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7102475" cy="9388475"/>
  <p:embeddedFontLst>
    <p:embeddedFont>
      <p:font typeface="Noto Sans Symbols" panose="020B0604020202020204" charset="0"/>
      <p:regular r:id="rId54"/>
      <p:bold r:id="rId55"/>
    </p:embeddedFont>
    <p:embeddedFont>
      <p:font typeface="Quattrocento Sans" panose="020B05020500000200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DGmJ8jsaSnd+z047v1YWBXGcT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7740" cy="471054"/>
          </a:xfrm>
          <a:prstGeom prst="rect">
            <a:avLst/>
          </a:prstGeom>
          <a:noFill/>
          <a:ln>
            <a:noFill/>
          </a:ln>
        </p:spPr>
        <p:txBody>
          <a:bodyPr spcFirstLastPara="1" wrap="square" lIns="94200" tIns="47100" rIns="94200"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1"/>
            <a:ext cx="3077740" cy="471054"/>
          </a:xfrm>
          <a:prstGeom prst="rect">
            <a:avLst/>
          </a:prstGeom>
          <a:noFill/>
          <a:ln>
            <a:noFill/>
          </a:ln>
        </p:spPr>
        <p:txBody>
          <a:bodyPr spcFirstLastPara="1" wrap="square" lIns="94200" tIns="47100" rIns="94200"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3"/>
            <a:ext cx="3077740" cy="471053"/>
          </a:xfrm>
          <a:prstGeom prst="rect">
            <a:avLst/>
          </a:prstGeom>
          <a:noFill/>
          <a:ln>
            <a:noFill/>
          </a:ln>
        </p:spPr>
        <p:txBody>
          <a:bodyPr spcFirstLastPara="1" wrap="square" lIns="94200" tIns="47100" rIns="94200"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b="1"/>
              <a:t>Created:      </a:t>
            </a:r>
            <a:r>
              <a:rPr lang="en-US" b="0"/>
              <a:t>March 2024; updated April 2024</a:t>
            </a:r>
            <a:endParaRPr/>
          </a:p>
          <a:p>
            <a:pPr marL="0" lvl="0" indent="0" algn="l" rtl="0">
              <a:lnSpc>
                <a:spcPct val="100000"/>
              </a:lnSpc>
              <a:spcBef>
                <a:spcPts val="0"/>
              </a:spcBef>
              <a:spcAft>
                <a:spcPts val="0"/>
              </a:spcAft>
              <a:buSzPts val="1400"/>
              <a:buNone/>
            </a:pPr>
            <a:r>
              <a:rPr lang="en-US" b="1"/>
              <a:t>Created by</a:t>
            </a:r>
            <a:r>
              <a:rPr lang="en-US"/>
              <a:t>:   Diane Arnold, Marianne Calhoun, Placer County Master Gardener(s)</a:t>
            </a:r>
            <a:endParaRPr/>
          </a:p>
          <a:p>
            <a:pPr marL="0" lvl="0" indent="0" algn="l" rtl="0">
              <a:lnSpc>
                <a:spcPct val="100000"/>
              </a:lnSpc>
              <a:spcBef>
                <a:spcPts val="0"/>
              </a:spcBef>
              <a:spcAft>
                <a:spcPts val="0"/>
              </a:spcAft>
              <a:buSzPts val="1400"/>
              <a:buNone/>
            </a:pPr>
            <a:r>
              <a:rPr lang="en-US" b="1"/>
              <a:t>Audience:     </a:t>
            </a:r>
            <a:r>
              <a:rPr lang="en-US" b="0"/>
              <a:t>Description of intended audience</a:t>
            </a:r>
            <a:endParaRPr/>
          </a:p>
          <a:p>
            <a:pPr marL="0" lvl="0" indent="0" algn="l" rtl="0">
              <a:lnSpc>
                <a:spcPct val="100000"/>
              </a:lnSpc>
              <a:spcBef>
                <a:spcPts val="0"/>
              </a:spcBef>
              <a:spcAft>
                <a:spcPts val="0"/>
              </a:spcAft>
              <a:buSzPts val="1400"/>
              <a:buNone/>
            </a:pPr>
            <a:r>
              <a:rPr lang="en-US" b="1"/>
              <a:t>Publicity:  </a:t>
            </a:r>
            <a:r>
              <a:rPr lang="en-US"/>
              <a:t>    Text that could be published on calendar, Facebook, newsletter to attract an audience</a:t>
            </a:r>
            <a:endParaRPr/>
          </a:p>
          <a:p>
            <a:pPr marL="0" lvl="0" indent="0" algn="l" rtl="0">
              <a:lnSpc>
                <a:spcPct val="100000"/>
              </a:lnSpc>
              <a:spcBef>
                <a:spcPts val="0"/>
              </a:spcBef>
              <a:spcAft>
                <a:spcPts val="0"/>
              </a:spcAft>
              <a:buSzPts val="1400"/>
              <a:buNone/>
            </a:pPr>
            <a:r>
              <a:rPr lang="en-US" b="1"/>
              <a:t>Update History:   </a:t>
            </a:r>
            <a:r>
              <a:rPr lang="en-US" b="0"/>
              <a:t>for each update to the presentation include date, name of updater, explanation of update</a:t>
            </a:r>
            <a:endParaRPr/>
          </a:p>
          <a:p>
            <a:pPr marL="0" lvl="0" indent="0" algn="l" rtl="0">
              <a:lnSpc>
                <a:spcPct val="100000"/>
              </a:lnSpc>
              <a:spcBef>
                <a:spcPts val="0"/>
              </a:spcBef>
              <a:spcAft>
                <a:spcPts val="0"/>
              </a:spcAft>
              <a:buSzPts val="1400"/>
              <a:buNone/>
            </a:pPr>
            <a:r>
              <a:rPr lang="en-US" b="0"/>
              <a:t>                (were additional slides added, were web links updated, etc.)</a:t>
            </a:r>
            <a:endParaRPr b="1"/>
          </a:p>
          <a:p>
            <a:pPr marL="0" lvl="0" indent="0" algn="l" rtl="0">
              <a:lnSpc>
                <a:spcPct val="100000"/>
              </a:lnSpc>
              <a:spcBef>
                <a:spcPts val="0"/>
              </a:spcBef>
              <a:spcAft>
                <a:spcPts val="0"/>
              </a:spcAft>
              <a:buSzPts val="1400"/>
              <a:buNone/>
            </a:pPr>
            <a:endParaRPr/>
          </a:p>
        </p:txBody>
      </p:sp>
      <p:sp>
        <p:nvSpPr>
          <p:cNvPr id="189" name="Google Shape;189;p1: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4: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5: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a:p>
            <a:pPr marL="0" lvl="0" indent="0" algn="l" rtl="0">
              <a:lnSpc>
                <a:spcPct val="100000"/>
              </a:lnSpc>
              <a:spcBef>
                <a:spcPts val="0"/>
              </a:spcBef>
              <a:spcAft>
                <a:spcPts val="0"/>
              </a:spcAft>
              <a:buSzPts val="1400"/>
              <a:buNone/>
            </a:pPr>
            <a:endParaRPr/>
          </a:p>
        </p:txBody>
      </p:sp>
      <p:sp>
        <p:nvSpPr>
          <p:cNvPr id="280" name="Google Shape;280;p35: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6: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3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7: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3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f52aa26da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6f52aa26da_0_0:notes"/>
          <p:cNvSpPr txBox="1">
            <a:spLocks noGrp="1"/>
          </p:cNvSpPr>
          <p:nvPr>
            <p:ph type="body" idx="1"/>
          </p:nvPr>
        </p:nvSpPr>
        <p:spPr>
          <a:xfrm>
            <a:off x="710248" y="4518204"/>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300" name="Google Shape;300;g26f52aa26da_0_0:notes"/>
          <p:cNvSpPr txBox="1">
            <a:spLocks noGrp="1"/>
          </p:cNvSpPr>
          <p:nvPr>
            <p:ph type="sldNum" idx="12"/>
          </p:nvPr>
        </p:nvSpPr>
        <p:spPr>
          <a:xfrm>
            <a:off x="4023092" y="8917423"/>
            <a:ext cx="3077700" cy="4710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40: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308" name="Google Shape;308;p40: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1: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4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323" name="Google Shape;323;p43: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44: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https://www.istockphoto.com/search</a:t>
            </a:r>
            <a:endParaRPr/>
          </a:p>
          <a:p>
            <a:pPr marL="0" lvl="0" indent="0" algn="l" rtl="0">
              <a:lnSpc>
                <a:spcPct val="100000"/>
              </a:lnSpc>
              <a:spcBef>
                <a:spcPts val="0"/>
              </a:spcBef>
              <a:spcAft>
                <a:spcPts val="0"/>
              </a:spcAft>
              <a:buSzPts val="1400"/>
              <a:buNone/>
            </a:pPr>
            <a:endParaRPr/>
          </a:p>
        </p:txBody>
      </p:sp>
      <p:sp>
        <p:nvSpPr>
          <p:cNvPr id="331" name="Google Shape;331;p44: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8: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Quote from: Workshop Leader’s Copy of “How Do I Become a Great Docent?” https://repository.library.csuci.edu/bitstream/handle/10139/4162/Docent_Training_Workshop_050711$.pdf?sequence=1</a:t>
            </a:r>
            <a:endParaRPr/>
          </a:p>
          <a:p>
            <a:pPr marL="0" lvl="0" indent="0" algn="l" rtl="0">
              <a:lnSpc>
                <a:spcPct val="100000"/>
              </a:lnSpc>
              <a:spcBef>
                <a:spcPts val="0"/>
              </a:spcBef>
              <a:spcAft>
                <a:spcPts val="0"/>
              </a:spcAft>
              <a:buSzPts val="1400"/>
              <a:buNone/>
            </a:pPr>
            <a:r>
              <a:rPr lang="en-US"/>
              <a:t>Picture: https://www.istockphoto.com/search</a:t>
            </a:r>
            <a:endParaRPr/>
          </a:p>
          <a:p>
            <a:pPr marL="0" lvl="0" indent="0" algn="l" rtl="0">
              <a:lnSpc>
                <a:spcPct val="100000"/>
              </a:lnSpc>
              <a:spcBef>
                <a:spcPts val="0"/>
              </a:spcBef>
              <a:spcAft>
                <a:spcPts val="0"/>
              </a:spcAft>
              <a:buSzPts val="1400"/>
              <a:buNone/>
            </a:pPr>
            <a:endParaRPr/>
          </a:p>
        </p:txBody>
      </p:sp>
      <p:sp>
        <p:nvSpPr>
          <p:cNvPr id="339" name="Google Shape;339;p38: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8: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45: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a:p>
            <a:pPr marL="0" lvl="0" indent="0" algn="l" rtl="0">
              <a:lnSpc>
                <a:spcPct val="100000"/>
              </a:lnSpc>
              <a:spcBef>
                <a:spcPts val="0"/>
              </a:spcBef>
              <a:spcAft>
                <a:spcPts val="0"/>
              </a:spcAft>
              <a:buSzPts val="1400"/>
              <a:buNone/>
            </a:pPr>
            <a:endParaRPr/>
          </a:p>
        </p:txBody>
      </p:sp>
      <p:sp>
        <p:nvSpPr>
          <p:cNvPr id="346" name="Google Shape;346;p45: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f8d010bea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cf8d010bea_0_0:notes"/>
          <p:cNvSpPr txBox="1">
            <a:spLocks noGrp="1"/>
          </p:cNvSpPr>
          <p:nvPr>
            <p:ph type="body" idx="1"/>
          </p:nvPr>
        </p:nvSpPr>
        <p:spPr>
          <a:xfrm>
            <a:off x="710248" y="4518204"/>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354" name="Google Shape;354;g2cf8d010bea_0_0:notes"/>
          <p:cNvSpPr txBox="1">
            <a:spLocks noGrp="1"/>
          </p:cNvSpPr>
          <p:nvPr>
            <p:ph type="sldNum" idx="12"/>
          </p:nvPr>
        </p:nvSpPr>
        <p:spPr>
          <a:xfrm>
            <a:off x="4023092" y="8917423"/>
            <a:ext cx="3077700" cy="4710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47: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362" name="Google Shape;362;p47: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8: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4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50: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50: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f104221ec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cf104221ec_0_0:notes"/>
          <p:cNvSpPr txBox="1">
            <a:spLocks noGrp="1"/>
          </p:cNvSpPr>
          <p:nvPr>
            <p:ph type="body" idx="1"/>
          </p:nvPr>
        </p:nvSpPr>
        <p:spPr>
          <a:xfrm>
            <a:off x="710248" y="4518204"/>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392" name="Google Shape;392;g2cf104221ec_0_0:notes"/>
          <p:cNvSpPr txBox="1">
            <a:spLocks noGrp="1"/>
          </p:cNvSpPr>
          <p:nvPr>
            <p:ph type="sldNum" idx="12"/>
          </p:nvPr>
        </p:nvSpPr>
        <p:spPr>
          <a:xfrm>
            <a:off x="4023092" y="8917423"/>
            <a:ext cx="3077700" cy="4710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52: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52: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5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415" name="Google Shape;415;p53: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54: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54: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5: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432" name="Google Shape;432;p55: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9: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56: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441" name="Google Shape;441;p56: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57: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57: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58: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457" name="Google Shape;457;p58: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9: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0: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1: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478" name="Google Shape;478;p61: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2: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6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6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63: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4: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6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65: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6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6: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https://pixabay.com/photos/sunflowers-vase-bouquet-flowers-1719119/</a:t>
            </a:r>
            <a:endParaRPr/>
          </a:p>
        </p:txBody>
      </p:sp>
      <p:sp>
        <p:nvSpPr>
          <p:cNvPr id="208" name="Google Shape;208;p46: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66: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6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7: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6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8: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6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9: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6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70: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7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1: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7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2: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7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7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7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4: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5: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7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f5bfa175e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6f5bfa175e_0_0:notes"/>
          <p:cNvSpPr txBox="1">
            <a:spLocks noGrp="1"/>
          </p:cNvSpPr>
          <p:nvPr>
            <p:ph type="body" idx="1"/>
          </p:nvPr>
        </p:nvSpPr>
        <p:spPr>
          <a:xfrm>
            <a:off x="710248" y="4518204"/>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574" name="Google Shape;574;g26f5bfa175e_0_0:notes"/>
          <p:cNvSpPr txBox="1">
            <a:spLocks noGrp="1"/>
          </p:cNvSpPr>
          <p:nvPr>
            <p:ph type="sldNum" idx="12"/>
          </p:nvPr>
        </p:nvSpPr>
        <p:spPr>
          <a:xfrm>
            <a:off x="4023092" y="8917423"/>
            <a:ext cx="3077700" cy="4710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7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76: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https://www.istockphoto.com/search</a:t>
            </a:r>
            <a:endParaRPr/>
          </a:p>
        </p:txBody>
      </p:sp>
      <p:sp>
        <p:nvSpPr>
          <p:cNvPr id="581" name="Google Shape;581;p76: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0: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2: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32: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33:notes"/>
          <p:cNvSpPr txBox="1">
            <a:spLocks noGrp="1"/>
          </p:cNvSpPr>
          <p:nvPr>
            <p:ph type="body" idx="1"/>
          </p:nvPr>
        </p:nvSpPr>
        <p:spPr>
          <a:xfrm>
            <a:off x="710248" y="4518204"/>
            <a:ext cx="5681980" cy="3696712"/>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33:notes"/>
          <p:cNvSpPr txBox="1">
            <a:spLocks noGrp="1"/>
          </p:cNvSpPr>
          <p:nvPr>
            <p:ph type="sldNum" idx="12"/>
          </p:nvPr>
        </p:nvSpPr>
        <p:spPr>
          <a:xfrm>
            <a:off x="4023092" y="8917423"/>
            <a:ext cx="3077740"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1524000" y="83207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5A9E"/>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1524000" y="347387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F7F7F"/>
              </a:buClr>
              <a:buSzPts val="2600"/>
              <a:buNone/>
              <a:defRPr sz="26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5"/>
          <p:cNvSpPr/>
          <p:nvPr/>
        </p:nvSpPr>
        <p:spPr>
          <a:xfrm>
            <a:off x="6624320" y="6127827"/>
            <a:ext cx="5262880" cy="6771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5"/>
          <p:cNvPicPr preferRelativeResize="0"/>
          <p:nvPr/>
        </p:nvPicPr>
        <p:blipFill rotWithShape="1">
          <a:blip r:embed="rId2">
            <a:alphaModFix/>
          </a:blip>
          <a:srcRect/>
          <a:stretch/>
        </p:blipFill>
        <p:spPr>
          <a:xfrm>
            <a:off x="-78458" y="-114196"/>
            <a:ext cx="12348905" cy="985837"/>
          </a:xfrm>
          <a:prstGeom prst="rect">
            <a:avLst/>
          </a:prstGeom>
          <a:noFill/>
          <a:ln>
            <a:noFill/>
          </a:ln>
        </p:spPr>
      </p:pic>
      <p:pic>
        <p:nvPicPr>
          <p:cNvPr id="24" name="Google Shape;24;p5"/>
          <p:cNvPicPr preferRelativeResize="0"/>
          <p:nvPr/>
        </p:nvPicPr>
        <p:blipFill rotWithShape="1">
          <a:blip r:embed="rId2">
            <a:alphaModFix/>
          </a:blip>
          <a:srcRect/>
          <a:stretch/>
        </p:blipFill>
        <p:spPr>
          <a:xfrm rot="10800000" flipH="1">
            <a:off x="-68298" y="5932545"/>
            <a:ext cx="12348905" cy="933675"/>
          </a:xfrm>
          <a:prstGeom prst="rect">
            <a:avLst/>
          </a:prstGeom>
          <a:noFill/>
          <a:ln>
            <a:noFill/>
          </a:ln>
        </p:spPr>
      </p:pic>
      <p:pic>
        <p:nvPicPr>
          <p:cNvPr id="25" name="Google Shape;25;p5"/>
          <p:cNvPicPr preferRelativeResize="0"/>
          <p:nvPr/>
        </p:nvPicPr>
        <p:blipFill rotWithShape="1">
          <a:blip r:embed="rId3">
            <a:alphaModFix/>
          </a:blip>
          <a:srcRect/>
          <a:stretch/>
        </p:blipFill>
        <p:spPr>
          <a:xfrm>
            <a:off x="3185680" y="5158060"/>
            <a:ext cx="6070080" cy="9863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79"/>
        <p:cNvGrpSpPr/>
        <p:nvPr/>
      </p:nvGrpSpPr>
      <p:grpSpPr>
        <a:xfrm>
          <a:off x="0" y="0"/>
          <a:ext cx="0" cy="0"/>
          <a:chOff x="0" y="0"/>
          <a:chExt cx="0" cy="0"/>
        </a:xfrm>
      </p:grpSpPr>
      <p:pic>
        <p:nvPicPr>
          <p:cNvPr id="80" name="Google Shape;80;p14"/>
          <p:cNvPicPr preferRelativeResize="0"/>
          <p:nvPr/>
        </p:nvPicPr>
        <p:blipFill rotWithShape="1">
          <a:blip r:embed="rId2">
            <a:alphaModFix/>
          </a:blip>
          <a:srcRect/>
          <a:stretch/>
        </p:blipFill>
        <p:spPr>
          <a:xfrm>
            <a:off x="4" y="0"/>
            <a:ext cx="12191992" cy="1598278"/>
          </a:xfrm>
          <a:prstGeom prst="rect">
            <a:avLst/>
          </a:prstGeom>
          <a:noFill/>
          <a:ln>
            <a:noFill/>
          </a:ln>
        </p:spPr>
      </p:pic>
      <p:sp>
        <p:nvSpPr>
          <p:cNvPr id="81" name="Google Shape;81;p14"/>
          <p:cNvSpPr txBox="1">
            <a:spLocks noGrp="1"/>
          </p:cNvSpPr>
          <p:nvPr>
            <p:ph type="title"/>
          </p:nvPr>
        </p:nvSpPr>
        <p:spPr>
          <a:xfrm>
            <a:off x="684734" y="2459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a:stretch/>
        </p:blipFill>
        <p:spPr>
          <a:xfrm>
            <a:off x="0" y="0"/>
            <a:ext cx="12192000" cy="1598278"/>
          </a:xfrm>
          <a:prstGeom prst="rect">
            <a:avLst/>
          </a:prstGeom>
          <a:noFill/>
          <a:ln>
            <a:noFill/>
          </a:ln>
        </p:spPr>
      </p:pic>
      <p:sp>
        <p:nvSpPr>
          <p:cNvPr id="88" name="Google Shape;88;p15"/>
          <p:cNvSpPr txBox="1">
            <a:spLocks noGrp="1"/>
          </p:cNvSpPr>
          <p:nvPr>
            <p:ph type="title"/>
          </p:nvPr>
        </p:nvSpPr>
        <p:spPr>
          <a:xfrm>
            <a:off x="684734" y="313786"/>
            <a:ext cx="10817838" cy="7675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93"/>
        <p:cNvGrpSpPr/>
        <p:nvPr/>
      </p:nvGrpSpPr>
      <p:grpSpPr>
        <a:xfrm>
          <a:off x="0" y="0"/>
          <a:ext cx="0" cy="0"/>
          <a:chOff x="0" y="0"/>
          <a:chExt cx="0" cy="0"/>
        </a:xfrm>
      </p:grpSpPr>
      <p:pic>
        <p:nvPicPr>
          <p:cNvPr id="94" name="Google Shape;94;p16"/>
          <p:cNvPicPr preferRelativeResize="0"/>
          <p:nvPr/>
        </p:nvPicPr>
        <p:blipFill rotWithShape="1">
          <a:blip r:embed="rId2">
            <a:alphaModFix/>
          </a:blip>
          <a:srcRect/>
          <a:stretch/>
        </p:blipFill>
        <p:spPr>
          <a:xfrm>
            <a:off x="-32657" y="0"/>
            <a:ext cx="12257314" cy="1617141"/>
          </a:xfrm>
          <a:prstGeom prst="rect">
            <a:avLst/>
          </a:prstGeom>
          <a:noFill/>
          <a:ln>
            <a:noFill/>
          </a:ln>
        </p:spPr>
      </p:pic>
      <p:sp>
        <p:nvSpPr>
          <p:cNvPr id="95" name="Google Shape;95;p16"/>
          <p:cNvSpPr txBox="1">
            <a:spLocks noGrp="1"/>
          </p:cNvSpPr>
          <p:nvPr>
            <p:ph type="title"/>
          </p:nvPr>
        </p:nvSpPr>
        <p:spPr>
          <a:xfrm>
            <a:off x="684733" y="55078"/>
            <a:ext cx="10970237" cy="12570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2">
            <a:alphaModFix/>
          </a:blip>
          <a:srcRect/>
          <a:stretch/>
        </p:blipFill>
        <p:spPr>
          <a:xfrm>
            <a:off x="-32655" y="0"/>
            <a:ext cx="12257310" cy="1617141"/>
          </a:xfrm>
          <a:prstGeom prst="rect">
            <a:avLst/>
          </a:prstGeom>
          <a:noFill/>
          <a:ln>
            <a:noFill/>
          </a:ln>
        </p:spPr>
      </p:pic>
      <p:sp>
        <p:nvSpPr>
          <p:cNvPr id="102" name="Google Shape;102;p17"/>
          <p:cNvSpPr txBox="1">
            <a:spLocks noGrp="1"/>
          </p:cNvSpPr>
          <p:nvPr>
            <p:ph type="title"/>
          </p:nvPr>
        </p:nvSpPr>
        <p:spPr>
          <a:xfrm>
            <a:off x="684734" y="144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7350" algn="l">
              <a:lnSpc>
                <a:spcPct val="90000"/>
              </a:lnSpc>
              <a:spcBef>
                <a:spcPts val="500"/>
              </a:spcBef>
              <a:spcAft>
                <a:spcPts val="0"/>
              </a:spcAft>
              <a:buClr>
                <a:schemeClr val="dk1"/>
              </a:buClr>
              <a:buSzPts val="2500"/>
              <a:buChar char="•"/>
              <a:defRPr sz="25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0" name="Google Shape;11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PictureRight with Text">
  <p:cSld name="1PictureRight with Text">
    <p:spTree>
      <p:nvGrpSpPr>
        <p:cNvPr id="1" name="Shape 114"/>
        <p:cNvGrpSpPr/>
        <p:nvPr/>
      </p:nvGrpSpPr>
      <p:grpSpPr>
        <a:xfrm>
          <a:off x="0" y="0"/>
          <a:ext cx="0" cy="0"/>
          <a:chOff x="0" y="0"/>
          <a:chExt cx="0" cy="0"/>
        </a:xfrm>
      </p:grpSpPr>
      <p:sp>
        <p:nvSpPr>
          <p:cNvPr id="115" name="Google Shape;115;p19"/>
          <p:cNvSpPr>
            <a:spLocks noGrp="1"/>
          </p:cNvSpPr>
          <p:nvPr>
            <p:ph type="pic" idx="2"/>
          </p:nvPr>
        </p:nvSpPr>
        <p:spPr>
          <a:xfrm>
            <a:off x="6875874" y="130630"/>
            <a:ext cx="5178239" cy="6590846"/>
          </a:xfrm>
          <a:prstGeom prst="rect">
            <a:avLst/>
          </a:prstGeom>
          <a:noFill/>
          <a:ln w="50800" cap="flat" cmpd="sng">
            <a:solidFill>
              <a:schemeClr val="lt1"/>
            </a:solidFill>
            <a:prstDash val="solid"/>
            <a:round/>
            <a:headEnd type="none" w="sm" len="sm"/>
            <a:tailEnd type="none" w="sm" len="sm"/>
          </a:ln>
        </p:spPr>
      </p:sp>
      <p:sp>
        <p:nvSpPr>
          <p:cNvPr id="116" name="Google Shape;116;p19"/>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9"/>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9"/>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9"/>
          <p:cNvSpPr>
            <a:spLocks noGrp="1"/>
          </p:cNvSpPr>
          <p:nvPr>
            <p:ph type="pic" idx="3"/>
          </p:nvPr>
        </p:nvSpPr>
        <p:spPr>
          <a:xfrm>
            <a:off x="6875874" y="133577"/>
            <a:ext cx="5178239" cy="6590846"/>
          </a:xfrm>
          <a:prstGeom prst="rect">
            <a:avLst/>
          </a:prstGeom>
          <a:solidFill>
            <a:srgbClr val="EDEDED"/>
          </a:solidFill>
          <a:ln w="50800" cap="flat" cmpd="sng">
            <a:solidFill>
              <a:schemeClr val="lt1"/>
            </a:solidFill>
            <a:prstDash val="solid"/>
            <a:round/>
            <a:headEnd type="none" w="sm" len="sm"/>
            <a:tailEnd type="none" w="sm" len="sm"/>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PictureLeft with Text">
  <p:cSld name="1PictureLeft with Text">
    <p:spTree>
      <p:nvGrpSpPr>
        <p:cNvPr id="1" name="Shape 121"/>
        <p:cNvGrpSpPr/>
        <p:nvPr/>
      </p:nvGrpSpPr>
      <p:grpSpPr>
        <a:xfrm>
          <a:off x="0" y="0"/>
          <a:ext cx="0" cy="0"/>
          <a:chOff x="0" y="0"/>
          <a:chExt cx="0" cy="0"/>
        </a:xfrm>
      </p:grpSpPr>
      <p:sp>
        <p:nvSpPr>
          <p:cNvPr id="122" name="Google Shape;122;p20"/>
          <p:cNvSpPr>
            <a:spLocks noGrp="1"/>
          </p:cNvSpPr>
          <p:nvPr>
            <p:ph type="pic" idx="2"/>
          </p:nvPr>
        </p:nvSpPr>
        <p:spPr>
          <a:xfrm>
            <a:off x="152400" y="152400"/>
            <a:ext cx="5137806" cy="6569075"/>
          </a:xfrm>
          <a:prstGeom prst="rect">
            <a:avLst/>
          </a:prstGeom>
          <a:solidFill>
            <a:srgbClr val="EDEDED"/>
          </a:solidFill>
          <a:ln w="50800" cap="flat" cmpd="sng">
            <a:solidFill>
              <a:schemeClr val="lt1"/>
            </a:solidFill>
            <a:prstDash val="solid"/>
            <a:round/>
            <a:headEnd type="none" w="sm" len="sm"/>
            <a:tailEnd type="none" w="sm" len="sm"/>
          </a:ln>
        </p:spPr>
      </p:sp>
      <p:sp>
        <p:nvSpPr>
          <p:cNvPr id="123" name="Google Shape;123;p20"/>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0"/>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0"/>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
          <p:cNvSpPr/>
          <p:nvPr/>
        </p:nvSpPr>
        <p:spPr>
          <a:xfrm>
            <a:off x="6492240" y="6176962"/>
            <a:ext cx="5384800" cy="544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PictureRight with Text">
  <p:cSld name="2PictureRight with Text">
    <p:spTree>
      <p:nvGrpSpPr>
        <p:cNvPr id="1" name="Shape 128"/>
        <p:cNvGrpSpPr/>
        <p:nvPr/>
      </p:nvGrpSpPr>
      <p:grpSpPr>
        <a:xfrm>
          <a:off x="0" y="0"/>
          <a:ext cx="0" cy="0"/>
          <a:chOff x="0" y="0"/>
          <a:chExt cx="0" cy="0"/>
        </a:xfrm>
      </p:grpSpPr>
      <p:sp>
        <p:nvSpPr>
          <p:cNvPr id="129" name="Google Shape;129;p21"/>
          <p:cNvSpPr>
            <a:spLocks noGrp="1"/>
          </p:cNvSpPr>
          <p:nvPr>
            <p:ph type="pic" idx="2"/>
          </p:nvPr>
        </p:nvSpPr>
        <p:spPr>
          <a:xfrm>
            <a:off x="6875876" y="130628"/>
            <a:ext cx="5185496" cy="3278503"/>
          </a:xfrm>
          <a:prstGeom prst="rect">
            <a:avLst/>
          </a:prstGeom>
          <a:solidFill>
            <a:srgbClr val="EDEDED"/>
          </a:solidFill>
          <a:ln w="50800" cap="flat" cmpd="sng">
            <a:solidFill>
              <a:schemeClr val="lt1"/>
            </a:solidFill>
            <a:prstDash val="solid"/>
            <a:round/>
            <a:headEnd type="none" w="sm" len="sm"/>
            <a:tailEnd type="none" w="sm" len="sm"/>
          </a:ln>
        </p:spPr>
      </p:sp>
      <p:sp>
        <p:nvSpPr>
          <p:cNvPr id="130" name="Google Shape;130;p21"/>
          <p:cNvSpPr>
            <a:spLocks noGrp="1"/>
          </p:cNvSpPr>
          <p:nvPr>
            <p:ph type="pic" idx="3"/>
          </p:nvPr>
        </p:nvSpPr>
        <p:spPr>
          <a:xfrm>
            <a:off x="6875874" y="3448870"/>
            <a:ext cx="5185497" cy="3258633"/>
          </a:xfrm>
          <a:prstGeom prst="rect">
            <a:avLst/>
          </a:prstGeom>
          <a:solidFill>
            <a:srgbClr val="EDEDED"/>
          </a:solidFill>
          <a:ln w="50800" cap="flat" cmpd="sng">
            <a:solidFill>
              <a:schemeClr val="lt1"/>
            </a:solidFill>
            <a:prstDash val="solid"/>
            <a:round/>
            <a:headEnd type="none" w="sm" len="sm"/>
            <a:tailEnd type="none" w="sm" len="sm"/>
          </a:ln>
        </p:spPr>
      </p:sp>
      <p:sp>
        <p:nvSpPr>
          <p:cNvPr id="131" name="Google Shape;131;p21"/>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1"/>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1"/>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PictureLeft with Text">
  <p:cSld name="2PictureLeft with Text">
    <p:spTree>
      <p:nvGrpSpPr>
        <p:cNvPr id="1" name="Shape 135"/>
        <p:cNvGrpSpPr/>
        <p:nvPr/>
      </p:nvGrpSpPr>
      <p:grpSpPr>
        <a:xfrm>
          <a:off x="0" y="0"/>
          <a:ext cx="0" cy="0"/>
          <a:chOff x="0" y="0"/>
          <a:chExt cx="0" cy="0"/>
        </a:xfrm>
      </p:grpSpPr>
      <p:sp>
        <p:nvSpPr>
          <p:cNvPr id="136" name="Google Shape;136;p22"/>
          <p:cNvSpPr>
            <a:spLocks noGrp="1"/>
          </p:cNvSpPr>
          <p:nvPr>
            <p:ph type="pic" idx="2"/>
          </p:nvPr>
        </p:nvSpPr>
        <p:spPr>
          <a:xfrm>
            <a:off x="152401" y="217714"/>
            <a:ext cx="5160666" cy="3211286"/>
          </a:xfrm>
          <a:prstGeom prst="rect">
            <a:avLst/>
          </a:prstGeom>
          <a:solidFill>
            <a:srgbClr val="EDEDED"/>
          </a:solidFill>
          <a:ln w="50800" cap="flat" cmpd="sng">
            <a:solidFill>
              <a:schemeClr val="lt1"/>
            </a:solidFill>
            <a:prstDash val="solid"/>
            <a:round/>
            <a:headEnd type="none" w="sm" len="sm"/>
            <a:tailEnd type="none" w="sm" len="sm"/>
          </a:ln>
        </p:spPr>
      </p:sp>
      <p:sp>
        <p:nvSpPr>
          <p:cNvPr id="137" name="Google Shape;137;p22"/>
          <p:cNvSpPr>
            <a:spLocks noGrp="1"/>
          </p:cNvSpPr>
          <p:nvPr>
            <p:ph type="pic" idx="3"/>
          </p:nvPr>
        </p:nvSpPr>
        <p:spPr>
          <a:xfrm>
            <a:off x="152400" y="3429000"/>
            <a:ext cx="5160666" cy="3292475"/>
          </a:xfrm>
          <a:prstGeom prst="rect">
            <a:avLst/>
          </a:prstGeom>
          <a:solidFill>
            <a:srgbClr val="EDEDED"/>
          </a:solidFill>
          <a:ln w="50800" cap="flat" cmpd="sng">
            <a:solidFill>
              <a:schemeClr val="lt1"/>
            </a:solidFill>
            <a:prstDash val="solid"/>
            <a:round/>
            <a:headEnd type="none" w="sm" len="sm"/>
            <a:tailEnd type="none" w="sm" len="sm"/>
          </a:ln>
        </p:spPr>
      </p:sp>
      <p:sp>
        <p:nvSpPr>
          <p:cNvPr id="138" name="Google Shape;138;p22"/>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2"/>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22"/>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2"/>
          <p:cNvSpPr/>
          <p:nvPr/>
        </p:nvSpPr>
        <p:spPr>
          <a:xfrm>
            <a:off x="6705600" y="6176962"/>
            <a:ext cx="5160666" cy="544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PictureRight with Text">
  <p:cSld name="3PictureRight with Text">
    <p:spTree>
      <p:nvGrpSpPr>
        <p:cNvPr id="1" name="Shape 143"/>
        <p:cNvGrpSpPr/>
        <p:nvPr/>
      </p:nvGrpSpPr>
      <p:grpSpPr>
        <a:xfrm>
          <a:off x="0" y="0"/>
          <a:ext cx="0" cy="0"/>
          <a:chOff x="0" y="0"/>
          <a:chExt cx="0" cy="0"/>
        </a:xfrm>
      </p:grpSpPr>
      <p:sp>
        <p:nvSpPr>
          <p:cNvPr id="144" name="Google Shape;144;p23"/>
          <p:cNvSpPr>
            <a:spLocks noGrp="1"/>
          </p:cNvSpPr>
          <p:nvPr>
            <p:ph type="pic" idx="2"/>
          </p:nvPr>
        </p:nvSpPr>
        <p:spPr>
          <a:xfrm>
            <a:off x="9308203" y="190499"/>
            <a:ext cx="2731397" cy="3209803"/>
          </a:xfrm>
          <a:prstGeom prst="rect">
            <a:avLst/>
          </a:prstGeom>
          <a:solidFill>
            <a:srgbClr val="EDEDED"/>
          </a:solidFill>
          <a:ln w="50800" cap="flat" cmpd="sng">
            <a:solidFill>
              <a:schemeClr val="lt1"/>
            </a:solidFill>
            <a:prstDash val="solid"/>
            <a:round/>
            <a:headEnd type="none" w="sm" len="sm"/>
            <a:tailEnd type="none" w="sm" len="sm"/>
          </a:ln>
        </p:spPr>
      </p:sp>
      <p:sp>
        <p:nvSpPr>
          <p:cNvPr id="145" name="Google Shape;145;p23"/>
          <p:cNvSpPr>
            <a:spLocks noGrp="1"/>
          </p:cNvSpPr>
          <p:nvPr>
            <p:ph type="pic" idx="3"/>
          </p:nvPr>
        </p:nvSpPr>
        <p:spPr>
          <a:xfrm>
            <a:off x="6918729" y="190500"/>
            <a:ext cx="2389474" cy="3215772"/>
          </a:xfrm>
          <a:prstGeom prst="rect">
            <a:avLst/>
          </a:prstGeom>
          <a:solidFill>
            <a:srgbClr val="EDEDED"/>
          </a:solidFill>
          <a:ln w="50800" cap="flat" cmpd="sng">
            <a:solidFill>
              <a:schemeClr val="lt1"/>
            </a:solidFill>
            <a:prstDash val="solid"/>
            <a:round/>
            <a:headEnd type="none" w="sm" len="sm"/>
            <a:tailEnd type="none" w="sm" len="sm"/>
          </a:ln>
        </p:spPr>
      </p:sp>
      <p:sp>
        <p:nvSpPr>
          <p:cNvPr id="146" name="Google Shape;146;p23"/>
          <p:cNvSpPr>
            <a:spLocks noGrp="1"/>
          </p:cNvSpPr>
          <p:nvPr>
            <p:ph type="pic" idx="4"/>
          </p:nvPr>
        </p:nvSpPr>
        <p:spPr>
          <a:xfrm>
            <a:off x="6918729" y="3419595"/>
            <a:ext cx="5120871" cy="3301879"/>
          </a:xfrm>
          <a:prstGeom prst="rect">
            <a:avLst/>
          </a:prstGeom>
          <a:solidFill>
            <a:srgbClr val="EDEDED"/>
          </a:solidFill>
          <a:ln w="50800" cap="flat" cmpd="sng">
            <a:solidFill>
              <a:schemeClr val="lt1"/>
            </a:solidFill>
            <a:prstDash val="solid"/>
            <a:round/>
            <a:headEnd type="none" w="sm" len="sm"/>
            <a:tailEnd type="none" w="sm" len="sm"/>
          </a:ln>
        </p:spPr>
      </p:sp>
      <p:sp>
        <p:nvSpPr>
          <p:cNvPr id="147" name="Google Shape;147;p23"/>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23"/>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3"/>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
          <p:cNvSpPr/>
          <p:nvPr/>
        </p:nvSpPr>
        <p:spPr>
          <a:xfrm>
            <a:off x="6390640" y="6085840"/>
            <a:ext cx="5516880" cy="772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PictureRight with Text 2">
  <p:cSld name="3PictureRight with Text 2">
    <p:spTree>
      <p:nvGrpSpPr>
        <p:cNvPr id="1" name="Shape 151"/>
        <p:cNvGrpSpPr/>
        <p:nvPr/>
      </p:nvGrpSpPr>
      <p:grpSpPr>
        <a:xfrm>
          <a:off x="0" y="0"/>
          <a:ext cx="0" cy="0"/>
          <a:chOff x="0" y="0"/>
          <a:chExt cx="0" cy="0"/>
        </a:xfrm>
      </p:grpSpPr>
      <p:sp>
        <p:nvSpPr>
          <p:cNvPr id="152" name="Google Shape;15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4"/>
          <p:cNvSpPr>
            <a:spLocks noGrp="1"/>
          </p:cNvSpPr>
          <p:nvPr>
            <p:ph type="pic" idx="2"/>
          </p:nvPr>
        </p:nvSpPr>
        <p:spPr>
          <a:xfrm>
            <a:off x="6865986" y="3562350"/>
            <a:ext cx="2849513" cy="3159123"/>
          </a:xfrm>
          <a:prstGeom prst="rect">
            <a:avLst/>
          </a:prstGeom>
          <a:solidFill>
            <a:srgbClr val="EDEDED"/>
          </a:solidFill>
          <a:ln w="50800" cap="flat" cmpd="sng">
            <a:solidFill>
              <a:schemeClr val="lt1"/>
            </a:solidFill>
            <a:prstDash val="solid"/>
            <a:round/>
            <a:headEnd type="none" w="sm" len="sm"/>
            <a:tailEnd type="none" w="sm" len="sm"/>
          </a:ln>
        </p:spPr>
      </p:sp>
      <p:sp>
        <p:nvSpPr>
          <p:cNvPr id="155" name="Google Shape;155;p24"/>
          <p:cNvSpPr>
            <a:spLocks noGrp="1"/>
          </p:cNvSpPr>
          <p:nvPr>
            <p:ph type="pic" idx="3"/>
          </p:nvPr>
        </p:nvSpPr>
        <p:spPr>
          <a:xfrm>
            <a:off x="9715500" y="3562351"/>
            <a:ext cx="2333626" cy="3159124"/>
          </a:xfrm>
          <a:prstGeom prst="rect">
            <a:avLst/>
          </a:prstGeom>
          <a:solidFill>
            <a:srgbClr val="EDEDED"/>
          </a:solidFill>
          <a:ln w="50800" cap="flat" cmpd="sng">
            <a:solidFill>
              <a:schemeClr val="lt1"/>
            </a:solidFill>
            <a:prstDash val="solid"/>
            <a:round/>
            <a:headEnd type="none" w="sm" len="sm"/>
            <a:tailEnd type="none" w="sm" len="sm"/>
          </a:ln>
        </p:spPr>
      </p:sp>
      <p:sp>
        <p:nvSpPr>
          <p:cNvPr id="156" name="Google Shape;156;p24"/>
          <p:cNvSpPr>
            <a:spLocks noGrp="1"/>
          </p:cNvSpPr>
          <p:nvPr>
            <p:ph type="pic" idx="4"/>
          </p:nvPr>
        </p:nvSpPr>
        <p:spPr>
          <a:xfrm>
            <a:off x="6848924" y="150581"/>
            <a:ext cx="5200201" cy="3411769"/>
          </a:xfrm>
          <a:prstGeom prst="rect">
            <a:avLst/>
          </a:prstGeom>
          <a:solidFill>
            <a:srgbClr val="EDEDED"/>
          </a:solidFill>
          <a:ln w="50800" cap="flat" cmpd="sng">
            <a:solidFill>
              <a:schemeClr val="lt1"/>
            </a:solidFill>
            <a:prstDash val="solid"/>
            <a:round/>
            <a:headEnd type="none" w="sm" len="sm"/>
            <a:tailEnd type="none" w="sm" len="sm"/>
          </a:ln>
        </p:spPr>
      </p:sp>
      <p:sp>
        <p:nvSpPr>
          <p:cNvPr id="157" name="Google Shape;157;p24"/>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4"/>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PictureLeft with Text">
  <p:cSld name="3PictureLeft with Text">
    <p:spTree>
      <p:nvGrpSpPr>
        <p:cNvPr id="1" name="Shape 159"/>
        <p:cNvGrpSpPr/>
        <p:nvPr/>
      </p:nvGrpSpPr>
      <p:grpSpPr>
        <a:xfrm>
          <a:off x="0" y="0"/>
          <a:ext cx="0" cy="0"/>
          <a:chOff x="0" y="0"/>
          <a:chExt cx="0" cy="0"/>
        </a:xfrm>
      </p:grpSpPr>
      <p:sp>
        <p:nvSpPr>
          <p:cNvPr id="160" name="Google Shape;160;p25"/>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5"/>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25"/>
          <p:cNvSpPr>
            <a:spLocks noGrp="1"/>
          </p:cNvSpPr>
          <p:nvPr>
            <p:ph type="pic" idx="2"/>
          </p:nvPr>
        </p:nvSpPr>
        <p:spPr>
          <a:xfrm>
            <a:off x="237393" y="237391"/>
            <a:ext cx="2461846" cy="2779543"/>
          </a:xfrm>
          <a:prstGeom prst="rect">
            <a:avLst/>
          </a:prstGeom>
          <a:solidFill>
            <a:srgbClr val="F2F2F2"/>
          </a:solidFill>
          <a:ln w="50800" cap="flat" cmpd="sng">
            <a:solidFill>
              <a:schemeClr val="lt1"/>
            </a:solidFill>
            <a:prstDash val="solid"/>
            <a:round/>
            <a:headEnd type="none" w="sm" len="sm"/>
            <a:tailEnd type="none" w="sm" len="sm"/>
          </a:ln>
        </p:spPr>
      </p:sp>
      <p:sp>
        <p:nvSpPr>
          <p:cNvPr id="164" name="Google Shape;164;p25"/>
          <p:cNvSpPr>
            <a:spLocks noGrp="1"/>
          </p:cNvSpPr>
          <p:nvPr>
            <p:ph type="pic" idx="3"/>
          </p:nvPr>
        </p:nvSpPr>
        <p:spPr>
          <a:xfrm>
            <a:off x="2927838" y="237391"/>
            <a:ext cx="2385061" cy="2779544"/>
          </a:xfrm>
          <a:prstGeom prst="rect">
            <a:avLst/>
          </a:prstGeom>
          <a:solidFill>
            <a:srgbClr val="F2F2F2"/>
          </a:solidFill>
          <a:ln w="50800" cap="flat" cmpd="sng">
            <a:solidFill>
              <a:schemeClr val="lt1"/>
            </a:solidFill>
            <a:prstDash val="solid"/>
            <a:round/>
            <a:headEnd type="none" w="sm" len="sm"/>
            <a:tailEnd type="none" w="sm" len="sm"/>
          </a:ln>
        </p:spPr>
      </p:sp>
      <p:sp>
        <p:nvSpPr>
          <p:cNvPr id="165" name="Google Shape;165;p25"/>
          <p:cNvSpPr>
            <a:spLocks noGrp="1"/>
          </p:cNvSpPr>
          <p:nvPr>
            <p:ph type="pic" idx="4"/>
          </p:nvPr>
        </p:nvSpPr>
        <p:spPr>
          <a:xfrm>
            <a:off x="237392" y="3235568"/>
            <a:ext cx="5075508" cy="3385041"/>
          </a:xfrm>
          <a:prstGeom prst="rect">
            <a:avLst/>
          </a:prstGeom>
          <a:solidFill>
            <a:srgbClr val="F2F2F2"/>
          </a:solidFill>
          <a:ln w="50800" cap="flat" cmpd="sng">
            <a:solidFill>
              <a:schemeClr val="lt1"/>
            </a:solidFill>
            <a:prstDash val="solid"/>
            <a:round/>
            <a:headEnd type="none" w="sm" len="sm"/>
            <a:tailEnd type="none" w="sm" len="sm"/>
          </a:ln>
        </p:spPr>
      </p:sp>
      <p:sp>
        <p:nvSpPr>
          <p:cNvPr id="166" name="Google Shape;166;p25"/>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5"/>
          <p:cNvSpPr/>
          <p:nvPr/>
        </p:nvSpPr>
        <p:spPr>
          <a:xfrm>
            <a:off x="6583680" y="6176962"/>
            <a:ext cx="5242560" cy="544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PictureLeft with Text 2">
  <p:cSld name="3PictureLeft with Text 2">
    <p:spTree>
      <p:nvGrpSpPr>
        <p:cNvPr id="1" name="Shape 168"/>
        <p:cNvGrpSpPr/>
        <p:nvPr/>
      </p:nvGrpSpPr>
      <p:grpSpPr>
        <a:xfrm>
          <a:off x="0" y="0"/>
          <a:ext cx="0" cy="0"/>
          <a:chOff x="0" y="0"/>
          <a:chExt cx="0" cy="0"/>
        </a:xfrm>
      </p:grpSpPr>
      <p:sp>
        <p:nvSpPr>
          <p:cNvPr id="169" name="Google Shape;169;p26"/>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26"/>
          <p:cNvSpPr>
            <a:spLocks noGrp="1"/>
          </p:cNvSpPr>
          <p:nvPr>
            <p:ph type="pic" idx="2"/>
          </p:nvPr>
        </p:nvSpPr>
        <p:spPr>
          <a:xfrm>
            <a:off x="180974" y="3807935"/>
            <a:ext cx="2753145" cy="2821465"/>
          </a:xfrm>
          <a:prstGeom prst="rect">
            <a:avLst/>
          </a:prstGeom>
          <a:solidFill>
            <a:srgbClr val="EDEDED"/>
          </a:solidFill>
          <a:ln w="50800" cap="flat" cmpd="sng">
            <a:solidFill>
              <a:schemeClr val="lt1"/>
            </a:solidFill>
            <a:prstDash val="solid"/>
            <a:round/>
            <a:headEnd type="none" w="sm" len="sm"/>
            <a:tailEnd type="none" w="sm" len="sm"/>
          </a:ln>
        </p:spPr>
      </p:sp>
      <p:sp>
        <p:nvSpPr>
          <p:cNvPr id="172" name="Google Shape;172;p26"/>
          <p:cNvSpPr>
            <a:spLocks noGrp="1"/>
          </p:cNvSpPr>
          <p:nvPr>
            <p:ph type="pic" idx="3"/>
          </p:nvPr>
        </p:nvSpPr>
        <p:spPr>
          <a:xfrm>
            <a:off x="2935430" y="3814573"/>
            <a:ext cx="2377469" cy="2814828"/>
          </a:xfrm>
          <a:prstGeom prst="rect">
            <a:avLst/>
          </a:prstGeom>
          <a:solidFill>
            <a:srgbClr val="EDEDED"/>
          </a:solidFill>
          <a:ln w="50800" cap="flat" cmpd="sng">
            <a:solidFill>
              <a:schemeClr val="lt1"/>
            </a:solidFill>
            <a:prstDash val="solid"/>
            <a:round/>
            <a:headEnd type="none" w="sm" len="sm"/>
            <a:tailEnd type="none" w="sm" len="sm"/>
          </a:ln>
        </p:spPr>
      </p:sp>
      <p:sp>
        <p:nvSpPr>
          <p:cNvPr id="173" name="Google Shape;173;p26"/>
          <p:cNvSpPr>
            <a:spLocks noGrp="1"/>
          </p:cNvSpPr>
          <p:nvPr>
            <p:ph type="pic" idx="4"/>
          </p:nvPr>
        </p:nvSpPr>
        <p:spPr>
          <a:xfrm>
            <a:off x="180974" y="228600"/>
            <a:ext cx="5131925" cy="3574795"/>
          </a:xfrm>
          <a:prstGeom prst="rect">
            <a:avLst/>
          </a:prstGeom>
          <a:solidFill>
            <a:srgbClr val="EDEDED"/>
          </a:solidFill>
          <a:ln w="50800" cap="flat" cmpd="sng">
            <a:solidFill>
              <a:schemeClr val="lt1"/>
            </a:solidFill>
            <a:prstDash val="solid"/>
            <a:round/>
            <a:headEnd type="none" w="sm" len="sm"/>
            <a:tailEnd type="none" w="sm" len="sm"/>
          </a:ln>
        </p:spPr>
      </p:sp>
      <p:sp>
        <p:nvSpPr>
          <p:cNvPr id="174" name="Google Shape;174;p26"/>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6"/>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6"/>
          <p:cNvSpPr/>
          <p:nvPr/>
        </p:nvSpPr>
        <p:spPr>
          <a:xfrm>
            <a:off x="6654800" y="6176962"/>
            <a:ext cx="5212080" cy="544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PictureRight with Text">
  <p:cSld name="4PictureRight with Text">
    <p:spTree>
      <p:nvGrpSpPr>
        <p:cNvPr id="1" name="Shape 177"/>
        <p:cNvGrpSpPr/>
        <p:nvPr/>
      </p:nvGrpSpPr>
      <p:grpSpPr>
        <a:xfrm>
          <a:off x="0" y="0"/>
          <a:ext cx="0" cy="0"/>
          <a:chOff x="0" y="0"/>
          <a:chExt cx="0" cy="0"/>
        </a:xfrm>
      </p:grpSpPr>
      <p:sp>
        <p:nvSpPr>
          <p:cNvPr id="178" name="Google Shape;178;p27"/>
          <p:cNvSpPr>
            <a:spLocks noGrp="1"/>
          </p:cNvSpPr>
          <p:nvPr>
            <p:ph type="pic" idx="2"/>
          </p:nvPr>
        </p:nvSpPr>
        <p:spPr>
          <a:xfrm>
            <a:off x="9481103" y="3265362"/>
            <a:ext cx="2520397" cy="3435792"/>
          </a:xfrm>
          <a:prstGeom prst="rect">
            <a:avLst/>
          </a:prstGeom>
          <a:solidFill>
            <a:srgbClr val="EDEDED"/>
          </a:solidFill>
          <a:ln w="50800" cap="flat" cmpd="sng">
            <a:solidFill>
              <a:schemeClr val="lt1"/>
            </a:solidFill>
            <a:prstDash val="solid"/>
            <a:round/>
            <a:headEnd type="none" w="sm" len="sm"/>
            <a:tailEnd type="none" w="sm" len="sm"/>
          </a:ln>
        </p:spPr>
      </p:sp>
      <p:sp>
        <p:nvSpPr>
          <p:cNvPr id="179" name="Google Shape;179;p27"/>
          <p:cNvSpPr>
            <a:spLocks noGrp="1"/>
          </p:cNvSpPr>
          <p:nvPr>
            <p:ph type="pic" idx="3"/>
          </p:nvPr>
        </p:nvSpPr>
        <p:spPr>
          <a:xfrm>
            <a:off x="6875876" y="3265361"/>
            <a:ext cx="2592690" cy="3435793"/>
          </a:xfrm>
          <a:prstGeom prst="rect">
            <a:avLst/>
          </a:prstGeom>
          <a:solidFill>
            <a:srgbClr val="EDEDED"/>
          </a:solidFill>
          <a:ln w="50800" cap="flat" cmpd="sng">
            <a:solidFill>
              <a:schemeClr val="lt1"/>
            </a:solidFill>
            <a:prstDash val="solid"/>
            <a:round/>
            <a:headEnd type="none" w="sm" len="sm"/>
            <a:tailEnd type="none" w="sm" len="sm"/>
          </a:ln>
        </p:spPr>
      </p:sp>
      <p:sp>
        <p:nvSpPr>
          <p:cNvPr id="180" name="Google Shape;180;p27"/>
          <p:cNvSpPr>
            <a:spLocks noGrp="1"/>
          </p:cNvSpPr>
          <p:nvPr>
            <p:ph type="pic" idx="4"/>
          </p:nvPr>
        </p:nvSpPr>
        <p:spPr>
          <a:xfrm>
            <a:off x="6875876" y="198754"/>
            <a:ext cx="2592690" cy="3066606"/>
          </a:xfrm>
          <a:prstGeom prst="rect">
            <a:avLst/>
          </a:prstGeom>
          <a:solidFill>
            <a:srgbClr val="EDEDED"/>
          </a:solidFill>
          <a:ln w="50800" cap="flat" cmpd="sng">
            <a:solidFill>
              <a:schemeClr val="lt1"/>
            </a:solidFill>
            <a:prstDash val="solid"/>
            <a:round/>
            <a:headEnd type="none" w="sm" len="sm"/>
            <a:tailEnd type="none" w="sm" len="sm"/>
          </a:ln>
        </p:spPr>
      </p:sp>
      <p:sp>
        <p:nvSpPr>
          <p:cNvPr id="181" name="Google Shape;1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7"/>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27"/>
          <p:cNvSpPr>
            <a:spLocks noGrp="1"/>
          </p:cNvSpPr>
          <p:nvPr>
            <p:ph type="pic" idx="5"/>
          </p:nvPr>
        </p:nvSpPr>
        <p:spPr>
          <a:xfrm>
            <a:off x="9480603" y="198753"/>
            <a:ext cx="2520897" cy="3066607"/>
          </a:xfrm>
          <a:prstGeom prst="rect">
            <a:avLst/>
          </a:prstGeom>
          <a:solidFill>
            <a:srgbClr val="EDEDED"/>
          </a:solidFill>
          <a:ln w="50800" cap="flat" cmpd="sng">
            <a:solidFill>
              <a:schemeClr val="lt1"/>
            </a:solidFill>
            <a:prstDash val="solid"/>
            <a:round/>
            <a:headEnd type="none" w="sm" len="sm"/>
            <a:tailEnd type="none" w="sm" len="sm"/>
          </a:ln>
        </p:spPr>
      </p:sp>
      <p:sp>
        <p:nvSpPr>
          <p:cNvPr id="184" name="Google Shape;184;p27"/>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7"/>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a:stretch/>
        </p:blipFill>
        <p:spPr>
          <a:xfrm>
            <a:off x="0" y="0"/>
            <a:ext cx="12192000" cy="7097485"/>
          </a:xfrm>
          <a:prstGeom prst="rect">
            <a:avLst/>
          </a:prstGeom>
          <a:noFill/>
          <a:ln>
            <a:noFill/>
          </a:ln>
        </p:spPr>
      </p:pic>
      <p:sp>
        <p:nvSpPr>
          <p:cNvPr id="33" name="Google Shape;33;p7"/>
          <p:cNvSpPr txBox="1">
            <a:spLocks noGrp="1"/>
          </p:cNvSpPr>
          <p:nvPr>
            <p:ph type="title"/>
          </p:nvPr>
        </p:nvSpPr>
        <p:spPr>
          <a:xfrm>
            <a:off x="838200" y="105732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838200" y="4361380"/>
            <a:ext cx="3414109" cy="6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7"/>
          <p:cNvSpPr txBox="1">
            <a:spLocks noGrp="1"/>
          </p:cNvSpPr>
          <p:nvPr>
            <p:ph type="body" idx="2"/>
          </p:nvPr>
        </p:nvSpPr>
        <p:spPr>
          <a:xfrm>
            <a:off x="838200" y="5057207"/>
            <a:ext cx="2859088" cy="5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3"/>
          </p:nvPr>
        </p:nvSpPr>
        <p:spPr>
          <a:xfrm>
            <a:off x="838200" y="2750550"/>
            <a:ext cx="8265886" cy="79819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600"/>
              <a:buNone/>
              <a:defRPr sz="3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8200" y="735495"/>
            <a:ext cx="10515600" cy="10901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a:stretch/>
        </p:blipFill>
        <p:spPr>
          <a:xfrm>
            <a:off x="-45117" y="-25378"/>
            <a:ext cx="12282233" cy="6908756"/>
          </a:xfrm>
          <a:prstGeom prst="rect">
            <a:avLst/>
          </a:prstGeom>
          <a:noFill/>
          <a:ln>
            <a:noFill/>
          </a:ln>
        </p:spPr>
      </p:pic>
      <p:sp>
        <p:nvSpPr>
          <p:cNvPr id="45" name="Google Shape;45;p9"/>
          <p:cNvSpPr txBox="1">
            <a:spLocks noGrp="1"/>
          </p:cNvSpPr>
          <p:nvPr>
            <p:ph type="title"/>
          </p:nvPr>
        </p:nvSpPr>
        <p:spPr>
          <a:xfrm>
            <a:off x="831850" y="139641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831849" y="424914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800"/>
              <a:buNone/>
              <a:defRPr sz="280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9"/>
          <p:cNvPicPr preferRelativeResize="0"/>
          <p:nvPr/>
        </p:nvPicPr>
        <p:blipFill rotWithShape="1">
          <a:blip r:embed="rId3">
            <a:alphaModFix/>
          </a:blip>
          <a:srcRect/>
          <a:stretch/>
        </p:blipFill>
        <p:spPr>
          <a:xfrm>
            <a:off x="6746240" y="5973064"/>
            <a:ext cx="5445760" cy="8849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1"/>
        <p:cNvGrpSpPr/>
        <p:nvPr/>
      </p:nvGrpSpPr>
      <p:grpSpPr>
        <a:xfrm>
          <a:off x="0" y="0"/>
          <a:ext cx="0" cy="0"/>
          <a:chOff x="0" y="0"/>
          <a:chExt cx="0" cy="0"/>
        </a:xfrm>
      </p:grpSpPr>
      <p:pic>
        <p:nvPicPr>
          <p:cNvPr id="52" name="Google Shape;52;p10"/>
          <p:cNvPicPr preferRelativeResize="0"/>
          <p:nvPr/>
        </p:nvPicPr>
        <p:blipFill rotWithShape="1">
          <a:blip r:embed="rId2">
            <a:alphaModFix/>
          </a:blip>
          <a:srcRect/>
          <a:stretch/>
        </p:blipFill>
        <p:spPr>
          <a:xfrm>
            <a:off x="-45117" y="-50756"/>
            <a:ext cx="12282232" cy="6908755"/>
          </a:xfrm>
          <a:prstGeom prst="rect">
            <a:avLst/>
          </a:prstGeom>
          <a:noFill/>
          <a:ln>
            <a:noFill/>
          </a:ln>
        </p:spPr>
      </p:pic>
      <p:sp>
        <p:nvSpPr>
          <p:cNvPr id="53" name="Google Shape;53;p10"/>
          <p:cNvSpPr txBox="1">
            <a:spLocks noGrp="1"/>
          </p:cNvSpPr>
          <p:nvPr>
            <p:ph type="title"/>
          </p:nvPr>
        </p:nvSpPr>
        <p:spPr>
          <a:xfrm>
            <a:off x="831850" y="139641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A9E"/>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831849" y="424914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800"/>
              <a:buNone/>
              <a:defRPr sz="280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838200" y="681037"/>
            <a:ext cx="10515600" cy="8898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5A9E"/>
              </a:buClr>
              <a:buSzPts val="3700"/>
              <a:buFont typeface="Arial"/>
              <a:buNone/>
              <a:defRPr sz="3700" b="1" i="0" u="none" strike="noStrike" cap="none">
                <a:solidFill>
                  <a:srgbClr val="005A9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4"/>
          <p:cNvPicPr preferRelativeResize="0"/>
          <p:nvPr/>
        </p:nvPicPr>
        <p:blipFill rotWithShape="1">
          <a:blip r:embed="rId25">
            <a:alphaModFix/>
          </a:blip>
          <a:srcRect/>
          <a:stretch/>
        </p:blipFill>
        <p:spPr>
          <a:xfrm>
            <a:off x="6746240" y="5973064"/>
            <a:ext cx="5445760" cy="8849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xfrm>
            <a:off x="1571500" y="1199550"/>
            <a:ext cx="9144000" cy="1791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5A9E"/>
              </a:buClr>
              <a:buSzPts val="5400"/>
              <a:buFont typeface="Arial"/>
              <a:buNone/>
            </a:pPr>
            <a:r>
              <a:rPr lang="en-US"/>
              <a:t>GARDEN GREETER ORIENTATION</a:t>
            </a:r>
            <a:endParaRPr/>
          </a:p>
        </p:txBody>
      </p:sp>
      <p:sp>
        <p:nvSpPr>
          <p:cNvPr id="192" name="Google Shape;192;p1"/>
          <p:cNvSpPr txBox="1">
            <a:spLocks noGrp="1"/>
          </p:cNvSpPr>
          <p:nvPr>
            <p:ph type="subTitle" idx="1"/>
          </p:nvPr>
        </p:nvSpPr>
        <p:spPr>
          <a:xfrm>
            <a:off x="1476500" y="3445441"/>
            <a:ext cx="9144000" cy="2007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a:solidFill>
                  <a:schemeClr val="dk1"/>
                </a:solidFill>
              </a:rPr>
              <a:t>MGPC’s</a:t>
            </a:r>
            <a:r>
              <a:rPr lang="en-US" sz="4400"/>
              <a:t> </a:t>
            </a:r>
            <a:r>
              <a:rPr lang="en-US" sz="4400">
                <a:solidFill>
                  <a:schemeClr val="dk1"/>
                </a:solidFill>
              </a:rPr>
              <a:t>Demo Garden</a:t>
            </a:r>
            <a:endParaRPr sz="3600"/>
          </a:p>
          <a:p>
            <a:pPr marL="0" lvl="0" indent="0" algn="ctr" rtl="0">
              <a:lnSpc>
                <a:spcPct val="90000"/>
              </a:lnSpc>
              <a:spcBef>
                <a:spcPts val="2400"/>
              </a:spcBef>
              <a:spcAft>
                <a:spcPts val="0"/>
              </a:spcAft>
              <a:buClr>
                <a:schemeClr val="dk1"/>
              </a:buClr>
              <a:buSzPts val="3600"/>
              <a:buNone/>
            </a:pPr>
            <a:r>
              <a:rPr lang="en-US" sz="3000">
                <a:solidFill>
                  <a:schemeClr val="dk1"/>
                </a:solidFill>
              </a:rPr>
              <a:t>April 2024</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p:nvPr/>
        </p:nvSpPr>
        <p:spPr>
          <a:xfrm>
            <a:off x="838200" y="233837"/>
            <a:ext cx="10515600" cy="725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Historical Timeline - </a:t>
            </a:r>
            <a:r>
              <a:rPr lang="en-US" sz="3600" b="1" i="0" u="none" strike="noStrike" cap="none">
                <a:solidFill>
                  <a:srgbClr val="005A9E"/>
                </a:solidFill>
                <a:latin typeface="Arial"/>
                <a:ea typeface="Arial"/>
                <a:cs typeface="Arial"/>
                <a:sym typeface="Arial"/>
              </a:rPr>
              <a:t>continued</a:t>
            </a:r>
            <a:endParaRPr sz="3600" b="0" i="0" u="none" strike="noStrike" cap="none">
              <a:solidFill>
                <a:srgbClr val="000000"/>
              </a:solidFill>
              <a:latin typeface="Arial"/>
              <a:ea typeface="Arial"/>
              <a:cs typeface="Arial"/>
              <a:sym typeface="Arial"/>
            </a:endParaRPr>
          </a:p>
        </p:txBody>
      </p:sp>
      <p:grpSp>
        <p:nvGrpSpPr>
          <p:cNvPr id="266" name="Google Shape;266;p34"/>
          <p:cNvGrpSpPr/>
          <p:nvPr/>
        </p:nvGrpSpPr>
        <p:grpSpPr>
          <a:xfrm>
            <a:off x="668938" y="1104407"/>
            <a:ext cx="5120930" cy="5374355"/>
            <a:chOff x="668938" y="1104407"/>
            <a:chExt cx="5120930" cy="5374355"/>
          </a:xfrm>
        </p:grpSpPr>
        <p:sp>
          <p:nvSpPr>
            <p:cNvPr id="267" name="Google Shape;267;p34"/>
            <p:cNvSpPr/>
            <p:nvPr/>
          </p:nvSpPr>
          <p:spPr>
            <a:xfrm>
              <a:off x="668938" y="1104407"/>
              <a:ext cx="1674421" cy="731520"/>
            </a:xfrm>
            <a:prstGeom prst="roundRect">
              <a:avLst>
                <a:gd name="adj" fmla="val 16667"/>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600" b="0" i="0" u="none" strike="noStrike" cap="none">
                  <a:solidFill>
                    <a:schemeClr val="lt1"/>
                  </a:solidFill>
                  <a:latin typeface="Calibri"/>
                  <a:ea typeface="Calibri"/>
                  <a:cs typeface="Calibri"/>
                  <a:sym typeface="Calibri"/>
                </a:rPr>
                <a:t>2023</a:t>
              </a:r>
              <a:endParaRPr sz="3600" b="0" i="0" u="none" strike="noStrike" cap="none">
                <a:solidFill>
                  <a:srgbClr val="000000"/>
                </a:solidFill>
                <a:latin typeface="Arial"/>
                <a:ea typeface="Arial"/>
                <a:cs typeface="Arial"/>
                <a:sym typeface="Arial"/>
              </a:endParaRPr>
            </a:p>
          </p:txBody>
        </p:sp>
        <p:grpSp>
          <p:nvGrpSpPr>
            <p:cNvPr id="268" name="Google Shape;268;p34"/>
            <p:cNvGrpSpPr/>
            <p:nvPr/>
          </p:nvGrpSpPr>
          <p:grpSpPr>
            <a:xfrm>
              <a:off x="775813" y="1717171"/>
              <a:ext cx="5014055" cy="4761591"/>
              <a:chOff x="775813" y="1717171"/>
              <a:chExt cx="5014055" cy="4761591"/>
            </a:xfrm>
          </p:grpSpPr>
          <p:sp>
            <p:nvSpPr>
              <p:cNvPr id="269" name="Google Shape;269;p34"/>
              <p:cNvSpPr/>
              <p:nvPr/>
            </p:nvSpPr>
            <p:spPr>
              <a:xfrm>
                <a:off x="775813" y="1717171"/>
                <a:ext cx="4928616" cy="4761591"/>
              </a:xfrm>
              <a:prstGeom prst="roundRect">
                <a:avLst>
                  <a:gd name="adj" fmla="val 10000"/>
                </a:avLst>
              </a:prstGeom>
              <a:solidFill>
                <a:schemeClr val="lt1">
                  <a:alpha val="89019"/>
                </a:schemeClr>
              </a:solid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34"/>
              <p:cNvSpPr txBox="1"/>
              <p:nvPr/>
            </p:nvSpPr>
            <p:spPr>
              <a:xfrm>
                <a:off x="880055" y="1729824"/>
                <a:ext cx="4909813" cy="454034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January</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Steering Committee of MG, LL, and Town of Loomis meet for first time.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March</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MG Board approves Cal Wild Landscape Design's proposal.</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September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Public ground breaking occurs.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Site Wise Construction begins work.</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33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November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MGs begin installation of irrigation,  garden beds, plant plants, mulch, etc. </a:t>
                </a:r>
                <a:endParaRPr sz="2200" b="0" i="0" u="none" strike="noStrike" cap="none">
                  <a:solidFill>
                    <a:schemeClr val="dk1"/>
                  </a:solidFill>
                  <a:latin typeface="Calibri"/>
                  <a:ea typeface="Calibri"/>
                  <a:cs typeface="Calibri"/>
                  <a:sym typeface="Calibri"/>
                </a:endParaRPr>
              </a:p>
            </p:txBody>
          </p:sp>
        </p:grpSp>
      </p:grpSp>
      <p:grpSp>
        <p:nvGrpSpPr>
          <p:cNvPr id="271" name="Google Shape;271;p34"/>
          <p:cNvGrpSpPr/>
          <p:nvPr/>
        </p:nvGrpSpPr>
        <p:grpSpPr>
          <a:xfrm>
            <a:off x="6266216" y="1133191"/>
            <a:ext cx="5171209" cy="5369320"/>
            <a:chOff x="6266216" y="1133191"/>
            <a:chExt cx="5171209" cy="5369320"/>
          </a:xfrm>
        </p:grpSpPr>
        <p:sp>
          <p:nvSpPr>
            <p:cNvPr id="272" name="Google Shape;272;p34"/>
            <p:cNvSpPr/>
            <p:nvPr/>
          </p:nvSpPr>
          <p:spPr>
            <a:xfrm>
              <a:off x="6266216" y="1133191"/>
              <a:ext cx="1674421" cy="731520"/>
            </a:xfrm>
            <a:prstGeom prst="roundRect">
              <a:avLst>
                <a:gd name="adj" fmla="val 16667"/>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600" b="0" i="0" u="none" strike="noStrike" cap="none">
                  <a:solidFill>
                    <a:schemeClr val="lt1"/>
                  </a:solidFill>
                  <a:latin typeface="Calibri"/>
                  <a:ea typeface="Calibri"/>
                  <a:cs typeface="Calibri"/>
                  <a:sym typeface="Calibri"/>
                </a:rPr>
                <a:t>2024</a:t>
              </a:r>
              <a:endParaRPr sz="3600" b="0" i="0" u="none" strike="noStrike" cap="none">
                <a:solidFill>
                  <a:srgbClr val="000000"/>
                </a:solidFill>
                <a:latin typeface="Arial"/>
                <a:ea typeface="Arial"/>
                <a:cs typeface="Arial"/>
                <a:sym typeface="Arial"/>
              </a:endParaRPr>
            </a:p>
          </p:txBody>
        </p:sp>
        <p:grpSp>
          <p:nvGrpSpPr>
            <p:cNvPr id="273" name="Google Shape;273;p34"/>
            <p:cNvGrpSpPr/>
            <p:nvPr/>
          </p:nvGrpSpPr>
          <p:grpSpPr>
            <a:xfrm>
              <a:off x="6423288" y="1740920"/>
              <a:ext cx="5014137" cy="4761591"/>
              <a:chOff x="6423288" y="1740920"/>
              <a:chExt cx="5014137" cy="4761591"/>
            </a:xfrm>
          </p:grpSpPr>
          <p:sp>
            <p:nvSpPr>
              <p:cNvPr id="274" name="Google Shape;274;p34"/>
              <p:cNvSpPr/>
              <p:nvPr/>
            </p:nvSpPr>
            <p:spPr>
              <a:xfrm>
                <a:off x="6423288" y="1740920"/>
                <a:ext cx="4928616" cy="4761591"/>
              </a:xfrm>
              <a:prstGeom prst="roundRect">
                <a:avLst>
                  <a:gd name="adj" fmla="val 10000"/>
                </a:avLst>
              </a:prstGeom>
              <a:solidFill>
                <a:schemeClr val="lt1">
                  <a:alpha val="89019"/>
                </a:schemeClr>
              </a:solid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34"/>
              <p:cNvSpPr txBox="1"/>
              <p:nvPr/>
            </p:nvSpPr>
            <p:spPr>
              <a:xfrm>
                <a:off x="6508725" y="1816122"/>
                <a:ext cx="4928700" cy="4473600"/>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March</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Public ribbon-cutting ceremony for nine garden areas, including compost!</a:t>
                </a: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33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September (goal)</a:t>
                </a:r>
                <a:endParaRPr sz="1400" b="0" i="0" u="none" strike="noStrike" cap="none">
                  <a:solidFill>
                    <a:schemeClr val="dk1"/>
                  </a:solidFill>
                  <a:latin typeface="Arial"/>
                  <a:ea typeface="Arial"/>
                  <a:cs typeface="Arial"/>
                  <a:sym typeface="Arial"/>
                </a:endParaRPr>
              </a:p>
              <a:p>
                <a:pPr marL="285750" marR="0" lvl="1" indent="-2540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Group tours begin</a:t>
                </a:r>
                <a:endParaRPr sz="2200" b="0" i="0" u="none" strike="noStrike" cap="none">
                  <a:solidFill>
                    <a:schemeClr val="dk1"/>
                  </a:solidFill>
                  <a:latin typeface="Calibri"/>
                  <a:ea typeface="Calibri"/>
                  <a:cs typeface="Calibri"/>
                  <a:sym typeface="Calibri"/>
                </a:endParaRPr>
              </a:p>
              <a:p>
                <a:pPr marL="457200" marR="0" lvl="0" indent="0" algn="l" rtl="0">
                  <a:lnSpc>
                    <a:spcPct val="90000"/>
                  </a:lnSpc>
                  <a:spcBef>
                    <a:spcPts val="33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grpSp>
      </p:grpSp>
      <p:sp>
        <p:nvSpPr>
          <p:cNvPr id="276" name="Google Shape;276;p34"/>
          <p:cNvSpPr/>
          <p:nvPr/>
        </p:nvSpPr>
        <p:spPr>
          <a:xfrm>
            <a:off x="2915136" y="1156555"/>
            <a:ext cx="2267712" cy="518149"/>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p:nvPr/>
        </p:nvSpPr>
        <p:spPr>
          <a:xfrm>
            <a:off x="4258294" y="391110"/>
            <a:ext cx="4541322"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Design Goals</a:t>
            </a:r>
            <a:endParaRPr sz="1400" b="0" i="0" u="none" strike="noStrike" cap="none">
              <a:solidFill>
                <a:srgbClr val="000000"/>
              </a:solidFill>
              <a:latin typeface="Arial"/>
              <a:ea typeface="Arial"/>
              <a:cs typeface="Arial"/>
              <a:sym typeface="Arial"/>
            </a:endParaRPr>
          </a:p>
        </p:txBody>
      </p:sp>
      <p:sp>
        <p:nvSpPr>
          <p:cNvPr id="283" name="Google Shape;283;p35"/>
          <p:cNvSpPr txBox="1"/>
          <p:nvPr/>
        </p:nvSpPr>
        <p:spPr>
          <a:xfrm>
            <a:off x="1313226" y="1253625"/>
            <a:ext cx="9967200" cy="5355900"/>
          </a:xfrm>
          <a:prstGeom prst="rect">
            <a:avLst/>
          </a:prstGeom>
          <a:noFill/>
          <a:ln>
            <a:noFill/>
          </a:ln>
        </p:spPr>
        <p:txBody>
          <a:bodyPr spcFirstLastPara="1" wrap="square" lIns="91425" tIns="45700" rIns="91425" bIns="45700" anchor="t" anchorCtr="0">
            <a:normAutofit/>
          </a:bodyPr>
          <a:lstStyle/>
          <a:p>
            <a:pPr marL="344488" marR="0" lvl="0" indent="-331788" algn="l" rtl="0">
              <a:lnSpc>
                <a:spcPct val="90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Aesthetics:</a:t>
            </a:r>
            <a:endParaRPr sz="30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Attractiveness</a:t>
            </a:r>
            <a:endParaRPr sz="26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Scalability for home gardeners</a:t>
            </a:r>
            <a:endParaRPr sz="2600" b="0" i="0" u="none" strike="noStrike" cap="none">
              <a:solidFill>
                <a:srgbClr val="000000"/>
              </a:solidFill>
              <a:latin typeface="Arial"/>
              <a:ea typeface="Arial"/>
              <a:cs typeface="Arial"/>
              <a:sym typeface="Arial"/>
            </a:endParaRPr>
          </a:p>
          <a:p>
            <a:pPr marL="344488" marR="0" lvl="0" indent="-331788" algn="l" rtl="0">
              <a:lnSpc>
                <a:spcPct val="90000"/>
              </a:lnSpc>
              <a:spcBef>
                <a:spcPts val="1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Accessibility and Safety:</a:t>
            </a:r>
            <a:endParaRPr sz="30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Compliance to American for Disabilities Act (ADA),      CA Building Code, Fire and Life Safety, other codes</a:t>
            </a:r>
            <a:endParaRPr sz="26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Communication aids</a:t>
            </a:r>
            <a:endParaRPr sz="26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Open views for safety; and fire-wise</a:t>
            </a:r>
            <a:endParaRPr sz="2600" b="0" i="0" u="none" strike="noStrike" cap="none">
              <a:solidFill>
                <a:srgbClr val="000000"/>
              </a:solidFill>
              <a:latin typeface="Arial"/>
              <a:ea typeface="Arial"/>
              <a:cs typeface="Arial"/>
              <a:sym typeface="Arial"/>
            </a:endParaRPr>
          </a:p>
          <a:p>
            <a:pPr marL="344488" marR="0" lvl="0" indent="-331788" algn="l" rtl="0">
              <a:lnSpc>
                <a:spcPct val="90000"/>
              </a:lnSpc>
              <a:spcBef>
                <a:spcPts val="1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Hardscape:</a:t>
            </a:r>
            <a:endParaRPr sz="30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Paths with easy circulation, drainage and maintenance</a:t>
            </a:r>
            <a:endParaRPr sz="2600" b="0" i="0" u="none" strike="noStrike" cap="none">
              <a:solidFill>
                <a:srgbClr val="000000"/>
              </a:solidFill>
              <a:latin typeface="Arial"/>
              <a:ea typeface="Arial"/>
              <a:cs typeface="Arial"/>
              <a:sym typeface="Arial"/>
            </a:endParaRPr>
          </a:p>
          <a:p>
            <a:pPr marL="747713" marR="0" lvl="1" indent="-403225" algn="l" rtl="0">
              <a:lnSpc>
                <a:spcPct val="9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Gardens with access to utilities</a:t>
            </a:r>
            <a:endParaRPr sz="2600" b="0" i="0" u="none" strike="noStrike" cap="none">
              <a:solidFill>
                <a:srgbClr val="000000"/>
              </a:solidFill>
              <a:latin typeface="Arial"/>
              <a:ea typeface="Arial"/>
              <a:cs typeface="Arial"/>
              <a:sym typeface="Arial"/>
            </a:endParaRPr>
          </a:p>
        </p:txBody>
      </p:sp>
      <p:pic>
        <p:nvPicPr>
          <p:cNvPr id="284" name="Google Shape;284;p35"/>
          <p:cNvPicPr preferRelativeResize="0"/>
          <p:nvPr/>
        </p:nvPicPr>
        <p:blipFill rotWithShape="1">
          <a:blip r:embed="rId3">
            <a:alphaModFix/>
          </a:blip>
          <a:srcRect/>
          <a:stretch/>
        </p:blipFill>
        <p:spPr>
          <a:xfrm rot="767735">
            <a:off x="8854432" y="965361"/>
            <a:ext cx="1828800" cy="1467554"/>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p:nvPr/>
        </p:nvSpPr>
        <p:spPr>
          <a:xfrm>
            <a:off x="2750127" y="331732"/>
            <a:ext cx="7723909"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Design Goals - </a:t>
            </a:r>
            <a:r>
              <a:rPr lang="en-US" sz="3600" b="1" i="0" u="none" strike="noStrike" cap="none">
                <a:solidFill>
                  <a:srgbClr val="005A9E"/>
                </a:solidFill>
                <a:latin typeface="Arial"/>
                <a:ea typeface="Arial"/>
                <a:cs typeface="Arial"/>
                <a:sym typeface="Arial"/>
              </a:rPr>
              <a:t>continued</a:t>
            </a:r>
            <a:endParaRPr sz="3600" b="0" i="0" u="none" strike="noStrike" cap="none">
              <a:solidFill>
                <a:srgbClr val="000000"/>
              </a:solidFill>
              <a:latin typeface="Arial"/>
              <a:ea typeface="Arial"/>
              <a:cs typeface="Arial"/>
              <a:sym typeface="Arial"/>
            </a:endParaRPr>
          </a:p>
        </p:txBody>
      </p:sp>
      <p:sp>
        <p:nvSpPr>
          <p:cNvPr id="290" name="Google Shape;290;p36"/>
          <p:cNvSpPr txBox="1"/>
          <p:nvPr/>
        </p:nvSpPr>
        <p:spPr>
          <a:xfrm>
            <a:off x="188000" y="1235525"/>
            <a:ext cx="12003900" cy="5517000"/>
          </a:xfrm>
          <a:prstGeom prst="rect">
            <a:avLst/>
          </a:prstGeom>
          <a:noFill/>
          <a:ln>
            <a:noFill/>
          </a:ln>
        </p:spPr>
        <p:txBody>
          <a:bodyPr spcFirstLastPara="1" wrap="square" lIns="91425" tIns="45700" rIns="91425" bIns="45700" anchor="t" anchorCtr="0">
            <a:normAutofit fontScale="40000" lnSpcReduction="10000"/>
          </a:bodyPr>
          <a:lstStyle/>
          <a:p>
            <a:pPr marL="344488" marR="0" lvl="0" indent="-344488" algn="l" rtl="0">
              <a:lnSpc>
                <a:spcPct val="90000"/>
              </a:lnSpc>
              <a:spcBef>
                <a:spcPts val="0"/>
              </a:spcBef>
              <a:spcAft>
                <a:spcPts val="0"/>
              </a:spcAft>
              <a:buClr>
                <a:schemeClr val="dk1"/>
              </a:buClr>
              <a:buSzPct val="100000"/>
              <a:buFont typeface="Arial"/>
              <a:buChar char="•"/>
            </a:pPr>
            <a:r>
              <a:rPr lang="en-US" sz="7500" b="1" i="0" u="none" strike="noStrike" cap="none">
                <a:solidFill>
                  <a:schemeClr val="dk1"/>
                </a:solidFill>
                <a:latin typeface="Arial"/>
                <a:ea typeface="Arial"/>
                <a:cs typeface="Arial"/>
                <a:sym typeface="Arial"/>
              </a:rPr>
              <a:t>Historic Context:</a:t>
            </a:r>
            <a:endParaRPr sz="7500" b="0" i="0" u="none" strike="noStrike" cap="none">
              <a:solidFill>
                <a:srgbClr val="000000"/>
              </a:solidFill>
              <a:latin typeface="Arial"/>
              <a:ea typeface="Arial"/>
              <a:cs typeface="Arial"/>
              <a:sym typeface="Arial"/>
            </a:endParaRPr>
          </a:p>
          <a:p>
            <a:pPr marL="747713" marR="0" lvl="1" indent="-417194"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Preserve existing natural features/memorials</a:t>
            </a:r>
            <a:endParaRPr sz="6550" b="0" i="0" u="none" strike="noStrike" cap="none">
              <a:solidFill>
                <a:srgbClr val="000000"/>
              </a:solidFill>
              <a:latin typeface="Arial"/>
              <a:ea typeface="Arial"/>
              <a:cs typeface="Arial"/>
              <a:sym typeface="Arial"/>
            </a:endParaRPr>
          </a:p>
          <a:p>
            <a:pPr marL="747713" marR="0" lvl="1" indent="-417194"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Consideration of historical references: property, library, town, county</a:t>
            </a:r>
            <a:endParaRPr sz="6550" b="0" i="0" u="none" strike="noStrike" cap="none">
              <a:solidFill>
                <a:srgbClr val="000000"/>
              </a:solidFill>
              <a:latin typeface="Arial"/>
              <a:ea typeface="Arial"/>
              <a:cs typeface="Arial"/>
              <a:sym typeface="Arial"/>
            </a:endParaRPr>
          </a:p>
          <a:p>
            <a:pPr marL="344488" marR="0" lvl="0" indent="-344488" algn="l" rtl="0">
              <a:lnSpc>
                <a:spcPct val="90000"/>
              </a:lnSpc>
              <a:spcBef>
                <a:spcPts val="1200"/>
              </a:spcBef>
              <a:spcAft>
                <a:spcPts val="0"/>
              </a:spcAft>
              <a:buClr>
                <a:schemeClr val="dk1"/>
              </a:buClr>
              <a:buSzPct val="100000"/>
              <a:buFont typeface="Arial"/>
              <a:buChar char="•"/>
            </a:pPr>
            <a:r>
              <a:rPr lang="en-US" sz="7500" b="1" i="0" u="none" strike="noStrike" cap="none">
                <a:solidFill>
                  <a:schemeClr val="dk1"/>
                </a:solidFill>
                <a:latin typeface="Arial"/>
                <a:ea typeface="Arial"/>
                <a:cs typeface="Arial"/>
                <a:sym typeface="Arial"/>
              </a:rPr>
              <a:t>Signage:</a:t>
            </a:r>
            <a:endParaRPr sz="7500" b="0" i="0" u="none" strike="noStrike" cap="none">
              <a:solidFill>
                <a:srgbClr val="000000"/>
              </a:solidFill>
              <a:latin typeface="Arial"/>
              <a:ea typeface="Arial"/>
              <a:cs typeface="Arial"/>
              <a:sym typeface="Arial"/>
            </a:endParaRPr>
          </a:p>
          <a:p>
            <a:pPr marL="747713" marR="0" lvl="1" indent="-417194"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Easy to comprehend</a:t>
            </a:r>
            <a:endParaRPr sz="6550" b="0" i="0" u="none" strike="noStrike" cap="none">
              <a:solidFill>
                <a:srgbClr val="000000"/>
              </a:solidFill>
              <a:latin typeface="Arial"/>
              <a:ea typeface="Arial"/>
              <a:cs typeface="Arial"/>
              <a:sym typeface="Arial"/>
            </a:endParaRPr>
          </a:p>
          <a:p>
            <a:pPr marL="747713" marR="0" lvl="1" indent="-417194"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Donors and sponsors thanked at entrance, exit or other</a:t>
            </a:r>
            <a:endParaRPr sz="6550" b="0" i="0" u="none" strike="noStrike" cap="none">
              <a:solidFill>
                <a:srgbClr val="000000"/>
              </a:solidFill>
              <a:latin typeface="Arial"/>
              <a:ea typeface="Arial"/>
              <a:cs typeface="Arial"/>
              <a:sym typeface="Arial"/>
            </a:endParaRPr>
          </a:p>
          <a:p>
            <a:pPr marL="747713" marR="0" lvl="1" indent="-417194"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QR codes consideration for learning and tracking visitors</a:t>
            </a:r>
            <a:endParaRPr sz="6550" b="0" i="0" u="none" strike="noStrike" cap="none">
              <a:solidFill>
                <a:srgbClr val="000000"/>
              </a:solidFill>
              <a:latin typeface="Arial"/>
              <a:ea typeface="Arial"/>
              <a:cs typeface="Arial"/>
              <a:sym typeface="Arial"/>
            </a:endParaRPr>
          </a:p>
          <a:p>
            <a:pPr marL="344488" marR="0" lvl="0" indent="-344488" algn="l" rtl="0">
              <a:lnSpc>
                <a:spcPct val="90000"/>
              </a:lnSpc>
              <a:spcBef>
                <a:spcPts val="1200"/>
              </a:spcBef>
              <a:spcAft>
                <a:spcPts val="0"/>
              </a:spcAft>
              <a:buClr>
                <a:schemeClr val="dk1"/>
              </a:buClr>
              <a:buSzPct val="100000"/>
              <a:buFont typeface="Arial"/>
              <a:buChar char="•"/>
            </a:pPr>
            <a:r>
              <a:rPr lang="en-US" sz="7500" b="1" i="0" u="none" strike="noStrike" cap="none">
                <a:solidFill>
                  <a:schemeClr val="dk1"/>
                </a:solidFill>
                <a:latin typeface="Arial"/>
                <a:ea typeface="Arial"/>
                <a:cs typeface="Arial"/>
                <a:sym typeface="Arial"/>
              </a:rPr>
              <a:t>Sustainability:</a:t>
            </a:r>
            <a:endParaRPr sz="7500" b="0" i="0" u="none" strike="noStrike" cap="none">
              <a:solidFill>
                <a:srgbClr val="000000"/>
              </a:solidFill>
              <a:latin typeface="Arial"/>
              <a:ea typeface="Arial"/>
              <a:cs typeface="Arial"/>
              <a:sym typeface="Arial"/>
            </a:endParaRPr>
          </a:p>
          <a:p>
            <a:pPr marL="685800" marR="0" lvl="1" indent="-355283"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Installation, maintenance and usage for resource-efficiency and water-wise</a:t>
            </a:r>
            <a:endParaRPr sz="6550" b="0" i="0" u="none" strike="noStrike" cap="none">
              <a:solidFill>
                <a:srgbClr val="000000"/>
              </a:solidFill>
              <a:latin typeface="Arial"/>
              <a:ea typeface="Arial"/>
              <a:cs typeface="Arial"/>
              <a:sym typeface="Arial"/>
            </a:endParaRPr>
          </a:p>
          <a:p>
            <a:pPr marL="344488" marR="0" lvl="0" indent="-344488" algn="l" rtl="0">
              <a:lnSpc>
                <a:spcPct val="90000"/>
              </a:lnSpc>
              <a:spcBef>
                <a:spcPts val="1000"/>
              </a:spcBef>
              <a:spcAft>
                <a:spcPts val="0"/>
              </a:spcAft>
              <a:buClr>
                <a:schemeClr val="dk1"/>
              </a:buClr>
              <a:buSzPct val="100000"/>
              <a:buFont typeface="Arial"/>
              <a:buChar char="•"/>
            </a:pPr>
            <a:r>
              <a:rPr lang="en-US" sz="7500" b="1" i="0" u="none" strike="noStrike" cap="none">
                <a:solidFill>
                  <a:schemeClr val="dk1"/>
                </a:solidFill>
                <a:latin typeface="Arial"/>
                <a:ea typeface="Arial"/>
                <a:cs typeface="Arial"/>
                <a:sym typeface="Arial"/>
              </a:rPr>
              <a:t>Visitor Comfort:</a:t>
            </a:r>
            <a:endParaRPr sz="7500" b="0" i="0" u="none" strike="noStrike" cap="none">
              <a:solidFill>
                <a:srgbClr val="000000"/>
              </a:solidFill>
              <a:latin typeface="Arial"/>
              <a:ea typeface="Arial"/>
              <a:cs typeface="Arial"/>
              <a:sym typeface="Arial"/>
            </a:endParaRPr>
          </a:p>
          <a:p>
            <a:pPr marL="685800" marR="0" lvl="1" indent="-355283"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Gathering areas (shelter, moveable seating, drinking water)</a:t>
            </a:r>
            <a:endParaRPr sz="6550" b="0" i="0" u="none" strike="noStrike" cap="none">
              <a:solidFill>
                <a:srgbClr val="000000"/>
              </a:solidFill>
              <a:latin typeface="Arial"/>
              <a:ea typeface="Arial"/>
              <a:cs typeface="Arial"/>
              <a:sym typeface="Arial"/>
            </a:endParaRPr>
          </a:p>
          <a:p>
            <a:pPr marL="685800" marR="0" lvl="1" indent="-355283" algn="l" rtl="0">
              <a:lnSpc>
                <a:spcPct val="90000"/>
              </a:lnSpc>
              <a:spcBef>
                <a:spcPts val="500"/>
              </a:spcBef>
              <a:spcAft>
                <a:spcPts val="0"/>
              </a:spcAft>
              <a:buClr>
                <a:schemeClr val="dk1"/>
              </a:buClr>
              <a:buSzPct val="100000"/>
              <a:buFont typeface="Courier New"/>
              <a:buChar char="o"/>
            </a:pPr>
            <a:r>
              <a:rPr lang="en-US" sz="6550" b="0" i="0" u="none" strike="noStrike" cap="none">
                <a:solidFill>
                  <a:schemeClr val="dk1"/>
                </a:solidFill>
                <a:latin typeface="Arial"/>
                <a:ea typeface="Arial"/>
                <a:cs typeface="Arial"/>
                <a:sym typeface="Arial"/>
              </a:rPr>
              <a:t>Access to restrooms</a:t>
            </a:r>
            <a:endParaRPr sz="6550" b="0" i="0" u="none" strike="noStrike" cap="none">
              <a:solidFill>
                <a:srgbClr val="000000"/>
              </a:solidFill>
              <a:latin typeface="Arial"/>
              <a:ea typeface="Arial"/>
              <a:cs typeface="Arial"/>
              <a:sym typeface="Arial"/>
            </a:endParaRPr>
          </a:p>
          <a:p>
            <a:pPr marL="228600" marR="0" lvl="0" indent="-38100" algn="l" rtl="0">
              <a:lnSpc>
                <a:spcPct val="90000"/>
              </a:lnSpc>
              <a:spcBef>
                <a:spcPts val="1000"/>
              </a:spcBef>
              <a:spcAft>
                <a:spcPts val="0"/>
              </a:spcAft>
              <a:buClr>
                <a:schemeClr val="dk1"/>
              </a:buClr>
              <a:buSzPct val="100000"/>
              <a:buFont typeface="Courier New"/>
              <a:buNone/>
            </a:pPr>
            <a:endParaRPr sz="30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p:nvPr/>
        </p:nvSpPr>
        <p:spPr>
          <a:xfrm>
            <a:off x="5126712" y="335351"/>
            <a:ext cx="2653146"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400" b="1" i="0" u="none" strike="noStrike" cap="none">
                <a:solidFill>
                  <a:srgbClr val="005A9E"/>
                </a:solidFill>
                <a:latin typeface="Arial"/>
                <a:ea typeface="Arial"/>
                <a:cs typeface="Arial"/>
                <a:sym typeface="Arial"/>
              </a:rPr>
              <a:t>Funding</a:t>
            </a:r>
            <a:endParaRPr sz="1800" b="0" i="0" u="none" strike="noStrike" cap="none">
              <a:solidFill>
                <a:srgbClr val="000000"/>
              </a:solidFill>
              <a:latin typeface="Arial"/>
              <a:ea typeface="Arial"/>
              <a:cs typeface="Arial"/>
              <a:sym typeface="Arial"/>
            </a:endParaRPr>
          </a:p>
        </p:txBody>
      </p:sp>
      <p:sp>
        <p:nvSpPr>
          <p:cNvPr id="296" name="Google Shape;296;p37"/>
          <p:cNvSpPr txBox="1"/>
          <p:nvPr/>
        </p:nvSpPr>
        <p:spPr>
          <a:xfrm>
            <a:off x="399307" y="1304145"/>
            <a:ext cx="11393400" cy="57165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ts val="600"/>
              <a:buFont typeface="Arial"/>
              <a:buNone/>
            </a:pPr>
            <a:r>
              <a:rPr lang="en-US" sz="12000" b="1" i="0" u="none" strike="noStrike" cap="none">
                <a:solidFill>
                  <a:schemeClr val="dk1"/>
                </a:solidFill>
                <a:latin typeface="Arial"/>
                <a:ea typeface="Arial"/>
                <a:cs typeface="Arial"/>
                <a:sym typeface="Arial"/>
              </a:rPr>
              <a:t>July 1, 2023 – March 1, 2024: </a:t>
            </a:r>
            <a:endParaRPr sz="120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500"/>
              <a:buFont typeface="Arial"/>
              <a:buNone/>
            </a:pPr>
            <a:r>
              <a:rPr lang="en-US" sz="9600" b="0" i="0" u="none" strike="noStrike" cap="none">
                <a:solidFill>
                  <a:srgbClr val="000000"/>
                </a:solidFill>
                <a:latin typeface="Arial"/>
                <a:ea typeface="Arial"/>
                <a:cs typeface="Arial"/>
                <a:sym typeface="Arial"/>
              </a:rPr>
              <a:t>Garden completed with the generosity of dozens of individuals and numerous community organizations and businesses. MGPC donated 1,800 volunteer hours.  </a:t>
            </a:r>
            <a:endParaRPr sz="9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600"/>
              <a:buFont typeface="Arial"/>
              <a:buNone/>
            </a:pPr>
            <a:endParaRPr sz="12000" b="1"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600"/>
              <a:buFont typeface="Arial"/>
              <a:buNone/>
            </a:pPr>
            <a:r>
              <a:rPr lang="en-US" sz="12000" b="1" i="0" u="none" strike="noStrike" cap="none">
                <a:solidFill>
                  <a:srgbClr val="000000"/>
                </a:solidFill>
                <a:latin typeface="Arial"/>
                <a:ea typeface="Arial"/>
                <a:cs typeface="Arial"/>
                <a:sym typeface="Arial"/>
              </a:rPr>
              <a:t>Multi-tiered program recognizing contributors:</a:t>
            </a:r>
            <a:endParaRPr sz="12000" b="0" i="0" u="none" strike="noStrike" cap="none">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rgbClr val="000000"/>
              </a:buClr>
              <a:buSzPct val="100000"/>
              <a:buFont typeface="Arial"/>
              <a:buChar char="•"/>
            </a:pPr>
            <a:r>
              <a:rPr lang="en-US" sz="9600" b="0" i="0" u="none" strike="noStrike" cap="none">
                <a:solidFill>
                  <a:srgbClr val="000000"/>
                </a:solidFill>
                <a:latin typeface="Arial"/>
                <a:ea typeface="Arial"/>
                <a:cs typeface="Arial"/>
                <a:sym typeface="Arial"/>
              </a:rPr>
              <a:t>Individual tiles on the Sponsor Wall, near the straw bale garden bed</a:t>
            </a:r>
            <a:endParaRPr sz="9600" b="0" i="0" u="none" strike="noStrike" cap="none">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rgbClr val="000000"/>
              </a:buClr>
              <a:buSzPct val="100000"/>
              <a:buFont typeface="Arial"/>
              <a:buChar char="•"/>
            </a:pPr>
            <a:r>
              <a:rPr lang="en-US" sz="9600" b="0" i="0" u="none" strike="noStrike" cap="none">
                <a:solidFill>
                  <a:srgbClr val="000000"/>
                </a:solidFill>
                <a:latin typeface="Arial"/>
                <a:ea typeface="Arial"/>
                <a:cs typeface="Arial"/>
                <a:sym typeface="Arial"/>
              </a:rPr>
              <a:t>Contribution levels include:  Oak at $10,000; Willow at $5,000; Manzanita at $2,500; Ceanothus at $1,000; and Sunflower at $500</a:t>
            </a:r>
            <a:endParaRPr sz="9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600"/>
              <a:buFont typeface="Arial"/>
              <a:buNone/>
            </a:pPr>
            <a:endParaRPr sz="12000" b="1"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600"/>
              <a:buFont typeface="Arial"/>
              <a:buNone/>
            </a:pPr>
            <a:r>
              <a:rPr lang="en-US" sz="12000" b="1" i="0" u="none" strike="noStrike" cap="none">
                <a:solidFill>
                  <a:srgbClr val="000000"/>
                </a:solidFill>
                <a:latin typeface="Arial"/>
                <a:ea typeface="Arial"/>
                <a:cs typeface="Arial"/>
                <a:sym typeface="Arial"/>
              </a:rPr>
              <a:t>Significant donors include: </a:t>
            </a:r>
            <a:endParaRPr sz="120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500"/>
              <a:buFont typeface="Arial"/>
              <a:buNone/>
            </a:pPr>
            <a:r>
              <a:rPr lang="en-US" sz="9600" b="0" i="0" u="none" strike="noStrike" cap="none">
                <a:solidFill>
                  <a:srgbClr val="000000"/>
                </a:solidFill>
                <a:latin typeface="Arial"/>
                <a:ea typeface="Arial"/>
                <a:cs typeface="Arial"/>
                <a:sym typeface="Arial"/>
              </a:rPr>
              <a:t>Placer County Water Association (cash and rebates), rock retaining wall by Parsons Retaining Wall, shed by Western Roofing Group, native plants by Xerces Society, interpretive signage by the Nevada County Master Gardeners, and mulch/compost from Loomis Recycling</a:t>
            </a:r>
            <a:endParaRPr sz="9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600"/>
              <a:buFont typeface="Arial"/>
              <a:buNone/>
            </a:pPr>
            <a:endParaRPr sz="12000" b="1"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600"/>
              <a:buFont typeface="Arial"/>
              <a:buNone/>
            </a:pPr>
            <a:r>
              <a:rPr lang="en-US" sz="12000" b="1" i="0" u="none" strike="noStrike" cap="none">
                <a:solidFill>
                  <a:srgbClr val="000000"/>
                </a:solidFill>
                <a:latin typeface="Arial"/>
                <a:ea typeface="Arial"/>
                <a:cs typeface="Arial"/>
                <a:sym typeface="Arial"/>
              </a:rPr>
              <a:t>Buy-A-Brick campaign</a:t>
            </a:r>
            <a:r>
              <a:rPr lang="en-US" sz="12000" b="0" i="0" u="none" strike="noStrike" cap="none">
                <a:solidFill>
                  <a:srgbClr val="000000"/>
                </a:solidFill>
                <a:latin typeface="Arial"/>
                <a:ea typeface="Arial"/>
                <a:cs typeface="Arial"/>
                <a:sym typeface="Arial"/>
              </a:rPr>
              <a:t>:</a:t>
            </a:r>
            <a:endParaRPr sz="120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600"/>
              <a:buFont typeface="Arial"/>
              <a:buNone/>
            </a:pPr>
            <a:r>
              <a:rPr lang="en-US" sz="9600" b="0" i="0" u="none" strike="noStrike" cap="none">
                <a:solidFill>
                  <a:srgbClr val="000000"/>
                </a:solidFill>
                <a:latin typeface="Arial"/>
                <a:ea typeface="Arial"/>
                <a:cs typeface="Arial"/>
                <a:sym typeface="Arial"/>
              </a:rPr>
              <a:t>Initiated by Friends of the Loomis Library for engraved bricks to be installed around our  entry water fountain.  80% of the proceeds are generously donated to MGPC.</a:t>
            </a:r>
            <a:r>
              <a:rPr lang="en-US" sz="9600" b="0" i="0" u="none" strike="noStrike" cap="none">
                <a:solidFill>
                  <a:schemeClr val="dk1"/>
                </a:solidFill>
                <a:latin typeface="Arial"/>
                <a:ea typeface="Arial"/>
                <a:cs typeface="Arial"/>
                <a:sym typeface="Arial"/>
              </a:rPr>
              <a:t> </a:t>
            </a:r>
            <a:r>
              <a:rPr lang="en-US" sz="9600" b="0" i="0" u="none" strike="noStrike" cap="none">
                <a:solidFill>
                  <a:srgbClr val="000000"/>
                </a:solidFill>
                <a:latin typeface="Arial"/>
                <a:ea typeface="Arial"/>
                <a:cs typeface="Arial"/>
                <a:sym typeface="Arial"/>
              </a:rPr>
              <a:t>Donations are still appreciated!</a:t>
            </a:r>
            <a:endParaRPr sz="9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31250"/>
              <a:buFont typeface="Arial"/>
              <a:buNone/>
            </a:pPr>
            <a:endParaRPr sz="9600" b="1"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6f52aa26da_0_0"/>
          <p:cNvSpPr txBox="1"/>
          <p:nvPr/>
        </p:nvSpPr>
        <p:spPr>
          <a:xfrm>
            <a:off x="1141000" y="800575"/>
            <a:ext cx="100488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200"/>
              <a:buFont typeface="Arial"/>
              <a:buNone/>
            </a:pPr>
            <a:r>
              <a:rPr lang="en-US" sz="4800" b="1" i="0" u="none" strike="noStrike" cap="none">
                <a:solidFill>
                  <a:srgbClr val="005A9E"/>
                </a:solidFill>
                <a:latin typeface="Arial"/>
                <a:ea typeface="Arial"/>
                <a:cs typeface="Arial"/>
                <a:sym typeface="Arial"/>
              </a:rPr>
              <a:t>III.  OUR VOLUNTEER PROGRAM</a:t>
            </a:r>
            <a:endParaRPr sz="2000" b="0" i="0" u="none" strike="noStrike" cap="none">
              <a:solidFill>
                <a:srgbClr val="000000"/>
              </a:solidFill>
              <a:latin typeface="Arial"/>
              <a:ea typeface="Arial"/>
              <a:cs typeface="Arial"/>
              <a:sym typeface="Arial"/>
            </a:endParaRPr>
          </a:p>
        </p:txBody>
      </p:sp>
      <p:sp>
        <p:nvSpPr>
          <p:cNvPr id="303" name="Google Shape;303;g26f52aa26da_0_0"/>
          <p:cNvSpPr txBox="1"/>
          <p:nvPr/>
        </p:nvSpPr>
        <p:spPr>
          <a:xfrm>
            <a:off x="2171200" y="2025925"/>
            <a:ext cx="9716400" cy="2020200"/>
          </a:xfrm>
          <a:prstGeom prst="rect">
            <a:avLst/>
          </a:prstGeom>
          <a:noFill/>
          <a:ln>
            <a:noFill/>
          </a:ln>
        </p:spPr>
        <p:txBody>
          <a:bodyPr spcFirstLastPara="1" wrap="square" lIns="91425" tIns="45700" rIns="91425" bIns="45700" anchor="t" anchorCtr="0">
            <a:normAutofit/>
          </a:bodyPr>
          <a:lstStyle/>
          <a:p>
            <a:pPr marL="801687" lvl="1" indent="-495357" algn="l" rtl="0">
              <a:lnSpc>
                <a:spcPct val="120000"/>
              </a:lnSpc>
              <a:spcBef>
                <a:spcPts val="1200"/>
              </a:spcBef>
              <a:spcAft>
                <a:spcPts val="0"/>
              </a:spcAft>
              <a:buClr>
                <a:schemeClr val="dk1"/>
              </a:buClr>
              <a:buSzPts val="3600"/>
              <a:buChar char="•"/>
            </a:pPr>
            <a:r>
              <a:rPr lang="en-US" sz="3600" b="1">
                <a:solidFill>
                  <a:schemeClr val="dk1"/>
                </a:solidFill>
              </a:rPr>
              <a:t>Volunteer Characteristics</a:t>
            </a:r>
            <a:endParaRPr sz="3600" b="1">
              <a:solidFill>
                <a:schemeClr val="dk1"/>
              </a:solidFill>
            </a:endParaRPr>
          </a:p>
          <a:p>
            <a:pPr marL="801687" lvl="1" indent="-495357" algn="l" rtl="0">
              <a:lnSpc>
                <a:spcPct val="120000"/>
              </a:lnSpc>
              <a:spcBef>
                <a:spcPts val="1200"/>
              </a:spcBef>
              <a:spcAft>
                <a:spcPts val="0"/>
              </a:spcAft>
              <a:buClr>
                <a:schemeClr val="dk1"/>
              </a:buClr>
              <a:buSzPts val="3600"/>
              <a:buChar char="•"/>
            </a:pPr>
            <a:r>
              <a:rPr lang="en-US" sz="3600" b="1">
                <a:solidFill>
                  <a:schemeClr val="dk1"/>
                </a:solidFill>
              </a:rPr>
              <a:t>Three Levels of Volunteering</a:t>
            </a:r>
            <a:endParaRPr sz="2400" b="1" i="0" u="none" strike="noStrike" cap="none">
              <a:solidFill>
                <a:schemeClr val="dk1"/>
              </a:solidFill>
            </a:endParaRPr>
          </a:p>
        </p:txBody>
      </p:sp>
      <p:pic>
        <p:nvPicPr>
          <p:cNvPr id="304" name="Google Shape;304;g26f52aa26da_0_0"/>
          <p:cNvPicPr preferRelativeResize="0"/>
          <p:nvPr/>
        </p:nvPicPr>
        <p:blipFill>
          <a:blip r:embed="rId3">
            <a:alphaModFix/>
          </a:blip>
          <a:stretch>
            <a:fillRect/>
          </a:stretch>
        </p:blipFill>
        <p:spPr>
          <a:xfrm>
            <a:off x="4954800" y="3906625"/>
            <a:ext cx="2071100" cy="2071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p:nvPr/>
        </p:nvSpPr>
        <p:spPr>
          <a:xfrm>
            <a:off x="2438125" y="735725"/>
            <a:ext cx="7234500" cy="701400"/>
          </a:xfrm>
          <a:prstGeom prst="rect">
            <a:avLst/>
          </a:prstGeom>
          <a:noFill/>
          <a:ln>
            <a:noFill/>
          </a:ln>
        </p:spPr>
        <p:txBody>
          <a:bodyPr spcFirstLastPara="1" wrap="square" lIns="91425" tIns="45700" rIns="91425" bIns="45700" anchor="t" anchorCtr="0">
            <a:noAutofit/>
          </a:bodyPr>
          <a:lstStyle/>
          <a:p>
            <a:pPr marL="0" marR="0" lvl="0" indent="0" algn="l" rtl="0">
              <a:lnSpc>
                <a:spcPct val="81818"/>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Volunteer Characteristics</a:t>
            </a:r>
            <a:endParaRPr sz="1400" b="0" i="0" u="none" strike="noStrike" cap="none">
              <a:solidFill>
                <a:srgbClr val="000000"/>
              </a:solidFill>
              <a:latin typeface="Arial"/>
              <a:ea typeface="Arial"/>
              <a:cs typeface="Arial"/>
              <a:sym typeface="Arial"/>
            </a:endParaRPr>
          </a:p>
        </p:txBody>
      </p:sp>
      <p:sp>
        <p:nvSpPr>
          <p:cNvPr id="311" name="Google Shape;311;p40"/>
          <p:cNvSpPr txBox="1"/>
          <p:nvPr/>
        </p:nvSpPr>
        <p:spPr>
          <a:xfrm>
            <a:off x="948825" y="2115150"/>
            <a:ext cx="10629300" cy="4054800"/>
          </a:xfrm>
          <a:prstGeom prst="rect">
            <a:avLst/>
          </a:prstGeom>
          <a:noFill/>
          <a:ln>
            <a:noFill/>
          </a:ln>
        </p:spPr>
        <p:txBody>
          <a:bodyPr spcFirstLastPara="1" wrap="square" lIns="91425" tIns="45700" rIns="91425" bIns="45700" anchor="t" anchorCtr="0">
            <a:normAutofit fontScale="25000" lnSpcReduction="20000"/>
          </a:bodyPr>
          <a:lstStyle/>
          <a:p>
            <a:pPr marL="801688" marR="0" lvl="1" indent="-446256" algn="l" rtl="0">
              <a:lnSpc>
                <a:spcPct val="120000"/>
              </a:lnSpc>
              <a:spcBef>
                <a:spcPts val="0"/>
              </a:spcBef>
              <a:spcAft>
                <a:spcPts val="0"/>
              </a:spcAft>
              <a:buClr>
                <a:schemeClr val="dk1"/>
              </a:buClr>
              <a:buSzPct val="100000"/>
              <a:buFont typeface="Arial"/>
              <a:buChar char="•"/>
            </a:pPr>
            <a:r>
              <a:rPr lang="en-US" sz="11307" b="0" i="0" u="none" strike="noStrike" cap="none">
                <a:solidFill>
                  <a:schemeClr val="dk1"/>
                </a:solidFill>
                <a:latin typeface="Arial"/>
                <a:ea typeface="Arial"/>
                <a:cs typeface="Arial"/>
                <a:sym typeface="Arial"/>
              </a:rPr>
              <a:t>Warm and friendly</a:t>
            </a:r>
            <a:endParaRPr sz="11307" b="0" i="0" u="none" strike="noStrike" cap="none">
              <a:solidFill>
                <a:srgbClr val="000000"/>
              </a:solidFill>
              <a:latin typeface="Arial"/>
              <a:ea typeface="Arial"/>
              <a:cs typeface="Arial"/>
              <a:sym typeface="Arial"/>
            </a:endParaRPr>
          </a:p>
          <a:p>
            <a:pPr marL="801688" marR="0" lvl="1" indent="-446256" algn="l" rtl="0">
              <a:lnSpc>
                <a:spcPct val="120000"/>
              </a:lnSpc>
              <a:spcBef>
                <a:spcPts val="1200"/>
              </a:spcBef>
              <a:spcAft>
                <a:spcPts val="0"/>
              </a:spcAft>
              <a:buClr>
                <a:schemeClr val="dk1"/>
              </a:buClr>
              <a:buSzPct val="100000"/>
              <a:buFont typeface="Arial"/>
              <a:buChar char="•"/>
            </a:pPr>
            <a:r>
              <a:rPr lang="en-US" sz="11307" b="0" i="0" u="none" strike="noStrike" cap="none">
                <a:solidFill>
                  <a:schemeClr val="dk1"/>
                </a:solidFill>
                <a:latin typeface="Arial"/>
                <a:ea typeface="Arial"/>
                <a:cs typeface="Arial"/>
                <a:sym typeface="Arial"/>
              </a:rPr>
              <a:t>Enthusiastic and authentic</a:t>
            </a:r>
            <a:endParaRPr sz="11307" b="0" i="0" u="none" strike="noStrike" cap="none">
              <a:solidFill>
                <a:srgbClr val="000000"/>
              </a:solidFill>
              <a:latin typeface="Arial"/>
              <a:ea typeface="Arial"/>
              <a:cs typeface="Arial"/>
              <a:sym typeface="Arial"/>
            </a:endParaRPr>
          </a:p>
          <a:p>
            <a:pPr marL="801687" marR="0" lvl="1" indent="-446255" algn="l" rtl="0">
              <a:lnSpc>
                <a:spcPct val="120000"/>
              </a:lnSpc>
              <a:spcBef>
                <a:spcPts val="1200"/>
              </a:spcBef>
              <a:spcAft>
                <a:spcPts val="0"/>
              </a:spcAft>
              <a:buClr>
                <a:schemeClr val="dk1"/>
              </a:buClr>
              <a:buSzPct val="100000"/>
              <a:buFont typeface="Arial"/>
              <a:buChar char="•"/>
            </a:pPr>
            <a:r>
              <a:rPr lang="en-US" sz="11307" b="0" i="0" u="none" strike="noStrike" cap="none">
                <a:solidFill>
                  <a:schemeClr val="dk1"/>
                </a:solidFill>
                <a:latin typeface="Arial"/>
                <a:ea typeface="Arial"/>
                <a:cs typeface="Arial"/>
                <a:sym typeface="Arial"/>
              </a:rPr>
              <a:t>Knowledgeable and confident</a:t>
            </a:r>
            <a:endParaRPr sz="11307" b="0" i="0" u="none" strike="noStrike" cap="none">
              <a:solidFill>
                <a:srgbClr val="000000"/>
              </a:solidFill>
              <a:latin typeface="Arial"/>
              <a:ea typeface="Arial"/>
              <a:cs typeface="Arial"/>
              <a:sym typeface="Arial"/>
            </a:endParaRPr>
          </a:p>
          <a:p>
            <a:pPr marL="801687" marR="0" lvl="1" indent="-446255" algn="l" rtl="0">
              <a:lnSpc>
                <a:spcPct val="120000"/>
              </a:lnSpc>
              <a:spcBef>
                <a:spcPts val="1200"/>
              </a:spcBef>
              <a:spcAft>
                <a:spcPts val="0"/>
              </a:spcAft>
              <a:buClr>
                <a:schemeClr val="dk1"/>
              </a:buClr>
              <a:buSzPct val="100955"/>
              <a:buFont typeface="Arial"/>
              <a:buChar char="•"/>
            </a:pPr>
            <a:r>
              <a:rPr lang="en-US" sz="11200">
                <a:solidFill>
                  <a:schemeClr val="dk1"/>
                </a:solidFill>
              </a:rPr>
              <a:t>Minimal lecture + maximum interaction</a:t>
            </a:r>
            <a:endParaRPr sz="11200">
              <a:solidFill>
                <a:schemeClr val="dk1"/>
              </a:solidFill>
            </a:endParaRPr>
          </a:p>
          <a:p>
            <a:pPr marL="801687" marR="0" lvl="1" indent="-446255" algn="l" rtl="0">
              <a:lnSpc>
                <a:spcPct val="120000"/>
              </a:lnSpc>
              <a:spcBef>
                <a:spcPts val="1200"/>
              </a:spcBef>
              <a:spcAft>
                <a:spcPts val="0"/>
              </a:spcAft>
              <a:buClr>
                <a:schemeClr val="dk1"/>
              </a:buClr>
              <a:buSzPct val="100000"/>
              <a:buFont typeface="Arial"/>
              <a:buChar char="•"/>
            </a:pPr>
            <a:r>
              <a:rPr lang="en-US" sz="11307">
                <a:solidFill>
                  <a:schemeClr val="dk1"/>
                </a:solidFill>
              </a:rPr>
              <a:t>Strives for interpersonal rapport with visitors</a:t>
            </a:r>
            <a:endParaRPr sz="11307">
              <a:solidFill>
                <a:schemeClr val="dk1"/>
              </a:solidFill>
            </a:endParaRPr>
          </a:p>
          <a:p>
            <a:pPr marL="801687" marR="0" lvl="1" indent="-446255" algn="l" rtl="0">
              <a:lnSpc>
                <a:spcPct val="120000"/>
              </a:lnSpc>
              <a:spcBef>
                <a:spcPts val="1200"/>
              </a:spcBef>
              <a:spcAft>
                <a:spcPts val="0"/>
              </a:spcAft>
              <a:buClr>
                <a:schemeClr val="dk1"/>
              </a:buClr>
              <a:buSzPct val="100955"/>
              <a:buFont typeface="Arial"/>
              <a:buChar char="•"/>
            </a:pPr>
            <a:r>
              <a:rPr lang="en-US" sz="11200">
                <a:solidFill>
                  <a:schemeClr val="dk1"/>
                </a:solidFill>
              </a:rPr>
              <a:t>Helps visitors apply information learned to own gardens</a:t>
            </a:r>
            <a:endParaRPr sz="11307">
              <a:solidFill>
                <a:schemeClr val="dk1"/>
              </a:solidFill>
            </a:endParaRPr>
          </a:p>
          <a:p>
            <a:pPr marL="801688" marR="0" lvl="1" indent="-279400" algn="l" rtl="0">
              <a:lnSpc>
                <a:spcPct val="90000"/>
              </a:lnSpc>
              <a:spcBef>
                <a:spcPts val="2400"/>
              </a:spcBef>
              <a:spcAft>
                <a:spcPts val="0"/>
              </a:spcAft>
              <a:buClr>
                <a:schemeClr val="dk1"/>
              </a:buClr>
              <a:buSzPct val="28843"/>
              <a:buFont typeface="Arial"/>
              <a:buNone/>
            </a:pPr>
            <a:endParaRPr sz="9707"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pic>
        <p:nvPicPr>
          <p:cNvPr id="312" name="Google Shape;312;p40"/>
          <p:cNvPicPr preferRelativeResize="0"/>
          <p:nvPr/>
        </p:nvPicPr>
        <p:blipFill rotWithShape="1">
          <a:blip r:embed="rId3">
            <a:alphaModFix/>
          </a:blip>
          <a:srcRect/>
          <a:stretch/>
        </p:blipFill>
        <p:spPr>
          <a:xfrm rot="616143">
            <a:off x="8596265" y="2093081"/>
            <a:ext cx="2331721" cy="1554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p:nvPr/>
        </p:nvSpPr>
        <p:spPr>
          <a:xfrm>
            <a:off x="3320143" y="545486"/>
            <a:ext cx="8543306"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endParaRPr sz="4400" b="1" i="0" u="none" strike="noStrike" cap="none">
              <a:solidFill>
                <a:srgbClr val="005A9E"/>
              </a:solidFill>
              <a:latin typeface="Arial"/>
              <a:ea typeface="Arial"/>
              <a:cs typeface="Arial"/>
              <a:sym typeface="Arial"/>
            </a:endParaRPr>
          </a:p>
        </p:txBody>
      </p:sp>
      <p:sp>
        <p:nvSpPr>
          <p:cNvPr id="318" name="Google Shape;318;p41"/>
          <p:cNvSpPr txBox="1"/>
          <p:nvPr/>
        </p:nvSpPr>
        <p:spPr>
          <a:xfrm>
            <a:off x="737700" y="1537922"/>
            <a:ext cx="10716600" cy="3502708"/>
          </a:xfrm>
          <a:prstGeom prst="rect">
            <a:avLst/>
          </a:prstGeom>
          <a:noFill/>
          <a:ln>
            <a:noFill/>
          </a:ln>
        </p:spPr>
        <p:txBody>
          <a:bodyPr spcFirstLastPara="1" wrap="square" lIns="91425" tIns="45700" rIns="91425" bIns="45700" anchor="t" anchorCtr="0">
            <a:normAutofit fontScale="25000" lnSpcReduction="20000"/>
          </a:bodyPr>
          <a:lstStyle/>
          <a:p>
            <a:pPr marL="801688" marR="0" lvl="1" indent="-444500" algn="l" rtl="0">
              <a:lnSpc>
                <a:spcPct val="120000"/>
              </a:lnSpc>
              <a:spcAft>
                <a:spcPts val="0"/>
              </a:spcAft>
              <a:buClr>
                <a:schemeClr val="dk1"/>
              </a:buClr>
              <a:buSzPct val="100000"/>
              <a:buFont typeface="Arial"/>
              <a:buChar char="•"/>
            </a:pPr>
            <a:r>
              <a:rPr lang="en-US" sz="11200" b="0" i="0" u="none" strike="noStrike" cap="none" dirty="0">
                <a:solidFill>
                  <a:schemeClr val="dk1"/>
                </a:solidFill>
                <a:latin typeface="Arial"/>
                <a:ea typeface="Arial"/>
                <a:cs typeface="Arial"/>
                <a:sym typeface="Arial"/>
              </a:rPr>
              <a:t>Open-minded to learn from visitors</a:t>
            </a:r>
            <a:endParaRPr sz="11200" b="0" i="0" u="none" strike="noStrike" cap="none" dirty="0">
              <a:solidFill>
                <a:srgbClr val="000000"/>
              </a:solidFill>
              <a:latin typeface="Arial"/>
              <a:ea typeface="Arial"/>
              <a:cs typeface="Arial"/>
              <a:sym typeface="Arial"/>
            </a:endParaRPr>
          </a:p>
          <a:p>
            <a:pPr marL="801687" marR="0" lvl="1" indent="-444500" algn="l" rtl="0">
              <a:lnSpc>
                <a:spcPct val="120000"/>
              </a:lnSpc>
              <a:spcBef>
                <a:spcPts val="2400"/>
              </a:spcBef>
              <a:spcAft>
                <a:spcPts val="0"/>
              </a:spcAft>
              <a:buClr>
                <a:schemeClr val="dk1"/>
              </a:buClr>
              <a:buSzPct val="100000"/>
              <a:buFont typeface="Arial"/>
              <a:buChar char="•"/>
            </a:pPr>
            <a:r>
              <a:rPr lang="en-US" sz="11200" b="0" i="0" u="none" strike="noStrike" cap="none" dirty="0">
                <a:solidFill>
                  <a:schemeClr val="dk1"/>
                </a:solidFill>
                <a:latin typeface="Arial"/>
                <a:ea typeface="Arial"/>
                <a:cs typeface="Arial"/>
                <a:sym typeface="Arial"/>
              </a:rPr>
              <a:t>Doesn’t impose judgments or put a visitor on the “spot”</a:t>
            </a:r>
            <a:endParaRPr sz="11200" dirty="0">
              <a:solidFill>
                <a:schemeClr val="dk1"/>
              </a:solidFill>
            </a:endParaRPr>
          </a:p>
          <a:p>
            <a:pPr marL="801687" marR="0" lvl="1" indent="-444500" algn="l" rtl="0">
              <a:lnSpc>
                <a:spcPct val="120000"/>
              </a:lnSpc>
              <a:spcBef>
                <a:spcPts val="2400"/>
              </a:spcBef>
              <a:spcAft>
                <a:spcPts val="0"/>
              </a:spcAft>
              <a:buClr>
                <a:schemeClr val="dk1"/>
              </a:buClr>
              <a:buSzPct val="100000"/>
              <a:buFont typeface="Arial"/>
              <a:buChar char="•"/>
            </a:pPr>
            <a:r>
              <a:rPr lang="en-US" sz="11200" dirty="0">
                <a:solidFill>
                  <a:schemeClr val="dk1"/>
                </a:solidFill>
              </a:rPr>
              <a:t>Flexible in adapting content to meet visitors’ needs</a:t>
            </a:r>
            <a:endParaRPr sz="11200" dirty="0">
              <a:solidFill>
                <a:schemeClr val="dk1"/>
              </a:solidFill>
            </a:endParaRPr>
          </a:p>
          <a:p>
            <a:pPr marL="801687" marR="0" lvl="1" indent="-444500" algn="l" rtl="0">
              <a:lnSpc>
                <a:spcPct val="120000"/>
              </a:lnSpc>
              <a:spcBef>
                <a:spcPts val="2400"/>
              </a:spcBef>
              <a:spcAft>
                <a:spcPts val="0"/>
              </a:spcAft>
              <a:buClr>
                <a:schemeClr val="dk1"/>
              </a:buClr>
              <a:buSzPct val="100000"/>
              <a:buFont typeface="Arial"/>
              <a:buChar char="•"/>
            </a:pPr>
            <a:r>
              <a:rPr lang="en-US" sz="11200" b="0" i="0" u="none" strike="noStrike" cap="none" dirty="0">
                <a:solidFill>
                  <a:schemeClr val="dk1"/>
                </a:solidFill>
                <a:latin typeface="Arial"/>
                <a:ea typeface="Arial"/>
                <a:cs typeface="Arial"/>
                <a:sym typeface="Arial"/>
              </a:rPr>
              <a:t>Awareness and sensitivity to visitor’s age groups, learning styles, cultural backgrounds, and special need</a:t>
            </a:r>
            <a:r>
              <a:rPr lang="en-US" sz="11200" dirty="0">
                <a:solidFill>
                  <a:schemeClr val="dk1"/>
                </a:solidFill>
              </a:rPr>
              <a:t>s</a:t>
            </a:r>
            <a:endParaRPr sz="2800" b="0" i="0" u="none" strike="noStrike" cap="none" dirty="0">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p:txBody>
      </p:sp>
      <p:sp>
        <p:nvSpPr>
          <p:cNvPr id="319" name="Google Shape;319;p41"/>
          <p:cNvSpPr txBox="1"/>
          <p:nvPr/>
        </p:nvSpPr>
        <p:spPr>
          <a:xfrm>
            <a:off x="1309150" y="545488"/>
            <a:ext cx="10554300" cy="701400"/>
          </a:xfrm>
          <a:prstGeom prst="rect">
            <a:avLst/>
          </a:prstGeom>
          <a:noFill/>
          <a:ln>
            <a:noFill/>
          </a:ln>
        </p:spPr>
        <p:txBody>
          <a:bodyPr spcFirstLastPara="1" wrap="square" lIns="91425" tIns="45700" rIns="91425" bIns="45700" anchor="ctr" anchorCtr="0">
            <a:noAutofit/>
          </a:bodyPr>
          <a:lstStyle/>
          <a:p>
            <a:pPr marL="0" marR="0" lvl="0" indent="0" algn="l" rtl="0">
              <a:lnSpc>
                <a:spcPct val="85714"/>
              </a:lnSpc>
              <a:spcBef>
                <a:spcPts val="0"/>
              </a:spcBef>
              <a:spcAft>
                <a:spcPts val="0"/>
              </a:spcAft>
              <a:buClr>
                <a:srgbClr val="005A9E"/>
              </a:buClr>
              <a:buSzPts val="4200"/>
              <a:buFont typeface="Arial"/>
              <a:buNone/>
            </a:pPr>
            <a:r>
              <a:rPr lang="en-US" sz="4400" b="1" i="0" u="none" strike="noStrike" cap="none">
                <a:solidFill>
                  <a:srgbClr val="005A9E"/>
                </a:solidFill>
                <a:latin typeface="Arial"/>
                <a:ea typeface="Arial"/>
                <a:cs typeface="Arial"/>
                <a:sym typeface="Arial"/>
              </a:rPr>
              <a:t>Volunteer Characteristics</a:t>
            </a:r>
            <a:r>
              <a:rPr lang="en-US" sz="4200" b="1" i="0" u="none" strike="noStrike" cap="none">
                <a:solidFill>
                  <a:srgbClr val="005A9E"/>
                </a:solidFill>
                <a:latin typeface="Arial"/>
                <a:ea typeface="Arial"/>
                <a:cs typeface="Arial"/>
                <a:sym typeface="Arial"/>
              </a:rPr>
              <a:t> - </a:t>
            </a:r>
            <a:r>
              <a:rPr lang="en-US" sz="3600" b="1" i="0" u="none" strike="noStrike" cap="none">
                <a:solidFill>
                  <a:srgbClr val="005A9E"/>
                </a:solidFill>
                <a:latin typeface="Arial"/>
                <a:ea typeface="Arial"/>
                <a:cs typeface="Arial"/>
                <a:sym typeface="Arial"/>
              </a:rPr>
              <a:t>continued</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p:nvPr/>
        </p:nvSpPr>
        <p:spPr>
          <a:xfrm>
            <a:off x="1729450" y="486125"/>
            <a:ext cx="83394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200"/>
              <a:buFont typeface="Arial"/>
              <a:buNone/>
            </a:pPr>
            <a:r>
              <a:rPr lang="en-US" sz="4400" b="1" i="0" u="none" strike="noStrike" cap="none">
                <a:solidFill>
                  <a:srgbClr val="005A9E"/>
                </a:solidFill>
                <a:latin typeface="Arial"/>
                <a:ea typeface="Arial"/>
                <a:cs typeface="Arial"/>
                <a:sym typeface="Arial"/>
              </a:rPr>
              <a:t>Three Levels of Volunteering </a:t>
            </a:r>
            <a:endParaRPr sz="3600" b="1" i="0" u="none" strike="noStrike" cap="none">
              <a:solidFill>
                <a:srgbClr val="FF0000"/>
              </a:solidFill>
              <a:latin typeface="Arial"/>
              <a:ea typeface="Arial"/>
              <a:cs typeface="Arial"/>
              <a:sym typeface="Arial"/>
            </a:endParaRPr>
          </a:p>
        </p:txBody>
      </p:sp>
      <p:sp>
        <p:nvSpPr>
          <p:cNvPr id="326" name="Google Shape;326;p43"/>
          <p:cNvSpPr txBox="1"/>
          <p:nvPr/>
        </p:nvSpPr>
        <p:spPr>
          <a:xfrm>
            <a:off x="1729426" y="1586100"/>
            <a:ext cx="8339400" cy="5053800"/>
          </a:xfrm>
          <a:prstGeom prst="rect">
            <a:avLst/>
          </a:prstGeom>
          <a:noFill/>
          <a:ln>
            <a:noFill/>
          </a:ln>
        </p:spPr>
        <p:txBody>
          <a:bodyPr spcFirstLastPara="1" wrap="square" lIns="91425" tIns="45700" rIns="91425" bIns="45700" anchor="t" anchorCtr="0">
            <a:normAutofit fontScale="25000" lnSpcReduction="20000"/>
          </a:bodyPr>
          <a:lstStyle/>
          <a:p>
            <a:pPr marL="569912" marR="0" lvl="0" indent="-519112" algn="l" rtl="0">
              <a:lnSpc>
                <a:spcPct val="120000"/>
              </a:lnSpc>
              <a:spcBef>
                <a:spcPts val="0"/>
              </a:spcBef>
              <a:spcAft>
                <a:spcPts val="0"/>
              </a:spcAft>
              <a:buClr>
                <a:schemeClr val="dk1"/>
              </a:buClr>
              <a:buSzPct val="100000"/>
              <a:buFont typeface="Calibri"/>
              <a:buAutoNum type="arabicPeriod"/>
            </a:pPr>
            <a:r>
              <a:rPr lang="en-US" sz="12000" b="1" i="0" u="none" strike="noStrike" cap="none">
                <a:solidFill>
                  <a:schemeClr val="dk1"/>
                </a:solidFill>
                <a:latin typeface="Arial"/>
                <a:ea typeface="Arial"/>
                <a:cs typeface="Arial"/>
                <a:sym typeface="Arial"/>
              </a:rPr>
              <a:t>Garden Greeter:</a:t>
            </a:r>
            <a:endParaRPr sz="12000" b="1" i="0" u="none" strike="noStrike" cap="none">
              <a:solidFill>
                <a:schemeClr val="dk1"/>
              </a:solidFill>
              <a:latin typeface="Arial"/>
              <a:ea typeface="Arial"/>
              <a:cs typeface="Arial"/>
              <a:sym typeface="Arial"/>
            </a:endParaRPr>
          </a:p>
          <a:p>
            <a:pPr marL="457200" marR="0" lvl="0" indent="0" algn="l" rtl="0">
              <a:lnSpc>
                <a:spcPct val="120000"/>
              </a:lnSpc>
              <a:spcBef>
                <a:spcPts val="0"/>
              </a:spcBef>
              <a:spcAft>
                <a:spcPts val="0"/>
              </a:spcAft>
              <a:buClr>
                <a:srgbClr val="000000"/>
              </a:buClr>
              <a:buSzPct val="100000"/>
              <a:buFont typeface="Arial"/>
              <a:buNone/>
            </a:pPr>
            <a:endParaRPr sz="7500" b="1" i="0" u="none" strike="noStrike" cap="none">
              <a:solidFill>
                <a:schemeClr val="dk1"/>
              </a:solidFill>
              <a:latin typeface="Arial"/>
              <a:ea typeface="Arial"/>
              <a:cs typeface="Arial"/>
              <a:sym typeface="Arial"/>
            </a:endParaRPr>
          </a:p>
          <a:p>
            <a:pPr marL="914400" lvl="1" indent="-393700" algn="l" rtl="0">
              <a:lnSpc>
                <a:spcPct val="120000"/>
              </a:lnSpc>
              <a:spcBef>
                <a:spcPts val="600"/>
              </a:spcBef>
              <a:spcAft>
                <a:spcPts val="0"/>
              </a:spcAft>
              <a:buClr>
                <a:schemeClr val="dk1"/>
              </a:buClr>
              <a:buSzPct val="100000"/>
              <a:buChar char="•"/>
            </a:pPr>
            <a:r>
              <a:rPr lang="en-US" sz="10400">
                <a:solidFill>
                  <a:schemeClr val="dk1"/>
                </a:solidFill>
              </a:rPr>
              <a:t>Treats everyone as a personal guest</a:t>
            </a:r>
            <a:endParaRPr sz="10400">
              <a:solidFill>
                <a:schemeClr val="dk1"/>
              </a:solidFill>
            </a:endParaRPr>
          </a:p>
          <a:p>
            <a:pPr marL="914400" marR="0" lvl="1" indent="-306388" algn="l" rtl="0">
              <a:lnSpc>
                <a:spcPct val="120000"/>
              </a:lnSpc>
              <a:spcBef>
                <a:spcPts val="600"/>
              </a:spcBef>
              <a:spcAft>
                <a:spcPts val="0"/>
              </a:spcAft>
              <a:buClr>
                <a:schemeClr val="dk1"/>
              </a:buClr>
              <a:buSzPct val="100000"/>
              <a:buFont typeface="Arial"/>
              <a:buChar char="•"/>
            </a:pPr>
            <a:r>
              <a:rPr lang="en-US" sz="10400" b="0" i="0" u="none" strike="noStrike" cap="none">
                <a:solidFill>
                  <a:schemeClr val="dk1"/>
                </a:solidFill>
                <a:latin typeface="Arial"/>
                <a:ea typeface="Arial"/>
                <a:cs typeface="Arial"/>
                <a:sym typeface="Arial"/>
              </a:rPr>
              <a:t>Introduces visitors to garden</a:t>
            </a:r>
            <a:endParaRPr sz="10400" b="0" i="0" u="none" strike="noStrike" cap="none">
              <a:solidFill>
                <a:srgbClr val="000000"/>
              </a:solidFill>
              <a:latin typeface="Arial"/>
              <a:ea typeface="Arial"/>
              <a:cs typeface="Arial"/>
              <a:sym typeface="Arial"/>
            </a:endParaRPr>
          </a:p>
          <a:p>
            <a:pPr marL="914400" lvl="1" indent="-393700" algn="l" rtl="0">
              <a:lnSpc>
                <a:spcPct val="120000"/>
              </a:lnSpc>
              <a:spcBef>
                <a:spcPts val="600"/>
              </a:spcBef>
              <a:spcAft>
                <a:spcPts val="0"/>
              </a:spcAft>
              <a:buClr>
                <a:schemeClr val="dk1"/>
              </a:buClr>
              <a:buSzPct val="100000"/>
              <a:buChar char="•"/>
            </a:pPr>
            <a:r>
              <a:rPr lang="en-US" sz="10400">
                <a:solidFill>
                  <a:schemeClr val="dk1"/>
                </a:solidFill>
              </a:rPr>
              <a:t>Actively listens to visitors</a:t>
            </a:r>
            <a:endParaRPr sz="10400">
              <a:solidFill>
                <a:schemeClr val="dk1"/>
              </a:solidFill>
            </a:endParaRPr>
          </a:p>
          <a:p>
            <a:pPr marL="914400" lvl="1" indent="-393700" algn="l" rtl="0">
              <a:lnSpc>
                <a:spcPct val="120000"/>
              </a:lnSpc>
              <a:spcBef>
                <a:spcPts val="600"/>
              </a:spcBef>
              <a:spcAft>
                <a:spcPts val="0"/>
              </a:spcAft>
              <a:buClr>
                <a:schemeClr val="dk1"/>
              </a:buClr>
              <a:buSzPct val="100000"/>
              <a:buChar char="•"/>
            </a:pPr>
            <a:r>
              <a:rPr lang="en-US" sz="10400">
                <a:solidFill>
                  <a:schemeClr val="dk1"/>
                </a:solidFill>
              </a:rPr>
              <a:t>Keeps visitors and garden safe</a:t>
            </a:r>
            <a:endParaRPr sz="10400">
              <a:solidFill>
                <a:schemeClr val="dk1"/>
              </a:solidFill>
            </a:endParaRPr>
          </a:p>
          <a:p>
            <a:pPr marL="914400" marR="0" lvl="1" indent="-306388" algn="l" rtl="0">
              <a:lnSpc>
                <a:spcPct val="120000"/>
              </a:lnSpc>
              <a:spcBef>
                <a:spcPts val="600"/>
              </a:spcBef>
              <a:spcAft>
                <a:spcPts val="0"/>
              </a:spcAft>
              <a:buClr>
                <a:schemeClr val="dk1"/>
              </a:buClr>
              <a:buSzPct val="100000"/>
              <a:buFont typeface="Arial"/>
              <a:buChar char="•"/>
            </a:pPr>
            <a:r>
              <a:rPr lang="en-US" sz="10400" b="0" i="0" u="none" strike="noStrike" cap="none">
                <a:solidFill>
                  <a:schemeClr val="dk1"/>
                </a:solidFill>
                <a:latin typeface="Arial"/>
                <a:ea typeface="Arial"/>
                <a:cs typeface="Arial"/>
                <a:sym typeface="Arial"/>
              </a:rPr>
              <a:t>References Pocket Summaries</a:t>
            </a:r>
            <a:endParaRPr sz="10400" b="0" i="0" u="none" strike="noStrike" cap="none">
              <a:solidFill>
                <a:srgbClr val="000000"/>
              </a:solidFill>
              <a:latin typeface="Arial"/>
              <a:ea typeface="Arial"/>
              <a:cs typeface="Arial"/>
              <a:sym typeface="Arial"/>
            </a:endParaRPr>
          </a:p>
          <a:p>
            <a:pPr marL="914400" marR="0" lvl="1" indent="-306388" algn="l" rtl="0">
              <a:lnSpc>
                <a:spcPct val="120000"/>
              </a:lnSpc>
              <a:spcBef>
                <a:spcPts val="600"/>
              </a:spcBef>
              <a:spcAft>
                <a:spcPts val="0"/>
              </a:spcAft>
              <a:buClr>
                <a:schemeClr val="dk1"/>
              </a:buClr>
              <a:buSzPct val="100000"/>
              <a:buFont typeface="Arial"/>
              <a:buChar char="•"/>
            </a:pPr>
            <a:r>
              <a:rPr lang="en-US" sz="10400" b="0" i="0" u="none" strike="noStrike" cap="none">
                <a:solidFill>
                  <a:schemeClr val="dk1"/>
                </a:solidFill>
                <a:latin typeface="Arial"/>
                <a:ea typeface="Arial"/>
                <a:cs typeface="Arial"/>
                <a:sym typeface="Arial"/>
              </a:rPr>
              <a:t>Two-hour shifts following MG presentations and             Open Garden days</a:t>
            </a:r>
            <a:endParaRPr sz="10400" b="0" i="0" u="none" strike="noStrike" cap="none">
              <a:solidFill>
                <a:srgbClr val="000000"/>
              </a:solidFill>
              <a:latin typeface="Arial"/>
              <a:ea typeface="Arial"/>
              <a:cs typeface="Arial"/>
              <a:sym typeface="Arial"/>
            </a:endParaRPr>
          </a:p>
          <a:p>
            <a:pPr marL="801688" marR="0" lvl="1" indent="-266700" algn="l" rtl="0">
              <a:lnSpc>
                <a:spcPct val="90000"/>
              </a:lnSpc>
              <a:spcBef>
                <a:spcPts val="30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pic>
        <p:nvPicPr>
          <p:cNvPr id="327" name="Google Shape;327;p43"/>
          <p:cNvPicPr preferRelativeResize="0"/>
          <p:nvPr/>
        </p:nvPicPr>
        <p:blipFill rotWithShape="1">
          <a:blip r:embed="rId3">
            <a:alphaModFix/>
          </a:blip>
          <a:srcRect/>
          <a:stretch/>
        </p:blipFill>
        <p:spPr>
          <a:xfrm>
            <a:off x="8814427" y="1586112"/>
            <a:ext cx="2331720" cy="21945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4"/>
          <p:cNvPicPr preferRelativeResize="0"/>
          <p:nvPr/>
        </p:nvPicPr>
        <p:blipFill rotWithShape="1">
          <a:blip r:embed="rId3">
            <a:alphaModFix/>
          </a:blip>
          <a:srcRect b="17719"/>
          <a:stretch/>
        </p:blipFill>
        <p:spPr>
          <a:xfrm>
            <a:off x="9030874" y="1972951"/>
            <a:ext cx="1984500" cy="2326275"/>
          </a:xfrm>
          <a:prstGeom prst="rect">
            <a:avLst/>
          </a:prstGeom>
          <a:noFill/>
          <a:ln>
            <a:noFill/>
          </a:ln>
        </p:spPr>
      </p:pic>
      <p:sp>
        <p:nvSpPr>
          <p:cNvPr id="334" name="Google Shape;334;p44"/>
          <p:cNvSpPr txBox="1"/>
          <p:nvPr/>
        </p:nvSpPr>
        <p:spPr>
          <a:xfrm>
            <a:off x="900800" y="622825"/>
            <a:ext cx="108816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200"/>
              <a:buFont typeface="Arial"/>
              <a:buNone/>
            </a:pPr>
            <a:r>
              <a:rPr lang="en-US" sz="4400" b="1" i="0" u="none" strike="noStrike" cap="none">
                <a:solidFill>
                  <a:srgbClr val="005A9E"/>
                </a:solidFill>
                <a:latin typeface="Arial"/>
                <a:ea typeface="Arial"/>
                <a:cs typeface="Arial"/>
                <a:sym typeface="Arial"/>
              </a:rPr>
              <a:t>Three Levels of Volu</a:t>
            </a:r>
            <a:r>
              <a:rPr lang="en-US" sz="4400" b="1">
                <a:solidFill>
                  <a:srgbClr val="005A9E"/>
                </a:solidFill>
              </a:rPr>
              <a:t>nteering</a:t>
            </a:r>
            <a:r>
              <a:rPr lang="en-US" sz="4400" b="1" i="0" u="none" strike="noStrike" cap="none">
                <a:solidFill>
                  <a:srgbClr val="005A9E"/>
                </a:solidFill>
                <a:latin typeface="Arial"/>
                <a:ea typeface="Arial"/>
                <a:cs typeface="Arial"/>
                <a:sym typeface="Arial"/>
              </a:rPr>
              <a:t> </a:t>
            </a:r>
            <a:r>
              <a:rPr lang="en-US" sz="4200" b="1" i="0" u="none" strike="noStrike" cap="none">
                <a:solidFill>
                  <a:srgbClr val="005A9E"/>
                </a:solidFill>
                <a:latin typeface="Arial"/>
                <a:ea typeface="Arial"/>
                <a:cs typeface="Arial"/>
                <a:sym typeface="Arial"/>
              </a:rPr>
              <a:t>- </a:t>
            </a:r>
            <a:r>
              <a:rPr lang="en-US" sz="3600" b="1" i="0" u="none" strike="noStrike" cap="none">
                <a:solidFill>
                  <a:srgbClr val="005A9E"/>
                </a:solidFill>
                <a:latin typeface="Arial"/>
                <a:ea typeface="Arial"/>
                <a:cs typeface="Arial"/>
                <a:sym typeface="Arial"/>
              </a:rPr>
              <a:t>continued</a:t>
            </a:r>
            <a:endParaRPr sz="3600" b="1" i="0" u="none" strike="noStrike" cap="none">
              <a:solidFill>
                <a:srgbClr val="FF0000"/>
              </a:solidFill>
              <a:latin typeface="Arial"/>
              <a:ea typeface="Arial"/>
              <a:cs typeface="Arial"/>
              <a:sym typeface="Arial"/>
            </a:endParaRPr>
          </a:p>
        </p:txBody>
      </p:sp>
      <p:sp>
        <p:nvSpPr>
          <p:cNvPr id="335" name="Google Shape;335;p44"/>
          <p:cNvSpPr txBox="1"/>
          <p:nvPr/>
        </p:nvSpPr>
        <p:spPr>
          <a:xfrm>
            <a:off x="995974" y="1940675"/>
            <a:ext cx="10019400" cy="4294500"/>
          </a:xfrm>
          <a:prstGeom prst="rect">
            <a:avLst/>
          </a:prstGeom>
          <a:noFill/>
          <a:ln>
            <a:noFill/>
          </a:ln>
        </p:spPr>
        <p:txBody>
          <a:bodyPr spcFirstLastPara="1" wrap="square" lIns="91425" tIns="45700" rIns="91425" bIns="45700" anchor="t" anchorCtr="0">
            <a:normAutofit fontScale="25000" lnSpcReduction="20000"/>
          </a:bodyPr>
          <a:lstStyle/>
          <a:p>
            <a:pPr marL="569912" marR="0" lvl="0" indent="-569912" algn="l" rtl="0">
              <a:lnSpc>
                <a:spcPct val="120000"/>
              </a:lnSpc>
              <a:spcBef>
                <a:spcPts val="0"/>
              </a:spcBef>
              <a:spcAft>
                <a:spcPts val="0"/>
              </a:spcAft>
              <a:buClr>
                <a:schemeClr val="dk1"/>
              </a:buClr>
              <a:buSzPct val="100000"/>
              <a:buFont typeface="Calibri"/>
              <a:buAutoNum type="arabicPeriod" startAt="2"/>
            </a:pPr>
            <a:r>
              <a:rPr lang="en-US" sz="14400" b="1" i="0" u="none" strike="noStrike" cap="none" dirty="0">
                <a:solidFill>
                  <a:schemeClr val="dk1"/>
                </a:solidFill>
                <a:latin typeface="Arial"/>
                <a:ea typeface="Arial"/>
                <a:cs typeface="Arial"/>
                <a:sym typeface="Arial"/>
              </a:rPr>
              <a:t>Trained Docent:</a:t>
            </a:r>
            <a:endParaRPr sz="14400" b="1" i="0" u="none" strike="noStrike" cap="none" dirty="0">
              <a:solidFill>
                <a:schemeClr val="dk1"/>
              </a:solidFill>
              <a:latin typeface="Arial"/>
              <a:ea typeface="Arial"/>
              <a:cs typeface="Arial"/>
              <a:sym typeface="Arial"/>
            </a:endParaRPr>
          </a:p>
          <a:p>
            <a:pPr marL="457200" marR="0" lvl="0" indent="0" algn="l" rtl="0">
              <a:lnSpc>
                <a:spcPct val="120000"/>
              </a:lnSpc>
              <a:spcBef>
                <a:spcPts val="0"/>
              </a:spcBef>
              <a:spcAft>
                <a:spcPts val="0"/>
              </a:spcAft>
              <a:buClr>
                <a:srgbClr val="000000"/>
              </a:buClr>
              <a:buSzPct val="100000"/>
              <a:buFont typeface="Arial"/>
              <a:buNone/>
            </a:pPr>
            <a:endParaRPr sz="3600" b="1" i="0" u="none" strike="noStrike" cap="none" dirty="0">
              <a:solidFill>
                <a:schemeClr val="dk1"/>
              </a:solidFill>
              <a:latin typeface="Arial"/>
              <a:ea typeface="Arial"/>
              <a:cs typeface="Arial"/>
              <a:sym typeface="Arial"/>
            </a:endParaRPr>
          </a:p>
          <a:p>
            <a:pPr marL="1033462" marR="0" lvl="1" indent="-379412" algn="l" rtl="0">
              <a:lnSpc>
                <a:spcPct val="150000"/>
              </a:lnSpc>
              <a:spcBef>
                <a:spcPts val="600"/>
              </a:spcBef>
              <a:spcAft>
                <a:spcPts val="0"/>
              </a:spcAft>
              <a:buClr>
                <a:schemeClr val="dk1"/>
              </a:buClr>
              <a:buSzPct val="100000"/>
              <a:buFont typeface="Arial"/>
              <a:buChar char="•"/>
            </a:pPr>
            <a:r>
              <a:rPr lang="en-US" sz="11200" b="0" i="0" u="none" strike="noStrike" cap="none" dirty="0">
                <a:solidFill>
                  <a:schemeClr val="dk1"/>
                </a:solidFill>
                <a:latin typeface="Arial"/>
                <a:ea typeface="Arial"/>
                <a:cs typeface="Arial"/>
                <a:sym typeface="Arial"/>
              </a:rPr>
              <a:t>Same expectations as a Garden Greeter</a:t>
            </a:r>
            <a:endParaRPr sz="11200" b="0" i="0" u="none" strike="noStrike" cap="none" dirty="0">
              <a:solidFill>
                <a:schemeClr val="dk1"/>
              </a:solidFill>
              <a:latin typeface="Arial"/>
              <a:ea typeface="Arial"/>
              <a:cs typeface="Arial"/>
              <a:sym typeface="Arial"/>
            </a:endParaRPr>
          </a:p>
          <a:p>
            <a:pPr marL="1033463" marR="0" lvl="1" indent="-379413" algn="l" rtl="0">
              <a:lnSpc>
                <a:spcPct val="120000"/>
              </a:lnSpc>
              <a:spcBef>
                <a:spcPts val="600"/>
              </a:spcBef>
              <a:spcAft>
                <a:spcPts val="0"/>
              </a:spcAft>
              <a:buClr>
                <a:schemeClr val="dk1"/>
              </a:buClr>
              <a:buSzPct val="100000"/>
              <a:buFont typeface="Arial"/>
              <a:buChar char="•"/>
            </a:pPr>
            <a:r>
              <a:rPr lang="en-US" sz="11200" b="0" i="0" u="none" strike="noStrike" cap="none" dirty="0">
                <a:solidFill>
                  <a:schemeClr val="dk1"/>
                </a:solidFill>
                <a:latin typeface="Arial"/>
                <a:ea typeface="Arial"/>
                <a:cs typeface="Arial"/>
                <a:sym typeface="Arial"/>
              </a:rPr>
              <a:t>Training includes:</a:t>
            </a:r>
            <a:endParaRPr sz="11200" b="0" i="0" u="none" strike="noStrike" cap="none" dirty="0">
              <a:solidFill>
                <a:srgbClr val="000000"/>
              </a:solidFill>
              <a:latin typeface="Arial"/>
              <a:ea typeface="Arial"/>
              <a:cs typeface="Arial"/>
              <a:sym typeface="Arial"/>
            </a:endParaRPr>
          </a:p>
          <a:p>
            <a:pPr marL="1538287" marR="0" lvl="2" indent="-457200" algn="l" rtl="0">
              <a:lnSpc>
                <a:spcPct val="120000"/>
              </a:lnSpc>
              <a:spcBef>
                <a:spcPts val="600"/>
              </a:spcBef>
              <a:spcAft>
                <a:spcPts val="0"/>
              </a:spcAft>
              <a:buClr>
                <a:schemeClr val="dk1"/>
              </a:buClr>
              <a:buSzPct val="100000"/>
              <a:buFont typeface="Courier New"/>
              <a:buChar char="o"/>
            </a:pPr>
            <a:r>
              <a:rPr lang="en-US" sz="11200" dirty="0">
                <a:solidFill>
                  <a:schemeClr val="dk1"/>
                </a:solidFill>
              </a:rPr>
              <a:t>Building confidence</a:t>
            </a:r>
            <a:r>
              <a:rPr lang="en-US" sz="11200" b="0" i="0" u="none" strike="noStrike" cap="none" dirty="0">
                <a:solidFill>
                  <a:schemeClr val="dk1"/>
                </a:solidFill>
                <a:latin typeface="Arial"/>
                <a:ea typeface="Arial"/>
                <a:cs typeface="Arial"/>
                <a:sym typeface="Arial"/>
              </a:rPr>
              <a:t> </a:t>
            </a:r>
            <a:endParaRPr sz="11200" b="0" i="0" u="none" strike="noStrike" cap="none" dirty="0">
              <a:solidFill>
                <a:schemeClr val="dk1"/>
              </a:solidFill>
              <a:latin typeface="Arial"/>
              <a:ea typeface="Arial"/>
              <a:cs typeface="Arial"/>
              <a:sym typeface="Arial"/>
            </a:endParaRPr>
          </a:p>
          <a:p>
            <a:pPr marL="1538287" marR="0" lvl="2" indent="-457200" algn="l" rtl="0">
              <a:lnSpc>
                <a:spcPct val="120000"/>
              </a:lnSpc>
              <a:spcBef>
                <a:spcPts val="600"/>
              </a:spcBef>
              <a:spcAft>
                <a:spcPts val="0"/>
              </a:spcAft>
              <a:buClr>
                <a:schemeClr val="dk1"/>
              </a:buClr>
              <a:buSzPct val="100000"/>
              <a:buFont typeface="Courier New"/>
              <a:buChar char="o"/>
            </a:pPr>
            <a:r>
              <a:rPr lang="en-US" sz="11200" dirty="0">
                <a:solidFill>
                  <a:schemeClr val="dk1"/>
                </a:solidFill>
              </a:rPr>
              <a:t>Asking</a:t>
            </a:r>
            <a:r>
              <a:rPr lang="en-US" sz="11200" b="0" i="0" u="none" strike="noStrike" cap="none" dirty="0">
                <a:solidFill>
                  <a:schemeClr val="dk1"/>
                </a:solidFill>
                <a:latin typeface="Arial"/>
                <a:ea typeface="Arial"/>
                <a:cs typeface="Arial"/>
                <a:sym typeface="Arial"/>
              </a:rPr>
              <a:t> questions using Inquir</a:t>
            </a:r>
            <a:r>
              <a:rPr lang="en-US" sz="11200" dirty="0">
                <a:solidFill>
                  <a:schemeClr val="dk1"/>
                </a:solidFill>
              </a:rPr>
              <a:t>y and Discussion methods (best for adults) </a:t>
            </a:r>
            <a:r>
              <a:rPr lang="en-US" sz="11200" b="0" i="0" u="none" strike="noStrike" cap="none" dirty="0">
                <a:solidFill>
                  <a:schemeClr val="dk1"/>
                </a:solidFill>
                <a:latin typeface="Arial"/>
                <a:ea typeface="Arial"/>
                <a:cs typeface="Arial"/>
                <a:sym typeface="Arial"/>
              </a:rPr>
              <a:t>for each </a:t>
            </a:r>
            <a:r>
              <a:rPr lang="en-US" sz="11200" dirty="0">
                <a:solidFill>
                  <a:schemeClr val="dk1"/>
                </a:solidFill>
              </a:rPr>
              <a:t>g</a:t>
            </a:r>
            <a:r>
              <a:rPr lang="en-US" sz="11200" b="0" i="0" u="none" strike="noStrike" cap="none" dirty="0">
                <a:solidFill>
                  <a:schemeClr val="dk1"/>
                </a:solidFill>
                <a:latin typeface="Arial"/>
                <a:ea typeface="Arial"/>
                <a:cs typeface="Arial"/>
                <a:sym typeface="Arial"/>
              </a:rPr>
              <a:t>arden </a:t>
            </a:r>
            <a:r>
              <a:rPr lang="en-US" sz="11200" dirty="0">
                <a:solidFill>
                  <a:schemeClr val="dk1"/>
                </a:solidFill>
              </a:rPr>
              <a:t>ar</a:t>
            </a:r>
            <a:r>
              <a:rPr lang="en-US" sz="11200" b="0" i="0" u="none" strike="noStrike" cap="none" dirty="0">
                <a:solidFill>
                  <a:schemeClr val="dk1"/>
                </a:solidFill>
                <a:latin typeface="Arial"/>
                <a:ea typeface="Arial"/>
                <a:cs typeface="Arial"/>
                <a:sym typeface="Arial"/>
              </a:rPr>
              <a:t>e</a:t>
            </a:r>
            <a:r>
              <a:rPr lang="en-US" sz="11200" dirty="0">
                <a:solidFill>
                  <a:schemeClr val="dk1"/>
                </a:solidFill>
              </a:rPr>
              <a:t>a</a:t>
            </a:r>
            <a:endParaRPr sz="28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p:nvPr/>
        </p:nvSpPr>
        <p:spPr>
          <a:xfrm>
            <a:off x="1567600" y="1031700"/>
            <a:ext cx="8709600" cy="479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What is a Docent?</a:t>
            </a:r>
            <a:endParaRPr sz="3600" b="1" i="0" u="none" strike="noStrike" cap="none" dirty="0">
              <a:solidFill>
                <a:schemeClr val="dk1"/>
              </a:solidFill>
              <a:latin typeface="Arial"/>
              <a:ea typeface="Arial"/>
              <a:cs typeface="Arial"/>
              <a:sym typeface="Arial"/>
            </a:endParaRPr>
          </a:p>
          <a:p>
            <a:pPr marL="801688" marR="0" lvl="1" indent="-431800" algn="l" rtl="0">
              <a:lnSpc>
                <a:spcPct val="90000"/>
              </a:lnSpc>
              <a:spcBef>
                <a:spcPts val="18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Latin word “</a:t>
            </a:r>
            <a:r>
              <a:rPr lang="en-US" sz="2800" b="0" i="0" u="none" strike="noStrike" cap="none" dirty="0" err="1">
                <a:solidFill>
                  <a:schemeClr val="dk1"/>
                </a:solidFill>
                <a:latin typeface="Arial"/>
                <a:ea typeface="Arial"/>
                <a:cs typeface="Arial"/>
                <a:sym typeface="Arial"/>
              </a:rPr>
              <a:t>docere</a:t>
            </a:r>
            <a:r>
              <a:rPr lang="en-US" sz="2800" b="0" i="0" u="none" strike="noStrike" cap="none" dirty="0">
                <a:solidFill>
                  <a:schemeClr val="dk1"/>
                </a:solidFill>
                <a:latin typeface="Arial"/>
                <a:ea typeface="Arial"/>
                <a:cs typeface="Arial"/>
                <a:sym typeface="Arial"/>
              </a:rPr>
              <a:t>” – to teach</a:t>
            </a:r>
            <a:endParaRPr sz="2800" b="0" i="0" u="none" strike="noStrike" cap="none" dirty="0">
              <a:solidFill>
                <a:srgbClr val="000000"/>
              </a:solidFill>
              <a:latin typeface="Arial"/>
              <a:ea typeface="Arial"/>
              <a:cs typeface="Arial"/>
              <a:sym typeface="Arial"/>
            </a:endParaRPr>
          </a:p>
          <a:p>
            <a:pPr marL="801688" marR="0" lvl="1" indent="-431800" algn="l" rtl="0">
              <a:lnSpc>
                <a:spcPct val="90000"/>
              </a:lnSpc>
              <a:spcBef>
                <a:spcPts val="24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Traditional definition – an unpaid lecturer</a:t>
            </a:r>
            <a:endParaRPr sz="2800" b="0" i="0" u="none" strike="noStrike" cap="none" dirty="0">
              <a:solidFill>
                <a:srgbClr val="000000"/>
              </a:solidFill>
              <a:latin typeface="Arial"/>
              <a:ea typeface="Arial"/>
              <a:cs typeface="Arial"/>
              <a:sym typeface="Arial"/>
            </a:endParaRPr>
          </a:p>
          <a:p>
            <a:pPr marL="801688" marR="0" lvl="1" indent="-431800" algn="l" rtl="0">
              <a:lnSpc>
                <a:spcPct val="90000"/>
              </a:lnSpc>
              <a:spcBef>
                <a:spcPts val="24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Newer definition “…a guide for a visitor’s journey of discovery helping them to blend what they already know with what they learn on the tour.” </a:t>
            </a:r>
            <a:endParaRPr sz="2800" b="0" i="0" u="none" strike="noStrike" cap="none" dirty="0">
              <a:solidFill>
                <a:srgbClr val="000000"/>
              </a:solidFill>
              <a:latin typeface="Arial"/>
              <a:ea typeface="Arial"/>
              <a:cs typeface="Arial"/>
              <a:sym typeface="Arial"/>
            </a:endParaRPr>
          </a:p>
        </p:txBody>
      </p:sp>
      <p:pic>
        <p:nvPicPr>
          <p:cNvPr id="342" name="Google Shape;342;p38"/>
          <p:cNvPicPr preferRelativeResize="0"/>
          <p:nvPr/>
        </p:nvPicPr>
        <p:blipFill rotWithShape="1">
          <a:blip r:embed="rId3">
            <a:alphaModFix/>
          </a:blip>
          <a:srcRect/>
          <a:stretch/>
        </p:blipFill>
        <p:spPr>
          <a:xfrm rot="594216">
            <a:off x="8181985" y="1025424"/>
            <a:ext cx="2279772" cy="1554356"/>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p:nvPr/>
        </p:nvSpPr>
        <p:spPr>
          <a:xfrm>
            <a:off x="838200" y="316488"/>
            <a:ext cx="10515600" cy="1090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rgbClr val="005A9E"/>
                </a:solidFill>
                <a:latin typeface="Arial"/>
                <a:ea typeface="Arial"/>
                <a:cs typeface="Arial"/>
                <a:sym typeface="Arial"/>
              </a:rPr>
              <a:t>AGENDA</a:t>
            </a:r>
            <a:endParaRPr sz="1400" b="0" i="0" u="none" strike="noStrike" cap="none">
              <a:solidFill>
                <a:srgbClr val="000000"/>
              </a:solidFill>
              <a:latin typeface="Arial"/>
              <a:ea typeface="Arial"/>
              <a:cs typeface="Arial"/>
              <a:sym typeface="Arial"/>
            </a:endParaRPr>
          </a:p>
        </p:txBody>
      </p:sp>
      <p:sp>
        <p:nvSpPr>
          <p:cNvPr id="198" name="Google Shape;198;p28"/>
          <p:cNvSpPr txBox="1"/>
          <p:nvPr/>
        </p:nvSpPr>
        <p:spPr>
          <a:xfrm>
            <a:off x="2471975" y="1285450"/>
            <a:ext cx="7596600" cy="5306100"/>
          </a:xfrm>
          <a:prstGeom prst="rect">
            <a:avLst/>
          </a:prstGeom>
          <a:noFill/>
          <a:ln>
            <a:noFill/>
          </a:ln>
        </p:spPr>
        <p:txBody>
          <a:bodyPr spcFirstLastPara="1" wrap="square" lIns="91425" tIns="45700" rIns="91425" bIns="45700" anchor="t" anchorCtr="0">
            <a:noAutofit/>
          </a:bodyPr>
          <a:lstStyle/>
          <a:p>
            <a:pPr marL="971550" marR="0" lvl="0" indent="-590550" algn="l" rtl="0">
              <a:lnSpc>
                <a:spcPct val="100000"/>
              </a:lnSpc>
              <a:spcBef>
                <a:spcPts val="0"/>
              </a:spcBef>
              <a:spcAft>
                <a:spcPts val="0"/>
              </a:spcAft>
              <a:buClr>
                <a:srgbClr val="000000"/>
              </a:buClr>
              <a:buSzPts val="3000"/>
              <a:buFont typeface="Arial"/>
              <a:buAutoNum type="romanUcPeriod"/>
            </a:pPr>
            <a:r>
              <a:rPr lang="en-US" sz="3000" b="1" i="0" u="none" strike="noStrike" cap="none">
                <a:solidFill>
                  <a:schemeClr val="dk1"/>
                </a:solidFill>
                <a:latin typeface="Arial"/>
                <a:ea typeface="Arial"/>
                <a:cs typeface="Arial"/>
                <a:sym typeface="Arial"/>
              </a:rPr>
              <a:t>Welcome </a:t>
            </a:r>
            <a:endParaRPr sz="3000" b="1" i="0" u="none" strike="noStrike" cap="none">
              <a:solidFill>
                <a:srgbClr val="FF0000"/>
              </a:solidFill>
              <a:latin typeface="Arial"/>
              <a:ea typeface="Arial"/>
              <a:cs typeface="Arial"/>
              <a:sym typeface="Arial"/>
            </a:endParaRPr>
          </a:p>
          <a:p>
            <a:pPr marL="971550" marR="0" lvl="0" indent="-590550" algn="l" rtl="0">
              <a:lnSpc>
                <a:spcPct val="100000"/>
              </a:lnSpc>
              <a:spcBef>
                <a:spcPts val="1800"/>
              </a:spcBef>
              <a:spcAft>
                <a:spcPts val="0"/>
              </a:spcAft>
              <a:buClr>
                <a:srgbClr val="000000"/>
              </a:buClr>
              <a:buSzPts val="3000"/>
              <a:buFont typeface="Arial"/>
              <a:buAutoNum type="romanUcPeriod"/>
            </a:pPr>
            <a:r>
              <a:rPr lang="en-US" sz="3000" b="1" i="0" u="none" strike="noStrike" cap="none">
                <a:solidFill>
                  <a:schemeClr val="dk1"/>
                </a:solidFill>
                <a:latin typeface="Arial"/>
                <a:ea typeface="Arial"/>
                <a:cs typeface="Arial"/>
                <a:sym typeface="Arial"/>
              </a:rPr>
              <a:t>Development of Our Garden</a:t>
            </a:r>
            <a:endParaRPr sz="3000" b="0" i="0" u="none" strike="noStrike" cap="none">
              <a:solidFill>
                <a:srgbClr val="000000"/>
              </a:solidFill>
              <a:latin typeface="Arial"/>
              <a:ea typeface="Arial"/>
              <a:cs typeface="Arial"/>
              <a:sym typeface="Arial"/>
            </a:endParaRPr>
          </a:p>
          <a:p>
            <a:pPr marL="971550" marR="0" lvl="0" indent="-590550" algn="l" rtl="0">
              <a:lnSpc>
                <a:spcPct val="100000"/>
              </a:lnSpc>
              <a:spcBef>
                <a:spcPts val="1800"/>
              </a:spcBef>
              <a:spcAft>
                <a:spcPts val="0"/>
              </a:spcAft>
              <a:buClr>
                <a:srgbClr val="000000"/>
              </a:buClr>
              <a:buSzPts val="3000"/>
              <a:buFont typeface="Arial"/>
              <a:buAutoNum type="romanUcPeriod"/>
            </a:pPr>
            <a:r>
              <a:rPr lang="en-US" sz="3000" b="1" i="0" u="none" strike="noStrike" cap="none">
                <a:solidFill>
                  <a:schemeClr val="dk1"/>
                </a:solidFill>
                <a:latin typeface="Arial"/>
                <a:ea typeface="Arial"/>
                <a:cs typeface="Arial"/>
                <a:sym typeface="Arial"/>
              </a:rPr>
              <a:t>Our Volunteer Program</a:t>
            </a:r>
            <a:endParaRPr sz="3000" b="0" i="0" u="none" strike="noStrike" cap="none">
              <a:solidFill>
                <a:srgbClr val="000000"/>
              </a:solidFill>
              <a:latin typeface="Arial"/>
              <a:ea typeface="Arial"/>
              <a:cs typeface="Arial"/>
              <a:sym typeface="Arial"/>
            </a:endParaRPr>
          </a:p>
          <a:p>
            <a:pPr marL="971550" marR="0" lvl="0" indent="-590550" algn="l" rtl="0">
              <a:lnSpc>
                <a:spcPct val="100000"/>
              </a:lnSpc>
              <a:spcBef>
                <a:spcPts val="1800"/>
              </a:spcBef>
              <a:spcAft>
                <a:spcPts val="0"/>
              </a:spcAft>
              <a:buClr>
                <a:srgbClr val="000000"/>
              </a:buClr>
              <a:buSzPts val="3000"/>
              <a:buFont typeface="Arial"/>
              <a:buAutoNum type="romanUcPeriod"/>
            </a:pPr>
            <a:r>
              <a:rPr lang="en-US" sz="3000" b="1" i="0" u="none" strike="noStrike" cap="none">
                <a:solidFill>
                  <a:schemeClr val="dk1"/>
                </a:solidFill>
                <a:latin typeface="Arial"/>
                <a:ea typeface="Arial"/>
                <a:cs typeface="Arial"/>
                <a:sym typeface="Arial"/>
              </a:rPr>
              <a:t>Engaging Visitors</a:t>
            </a:r>
            <a:endParaRPr sz="3000" b="0" i="0" u="none" strike="noStrike" cap="none">
              <a:solidFill>
                <a:srgbClr val="000000"/>
              </a:solidFill>
              <a:latin typeface="Arial"/>
              <a:ea typeface="Arial"/>
              <a:cs typeface="Arial"/>
              <a:sym typeface="Arial"/>
            </a:endParaRPr>
          </a:p>
          <a:p>
            <a:pPr marL="971550" marR="0" lvl="0" indent="-590550" algn="l" rtl="0">
              <a:lnSpc>
                <a:spcPct val="100000"/>
              </a:lnSpc>
              <a:spcBef>
                <a:spcPts val="1800"/>
              </a:spcBef>
              <a:spcAft>
                <a:spcPts val="0"/>
              </a:spcAft>
              <a:buClr>
                <a:srgbClr val="000000"/>
              </a:buClr>
              <a:buSzPts val="3000"/>
              <a:buFont typeface="Arial"/>
              <a:buAutoNum type="romanUcPeriod"/>
            </a:pPr>
            <a:r>
              <a:rPr lang="en-US" sz="3000" b="1">
                <a:solidFill>
                  <a:schemeClr val="dk1"/>
                </a:solidFill>
              </a:rPr>
              <a:t>Volunteer</a:t>
            </a:r>
            <a:r>
              <a:rPr lang="en-US" sz="3000" b="1" i="0" u="none" strike="noStrike" cap="none">
                <a:solidFill>
                  <a:schemeClr val="dk1"/>
                </a:solidFill>
                <a:latin typeface="Arial"/>
                <a:ea typeface="Arial"/>
                <a:cs typeface="Arial"/>
                <a:sym typeface="Arial"/>
              </a:rPr>
              <a:t> Responsibilities</a:t>
            </a:r>
            <a:endParaRPr sz="3000" b="0" i="0" u="none" strike="noStrike" cap="none">
              <a:solidFill>
                <a:srgbClr val="000000"/>
              </a:solidFill>
              <a:latin typeface="Arial"/>
              <a:ea typeface="Arial"/>
              <a:cs typeface="Arial"/>
              <a:sym typeface="Arial"/>
            </a:endParaRPr>
          </a:p>
          <a:p>
            <a:pPr marL="971550" marR="0" lvl="0" indent="-590550" algn="l" rtl="0">
              <a:lnSpc>
                <a:spcPct val="100000"/>
              </a:lnSpc>
              <a:spcBef>
                <a:spcPts val="1800"/>
              </a:spcBef>
              <a:spcAft>
                <a:spcPts val="0"/>
              </a:spcAft>
              <a:buClr>
                <a:srgbClr val="000000"/>
              </a:buClr>
              <a:buSzPts val="3000"/>
              <a:buFont typeface="Arial"/>
              <a:buAutoNum type="romanUcPeriod"/>
            </a:pPr>
            <a:r>
              <a:rPr lang="en-US" sz="3000" b="1" i="0" u="none" strike="noStrike" cap="none">
                <a:solidFill>
                  <a:schemeClr val="dk1"/>
                </a:solidFill>
                <a:latin typeface="Arial"/>
                <a:ea typeface="Arial"/>
                <a:cs typeface="Arial"/>
                <a:sym typeface="Arial"/>
              </a:rPr>
              <a:t>Intro to Garden Areas</a:t>
            </a:r>
            <a:endParaRPr sz="3000" b="1" i="0" u="none" strike="noStrike" cap="none">
              <a:solidFill>
                <a:schemeClr val="dk1"/>
              </a:solidFill>
              <a:latin typeface="Arial"/>
              <a:ea typeface="Arial"/>
              <a:cs typeface="Arial"/>
              <a:sym typeface="Arial"/>
            </a:endParaRPr>
          </a:p>
          <a:p>
            <a:pPr marL="971550" marR="0" lvl="0" indent="-590550" algn="l" rtl="0">
              <a:lnSpc>
                <a:spcPct val="100000"/>
              </a:lnSpc>
              <a:spcBef>
                <a:spcPts val="1800"/>
              </a:spcBef>
              <a:spcAft>
                <a:spcPts val="0"/>
              </a:spcAft>
              <a:buClr>
                <a:schemeClr val="dk1"/>
              </a:buClr>
              <a:buSzPts val="3000"/>
              <a:buFont typeface="Arial"/>
              <a:buAutoNum type="romanUcPeriod"/>
            </a:pPr>
            <a:r>
              <a:rPr lang="en-US" sz="3000" b="1">
                <a:solidFill>
                  <a:schemeClr val="dk1"/>
                </a:solidFill>
              </a:rPr>
              <a:t>Garden Exercise</a:t>
            </a:r>
            <a:endParaRPr sz="3000" b="1"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p:nvPr/>
        </p:nvSpPr>
        <p:spPr>
          <a:xfrm>
            <a:off x="828725" y="610800"/>
            <a:ext cx="108438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200"/>
              <a:buFont typeface="Arial"/>
              <a:buNone/>
            </a:pPr>
            <a:r>
              <a:rPr lang="en-US" sz="4400" b="1" i="0" u="none" strike="noStrike" cap="none">
                <a:solidFill>
                  <a:srgbClr val="005A9E"/>
                </a:solidFill>
                <a:latin typeface="Arial"/>
                <a:ea typeface="Arial"/>
                <a:cs typeface="Arial"/>
                <a:sym typeface="Arial"/>
              </a:rPr>
              <a:t>Three Levels of Volunteering </a:t>
            </a:r>
            <a:r>
              <a:rPr lang="en-US" sz="4200" b="1" i="0" u="none" strike="noStrike" cap="none">
                <a:solidFill>
                  <a:srgbClr val="005A9E"/>
                </a:solidFill>
                <a:latin typeface="Arial"/>
                <a:ea typeface="Arial"/>
                <a:cs typeface="Arial"/>
                <a:sym typeface="Arial"/>
              </a:rPr>
              <a:t>- </a:t>
            </a:r>
            <a:r>
              <a:rPr lang="en-US" sz="3600" b="1" i="0" u="none" strike="noStrike" cap="none">
                <a:solidFill>
                  <a:srgbClr val="005A9E"/>
                </a:solidFill>
                <a:latin typeface="Arial"/>
                <a:ea typeface="Arial"/>
                <a:cs typeface="Arial"/>
                <a:sym typeface="Arial"/>
              </a:rPr>
              <a:t>continued</a:t>
            </a:r>
            <a:endParaRPr sz="3600" b="1" i="0" u="none" strike="noStrike" cap="none">
              <a:solidFill>
                <a:srgbClr val="FF0000"/>
              </a:solidFill>
              <a:latin typeface="Arial"/>
              <a:ea typeface="Arial"/>
              <a:cs typeface="Arial"/>
              <a:sym typeface="Arial"/>
            </a:endParaRPr>
          </a:p>
        </p:txBody>
      </p:sp>
      <p:sp>
        <p:nvSpPr>
          <p:cNvPr id="349" name="Google Shape;349;p45"/>
          <p:cNvSpPr txBox="1"/>
          <p:nvPr/>
        </p:nvSpPr>
        <p:spPr>
          <a:xfrm>
            <a:off x="1024325" y="1430925"/>
            <a:ext cx="10648200" cy="5041200"/>
          </a:xfrm>
          <a:prstGeom prst="rect">
            <a:avLst/>
          </a:prstGeom>
          <a:noFill/>
          <a:ln>
            <a:noFill/>
          </a:ln>
        </p:spPr>
        <p:txBody>
          <a:bodyPr spcFirstLastPara="1" wrap="square" lIns="91425" tIns="45700" rIns="91425" bIns="45700" anchor="t" anchorCtr="0">
            <a:normAutofit fontScale="25000" lnSpcReduction="20000"/>
          </a:bodyPr>
          <a:lstStyle/>
          <a:p>
            <a:pPr marL="569912" marR="0" lvl="0" indent="-531812" algn="l" rtl="0">
              <a:lnSpc>
                <a:spcPct val="120000"/>
              </a:lnSpc>
              <a:spcBef>
                <a:spcPts val="0"/>
              </a:spcBef>
              <a:spcAft>
                <a:spcPts val="0"/>
              </a:spcAft>
              <a:buClr>
                <a:schemeClr val="dk1"/>
              </a:buClr>
              <a:buSzPct val="100000"/>
              <a:buFont typeface="Calibri"/>
              <a:buAutoNum type="arabicPeriod" startAt="3"/>
            </a:pPr>
            <a:r>
              <a:rPr lang="en-US" sz="12000" b="1" i="0" u="none" strike="noStrike" cap="none">
                <a:solidFill>
                  <a:schemeClr val="dk1"/>
                </a:solidFill>
                <a:latin typeface="Arial"/>
                <a:ea typeface="Arial"/>
                <a:cs typeface="Arial"/>
                <a:sym typeface="Arial"/>
              </a:rPr>
              <a:t>Tour Guide:</a:t>
            </a:r>
            <a:endParaRPr sz="12000" b="1" i="0" u="none" strike="noStrike" cap="none">
              <a:solidFill>
                <a:schemeClr val="dk1"/>
              </a:solidFill>
              <a:latin typeface="Arial"/>
              <a:ea typeface="Arial"/>
              <a:cs typeface="Arial"/>
              <a:sym typeface="Arial"/>
            </a:endParaRPr>
          </a:p>
          <a:p>
            <a:pPr marL="457200" marR="0" lvl="0" indent="0" algn="l" rtl="0">
              <a:lnSpc>
                <a:spcPct val="120000"/>
              </a:lnSpc>
              <a:spcBef>
                <a:spcPts val="0"/>
              </a:spcBef>
              <a:spcAft>
                <a:spcPts val="0"/>
              </a:spcAft>
              <a:buClr>
                <a:srgbClr val="000000"/>
              </a:buClr>
              <a:buSzPct val="100000"/>
              <a:buFont typeface="Arial"/>
              <a:buNone/>
            </a:pPr>
            <a:endParaRPr sz="3600" b="1" i="0" u="none" strike="noStrike" cap="none">
              <a:solidFill>
                <a:schemeClr val="dk1"/>
              </a:solidFill>
              <a:latin typeface="Arial"/>
              <a:ea typeface="Arial"/>
              <a:cs typeface="Arial"/>
              <a:sym typeface="Arial"/>
            </a:endParaRPr>
          </a:p>
          <a:p>
            <a:pPr marL="914400" lvl="1" indent="-406400" algn="l" rtl="0">
              <a:lnSpc>
                <a:spcPct val="120000"/>
              </a:lnSpc>
              <a:spcBef>
                <a:spcPts val="600"/>
              </a:spcBef>
              <a:spcAft>
                <a:spcPts val="0"/>
              </a:spcAft>
              <a:buClr>
                <a:schemeClr val="dk1"/>
              </a:buClr>
              <a:buSzPct val="100000"/>
              <a:buChar char="•"/>
            </a:pPr>
            <a:r>
              <a:rPr lang="en-US" sz="11200">
                <a:solidFill>
                  <a:schemeClr val="dk1"/>
                </a:solidFill>
              </a:rPr>
              <a:t>Same expectations as a Trained Docent</a:t>
            </a:r>
            <a:endParaRPr sz="11200">
              <a:solidFill>
                <a:schemeClr val="dk1"/>
              </a:solidFill>
            </a:endParaRPr>
          </a:p>
          <a:p>
            <a:pPr marL="914400" lvl="1" indent="-406400" algn="l" rtl="0">
              <a:lnSpc>
                <a:spcPct val="120000"/>
              </a:lnSpc>
              <a:spcBef>
                <a:spcPts val="600"/>
              </a:spcBef>
              <a:spcAft>
                <a:spcPts val="0"/>
              </a:spcAft>
              <a:buClr>
                <a:schemeClr val="dk1"/>
              </a:buClr>
              <a:buSzPct val="100000"/>
              <a:buChar char="•"/>
            </a:pPr>
            <a:r>
              <a:rPr lang="en-US" sz="11200">
                <a:solidFill>
                  <a:schemeClr val="dk1"/>
                </a:solidFill>
              </a:rPr>
              <a:t>Training includes:</a:t>
            </a:r>
            <a:endParaRPr sz="10507" b="0" i="0" u="none" strike="noStrike" cap="none">
              <a:solidFill>
                <a:srgbClr val="000000"/>
              </a:solidFill>
              <a:latin typeface="Arial"/>
              <a:ea typeface="Arial"/>
              <a:cs typeface="Arial"/>
              <a:sym typeface="Arial"/>
            </a:endParaRPr>
          </a:p>
          <a:p>
            <a:pPr marL="1484312" marR="0" lvl="2" indent="-392280" algn="l" rtl="0">
              <a:lnSpc>
                <a:spcPct val="120000"/>
              </a:lnSpc>
              <a:spcBef>
                <a:spcPts val="600"/>
              </a:spcBef>
              <a:spcAft>
                <a:spcPts val="0"/>
              </a:spcAft>
              <a:buClr>
                <a:schemeClr val="dk1"/>
              </a:buClr>
              <a:buSzPct val="100000"/>
              <a:buFont typeface="Courier New"/>
              <a:buChar char="o"/>
            </a:pPr>
            <a:r>
              <a:rPr lang="en-US" sz="10507">
                <a:solidFill>
                  <a:schemeClr val="dk1"/>
                </a:solidFill>
              </a:rPr>
              <a:t>Introducing yourself with a prop</a:t>
            </a:r>
            <a:endParaRPr sz="10507" b="0" i="0" u="none" strike="noStrike" cap="none">
              <a:solidFill>
                <a:srgbClr val="000000"/>
              </a:solidFill>
              <a:latin typeface="Arial"/>
              <a:ea typeface="Arial"/>
              <a:cs typeface="Arial"/>
              <a:sym typeface="Arial"/>
            </a:endParaRPr>
          </a:p>
          <a:p>
            <a:pPr marL="1484312" marR="0" lvl="2" indent="-392280" algn="l" rtl="0">
              <a:lnSpc>
                <a:spcPct val="120000"/>
              </a:lnSpc>
              <a:spcBef>
                <a:spcPts val="600"/>
              </a:spcBef>
              <a:spcAft>
                <a:spcPts val="0"/>
              </a:spcAft>
              <a:buClr>
                <a:schemeClr val="dk1"/>
              </a:buClr>
              <a:buSzPct val="100000"/>
              <a:buFont typeface="Courier New"/>
              <a:buChar char="o"/>
            </a:pPr>
            <a:r>
              <a:rPr lang="en-US" sz="10507">
                <a:solidFill>
                  <a:schemeClr val="dk1"/>
                </a:solidFill>
              </a:rPr>
              <a:t>Planning tour logistics</a:t>
            </a:r>
            <a:endParaRPr sz="10507">
              <a:solidFill>
                <a:schemeClr val="dk1"/>
              </a:solidFill>
            </a:endParaRPr>
          </a:p>
          <a:p>
            <a:pPr marL="1484312" marR="0" lvl="2" indent="-392280" algn="l" rtl="0">
              <a:lnSpc>
                <a:spcPct val="120000"/>
              </a:lnSpc>
              <a:spcBef>
                <a:spcPts val="600"/>
              </a:spcBef>
              <a:spcAft>
                <a:spcPts val="0"/>
              </a:spcAft>
              <a:buClr>
                <a:schemeClr val="dk1"/>
              </a:buClr>
              <a:buSzPct val="100000"/>
              <a:buFont typeface="Courier New"/>
              <a:buChar char="o"/>
            </a:pPr>
            <a:r>
              <a:rPr lang="en-US" sz="10507">
                <a:solidFill>
                  <a:schemeClr val="dk1"/>
                </a:solidFill>
              </a:rPr>
              <a:t>Focusing on learning outcomes</a:t>
            </a:r>
            <a:endParaRPr sz="10507">
              <a:solidFill>
                <a:schemeClr val="dk1"/>
              </a:solidFill>
            </a:endParaRPr>
          </a:p>
          <a:p>
            <a:pPr marL="1484312" marR="0" lvl="2" indent="-392280" algn="l" rtl="0">
              <a:lnSpc>
                <a:spcPct val="120000"/>
              </a:lnSpc>
              <a:spcBef>
                <a:spcPts val="600"/>
              </a:spcBef>
              <a:spcAft>
                <a:spcPts val="0"/>
              </a:spcAft>
              <a:buClr>
                <a:schemeClr val="dk1"/>
              </a:buClr>
              <a:buSzPct val="100000"/>
              <a:buFont typeface="Courier New"/>
              <a:buChar char="o"/>
            </a:pPr>
            <a:r>
              <a:rPr lang="en-US" sz="10507">
                <a:solidFill>
                  <a:schemeClr val="dk1"/>
                </a:solidFill>
              </a:rPr>
              <a:t>Sharing garden rules</a:t>
            </a:r>
            <a:endParaRPr sz="10507">
              <a:solidFill>
                <a:schemeClr val="dk1"/>
              </a:solidFill>
            </a:endParaRPr>
          </a:p>
          <a:p>
            <a:pPr marL="1484312" marR="0" lvl="2" indent="-392280" algn="l" rtl="0">
              <a:lnSpc>
                <a:spcPct val="120000"/>
              </a:lnSpc>
              <a:spcBef>
                <a:spcPts val="600"/>
              </a:spcBef>
              <a:spcAft>
                <a:spcPts val="0"/>
              </a:spcAft>
              <a:buClr>
                <a:schemeClr val="dk1"/>
              </a:buClr>
              <a:buSzPct val="100000"/>
              <a:buFont typeface="Courier New"/>
              <a:buChar char="o"/>
            </a:pPr>
            <a:r>
              <a:rPr lang="en-US" sz="10507">
                <a:solidFill>
                  <a:schemeClr val="dk1"/>
                </a:solidFill>
              </a:rPr>
              <a:t>Practicing in small groups</a:t>
            </a:r>
            <a:endParaRPr sz="10507" b="0" i="0" u="none" strike="noStrike" cap="none">
              <a:solidFill>
                <a:schemeClr val="dk1"/>
              </a:solidFill>
              <a:latin typeface="Arial"/>
              <a:ea typeface="Arial"/>
              <a:cs typeface="Arial"/>
              <a:sym typeface="Arial"/>
            </a:endParaRPr>
          </a:p>
          <a:p>
            <a:pPr marL="1033463" marR="0" lvl="1" indent="-368469" algn="l" rtl="0">
              <a:lnSpc>
                <a:spcPct val="115000"/>
              </a:lnSpc>
              <a:spcBef>
                <a:spcPts val="600"/>
              </a:spcBef>
              <a:spcAft>
                <a:spcPts val="0"/>
              </a:spcAft>
              <a:buClr>
                <a:schemeClr val="dk1"/>
              </a:buClr>
              <a:buSzPct val="100000"/>
              <a:buFont typeface="Arial"/>
              <a:buChar char="•"/>
            </a:pPr>
            <a:r>
              <a:rPr lang="en-US" sz="10507">
                <a:solidFill>
                  <a:schemeClr val="dk1"/>
                </a:solidFill>
              </a:rPr>
              <a:t>Additional training for leading youth groups                          using Guided Discovery methods</a:t>
            </a:r>
            <a:endParaRPr sz="10507" b="0" i="0" u="none" strike="noStrike" cap="none">
              <a:solidFill>
                <a:srgbClr val="000000"/>
              </a:solidFill>
              <a:latin typeface="Arial"/>
              <a:ea typeface="Arial"/>
              <a:cs typeface="Arial"/>
              <a:sym typeface="Arial"/>
            </a:endParaRPr>
          </a:p>
          <a:p>
            <a:pPr marL="1258888" marR="0" lvl="2" indent="-279400" algn="l" rtl="0">
              <a:lnSpc>
                <a:spcPct val="120000"/>
              </a:lnSpc>
              <a:spcBef>
                <a:spcPts val="6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66700" algn="l" rtl="0">
              <a:lnSpc>
                <a:spcPct val="90000"/>
              </a:lnSpc>
              <a:spcBef>
                <a:spcPts val="30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pic>
        <p:nvPicPr>
          <p:cNvPr id="350" name="Google Shape;350;p45"/>
          <p:cNvPicPr preferRelativeResize="0"/>
          <p:nvPr/>
        </p:nvPicPr>
        <p:blipFill rotWithShape="1">
          <a:blip r:embed="rId3">
            <a:alphaModFix/>
          </a:blip>
          <a:srcRect/>
          <a:stretch/>
        </p:blipFill>
        <p:spPr>
          <a:xfrm>
            <a:off x="7731605" y="3290048"/>
            <a:ext cx="3017782" cy="13229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cf8d010bea_0_0"/>
          <p:cNvSpPr txBox="1"/>
          <p:nvPr/>
        </p:nvSpPr>
        <p:spPr>
          <a:xfrm>
            <a:off x="3091925" y="458475"/>
            <a:ext cx="67029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b="1">
                <a:solidFill>
                  <a:srgbClr val="005A9E"/>
                </a:solidFill>
              </a:rPr>
              <a:t>Now That You Know…</a:t>
            </a:r>
            <a:endParaRPr sz="3600" b="1">
              <a:solidFill>
                <a:srgbClr val="FF0000"/>
              </a:solidFill>
            </a:endParaRPr>
          </a:p>
        </p:txBody>
      </p:sp>
      <p:sp>
        <p:nvSpPr>
          <p:cNvPr id="357" name="Google Shape;357;g2cf8d010bea_0_0"/>
          <p:cNvSpPr txBox="1"/>
          <p:nvPr/>
        </p:nvSpPr>
        <p:spPr>
          <a:xfrm>
            <a:off x="581225" y="1441375"/>
            <a:ext cx="10098900" cy="4605300"/>
          </a:xfrm>
          <a:prstGeom prst="rect">
            <a:avLst/>
          </a:prstGeom>
          <a:noFill/>
          <a:ln>
            <a:noFill/>
          </a:ln>
        </p:spPr>
        <p:txBody>
          <a:bodyPr spcFirstLastPara="1" wrap="square" lIns="91425" tIns="91425" rIns="91425" bIns="91425" anchor="t" anchorCtr="0">
            <a:spAutoFit/>
          </a:bodyPr>
          <a:lstStyle/>
          <a:p>
            <a:pPr marL="571500" lvl="0" indent="0" algn="l" rtl="0">
              <a:lnSpc>
                <a:spcPct val="120000"/>
              </a:lnSpc>
              <a:spcBef>
                <a:spcPts val="600"/>
              </a:spcBef>
              <a:spcAft>
                <a:spcPts val="0"/>
              </a:spcAft>
              <a:buNone/>
            </a:pPr>
            <a:r>
              <a:rPr lang="en-US" sz="3000" b="1">
                <a:solidFill>
                  <a:schemeClr val="dk1"/>
                </a:solidFill>
              </a:rPr>
              <a:t>With a show of hands:</a:t>
            </a:r>
            <a:endParaRPr sz="3000" b="1">
              <a:solidFill>
                <a:schemeClr val="dk1"/>
              </a:solidFill>
            </a:endParaRPr>
          </a:p>
          <a:p>
            <a:pPr marL="914400" lvl="1" indent="-406400" algn="l" rtl="0">
              <a:lnSpc>
                <a:spcPct val="120000"/>
              </a:lnSpc>
              <a:spcBef>
                <a:spcPts val="600"/>
              </a:spcBef>
              <a:spcAft>
                <a:spcPts val="0"/>
              </a:spcAft>
              <a:buClr>
                <a:schemeClr val="dk1"/>
              </a:buClr>
              <a:buSzPts val="2800"/>
              <a:buChar char="•"/>
            </a:pPr>
            <a:r>
              <a:rPr lang="en-US" sz="2800">
                <a:solidFill>
                  <a:schemeClr val="dk1"/>
                </a:solidFill>
              </a:rPr>
              <a:t>How many have interest in the Trained Docent training?</a:t>
            </a:r>
            <a:endParaRPr sz="2800">
              <a:solidFill>
                <a:schemeClr val="dk1"/>
              </a:solidFill>
            </a:endParaRPr>
          </a:p>
          <a:p>
            <a:pPr marL="1371600" lvl="2" indent="-381000" algn="l" rtl="0">
              <a:lnSpc>
                <a:spcPct val="120000"/>
              </a:lnSpc>
              <a:spcBef>
                <a:spcPts val="600"/>
              </a:spcBef>
              <a:spcAft>
                <a:spcPts val="0"/>
              </a:spcAft>
              <a:buClr>
                <a:schemeClr val="dk1"/>
              </a:buClr>
              <a:buSzPts val="2400"/>
              <a:buChar char="o"/>
            </a:pPr>
            <a:r>
              <a:rPr lang="en-US" sz="2400">
                <a:solidFill>
                  <a:schemeClr val="dk1"/>
                </a:solidFill>
              </a:rPr>
              <a:t>Sunday June 23rd, 1-3 pm at Loomis Library</a:t>
            </a:r>
            <a:endParaRPr sz="2400">
              <a:solidFill>
                <a:schemeClr val="dk1"/>
              </a:solidFill>
            </a:endParaRPr>
          </a:p>
          <a:p>
            <a:pPr marL="914400" lvl="1" indent="-406400" algn="l" rtl="0">
              <a:lnSpc>
                <a:spcPct val="120000"/>
              </a:lnSpc>
              <a:spcBef>
                <a:spcPts val="1200"/>
              </a:spcBef>
              <a:spcAft>
                <a:spcPts val="0"/>
              </a:spcAft>
              <a:buClr>
                <a:schemeClr val="dk1"/>
              </a:buClr>
              <a:buSzPts val="2800"/>
              <a:buChar char="•"/>
            </a:pPr>
            <a:r>
              <a:rPr lang="en-US" sz="2800">
                <a:solidFill>
                  <a:schemeClr val="dk1"/>
                </a:solidFill>
              </a:rPr>
              <a:t>How many have interest in the Tour Guide training?</a:t>
            </a:r>
            <a:endParaRPr sz="2800">
              <a:solidFill>
                <a:schemeClr val="dk1"/>
              </a:solidFill>
            </a:endParaRPr>
          </a:p>
          <a:p>
            <a:pPr marL="1371600" lvl="2" indent="-381000" algn="l" rtl="0">
              <a:lnSpc>
                <a:spcPct val="120000"/>
              </a:lnSpc>
              <a:spcBef>
                <a:spcPts val="600"/>
              </a:spcBef>
              <a:spcAft>
                <a:spcPts val="0"/>
              </a:spcAft>
              <a:buClr>
                <a:schemeClr val="dk1"/>
              </a:buClr>
              <a:buSzPts val="2400"/>
              <a:buChar char="o"/>
            </a:pPr>
            <a:r>
              <a:rPr lang="en-US" sz="2400">
                <a:solidFill>
                  <a:schemeClr val="dk1"/>
                </a:solidFill>
              </a:rPr>
              <a:t>Saturday August 24th, 1-3 at Loomis Library</a:t>
            </a:r>
            <a:endParaRPr sz="2400">
              <a:solidFill>
                <a:schemeClr val="dk1"/>
              </a:solidFill>
            </a:endParaRPr>
          </a:p>
          <a:p>
            <a:pPr marL="914400" lvl="1" indent="-406400" algn="l" rtl="0">
              <a:lnSpc>
                <a:spcPct val="120000"/>
              </a:lnSpc>
              <a:spcBef>
                <a:spcPts val="1200"/>
              </a:spcBef>
              <a:spcAft>
                <a:spcPts val="0"/>
              </a:spcAft>
              <a:buClr>
                <a:schemeClr val="dk1"/>
              </a:buClr>
              <a:buSzPts val="2800"/>
              <a:buChar char="•"/>
            </a:pPr>
            <a:r>
              <a:rPr lang="en-US" sz="2800">
                <a:solidFill>
                  <a:schemeClr val="dk1"/>
                </a:solidFill>
              </a:rPr>
              <a:t>Please sign-up on VMS</a:t>
            </a:r>
            <a:endParaRPr sz="2800">
              <a:solidFill>
                <a:schemeClr val="dk1"/>
              </a:solidFill>
            </a:endParaRPr>
          </a:p>
          <a:p>
            <a:pPr marL="1371600" lvl="2" indent="-381000" algn="l" rtl="0">
              <a:lnSpc>
                <a:spcPct val="120000"/>
              </a:lnSpc>
              <a:spcBef>
                <a:spcPts val="600"/>
              </a:spcBef>
              <a:spcAft>
                <a:spcPts val="0"/>
              </a:spcAft>
              <a:buClr>
                <a:schemeClr val="dk1"/>
              </a:buClr>
              <a:buSzPts val="2400"/>
              <a:buChar char="o"/>
            </a:pPr>
            <a:r>
              <a:rPr lang="en-US" sz="2400">
                <a:solidFill>
                  <a:schemeClr val="dk1"/>
                </a:solidFill>
              </a:rPr>
              <a:t>Not necessarily a commitment but an indicator to help us            with planning</a:t>
            </a:r>
            <a:endParaRPr sz="2400">
              <a:solidFill>
                <a:schemeClr val="dk1"/>
              </a:solidFill>
            </a:endParaRPr>
          </a:p>
        </p:txBody>
      </p:sp>
      <p:pic>
        <p:nvPicPr>
          <p:cNvPr id="358" name="Google Shape;358;g2cf8d010bea_0_0"/>
          <p:cNvPicPr preferRelativeResize="0"/>
          <p:nvPr/>
        </p:nvPicPr>
        <p:blipFill>
          <a:blip r:embed="rId3">
            <a:alphaModFix/>
          </a:blip>
          <a:stretch>
            <a:fillRect/>
          </a:stretch>
        </p:blipFill>
        <p:spPr>
          <a:xfrm rot="-6">
            <a:off x="10284926" y="2411249"/>
            <a:ext cx="1129958" cy="30840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p:nvPr/>
        </p:nvSpPr>
        <p:spPr>
          <a:xfrm>
            <a:off x="2527463" y="534001"/>
            <a:ext cx="7137073"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IV.  ENGAGING VISITORS</a:t>
            </a:r>
            <a:endParaRPr sz="4400" b="1" i="0" u="none" strike="noStrike" cap="none">
              <a:solidFill>
                <a:srgbClr val="FF0000"/>
              </a:solidFill>
              <a:latin typeface="Arial"/>
              <a:ea typeface="Arial"/>
              <a:cs typeface="Arial"/>
              <a:sym typeface="Arial"/>
            </a:endParaRPr>
          </a:p>
        </p:txBody>
      </p:sp>
      <p:sp>
        <p:nvSpPr>
          <p:cNvPr id="365" name="Google Shape;365;p47"/>
          <p:cNvSpPr txBox="1"/>
          <p:nvPr/>
        </p:nvSpPr>
        <p:spPr>
          <a:xfrm>
            <a:off x="366150" y="1502223"/>
            <a:ext cx="11459700" cy="523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Effectively engaging visitors us</a:t>
            </a:r>
            <a:r>
              <a:rPr lang="en-US" sz="2800" b="1">
                <a:solidFill>
                  <a:schemeClr val="dk1"/>
                </a:solidFill>
              </a:rPr>
              <a:t>es</a:t>
            </a:r>
            <a:r>
              <a:rPr lang="en-US"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good communication skills</a:t>
            </a:r>
            <a:r>
              <a:rPr lang="en-US" sz="2800" b="1">
                <a:solidFill>
                  <a:schemeClr val="dk1"/>
                </a:solidFill>
              </a:rPr>
              <a:t> &amp; t</a:t>
            </a:r>
            <a:r>
              <a:rPr lang="en-US" sz="2800" b="1" i="0" u="none" strike="noStrike" cap="none">
                <a:solidFill>
                  <a:schemeClr val="dk1"/>
                </a:solidFill>
                <a:latin typeface="Arial"/>
                <a:ea typeface="Arial"/>
                <a:cs typeface="Arial"/>
                <a:sym typeface="Arial"/>
              </a:rPr>
              <a:t>ap</a:t>
            </a:r>
            <a:r>
              <a:rPr lang="en-US" sz="2800" b="1">
                <a:solidFill>
                  <a:schemeClr val="dk1"/>
                </a:solidFill>
              </a:rPr>
              <a:t>s</a:t>
            </a:r>
            <a:r>
              <a:rPr lang="en-US" sz="2800" b="1" i="0" u="none" strike="noStrike" cap="none">
                <a:solidFill>
                  <a:schemeClr val="dk1"/>
                </a:solidFill>
                <a:latin typeface="Arial"/>
                <a:ea typeface="Arial"/>
                <a:cs typeface="Arial"/>
                <a:sym typeface="Arial"/>
              </a:rPr>
              <a:t> into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a:solidFill>
                  <a:schemeClr val="dk1"/>
                </a:solidFill>
              </a:rPr>
              <a:t>t</a:t>
            </a:r>
            <a:r>
              <a:rPr lang="en-US" sz="2800" b="1" i="0" u="none" strike="noStrike" cap="none">
                <a:solidFill>
                  <a:schemeClr val="dk1"/>
                </a:solidFill>
                <a:latin typeface="Arial"/>
                <a:ea typeface="Arial"/>
                <a:cs typeface="Arial"/>
                <a:sym typeface="Arial"/>
              </a:rPr>
              <a:t>he power of balancing of words, vocals, and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nonverbal communication elements.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endParaRPr sz="2800" b="1">
              <a:solidFill>
                <a:schemeClr val="dk1"/>
              </a:solidFill>
            </a:endParaRPr>
          </a:p>
          <a:p>
            <a:pPr marL="1371600" marR="0" lvl="0" indent="-406400" algn="l" rtl="0">
              <a:lnSpc>
                <a:spcPct val="100000"/>
              </a:lnSpc>
              <a:spcBef>
                <a:spcPts val="24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Positive results</a:t>
            </a:r>
            <a:endParaRPr sz="1400" b="0" i="0" u="none" strike="noStrike" cap="none">
              <a:solidFill>
                <a:srgbClr val="000000"/>
              </a:solidFill>
              <a:latin typeface="Arial"/>
              <a:ea typeface="Arial"/>
              <a:cs typeface="Arial"/>
              <a:sym typeface="Arial"/>
            </a:endParaRPr>
          </a:p>
          <a:p>
            <a:pPr marL="1377950" marR="0" lvl="0" indent="-418148" algn="l" rtl="0">
              <a:lnSpc>
                <a:spcPct val="120000"/>
              </a:lnSpc>
              <a:spcBef>
                <a:spcPts val="2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Communication elements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1200"/>
              </a:spcBef>
              <a:spcAft>
                <a:spcPts val="0"/>
              </a:spcAft>
              <a:buNone/>
            </a:pPr>
            <a:r>
              <a:rPr lang="en-US" sz="2800" b="1"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a:p>
            <a:pPr marL="344488" marR="0" lvl="1" indent="0" algn="l" rtl="0">
              <a:lnSpc>
                <a:spcPct val="90000"/>
              </a:lnSpc>
              <a:spcBef>
                <a:spcPts val="30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316229" algn="l" rtl="0">
              <a:lnSpc>
                <a:spcPct val="90000"/>
              </a:lnSpc>
              <a:spcBef>
                <a:spcPts val="24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66" name="Google Shape;366;p47"/>
          <p:cNvPicPr preferRelativeResize="0"/>
          <p:nvPr/>
        </p:nvPicPr>
        <p:blipFill rotWithShape="1">
          <a:blip r:embed="rId3">
            <a:alphaModFix/>
          </a:blip>
          <a:srcRect/>
          <a:stretch/>
        </p:blipFill>
        <p:spPr>
          <a:xfrm>
            <a:off x="7126144" y="3636544"/>
            <a:ext cx="3200400" cy="21346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p:nvPr/>
        </p:nvSpPr>
        <p:spPr>
          <a:xfrm>
            <a:off x="3978229" y="474624"/>
            <a:ext cx="5296398"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Positive Results</a:t>
            </a:r>
            <a:endParaRPr sz="4400" b="1" i="0" u="none" strike="noStrike" cap="none">
              <a:solidFill>
                <a:srgbClr val="FF0000"/>
              </a:solidFill>
              <a:latin typeface="Arial"/>
              <a:ea typeface="Arial"/>
              <a:cs typeface="Arial"/>
              <a:sym typeface="Arial"/>
            </a:endParaRPr>
          </a:p>
        </p:txBody>
      </p:sp>
      <p:sp>
        <p:nvSpPr>
          <p:cNvPr id="372" name="Google Shape;372;p48"/>
          <p:cNvSpPr txBox="1"/>
          <p:nvPr/>
        </p:nvSpPr>
        <p:spPr>
          <a:xfrm>
            <a:off x="882750" y="1279933"/>
            <a:ext cx="10426500" cy="4957800"/>
          </a:xfrm>
          <a:prstGeom prst="rect">
            <a:avLst/>
          </a:prstGeom>
          <a:noFill/>
          <a:ln>
            <a:noFill/>
          </a:ln>
        </p:spPr>
        <p:txBody>
          <a:bodyPr spcFirstLastPara="1" wrap="square" lIns="91425" tIns="45700" rIns="91425" bIns="45700" anchor="t" anchorCtr="0">
            <a:noAutofit/>
          </a:bodyPr>
          <a:lstStyle/>
          <a:p>
            <a:pPr marL="463550" marR="0" lvl="1" indent="-463550" algn="l" rtl="0">
              <a:lnSpc>
                <a:spcPct val="120000"/>
              </a:lnSpc>
              <a:spcBef>
                <a:spcPts val="180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Immediately engages visitor</a:t>
            </a:r>
            <a:endParaRPr sz="1400" b="0" i="0" u="none" strike="noStrike" cap="none" dirty="0">
              <a:solidFill>
                <a:srgbClr val="000000"/>
              </a:solidFill>
              <a:latin typeface="Arial"/>
              <a:ea typeface="Arial"/>
              <a:cs typeface="Arial"/>
              <a:sym typeface="Arial"/>
            </a:endParaRPr>
          </a:p>
          <a:p>
            <a:pPr marL="463550" marR="0" lvl="1" indent="-463550" algn="l" rtl="0">
              <a:lnSpc>
                <a:spcPct val="120000"/>
              </a:lnSpc>
              <a:spcBef>
                <a:spcPts val="180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Connects you to visitor</a:t>
            </a:r>
            <a:endParaRPr sz="3200" b="0" i="0" u="none" strike="noStrike" cap="none" dirty="0">
              <a:solidFill>
                <a:schemeClr val="dk1"/>
              </a:solidFill>
              <a:latin typeface="Arial"/>
              <a:ea typeface="Arial"/>
              <a:cs typeface="Arial"/>
              <a:sym typeface="Arial"/>
            </a:endParaRPr>
          </a:p>
          <a:p>
            <a:pPr marL="463550" marR="0" lvl="1" indent="-463550" algn="l" rtl="0">
              <a:lnSpc>
                <a:spcPct val="120000"/>
              </a:lnSpc>
              <a:spcBef>
                <a:spcPts val="1800"/>
              </a:spcBef>
              <a:spcAft>
                <a:spcPts val="0"/>
              </a:spcAft>
              <a:buClr>
                <a:schemeClr val="dk1"/>
              </a:buClr>
              <a:buSzPts val="3200"/>
              <a:buFont typeface="Arial"/>
              <a:buChar char="•"/>
            </a:pPr>
            <a:r>
              <a:rPr lang="en-US" sz="3200" dirty="0">
                <a:solidFill>
                  <a:schemeClr val="dk1"/>
                </a:solidFill>
              </a:rPr>
              <a:t>V</a:t>
            </a:r>
            <a:r>
              <a:rPr lang="en-US" sz="3200" b="0" i="0" u="none" strike="noStrike" cap="none" dirty="0">
                <a:solidFill>
                  <a:schemeClr val="dk1"/>
                </a:solidFill>
                <a:latin typeface="Arial"/>
                <a:ea typeface="Arial"/>
                <a:cs typeface="Arial"/>
                <a:sym typeface="Arial"/>
              </a:rPr>
              <a:t>isitor</a:t>
            </a:r>
            <a:r>
              <a:rPr lang="en-US" sz="3200" dirty="0">
                <a:solidFill>
                  <a:schemeClr val="dk1"/>
                </a:solidFill>
              </a:rPr>
              <a:t> better able to apply</a:t>
            </a:r>
            <a:r>
              <a:rPr lang="en-US" sz="3200" b="0" i="0" u="none" strike="noStrike" cap="none" dirty="0">
                <a:solidFill>
                  <a:schemeClr val="dk1"/>
                </a:solidFill>
                <a:latin typeface="Arial"/>
                <a:ea typeface="Arial"/>
                <a:cs typeface="Arial"/>
                <a:sym typeface="Arial"/>
              </a:rPr>
              <a:t> information to their</a:t>
            </a:r>
            <a:r>
              <a:rPr lang="en-US" sz="3200" dirty="0">
                <a:solidFill>
                  <a:schemeClr val="dk1"/>
                </a:solidFill>
              </a:rPr>
              <a:t> </a:t>
            </a:r>
            <a:r>
              <a:rPr lang="en-US" sz="3200" b="0" i="0" u="none" strike="noStrike" cap="none" dirty="0">
                <a:solidFill>
                  <a:schemeClr val="dk1"/>
                </a:solidFill>
                <a:latin typeface="Arial"/>
                <a:ea typeface="Arial"/>
                <a:cs typeface="Arial"/>
                <a:sym typeface="Arial"/>
              </a:rPr>
              <a:t>gardens</a:t>
            </a:r>
            <a:endParaRPr sz="3200" dirty="0">
              <a:solidFill>
                <a:schemeClr val="dk1"/>
              </a:solidFill>
            </a:endParaRPr>
          </a:p>
          <a:p>
            <a:pPr marL="463550" marR="0" lvl="1" indent="-463550" algn="l" rtl="0">
              <a:lnSpc>
                <a:spcPct val="120000"/>
              </a:lnSpc>
              <a:spcBef>
                <a:spcPts val="1800"/>
              </a:spcBef>
              <a:spcAft>
                <a:spcPts val="0"/>
              </a:spcAft>
              <a:buClr>
                <a:schemeClr val="dk1"/>
              </a:buClr>
              <a:buSzPts val="3200"/>
              <a:buFont typeface="Arial"/>
              <a:buChar char="•"/>
            </a:pPr>
            <a:r>
              <a:rPr lang="en-US" sz="3200" dirty="0">
                <a:solidFill>
                  <a:schemeClr val="dk1"/>
                </a:solidFill>
              </a:rPr>
              <a:t>Increases retention of information received</a:t>
            </a:r>
            <a:endParaRPr sz="3200" dirty="0">
              <a:solidFill>
                <a:schemeClr val="dk1"/>
              </a:solidFill>
            </a:endParaRPr>
          </a:p>
          <a:p>
            <a:pPr marL="457200" lvl="1" indent="-546100" algn="l" rtl="0">
              <a:lnSpc>
                <a:spcPct val="120000"/>
              </a:lnSpc>
              <a:spcBef>
                <a:spcPts val="1800"/>
              </a:spcBef>
              <a:spcAft>
                <a:spcPts val="0"/>
              </a:spcAft>
              <a:buClr>
                <a:schemeClr val="dk1"/>
              </a:buClr>
              <a:buSzPts val="3200"/>
              <a:buChar char="•"/>
            </a:pPr>
            <a:r>
              <a:rPr lang="en-US" sz="3200" dirty="0">
                <a:solidFill>
                  <a:schemeClr val="dk1"/>
                </a:solidFill>
              </a:rPr>
              <a:t>Creates interest</a:t>
            </a:r>
            <a:endParaRPr sz="3200" dirty="0">
              <a:solidFill>
                <a:schemeClr val="dk1"/>
              </a:solidFill>
            </a:endParaRPr>
          </a:p>
          <a:p>
            <a:pPr marL="457200" lvl="1" indent="-546100" algn="l" rtl="0">
              <a:lnSpc>
                <a:spcPct val="120000"/>
              </a:lnSpc>
              <a:spcBef>
                <a:spcPts val="1800"/>
              </a:spcBef>
              <a:spcAft>
                <a:spcPts val="0"/>
              </a:spcAft>
              <a:buClr>
                <a:schemeClr val="dk1"/>
              </a:buClr>
              <a:buSzPts val="3200"/>
              <a:buChar char="•"/>
            </a:pPr>
            <a:r>
              <a:rPr lang="en-US" sz="3200" dirty="0">
                <a:solidFill>
                  <a:schemeClr val="dk1"/>
                </a:solidFill>
              </a:rPr>
              <a:t>Sets the tone for the time together</a:t>
            </a:r>
            <a:endParaRPr sz="3200" dirty="0">
              <a:solidFill>
                <a:schemeClr val="dk1"/>
              </a:solidFill>
            </a:endParaRPr>
          </a:p>
          <a:p>
            <a:pPr marL="0" marR="0" lvl="0" indent="0" algn="l" rtl="0">
              <a:lnSpc>
                <a:spcPct val="120000"/>
              </a:lnSpc>
              <a:spcBef>
                <a:spcPts val="600"/>
              </a:spcBef>
              <a:spcAft>
                <a:spcPts val="0"/>
              </a:spcAft>
              <a:buClr>
                <a:schemeClr val="dk1"/>
              </a:buClr>
              <a:buSzPts val="3600"/>
              <a:buFont typeface="Arial"/>
              <a:buNone/>
            </a:pPr>
            <a:endParaRPr sz="3600" b="0" i="0" u="none" strike="noStrike" cap="none" dirty="0">
              <a:solidFill>
                <a:schemeClr val="dk1"/>
              </a:solidFill>
              <a:latin typeface="Arial"/>
              <a:ea typeface="Arial"/>
              <a:cs typeface="Arial"/>
              <a:sym typeface="Arial"/>
            </a:endParaRPr>
          </a:p>
          <a:p>
            <a:pPr marL="1258888" marR="0" lvl="2" indent="-279400" algn="l" rtl="0">
              <a:lnSpc>
                <a:spcPct val="120000"/>
              </a:lnSpc>
              <a:spcBef>
                <a:spcPts val="6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344488" marR="0" lvl="1" indent="0" algn="l" rtl="0">
              <a:lnSpc>
                <a:spcPct val="90000"/>
              </a:lnSpc>
              <a:spcBef>
                <a:spcPts val="3000"/>
              </a:spcBef>
              <a:spcAft>
                <a:spcPts val="0"/>
              </a:spcAft>
              <a:buClr>
                <a:schemeClr val="dk1"/>
              </a:buClr>
              <a:buSzPts val="3000"/>
              <a:buFont typeface="Arial"/>
              <a:buNone/>
            </a:pPr>
            <a:endParaRPr sz="30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p:nvPr/>
        </p:nvSpPr>
        <p:spPr>
          <a:xfrm>
            <a:off x="2707827" y="484370"/>
            <a:ext cx="7168738"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Communication Elements</a:t>
            </a:r>
            <a:endParaRPr sz="4400" b="1" i="0" u="none" strike="noStrike" cap="none">
              <a:solidFill>
                <a:srgbClr val="FF0000"/>
              </a:solidFill>
              <a:latin typeface="Arial"/>
              <a:ea typeface="Arial"/>
              <a:cs typeface="Arial"/>
              <a:sym typeface="Arial"/>
            </a:endParaRPr>
          </a:p>
        </p:txBody>
      </p:sp>
      <p:sp>
        <p:nvSpPr>
          <p:cNvPr id="379" name="Google Shape;379;p50"/>
          <p:cNvSpPr txBox="1"/>
          <p:nvPr/>
        </p:nvSpPr>
        <p:spPr>
          <a:xfrm>
            <a:off x="279070" y="1431750"/>
            <a:ext cx="11633859" cy="1996171"/>
          </a:xfrm>
          <a:prstGeom prst="rect">
            <a:avLst/>
          </a:prstGeom>
          <a:noFill/>
          <a:ln>
            <a:noFill/>
          </a:ln>
        </p:spPr>
        <p:txBody>
          <a:bodyPr spcFirstLastPara="1" wrap="square" lIns="91425" tIns="45700" rIns="91425" bIns="45700" anchor="t" anchorCtr="0">
            <a:normAutofit fontScale="92500" lnSpcReduction="20000"/>
          </a:bodyPr>
          <a:lstStyle/>
          <a:p>
            <a:pPr marL="344488" marR="0" lvl="0" indent="-344519" algn="l" rtl="0">
              <a:lnSpc>
                <a:spcPct val="120000"/>
              </a:lnSpc>
              <a:spcBef>
                <a:spcPts val="0"/>
              </a:spcBef>
              <a:spcAft>
                <a:spcPts val="0"/>
              </a:spcAft>
              <a:buClr>
                <a:schemeClr val="dk1"/>
              </a:buClr>
              <a:buSzPct val="100000"/>
              <a:buFont typeface="Arial"/>
              <a:buChar char="•"/>
            </a:pPr>
            <a:r>
              <a:rPr lang="en-US" sz="3500" b="1" i="0" u="none" strike="noStrike" cap="none">
                <a:solidFill>
                  <a:schemeClr val="dk1"/>
                </a:solidFill>
                <a:latin typeface="Arial"/>
                <a:ea typeface="Arial"/>
                <a:cs typeface="Arial"/>
                <a:sym typeface="Arial"/>
              </a:rPr>
              <a:t>Use interactive learning vs. lecturing:</a:t>
            </a:r>
            <a:endParaRPr sz="1400" b="0" i="0" u="none" strike="noStrike" cap="none">
              <a:solidFill>
                <a:srgbClr val="000000"/>
              </a:solidFill>
              <a:latin typeface="Arial"/>
              <a:ea typeface="Arial"/>
              <a:cs typeface="Arial"/>
              <a:sym typeface="Arial"/>
            </a:endParaRPr>
          </a:p>
          <a:p>
            <a:pPr marL="795338" marR="0" lvl="1" indent="-450847" algn="l" rtl="0">
              <a:lnSpc>
                <a:spcPct val="120000"/>
              </a:lnSpc>
              <a:spcBef>
                <a:spcPts val="600"/>
              </a:spcBef>
              <a:spcAft>
                <a:spcPts val="0"/>
              </a:spcAft>
              <a:buClr>
                <a:schemeClr val="dk1"/>
              </a:buClr>
              <a:buSzPct val="100000"/>
              <a:buFont typeface="Courier New"/>
              <a:buChar char="o"/>
            </a:pPr>
            <a:r>
              <a:rPr lang="en-US" sz="3200" b="0" i="0" u="none" strike="noStrike" cap="none">
                <a:solidFill>
                  <a:schemeClr val="dk1"/>
                </a:solidFill>
                <a:latin typeface="Arial"/>
                <a:ea typeface="Arial"/>
                <a:cs typeface="Arial"/>
                <a:sym typeface="Arial"/>
              </a:rPr>
              <a:t>All lecture = visitor in a passive role = passive listener = less information retained</a:t>
            </a:r>
            <a:endParaRPr sz="1400" b="0" i="0" u="none" strike="noStrike" cap="none">
              <a:solidFill>
                <a:srgbClr val="000000"/>
              </a:solidFill>
              <a:latin typeface="Arial"/>
              <a:ea typeface="Arial"/>
              <a:cs typeface="Arial"/>
              <a:sym typeface="Arial"/>
            </a:endParaRPr>
          </a:p>
          <a:p>
            <a:pPr marL="801688" marR="0" lvl="2" indent="0" algn="l" rtl="0">
              <a:lnSpc>
                <a:spcPct val="120000"/>
              </a:lnSpc>
              <a:spcBef>
                <a:spcPts val="600"/>
              </a:spcBef>
              <a:spcAft>
                <a:spcPts val="0"/>
              </a:spcAft>
              <a:buClr>
                <a:schemeClr val="dk1"/>
              </a:buClr>
              <a:buSzPct val="100000"/>
              <a:buFont typeface="Arial"/>
              <a:buNone/>
            </a:pPr>
            <a:r>
              <a:rPr lang="en-US" sz="1700" b="0" i="0" u="none" strike="noStrike" cap="none">
                <a:solidFill>
                  <a:schemeClr val="dk1"/>
                </a:solidFill>
                <a:latin typeface="Arial"/>
                <a:ea typeface="Arial"/>
                <a:cs typeface="Arial"/>
                <a:sym typeface="Arial"/>
              </a:rPr>
              <a:t>			</a:t>
            </a:r>
            <a:endParaRPr sz="3000" b="0" i="0" u="none" strike="noStrike" cap="none">
              <a:solidFill>
                <a:schemeClr val="dk1"/>
              </a:solidFill>
              <a:latin typeface="Arial"/>
              <a:ea typeface="Arial"/>
              <a:cs typeface="Arial"/>
              <a:sym typeface="Arial"/>
            </a:endParaRPr>
          </a:p>
          <a:p>
            <a:pPr marL="344488" marR="0" lvl="1" indent="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4488" marR="0" lvl="1" indent="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16229"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grpSp>
        <p:nvGrpSpPr>
          <p:cNvPr id="380" name="Google Shape;380;p50"/>
          <p:cNvGrpSpPr/>
          <p:nvPr/>
        </p:nvGrpSpPr>
        <p:grpSpPr>
          <a:xfrm>
            <a:off x="1706056" y="3105502"/>
            <a:ext cx="8884781" cy="3695146"/>
            <a:chOff x="1706056" y="3105502"/>
            <a:chExt cx="8884781" cy="3695146"/>
          </a:xfrm>
        </p:grpSpPr>
        <p:grpSp>
          <p:nvGrpSpPr>
            <p:cNvPr id="381" name="Google Shape;381;p50"/>
            <p:cNvGrpSpPr/>
            <p:nvPr/>
          </p:nvGrpSpPr>
          <p:grpSpPr>
            <a:xfrm>
              <a:off x="6177794" y="3198234"/>
              <a:ext cx="4413043" cy="3602414"/>
              <a:chOff x="6026671" y="3157584"/>
              <a:chExt cx="4413043" cy="3602414"/>
            </a:xfrm>
          </p:grpSpPr>
          <p:pic>
            <p:nvPicPr>
              <p:cNvPr id="382" name="Google Shape;382;p50"/>
              <p:cNvPicPr preferRelativeResize="0"/>
              <p:nvPr/>
            </p:nvPicPr>
            <p:blipFill rotWithShape="1">
              <a:blip r:embed="rId3">
                <a:alphaModFix/>
              </a:blip>
              <a:srcRect/>
              <a:stretch/>
            </p:blipFill>
            <p:spPr>
              <a:xfrm rot="1336163">
                <a:off x="6326954" y="4060231"/>
                <a:ext cx="3098204" cy="2194560"/>
              </a:xfrm>
              <a:prstGeom prst="rect">
                <a:avLst/>
              </a:prstGeom>
              <a:noFill/>
              <a:ln>
                <a:noFill/>
              </a:ln>
            </p:spPr>
          </p:pic>
          <p:sp>
            <p:nvSpPr>
              <p:cNvPr id="383" name="Google Shape;383;p50"/>
              <p:cNvSpPr/>
              <p:nvPr/>
            </p:nvSpPr>
            <p:spPr>
              <a:xfrm rot="2073947">
                <a:off x="8198692" y="3634885"/>
                <a:ext cx="2070263" cy="1246088"/>
              </a:xfrm>
              <a:prstGeom prst="cloudCallout">
                <a:avLst>
                  <a:gd name="adj1" fmla="val -20833"/>
                  <a:gd name="adj2" fmla="val 62500"/>
                </a:avLst>
              </a:prstGeom>
              <a:solidFill>
                <a:srgbClr val="F4B08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50"/>
              <p:cNvSpPr txBox="1"/>
              <p:nvPr/>
            </p:nvSpPr>
            <p:spPr>
              <a:xfrm rot="1703875">
                <a:off x="8698123" y="3988563"/>
                <a:ext cx="11519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Help me!</a:t>
                </a:r>
                <a:endParaRPr sz="1400" b="0" i="0" u="none" strike="noStrike" cap="none">
                  <a:solidFill>
                    <a:srgbClr val="000000"/>
                  </a:solidFill>
                  <a:latin typeface="Arial"/>
                  <a:ea typeface="Arial"/>
                  <a:cs typeface="Arial"/>
                  <a:sym typeface="Arial"/>
                </a:endParaRPr>
              </a:p>
            </p:txBody>
          </p:sp>
        </p:grpSp>
        <p:grpSp>
          <p:nvGrpSpPr>
            <p:cNvPr id="385" name="Google Shape;385;p50"/>
            <p:cNvGrpSpPr/>
            <p:nvPr/>
          </p:nvGrpSpPr>
          <p:grpSpPr>
            <a:xfrm>
              <a:off x="1706056" y="3105502"/>
              <a:ext cx="4593568" cy="3251586"/>
              <a:chOff x="1717725" y="2919535"/>
              <a:chExt cx="4593568" cy="3251586"/>
            </a:xfrm>
          </p:grpSpPr>
          <p:pic>
            <p:nvPicPr>
              <p:cNvPr id="386" name="Google Shape;386;p50"/>
              <p:cNvPicPr preferRelativeResize="0"/>
              <p:nvPr/>
            </p:nvPicPr>
            <p:blipFill rotWithShape="1">
              <a:blip r:embed="rId4">
                <a:alphaModFix/>
              </a:blip>
              <a:srcRect/>
              <a:stretch/>
            </p:blipFill>
            <p:spPr>
              <a:xfrm>
                <a:off x="1717725" y="3427921"/>
                <a:ext cx="3139910" cy="2743200"/>
              </a:xfrm>
              <a:prstGeom prst="rect">
                <a:avLst/>
              </a:prstGeom>
              <a:noFill/>
              <a:ln>
                <a:noFill/>
              </a:ln>
            </p:spPr>
          </p:pic>
          <p:sp>
            <p:nvSpPr>
              <p:cNvPr id="387" name="Google Shape;387;p50"/>
              <p:cNvSpPr/>
              <p:nvPr/>
            </p:nvSpPr>
            <p:spPr>
              <a:xfrm rot="640216">
                <a:off x="3968900" y="3117009"/>
                <a:ext cx="2228184" cy="1018726"/>
              </a:xfrm>
              <a:prstGeom prst="wedgeEllipseCallout">
                <a:avLst>
                  <a:gd name="adj1" fmla="val -66668"/>
                  <a:gd name="adj2" fmla="val 76488"/>
                </a:avLst>
              </a:prstGeom>
              <a:solidFill>
                <a:srgbClr val="E1EFD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50"/>
              <p:cNvSpPr txBox="1"/>
              <p:nvPr/>
            </p:nvSpPr>
            <p:spPr>
              <a:xfrm rot="927506">
                <a:off x="4403089" y="3212374"/>
                <a:ext cx="180550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And then… Furthermore…Also…</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g2cf104221ec_0_0"/>
          <p:cNvGrpSpPr/>
          <p:nvPr/>
        </p:nvGrpSpPr>
        <p:grpSpPr>
          <a:xfrm>
            <a:off x="4191827" y="3074625"/>
            <a:ext cx="3855579" cy="3363099"/>
            <a:chOff x="3281100" y="1854713"/>
            <a:chExt cx="5927100" cy="5218962"/>
          </a:xfrm>
        </p:grpSpPr>
        <p:pic>
          <p:nvPicPr>
            <p:cNvPr id="395" name="Google Shape;395;g2cf104221ec_0_0" descr="Set of stick figures swing balancer on a white background. Flat style, vector illustration. - 210961572"/>
            <p:cNvPicPr preferRelativeResize="0"/>
            <p:nvPr/>
          </p:nvPicPr>
          <p:blipFill rotWithShape="1">
            <a:blip r:embed="rId3">
              <a:alphaModFix/>
            </a:blip>
            <a:srcRect/>
            <a:stretch/>
          </p:blipFill>
          <p:spPr>
            <a:xfrm>
              <a:off x="4263459" y="5027705"/>
              <a:ext cx="3962400" cy="2045970"/>
            </a:xfrm>
            <a:prstGeom prst="rect">
              <a:avLst/>
            </a:prstGeom>
            <a:noFill/>
            <a:ln>
              <a:noFill/>
            </a:ln>
          </p:spPr>
        </p:pic>
        <p:grpSp>
          <p:nvGrpSpPr>
            <p:cNvPr id="396" name="Google Shape;396;g2cf104221ec_0_0"/>
            <p:cNvGrpSpPr/>
            <p:nvPr/>
          </p:nvGrpSpPr>
          <p:grpSpPr>
            <a:xfrm>
              <a:off x="3281100" y="1854713"/>
              <a:ext cx="5927100" cy="4381790"/>
              <a:chOff x="132" y="-10"/>
              <a:chExt cx="5927100" cy="4381790"/>
            </a:xfrm>
          </p:grpSpPr>
          <p:sp>
            <p:nvSpPr>
              <p:cNvPr id="397" name="Google Shape;397;g2cf104221ec_0_0"/>
              <p:cNvSpPr/>
              <p:nvPr/>
            </p:nvSpPr>
            <p:spPr>
              <a:xfrm rot="10800000">
                <a:off x="132" y="-10"/>
                <a:ext cx="5927100" cy="1453800"/>
              </a:xfrm>
              <a:prstGeom prst="trapezoid">
                <a:avLst>
                  <a:gd name="adj" fmla="val 67951"/>
                </a:avLst>
              </a:prstGeom>
              <a:solidFill>
                <a:srgbClr val="659C4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2cf104221ec_0_0"/>
              <p:cNvSpPr txBox="1"/>
              <p:nvPr/>
            </p:nvSpPr>
            <p:spPr>
              <a:xfrm>
                <a:off x="1037265" y="0"/>
                <a:ext cx="3852600" cy="1453800"/>
              </a:xfrm>
              <a:prstGeom prst="rect">
                <a:avLst/>
              </a:prstGeom>
              <a:noFill/>
              <a:ln>
                <a:noFill/>
              </a:ln>
            </p:spPr>
            <p:txBody>
              <a:bodyPr spcFirstLastPara="1" wrap="square" lIns="35550" tIns="35550" rIns="35550" bIns="3555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Nonverbals </a:t>
                </a:r>
                <a:endParaRPr/>
              </a:p>
              <a:p>
                <a:pPr marL="0" marR="0" lvl="0" indent="0" algn="ctr" rtl="0">
                  <a:lnSpc>
                    <a:spcPct val="80000"/>
                  </a:lnSpc>
                  <a:spcBef>
                    <a:spcPts val="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(55%)</a:t>
                </a:r>
                <a:endParaRPr/>
              </a:p>
            </p:txBody>
          </p:sp>
          <p:sp>
            <p:nvSpPr>
              <p:cNvPr id="399" name="Google Shape;399;g2cf104221ec_0_0"/>
              <p:cNvSpPr/>
              <p:nvPr/>
            </p:nvSpPr>
            <p:spPr>
              <a:xfrm rot="10800000">
                <a:off x="987759" y="1453780"/>
                <a:ext cx="3951600" cy="1453800"/>
              </a:xfrm>
              <a:prstGeom prst="trapezoid">
                <a:avLst>
                  <a:gd name="adj" fmla="val 67951"/>
                </a:avLst>
              </a:prstGeom>
              <a:solidFill>
                <a:srgbClr val="85B76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2cf104221ec_0_0"/>
              <p:cNvSpPr txBox="1"/>
              <p:nvPr/>
            </p:nvSpPr>
            <p:spPr>
              <a:xfrm>
                <a:off x="1679382" y="1453790"/>
                <a:ext cx="2568600" cy="1453800"/>
              </a:xfrm>
              <a:prstGeom prst="rect">
                <a:avLst/>
              </a:prstGeom>
              <a:noFill/>
              <a:ln>
                <a:noFill/>
              </a:ln>
            </p:spPr>
            <p:txBody>
              <a:bodyPr spcFirstLastPara="1" wrap="square" lIns="35550" tIns="35550" rIns="35550" bIns="3555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Vocals </a:t>
                </a:r>
                <a:endParaRPr/>
              </a:p>
              <a:p>
                <a:pPr marL="0" marR="0" lvl="0" indent="0" algn="ctr" rtl="0">
                  <a:lnSpc>
                    <a:spcPct val="80000"/>
                  </a:lnSpc>
                  <a:spcBef>
                    <a:spcPts val="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(38%)</a:t>
                </a:r>
                <a:endParaRPr/>
              </a:p>
            </p:txBody>
          </p:sp>
          <p:sp>
            <p:nvSpPr>
              <p:cNvPr id="401" name="Google Shape;401;g2cf104221ec_0_0"/>
              <p:cNvSpPr/>
              <p:nvPr/>
            </p:nvSpPr>
            <p:spPr>
              <a:xfrm rot="10800000">
                <a:off x="2018217" y="2907570"/>
                <a:ext cx="1890900" cy="1453800"/>
              </a:xfrm>
              <a:prstGeom prst="trapezoid">
                <a:avLst>
                  <a:gd name="adj" fmla="val 67951"/>
                </a:avLst>
              </a:prstGeom>
              <a:solidFill>
                <a:srgbClr val="ABC99E"/>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2cf104221ec_0_0"/>
              <p:cNvSpPr txBox="1"/>
              <p:nvPr/>
            </p:nvSpPr>
            <p:spPr>
              <a:xfrm>
                <a:off x="2018113" y="2907580"/>
                <a:ext cx="1905600" cy="1474200"/>
              </a:xfrm>
              <a:prstGeom prst="rect">
                <a:avLst/>
              </a:prstGeom>
              <a:noFill/>
              <a:ln>
                <a:noFill/>
              </a:ln>
            </p:spPr>
            <p:txBody>
              <a:bodyPr spcFirstLastPara="1" wrap="square" lIns="34275" tIns="34275" rIns="34275" bIns="274300" anchor="t" anchorCtr="1">
                <a:noAutofit/>
              </a:bodyPr>
              <a:lstStyle/>
              <a:p>
                <a:pPr marL="0" marR="0" lvl="0" indent="0" algn="ctr" rtl="0">
                  <a:lnSpc>
                    <a:spcPct val="80000"/>
                  </a:lnSpc>
                  <a:spcBef>
                    <a:spcPts val="0"/>
                  </a:spcBef>
                  <a:spcAft>
                    <a:spcPts val="0"/>
                  </a:spcAft>
                  <a:buClr>
                    <a:srgbClr val="000000"/>
                  </a:buClr>
                  <a:buSzPts val="2700"/>
                  <a:buFont typeface="Arial"/>
                  <a:buNone/>
                </a:pPr>
                <a:r>
                  <a:rPr lang="en-US" sz="2300" b="0" i="0" u="none" strike="noStrike" cap="none">
                    <a:solidFill>
                      <a:srgbClr val="FFFFFF"/>
                    </a:solidFill>
                    <a:latin typeface="Arial"/>
                    <a:ea typeface="Arial"/>
                    <a:cs typeface="Arial"/>
                    <a:sym typeface="Arial"/>
                  </a:rPr>
                  <a:t>Words </a:t>
                </a:r>
                <a:endParaRPr sz="1000"/>
              </a:p>
              <a:p>
                <a:pPr marL="0" marR="0" lvl="0" indent="0" algn="ctr" rtl="0">
                  <a:lnSpc>
                    <a:spcPct val="80000"/>
                  </a:lnSpc>
                  <a:spcBef>
                    <a:spcPts val="0"/>
                  </a:spcBef>
                  <a:spcAft>
                    <a:spcPts val="0"/>
                  </a:spcAft>
                  <a:buClr>
                    <a:srgbClr val="000000"/>
                  </a:buClr>
                  <a:buSzPts val="2700"/>
                  <a:buFont typeface="Arial"/>
                  <a:buNone/>
                </a:pPr>
                <a:r>
                  <a:rPr lang="en-US" sz="2300" b="0" i="0" u="none" strike="noStrike" cap="none">
                    <a:solidFill>
                      <a:srgbClr val="FFFFFF"/>
                    </a:solidFill>
                    <a:latin typeface="Arial"/>
                    <a:ea typeface="Arial"/>
                    <a:cs typeface="Arial"/>
                    <a:sym typeface="Arial"/>
                  </a:rPr>
                  <a:t>(7%</a:t>
                </a:r>
                <a:r>
                  <a:rPr lang="en-US" sz="2500" b="0" i="0" u="none" strike="noStrike" cap="none">
                    <a:solidFill>
                      <a:srgbClr val="FFFFFF"/>
                    </a:solidFill>
                    <a:latin typeface="Arial"/>
                    <a:ea typeface="Arial"/>
                    <a:cs typeface="Arial"/>
                    <a:sym typeface="Arial"/>
                  </a:rPr>
                  <a:t>)</a:t>
                </a:r>
                <a:endParaRPr sz="1200"/>
              </a:p>
            </p:txBody>
          </p:sp>
        </p:grpSp>
      </p:grpSp>
      <p:sp>
        <p:nvSpPr>
          <p:cNvPr id="403" name="Google Shape;403;g2cf104221ec_0_0"/>
          <p:cNvSpPr txBox="1"/>
          <p:nvPr/>
        </p:nvSpPr>
        <p:spPr>
          <a:xfrm>
            <a:off x="1595254" y="272329"/>
            <a:ext cx="92943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Communication Elements - </a:t>
            </a:r>
            <a:r>
              <a:rPr lang="en-US" sz="3600" b="1" i="0" u="none" strike="noStrike" cap="none">
                <a:solidFill>
                  <a:srgbClr val="005A9E"/>
                </a:solidFill>
                <a:latin typeface="Arial"/>
                <a:ea typeface="Arial"/>
                <a:cs typeface="Arial"/>
                <a:sym typeface="Arial"/>
              </a:rPr>
              <a:t>continued</a:t>
            </a:r>
            <a:r>
              <a:rPr lang="en-US" sz="4000" b="1" i="0" u="none" strike="noStrike" cap="none">
                <a:solidFill>
                  <a:srgbClr val="005A9E"/>
                </a:solidFill>
                <a:latin typeface="Arial"/>
                <a:ea typeface="Arial"/>
                <a:cs typeface="Arial"/>
                <a:sym typeface="Arial"/>
              </a:rPr>
              <a:t> </a:t>
            </a:r>
            <a:endParaRPr sz="4000" b="1" i="0" u="none" strike="noStrike" cap="none">
              <a:solidFill>
                <a:srgbClr val="FF0000"/>
              </a:solidFill>
              <a:latin typeface="Arial"/>
              <a:ea typeface="Arial"/>
              <a:cs typeface="Arial"/>
              <a:sym typeface="Arial"/>
            </a:endParaRPr>
          </a:p>
        </p:txBody>
      </p:sp>
      <p:sp>
        <p:nvSpPr>
          <p:cNvPr id="404" name="Google Shape;404;g2cf104221ec_0_0"/>
          <p:cNvSpPr txBox="1"/>
          <p:nvPr/>
        </p:nvSpPr>
        <p:spPr>
          <a:xfrm>
            <a:off x="405750" y="1182950"/>
            <a:ext cx="11380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2700"/>
              <a:buFont typeface="Arial"/>
              <a:buNone/>
            </a:pPr>
            <a:r>
              <a:rPr lang="en-US" sz="2500" b="1">
                <a:solidFill>
                  <a:schemeClr val="dk1"/>
                </a:solidFill>
              </a:rPr>
              <a:t>Maximize interactive learning with visitors </a:t>
            </a:r>
            <a:endParaRPr sz="2500" b="1">
              <a:solidFill>
                <a:schemeClr val="dk1"/>
              </a:solidFill>
            </a:endParaRPr>
          </a:p>
          <a:p>
            <a:pPr marL="0" marR="0" lvl="0" indent="0" algn="ctr" rtl="0">
              <a:lnSpc>
                <a:spcPct val="90000"/>
              </a:lnSpc>
              <a:spcBef>
                <a:spcPts val="0"/>
              </a:spcBef>
              <a:spcAft>
                <a:spcPts val="0"/>
              </a:spcAft>
              <a:buClr>
                <a:schemeClr val="dk1"/>
              </a:buClr>
              <a:buSzPts val="2700"/>
              <a:buFont typeface="Arial"/>
              <a:buNone/>
            </a:pPr>
            <a:r>
              <a:rPr lang="en-US" sz="2500" b="1">
                <a:solidFill>
                  <a:schemeClr val="dk1"/>
                </a:solidFill>
              </a:rPr>
              <a:t>by balancing words, vocals and nonverbals. </a:t>
            </a:r>
            <a:endParaRPr sz="2500" b="1">
              <a:solidFill>
                <a:schemeClr val="dk1"/>
              </a:solidFill>
            </a:endParaRPr>
          </a:p>
          <a:p>
            <a:pPr marL="0" marR="0" lvl="0" indent="0" algn="ctr" rtl="0">
              <a:lnSpc>
                <a:spcPct val="90000"/>
              </a:lnSpc>
              <a:spcBef>
                <a:spcPts val="0"/>
              </a:spcBef>
              <a:spcAft>
                <a:spcPts val="0"/>
              </a:spcAft>
              <a:buClr>
                <a:schemeClr val="dk1"/>
              </a:buClr>
              <a:buSzPts val="2700"/>
              <a:buFont typeface="Arial"/>
              <a:buNone/>
            </a:pPr>
            <a:r>
              <a:rPr lang="en-US" sz="2500" b="1">
                <a:solidFill>
                  <a:schemeClr val="dk1"/>
                </a:solidFill>
              </a:rPr>
              <a:t>This will increase visitors willingness to remember </a:t>
            </a:r>
            <a:endParaRPr sz="2500" b="1">
              <a:solidFill>
                <a:schemeClr val="dk1"/>
              </a:solidFill>
            </a:endParaRPr>
          </a:p>
          <a:p>
            <a:pPr marL="0" marR="0" lvl="0" indent="0" algn="ctr" rtl="0">
              <a:lnSpc>
                <a:spcPct val="90000"/>
              </a:lnSpc>
              <a:spcBef>
                <a:spcPts val="0"/>
              </a:spcBef>
              <a:spcAft>
                <a:spcPts val="0"/>
              </a:spcAft>
              <a:buClr>
                <a:schemeClr val="dk1"/>
              </a:buClr>
              <a:buSzPts val="2700"/>
              <a:buFont typeface="Arial"/>
              <a:buNone/>
            </a:pPr>
            <a:r>
              <a:rPr lang="en-US" sz="2500" b="1">
                <a:solidFill>
                  <a:schemeClr val="dk1"/>
                </a:solidFill>
              </a:rPr>
              <a:t>and understand your message!</a:t>
            </a:r>
            <a:endParaRPr sz="1200" b="1" i="0" u="none" strike="noStrike" cap="none">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2"/>
          <p:cNvSpPr txBox="1"/>
          <p:nvPr/>
        </p:nvSpPr>
        <p:spPr>
          <a:xfrm>
            <a:off x="1939636" y="290172"/>
            <a:ext cx="8312726"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a:t>
            </a:r>
            <a:endParaRPr sz="4000" b="1" i="0" u="none" strike="noStrike" cap="none">
              <a:solidFill>
                <a:srgbClr val="FF0000"/>
              </a:solidFill>
              <a:latin typeface="Arial"/>
              <a:ea typeface="Arial"/>
              <a:cs typeface="Arial"/>
              <a:sym typeface="Arial"/>
            </a:endParaRPr>
          </a:p>
        </p:txBody>
      </p:sp>
      <p:sp>
        <p:nvSpPr>
          <p:cNvPr id="411" name="Google Shape;411;p52"/>
          <p:cNvSpPr txBox="1"/>
          <p:nvPr/>
        </p:nvSpPr>
        <p:spPr>
          <a:xfrm>
            <a:off x="1939636" y="1080658"/>
            <a:ext cx="8522400" cy="56550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a:buAutoNum type="arabicPeriod"/>
            </a:pPr>
            <a:r>
              <a:rPr lang="en-US" sz="2800" b="1" i="0" u="none" strike="noStrike" cap="none">
                <a:solidFill>
                  <a:schemeClr val="dk1"/>
                </a:solidFill>
                <a:latin typeface="Arial"/>
                <a:ea typeface="Arial"/>
                <a:cs typeface="Arial"/>
                <a:sym typeface="Arial"/>
              </a:rPr>
              <a:t>Words (7%):</a:t>
            </a:r>
            <a:endParaRPr sz="1400" b="0" i="0" u="none" strike="noStrike" cap="none">
              <a:solidFill>
                <a:srgbClr val="000000"/>
              </a:solidFill>
              <a:latin typeface="Arial"/>
              <a:ea typeface="Arial"/>
              <a:cs typeface="Arial"/>
              <a:sym typeface="Arial"/>
            </a:endParaRPr>
          </a:p>
          <a:p>
            <a:pPr marL="914400" marR="0" lvl="1" indent="-403225" algn="l" rtl="0">
              <a:lnSpc>
                <a:spcPct val="90000"/>
              </a:lnSpc>
              <a:spcBef>
                <a:spcPts val="5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Actual words we speak</a:t>
            </a:r>
            <a:endParaRPr sz="1400" b="0" i="0" u="none" strike="noStrike" cap="none">
              <a:solidFill>
                <a:srgbClr val="000000"/>
              </a:solidFill>
              <a:latin typeface="Arial"/>
              <a:ea typeface="Arial"/>
              <a:cs typeface="Arial"/>
              <a:sym typeface="Arial"/>
            </a:endParaRPr>
          </a:p>
          <a:p>
            <a:pPr marL="0" marR="0" lvl="1" indent="457200" algn="l" rtl="0">
              <a:lnSpc>
                <a:spcPct val="90000"/>
              </a:lnSpc>
              <a:spcBef>
                <a:spcPts val="120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Tips</a:t>
            </a:r>
            <a:endParaRPr sz="2800" b="1" i="0" u="none" strike="noStrike" cap="none">
              <a:solidFill>
                <a:schemeClr val="dk1"/>
              </a:solidFill>
              <a:latin typeface="Arial"/>
              <a:ea typeface="Arial"/>
              <a:cs typeface="Arial"/>
              <a:sym typeface="Arial"/>
            </a:endParaRPr>
          </a:p>
          <a:p>
            <a:pPr marL="914400" marR="0" lvl="2" indent="-344488" algn="l" rtl="0">
              <a:lnSpc>
                <a:spcPct val="100000"/>
              </a:lnSpc>
              <a:spcBef>
                <a:spcPts val="12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Choose </a:t>
            </a:r>
            <a:r>
              <a:rPr lang="en-US" sz="2600" b="1">
                <a:solidFill>
                  <a:schemeClr val="dk1"/>
                </a:solidFill>
              </a:rPr>
              <a:t>appropriate </a:t>
            </a:r>
            <a:r>
              <a:rPr lang="en-US" sz="2600" b="1" i="0" u="none" strike="noStrike" cap="none">
                <a:solidFill>
                  <a:schemeClr val="dk1"/>
                </a:solidFill>
                <a:latin typeface="Arial"/>
                <a:ea typeface="Arial"/>
                <a:cs typeface="Arial"/>
                <a:sym typeface="Arial"/>
              </a:rPr>
              <a:t>vocabulary:</a:t>
            </a:r>
            <a:endParaRPr sz="1400" b="0" i="0" u="none" strike="noStrike" cap="none">
              <a:solidFill>
                <a:srgbClr val="000000"/>
              </a:solidFill>
              <a:latin typeface="Arial"/>
              <a:ea typeface="Arial"/>
              <a:cs typeface="Arial"/>
              <a:sym typeface="Arial"/>
            </a:endParaRPr>
          </a:p>
          <a:p>
            <a:pPr marL="1377950" marR="0" lvl="2" indent="-404813" algn="l" rtl="0">
              <a:lnSpc>
                <a:spcPct val="10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Adults vs. children</a:t>
            </a:r>
            <a:endParaRPr sz="1400" b="0" i="0" u="none" strike="noStrike" cap="none">
              <a:solidFill>
                <a:srgbClr val="000000"/>
              </a:solidFill>
              <a:latin typeface="Arial"/>
              <a:ea typeface="Arial"/>
              <a:cs typeface="Arial"/>
              <a:sym typeface="Arial"/>
            </a:endParaRPr>
          </a:p>
          <a:p>
            <a:pPr marL="1377950" marR="0" lvl="2" indent="-404813" algn="l" rtl="0">
              <a:lnSpc>
                <a:spcPct val="100000"/>
              </a:lnSpc>
              <a:spcBef>
                <a:spcPts val="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Mixed group, vary words to keep interest</a:t>
            </a:r>
            <a:endParaRPr sz="2800" b="0" i="0" u="none" strike="noStrike" cap="none">
              <a:solidFill>
                <a:schemeClr val="dk1"/>
              </a:solidFill>
              <a:latin typeface="Arial"/>
              <a:ea typeface="Arial"/>
              <a:cs typeface="Arial"/>
              <a:sym typeface="Arial"/>
            </a:endParaRPr>
          </a:p>
          <a:p>
            <a:pPr marL="914400" marR="0" lvl="1" indent="-285750" algn="l" rtl="0">
              <a:lnSpc>
                <a:spcPct val="100000"/>
              </a:lnSpc>
              <a:spcBef>
                <a:spcPts val="800"/>
              </a:spcBef>
              <a:spcAft>
                <a:spcPts val="0"/>
              </a:spcAft>
              <a:buClr>
                <a:schemeClr val="dk1"/>
              </a:buClr>
              <a:buSzPts val="2600"/>
              <a:buFont typeface="Arial"/>
              <a:buChar char="•"/>
            </a:pPr>
            <a:r>
              <a:rPr lang="en-US" sz="2600" b="1">
                <a:solidFill>
                  <a:schemeClr val="dk1"/>
                </a:solidFill>
              </a:rPr>
              <a:t>Must speak the same “language”:</a:t>
            </a:r>
            <a:endParaRPr sz="2600" b="1">
              <a:solidFill>
                <a:schemeClr val="dk1"/>
              </a:solidFill>
            </a:endParaRPr>
          </a:p>
          <a:p>
            <a:pPr marL="1371600" marR="0" lvl="2" indent="-381000" algn="l" rtl="0">
              <a:lnSpc>
                <a:spcPct val="100000"/>
              </a:lnSpc>
              <a:spcBef>
                <a:spcPts val="800"/>
              </a:spcBef>
              <a:spcAft>
                <a:spcPts val="0"/>
              </a:spcAft>
              <a:buClr>
                <a:schemeClr val="dk1"/>
              </a:buClr>
              <a:buSzPts val="2400"/>
              <a:buChar char="o"/>
            </a:pPr>
            <a:r>
              <a:rPr lang="en-US" sz="2400" i="0" u="none" strike="noStrike" cap="none">
                <a:solidFill>
                  <a:schemeClr val="dk1"/>
                </a:solidFill>
              </a:rPr>
              <a:t>Avoid using slang and jargon</a:t>
            </a:r>
            <a:endParaRPr sz="2400" i="0" u="none" strike="noStrike" cap="none">
              <a:solidFill>
                <a:schemeClr val="dk1"/>
              </a:solidFill>
            </a:endParaRPr>
          </a:p>
          <a:p>
            <a:pPr marL="1371600" marR="0" lvl="2" indent="-381000" algn="l" rtl="0">
              <a:lnSpc>
                <a:spcPct val="100000"/>
              </a:lnSpc>
              <a:spcBef>
                <a:spcPts val="800"/>
              </a:spcBef>
              <a:spcAft>
                <a:spcPts val="0"/>
              </a:spcAft>
              <a:buClr>
                <a:schemeClr val="dk1"/>
              </a:buClr>
              <a:buSzPts val="2400"/>
              <a:buChar char="o"/>
            </a:pPr>
            <a:r>
              <a:rPr lang="en-US" sz="2400">
                <a:solidFill>
                  <a:schemeClr val="dk1"/>
                </a:solidFill>
              </a:rPr>
              <a:t>Keep it simple silly (KISS)</a:t>
            </a:r>
            <a:endParaRPr sz="2400">
              <a:solidFill>
                <a:schemeClr val="dk1"/>
              </a:solidFill>
            </a:endParaRPr>
          </a:p>
          <a:p>
            <a:pPr marL="914400" marR="0" lvl="1" indent="-285750" algn="l" rtl="0">
              <a:lnSpc>
                <a:spcPct val="100000"/>
              </a:lnSpc>
              <a:spcBef>
                <a:spcPts val="8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Use positive words</a:t>
            </a:r>
            <a:endParaRPr sz="1400" b="0" i="0" u="none" strike="noStrike" cap="none">
              <a:solidFill>
                <a:srgbClr val="000000"/>
              </a:solidFill>
              <a:latin typeface="Arial"/>
              <a:ea typeface="Arial"/>
              <a:cs typeface="Arial"/>
              <a:sym typeface="Arial"/>
            </a:endParaRPr>
          </a:p>
          <a:p>
            <a:pPr marL="914400" marR="0" lvl="1" indent="-285750" algn="l" rtl="0">
              <a:lnSpc>
                <a:spcPct val="100000"/>
              </a:lnSpc>
              <a:spcBef>
                <a:spcPts val="8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Ask questions</a:t>
            </a:r>
            <a:endParaRPr sz="2600" b="0" i="0" u="none" strike="noStrike" cap="none">
              <a:solidFill>
                <a:schemeClr val="dk1"/>
              </a:solidFill>
              <a:latin typeface="Arial"/>
              <a:ea typeface="Arial"/>
              <a:cs typeface="Arial"/>
              <a:sym typeface="Arial"/>
            </a:endParaRPr>
          </a:p>
          <a:p>
            <a:pPr marL="514350" marR="0" lvl="0" indent="-315913" algn="l" rtl="0">
              <a:lnSpc>
                <a:spcPct val="90000"/>
              </a:lnSpc>
              <a:spcBef>
                <a:spcPts val="1200"/>
              </a:spcBef>
              <a:spcAft>
                <a:spcPts val="0"/>
              </a:spcAft>
              <a:buClr>
                <a:schemeClr val="dk1"/>
              </a:buClr>
              <a:buSzPts val="2200"/>
              <a:buFont typeface="Calibri"/>
              <a:buNone/>
            </a:pPr>
            <a:endParaRPr sz="220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p:nvPr/>
        </p:nvSpPr>
        <p:spPr>
          <a:xfrm>
            <a:off x="570017" y="444550"/>
            <a:ext cx="10782793"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 </a:t>
            </a:r>
            <a:r>
              <a:rPr lang="en-US" sz="3600" b="1" i="0" u="none" strike="noStrike" cap="none">
                <a:solidFill>
                  <a:srgbClr val="005A9E"/>
                </a:solidFill>
                <a:latin typeface="Arial"/>
                <a:ea typeface="Arial"/>
                <a:cs typeface="Arial"/>
                <a:sym typeface="Arial"/>
              </a:rPr>
              <a:t>continued</a:t>
            </a:r>
            <a:endParaRPr sz="3600" b="1" i="0" u="none" strike="noStrike" cap="none">
              <a:solidFill>
                <a:srgbClr val="FF0000"/>
              </a:solidFill>
              <a:highlight>
                <a:srgbClr val="FFFF00"/>
              </a:highlight>
              <a:latin typeface="Arial"/>
              <a:ea typeface="Arial"/>
              <a:cs typeface="Arial"/>
              <a:sym typeface="Arial"/>
            </a:endParaRPr>
          </a:p>
        </p:txBody>
      </p:sp>
      <p:sp>
        <p:nvSpPr>
          <p:cNvPr id="418" name="Google Shape;418;p53"/>
          <p:cNvSpPr txBox="1"/>
          <p:nvPr/>
        </p:nvSpPr>
        <p:spPr>
          <a:xfrm>
            <a:off x="279070" y="1431750"/>
            <a:ext cx="11633859" cy="4612790"/>
          </a:xfrm>
          <a:prstGeom prst="rect">
            <a:avLst/>
          </a:prstGeom>
          <a:noFill/>
          <a:ln>
            <a:noFill/>
          </a:ln>
        </p:spPr>
        <p:txBody>
          <a:bodyPr spcFirstLastPara="1" wrap="square" lIns="91425" tIns="45700" rIns="91425" bIns="45700" anchor="t" anchorCtr="0">
            <a:normAutofit/>
          </a:bodyPr>
          <a:lstStyle/>
          <a:p>
            <a:pPr marL="801688" marR="0" lvl="1" indent="-3048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9" name="Google Shape;419;p53"/>
          <p:cNvSpPr txBox="1"/>
          <p:nvPr/>
        </p:nvSpPr>
        <p:spPr>
          <a:xfrm>
            <a:off x="1163775" y="1431750"/>
            <a:ext cx="8977800" cy="461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a:solidFill>
                  <a:schemeClr val="dk1"/>
                </a:solidFill>
                <a:latin typeface="Calibri"/>
                <a:ea typeface="Calibri"/>
                <a:cs typeface="Calibri"/>
                <a:sym typeface="Calibri"/>
              </a:rPr>
              <a:t>1.  </a:t>
            </a:r>
            <a:r>
              <a:rPr lang="en-US" sz="3200" b="1" i="0" u="none" strike="noStrike" cap="none">
                <a:solidFill>
                  <a:schemeClr val="dk1"/>
                </a:solidFill>
                <a:latin typeface="Calibri"/>
                <a:ea typeface="Calibri"/>
                <a:cs typeface="Calibri"/>
                <a:sym typeface="Calibri"/>
              </a:rPr>
              <a:t>Words - </a:t>
            </a:r>
            <a:r>
              <a:rPr lang="en-US" sz="2800" b="1" i="0" u="none" strike="noStrike" cap="none">
                <a:solidFill>
                  <a:schemeClr val="dk1"/>
                </a:solidFill>
                <a:latin typeface="Calibri"/>
                <a:ea typeface="Calibri"/>
                <a:cs typeface="Calibri"/>
                <a:sym typeface="Calibri"/>
              </a:rPr>
              <a:t>continued</a:t>
            </a:r>
            <a:endParaRPr sz="1400" b="0" i="0" u="none" strike="noStrike" cap="none">
              <a:solidFill>
                <a:srgbClr val="000000"/>
              </a:solidFill>
              <a:latin typeface="Arial"/>
              <a:ea typeface="Arial"/>
              <a:cs typeface="Arial"/>
              <a:sym typeface="Arial"/>
            </a:endParaRPr>
          </a:p>
          <a:p>
            <a:pPr marL="511175" marR="0" lvl="0" indent="0" algn="l" rtl="0">
              <a:lnSpc>
                <a:spcPct val="100000"/>
              </a:lnSpc>
              <a:spcBef>
                <a:spcPts val="120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Questions Help Create Interactive Learning</a:t>
            </a:r>
            <a:endParaRPr sz="3000" b="1" i="0" u="none" strike="noStrike" cap="none">
              <a:solidFill>
                <a:schemeClr val="dk1"/>
              </a:solidFill>
              <a:highlight>
                <a:srgbClr val="FFFF00"/>
              </a:highlight>
              <a:latin typeface="Calibri"/>
              <a:ea typeface="Calibri"/>
              <a:cs typeface="Calibri"/>
              <a:sym typeface="Calibri"/>
            </a:endParaRPr>
          </a:p>
          <a:p>
            <a:pPr marL="855663" marR="0" lvl="0" indent="-344488" algn="l" rtl="0">
              <a:lnSpc>
                <a:spcPct val="100000"/>
              </a:lnSpc>
              <a:spcBef>
                <a:spcPts val="120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Ask questions to draw visitor into the experience:</a:t>
            </a:r>
            <a:endParaRPr sz="1400" b="0" i="0" u="none" strike="noStrike" cap="none">
              <a:solidFill>
                <a:srgbClr val="000000"/>
              </a:solidFill>
              <a:latin typeface="Arial"/>
              <a:ea typeface="Arial"/>
              <a:cs typeface="Arial"/>
              <a:sym typeface="Arial"/>
            </a:endParaRPr>
          </a:p>
          <a:p>
            <a:pPr marL="1317625" marR="0" lvl="1" indent="-461962"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Calibri"/>
                <a:ea typeface="Calibri"/>
                <a:cs typeface="Calibri"/>
                <a:sym typeface="Calibri"/>
              </a:rPr>
              <a:t>Use thought-provoking questions to </a:t>
            </a:r>
            <a:r>
              <a:rPr lang="en-US" sz="2600">
                <a:solidFill>
                  <a:schemeClr val="dk1"/>
                </a:solidFill>
                <a:latin typeface="Calibri"/>
                <a:ea typeface="Calibri"/>
                <a:cs typeface="Calibri"/>
                <a:sym typeface="Calibri"/>
              </a:rPr>
              <a:t>set the tone for the time together</a:t>
            </a:r>
            <a:endParaRPr sz="1400" b="0" i="0" u="none" strike="noStrike" cap="none">
              <a:solidFill>
                <a:srgbClr val="000000"/>
              </a:solidFill>
              <a:latin typeface="Arial"/>
              <a:ea typeface="Arial"/>
              <a:cs typeface="Arial"/>
              <a:sym typeface="Arial"/>
            </a:endParaRPr>
          </a:p>
          <a:p>
            <a:pPr marL="1317625" marR="0" lvl="1"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Calibri"/>
                <a:ea typeface="Calibri"/>
                <a:cs typeface="Calibri"/>
                <a:sym typeface="Calibri"/>
              </a:rPr>
              <a:t>Use open-ended vs. closed-ended questions</a:t>
            </a:r>
            <a:endParaRPr sz="1400" b="0" i="0" u="none" strike="noStrike" cap="none">
              <a:solidFill>
                <a:srgbClr val="000000"/>
              </a:solidFill>
              <a:latin typeface="Arial"/>
              <a:ea typeface="Arial"/>
              <a:cs typeface="Arial"/>
              <a:sym typeface="Arial"/>
            </a:endParaRPr>
          </a:p>
          <a:p>
            <a:pPr marL="1317625" marR="0" lvl="1"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Calibri"/>
                <a:ea typeface="Calibri"/>
                <a:cs typeface="Calibri"/>
                <a:sym typeface="Calibri"/>
              </a:rPr>
              <a:t>Allow time for visitor to respond</a:t>
            </a:r>
            <a:endParaRPr sz="1400" b="0" i="0" u="none" strike="noStrike" cap="none">
              <a:solidFill>
                <a:srgbClr val="000000"/>
              </a:solidFill>
              <a:latin typeface="Arial"/>
              <a:ea typeface="Arial"/>
              <a:cs typeface="Arial"/>
              <a:sym typeface="Arial"/>
            </a:endParaRPr>
          </a:p>
          <a:p>
            <a:pPr marL="1317625" marR="0" lvl="1"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Calibri"/>
                <a:ea typeface="Calibri"/>
                <a:cs typeface="Calibri"/>
                <a:sym typeface="Calibri"/>
              </a:rPr>
              <a:t>Know the answers to your questions ahead of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0" name="Google Shape;420;p53"/>
          <p:cNvPicPr preferRelativeResize="0"/>
          <p:nvPr/>
        </p:nvPicPr>
        <p:blipFill rotWithShape="1">
          <a:blip r:embed="rId3">
            <a:alphaModFix/>
          </a:blip>
          <a:srcRect/>
          <a:stretch/>
        </p:blipFill>
        <p:spPr>
          <a:xfrm rot="456836">
            <a:off x="9804860" y="2872281"/>
            <a:ext cx="1737360" cy="2207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4"/>
          <p:cNvSpPr txBox="1"/>
          <p:nvPr/>
        </p:nvSpPr>
        <p:spPr>
          <a:xfrm>
            <a:off x="704601" y="575179"/>
            <a:ext cx="10782793"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 </a:t>
            </a:r>
            <a:r>
              <a:rPr lang="en-US" sz="3600" b="1" i="0" u="none" strike="noStrike" cap="none">
                <a:solidFill>
                  <a:srgbClr val="005A9E"/>
                </a:solidFill>
                <a:latin typeface="Arial"/>
                <a:ea typeface="Arial"/>
                <a:cs typeface="Arial"/>
                <a:sym typeface="Arial"/>
              </a:rPr>
              <a:t>continued</a:t>
            </a:r>
            <a:endParaRPr sz="3600" b="1" i="0" u="none" strike="noStrike" cap="none">
              <a:solidFill>
                <a:srgbClr val="FF0000"/>
              </a:solidFill>
              <a:highlight>
                <a:srgbClr val="FFFF00"/>
              </a:highlight>
              <a:latin typeface="Arial"/>
              <a:ea typeface="Arial"/>
              <a:cs typeface="Arial"/>
              <a:sym typeface="Arial"/>
            </a:endParaRPr>
          </a:p>
        </p:txBody>
      </p:sp>
      <p:sp>
        <p:nvSpPr>
          <p:cNvPr id="427" name="Google Shape;427;p54"/>
          <p:cNvSpPr txBox="1"/>
          <p:nvPr/>
        </p:nvSpPr>
        <p:spPr>
          <a:xfrm>
            <a:off x="279070" y="1431750"/>
            <a:ext cx="11633859" cy="4612790"/>
          </a:xfrm>
          <a:prstGeom prst="rect">
            <a:avLst/>
          </a:prstGeom>
          <a:noFill/>
          <a:ln>
            <a:noFill/>
          </a:ln>
        </p:spPr>
        <p:txBody>
          <a:bodyPr spcFirstLastPara="1" wrap="square" lIns="91425" tIns="45700" rIns="91425" bIns="45700" anchor="t" anchorCtr="0">
            <a:normAutofit/>
          </a:bodyPr>
          <a:lstStyle/>
          <a:p>
            <a:pPr marL="801688" marR="0" lvl="1" indent="-3048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8" name="Google Shape;428;p54"/>
          <p:cNvSpPr txBox="1"/>
          <p:nvPr/>
        </p:nvSpPr>
        <p:spPr>
          <a:xfrm>
            <a:off x="1607126" y="1550504"/>
            <a:ext cx="9376800" cy="343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Questions Help Create Interactive Learning- </a:t>
            </a:r>
            <a:r>
              <a:rPr lang="en-US" sz="2800" b="1" i="0" u="none" strike="noStrike" cap="none">
                <a:solidFill>
                  <a:schemeClr val="dk1"/>
                </a:solidFill>
                <a:latin typeface="Calibri"/>
                <a:ea typeface="Calibri"/>
                <a:cs typeface="Calibri"/>
                <a:sym typeface="Calibri"/>
              </a:rPr>
              <a:t>continued</a:t>
            </a:r>
            <a:endParaRPr sz="1400" b="0" i="0" u="none" strike="noStrike" cap="none">
              <a:solidFill>
                <a:srgbClr val="000000"/>
              </a:solidFill>
              <a:latin typeface="Arial"/>
              <a:ea typeface="Arial"/>
              <a:cs typeface="Arial"/>
              <a:sym typeface="Arial"/>
            </a:endParaRPr>
          </a:p>
          <a:p>
            <a:pPr marL="511175" marR="0" lvl="0" indent="-452438"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Calibri"/>
                <a:ea typeface="Calibri"/>
                <a:cs typeface="Calibri"/>
                <a:sym typeface="Calibri"/>
              </a:rPr>
              <a:t>When you are asked questions:</a:t>
            </a:r>
            <a:endParaRPr sz="1400" b="0" i="0" u="none" strike="noStrike" cap="none">
              <a:solidFill>
                <a:srgbClr val="000000"/>
              </a:solidFill>
              <a:latin typeface="Arial"/>
              <a:ea typeface="Arial"/>
              <a:cs typeface="Arial"/>
              <a:sym typeface="Arial"/>
            </a:endParaRPr>
          </a:p>
          <a:p>
            <a:pPr marL="1033463" marR="0" lvl="1" indent="-463550" algn="l" rtl="0">
              <a:lnSpc>
                <a:spcPct val="100000"/>
              </a:lnSpc>
              <a:spcBef>
                <a:spcPts val="600"/>
              </a:spcBef>
              <a:spcAft>
                <a:spcPts val="0"/>
              </a:spcAft>
              <a:buClr>
                <a:schemeClr val="dk1"/>
              </a:buClr>
              <a:buSzPts val="2800"/>
              <a:buFont typeface="Courier New"/>
              <a:buChar char="o"/>
            </a:pPr>
            <a:r>
              <a:rPr lang="en-US" sz="2800" b="0" i="0" u="none" strike="noStrike" cap="none">
                <a:solidFill>
                  <a:schemeClr val="dk1"/>
                </a:solidFill>
                <a:latin typeface="Calibri"/>
                <a:ea typeface="Calibri"/>
                <a:cs typeface="Calibri"/>
                <a:sym typeface="Calibri"/>
              </a:rPr>
              <a:t>Repeat or paraphrase question for all visitors to hear;</a:t>
            </a:r>
            <a:endParaRPr sz="1400" b="0" i="0" u="none" strike="noStrike" cap="none">
              <a:solidFill>
                <a:srgbClr val="000000"/>
              </a:solidFill>
              <a:latin typeface="Arial"/>
              <a:ea typeface="Arial"/>
              <a:cs typeface="Arial"/>
              <a:sym typeface="Arial"/>
            </a:endParaRPr>
          </a:p>
          <a:p>
            <a:pPr marL="1033463" marR="0" lvl="1" indent="-463550" algn="l" rtl="0">
              <a:lnSpc>
                <a:spcPct val="100000"/>
              </a:lnSpc>
              <a:spcBef>
                <a:spcPts val="600"/>
              </a:spcBef>
              <a:spcAft>
                <a:spcPts val="0"/>
              </a:spcAft>
              <a:buClr>
                <a:schemeClr val="dk1"/>
              </a:buClr>
              <a:buSzPts val="2800"/>
              <a:buFont typeface="Courier New"/>
              <a:buChar char="o"/>
            </a:pPr>
            <a:r>
              <a:rPr lang="en-US" sz="2800" b="0" i="0" u="none" strike="noStrike" cap="none">
                <a:solidFill>
                  <a:schemeClr val="dk1"/>
                </a:solidFill>
                <a:latin typeface="Calibri"/>
                <a:ea typeface="Calibri"/>
                <a:cs typeface="Calibri"/>
                <a:sym typeface="Calibri"/>
              </a:rPr>
              <a:t>Keep answer simple</a:t>
            </a:r>
            <a:endParaRPr sz="1400" b="0" i="0" u="none" strike="noStrike" cap="none">
              <a:solidFill>
                <a:srgbClr val="000000"/>
              </a:solidFill>
              <a:latin typeface="Arial"/>
              <a:ea typeface="Arial"/>
              <a:cs typeface="Arial"/>
              <a:sym typeface="Arial"/>
            </a:endParaRPr>
          </a:p>
          <a:p>
            <a:pPr marL="1033463" marR="0" lvl="1" indent="-463550" algn="l" rtl="0">
              <a:lnSpc>
                <a:spcPct val="100000"/>
              </a:lnSpc>
              <a:spcBef>
                <a:spcPts val="600"/>
              </a:spcBef>
              <a:spcAft>
                <a:spcPts val="0"/>
              </a:spcAft>
              <a:buClr>
                <a:schemeClr val="dk1"/>
              </a:buClr>
              <a:buSzPts val="2800"/>
              <a:buFont typeface="Courier New"/>
              <a:buChar char="o"/>
            </a:pPr>
            <a:r>
              <a:rPr lang="en-US" sz="2800" b="0" i="0" u="none" strike="noStrike" cap="none">
                <a:solidFill>
                  <a:schemeClr val="dk1"/>
                </a:solidFill>
                <a:latin typeface="Calibri"/>
                <a:ea typeface="Calibri"/>
                <a:cs typeface="Calibri"/>
                <a:sym typeface="Calibri"/>
              </a:rPr>
              <a:t>If don’t know answer, offer to find out</a:t>
            </a:r>
            <a:endParaRPr sz="1400" b="0" i="0" u="none" strike="noStrike" cap="none">
              <a:solidFill>
                <a:srgbClr val="000000"/>
              </a:solidFill>
              <a:latin typeface="Arial"/>
              <a:ea typeface="Arial"/>
              <a:cs typeface="Arial"/>
              <a:sym typeface="Arial"/>
            </a:endParaRPr>
          </a:p>
          <a:p>
            <a:pPr marL="1033463" marR="0" lvl="1" indent="-463550" algn="l" rtl="0">
              <a:lnSpc>
                <a:spcPct val="100000"/>
              </a:lnSpc>
              <a:spcBef>
                <a:spcPts val="600"/>
              </a:spcBef>
              <a:spcAft>
                <a:spcPts val="0"/>
              </a:spcAft>
              <a:buClr>
                <a:schemeClr val="dk1"/>
              </a:buClr>
              <a:buSzPts val="2800"/>
              <a:buFont typeface="Courier New"/>
              <a:buChar char="o"/>
            </a:pPr>
            <a:r>
              <a:rPr lang="en-US" sz="2800" b="0" i="0" u="none" strike="noStrike" cap="none">
                <a:solidFill>
                  <a:schemeClr val="dk1"/>
                </a:solidFill>
                <a:latin typeface="Calibri"/>
                <a:ea typeface="Calibri"/>
                <a:cs typeface="Calibri"/>
                <a:sym typeface="Calibri"/>
              </a:rPr>
              <a:t>If question not related to topic, redirect visitor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5"/>
          <p:cNvSpPr txBox="1"/>
          <p:nvPr/>
        </p:nvSpPr>
        <p:spPr>
          <a:xfrm>
            <a:off x="570017" y="385175"/>
            <a:ext cx="10925297"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 </a:t>
            </a:r>
            <a:r>
              <a:rPr lang="en-US" sz="3600" b="1" i="0" u="none" strike="noStrike" cap="none">
                <a:solidFill>
                  <a:srgbClr val="005A9E"/>
                </a:solidFill>
                <a:latin typeface="Arial"/>
                <a:ea typeface="Arial"/>
                <a:cs typeface="Arial"/>
                <a:sym typeface="Arial"/>
              </a:rPr>
              <a:t>continued</a:t>
            </a:r>
            <a:r>
              <a:rPr lang="en-US" sz="4000" b="1" i="0" u="none" strike="noStrike" cap="none">
                <a:solidFill>
                  <a:srgbClr val="005A9E"/>
                </a:solidFill>
                <a:latin typeface="Arial"/>
                <a:ea typeface="Arial"/>
                <a:cs typeface="Arial"/>
                <a:sym typeface="Arial"/>
              </a:rPr>
              <a:t> </a:t>
            </a:r>
            <a:endParaRPr sz="4000" b="1" i="0" u="none" strike="noStrike" cap="none">
              <a:solidFill>
                <a:srgbClr val="FF0000"/>
              </a:solidFill>
              <a:latin typeface="Arial"/>
              <a:ea typeface="Arial"/>
              <a:cs typeface="Arial"/>
              <a:sym typeface="Arial"/>
            </a:endParaRPr>
          </a:p>
        </p:txBody>
      </p:sp>
      <p:sp>
        <p:nvSpPr>
          <p:cNvPr id="435" name="Google Shape;435;p55"/>
          <p:cNvSpPr txBox="1"/>
          <p:nvPr/>
        </p:nvSpPr>
        <p:spPr>
          <a:xfrm>
            <a:off x="1155875" y="1240975"/>
            <a:ext cx="7750500" cy="586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chemeClr val="dk1"/>
                </a:solidFill>
              </a:rPr>
              <a:t> 2.  </a:t>
            </a:r>
            <a:r>
              <a:rPr lang="en-US" sz="2800" b="1" i="0" u="none" strike="noStrike" cap="none">
                <a:solidFill>
                  <a:schemeClr val="dk1"/>
                </a:solidFill>
                <a:latin typeface="Arial"/>
                <a:ea typeface="Arial"/>
                <a:cs typeface="Arial"/>
                <a:sym typeface="Arial"/>
              </a:rPr>
              <a:t>Vocals (38%). How we say the words:</a:t>
            </a:r>
            <a:endParaRPr sz="1400" b="0" i="0" u="none" strike="noStrike" cap="none">
              <a:solidFill>
                <a:srgbClr val="000000"/>
              </a:solidFill>
              <a:latin typeface="Arial"/>
              <a:ea typeface="Arial"/>
              <a:cs typeface="Arial"/>
              <a:sym typeface="Arial"/>
            </a:endParaRPr>
          </a:p>
          <a:p>
            <a:pPr marL="973138" marR="0" lvl="1" indent="-403225" algn="l" rtl="0">
              <a:lnSpc>
                <a:spcPct val="9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Volume</a:t>
            </a:r>
            <a:endParaRPr sz="1400" b="0" i="0" u="none" strike="noStrike" cap="none">
              <a:solidFill>
                <a:srgbClr val="000000"/>
              </a:solidFill>
              <a:latin typeface="Arial"/>
              <a:ea typeface="Arial"/>
              <a:cs typeface="Arial"/>
              <a:sym typeface="Arial"/>
            </a:endParaRPr>
          </a:p>
          <a:p>
            <a:pPr marL="973138" marR="0" lvl="1" indent="-403225" algn="l" rtl="0">
              <a:lnSpc>
                <a:spcPct val="9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Pitch/Inflection  </a:t>
            </a:r>
            <a:endParaRPr sz="1400" b="0" i="0" u="none" strike="noStrike" cap="none">
              <a:solidFill>
                <a:srgbClr val="000000"/>
              </a:solidFill>
              <a:latin typeface="Arial"/>
              <a:ea typeface="Arial"/>
              <a:cs typeface="Arial"/>
              <a:sym typeface="Arial"/>
            </a:endParaRPr>
          </a:p>
          <a:p>
            <a:pPr marL="973138" marR="0" lvl="1" indent="-403225" algn="l" rtl="0">
              <a:lnSpc>
                <a:spcPct val="9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Rate of Speech</a:t>
            </a:r>
            <a:endParaRPr sz="1400" b="0" i="0" u="none" strike="noStrike" cap="none">
              <a:solidFill>
                <a:srgbClr val="000000"/>
              </a:solidFill>
              <a:latin typeface="Arial"/>
              <a:ea typeface="Arial"/>
              <a:cs typeface="Arial"/>
              <a:sym typeface="Arial"/>
            </a:endParaRPr>
          </a:p>
          <a:p>
            <a:pPr marL="1317625" marR="0" lvl="1" indent="-344488" algn="l" rtl="0">
              <a:lnSpc>
                <a:spcPct val="90000"/>
              </a:lnSpc>
              <a:spcBef>
                <a:spcPts val="6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Speak at 120-150 words/minute</a:t>
            </a:r>
            <a:endParaRPr sz="1400" b="0" i="0" u="none" strike="noStrike" cap="none">
              <a:solidFill>
                <a:srgbClr val="000000"/>
              </a:solidFill>
              <a:latin typeface="Arial"/>
              <a:ea typeface="Arial"/>
              <a:cs typeface="Arial"/>
              <a:sym typeface="Arial"/>
            </a:endParaRPr>
          </a:p>
          <a:p>
            <a:pPr marL="1317625" marR="0" lvl="3" indent="-344488"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Can listen at 400-500 words/minute</a:t>
            </a:r>
            <a:endParaRPr sz="1400" b="0" i="0" u="none" strike="noStrike" cap="none">
              <a:solidFill>
                <a:srgbClr val="000000"/>
              </a:solidFill>
              <a:latin typeface="Arial"/>
              <a:ea typeface="Arial"/>
              <a:cs typeface="Arial"/>
              <a:sym typeface="Arial"/>
            </a:endParaRPr>
          </a:p>
          <a:p>
            <a:pPr marL="973138" marR="0" lvl="0" indent="-403225" algn="l" rtl="0">
              <a:lnSpc>
                <a:spcPct val="9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Articulation/Pronunciation</a:t>
            </a:r>
            <a:endParaRPr sz="1400" b="0" i="0" u="none" strike="noStrike" cap="none">
              <a:solidFill>
                <a:srgbClr val="000000"/>
              </a:solidFill>
              <a:latin typeface="Arial"/>
              <a:ea typeface="Arial"/>
              <a:cs typeface="Arial"/>
              <a:sym typeface="Arial"/>
            </a:endParaRPr>
          </a:p>
          <a:p>
            <a:pPr marL="569913" marR="0" lvl="0" indent="0" algn="l" rtl="0">
              <a:lnSpc>
                <a:spcPct val="90000"/>
              </a:lnSpc>
              <a:spcBef>
                <a:spcPts val="60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Tips</a:t>
            </a:r>
            <a:endParaRPr sz="1400" b="0" i="0" u="none" strike="noStrike" cap="none">
              <a:solidFill>
                <a:srgbClr val="000000"/>
              </a:solidFill>
              <a:latin typeface="Arial"/>
              <a:ea typeface="Arial"/>
              <a:cs typeface="Arial"/>
              <a:sym typeface="Arial"/>
            </a:endParaRPr>
          </a:p>
          <a:p>
            <a:pPr marL="914400" marR="0" lvl="1" indent="-344488" algn="l" rtl="0">
              <a:lnSpc>
                <a:spcPct val="90000"/>
              </a:lnSpc>
              <a:spcBef>
                <a:spcPts val="5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Speak loudly and clearly:</a:t>
            </a:r>
            <a:endParaRPr sz="1400" b="0" i="0" u="none" strike="noStrike" cap="none">
              <a:solidFill>
                <a:srgbClr val="000000"/>
              </a:solidFill>
              <a:latin typeface="Arial"/>
              <a:ea typeface="Arial"/>
              <a:cs typeface="Arial"/>
              <a:sym typeface="Arial"/>
            </a:endParaRPr>
          </a:p>
          <a:p>
            <a:pPr marL="1377950" marR="0" lvl="2" indent="-463550" algn="l" rtl="0">
              <a:lnSpc>
                <a:spcPct val="120000"/>
              </a:lnSpc>
              <a:spcBef>
                <a:spcPts val="600"/>
              </a:spcBef>
              <a:spcAft>
                <a:spcPts val="0"/>
              </a:spcAft>
              <a:buClr>
                <a:schemeClr val="dk1"/>
              </a:buClr>
              <a:buSzPts val="2400"/>
              <a:buFont typeface="Courier New"/>
              <a:buChar char="o"/>
            </a:pPr>
            <a:r>
              <a:rPr lang="en-US" sz="2400" b="0" i="0" u="none" strike="noStrike" cap="none">
                <a:solidFill>
                  <a:schemeClr val="dk1"/>
                </a:solidFill>
                <a:latin typeface="Arial"/>
                <a:ea typeface="Arial"/>
                <a:cs typeface="Arial"/>
                <a:sym typeface="Arial"/>
              </a:rPr>
              <a:t>Competing with outside noise</a:t>
            </a:r>
            <a:endParaRPr sz="1400" b="0" i="0" u="none" strike="noStrike" cap="none">
              <a:solidFill>
                <a:srgbClr val="000000"/>
              </a:solidFill>
              <a:latin typeface="Arial"/>
              <a:ea typeface="Arial"/>
              <a:cs typeface="Arial"/>
              <a:sym typeface="Arial"/>
            </a:endParaRPr>
          </a:p>
          <a:p>
            <a:pPr marL="914400" marR="0" lvl="1" indent="-344488" algn="l" rtl="0">
              <a:lnSpc>
                <a:spcPct val="120000"/>
              </a:lnSpc>
              <a:spcBef>
                <a:spcPts val="6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Vary tone of voice for emphasis</a:t>
            </a:r>
            <a:endParaRPr sz="1400" b="0" i="0" u="none" strike="noStrike" cap="none">
              <a:solidFill>
                <a:srgbClr val="000000"/>
              </a:solidFill>
              <a:latin typeface="Arial"/>
              <a:ea typeface="Arial"/>
              <a:cs typeface="Arial"/>
              <a:sym typeface="Arial"/>
            </a:endParaRPr>
          </a:p>
          <a:p>
            <a:pPr marL="914400" marR="0" lvl="1" indent="-344488" algn="l" rtl="0">
              <a:lnSpc>
                <a:spcPct val="120000"/>
              </a:lnSpc>
              <a:spcBef>
                <a:spcPts val="600"/>
              </a:spcBef>
              <a:spcAft>
                <a:spcPts val="0"/>
              </a:spcAft>
              <a:buClr>
                <a:schemeClr val="dk1"/>
              </a:buClr>
              <a:buSzPts val="2600"/>
              <a:buFont typeface="Arial"/>
              <a:buChar char="•"/>
            </a:pPr>
            <a:r>
              <a:rPr lang="en-US" sz="2600" b="1" i="0" u="none" strike="noStrike" cap="none">
                <a:solidFill>
                  <a:schemeClr val="dk1"/>
                </a:solidFill>
                <a:latin typeface="Arial"/>
                <a:ea typeface="Arial"/>
                <a:cs typeface="Arial"/>
                <a:sym typeface="Arial"/>
              </a:rPr>
              <a:t>Use to express emotions and enthusiasm</a:t>
            </a:r>
            <a:endParaRPr sz="2600" b="0" i="0" u="none" strike="noStrike" cap="none">
              <a:solidFill>
                <a:schemeClr val="dk1"/>
              </a:solidFill>
              <a:latin typeface="Arial"/>
              <a:ea typeface="Arial"/>
              <a:cs typeface="Arial"/>
              <a:sym typeface="Arial"/>
            </a:endParaRPr>
          </a:p>
        </p:txBody>
      </p:sp>
      <p:pic>
        <p:nvPicPr>
          <p:cNvPr id="436" name="Google Shape;436;p55"/>
          <p:cNvPicPr preferRelativeResize="0"/>
          <p:nvPr/>
        </p:nvPicPr>
        <p:blipFill rotWithShape="1">
          <a:blip r:embed="rId3">
            <a:alphaModFix/>
          </a:blip>
          <a:srcRect/>
          <a:stretch/>
        </p:blipFill>
        <p:spPr>
          <a:xfrm rot="1020555">
            <a:off x="8187355" y="4027435"/>
            <a:ext cx="2560320" cy="1705522"/>
          </a:xfrm>
          <a:prstGeom prst="rect">
            <a:avLst/>
          </a:prstGeom>
          <a:noFill/>
          <a:ln>
            <a:noFill/>
          </a:ln>
        </p:spPr>
      </p:pic>
      <p:pic>
        <p:nvPicPr>
          <p:cNvPr id="437" name="Google Shape;437;p55"/>
          <p:cNvPicPr preferRelativeResize="0"/>
          <p:nvPr/>
        </p:nvPicPr>
        <p:blipFill rotWithShape="1">
          <a:blip r:embed="rId4">
            <a:alphaModFix/>
          </a:blip>
          <a:srcRect/>
          <a:stretch/>
        </p:blipFill>
        <p:spPr>
          <a:xfrm>
            <a:off x="6899303" y="1781592"/>
            <a:ext cx="2926080" cy="13680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p:nvPr/>
        </p:nvSpPr>
        <p:spPr>
          <a:xfrm>
            <a:off x="838200" y="486113"/>
            <a:ext cx="10515600" cy="10901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rgbClr val="005A9E"/>
                </a:solidFill>
                <a:latin typeface="Arial"/>
                <a:ea typeface="Arial"/>
                <a:cs typeface="Arial"/>
                <a:sym typeface="Arial"/>
              </a:rPr>
              <a:t>I.  WELCOME</a:t>
            </a:r>
            <a:endParaRPr sz="1400" b="0" i="0" u="none" strike="noStrike" cap="none">
              <a:solidFill>
                <a:srgbClr val="000000"/>
              </a:solidFill>
              <a:latin typeface="Arial"/>
              <a:ea typeface="Arial"/>
              <a:cs typeface="Arial"/>
              <a:sym typeface="Arial"/>
            </a:endParaRPr>
          </a:p>
        </p:txBody>
      </p:sp>
      <p:sp>
        <p:nvSpPr>
          <p:cNvPr id="204" name="Google Shape;204;p29"/>
          <p:cNvSpPr txBox="1"/>
          <p:nvPr/>
        </p:nvSpPr>
        <p:spPr>
          <a:xfrm>
            <a:off x="2509676" y="1731100"/>
            <a:ext cx="7862100" cy="4183200"/>
          </a:xfrm>
          <a:prstGeom prst="rect">
            <a:avLst/>
          </a:prstGeom>
          <a:noFill/>
          <a:ln>
            <a:noFill/>
          </a:ln>
        </p:spPr>
        <p:txBody>
          <a:bodyPr spcFirstLastPara="1" wrap="square" lIns="91425" tIns="45700" rIns="91425" bIns="45700" anchor="t" anchorCtr="0">
            <a:noAutofit/>
          </a:bodyPr>
          <a:lstStyle/>
          <a:p>
            <a:pPr marL="403225" marR="0" lvl="0" indent="-403225" algn="l" rtl="0">
              <a:lnSpc>
                <a:spcPct val="90000"/>
              </a:lnSpc>
              <a:spcBef>
                <a:spcPts val="0"/>
              </a:spcBef>
              <a:spcAft>
                <a:spcPts val="0"/>
              </a:spcAft>
              <a:buClr>
                <a:srgbClr val="000000"/>
              </a:buClr>
              <a:buSzPts val="3600"/>
              <a:buFont typeface="Arial"/>
              <a:buChar char="•"/>
            </a:pPr>
            <a:r>
              <a:rPr lang="en-US" sz="3600" b="1" i="0" u="none" strike="noStrike" cap="none">
                <a:solidFill>
                  <a:schemeClr val="dk1"/>
                </a:solidFill>
                <a:latin typeface="Arial"/>
                <a:ea typeface="Arial"/>
                <a:cs typeface="Arial"/>
                <a:sym typeface="Arial"/>
              </a:rPr>
              <a:t>Today is an overview:</a:t>
            </a:r>
            <a:endParaRPr sz="3600" b="1" i="0" u="none" strike="noStrike" cap="none">
              <a:solidFill>
                <a:srgbClr val="FF0000"/>
              </a:solidFill>
              <a:latin typeface="Arial"/>
              <a:ea typeface="Arial"/>
              <a:cs typeface="Arial"/>
              <a:sym typeface="Arial"/>
            </a:endParaRPr>
          </a:p>
          <a:p>
            <a:pPr marL="973137" marR="0" lvl="2" indent="-436562" algn="l" rtl="0">
              <a:lnSpc>
                <a:spcPct val="90000"/>
              </a:lnSpc>
              <a:spcBef>
                <a:spcPts val="500"/>
              </a:spcBef>
              <a:spcAft>
                <a:spcPts val="0"/>
              </a:spcAft>
              <a:buClr>
                <a:srgbClr val="000000"/>
              </a:buClr>
              <a:buSzPts val="2800"/>
              <a:buFont typeface="Courier New"/>
              <a:buChar char="o"/>
            </a:pPr>
            <a:r>
              <a:rPr lang="en-US" sz="2800" b="0" i="0" u="none" strike="noStrike" cap="none">
                <a:solidFill>
                  <a:schemeClr val="dk1"/>
                </a:solidFill>
                <a:latin typeface="Arial"/>
                <a:ea typeface="Arial"/>
                <a:cs typeface="Arial"/>
                <a:sym typeface="Arial"/>
              </a:rPr>
              <a:t>History of the garden</a:t>
            </a:r>
            <a:endParaRPr sz="2800" b="0" i="0" u="none" strike="noStrike" cap="none">
              <a:solidFill>
                <a:schemeClr val="dk1"/>
              </a:solidFill>
              <a:latin typeface="Arial"/>
              <a:ea typeface="Arial"/>
              <a:cs typeface="Arial"/>
              <a:sym typeface="Arial"/>
            </a:endParaRPr>
          </a:p>
          <a:p>
            <a:pPr marL="973138" marR="0" lvl="2" indent="-436563" algn="l" rtl="0">
              <a:lnSpc>
                <a:spcPct val="90000"/>
              </a:lnSpc>
              <a:spcBef>
                <a:spcPts val="500"/>
              </a:spcBef>
              <a:spcAft>
                <a:spcPts val="0"/>
              </a:spcAft>
              <a:buClr>
                <a:srgbClr val="000000"/>
              </a:buClr>
              <a:buSzPts val="2800"/>
              <a:buFont typeface="Courier New"/>
              <a:buChar char="o"/>
            </a:pPr>
            <a:r>
              <a:rPr lang="en-US" sz="2800" b="0" i="0" u="none" strike="noStrike" cap="none">
                <a:solidFill>
                  <a:schemeClr val="dk1"/>
                </a:solidFill>
                <a:latin typeface="Arial"/>
                <a:ea typeface="Arial"/>
                <a:cs typeface="Arial"/>
                <a:sym typeface="Arial"/>
              </a:rPr>
              <a:t>Volunteer program and responsibilities</a:t>
            </a:r>
            <a:endParaRPr sz="2800" b="0" i="0" u="none" strike="noStrike" cap="none">
              <a:solidFill>
                <a:srgbClr val="000000"/>
              </a:solidFill>
              <a:latin typeface="Arial"/>
              <a:ea typeface="Arial"/>
              <a:cs typeface="Arial"/>
              <a:sym typeface="Arial"/>
            </a:endParaRPr>
          </a:p>
          <a:p>
            <a:pPr marL="973138" marR="0" lvl="2" indent="-436563" algn="l" rtl="0">
              <a:lnSpc>
                <a:spcPct val="90000"/>
              </a:lnSpc>
              <a:spcBef>
                <a:spcPts val="500"/>
              </a:spcBef>
              <a:spcAft>
                <a:spcPts val="0"/>
              </a:spcAft>
              <a:buClr>
                <a:srgbClr val="000000"/>
              </a:buClr>
              <a:buSzPts val="2800"/>
              <a:buFont typeface="Courier New"/>
              <a:buChar char="o"/>
            </a:pPr>
            <a:r>
              <a:rPr lang="en-US" sz="2800" b="0" i="0" u="none" strike="noStrike" cap="none">
                <a:solidFill>
                  <a:schemeClr val="dk1"/>
                </a:solidFill>
                <a:latin typeface="Arial"/>
                <a:ea typeface="Arial"/>
                <a:cs typeface="Arial"/>
                <a:sym typeface="Arial"/>
              </a:rPr>
              <a:t>Tips for engaging visitors</a:t>
            </a:r>
            <a:endParaRPr sz="2800" b="0" i="0" u="none" strike="noStrike" cap="none">
              <a:solidFill>
                <a:srgbClr val="000000"/>
              </a:solidFill>
              <a:latin typeface="Arial"/>
              <a:ea typeface="Arial"/>
              <a:cs typeface="Arial"/>
              <a:sym typeface="Arial"/>
            </a:endParaRPr>
          </a:p>
          <a:p>
            <a:pPr marL="973137" marR="0" lvl="2" indent="-436562" algn="l" rtl="0">
              <a:lnSpc>
                <a:spcPct val="90000"/>
              </a:lnSpc>
              <a:spcBef>
                <a:spcPts val="500"/>
              </a:spcBef>
              <a:spcAft>
                <a:spcPts val="0"/>
              </a:spcAft>
              <a:buClr>
                <a:srgbClr val="000000"/>
              </a:buClr>
              <a:buSzPts val="2800"/>
              <a:buFont typeface="Courier New"/>
              <a:buChar char="o"/>
            </a:pPr>
            <a:r>
              <a:rPr lang="en-US" sz="2800" b="0" i="0" u="none" strike="noStrike" cap="none">
                <a:solidFill>
                  <a:schemeClr val="dk1"/>
                </a:solidFill>
                <a:latin typeface="Arial"/>
                <a:ea typeface="Arial"/>
                <a:cs typeface="Arial"/>
                <a:sym typeface="Arial"/>
              </a:rPr>
              <a:t>Where to find garden info</a:t>
            </a:r>
            <a:endParaRPr sz="2800" b="0" i="0" u="none" strike="noStrike" cap="none">
              <a:solidFill>
                <a:schemeClr val="dk1"/>
              </a:solidFill>
              <a:latin typeface="Arial"/>
              <a:ea typeface="Arial"/>
              <a:cs typeface="Arial"/>
              <a:sym typeface="Arial"/>
            </a:endParaRPr>
          </a:p>
          <a:p>
            <a:pPr marL="458787" marR="0" lvl="0" indent="-458787" algn="l" rtl="0">
              <a:lnSpc>
                <a:spcPct val="90000"/>
              </a:lnSpc>
              <a:spcBef>
                <a:spcPts val="2400"/>
              </a:spcBef>
              <a:spcAft>
                <a:spcPts val="0"/>
              </a:spcAft>
              <a:buClr>
                <a:srgbClr val="000000"/>
              </a:buClr>
              <a:buSzPts val="3600"/>
              <a:buFont typeface="Arial"/>
              <a:buChar char="•"/>
            </a:pPr>
            <a:r>
              <a:rPr lang="en-US" sz="3600" b="1" i="0" u="none" strike="noStrike" cap="none">
                <a:solidFill>
                  <a:schemeClr val="dk1"/>
                </a:solidFill>
                <a:latin typeface="Arial"/>
                <a:ea typeface="Arial"/>
                <a:cs typeface="Arial"/>
                <a:sym typeface="Arial"/>
              </a:rPr>
              <a:t>2024 Schedule</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240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Education Committee</a:t>
            </a:r>
            <a:endParaRPr sz="1400" b="0" i="0" u="none" strike="noStrike" cap="none">
              <a:solidFill>
                <a:schemeClr val="dk1"/>
              </a:solidFill>
              <a:latin typeface="Arial"/>
              <a:ea typeface="Arial"/>
              <a:cs typeface="Arial"/>
              <a:sym typeface="Arial"/>
            </a:endParaRPr>
          </a:p>
          <a:p>
            <a:pPr marL="458787" marR="0" lvl="0" indent="-230187" algn="l" rtl="0">
              <a:lnSpc>
                <a:spcPct val="90000"/>
              </a:lnSpc>
              <a:spcBef>
                <a:spcPts val="2400"/>
              </a:spcBef>
              <a:spcAft>
                <a:spcPts val="0"/>
              </a:spcAft>
              <a:buClr>
                <a:srgbClr val="000000"/>
              </a:buClr>
              <a:buSzPts val="3600"/>
              <a:buFont typeface="Arial"/>
              <a:buNone/>
            </a:pPr>
            <a:endParaRPr sz="3600" b="1" i="0" u="none" strike="noStrike" cap="none">
              <a:solidFill>
                <a:srgbClr val="FF0000"/>
              </a:solidFill>
              <a:latin typeface="Arial"/>
              <a:ea typeface="Arial"/>
              <a:cs typeface="Arial"/>
              <a:sym typeface="Arial"/>
            </a:endParaRPr>
          </a:p>
          <a:p>
            <a:pPr marL="228600" marR="0" lvl="0" indent="-50800" algn="l" rtl="0">
              <a:lnSpc>
                <a:spcPct val="90000"/>
              </a:lnSpc>
              <a:spcBef>
                <a:spcPts val="100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6"/>
          <p:cNvSpPr txBox="1"/>
          <p:nvPr/>
        </p:nvSpPr>
        <p:spPr>
          <a:xfrm>
            <a:off x="570017" y="444550"/>
            <a:ext cx="10925297"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 </a:t>
            </a:r>
            <a:r>
              <a:rPr lang="en-US" sz="3600" b="1" i="0" u="none" strike="noStrike" cap="none">
                <a:solidFill>
                  <a:srgbClr val="005A9E"/>
                </a:solidFill>
                <a:latin typeface="Arial"/>
                <a:ea typeface="Arial"/>
                <a:cs typeface="Arial"/>
                <a:sym typeface="Arial"/>
              </a:rPr>
              <a:t>continued</a:t>
            </a:r>
            <a:r>
              <a:rPr lang="en-US" sz="4000" b="1" i="0" u="none" strike="noStrike" cap="none">
                <a:solidFill>
                  <a:srgbClr val="005A9E"/>
                </a:solidFill>
                <a:latin typeface="Arial"/>
                <a:ea typeface="Arial"/>
                <a:cs typeface="Arial"/>
                <a:sym typeface="Arial"/>
              </a:rPr>
              <a:t> </a:t>
            </a:r>
            <a:endParaRPr sz="4000" b="1" i="0" u="none" strike="noStrike" cap="none">
              <a:solidFill>
                <a:srgbClr val="FF0000"/>
              </a:solidFill>
              <a:latin typeface="Arial"/>
              <a:ea typeface="Arial"/>
              <a:cs typeface="Arial"/>
              <a:sym typeface="Arial"/>
            </a:endParaRPr>
          </a:p>
        </p:txBody>
      </p:sp>
      <p:sp>
        <p:nvSpPr>
          <p:cNvPr id="444" name="Google Shape;444;p56"/>
          <p:cNvSpPr txBox="1"/>
          <p:nvPr/>
        </p:nvSpPr>
        <p:spPr>
          <a:xfrm>
            <a:off x="1634741" y="1403224"/>
            <a:ext cx="7295504" cy="50102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3000" b="1">
                <a:solidFill>
                  <a:schemeClr val="dk1"/>
                </a:solidFill>
              </a:rPr>
              <a:t>3.  </a:t>
            </a:r>
            <a:r>
              <a:rPr lang="en-US" sz="3000" b="1" i="0" u="none" strike="noStrike" cap="none">
                <a:solidFill>
                  <a:schemeClr val="dk1"/>
                </a:solidFill>
                <a:latin typeface="Arial"/>
                <a:ea typeface="Arial"/>
                <a:cs typeface="Arial"/>
                <a:sym typeface="Arial"/>
              </a:rPr>
              <a:t>Nonverbal (55%):</a:t>
            </a:r>
            <a:endParaRPr sz="1400" b="0" i="0" u="none" strike="noStrike" cap="none">
              <a:solidFill>
                <a:srgbClr val="000000"/>
              </a:solidFill>
              <a:latin typeface="Arial"/>
              <a:ea typeface="Arial"/>
              <a:cs typeface="Arial"/>
              <a:sym typeface="Arial"/>
            </a:endParaRPr>
          </a:p>
          <a:p>
            <a:pPr marL="806450" marR="0" lvl="0" indent="-339725"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Personal appearance</a:t>
            </a:r>
            <a:endParaRPr sz="1400" b="0" i="0" u="none" strike="noStrike" cap="none">
              <a:solidFill>
                <a:srgbClr val="000000"/>
              </a:solidFill>
              <a:latin typeface="Arial"/>
              <a:ea typeface="Arial"/>
              <a:cs typeface="Arial"/>
              <a:sym typeface="Arial"/>
            </a:endParaRPr>
          </a:p>
          <a:p>
            <a:pPr marL="1022350" marR="0" lvl="1" indent="-215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Clothing, height, weight, age, ethnicity, etc</a:t>
            </a:r>
            <a:r>
              <a:rPr lang="en-US" sz="2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806450" marR="0" lvl="0" indent="-339725"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Facial expressions</a:t>
            </a:r>
            <a:endParaRPr sz="1400" b="0" i="0" u="none" strike="noStrike" cap="none">
              <a:solidFill>
                <a:srgbClr val="000000"/>
              </a:solidFill>
              <a:latin typeface="Arial"/>
              <a:ea typeface="Arial"/>
              <a:cs typeface="Arial"/>
              <a:sym typeface="Arial"/>
            </a:endParaRPr>
          </a:p>
          <a:p>
            <a:pPr marL="1022350" marR="0" lvl="1" indent="-215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Eye contact, smiling, frowning, etc.</a:t>
            </a:r>
            <a:endParaRPr sz="1400" b="0" i="0" u="none" strike="noStrike" cap="none">
              <a:solidFill>
                <a:srgbClr val="000000"/>
              </a:solidFill>
              <a:latin typeface="Arial"/>
              <a:ea typeface="Arial"/>
              <a:cs typeface="Arial"/>
              <a:sym typeface="Arial"/>
            </a:endParaRPr>
          </a:p>
          <a:p>
            <a:pPr marL="806450" marR="0" lvl="0" indent="-339725"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Physical expressions (movement)</a:t>
            </a:r>
            <a:endParaRPr sz="1400" b="0" i="0" u="none" strike="noStrike" cap="none">
              <a:solidFill>
                <a:srgbClr val="000000"/>
              </a:solidFill>
              <a:latin typeface="Arial"/>
              <a:ea typeface="Arial"/>
              <a:cs typeface="Arial"/>
              <a:sym typeface="Arial"/>
            </a:endParaRPr>
          </a:p>
          <a:p>
            <a:pPr marL="1022350" marR="0" lvl="1" indent="-215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Posture, gestures, walking, etc.</a:t>
            </a:r>
            <a:endParaRPr sz="1400" b="0" i="0" u="none" strike="noStrike" cap="none">
              <a:solidFill>
                <a:srgbClr val="000000"/>
              </a:solidFill>
              <a:latin typeface="Arial"/>
              <a:ea typeface="Arial"/>
              <a:cs typeface="Arial"/>
              <a:sym typeface="Arial"/>
            </a:endParaRPr>
          </a:p>
          <a:p>
            <a:pPr marL="806450" marR="0" lvl="0" indent="-339725"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Physical environment</a:t>
            </a:r>
            <a:endParaRPr sz="1400" b="0" i="0" u="none" strike="noStrike" cap="none">
              <a:solidFill>
                <a:srgbClr val="000000"/>
              </a:solidFill>
              <a:latin typeface="Arial"/>
              <a:ea typeface="Arial"/>
              <a:cs typeface="Arial"/>
              <a:sym typeface="Arial"/>
            </a:endParaRPr>
          </a:p>
          <a:p>
            <a:pPr marL="1022350" marR="0" lvl="1" indent="-215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Temperature, room, tables, etc.</a:t>
            </a:r>
            <a:endParaRPr sz="1400" b="0" i="0" u="none" strike="noStrike" cap="none">
              <a:solidFill>
                <a:srgbClr val="000000"/>
              </a:solidFill>
              <a:latin typeface="Arial"/>
              <a:ea typeface="Arial"/>
              <a:cs typeface="Arial"/>
              <a:sym typeface="Arial"/>
            </a:endParaRPr>
          </a:p>
          <a:p>
            <a:pPr marL="806450" marR="0" lvl="0" indent="-339725"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Space (proxemics)</a:t>
            </a:r>
            <a:endParaRPr sz="1400" b="0" i="0" u="none" strike="noStrike" cap="none">
              <a:solidFill>
                <a:srgbClr val="000000"/>
              </a:solidFill>
              <a:latin typeface="Arial"/>
              <a:ea typeface="Arial"/>
              <a:cs typeface="Arial"/>
              <a:sym typeface="Arial"/>
            </a:endParaRPr>
          </a:p>
        </p:txBody>
      </p:sp>
      <p:pic>
        <p:nvPicPr>
          <p:cNvPr id="445" name="Google Shape;445;p56"/>
          <p:cNvPicPr preferRelativeResize="0"/>
          <p:nvPr/>
        </p:nvPicPr>
        <p:blipFill rotWithShape="1">
          <a:blip r:embed="rId3">
            <a:alphaModFix/>
          </a:blip>
          <a:srcRect/>
          <a:stretch/>
        </p:blipFill>
        <p:spPr>
          <a:xfrm rot="236447">
            <a:off x="10224750" y="3366192"/>
            <a:ext cx="914400" cy="1767830"/>
          </a:xfrm>
          <a:prstGeom prst="rect">
            <a:avLst/>
          </a:prstGeom>
          <a:noFill/>
          <a:ln>
            <a:noFill/>
          </a:ln>
        </p:spPr>
      </p:pic>
      <p:pic>
        <p:nvPicPr>
          <p:cNvPr id="446" name="Google Shape;446;p56"/>
          <p:cNvPicPr preferRelativeResize="0"/>
          <p:nvPr/>
        </p:nvPicPr>
        <p:blipFill rotWithShape="1">
          <a:blip r:embed="rId4">
            <a:alphaModFix/>
          </a:blip>
          <a:srcRect/>
          <a:stretch/>
        </p:blipFill>
        <p:spPr>
          <a:xfrm rot="-272088">
            <a:off x="8514607" y="3141510"/>
            <a:ext cx="1220189" cy="1837186"/>
          </a:xfrm>
          <a:prstGeom prst="rect">
            <a:avLst/>
          </a:prstGeom>
          <a:solidFill>
            <a:srgbClr val="010204"/>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7"/>
          <p:cNvSpPr txBox="1"/>
          <p:nvPr/>
        </p:nvSpPr>
        <p:spPr>
          <a:xfrm>
            <a:off x="633342" y="304550"/>
            <a:ext cx="109254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000"/>
              <a:buFont typeface="Arial"/>
              <a:buNone/>
            </a:pPr>
            <a:r>
              <a:rPr lang="en-US" sz="4000" b="1" i="0" u="none" strike="noStrike" cap="none">
                <a:solidFill>
                  <a:srgbClr val="005A9E"/>
                </a:solidFill>
                <a:latin typeface="Arial"/>
                <a:ea typeface="Arial"/>
                <a:cs typeface="Arial"/>
                <a:sym typeface="Arial"/>
              </a:rPr>
              <a:t>Tips for Meaningful Engagement - </a:t>
            </a:r>
            <a:r>
              <a:rPr lang="en-US" sz="3600" b="1" i="0" u="none" strike="noStrike" cap="none">
                <a:solidFill>
                  <a:srgbClr val="005A9E"/>
                </a:solidFill>
                <a:latin typeface="Arial"/>
                <a:ea typeface="Arial"/>
                <a:cs typeface="Arial"/>
                <a:sym typeface="Arial"/>
              </a:rPr>
              <a:t>continued</a:t>
            </a:r>
            <a:r>
              <a:rPr lang="en-US" sz="4000" b="1" i="0" u="none" strike="noStrike" cap="none">
                <a:solidFill>
                  <a:srgbClr val="005A9E"/>
                </a:solidFill>
                <a:latin typeface="Arial"/>
                <a:ea typeface="Arial"/>
                <a:cs typeface="Arial"/>
                <a:sym typeface="Arial"/>
              </a:rPr>
              <a:t> </a:t>
            </a:r>
            <a:endParaRPr sz="4000" b="1" i="0" u="none" strike="noStrike" cap="none">
              <a:solidFill>
                <a:srgbClr val="FF0000"/>
              </a:solidFill>
              <a:latin typeface="Arial"/>
              <a:ea typeface="Arial"/>
              <a:cs typeface="Arial"/>
              <a:sym typeface="Arial"/>
            </a:endParaRPr>
          </a:p>
        </p:txBody>
      </p:sp>
      <p:sp>
        <p:nvSpPr>
          <p:cNvPr id="453" name="Google Shape;453;p57"/>
          <p:cNvSpPr txBox="1"/>
          <p:nvPr/>
        </p:nvSpPr>
        <p:spPr>
          <a:xfrm>
            <a:off x="891150" y="1035900"/>
            <a:ext cx="11646900" cy="5987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3200" b="1" dirty="0">
                <a:solidFill>
                  <a:schemeClr val="dk1"/>
                </a:solidFill>
              </a:rPr>
              <a:t>3.  N</a:t>
            </a:r>
            <a:r>
              <a:rPr lang="en-US" sz="3200" b="1" i="0" u="none" strike="noStrike" cap="none" dirty="0">
                <a:solidFill>
                  <a:schemeClr val="dk1"/>
                </a:solidFill>
                <a:latin typeface="Arial"/>
                <a:ea typeface="Arial"/>
                <a:cs typeface="Arial"/>
                <a:sym typeface="Arial"/>
              </a:rPr>
              <a:t>onverbal/Body Language – </a:t>
            </a:r>
            <a:r>
              <a:rPr lang="en-US" sz="3000" b="1" i="0" u="none" strike="noStrike" cap="none" dirty="0">
                <a:solidFill>
                  <a:schemeClr val="dk1"/>
                </a:solidFill>
                <a:latin typeface="Arial"/>
                <a:ea typeface="Arial"/>
                <a:cs typeface="Arial"/>
                <a:sym typeface="Arial"/>
              </a:rPr>
              <a:t>continued</a:t>
            </a:r>
            <a:endParaRPr sz="1400" b="0" i="0" u="none" strike="noStrike" cap="none" dirty="0">
              <a:solidFill>
                <a:srgbClr val="000000"/>
              </a:solidFill>
              <a:latin typeface="Arial"/>
              <a:ea typeface="Arial"/>
              <a:cs typeface="Arial"/>
              <a:sym typeface="Arial"/>
            </a:endParaRPr>
          </a:p>
          <a:p>
            <a:pPr marL="571500" marR="0" lvl="1" indent="0" algn="l" rtl="0">
              <a:lnSpc>
                <a:spcPct val="100000"/>
              </a:lnSpc>
              <a:spcBef>
                <a:spcPts val="0"/>
              </a:spcBef>
              <a:spcAft>
                <a:spcPts val="0"/>
              </a:spcAft>
              <a:buClr>
                <a:schemeClr val="dk1"/>
              </a:buClr>
              <a:buSzPts val="3000"/>
              <a:buFont typeface="Arial"/>
              <a:buNone/>
            </a:pPr>
            <a:r>
              <a:rPr lang="en-US" sz="3000" b="1" i="0" u="none" strike="noStrike" cap="none" dirty="0">
                <a:solidFill>
                  <a:schemeClr val="dk1"/>
                </a:solidFill>
                <a:latin typeface="Arial"/>
                <a:ea typeface="Arial"/>
                <a:cs typeface="Arial"/>
                <a:sym typeface="Arial"/>
              </a:rPr>
              <a:t>Tips</a:t>
            </a:r>
            <a:endParaRPr sz="1400" b="0" i="0" u="none" strike="noStrike" cap="none" dirty="0">
              <a:solidFill>
                <a:srgbClr val="000000"/>
              </a:solidFill>
              <a:latin typeface="Arial"/>
              <a:ea typeface="Arial"/>
              <a:cs typeface="Arial"/>
              <a:sym typeface="Arial"/>
            </a:endParaRPr>
          </a:p>
          <a:p>
            <a:pPr marL="971550" marR="0" lvl="1" indent="-339725" algn="l" rtl="0">
              <a:lnSpc>
                <a:spcPct val="100000"/>
              </a:lnSpc>
              <a:spcBef>
                <a:spcPts val="600"/>
              </a:spcBef>
              <a:spcAft>
                <a:spcPts val="0"/>
              </a:spcAft>
              <a:buClr>
                <a:schemeClr val="dk1"/>
              </a:buClr>
              <a:buSzPts val="2800"/>
              <a:buFont typeface="Arial"/>
              <a:buChar char="•"/>
            </a:pPr>
            <a:r>
              <a:rPr lang="en-US" sz="2800" b="1" i="0" u="none" strike="noStrike" cap="none" dirty="0">
                <a:solidFill>
                  <a:schemeClr val="dk1"/>
                </a:solidFill>
                <a:latin typeface="Arial"/>
                <a:ea typeface="Arial"/>
                <a:cs typeface="Arial"/>
                <a:sym typeface="Arial"/>
              </a:rPr>
              <a:t>Establish rapport:</a:t>
            </a:r>
            <a:endParaRPr sz="1400" b="0" i="0" u="none" strike="noStrike" cap="none" dirty="0">
              <a:solidFill>
                <a:srgbClr val="000000"/>
              </a:solidFill>
              <a:latin typeface="Arial"/>
              <a:ea typeface="Arial"/>
              <a:cs typeface="Arial"/>
              <a:sym typeface="Arial"/>
            </a:endParaRPr>
          </a:p>
          <a:p>
            <a:pPr marL="1428750" marR="0" lvl="2" indent="-422275" algn="l" rtl="0">
              <a:lnSpc>
                <a:spcPct val="100000"/>
              </a:lnSpc>
              <a:spcBef>
                <a:spcPts val="0"/>
              </a:spcBef>
              <a:spcAft>
                <a:spcPts val="0"/>
              </a:spcAft>
              <a:buClr>
                <a:schemeClr val="dk1"/>
              </a:buClr>
              <a:buSzPts val="2600"/>
              <a:buFont typeface="Courier New"/>
              <a:buChar char="o"/>
            </a:pPr>
            <a:r>
              <a:rPr lang="en-US" sz="2600" b="0" i="0" u="none" strike="noStrike" cap="none" dirty="0">
                <a:solidFill>
                  <a:schemeClr val="dk1"/>
                </a:solidFill>
                <a:latin typeface="Arial"/>
                <a:ea typeface="Arial"/>
                <a:cs typeface="Arial"/>
                <a:sym typeface="Arial"/>
              </a:rPr>
              <a:t>Smile</a:t>
            </a:r>
            <a:endParaRPr sz="1400" b="0" i="0" u="none" strike="noStrike" cap="none" dirty="0">
              <a:solidFill>
                <a:srgbClr val="000000"/>
              </a:solidFill>
              <a:latin typeface="Arial"/>
              <a:ea typeface="Arial"/>
              <a:cs typeface="Arial"/>
              <a:sym typeface="Arial"/>
            </a:endParaRPr>
          </a:p>
          <a:p>
            <a:pPr marL="1428750" marR="0" lvl="2" indent="-422275" algn="l" rtl="0">
              <a:lnSpc>
                <a:spcPct val="100000"/>
              </a:lnSpc>
              <a:spcBef>
                <a:spcPts val="0"/>
              </a:spcBef>
              <a:spcAft>
                <a:spcPts val="0"/>
              </a:spcAft>
              <a:buClr>
                <a:schemeClr val="dk1"/>
              </a:buClr>
              <a:buSzPts val="2600"/>
              <a:buFont typeface="Courier New"/>
              <a:buChar char="o"/>
            </a:pPr>
            <a:r>
              <a:rPr lang="en-US" sz="2600" b="0" i="0" u="none" strike="noStrike" cap="none" dirty="0">
                <a:solidFill>
                  <a:schemeClr val="dk1"/>
                </a:solidFill>
                <a:latin typeface="Arial"/>
                <a:ea typeface="Arial"/>
                <a:cs typeface="Arial"/>
                <a:sym typeface="Arial"/>
              </a:rPr>
              <a:t>Make eye contact</a:t>
            </a:r>
            <a:endParaRPr sz="1400" b="0" i="0" u="none" strike="noStrike" cap="none" dirty="0">
              <a:solidFill>
                <a:srgbClr val="000000"/>
              </a:solidFill>
              <a:latin typeface="Arial"/>
              <a:ea typeface="Arial"/>
              <a:cs typeface="Arial"/>
              <a:sym typeface="Arial"/>
            </a:endParaRPr>
          </a:p>
          <a:p>
            <a:pPr marL="1428750" marR="0" lvl="2" indent="-422275" algn="l" rtl="0">
              <a:lnSpc>
                <a:spcPct val="100000"/>
              </a:lnSpc>
              <a:spcBef>
                <a:spcPts val="0"/>
              </a:spcBef>
              <a:spcAft>
                <a:spcPts val="0"/>
              </a:spcAft>
              <a:buClr>
                <a:schemeClr val="dk1"/>
              </a:buClr>
              <a:buSzPts val="2600"/>
              <a:buFont typeface="Courier New"/>
              <a:buChar char="o"/>
            </a:pPr>
            <a:r>
              <a:rPr lang="en-US" sz="2600" dirty="0">
                <a:solidFill>
                  <a:schemeClr val="dk1"/>
                </a:solidFill>
              </a:rPr>
              <a:t>Use r</a:t>
            </a:r>
            <a:r>
              <a:rPr lang="en-US" sz="2600" b="0" i="0" u="none" strike="noStrike" cap="none" dirty="0">
                <a:solidFill>
                  <a:schemeClr val="dk1"/>
                </a:solidFill>
                <a:latin typeface="Arial"/>
                <a:ea typeface="Arial"/>
                <a:cs typeface="Arial"/>
                <a:sym typeface="Arial"/>
              </a:rPr>
              <a:t>elaxed and open posture</a:t>
            </a:r>
            <a:endParaRPr sz="1400" b="0" i="0" u="none" strike="noStrike" cap="none" dirty="0">
              <a:solidFill>
                <a:srgbClr val="000000"/>
              </a:solidFill>
              <a:latin typeface="Arial"/>
              <a:ea typeface="Arial"/>
              <a:cs typeface="Arial"/>
              <a:sym typeface="Arial"/>
            </a:endParaRPr>
          </a:p>
          <a:p>
            <a:pPr marL="1428750" marR="0" lvl="2" indent="-422275" algn="l" rtl="0">
              <a:lnSpc>
                <a:spcPct val="100000"/>
              </a:lnSpc>
              <a:spcBef>
                <a:spcPts val="0"/>
              </a:spcBef>
              <a:spcAft>
                <a:spcPts val="0"/>
              </a:spcAft>
              <a:buClr>
                <a:schemeClr val="dk1"/>
              </a:buClr>
              <a:buSzPts val="2600"/>
              <a:buFont typeface="Courier New"/>
              <a:buChar char="o"/>
            </a:pPr>
            <a:r>
              <a:rPr lang="en-US" sz="2600" b="0" i="0" u="none" strike="noStrike" cap="none" dirty="0">
                <a:solidFill>
                  <a:schemeClr val="dk1"/>
                </a:solidFill>
                <a:latin typeface="Arial"/>
                <a:ea typeface="Arial"/>
                <a:cs typeface="Arial"/>
                <a:sym typeface="Arial"/>
              </a:rPr>
              <a:t>Share a personal story or anecdote related to topic</a:t>
            </a:r>
            <a:endParaRPr sz="1400" b="0" i="0" u="none" strike="noStrike" cap="none" dirty="0">
              <a:solidFill>
                <a:srgbClr val="000000"/>
              </a:solidFill>
              <a:latin typeface="Arial"/>
              <a:ea typeface="Arial"/>
              <a:cs typeface="Arial"/>
              <a:sym typeface="Arial"/>
            </a:endParaRPr>
          </a:p>
          <a:p>
            <a:pPr marL="971550" marR="0" lvl="1" indent="-396875" algn="l" rtl="0">
              <a:lnSpc>
                <a:spcPct val="120000"/>
              </a:lnSpc>
              <a:spcBef>
                <a:spcPts val="1200"/>
              </a:spcBef>
              <a:spcAft>
                <a:spcPts val="0"/>
              </a:spcAft>
              <a:buClr>
                <a:schemeClr val="dk1"/>
              </a:buClr>
              <a:buSzPts val="2800"/>
              <a:buFont typeface="Arial"/>
              <a:buChar char="•"/>
            </a:pPr>
            <a:r>
              <a:rPr lang="en-US" sz="2800" b="1" i="0" u="none" strike="noStrike" cap="none" dirty="0">
                <a:solidFill>
                  <a:schemeClr val="dk1"/>
                </a:solidFill>
                <a:latin typeface="Arial"/>
                <a:ea typeface="Arial"/>
                <a:cs typeface="Arial"/>
                <a:sym typeface="Arial"/>
              </a:rPr>
              <a:t>Use gestures as appropriate</a:t>
            </a:r>
            <a:endParaRPr sz="1400" b="0" i="0" u="none" strike="noStrike" cap="none" dirty="0">
              <a:solidFill>
                <a:srgbClr val="000000"/>
              </a:solidFill>
              <a:latin typeface="Arial"/>
              <a:ea typeface="Arial"/>
              <a:cs typeface="Arial"/>
              <a:sym typeface="Arial"/>
            </a:endParaRPr>
          </a:p>
          <a:p>
            <a:pPr marL="971550" marR="0" lvl="1" indent="-396875" algn="l" rtl="0">
              <a:lnSpc>
                <a:spcPct val="100000"/>
              </a:lnSpc>
              <a:spcBef>
                <a:spcPts val="0"/>
              </a:spcBef>
              <a:spcAft>
                <a:spcPts val="0"/>
              </a:spcAft>
              <a:buClr>
                <a:schemeClr val="dk1"/>
              </a:buClr>
              <a:buSzPts val="2800"/>
              <a:buFont typeface="Arial"/>
              <a:buChar char="•"/>
            </a:pPr>
            <a:r>
              <a:rPr lang="en-US" sz="2800" b="1" i="0" u="none" strike="noStrike" cap="none" dirty="0">
                <a:solidFill>
                  <a:schemeClr val="dk1"/>
                </a:solidFill>
                <a:latin typeface="Arial"/>
                <a:ea typeface="Arial"/>
                <a:cs typeface="Arial"/>
                <a:sym typeface="Arial"/>
              </a:rPr>
              <a:t>Listen attentively:</a:t>
            </a:r>
            <a:endParaRPr sz="1400" b="0" i="0" u="none" strike="noStrike" cap="none" dirty="0">
              <a:solidFill>
                <a:srgbClr val="000000"/>
              </a:solidFill>
              <a:latin typeface="Arial"/>
              <a:ea typeface="Arial"/>
              <a:cs typeface="Arial"/>
              <a:sym typeface="Arial"/>
            </a:endParaRPr>
          </a:p>
          <a:p>
            <a:pPr marL="1485900" lvl="2" indent="-508000" algn="l" rtl="0">
              <a:spcBef>
                <a:spcPts val="0"/>
              </a:spcBef>
              <a:spcAft>
                <a:spcPts val="0"/>
              </a:spcAft>
              <a:buClr>
                <a:schemeClr val="dk1"/>
              </a:buClr>
              <a:buSzPts val="2600"/>
              <a:buFont typeface="Courier New"/>
              <a:buChar char="o"/>
            </a:pPr>
            <a:r>
              <a:rPr lang="en-US" sz="2600" dirty="0">
                <a:solidFill>
                  <a:schemeClr val="dk1"/>
                </a:solidFill>
              </a:rPr>
              <a:t>Eye contact</a:t>
            </a:r>
            <a:endParaRPr dirty="0">
              <a:solidFill>
                <a:schemeClr val="dk1"/>
              </a:solidFill>
            </a:endParaRPr>
          </a:p>
          <a:p>
            <a:pPr marL="1485900" marR="0" lvl="2" indent="-508000" algn="l" rtl="0">
              <a:lnSpc>
                <a:spcPct val="100000"/>
              </a:lnSpc>
              <a:spcBef>
                <a:spcPts val="0"/>
              </a:spcBef>
              <a:spcAft>
                <a:spcPts val="0"/>
              </a:spcAft>
              <a:buClr>
                <a:schemeClr val="dk1"/>
              </a:buClr>
              <a:buSzPts val="2600"/>
              <a:buFont typeface="Courier New"/>
              <a:buChar char="o"/>
            </a:pPr>
            <a:r>
              <a:rPr lang="en-US" sz="2600" b="0" i="0" u="none" strike="noStrike" cap="none" dirty="0">
                <a:solidFill>
                  <a:schemeClr val="dk1"/>
                </a:solidFill>
                <a:latin typeface="Arial"/>
                <a:ea typeface="Arial"/>
                <a:cs typeface="Arial"/>
                <a:sym typeface="Arial"/>
              </a:rPr>
              <a:t>Nodding/shaking your head</a:t>
            </a:r>
            <a:endParaRPr sz="1400" b="0" i="0" u="none" strike="noStrike" cap="none" dirty="0">
              <a:solidFill>
                <a:srgbClr val="000000"/>
              </a:solidFill>
              <a:latin typeface="Arial"/>
              <a:ea typeface="Arial"/>
              <a:cs typeface="Arial"/>
              <a:sym typeface="Arial"/>
            </a:endParaRPr>
          </a:p>
          <a:p>
            <a:pPr marL="1485900" marR="0" lvl="2" indent="-508000" algn="l" rtl="0">
              <a:lnSpc>
                <a:spcPct val="100000"/>
              </a:lnSpc>
              <a:spcBef>
                <a:spcPts val="0"/>
              </a:spcBef>
              <a:spcAft>
                <a:spcPts val="0"/>
              </a:spcAft>
              <a:buClr>
                <a:schemeClr val="dk1"/>
              </a:buClr>
              <a:buSzPts val="2600"/>
              <a:buFont typeface="Courier New"/>
              <a:buChar char="o"/>
            </a:pPr>
            <a:r>
              <a:rPr lang="en-US" sz="2600" b="0" i="0" u="none" strike="noStrike" cap="none" dirty="0">
                <a:solidFill>
                  <a:schemeClr val="dk1"/>
                </a:solidFill>
                <a:latin typeface="Arial"/>
                <a:ea typeface="Arial"/>
                <a:cs typeface="Arial"/>
                <a:sym typeface="Arial"/>
              </a:rPr>
              <a:t>Leaning forward or backward</a:t>
            </a:r>
            <a:endParaRPr sz="1400" b="0" i="0" u="none" strike="noStrike" cap="none" dirty="0">
              <a:solidFill>
                <a:srgbClr val="000000"/>
              </a:solidFill>
              <a:latin typeface="Arial"/>
              <a:ea typeface="Arial"/>
              <a:cs typeface="Arial"/>
              <a:sym typeface="Arial"/>
            </a:endParaRPr>
          </a:p>
          <a:p>
            <a:pPr marL="801688" marR="0" lvl="2" indent="-292735" algn="l" rtl="0">
              <a:lnSpc>
                <a:spcPct val="120000"/>
              </a:lnSpc>
              <a:spcBef>
                <a:spcPts val="6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01688" marR="0" lvl="1" indent="-316229" algn="l" rtl="0">
              <a:lnSpc>
                <a:spcPct val="90000"/>
              </a:lnSpc>
              <a:spcBef>
                <a:spcPts val="24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p:nvPr/>
        </p:nvSpPr>
        <p:spPr>
          <a:xfrm>
            <a:off x="692575" y="493025"/>
            <a:ext cx="109512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800" b="1" i="0" u="none" strike="noStrike" cap="none">
                <a:solidFill>
                  <a:srgbClr val="005A9E"/>
                </a:solidFill>
                <a:latin typeface="Arial"/>
                <a:ea typeface="Arial"/>
                <a:cs typeface="Arial"/>
                <a:sym typeface="Arial"/>
              </a:rPr>
              <a:t>V.  </a:t>
            </a:r>
            <a:r>
              <a:rPr lang="en-US" sz="4800" b="1">
                <a:solidFill>
                  <a:srgbClr val="005A9E"/>
                </a:solidFill>
              </a:rPr>
              <a:t>VOLUNTEER</a:t>
            </a:r>
            <a:r>
              <a:rPr lang="en-US" sz="4800" b="1" i="0" u="none" strike="noStrike" cap="none">
                <a:solidFill>
                  <a:srgbClr val="005A9E"/>
                </a:solidFill>
                <a:latin typeface="Arial"/>
                <a:ea typeface="Arial"/>
                <a:cs typeface="Arial"/>
                <a:sym typeface="Arial"/>
              </a:rPr>
              <a:t> RESPONSIBILITIES</a:t>
            </a:r>
            <a:endParaRPr sz="1800" b="0" i="0" u="none" strike="noStrike" cap="none">
              <a:solidFill>
                <a:srgbClr val="000000"/>
              </a:solidFill>
              <a:latin typeface="Arial"/>
              <a:ea typeface="Arial"/>
              <a:cs typeface="Arial"/>
              <a:sym typeface="Arial"/>
            </a:endParaRPr>
          </a:p>
        </p:txBody>
      </p:sp>
      <p:sp>
        <p:nvSpPr>
          <p:cNvPr id="460" name="Google Shape;460;p58"/>
          <p:cNvSpPr txBox="1"/>
          <p:nvPr/>
        </p:nvSpPr>
        <p:spPr>
          <a:xfrm>
            <a:off x="2086976" y="1821770"/>
            <a:ext cx="9124500" cy="4203900"/>
          </a:xfrm>
          <a:prstGeom prst="rect">
            <a:avLst/>
          </a:prstGeom>
          <a:noFill/>
          <a:ln>
            <a:noFill/>
          </a:ln>
        </p:spPr>
        <p:txBody>
          <a:bodyPr spcFirstLastPara="1" wrap="square" lIns="91425" tIns="45700" rIns="91425" bIns="45700" anchor="t" anchorCtr="0">
            <a:normAutofit/>
          </a:bodyPr>
          <a:lstStyle/>
          <a:p>
            <a:pPr marL="344488" marR="0" lvl="0" indent="-319088"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Arrive 15 minutes early</a:t>
            </a:r>
            <a:endParaRPr sz="2800" b="0" i="0" u="none" strike="noStrike" cap="none" dirty="0">
              <a:solidFill>
                <a:srgbClr val="000000"/>
              </a:solidFill>
              <a:latin typeface="Arial"/>
              <a:ea typeface="Arial"/>
              <a:cs typeface="Arial"/>
              <a:sym typeface="Arial"/>
            </a:endParaRPr>
          </a:p>
          <a:p>
            <a:pPr marL="344488" marR="0" lvl="0" indent="-319088" algn="l" rtl="0">
              <a:lnSpc>
                <a:spcPct val="90000"/>
              </a:lnSpc>
              <a:spcBef>
                <a:spcPts val="16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Wear MG apron and name tag</a:t>
            </a:r>
            <a:endParaRPr sz="2800" b="0" i="0" u="none" strike="noStrike" cap="none" dirty="0">
              <a:solidFill>
                <a:srgbClr val="000000"/>
              </a:solidFill>
              <a:latin typeface="Arial"/>
              <a:ea typeface="Arial"/>
              <a:cs typeface="Arial"/>
              <a:sym typeface="Arial"/>
            </a:endParaRPr>
          </a:p>
          <a:p>
            <a:pPr marL="344488" marR="0" lvl="0" indent="-319088" algn="l" rtl="0">
              <a:lnSpc>
                <a:spcPct val="90000"/>
              </a:lnSpc>
              <a:spcBef>
                <a:spcPts val="16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Collect ring of Pocket Summaries from garden shed</a:t>
            </a:r>
            <a:endParaRPr sz="2800" b="0" i="0" u="none" strike="noStrike" cap="none" dirty="0">
              <a:solidFill>
                <a:srgbClr val="000000"/>
              </a:solidFill>
              <a:latin typeface="Arial"/>
              <a:ea typeface="Arial"/>
              <a:cs typeface="Arial"/>
              <a:sym typeface="Arial"/>
            </a:endParaRPr>
          </a:p>
          <a:p>
            <a:pPr marL="344488" marR="0" lvl="0" indent="-319088" algn="l" rtl="0">
              <a:lnSpc>
                <a:spcPct val="90000"/>
              </a:lnSpc>
              <a:spcBef>
                <a:spcPts val="16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Familiarize yourself with the garden conditions </a:t>
            </a:r>
            <a:endParaRPr sz="2800" b="0" i="0" u="none" strike="noStrike" cap="none" dirty="0">
              <a:solidFill>
                <a:srgbClr val="FF0000"/>
              </a:solidFill>
              <a:latin typeface="Arial"/>
              <a:ea typeface="Arial"/>
              <a:cs typeface="Arial"/>
              <a:sym typeface="Arial"/>
            </a:endParaRPr>
          </a:p>
          <a:p>
            <a:pPr marL="344488" marR="0" lvl="0" indent="-319088" algn="l" rtl="0">
              <a:lnSpc>
                <a:spcPct val="90000"/>
              </a:lnSpc>
              <a:spcBef>
                <a:spcPts val="16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Welcome and thank visitors for coming</a:t>
            </a:r>
            <a:endParaRPr sz="2800" b="0" i="0" u="none" strike="noStrike" cap="none" dirty="0">
              <a:solidFill>
                <a:srgbClr val="000000"/>
              </a:solidFill>
              <a:latin typeface="Arial"/>
              <a:ea typeface="Arial"/>
              <a:cs typeface="Arial"/>
              <a:sym typeface="Arial"/>
            </a:endParaRPr>
          </a:p>
          <a:p>
            <a:pPr marL="344487" marR="0" lvl="0" indent="-319087" algn="l" rtl="0">
              <a:lnSpc>
                <a:spcPct val="90000"/>
              </a:lnSpc>
              <a:spcBef>
                <a:spcPts val="16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Explain bathrooms are located in the library</a:t>
            </a:r>
            <a:endParaRPr sz="2400" b="0" i="0" u="none" strike="noStrike" cap="none" dirty="0">
              <a:solidFill>
                <a:schemeClr val="dk1"/>
              </a:solidFill>
              <a:latin typeface="Arial"/>
              <a:ea typeface="Arial"/>
              <a:cs typeface="Arial"/>
              <a:sym typeface="Arial"/>
            </a:endParaRPr>
          </a:p>
        </p:txBody>
      </p:sp>
      <p:pic>
        <p:nvPicPr>
          <p:cNvPr id="461" name="Google Shape;461;p58"/>
          <p:cNvPicPr preferRelativeResize="0"/>
          <p:nvPr/>
        </p:nvPicPr>
        <p:blipFill rotWithShape="1">
          <a:blip r:embed="rId3">
            <a:alphaModFix/>
          </a:blip>
          <a:srcRect/>
          <a:stretch/>
        </p:blipFill>
        <p:spPr>
          <a:xfrm rot="584994">
            <a:off x="8007899" y="1600332"/>
            <a:ext cx="2010994" cy="11887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txBox="1"/>
          <p:nvPr/>
        </p:nvSpPr>
        <p:spPr>
          <a:xfrm>
            <a:off x="1224275" y="328550"/>
            <a:ext cx="100725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a:solidFill>
                  <a:srgbClr val="005A9E"/>
                </a:solidFill>
              </a:rPr>
              <a:t>Volunteer</a:t>
            </a:r>
            <a:r>
              <a:rPr lang="en-US" sz="4400" b="1" i="0" u="none" strike="noStrike" cap="none">
                <a:solidFill>
                  <a:srgbClr val="005A9E"/>
                </a:solidFill>
                <a:latin typeface="Arial"/>
                <a:ea typeface="Arial"/>
                <a:cs typeface="Arial"/>
                <a:sym typeface="Arial"/>
              </a:rPr>
              <a:t> Responsibilities - </a:t>
            </a:r>
            <a:r>
              <a:rPr lang="en-US" sz="3600" b="1" i="0" u="none" strike="noStrike" cap="none">
                <a:solidFill>
                  <a:srgbClr val="005A9E"/>
                </a:solidFill>
                <a:latin typeface="Arial"/>
                <a:ea typeface="Arial"/>
                <a:cs typeface="Arial"/>
                <a:sym typeface="Arial"/>
              </a:rPr>
              <a:t>continued</a:t>
            </a:r>
            <a:endParaRPr sz="1000" b="0" i="0" u="none" strike="noStrike" cap="none">
              <a:solidFill>
                <a:srgbClr val="000000"/>
              </a:solidFill>
              <a:latin typeface="Arial"/>
              <a:ea typeface="Arial"/>
              <a:cs typeface="Arial"/>
              <a:sym typeface="Arial"/>
            </a:endParaRPr>
          </a:p>
        </p:txBody>
      </p:sp>
      <p:sp>
        <p:nvSpPr>
          <p:cNvPr id="467" name="Google Shape;467;p59"/>
          <p:cNvSpPr txBox="1"/>
          <p:nvPr/>
        </p:nvSpPr>
        <p:spPr>
          <a:xfrm>
            <a:off x="1224275" y="1449950"/>
            <a:ext cx="11069100" cy="6074400"/>
          </a:xfrm>
          <a:prstGeom prst="rect">
            <a:avLst/>
          </a:prstGeom>
          <a:noFill/>
          <a:ln>
            <a:noFill/>
          </a:ln>
        </p:spPr>
        <p:txBody>
          <a:bodyPr spcFirstLastPara="1" wrap="square" lIns="91425" tIns="45700" rIns="91425" bIns="45700" anchor="t" anchorCtr="0">
            <a:noAutofit/>
          </a:bodyPr>
          <a:lstStyle/>
          <a:p>
            <a:pPr marL="344487" marR="0" lvl="0" indent="-319059"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Direct visitors to MG website for more information</a:t>
            </a:r>
            <a:endParaRPr sz="2600" b="0" i="0" u="none" strike="noStrike" cap="none">
              <a:solidFill>
                <a:schemeClr val="dk1"/>
              </a:solidFill>
              <a:latin typeface="Arial"/>
              <a:ea typeface="Arial"/>
              <a:cs typeface="Arial"/>
              <a:sym typeface="Arial"/>
            </a:endParaRPr>
          </a:p>
          <a:p>
            <a:pPr marL="344487" marR="0" lvl="0" indent="-319059" algn="l" rtl="0">
              <a:lnSpc>
                <a:spcPct val="100000"/>
              </a:lnSpc>
              <a:spcBef>
                <a:spcPts val="180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Garden Administrator</a:t>
            </a:r>
            <a:endParaRPr sz="2800" b="1" i="0" u="none" strike="noStrike" cap="none">
              <a:solidFill>
                <a:srgbClr val="000000"/>
              </a:solidFill>
              <a:latin typeface="Arial"/>
              <a:ea typeface="Arial"/>
              <a:cs typeface="Arial"/>
              <a:sym typeface="Arial"/>
            </a:endParaRPr>
          </a:p>
          <a:p>
            <a:pPr marL="914400" marR="0" lvl="1" indent="-393700" algn="l" rtl="0">
              <a:lnSpc>
                <a:spcPct val="100000"/>
              </a:lnSpc>
              <a:spcBef>
                <a:spcPts val="0"/>
              </a:spcBef>
              <a:spcAft>
                <a:spcPts val="0"/>
              </a:spcAft>
              <a:buClr>
                <a:schemeClr val="dk1"/>
              </a:buClr>
              <a:buSzPts val="2600"/>
              <a:buFont typeface="Arial"/>
              <a:buChar char="o"/>
            </a:pPr>
            <a:r>
              <a:rPr lang="en-US" sz="2600" b="0" i="0" u="none" strike="noStrike" cap="none">
                <a:solidFill>
                  <a:schemeClr val="dk1"/>
                </a:solidFill>
                <a:latin typeface="Arial"/>
                <a:ea typeface="Arial"/>
                <a:cs typeface="Arial"/>
                <a:sym typeface="Arial"/>
              </a:rPr>
              <a:t>Will determine procedures for:</a:t>
            </a:r>
            <a:endParaRPr sz="2600" b="0" i="0" u="none" strike="noStrike" cap="none">
              <a:solidFill>
                <a:srgbClr val="000000"/>
              </a:solidFill>
              <a:latin typeface="Arial"/>
              <a:ea typeface="Arial"/>
              <a:cs typeface="Arial"/>
              <a:sym typeface="Arial"/>
            </a:endParaRPr>
          </a:p>
          <a:p>
            <a:pPr marL="977900" marR="0" lvl="1" indent="-6350" algn="l" rtl="0">
              <a:lnSpc>
                <a:spcPct val="100000"/>
              </a:lnSpc>
              <a:spcBef>
                <a:spcPts val="800"/>
              </a:spcBef>
              <a:spcAft>
                <a:spcPts val="0"/>
              </a:spcAft>
              <a:buClr>
                <a:schemeClr val="dk1"/>
              </a:buClr>
              <a:buSzPts val="2600"/>
              <a:buFont typeface="Noto Sans Symbols"/>
              <a:buChar char="−"/>
            </a:pPr>
            <a:r>
              <a:rPr lang="en-US" sz="2600" b="0" i="0" u="none" strike="noStrike" cap="none">
                <a:solidFill>
                  <a:schemeClr val="dk1"/>
                </a:solidFill>
                <a:latin typeface="Arial"/>
                <a:ea typeface="Arial"/>
                <a:cs typeface="Arial"/>
                <a:sym typeface="Arial"/>
              </a:rPr>
              <a:t>tracking visitors </a:t>
            </a:r>
            <a:endParaRPr sz="2600" b="0" i="0" u="none" strike="noStrike" cap="none">
              <a:solidFill>
                <a:srgbClr val="000000"/>
              </a:solidFill>
              <a:latin typeface="Arial"/>
              <a:ea typeface="Arial"/>
              <a:cs typeface="Arial"/>
              <a:sym typeface="Arial"/>
            </a:endParaRPr>
          </a:p>
          <a:p>
            <a:pPr marL="977900" marR="0" lvl="1" indent="-6350" algn="l" rtl="0">
              <a:lnSpc>
                <a:spcPct val="100000"/>
              </a:lnSpc>
              <a:spcBef>
                <a:spcPts val="800"/>
              </a:spcBef>
              <a:spcAft>
                <a:spcPts val="0"/>
              </a:spcAft>
              <a:buClr>
                <a:schemeClr val="dk1"/>
              </a:buClr>
              <a:buSzPts val="2600"/>
              <a:buFont typeface="Noto Sans Symbols"/>
              <a:buChar char="−"/>
            </a:pPr>
            <a:r>
              <a:rPr lang="en-US" sz="2600" b="0" i="0" u="none" strike="noStrike" cap="none">
                <a:solidFill>
                  <a:schemeClr val="dk1"/>
                </a:solidFill>
                <a:latin typeface="Arial"/>
                <a:ea typeface="Arial"/>
                <a:cs typeface="Arial"/>
                <a:sym typeface="Arial"/>
              </a:rPr>
              <a:t>addressing safety issues</a:t>
            </a:r>
            <a:endParaRPr sz="2600" b="0" i="0" u="none" strike="noStrike" cap="none">
              <a:solidFill>
                <a:srgbClr val="000000"/>
              </a:solidFill>
              <a:latin typeface="Arial"/>
              <a:ea typeface="Arial"/>
              <a:cs typeface="Arial"/>
              <a:sym typeface="Arial"/>
            </a:endParaRPr>
          </a:p>
          <a:p>
            <a:pPr marL="977900" marR="0" lvl="1" indent="-6350" algn="l" rtl="0">
              <a:lnSpc>
                <a:spcPct val="100000"/>
              </a:lnSpc>
              <a:spcBef>
                <a:spcPts val="800"/>
              </a:spcBef>
              <a:spcAft>
                <a:spcPts val="0"/>
              </a:spcAft>
              <a:buClr>
                <a:schemeClr val="dk1"/>
              </a:buClr>
              <a:buSzPts val="2600"/>
              <a:buFont typeface="Noto Sans Symbols"/>
              <a:buChar char="−"/>
            </a:pPr>
            <a:r>
              <a:rPr lang="en-US" sz="2600" b="0" i="0" u="none" strike="noStrike" cap="none">
                <a:solidFill>
                  <a:schemeClr val="dk1"/>
                </a:solidFill>
                <a:latin typeface="Arial"/>
                <a:ea typeface="Arial"/>
                <a:cs typeface="Arial"/>
                <a:sym typeface="Arial"/>
              </a:rPr>
              <a:t>reporting any maintenance issues</a:t>
            </a:r>
            <a:endParaRPr sz="2600" b="0" i="0" u="none" strike="noStrike" cap="none">
              <a:solidFill>
                <a:schemeClr val="dk1"/>
              </a:solidFill>
              <a:latin typeface="Arial"/>
              <a:ea typeface="Arial"/>
              <a:cs typeface="Arial"/>
              <a:sym typeface="Arial"/>
            </a:endParaRPr>
          </a:p>
          <a:p>
            <a:pPr marL="344487" marR="0" lvl="0" indent="-319087" algn="l" rtl="0">
              <a:lnSpc>
                <a:spcPct val="100000"/>
              </a:lnSpc>
              <a:spcBef>
                <a:spcPts val="180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Volunteer Coordinator</a:t>
            </a:r>
            <a:endParaRPr sz="2800" b="1" i="0" u="none" strike="noStrike" cap="none">
              <a:solidFill>
                <a:schemeClr val="dk1"/>
              </a:solidFill>
              <a:latin typeface="Arial"/>
              <a:ea typeface="Arial"/>
              <a:cs typeface="Arial"/>
              <a:sym typeface="Arial"/>
            </a:endParaRPr>
          </a:p>
          <a:p>
            <a:pPr marL="971550" marR="0" lvl="1" indent="-450850" algn="l" rtl="0">
              <a:lnSpc>
                <a:spcPct val="100000"/>
              </a:lnSpc>
              <a:spcBef>
                <a:spcPts val="800"/>
              </a:spcBef>
              <a:spcAft>
                <a:spcPts val="0"/>
              </a:spcAft>
              <a:buClr>
                <a:schemeClr val="dk1"/>
              </a:buClr>
              <a:buSzPts val="2600"/>
              <a:buFont typeface="Arial"/>
              <a:buChar char="o"/>
            </a:pPr>
            <a:r>
              <a:rPr lang="en-US" sz="2600" b="0" i="0" u="none" strike="noStrike" cap="none">
                <a:solidFill>
                  <a:schemeClr val="dk1"/>
                </a:solidFill>
                <a:latin typeface="Arial"/>
                <a:ea typeface="Arial"/>
                <a:cs typeface="Arial"/>
                <a:sym typeface="Arial"/>
              </a:rPr>
              <a:t>Will collect comments &amp; questions after each volunteer day</a:t>
            </a:r>
            <a:endParaRPr sz="2600" b="0" i="0" u="none" strike="noStrike" cap="none">
              <a:solidFill>
                <a:schemeClr val="dk1"/>
              </a:solidFill>
              <a:latin typeface="Arial"/>
              <a:ea typeface="Arial"/>
              <a:cs typeface="Arial"/>
              <a:sym typeface="Arial"/>
            </a:endParaRPr>
          </a:p>
          <a:p>
            <a:pPr marL="685800" marR="0" lvl="1" indent="-165100" algn="l" rtl="0">
              <a:lnSpc>
                <a:spcPct val="100000"/>
              </a:lnSpc>
              <a:spcBef>
                <a:spcPts val="800"/>
              </a:spcBef>
              <a:spcAft>
                <a:spcPts val="0"/>
              </a:spcAft>
              <a:buClr>
                <a:schemeClr val="dk1"/>
              </a:buClr>
              <a:buSzPts val="2600"/>
              <a:buFont typeface="Arial"/>
              <a:buChar char="o"/>
            </a:pPr>
            <a:r>
              <a:rPr lang="en-US" sz="2600" b="0" i="0" u="none" strike="noStrike" cap="none">
                <a:solidFill>
                  <a:schemeClr val="dk1"/>
                </a:solidFill>
                <a:latin typeface="Arial"/>
                <a:ea typeface="Arial"/>
                <a:cs typeface="Arial"/>
                <a:sym typeface="Arial"/>
              </a:rPr>
              <a:t>   Will share with Garden Administrator &amp; Education Co-Chairs</a:t>
            </a:r>
            <a:endParaRPr sz="2600" b="0" i="0" u="none" strike="noStrike" cap="none">
              <a:solidFill>
                <a:schemeClr val="dk1"/>
              </a:solidFill>
              <a:latin typeface="Arial"/>
              <a:ea typeface="Arial"/>
              <a:cs typeface="Arial"/>
              <a:sym typeface="Arial"/>
            </a:endParaRPr>
          </a:p>
          <a:p>
            <a:pPr marL="344488" marR="0" lvl="1" indent="0"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0"/>
          <p:cNvSpPr txBox="1"/>
          <p:nvPr/>
        </p:nvSpPr>
        <p:spPr>
          <a:xfrm>
            <a:off x="1478225" y="234425"/>
            <a:ext cx="97539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800" b="1" i="0" u="none" strike="noStrike" cap="none">
                <a:solidFill>
                  <a:srgbClr val="005A9E"/>
                </a:solidFill>
                <a:latin typeface="Arial"/>
                <a:ea typeface="Arial"/>
                <a:cs typeface="Arial"/>
                <a:sym typeface="Arial"/>
              </a:rPr>
              <a:t>VI.  INTRO TO GARDEN AREAS</a:t>
            </a:r>
            <a:endParaRPr sz="1800" b="0" i="0" u="none" strike="noStrike" cap="none">
              <a:solidFill>
                <a:srgbClr val="000000"/>
              </a:solidFill>
              <a:latin typeface="Arial"/>
              <a:ea typeface="Arial"/>
              <a:cs typeface="Arial"/>
              <a:sym typeface="Arial"/>
            </a:endParaRPr>
          </a:p>
        </p:txBody>
      </p:sp>
      <p:sp>
        <p:nvSpPr>
          <p:cNvPr id="473" name="Google Shape;473;p60"/>
          <p:cNvSpPr txBox="1"/>
          <p:nvPr/>
        </p:nvSpPr>
        <p:spPr>
          <a:xfrm>
            <a:off x="3591499" y="1067708"/>
            <a:ext cx="4340646" cy="515915"/>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dk1"/>
              </a:buClr>
              <a:buSzPct val="100000"/>
              <a:buFont typeface="Arial"/>
              <a:buNone/>
            </a:pPr>
            <a:r>
              <a:rPr lang="en-US" sz="6000" b="1" i="0" u="none" strike="noStrike" cap="none">
                <a:solidFill>
                  <a:schemeClr val="dk1"/>
                </a:solidFill>
                <a:latin typeface="Arial"/>
                <a:ea typeface="Arial"/>
                <a:cs typeface="Arial"/>
                <a:sym typeface="Arial"/>
              </a:rPr>
              <a:t>Total Size: 1/3 of an Acre</a:t>
            </a:r>
            <a:endParaRPr sz="1400" b="0" i="0" u="none" strike="noStrike" cap="none">
              <a:solidFill>
                <a:srgbClr val="000000"/>
              </a:solidFill>
              <a:latin typeface="Arial"/>
              <a:ea typeface="Arial"/>
              <a:cs typeface="Arial"/>
              <a:sym typeface="Arial"/>
            </a:endParaRPr>
          </a:p>
          <a:p>
            <a:pPr marL="685800" marR="0" lvl="1" indent="-167640" algn="l" rtl="0">
              <a:lnSpc>
                <a:spcPct val="90000"/>
              </a:lnSpc>
              <a:spcBef>
                <a:spcPts val="500"/>
              </a:spcBef>
              <a:spcAft>
                <a:spcPts val="0"/>
              </a:spcAft>
              <a:buClr>
                <a:schemeClr val="dk1"/>
              </a:buClr>
              <a:buSzPct val="100000"/>
              <a:buFont typeface="Arial"/>
              <a:buNone/>
            </a:pPr>
            <a:endParaRPr sz="2400" b="0" i="0" u="none" strike="noStrike" cap="none">
              <a:solidFill>
                <a:srgbClr val="FF0000"/>
              </a:solidFill>
              <a:latin typeface="Arial"/>
              <a:ea typeface="Arial"/>
              <a:cs typeface="Arial"/>
              <a:sym typeface="Arial"/>
            </a:endParaRPr>
          </a:p>
          <a:p>
            <a:pPr marL="344488" marR="0" lvl="1" indent="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4488" marR="0" lvl="1" indent="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96239"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pic>
        <p:nvPicPr>
          <p:cNvPr id="474" name="Google Shape;474;p60"/>
          <p:cNvPicPr preferRelativeResize="0"/>
          <p:nvPr/>
        </p:nvPicPr>
        <p:blipFill rotWithShape="1">
          <a:blip r:embed="rId3">
            <a:alphaModFix/>
          </a:blip>
          <a:srcRect/>
          <a:stretch/>
        </p:blipFill>
        <p:spPr>
          <a:xfrm>
            <a:off x="1890722" y="1382647"/>
            <a:ext cx="8765848" cy="53909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p:nvPr/>
        </p:nvSpPr>
        <p:spPr>
          <a:xfrm>
            <a:off x="1835973" y="397048"/>
            <a:ext cx="8887197"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Intro to Garden Areas </a:t>
            </a:r>
            <a:r>
              <a:rPr lang="en-US" sz="4000" b="1" i="0" u="none" strike="noStrike" cap="none">
                <a:solidFill>
                  <a:srgbClr val="005A9E"/>
                </a:solidFill>
                <a:latin typeface="Arial"/>
                <a:ea typeface="Arial"/>
                <a:cs typeface="Arial"/>
                <a:sym typeface="Arial"/>
              </a:rPr>
              <a:t>- </a:t>
            </a:r>
            <a:r>
              <a:rPr lang="en-US" sz="3600" b="1" i="0" u="none" strike="noStrike" cap="none">
                <a:solidFill>
                  <a:srgbClr val="005A9E"/>
                </a:solidFill>
                <a:latin typeface="Arial"/>
                <a:ea typeface="Arial"/>
                <a:cs typeface="Arial"/>
                <a:sym typeface="Arial"/>
              </a:rPr>
              <a:t>continued</a:t>
            </a:r>
            <a:endParaRPr sz="1000" b="0" i="0" u="none" strike="noStrike" cap="none">
              <a:solidFill>
                <a:srgbClr val="000000"/>
              </a:solidFill>
              <a:latin typeface="Arial"/>
              <a:ea typeface="Arial"/>
              <a:cs typeface="Arial"/>
              <a:sym typeface="Arial"/>
            </a:endParaRPr>
          </a:p>
        </p:txBody>
      </p:sp>
      <p:sp>
        <p:nvSpPr>
          <p:cNvPr id="481" name="Google Shape;481;p61"/>
          <p:cNvSpPr txBox="1"/>
          <p:nvPr/>
        </p:nvSpPr>
        <p:spPr>
          <a:xfrm>
            <a:off x="1521400" y="1347900"/>
            <a:ext cx="10399800" cy="55101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ts val="750"/>
              <a:buFont typeface="Arial"/>
              <a:buNone/>
            </a:pPr>
            <a:r>
              <a:rPr lang="en-US" sz="14400" b="1" i="0" u="none" strike="noStrike" cap="none">
                <a:solidFill>
                  <a:schemeClr val="dk1"/>
                </a:solidFill>
                <a:latin typeface="Arial"/>
                <a:ea typeface="Arial"/>
                <a:cs typeface="Arial"/>
                <a:sym typeface="Arial"/>
              </a:rPr>
              <a:t>We aim to update information quarterly:</a:t>
            </a:r>
            <a:endParaRPr sz="14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750"/>
              <a:buFont typeface="Arial"/>
              <a:buNone/>
            </a:pPr>
            <a:endParaRPr sz="12000" b="0" i="0" u="none" strike="noStrike" cap="none">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ct val="100000"/>
              <a:buFont typeface="Arial"/>
              <a:buChar char="•"/>
            </a:pPr>
            <a:r>
              <a:rPr lang="en-US" sz="11200" b="0" i="0" u="none" strike="noStrike" cap="none">
                <a:solidFill>
                  <a:schemeClr val="dk1"/>
                </a:solidFill>
                <a:latin typeface="Arial"/>
                <a:ea typeface="Arial"/>
                <a:cs typeface="Arial"/>
                <a:sym typeface="Arial"/>
              </a:rPr>
              <a:t>Pocket Summaries</a:t>
            </a:r>
            <a:endParaRPr sz="11200" b="0" i="0" u="none" strike="noStrike" cap="none">
              <a:solidFill>
                <a:srgbClr val="000000"/>
              </a:solidFill>
              <a:latin typeface="Arial"/>
              <a:ea typeface="Arial"/>
              <a:cs typeface="Arial"/>
              <a:sym typeface="Arial"/>
            </a:endParaRPr>
          </a:p>
          <a:p>
            <a:pPr marL="344487" marR="0" lvl="0" indent="-344487" algn="l" rtl="0">
              <a:lnSpc>
                <a:spcPct val="90000"/>
              </a:lnSpc>
              <a:spcBef>
                <a:spcPts val="2400"/>
              </a:spcBef>
              <a:spcAft>
                <a:spcPts val="0"/>
              </a:spcAft>
              <a:buClr>
                <a:schemeClr val="dk1"/>
              </a:buClr>
              <a:buSzPct val="100000"/>
              <a:buFont typeface="Arial"/>
              <a:buChar char="•"/>
            </a:pPr>
            <a:r>
              <a:rPr lang="en-US" sz="11200" b="0" i="0" u="none" strike="noStrike" cap="none">
                <a:solidFill>
                  <a:schemeClr val="dk1"/>
                </a:solidFill>
                <a:latin typeface="Arial"/>
                <a:ea typeface="Arial"/>
                <a:cs typeface="Arial"/>
                <a:sym typeface="Arial"/>
              </a:rPr>
              <a:t>Same information posted/found:</a:t>
            </a:r>
            <a:endParaRPr sz="11200" b="0" i="0" u="none" strike="noStrike" cap="none">
              <a:solidFill>
                <a:schemeClr val="dk1"/>
              </a:solidFill>
              <a:latin typeface="Arial"/>
              <a:ea typeface="Arial"/>
              <a:cs typeface="Arial"/>
              <a:sym typeface="Arial"/>
            </a:endParaRPr>
          </a:p>
          <a:p>
            <a:pPr marL="914400" marR="0" lvl="1" indent="-520700" algn="l" rtl="0">
              <a:lnSpc>
                <a:spcPct val="100000"/>
              </a:lnSpc>
              <a:spcBef>
                <a:spcPts val="1200"/>
              </a:spcBef>
              <a:spcAft>
                <a:spcPts val="0"/>
              </a:spcAft>
              <a:buClr>
                <a:schemeClr val="dk1"/>
              </a:buClr>
              <a:buSzPct val="107692"/>
              <a:buFont typeface="Arial"/>
              <a:buChar char="o"/>
            </a:pPr>
            <a:r>
              <a:rPr lang="en-US" sz="10400" b="0" i="0" u="none" strike="noStrike" cap="none">
                <a:solidFill>
                  <a:schemeClr val="dk1"/>
                </a:solidFill>
                <a:latin typeface="Arial"/>
                <a:ea typeface="Arial"/>
                <a:cs typeface="Arial"/>
                <a:sym typeface="Arial"/>
              </a:rPr>
              <a:t>in each garden area</a:t>
            </a:r>
            <a:endParaRPr sz="10400"/>
          </a:p>
          <a:p>
            <a:pPr marL="914400" marR="0" lvl="1" indent="-508000" algn="l" rtl="0">
              <a:lnSpc>
                <a:spcPct val="100000"/>
              </a:lnSpc>
              <a:spcBef>
                <a:spcPts val="1200"/>
              </a:spcBef>
              <a:spcAft>
                <a:spcPts val="0"/>
              </a:spcAft>
              <a:buClr>
                <a:schemeClr val="dk1"/>
              </a:buClr>
              <a:buSzPct val="100000"/>
              <a:buFont typeface="Arial"/>
              <a:buChar char="o"/>
            </a:pPr>
            <a:r>
              <a:rPr lang="en-US" sz="10400" b="0" i="0" u="none" strike="noStrike" cap="none">
                <a:solidFill>
                  <a:schemeClr val="dk1"/>
                </a:solidFill>
                <a:latin typeface="Arial"/>
                <a:ea typeface="Arial"/>
                <a:cs typeface="Arial"/>
                <a:sym typeface="Arial"/>
              </a:rPr>
              <a:t>on MG Demo Garden webpage</a:t>
            </a:r>
            <a:endParaRPr sz="10400" b="0" i="0" u="none" strike="noStrike" cap="none">
              <a:solidFill>
                <a:schemeClr val="dk1"/>
              </a:solidFill>
              <a:latin typeface="Arial"/>
              <a:ea typeface="Arial"/>
              <a:cs typeface="Arial"/>
              <a:sym typeface="Arial"/>
            </a:endParaRPr>
          </a:p>
          <a:p>
            <a:pPr marL="914400" marR="0" lvl="1" indent="-508000" algn="l" rtl="0">
              <a:lnSpc>
                <a:spcPct val="100000"/>
              </a:lnSpc>
              <a:spcBef>
                <a:spcPts val="1200"/>
              </a:spcBef>
              <a:spcAft>
                <a:spcPts val="0"/>
              </a:spcAft>
              <a:buClr>
                <a:schemeClr val="dk1"/>
              </a:buClr>
              <a:buSzPct val="100000"/>
              <a:buFont typeface="Arial"/>
              <a:buChar char="o"/>
            </a:pPr>
            <a:r>
              <a:rPr lang="en-US" sz="10400">
                <a:solidFill>
                  <a:schemeClr val="dk1"/>
                </a:solidFill>
              </a:rPr>
              <a:t>in this Orientation PPT</a:t>
            </a:r>
            <a:endParaRPr sz="10400">
              <a:solidFill>
                <a:schemeClr val="dk1"/>
              </a:solidFill>
            </a:endParaRPr>
          </a:p>
          <a:p>
            <a:pPr marL="344488" marR="0" lvl="0" indent="-344488" algn="l" rtl="0">
              <a:lnSpc>
                <a:spcPct val="90000"/>
              </a:lnSpc>
              <a:spcBef>
                <a:spcPts val="2400"/>
              </a:spcBef>
              <a:spcAft>
                <a:spcPts val="0"/>
              </a:spcAft>
              <a:buClr>
                <a:schemeClr val="dk1"/>
              </a:buClr>
              <a:buSzPct val="100000"/>
              <a:buFont typeface="Arial"/>
              <a:buChar char="•"/>
            </a:pPr>
            <a:r>
              <a:rPr lang="en-US" sz="11200" b="0" i="0" u="none" strike="noStrike" cap="none">
                <a:solidFill>
                  <a:schemeClr val="dk1"/>
                </a:solidFill>
                <a:latin typeface="Arial"/>
                <a:ea typeface="Arial"/>
                <a:cs typeface="Arial"/>
                <a:sym typeface="Arial"/>
              </a:rPr>
              <a:t>Topics include:</a:t>
            </a:r>
            <a:endParaRPr sz="11200" b="0" i="0" u="none" strike="noStrike" cap="none">
              <a:solidFill>
                <a:srgbClr val="000000"/>
              </a:solidFill>
              <a:latin typeface="Arial"/>
              <a:ea typeface="Arial"/>
              <a:cs typeface="Arial"/>
              <a:sym typeface="Arial"/>
            </a:endParaRPr>
          </a:p>
          <a:p>
            <a:pPr marL="855663" marR="0" lvl="1" indent="-449263" algn="l" rtl="0">
              <a:lnSpc>
                <a:spcPct val="100000"/>
              </a:lnSpc>
              <a:spcBef>
                <a:spcPts val="1200"/>
              </a:spcBef>
              <a:spcAft>
                <a:spcPts val="0"/>
              </a:spcAft>
              <a:buClr>
                <a:schemeClr val="dk1"/>
              </a:buClr>
              <a:buSzPct val="100000"/>
              <a:buFont typeface="Courier New"/>
              <a:buChar char="o"/>
            </a:pPr>
            <a:r>
              <a:rPr lang="en-US" sz="10400" b="0" i="0" u="none" strike="noStrike" cap="none">
                <a:solidFill>
                  <a:schemeClr val="dk1"/>
                </a:solidFill>
                <a:latin typeface="Arial"/>
                <a:ea typeface="Arial"/>
                <a:cs typeface="Arial"/>
                <a:sym typeface="Arial"/>
              </a:rPr>
              <a:t>What’s blooming/fruiting </a:t>
            </a:r>
            <a:endParaRPr sz="10400" b="0" i="0" u="none" strike="noStrike" cap="none">
              <a:solidFill>
                <a:srgbClr val="000000"/>
              </a:solidFill>
              <a:latin typeface="Arial"/>
              <a:ea typeface="Arial"/>
              <a:cs typeface="Arial"/>
              <a:sym typeface="Arial"/>
            </a:endParaRPr>
          </a:p>
          <a:p>
            <a:pPr marL="855663" marR="0" lvl="1" indent="-449263" algn="l" rtl="0">
              <a:lnSpc>
                <a:spcPct val="100000"/>
              </a:lnSpc>
              <a:spcBef>
                <a:spcPts val="1200"/>
              </a:spcBef>
              <a:spcAft>
                <a:spcPts val="0"/>
              </a:spcAft>
              <a:buClr>
                <a:schemeClr val="dk1"/>
              </a:buClr>
              <a:buSzPct val="100000"/>
              <a:buFont typeface="Courier New"/>
              <a:buChar char="o"/>
            </a:pPr>
            <a:r>
              <a:rPr lang="en-US" sz="10400" b="0" i="0" u="none" strike="noStrike" cap="none">
                <a:solidFill>
                  <a:schemeClr val="dk1"/>
                </a:solidFill>
                <a:latin typeface="Arial"/>
                <a:ea typeface="Arial"/>
                <a:cs typeface="Arial"/>
                <a:sym typeface="Arial"/>
              </a:rPr>
              <a:t>Benefits</a:t>
            </a:r>
            <a:endParaRPr sz="10400" b="0" i="0" u="none" strike="noStrike" cap="none">
              <a:solidFill>
                <a:srgbClr val="000000"/>
              </a:solidFill>
              <a:latin typeface="Arial"/>
              <a:ea typeface="Arial"/>
              <a:cs typeface="Arial"/>
              <a:sym typeface="Arial"/>
            </a:endParaRPr>
          </a:p>
          <a:p>
            <a:pPr marL="855662" marR="0" lvl="1" indent="-449262" algn="l" rtl="0">
              <a:lnSpc>
                <a:spcPct val="100000"/>
              </a:lnSpc>
              <a:spcBef>
                <a:spcPts val="1200"/>
              </a:spcBef>
              <a:spcAft>
                <a:spcPts val="0"/>
              </a:spcAft>
              <a:buClr>
                <a:schemeClr val="dk1"/>
              </a:buClr>
              <a:buSzPct val="100000"/>
              <a:buFont typeface="Courier New"/>
              <a:buChar char="o"/>
            </a:pPr>
            <a:r>
              <a:rPr lang="en-US" sz="10400" b="0" i="0" u="none" strike="noStrike" cap="none">
                <a:solidFill>
                  <a:schemeClr val="dk1"/>
                </a:solidFill>
                <a:latin typeface="Arial"/>
                <a:ea typeface="Arial"/>
                <a:cs typeface="Arial"/>
                <a:sym typeface="Arial"/>
              </a:rPr>
              <a:t>Fun facts </a:t>
            </a:r>
            <a:endParaRPr sz="10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600"/>
              <a:buFont typeface="Arial"/>
              <a:buNone/>
            </a:pPr>
            <a:endParaRPr sz="11200" b="1" i="0" u="none" strike="noStrike" cap="none">
              <a:solidFill>
                <a:srgbClr val="FF000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600"/>
              <a:buFont typeface="Arial"/>
              <a:buNone/>
            </a:pPr>
            <a:endParaRPr sz="11200" b="0" i="0" u="none" strike="noStrike" cap="none">
              <a:solidFill>
                <a:srgbClr val="FF0000"/>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ts val="700"/>
              <a:buFont typeface="Arial"/>
              <a:buNone/>
            </a:pPr>
            <a:endParaRPr sz="11200" b="0" i="0" u="none" strike="noStrike" cap="none">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p:txBody>
      </p:sp>
      <p:pic>
        <p:nvPicPr>
          <p:cNvPr id="482" name="Google Shape;482;p61"/>
          <p:cNvPicPr preferRelativeResize="0"/>
          <p:nvPr/>
        </p:nvPicPr>
        <p:blipFill rotWithShape="1">
          <a:blip r:embed="rId3">
            <a:alphaModFix/>
          </a:blip>
          <a:srcRect/>
          <a:stretch/>
        </p:blipFill>
        <p:spPr>
          <a:xfrm rot="460588">
            <a:off x="7976255" y="2978246"/>
            <a:ext cx="2468880" cy="1381145"/>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txBox="1"/>
          <p:nvPr/>
        </p:nvSpPr>
        <p:spPr>
          <a:xfrm>
            <a:off x="1812471" y="539552"/>
            <a:ext cx="9279082" cy="701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Intro to Garden Areas – </a:t>
            </a:r>
            <a:r>
              <a:rPr lang="en-US" sz="3600" b="1" i="0" u="none" strike="noStrike" cap="none">
                <a:solidFill>
                  <a:srgbClr val="005A9E"/>
                </a:solidFill>
                <a:latin typeface="Arial"/>
                <a:ea typeface="Arial"/>
                <a:cs typeface="Arial"/>
                <a:sym typeface="Arial"/>
              </a:rPr>
              <a:t>continued</a:t>
            </a:r>
            <a:endParaRPr sz="1000" b="0" i="0" u="none" strike="noStrike" cap="none">
              <a:solidFill>
                <a:srgbClr val="000000"/>
              </a:solidFill>
              <a:latin typeface="Arial"/>
              <a:ea typeface="Arial"/>
              <a:cs typeface="Arial"/>
              <a:sym typeface="Arial"/>
            </a:endParaRPr>
          </a:p>
        </p:txBody>
      </p:sp>
      <p:sp>
        <p:nvSpPr>
          <p:cNvPr id="488" name="Google Shape;488;p62"/>
          <p:cNvSpPr txBox="1"/>
          <p:nvPr/>
        </p:nvSpPr>
        <p:spPr>
          <a:xfrm>
            <a:off x="1416874" y="1713145"/>
            <a:ext cx="10070400" cy="321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600" b="1" i="0" u="none" strike="noStrike" cap="none">
                <a:solidFill>
                  <a:schemeClr val="dk1"/>
                </a:solidFill>
                <a:latin typeface="Calibri"/>
                <a:ea typeface="Calibri"/>
                <a:cs typeface="Calibri"/>
                <a:sym typeface="Calibri"/>
              </a:rPr>
              <a:t>Plant Labels:</a:t>
            </a:r>
            <a:endParaRPr sz="3600" b="1" i="0" u="none" strike="noStrike" cap="none">
              <a:solidFill>
                <a:schemeClr val="dk1"/>
              </a:solidFill>
              <a:latin typeface="Calibri"/>
              <a:ea typeface="Calibri"/>
              <a:cs typeface="Calibri"/>
              <a:sym typeface="Calibri"/>
            </a:endParaRPr>
          </a:p>
          <a:p>
            <a:pPr marL="344488" marR="0" lvl="0" indent="-319088"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Approximately 200 plants</a:t>
            </a:r>
            <a:endParaRPr sz="2800" b="0" i="0" u="none" strike="noStrike" cap="none">
              <a:solidFill>
                <a:srgbClr val="000000"/>
              </a:solidFill>
              <a:latin typeface="Arial"/>
              <a:ea typeface="Arial"/>
              <a:cs typeface="Arial"/>
              <a:sym typeface="Arial"/>
            </a:endParaRPr>
          </a:p>
          <a:p>
            <a:pPr marL="344488" marR="0" lvl="0" indent="-319088" algn="l" rtl="0">
              <a:lnSpc>
                <a:spcPct val="100000"/>
              </a:lnSpc>
              <a:spcBef>
                <a:spcPts val="18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10% edible &amp; 90% ornamental</a:t>
            </a:r>
            <a:endParaRPr sz="2800" b="0" i="0" u="none" strike="noStrike" cap="none">
              <a:solidFill>
                <a:srgbClr val="000000"/>
              </a:solidFill>
              <a:latin typeface="Arial"/>
              <a:ea typeface="Arial"/>
              <a:cs typeface="Arial"/>
              <a:sym typeface="Arial"/>
            </a:endParaRPr>
          </a:p>
          <a:p>
            <a:pPr marL="344488" marR="0" lvl="0" indent="-319088" algn="l" rtl="0">
              <a:lnSpc>
                <a:spcPct val="100000"/>
              </a:lnSpc>
              <a:spcBef>
                <a:spcPts val="18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Lists common name and scientific name </a:t>
            </a:r>
            <a:endParaRPr sz="2800" b="0" i="0" u="none" strike="noStrike" cap="none">
              <a:solidFill>
                <a:srgbClr val="000000"/>
              </a:solidFill>
              <a:latin typeface="Arial"/>
              <a:ea typeface="Arial"/>
              <a:cs typeface="Arial"/>
              <a:sym typeface="Arial"/>
            </a:endParaRPr>
          </a:p>
          <a:p>
            <a:pPr marL="344488" marR="0" lvl="0" indent="-319088" algn="l" rtl="0">
              <a:lnSpc>
                <a:spcPct val="100000"/>
              </a:lnSpc>
              <a:spcBef>
                <a:spcPts val="18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QR codes lead to research based information</a:t>
            </a:r>
            <a:endParaRPr sz="2800" b="0" i="0" u="none" strike="noStrike" cap="none">
              <a:solidFill>
                <a:srgbClr val="FF0000"/>
              </a:solidFill>
              <a:latin typeface="Calibri"/>
              <a:ea typeface="Calibri"/>
              <a:cs typeface="Calibri"/>
              <a:sym typeface="Calibri"/>
            </a:endParaRPr>
          </a:p>
        </p:txBody>
      </p:sp>
      <p:sp>
        <p:nvSpPr>
          <p:cNvPr id="489" name="Google Shape;489;p62"/>
          <p:cNvSpPr txBox="1"/>
          <p:nvPr/>
        </p:nvSpPr>
        <p:spPr>
          <a:xfrm rot="886073">
            <a:off x="9046669" y="2070543"/>
            <a:ext cx="1618257" cy="3047614"/>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220000"/>
              </a:lnSpc>
              <a:spcBef>
                <a:spcPts val="0"/>
              </a:spcBef>
              <a:spcAft>
                <a:spcPts val="0"/>
              </a:spcAft>
              <a:buClr>
                <a:srgbClr val="000000"/>
              </a:buClr>
              <a:buSzPts val="500"/>
              <a:buFont typeface="Arial"/>
              <a:buNone/>
            </a:pPr>
            <a:r>
              <a:rPr lang="en-US" sz="500" b="1" i="0" u="none" strike="noStrike" cap="none">
                <a:solidFill>
                  <a:schemeClr val="dk1"/>
                </a:solidFill>
                <a:latin typeface="Quattrocento Sans"/>
                <a:ea typeface="Quattrocento Sans"/>
                <a:cs typeface="Quattrocento Sans"/>
                <a:sym typeface="Quattrocento Sans"/>
              </a:rPr>
              <a:t>HOA APPROVED DROUGHT TOLERANT</a:t>
            </a:r>
            <a:endParaRPr sz="500" b="1"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Festuca idahoensis</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Muhlenbergia rigens</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Achillea millefolium</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Epilobium ‘Everett’s Choices’</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Erigeron x ‘Wayne Roderick’</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Iris douglasiana</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Monardella villosa ‘Russian River’</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Penstemon heterophyllus ‘Blue Spring’</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Salvia clevlandii ‘Poza Blue’</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Arbutus undeo</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Arctostaphylos densiflorus ‘Howard McMinn’</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Arctostaphylos uva-ursi</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Ceanothus thyrsiflours ‘Skylark’</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Ceanothus ‘Yankee Point’</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Heteromeles arbutifolia</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Rhamnus californica ‘Eve’s Case’</a:t>
            </a:r>
            <a:endParaRPr sz="500" b="0" i="0" u="none" strike="noStrike" cap="none">
              <a:solidFill>
                <a:schemeClr val="dk1"/>
              </a:solidFill>
              <a:latin typeface="Calibri"/>
              <a:ea typeface="Calibri"/>
              <a:cs typeface="Calibri"/>
              <a:sym typeface="Calibri"/>
            </a:endParaRPr>
          </a:p>
          <a:p>
            <a:pPr marL="0" marR="0" lvl="0" indent="0" algn="l" rtl="0">
              <a:lnSpc>
                <a:spcPct val="220000"/>
              </a:lnSpc>
              <a:spcBef>
                <a:spcPts val="0"/>
              </a:spcBef>
              <a:spcAft>
                <a:spcPts val="0"/>
              </a:spcAft>
              <a:buClr>
                <a:srgbClr val="000000"/>
              </a:buClr>
              <a:buSzPts val="500"/>
              <a:buFont typeface="Arial"/>
              <a:buNone/>
            </a:pPr>
            <a:r>
              <a:rPr lang="en-US" sz="500" b="0" i="0" u="none" strike="noStrike" cap="none">
                <a:solidFill>
                  <a:schemeClr val="dk1"/>
                </a:solidFill>
                <a:latin typeface="Quattrocento Sans"/>
                <a:ea typeface="Quattrocento Sans"/>
                <a:cs typeface="Quattrocento Sans"/>
                <a:sym typeface="Quattrocento Sans"/>
              </a:rPr>
              <a:t>Cercis occidentalis</a:t>
            </a:r>
            <a:endParaRPr sz="5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p:nvPr/>
        </p:nvSpPr>
        <p:spPr>
          <a:xfrm>
            <a:off x="2766528" y="277128"/>
            <a:ext cx="6691817"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1.  HOA Friendly Entry Garden</a:t>
            </a:r>
            <a:endParaRPr sz="3700" b="1" i="0" u="none" strike="noStrike" cap="none">
              <a:solidFill>
                <a:srgbClr val="005A9E"/>
              </a:solidFill>
              <a:latin typeface="Arial"/>
              <a:ea typeface="Arial"/>
              <a:cs typeface="Arial"/>
              <a:sym typeface="Arial"/>
            </a:endParaRPr>
          </a:p>
        </p:txBody>
      </p:sp>
      <p:sp>
        <p:nvSpPr>
          <p:cNvPr id="496" name="Google Shape;496;p63"/>
          <p:cNvSpPr txBox="1"/>
          <p:nvPr/>
        </p:nvSpPr>
        <p:spPr>
          <a:xfrm>
            <a:off x="620979" y="1132150"/>
            <a:ext cx="11330051" cy="53245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The HOA  (Homeowners’ Association) Friendly beds are planted with cultivars and straight species of California native plants. These are plants that thrive in our Mediterranean climate, support local biodiversity, and differing bloom times, textures and heights.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To be included in the garden, plants should meet these </a:t>
            </a:r>
            <a:r>
              <a:rPr lang="en-US" sz="2000" b="1" i="0" u="none" strike="noStrike" cap="none">
                <a:solidFill>
                  <a:srgbClr val="000000"/>
                </a:solidFill>
                <a:latin typeface="Calibri"/>
                <a:ea typeface="Calibri"/>
                <a:cs typeface="Calibri"/>
                <a:sym typeface="Calibri"/>
              </a:rPr>
              <a:t>requirements</a:t>
            </a:r>
            <a:r>
              <a:rPr lang="en-U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Readily available to the home gardener, free from pesticide and supportive of local ecology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Attractive year-round and provide seasonal interest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Low to very low water and maintenance requirements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Mostly evergreen, and deer resistant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As in residential yards, utility equipment is an unfortunate focal point. Therefore, every effort has been made to choose plants that will screen or hide these obstacles. </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Straight species of </a:t>
            </a:r>
            <a:r>
              <a:rPr lang="en-US" sz="2000" b="1" i="0" u="none" strike="noStrike" cap="none">
                <a:solidFill>
                  <a:srgbClr val="000000"/>
                </a:solidFill>
                <a:latin typeface="Calibri"/>
                <a:ea typeface="Calibri"/>
                <a:cs typeface="Calibri"/>
                <a:sym typeface="Calibri"/>
              </a:rPr>
              <a:t>Deer grass, Toyon, </a:t>
            </a:r>
            <a:r>
              <a:rPr lang="en-US" sz="2000" b="0" i="0" u="none" strike="noStrike" cap="none">
                <a:solidFill>
                  <a:srgbClr val="000000"/>
                </a:solidFill>
                <a:latin typeface="Calibri"/>
                <a:ea typeface="Calibri"/>
                <a:cs typeface="Calibri"/>
                <a:sym typeface="Calibri"/>
              </a:rPr>
              <a:t>and</a:t>
            </a:r>
            <a:r>
              <a:rPr lang="en-US" sz="2000" b="1" i="0" u="none" strike="noStrike" cap="none">
                <a:solidFill>
                  <a:srgbClr val="000000"/>
                </a:solidFill>
                <a:latin typeface="Calibri"/>
                <a:ea typeface="Calibri"/>
                <a:cs typeface="Calibri"/>
                <a:sym typeface="Calibri"/>
              </a:rPr>
              <a:t> Western redbud</a:t>
            </a: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Concha </a:t>
            </a:r>
            <a:r>
              <a:rPr lang="en-US" sz="2000" b="0" i="0" u="none" strike="noStrike" cap="none">
                <a:solidFill>
                  <a:srgbClr val="000000"/>
                </a:solidFill>
                <a:latin typeface="Calibri"/>
                <a:ea typeface="Calibri"/>
                <a:cs typeface="Calibri"/>
                <a:sym typeface="Calibri"/>
              </a:rPr>
              <a:t>was selected to screen the HVAC system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Since Loomis Library doesn’t have gutters to steer runoff, rain garden plants of </a:t>
            </a:r>
            <a:r>
              <a:rPr lang="en-US" sz="2000" b="1" i="1" u="none" strike="noStrike" cap="none">
                <a:solidFill>
                  <a:srgbClr val="000000"/>
                </a:solidFill>
                <a:latin typeface="Calibri"/>
                <a:ea typeface="Calibri"/>
                <a:cs typeface="Calibri"/>
                <a:sym typeface="Calibri"/>
              </a:rPr>
              <a:t>Carex </a:t>
            </a:r>
            <a:r>
              <a:rPr lang="en-US" sz="2000" b="0" i="0" u="none" strike="noStrike" cap="none">
                <a:solidFill>
                  <a:srgbClr val="000000"/>
                </a:solidFill>
                <a:latin typeface="Calibri"/>
                <a:ea typeface="Calibri"/>
                <a:cs typeface="Calibri"/>
                <a:sym typeface="Calibri"/>
              </a:rPr>
              <a:t>and </a:t>
            </a:r>
            <a:r>
              <a:rPr lang="en-US" sz="2000" b="1" i="1" u="none" strike="noStrike" cap="none">
                <a:solidFill>
                  <a:srgbClr val="000000"/>
                </a:solidFill>
                <a:latin typeface="Calibri"/>
                <a:ea typeface="Calibri"/>
                <a:cs typeface="Calibri"/>
                <a:sym typeface="Calibri"/>
              </a:rPr>
              <a:t>Juncus</a:t>
            </a:r>
            <a:r>
              <a:rPr lang="en-US" sz="2000" b="0" i="1"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have been planted along the front of the building. These plants also do well in summer when there is no rainfall.</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Groundcovers in the entry garden include </a:t>
            </a:r>
            <a:r>
              <a:rPr lang="en-US" sz="2000" b="1" i="0" u="none" strike="noStrike" cap="none">
                <a:solidFill>
                  <a:srgbClr val="000000"/>
                </a:solidFill>
                <a:latin typeface="Calibri"/>
                <a:ea typeface="Calibri"/>
                <a:cs typeface="Calibri"/>
                <a:sym typeface="Calibri"/>
              </a:rPr>
              <a:t>California fuchsia, Coyote brush, Manzanita, </a:t>
            </a:r>
            <a:r>
              <a:rPr lang="en-US" sz="2000" b="0" i="0" u="none" strike="noStrike" cap="none">
                <a:solidFill>
                  <a:srgbClr val="000000"/>
                </a:solidFill>
                <a:latin typeface="Calibri"/>
                <a:ea typeface="Calibri"/>
                <a:cs typeface="Calibri"/>
                <a:sym typeface="Calibri"/>
              </a:rPr>
              <a:t>and </a:t>
            </a:r>
            <a:r>
              <a:rPr lang="en-US" sz="2000" b="1" i="0" u="none" strike="noStrike" cap="none">
                <a:solidFill>
                  <a:srgbClr val="000000"/>
                </a:solidFill>
                <a:latin typeface="Calibri"/>
                <a:ea typeface="Calibri"/>
                <a:cs typeface="Calibri"/>
                <a:sym typeface="Calibri"/>
              </a:rPr>
              <a:t>Yarrow.</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4"/>
          <p:cNvSpPr txBox="1"/>
          <p:nvPr/>
        </p:nvSpPr>
        <p:spPr>
          <a:xfrm>
            <a:off x="4561478" y="364250"/>
            <a:ext cx="2625399"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2.  Orchard</a:t>
            </a:r>
            <a:endParaRPr sz="3700" b="1" i="0" u="none" strike="noStrike" cap="none">
              <a:solidFill>
                <a:srgbClr val="005A9E"/>
              </a:solidFill>
              <a:latin typeface="Arial"/>
              <a:ea typeface="Arial"/>
              <a:cs typeface="Arial"/>
              <a:sym typeface="Arial"/>
            </a:endParaRPr>
          </a:p>
        </p:txBody>
      </p:sp>
      <p:sp>
        <p:nvSpPr>
          <p:cNvPr id="502" name="Google Shape;502;p64"/>
          <p:cNvSpPr txBox="1"/>
          <p:nvPr/>
        </p:nvSpPr>
        <p:spPr>
          <a:xfrm>
            <a:off x="525977" y="1124268"/>
            <a:ext cx="11330051"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Seven fruit trees are part of our Demo Garden, including Pome (</a:t>
            </a:r>
            <a:r>
              <a:rPr lang="en-US" sz="2000" b="1" i="0" u="none" strike="noStrike" cap="none">
                <a:solidFill>
                  <a:srgbClr val="000000"/>
                </a:solidFill>
                <a:latin typeface="Calibri"/>
                <a:ea typeface="Calibri"/>
                <a:cs typeface="Calibri"/>
                <a:sym typeface="Calibri"/>
              </a:rPr>
              <a:t>Apples</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Asian pea</a:t>
            </a:r>
            <a:r>
              <a:rPr lang="en-US" sz="2000" b="0" i="0" u="none" strike="noStrike" cap="none">
                <a:solidFill>
                  <a:srgbClr val="000000"/>
                </a:solidFill>
                <a:latin typeface="Calibri"/>
                <a:ea typeface="Calibri"/>
                <a:cs typeface="Calibri"/>
                <a:sym typeface="Calibri"/>
              </a:rPr>
              <a:t>r), Stone </a:t>
            </a:r>
            <a:r>
              <a:rPr lang="en-US" sz="2000" b="1" i="0" u="none" strike="noStrike" cap="none">
                <a:solidFill>
                  <a:srgbClr val="000000"/>
                </a:solidFill>
                <a:latin typeface="Calibri"/>
                <a:ea typeface="Calibri"/>
                <a:cs typeface="Calibri"/>
                <a:sym typeface="Calibri"/>
              </a:rPr>
              <a:t>(Plum, Cherry</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Pluot</a:t>
            </a:r>
            <a:r>
              <a:rPr lang="en-US" sz="2000" b="0" i="0" u="none" strike="noStrike" cap="none">
                <a:solidFill>
                  <a:srgbClr val="000000"/>
                </a:solidFill>
                <a:latin typeface="Calibri"/>
                <a:ea typeface="Calibri"/>
                <a:cs typeface="Calibri"/>
                <a:sym typeface="Calibri"/>
              </a:rPr>
              <a:t>) and Citrus (</a:t>
            </a:r>
            <a:r>
              <a:rPr lang="en-US" sz="2000" b="0" i="0" u="none" strike="noStrike" cap="none">
                <a:solidFill>
                  <a:srgbClr val="E93323"/>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Satsuma mandarin orange</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Meyer lemon</a:t>
            </a:r>
            <a:r>
              <a:rPr lang="en-US" sz="2000" b="0" i="0" u="none" strike="noStrike" cap="none">
                <a:solidFill>
                  <a:srgbClr val="000000"/>
                </a:solidFill>
                <a:latin typeface="Calibri"/>
                <a:ea typeface="Calibri"/>
                <a:cs typeface="Calibri"/>
                <a:sym typeface="Calibri"/>
              </a:rPr>
              <a:t>).  There is also a </a:t>
            </a:r>
            <a:r>
              <a:rPr lang="en-US" sz="2000" b="1" i="0" u="none" strike="noStrike" cap="none">
                <a:solidFill>
                  <a:srgbClr val="000000"/>
                </a:solidFill>
                <a:latin typeface="Calibri"/>
                <a:ea typeface="Calibri"/>
                <a:cs typeface="Calibri"/>
                <a:sym typeface="Calibri"/>
              </a:rPr>
              <a:t>Strawberry guava</a:t>
            </a:r>
            <a:r>
              <a:rPr lang="en-US" sz="2000" b="0" i="0" u="none" strike="noStrike" cap="none">
                <a:solidFill>
                  <a:srgbClr val="000000"/>
                </a:solidFill>
                <a:latin typeface="Calibri"/>
                <a:ea typeface="Calibri"/>
                <a:cs typeface="Calibri"/>
                <a:sym typeface="Calibri"/>
              </a:rPr>
              <a:t> and four </a:t>
            </a:r>
            <a:r>
              <a:rPr lang="en-US" sz="2000" b="1" i="0" u="none" strike="noStrike" cap="none">
                <a:solidFill>
                  <a:srgbClr val="000000"/>
                </a:solidFill>
                <a:latin typeface="Calibri"/>
                <a:ea typeface="Calibri"/>
                <a:cs typeface="Calibri"/>
                <a:sym typeface="Calibri"/>
              </a:rPr>
              <a:t>Blueberry</a:t>
            </a:r>
            <a:r>
              <a:rPr lang="en-US" sz="2000" b="0" i="0" u="none" strike="noStrike" cap="none">
                <a:solidFill>
                  <a:srgbClr val="000000"/>
                </a:solidFill>
                <a:latin typeface="Calibri"/>
                <a:ea typeface="Calibri"/>
                <a:cs typeface="Calibri"/>
                <a:sym typeface="Calibri"/>
              </a:rPr>
              <a:t> bushes.</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All fruit trees should be under 7 feet tall in order to be maintained without ladders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Asian pear</a:t>
            </a:r>
            <a:r>
              <a:rPr lang="en-US" sz="2000" b="0" i="0" u="none" strike="noStrike" cap="none">
                <a:solidFill>
                  <a:srgbClr val="000000"/>
                </a:solidFill>
                <a:latin typeface="Calibri"/>
                <a:ea typeface="Calibri"/>
                <a:cs typeface="Calibri"/>
                <a:sym typeface="Calibri"/>
              </a:rPr>
              <a:t> is espaliered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Apple </a:t>
            </a:r>
            <a:r>
              <a:rPr lang="en-US" sz="2000" b="0" i="0" u="none" strike="noStrike" cap="none">
                <a:solidFill>
                  <a:srgbClr val="000000"/>
                </a:solidFill>
                <a:latin typeface="Calibri"/>
                <a:ea typeface="Calibri"/>
                <a:cs typeface="Calibri"/>
                <a:sym typeface="Calibri"/>
              </a:rPr>
              <a:t>trees are espaliered, one is a “6 in 1” multi-graft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Compact stella cherry </a:t>
            </a:r>
            <a:r>
              <a:rPr lang="en-US" sz="2000" b="0" i="0" u="none" strike="noStrike" cap="none">
                <a:solidFill>
                  <a:srgbClr val="000000"/>
                </a:solidFill>
                <a:latin typeface="Calibri"/>
                <a:ea typeface="Calibri"/>
                <a:cs typeface="Calibri"/>
                <a:sym typeface="Calibri"/>
              </a:rPr>
              <a:t>and </a:t>
            </a:r>
            <a:r>
              <a:rPr lang="en-US" sz="2000" b="1" i="0" u="none" strike="noStrike" cap="none">
                <a:solidFill>
                  <a:srgbClr val="000000"/>
                </a:solidFill>
                <a:latin typeface="Calibri"/>
                <a:ea typeface="Calibri"/>
                <a:cs typeface="Calibri"/>
                <a:sym typeface="Calibri"/>
              </a:rPr>
              <a:t>Meyer lemon</a:t>
            </a:r>
            <a:r>
              <a:rPr lang="en-US" sz="2000" b="0" i="0" u="none" strike="noStrike" cap="none">
                <a:solidFill>
                  <a:srgbClr val="000000"/>
                </a:solidFill>
                <a:latin typeface="Calibri"/>
                <a:ea typeface="Calibri"/>
                <a:cs typeface="Calibri"/>
                <a:sym typeface="Calibri"/>
              </a:rPr>
              <a:t> are grown in large pots, illustrating that small spaces can have fruit trees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Satsuma mandarin orange</a:t>
            </a:r>
            <a:r>
              <a:rPr lang="en-US" sz="2000" b="0" i="0" u="none" strike="noStrike" cap="none">
                <a:solidFill>
                  <a:srgbClr val="000000"/>
                </a:solidFill>
                <a:latin typeface="Calibri"/>
                <a:ea typeface="Calibri"/>
                <a:cs typeface="Calibri"/>
                <a:sym typeface="Calibri"/>
              </a:rPr>
              <a:t> is grown in a raised bed with other edibles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The fruit flowers provide pollen and nectar for the bees and butterflies during the spring season.  No chemical pest or disease controls are utilized</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Trunks are painted white to prevent sunburn which causes cracks that allow further/deeper burning and access for critters to burrow in. The paint is a 50/50 mixture of interior latex paint and water</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The areas around most fruit trees have a thick mulch for soil health and</a:t>
            </a:r>
            <a:r>
              <a:rPr lang="en-US" sz="2000" b="0" i="0" u="none" strike="noStrike" cap="none">
                <a:solidFill>
                  <a:srgbClr val="E93323"/>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weed control.  </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p:nvPr/>
        </p:nvSpPr>
        <p:spPr>
          <a:xfrm>
            <a:off x="271153" y="938153"/>
            <a:ext cx="11649693" cy="5760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Foothill Woodlands habitat is the natural habitat for much of this part of Placer County.  Native plants, well adapted to our region, support local birds and butterflies plus give our gardens a “sense of place”. </a:t>
            </a: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Common trees include </a:t>
            </a:r>
            <a:r>
              <a:rPr lang="en-US" sz="2000" b="1" i="0" u="none" strike="noStrike" cap="none">
                <a:solidFill>
                  <a:srgbClr val="000000"/>
                </a:solidFill>
                <a:latin typeface="Calibri"/>
                <a:ea typeface="Calibri"/>
                <a:cs typeface="Calibri"/>
                <a:sym typeface="Calibri"/>
              </a:rPr>
              <a:t>Blue oak</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Interior live oak</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Valley oak</a:t>
            </a:r>
            <a:r>
              <a:rPr lang="en-US" sz="2000" b="0" i="0" u="none" strike="noStrike" cap="none">
                <a:solidFill>
                  <a:srgbClr val="000000"/>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Understory plants include </a:t>
            </a:r>
            <a:r>
              <a:rPr lang="en-US" sz="2000" b="1" i="0" u="none" strike="noStrike" cap="none">
                <a:solidFill>
                  <a:srgbClr val="000000"/>
                </a:solidFill>
                <a:latin typeface="Calibri"/>
                <a:ea typeface="Calibri"/>
                <a:cs typeface="Calibri"/>
                <a:sym typeface="Calibri"/>
              </a:rPr>
              <a:t>Buckbrush</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Coffeeberry</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Manzanita</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Redbud</a:t>
            </a:r>
            <a:r>
              <a:rPr lang="en-U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Wildflowers include </a:t>
            </a:r>
            <a:r>
              <a:rPr lang="en-US" sz="2000" b="1" i="0" u="none" strike="noStrike" cap="none">
                <a:solidFill>
                  <a:srgbClr val="000000"/>
                </a:solidFill>
                <a:latin typeface="Calibri"/>
                <a:ea typeface="Calibri"/>
                <a:cs typeface="Calibri"/>
                <a:sym typeface="Calibri"/>
              </a:rPr>
              <a:t>Brodiaea</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Iris</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Larkspur</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Lupine</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Mariposa lily</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Miner’s lettuce</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Shooting star</a:t>
            </a:r>
            <a:r>
              <a:rPr lang="en-US" sz="2000" b="0" i="0" u="none" strike="noStrike" cap="none">
                <a:solidFill>
                  <a:srgbClr val="000000"/>
                </a:solidFill>
                <a:latin typeface="Calibri"/>
                <a:ea typeface="Calibri"/>
                <a:cs typeface="Calibri"/>
                <a:sym typeface="Calibri"/>
              </a:rPr>
              <a:t>, and </a:t>
            </a:r>
            <a:r>
              <a:rPr lang="en-US" sz="2000" b="1" i="0" u="none" strike="noStrike" cap="none">
                <a:solidFill>
                  <a:srgbClr val="000000"/>
                </a:solidFill>
                <a:latin typeface="Calibri"/>
                <a:ea typeface="Calibri"/>
                <a:cs typeface="Calibri"/>
                <a:sym typeface="Calibri"/>
              </a:rPr>
              <a:t>Yarrow</a:t>
            </a: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Specific plants to look for throughout our Demo Garden:</a:t>
            </a:r>
            <a:endParaRPr sz="2000" b="1" i="0" u="none" strike="noStrike" cap="none">
              <a:solidFill>
                <a:schemeClr val="dk1"/>
              </a:solidFill>
              <a:latin typeface="Calibri"/>
              <a:ea typeface="Calibri"/>
              <a:cs typeface="Calibri"/>
              <a:sym typeface="Calibri"/>
            </a:endParaRPr>
          </a:p>
          <a:p>
            <a:pPr marL="225425" marR="0" lvl="0" indent="-225425"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Blue elderberry</a:t>
            </a:r>
            <a:r>
              <a:rPr lang="en-US" sz="2000" b="0" i="0" u="none" strike="noStrike" cap="none">
                <a:solidFill>
                  <a:srgbClr val="000000"/>
                </a:solidFill>
                <a:latin typeface="Calibri"/>
                <a:ea typeface="Calibri"/>
                <a:cs typeface="Calibri"/>
                <a:sym typeface="Calibri"/>
              </a:rPr>
              <a:t>: multi-branched shrub with creamy-white flowers in the Spring and purple berries in the Summer. Favorite of birds and pollinators plus sole host for threatened Valley Elderberry Longhorn Beetle</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0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Deergrass</a:t>
            </a:r>
            <a:r>
              <a:rPr lang="en-US" sz="2000" b="0" i="0" u="none" strike="noStrike" cap="none">
                <a:solidFill>
                  <a:srgbClr val="000000"/>
                </a:solidFill>
                <a:latin typeface="Calibri"/>
                <a:ea typeface="Calibri"/>
                <a:cs typeface="Calibri"/>
                <a:sym typeface="Calibri"/>
              </a:rPr>
              <a:t>:  Large ornamental grass is low maintenance with low water use</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0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Hummingbird sage</a:t>
            </a:r>
            <a:r>
              <a:rPr lang="en-US" sz="2000" b="0" i="0" u="none" strike="noStrike" cap="none">
                <a:solidFill>
                  <a:srgbClr val="000000"/>
                </a:solidFill>
                <a:latin typeface="Calibri"/>
                <a:ea typeface="Calibri"/>
                <a:cs typeface="Calibri"/>
                <a:sym typeface="Calibri"/>
              </a:rPr>
              <a:t>:  grows well in shade/part shade under trees and large shrubs.  It’s drought tolerant and can survive without summer irrigation once established; some supplemental water will keep the foliage green</a:t>
            </a:r>
            <a:endParaRPr sz="2000" b="0" i="0" u="none" strike="noStrike" cap="none">
              <a:solidFill>
                <a:srgbClr val="000000"/>
              </a:solidFill>
              <a:latin typeface="Noto Sans Symbols"/>
              <a:ea typeface="Noto Sans Symbols"/>
              <a:cs typeface="Noto Sans Symbols"/>
              <a:sym typeface="Noto Sans Symbols"/>
            </a:endParaRPr>
          </a:p>
          <a:p>
            <a:pPr marL="225425" marR="0" lvl="0" indent="-225425" algn="l" rtl="0">
              <a:lnSpc>
                <a:spcPct val="100000"/>
              </a:lnSpc>
              <a:spcBef>
                <a:spcPts val="10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Redbud</a:t>
            </a:r>
            <a:r>
              <a:rPr lang="en-US" sz="2000" b="0" i="0" u="none" strike="noStrike" cap="none">
                <a:solidFill>
                  <a:srgbClr val="000000"/>
                </a:solidFill>
                <a:latin typeface="Calibri"/>
                <a:ea typeface="Calibri"/>
                <a:cs typeface="Calibri"/>
                <a:sym typeface="Calibri"/>
              </a:rPr>
              <a:t>:  showy shrub with magenta-pink flowers in the Spring, round lily-pad shaped leaves in Summer, and yellow Fall foliage; low maintenance and low water use</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0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Seasonal pairing</a:t>
            </a:r>
            <a:r>
              <a:rPr lang="en-US" sz="2000" b="0" i="0" u="none" strike="noStrike" cap="none">
                <a:solidFill>
                  <a:srgbClr val="000000"/>
                </a:solidFill>
                <a:latin typeface="Calibri"/>
                <a:ea typeface="Calibri"/>
                <a:cs typeface="Calibri"/>
                <a:sym typeface="Calibri"/>
              </a:rPr>
              <a:t>:  purple blooms of </a:t>
            </a:r>
            <a:r>
              <a:rPr lang="en-US" sz="2000" b="1" i="0" u="none" strike="noStrike" cap="none">
                <a:solidFill>
                  <a:srgbClr val="000000"/>
                </a:solidFill>
                <a:latin typeface="Calibri"/>
                <a:ea typeface="Calibri"/>
                <a:cs typeface="Calibri"/>
                <a:sym typeface="Calibri"/>
              </a:rPr>
              <a:t>Coyote mint</a:t>
            </a:r>
            <a:r>
              <a:rPr lang="en-US" sz="2000" b="0" i="0" u="none" strike="noStrike" cap="none">
                <a:solidFill>
                  <a:srgbClr val="000000"/>
                </a:solidFill>
                <a:latin typeface="Calibri"/>
                <a:ea typeface="Calibri"/>
                <a:cs typeface="Calibri"/>
                <a:sym typeface="Calibri"/>
              </a:rPr>
              <a:t> and yellow flowers of </a:t>
            </a:r>
            <a:r>
              <a:rPr lang="en-US" sz="2000" b="1" i="0" u="none" strike="noStrike" cap="none">
                <a:solidFill>
                  <a:srgbClr val="000000"/>
                </a:solidFill>
                <a:latin typeface="Calibri"/>
                <a:ea typeface="Calibri"/>
                <a:cs typeface="Calibri"/>
                <a:sym typeface="Calibri"/>
              </a:rPr>
              <a:t>Sulphur buckwheat</a:t>
            </a:r>
            <a:r>
              <a:rPr lang="en-US" sz="2000" b="0" i="0" u="none" strike="noStrike" cap="none">
                <a:solidFill>
                  <a:srgbClr val="000000"/>
                </a:solidFill>
                <a:latin typeface="Calibri"/>
                <a:ea typeface="Calibri"/>
                <a:cs typeface="Calibri"/>
                <a:sym typeface="Calibri"/>
              </a:rPr>
              <a:t> occur together naturally in the Sierra Foothills which are a striking color combination and irresistible pollinator magnet</a:t>
            </a:r>
            <a:endParaRPr sz="1400" b="0" i="0" u="none" strike="noStrike" cap="none">
              <a:solidFill>
                <a:srgbClr val="000000"/>
              </a:solidFill>
              <a:latin typeface="Arial"/>
              <a:ea typeface="Arial"/>
              <a:cs typeface="Arial"/>
              <a:sym typeface="Arial"/>
            </a:endParaRPr>
          </a:p>
        </p:txBody>
      </p:sp>
      <p:sp>
        <p:nvSpPr>
          <p:cNvPr id="508" name="Google Shape;508;p65"/>
          <p:cNvSpPr txBox="1"/>
          <p:nvPr/>
        </p:nvSpPr>
        <p:spPr>
          <a:xfrm>
            <a:off x="2688115" y="237507"/>
            <a:ext cx="7752012"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3.  California Native Woodland</a:t>
            </a:r>
            <a:endParaRPr sz="3700" b="1" i="0" u="none" strike="noStrike" cap="none">
              <a:solidFill>
                <a:srgbClr val="005A9E"/>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txBox="1"/>
          <p:nvPr/>
        </p:nvSpPr>
        <p:spPr>
          <a:xfrm>
            <a:off x="292554" y="221624"/>
            <a:ext cx="42156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2024 Schedule</a:t>
            </a:r>
            <a:endParaRPr sz="4400" b="1" i="0" u="none" strike="noStrike" cap="none">
              <a:solidFill>
                <a:srgbClr val="FF0000"/>
              </a:solidFill>
              <a:latin typeface="Arial"/>
              <a:ea typeface="Arial"/>
              <a:cs typeface="Arial"/>
              <a:sym typeface="Arial"/>
            </a:endParaRPr>
          </a:p>
        </p:txBody>
      </p:sp>
      <p:sp>
        <p:nvSpPr>
          <p:cNvPr id="211" name="Google Shape;211;p46"/>
          <p:cNvSpPr txBox="1"/>
          <p:nvPr/>
        </p:nvSpPr>
        <p:spPr>
          <a:xfrm>
            <a:off x="3428875" y="789750"/>
            <a:ext cx="9041700" cy="59712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600"/>
              </a:spcBef>
              <a:spcAft>
                <a:spcPts val="0"/>
              </a:spcAft>
              <a:buClr>
                <a:schemeClr val="dk1"/>
              </a:buClr>
              <a:buSzPts val="3800"/>
              <a:buFont typeface="Arial"/>
              <a:buChar char="•"/>
            </a:pPr>
            <a:r>
              <a:rPr lang="en-US" sz="3000" b="1" i="0" u="none" strike="noStrike" cap="none">
                <a:solidFill>
                  <a:schemeClr val="dk1"/>
                </a:solidFill>
                <a:latin typeface="Arial"/>
                <a:ea typeface="Arial"/>
                <a:cs typeface="Arial"/>
                <a:sym typeface="Arial"/>
              </a:rPr>
              <a:t>Open Garden following MG presentations:</a:t>
            </a:r>
            <a:endParaRPr sz="3000" b="0" i="0" u="none" strike="noStrike" cap="none">
              <a:solidFill>
                <a:srgbClr val="000000"/>
              </a:solidFill>
              <a:latin typeface="Arial"/>
              <a:ea typeface="Arial"/>
              <a:cs typeface="Arial"/>
              <a:sym typeface="Arial"/>
            </a:endParaRPr>
          </a:p>
          <a:p>
            <a:pPr marL="973138" marR="0" lvl="1" indent="-456247"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May 11</a:t>
            </a:r>
            <a:endParaRPr sz="2500" b="0" i="0" u="none" strike="noStrike" cap="none">
              <a:solidFill>
                <a:srgbClr val="000000"/>
              </a:solidFill>
              <a:latin typeface="Arial"/>
              <a:ea typeface="Arial"/>
              <a:cs typeface="Arial"/>
              <a:sym typeface="Arial"/>
            </a:endParaRPr>
          </a:p>
          <a:p>
            <a:pPr marL="973137" marR="0" lvl="1" indent="-456246"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June 8	</a:t>
            </a:r>
            <a:endParaRPr sz="2500" b="0" i="0" u="none" strike="noStrike" cap="none">
              <a:solidFill>
                <a:srgbClr val="000000"/>
              </a:solidFill>
              <a:latin typeface="Arial"/>
              <a:ea typeface="Arial"/>
              <a:cs typeface="Arial"/>
              <a:sym typeface="Arial"/>
            </a:endParaRPr>
          </a:p>
          <a:p>
            <a:pPr marL="973137" marR="0" lvl="1" indent="-456246"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August 10</a:t>
            </a:r>
            <a:endParaRPr sz="3300" b="1" i="0" u="none" strike="noStrike" cap="none">
              <a:solidFill>
                <a:schemeClr val="dk1"/>
              </a:solidFill>
              <a:latin typeface="Arial"/>
              <a:ea typeface="Arial"/>
              <a:cs typeface="Arial"/>
              <a:sym typeface="Arial"/>
            </a:endParaRPr>
          </a:p>
          <a:p>
            <a:pPr marL="457200" marR="0" lvl="0" indent="-41910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Spring Open Garden:</a:t>
            </a:r>
            <a:endParaRPr sz="3000" b="0" i="0" u="none" strike="noStrike" cap="none">
              <a:solidFill>
                <a:srgbClr val="000000"/>
              </a:solidFill>
              <a:latin typeface="Arial"/>
              <a:ea typeface="Arial"/>
              <a:cs typeface="Arial"/>
              <a:sym typeface="Arial"/>
            </a:endParaRPr>
          </a:p>
          <a:p>
            <a:pPr marL="973137" marR="0" lvl="1" indent="-456246"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June 1</a:t>
            </a:r>
            <a:endParaRPr sz="3500" b="1" i="0" u="none" strike="noStrike" cap="none">
              <a:solidFill>
                <a:schemeClr val="dk1"/>
              </a:solidFill>
              <a:latin typeface="Arial"/>
              <a:ea typeface="Arial"/>
              <a:cs typeface="Arial"/>
              <a:sym typeface="Arial"/>
            </a:endParaRPr>
          </a:p>
          <a:p>
            <a:pPr marL="457200" marR="0" lvl="0" indent="-41910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Books for Kids:</a:t>
            </a:r>
            <a:endParaRPr sz="3000" b="0" i="0" u="none" strike="noStrike" cap="none">
              <a:solidFill>
                <a:schemeClr val="dk1"/>
              </a:solidFill>
              <a:latin typeface="Arial"/>
              <a:ea typeface="Arial"/>
              <a:cs typeface="Arial"/>
              <a:sym typeface="Arial"/>
            </a:endParaRPr>
          </a:p>
          <a:p>
            <a:pPr marL="854075" marR="0" lvl="1" indent="-337673" algn="l" rtl="0">
              <a:lnSpc>
                <a:spcPct val="100000"/>
              </a:lnSpc>
              <a:spcBef>
                <a:spcPts val="600"/>
              </a:spcBef>
              <a:spcAft>
                <a:spcPts val="0"/>
              </a:spcAft>
              <a:buClr>
                <a:schemeClr val="dk1"/>
              </a:buClr>
              <a:buSzPts val="2508"/>
              <a:buFont typeface="Courier New"/>
              <a:buChar char="o"/>
            </a:pPr>
            <a:r>
              <a:rPr lang="en-US" sz="2507" b="0" i="0" u="none" strike="noStrike" cap="none">
                <a:solidFill>
                  <a:schemeClr val="dk1"/>
                </a:solidFill>
                <a:latin typeface="Arial"/>
                <a:ea typeface="Arial"/>
                <a:cs typeface="Arial"/>
                <a:sym typeface="Arial"/>
              </a:rPr>
              <a:t>June 15</a:t>
            </a:r>
            <a:endParaRPr sz="1107" b="0" i="0" u="none" strike="noStrike" cap="none">
              <a:solidFill>
                <a:srgbClr val="000000"/>
              </a:solidFill>
              <a:latin typeface="Arial"/>
              <a:ea typeface="Arial"/>
              <a:cs typeface="Arial"/>
              <a:sym typeface="Arial"/>
            </a:endParaRPr>
          </a:p>
          <a:p>
            <a:pPr marL="515937" marR="0" lvl="0" indent="-41421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MG Docent Training</a:t>
            </a:r>
            <a:endParaRPr sz="3000" b="1" i="0" u="none" strike="noStrike" cap="none">
              <a:solidFill>
                <a:schemeClr val="dk1"/>
              </a:solidFill>
              <a:latin typeface="Arial"/>
              <a:ea typeface="Arial"/>
              <a:cs typeface="Arial"/>
              <a:sym typeface="Arial"/>
            </a:endParaRPr>
          </a:p>
          <a:p>
            <a:pPr marL="854075" marR="0" lvl="1" indent="-337185"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June 23</a:t>
            </a:r>
            <a:endParaRPr sz="2500" b="0" i="0" u="none" strike="noStrike" cap="none">
              <a:solidFill>
                <a:schemeClr val="dk1"/>
              </a:solidFill>
              <a:latin typeface="Arial"/>
              <a:ea typeface="Arial"/>
              <a:cs typeface="Arial"/>
              <a:sym typeface="Arial"/>
            </a:endParaRPr>
          </a:p>
          <a:p>
            <a:pPr marL="457200" marR="0" lvl="0" indent="-368808"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MG Tour Guide Training</a:t>
            </a:r>
            <a:endParaRPr sz="3000" b="1" i="0" u="none" strike="noStrike" cap="none">
              <a:solidFill>
                <a:schemeClr val="dk1"/>
              </a:solidFill>
              <a:latin typeface="Arial"/>
              <a:ea typeface="Arial"/>
              <a:cs typeface="Arial"/>
              <a:sym typeface="Arial"/>
            </a:endParaRPr>
          </a:p>
          <a:p>
            <a:pPr marL="914400" marR="0" lvl="1" indent="-387350" algn="l" rtl="0">
              <a:lnSpc>
                <a:spcPct val="100000"/>
              </a:lnSpc>
              <a:spcBef>
                <a:spcPts val="600"/>
              </a:spcBef>
              <a:spcAft>
                <a:spcPts val="0"/>
              </a:spcAft>
              <a:buClr>
                <a:schemeClr val="dk1"/>
              </a:buClr>
              <a:buSzPts val="2500"/>
              <a:buFont typeface="Courier New"/>
              <a:buChar char="o"/>
            </a:pPr>
            <a:r>
              <a:rPr lang="en-US" sz="2500" b="0" i="0" u="none" strike="noStrike" cap="none">
                <a:solidFill>
                  <a:schemeClr val="dk1"/>
                </a:solidFill>
                <a:latin typeface="Arial"/>
                <a:ea typeface="Arial"/>
                <a:cs typeface="Arial"/>
                <a:sym typeface="Arial"/>
              </a:rPr>
              <a:t>August  24</a:t>
            </a:r>
            <a:endParaRPr sz="25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292735" algn="l" rtl="0">
              <a:lnSpc>
                <a:spcPct val="90000"/>
              </a:lnSpc>
              <a:spcBef>
                <a:spcPts val="2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1688" marR="0" lvl="1" indent="-316229" algn="l" rtl="0">
              <a:lnSpc>
                <a:spcPct val="90000"/>
              </a:lnSpc>
              <a:spcBef>
                <a:spcPts val="24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12" name="Google Shape;212;p46"/>
          <p:cNvPicPr preferRelativeResize="0"/>
          <p:nvPr/>
        </p:nvPicPr>
        <p:blipFill rotWithShape="1">
          <a:blip r:embed="rId3">
            <a:alphaModFix/>
          </a:blip>
          <a:srcRect/>
          <a:stretch/>
        </p:blipFill>
        <p:spPr>
          <a:xfrm rot="653544">
            <a:off x="535119" y="2266855"/>
            <a:ext cx="2745612" cy="182969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6"/>
          <p:cNvSpPr txBox="1"/>
          <p:nvPr/>
        </p:nvSpPr>
        <p:spPr>
          <a:xfrm>
            <a:off x="3584364" y="269246"/>
            <a:ext cx="5021689"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4.  Pollinator Island #1</a:t>
            </a:r>
            <a:endParaRPr sz="3700" b="1" i="0" u="none" strike="noStrike" cap="none">
              <a:solidFill>
                <a:srgbClr val="005A9E"/>
              </a:solidFill>
              <a:latin typeface="Arial"/>
              <a:ea typeface="Arial"/>
              <a:cs typeface="Arial"/>
              <a:sym typeface="Arial"/>
            </a:endParaRPr>
          </a:p>
        </p:txBody>
      </p:sp>
      <p:sp>
        <p:nvSpPr>
          <p:cNvPr id="514" name="Google Shape;514;p66"/>
          <p:cNvSpPr txBox="1"/>
          <p:nvPr/>
        </p:nvSpPr>
        <p:spPr>
          <a:xfrm>
            <a:off x="430974" y="1231144"/>
            <a:ext cx="11330051" cy="5170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This bed features plants that are attractive to bees, butterflies and hummingbirds.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r>
              <a:rPr lang="en-US" sz="2000" b="0" i="0" u="none" strike="noStrike" cap="none">
                <a:solidFill>
                  <a:srgbClr val="000000"/>
                </a:solidFill>
                <a:latin typeface="Calibri"/>
                <a:ea typeface="Calibri"/>
                <a:cs typeface="Calibri"/>
                <a:sym typeface="Calibri"/>
              </a:rPr>
              <a:t>All of these flying creatures are considered to be pollinators, meaning they transfer pollen from one flower to another as they either sip nectar or actively or inadvertently pick up pollen as they go.</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Common Yarrow</a:t>
            </a:r>
            <a:r>
              <a:rPr lang="en-US" sz="2000" b="0" i="0" u="none" strike="noStrike" cap="none">
                <a:solidFill>
                  <a:srgbClr val="000000"/>
                </a:solidFill>
                <a:latin typeface="Calibri"/>
                <a:ea typeface="Calibri"/>
                <a:cs typeface="Calibri"/>
                <a:sym typeface="Calibri"/>
              </a:rPr>
              <a:t> has clusters of disc-shaped flowers (called umbels) which provide nectar and pollen for bees, butterflies and ladybugs. In fact, ladybugs use this native Yarrow frequently as a “nursery”, where they lay their eggs and then the larvae hatch out. These are great plants to intersperse in your flower beds as well as veggie gardens, as the ladybug larvae are voracious eaters of aphids. </a:t>
            </a:r>
            <a:endParaRPr sz="2000" b="0" i="0" u="none" strike="noStrike" cap="none">
              <a:solidFill>
                <a:srgbClr val="000000"/>
              </a:solidFill>
              <a:latin typeface="Noto Sans Symbols"/>
              <a:ea typeface="Noto Sans Symbols"/>
              <a:cs typeface="Noto Sans Symbols"/>
              <a:sym typeface="Noto Sans Symbols"/>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There are two varieties of Pincushion in this bed, both attracting butterflies and bees to this garden.</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Black pincushion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Florists pink pincushion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Do you see a shallow </a:t>
            </a:r>
            <a:r>
              <a:rPr lang="en-US" sz="2000" b="1" i="0" u="none" strike="noStrike" cap="none">
                <a:solidFill>
                  <a:srgbClr val="000000"/>
                </a:solidFill>
                <a:latin typeface="Calibri"/>
                <a:ea typeface="Calibri"/>
                <a:cs typeface="Calibri"/>
                <a:sym typeface="Calibri"/>
              </a:rPr>
              <a:t>terra cotta saucer </a:t>
            </a:r>
            <a:r>
              <a:rPr lang="en-US" sz="2000" b="0" i="0" u="none" strike="noStrike" cap="none">
                <a:solidFill>
                  <a:srgbClr val="000000"/>
                </a:solidFill>
                <a:latin typeface="Calibri"/>
                <a:ea typeface="Calibri"/>
                <a:cs typeface="Calibri"/>
                <a:sym typeface="Calibri"/>
              </a:rPr>
              <a:t>in this bed?  This is called a </a:t>
            </a:r>
            <a:r>
              <a:rPr lang="en-US" sz="2000" b="1" i="0" u="none" strike="noStrike" cap="none">
                <a:solidFill>
                  <a:srgbClr val="000000"/>
                </a:solidFill>
                <a:latin typeface="Calibri"/>
                <a:ea typeface="Calibri"/>
                <a:cs typeface="Calibri"/>
                <a:sym typeface="Calibri"/>
              </a:rPr>
              <a:t>“puddling station”</a:t>
            </a:r>
            <a:r>
              <a:rPr lang="en-US" sz="2000" b="0" i="0" u="none" strike="noStrike" cap="none">
                <a:solidFill>
                  <a:srgbClr val="000000"/>
                </a:solidFill>
                <a:latin typeface="Calibri"/>
                <a:ea typeface="Calibri"/>
                <a:cs typeface="Calibri"/>
                <a:sym typeface="Calibri"/>
              </a:rPr>
              <a:t> and is filled with a damp mixture of sand, compost and a few larger stones. Butterflies will use this station to gather moisture and to extract minerals needed for reproduction. The larger stones are for perching.  In the wild, you can observe butterflies sipping near a sandy moist pond or river edges.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7"/>
          <p:cNvSpPr txBox="1"/>
          <p:nvPr/>
        </p:nvSpPr>
        <p:spPr>
          <a:xfrm>
            <a:off x="3537488" y="364250"/>
            <a:ext cx="5136150"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5.  Pollinator Island #2</a:t>
            </a:r>
            <a:endParaRPr sz="3700" b="1" i="0" u="none" strike="noStrike" cap="none">
              <a:solidFill>
                <a:srgbClr val="005A9E"/>
              </a:solidFill>
              <a:latin typeface="Arial"/>
              <a:ea typeface="Arial"/>
              <a:cs typeface="Arial"/>
              <a:sym typeface="Arial"/>
            </a:endParaRPr>
          </a:p>
        </p:txBody>
      </p:sp>
      <p:sp>
        <p:nvSpPr>
          <p:cNvPr id="520" name="Google Shape;520;p67"/>
          <p:cNvSpPr txBox="1"/>
          <p:nvPr/>
        </p:nvSpPr>
        <p:spPr>
          <a:xfrm>
            <a:off x="430974" y="1305341"/>
            <a:ext cx="11330051"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This bed features plants that are attractive to bees, butterflies and hummingbirds. All of these flying creatures are considered to be pollinators, meaning they transfer pollen from one flower to another as they either sip nectar or actively or inadvertently pick up pollen as they go.</a:t>
            </a:r>
            <a:endParaRPr sz="2000" b="0" i="0" u="none" strike="noStrike" cap="none">
              <a:solidFill>
                <a:schemeClr val="dk1"/>
              </a:solidFill>
              <a:latin typeface="Calibri"/>
              <a:ea typeface="Calibri"/>
              <a:cs typeface="Calibri"/>
              <a:sym typeface="Calibri"/>
            </a:endParaRPr>
          </a:p>
          <a:p>
            <a:pPr marL="225425" marR="0" lvl="0" indent="-225425"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Chick lupine</a:t>
            </a:r>
            <a:r>
              <a:rPr lang="en-US" sz="2000" b="0" i="0" u="none" strike="noStrike" cap="none">
                <a:solidFill>
                  <a:srgbClr val="000000"/>
                </a:solidFill>
                <a:latin typeface="Calibri"/>
                <a:ea typeface="Calibri"/>
                <a:cs typeface="Calibri"/>
                <a:sym typeface="Calibri"/>
              </a:rPr>
              <a:t> is a favorite pollinator plant for many species of native bees, including Mason bees, gentle solitary bees which are excellent early season pollinators during fruit tree bloom time.  This annual plant is also a possible larval host for many species of butterflies and moths.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Purple needlegrass</a:t>
            </a:r>
            <a:r>
              <a:rPr lang="en-US" sz="2000" b="0" i="0" u="none" strike="noStrike" cap="none">
                <a:solidFill>
                  <a:srgbClr val="000000"/>
                </a:solidFill>
                <a:latin typeface="Calibri"/>
                <a:ea typeface="Calibri"/>
                <a:cs typeface="Calibri"/>
                <a:sym typeface="Calibri"/>
              </a:rPr>
              <a:t> has been our state grass since 2004. Its deep roots make it good for erosion control. Birds will eat the seeds and a few butterflies use the plant as a larval host plant. (The female butterfly will lay eggs on them and the resulting caterpillars eat the plant as “baby food”.)</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Tower of jewels</a:t>
            </a:r>
            <a:r>
              <a:rPr lang="en-US" sz="2000" b="0" i="0" u="none" strike="noStrike" cap="none">
                <a:solidFill>
                  <a:srgbClr val="000000"/>
                </a:solidFill>
                <a:latin typeface="Calibri"/>
                <a:ea typeface="Calibri"/>
                <a:cs typeface="Calibri"/>
                <a:sym typeface="Calibri"/>
              </a:rPr>
              <a:t> is a biennial plant that blooms in its second year. (The first year grows a large rosette of silver leaves.) It is a super plant for hummingbirds and bees. The plant can reach up to 8’ high, is deer resistant and is drought tolerant. It has blue pollen!  Be sure to check the bees that visit for this pollen.</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8"/>
          <p:cNvSpPr txBox="1"/>
          <p:nvPr/>
        </p:nvSpPr>
        <p:spPr>
          <a:xfrm>
            <a:off x="3501091" y="364250"/>
            <a:ext cx="5235302"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6.  Pollinator Island #3</a:t>
            </a:r>
            <a:endParaRPr sz="3700" b="1" i="0" u="none" strike="noStrike" cap="none">
              <a:solidFill>
                <a:srgbClr val="005A9E"/>
              </a:solidFill>
              <a:latin typeface="Arial"/>
              <a:ea typeface="Arial"/>
              <a:cs typeface="Arial"/>
              <a:sym typeface="Arial"/>
            </a:endParaRPr>
          </a:p>
        </p:txBody>
      </p:sp>
      <p:sp>
        <p:nvSpPr>
          <p:cNvPr id="526" name="Google Shape;526;p68"/>
          <p:cNvSpPr txBox="1"/>
          <p:nvPr/>
        </p:nvSpPr>
        <p:spPr>
          <a:xfrm>
            <a:off x="692231" y="1174715"/>
            <a:ext cx="11330051" cy="5016758"/>
          </a:xfrm>
          <a:prstGeom prst="rect">
            <a:avLst/>
          </a:prstGeom>
          <a:noFill/>
          <a:ln>
            <a:noFill/>
          </a:ln>
        </p:spPr>
        <p:txBody>
          <a:bodyPr spcFirstLastPara="1" wrap="square" lIns="91425" tIns="45700" rIns="91425" bIns="45700" anchor="t" anchorCtr="0">
            <a:spAutoFit/>
          </a:bodyPr>
          <a:lstStyle/>
          <a:p>
            <a:pPr marL="0" marR="45720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This bed features plants that are attractive to bees, butterflies and hummingbirds. All of these flying creatures are considered to be pollinators, meaning they transfer pollen from one flower to another as they either sip nectar or actively or inadvertently pick up pollen as they go.</a:t>
            </a:r>
            <a:endParaRPr sz="2000" b="0" i="0" u="none" strike="noStrike" cap="none">
              <a:solidFill>
                <a:schemeClr val="dk1"/>
              </a:solidFill>
              <a:latin typeface="Calibri"/>
              <a:ea typeface="Calibri"/>
              <a:cs typeface="Calibri"/>
              <a:sym typeface="Calibri"/>
            </a:endParaRPr>
          </a:p>
          <a:p>
            <a:pPr marL="0" marR="45720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r>
              <a:rPr lang="en-US" sz="2000" b="0" i="0" u="none" strike="noStrike" cap="none">
                <a:solidFill>
                  <a:srgbClr val="000000"/>
                </a:solidFill>
                <a:latin typeface="Calibri"/>
                <a:ea typeface="Calibri"/>
                <a:cs typeface="Calibri"/>
                <a:sym typeface="Calibri"/>
              </a:rPr>
              <a:t>In this bed are several species of native Milkweeds that are the larval host plants that are used exclusively by Monarch butterflies for laying their eggs. This bed features two of Placer County’s Milkweed species: </a:t>
            </a:r>
            <a:endParaRPr sz="2000" b="0" i="0" u="none" strike="noStrike" cap="none">
              <a:solidFill>
                <a:schemeClr val="dk1"/>
              </a:solidFill>
              <a:latin typeface="Calibri"/>
              <a:ea typeface="Calibri"/>
              <a:cs typeface="Calibri"/>
              <a:sym typeface="Calibri"/>
            </a:endParaRPr>
          </a:p>
          <a:p>
            <a:pPr marL="285750" marR="457200" lvl="0" indent="-285750"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Narrowleaf milkweed </a:t>
            </a:r>
            <a:endParaRPr sz="1400" b="0" i="0" u="none" strike="noStrike" cap="none">
              <a:solidFill>
                <a:srgbClr val="000000"/>
              </a:solidFill>
              <a:latin typeface="Arial"/>
              <a:ea typeface="Arial"/>
              <a:cs typeface="Arial"/>
              <a:sym typeface="Arial"/>
            </a:endParaRPr>
          </a:p>
          <a:p>
            <a:pPr marL="285750" marR="45720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Showy milkweed</a:t>
            </a:r>
            <a:endParaRPr sz="1400" b="0" i="0" u="none" strike="noStrike" cap="none">
              <a:solidFill>
                <a:srgbClr val="000000"/>
              </a:solidFill>
              <a:latin typeface="Arial"/>
              <a:ea typeface="Arial"/>
              <a:cs typeface="Arial"/>
              <a:sym typeface="Arial"/>
            </a:endParaRPr>
          </a:p>
          <a:p>
            <a:pPr marL="0" marR="45720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r>
              <a:rPr lang="en-US" sz="2000" b="0" i="0" u="none" strike="noStrike" cap="none">
                <a:solidFill>
                  <a:srgbClr val="000000"/>
                </a:solidFill>
                <a:latin typeface="Calibri"/>
                <a:ea typeface="Calibri"/>
                <a:cs typeface="Calibri"/>
                <a:sym typeface="Calibri"/>
              </a:rPr>
              <a:t>These plants go dormant in late fall (completely dying to the ground) and return again in spring.  Their flowers are very attractive to bees.</a:t>
            </a:r>
            <a:endParaRPr sz="2000" b="0" i="0" u="none" strike="noStrike" cap="none">
              <a:solidFill>
                <a:schemeClr val="dk1"/>
              </a:solidFill>
              <a:latin typeface="Calibri"/>
              <a:ea typeface="Calibri"/>
              <a:cs typeface="Calibri"/>
              <a:sym typeface="Calibri"/>
            </a:endParaRPr>
          </a:p>
          <a:p>
            <a:pPr marL="285750" marR="457200" lvl="0" indent="-285750"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Bee balm</a:t>
            </a:r>
            <a:r>
              <a:rPr lang="en-US" sz="2000" b="0" i="0" u="none" strike="noStrike" cap="none">
                <a:solidFill>
                  <a:srgbClr val="000000"/>
                </a:solidFill>
                <a:latin typeface="Calibri"/>
                <a:ea typeface="Calibri"/>
                <a:cs typeface="Calibri"/>
                <a:sym typeface="Calibri"/>
              </a:rPr>
              <a:t> is a terrific pollinator plant, especially attractive to bumble bees.  You may notice quite a crowd nectaring at the same time. </a:t>
            </a:r>
            <a:endParaRPr sz="1400" b="0" i="0" u="none" strike="noStrike" cap="none">
              <a:solidFill>
                <a:srgbClr val="000000"/>
              </a:solidFill>
              <a:latin typeface="Arial"/>
              <a:ea typeface="Arial"/>
              <a:cs typeface="Arial"/>
              <a:sym typeface="Arial"/>
            </a:endParaRPr>
          </a:p>
          <a:p>
            <a:pPr marL="285750" marR="45720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Coyote mint</a:t>
            </a:r>
            <a:r>
              <a:rPr lang="en-US" sz="2000" b="0" i="0" u="none" strike="noStrike" cap="none">
                <a:solidFill>
                  <a:srgbClr val="000000"/>
                </a:solidFill>
                <a:latin typeface="Calibri"/>
                <a:ea typeface="Calibri"/>
                <a:cs typeface="Calibri"/>
                <a:sym typeface="Calibri"/>
              </a:rPr>
              <a:t> is an excellent plant choice of a native groundcover for nectaring butterflies.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9"/>
          <p:cNvSpPr txBox="1"/>
          <p:nvPr/>
        </p:nvSpPr>
        <p:spPr>
          <a:xfrm>
            <a:off x="3492663" y="364250"/>
            <a:ext cx="5136150"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7.  Pollinator Island #4</a:t>
            </a:r>
            <a:endParaRPr sz="3700" b="1" i="0" u="none" strike="noStrike" cap="none">
              <a:solidFill>
                <a:srgbClr val="005A9E"/>
              </a:solidFill>
              <a:latin typeface="Arial"/>
              <a:ea typeface="Arial"/>
              <a:cs typeface="Arial"/>
              <a:sym typeface="Arial"/>
            </a:endParaRPr>
          </a:p>
        </p:txBody>
      </p:sp>
      <p:sp>
        <p:nvSpPr>
          <p:cNvPr id="532" name="Google Shape;532;p69"/>
          <p:cNvSpPr txBox="1"/>
          <p:nvPr/>
        </p:nvSpPr>
        <p:spPr>
          <a:xfrm>
            <a:off x="525977" y="1281590"/>
            <a:ext cx="11330051" cy="4555093"/>
          </a:xfrm>
          <a:prstGeom prst="rect">
            <a:avLst/>
          </a:prstGeom>
          <a:noFill/>
          <a:ln>
            <a:noFill/>
          </a:ln>
        </p:spPr>
        <p:txBody>
          <a:bodyPr spcFirstLastPara="1" wrap="square" lIns="91425" tIns="45700" rIns="91425" bIns="45700" anchor="t" anchorCtr="0">
            <a:spAutoFit/>
          </a:bodyPr>
          <a:lstStyle/>
          <a:p>
            <a:pPr marL="0" marR="28575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This bed features plants that are attractive to bees, butterflies and hummingbirds.  All of these flying creatures are considered to be pollinators, meaning they transfer pollen from one flower to another as they either sip nectar or actively or inadvertently pick up pollen as they go.</a:t>
            </a:r>
            <a:endParaRPr sz="2000" b="0" i="0" u="none" strike="noStrike" cap="none">
              <a:solidFill>
                <a:schemeClr val="dk1"/>
              </a:solidFill>
              <a:latin typeface="Calibri"/>
              <a:ea typeface="Calibri"/>
              <a:cs typeface="Calibri"/>
              <a:sym typeface="Calibri"/>
            </a:endParaRPr>
          </a:p>
          <a:p>
            <a:pPr marL="225425" marR="285750" lvl="0" indent="-225425" algn="l" rtl="0">
              <a:lnSpc>
                <a:spcPct val="100000"/>
              </a:lnSpc>
              <a:spcBef>
                <a:spcPts val="12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Desert globemallow</a:t>
            </a:r>
            <a:r>
              <a:rPr lang="en-US" sz="2000" b="0" i="0" u="none" strike="noStrike" cap="none">
                <a:solidFill>
                  <a:srgbClr val="000000"/>
                </a:solidFill>
                <a:latin typeface="Calibri"/>
                <a:ea typeface="Calibri"/>
                <a:cs typeface="Calibri"/>
                <a:sym typeface="Calibri"/>
              </a:rPr>
              <a:t> is attractive to bees and butterflies for its pollen and nectar, as well as being a larval host plant for butterflies and moths.  Many cavity nesting bees seek out its hollow or pithy stems in which to lay their eggs and where their larvae can form. </a:t>
            </a:r>
            <a:endParaRPr sz="1400" b="0" i="0" u="none" strike="noStrike" cap="none">
              <a:solidFill>
                <a:srgbClr val="000000"/>
              </a:solidFill>
              <a:latin typeface="Arial"/>
              <a:ea typeface="Arial"/>
              <a:cs typeface="Arial"/>
              <a:sym typeface="Arial"/>
            </a:endParaRPr>
          </a:p>
          <a:p>
            <a:pPr marL="0" marR="28575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Support native bees by growing pithy-stemmed plants like </a:t>
            </a:r>
            <a:r>
              <a:rPr lang="en-US" sz="2000" b="1" i="0" u="none" strike="noStrike" cap="none">
                <a:solidFill>
                  <a:srgbClr val="000000"/>
                </a:solidFill>
                <a:latin typeface="Calibri"/>
                <a:ea typeface="Calibri"/>
                <a:cs typeface="Calibri"/>
                <a:sym typeface="Calibri"/>
              </a:rPr>
              <a:t>Desert globemallow</a:t>
            </a:r>
            <a:r>
              <a:rPr lang="en-US" sz="2000" b="0" i="0" u="none" strike="noStrike" cap="none">
                <a:solidFill>
                  <a:srgbClr val="000000"/>
                </a:solidFill>
                <a:latin typeface="Calibri"/>
                <a:ea typeface="Calibri"/>
                <a:cs typeface="Calibri"/>
                <a:sym typeface="Calibri"/>
              </a:rPr>
              <a:t> and by leaving 8-12” cut lengths of attached spent stems to allow bees to use them!</a:t>
            </a:r>
            <a:endParaRPr sz="2000" b="0" i="0" u="none" strike="noStrike" cap="none">
              <a:solidFill>
                <a:schemeClr val="dk1"/>
              </a:solidFill>
              <a:latin typeface="Calibri"/>
              <a:ea typeface="Calibri"/>
              <a:cs typeface="Calibri"/>
              <a:sym typeface="Calibri"/>
            </a:endParaRPr>
          </a:p>
          <a:p>
            <a:pPr marL="0" marR="28575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This bed features the third Placer County </a:t>
            </a:r>
            <a:r>
              <a:rPr lang="en-US" sz="2000" b="1" i="0" u="none" strike="noStrike" cap="none">
                <a:solidFill>
                  <a:srgbClr val="000000"/>
                </a:solidFill>
                <a:latin typeface="Calibri"/>
                <a:ea typeface="Calibri"/>
                <a:cs typeface="Calibri"/>
                <a:sym typeface="Calibri"/>
              </a:rPr>
              <a:t>Native milkweed</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Woollypod milkweed</a:t>
            </a:r>
            <a:r>
              <a:rPr lang="en-US" sz="2000" b="0" i="0" u="none" strike="noStrike" cap="none">
                <a:solidFill>
                  <a:srgbClr val="000000"/>
                </a:solidFill>
                <a:latin typeface="Calibri"/>
                <a:ea typeface="Calibri"/>
                <a:cs typeface="Calibri"/>
                <a:sym typeface="Calibri"/>
              </a:rPr>
              <a:t>,  an important larval host plant for Monarch butterflies.</a:t>
            </a:r>
            <a:endParaRPr sz="2000" b="0" i="0" u="none" strike="noStrike" cap="none">
              <a:solidFill>
                <a:schemeClr val="dk1"/>
              </a:solidFill>
              <a:latin typeface="Calibri"/>
              <a:ea typeface="Calibri"/>
              <a:cs typeface="Calibri"/>
              <a:sym typeface="Calibri"/>
            </a:endParaRPr>
          </a:p>
          <a:p>
            <a:pPr marL="0" marR="28575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Hummingbirds and butterflies love </a:t>
            </a:r>
            <a:r>
              <a:rPr lang="en-US" sz="2000" b="1" i="0" u="none" strike="noStrike" cap="none">
                <a:solidFill>
                  <a:srgbClr val="000000"/>
                </a:solidFill>
                <a:latin typeface="Calibri"/>
                <a:ea typeface="Calibri"/>
                <a:cs typeface="Calibri"/>
                <a:sym typeface="Calibri"/>
              </a:rPr>
              <a:t>Hummingbird mint, Tall verbena, </a:t>
            </a:r>
            <a:r>
              <a:rPr lang="en-US" sz="2000" b="0" i="0" u="none" strike="noStrike" cap="none">
                <a:solidFill>
                  <a:srgbClr val="000000"/>
                </a:solidFill>
                <a:latin typeface="Calibri"/>
                <a:ea typeface="Calibri"/>
                <a:cs typeface="Calibri"/>
                <a:sym typeface="Calibri"/>
              </a:rPr>
              <a:t>and</a:t>
            </a:r>
            <a:r>
              <a:rPr lang="en-US" sz="2000" b="1" i="0" u="none" strike="noStrike" cap="none">
                <a:solidFill>
                  <a:srgbClr val="000000"/>
                </a:solidFill>
                <a:latin typeface="Calibri"/>
                <a:ea typeface="Calibri"/>
                <a:cs typeface="Calibri"/>
                <a:sym typeface="Calibri"/>
              </a:rPr>
              <a:t> Wild bergamot.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Bees of all kinds are especially attracted to </a:t>
            </a:r>
            <a:r>
              <a:rPr lang="en-US" sz="2000" b="1" i="0" u="none" strike="noStrike" cap="none">
                <a:solidFill>
                  <a:srgbClr val="000000"/>
                </a:solidFill>
                <a:latin typeface="Calibri"/>
                <a:ea typeface="Calibri"/>
                <a:cs typeface="Calibri"/>
                <a:sym typeface="Calibri"/>
              </a:rPr>
              <a:t>Rock purslane</a:t>
            </a:r>
            <a:r>
              <a:rPr lang="en-US" sz="2000" b="0" i="0" u="none" strike="noStrike" cap="none">
                <a:solidFill>
                  <a:srgbClr val="000000"/>
                </a:solidFill>
                <a:latin typeface="Calibri"/>
                <a:ea typeface="Calibri"/>
                <a:cs typeface="Calibri"/>
                <a:sym typeface="Calibri"/>
              </a:rPr>
              <a:t>, which is a succulent.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0"/>
          <p:cNvSpPr txBox="1"/>
          <p:nvPr/>
        </p:nvSpPr>
        <p:spPr>
          <a:xfrm>
            <a:off x="3986592" y="213799"/>
            <a:ext cx="3642718"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8.  Rain Gardens</a:t>
            </a:r>
            <a:endParaRPr sz="3700" b="1" i="0" u="none" strike="noStrike" cap="none">
              <a:solidFill>
                <a:srgbClr val="005A9E"/>
              </a:solidFill>
              <a:latin typeface="Arial"/>
              <a:ea typeface="Arial"/>
              <a:cs typeface="Arial"/>
              <a:sym typeface="Arial"/>
            </a:endParaRPr>
          </a:p>
        </p:txBody>
      </p:sp>
      <p:sp>
        <p:nvSpPr>
          <p:cNvPr id="538" name="Google Shape;538;p70"/>
          <p:cNvSpPr txBox="1"/>
          <p:nvPr/>
        </p:nvSpPr>
        <p:spPr>
          <a:xfrm>
            <a:off x="367885" y="822912"/>
            <a:ext cx="11646231" cy="59400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22222"/>
                </a:solidFill>
                <a:latin typeface="Calibri"/>
                <a:ea typeface="Calibri"/>
                <a:cs typeface="Calibri"/>
                <a:sym typeface="Calibri"/>
              </a:rPr>
              <a:t>A rain garden collects rainwater, holds it for a limited amount of time, and filters it before slowly releasing the water into the ground. It collects rainwater from surfaces such as roofs, pavements, driveways, patios, parking lots, or waterlogged yards, allowing the water to slowly seep back into the ground, preventing runoff from reaching local waterways.  A rain garden is not a water garden since rain gardens are mostly dry and drain within 12-48 hours.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43464B"/>
                </a:solidFill>
                <a:latin typeface="Calibri"/>
                <a:ea typeface="Calibri"/>
                <a:cs typeface="Calibri"/>
                <a:sym typeface="Calibri"/>
              </a:rPr>
              <a:t>Benefits</a:t>
            </a:r>
            <a:r>
              <a:rPr lang="en-US" sz="2000" b="0" i="0" u="none" strike="noStrike" cap="none">
                <a:solidFill>
                  <a:srgbClr val="43464B"/>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222222"/>
              </a:buClr>
              <a:buSzPts val="2000"/>
              <a:buFont typeface="Arial"/>
              <a:buChar char="•"/>
            </a:pPr>
            <a:r>
              <a:rPr lang="en-US" sz="2000" b="0" i="0" u="none" strike="noStrike" cap="none">
                <a:solidFill>
                  <a:srgbClr val="222222"/>
                </a:solidFill>
                <a:latin typeface="Calibri"/>
                <a:ea typeface="Calibri"/>
                <a:cs typeface="Calibri"/>
                <a:sym typeface="Calibri"/>
              </a:rPr>
              <a:t>Protects the </a:t>
            </a:r>
            <a:r>
              <a:rPr lang="en-US" sz="2000" b="1" i="0" u="none" strike="noStrike" cap="none">
                <a:solidFill>
                  <a:srgbClr val="222222"/>
                </a:solidFill>
                <a:latin typeface="Calibri"/>
                <a:ea typeface="Calibri"/>
                <a:cs typeface="Calibri"/>
                <a:sym typeface="Calibri"/>
              </a:rPr>
              <a:t>environment</a:t>
            </a:r>
            <a:r>
              <a:rPr lang="en-US" sz="2000" b="0" i="0" u="none" strike="noStrike" cap="none">
                <a:solidFill>
                  <a:srgbClr val="222222"/>
                </a:solidFill>
                <a:latin typeface="Calibri"/>
                <a:ea typeface="Calibri"/>
                <a:cs typeface="Calibri"/>
                <a:sym typeface="Calibri"/>
              </a:rPr>
              <a:t> by reducing runoff pollution</a:t>
            </a:r>
            <a:endParaRPr sz="2000" b="0" i="0" u="none" strike="noStrike" cap="none">
              <a:solidFill>
                <a:srgbClr val="43464B"/>
              </a:solidFill>
              <a:latin typeface="Calibri"/>
              <a:ea typeface="Calibri"/>
              <a:cs typeface="Calibri"/>
              <a:sym typeface="Calibri"/>
            </a:endParaRPr>
          </a:p>
          <a:p>
            <a:pPr marL="285750" marR="0" lvl="0" indent="-285750" algn="l" rtl="0">
              <a:lnSpc>
                <a:spcPct val="100000"/>
              </a:lnSpc>
              <a:spcBef>
                <a:spcPts val="0"/>
              </a:spcBef>
              <a:spcAft>
                <a:spcPts val="0"/>
              </a:spcAft>
              <a:buClr>
                <a:srgbClr val="222222"/>
              </a:buClr>
              <a:buSzPts val="2000"/>
              <a:buFont typeface="Arial"/>
              <a:buChar char="•"/>
            </a:pPr>
            <a:r>
              <a:rPr lang="en-US" sz="2000" b="1" i="0" u="none" strike="noStrike" cap="none">
                <a:solidFill>
                  <a:srgbClr val="222222"/>
                </a:solidFill>
                <a:latin typeface="Calibri"/>
                <a:ea typeface="Calibri"/>
                <a:cs typeface="Calibri"/>
                <a:sym typeface="Calibri"/>
              </a:rPr>
              <a:t>Reduces runoff </a:t>
            </a:r>
            <a:r>
              <a:rPr lang="en-US" sz="2000" b="0" i="0" u="none" strike="noStrike" cap="none">
                <a:solidFill>
                  <a:srgbClr val="222222"/>
                </a:solidFill>
                <a:latin typeface="Calibri"/>
                <a:ea typeface="Calibri"/>
                <a:cs typeface="Calibri"/>
                <a:sym typeface="Calibri"/>
              </a:rPr>
              <a:t>by being placed in a location enabling the garden to collect water</a:t>
            </a:r>
            <a:endParaRPr sz="2000" b="0" i="0" u="none" strike="noStrike" cap="none">
              <a:solidFill>
                <a:srgbClr val="43464B"/>
              </a:solidFill>
              <a:latin typeface="Calibri"/>
              <a:ea typeface="Calibri"/>
              <a:cs typeface="Calibri"/>
              <a:sym typeface="Calibri"/>
            </a:endParaRPr>
          </a:p>
          <a:p>
            <a:pPr marL="285750" marR="0" lvl="0" indent="-285750" algn="l" rtl="0">
              <a:lnSpc>
                <a:spcPct val="100000"/>
              </a:lnSpc>
              <a:spcBef>
                <a:spcPts val="0"/>
              </a:spcBef>
              <a:spcAft>
                <a:spcPts val="0"/>
              </a:spcAft>
              <a:buClr>
                <a:srgbClr val="222222"/>
              </a:buClr>
              <a:buSzPts val="2000"/>
              <a:buFont typeface="Arial"/>
              <a:buChar char="•"/>
            </a:pPr>
            <a:r>
              <a:rPr lang="en-US" sz="2000" b="0" i="0" u="none" strike="noStrike" cap="none">
                <a:solidFill>
                  <a:srgbClr val="222222"/>
                </a:solidFill>
                <a:latin typeface="Calibri"/>
                <a:ea typeface="Calibri"/>
                <a:cs typeface="Calibri"/>
                <a:sym typeface="Calibri"/>
              </a:rPr>
              <a:t>Provide </a:t>
            </a:r>
            <a:r>
              <a:rPr lang="en-US" sz="2000" b="1" i="0" u="none" strike="noStrike" cap="none">
                <a:solidFill>
                  <a:srgbClr val="222222"/>
                </a:solidFill>
                <a:latin typeface="Calibri"/>
                <a:ea typeface="Calibri"/>
                <a:cs typeface="Calibri"/>
                <a:sym typeface="Calibri"/>
              </a:rPr>
              <a:t>food and shelter</a:t>
            </a:r>
            <a:r>
              <a:rPr lang="en-US" sz="2000" b="0" i="0" u="none" strike="noStrike" cap="none">
                <a:solidFill>
                  <a:srgbClr val="222222"/>
                </a:solidFill>
                <a:latin typeface="Calibri"/>
                <a:ea typeface="Calibri"/>
                <a:cs typeface="Calibri"/>
                <a:sym typeface="Calibri"/>
              </a:rPr>
              <a:t> for </a:t>
            </a:r>
            <a:r>
              <a:rPr lang="en-US" sz="2000" b="1" i="0" u="none" strike="noStrike" cap="none">
                <a:solidFill>
                  <a:srgbClr val="222222"/>
                </a:solidFill>
                <a:latin typeface="Calibri"/>
                <a:ea typeface="Calibri"/>
                <a:cs typeface="Calibri"/>
                <a:sym typeface="Calibri"/>
              </a:rPr>
              <a:t>wildlife</a:t>
            </a:r>
            <a:r>
              <a:rPr lang="en-US" sz="2000" b="0" i="0" u="none" strike="noStrike" cap="none">
                <a:solidFill>
                  <a:srgbClr val="222222"/>
                </a:solidFill>
                <a:latin typeface="Calibri"/>
                <a:ea typeface="Calibri"/>
                <a:cs typeface="Calibri"/>
                <a:sym typeface="Calibri"/>
              </a:rPr>
              <a:t> and </a:t>
            </a:r>
            <a:r>
              <a:rPr lang="en-US" sz="2000" b="1" i="0" u="none" strike="noStrike" cap="none">
                <a:solidFill>
                  <a:srgbClr val="222222"/>
                </a:solidFill>
                <a:latin typeface="Calibri"/>
                <a:ea typeface="Calibri"/>
                <a:cs typeface="Calibri"/>
                <a:sym typeface="Calibri"/>
              </a:rPr>
              <a:t>pollinators,</a:t>
            </a:r>
            <a:r>
              <a:rPr lang="en-US" sz="2000" b="0" i="0" u="none" strike="noStrike" cap="none">
                <a:solidFill>
                  <a:srgbClr val="222222"/>
                </a:solidFill>
                <a:latin typeface="Calibri"/>
                <a:ea typeface="Calibri"/>
                <a:cs typeface="Calibri"/>
                <a:sym typeface="Calibri"/>
              </a:rPr>
              <a:t> such as butterflies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22222"/>
              </a:buClr>
              <a:buSzPts val="2000"/>
              <a:buFont typeface="Arial"/>
              <a:buChar char="•"/>
            </a:pPr>
            <a:r>
              <a:rPr lang="en-US" sz="2000" b="1" i="0" u="none" strike="noStrike" cap="none">
                <a:solidFill>
                  <a:srgbClr val="222222"/>
                </a:solidFill>
                <a:latin typeface="Calibri"/>
                <a:ea typeface="Calibri"/>
                <a:cs typeface="Calibri"/>
                <a:sym typeface="Calibri"/>
              </a:rPr>
              <a:t>Controls soil erosion</a:t>
            </a:r>
            <a:endParaRPr sz="2000" b="0" i="0" u="none" strike="noStrike" cap="none">
              <a:solidFill>
                <a:srgbClr val="222222"/>
              </a:solidFill>
              <a:latin typeface="Calibri"/>
              <a:ea typeface="Calibri"/>
              <a:cs typeface="Calibri"/>
              <a:sym typeface="Calibri"/>
            </a:endParaRPr>
          </a:p>
          <a:p>
            <a:pPr marL="285750" marR="0" lvl="0" indent="-285750" algn="l" rtl="0">
              <a:lnSpc>
                <a:spcPct val="100000"/>
              </a:lnSpc>
              <a:spcBef>
                <a:spcPts val="0"/>
              </a:spcBef>
              <a:spcAft>
                <a:spcPts val="0"/>
              </a:spcAft>
              <a:buClr>
                <a:srgbClr val="222222"/>
              </a:buClr>
              <a:buSzPts val="2000"/>
              <a:buFont typeface="Arial"/>
              <a:buChar char="•"/>
            </a:pPr>
            <a:r>
              <a:rPr lang="en-US" sz="2000" b="0" i="0" u="none" strike="noStrike" cap="none">
                <a:solidFill>
                  <a:srgbClr val="222222"/>
                </a:solidFill>
                <a:latin typeface="Calibri"/>
                <a:ea typeface="Calibri"/>
                <a:cs typeface="Calibri"/>
                <a:sym typeface="Calibri"/>
              </a:rPr>
              <a:t>Reduces </a:t>
            </a:r>
            <a:r>
              <a:rPr lang="en-US" sz="2000" b="1" i="0" u="none" strike="noStrike" cap="none">
                <a:solidFill>
                  <a:srgbClr val="222222"/>
                </a:solidFill>
                <a:latin typeface="Calibri"/>
                <a:ea typeface="Calibri"/>
                <a:cs typeface="Calibri"/>
                <a:sym typeface="Calibri"/>
              </a:rPr>
              <a:t>mosquito breeding problems </a:t>
            </a:r>
            <a:r>
              <a:rPr lang="en-US" sz="2000" b="0" i="0" u="none" strike="noStrike" cap="none">
                <a:solidFill>
                  <a:srgbClr val="222222"/>
                </a:solidFill>
                <a:latin typeface="Calibri"/>
                <a:ea typeface="Calibri"/>
                <a:cs typeface="Calibri"/>
                <a:sym typeface="Calibri"/>
              </a:rPr>
              <a:t>when standing water is eliminated/reduced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43464B"/>
                </a:solidFill>
                <a:latin typeface="Calibri"/>
                <a:ea typeface="Calibri"/>
                <a:cs typeface="Calibri"/>
                <a:sym typeface="Calibri"/>
              </a:rPr>
              <a:t>How to Design a Rain Garden </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43464B"/>
              </a:buClr>
              <a:buSzPts val="2000"/>
              <a:buFont typeface="Arial"/>
              <a:buChar char="•"/>
            </a:pPr>
            <a:r>
              <a:rPr lang="en-US" sz="2000" b="0" i="0" u="none" strike="noStrike" cap="none">
                <a:solidFill>
                  <a:srgbClr val="43464B"/>
                </a:solidFill>
                <a:latin typeface="Calibri"/>
                <a:ea typeface="Calibri"/>
                <a:cs typeface="Calibri"/>
                <a:sym typeface="Calibri"/>
              </a:rPr>
              <a:t>Determine if </a:t>
            </a:r>
            <a:r>
              <a:rPr lang="en-US" sz="2000" b="1" i="0" u="none" strike="noStrike" cap="none">
                <a:solidFill>
                  <a:srgbClr val="43464B"/>
                </a:solidFill>
                <a:latin typeface="Calibri"/>
                <a:ea typeface="Calibri"/>
                <a:cs typeface="Calibri"/>
                <a:sym typeface="Calibri"/>
              </a:rPr>
              <a:t>soil</a:t>
            </a:r>
            <a:r>
              <a:rPr lang="en-US" sz="2000" b="0" i="0" u="none" strike="noStrike" cap="none">
                <a:solidFill>
                  <a:srgbClr val="43464B"/>
                </a:solidFill>
                <a:latin typeface="Calibri"/>
                <a:ea typeface="Calibri"/>
                <a:cs typeface="Calibri"/>
                <a:sym typeface="Calibri"/>
              </a:rPr>
              <a:t> is suitable - does not have heavy clay soils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3464B"/>
              </a:buClr>
              <a:buSzPts val="2000"/>
              <a:buFont typeface="Arial"/>
              <a:buChar char="•"/>
            </a:pPr>
            <a:r>
              <a:rPr lang="en-US" sz="2000" b="1" i="0" u="none" strike="noStrike" cap="none">
                <a:solidFill>
                  <a:srgbClr val="43464B"/>
                </a:solidFill>
                <a:latin typeface="Calibri"/>
                <a:ea typeface="Calibri"/>
                <a:cs typeface="Calibri"/>
                <a:sym typeface="Calibri"/>
              </a:rPr>
              <a:t>Location</a:t>
            </a:r>
            <a:r>
              <a:rPr lang="en-US" sz="2000" b="0" i="0" u="none" strike="noStrike" cap="none">
                <a:solidFill>
                  <a:srgbClr val="43464B"/>
                </a:solidFill>
                <a:latin typeface="Calibri"/>
                <a:ea typeface="Calibri"/>
                <a:cs typeface="Calibri"/>
                <a:sym typeface="Calibri"/>
              </a:rPr>
              <a:t> - fed by one or two downspouts, 10 feet from buildings, not over utilities, near a septic tank or well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3464B"/>
              </a:buClr>
              <a:buSzPts val="2000"/>
              <a:buFont typeface="Arial"/>
              <a:buChar char="•"/>
            </a:pPr>
            <a:r>
              <a:rPr lang="en-US" sz="2000" b="1" i="0" u="none" strike="noStrike" cap="none">
                <a:solidFill>
                  <a:srgbClr val="43464B"/>
                </a:solidFill>
                <a:latin typeface="Calibri"/>
                <a:ea typeface="Calibri"/>
                <a:cs typeface="Calibri"/>
                <a:sym typeface="Calibri"/>
              </a:rPr>
              <a:t>Depth</a:t>
            </a:r>
            <a:r>
              <a:rPr lang="en-US" sz="2000" b="0" i="0" u="none" strike="noStrike" cap="none">
                <a:solidFill>
                  <a:srgbClr val="43464B"/>
                </a:solidFill>
                <a:latin typeface="Calibri"/>
                <a:ea typeface="Calibri"/>
                <a:cs typeface="Calibri"/>
                <a:sym typeface="Calibri"/>
              </a:rPr>
              <a:t> - typically 4 to 8 inches and not to exceed 8 inches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3464B"/>
              </a:buClr>
              <a:buSzPts val="2000"/>
              <a:buFont typeface="Arial"/>
              <a:buChar char="•"/>
            </a:pPr>
            <a:r>
              <a:rPr lang="en-US" sz="2000" b="1" i="0" u="none" strike="noStrike" cap="none">
                <a:solidFill>
                  <a:srgbClr val="43464B"/>
                </a:solidFill>
                <a:latin typeface="Calibri"/>
                <a:ea typeface="Calibri"/>
                <a:cs typeface="Calibri"/>
                <a:sym typeface="Calibri"/>
              </a:rPr>
              <a:t>Shape</a:t>
            </a:r>
            <a:r>
              <a:rPr lang="en-US" sz="2000" b="0" i="0" u="none" strike="noStrike" cap="none">
                <a:solidFill>
                  <a:srgbClr val="43464B"/>
                </a:solidFill>
                <a:latin typeface="Calibri"/>
                <a:ea typeface="Calibri"/>
                <a:cs typeface="Calibri"/>
                <a:sym typeface="Calibri"/>
              </a:rPr>
              <a:t> - crescent, oval, teardrop or kidney  are more appealing than a rectangle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3464B"/>
              </a:buClr>
              <a:buSzPts val="2000"/>
              <a:buFont typeface="Arial"/>
              <a:buChar char="•"/>
            </a:pPr>
            <a:r>
              <a:rPr lang="en-US" sz="2000" b="1" i="0" u="none" strike="noStrike" cap="none">
                <a:solidFill>
                  <a:srgbClr val="43464B"/>
                </a:solidFill>
                <a:latin typeface="Calibri"/>
                <a:ea typeface="Calibri"/>
                <a:cs typeface="Calibri"/>
                <a:sym typeface="Calibri"/>
              </a:rPr>
              <a:t>Plant Selection</a:t>
            </a:r>
            <a:r>
              <a:rPr lang="en-US" sz="2000" b="0" i="0" u="none" strike="noStrike" cap="none">
                <a:solidFill>
                  <a:srgbClr val="43464B"/>
                </a:solidFill>
                <a:latin typeface="Calibri"/>
                <a:ea typeface="Calibri"/>
                <a:cs typeface="Calibri"/>
                <a:sym typeface="Calibri"/>
              </a:rPr>
              <a:t> - Native plants that tolerate variable moisture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3464B"/>
              </a:buClr>
              <a:buSzPts val="2000"/>
              <a:buFont typeface="Arial"/>
              <a:buChar char="•"/>
            </a:pPr>
            <a:r>
              <a:rPr lang="en-US" sz="2000" b="1" i="0" u="none" strike="noStrike" cap="none">
                <a:solidFill>
                  <a:srgbClr val="43464B"/>
                </a:solidFill>
                <a:latin typeface="Calibri"/>
                <a:ea typeface="Calibri"/>
                <a:cs typeface="Calibri"/>
                <a:sym typeface="Calibri"/>
              </a:rPr>
              <a:t>Enhancements</a:t>
            </a:r>
            <a:r>
              <a:rPr lang="en-US" sz="2000" b="0" i="0" u="none" strike="noStrike" cap="none">
                <a:solidFill>
                  <a:srgbClr val="43464B"/>
                </a:solidFill>
                <a:latin typeface="Calibri"/>
                <a:ea typeface="Calibri"/>
                <a:cs typeface="Calibri"/>
                <a:sym typeface="Calibri"/>
              </a:rPr>
              <a:t> - rock, stonework, fences or other ornaments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1"/>
          <p:cNvSpPr txBox="1"/>
          <p:nvPr/>
        </p:nvSpPr>
        <p:spPr>
          <a:xfrm>
            <a:off x="4145468" y="158374"/>
            <a:ext cx="3236669"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9.  Hedgerows</a:t>
            </a:r>
            <a:endParaRPr sz="3700" b="1" i="0" u="none" strike="noStrike" cap="none">
              <a:solidFill>
                <a:srgbClr val="005A9E"/>
              </a:solidFill>
              <a:latin typeface="Arial"/>
              <a:ea typeface="Arial"/>
              <a:cs typeface="Arial"/>
              <a:sym typeface="Arial"/>
            </a:endParaRPr>
          </a:p>
        </p:txBody>
      </p:sp>
      <p:sp>
        <p:nvSpPr>
          <p:cNvPr id="544" name="Google Shape;544;p71"/>
          <p:cNvSpPr txBox="1"/>
          <p:nvPr/>
        </p:nvSpPr>
        <p:spPr>
          <a:xfrm>
            <a:off x="430974" y="847142"/>
            <a:ext cx="11330051" cy="58785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Hedgerows are dense vegetation (perennial grasses, shrubs, and trees) planted along    the edges of fields.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An ancient feature of agricultural landscapes throughout the world, hedgerows are increasingly recognized for their significant ecological benefits. These </a:t>
            </a:r>
            <a:r>
              <a:rPr lang="en-US" sz="2400" b="1" i="0" u="none" strike="noStrike" cap="none">
                <a:solidFill>
                  <a:srgbClr val="000000"/>
                </a:solidFill>
                <a:latin typeface="Calibri"/>
                <a:ea typeface="Calibri"/>
                <a:cs typeface="Calibri"/>
                <a:sym typeface="Calibri"/>
              </a:rPr>
              <a:t>benefits </a:t>
            </a:r>
            <a:r>
              <a:rPr lang="en-US" sz="2400" b="0" i="0" u="none" strike="noStrike" cap="none">
                <a:solidFill>
                  <a:srgbClr val="000000"/>
                </a:solidFill>
                <a:latin typeface="Calibri"/>
                <a:ea typeface="Calibri"/>
                <a:cs typeface="Calibri"/>
                <a:sym typeface="Calibri"/>
              </a:rPr>
              <a:t>include:</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Increases biodiversity with habitat for wildlife including birds, insects and mammals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Serves as field boundaries and creates natural windbreaks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Improves ecosystem function and resiliency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Protects and improves both water runoff and groundwater quality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Provides supplemental food such as fruits, nuts, and herbs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Supports natural enemies of common crop pests and crop pollinators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Hedgerows planted primarily with California natives support higher populations of common and rare birds.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Our hedgerows use plants found in the Sierra Foothills:  </a:t>
            </a:r>
            <a:r>
              <a:rPr lang="en-US" sz="2400" b="1" i="0" u="none" strike="noStrike" cap="none">
                <a:solidFill>
                  <a:srgbClr val="000000"/>
                </a:solidFill>
                <a:latin typeface="Calibri"/>
                <a:ea typeface="Calibri"/>
                <a:cs typeface="Calibri"/>
                <a:sym typeface="Calibri"/>
              </a:rPr>
              <a:t>Coffeeberry</a:t>
            </a: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Redbud</a:t>
            </a:r>
            <a:r>
              <a:rPr lang="en-US" sz="2400" b="0" i="0" u="none" strike="noStrike" cap="none">
                <a:solidFill>
                  <a:srgbClr val="000000"/>
                </a:solidFill>
                <a:latin typeface="Calibri"/>
                <a:ea typeface="Calibri"/>
                <a:cs typeface="Calibri"/>
                <a:sym typeface="Calibri"/>
              </a:rPr>
              <a:t>, and </a:t>
            </a:r>
            <a:r>
              <a:rPr lang="en-US" sz="2400" b="1" i="0" u="none" strike="noStrike" cap="none">
                <a:solidFill>
                  <a:srgbClr val="000000"/>
                </a:solidFill>
                <a:latin typeface="Calibri"/>
                <a:ea typeface="Calibri"/>
                <a:cs typeface="Calibri"/>
                <a:sym typeface="Calibri"/>
              </a:rPr>
              <a:t>Sentinel manzanita</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2"/>
          <p:cNvSpPr txBox="1"/>
          <p:nvPr/>
        </p:nvSpPr>
        <p:spPr>
          <a:xfrm>
            <a:off x="3207203" y="217750"/>
            <a:ext cx="5288095"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10.  Edible Garden Beds</a:t>
            </a:r>
            <a:endParaRPr sz="3700" b="1" i="0" u="none" strike="noStrike" cap="none">
              <a:solidFill>
                <a:srgbClr val="005A9E"/>
              </a:solidFill>
              <a:latin typeface="Arial"/>
              <a:ea typeface="Arial"/>
              <a:cs typeface="Arial"/>
              <a:sym typeface="Arial"/>
            </a:endParaRPr>
          </a:p>
        </p:txBody>
      </p:sp>
      <p:sp>
        <p:nvSpPr>
          <p:cNvPr id="550" name="Google Shape;550;p72"/>
          <p:cNvSpPr txBox="1"/>
          <p:nvPr/>
        </p:nvSpPr>
        <p:spPr>
          <a:xfrm>
            <a:off x="427512" y="1025274"/>
            <a:ext cx="11330051" cy="58169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These beds have seasonal (Cool and Warm Season) vegetables and berries planted in the ground plus in five raised beds (including one accessible bed).</a:t>
            </a:r>
            <a:br>
              <a:rPr lang="en-US" sz="2200" b="0" i="0" u="none" strike="noStrike" cap="none">
                <a:solidFill>
                  <a:srgbClr val="000000"/>
                </a:solidFill>
                <a:latin typeface="Calibri"/>
                <a:ea typeface="Calibri"/>
                <a:cs typeface="Calibri"/>
                <a:sym typeface="Calibri"/>
              </a:rPr>
            </a:br>
            <a:endParaRPr sz="2200" b="0" i="0" u="none" strike="noStrike" cap="none">
              <a:solidFill>
                <a:schemeClr val="dk1"/>
              </a:solidFill>
              <a:latin typeface="Calibri"/>
              <a:ea typeface="Calibri"/>
              <a:cs typeface="Calibri"/>
              <a:sym typeface="Calibri"/>
            </a:endParaRPr>
          </a:p>
          <a:p>
            <a:pPr marL="225425" marR="0" lvl="0" indent="-225425"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Culinary Herbs and Edible Flowers are planted in Raised Beds, Terra Cotta Pots (demonstrating container planting for smaller home/apartment growing possibilities) and in Orchard area Ground Cover.</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4’ x 4’ Beds are demonstrating Hügelkultur (German word meaning ‘mound culture’) growing plants in decomposing organic materials, providing natural long-term fertilizer as well as reducing water and irrigation needs.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In ground Bed planting of Native American style of the ‘Three Sisters’ (Corn, Beans and Squash) which provide each other support while growing, soil Nitrogen, and water retention.</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All edible plant flowers provide pollen and nectar for the bees, butterflies, and moths.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No chemical pest controls are used. Plants have been purchased from nurseries that do not use herbicides or pesticides.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3"/>
          <p:cNvSpPr txBox="1"/>
          <p:nvPr/>
        </p:nvSpPr>
        <p:spPr>
          <a:xfrm>
            <a:off x="3198641" y="300880"/>
            <a:ext cx="5935683"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11.  Straw Bale Gardening</a:t>
            </a:r>
            <a:endParaRPr sz="3700" b="1" i="0" u="none" strike="noStrike" cap="none">
              <a:solidFill>
                <a:srgbClr val="005A9E"/>
              </a:solidFill>
              <a:latin typeface="Arial"/>
              <a:ea typeface="Arial"/>
              <a:cs typeface="Arial"/>
              <a:sym typeface="Arial"/>
            </a:endParaRPr>
          </a:p>
        </p:txBody>
      </p:sp>
      <p:sp>
        <p:nvSpPr>
          <p:cNvPr id="556" name="Google Shape;556;p73"/>
          <p:cNvSpPr txBox="1"/>
          <p:nvPr/>
        </p:nvSpPr>
        <p:spPr>
          <a:xfrm>
            <a:off x="2087088" y="780469"/>
            <a:ext cx="90282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This illustrates how to create a beautiful garden with straw bales.</a:t>
            </a:r>
            <a:endParaRPr sz="2400" b="0" i="0" u="none" strike="noStrike" cap="none">
              <a:solidFill>
                <a:schemeClr val="dk1"/>
              </a:solidFill>
              <a:latin typeface="Calibri"/>
              <a:ea typeface="Calibri"/>
              <a:cs typeface="Calibri"/>
              <a:sym typeface="Calibri"/>
            </a:endParaRPr>
          </a:p>
        </p:txBody>
      </p:sp>
      <p:sp>
        <p:nvSpPr>
          <p:cNvPr id="557" name="Google Shape;557;p73"/>
          <p:cNvSpPr txBox="1"/>
          <p:nvPr/>
        </p:nvSpPr>
        <p:spPr>
          <a:xfrm>
            <a:off x="296881" y="1397054"/>
            <a:ext cx="4868883" cy="4647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Calibri"/>
                <a:ea typeface="Calibri"/>
                <a:cs typeface="Calibri"/>
                <a:sym typeface="Calibri"/>
              </a:rPr>
              <a:t>Benefits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Cheapest raised bed</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No soil or weeding required</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Less water consumption</a:t>
            </a:r>
            <a:endParaRPr sz="2400" b="0" i="0" u="none" strike="noStrike" cap="none">
              <a:solidFill>
                <a:srgbClr val="000000"/>
              </a:solidFill>
              <a:latin typeface="Noto Sans Symbols"/>
              <a:ea typeface="Noto Sans Symbols"/>
              <a:cs typeface="Noto Sans Symbols"/>
              <a:sym typeface="Noto Sans Symbols"/>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Extends the growing season</a:t>
            </a:r>
            <a:endParaRPr sz="2400" b="0" i="0" u="none" strike="noStrike" cap="none">
              <a:solidFill>
                <a:srgbClr val="000000"/>
              </a:solidFill>
              <a:latin typeface="Noto Sans Symbols"/>
              <a:ea typeface="Noto Sans Symbols"/>
              <a:cs typeface="Noto Sans Symbols"/>
              <a:sym typeface="Noto Sans Symbols"/>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Plenty of room to plant- top, sides, and end of bales</a:t>
            </a:r>
            <a:endParaRPr sz="2400" b="0" i="0" u="none" strike="noStrike" cap="none">
              <a:solidFill>
                <a:srgbClr val="000000"/>
              </a:solidFill>
              <a:latin typeface="Noto Sans Symbols"/>
              <a:ea typeface="Noto Sans Symbols"/>
              <a:cs typeface="Noto Sans Symbols"/>
              <a:sym typeface="Noto Sans Symbols"/>
            </a:endParaRPr>
          </a:p>
          <a:p>
            <a:pPr marL="225425" marR="0" lvl="0" indent="-225425" algn="l" rtl="0">
              <a:lnSpc>
                <a:spcPct val="100000"/>
              </a:lnSpc>
              <a:spcBef>
                <a:spcPts val="12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Creates super compost at end of growing season</a:t>
            </a:r>
            <a:endParaRPr sz="2400" b="0" i="0" u="none" strike="noStrike" cap="none">
              <a:solidFill>
                <a:srgbClr val="000000"/>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8" name="Google Shape;558;p73"/>
          <p:cNvSpPr txBox="1"/>
          <p:nvPr/>
        </p:nvSpPr>
        <p:spPr>
          <a:xfrm>
            <a:off x="5355769" y="1394966"/>
            <a:ext cx="6693726" cy="54630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How to construct a Straw Bale Garden</a:t>
            </a:r>
            <a:endParaRPr sz="1400" b="0" i="0" u="none" strike="noStrike" cap="none">
              <a:solidFill>
                <a:srgbClr val="000000"/>
              </a:solidFill>
              <a:latin typeface="Arial"/>
              <a:ea typeface="Arial"/>
              <a:cs typeface="Arial"/>
              <a:sym typeface="Arial"/>
            </a:endParaRPr>
          </a:p>
          <a:p>
            <a:pPr marL="225425" marR="0" lvl="1" indent="-225425" algn="l" rtl="0">
              <a:lnSpc>
                <a:spcPct val="100000"/>
              </a:lnSpc>
              <a:spcBef>
                <a:spcPts val="12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To</a:t>
            </a:r>
            <a:r>
              <a:rPr lang="en-US" sz="2400" b="0" i="0" u="none" strike="noStrike" cap="none">
                <a:solidFill>
                  <a:srgbClr val="000000"/>
                </a:solidFill>
                <a:latin typeface="Calibri"/>
                <a:ea typeface="Calibri"/>
                <a:cs typeface="Calibri"/>
                <a:sym typeface="Calibri"/>
              </a:rPr>
              <a:t> deter Gophers place hardware cloth on the bottom of the bale</a:t>
            </a:r>
            <a:endParaRPr sz="1400" b="0" i="0" u="none" strike="noStrike" cap="none">
              <a:solidFill>
                <a:srgbClr val="000000"/>
              </a:solidFill>
              <a:latin typeface="Arial"/>
              <a:ea typeface="Arial"/>
              <a:cs typeface="Arial"/>
              <a:sym typeface="Arial"/>
            </a:endParaRPr>
          </a:p>
          <a:p>
            <a:pPr marL="225425" marR="0" lvl="1" indent="-225425" algn="l" rtl="0">
              <a:lnSpc>
                <a:spcPct val="100000"/>
              </a:lnSpc>
              <a:spcBef>
                <a:spcPts val="6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Place string bale cords on the side and ensure no herbicide has been used</a:t>
            </a:r>
            <a:endParaRPr sz="1400" b="0" i="0" u="none" strike="noStrike" cap="none">
              <a:solidFill>
                <a:srgbClr val="000000"/>
              </a:solidFill>
              <a:latin typeface="Arial"/>
              <a:ea typeface="Arial"/>
              <a:cs typeface="Arial"/>
              <a:sym typeface="Arial"/>
            </a:endParaRPr>
          </a:p>
          <a:p>
            <a:pPr marL="225425" marR="0" lvl="1" indent="-225425" algn="l" rtl="0">
              <a:lnSpc>
                <a:spcPct val="100000"/>
              </a:lnSpc>
              <a:spcBef>
                <a:spcPts val="6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Pretreat 2 weeks before with high nitrogen fertilizer. Bacterial composition turns into a warm , fertile planting ground</a:t>
            </a:r>
            <a:endParaRPr sz="1400" b="0" i="0" u="none" strike="noStrike" cap="none">
              <a:solidFill>
                <a:srgbClr val="000000"/>
              </a:solidFill>
              <a:latin typeface="Arial"/>
              <a:ea typeface="Arial"/>
              <a:cs typeface="Arial"/>
              <a:sym typeface="Arial"/>
            </a:endParaRPr>
          </a:p>
          <a:p>
            <a:pPr marL="225425" marR="0" lvl="1" indent="-225425" algn="l" rtl="0">
              <a:lnSpc>
                <a:spcPct val="100000"/>
              </a:lnSpc>
              <a:spcBef>
                <a:spcPts val="6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End of 2 weeks apply balanced fertilizer (10-10-10)</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6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Use a trowel to dig holes in the bale</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6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Add a handful of sterile plant mix, seeds/plants and a dose of water</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4"/>
          <p:cNvSpPr txBox="1"/>
          <p:nvPr/>
        </p:nvSpPr>
        <p:spPr>
          <a:xfrm>
            <a:off x="2801631" y="241502"/>
            <a:ext cx="6852491" cy="688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12.  Lawn Alternative Meadow</a:t>
            </a:r>
            <a:endParaRPr sz="3700" b="1" i="0" u="none" strike="noStrike" cap="none">
              <a:solidFill>
                <a:srgbClr val="005A9E"/>
              </a:solidFill>
              <a:latin typeface="Arial"/>
              <a:ea typeface="Arial"/>
              <a:cs typeface="Arial"/>
              <a:sym typeface="Arial"/>
            </a:endParaRPr>
          </a:p>
        </p:txBody>
      </p:sp>
      <p:sp>
        <p:nvSpPr>
          <p:cNvPr id="564" name="Google Shape;564;p74"/>
          <p:cNvSpPr txBox="1"/>
          <p:nvPr/>
        </p:nvSpPr>
        <p:spPr>
          <a:xfrm>
            <a:off x="430974" y="930270"/>
            <a:ext cx="11330051" cy="5693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Native Mow Free grass from Delta bluegrass is versatile and adaptable to different mow heights. This slow growing, shade tolerant, fine-textured grass can be mowed at 4-6 inches or left unmowed as a beautiful garden meadow.</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Because native grasses are adapted to survive in almost any soil condition, they require little to no inputs such as fertilizer or pesticides plus use significantly less water. Landscaping with native grasses can be a wise environmental decision, especially when combined with California native trees, shrubs, and wildflowers. Benefits to homeowners and our environment including providing food and shelter to beneficial insects, butterflies, ladybugs, and wildlife.</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SHADE TREE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With  limited space to feature one shade tree, we chose the</a:t>
            </a:r>
            <a:r>
              <a:rPr lang="en-US" sz="2000" b="1" i="0" u="none" strike="noStrike" cap="none">
                <a:solidFill>
                  <a:srgbClr val="000000"/>
                </a:solidFill>
                <a:latin typeface="Calibri"/>
                <a:ea typeface="Calibri"/>
                <a:cs typeface="Calibri"/>
                <a:sym typeface="Calibri"/>
              </a:rPr>
              <a:t> Chinese pistache</a:t>
            </a:r>
            <a:r>
              <a:rPr lang="en-US" sz="2000" b="0" i="0" u="none" strike="noStrike" cap="none">
                <a:solidFill>
                  <a:srgbClr val="000000"/>
                </a:solidFill>
                <a:latin typeface="Calibri"/>
                <a:ea typeface="Calibri"/>
                <a:cs typeface="Calibri"/>
                <a:sym typeface="Calibri"/>
              </a:rPr>
              <a:t>. </a:t>
            </a:r>
            <a:r>
              <a:rPr lang="en-US" sz="2000" b="0" i="0" u="none" strike="noStrike" cap="none">
                <a:solidFill>
                  <a:srgbClr val="222222"/>
                </a:solidFill>
                <a:latin typeface="Calibri"/>
                <a:ea typeface="Calibri"/>
                <a:cs typeface="Calibri"/>
                <a:sym typeface="Calibri"/>
              </a:rPr>
              <a:t>This drought and heat-tolerant tree, reaching 25-35’ tall, has a wide spreading canopy with a deep vivid red Fall color. A great deal of pruning is not required to keep the tree strong and attractive. As this tree can be somewhat invasive in wetlands, we planted the easily found male cultivar called ‘Keith Davey’.</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222222"/>
                </a:solidFill>
                <a:latin typeface="Calibri"/>
                <a:ea typeface="Calibri"/>
                <a:cs typeface="Calibri"/>
                <a:sym typeface="Calibri"/>
              </a:rPr>
              <a:t>(A close second was the </a:t>
            </a:r>
            <a:r>
              <a:rPr lang="en-US" sz="2000" b="1" i="0" u="none" strike="noStrike" cap="none">
                <a:solidFill>
                  <a:srgbClr val="222222"/>
                </a:solidFill>
                <a:latin typeface="Calibri"/>
                <a:ea typeface="Calibri"/>
                <a:cs typeface="Calibri"/>
                <a:sym typeface="Calibri"/>
              </a:rPr>
              <a:t>Chitalpa tree</a:t>
            </a:r>
            <a:r>
              <a:rPr lang="en-US" sz="2000" b="0" i="0" u="none" strike="noStrike" cap="none">
                <a:solidFill>
                  <a:srgbClr val="222222"/>
                </a:solidFill>
                <a:latin typeface="Calibri"/>
                <a:ea typeface="Calibri"/>
                <a:cs typeface="Calibri"/>
                <a:sym typeface="Calibri"/>
              </a:rPr>
              <a:t>, a cross between our native </a:t>
            </a:r>
            <a:r>
              <a:rPr lang="en-US" sz="2000" b="1" i="0" u="none" strike="noStrike" cap="none">
                <a:solidFill>
                  <a:srgbClr val="222222"/>
                </a:solidFill>
                <a:latin typeface="Calibri"/>
                <a:ea typeface="Calibri"/>
                <a:cs typeface="Calibri"/>
                <a:sym typeface="Calibri"/>
              </a:rPr>
              <a:t>Desert willow </a:t>
            </a:r>
            <a:r>
              <a:rPr lang="en-US" sz="2000" b="0" i="0" u="none" strike="noStrike" cap="none">
                <a:solidFill>
                  <a:srgbClr val="222222"/>
                </a:solidFill>
                <a:latin typeface="Calibri"/>
                <a:ea typeface="Calibri"/>
                <a:cs typeface="Calibri"/>
                <a:sym typeface="Calibri"/>
              </a:rPr>
              <a:t>and non-native </a:t>
            </a:r>
            <a:r>
              <a:rPr lang="en-US" sz="2000" b="1" i="0" u="none" strike="noStrike" cap="none">
                <a:solidFill>
                  <a:srgbClr val="222222"/>
                </a:solidFill>
                <a:latin typeface="Calibri"/>
                <a:ea typeface="Calibri"/>
                <a:cs typeface="Calibri"/>
                <a:sym typeface="Calibri"/>
              </a:rPr>
              <a:t>Catalpa</a:t>
            </a:r>
            <a:r>
              <a:rPr lang="en-US" sz="2000" b="0" i="0" u="none" strike="noStrike" cap="none">
                <a:solidFill>
                  <a:srgbClr val="222222"/>
                </a:solidFill>
                <a:latin typeface="Calibri"/>
                <a:ea typeface="Calibri"/>
                <a:cs typeface="Calibri"/>
                <a:sym typeface="Calibri"/>
              </a:rPr>
              <a:t>. It’s a deciduous small tree with attractive orchid-like flowers. This tree does well in low to moderate water and full sun.)</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5"/>
          <p:cNvSpPr txBox="1"/>
          <p:nvPr/>
        </p:nvSpPr>
        <p:spPr>
          <a:xfrm>
            <a:off x="3802650" y="300875"/>
            <a:ext cx="4527000" cy="68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75B5"/>
              </a:buClr>
              <a:buSzPts val="4000"/>
              <a:buFont typeface="Calibri"/>
              <a:buNone/>
            </a:pPr>
            <a:r>
              <a:rPr lang="en-US" sz="4000" b="1" i="0" u="none" strike="noStrike" cap="none">
                <a:solidFill>
                  <a:srgbClr val="2E75B5"/>
                </a:solidFill>
                <a:latin typeface="Calibri"/>
                <a:ea typeface="Calibri"/>
                <a:cs typeface="Calibri"/>
                <a:sym typeface="Calibri"/>
              </a:rPr>
              <a:t>13.  Compost Area</a:t>
            </a:r>
            <a:endParaRPr sz="3700" b="1" i="0" u="none" strike="noStrike" cap="none">
              <a:solidFill>
                <a:srgbClr val="005A9E"/>
              </a:solidFill>
              <a:latin typeface="Arial"/>
              <a:ea typeface="Arial"/>
              <a:cs typeface="Arial"/>
              <a:sym typeface="Arial"/>
            </a:endParaRPr>
          </a:p>
        </p:txBody>
      </p:sp>
      <p:sp>
        <p:nvSpPr>
          <p:cNvPr id="570" name="Google Shape;570;p75"/>
          <p:cNvSpPr txBox="1"/>
          <p:nvPr/>
        </p:nvSpPr>
        <p:spPr>
          <a:xfrm>
            <a:off x="654137" y="1025274"/>
            <a:ext cx="11008426" cy="54784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Benefits of Composting</a:t>
            </a:r>
            <a:endParaRPr sz="2200" b="0" i="0" u="none" strike="noStrike" cap="none">
              <a:solidFill>
                <a:schemeClr val="dk1"/>
              </a:solidFill>
              <a:latin typeface="Calibri"/>
              <a:ea typeface="Calibri"/>
              <a:cs typeface="Calibri"/>
              <a:sym typeface="Calibri"/>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Easy, low cost, and a compost pile can fit any yard</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202124"/>
              </a:buClr>
              <a:buSzPts val="2000"/>
              <a:buFont typeface="Arial"/>
              <a:buChar char="•"/>
            </a:pPr>
            <a:r>
              <a:rPr lang="en-US" sz="2000" b="0" i="0" u="none" strike="noStrike" cap="none">
                <a:solidFill>
                  <a:srgbClr val="202124"/>
                </a:solidFill>
                <a:latin typeface="Calibri"/>
                <a:ea typeface="Calibri"/>
                <a:cs typeface="Calibri"/>
                <a:sym typeface="Calibri"/>
              </a:rPr>
              <a:t>Aids the environment and improves soil structure by increasing water holding capacity, supplies </a:t>
            </a:r>
            <a:br>
              <a:rPr lang="en-US" sz="2000" b="0" i="0" u="none" strike="noStrike" cap="none">
                <a:solidFill>
                  <a:srgbClr val="202124"/>
                </a:solidFill>
                <a:latin typeface="Calibri"/>
                <a:ea typeface="Calibri"/>
                <a:cs typeface="Calibri"/>
                <a:sym typeface="Calibri"/>
              </a:rPr>
            </a:br>
            <a:r>
              <a:rPr lang="en-US" sz="2000" b="0" i="0" u="none" strike="noStrike" cap="none">
                <a:solidFill>
                  <a:srgbClr val="202124"/>
                </a:solidFill>
                <a:latin typeface="Calibri"/>
                <a:ea typeface="Calibri"/>
                <a:cs typeface="Calibri"/>
                <a:sym typeface="Calibri"/>
              </a:rPr>
              <a:t>	nutrients to plants, feeds micro-organisms, and reduces the need for expensive chemical fertilizers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Different types of composting bins:  </a:t>
            </a:r>
            <a:r>
              <a:rPr lang="en-US" sz="2000" b="0" i="0" u="none" strike="noStrike" cap="none">
                <a:solidFill>
                  <a:srgbClr val="000000"/>
                </a:solidFill>
                <a:latin typeface="Calibri"/>
                <a:ea typeface="Calibri"/>
                <a:cs typeface="Calibri"/>
                <a:sym typeface="Calibri"/>
              </a:rPr>
              <a:t>3 Bin System; Geobin; RUEC Garbage Can; Tumbler</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Particular system depends on</a:t>
            </a:r>
            <a:endParaRPr sz="2200" b="0" i="0" u="none" strike="noStrike" cap="none">
              <a:solidFill>
                <a:schemeClr val="dk1"/>
              </a:solidFill>
              <a:latin typeface="Calibri"/>
              <a:ea typeface="Calibri"/>
              <a:cs typeface="Calibri"/>
              <a:sym typeface="Calibri"/>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Labor and Cost - How much time and money can you invest?</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Rate of Results - Faster results require close supervision</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Organic Material Availability - This makes a big difference!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layers go into the pile?  </a:t>
            </a:r>
            <a:endParaRPr sz="2200" b="0" i="0" u="none" strike="noStrike" cap="none">
              <a:solidFill>
                <a:schemeClr val="dk1"/>
              </a:solidFill>
              <a:latin typeface="Calibri"/>
              <a:ea typeface="Calibri"/>
              <a:cs typeface="Calibri"/>
              <a:sym typeface="Calibri"/>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Nitrogen or “greens” - vegetable or fruit scraps, grass clippings, coffee grounds, manures and alfalfa hay</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Carbon or “browns” - dry leaves, straw, sawdust, wood chips, corn stalks, and cardboard/paper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does not go into the pile?</a:t>
            </a:r>
            <a:endParaRPr sz="2200" b="0" i="0" u="none" strike="noStrike" cap="none">
              <a:solidFill>
                <a:schemeClr val="dk1"/>
              </a:solidFill>
              <a:latin typeface="Calibri"/>
              <a:ea typeface="Calibri"/>
              <a:cs typeface="Calibri"/>
              <a:sym typeface="Calibri"/>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Diseased/infected plants, weeds that have gone to seed, or plants with severe insect attack</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Cat/dog manures, meat, dairy, or fish</a:t>
            </a:r>
            <a:endParaRPr sz="1400" b="0" i="0" u="none" strike="noStrike" cap="none">
              <a:solidFill>
                <a:srgbClr val="000000"/>
              </a:solidFill>
              <a:latin typeface="Arial"/>
              <a:ea typeface="Arial"/>
              <a:cs typeface="Arial"/>
              <a:sym typeface="Arial"/>
            </a:endParaRPr>
          </a:p>
          <a:p>
            <a:pPr marL="166688" marR="0" lvl="0" indent="-166688"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BBQ or wood ashes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
          <p:cNvSpPr txBox="1"/>
          <p:nvPr/>
        </p:nvSpPr>
        <p:spPr>
          <a:xfrm>
            <a:off x="838200" y="367363"/>
            <a:ext cx="10515600" cy="82016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5A9E"/>
              </a:buClr>
              <a:buSzPts val="4800"/>
              <a:buFont typeface="Arial"/>
              <a:buNone/>
            </a:pPr>
            <a:r>
              <a:rPr lang="en-US" sz="4400" b="1" i="0" u="none" strike="noStrike" cap="none">
                <a:solidFill>
                  <a:srgbClr val="005A9E"/>
                </a:solidFill>
                <a:latin typeface="Arial"/>
                <a:ea typeface="Arial"/>
                <a:cs typeface="Arial"/>
                <a:sym typeface="Arial"/>
              </a:rPr>
              <a:t>Education Committee</a:t>
            </a:r>
            <a:endParaRPr sz="1000" b="0" i="0" u="none" strike="noStrike" cap="none">
              <a:solidFill>
                <a:srgbClr val="000000"/>
              </a:solidFill>
              <a:latin typeface="Arial"/>
              <a:ea typeface="Arial"/>
              <a:cs typeface="Arial"/>
              <a:sym typeface="Arial"/>
            </a:endParaRPr>
          </a:p>
        </p:txBody>
      </p:sp>
      <p:sp>
        <p:nvSpPr>
          <p:cNvPr id="218" name="Google Shape;218;p2"/>
          <p:cNvSpPr txBox="1"/>
          <p:nvPr/>
        </p:nvSpPr>
        <p:spPr>
          <a:xfrm>
            <a:off x="1957075" y="1579275"/>
            <a:ext cx="9953700" cy="52788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Committee Co-Chairs:</a:t>
            </a:r>
            <a:endParaRPr sz="3000" b="0" i="0" u="none" strike="noStrike" cap="none">
              <a:solidFill>
                <a:srgbClr val="000000"/>
              </a:solidFill>
              <a:latin typeface="Arial"/>
              <a:ea typeface="Arial"/>
              <a:cs typeface="Arial"/>
              <a:sym typeface="Arial"/>
            </a:endParaRPr>
          </a:p>
          <a:p>
            <a:pPr marL="973138" marR="0" lvl="1"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Becky Dirk, Beth Lantz &amp; Sherry Murphy</a:t>
            </a:r>
            <a:endParaRPr sz="2600" b="0" i="0" u="none" strike="noStrike" cap="none">
              <a:solidFill>
                <a:srgbClr val="000000"/>
              </a:solidFill>
              <a:latin typeface="Arial"/>
              <a:ea typeface="Arial"/>
              <a:cs typeface="Arial"/>
              <a:sym typeface="Arial"/>
            </a:endParaRPr>
          </a:p>
          <a:p>
            <a:pPr marL="463550" marR="0" lvl="0" indent="-463550" algn="l" rtl="0">
              <a:lnSpc>
                <a:spcPct val="100000"/>
              </a:lnSpc>
              <a:spcBef>
                <a:spcPts val="12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Website Coordinators:</a:t>
            </a:r>
            <a:endParaRPr sz="3000" b="0" i="0" u="none" strike="noStrike" cap="none">
              <a:solidFill>
                <a:srgbClr val="000000"/>
              </a:solidFill>
              <a:latin typeface="Arial"/>
              <a:ea typeface="Arial"/>
              <a:cs typeface="Arial"/>
              <a:sym typeface="Arial"/>
            </a:endParaRPr>
          </a:p>
          <a:p>
            <a:pPr marL="973138" marR="0" lvl="2"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Peggy Beltramo, Sherry Murphy &amp; Barbara Villareal</a:t>
            </a:r>
            <a:endParaRPr sz="2600" b="0" i="0" u="none" strike="noStrike" cap="none">
              <a:solidFill>
                <a:srgbClr val="000000"/>
              </a:solidFill>
              <a:latin typeface="Arial"/>
              <a:ea typeface="Arial"/>
              <a:cs typeface="Arial"/>
              <a:sym typeface="Arial"/>
            </a:endParaRPr>
          </a:p>
          <a:p>
            <a:pPr marL="457200" marR="0" lvl="1" indent="-457200" algn="l" rtl="0">
              <a:lnSpc>
                <a:spcPct val="100000"/>
              </a:lnSpc>
              <a:spcBef>
                <a:spcPts val="12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Publicity Coordinator:</a:t>
            </a:r>
            <a:endParaRPr sz="3000" b="0" i="0" u="none" strike="noStrike" cap="none">
              <a:solidFill>
                <a:srgbClr val="000000"/>
              </a:solidFill>
              <a:latin typeface="Arial"/>
              <a:ea typeface="Arial"/>
              <a:cs typeface="Arial"/>
              <a:sym typeface="Arial"/>
            </a:endParaRPr>
          </a:p>
          <a:p>
            <a:pPr marL="973138" marR="0" lvl="2" indent="-461963"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Becky Dirk</a:t>
            </a:r>
            <a:endParaRPr sz="2600" b="0" i="0" u="none" strike="noStrike" cap="none">
              <a:solidFill>
                <a:srgbClr val="000000"/>
              </a:solidFill>
              <a:latin typeface="Arial"/>
              <a:ea typeface="Arial"/>
              <a:cs typeface="Arial"/>
              <a:sym typeface="Arial"/>
            </a:endParaRPr>
          </a:p>
          <a:p>
            <a:pPr marL="457200" marR="0" lvl="1" indent="-457200" algn="l" rtl="0">
              <a:lnSpc>
                <a:spcPct val="100000"/>
              </a:lnSpc>
              <a:spcBef>
                <a:spcPts val="12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Garden Information Coordinator:</a:t>
            </a:r>
            <a:endParaRPr sz="3000" b="0" i="0" u="none" strike="noStrike" cap="none">
              <a:solidFill>
                <a:srgbClr val="000000"/>
              </a:solidFill>
              <a:latin typeface="Arial"/>
              <a:ea typeface="Arial"/>
              <a:cs typeface="Arial"/>
              <a:sym typeface="Arial"/>
            </a:endParaRPr>
          </a:p>
          <a:p>
            <a:pPr marL="973137" marR="0" lvl="2" indent="-474662" algn="l" rtl="0">
              <a:lnSpc>
                <a:spcPct val="100000"/>
              </a:lnSpc>
              <a:spcBef>
                <a:spcPts val="12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Beth Lantz</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6f5bfa175e_0_0"/>
          <p:cNvSpPr txBox="1"/>
          <p:nvPr/>
        </p:nvSpPr>
        <p:spPr>
          <a:xfrm>
            <a:off x="3939425" y="232475"/>
            <a:ext cx="49965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b="1">
                <a:solidFill>
                  <a:srgbClr val="005A9E"/>
                </a:solidFill>
              </a:rPr>
              <a:t>Garden Exercise</a:t>
            </a:r>
            <a:endParaRPr sz="1000">
              <a:solidFill>
                <a:schemeClr val="dk1"/>
              </a:solidFill>
            </a:endParaRPr>
          </a:p>
        </p:txBody>
      </p:sp>
      <p:sp>
        <p:nvSpPr>
          <p:cNvPr id="577" name="Google Shape;577;g26f5bfa175e_0_0"/>
          <p:cNvSpPr txBox="1"/>
          <p:nvPr/>
        </p:nvSpPr>
        <p:spPr>
          <a:xfrm>
            <a:off x="1311450" y="1139650"/>
            <a:ext cx="10016700" cy="58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rPr>
              <a:t>This exercise will deepen your familiarization with our </a:t>
            </a:r>
            <a:endParaRPr sz="2800" b="1">
              <a:solidFill>
                <a:schemeClr val="dk1"/>
              </a:solidFill>
            </a:endParaRPr>
          </a:p>
          <a:p>
            <a:pPr marL="0" lvl="0" indent="0" algn="l" rtl="0">
              <a:spcBef>
                <a:spcPts val="0"/>
              </a:spcBef>
              <a:spcAft>
                <a:spcPts val="0"/>
              </a:spcAft>
              <a:buNone/>
            </a:pPr>
            <a:r>
              <a:rPr lang="en-US" sz="2800" b="1">
                <a:solidFill>
                  <a:schemeClr val="dk1"/>
                </a:solidFill>
              </a:rPr>
              <a:t>13 garden areas plus introduce you to Pocket Summaries.</a:t>
            </a:r>
            <a:endParaRPr sz="2800" b="1">
              <a:solidFill>
                <a:schemeClr val="dk1"/>
              </a:solidFill>
            </a:endParaRPr>
          </a:p>
          <a:p>
            <a:pPr marL="0" lvl="0" indent="0" algn="l" rtl="0">
              <a:lnSpc>
                <a:spcPct val="50000"/>
              </a:lnSpc>
              <a:spcBef>
                <a:spcPts val="0"/>
              </a:spcBef>
              <a:spcAft>
                <a:spcPts val="0"/>
              </a:spcAft>
              <a:buNone/>
            </a:pPr>
            <a:endParaRPr sz="2800">
              <a:solidFill>
                <a:schemeClr val="dk1"/>
              </a:solidFill>
            </a:endParaRPr>
          </a:p>
          <a:p>
            <a:pPr marL="0" lvl="0" indent="0" algn="l" rtl="0">
              <a:spcBef>
                <a:spcPts val="0"/>
              </a:spcBef>
              <a:spcAft>
                <a:spcPts val="0"/>
              </a:spcAft>
              <a:buNone/>
            </a:pPr>
            <a:r>
              <a:rPr lang="en-US" sz="2800">
                <a:solidFill>
                  <a:schemeClr val="dk1"/>
                </a:solidFill>
              </a:rPr>
              <a:t>Please take 45–60 minutes to:</a:t>
            </a:r>
            <a:endParaRPr sz="2800">
              <a:solidFill>
                <a:schemeClr val="dk1"/>
              </a:solidFill>
            </a:endParaRPr>
          </a:p>
          <a:p>
            <a:pPr marL="0" lvl="0" indent="0" algn="l" rtl="0">
              <a:lnSpc>
                <a:spcPct val="50000"/>
              </a:lnSpc>
              <a:spcBef>
                <a:spcPts val="0"/>
              </a:spcBef>
              <a:spcAft>
                <a:spcPts val="0"/>
              </a:spcAft>
              <a:buNone/>
            </a:pPr>
            <a:endParaRPr sz="2800">
              <a:solidFill>
                <a:schemeClr val="dk1"/>
              </a:solidFill>
            </a:endParaRPr>
          </a:p>
          <a:p>
            <a:pPr marL="457200" lvl="0" indent="-393700" algn="l" rtl="0">
              <a:lnSpc>
                <a:spcPct val="100000"/>
              </a:lnSpc>
              <a:spcBef>
                <a:spcPts val="0"/>
              </a:spcBef>
              <a:spcAft>
                <a:spcPts val="0"/>
              </a:spcAft>
              <a:buClr>
                <a:schemeClr val="dk1"/>
              </a:buClr>
              <a:buSzPts val="2600"/>
              <a:buAutoNum type="arabicPeriod"/>
            </a:pPr>
            <a:r>
              <a:rPr lang="en-US" sz="2600">
                <a:solidFill>
                  <a:schemeClr val="dk1"/>
                </a:solidFill>
              </a:rPr>
              <a:t>Choose a Garden Greeter Buddy</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Visit each area &amp; review corresponding Pocket Summary </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Suggest 6-8 minutes at #1 Entry Garden </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Suggest 6-8 minutes for </a:t>
            </a:r>
            <a:r>
              <a:rPr lang="en-US" sz="2600" b="1">
                <a:solidFill>
                  <a:schemeClr val="dk1"/>
                </a:solidFill>
              </a:rPr>
              <a:t>four</a:t>
            </a:r>
            <a:r>
              <a:rPr lang="en-US" sz="2600">
                <a:solidFill>
                  <a:schemeClr val="dk1"/>
                </a:solidFill>
              </a:rPr>
              <a:t> Pollinator areas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Suggest 4-5 minutes at the other eight garden areas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Return Pocket Summaries to Diane or Marianne </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The garden gates will be closed at 3pm today</a:t>
            </a:r>
            <a:endParaRPr sz="26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6"/>
          <p:cNvSpPr txBox="1"/>
          <p:nvPr/>
        </p:nvSpPr>
        <p:spPr>
          <a:xfrm>
            <a:off x="4757305" y="389402"/>
            <a:ext cx="3020700" cy="70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WRAP-UP</a:t>
            </a:r>
            <a:endParaRPr sz="1400" b="0" i="0" u="none" strike="noStrike" cap="none">
              <a:solidFill>
                <a:srgbClr val="000000"/>
              </a:solidFill>
              <a:latin typeface="Arial"/>
              <a:ea typeface="Arial"/>
              <a:cs typeface="Arial"/>
              <a:sym typeface="Arial"/>
            </a:endParaRPr>
          </a:p>
        </p:txBody>
      </p:sp>
      <p:sp>
        <p:nvSpPr>
          <p:cNvPr id="584" name="Google Shape;584;p76"/>
          <p:cNvSpPr txBox="1"/>
          <p:nvPr/>
        </p:nvSpPr>
        <p:spPr>
          <a:xfrm>
            <a:off x="2370250" y="1548650"/>
            <a:ext cx="8171400" cy="24597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30000"/>
              <a:buFont typeface="Arial"/>
              <a:buNone/>
            </a:pPr>
            <a:r>
              <a:rPr lang="en-US" sz="12000" b="1" i="0" u="none" strike="noStrike" cap="none" dirty="0">
                <a:solidFill>
                  <a:schemeClr val="dk1"/>
                </a:solidFill>
                <a:latin typeface="Arial"/>
                <a:ea typeface="Arial"/>
                <a:cs typeface="Arial"/>
                <a:sym typeface="Arial"/>
              </a:rPr>
              <a:t>Thank you for listening to this orientation!</a:t>
            </a:r>
            <a:endParaRPr sz="120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39130"/>
              <a:buFont typeface="Arial"/>
              <a:buNone/>
            </a:pPr>
            <a:endParaRPr sz="9200" b="1" i="0" u="none" strike="noStrike" cap="none" dirty="0">
              <a:solidFill>
                <a:schemeClr val="dk1"/>
              </a:solidFill>
              <a:latin typeface="Arial"/>
              <a:ea typeface="Arial"/>
              <a:cs typeface="Arial"/>
              <a:sym typeface="Arial"/>
            </a:endParaRPr>
          </a:p>
          <a:p>
            <a:pPr marL="0" marR="0" lvl="0" indent="0" algn="ctr" rtl="0">
              <a:lnSpc>
                <a:spcPct val="150000"/>
              </a:lnSpc>
              <a:spcBef>
                <a:spcPts val="0"/>
              </a:spcBef>
              <a:spcAft>
                <a:spcPts val="0"/>
              </a:spcAft>
              <a:buClr>
                <a:srgbClr val="0070C0"/>
              </a:buClr>
              <a:buSzPct val="33332"/>
              <a:buFont typeface="Arial"/>
              <a:buNone/>
            </a:pPr>
            <a:r>
              <a:rPr lang="en-US" sz="12000" b="1" dirty="0">
                <a:solidFill>
                  <a:schemeClr val="dk1"/>
                </a:solidFill>
              </a:rPr>
              <a:t>Please take your belongings with you.</a:t>
            </a:r>
            <a:endParaRPr sz="12000" b="1" i="0" u="none" strike="noStrike" cap="none" dirty="0">
              <a:solidFill>
                <a:schemeClr val="dk1"/>
              </a:solidFill>
              <a:latin typeface="Arial"/>
              <a:ea typeface="Arial"/>
              <a:cs typeface="Arial"/>
              <a:sym typeface="Arial"/>
            </a:endParaRPr>
          </a:p>
          <a:p>
            <a:pPr marL="0" marR="0" lvl="0" indent="0" algn="ctr" rtl="0">
              <a:lnSpc>
                <a:spcPct val="150000"/>
              </a:lnSpc>
              <a:spcBef>
                <a:spcPts val="1200"/>
              </a:spcBef>
              <a:spcAft>
                <a:spcPts val="0"/>
              </a:spcAft>
              <a:buClr>
                <a:srgbClr val="0070C0"/>
              </a:buClr>
              <a:buSzPct val="27776"/>
              <a:buFont typeface="Arial"/>
              <a:buNone/>
            </a:pPr>
            <a:r>
              <a:rPr lang="en-US" sz="14400" b="1" dirty="0">
                <a:solidFill>
                  <a:srgbClr val="0070C0"/>
                </a:solidFill>
              </a:rPr>
              <a:t>L</a:t>
            </a:r>
            <a:r>
              <a:rPr lang="en-US" sz="14400" b="1" i="0" u="none" strike="noStrike" cap="none" dirty="0">
                <a:solidFill>
                  <a:srgbClr val="0070C0"/>
                </a:solidFill>
                <a:latin typeface="Arial"/>
                <a:ea typeface="Arial"/>
                <a:cs typeface="Arial"/>
                <a:sym typeface="Arial"/>
              </a:rPr>
              <a:t>et’s go outside!</a:t>
            </a:r>
            <a:endParaRPr sz="14400" b="0" i="0" u="none" strike="noStrike" cap="none" dirty="0">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ct val="100000"/>
              <a:buFont typeface="Arial"/>
              <a:buNone/>
            </a:pPr>
            <a:endParaRPr sz="2400" b="1" i="0" u="none" strike="noStrike" cap="none" dirty="0">
              <a:solidFill>
                <a:srgbClr val="FF000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ct val="100000"/>
              <a:buFont typeface="Arial"/>
              <a:buNone/>
            </a:pPr>
            <a:endParaRPr sz="2400" b="0" i="0" u="none" strike="noStrike" cap="none" dirty="0">
              <a:solidFill>
                <a:srgbClr val="FF0000"/>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801688" marR="0" lvl="1" indent="-279400" algn="l" rtl="0">
              <a:lnSpc>
                <a:spcPct val="90000"/>
              </a:lnSpc>
              <a:spcBef>
                <a:spcPts val="240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801688" marR="0" lvl="1" indent="-304800" algn="l" rtl="0">
              <a:lnSpc>
                <a:spcPct val="90000"/>
              </a:lnSpc>
              <a:spcBef>
                <a:spcPts val="24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p:txBody>
      </p:sp>
      <p:grpSp>
        <p:nvGrpSpPr>
          <p:cNvPr id="585" name="Google Shape;585;p76"/>
          <p:cNvGrpSpPr/>
          <p:nvPr/>
        </p:nvGrpSpPr>
        <p:grpSpPr>
          <a:xfrm>
            <a:off x="2239671" y="4181705"/>
            <a:ext cx="7518145" cy="2087885"/>
            <a:chOff x="1655276" y="3091155"/>
            <a:chExt cx="8881447" cy="3344362"/>
          </a:xfrm>
        </p:grpSpPr>
        <p:pic>
          <p:nvPicPr>
            <p:cNvPr id="586" name="Google Shape;586;p76"/>
            <p:cNvPicPr preferRelativeResize="0"/>
            <p:nvPr/>
          </p:nvPicPr>
          <p:blipFill rotWithShape="1">
            <a:blip r:embed="rId3">
              <a:alphaModFix/>
            </a:blip>
            <a:srcRect/>
            <a:stretch/>
          </p:blipFill>
          <p:spPr>
            <a:xfrm rot="-662329">
              <a:off x="1857379" y="3422860"/>
              <a:ext cx="3703321" cy="2468880"/>
            </a:xfrm>
            <a:prstGeom prst="rect">
              <a:avLst/>
            </a:prstGeom>
            <a:noFill/>
            <a:ln>
              <a:noFill/>
            </a:ln>
          </p:spPr>
        </p:pic>
        <p:pic>
          <p:nvPicPr>
            <p:cNvPr id="587" name="Google Shape;587;p76"/>
            <p:cNvPicPr preferRelativeResize="0"/>
            <p:nvPr/>
          </p:nvPicPr>
          <p:blipFill rotWithShape="1">
            <a:blip r:embed="rId4">
              <a:alphaModFix/>
            </a:blip>
            <a:srcRect/>
            <a:stretch/>
          </p:blipFill>
          <p:spPr>
            <a:xfrm rot="935184">
              <a:off x="6812853" y="3681444"/>
              <a:ext cx="3474720" cy="233010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p:nvPr/>
        </p:nvSpPr>
        <p:spPr>
          <a:xfrm>
            <a:off x="838200" y="655770"/>
            <a:ext cx="10515600" cy="7134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5A9E"/>
              </a:buClr>
              <a:buSzPts val="4800"/>
              <a:buFont typeface="Arial"/>
              <a:buNone/>
            </a:pPr>
            <a:r>
              <a:rPr lang="en-US" sz="4400" b="1" i="0" u="none" strike="noStrike" cap="none">
                <a:solidFill>
                  <a:srgbClr val="005A9E"/>
                </a:solidFill>
                <a:latin typeface="Arial"/>
                <a:ea typeface="Arial"/>
                <a:cs typeface="Arial"/>
                <a:sym typeface="Arial"/>
              </a:rPr>
              <a:t>Education Committee </a:t>
            </a:r>
            <a:r>
              <a:rPr lang="en-US" sz="4800" b="1" i="0" u="none" strike="noStrike" cap="none">
                <a:solidFill>
                  <a:srgbClr val="005A9E"/>
                </a:solidFill>
                <a:latin typeface="Arial"/>
                <a:ea typeface="Arial"/>
                <a:cs typeface="Arial"/>
                <a:sym typeface="Arial"/>
              </a:rPr>
              <a:t>- </a:t>
            </a:r>
            <a:r>
              <a:rPr lang="en-US" sz="3600" b="1" i="0" u="none" strike="noStrike" cap="none">
                <a:solidFill>
                  <a:srgbClr val="005A9E"/>
                </a:solidFill>
                <a:latin typeface="Arial"/>
                <a:ea typeface="Arial"/>
                <a:cs typeface="Arial"/>
                <a:sym typeface="Arial"/>
              </a:rPr>
              <a:t>continued</a:t>
            </a:r>
            <a:endParaRPr sz="3600" b="0" i="0" u="none" strike="noStrike" cap="none">
              <a:solidFill>
                <a:srgbClr val="000000"/>
              </a:solidFill>
              <a:latin typeface="Arial"/>
              <a:ea typeface="Arial"/>
              <a:cs typeface="Arial"/>
              <a:sym typeface="Arial"/>
            </a:endParaRPr>
          </a:p>
        </p:txBody>
      </p:sp>
      <p:sp>
        <p:nvSpPr>
          <p:cNvPr id="224" name="Google Shape;224;p3"/>
          <p:cNvSpPr txBox="1"/>
          <p:nvPr/>
        </p:nvSpPr>
        <p:spPr>
          <a:xfrm>
            <a:off x="2610955" y="1829654"/>
            <a:ext cx="7901100" cy="4399800"/>
          </a:xfrm>
          <a:prstGeom prst="rect">
            <a:avLst/>
          </a:prstGeom>
          <a:noFill/>
          <a:ln>
            <a:noFill/>
          </a:ln>
        </p:spPr>
        <p:txBody>
          <a:bodyPr spcFirstLastPara="1" wrap="square" lIns="91425" tIns="45700" rIns="91425" bIns="45700" anchor="t" anchorCtr="0">
            <a:noAutofit/>
          </a:bodyPr>
          <a:lstStyle/>
          <a:p>
            <a:pPr marL="457200" marR="0" lvl="1" indent="-457200" algn="l" rtl="0">
              <a:lnSpc>
                <a:spcPct val="100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Volunteer Coordinators:</a:t>
            </a:r>
            <a:endParaRPr sz="3000" b="0" i="0" u="none" strike="noStrike" cap="none">
              <a:solidFill>
                <a:srgbClr val="000000"/>
              </a:solidFill>
              <a:latin typeface="Arial"/>
              <a:ea typeface="Arial"/>
              <a:cs typeface="Arial"/>
              <a:sym typeface="Arial"/>
            </a:endParaRPr>
          </a:p>
          <a:p>
            <a:pPr marL="1027112" marR="0" lvl="2" indent="-457200"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Neal Clapper &amp; Susan Gedney</a:t>
            </a:r>
            <a:endParaRPr sz="2600" b="0" i="0" u="none" strike="noStrike" cap="none">
              <a:solidFill>
                <a:schemeClr val="dk1"/>
              </a:solidFill>
              <a:latin typeface="Arial"/>
              <a:ea typeface="Arial"/>
              <a:cs typeface="Arial"/>
              <a:sym typeface="Arial"/>
            </a:endParaRPr>
          </a:p>
          <a:p>
            <a:pPr marL="457200" marR="0" lvl="1" indent="-45720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Group Tour Coordinator:</a:t>
            </a:r>
            <a:endParaRPr sz="3000" b="0" i="0" u="none" strike="noStrike" cap="none">
              <a:solidFill>
                <a:srgbClr val="000000"/>
              </a:solidFill>
              <a:latin typeface="Arial"/>
              <a:ea typeface="Arial"/>
              <a:cs typeface="Arial"/>
              <a:sym typeface="Arial"/>
            </a:endParaRPr>
          </a:p>
          <a:p>
            <a:pPr marL="1028700" marR="0" lvl="2" indent="-555625"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Brooke Moeller</a:t>
            </a:r>
            <a:endParaRPr sz="2600" b="0" i="0" u="none" strike="noStrike" cap="none">
              <a:solidFill>
                <a:schemeClr val="dk1"/>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Education Trainers for Adult Tours:</a:t>
            </a:r>
            <a:endParaRPr sz="3000" b="0" i="0" u="none" strike="noStrike" cap="none">
              <a:solidFill>
                <a:srgbClr val="000000"/>
              </a:solidFill>
              <a:latin typeface="Arial"/>
              <a:ea typeface="Arial"/>
              <a:cs typeface="Arial"/>
              <a:sym typeface="Arial"/>
            </a:endParaRPr>
          </a:p>
          <a:p>
            <a:pPr marL="973137" marR="0" lvl="1" indent="-461962"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Diane Arnold &amp; Marianne Calhoun</a:t>
            </a:r>
            <a:endParaRPr sz="2600" b="0" i="0" u="none" strike="noStrike" cap="none">
              <a:solidFill>
                <a:schemeClr val="dk1"/>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Education Trainer for Youth Tours:</a:t>
            </a:r>
            <a:endParaRPr sz="3000" b="0" i="0" u="none" strike="noStrike" cap="none">
              <a:solidFill>
                <a:srgbClr val="000000"/>
              </a:solidFill>
              <a:latin typeface="Arial"/>
              <a:ea typeface="Arial"/>
              <a:cs typeface="Arial"/>
              <a:sym typeface="Arial"/>
            </a:endParaRPr>
          </a:p>
          <a:p>
            <a:pPr marL="1027112" marR="0" lvl="2" indent="-444500" algn="l" rtl="0">
              <a:lnSpc>
                <a:spcPct val="100000"/>
              </a:lnSpc>
              <a:spcBef>
                <a:spcPts val="6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Lynda Alvarez</a:t>
            </a:r>
            <a:endParaRPr sz="2600" b="0" i="0" u="none" strike="noStrike" cap="none">
              <a:solidFill>
                <a:srgbClr val="000000"/>
              </a:solidFill>
              <a:latin typeface="Arial"/>
              <a:ea typeface="Arial"/>
              <a:cs typeface="Arial"/>
              <a:sym typeface="Arial"/>
            </a:endParaRPr>
          </a:p>
          <a:p>
            <a:pPr marL="914400" marR="0" lvl="2" indent="0" algn="l" rtl="0">
              <a:lnSpc>
                <a:spcPct val="100000"/>
              </a:lnSpc>
              <a:spcBef>
                <a:spcPts val="18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p:nvPr/>
        </p:nvSpPr>
        <p:spPr>
          <a:xfrm>
            <a:off x="87300" y="699875"/>
            <a:ext cx="12017400" cy="725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5A9E"/>
              </a:buClr>
              <a:buSzPts val="4200"/>
              <a:buFont typeface="Arial"/>
              <a:buNone/>
            </a:pPr>
            <a:r>
              <a:rPr lang="en-US" sz="4800" b="1" i="0" u="none" strike="noStrike" cap="none">
                <a:solidFill>
                  <a:srgbClr val="005A9E"/>
                </a:solidFill>
                <a:latin typeface="Arial"/>
                <a:ea typeface="Arial"/>
                <a:cs typeface="Arial"/>
                <a:sym typeface="Arial"/>
              </a:rPr>
              <a:t>II.  DEVELOPMENT OF DEMO GARDEN</a:t>
            </a:r>
            <a:endParaRPr sz="4800" b="0" i="0" u="none" strike="noStrike" cap="none">
              <a:solidFill>
                <a:srgbClr val="000000"/>
              </a:solidFill>
              <a:latin typeface="Arial"/>
              <a:ea typeface="Arial"/>
              <a:cs typeface="Arial"/>
              <a:sym typeface="Arial"/>
            </a:endParaRPr>
          </a:p>
        </p:txBody>
      </p:sp>
      <p:sp>
        <p:nvSpPr>
          <p:cNvPr id="230" name="Google Shape;230;p30"/>
          <p:cNvSpPr txBox="1"/>
          <p:nvPr/>
        </p:nvSpPr>
        <p:spPr>
          <a:xfrm>
            <a:off x="1934690" y="1838448"/>
            <a:ext cx="6591794" cy="4027962"/>
          </a:xfrm>
          <a:prstGeom prst="rect">
            <a:avLst/>
          </a:prstGeom>
          <a:noFill/>
          <a:ln>
            <a:noFill/>
          </a:ln>
        </p:spPr>
        <p:txBody>
          <a:bodyPr spcFirstLastPara="1" wrap="square" lIns="91425" tIns="45700" rIns="91425" bIns="45700" anchor="t" anchorCtr="0">
            <a:noAutofit/>
          </a:bodyPr>
          <a:lstStyle/>
          <a:p>
            <a:pPr marL="344488" marR="0" lvl="0" indent="-319088"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 Purpose</a:t>
            </a:r>
            <a:endParaRPr sz="3600" b="0" i="0" u="none" strike="noStrike" cap="none">
              <a:solidFill>
                <a:srgbClr val="000000"/>
              </a:solidFill>
              <a:latin typeface="Arial"/>
              <a:ea typeface="Arial"/>
              <a:cs typeface="Arial"/>
              <a:sym typeface="Arial"/>
            </a:endParaRPr>
          </a:p>
          <a:p>
            <a:pPr marL="344488" marR="0" lvl="0" indent="-319088" algn="l" rtl="0">
              <a:lnSpc>
                <a:spcPct val="100000"/>
              </a:lnSpc>
              <a:spcBef>
                <a:spcPts val="300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 Historical Timeline</a:t>
            </a:r>
            <a:endParaRPr sz="3600" b="0" i="0" u="none" strike="noStrike" cap="none">
              <a:solidFill>
                <a:srgbClr val="000000"/>
              </a:solidFill>
              <a:latin typeface="Arial"/>
              <a:ea typeface="Arial"/>
              <a:cs typeface="Arial"/>
              <a:sym typeface="Arial"/>
            </a:endParaRPr>
          </a:p>
          <a:p>
            <a:pPr marL="344488" marR="0" lvl="0" indent="-319088" algn="l" rtl="0">
              <a:lnSpc>
                <a:spcPct val="100000"/>
              </a:lnSpc>
              <a:spcBef>
                <a:spcPts val="300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 Design Goals</a:t>
            </a:r>
            <a:endParaRPr sz="3600" b="0" i="0" u="none" strike="noStrike" cap="none">
              <a:solidFill>
                <a:srgbClr val="000000"/>
              </a:solidFill>
              <a:latin typeface="Arial"/>
              <a:ea typeface="Arial"/>
              <a:cs typeface="Arial"/>
              <a:sym typeface="Arial"/>
            </a:endParaRPr>
          </a:p>
          <a:p>
            <a:pPr marL="344488" marR="0" lvl="0" indent="-319088" algn="l" rtl="0">
              <a:lnSpc>
                <a:spcPct val="100000"/>
              </a:lnSpc>
              <a:spcBef>
                <a:spcPts val="300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 Funding</a:t>
            </a:r>
            <a:endParaRPr sz="3600" b="0" i="0" u="none" strike="noStrike" cap="none">
              <a:solidFill>
                <a:srgbClr val="000000"/>
              </a:solidFill>
              <a:latin typeface="Arial"/>
              <a:ea typeface="Arial"/>
              <a:cs typeface="Arial"/>
              <a:sym typeface="Arial"/>
            </a:endParaRPr>
          </a:p>
        </p:txBody>
      </p:sp>
      <p:pic>
        <p:nvPicPr>
          <p:cNvPr id="231" name="Google Shape;231;p30"/>
          <p:cNvPicPr preferRelativeResize="0"/>
          <p:nvPr/>
        </p:nvPicPr>
        <p:blipFill rotWithShape="1">
          <a:blip r:embed="rId3">
            <a:alphaModFix/>
          </a:blip>
          <a:srcRect/>
          <a:stretch/>
        </p:blipFill>
        <p:spPr>
          <a:xfrm>
            <a:off x="8098658" y="2138821"/>
            <a:ext cx="1554480" cy="3197899"/>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p:nvPr/>
        </p:nvSpPr>
        <p:spPr>
          <a:xfrm>
            <a:off x="3136570" y="521740"/>
            <a:ext cx="5918860" cy="72517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5A9E"/>
              </a:buClr>
              <a:buSzPts val="4800"/>
              <a:buFont typeface="Arial"/>
              <a:buNone/>
            </a:pPr>
            <a:r>
              <a:rPr lang="en-US" sz="4400" b="1" i="0" u="none" strike="noStrike" cap="none">
                <a:solidFill>
                  <a:srgbClr val="005A9E"/>
                </a:solidFill>
                <a:latin typeface="Arial"/>
                <a:ea typeface="Arial"/>
                <a:cs typeface="Arial"/>
                <a:sym typeface="Arial"/>
              </a:rPr>
              <a:t>Purpose</a:t>
            </a:r>
            <a:endParaRPr sz="4400" b="0" i="0" u="none" strike="noStrike" cap="none">
              <a:solidFill>
                <a:srgbClr val="000000"/>
              </a:solidFill>
              <a:latin typeface="Arial"/>
              <a:ea typeface="Arial"/>
              <a:cs typeface="Arial"/>
              <a:sym typeface="Arial"/>
            </a:endParaRPr>
          </a:p>
        </p:txBody>
      </p:sp>
      <p:sp>
        <p:nvSpPr>
          <p:cNvPr id="238" name="Google Shape;238;p32"/>
          <p:cNvSpPr txBox="1"/>
          <p:nvPr/>
        </p:nvSpPr>
        <p:spPr>
          <a:xfrm>
            <a:off x="1113824" y="1413700"/>
            <a:ext cx="9657900" cy="5004600"/>
          </a:xfrm>
          <a:prstGeom prst="rect">
            <a:avLst/>
          </a:prstGeom>
          <a:noFill/>
          <a:ln>
            <a:noFill/>
          </a:ln>
        </p:spPr>
        <p:txBody>
          <a:bodyPr spcFirstLastPara="1" wrap="square" lIns="91425" tIns="45700" rIns="91425" bIns="45700" anchor="t" anchorCtr="0">
            <a:noAutofit/>
          </a:bodyPr>
          <a:lstStyle/>
          <a:p>
            <a:pPr marL="344488" marR="0" lvl="0" indent="-344488" algn="l" rtl="0">
              <a:lnSpc>
                <a:spcPct val="100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MGs focus on visitor’s education and create         enthusiasm for “Gardening for Today”:</a:t>
            </a:r>
            <a:endParaRPr sz="1400" b="0" i="0" u="none" strike="noStrike" cap="none">
              <a:solidFill>
                <a:srgbClr val="000000"/>
              </a:solidFill>
              <a:latin typeface="Arial"/>
              <a:ea typeface="Arial"/>
              <a:cs typeface="Arial"/>
              <a:sym typeface="Arial"/>
            </a:endParaRPr>
          </a:p>
          <a:p>
            <a:pPr marL="795338" marR="0" lvl="1" indent="-438150" algn="l" rtl="0">
              <a:lnSpc>
                <a:spcPct val="10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Water-wise, environmentally-focused, and inspirational</a:t>
            </a:r>
            <a:endParaRPr sz="1200" b="0" i="0" u="none" strike="noStrike" cap="none">
              <a:solidFill>
                <a:srgbClr val="000000"/>
              </a:solidFill>
              <a:latin typeface="Arial"/>
              <a:ea typeface="Arial"/>
              <a:cs typeface="Arial"/>
              <a:sym typeface="Arial"/>
            </a:endParaRPr>
          </a:p>
          <a:p>
            <a:pPr marL="344488" marR="0" lvl="0" indent="-344488" algn="l" rtl="0">
              <a:lnSpc>
                <a:spcPct val="100000"/>
              </a:lnSpc>
              <a:spcBef>
                <a:spcPts val="24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Our garden is a living classroom supporting            education and workshops for the Placer County Community that emphasize:</a:t>
            </a:r>
            <a:endParaRPr sz="1400" b="0" i="0" u="none" strike="noStrike" cap="none">
              <a:solidFill>
                <a:srgbClr val="000000"/>
              </a:solidFill>
              <a:latin typeface="Arial"/>
              <a:ea typeface="Arial"/>
              <a:cs typeface="Arial"/>
              <a:sym typeface="Arial"/>
            </a:endParaRPr>
          </a:p>
          <a:p>
            <a:pPr marL="795338" marR="0" lvl="1" indent="-379413" algn="l" rtl="0">
              <a:lnSpc>
                <a:spcPct val="10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Sustainable gardening</a:t>
            </a:r>
            <a:endParaRPr sz="2600" b="0" i="0" u="none" strike="noStrike" cap="none">
              <a:solidFill>
                <a:srgbClr val="000000"/>
              </a:solidFill>
              <a:latin typeface="Arial"/>
              <a:ea typeface="Arial"/>
              <a:cs typeface="Arial"/>
              <a:sym typeface="Arial"/>
            </a:endParaRPr>
          </a:p>
          <a:p>
            <a:pPr marL="795338" marR="0" lvl="1" indent="-379413" algn="l" rtl="0">
              <a:lnSpc>
                <a:spcPct val="10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Integrated pest management </a:t>
            </a:r>
            <a:endParaRPr sz="2600" b="0" i="0" u="none" strike="noStrike" cap="none">
              <a:solidFill>
                <a:srgbClr val="000000"/>
              </a:solidFill>
              <a:latin typeface="Arial"/>
              <a:ea typeface="Arial"/>
              <a:cs typeface="Arial"/>
              <a:sym typeface="Arial"/>
            </a:endParaRPr>
          </a:p>
          <a:p>
            <a:pPr marL="795338" marR="0" lvl="1" indent="-379413" algn="l" rtl="0">
              <a:lnSpc>
                <a:spcPct val="100000"/>
              </a:lnSpc>
              <a:spcBef>
                <a:spcPts val="500"/>
              </a:spcBef>
              <a:spcAft>
                <a:spcPts val="0"/>
              </a:spcAft>
              <a:buClr>
                <a:schemeClr val="dk1"/>
              </a:buClr>
              <a:buSzPts val="2600"/>
              <a:buFont typeface="Courier New"/>
              <a:buChar char="o"/>
            </a:pPr>
            <a:r>
              <a:rPr lang="en-US" sz="2600" b="0" i="0" u="none" strike="noStrike" cap="none">
                <a:solidFill>
                  <a:schemeClr val="dk1"/>
                </a:solidFill>
                <a:latin typeface="Arial"/>
                <a:ea typeface="Arial"/>
                <a:cs typeface="Arial"/>
                <a:sym typeface="Arial"/>
              </a:rPr>
              <a:t>Backyard food production </a:t>
            </a:r>
            <a:endParaRPr sz="26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p:nvPr/>
        </p:nvSpPr>
        <p:spPr>
          <a:xfrm>
            <a:off x="838200" y="379237"/>
            <a:ext cx="10515600" cy="72517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5A9E"/>
              </a:buClr>
              <a:buSzPts val="4400"/>
              <a:buFont typeface="Arial"/>
              <a:buNone/>
            </a:pPr>
            <a:r>
              <a:rPr lang="en-US" sz="4400" b="1" i="0" u="none" strike="noStrike" cap="none">
                <a:solidFill>
                  <a:srgbClr val="005A9E"/>
                </a:solidFill>
                <a:latin typeface="Arial"/>
                <a:ea typeface="Arial"/>
                <a:cs typeface="Arial"/>
                <a:sym typeface="Arial"/>
              </a:rPr>
              <a:t>Historical Timeline</a:t>
            </a:r>
            <a:endParaRPr sz="4400" b="0" i="0" u="none" strike="noStrike" cap="none">
              <a:solidFill>
                <a:srgbClr val="000000"/>
              </a:solidFill>
              <a:latin typeface="Arial"/>
              <a:ea typeface="Arial"/>
              <a:cs typeface="Arial"/>
              <a:sym typeface="Arial"/>
            </a:endParaRPr>
          </a:p>
        </p:txBody>
      </p:sp>
      <p:grpSp>
        <p:nvGrpSpPr>
          <p:cNvPr id="245" name="Google Shape;245;p33"/>
          <p:cNvGrpSpPr/>
          <p:nvPr/>
        </p:nvGrpSpPr>
        <p:grpSpPr>
          <a:xfrm>
            <a:off x="676539" y="1244838"/>
            <a:ext cx="5233534" cy="5103309"/>
            <a:chOff x="676539" y="1244838"/>
            <a:chExt cx="5233534" cy="5103309"/>
          </a:xfrm>
        </p:grpSpPr>
        <p:sp>
          <p:nvSpPr>
            <p:cNvPr id="246" name="Google Shape;246;p33"/>
            <p:cNvSpPr/>
            <p:nvPr/>
          </p:nvSpPr>
          <p:spPr>
            <a:xfrm>
              <a:off x="676539" y="1244838"/>
              <a:ext cx="1674421" cy="731520"/>
            </a:xfrm>
            <a:prstGeom prst="roundRect">
              <a:avLst>
                <a:gd name="adj" fmla="val 16667"/>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600" b="0" i="0" u="none" strike="noStrike" cap="none">
                  <a:solidFill>
                    <a:schemeClr val="lt1"/>
                  </a:solidFill>
                  <a:latin typeface="Calibri"/>
                  <a:ea typeface="Calibri"/>
                  <a:cs typeface="Calibri"/>
                  <a:sym typeface="Calibri"/>
                </a:rPr>
                <a:t>2021</a:t>
              </a:r>
              <a:endParaRPr sz="3600" b="0" i="0" u="none" strike="noStrike" cap="none">
                <a:solidFill>
                  <a:srgbClr val="000000"/>
                </a:solidFill>
                <a:latin typeface="Arial"/>
                <a:ea typeface="Arial"/>
                <a:cs typeface="Arial"/>
                <a:sym typeface="Arial"/>
              </a:endParaRPr>
            </a:p>
          </p:txBody>
        </p:sp>
        <p:grpSp>
          <p:nvGrpSpPr>
            <p:cNvPr id="247" name="Google Shape;247;p33"/>
            <p:cNvGrpSpPr/>
            <p:nvPr/>
          </p:nvGrpSpPr>
          <p:grpSpPr>
            <a:xfrm>
              <a:off x="929405" y="1910763"/>
              <a:ext cx="4980668" cy="4437384"/>
              <a:chOff x="1246837" y="1910966"/>
              <a:chExt cx="4980668" cy="4437384"/>
            </a:xfrm>
          </p:grpSpPr>
          <p:sp>
            <p:nvSpPr>
              <p:cNvPr id="248" name="Google Shape;248;p33"/>
              <p:cNvSpPr/>
              <p:nvPr/>
            </p:nvSpPr>
            <p:spPr>
              <a:xfrm>
                <a:off x="1246837" y="1910966"/>
                <a:ext cx="4926246" cy="4437384"/>
              </a:xfrm>
              <a:prstGeom prst="roundRect">
                <a:avLst>
                  <a:gd name="adj" fmla="val 10000"/>
                </a:avLst>
              </a:prstGeom>
              <a:solidFill>
                <a:schemeClr val="lt1">
                  <a:alpha val="89019"/>
                </a:schemeClr>
              </a:solid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33"/>
              <p:cNvSpPr txBox="1"/>
              <p:nvPr/>
            </p:nvSpPr>
            <p:spPr>
              <a:xfrm>
                <a:off x="1301258" y="2116789"/>
                <a:ext cx="4926247" cy="4102903"/>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January</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Loomis Library and Community Center (LL) proposed demo garden to MGPC.</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March</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Communication begins to create MOU between Regents of the University of California (UC), LL, UCCE MG Program, and Town of Loomis.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November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LL Board approves resolution in support of demo garden</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grpSp>
        <p:grpSp>
          <p:nvGrpSpPr>
            <p:cNvPr id="250" name="Google Shape;250;p33"/>
            <p:cNvGrpSpPr/>
            <p:nvPr/>
          </p:nvGrpSpPr>
          <p:grpSpPr>
            <a:xfrm rot="-120000">
              <a:off x="2701121" y="1297095"/>
              <a:ext cx="2689303" cy="491093"/>
              <a:chOff x="2042370" y="-92293"/>
              <a:chExt cx="947167" cy="476702"/>
            </a:xfrm>
          </p:grpSpPr>
          <p:sp>
            <p:nvSpPr>
              <p:cNvPr id="251" name="Google Shape;251;p33"/>
              <p:cNvSpPr/>
              <p:nvPr/>
            </p:nvSpPr>
            <p:spPr>
              <a:xfrm rot="117899">
                <a:off x="2049725" y="-76437"/>
                <a:ext cx="932457" cy="444991"/>
              </a:xfrm>
              <a:prstGeom prst="rightArrow">
                <a:avLst>
                  <a:gd name="adj1" fmla="val 60000"/>
                  <a:gd name="adj2" fmla="val 50000"/>
                </a:avLst>
              </a:prstGeom>
              <a:solidFill>
                <a:srgbClr val="B3CAE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33"/>
              <p:cNvSpPr txBox="1"/>
              <p:nvPr/>
            </p:nvSpPr>
            <p:spPr>
              <a:xfrm rot="117899">
                <a:off x="2049764" y="10272"/>
                <a:ext cx="798960" cy="2669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grpSp>
      </p:grpSp>
      <p:grpSp>
        <p:nvGrpSpPr>
          <p:cNvPr id="253" name="Google Shape;253;p33"/>
          <p:cNvGrpSpPr/>
          <p:nvPr/>
        </p:nvGrpSpPr>
        <p:grpSpPr>
          <a:xfrm>
            <a:off x="6281928" y="1256611"/>
            <a:ext cx="5243311" cy="5166484"/>
            <a:chOff x="6281928" y="1256611"/>
            <a:chExt cx="5243311" cy="5166484"/>
          </a:xfrm>
        </p:grpSpPr>
        <p:sp>
          <p:nvSpPr>
            <p:cNvPr id="254" name="Google Shape;254;p33"/>
            <p:cNvSpPr/>
            <p:nvPr/>
          </p:nvSpPr>
          <p:spPr>
            <a:xfrm>
              <a:off x="6281928" y="1256611"/>
              <a:ext cx="1674421" cy="731520"/>
            </a:xfrm>
            <a:prstGeom prst="roundRect">
              <a:avLst>
                <a:gd name="adj" fmla="val 16667"/>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600" b="0" i="0" u="none" strike="noStrike" cap="none">
                  <a:solidFill>
                    <a:schemeClr val="lt1"/>
                  </a:solidFill>
                  <a:latin typeface="Calibri"/>
                  <a:ea typeface="Calibri"/>
                  <a:cs typeface="Calibri"/>
                  <a:sym typeface="Calibri"/>
                </a:rPr>
                <a:t>2022</a:t>
              </a:r>
              <a:endParaRPr sz="3600" b="0" i="0" u="none" strike="noStrike" cap="none">
                <a:solidFill>
                  <a:srgbClr val="000000"/>
                </a:solidFill>
                <a:latin typeface="Arial"/>
                <a:ea typeface="Arial"/>
                <a:cs typeface="Arial"/>
                <a:sym typeface="Arial"/>
              </a:endParaRPr>
            </a:p>
          </p:txBody>
        </p:sp>
        <p:grpSp>
          <p:nvGrpSpPr>
            <p:cNvPr id="255" name="Google Shape;255;p33"/>
            <p:cNvGrpSpPr/>
            <p:nvPr/>
          </p:nvGrpSpPr>
          <p:grpSpPr>
            <a:xfrm>
              <a:off x="6596623" y="1913307"/>
              <a:ext cx="4928616" cy="4509788"/>
              <a:chOff x="6596623" y="1913307"/>
              <a:chExt cx="4928616" cy="4509788"/>
            </a:xfrm>
          </p:grpSpPr>
          <p:sp>
            <p:nvSpPr>
              <p:cNvPr id="256" name="Google Shape;256;p33"/>
              <p:cNvSpPr/>
              <p:nvPr/>
            </p:nvSpPr>
            <p:spPr>
              <a:xfrm>
                <a:off x="6596623" y="1913307"/>
                <a:ext cx="4928616" cy="4434840"/>
              </a:xfrm>
              <a:prstGeom prst="roundRect">
                <a:avLst>
                  <a:gd name="adj" fmla="val 10000"/>
                </a:avLst>
              </a:prstGeom>
              <a:solidFill>
                <a:schemeClr val="lt1">
                  <a:alpha val="89019"/>
                </a:schemeClr>
              </a:solid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33"/>
              <p:cNvSpPr txBox="1"/>
              <p:nvPr/>
            </p:nvSpPr>
            <p:spPr>
              <a:xfrm>
                <a:off x="6743381" y="2116789"/>
                <a:ext cx="4635100" cy="4306306"/>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February</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MG Board approves Ad Hoc Design Committee’s Design Program.</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March</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MG Board approves Demo Garden Plan Package.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July</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3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UC, LL,  and Town of Loomis approves Memo of Understanding (MOU) for educational purposes!!!</a:t>
                </a:r>
                <a:endParaRPr sz="1400" b="0" i="0" u="none" strike="noStrike" cap="none">
                  <a:solidFill>
                    <a:srgbClr val="000000"/>
                  </a:solidFill>
                  <a:latin typeface="Arial"/>
                  <a:ea typeface="Arial"/>
                  <a:cs typeface="Arial"/>
                  <a:sym typeface="Arial"/>
                </a:endParaRPr>
              </a:p>
            </p:txBody>
          </p:sp>
        </p:grpSp>
        <p:grpSp>
          <p:nvGrpSpPr>
            <p:cNvPr id="258" name="Google Shape;258;p33"/>
            <p:cNvGrpSpPr/>
            <p:nvPr/>
          </p:nvGrpSpPr>
          <p:grpSpPr>
            <a:xfrm rot="-120000">
              <a:off x="8518051" y="1329341"/>
              <a:ext cx="2689303" cy="491093"/>
              <a:chOff x="2042370" y="-92293"/>
              <a:chExt cx="947167" cy="476702"/>
            </a:xfrm>
          </p:grpSpPr>
          <p:sp>
            <p:nvSpPr>
              <p:cNvPr id="259" name="Google Shape;259;p33"/>
              <p:cNvSpPr/>
              <p:nvPr/>
            </p:nvSpPr>
            <p:spPr>
              <a:xfrm rot="117899">
                <a:off x="2049725" y="-76437"/>
                <a:ext cx="932457" cy="444991"/>
              </a:xfrm>
              <a:prstGeom prst="rightArrow">
                <a:avLst>
                  <a:gd name="adj1" fmla="val 60000"/>
                  <a:gd name="adj2" fmla="val 50000"/>
                </a:avLst>
              </a:prstGeom>
              <a:solidFill>
                <a:srgbClr val="B3CAE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33"/>
              <p:cNvSpPr txBox="1"/>
              <p:nvPr/>
            </p:nvSpPr>
            <p:spPr>
              <a:xfrm rot="117899">
                <a:off x="2049764" y="10272"/>
                <a:ext cx="798960" cy="2669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4725</Words>
  <Application>Microsoft Office PowerPoint</Application>
  <PresentationFormat>Widescreen</PresentationFormat>
  <Paragraphs>565</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Courier New</vt:lpstr>
      <vt:lpstr>Arial</vt:lpstr>
      <vt:lpstr>Noto Sans Symbols</vt:lpstr>
      <vt:lpstr>Calibri</vt:lpstr>
      <vt:lpstr>Quattrocento Sans</vt:lpstr>
      <vt:lpstr>Office Theme</vt:lpstr>
      <vt:lpstr>GARDEN GREETER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 GREETER ORIENTATION</dc:title>
  <dc:creator>Sandra J Osterman</dc:creator>
  <cp:lastModifiedBy>Diane Arnold</cp:lastModifiedBy>
  <cp:revision>2</cp:revision>
  <dcterms:created xsi:type="dcterms:W3CDTF">2020-01-27T22:37:27Z</dcterms:created>
  <dcterms:modified xsi:type="dcterms:W3CDTF">2024-04-25T03:23:07Z</dcterms:modified>
</cp:coreProperties>
</file>