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0"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114" d="100"/>
          <a:sy n="114" d="100"/>
        </p:scale>
        <p:origin x="1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B6C4E8C-65E4-42ED-AB9B-0EE2C1696714}"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0D1BAC-A9CC-4E07-ACF4-C48006DBB759}" type="slidenum">
              <a:rPr lang="en-US" smtClean="0"/>
              <a:t>‹#›</a:t>
            </a:fld>
            <a:endParaRPr lang="en-US"/>
          </a:p>
        </p:txBody>
      </p:sp>
    </p:spTree>
    <p:extLst>
      <p:ext uri="{BB962C8B-B14F-4D97-AF65-F5344CB8AC3E}">
        <p14:creationId xmlns:p14="http://schemas.microsoft.com/office/powerpoint/2010/main" val="3091608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6C4E8C-65E4-42ED-AB9B-0EE2C1696714}"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D1BAC-A9CC-4E07-ACF4-C48006DBB759}" type="slidenum">
              <a:rPr lang="en-US" smtClean="0"/>
              <a:t>‹#›</a:t>
            </a:fld>
            <a:endParaRPr lang="en-US"/>
          </a:p>
        </p:txBody>
      </p:sp>
    </p:spTree>
    <p:extLst>
      <p:ext uri="{BB962C8B-B14F-4D97-AF65-F5344CB8AC3E}">
        <p14:creationId xmlns:p14="http://schemas.microsoft.com/office/powerpoint/2010/main" val="4191403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6C4E8C-65E4-42ED-AB9B-0EE2C1696714}"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D1BAC-A9CC-4E07-ACF4-C48006DBB759}" type="slidenum">
              <a:rPr lang="en-US" smtClean="0"/>
              <a:t>‹#›</a:t>
            </a:fld>
            <a:endParaRPr lang="en-US"/>
          </a:p>
        </p:txBody>
      </p:sp>
    </p:spTree>
    <p:extLst>
      <p:ext uri="{BB962C8B-B14F-4D97-AF65-F5344CB8AC3E}">
        <p14:creationId xmlns:p14="http://schemas.microsoft.com/office/powerpoint/2010/main" val="2554524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6C4E8C-65E4-42ED-AB9B-0EE2C1696714}"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D1BAC-A9CC-4E07-ACF4-C48006DBB759}"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86916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6C4E8C-65E4-42ED-AB9B-0EE2C1696714}"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D1BAC-A9CC-4E07-ACF4-C48006DBB759}" type="slidenum">
              <a:rPr lang="en-US" smtClean="0"/>
              <a:t>‹#›</a:t>
            </a:fld>
            <a:endParaRPr lang="en-US"/>
          </a:p>
        </p:txBody>
      </p:sp>
    </p:spTree>
    <p:extLst>
      <p:ext uri="{BB962C8B-B14F-4D97-AF65-F5344CB8AC3E}">
        <p14:creationId xmlns:p14="http://schemas.microsoft.com/office/powerpoint/2010/main" val="169933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6C4E8C-65E4-42ED-AB9B-0EE2C1696714}"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0D1BAC-A9CC-4E07-ACF4-C48006DBB759}" type="slidenum">
              <a:rPr lang="en-US" smtClean="0"/>
              <a:t>‹#›</a:t>
            </a:fld>
            <a:endParaRPr lang="en-US"/>
          </a:p>
        </p:txBody>
      </p:sp>
    </p:spTree>
    <p:extLst>
      <p:ext uri="{BB962C8B-B14F-4D97-AF65-F5344CB8AC3E}">
        <p14:creationId xmlns:p14="http://schemas.microsoft.com/office/powerpoint/2010/main" val="86675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6C4E8C-65E4-42ED-AB9B-0EE2C1696714}"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0D1BAC-A9CC-4E07-ACF4-C48006DBB759}" type="slidenum">
              <a:rPr lang="en-US" smtClean="0"/>
              <a:t>‹#›</a:t>
            </a:fld>
            <a:endParaRPr lang="en-US"/>
          </a:p>
        </p:txBody>
      </p:sp>
    </p:spTree>
    <p:extLst>
      <p:ext uri="{BB962C8B-B14F-4D97-AF65-F5344CB8AC3E}">
        <p14:creationId xmlns:p14="http://schemas.microsoft.com/office/powerpoint/2010/main" val="302603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C4E8C-65E4-42ED-AB9B-0EE2C1696714}"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D1BAC-A9CC-4E07-ACF4-C48006DBB759}" type="slidenum">
              <a:rPr lang="en-US" smtClean="0"/>
              <a:t>‹#›</a:t>
            </a:fld>
            <a:endParaRPr lang="en-US"/>
          </a:p>
        </p:txBody>
      </p:sp>
    </p:spTree>
    <p:extLst>
      <p:ext uri="{BB962C8B-B14F-4D97-AF65-F5344CB8AC3E}">
        <p14:creationId xmlns:p14="http://schemas.microsoft.com/office/powerpoint/2010/main" val="3603848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C4E8C-65E4-42ED-AB9B-0EE2C1696714}"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D1BAC-A9CC-4E07-ACF4-C48006DBB759}" type="slidenum">
              <a:rPr lang="en-US" smtClean="0"/>
              <a:t>‹#›</a:t>
            </a:fld>
            <a:endParaRPr lang="en-US"/>
          </a:p>
        </p:txBody>
      </p:sp>
    </p:spTree>
    <p:extLst>
      <p:ext uri="{BB962C8B-B14F-4D97-AF65-F5344CB8AC3E}">
        <p14:creationId xmlns:p14="http://schemas.microsoft.com/office/powerpoint/2010/main" val="136287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C4E8C-65E4-42ED-AB9B-0EE2C1696714}"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D1BAC-A9CC-4E07-ACF4-C48006DBB759}" type="slidenum">
              <a:rPr lang="en-US" smtClean="0"/>
              <a:t>‹#›</a:t>
            </a:fld>
            <a:endParaRPr lang="en-US"/>
          </a:p>
        </p:txBody>
      </p:sp>
    </p:spTree>
    <p:extLst>
      <p:ext uri="{BB962C8B-B14F-4D97-AF65-F5344CB8AC3E}">
        <p14:creationId xmlns:p14="http://schemas.microsoft.com/office/powerpoint/2010/main" val="231877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6C4E8C-65E4-42ED-AB9B-0EE2C1696714}"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D1BAC-A9CC-4E07-ACF4-C48006DBB759}" type="slidenum">
              <a:rPr lang="en-US" smtClean="0"/>
              <a:t>‹#›</a:t>
            </a:fld>
            <a:endParaRPr lang="en-US"/>
          </a:p>
        </p:txBody>
      </p:sp>
    </p:spTree>
    <p:extLst>
      <p:ext uri="{BB962C8B-B14F-4D97-AF65-F5344CB8AC3E}">
        <p14:creationId xmlns:p14="http://schemas.microsoft.com/office/powerpoint/2010/main" val="235758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6C4E8C-65E4-42ED-AB9B-0EE2C1696714}"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D1BAC-A9CC-4E07-ACF4-C48006DBB759}" type="slidenum">
              <a:rPr lang="en-US" smtClean="0"/>
              <a:t>‹#›</a:t>
            </a:fld>
            <a:endParaRPr lang="en-US"/>
          </a:p>
        </p:txBody>
      </p:sp>
    </p:spTree>
    <p:extLst>
      <p:ext uri="{BB962C8B-B14F-4D97-AF65-F5344CB8AC3E}">
        <p14:creationId xmlns:p14="http://schemas.microsoft.com/office/powerpoint/2010/main" val="209033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6C4E8C-65E4-42ED-AB9B-0EE2C1696714}"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0D1BAC-A9CC-4E07-ACF4-C48006DBB759}" type="slidenum">
              <a:rPr lang="en-US" smtClean="0"/>
              <a:t>‹#›</a:t>
            </a:fld>
            <a:endParaRPr lang="en-US"/>
          </a:p>
        </p:txBody>
      </p:sp>
    </p:spTree>
    <p:extLst>
      <p:ext uri="{BB962C8B-B14F-4D97-AF65-F5344CB8AC3E}">
        <p14:creationId xmlns:p14="http://schemas.microsoft.com/office/powerpoint/2010/main" val="60338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6C4E8C-65E4-42ED-AB9B-0EE2C1696714}"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0D1BAC-A9CC-4E07-ACF4-C48006DBB759}" type="slidenum">
              <a:rPr lang="en-US" smtClean="0"/>
              <a:t>‹#›</a:t>
            </a:fld>
            <a:endParaRPr lang="en-US"/>
          </a:p>
        </p:txBody>
      </p:sp>
    </p:spTree>
    <p:extLst>
      <p:ext uri="{BB962C8B-B14F-4D97-AF65-F5344CB8AC3E}">
        <p14:creationId xmlns:p14="http://schemas.microsoft.com/office/powerpoint/2010/main" val="384320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C4E8C-65E4-42ED-AB9B-0EE2C1696714}"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0D1BAC-A9CC-4E07-ACF4-C48006DBB759}" type="slidenum">
              <a:rPr lang="en-US" smtClean="0"/>
              <a:t>‹#›</a:t>
            </a:fld>
            <a:endParaRPr lang="en-US"/>
          </a:p>
        </p:txBody>
      </p:sp>
    </p:spTree>
    <p:extLst>
      <p:ext uri="{BB962C8B-B14F-4D97-AF65-F5344CB8AC3E}">
        <p14:creationId xmlns:p14="http://schemas.microsoft.com/office/powerpoint/2010/main" val="126759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6C4E8C-65E4-42ED-AB9B-0EE2C1696714}"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D1BAC-A9CC-4E07-ACF4-C48006DBB759}" type="slidenum">
              <a:rPr lang="en-US" smtClean="0"/>
              <a:t>‹#›</a:t>
            </a:fld>
            <a:endParaRPr lang="en-US"/>
          </a:p>
        </p:txBody>
      </p:sp>
    </p:spTree>
    <p:extLst>
      <p:ext uri="{BB962C8B-B14F-4D97-AF65-F5344CB8AC3E}">
        <p14:creationId xmlns:p14="http://schemas.microsoft.com/office/powerpoint/2010/main" val="315327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6C4E8C-65E4-42ED-AB9B-0EE2C1696714}"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D1BAC-A9CC-4E07-ACF4-C48006DBB759}" type="slidenum">
              <a:rPr lang="en-US" smtClean="0"/>
              <a:t>‹#›</a:t>
            </a:fld>
            <a:endParaRPr lang="en-US"/>
          </a:p>
        </p:txBody>
      </p:sp>
    </p:spTree>
    <p:extLst>
      <p:ext uri="{BB962C8B-B14F-4D97-AF65-F5344CB8AC3E}">
        <p14:creationId xmlns:p14="http://schemas.microsoft.com/office/powerpoint/2010/main" val="1864252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B6C4E8C-65E4-42ED-AB9B-0EE2C1696714}"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D0D1BAC-A9CC-4E07-ACF4-C48006DBB759}" type="slidenum">
              <a:rPr lang="en-US" smtClean="0"/>
              <a:t>‹#›</a:t>
            </a:fld>
            <a:endParaRPr lang="en-US"/>
          </a:p>
        </p:txBody>
      </p:sp>
    </p:spTree>
    <p:extLst>
      <p:ext uri="{BB962C8B-B14F-4D97-AF65-F5344CB8AC3E}">
        <p14:creationId xmlns:p14="http://schemas.microsoft.com/office/powerpoint/2010/main" val="8270137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BEEF CATTLE SHOWMANSHIP - MSU Extension Valley County | Montana State  University">
            <a:extLst>
              <a:ext uri="{FF2B5EF4-FFF2-40B4-BE49-F238E27FC236}">
                <a16:creationId xmlns:a16="http://schemas.microsoft.com/office/drawing/2014/main" id="{3E99ED79-FA5E-22A3-6BE4-D0A8D12A72DC}"/>
              </a:ext>
            </a:extLst>
          </p:cNvPr>
          <p:cNvPicPr>
            <a:picLocks noChangeAspect="1" noChangeArrowheads="1"/>
          </p:cNvPicPr>
          <p:nvPr/>
        </p:nvPicPr>
        <p:blipFill rotWithShape="1">
          <a:blip r:embed="rId3">
            <a:duotone>
              <a:prstClr val="black"/>
              <a:schemeClr val="tx2">
                <a:tint val="45000"/>
                <a:satMod val="400000"/>
              </a:schemeClr>
            </a:duotone>
            <a:alphaModFix amt="12000"/>
            <a:extLst>
              <a:ext uri="{28A0092B-C50C-407E-A947-70E740481C1C}">
                <a14:useLocalDpi xmlns:a14="http://schemas.microsoft.com/office/drawing/2010/main" val="0"/>
              </a:ext>
            </a:extLst>
          </a:blip>
          <a:srcRect t="5063"/>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E9CC27C-A799-D1E6-0DE1-1C15D626FEC6}"/>
              </a:ext>
            </a:extLst>
          </p:cNvPr>
          <p:cNvSpPr>
            <a:spLocks noGrp="1"/>
          </p:cNvSpPr>
          <p:nvPr>
            <p:ph type="ctrTitle"/>
          </p:nvPr>
        </p:nvSpPr>
        <p:spPr>
          <a:xfrm>
            <a:off x="2209800" y="4464028"/>
            <a:ext cx="9144000" cy="1641490"/>
          </a:xfrm>
        </p:spPr>
        <p:txBody>
          <a:bodyPr>
            <a:normAutofit/>
          </a:bodyPr>
          <a:lstStyle/>
          <a:p>
            <a:r>
              <a:rPr lang="en-US" dirty="0">
                <a:latin typeface="Book Antiqua" panose="02040602050305030304" pitchFamily="18" charset="0"/>
              </a:rPr>
              <a:t>Dixon Ridge 4-H</a:t>
            </a:r>
          </a:p>
        </p:txBody>
      </p:sp>
      <p:sp>
        <p:nvSpPr>
          <p:cNvPr id="3" name="Subtitle 2">
            <a:extLst>
              <a:ext uri="{FF2B5EF4-FFF2-40B4-BE49-F238E27FC236}">
                <a16:creationId xmlns:a16="http://schemas.microsoft.com/office/drawing/2014/main" id="{98F66229-55B5-168E-A0A5-FF6B125C40DD}"/>
              </a:ext>
            </a:extLst>
          </p:cNvPr>
          <p:cNvSpPr>
            <a:spLocks noGrp="1"/>
          </p:cNvSpPr>
          <p:nvPr>
            <p:ph type="subTitle" idx="1"/>
          </p:nvPr>
        </p:nvSpPr>
        <p:spPr>
          <a:xfrm>
            <a:off x="2209799" y="3694375"/>
            <a:ext cx="9144000" cy="754025"/>
          </a:xfrm>
        </p:spPr>
        <p:txBody>
          <a:bodyPr>
            <a:normAutofit/>
          </a:bodyPr>
          <a:lstStyle/>
          <a:p>
            <a:r>
              <a:rPr lang="en-US" dirty="0">
                <a:solidFill>
                  <a:schemeClr val="accent3">
                    <a:lumMod val="60000"/>
                    <a:lumOff val="40000"/>
                  </a:schemeClr>
                </a:solidFill>
                <a:latin typeface="Book Antiqua" panose="02040602050305030304" pitchFamily="18" charset="0"/>
              </a:rPr>
              <a:t>Showmanship Question Study Guide</a:t>
            </a:r>
          </a:p>
        </p:txBody>
      </p:sp>
    </p:spTree>
    <p:extLst>
      <p:ext uri="{BB962C8B-B14F-4D97-AF65-F5344CB8AC3E}">
        <p14:creationId xmlns:p14="http://schemas.microsoft.com/office/powerpoint/2010/main" val="65548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Why Grass-Finished? - Oxbow Cattle Company">
            <a:extLst>
              <a:ext uri="{FF2B5EF4-FFF2-40B4-BE49-F238E27FC236}">
                <a16:creationId xmlns:a16="http://schemas.microsoft.com/office/drawing/2014/main" id="{80282B45-D463-D21C-D77A-EEC26026BE9B}"/>
              </a:ext>
            </a:extLst>
          </p:cNvPr>
          <p:cNvPicPr>
            <a:picLocks noChangeAspect="1" noChangeArrowheads="1"/>
          </p:cNvPicPr>
          <p:nvPr/>
        </p:nvPicPr>
        <p:blipFill rotWithShape="1">
          <a:blip r:embed="rId3">
            <a:alphaModFix amt="12000"/>
            <a:grayscl/>
            <a:extLst>
              <a:ext uri="{28A0092B-C50C-407E-A947-70E740481C1C}">
                <a14:useLocalDpi xmlns:a14="http://schemas.microsoft.com/office/drawing/2010/main" val="0"/>
              </a:ext>
            </a:extLst>
          </a:blip>
          <a:srcRect t="10898" b="18252"/>
          <a:stretch/>
        </p:blipFill>
        <p:spPr bwMode="auto">
          <a:xfrm>
            <a:off x="0" y="0"/>
            <a:ext cx="12191980" cy="5938683"/>
          </a:xfrm>
          <a:prstGeom prst="rect">
            <a:avLst/>
          </a:prstGeom>
          <a:noFill/>
          <a:effectLst>
            <a:reflection blurRad="38100" stA="55000" endPos="1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C293E8D-D109-D21B-2F41-196436CE8BDF}"/>
              </a:ext>
            </a:extLst>
          </p:cNvPr>
          <p:cNvSpPr>
            <a:spLocks noGrp="1"/>
          </p:cNvSpPr>
          <p:nvPr>
            <p:ph type="title"/>
          </p:nvPr>
        </p:nvSpPr>
        <p:spPr>
          <a:xfrm>
            <a:off x="838200" y="365126"/>
            <a:ext cx="10515600" cy="946840"/>
          </a:xfrm>
        </p:spPr>
        <p:txBody>
          <a:bodyPr>
            <a:normAutofit/>
          </a:bodyPr>
          <a:lstStyle/>
          <a:p>
            <a:pPr algn="ctr"/>
            <a:r>
              <a:rPr lang="en-US" dirty="0">
                <a:solidFill>
                  <a:schemeClr val="accent3">
                    <a:lumMod val="60000"/>
                    <a:lumOff val="40000"/>
                  </a:schemeClr>
                </a:solidFill>
              </a:rPr>
              <a:t>Care &amp; Nutrition</a:t>
            </a:r>
          </a:p>
        </p:txBody>
      </p:sp>
      <p:sp>
        <p:nvSpPr>
          <p:cNvPr id="3" name="Content Placeholder 2">
            <a:extLst>
              <a:ext uri="{FF2B5EF4-FFF2-40B4-BE49-F238E27FC236}">
                <a16:creationId xmlns:a16="http://schemas.microsoft.com/office/drawing/2014/main" id="{9337C387-9E5C-8627-794A-402EA3739B88}"/>
              </a:ext>
            </a:extLst>
          </p:cNvPr>
          <p:cNvSpPr>
            <a:spLocks noGrp="1"/>
          </p:cNvSpPr>
          <p:nvPr>
            <p:ph idx="1"/>
          </p:nvPr>
        </p:nvSpPr>
        <p:spPr>
          <a:xfrm>
            <a:off x="636103" y="1311967"/>
            <a:ext cx="5728253" cy="4865314"/>
          </a:xfrm>
        </p:spPr>
        <p:txBody>
          <a:bodyPr>
            <a:normAutofit/>
          </a:bodyPr>
          <a:lstStyle/>
          <a:p>
            <a:pPr>
              <a:lnSpc>
                <a:spcPct val="100000"/>
              </a:lnSpc>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Most important nutrient for all cattle?</a:t>
            </a:r>
          </a:p>
          <a:p>
            <a:pPr lvl="1">
              <a:lnSpc>
                <a:spcPct val="100000"/>
              </a:lnSpc>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Water</a:t>
            </a:r>
          </a:p>
          <a:p>
            <a:pPr>
              <a:lnSpc>
                <a:spcPct val="100000"/>
              </a:lnSpc>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Average daily water intake for cattle</a:t>
            </a:r>
          </a:p>
          <a:p>
            <a:pPr lvl="1">
              <a:lnSpc>
                <a:spcPct val="100000"/>
              </a:lnSpc>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1-2 gallons per 100 pounds of body weight</a:t>
            </a:r>
            <a:endParaRPr lang="en-US" sz="1400" dirty="0">
              <a:solidFill>
                <a:schemeClr val="tx1">
                  <a:lumMod val="85000"/>
                </a:schemeClr>
              </a:solidFill>
              <a:latin typeface="Book Antiqua" panose="02040602050305030304" pitchFamily="18" charset="0"/>
            </a:endParaRPr>
          </a:p>
          <a:p>
            <a:pPr>
              <a:lnSpc>
                <a:spcPct val="100000"/>
              </a:lnSpc>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Feed conversion ratio for market steers?</a:t>
            </a:r>
          </a:p>
          <a:p>
            <a:pPr lvl="1">
              <a:lnSpc>
                <a:spcPct val="100000"/>
              </a:lnSpc>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6 pounds of feed = 1 pound of weight gain, or “6 to 1”</a:t>
            </a:r>
          </a:p>
          <a:p>
            <a:pPr>
              <a:lnSpc>
                <a:spcPct val="100000"/>
              </a:lnSpc>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Daily feed intake </a:t>
            </a:r>
          </a:p>
          <a:p>
            <a:pPr lvl="1">
              <a:lnSpc>
                <a:spcPct val="100000"/>
              </a:lnSpc>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2% of their body weight, around 15-25 pounds a day depending on size of animal</a:t>
            </a:r>
          </a:p>
          <a:p>
            <a:pPr>
              <a:lnSpc>
                <a:spcPct val="100000"/>
              </a:lnSpc>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Average daily weight gain for market steers?</a:t>
            </a:r>
          </a:p>
          <a:p>
            <a:pPr lvl="1">
              <a:lnSpc>
                <a:spcPct val="100000"/>
              </a:lnSpc>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2-4 pounds per day depending on frame size</a:t>
            </a:r>
          </a:p>
          <a:p>
            <a:pPr>
              <a:lnSpc>
                <a:spcPct val="100000"/>
              </a:lnSpc>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Average protein percent in show cattle feeds?</a:t>
            </a:r>
          </a:p>
          <a:p>
            <a:pPr lvl="1">
              <a:lnSpc>
                <a:spcPct val="100000"/>
              </a:lnSpc>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12-16% (check your feed tags for your exact amount)</a:t>
            </a:r>
          </a:p>
        </p:txBody>
      </p:sp>
      <p:sp>
        <p:nvSpPr>
          <p:cNvPr id="5" name="TextBox 4">
            <a:extLst>
              <a:ext uri="{FF2B5EF4-FFF2-40B4-BE49-F238E27FC236}">
                <a16:creationId xmlns:a16="http://schemas.microsoft.com/office/drawing/2014/main" id="{E234C927-FE65-AE4D-DCC3-F7A34714F5CE}"/>
              </a:ext>
            </a:extLst>
          </p:cNvPr>
          <p:cNvSpPr txBox="1"/>
          <p:nvPr/>
        </p:nvSpPr>
        <p:spPr>
          <a:xfrm>
            <a:off x="6364356" y="1311966"/>
            <a:ext cx="5393635" cy="4493538"/>
          </a:xfrm>
          <a:prstGeom prst="rect">
            <a:avLst/>
          </a:prstGeom>
          <a:noFill/>
        </p:spPr>
        <p:txBody>
          <a:bodyPr wrap="square" rtlCol="0">
            <a:spAutoFit/>
          </a:bodyPr>
          <a:lstStyle/>
          <a:p>
            <a:pPr marL="285750" indent="-285750">
              <a:buClr>
                <a:schemeClr val="accent5">
                  <a:lumMod val="40000"/>
                  <a:lumOff val="60000"/>
                </a:schemeClr>
              </a:buClr>
              <a:buFont typeface="Wingdings" panose="05000000000000000000" pitchFamily="2" charset="2"/>
              <a:buChar char="v"/>
            </a:pPr>
            <a:r>
              <a:rPr lang="en-US" dirty="0">
                <a:solidFill>
                  <a:schemeClr val="tx1">
                    <a:lumMod val="85000"/>
                  </a:schemeClr>
                </a:solidFill>
                <a:latin typeface="Book Antiqua" panose="02040602050305030304" pitchFamily="18" charset="0"/>
              </a:rPr>
              <a:t>Two most common forage products in beef cattle rations</a:t>
            </a:r>
          </a:p>
          <a:p>
            <a:pPr marL="742950" lvl="1" indent="-285750">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Grass Hay (rye, oat, 3-way, etc.) and alfalfa</a:t>
            </a:r>
          </a:p>
          <a:p>
            <a:pPr marL="233363" indent="-233363">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Three examples of feed ingredients that add protein</a:t>
            </a:r>
          </a:p>
          <a:p>
            <a:pPr marL="630238" lvl="1" indent="-173038">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Cottonseed, barley, soybeans, distiller/brewer grains</a:t>
            </a:r>
          </a:p>
          <a:p>
            <a:pPr>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Purpose of corn as a feed ingredient?</a:t>
            </a:r>
          </a:p>
          <a:p>
            <a:pPr lvl="1">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“energy rich” feed, meaning adds fat</a:t>
            </a:r>
          </a:p>
          <a:p>
            <a:pPr marL="233363" indent="-233363">
              <a:buClr>
                <a:schemeClr val="accent5">
                  <a:lumMod val="40000"/>
                  <a:lumOff val="60000"/>
                </a:schemeClr>
              </a:buClr>
              <a:buFont typeface="Wingdings" panose="05000000000000000000" pitchFamily="2" charset="2"/>
              <a:buChar char="v"/>
              <a:tabLst>
                <a:tab pos="233363" algn="l"/>
              </a:tabLst>
            </a:pPr>
            <a:r>
              <a:rPr lang="en-US" dirty="0">
                <a:solidFill>
                  <a:schemeClr val="tx1">
                    <a:lumMod val="85000"/>
                  </a:schemeClr>
                </a:solidFill>
                <a:latin typeface="Book Antiqua" panose="02040602050305030304" pitchFamily="18" charset="0"/>
              </a:rPr>
              <a:t>What cautions do you need to take when feeding a high protein diet?</a:t>
            </a:r>
          </a:p>
          <a:p>
            <a:pPr marL="630238" lvl="1" indent="-173038">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Make sure you feed enough roughage (forage feed) to help prevent frothy bloat, a deadly condition caused by high protein diets from grain, fresh green spring grasses and clover, and high protein alfalfa.  Access to fresh, clean water is also important to help prevent bloat</a:t>
            </a:r>
          </a:p>
        </p:txBody>
      </p:sp>
    </p:spTree>
    <p:extLst>
      <p:ext uri="{BB962C8B-B14F-4D97-AF65-F5344CB8AC3E}">
        <p14:creationId xmlns:p14="http://schemas.microsoft.com/office/powerpoint/2010/main" val="71781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ircle(in)">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Effect transition="in" filter="fade">
                                      <p:cBhvr>
                                        <p:cTn id="67" dur="500"/>
                                        <p:tgtEl>
                                          <p:spTgt spid="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5">
                                            <p:txEl>
                                              <p:pRg st="1" end="1"/>
                                            </p:txEl>
                                          </p:spTgt>
                                        </p:tgtEl>
                                        <p:attrNameLst>
                                          <p:attrName>style.visibility</p:attrName>
                                        </p:attrNameLst>
                                      </p:cBhvr>
                                      <p:to>
                                        <p:strVal val="visible"/>
                                      </p:to>
                                    </p:set>
                                    <p:animEffect transition="in" filter="circle(in)">
                                      <p:cBhvr>
                                        <p:cTn id="72" dur="2000"/>
                                        <p:tgtEl>
                                          <p:spTgt spid="5">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2" end="2"/>
                                            </p:txEl>
                                          </p:spTgt>
                                        </p:tgtEl>
                                        <p:attrNameLst>
                                          <p:attrName>style.visibility</p:attrName>
                                        </p:attrNameLst>
                                      </p:cBhvr>
                                      <p:to>
                                        <p:strVal val="visible"/>
                                      </p:to>
                                    </p:set>
                                    <p:animEffect transition="in" filter="fade">
                                      <p:cBhvr>
                                        <p:cTn id="77" dur="500"/>
                                        <p:tgtEl>
                                          <p:spTgt spid="5">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5">
                                            <p:txEl>
                                              <p:pRg st="3" end="3"/>
                                            </p:txEl>
                                          </p:spTgt>
                                        </p:tgtEl>
                                        <p:attrNameLst>
                                          <p:attrName>style.visibility</p:attrName>
                                        </p:attrNameLst>
                                      </p:cBhvr>
                                      <p:to>
                                        <p:strVal val="visible"/>
                                      </p:to>
                                    </p:set>
                                    <p:animEffect transition="in" filter="circle(in)">
                                      <p:cBhvr>
                                        <p:cTn id="82" dur="2000"/>
                                        <p:tgtEl>
                                          <p:spTgt spid="5">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
                                            <p:txEl>
                                              <p:pRg st="4" end="4"/>
                                            </p:txEl>
                                          </p:spTgt>
                                        </p:tgtEl>
                                        <p:attrNameLst>
                                          <p:attrName>style.visibility</p:attrName>
                                        </p:attrNameLst>
                                      </p:cBhvr>
                                      <p:to>
                                        <p:strVal val="visible"/>
                                      </p:to>
                                    </p:set>
                                    <p:animEffect transition="in" filter="fade">
                                      <p:cBhvr>
                                        <p:cTn id="87" dur="500"/>
                                        <p:tgtEl>
                                          <p:spTgt spid="5">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5">
                                            <p:txEl>
                                              <p:pRg st="5" end="5"/>
                                            </p:txEl>
                                          </p:spTgt>
                                        </p:tgtEl>
                                        <p:attrNameLst>
                                          <p:attrName>style.visibility</p:attrName>
                                        </p:attrNameLst>
                                      </p:cBhvr>
                                      <p:to>
                                        <p:strVal val="visible"/>
                                      </p:to>
                                    </p:set>
                                    <p:animEffect transition="in" filter="circle(in)">
                                      <p:cBhvr>
                                        <p:cTn id="92" dur="2000"/>
                                        <p:tgtEl>
                                          <p:spTgt spid="5">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
                                            <p:txEl>
                                              <p:pRg st="6" end="6"/>
                                            </p:txEl>
                                          </p:spTgt>
                                        </p:tgtEl>
                                        <p:attrNameLst>
                                          <p:attrName>style.visibility</p:attrName>
                                        </p:attrNameLst>
                                      </p:cBhvr>
                                      <p:to>
                                        <p:strVal val="visible"/>
                                      </p:to>
                                    </p:set>
                                    <p:animEffect transition="in" filter="fade">
                                      <p:cBhvr>
                                        <p:cTn id="97" dur="500"/>
                                        <p:tgtEl>
                                          <p:spTgt spid="5">
                                            <p:txEl>
                                              <p:pRg st="6" end="6"/>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5">
                                            <p:txEl>
                                              <p:pRg st="7" end="7"/>
                                            </p:txEl>
                                          </p:spTgt>
                                        </p:tgtEl>
                                        <p:attrNameLst>
                                          <p:attrName>style.visibility</p:attrName>
                                        </p:attrNameLst>
                                      </p:cBhvr>
                                      <p:to>
                                        <p:strVal val="visible"/>
                                      </p:to>
                                    </p:set>
                                    <p:animEffect transition="in" filter="circle(in)">
                                      <p:cBhvr>
                                        <p:cTn id="10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F49942-4F8C-0A75-2F57-D7B821FB4399}"/>
              </a:ext>
            </a:extLst>
          </p:cNvPr>
          <p:cNvPicPr>
            <a:picLocks noChangeAspect="1"/>
          </p:cNvPicPr>
          <p:nvPr/>
        </p:nvPicPr>
        <p:blipFill rotWithShape="1">
          <a:blip r:embed="rId3">
            <a:duotone>
              <a:prstClr val="black"/>
              <a:schemeClr val="tx2">
                <a:tint val="45000"/>
                <a:satMod val="400000"/>
              </a:schemeClr>
            </a:duotone>
            <a:alphaModFix amt="12000"/>
          </a:blip>
          <a:srcRect l="10576" r="8779"/>
          <a:stretch/>
        </p:blipFill>
        <p:spPr>
          <a:xfrm rot="5400000">
            <a:off x="2667000" y="-2666999"/>
            <a:ext cx="6858000" cy="12192000"/>
          </a:xfrm>
          <a:prstGeom prst="rect">
            <a:avLst/>
          </a:prstGeom>
        </p:spPr>
      </p:pic>
      <p:sp>
        <p:nvSpPr>
          <p:cNvPr id="2" name="Title 1">
            <a:extLst>
              <a:ext uri="{FF2B5EF4-FFF2-40B4-BE49-F238E27FC236}">
                <a16:creationId xmlns:a16="http://schemas.microsoft.com/office/drawing/2014/main" id="{B1CB5D55-3B61-9E07-844D-39930EBC251C}"/>
              </a:ext>
            </a:extLst>
          </p:cNvPr>
          <p:cNvSpPr>
            <a:spLocks noGrp="1"/>
          </p:cNvSpPr>
          <p:nvPr>
            <p:ph type="title"/>
          </p:nvPr>
        </p:nvSpPr>
        <p:spPr>
          <a:xfrm>
            <a:off x="838200" y="365125"/>
            <a:ext cx="10515600" cy="953135"/>
          </a:xfrm>
        </p:spPr>
        <p:txBody>
          <a:bodyPr>
            <a:normAutofit/>
          </a:bodyPr>
          <a:lstStyle/>
          <a:p>
            <a:pPr algn="ctr"/>
            <a:r>
              <a:rPr lang="en-US" sz="4200" dirty="0">
                <a:solidFill>
                  <a:schemeClr val="accent3">
                    <a:lumMod val="60000"/>
                    <a:lumOff val="40000"/>
                  </a:schemeClr>
                </a:solidFill>
              </a:rPr>
              <a:t>Anatomy &amp; Common Diseases or Afflictions</a:t>
            </a:r>
          </a:p>
        </p:txBody>
      </p:sp>
      <p:sp>
        <p:nvSpPr>
          <p:cNvPr id="4" name="Content Placeholder 3">
            <a:extLst>
              <a:ext uri="{FF2B5EF4-FFF2-40B4-BE49-F238E27FC236}">
                <a16:creationId xmlns:a16="http://schemas.microsoft.com/office/drawing/2014/main" id="{2D475D67-9F2C-771C-FE6E-8230F113EE92}"/>
              </a:ext>
            </a:extLst>
          </p:cNvPr>
          <p:cNvSpPr>
            <a:spLocks noGrp="1"/>
          </p:cNvSpPr>
          <p:nvPr>
            <p:ph idx="1"/>
          </p:nvPr>
        </p:nvSpPr>
        <p:spPr>
          <a:xfrm>
            <a:off x="342900" y="1318260"/>
            <a:ext cx="5410200" cy="5293995"/>
          </a:xfrm>
        </p:spPr>
        <p:txBody>
          <a:bodyPr>
            <a:normAutofit/>
          </a:bodyPr>
          <a:lstStyle/>
          <a:p>
            <a:pPr>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Normal temperature of a cow?</a:t>
            </a:r>
          </a:p>
          <a:p>
            <a:pPr lvl="1">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101-102</a:t>
            </a:r>
          </a:p>
          <a:p>
            <a:pPr>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Gestation period?</a:t>
            </a:r>
          </a:p>
          <a:p>
            <a:pPr lvl="1">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283 days, or just over 9 months</a:t>
            </a:r>
          </a:p>
          <a:p>
            <a:pPr>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How many stomachs do cattle have?</a:t>
            </a:r>
          </a:p>
          <a:p>
            <a:pPr lvl="1">
              <a:buClr>
                <a:schemeClr val="accent5">
                  <a:lumMod val="40000"/>
                  <a:lumOff val="60000"/>
                </a:schemeClr>
              </a:buClr>
              <a:buFont typeface="Wingdings" panose="05000000000000000000" pitchFamily="2" charset="2"/>
              <a:buChar char="v"/>
            </a:pPr>
            <a:r>
              <a:rPr lang="en-US" sz="1400" dirty="0">
                <a:solidFill>
                  <a:schemeClr val="tx1">
                    <a:lumMod val="85000"/>
                  </a:schemeClr>
                </a:solidFill>
                <a:latin typeface="Book Antiqua" panose="02040602050305030304" pitchFamily="18" charset="0"/>
              </a:rPr>
              <a:t>1, with 4 compartments</a:t>
            </a:r>
          </a:p>
          <a:p>
            <a:pPr>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Name the compartments in a cow’s stomach</a:t>
            </a:r>
          </a:p>
          <a:p>
            <a:pPr lvl="1">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Rumen, Reticulum, Omasum, Abomasum</a:t>
            </a:r>
          </a:p>
          <a:p>
            <a:pPr>
              <a:buClr>
                <a:schemeClr val="accent5">
                  <a:lumMod val="40000"/>
                  <a:lumOff val="60000"/>
                </a:schemeClr>
              </a:buClr>
              <a:buFont typeface="Wingdings" panose="05000000000000000000" pitchFamily="2" charset="2"/>
              <a:buChar char="v"/>
            </a:pPr>
            <a:r>
              <a:rPr lang="en-US" sz="1800" dirty="0">
                <a:latin typeface="Book Antiqua" panose="02040602050305030304" pitchFamily="18" charset="0"/>
              </a:rPr>
              <a:t>Which is the largest compartment?</a:t>
            </a:r>
          </a:p>
          <a:p>
            <a:pPr lvl="1">
              <a:buClr>
                <a:schemeClr val="accent5">
                  <a:lumMod val="40000"/>
                  <a:lumOff val="60000"/>
                </a:schemeClr>
              </a:buClr>
              <a:buFont typeface="Wingdings" panose="05000000000000000000" pitchFamily="2" charset="2"/>
              <a:buChar char="v"/>
            </a:pPr>
            <a:r>
              <a:rPr lang="en-US" sz="1600" dirty="0">
                <a:latin typeface="Book Antiqua" panose="02040602050305030304" pitchFamily="18" charset="0"/>
              </a:rPr>
              <a:t>Rumen</a:t>
            </a:r>
          </a:p>
          <a:p>
            <a:pPr>
              <a:buClr>
                <a:schemeClr val="accent5">
                  <a:lumMod val="40000"/>
                  <a:lumOff val="60000"/>
                </a:schemeClr>
              </a:buClr>
              <a:buFont typeface="Wingdings" panose="05000000000000000000" pitchFamily="2" charset="2"/>
              <a:buChar char="v"/>
            </a:pPr>
            <a:r>
              <a:rPr lang="en-US" sz="1800" dirty="0">
                <a:latin typeface="Book Antiqua" panose="02040602050305030304" pitchFamily="18" charset="0"/>
              </a:rPr>
              <a:t>Judges often refer to the stifle when evaluating muscle on a finished steer.  Where is the stifle?</a:t>
            </a:r>
          </a:p>
          <a:p>
            <a:pPr lvl="1">
              <a:buClr>
                <a:schemeClr val="accent5">
                  <a:lumMod val="40000"/>
                  <a:lumOff val="60000"/>
                </a:schemeClr>
              </a:buClr>
              <a:buFont typeface="Wingdings" panose="05000000000000000000" pitchFamily="2" charset="2"/>
              <a:buChar char="v"/>
            </a:pPr>
            <a:r>
              <a:rPr lang="en-US" sz="1600" dirty="0">
                <a:latin typeface="Book Antiqua" panose="02040602050305030304" pitchFamily="18" charset="0"/>
              </a:rPr>
              <a:t>Joint at the top part of the back leg near the rear flank.  Joint isn’t visible like a hip bone or hock, but the general area is used to evaluate average amount of muscle on an animal</a:t>
            </a:r>
          </a:p>
        </p:txBody>
      </p:sp>
      <p:sp>
        <p:nvSpPr>
          <p:cNvPr id="5" name="Content Placeholder 3">
            <a:extLst>
              <a:ext uri="{FF2B5EF4-FFF2-40B4-BE49-F238E27FC236}">
                <a16:creationId xmlns:a16="http://schemas.microsoft.com/office/drawing/2014/main" id="{BEB07E72-CBE6-7770-14D2-1BD8F2D2C0AB}"/>
              </a:ext>
            </a:extLst>
          </p:cNvPr>
          <p:cNvSpPr txBox="1">
            <a:spLocks/>
          </p:cNvSpPr>
          <p:nvPr/>
        </p:nvSpPr>
        <p:spPr>
          <a:xfrm>
            <a:off x="6096000" y="1318260"/>
            <a:ext cx="6248400" cy="52939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5">
                  <a:lumMod val="40000"/>
                  <a:lumOff val="60000"/>
                </a:schemeClr>
              </a:buClr>
              <a:buFont typeface="Wingdings" panose="05000000000000000000" pitchFamily="2" charset="2"/>
              <a:buChar char="v"/>
            </a:pPr>
            <a:r>
              <a:rPr lang="en-US" sz="1700" dirty="0">
                <a:solidFill>
                  <a:schemeClr val="tx1">
                    <a:lumMod val="85000"/>
                  </a:schemeClr>
                </a:solidFill>
                <a:latin typeface="Book Antiqua" panose="02040602050305030304" pitchFamily="18" charset="0"/>
              </a:rPr>
              <a:t>What typically causes scratching, rubbing, or loss of hair?</a:t>
            </a:r>
          </a:p>
          <a:p>
            <a:pPr lvl="1">
              <a:buClr>
                <a:schemeClr val="accent5">
                  <a:lumMod val="40000"/>
                  <a:lumOff val="60000"/>
                </a:schemeClr>
              </a:buClr>
              <a:buFont typeface="Wingdings" panose="05000000000000000000" pitchFamily="2" charset="2"/>
              <a:buChar char="v"/>
            </a:pPr>
            <a:r>
              <a:rPr lang="en-US" sz="1700" dirty="0">
                <a:solidFill>
                  <a:schemeClr val="tx1">
                    <a:lumMod val="85000"/>
                  </a:schemeClr>
                </a:solidFill>
                <a:latin typeface="Book Antiqua" panose="02040602050305030304" pitchFamily="18" charset="0"/>
              </a:rPr>
              <a:t>Lice, mites, or mange</a:t>
            </a:r>
          </a:p>
          <a:p>
            <a:pPr>
              <a:buClr>
                <a:schemeClr val="accent5">
                  <a:lumMod val="40000"/>
                  <a:lumOff val="60000"/>
                </a:schemeClr>
              </a:buClr>
              <a:buFont typeface="Wingdings" panose="05000000000000000000" pitchFamily="2" charset="2"/>
              <a:buChar char="v"/>
            </a:pPr>
            <a:r>
              <a:rPr lang="en-US" sz="1700" dirty="0">
                <a:solidFill>
                  <a:schemeClr val="tx1">
                    <a:lumMod val="85000"/>
                  </a:schemeClr>
                </a:solidFill>
                <a:latin typeface="Book Antiqua" panose="02040602050305030304" pitchFamily="18" charset="0"/>
              </a:rPr>
              <a:t>Disorder caused by gas retention in the Rumen?</a:t>
            </a:r>
          </a:p>
          <a:p>
            <a:pPr lvl="1">
              <a:buClr>
                <a:schemeClr val="accent5">
                  <a:lumMod val="40000"/>
                  <a:lumOff val="60000"/>
                </a:schemeClr>
              </a:buClr>
              <a:buFont typeface="Wingdings" panose="05000000000000000000" pitchFamily="2" charset="2"/>
              <a:buChar char="v"/>
            </a:pPr>
            <a:r>
              <a:rPr lang="en-US" sz="1700" dirty="0">
                <a:solidFill>
                  <a:schemeClr val="tx1">
                    <a:lumMod val="85000"/>
                  </a:schemeClr>
                </a:solidFill>
                <a:latin typeface="Book Antiqua" panose="02040602050305030304" pitchFamily="18" charset="0"/>
              </a:rPr>
              <a:t>Bloat</a:t>
            </a:r>
          </a:p>
          <a:p>
            <a:pPr>
              <a:buClr>
                <a:schemeClr val="accent5">
                  <a:lumMod val="40000"/>
                  <a:lumOff val="60000"/>
                </a:schemeClr>
              </a:buClr>
              <a:buFont typeface="Wingdings" panose="05000000000000000000" pitchFamily="2" charset="2"/>
              <a:buChar char="v"/>
            </a:pPr>
            <a:r>
              <a:rPr lang="en-US" sz="1700" dirty="0">
                <a:solidFill>
                  <a:schemeClr val="tx1">
                    <a:lumMod val="85000"/>
                  </a:schemeClr>
                </a:solidFill>
                <a:latin typeface="Book Antiqua" panose="02040602050305030304" pitchFamily="18" charset="0"/>
              </a:rPr>
              <a:t>Contagious skin disease in cattle?</a:t>
            </a:r>
          </a:p>
          <a:p>
            <a:pPr lvl="1">
              <a:buClr>
                <a:schemeClr val="accent5">
                  <a:lumMod val="40000"/>
                  <a:lumOff val="60000"/>
                </a:schemeClr>
              </a:buClr>
              <a:buFont typeface="Wingdings" panose="05000000000000000000" pitchFamily="2" charset="2"/>
              <a:buChar char="v"/>
            </a:pPr>
            <a:r>
              <a:rPr lang="en-US" sz="1700" dirty="0">
                <a:solidFill>
                  <a:schemeClr val="tx1">
                    <a:lumMod val="85000"/>
                  </a:schemeClr>
                </a:solidFill>
                <a:latin typeface="Book Antiqua" panose="02040602050305030304" pitchFamily="18" charset="0"/>
              </a:rPr>
              <a:t>Ring worm and warts</a:t>
            </a:r>
          </a:p>
          <a:p>
            <a:pPr>
              <a:buClr>
                <a:schemeClr val="accent5">
                  <a:lumMod val="40000"/>
                  <a:lumOff val="60000"/>
                </a:schemeClr>
              </a:buClr>
              <a:buFont typeface="Wingdings" panose="05000000000000000000" pitchFamily="2" charset="2"/>
              <a:buChar char="v"/>
            </a:pPr>
            <a:r>
              <a:rPr lang="en-US" sz="1700" dirty="0">
                <a:solidFill>
                  <a:schemeClr val="tx1">
                    <a:lumMod val="85000"/>
                  </a:schemeClr>
                </a:solidFill>
                <a:latin typeface="Book Antiqua" panose="02040602050305030304" pitchFamily="18" charset="0"/>
              </a:rPr>
              <a:t>Reproductive diseases that cause abortion</a:t>
            </a:r>
          </a:p>
          <a:p>
            <a:pPr lvl="1">
              <a:buClr>
                <a:schemeClr val="accent5">
                  <a:lumMod val="40000"/>
                  <a:lumOff val="60000"/>
                </a:schemeClr>
              </a:buClr>
              <a:buFont typeface="Wingdings" panose="05000000000000000000" pitchFamily="2" charset="2"/>
              <a:buChar char="v"/>
            </a:pPr>
            <a:r>
              <a:rPr lang="en-US" sz="1700" dirty="0">
                <a:latin typeface="Book Antiqua" panose="02040602050305030304" pitchFamily="18" charset="0"/>
              </a:rPr>
              <a:t>leptospirosis, brucellosis, vibriosis</a:t>
            </a:r>
            <a:endParaRPr lang="en-US" sz="1700" dirty="0">
              <a:solidFill>
                <a:schemeClr val="tx1">
                  <a:lumMod val="85000"/>
                </a:schemeClr>
              </a:solidFill>
              <a:latin typeface="Book Antiqua" panose="02040602050305030304" pitchFamily="18" charset="0"/>
            </a:endParaRPr>
          </a:p>
          <a:p>
            <a:pPr>
              <a:buClr>
                <a:schemeClr val="accent5">
                  <a:lumMod val="40000"/>
                  <a:lumOff val="60000"/>
                </a:schemeClr>
              </a:buClr>
              <a:buFont typeface="Wingdings" panose="05000000000000000000" pitchFamily="2" charset="2"/>
              <a:buChar char="v"/>
            </a:pPr>
            <a:r>
              <a:rPr lang="en-US" sz="1700" dirty="0">
                <a:solidFill>
                  <a:schemeClr val="tx1">
                    <a:lumMod val="85000"/>
                  </a:schemeClr>
                </a:solidFill>
                <a:latin typeface="Book Antiqua" panose="02040602050305030304" pitchFamily="18" charset="0"/>
              </a:rPr>
              <a:t>What causes white muscle disease (calf disease)</a:t>
            </a:r>
          </a:p>
          <a:p>
            <a:pPr lvl="1">
              <a:buClr>
                <a:schemeClr val="accent5">
                  <a:lumMod val="40000"/>
                  <a:lumOff val="60000"/>
                </a:schemeClr>
              </a:buClr>
              <a:buFont typeface="Wingdings" panose="05000000000000000000" pitchFamily="2" charset="2"/>
              <a:buChar char="v"/>
            </a:pPr>
            <a:r>
              <a:rPr lang="en-US" sz="1700" dirty="0">
                <a:solidFill>
                  <a:schemeClr val="tx1">
                    <a:lumMod val="85000"/>
                  </a:schemeClr>
                </a:solidFill>
                <a:latin typeface="Book Antiqua" panose="02040602050305030304" pitchFamily="18" charset="0"/>
              </a:rPr>
              <a:t>Lack of selenium and/or vitamin E</a:t>
            </a:r>
          </a:p>
          <a:p>
            <a:pPr>
              <a:buClr>
                <a:schemeClr val="accent5">
                  <a:lumMod val="40000"/>
                  <a:lumOff val="60000"/>
                </a:schemeClr>
              </a:buClr>
              <a:buFont typeface="Wingdings" panose="05000000000000000000" pitchFamily="2" charset="2"/>
              <a:buChar char="v"/>
            </a:pPr>
            <a:r>
              <a:rPr lang="en-US" sz="1700" dirty="0">
                <a:latin typeface="Book Antiqua" panose="02040602050305030304" pitchFamily="18" charset="0"/>
              </a:rPr>
              <a:t>Two common calf diseases that cause death</a:t>
            </a:r>
          </a:p>
          <a:p>
            <a:pPr lvl="1">
              <a:buClr>
                <a:schemeClr val="accent5">
                  <a:lumMod val="40000"/>
                  <a:lumOff val="60000"/>
                </a:schemeClr>
              </a:buClr>
              <a:buFont typeface="Wingdings" panose="05000000000000000000" pitchFamily="2" charset="2"/>
              <a:buChar char="v"/>
            </a:pPr>
            <a:r>
              <a:rPr lang="en-US" sz="1700" dirty="0">
                <a:latin typeface="Book Antiqua" panose="02040602050305030304" pitchFamily="18" charset="0"/>
              </a:rPr>
              <a:t>Pneumonia and scours</a:t>
            </a:r>
          </a:p>
          <a:p>
            <a:pPr>
              <a:buClr>
                <a:schemeClr val="accent5">
                  <a:lumMod val="40000"/>
                  <a:lumOff val="60000"/>
                </a:schemeClr>
              </a:buClr>
              <a:buFont typeface="Wingdings" panose="05000000000000000000" pitchFamily="2" charset="2"/>
              <a:buChar char="v"/>
            </a:pPr>
            <a:r>
              <a:rPr lang="en-US" sz="1700" dirty="0">
                <a:latin typeface="Book Antiqua" panose="02040602050305030304" pitchFamily="18" charset="0"/>
              </a:rPr>
              <a:t>Medical name for “pink eye”</a:t>
            </a:r>
          </a:p>
          <a:p>
            <a:pPr lvl="1">
              <a:buClr>
                <a:schemeClr val="accent5">
                  <a:lumMod val="40000"/>
                  <a:lumOff val="60000"/>
                </a:schemeClr>
              </a:buClr>
              <a:buFont typeface="Wingdings" panose="05000000000000000000" pitchFamily="2" charset="2"/>
              <a:buChar char="v"/>
            </a:pPr>
            <a:r>
              <a:rPr lang="en-US" sz="1700" dirty="0">
                <a:latin typeface="Book Antiqua" panose="02040602050305030304" pitchFamily="18" charset="0"/>
              </a:rPr>
              <a:t>Conjunctivitis </a:t>
            </a:r>
          </a:p>
          <a:p>
            <a:pPr>
              <a:buClr>
                <a:schemeClr val="accent5">
                  <a:lumMod val="40000"/>
                  <a:lumOff val="60000"/>
                </a:schemeClr>
              </a:buClr>
              <a:buFont typeface="Wingdings" panose="05000000000000000000" pitchFamily="2" charset="2"/>
              <a:buChar char="v"/>
            </a:pPr>
            <a:r>
              <a:rPr lang="en-US" sz="1700" dirty="0">
                <a:latin typeface="Book Antiqua" panose="02040602050305030304" pitchFamily="18" charset="0"/>
              </a:rPr>
              <a:t>Name for infection in udder most commonly caused by bacteria introduced through the teat after milking or nursing?</a:t>
            </a:r>
          </a:p>
          <a:p>
            <a:pPr lvl="1">
              <a:buClr>
                <a:schemeClr val="accent5">
                  <a:lumMod val="40000"/>
                  <a:lumOff val="60000"/>
                </a:schemeClr>
              </a:buClr>
              <a:buFont typeface="Wingdings" panose="05000000000000000000" pitchFamily="2" charset="2"/>
              <a:buChar char="v"/>
            </a:pPr>
            <a:r>
              <a:rPr lang="en-US" sz="1700" dirty="0">
                <a:latin typeface="Book Antiqua" panose="02040602050305030304" pitchFamily="18" charset="0"/>
              </a:rPr>
              <a:t>Mastitis</a:t>
            </a:r>
          </a:p>
        </p:txBody>
      </p:sp>
    </p:spTree>
    <p:extLst>
      <p:ext uri="{BB962C8B-B14F-4D97-AF65-F5344CB8AC3E}">
        <p14:creationId xmlns:p14="http://schemas.microsoft.com/office/powerpoint/2010/main" val="14146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randombar(horizont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down)">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Effect transition="in" filter="wipe(down)">
                                      <p:cBhvr>
                                        <p:cTn id="67" dur="500"/>
                                        <p:tgtEl>
                                          <p:spTgt spid="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2" dur="500"/>
                                        <p:tgtEl>
                                          <p:spTgt spid="5">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
                                            <p:txEl>
                                              <p:pRg st="2" end="2"/>
                                            </p:txEl>
                                          </p:spTgt>
                                        </p:tgtEl>
                                        <p:attrNameLst>
                                          <p:attrName>style.visibility</p:attrName>
                                        </p:attrNameLst>
                                      </p:cBhvr>
                                      <p:to>
                                        <p:strVal val="visible"/>
                                      </p:to>
                                    </p:set>
                                    <p:animEffect transition="in" filter="wipe(down)">
                                      <p:cBhvr>
                                        <p:cTn id="77" dur="500"/>
                                        <p:tgtEl>
                                          <p:spTgt spid="5">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82" dur="500"/>
                                        <p:tgtEl>
                                          <p:spTgt spid="5">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5">
                                            <p:txEl>
                                              <p:pRg st="4" end="4"/>
                                            </p:txEl>
                                          </p:spTgt>
                                        </p:tgtEl>
                                        <p:attrNameLst>
                                          <p:attrName>style.visibility</p:attrName>
                                        </p:attrNameLst>
                                      </p:cBhvr>
                                      <p:to>
                                        <p:strVal val="visible"/>
                                      </p:to>
                                    </p:set>
                                    <p:animEffect transition="in" filter="wipe(down)">
                                      <p:cBhvr>
                                        <p:cTn id="87" dur="500"/>
                                        <p:tgtEl>
                                          <p:spTgt spid="5">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92" dur="500"/>
                                        <p:tgtEl>
                                          <p:spTgt spid="5">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5">
                                            <p:txEl>
                                              <p:pRg st="6" end="6"/>
                                            </p:txEl>
                                          </p:spTgt>
                                        </p:tgtEl>
                                        <p:attrNameLst>
                                          <p:attrName>style.visibility</p:attrName>
                                        </p:attrNameLst>
                                      </p:cBhvr>
                                      <p:to>
                                        <p:strVal val="visible"/>
                                      </p:to>
                                    </p:set>
                                    <p:animEffect transition="in" filter="wipe(down)">
                                      <p:cBhvr>
                                        <p:cTn id="97" dur="500"/>
                                        <p:tgtEl>
                                          <p:spTgt spid="5">
                                            <p:txEl>
                                              <p:pRg st="6" end="6"/>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nodeType="clickEffect">
                                  <p:stCondLst>
                                    <p:cond delay="0"/>
                                  </p:stCondLst>
                                  <p:childTnLst>
                                    <p:set>
                                      <p:cBhvr>
                                        <p:cTn id="101" dur="1" fill="hold">
                                          <p:stCondLst>
                                            <p:cond delay="0"/>
                                          </p:stCondLst>
                                        </p:cTn>
                                        <p:tgtEl>
                                          <p:spTgt spid="5">
                                            <p:txEl>
                                              <p:pRg st="7" end="7"/>
                                            </p:txEl>
                                          </p:spTgt>
                                        </p:tgtEl>
                                        <p:attrNameLst>
                                          <p:attrName>style.visibility</p:attrName>
                                        </p:attrNameLst>
                                      </p:cBhvr>
                                      <p:to>
                                        <p:strVal val="visible"/>
                                      </p:to>
                                    </p:set>
                                    <p:animEffect transition="in" filter="randombar(horizontal)">
                                      <p:cBhvr>
                                        <p:cTn id="102" dur="500"/>
                                        <p:tgtEl>
                                          <p:spTgt spid="5">
                                            <p:txEl>
                                              <p:pRg st="7" end="7"/>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5">
                                            <p:txEl>
                                              <p:pRg st="8" end="8"/>
                                            </p:txEl>
                                          </p:spTgt>
                                        </p:tgtEl>
                                        <p:attrNameLst>
                                          <p:attrName>style.visibility</p:attrName>
                                        </p:attrNameLst>
                                      </p:cBhvr>
                                      <p:to>
                                        <p:strVal val="visible"/>
                                      </p:to>
                                    </p:set>
                                    <p:animEffect transition="in" filter="wipe(down)">
                                      <p:cBhvr>
                                        <p:cTn id="107" dur="500"/>
                                        <p:tgtEl>
                                          <p:spTgt spid="5">
                                            <p:txEl>
                                              <p:pRg st="8" end="8"/>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nodeType="clickEffect">
                                  <p:stCondLst>
                                    <p:cond delay="0"/>
                                  </p:stCondLst>
                                  <p:childTnLst>
                                    <p:set>
                                      <p:cBhvr>
                                        <p:cTn id="111" dur="1" fill="hold">
                                          <p:stCondLst>
                                            <p:cond delay="0"/>
                                          </p:stCondLst>
                                        </p:cTn>
                                        <p:tgtEl>
                                          <p:spTgt spid="5">
                                            <p:txEl>
                                              <p:pRg st="9" end="9"/>
                                            </p:txEl>
                                          </p:spTgt>
                                        </p:tgtEl>
                                        <p:attrNameLst>
                                          <p:attrName>style.visibility</p:attrName>
                                        </p:attrNameLst>
                                      </p:cBhvr>
                                      <p:to>
                                        <p:strVal val="visible"/>
                                      </p:to>
                                    </p:set>
                                    <p:animEffect transition="in" filter="randombar(horizontal)">
                                      <p:cBhvr>
                                        <p:cTn id="112" dur="500"/>
                                        <p:tgtEl>
                                          <p:spTgt spid="5">
                                            <p:txEl>
                                              <p:pRg st="9" end="9"/>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5">
                                            <p:txEl>
                                              <p:pRg st="10" end="10"/>
                                            </p:txEl>
                                          </p:spTgt>
                                        </p:tgtEl>
                                        <p:attrNameLst>
                                          <p:attrName>style.visibility</p:attrName>
                                        </p:attrNameLst>
                                      </p:cBhvr>
                                      <p:to>
                                        <p:strVal val="visible"/>
                                      </p:to>
                                    </p:set>
                                    <p:animEffect transition="in" filter="wipe(down)">
                                      <p:cBhvr>
                                        <p:cTn id="117" dur="500"/>
                                        <p:tgtEl>
                                          <p:spTgt spid="5">
                                            <p:txEl>
                                              <p:pRg st="10" end="1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nodeType="clickEffect">
                                  <p:stCondLst>
                                    <p:cond delay="0"/>
                                  </p:stCondLst>
                                  <p:childTnLst>
                                    <p:set>
                                      <p:cBhvr>
                                        <p:cTn id="121" dur="1" fill="hold">
                                          <p:stCondLst>
                                            <p:cond delay="0"/>
                                          </p:stCondLst>
                                        </p:cTn>
                                        <p:tgtEl>
                                          <p:spTgt spid="5">
                                            <p:txEl>
                                              <p:pRg st="11" end="11"/>
                                            </p:txEl>
                                          </p:spTgt>
                                        </p:tgtEl>
                                        <p:attrNameLst>
                                          <p:attrName>style.visibility</p:attrName>
                                        </p:attrNameLst>
                                      </p:cBhvr>
                                      <p:to>
                                        <p:strVal val="visible"/>
                                      </p:to>
                                    </p:set>
                                    <p:animEffect transition="in" filter="randombar(horizontal)">
                                      <p:cBhvr>
                                        <p:cTn id="122" dur="500"/>
                                        <p:tgtEl>
                                          <p:spTgt spid="5">
                                            <p:txEl>
                                              <p:pRg st="11" end="11"/>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5">
                                            <p:txEl>
                                              <p:pRg st="12" end="12"/>
                                            </p:txEl>
                                          </p:spTgt>
                                        </p:tgtEl>
                                        <p:attrNameLst>
                                          <p:attrName>style.visibility</p:attrName>
                                        </p:attrNameLst>
                                      </p:cBhvr>
                                      <p:to>
                                        <p:strVal val="visible"/>
                                      </p:to>
                                    </p:set>
                                    <p:animEffect transition="in" filter="wipe(down)">
                                      <p:cBhvr>
                                        <p:cTn id="127" dur="500"/>
                                        <p:tgtEl>
                                          <p:spTgt spid="5">
                                            <p:txEl>
                                              <p:pRg st="12" end="12"/>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nodeType="clickEffect">
                                  <p:stCondLst>
                                    <p:cond delay="0"/>
                                  </p:stCondLst>
                                  <p:childTnLst>
                                    <p:set>
                                      <p:cBhvr>
                                        <p:cTn id="131" dur="1" fill="hold">
                                          <p:stCondLst>
                                            <p:cond delay="0"/>
                                          </p:stCondLst>
                                        </p:cTn>
                                        <p:tgtEl>
                                          <p:spTgt spid="5">
                                            <p:txEl>
                                              <p:pRg st="13" end="13"/>
                                            </p:txEl>
                                          </p:spTgt>
                                        </p:tgtEl>
                                        <p:attrNameLst>
                                          <p:attrName>style.visibility</p:attrName>
                                        </p:attrNameLst>
                                      </p:cBhvr>
                                      <p:to>
                                        <p:strVal val="visible"/>
                                      </p:to>
                                    </p:set>
                                    <p:animEffect transition="in" filter="randombar(horizontal)">
                                      <p:cBhvr>
                                        <p:cTn id="132" dur="500"/>
                                        <p:tgtEl>
                                          <p:spTgt spid="5">
                                            <p:txEl>
                                              <p:pRg st="13" end="13"/>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nodeType="clickEffect">
                                  <p:stCondLst>
                                    <p:cond delay="0"/>
                                  </p:stCondLst>
                                  <p:childTnLst>
                                    <p:set>
                                      <p:cBhvr>
                                        <p:cTn id="136" dur="1" fill="hold">
                                          <p:stCondLst>
                                            <p:cond delay="0"/>
                                          </p:stCondLst>
                                        </p:cTn>
                                        <p:tgtEl>
                                          <p:spTgt spid="5">
                                            <p:txEl>
                                              <p:pRg st="14" end="14"/>
                                            </p:txEl>
                                          </p:spTgt>
                                        </p:tgtEl>
                                        <p:attrNameLst>
                                          <p:attrName>style.visibility</p:attrName>
                                        </p:attrNameLst>
                                      </p:cBhvr>
                                      <p:to>
                                        <p:strVal val="visible"/>
                                      </p:to>
                                    </p:set>
                                    <p:animEffect transition="in" filter="wipe(down)">
                                      <p:cBhvr>
                                        <p:cTn id="137" dur="500"/>
                                        <p:tgtEl>
                                          <p:spTgt spid="5">
                                            <p:txEl>
                                              <p:pRg st="14" end="14"/>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4" presetClass="entr" presetSubtype="10" fill="hold" nodeType="clickEffect">
                                  <p:stCondLst>
                                    <p:cond delay="0"/>
                                  </p:stCondLst>
                                  <p:childTnLst>
                                    <p:set>
                                      <p:cBhvr>
                                        <p:cTn id="141" dur="1" fill="hold">
                                          <p:stCondLst>
                                            <p:cond delay="0"/>
                                          </p:stCondLst>
                                        </p:cTn>
                                        <p:tgtEl>
                                          <p:spTgt spid="5">
                                            <p:txEl>
                                              <p:pRg st="15" end="15"/>
                                            </p:txEl>
                                          </p:spTgt>
                                        </p:tgtEl>
                                        <p:attrNameLst>
                                          <p:attrName>style.visibility</p:attrName>
                                        </p:attrNameLst>
                                      </p:cBhvr>
                                      <p:to>
                                        <p:strVal val="visible"/>
                                      </p:to>
                                    </p:set>
                                    <p:animEffect transition="in" filter="randombar(horizontal)">
                                      <p:cBhvr>
                                        <p:cTn id="142"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353C4B-5B46-CDBA-D075-592EFE34C8AF}"/>
              </a:ext>
            </a:extLst>
          </p:cNvPr>
          <p:cNvPicPr>
            <a:picLocks noChangeAspect="1"/>
          </p:cNvPicPr>
          <p:nvPr/>
        </p:nvPicPr>
        <p:blipFill rotWithShape="1">
          <a:blip r:embed="rId3">
            <a:alphaModFix amt="12000"/>
            <a:grayscl/>
          </a:blip>
          <a:srcRect t="4989" b="23641"/>
          <a:stretch/>
        </p:blipFill>
        <p:spPr>
          <a:xfrm>
            <a:off x="0" y="0"/>
            <a:ext cx="12191980" cy="5938683"/>
          </a:xfrm>
          <a:prstGeom prst="rect">
            <a:avLst/>
          </a:prstGeom>
          <a:effectLst>
            <a:reflection blurRad="38100" stA="55000" endPos="15000" dir="5400000" sy="-100000" algn="bl" rotWithShape="0"/>
          </a:effectLst>
        </p:spPr>
      </p:pic>
      <p:sp>
        <p:nvSpPr>
          <p:cNvPr id="2" name="Title 1">
            <a:extLst>
              <a:ext uri="{FF2B5EF4-FFF2-40B4-BE49-F238E27FC236}">
                <a16:creationId xmlns:a16="http://schemas.microsoft.com/office/drawing/2014/main" id="{A65DF4E1-FC49-D137-488C-A61F8CB1CD1A}"/>
              </a:ext>
            </a:extLst>
          </p:cNvPr>
          <p:cNvSpPr>
            <a:spLocks noGrp="1"/>
          </p:cNvSpPr>
          <p:nvPr>
            <p:ph type="title"/>
          </p:nvPr>
        </p:nvSpPr>
        <p:spPr>
          <a:xfrm>
            <a:off x="596900" y="365125"/>
            <a:ext cx="10998200" cy="1325563"/>
          </a:xfrm>
        </p:spPr>
        <p:txBody>
          <a:bodyPr>
            <a:normAutofit fontScale="90000"/>
          </a:bodyPr>
          <a:lstStyle/>
          <a:p>
            <a:pPr algn="ctr"/>
            <a:r>
              <a:rPr lang="en-US" dirty="0">
                <a:solidFill>
                  <a:schemeClr val="accent3">
                    <a:lumMod val="60000"/>
                    <a:lumOff val="40000"/>
                  </a:schemeClr>
                </a:solidFill>
              </a:rPr>
              <a:t>Cuts of Meat and Product Terminology</a:t>
            </a:r>
          </a:p>
        </p:txBody>
      </p:sp>
      <p:sp>
        <p:nvSpPr>
          <p:cNvPr id="3" name="Content Placeholder 2">
            <a:extLst>
              <a:ext uri="{FF2B5EF4-FFF2-40B4-BE49-F238E27FC236}">
                <a16:creationId xmlns:a16="http://schemas.microsoft.com/office/drawing/2014/main" id="{B24D1F96-71F2-E196-3217-575E326D6A3A}"/>
              </a:ext>
            </a:extLst>
          </p:cNvPr>
          <p:cNvSpPr>
            <a:spLocks noGrp="1"/>
          </p:cNvSpPr>
          <p:nvPr>
            <p:ph idx="1"/>
          </p:nvPr>
        </p:nvSpPr>
        <p:spPr>
          <a:xfrm>
            <a:off x="596900" y="1496488"/>
            <a:ext cx="5277678" cy="4676154"/>
          </a:xfrm>
        </p:spPr>
        <p:txBody>
          <a:bodyPr>
            <a:normAutofit/>
          </a:bodyPr>
          <a:lstStyle/>
          <a:p>
            <a:pPr>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Average ideal live weight range for finished steers?</a:t>
            </a:r>
          </a:p>
          <a:p>
            <a:pPr lvl="1">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1200-1350 pounds</a:t>
            </a:r>
          </a:p>
          <a:p>
            <a:pPr>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Average dressing percentage (live weight vs carcass weight)</a:t>
            </a:r>
          </a:p>
          <a:p>
            <a:pPr lvl="1">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60-65%</a:t>
            </a:r>
          </a:p>
          <a:p>
            <a:pPr>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Most expensive cuts of meat</a:t>
            </a:r>
          </a:p>
          <a:p>
            <a:pPr lvl="1">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Loin, rib, round, rump</a:t>
            </a:r>
          </a:p>
          <a:p>
            <a:pPr>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Grades of meat quality</a:t>
            </a:r>
          </a:p>
          <a:p>
            <a:pPr lvl="1">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Prime, choice, select, standard, utility</a:t>
            </a:r>
          </a:p>
          <a:p>
            <a:pPr>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What determines the grade of meat quality?</a:t>
            </a:r>
          </a:p>
          <a:p>
            <a:pPr lvl="1">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The total amount of intramuscular fat streaks inside the rib eye</a:t>
            </a:r>
          </a:p>
          <a:p>
            <a:pPr>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Why is marbling important to a cut of meat?</a:t>
            </a:r>
          </a:p>
          <a:p>
            <a:pPr lvl="1">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Flavor and influences juiciness</a:t>
            </a:r>
          </a:p>
        </p:txBody>
      </p:sp>
      <p:sp>
        <p:nvSpPr>
          <p:cNvPr id="7" name="TextBox 6">
            <a:extLst>
              <a:ext uri="{FF2B5EF4-FFF2-40B4-BE49-F238E27FC236}">
                <a16:creationId xmlns:a16="http://schemas.microsoft.com/office/drawing/2014/main" id="{6CBC257C-DB61-9BF8-A59C-405B6BA8D7CC}"/>
              </a:ext>
            </a:extLst>
          </p:cNvPr>
          <p:cNvSpPr txBox="1"/>
          <p:nvPr/>
        </p:nvSpPr>
        <p:spPr>
          <a:xfrm>
            <a:off x="6096000" y="1500809"/>
            <a:ext cx="5277678" cy="4524315"/>
          </a:xfrm>
          <a:prstGeom prst="rect">
            <a:avLst/>
          </a:prstGeom>
          <a:noFill/>
        </p:spPr>
        <p:txBody>
          <a:bodyPr wrap="square">
            <a:spAutoFit/>
          </a:bodyPr>
          <a:lstStyle/>
          <a:p>
            <a:pPr>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Where is the back fat measured on a steer?</a:t>
            </a:r>
          </a:p>
          <a:p>
            <a:pPr lvl="1">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Over the 12</a:t>
            </a:r>
            <a:r>
              <a:rPr lang="en-US" sz="1600" baseline="30000" dirty="0">
                <a:solidFill>
                  <a:schemeClr val="tx1">
                    <a:lumMod val="85000"/>
                  </a:schemeClr>
                </a:solidFill>
                <a:latin typeface="Book Antiqua" panose="02040602050305030304" pitchFamily="18" charset="0"/>
              </a:rPr>
              <a:t>th</a:t>
            </a:r>
            <a:r>
              <a:rPr lang="en-US" sz="1600" dirty="0">
                <a:solidFill>
                  <a:schemeClr val="tx1">
                    <a:lumMod val="85000"/>
                  </a:schemeClr>
                </a:solidFill>
                <a:latin typeface="Book Antiqua" panose="02040602050305030304" pitchFamily="18" charset="0"/>
              </a:rPr>
              <a:t> rib (opposite the rib eye area)</a:t>
            </a:r>
          </a:p>
          <a:p>
            <a:pPr>
              <a:buClr>
                <a:schemeClr val="accent5">
                  <a:lumMod val="40000"/>
                  <a:lumOff val="60000"/>
                </a:schemeClr>
              </a:buClr>
              <a:buFont typeface="Wingdings" panose="05000000000000000000" pitchFamily="2" charset="2"/>
              <a:buChar char="v"/>
            </a:pPr>
            <a:r>
              <a:rPr lang="en-US" dirty="0">
                <a:solidFill>
                  <a:schemeClr val="tx1">
                    <a:lumMod val="85000"/>
                  </a:schemeClr>
                </a:solidFill>
                <a:latin typeface="Book Antiqua" panose="02040602050305030304" pitchFamily="18" charset="0"/>
              </a:rPr>
              <a:t>The ideal back fat on a market steer?</a:t>
            </a:r>
          </a:p>
          <a:p>
            <a:pPr lvl="1">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.4 inches</a:t>
            </a:r>
          </a:p>
          <a:p>
            <a:pPr>
              <a:buClr>
                <a:schemeClr val="accent5">
                  <a:lumMod val="40000"/>
                  <a:lumOff val="60000"/>
                </a:schemeClr>
              </a:buClr>
              <a:buFont typeface="Wingdings" panose="05000000000000000000" pitchFamily="2" charset="2"/>
              <a:buChar char="v"/>
            </a:pPr>
            <a:r>
              <a:rPr lang="en-US" dirty="0">
                <a:solidFill>
                  <a:schemeClr val="tx1">
                    <a:lumMod val="85000"/>
                  </a:schemeClr>
                </a:solidFill>
                <a:latin typeface="Book Antiqua" panose="02040602050305030304" pitchFamily="18" charset="0"/>
              </a:rPr>
              <a:t>What is a hanger steak? (aka a butcher steak)</a:t>
            </a:r>
          </a:p>
          <a:p>
            <a:pPr marL="630238" lvl="1" indent="-173038">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Comes from the lower belly of a steer near diaphragm.  Since the muscle itself doesn’t move very much, it’s a tender cut of meat</a:t>
            </a:r>
          </a:p>
          <a:p>
            <a:pPr marL="173038" indent="-173038">
              <a:buClr>
                <a:schemeClr val="accent5">
                  <a:lumMod val="40000"/>
                  <a:lumOff val="60000"/>
                </a:schemeClr>
              </a:buClr>
              <a:buFont typeface="Wingdings" panose="05000000000000000000" pitchFamily="2" charset="2"/>
              <a:buChar char="v"/>
            </a:pPr>
            <a:r>
              <a:rPr lang="en-US" dirty="0">
                <a:solidFill>
                  <a:schemeClr val="tx1">
                    <a:lumMod val="85000"/>
                  </a:schemeClr>
                </a:solidFill>
                <a:latin typeface="Book Antiqua" panose="02040602050305030304" pitchFamily="18" charset="0"/>
              </a:rPr>
              <a:t>Three common types of steaks</a:t>
            </a:r>
          </a:p>
          <a:p>
            <a:pPr marL="630238" lvl="1" indent="-173038">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Rib eye, New York, T-bone, round, sirloin, skirt</a:t>
            </a:r>
          </a:p>
          <a:p>
            <a:pPr marL="173038" indent="-173038">
              <a:buClr>
                <a:schemeClr val="accent5">
                  <a:lumMod val="40000"/>
                  <a:lumOff val="60000"/>
                </a:schemeClr>
              </a:buClr>
              <a:buFont typeface="Wingdings" panose="05000000000000000000" pitchFamily="2" charset="2"/>
              <a:buChar char="v"/>
            </a:pPr>
            <a:r>
              <a:rPr lang="en-US" dirty="0">
                <a:solidFill>
                  <a:schemeClr val="tx1">
                    <a:lumMod val="85000"/>
                  </a:schemeClr>
                </a:solidFill>
                <a:latin typeface="Book Antiqua" panose="02040602050305030304" pitchFamily="18" charset="0"/>
              </a:rPr>
              <a:t>Three common types of roasts</a:t>
            </a:r>
          </a:p>
          <a:p>
            <a:pPr marL="630238" lvl="1" indent="-173038">
              <a:buClr>
                <a:schemeClr val="accent5">
                  <a:lumMod val="40000"/>
                  <a:lumOff val="60000"/>
                </a:schemeClr>
              </a:buClr>
              <a:buFont typeface="Wingdings" panose="05000000000000000000" pitchFamily="2" charset="2"/>
              <a:buChar char="v"/>
            </a:pPr>
            <a:r>
              <a:rPr lang="en-US" dirty="0">
                <a:solidFill>
                  <a:schemeClr val="tx1">
                    <a:lumMod val="85000"/>
                  </a:schemeClr>
                </a:solidFill>
                <a:latin typeface="Book Antiqua" panose="02040602050305030304" pitchFamily="18" charset="0"/>
              </a:rPr>
              <a:t>Prime rib, brisket, sirloin roast, tri-tip, chuck</a:t>
            </a:r>
          </a:p>
          <a:p>
            <a:pPr marL="173038" indent="-173038">
              <a:buClr>
                <a:schemeClr val="accent5">
                  <a:lumMod val="40000"/>
                  <a:lumOff val="60000"/>
                </a:schemeClr>
              </a:buClr>
              <a:buFont typeface="Wingdings" panose="05000000000000000000" pitchFamily="2" charset="2"/>
              <a:buChar char="v"/>
            </a:pPr>
            <a:r>
              <a:rPr lang="en-US" dirty="0">
                <a:solidFill>
                  <a:schemeClr val="tx1">
                    <a:lumMod val="85000"/>
                  </a:schemeClr>
                </a:solidFill>
                <a:latin typeface="Book Antiqua" panose="02040602050305030304" pitchFamily="18" charset="0"/>
              </a:rPr>
              <a:t>Three byproducts </a:t>
            </a:r>
          </a:p>
          <a:p>
            <a:pPr marL="630238" lvl="1" indent="-173038">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Leather, fertilizer, gelatin products (like medicine capsules), glue, pet foods, instrument strings, and so much more</a:t>
            </a:r>
          </a:p>
        </p:txBody>
      </p:sp>
    </p:spTree>
    <p:extLst>
      <p:ext uri="{BB962C8B-B14F-4D97-AF65-F5344CB8AC3E}">
        <p14:creationId xmlns:p14="http://schemas.microsoft.com/office/powerpoint/2010/main" val="348628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Effect transition="in" filter="fade">
                                      <p:cBhvr>
                                        <p:cTn id="67" dur="500"/>
                                        <p:tgtEl>
                                          <p:spTgt spid="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xEl>
                                              <p:pRg st="1" end="1"/>
                                            </p:txEl>
                                          </p:spTgt>
                                        </p:tgtEl>
                                        <p:attrNameLst>
                                          <p:attrName>style.visibility</p:attrName>
                                        </p:attrNameLst>
                                      </p:cBhvr>
                                      <p:to>
                                        <p:strVal val="visible"/>
                                      </p:to>
                                    </p:set>
                                    <p:animEffect transition="in" filter="barn(inVertical)">
                                      <p:cBhvr>
                                        <p:cTn id="72" dur="500"/>
                                        <p:tgtEl>
                                          <p:spTgt spid="7">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xEl>
                                              <p:pRg st="2" end="2"/>
                                            </p:txEl>
                                          </p:spTgt>
                                        </p:tgtEl>
                                        <p:attrNameLst>
                                          <p:attrName>style.visibility</p:attrName>
                                        </p:attrNameLst>
                                      </p:cBhvr>
                                      <p:to>
                                        <p:strVal val="visible"/>
                                      </p:to>
                                    </p:set>
                                    <p:animEffect transition="in" filter="fade">
                                      <p:cBhvr>
                                        <p:cTn id="77" dur="500"/>
                                        <p:tgtEl>
                                          <p:spTgt spid="7">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
                                            <p:txEl>
                                              <p:pRg st="3" end="3"/>
                                            </p:txEl>
                                          </p:spTgt>
                                        </p:tgtEl>
                                        <p:attrNameLst>
                                          <p:attrName>style.visibility</p:attrName>
                                        </p:attrNameLst>
                                      </p:cBhvr>
                                      <p:to>
                                        <p:strVal val="visible"/>
                                      </p:to>
                                    </p:set>
                                    <p:animEffect transition="in" filter="barn(inVertical)">
                                      <p:cBhvr>
                                        <p:cTn id="82" dur="500"/>
                                        <p:tgtEl>
                                          <p:spTgt spid="7">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7">
                                            <p:txEl>
                                              <p:pRg st="4" end="4"/>
                                            </p:txEl>
                                          </p:spTgt>
                                        </p:tgtEl>
                                        <p:attrNameLst>
                                          <p:attrName>style.visibility</p:attrName>
                                        </p:attrNameLst>
                                      </p:cBhvr>
                                      <p:to>
                                        <p:strVal val="visible"/>
                                      </p:to>
                                    </p:set>
                                    <p:animEffect transition="in" filter="fade">
                                      <p:cBhvr>
                                        <p:cTn id="87" dur="500"/>
                                        <p:tgtEl>
                                          <p:spTgt spid="7">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
                                            <p:txEl>
                                              <p:pRg st="5" end="5"/>
                                            </p:txEl>
                                          </p:spTgt>
                                        </p:tgtEl>
                                        <p:attrNameLst>
                                          <p:attrName>style.visibility</p:attrName>
                                        </p:attrNameLst>
                                      </p:cBhvr>
                                      <p:to>
                                        <p:strVal val="visible"/>
                                      </p:to>
                                    </p:set>
                                    <p:animEffect transition="in" filter="barn(inVertical)">
                                      <p:cBhvr>
                                        <p:cTn id="92" dur="500"/>
                                        <p:tgtEl>
                                          <p:spTgt spid="7">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7">
                                            <p:txEl>
                                              <p:pRg st="6" end="6"/>
                                            </p:txEl>
                                          </p:spTgt>
                                        </p:tgtEl>
                                        <p:attrNameLst>
                                          <p:attrName>style.visibility</p:attrName>
                                        </p:attrNameLst>
                                      </p:cBhvr>
                                      <p:to>
                                        <p:strVal val="visible"/>
                                      </p:to>
                                    </p:set>
                                    <p:animEffect transition="in" filter="fade">
                                      <p:cBhvr>
                                        <p:cTn id="97" dur="500"/>
                                        <p:tgtEl>
                                          <p:spTgt spid="7">
                                            <p:txEl>
                                              <p:pRg st="6" end="6"/>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7">
                                            <p:txEl>
                                              <p:pRg st="7" end="7"/>
                                            </p:txEl>
                                          </p:spTgt>
                                        </p:tgtEl>
                                        <p:attrNameLst>
                                          <p:attrName>style.visibility</p:attrName>
                                        </p:attrNameLst>
                                      </p:cBhvr>
                                      <p:to>
                                        <p:strVal val="visible"/>
                                      </p:to>
                                    </p:set>
                                    <p:animEffect transition="in" filter="barn(inVertical)">
                                      <p:cBhvr>
                                        <p:cTn id="102" dur="500"/>
                                        <p:tgtEl>
                                          <p:spTgt spid="7">
                                            <p:txEl>
                                              <p:pRg st="7" end="7"/>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7">
                                            <p:txEl>
                                              <p:pRg st="8" end="8"/>
                                            </p:txEl>
                                          </p:spTgt>
                                        </p:tgtEl>
                                        <p:attrNameLst>
                                          <p:attrName>style.visibility</p:attrName>
                                        </p:attrNameLst>
                                      </p:cBhvr>
                                      <p:to>
                                        <p:strVal val="visible"/>
                                      </p:to>
                                    </p:set>
                                    <p:animEffect transition="in" filter="fade">
                                      <p:cBhvr>
                                        <p:cTn id="107" dur="500"/>
                                        <p:tgtEl>
                                          <p:spTgt spid="7">
                                            <p:txEl>
                                              <p:pRg st="8" end="8"/>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7">
                                            <p:txEl>
                                              <p:pRg st="9" end="9"/>
                                            </p:txEl>
                                          </p:spTgt>
                                        </p:tgtEl>
                                        <p:attrNameLst>
                                          <p:attrName>style.visibility</p:attrName>
                                        </p:attrNameLst>
                                      </p:cBhvr>
                                      <p:to>
                                        <p:strVal val="visible"/>
                                      </p:to>
                                    </p:set>
                                    <p:animEffect transition="in" filter="barn(inVertical)">
                                      <p:cBhvr>
                                        <p:cTn id="112" dur="500"/>
                                        <p:tgtEl>
                                          <p:spTgt spid="7">
                                            <p:txEl>
                                              <p:pRg st="9" end="9"/>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7">
                                            <p:txEl>
                                              <p:pRg st="10" end="10"/>
                                            </p:txEl>
                                          </p:spTgt>
                                        </p:tgtEl>
                                        <p:attrNameLst>
                                          <p:attrName>style.visibility</p:attrName>
                                        </p:attrNameLst>
                                      </p:cBhvr>
                                      <p:to>
                                        <p:strVal val="visible"/>
                                      </p:to>
                                    </p:set>
                                    <p:animEffect transition="in" filter="fade">
                                      <p:cBhvr>
                                        <p:cTn id="117" dur="500"/>
                                        <p:tgtEl>
                                          <p:spTgt spid="7">
                                            <p:txEl>
                                              <p:pRg st="10" end="1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7">
                                            <p:txEl>
                                              <p:pRg st="11" end="11"/>
                                            </p:txEl>
                                          </p:spTgt>
                                        </p:tgtEl>
                                        <p:attrNameLst>
                                          <p:attrName>style.visibility</p:attrName>
                                        </p:attrNameLst>
                                      </p:cBhvr>
                                      <p:to>
                                        <p:strVal val="visible"/>
                                      </p:to>
                                    </p:set>
                                    <p:animEffect transition="in" filter="barn(inVertical)">
                                      <p:cBhvr>
                                        <p:cTn id="12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descr="Participate - Cal Expo &amp; State Fair">
            <a:extLst>
              <a:ext uri="{FF2B5EF4-FFF2-40B4-BE49-F238E27FC236}">
                <a16:creationId xmlns:a16="http://schemas.microsoft.com/office/drawing/2014/main" id="{DF09B0B6-848B-0818-C123-F783823CF58C}"/>
              </a:ext>
            </a:extLst>
          </p:cNvPr>
          <p:cNvPicPr>
            <a:picLocks noChangeAspect="1" noChangeArrowheads="1"/>
          </p:cNvPicPr>
          <p:nvPr/>
        </p:nvPicPr>
        <p:blipFill rotWithShape="1">
          <a:blip r:embed="rId3">
            <a:alphaModFix amt="12000"/>
            <a:grayscl/>
            <a:extLst>
              <a:ext uri="{28A0092B-C50C-407E-A947-70E740481C1C}">
                <a14:useLocalDpi xmlns:a14="http://schemas.microsoft.com/office/drawing/2010/main" val="0"/>
              </a:ext>
            </a:extLst>
          </a:blip>
          <a:srcRect t="36413" b="9913"/>
          <a:stretch/>
        </p:blipFill>
        <p:spPr bwMode="auto">
          <a:xfrm>
            <a:off x="20" y="1"/>
            <a:ext cx="12191980" cy="5938683"/>
          </a:xfrm>
          <a:prstGeom prst="rect">
            <a:avLst/>
          </a:prstGeom>
          <a:noFill/>
          <a:effectLst>
            <a:reflection blurRad="38100" stA="55000" endPos="1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DD92605-B597-24E4-6353-4F8CDB9FEBD0}"/>
              </a:ext>
            </a:extLst>
          </p:cNvPr>
          <p:cNvSpPr>
            <a:spLocks noGrp="1"/>
          </p:cNvSpPr>
          <p:nvPr>
            <p:ph type="title"/>
          </p:nvPr>
        </p:nvSpPr>
        <p:spPr>
          <a:xfrm>
            <a:off x="838200" y="365125"/>
            <a:ext cx="10515600" cy="1325563"/>
          </a:xfrm>
        </p:spPr>
        <p:txBody>
          <a:bodyPr>
            <a:normAutofit/>
          </a:bodyPr>
          <a:lstStyle/>
          <a:p>
            <a:pPr algn="ctr"/>
            <a:r>
              <a:rPr lang="en-US" dirty="0">
                <a:solidFill>
                  <a:schemeClr val="accent3">
                    <a:lumMod val="60000"/>
                    <a:lumOff val="40000"/>
                  </a:schemeClr>
                </a:solidFill>
              </a:rPr>
              <a:t>Misc. Questions and Terminology</a:t>
            </a:r>
          </a:p>
        </p:txBody>
      </p:sp>
      <p:sp>
        <p:nvSpPr>
          <p:cNvPr id="3" name="Content Placeholder 2">
            <a:extLst>
              <a:ext uri="{FF2B5EF4-FFF2-40B4-BE49-F238E27FC236}">
                <a16:creationId xmlns:a16="http://schemas.microsoft.com/office/drawing/2014/main" id="{2DE7840B-5330-CB2B-A663-32F1431D8244}"/>
              </a:ext>
            </a:extLst>
          </p:cNvPr>
          <p:cNvSpPr>
            <a:spLocks noGrp="1"/>
          </p:cNvSpPr>
          <p:nvPr>
            <p:ph idx="1"/>
          </p:nvPr>
        </p:nvSpPr>
        <p:spPr>
          <a:xfrm>
            <a:off x="735496" y="1560444"/>
            <a:ext cx="5360503" cy="4616520"/>
          </a:xfrm>
        </p:spPr>
        <p:txBody>
          <a:bodyPr>
            <a:normAutofit lnSpcReduction="10000"/>
          </a:bodyPr>
          <a:lstStyle/>
          <a:p>
            <a:pPr>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Top 5 states in cattle production for 2022-2023?</a:t>
            </a:r>
          </a:p>
          <a:p>
            <a:pPr lvl="1">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Texas, Oklahoma, Missouri, Nebraska, &amp; South Dakota</a:t>
            </a:r>
          </a:p>
          <a:p>
            <a:pPr>
              <a:buClr>
                <a:schemeClr val="accent5">
                  <a:lumMod val="40000"/>
                  <a:lumOff val="60000"/>
                </a:schemeClr>
              </a:buClr>
              <a:buFont typeface="Wingdings" panose="05000000000000000000" pitchFamily="2" charset="2"/>
              <a:buChar char="v"/>
            </a:pPr>
            <a:r>
              <a:rPr lang="en-US" sz="1800" dirty="0">
                <a:latin typeface="Book Antiqua" panose="02040602050305030304" pitchFamily="18" charset="0"/>
              </a:rPr>
              <a:t>Name 5 beef breeds</a:t>
            </a:r>
          </a:p>
          <a:p>
            <a:pPr lvl="1">
              <a:buClr>
                <a:schemeClr val="accent5">
                  <a:lumMod val="40000"/>
                  <a:lumOff val="60000"/>
                </a:schemeClr>
              </a:buClr>
              <a:buFont typeface="Wingdings" panose="05000000000000000000" pitchFamily="2" charset="2"/>
              <a:buChar char="v"/>
            </a:pPr>
            <a:r>
              <a:rPr lang="en-US" sz="1600" dirty="0">
                <a:latin typeface="Book Antiqua" panose="02040602050305030304" pitchFamily="18" charset="0"/>
              </a:rPr>
              <a:t>Angus, Hereford, Shorthorn, Charolais, Simmental, Chianina, Maine-Anjou, Limousin, Scottish Highland, Texas Longhorn</a:t>
            </a:r>
          </a:p>
          <a:p>
            <a:pPr>
              <a:buClr>
                <a:schemeClr val="accent5">
                  <a:lumMod val="40000"/>
                  <a:lumOff val="60000"/>
                </a:schemeClr>
              </a:buClr>
              <a:buFont typeface="Wingdings" panose="05000000000000000000" pitchFamily="2" charset="2"/>
              <a:buChar char="v"/>
            </a:pPr>
            <a:r>
              <a:rPr lang="en-US" sz="1800" dirty="0">
                <a:latin typeface="Book Antiqua" panose="02040602050305030304" pitchFamily="18" charset="0"/>
              </a:rPr>
              <a:t>What is the most common breed cross that creates a “black baldy” variety?</a:t>
            </a:r>
          </a:p>
          <a:p>
            <a:pPr lvl="1">
              <a:buClr>
                <a:schemeClr val="accent5">
                  <a:lumMod val="40000"/>
                  <a:lumOff val="60000"/>
                </a:schemeClr>
              </a:buClr>
              <a:buFont typeface="Wingdings" panose="05000000000000000000" pitchFamily="2" charset="2"/>
              <a:buChar char="v"/>
            </a:pPr>
            <a:r>
              <a:rPr lang="en-US" sz="1600" dirty="0">
                <a:latin typeface="Book Antiqua" panose="02040602050305030304" pitchFamily="18" charset="0"/>
              </a:rPr>
              <a:t>Black Angus and Hereford</a:t>
            </a:r>
          </a:p>
          <a:p>
            <a:pPr>
              <a:buClr>
                <a:schemeClr val="accent5">
                  <a:lumMod val="40000"/>
                  <a:lumOff val="60000"/>
                </a:schemeClr>
              </a:buClr>
              <a:buFont typeface="Wingdings" panose="05000000000000000000" pitchFamily="2" charset="2"/>
              <a:buChar char="v"/>
            </a:pPr>
            <a:r>
              <a:rPr lang="en-US" sz="1800" dirty="0">
                <a:latin typeface="Book Antiqua" panose="02040602050305030304" pitchFamily="18" charset="0"/>
              </a:rPr>
              <a:t>What does “polled” mean in relation to cattle?</a:t>
            </a:r>
          </a:p>
          <a:p>
            <a:pPr lvl="1">
              <a:buClr>
                <a:schemeClr val="accent5">
                  <a:lumMod val="40000"/>
                  <a:lumOff val="60000"/>
                </a:schemeClr>
              </a:buClr>
              <a:buFont typeface="Wingdings" panose="05000000000000000000" pitchFamily="2" charset="2"/>
              <a:buChar char="v"/>
            </a:pPr>
            <a:r>
              <a:rPr lang="en-US" sz="1600" dirty="0">
                <a:latin typeface="Book Antiqua" panose="02040602050305030304" pitchFamily="18" charset="0"/>
              </a:rPr>
              <a:t>Naturally without horns, a genetic trait</a:t>
            </a:r>
          </a:p>
          <a:p>
            <a:pPr>
              <a:buClr>
                <a:schemeClr val="accent5">
                  <a:lumMod val="40000"/>
                  <a:lumOff val="60000"/>
                </a:schemeClr>
              </a:buClr>
              <a:buFont typeface="Wingdings" panose="05000000000000000000" pitchFamily="2" charset="2"/>
              <a:buChar char="v"/>
            </a:pPr>
            <a:r>
              <a:rPr lang="en-US" sz="1800" dirty="0">
                <a:latin typeface="Book Antiqua" panose="02040602050305030304" pitchFamily="18" charset="0"/>
              </a:rPr>
              <a:t>Name for an intact male</a:t>
            </a:r>
          </a:p>
          <a:p>
            <a:pPr lvl="1">
              <a:buClr>
                <a:schemeClr val="accent5">
                  <a:lumMod val="40000"/>
                  <a:lumOff val="60000"/>
                </a:schemeClr>
              </a:buClr>
              <a:buFont typeface="Wingdings" panose="05000000000000000000" pitchFamily="2" charset="2"/>
              <a:buChar char="v"/>
            </a:pPr>
            <a:r>
              <a:rPr lang="en-US" sz="1600" dirty="0">
                <a:latin typeface="Book Antiqua" panose="02040602050305030304" pitchFamily="18" charset="0"/>
              </a:rPr>
              <a:t>Bull</a:t>
            </a:r>
          </a:p>
          <a:p>
            <a:pPr>
              <a:buClr>
                <a:schemeClr val="accent5">
                  <a:lumMod val="40000"/>
                  <a:lumOff val="60000"/>
                </a:schemeClr>
              </a:buClr>
              <a:buFont typeface="Wingdings" panose="05000000000000000000" pitchFamily="2" charset="2"/>
              <a:buChar char="v"/>
            </a:pPr>
            <a:r>
              <a:rPr lang="en-US" sz="1800" dirty="0">
                <a:latin typeface="Book Antiqua" panose="02040602050305030304" pitchFamily="18" charset="0"/>
              </a:rPr>
              <a:t>Name for a female who has given birth</a:t>
            </a:r>
          </a:p>
          <a:p>
            <a:pPr lvl="1">
              <a:buClr>
                <a:schemeClr val="accent5">
                  <a:lumMod val="40000"/>
                  <a:lumOff val="60000"/>
                </a:schemeClr>
              </a:buClr>
              <a:buFont typeface="Wingdings" panose="05000000000000000000" pitchFamily="2" charset="2"/>
              <a:buChar char="v"/>
            </a:pPr>
            <a:r>
              <a:rPr lang="en-US" sz="1600" dirty="0">
                <a:latin typeface="Book Antiqua" panose="02040602050305030304" pitchFamily="18" charset="0"/>
              </a:rPr>
              <a:t>Cow</a:t>
            </a:r>
          </a:p>
        </p:txBody>
      </p:sp>
      <p:sp>
        <p:nvSpPr>
          <p:cNvPr id="5" name="TextBox 4">
            <a:extLst>
              <a:ext uri="{FF2B5EF4-FFF2-40B4-BE49-F238E27FC236}">
                <a16:creationId xmlns:a16="http://schemas.microsoft.com/office/drawing/2014/main" id="{774231B7-7371-8BD3-B989-388FE6798E63}"/>
              </a:ext>
            </a:extLst>
          </p:cNvPr>
          <p:cNvSpPr txBox="1"/>
          <p:nvPr/>
        </p:nvSpPr>
        <p:spPr>
          <a:xfrm>
            <a:off x="5989156" y="1573460"/>
            <a:ext cx="5818531" cy="4832092"/>
          </a:xfrm>
          <a:prstGeom prst="rect">
            <a:avLst/>
          </a:prstGeom>
          <a:noFill/>
        </p:spPr>
        <p:txBody>
          <a:bodyPr wrap="square">
            <a:spAutoFit/>
          </a:bodyPr>
          <a:lstStyle/>
          <a:p>
            <a:pPr>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Name for a female who has not yet given birth</a:t>
            </a:r>
          </a:p>
          <a:p>
            <a:pPr lvl="1">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Heifer</a:t>
            </a:r>
          </a:p>
          <a:p>
            <a:pPr>
              <a:buClr>
                <a:schemeClr val="accent5">
                  <a:lumMod val="40000"/>
                  <a:lumOff val="60000"/>
                </a:schemeClr>
              </a:buClr>
              <a:buFont typeface="Wingdings" panose="05000000000000000000" pitchFamily="2" charset="2"/>
              <a:buChar char="v"/>
            </a:pPr>
            <a:r>
              <a:rPr lang="en-US" sz="1800" dirty="0">
                <a:solidFill>
                  <a:schemeClr val="tx1">
                    <a:lumMod val="85000"/>
                  </a:schemeClr>
                </a:solidFill>
                <a:latin typeface="Book Antiqua" panose="02040602050305030304" pitchFamily="18" charset="0"/>
              </a:rPr>
              <a:t>Name for a castrated male</a:t>
            </a:r>
          </a:p>
          <a:p>
            <a:pPr lvl="1">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Steer</a:t>
            </a:r>
          </a:p>
          <a:p>
            <a:pPr>
              <a:buClr>
                <a:schemeClr val="accent5">
                  <a:lumMod val="40000"/>
                  <a:lumOff val="60000"/>
                </a:schemeClr>
              </a:buClr>
              <a:buFont typeface="Wingdings" panose="05000000000000000000" pitchFamily="2" charset="2"/>
              <a:buChar char="v"/>
            </a:pPr>
            <a:r>
              <a:rPr lang="en-US" dirty="0">
                <a:solidFill>
                  <a:schemeClr val="tx1">
                    <a:lumMod val="85000"/>
                  </a:schemeClr>
                </a:solidFill>
                <a:latin typeface="Book Antiqua" panose="02040602050305030304" pitchFamily="18" charset="0"/>
              </a:rPr>
              <a:t>What is a freemartin?</a:t>
            </a:r>
          </a:p>
          <a:p>
            <a:pPr marL="630238" lvl="1" indent="-173038">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When there is a set of twins and one is male and the other is female, the female will be born sterile because there are too many male hormones present during gestation that the female organs don’t properly form.  The name for that female twin is a freemartin.</a:t>
            </a:r>
          </a:p>
          <a:p>
            <a:pPr marL="173038" indent="-173038">
              <a:buClr>
                <a:schemeClr val="accent5">
                  <a:lumMod val="40000"/>
                  <a:lumOff val="60000"/>
                </a:schemeClr>
              </a:buClr>
              <a:buFont typeface="Wingdings" panose="05000000000000000000" pitchFamily="2" charset="2"/>
              <a:buChar char="v"/>
            </a:pPr>
            <a:r>
              <a:rPr lang="en-US" dirty="0">
                <a:solidFill>
                  <a:schemeClr val="tx1">
                    <a:lumMod val="85000"/>
                  </a:schemeClr>
                </a:solidFill>
                <a:latin typeface="Book Antiqua" panose="02040602050305030304" pitchFamily="18" charset="0"/>
              </a:rPr>
              <a:t>What is the name for the food that the cow regurgitates from their rumen to re-chew it into finer pieces so it can be moved farther down the digestion chain for nutrient absorption</a:t>
            </a:r>
          </a:p>
          <a:p>
            <a:pPr marL="630238" lvl="1" indent="-173038">
              <a:buClr>
                <a:schemeClr val="accent5">
                  <a:lumMod val="40000"/>
                  <a:lumOff val="60000"/>
                </a:schemeClr>
              </a:buClr>
              <a:buFont typeface="Wingdings" panose="05000000000000000000" pitchFamily="2" charset="2"/>
              <a:buChar char="v"/>
            </a:pPr>
            <a:r>
              <a:rPr lang="en-US" sz="1600" dirty="0">
                <a:solidFill>
                  <a:schemeClr val="tx1">
                    <a:lumMod val="85000"/>
                  </a:schemeClr>
                </a:solidFill>
                <a:latin typeface="Book Antiqua" panose="02040602050305030304" pitchFamily="18" charset="0"/>
              </a:rPr>
              <a:t>Cud</a:t>
            </a:r>
          </a:p>
          <a:p>
            <a:pPr marL="173038" indent="-173038">
              <a:buClr>
                <a:schemeClr val="accent5">
                  <a:lumMod val="40000"/>
                  <a:lumOff val="60000"/>
                </a:schemeClr>
              </a:buClr>
              <a:buFont typeface="Wingdings" panose="05000000000000000000" pitchFamily="2" charset="2"/>
              <a:buChar char="v"/>
            </a:pPr>
            <a:r>
              <a:rPr lang="en-US" dirty="0">
                <a:solidFill>
                  <a:schemeClr val="tx1">
                    <a:lumMod val="85000"/>
                  </a:schemeClr>
                </a:solidFill>
                <a:latin typeface="Book Antiqua" panose="02040602050305030304" pitchFamily="18" charset="0"/>
              </a:rPr>
              <a:t>“What would you change about your calf” or “What do you like about your calf” are often asked and are specific to the animal.  Be prepared for that question.</a:t>
            </a:r>
          </a:p>
        </p:txBody>
      </p:sp>
    </p:spTree>
    <p:extLst>
      <p:ext uri="{BB962C8B-B14F-4D97-AF65-F5344CB8AC3E}">
        <p14:creationId xmlns:p14="http://schemas.microsoft.com/office/powerpoint/2010/main" val="296092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Effect transition="in" filter="barn(inVertical)">
                                      <p:cBhvr>
                                        <p:cTn id="67" dur="500"/>
                                        <p:tgtEl>
                                          <p:spTgt spid="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5">
                                            <p:txEl>
                                              <p:pRg st="1" end="1"/>
                                            </p:txEl>
                                          </p:spTgt>
                                        </p:tgtEl>
                                        <p:attrNameLst>
                                          <p:attrName>style.visibility</p:attrName>
                                        </p:attrNameLst>
                                      </p:cBhvr>
                                      <p:to>
                                        <p:strVal val="visible"/>
                                      </p:to>
                                    </p:set>
                                    <p:animEffect transition="in" filter="wipe(down)">
                                      <p:cBhvr>
                                        <p:cTn id="72" dur="500"/>
                                        <p:tgtEl>
                                          <p:spTgt spid="5">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5">
                                            <p:txEl>
                                              <p:pRg st="2" end="2"/>
                                            </p:txEl>
                                          </p:spTgt>
                                        </p:tgtEl>
                                        <p:attrNameLst>
                                          <p:attrName>style.visibility</p:attrName>
                                        </p:attrNameLst>
                                      </p:cBhvr>
                                      <p:to>
                                        <p:strVal val="visible"/>
                                      </p:to>
                                    </p:set>
                                    <p:animEffect transition="in" filter="barn(inVertical)">
                                      <p:cBhvr>
                                        <p:cTn id="77" dur="500"/>
                                        <p:tgtEl>
                                          <p:spTgt spid="5">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
                                            <p:txEl>
                                              <p:pRg st="3" end="3"/>
                                            </p:txEl>
                                          </p:spTgt>
                                        </p:tgtEl>
                                        <p:attrNameLst>
                                          <p:attrName>style.visibility</p:attrName>
                                        </p:attrNameLst>
                                      </p:cBhvr>
                                      <p:to>
                                        <p:strVal val="visible"/>
                                      </p:to>
                                    </p:set>
                                    <p:animEffect transition="in" filter="wipe(down)">
                                      <p:cBhvr>
                                        <p:cTn id="82" dur="500"/>
                                        <p:tgtEl>
                                          <p:spTgt spid="5">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5">
                                            <p:txEl>
                                              <p:pRg st="4" end="4"/>
                                            </p:txEl>
                                          </p:spTgt>
                                        </p:tgtEl>
                                        <p:attrNameLst>
                                          <p:attrName>style.visibility</p:attrName>
                                        </p:attrNameLst>
                                      </p:cBhvr>
                                      <p:to>
                                        <p:strVal val="visible"/>
                                      </p:to>
                                    </p:set>
                                    <p:animEffect transition="in" filter="barn(inVertical)">
                                      <p:cBhvr>
                                        <p:cTn id="87" dur="500"/>
                                        <p:tgtEl>
                                          <p:spTgt spid="5">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5">
                                            <p:txEl>
                                              <p:pRg st="5" end="5"/>
                                            </p:txEl>
                                          </p:spTgt>
                                        </p:tgtEl>
                                        <p:attrNameLst>
                                          <p:attrName>style.visibility</p:attrName>
                                        </p:attrNameLst>
                                      </p:cBhvr>
                                      <p:to>
                                        <p:strVal val="visible"/>
                                      </p:to>
                                    </p:set>
                                    <p:animEffect transition="in" filter="wipe(down)">
                                      <p:cBhvr>
                                        <p:cTn id="92" dur="500"/>
                                        <p:tgtEl>
                                          <p:spTgt spid="5">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5">
                                            <p:txEl>
                                              <p:pRg st="6" end="6"/>
                                            </p:txEl>
                                          </p:spTgt>
                                        </p:tgtEl>
                                        <p:attrNameLst>
                                          <p:attrName>style.visibility</p:attrName>
                                        </p:attrNameLst>
                                      </p:cBhvr>
                                      <p:to>
                                        <p:strVal val="visible"/>
                                      </p:to>
                                    </p:set>
                                    <p:animEffect transition="in" filter="barn(inVertical)">
                                      <p:cBhvr>
                                        <p:cTn id="97" dur="500"/>
                                        <p:tgtEl>
                                          <p:spTgt spid="5">
                                            <p:txEl>
                                              <p:pRg st="6" end="6"/>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5">
                                            <p:txEl>
                                              <p:pRg st="7" end="7"/>
                                            </p:txEl>
                                          </p:spTgt>
                                        </p:tgtEl>
                                        <p:attrNameLst>
                                          <p:attrName>style.visibility</p:attrName>
                                        </p:attrNameLst>
                                      </p:cBhvr>
                                      <p:to>
                                        <p:strVal val="visible"/>
                                      </p:to>
                                    </p:set>
                                    <p:animEffect transition="in" filter="wipe(down)">
                                      <p:cBhvr>
                                        <p:cTn id="102" dur="500"/>
                                        <p:tgtEl>
                                          <p:spTgt spid="5">
                                            <p:txEl>
                                              <p:pRg st="7" end="7"/>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nodeType="clickEffect">
                                  <p:stCondLst>
                                    <p:cond delay="0"/>
                                  </p:stCondLst>
                                  <p:childTnLst>
                                    <p:set>
                                      <p:cBhvr>
                                        <p:cTn id="106" dur="1" fill="hold">
                                          <p:stCondLst>
                                            <p:cond delay="0"/>
                                          </p:stCondLst>
                                        </p:cTn>
                                        <p:tgtEl>
                                          <p:spTgt spid="5">
                                            <p:txEl>
                                              <p:pRg st="8" end="8"/>
                                            </p:txEl>
                                          </p:spTgt>
                                        </p:tgtEl>
                                        <p:attrNameLst>
                                          <p:attrName>style.visibility</p:attrName>
                                        </p:attrNameLst>
                                      </p:cBhvr>
                                      <p:to>
                                        <p:strVal val="visible"/>
                                      </p:to>
                                    </p:set>
                                    <p:animEffect transition="in" filter="randombar(horizontal)">
                                      <p:cBhvr>
                                        <p:cTn id="10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4463</TotalTime>
  <Words>915</Words>
  <Application>Microsoft Office PowerPoint</Application>
  <PresentationFormat>Widescreen</PresentationFormat>
  <Paragraphs>99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Book Antiqua</vt:lpstr>
      <vt:lpstr>Corbel</vt:lpstr>
      <vt:lpstr>Wingdings</vt:lpstr>
      <vt:lpstr>Depth</vt:lpstr>
      <vt:lpstr>Dixon Ridge 4-H</vt:lpstr>
      <vt:lpstr>Care &amp; Nutrition</vt:lpstr>
      <vt:lpstr>Anatomy &amp; Common Diseases or Afflictions</vt:lpstr>
      <vt:lpstr>Cuts of Meat and Product Terminology</vt:lpstr>
      <vt:lpstr>Misc. Questions and Terminology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Dixon Ridge 4-H</dc:title>
  <dc:creator>Lynzie Means</dc:creator>
  <cp:lastModifiedBy>Michael Ryan</cp:lastModifiedBy>
  <cp:revision>19</cp:revision>
  <dcterms:created xsi:type="dcterms:W3CDTF">2023-02-22T23:50:40Z</dcterms:created>
  <dcterms:modified xsi:type="dcterms:W3CDTF">2024-04-15T23:31:35Z</dcterms:modified>
</cp:coreProperties>
</file>