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Roboto" panose="02000000000000000000" pitchFamily="2" charset="0"/>
      <p:regular r:id="rId29"/>
      <p:bold r:id="rId30"/>
      <p:italic r:id="rId31"/>
      <p:boldItalic r:id="rId32"/>
    </p:embeddedFont>
    <p:embeddedFont>
      <p:font typeface="Verdana" panose="020B060403050404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39" autoAdjust="0"/>
  </p:normalViewPr>
  <p:slideViewPr>
    <p:cSldViewPr snapToGrid="0">
      <p:cViewPr varScale="1">
        <p:scale>
          <a:sx n="70" d="100"/>
          <a:sy n="70" d="100"/>
        </p:scale>
        <p:origin x="24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omeorchard.ucanr.edu/The_Big_Picture/Tree_Selection/#chill"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ucanr.edu/sites/fruitreport/" TargetMode="External"/><Relationship Id="rId4" Type="http://schemas.openxmlformats.org/officeDocument/2006/relationships/hyperlink" Target="https://homeorchard.ucanr.edu/varieties.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omeorchard.ucanr.edu/The_Big_Picture/Pollina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orangepippin.com/"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pm.ucanr.edu/PMG/PESTNOTES/pn7414.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ucanr.edu/sites/SoCo/files/27141.pdf" TargetMode="External"/><Relationship Id="rId4" Type="http://schemas.openxmlformats.org/officeDocument/2006/relationships/hyperlink" Target="https://treefruit.wsu.edu/article/fire-blight-susceptibility-of-apple-cultivar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canr.edu/blogs/blogcore/postdetail.cfm?postnum=5833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omeorchard.ucanr.edu/8048.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omeorchard.ucanr.edu/8048.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omeorchard.ucanr.edu/8048.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homeorchard.ucanr.edu/The_Big_Picture/Preparation_&amp;_Planting/#planting" TargetMode="External"/><Relationship Id="rId4" Type="http://schemas.openxmlformats.org/officeDocument/2006/relationships/hyperlink" Target="https://ipm.ucanr.edu/PMG/GARDEN/ENVIRON/whitewashing.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omeorchard.ucanr.edu/8048.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omeorchard.ucanr.edu/The_Big_Picture/Pruning_&amp;_Training/#system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homeorchard.ucanr.edu/8057.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odcasts.apple.com/us/podcast/crfg-scion-exchange/id1550987094?i=100060260363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nrcatalog.ucanr.edu/pdf/8396.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homeorchard.ucanr.edu/The_Big_Picture/Tree_Selectio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nrcatalog.ucanr.edu/pdf/8396.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homeorchard.ucanr.edu/The_Big_Picture/Tree_Selecti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omeorchard.ucanr.edu/The_Big_Picture/Tree_Selection/#chil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64f7e82b94_2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264f7e82b94_2_1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dirty="0"/>
              <a:t>Created</a:t>
            </a:r>
            <a:r>
              <a:rPr lang="en" b="1"/>
              <a:t>:        </a:t>
            </a:r>
            <a:r>
              <a:rPr lang="en" b="0" dirty="0"/>
              <a:t>January 2024</a:t>
            </a:r>
            <a:endParaRPr b="0" dirty="0"/>
          </a:p>
          <a:p>
            <a:pPr marL="0" lvl="0" indent="0" algn="l" rtl="0">
              <a:spcBef>
                <a:spcPts val="0"/>
              </a:spcBef>
              <a:spcAft>
                <a:spcPts val="0"/>
              </a:spcAft>
              <a:buNone/>
            </a:pPr>
            <a:r>
              <a:rPr lang="en" b="1" dirty="0"/>
              <a:t>Created by</a:t>
            </a:r>
            <a:r>
              <a:rPr lang="en" dirty="0"/>
              <a:t>:   Kathleen Wiersch of Placer County Master Gardener(s) who created this originally</a:t>
            </a:r>
            <a:endParaRPr dirty="0"/>
          </a:p>
          <a:p>
            <a:pPr marL="0" lvl="0" indent="0" algn="l" rtl="0">
              <a:spcBef>
                <a:spcPts val="0"/>
              </a:spcBef>
              <a:spcAft>
                <a:spcPts val="0"/>
              </a:spcAft>
              <a:buNone/>
            </a:pPr>
            <a:r>
              <a:rPr lang="en" b="1" dirty="0"/>
              <a:t>Audience:     </a:t>
            </a:r>
            <a:r>
              <a:rPr lang="en" b="0" dirty="0"/>
              <a:t>Placer County gardeners</a:t>
            </a:r>
            <a:endParaRPr b="0" dirty="0"/>
          </a:p>
          <a:p>
            <a:pPr marL="0" lvl="0" indent="0" algn="l" rtl="0">
              <a:spcBef>
                <a:spcPts val="0"/>
              </a:spcBef>
              <a:spcAft>
                <a:spcPts val="0"/>
              </a:spcAft>
              <a:buNone/>
            </a:pPr>
            <a:r>
              <a:rPr lang="en" b="1" dirty="0"/>
              <a:t>Publicity:  </a:t>
            </a:r>
            <a:r>
              <a:rPr lang="en" dirty="0"/>
              <a:t>    </a:t>
            </a:r>
            <a:r>
              <a:rPr lang="en-US" dirty="0"/>
              <a:t>Have you ever wondered what kinds of fruit trees would be best in your garden?  This class is for you if you are interested in learning the five most important steps that ensure flourishing fruit trees:</a:t>
            </a:r>
          </a:p>
          <a:p>
            <a:pPr marL="0" lvl="0" indent="0" algn="l" rtl="0">
              <a:spcBef>
                <a:spcPts val="0"/>
              </a:spcBef>
              <a:spcAft>
                <a:spcPts val="0"/>
              </a:spcAft>
              <a:buNone/>
            </a:pPr>
            <a:r>
              <a:rPr lang="en-US" dirty="0"/>
              <a:t>- Selecting the right varieties</a:t>
            </a:r>
          </a:p>
          <a:p>
            <a:pPr marL="0" lvl="0" indent="0" algn="l" rtl="0">
              <a:spcBef>
                <a:spcPts val="0"/>
              </a:spcBef>
              <a:spcAft>
                <a:spcPts val="0"/>
              </a:spcAft>
              <a:buNone/>
            </a:pPr>
            <a:r>
              <a:rPr lang="en-US" dirty="0"/>
              <a:t>-Understand the importance of chill requirements</a:t>
            </a:r>
          </a:p>
          <a:p>
            <a:pPr marL="0" lvl="0" indent="0" algn="l" rtl="0">
              <a:spcBef>
                <a:spcPts val="0"/>
              </a:spcBef>
              <a:spcAft>
                <a:spcPts val="0"/>
              </a:spcAft>
              <a:buNone/>
            </a:pPr>
            <a:r>
              <a:rPr lang="en-US" dirty="0"/>
              <a:t>-Attracting pollinators for your fruit trees</a:t>
            </a:r>
          </a:p>
          <a:p>
            <a:pPr marL="0" lvl="0" indent="0" algn="l" rtl="0">
              <a:spcBef>
                <a:spcPts val="0"/>
              </a:spcBef>
              <a:spcAft>
                <a:spcPts val="0"/>
              </a:spcAft>
              <a:buNone/>
            </a:pPr>
            <a:r>
              <a:rPr lang="en-US" dirty="0"/>
              <a:t>-Learn successful bareroot planting techniques</a:t>
            </a:r>
          </a:p>
          <a:p>
            <a:pPr marL="0" lvl="0" indent="0" algn="l" rtl="0">
              <a:spcBef>
                <a:spcPts val="0"/>
              </a:spcBef>
              <a:spcAft>
                <a:spcPts val="0"/>
              </a:spcAft>
              <a:buNone/>
            </a:pPr>
            <a:r>
              <a:rPr lang="en-US" dirty="0"/>
              <a:t>-How to increase the variety of your fruit trees</a:t>
            </a:r>
            <a:endParaRPr dirty="0"/>
          </a:p>
          <a:p>
            <a:pPr marL="0" lvl="0" indent="0" algn="l" rtl="0">
              <a:spcBef>
                <a:spcPts val="0"/>
              </a:spcBef>
              <a:spcAft>
                <a:spcPts val="0"/>
              </a:spcAft>
              <a:buNone/>
            </a:pPr>
            <a:r>
              <a:rPr lang="en" b="1" dirty="0"/>
              <a:t>Update History:   </a:t>
            </a:r>
            <a:r>
              <a:rPr lang="en" b="0" dirty="0"/>
              <a:t>for each update to the presentation include date, name of updater, explanation of update</a:t>
            </a:r>
            <a:endParaRPr dirty="0"/>
          </a:p>
          <a:p>
            <a:pPr marL="0" lvl="0" indent="0" algn="l" rtl="0">
              <a:spcBef>
                <a:spcPts val="0"/>
              </a:spcBef>
              <a:spcAft>
                <a:spcPts val="0"/>
              </a:spcAft>
              <a:buNone/>
            </a:pPr>
            <a:r>
              <a:rPr lang="en" b="0" dirty="0"/>
              <a:t>                (were additional slides added, were web links updated, etc.)</a:t>
            </a:r>
            <a:endParaRPr b="1" dirty="0"/>
          </a:p>
          <a:p>
            <a:pPr marL="0" lvl="0" indent="0" algn="l" rtl="0">
              <a:spcBef>
                <a:spcPts val="0"/>
              </a:spcBef>
              <a:spcAft>
                <a:spcPts val="0"/>
              </a:spcAft>
              <a:buNone/>
            </a:pPr>
            <a:endParaRPr dirty="0"/>
          </a:p>
        </p:txBody>
      </p:sp>
      <p:sp>
        <p:nvSpPr>
          <p:cNvPr id="143" name="Google Shape;143;g264f7e82b94_2_1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afbd2c3235_0_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50">
                <a:solidFill>
                  <a:srgbClr val="333333"/>
                </a:solidFill>
                <a:latin typeface="Verdana"/>
                <a:ea typeface="Verdana"/>
                <a:cs typeface="Verdana"/>
                <a:sym typeface="Verdana"/>
              </a:rPr>
              <a:t> </a:t>
            </a:r>
            <a:r>
              <a:rPr lang="en" u="sng">
                <a:solidFill>
                  <a:schemeClr val="hlink"/>
                </a:solidFill>
                <a:hlinkClick r:id="rId3"/>
              </a:rPr>
              <a:t>Tree Selection - The California Backyard Orchard (ucanr.edu)</a:t>
            </a:r>
            <a:r>
              <a:rPr lang="en"/>
              <a:t>.   Hazelnuts are one of the few fruits or nuts that have no variety that works for most of placer.   Also see:  </a:t>
            </a:r>
            <a:r>
              <a:rPr lang="en" u="sng">
                <a:solidFill>
                  <a:schemeClr val="hlink"/>
                </a:solidFill>
                <a:hlinkClick r:id="rId4"/>
              </a:rPr>
              <a:t>Varieties (ucanr.edu)</a:t>
            </a:r>
            <a:r>
              <a:rPr lang="en"/>
              <a:t>  According to </a:t>
            </a:r>
            <a:r>
              <a:rPr lang="en" u="sng">
                <a:solidFill>
                  <a:schemeClr val="hlink"/>
                </a:solidFill>
                <a:hlinkClick r:id="rId5"/>
              </a:rPr>
              <a:t>Home - Fruit Report (ucanr.edu)</a:t>
            </a:r>
            <a:r>
              <a:rPr lang="en"/>
              <a:t>, low chill varieties bloom earlier that higher chill varieties and this put them at risk for early spring weather</a:t>
            </a:r>
            <a:endParaRPr/>
          </a:p>
        </p:txBody>
      </p:sp>
      <p:sp>
        <p:nvSpPr>
          <p:cNvPr id="209" name="Google Shape;209;g2afbd2c3235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64fcfd67ab_0_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Pollinizers are the same fruit but a variety that blooms at the same time that “donates” pollen. The closer, the better.  UCANR explains pollination but does not have a comprehensive/updated list of pollinizers and suggests “</a:t>
            </a:r>
            <a:r>
              <a:rPr lang="en" sz="950">
                <a:solidFill>
                  <a:srgbClr val="333333"/>
                </a:solidFill>
                <a:latin typeface="Verdana"/>
                <a:ea typeface="Verdana"/>
                <a:cs typeface="Verdana"/>
                <a:sym typeface="Verdana"/>
              </a:rPr>
              <a:t>Numerous popular publications such as Sunset books, commercial nursery literature, University and other publications are good references on pollination requirements.”</a:t>
            </a:r>
            <a:r>
              <a:rPr lang="en"/>
              <a:t>   </a:t>
            </a:r>
            <a:r>
              <a:rPr lang="en" u="sng">
                <a:solidFill>
                  <a:schemeClr val="hlink"/>
                </a:solidFill>
                <a:hlinkClick r:id="rId3"/>
              </a:rPr>
              <a:t>Pollination - The California Backyard Orchard (ucanr.edu)</a:t>
            </a:r>
            <a:r>
              <a:rPr lang="en"/>
              <a:t>.   While “Pollinizer” is the preferred term, many resources will call this second variety a “Pollinator.”   </a:t>
            </a:r>
            <a:r>
              <a:rPr lang="en" u="sng">
                <a:solidFill>
                  <a:schemeClr val="hlink"/>
                </a:solidFill>
                <a:hlinkClick r:id="rId4"/>
              </a:rPr>
              <a:t>Orange Pippen</a:t>
            </a:r>
            <a:r>
              <a:rPr lang="en"/>
              <a:t> lists pollinzers for 700+ apple varieties.</a:t>
            </a:r>
            <a:endParaRPr/>
          </a:p>
        </p:txBody>
      </p:sp>
      <p:sp>
        <p:nvSpPr>
          <p:cNvPr id="216" name="Google Shape;216;g264fcfd67ab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64fcfd67ab_0_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pest note describes some fireblight “tolerant” varieties of Asian Pears along with the list of susceptible varieties: </a:t>
            </a:r>
            <a:r>
              <a:rPr lang="en" u="sng">
                <a:solidFill>
                  <a:schemeClr val="hlink"/>
                </a:solidFill>
                <a:hlinkClick r:id="rId3"/>
              </a:rPr>
              <a:t>Fire Blight Management Guidelines--UC IPM (ucanr.edu)</a:t>
            </a:r>
            <a:r>
              <a:rPr lang="en"/>
              <a:t>.   Later blooming varieties are generally more susceptible.   WSU also did a study and ranked varieties:  </a:t>
            </a:r>
            <a:r>
              <a:rPr lang="en" u="sng">
                <a:solidFill>
                  <a:schemeClr val="hlink"/>
                </a:solidFill>
                <a:hlinkClick r:id="rId4"/>
              </a:rPr>
              <a:t>https://treefruit.wsu.edu/article/fire-blight-susceptibility-of-apple-cultivars/</a:t>
            </a:r>
            <a:r>
              <a:rPr lang="en"/>
              <a:t>.   Newer “disease-resistant” varieties not always available locally:  </a:t>
            </a:r>
            <a:r>
              <a:rPr lang="en" u="sng">
                <a:solidFill>
                  <a:schemeClr val="hlink"/>
                </a:solidFill>
                <a:hlinkClick r:id="rId5"/>
              </a:rPr>
              <a:t>https://ucanr.edu/sites/SoCo/files/27141.pdf</a:t>
            </a:r>
            <a:r>
              <a:rPr lang="en"/>
              <a:t>  </a:t>
            </a:r>
            <a:endParaRPr/>
          </a:p>
        </p:txBody>
      </p:sp>
      <p:sp>
        <p:nvSpPr>
          <p:cNvPr id="225" name="Google Shape;225;g264fcfd67ab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afbd2c3235_0_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g2afbd2c3235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64f7e82b9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264f7e82b9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64f7e82b94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picture is of a bagged “bare-root” tree with a very small root ball.   Planting Bare-Root Fruit Trees:  </a:t>
            </a:r>
            <a:r>
              <a:rPr lang="en" u="sng">
                <a:solidFill>
                  <a:schemeClr val="hlink"/>
                </a:solidFill>
                <a:hlinkClick r:id="rId3"/>
              </a:rPr>
              <a:t>Planting Bare-Root Fruit Trees - The Real Dirt Blog - ANR Blogs (ucanr.edu)</a:t>
            </a:r>
            <a:endParaRPr/>
          </a:p>
        </p:txBody>
      </p:sp>
      <p:sp>
        <p:nvSpPr>
          <p:cNvPr id="252" name="Google Shape;252;g264f7e82b9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64fcfd67ab_0_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264fcfd67ab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64f7e82b94_2_2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g264f7e82b94_2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afbd2c3235_0_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Digging the hole no deeper than the roots helps prevent the tree from settling and reduces crown rot. </a:t>
            </a:r>
            <a:r>
              <a:rPr lang="en" u="sng">
                <a:solidFill>
                  <a:schemeClr val="hlink"/>
                </a:solidFill>
                <a:hlinkClick r:id="rId3"/>
              </a:rPr>
              <a:t>8048.ps (ucanr.edu)</a:t>
            </a:r>
            <a:r>
              <a:rPr lang="en"/>
              <a:t> page 1.  </a:t>
            </a:r>
            <a:endParaRPr/>
          </a:p>
        </p:txBody>
      </p:sp>
      <p:sp>
        <p:nvSpPr>
          <p:cNvPr id="276" name="Google Shape;276;g2afbd2c3235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64f7e82b94_0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Better to plant too high than too low.  The soil should slope downward to prevent water from accumulating near the trunk.  </a:t>
            </a:r>
            <a:r>
              <a:rPr lang="en" u="sng">
                <a:solidFill>
                  <a:schemeClr val="hlink"/>
                </a:solidFill>
                <a:hlinkClick r:id="rId3"/>
              </a:rPr>
              <a:t>8048.ps (ucanr.edu)</a:t>
            </a:r>
            <a:r>
              <a:rPr lang="en"/>
              <a:t> page</a:t>
            </a:r>
            <a:br>
              <a:rPr lang="en"/>
            </a:br>
            <a:endParaRPr/>
          </a:p>
          <a:p>
            <a:pPr marL="0" lvl="0" indent="0" algn="l" rtl="0">
              <a:spcBef>
                <a:spcPts val="0"/>
              </a:spcBef>
              <a:spcAft>
                <a:spcPts val="0"/>
              </a:spcAft>
              <a:buNone/>
            </a:pPr>
            <a:r>
              <a:rPr lang="en"/>
              <a:t>An important goal of backyard orchard culture is to maintain relatively small trees to facilitate pruning, thinning, pest management and harvesting:  source </a:t>
            </a:r>
            <a:r>
              <a:rPr lang="en" u="sng">
                <a:solidFill>
                  <a:schemeClr val="hlink"/>
                </a:solidFill>
                <a:hlinkClick r:id="rId3"/>
              </a:rPr>
              <a:t>8048.ps (ucanr.edu)</a:t>
            </a:r>
            <a:endParaRPr/>
          </a:p>
        </p:txBody>
      </p:sp>
      <p:sp>
        <p:nvSpPr>
          <p:cNvPr id="283" name="Google Shape;283;g264f7e82b94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64f7e82b94_2_1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264f7e82b94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64f7e82b94_0_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Painting new fruit trees with 50/50 water/latex paint when you plant them will reduce damage from sunburn and insect damage especially flat head borers.  Apply two inches below mulch/soil if possible.  Also tree trunks may need to be re-painted in the second summer.  Sources: </a:t>
            </a:r>
            <a:r>
              <a:rPr lang="en" u="sng">
                <a:solidFill>
                  <a:schemeClr val="hlink"/>
                </a:solidFill>
                <a:hlinkClick r:id="rId3"/>
              </a:rPr>
              <a:t>8048.ps (ucanr.edu)</a:t>
            </a:r>
            <a:r>
              <a:rPr lang="en"/>
              <a:t> and </a:t>
            </a:r>
            <a:r>
              <a:rPr lang="en" u="sng">
                <a:solidFill>
                  <a:schemeClr val="hlink"/>
                </a:solidFill>
                <a:hlinkClick r:id="rId4"/>
              </a:rPr>
              <a:t>Managing Pests in Gardens: Environmental Factors: Whitewashing Trunks—UC IPM (ucanr.edu)</a:t>
            </a:r>
            <a:r>
              <a:rPr lang="en"/>
              <a:t> </a:t>
            </a:r>
            <a:r>
              <a:rPr lang="en" u="sng">
                <a:solidFill>
                  <a:schemeClr val="hlink"/>
                </a:solidFill>
                <a:hlinkClick r:id="rId5"/>
              </a:rPr>
              <a:t>https://homeorchard.ucanr.edu/The_Big_Picture/Preparation_&amp;_Planting/#planting</a:t>
            </a:r>
            <a:r>
              <a:rPr lang="en"/>
              <a:t> </a:t>
            </a:r>
            <a:endParaRPr/>
          </a:p>
        </p:txBody>
      </p:sp>
      <p:sp>
        <p:nvSpPr>
          <p:cNvPr id="293" name="Google Shape;293;g264f7e82b94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64fcfd67ab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Pruning systems is a whole topic unto itself.   This picture is just to show the result of the heading cut made at planting one year prior.   This is a decision point for deciding which system to employ.   UCANR recommends pruning young trees in summer to begin developing trees with the desired rather than waiting until the next dormant season.  Source: </a:t>
            </a:r>
            <a:r>
              <a:rPr lang="en" u="sng">
                <a:solidFill>
                  <a:schemeClr val="hlink"/>
                </a:solidFill>
                <a:hlinkClick r:id="rId3"/>
              </a:rPr>
              <a:t>8048.ps (ucanr.edu)</a:t>
            </a:r>
            <a:r>
              <a:rPr lang="en"/>
              <a:t> page 4</a:t>
            </a:r>
            <a:endParaRPr/>
          </a:p>
        </p:txBody>
      </p:sp>
      <p:sp>
        <p:nvSpPr>
          <p:cNvPr id="304" name="Google Shape;304;g264fcfd67a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64fcfd67ab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UC has extensive information on pruning advice for different kinds of deciduous fruit trees:  </a:t>
            </a:r>
            <a:r>
              <a:rPr lang="en" u="sng">
                <a:solidFill>
                  <a:schemeClr val="hlink"/>
                </a:solidFill>
                <a:hlinkClick r:id="rId3"/>
              </a:rPr>
              <a:t>Pruning &amp; Training - The California Backyard Orchard (ucanr.edu)</a:t>
            </a:r>
            <a:r>
              <a:rPr lang="en"/>
              <a:t> Apples and other pome fruit often tend towards a central leader system which results in a christmas tree like shape. For young central leader trees, the goal is to create 3-4 tiers of lateral branches with the bottom ones being the longest.  Also:  </a:t>
            </a:r>
            <a:r>
              <a:rPr lang="en" u="sng">
                <a:solidFill>
                  <a:schemeClr val="hlink"/>
                </a:solidFill>
                <a:hlinkClick r:id="rId4"/>
              </a:rPr>
              <a:t>Fruit Trees: Training and Pruning Deciduous Trees (ucanr.edu)</a:t>
            </a:r>
            <a:endParaRPr/>
          </a:p>
        </p:txBody>
      </p:sp>
      <p:sp>
        <p:nvSpPr>
          <p:cNvPr id="316" name="Google Shape;316;g264fcfd67a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64fcfd67ab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g264fcfd67ab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afbd2c3235_0_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1000 of varieties.   Also some “rootables” like pomegranates and figs.   Green Acres podcast:  </a:t>
            </a:r>
            <a:r>
              <a:rPr lang="en" u="sng">
                <a:solidFill>
                  <a:schemeClr val="hlink"/>
                </a:solidFill>
                <a:hlinkClick r:id="rId3"/>
              </a:rPr>
              <a:t>Green Acres Garden Podcast: CRFG Scion Exchange on Apple Podcasts</a:t>
            </a:r>
            <a:endParaRPr/>
          </a:p>
        </p:txBody>
      </p:sp>
      <p:sp>
        <p:nvSpPr>
          <p:cNvPr id="329" name="Google Shape;329;g2afbd2c3235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64f7e82b94_2_22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g264f7e82b94_2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64f7e82b94_2_2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264f7e82b94_2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64f7e82b94_2_19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g264f7e82b94_2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64f7e82b94_2_19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264f7e82b94_2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64f7e82b94_3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C55A11"/>
              </a:buClr>
              <a:buSzPts val="1400"/>
              <a:buChar char="●"/>
            </a:pPr>
            <a:r>
              <a:rPr lang="en" sz="1400" b="1">
                <a:solidFill>
                  <a:srgbClr val="C55A11"/>
                </a:solidFill>
              </a:rPr>
              <a:t>There are thousands of varieties.   Choose ones you like to eat but also investigate it’s chill and pollinizer requirements. More on both of those in following slides.    </a:t>
            </a:r>
            <a:r>
              <a:rPr lang="en" sz="1400" b="1" u="sng">
                <a:solidFill>
                  <a:schemeClr val="hlink"/>
                </a:solidFill>
                <a:hlinkClick r:id="rId3"/>
              </a:rPr>
              <a:t>https://anrcatalog.ucanr.edu/pdf/8396.pdf</a:t>
            </a:r>
            <a:r>
              <a:rPr lang="en" sz="1400" b="1">
                <a:solidFill>
                  <a:srgbClr val="C55A11"/>
                </a:solidFill>
              </a:rPr>
              <a:t>.   More on tree selection here: </a:t>
            </a:r>
            <a:r>
              <a:rPr lang="en" u="sng">
                <a:solidFill>
                  <a:schemeClr val="hlink"/>
                </a:solidFill>
                <a:hlinkClick r:id="rId4"/>
              </a:rPr>
              <a:t>Tree Selection - The California Backyard Orchard (ucanr.edu)</a:t>
            </a:r>
            <a:endParaRPr/>
          </a:p>
        </p:txBody>
      </p:sp>
      <p:sp>
        <p:nvSpPr>
          <p:cNvPr id="173" name="Google Shape;173;g264f7e82b94_3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afbd2c3235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C55A11"/>
              </a:buClr>
              <a:buSzPts val="1400"/>
              <a:buChar char="●"/>
            </a:pPr>
            <a:r>
              <a:rPr lang="en" sz="1400" b="1">
                <a:solidFill>
                  <a:srgbClr val="C55A11"/>
                </a:solidFill>
              </a:rPr>
              <a:t>There are thousands of varieties.   Choose ones you like to eat but also investigate it’s chill and pollinizer requirements. More on both of those in following slides.    </a:t>
            </a:r>
            <a:r>
              <a:rPr lang="en" sz="1400" b="1" u="sng">
                <a:solidFill>
                  <a:schemeClr val="hlink"/>
                </a:solidFill>
                <a:hlinkClick r:id="rId3"/>
              </a:rPr>
              <a:t>https://anrcatalog.ucanr.edu/pdf/8396.pdf</a:t>
            </a:r>
            <a:r>
              <a:rPr lang="en" sz="1400" b="1">
                <a:solidFill>
                  <a:srgbClr val="C55A11"/>
                </a:solidFill>
              </a:rPr>
              <a:t>.   More on tree selection here: </a:t>
            </a:r>
            <a:r>
              <a:rPr lang="en" u="sng">
                <a:solidFill>
                  <a:schemeClr val="hlink"/>
                </a:solidFill>
                <a:hlinkClick r:id="rId4"/>
              </a:rPr>
              <a:t>Tree Selection - The California Backyard Orchard (ucanr.edu)</a:t>
            </a:r>
            <a:endParaRPr/>
          </a:p>
        </p:txBody>
      </p:sp>
      <p:sp>
        <p:nvSpPr>
          <p:cNvPr id="179" name="Google Shape;179;g2afbd2c3235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64f7e82b94_3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in Placer County are lucky in that we get enough chill hours to ensure that deciduous fruit trees will “break dormancy” aka, </a:t>
            </a:r>
            <a:r>
              <a:rPr lang="en" sz="950">
                <a:solidFill>
                  <a:srgbClr val="333333"/>
                </a:solidFill>
                <a:latin typeface="Verdana"/>
                <a:ea typeface="Verdana"/>
                <a:cs typeface="Verdana"/>
                <a:sym typeface="Verdana"/>
              </a:rPr>
              <a:t>sufficient cold temperature breaks down the growth inhibitors within the tree. This is called vernalization, “chilling,” or “winter chill.”  Southern California may only receive 100–400 hours.  </a:t>
            </a:r>
            <a:r>
              <a:rPr lang="en" u="sng">
                <a:solidFill>
                  <a:schemeClr val="hlink"/>
                </a:solidFill>
                <a:hlinkClick r:id="rId3"/>
              </a:rPr>
              <a:t>Tree Selection - The California Backyard Orchard (ucanr.edu)</a:t>
            </a:r>
            <a:endParaRPr/>
          </a:p>
        </p:txBody>
      </p:sp>
      <p:sp>
        <p:nvSpPr>
          <p:cNvPr id="186" name="Google Shape;186;g264f7e82b94_3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afbd2c3235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cumulative hours chart above is from 1/18.  Map is here: https://ucanr.edu/chillcalc/?controller=station&amp;action=index&amp;DISPLAY=map</a:t>
            </a:r>
            <a:endParaRPr/>
          </a:p>
        </p:txBody>
      </p:sp>
      <p:sp>
        <p:nvSpPr>
          <p:cNvPr id="194" name="Google Shape;194;g2afbd2c3235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b0fb4ec5d3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data was calculated on 1/16/24 for Auburn (Ophir).  It compares to the last 5 years.  2023 had a lot of chill.  2019 had the least.  2022 - data errors.   Placer has no other stations.  Nevada County has no station.</a:t>
            </a:r>
            <a:endParaRPr/>
          </a:p>
        </p:txBody>
      </p:sp>
      <p:sp>
        <p:nvSpPr>
          <p:cNvPr id="202" name="Google Shape;202;g2b0fb4ec5d3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0"/>
            <a:ext cx="9144002" cy="5323114"/>
          </a:xfrm>
          <a:prstGeom prst="rect">
            <a:avLst/>
          </a:prstGeom>
          <a:noFill/>
          <a:ln>
            <a:noFill/>
          </a:ln>
        </p:spPr>
      </p:pic>
      <p:sp>
        <p:nvSpPr>
          <p:cNvPr id="52" name="Google Shape;52;p13"/>
          <p:cNvSpPr txBox="1">
            <a:spLocks noGrp="1"/>
          </p:cNvSpPr>
          <p:nvPr>
            <p:ph type="title"/>
          </p:nvPr>
        </p:nvSpPr>
        <p:spPr>
          <a:xfrm>
            <a:off x="628650" y="792991"/>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4500"/>
              <a:buFont typeface="Arial"/>
              <a:buNone/>
              <a:defRPr sz="45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13"/>
          <p:cNvSpPr txBox="1">
            <a:spLocks noGrp="1"/>
          </p:cNvSpPr>
          <p:nvPr>
            <p:ph type="body" idx="1"/>
          </p:nvPr>
        </p:nvSpPr>
        <p:spPr>
          <a:xfrm>
            <a:off x="628650" y="3271035"/>
            <a:ext cx="2560500" cy="4953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Clr>
                <a:schemeClr val="lt1"/>
              </a:buClr>
              <a:buSzPts val="1400"/>
              <a:buNone/>
              <a:defRPr sz="1400">
                <a:solidFill>
                  <a:schemeClr val="lt1"/>
                </a:solidFil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4" name="Google Shape;54;p13"/>
          <p:cNvSpPr txBox="1">
            <a:spLocks noGrp="1"/>
          </p:cNvSpPr>
          <p:nvPr>
            <p:ph type="body" idx="2"/>
          </p:nvPr>
        </p:nvSpPr>
        <p:spPr>
          <a:xfrm>
            <a:off x="628650" y="3792905"/>
            <a:ext cx="2144400" cy="399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400"/>
              <a:buNone/>
              <a:defRPr sz="1400">
                <a:solidFill>
                  <a:schemeClr val="lt1"/>
                </a:solidFill>
              </a:defRPr>
            </a:lvl1pPr>
            <a:lvl2pPr marL="914400" lvl="1" indent="-228600" algn="l" rtl="0">
              <a:lnSpc>
                <a:spcPct val="90000"/>
              </a:lnSpc>
              <a:spcBef>
                <a:spcPts val="1200"/>
              </a:spcBef>
              <a:spcAft>
                <a:spcPts val="0"/>
              </a:spcAft>
              <a:buClr>
                <a:schemeClr val="dk1"/>
              </a:buClr>
              <a:buSzPts val="1800"/>
              <a:buNone/>
              <a:defRPr/>
            </a:lvl2pPr>
            <a:lvl3pPr marL="1371600" lvl="2" indent="-228600" algn="l" rtl="0">
              <a:lnSpc>
                <a:spcPct val="90000"/>
              </a:lnSpc>
              <a:spcBef>
                <a:spcPts val="1200"/>
              </a:spcBef>
              <a:spcAft>
                <a:spcPts val="0"/>
              </a:spcAft>
              <a:buClr>
                <a:schemeClr val="dk1"/>
              </a:buClr>
              <a:buSzPts val="1500"/>
              <a:buNone/>
              <a:defRPr/>
            </a:lvl3pPr>
            <a:lvl4pPr marL="1828800" lvl="3" indent="-228600" algn="l" rtl="0">
              <a:lnSpc>
                <a:spcPct val="90000"/>
              </a:lnSpc>
              <a:spcBef>
                <a:spcPts val="1200"/>
              </a:spcBef>
              <a:spcAft>
                <a:spcPts val="0"/>
              </a:spcAft>
              <a:buClr>
                <a:schemeClr val="dk1"/>
              </a:buClr>
              <a:buSzPts val="1400"/>
              <a:buNone/>
              <a:defRPr/>
            </a:lvl4pPr>
            <a:lvl5pPr marL="2286000" lvl="4" indent="-228600" algn="l" rtl="0">
              <a:lnSpc>
                <a:spcPct val="90000"/>
              </a:lnSpc>
              <a:spcBef>
                <a:spcPts val="1200"/>
              </a:spcBef>
              <a:spcAft>
                <a:spcPts val="0"/>
              </a:spcAft>
              <a:buClr>
                <a:schemeClr val="dk1"/>
              </a:buClr>
              <a:buSzPts val="1400"/>
              <a:buNone/>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5" name="Google Shape;55;p13"/>
          <p:cNvSpPr txBox="1">
            <a:spLocks noGrp="1"/>
          </p:cNvSpPr>
          <p:nvPr>
            <p:ph type="body" idx="3"/>
          </p:nvPr>
        </p:nvSpPr>
        <p:spPr>
          <a:xfrm>
            <a:off x="628650" y="2062913"/>
            <a:ext cx="6199500" cy="598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2700"/>
              <a:buNone/>
              <a:defRPr sz="2700">
                <a:solidFill>
                  <a:schemeClr val="lt1"/>
                </a:solidFil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551621"/>
            <a:ext cx="7886700" cy="8175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55600" algn="l" rtl="0">
              <a:lnSpc>
                <a:spcPct val="90000"/>
              </a:lnSpc>
              <a:spcBef>
                <a:spcPts val="800"/>
              </a:spcBef>
              <a:spcAft>
                <a:spcPts val="0"/>
              </a:spcAft>
              <a:buClr>
                <a:schemeClr val="dk1"/>
              </a:buClr>
              <a:buSzPts val="2000"/>
              <a:buChar char="●"/>
              <a:defRPr sz="2000"/>
            </a:lvl1pPr>
            <a:lvl2pPr marL="914400" lvl="1" indent="-336550" algn="l" rtl="0">
              <a:lnSpc>
                <a:spcPct val="90000"/>
              </a:lnSpc>
              <a:spcBef>
                <a:spcPts val="1200"/>
              </a:spcBef>
              <a:spcAft>
                <a:spcPts val="0"/>
              </a:spcAft>
              <a:buClr>
                <a:schemeClr val="dk1"/>
              </a:buClr>
              <a:buSzPts val="1700"/>
              <a:buChar char="○"/>
              <a:defRPr sz="1700"/>
            </a:lvl2pPr>
            <a:lvl3pPr marL="1371600" lvl="2" indent="-317500" algn="l" rtl="0">
              <a:lnSpc>
                <a:spcPct val="90000"/>
              </a:lnSpc>
              <a:spcBef>
                <a:spcPts val="1200"/>
              </a:spcBef>
              <a:spcAft>
                <a:spcPts val="0"/>
              </a:spcAft>
              <a:buClr>
                <a:schemeClr val="dk1"/>
              </a:buClr>
              <a:buSzPts val="1400"/>
              <a:buChar char="■"/>
              <a:defRPr sz="1400"/>
            </a:lvl3pPr>
            <a:lvl4pPr marL="1828800" lvl="3" indent="-304800" algn="l" rtl="0">
              <a:lnSpc>
                <a:spcPct val="90000"/>
              </a:lnSpc>
              <a:spcBef>
                <a:spcPts val="1200"/>
              </a:spcBef>
              <a:spcAft>
                <a:spcPts val="0"/>
              </a:spcAft>
              <a:buClr>
                <a:schemeClr val="dk1"/>
              </a:buClr>
              <a:buSzPts val="1200"/>
              <a:buChar char="●"/>
              <a:defRPr sz="1200"/>
            </a:lvl4pPr>
            <a:lvl5pPr marL="2286000" lvl="4" indent="-304800" algn="l" rtl="0">
              <a:lnSpc>
                <a:spcPct val="90000"/>
              </a:lnSpc>
              <a:spcBef>
                <a:spcPts val="1200"/>
              </a:spcBef>
              <a:spcAft>
                <a:spcPts val="0"/>
              </a:spcAft>
              <a:buClr>
                <a:schemeClr val="dk1"/>
              </a:buClr>
              <a:buSzPts val="1200"/>
              <a:buChar char="○"/>
              <a:defRPr sz="1200"/>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6"/>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200"/>
              </a:spcBef>
              <a:spcAft>
                <a:spcPts val="0"/>
              </a:spcAft>
              <a:buClr>
                <a:schemeClr val="dk1"/>
              </a:buClr>
              <a:buSzPts val="1500"/>
              <a:buNone/>
              <a:defRPr sz="1500" b="1"/>
            </a:lvl2pPr>
            <a:lvl3pPr marL="1371600" lvl="2" indent="-228600" algn="l" rtl="0">
              <a:lnSpc>
                <a:spcPct val="90000"/>
              </a:lnSpc>
              <a:spcBef>
                <a:spcPts val="1200"/>
              </a:spcBef>
              <a:spcAft>
                <a:spcPts val="0"/>
              </a:spcAft>
              <a:buClr>
                <a:schemeClr val="dk1"/>
              </a:buClr>
              <a:buSzPts val="1400"/>
              <a:buNone/>
              <a:defRPr sz="1400" b="1"/>
            </a:lvl3pPr>
            <a:lvl4pPr marL="1828800" lvl="3" indent="-228600" algn="l" rtl="0">
              <a:lnSpc>
                <a:spcPct val="90000"/>
              </a:lnSpc>
              <a:spcBef>
                <a:spcPts val="1200"/>
              </a:spcBef>
              <a:spcAft>
                <a:spcPts val="0"/>
              </a:spcAft>
              <a:buClr>
                <a:schemeClr val="dk1"/>
              </a:buClr>
              <a:buSzPts val="1200"/>
              <a:buNone/>
              <a:defRPr sz="1200" b="1"/>
            </a:lvl4pPr>
            <a:lvl5pPr marL="2286000" lvl="4" indent="-228600" algn="l" rtl="0">
              <a:lnSpc>
                <a:spcPct val="90000"/>
              </a:lnSpc>
              <a:spcBef>
                <a:spcPts val="1200"/>
              </a:spcBef>
              <a:spcAft>
                <a:spcPts val="0"/>
              </a:spcAft>
              <a:buClr>
                <a:schemeClr val="dk1"/>
              </a:buClr>
              <a:buSzPts val="1200"/>
              <a:buNone/>
              <a:defRPr sz="1200" b="1"/>
            </a:lvl5pPr>
            <a:lvl6pPr marL="2743200" lvl="5" indent="-228600" algn="l" rtl="0">
              <a:lnSpc>
                <a:spcPct val="90000"/>
              </a:lnSpc>
              <a:spcBef>
                <a:spcPts val="1200"/>
              </a:spcBef>
              <a:spcAft>
                <a:spcPts val="0"/>
              </a:spcAft>
              <a:buClr>
                <a:schemeClr val="dk1"/>
              </a:buClr>
              <a:buSzPts val="1200"/>
              <a:buNone/>
              <a:defRPr sz="1200" b="1"/>
            </a:lvl6pPr>
            <a:lvl7pPr marL="3200400" lvl="6" indent="-228600" algn="l" rtl="0">
              <a:lnSpc>
                <a:spcPct val="90000"/>
              </a:lnSpc>
              <a:spcBef>
                <a:spcPts val="1200"/>
              </a:spcBef>
              <a:spcAft>
                <a:spcPts val="0"/>
              </a:spcAft>
              <a:buClr>
                <a:schemeClr val="dk1"/>
              </a:buClr>
              <a:buSzPts val="1200"/>
              <a:buNone/>
              <a:defRPr sz="1200" b="1"/>
            </a:lvl7pPr>
            <a:lvl8pPr marL="3657600" lvl="7" indent="-228600" algn="l" rtl="0">
              <a:lnSpc>
                <a:spcPct val="90000"/>
              </a:lnSpc>
              <a:spcBef>
                <a:spcPts val="1200"/>
              </a:spcBef>
              <a:spcAft>
                <a:spcPts val="0"/>
              </a:spcAft>
              <a:buClr>
                <a:schemeClr val="dk1"/>
              </a:buClr>
              <a:buSzPts val="1200"/>
              <a:buNone/>
              <a:defRPr sz="1200" b="1"/>
            </a:lvl8pPr>
            <a:lvl9pPr marL="4114800" lvl="8" indent="-228600" algn="l" rtl="0">
              <a:lnSpc>
                <a:spcPct val="90000"/>
              </a:lnSpc>
              <a:spcBef>
                <a:spcPts val="1200"/>
              </a:spcBef>
              <a:spcAft>
                <a:spcPts val="1200"/>
              </a:spcAft>
              <a:buClr>
                <a:schemeClr val="dk1"/>
              </a:buClr>
              <a:buSzPts val="1200"/>
              <a:buNone/>
              <a:defRPr sz="1200" b="1"/>
            </a:lvl9pPr>
          </a:lstStyle>
          <a:p>
            <a:endParaRPr/>
          </a:p>
        </p:txBody>
      </p:sp>
      <p:sp>
        <p:nvSpPr>
          <p:cNvPr id="72" name="Google Shape;72;p16"/>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73" name="Google Shape;73;p1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200"/>
              </a:spcBef>
              <a:spcAft>
                <a:spcPts val="0"/>
              </a:spcAft>
              <a:buClr>
                <a:schemeClr val="dk1"/>
              </a:buClr>
              <a:buSzPts val="1500"/>
              <a:buNone/>
              <a:defRPr sz="1500" b="1"/>
            </a:lvl2pPr>
            <a:lvl3pPr marL="1371600" lvl="2" indent="-228600" algn="l" rtl="0">
              <a:lnSpc>
                <a:spcPct val="90000"/>
              </a:lnSpc>
              <a:spcBef>
                <a:spcPts val="1200"/>
              </a:spcBef>
              <a:spcAft>
                <a:spcPts val="0"/>
              </a:spcAft>
              <a:buClr>
                <a:schemeClr val="dk1"/>
              </a:buClr>
              <a:buSzPts val="1400"/>
              <a:buNone/>
              <a:defRPr sz="1400" b="1"/>
            </a:lvl3pPr>
            <a:lvl4pPr marL="1828800" lvl="3" indent="-228600" algn="l" rtl="0">
              <a:lnSpc>
                <a:spcPct val="90000"/>
              </a:lnSpc>
              <a:spcBef>
                <a:spcPts val="1200"/>
              </a:spcBef>
              <a:spcAft>
                <a:spcPts val="0"/>
              </a:spcAft>
              <a:buClr>
                <a:schemeClr val="dk1"/>
              </a:buClr>
              <a:buSzPts val="1200"/>
              <a:buNone/>
              <a:defRPr sz="1200" b="1"/>
            </a:lvl4pPr>
            <a:lvl5pPr marL="2286000" lvl="4" indent="-228600" algn="l" rtl="0">
              <a:lnSpc>
                <a:spcPct val="90000"/>
              </a:lnSpc>
              <a:spcBef>
                <a:spcPts val="1200"/>
              </a:spcBef>
              <a:spcAft>
                <a:spcPts val="0"/>
              </a:spcAft>
              <a:buClr>
                <a:schemeClr val="dk1"/>
              </a:buClr>
              <a:buSzPts val="1200"/>
              <a:buNone/>
              <a:defRPr sz="1200" b="1"/>
            </a:lvl5pPr>
            <a:lvl6pPr marL="2743200" lvl="5" indent="-228600" algn="l" rtl="0">
              <a:lnSpc>
                <a:spcPct val="90000"/>
              </a:lnSpc>
              <a:spcBef>
                <a:spcPts val="1200"/>
              </a:spcBef>
              <a:spcAft>
                <a:spcPts val="0"/>
              </a:spcAft>
              <a:buClr>
                <a:schemeClr val="dk1"/>
              </a:buClr>
              <a:buSzPts val="1200"/>
              <a:buNone/>
              <a:defRPr sz="1200" b="1"/>
            </a:lvl6pPr>
            <a:lvl7pPr marL="3200400" lvl="6" indent="-228600" algn="l" rtl="0">
              <a:lnSpc>
                <a:spcPct val="90000"/>
              </a:lnSpc>
              <a:spcBef>
                <a:spcPts val="1200"/>
              </a:spcBef>
              <a:spcAft>
                <a:spcPts val="0"/>
              </a:spcAft>
              <a:buClr>
                <a:schemeClr val="dk1"/>
              </a:buClr>
              <a:buSzPts val="1200"/>
              <a:buNone/>
              <a:defRPr sz="1200" b="1"/>
            </a:lvl7pPr>
            <a:lvl8pPr marL="3657600" lvl="7" indent="-228600" algn="l" rtl="0">
              <a:lnSpc>
                <a:spcPct val="90000"/>
              </a:lnSpc>
              <a:spcBef>
                <a:spcPts val="1200"/>
              </a:spcBef>
              <a:spcAft>
                <a:spcPts val="0"/>
              </a:spcAft>
              <a:buClr>
                <a:schemeClr val="dk1"/>
              </a:buClr>
              <a:buSzPts val="1200"/>
              <a:buNone/>
              <a:defRPr sz="1200" b="1"/>
            </a:lvl8pPr>
            <a:lvl9pPr marL="4114800" lvl="8" indent="-228600" algn="l" rtl="0">
              <a:lnSpc>
                <a:spcPct val="90000"/>
              </a:lnSpc>
              <a:spcBef>
                <a:spcPts val="1200"/>
              </a:spcBef>
              <a:spcAft>
                <a:spcPts val="1200"/>
              </a:spcAft>
              <a:buClr>
                <a:schemeClr val="dk1"/>
              </a:buClr>
              <a:buSzPts val="1200"/>
              <a:buNone/>
              <a:defRPr sz="1200" b="1"/>
            </a:lvl9pPr>
          </a:lstStyle>
          <a:p>
            <a:endParaRPr/>
          </a:p>
        </p:txBody>
      </p:sp>
      <p:sp>
        <p:nvSpPr>
          <p:cNvPr id="74" name="Google Shape;74;p16"/>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75" name="Google Shape;75;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PictureRight with Text">
  <p:cSld name="1PictureRight with Text">
    <p:spTree>
      <p:nvGrpSpPr>
        <p:cNvPr id="1" name="Shape 78"/>
        <p:cNvGrpSpPr/>
        <p:nvPr/>
      </p:nvGrpSpPr>
      <p:grpSpPr>
        <a:xfrm>
          <a:off x="0" y="0"/>
          <a:ext cx="0" cy="0"/>
          <a:chOff x="0" y="0"/>
          <a:chExt cx="0" cy="0"/>
        </a:xfrm>
      </p:grpSpPr>
      <p:sp>
        <p:nvSpPr>
          <p:cNvPr id="79" name="Google Shape;79;p17"/>
          <p:cNvSpPr>
            <a:spLocks noGrp="1"/>
          </p:cNvSpPr>
          <p:nvPr>
            <p:ph type="pic" idx="2"/>
          </p:nvPr>
        </p:nvSpPr>
        <p:spPr>
          <a:xfrm>
            <a:off x="5156905" y="97972"/>
            <a:ext cx="3883800" cy="4943100"/>
          </a:xfrm>
          <a:prstGeom prst="rect">
            <a:avLst/>
          </a:prstGeom>
          <a:noFill/>
          <a:ln w="50800" cap="flat" cmpd="sng">
            <a:solidFill>
              <a:schemeClr val="lt1"/>
            </a:solidFill>
            <a:prstDash val="solid"/>
            <a:round/>
            <a:headEnd type="none" w="sm" len="sm"/>
            <a:tailEnd type="none" w="sm" len="sm"/>
          </a:ln>
        </p:spPr>
      </p:sp>
      <p:sp>
        <p:nvSpPr>
          <p:cNvPr id="80" name="Google Shape;80;p17"/>
          <p:cNvSpPr txBox="1">
            <a:spLocks noGrp="1"/>
          </p:cNvSpPr>
          <p:nvPr>
            <p:ph type="sldNum" idx="12"/>
          </p:nvPr>
        </p:nvSpPr>
        <p:spPr>
          <a:xfrm>
            <a:off x="2828108"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17"/>
          <p:cNvSpPr txBox="1">
            <a:spLocks noGrp="1"/>
          </p:cNvSpPr>
          <p:nvPr>
            <p:ph type="body" idx="1"/>
          </p:nvPr>
        </p:nvSpPr>
        <p:spPr>
          <a:xfrm>
            <a:off x="628650" y="1594625"/>
            <a:ext cx="42570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82" name="Google Shape;82;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7"/>
          <p:cNvSpPr txBox="1">
            <a:spLocks noGrp="1"/>
          </p:cNvSpPr>
          <p:nvPr>
            <p:ph type="title"/>
          </p:nvPr>
        </p:nvSpPr>
        <p:spPr>
          <a:xfrm>
            <a:off x="628650" y="510778"/>
            <a:ext cx="42570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7"/>
          <p:cNvSpPr>
            <a:spLocks noGrp="1"/>
          </p:cNvSpPr>
          <p:nvPr>
            <p:ph type="pic" idx="3"/>
          </p:nvPr>
        </p:nvSpPr>
        <p:spPr>
          <a:xfrm>
            <a:off x="5156905" y="100183"/>
            <a:ext cx="3883800" cy="4943100"/>
          </a:xfrm>
          <a:prstGeom prst="rect">
            <a:avLst/>
          </a:prstGeom>
          <a:solidFill>
            <a:srgbClr val="EDEDED"/>
          </a:solidFill>
          <a:ln w="50800" cap="flat" cmpd="sng">
            <a:solidFill>
              <a:schemeClr val="lt1"/>
            </a:solidFill>
            <a:prstDash val="solid"/>
            <a:round/>
            <a:headEnd type="none" w="sm" len="sm"/>
            <a:tailEnd type="none" w="sm" len="sm"/>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85"/>
        <p:cNvGrpSpPr/>
        <p:nvPr/>
      </p:nvGrpSpPr>
      <p:grpSpPr>
        <a:xfrm>
          <a:off x="0" y="0"/>
          <a:ext cx="0" cy="0"/>
          <a:chOff x="0" y="0"/>
          <a:chExt cx="0" cy="0"/>
        </a:xfrm>
      </p:grpSpPr>
      <p:pic>
        <p:nvPicPr>
          <p:cNvPr id="86" name="Google Shape;86;p18"/>
          <p:cNvPicPr preferRelativeResize="0"/>
          <p:nvPr/>
        </p:nvPicPr>
        <p:blipFill rotWithShape="1">
          <a:blip r:embed="rId2">
            <a:alphaModFix/>
          </a:blip>
          <a:srcRect/>
          <a:stretch/>
        </p:blipFill>
        <p:spPr>
          <a:xfrm>
            <a:off x="0" y="0"/>
            <a:ext cx="9143998" cy="1198708"/>
          </a:xfrm>
          <a:prstGeom prst="rect">
            <a:avLst/>
          </a:prstGeom>
          <a:noFill/>
          <a:ln>
            <a:noFill/>
          </a:ln>
        </p:spPr>
      </p:pic>
      <p:sp>
        <p:nvSpPr>
          <p:cNvPr id="87" name="Google Shape;87;p18"/>
          <p:cNvSpPr txBox="1">
            <a:spLocks noGrp="1"/>
          </p:cNvSpPr>
          <p:nvPr>
            <p:ph type="title"/>
          </p:nvPr>
        </p:nvSpPr>
        <p:spPr>
          <a:xfrm>
            <a:off x="513550" y="235340"/>
            <a:ext cx="8113500" cy="57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p1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ection Header">
  <p:cSld name="SECTION_HEADER_1">
    <p:spTree>
      <p:nvGrpSpPr>
        <p:cNvPr id="1" name="Shape 92"/>
        <p:cNvGrpSpPr/>
        <p:nvPr/>
      </p:nvGrpSpPr>
      <p:grpSpPr>
        <a:xfrm>
          <a:off x="0" y="0"/>
          <a:ext cx="0" cy="0"/>
          <a:chOff x="0" y="0"/>
          <a:chExt cx="0" cy="0"/>
        </a:xfrm>
      </p:grpSpPr>
      <p:pic>
        <p:nvPicPr>
          <p:cNvPr id="93" name="Google Shape;93;p19"/>
          <p:cNvPicPr preferRelativeResize="0"/>
          <p:nvPr/>
        </p:nvPicPr>
        <p:blipFill rotWithShape="1">
          <a:blip r:embed="rId2">
            <a:alphaModFix/>
          </a:blip>
          <a:srcRect/>
          <a:stretch/>
        </p:blipFill>
        <p:spPr>
          <a:xfrm>
            <a:off x="-33838" y="-38067"/>
            <a:ext cx="9211676" cy="5181567"/>
          </a:xfrm>
          <a:prstGeom prst="rect">
            <a:avLst/>
          </a:prstGeom>
          <a:noFill/>
          <a:ln>
            <a:noFill/>
          </a:ln>
        </p:spPr>
      </p:pic>
      <p:sp>
        <p:nvSpPr>
          <p:cNvPr id="94" name="Google Shape;94;p19"/>
          <p:cNvSpPr txBox="1">
            <a:spLocks noGrp="1"/>
          </p:cNvSpPr>
          <p:nvPr>
            <p:ph type="title"/>
          </p:nvPr>
        </p:nvSpPr>
        <p:spPr>
          <a:xfrm>
            <a:off x="623888" y="1047309"/>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5A9E"/>
              </a:buClr>
              <a:buSzPts val="4100"/>
              <a:buFont typeface="Arial"/>
              <a:buNone/>
              <a:defRPr sz="4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 name="Google Shape;95;p19"/>
          <p:cNvSpPr txBox="1">
            <a:spLocks noGrp="1"/>
          </p:cNvSpPr>
          <p:nvPr>
            <p:ph type="body" idx="1"/>
          </p:nvPr>
        </p:nvSpPr>
        <p:spPr>
          <a:xfrm>
            <a:off x="623887" y="3186862"/>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7F7F7F"/>
              </a:buClr>
              <a:buSzPts val="2100"/>
              <a:buNone/>
              <a:defRPr sz="2100">
                <a:solidFill>
                  <a:srgbClr val="7F7F7F"/>
                </a:solidFill>
              </a:defRPr>
            </a:lvl1pPr>
            <a:lvl2pPr marL="914400" lvl="1" indent="-228600" algn="l" rtl="0">
              <a:lnSpc>
                <a:spcPct val="90000"/>
              </a:lnSpc>
              <a:spcBef>
                <a:spcPts val="1200"/>
              </a:spcBef>
              <a:spcAft>
                <a:spcPts val="0"/>
              </a:spcAft>
              <a:buClr>
                <a:srgbClr val="888888"/>
              </a:buClr>
              <a:buSzPts val="1500"/>
              <a:buNone/>
              <a:defRPr sz="1500">
                <a:solidFill>
                  <a:srgbClr val="888888"/>
                </a:solidFill>
              </a:defRPr>
            </a:lvl2pPr>
            <a:lvl3pPr marL="1371600" lvl="2" indent="-228600" algn="l" rtl="0">
              <a:lnSpc>
                <a:spcPct val="90000"/>
              </a:lnSpc>
              <a:spcBef>
                <a:spcPts val="1200"/>
              </a:spcBef>
              <a:spcAft>
                <a:spcPts val="0"/>
              </a:spcAft>
              <a:buClr>
                <a:srgbClr val="888888"/>
              </a:buClr>
              <a:buSzPts val="1400"/>
              <a:buNone/>
              <a:defRPr sz="1400">
                <a:solidFill>
                  <a:srgbClr val="888888"/>
                </a:solidFill>
              </a:defRPr>
            </a:lvl3pPr>
            <a:lvl4pPr marL="1828800" lvl="3" indent="-228600" algn="l" rtl="0">
              <a:lnSpc>
                <a:spcPct val="90000"/>
              </a:lnSpc>
              <a:spcBef>
                <a:spcPts val="1200"/>
              </a:spcBef>
              <a:spcAft>
                <a:spcPts val="0"/>
              </a:spcAft>
              <a:buClr>
                <a:srgbClr val="888888"/>
              </a:buClr>
              <a:buSzPts val="1200"/>
              <a:buNone/>
              <a:defRPr sz="1200">
                <a:solidFill>
                  <a:srgbClr val="888888"/>
                </a:solidFill>
              </a:defRPr>
            </a:lvl4pPr>
            <a:lvl5pPr marL="2286000" lvl="4" indent="-228600" algn="l" rtl="0">
              <a:lnSpc>
                <a:spcPct val="90000"/>
              </a:lnSpc>
              <a:spcBef>
                <a:spcPts val="1200"/>
              </a:spcBef>
              <a:spcAft>
                <a:spcPts val="0"/>
              </a:spcAft>
              <a:buClr>
                <a:srgbClr val="888888"/>
              </a:buClr>
              <a:buSzPts val="1200"/>
              <a:buNone/>
              <a:defRPr sz="1200">
                <a:solidFill>
                  <a:srgbClr val="888888"/>
                </a:solidFill>
              </a:defRPr>
            </a:lvl5pPr>
            <a:lvl6pPr marL="2743200" lvl="5" indent="-228600" algn="l" rtl="0">
              <a:lnSpc>
                <a:spcPct val="90000"/>
              </a:lnSpc>
              <a:spcBef>
                <a:spcPts val="1200"/>
              </a:spcBef>
              <a:spcAft>
                <a:spcPts val="0"/>
              </a:spcAft>
              <a:buClr>
                <a:srgbClr val="888888"/>
              </a:buClr>
              <a:buSzPts val="1200"/>
              <a:buNone/>
              <a:defRPr sz="1200">
                <a:solidFill>
                  <a:srgbClr val="888888"/>
                </a:solidFill>
              </a:defRPr>
            </a:lvl6pPr>
            <a:lvl7pPr marL="3200400" lvl="6" indent="-228600" algn="l" rtl="0">
              <a:lnSpc>
                <a:spcPct val="90000"/>
              </a:lnSpc>
              <a:spcBef>
                <a:spcPts val="1200"/>
              </a:spcBef>
              <a:spcAft>
                <a:spcPts val="0"/>
              </a:spcAft>
              <a:buClr>
                <a:srgbClr val="888888"/>
              </a:buClr>
              <a:buSzPts val="1200"/>
              <a:buNone/>
              <a:defRPr sz="1200">
                <a:solidFill>
                  <a:srgbClr val="888888"/>
                </a:solidFill>
              </a:defRPr>
            </a:lvl7pPr>
            <a:lvl8pPr marL="3657600" lvl="7" indent="-228600" algn="l" rtl="0">
              <a:lnSpc>
                <a:spcPct val="90000"/>
              </a:lnSpc>
              <a:spcBef>
                <a:spcPts val="1200"/>
              </a:spcBef>
              <a:spcAft>
                <a:spcPts val="0"/>
              </a:spcAft>
              <a:buClr>
                <a:srgbClr val="888888"/>
              </a:buClr>
              <a:buSzPts val="1200"/>
              <a:buNone/>
              <a:defRPr sz="1200">
                <a:solidFill>
                  <a:srgbClr val="888888"/>
                </a:solidFill>
              </a:defRPr>
            </a:lvl8pPr>
            <a:lvl9pPr marL="4114800" lvl="8" indent="-228600" algn="l" rtl="0">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96" name="Google Shape;96;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ucanr.edu/sites/fruitreport/files/132874.pdf"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anrcatalog.ucanr.edu/pdf/8057.pdf"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ucanr.edu/blogs/blogcore/postdetail.cfm?postnum=5588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ipm.ucanr.edu/agriculture/walnut/pacific-flatheaded-borer/" TargetMode="External"/><Relationship Id="rId5" Type="http://schemas.openxmlformats.org/officeDocument/2006/relationships/image" Target="../media/image23.pn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hyperlink" Target="https://sacmg.ucanr.edu/Fruit_and_nuts/Training_fruit_trees/Central_Leader_and_Modified_CL/"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21.jpg"/><Relationship Id="rId4" Type="http://schemas.openxmlformats.org/officeDocument/2006/relationships/hyperlink" Target="https://ipm.ucanr.edu/PMG/GARDEN/FRUIT/CULTURAL/appletraining.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sacramentocrfg.org/"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8" Type="http://schemas.openxmlformats.org/officeDocument/2006/relationships/hyperlink" Target="https://homeorchard.ucanr.edu/harvest-foothills.pdf" TargetMode="External"/><Relationship Id="rId13" Type="http://schemas.openxmlformats.org/officeDocument/2006/relationships/image" Target="../media/image27.jpg"/><Relationship Id="rId3" Type="http://schemas.openxmlformats.org/officeDocument/2006/relationships/hyperlink" Target="https://homeorchard.ucanr.edu/" TargetMode="External"/><Relationship Id="rId7" Type="http://schemas.openxmlformats.org/officeDocument/2006/relationships/hyperlink" Target="https://homeorchard.ucanr.edu/7258.pdf" TargetMode="External"/><Relationship Id="rId12" Type="http://schemas.openxmlformats.org/officeDocument/2006/relationships/hyperlink" Target="https://sonomamg.ucanr.edu/Food_Gardening/Additional_KG_Articles/Planting_Bare-root_Fruit_Trees"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hyperlink" Target="https://anrcatalog.ucanr.edu/pdf/8396.pdf" TargetMode="External"/><Relationship Id="rId11" Type="http://schemas.openxmlformats.org/officeDocument/2006/relationships/hyperlink" Target="https://ucanr.edu/sites/fruitreport/Varieties/" TargetMode="External"/><Relationship Id="rId5" Type="http://schemas.openxmlformats.org/officeDocument/2006/relationships/hyperlink" Target="https://sacmg.ucanr.edu/FOHC_Orchard_tour/" TargetMode="External"/><Relationship Id="rId10" Type="http://schemas.openxmlformats.org/officeDocument/2006/relationships/hyperlink" Target="https://ucanr.edu/sites/ucmgplacer/files/171599.pdf" TargetMode="External"/><Relationship Id="rId4" Type="http://schemas.openxmlformats.org/officeDocument/2006/relationships/hyperlink" Target="https://anrcatalog.ucanr.edu/Details.aspx?itemNo=3485" TargetMode="External"/><Relationship Id="rId9" Type="http://schemas.openxmlformats.org/officeDocument/2006/relationships/hyperlink" Target="https://homeorchard.ucanr.edu/plant_apple.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www.cimis.water.ca.gov/cimis/welcome.jsp"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628650" y="792991"/>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4500"/>
              <a:buFont typeface="Arial"/>
              <a:buNone/>
            </a:pPr>
            <a:r>
              <a:rPr lang="en"/>
              <a:t>Small Fruit Trees</a:t>
            </a:r>
            <a:endParaRPr/>
          </a:p>
        </p:txBody>
      </p:sp>
      <p:sp>
        <p:nvSpPr>
          <p:cNvPr id="146" name="Google Shape;146;p25"/>
          <p:cNvSpPr txBox="1">
            <a:spLocks noGrp="1"/>
          </p:cNvSpPr>
          <p:nvPr>
            <p:ph type="body" idx="1"/>
          </p:nvPr>
        </p:nvSpPr>
        <p:spPr>
          <a:xfrm>
            <a:off x="628650" y="3271035"/>
            <a:ext cx="2560582" cy="495300"/>
          </a:xfrm>
          <a:prstGeom prst="rect">
            <a:avLst/>
          </a:prstGeom>
          <a:noFill/>
          <a:ln>
            <a:noFill/>
          </a:ln>
        </p:spPr>
        <p:txBody>
          <a:bodyPr spcFirstLastPara="1" wrap="square" lIns="68575" tIns="34275" rIns="68575" bIns="34275" anchor="t" anchorCtr="0">
            <a:normAutofit fontScale="92500"/>
          </a:bodyPr>
          <a:lstStyle/>
          <a:p>
            <a:pPr marL="0" lvl="0" indent="0" algn="l" rtl="0">
              <a:lnSpc>
                <a:spcPct val="100000"/>
              </a:lnSpc>
              <a:spcBef>
                <a:spcPts val="0"/>
              </a:spcBef>
              <a:spcAft>
                <a:spcPts val="1200"/>
              </a:spcAft>
              <a:buClr>
                <a:schemeClr val="lt1"/>
              </a:buClr>
              <a:buSzPct val="100000"/>
              <a:buNone/>
            </a:pPr>
            <a:r>
              <a:rPr lang="en"/>
              <a:t>Presented by Kathy Wiersch</a:t>
            </a:r>
            <a:br>
              <a:rPr lang="en"/>
            </a:br>
            <a:r>
              <a:rPr lang="en"/>
              <a:t>Placer County Master Gardener</a:t>
            </a:r>
            <a:endParaRPr/>
          </a:p>
        </p:txBody>
      </p:sp>
      <p:sp>
        <p:nvSpPr>
          <p:cNvPr id="147" name="Google Shape;147;p25"/>
          <p:cNvSpPr txBox="1">
            <a:spLocks noGrp="1"/>
          </p:cNvSpPr>
          <p:nvPr>
            <p:ph type="body" idx="2"/>
          </p:nvPr>
        </p:nvSpPr>
        <p:spPr>
          <a:xfrm>
            <a:off x="628650" y="3883408"/>
            <a:ext cx="2144316" cy="39886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1200"/>
              </a:spcAft>
              <a:buClr>
                <a:schemeClr val="lt1"/>
              </a:buClr>
              <a:buSzPts val="1400"/>
              <a:buNone/>
            </a:pPr>
            <a:r>
              <a:rPr lang="en"/>
              <a:t>1/18/2024</a:t>
            </a:r>
            <a:endParaRPr/>
          </a:p>
        </p:txBody>
      </p:sp>
      <p:sp>
        <p:nvSpPr>
          <p:cNvPr id="148" name="Google Shape;148;p25"/>
          <p:cNvSpPr txBox="1">
            <a:spLocks noGrp="1"/>
          </p:cNvSpPr>
          <p:nvPr>
            <p:ph type="body" idx="3"/>
          </p:nvPr>
        </p:nvSpPr>
        <p:spPr>
          <a:xfrm>
            <a:off x="628650" y="2062913"/>
            <a:ext cx="6199415" cy="59864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1200"/>
              </a:spcAft>
              <a:buClr>
                <a:schemeClr val="lt1"/>
              </a:buClr>
              <a:buSzPts val="2700"/>
              <a:buNone/>
            </a:pPr>
            <a:r>
              <a:rPr lang="en"/>
              <a:t>Getting Started in Winter</a:t>
            </a:r>
            <a:endParaRPr/>
          </a:p>
        </p:txBody>
      </p:sp>
      <p:pic>
        <p:nvPicPr>
          <p:cNvPr id="149" name="Google Shape;149;p25"/>
          <p:cNvPicPr preferRelativeResize="0"/>
          <p:nvPr/>
        </p:nvPicPr>
        <p:blipFill rotWithShape="1">
          <a:blip r:embed="rId3">
            <a:alphaModFix/>
          </a:blip>
          <a:srcRect l="18129" t="55623" r="18897" b="32938"/>
          <a:stretch/>
        </p:blipFill>
        <p:spPr>
          <a:xfrm>
            <a:off x="3705275" y="4583925"/>
            <a:ext cx="5476651" cy="559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What can’t I grow?</a:t>
            </a:r>
            <a:endParaRPr/>
          </a:p>
        </p:txBody>
      </p:sp>
      <p:pic>
        <p:nvPicPr>
          <p:cNvPr id="212" name="Google Shape;212;p34"/>
          <p:cNvPicPr preferRelativeResize="0"/>
          <p:nvPr/>
        </p:nvPicPr>
        <p:blipFill>
          <a:blip r:embed="rId3">
            <a:alphaModFix/>
          </a:blip>
          <a:stretch>
            <a:fillRect/>
          </a:stretch>
        </p:blipFill>
        <p:spPr>
          <a:xfrm>
            <a:off x="1219200" y="1420444"/>
            <a:ext cx="2921446" cy="3570656"/>
          </a:xfrm>
          <a:prstGeom prst="rect">
            <a:avLst/>
          </a:prstGeom>
          <a:noFill/>
          <a:ln>
            <a:noFill/>
          </a:ln>
        </p:spPr>
      </p:pic>
      <p:sp>
        <p:nvSpPr>
          <p:cNvPr id="213" name="Google Shape;213;p34"/>
          <p:cNvSpPr txBox="1"/>
          <p:nvPr/>
        </p:nvSpPr>
        <p:spPr>
          <a:xfrm>
            <a:off x="4798375" y="1397200"/>
            <a:ext cx="3924300" cy="30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Good News!  Only some varieties require more chill than we get (and these are usually only found mail order not locally).</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“Low Chill” varieties might bloom early</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Pollinizers </a:t>
            </a:r>
            <a:endParaRPr/>
          </a:p>
        </p:txBody>
      </p:sp>
      <p:sp>
        <p:nvSpPr>
          <p:cNvPr id="219" name="Google Shape;219;p35"/>
          <p:cNvSpPr txBox="1">
            <a:spLocks noGrp="1"/>
          </p:cNvSpPr>
          <p:nvPr>
            <p:ph type="body" idx="2"/>
          </p:nvPr>
        </p:nvSpPr>
        <p:spPr>
          <a:xfrm>
            <a:off x="629850" y="1186325"/>
            <a:ext cx="3660600" cy="3455700"/>
          </a:xfrm>
          <a:prstGeom prst="rect">
            <a:avLst/>
          </a:prstGeom>
          <a:noFill/>
          <a:ln>
            <a:noFill/>
          </a:ln>
        </p:spPr>
        <p:txBody>
          <a:bodyPr spcFirstLastPara="1" wrap="square" lIns="68575" tIns="34275" rIns="68575" bIns="34275" anchor="t" anchorCtr="0">
            <a:normAutofit/>
          </a:bodyPr>
          <a:lstStyle/>
          <a:p>
            <a:pPr marL="177800" lvl="0" indent="-165100" algn="l" rtl="0">
              <a:lnSpc>
                <a:spcPct val="105000"/>
              </a:lnSpc>
              <a:spcBef>
                <a:spcPts val="0"/>
              </a:spcBef>
              <a:spcAft>
                <a:spcPts val="0"/>
              </a:spcAft>
              <a:buClr>
                <a:srgbClr val="C55A11"/>
              </a:buClr>
              <a:buSzPts val="1200"/>
              <a:buChar char="●"/>
            </a:pPr>
            <a:r>
              <a:rPr lang="en" sz="1200" b="1">
                <a:solidFill>
                  <a:srgbClr val="C55A11"/>
                </a:solidFill>
              </a:rPr>
              <a:t>Before you buy, research pollinizers (pollination partner) </a:t>
            </a:r>
            <a:endParaRPr sz="1200" b="1">
              <a:solidFill>
                <a:srgbClr val="C55A11"/>
              </a:solidFill>
            </a:endParaRPr>
          </a:p>
          <a:p>
            <a:pPr marL="177800" lvl="0" indent="-165100" algn="l" rtl="0">
              <a:lnSpc>
                <a:spcPct val="105000"/>
              </a:lnSpc>
              <a:spcBef>
                <a:spcPts val="0"/>
              </a:spcBef>
              <a:spcAft>
                <a:spcPts val="0"/>
              </a:spcAft>
              <a:buClr>
                <a:srgbClr val="C55A11"/>
              </a:buClr>
              <a:buSzPts val="1200"/>
              <a:buChar char="●"/>
            </a:pPr>
            <a:r>
              <a:rPr lang="en" sz="1200" b="1">
                <a:solidFill>
                  <a:srgbClr val="C55A11"/>
                </a:solidFill>
              </a:rPr>
              <a:t>Pollinizer needs to be within 100 feet</a:t>
            </a:r>
            <a:endParaRPr sz="1200" b="1">
              <a:solidFill>
                <a:srgbClr val="C55A11"/>
              </a:solidFill>
            </a:endParaRPr>
          </a:p>
          <a:p>
            <a:pPr marL="177800" lvl="0" indent="0" algn="l" rtl="0">
              <a:lnSpc>
                <a:spcPct val="105000"/>
              </a:lnSpc>
              <a:spcBef>
                <a:spcPts val="0"/>
              </a:spcBef>
              <a:spcAft>
                <a:spcPts val="0"/>
              </a:spcAft>
              <a:buNone/>
            </a:pPr>
            <a:endParaRPr sz="1200" b="1">
              <a:solidFill>
                <a:srgbClr val="C55A11"/>
              </a:solidFill>
            </a:endParaRPr>
          </a:p>
          <a:p>
            <a:pPr marL="177800" lvl="0" indent="-165100" algn="l" rtl="0">
              <a:lnSpc>
                <a:spcPct val="105000"/>
              </a:lnSpc>
              <a:spcBef>
                <a:spcPts val="0"/>
              </a:spcBef>
              <a:spcAft>
                <a:spcPts val="0"/>
              </a:spcAft>
              <a:buClr>
                <a:srgbClr val="C55A11"/>
              </a:buClr>
              <a:buSzPts val="1200"/>
              <a:buChar char="●"/>
            </a:pPr>
            <a:r>
              <a:rPr lang="en" sz="1200" b="1">
                <a:solidFill>
                  <a:srgbClr val="C55A11"/>
                </a:solidFill>
              </a:rPr>
              <a:t>Most “self-fertile” stone and pome fruits do better with a pollinizer</a:t>
            </a:r>
            <a:br>
              <a:rPr lang="en" sz="1200" b="1">
                <a:solidFill>
                  <a:srgbClr val="C55A11"/>
                </a:solidFill>
              </a:rPr>
            </a:br>
            <a:endParaRPr sz="1200" b="1">
              <a:solidFill>
                <a:srgbClr val="C55A11"/>
              </a:solidFill>
            </a:endParaRPr>
          </a:p>
          <a:p>
            <a:pPr marL="177800" lvl="0" indent="0" algn="l" rtl="0">
              <a:lnSpc>
                <a:spcPct val="80000"/>
              </a:lnSpc>
              <a:spcBef>
                <a:spcPts val="800"/>
              </a:spcBef>
              <a:spcAft>
                <a:spcPts val="0"/>
              </a:spcAft>
              <a:buNone/>
            </a:pPr>
            <a:endParaRPr/>
          </a:p>
        </p:txBody>
      </p:sp>
      <p:pic>
        <p:nvPicPr>
          <p:cNvPr id="220" name="Google Shape;220;p35"/>
          <p:cNvPicPr preferRelativeResize="0"/>
          <p:nvPr/>
        </p:nvPicPr>
        <p:blipFill rotWithShape="1">
          <a:blip r:embed="rId3">
            <a:alphaModFix/>
          </a:blip>
          <a:srcRect t="11007" r="24681" b="6354"/>
          <a:stretch/>
        </p:blipFill>
        <p:spPr>
          <a:xfrm>
            <a:off x="5192525" y="54700"/>
            <a:ext cx="3953150" cy="2439850"/>
          </a:xfrm>
          <a:prstGeom prst="rect">
            <a:avLst/>
          </a:prstGeom>
          <a:noFill/>
          <a:ln>
            <a:noFill/>
          </a:ln>
        </p:spPr>
      </p:pic>
      <p:pic>
        <p:nvPicPr>
          <p:cNvPr id="221" name="Google Shape;221;p35"/>
          <p:cNvPicPr preferRelativeResize="0"/>
          <p:nvPr/>
        </p:nvPicPr>
        <p:blipFill>
          <a:blip r:embed="rId4">
            <a:alphaModFix/>
          </a:blip>
          <a:stretch>
            <a:fillRect/>
          </a:stretch>
        </p:blipFill>
        <p:spPr>
          <a:xfrm>
            <a:off x="2995050" y="2646950"/>
            <a:ext cx="3204894" cy="2344151"/>
          </a:xfrm>
          <a:prstGeom prst="rect">
            <a:avLst/>
          </a:prstGeom>
          <a:noFill/>
          <a:ln>
            <a:noFill/>
          </a:ln>
        </p:spPr>
      </p:pic>
      <p:sp>
        <p:nvSpPr>
          <p:cNvPr id="222" name="Google Shape;222;p35"/>
          <p:cNvSpPr txBox="1"/>
          <p:nvPr/>
        </p:nvSpPr>
        <p:spPr>
          <a:xfrm>
            <a:off x="6191350" y="4362350"/>
            <a:ext cx="28593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Japanese Plum Pollination </a:t>
            </a:r>
            <a:r>
              <a:rPr lang="en" sz="1100" u="sng">
                <a:solidFill>
                  <a:schemeClr val="hlink"/>
                </a:solidFill>
                <a:hlinkClick r:id="rId5"/>
              </a:rPr>
              <a:t>132874.pdf (ucanr.edu)</a:t>
            </a:r>
            <a:r>
              <a:rPr lang="en" sz="1000">
                <a:solidFill>
                  <a:schemeClr val="dk2"/>
                </a:solidFill>
              </a:rPr>
              <a:t> page 50 </a:t>
            </a:r>
            <a:endParaRPr sz="1000">
              <a:solidFill>
                <a:schemeClr val="dk2"/>
              </a:solidFill>
            </a:endParaRPr>
          </a:p>
          <a:p>
            <a:pPr marL="0" lvl="0" indent="0" algn="l" rtl="0">
              <a:spcBef>
                <a:spcPts val="0"/>
              </a:spcBef>
              <a:spcAft>
                <a:spcPts val="0"/>
              </a:spcAft>
              <a:buNone/>
            </a:pPr>
            <a:endParaRPr sz="10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Disease Considerations for Fruit Varieties </a:t>
            </a:r>
            <a:endParaRPr/>
          </a:p>
        </p:txBody>
      </p:sp>
      <p:sp>
        <p:nvSpPr>
          <p:cNvPr id="228" name="Google Shape;228;p36"/>
          <p:cNvSpPr txBox="1">
            <a:spLocks noGrp="1"/>
          </p:cNvSpPr>
          <p:nvPr>
            <p:ph type="body" idx="2"/>
          </p:nvPr>
        </p:nvSpPr>
        <p:spPr>
          <a:xfrm>
            <a:off x="629850" y="1110125"/>
            <a:ext cx="3554700" cy="3455700"/>
          </a:xfrm>
          <a:prstGeom prst="rect">
            <a:avLst/>
          </a:prstGeom>
          <a:noFill/>
          <a:ln>
            <a:noFill/>
          </a:ln>
        </p:spPr>
        <p:txBody>
          <a:bodyPr spcFirstLastPara="1" wrap="square" lIns="68575" tIns="34275" rIns="68575" bIns="34275" anchor="t" anchorCtr="0">
            <a:normAutofit lnSpcReduction="10000"/>
          </a:bodyPr>
          <a:lstStyle/>
          <a:p>
            <a:pPr marL="177800" lvl="0" indent="-165100" algn="l" rtl="0">
              <a:lnSpc>
                <a:spcPct val="115000"/>
              </a:lnSpc>
              <a:spcBef>
                <a:spcPts val="0"/>
              </a:spcBef>
              <a:spcAft>
                <a:spcPts val="0"/>
              </a:spcAft>
              <a:buClr>
                <a:srgbClr val="C55A11"/>
              </a:buClr>
              <a:buSzPts val="1200"/>
              <a:buChar char="●"/>
            </a:pPr>
            <a:r>
              <a:rPr lang="en" sz="1200" b="1">
                <a:solidFill>
                  <a:srgbClr val="C55A11"/>
                </a:solidFill>
              </a:rPr>
              <a:t>Plant breeders are developing “modern” fruit varieties that are more tolerant of certain diseases like varieties of Apples and Pears for fireblight.</a:t>
            </a:r>
            <a:br>
              <a:rPr lang="en" sz="1200" b="1">
                <a:solidFill>
                  <a:srgbClr val="C55A11"/>
                </a:solidFill>
              </a:rPr>
            </a:br>
            <a:endParaRPr sz="1200" b="1">
              <a:solidFill>
                <a:srgbClr val="C55A11"/>
              </a:solidFill>
            </a:endParaRPr>
          </a:p>
          <a:p>
            <a:pPr marL="177800" lvl="0" indent="-165100" algn="l" rtl="0">
              <a:lnSpc>
                <a:spcPct val="115000"/>
              </a:lnSpc>
              <a:spcBef>
                <a:spcPts val="0"/>
              </a:spcBef>
              <a:spcAft>
                <a:spcPts val="0"/>
              </a:spcAft>
              <a:buClr>
                <a:srgbClr val="C55A11"/>
              </a:buClr>
              <a:buSzPts val="1200"/>
              <a:buChar char="●"/>
            </a:pPr>
            <a:r>
              <a:rPr lang="en" sz="1200" b="1">
                <a:solidFill>
                  <a:srgbClr val="C55A11"/>
                </a:solidFill>
              </a:rPr>
              <a:t>Research whether your favorite variety is susceptible, e.g. Fuji, Gala, Golden Delicious, Granny Smith, Gravenstein, Jonathan, Mutsu, Pink Lady, and Yellow Newtown apples are all susceptible to fireblight.</a:t>
            </a:r>
            <a:br>
              <a:rPr lang="en" sz="1200" b="1">
                <a:solidFill>
                  <a:srgbClr val="C55A11"/>
                </a:solidFill>
              </a:rPr>
            </a:br>
            <a:endParaRPr sz="1200" b="1">
              <a:solidFill>
                <a:srgbClr val="C55A11"/>
              </a:solidFill>
            </a:endParaRPr>
          </a:p>
          <a:p>
            <a:pPr marL="0" lvl="0" indent="0" algn="l" rtl="0">
              <a:lnSpc>
                <a:spcPct val="115000"/>
              </a:lnSpc>
              <a:spcBef>
                <a:spcPts val="0"/>
              </a:spcBef>
              <a:spcAft>
                <a:spcPts val="0"/>
              </a:spcAft>
              <a:buNone/>
            </a:pPr>
            <a:endParaRPr sz="1200" b="1">
              <a:solidFill>
                <a:srgbClr val="C55A11"/>
              </a:solidFill>
            </a:endParaRPr>
          </a:p>
          <a:p>
            <a:pPr marL="177800" lvl="0" indent="0" algn="l" rtl="0">
              <a:lnSpc>
                <a:spcPct val="115000"/>
              </a:lnSpc>
              <a:spcBef>
                <a:spcPts val="0"/>
              </a:spcBef>
              <a:spcAft>
                <a:spcPts val="0"/>
              </a:spcAft>
              <a:buNone/>
            </a:pPr>
            <a:br>
              <a:rPr lang="en" sz="1200" b="1">
                <a:solidFill>
                  <a:srgbClr val="C55A11"/>
                </a:solidFill>
              </a:rPr>
            </a:br>
            <a:endParaRPr sz="1200" b="1">
              <a:solidFill>
                <a:srgbClr val="C55A11"/>
              </a:solidFill>
            </a:endParaRPr>
          </a:p>
          <a:p>
            <a:pPr marL="177800" lvl="0" indent="0" algn="l" rtl="0">
              <a:lnSpc>
                <a:spcPct val="80000"/>
              </a:lnSpc>
              <a:spcBef>
                <a:spcPts val="800"/>
              </a:spcBef>
              <a:spcAft>
                <a:spcPts val="0"/>
              </a:spcAft>
              <a:buNone/>
            </a:pPr>
            <a:endParaRPr/>
          </a:p>
        </p:txBody>
      </p:sp>
      <p:pic>
        <p:nvPicPr>
          <p:cNvPr id="229" name="Google Shape;229;p36"/>
          <p:cNvPicPr preferRelativeResize="0"/>
          <p:nvPr/>
        </p:nvPicPr>
        <p:blipFill>
          <a:blip r:embed="rId3">
            <a:alphaModFix/>
          </a:blip>
          <a:stretch>
            <a:fillRect/>
          </a:stretch>
        </p:blipFill>
        <p:spPr>
          <a:xfrm>
            <a:off x="6699150" y="1420444"/>
            <a:ext cx="2370372" cy="357065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Spreading Harvest </a:t>
            </a:r>
            <a:endParaRPr/>
          </a:p>
        </p:txBody>
      </p:sp>
      <p:sp>
        <p:nvSpPr>
          <p:cNvPr id="235" name="Google Shape;235;p37"/>
          <p:cNvSpPr txBox="1">
            <a:spLocks noGrp="1"/>
          </p:cNvSpPr>
          <p:nvPr>
            <p:ph type="body" idx="2"/>
          </p:nvPr>
        </p:nvSpPr>
        <p:spPr>
          <a:xfrm>
            <a:off x="629850" y="1110125"/>
            <a:ext cx="3554700" cy="3455700"/>
          </a:xfrm>
          <a:prstGeom prst="rect">
            <a:avLst/>
          </a:prstGeom>
          <a:noFill/>
          <a:ln>
            <a:noFill/>
          </a:ln>
        </p:spPr>
        <p:txBody>
          <a:bodyPr spcFirstLastPara="1" wrap="square" lIns="68575" tIns="34275" rIns="68575" bIns="34275" anchor="t" anchorCtr="0">
            <a:normAutofit/>
          </a:bodyPr>
          <a:lstStyle/>
          <a:p>
            <a:pPr marL="177800" lvl="0" indent="-133350" algn="l" rtl="0">
              <a:lnSpc>
                <a:spcPct val="115000"/>
              </a:lnSpc>
              <a:spcBef>
                <a:spcPts val="0"/>
              </a:spcBef>
              <a:spcAft>
                <a:spcPts val="0"/>
              </a:spcAft>
              <a:buClr>
                <a:srgbClr val="C55A11"/>
              </a:buClr>
              <a:buSzPts val="1500"/>
              <a:buChar char="●"/>
            </a:pPr>
            <a:r>
              <a:rPr lang="en" sz="1200" b="1">
                <a:solidFill>
                  <a:srgbClr val="C55A11"/>
                </a:solidFill>
              </a:rPr>
              <a:t>Ask about harvest times locally to augment “California” resources like Dave Wilson (based on Fresno)</a:t>
            </a:r>
            <a:endParaRPr sz="1600" b="1">
              <a:solidFill>
                <a:srgbClr val="C55A11"/>
              </a:solidFill>
            </a:endParaRPr>
          </a:p>
          <a:p>
            <a:pPr marL="177800" lvl="0" indent="-165100" algn="l" rtl="0">
              <a:lnSpc>
                <a:spcPct val="115000"/>
              </a:lnSpc>
              <a:spcBef>
                <a:spcPts val="0"/>
              </a:spcBef>
              <a:spcAft>
                <a:spcPts val="0"/>
              </a:spcAft>
              <a:buClr>
                <a:srgbClr val="C55A11"/>
              </a:buClr>
              <a:buSzPts val="1200"/>
              <a:buChar char="●"/>
            </a:pPr>
            <a:r>
              <a:rPr lang="en" sz="1200" b="1">
                <a:solidFill>
                  <a:srgbClr val="C55A11"/>
                </a:solidFill>
              </a:rPr>
              <a:t>Pay attention at Farmer’s Market (early season?  Mid season? Late Season?</a:t>
            </a:r>
            <a:br>
              <a:rPr lang="en" sz="1200" b="1">
                <a:solidFill>
                  <a:srgbClr val="C55A11"/>
                </a:solidFill>
              </a:rPr>
            </a:br>
            <a:endParaRPr sz="1200" b="1">
              <a:solidFill>
                <a:srgbClr val="C55A11"/>
              </a:solidFill>
            </a:endParaRPr>
          </a:p>
          <a:p>
            <a:pPr marL="177800" lvl="0" indent="0" algn="l" rtl="0">
              <a:lnSpc>
                <a:spcPct val="80000"/>
              </a:lnSpc>
              <a:spcBef>
                <a:spcPts val="800"/>
              </a:spcBef>
              <a:spcAft>
                <a:spcPts val="0"/>
              </a:spcAft>
              <a:buNone/>
            </a:pPr>
            <a:endParaRPr/>
          </a:p>
        </p:txBody>
      </p:sp>
      <p:pic>
        <p:nvPicPr>
          <p:cNvPr id="236" name="Google Shape;236;p37"/>
          <p:cNvPicPr preferRelativeResize="0"/>
          <p:nvPr/>
        </p:nvPicPr>
        <p:blipFill rotWithShape="1">
          <a:blip r:embed="rId3">
            <a:alphaModFix/>
          </a:blip>
          <a:srcRect l="33167" t="35506" r="12315" b="12461"/>
          <a:stretch/>
        </p:blipFill>
        <p:spPr>
          <a:xfrm>
            <a:off x="4384200" y="81250"/>
            <a:ext cx="4765526" cy="2558474"/>
          </a:xfrm>
          <a:prstGeom prst="rect">
            <a:avLst/>
          </a:prstGeom>
          <a:noFill/>
          <a:ln>
            <a:noFill/>
          </a:ln>
        </p:spPr>
      </p:pic>
      <p:sp>
        <p:nvSpPr>
          <p:cNvPr id="237" name="Google Shape;237;p37"/>
          <p:cNvSpPr txBox="1"/>
          <p:nvPr/>
        </p:nvSpPr>
        <p:spPr>
          <a:xfrm>
            <a:off x="5728550" y="2603075"/>
            <a:ext cx="3429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rPr>
              <a:t>https://homeorchard.ucanr.edu/plant_apple.pdf</a:t>
            </a:r>
            <a:endParaRPr sz="1200">
              <a:solidFill>
                <a:schemeClr val="dk2"/>
              </a:solidFill>
            </a:endParaRPr>
          </a:p>
        </p:txBody>
      </p:sp>
      <p:sp>
        <p:nvSpPr>
          <p:cNvPr id="238" name="Google Shape;238;p37"/>
          <p:cNvSpPr txBox="1"/>
          <p:nvPr/>
        </p:nvSpPr>
        <p:spPr>
          <a:xfrm>
            <a:off x="3143350" y="4590950"/>
            <a:ext cx="4680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https://www.davewilson.com/img/content/harvestdates-bareroot-hg-2021.jpg</a:t>
            </a:r>
            <a:endParaRPr sz="1000">
              <a:solidFill>
                <a:schemeClr val="dk2"/>
              </a:solidFill>
            </a:endParaRPr>
          </a:p>
        </p:txBody>
      </p:sp>
      <p:pic>
        <p:nvPicPr>
          <p:cNvPr id="239" name="Google Shape;239;p37"/>
          <p:cNvPicPr preferRelativeResize="0"/>
          <p:nvPr/>
        </p:nvPicPr>
        <p:blipFill rotWithShape="1">
          <a:blip r:embed="rId4">
            <a:alphaModFix/>
          </a:blip>
          <a:srcRect l="23369" t="12790" r="23492" b="5376"/>
          <a:stretch/>
        </p:blipFill>
        <p:spPr>
          <a:xfrm>
            <a:off x="3425" y="2408850"/>
            <a:ext cx="3189926" cy="2763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Start with Small, Start in Winter</a:t>
            </a:r>
            <a:endParaRPr/>
          </a:p>
        </p:txBody>
      </p:sp>
      <p:sp>
        <p:nvSpPr>
          <p:cNvPr id="245" name="Google Shape;245;p38"/>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1200"/>
              </a:spcAft>
              <a:buClr>
                <a:schemeClr val="dk1"/>
              </a:buClr>
              <a:buSzPts val="1800"/>
              <a:buNone/>
            </a:pPr>
            <a:r>
              <a:rPr lang="en"/>
              <a:t>Why?</a:t>
            </a:r>
            <a:endParaRPr/>
          </a:p>
        </p:txBody>
      </p:sp>
      <p:sp>
        <p:nvSpPr>
          <p:cNvPr id="246" name="Google Shape;246;p38"/>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p>
            <a:pPr marL="177800" lvl="0" indent="-171450" algn="l" rtl="0">
              <a:lnSpc>
                <a:spcPct val="115000"/>
              </a:lnSpc>
              <a:spcBef>
                <a:spcPts val="0"/>
              </a:spcBef>
              <a:spcAft>
                <a:spcPts val="0"/>
              </a:spcAft>
              <a:buClr>
                <a:srgbClr val="C55A11"/>
              </a:buClr>
              <a:buSzPts val="2100"/>
              <a:buChar char="●"/>
            </a:pPr>
            <a:r>
              <a:rPr lang="en" b="1">
                <a:solidFill>
                  <a:srgbClr val="C55A11"/>
                </a:solidFill>
              </a:rPr>
              <a:t>More fruit variety</a:t>
            </a:r>
            <a:endParaRPr b="1">
              <a:solidFill>
                <a:srgbClr val="C55A11"/>
              </a:solidFill>
            </a:endParaRPr>
          </a:p>
          <a:p>
            <a:pPr marL="177800" lvl="0" indent="-177800" algn="l" rtl="0">
              <a:lnSpc>
                <a:spcPct val="115000"/>
              </a:lnSpc>
              <a:spcBef>
                <a:spcPts val="0"/>
              </a:spcBef>
              <a:spcAft>
                <a:spcPts val="0"/>
              </a:spcAft>
              <a:buClr>
                <a:srgbClr val="C55A11"/>
              </a:buClr>
              <a:buSzPts val="1400"/>
              <a:buChar char="●"/>
            </a:pPr>
            <a:r>
              <a:rPr lang="en" b="1">
                <a:solidFill>
                  <a:srgbClr val="C55A11"/>
                </a:solidFill>
              </a:rPr>
              <a:t>Longer harvest</a:t>
            </a:r>
            <a:endParaRPr b="1">
              <a:solidFill>
                <a:srgbClr val="C55A11"/>
              </a:solidFill>
            </a:endParaRPr>
          </a:p>
          <a:p>
            <a:pPr marL="177800" lvl="0" indent="-177800" algn="l" rtl="0">
              <a:lnSpc>
                <a:spcPct val="115000"/>
              </a:lnSpc>
              <a:spcBef>
                <a:spcPts val="0"/>
              </a:spcBef>
              <a:spcAft>
                <a:spcPts val="0"/>
              </a:spcAft>
              <a:buClr>
                <a:srgbClr val="C55A11"/>
              </a:buClr>
              <a:buSzPts val="1400"/>
              <a:buChar char="●"/>
            </a:pPr>
            <a:r>
              <a:rPr lang="en" b="1">
                <a:solidFill>
                  <a:srgbClr val="C55A11"/>
                </a:solidFill>
              </a:rPr>
              <a:t>Easier harvest</a:t>
            </a:r>
            <a:endParaRPr b="1">
              <a:solidFill>
                <a:srgbClr val="C55A11"/>
              </a:solidFill>
            </a:endParaRPr>
          </a:p>
          <a:p>
            <a:pPr marL="177800" lvl="0" indent="-177800" algn="l" rtl="0">
              <a:lnSpc>
                <a:spcPct val="115000"/>
              </a:lnSpc>
              <a:spcBef>
                <a:spcPts val="0"/>
              </a:spcBef>
              <a:spcAft>
                <a:spcPts val="0"/>
              </a:spcAft>
              <a:buClr>
                <a:srgbClr val="C55A11"/>
              </a:buClr>
              <a:buSzPts val="1400"/>
              <a:buChar char="●"/>
            </a:pPr>
            <a:r>
              <a:rPr lang="en" b="1">
                <a:solidFill>
                  <a:srgbClr val="C55A11"/>
                </a:solidFill>
              </a:rPr>
              <a:t>Easier disease and pest management</a:t>
            </a:r>
            <a:endParaRPr b="1">
              <a:solidFill>
                <a:srgbClr val="C55A11"/>
              </a:solidFill>
            </a:endParaRPr>
          </a:p>
          <a:p>
            <a:pPr marL="177800" lvl="0" indent="-177800" algn="l" rtl="0">
              <a:lnSpc>
                <a:spcPct val="115000"/>
              </a:lnSpc>
              <a:spcBef>
                <a:spcPts val="0"/>
              </a:spcBef>
              <a:spcAft>
                <a:spcPts val="0"/>
              </a:spcAft>
              <a:buClr>
                <a:srgbClr val="C55A11"/>
              </a:buClr>
              <a:buSzPts val="1400"/>
              <a:buChar char="●"/>
            </a:pPr>
            <a:r>
              <a:rPr lang="en" b="1">
                <a:solidFill>
                  <a:srgbClr val="C55A11"/>
                </a:solidFill>
              </a:rPr>
              <a:t>They looks so adorable</a:t>
            </a:r>
            <a:endParaRPr b="1">
              <a:solidFill>
                <a:srgbClr val="C55A11"/>
              </a:solidFill>
            </a:endParaRPr>
          </a:p>
          <a:p>
            <a:pPr marL="177800" lvl="0" indent="0" algn="l" rtl="0">
              <a:lnSpc>
                <a:spcPct val="90000"/>
              </a:lnSpc>
              <a:spcBef>
                <a:spcPts val="800"/>
              </a:spcBef>
              <a:spcAft>
                <a:spcPts val="0"/>
              </a:spcAft>
              <a:buNone/>
            </a:pPr>
            <a:endParaRPr/>
          </a:p>
        </p:txBody>
      </p:sp>
      <p:sp>
        <p:nvSpPr>
          <p:cNvPr id="247" name="Google Shape;247;p3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1200"/>
              </a:spcAft>
              <a:buClr>
                <a:schemeClr val="dk1"/>
              </a:buClr>
              <a:buSzPts val="1800"/>
              <a:buNone/>
            </a:pPr>
            <a:r>
              <a:rPr lang="en"/>
              <a:t>How?</a:t>
            </a:r>
            <a:endParaRPr/>
          </a:p>
        </p:txBody>
      </p:sp>
      <p:sp>
        <p:nvSpPr>
          <p:cNvPr id="248" name="Google Shape;248;p38"/>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p>
            <a:pPr marL="177800" lvl="0" indent="-127000" algn="l" rtl="0">
              <a:lnSpc>
                <a:spcPct val="115000"/>
              </a:lnSpc>
              <a:spcBef>
                <a:spcPts val="0"/>
              </a:spcBef>
              <a:spcAft>
                <a:spcPts val="0"/>
              </a:spcAft>
              <a:buClr>
                <a:srgbClr val="C55A11"/>
              </a:buClr>
              <a:buSzPts val="1400"/>
              <a:buChar char="●"/>
            </a:pPr>
            <a:r>
              <a:rPr lang="en" b="1">
                <a:solidFill>
                  <a:srgbClr val="C55A11"/>
                </a:solidFill>
              </a:rPr>
              <a:t> Buy bareroot from a nursery preferably</a:t>
            </a:r>
            <a:endParaRPr b="1">
              <a:solidFill>
                <a:srgbClr val="C55A11"/>
              </a:solidFill>
            </a:endParaRPr>
          </a:p>
          <a:p>
            <a:pPr marL="520700" lvl="1" indent="-177800" algn="l" rtl="0">
              <a:lnSpc>
                <a:spcPct val="115000"/>
              </a:lnSpc>
              <a:spcBef>
                <a:spcPts val="1200"/>
              </a:spcBef>
              <a:spcAft>
                <a:spcPts val="0"/>
              </a:spcAft>
              <a:buClr>
                <a:srgbClr val="C55A11"/>
              </a:buClr>
              <a:buSzPts val="1400"/>
              <a:buChar char="○"/>
            </a:pPr>
            <a:r>
              <a:rPr lang="en" b="1">
                <a:solidFill>
                  <a:srgbClr val="C55A11"/>
                </a:solidFill>
              </a:rPr>
              <a:t>As soon as they are available</a:t>
            </a:r>
            <a:endParaRPr b="1">
              <a:solidFill>
                <a:srgbClr val="C55A11"/>
              </a:solidFill>
            </a:endParaRPr>
          </a:p>
          <a:p>
            <a:pPr marL="520700" lvl="1" indent="-177800" algn="l" rtl="0">
              <a:lnSpc>
                <a:spcPct val="115000"/>
              </a:lnSpc>
              <a:spcBef>
                <a:spcPts val="1200"/>
              </a:spcBef>
              <a:spcAft>
                <a:spcPts val="0"/>
              </a:spcAft>
              <a:buClr>
                <a:srgbClr val="C55A11"/>
              </a:buClr>
              <a:buSzPts val="1400"/>
              <a:buChar char="○"/>
            </a:pPr>
            <a:r>
              <a:rPr lang="en" b="1">
                <a:solidFill>
                  <a:srgbClr val="C55A11"/>
                </a:solidFill>
              </a:rPr>
              <a:t>Actual bareroot if possible</a:t>
            </a:r>
            <a:br>
              <a:rPr lang="en" b="1">
                <a:solidFill>
                  <a:srgbClr val="C55A11"/>
                </a:solidFill>
              </a:rPr>
            </a:br>
            <a:r>
              <a:rPr lang="en" b="1">
                <a:solidFill>
                  <a:srgbClr val="C55A11"/>
                </a:solidFill>
              </a:rPr>
              <a:t>(not in bags, not in pots)</a:t>
            </a:r>
            <a:endParaRPr b="1">
              <a:solidFill>
                <a:srgbClr val="C55A11"/>
              </a:solidFill>
            </a:endParaRPr>
          </a:p>
          <a:p>
            <a:pPr marL="520700" lvl="1" indent="-177800" algn="l" rtl="0">
              <a:lnSpc>
                <a:spcPct val="115000"/>
              </a:lnSpc>
              <a:spcBef>
                <a:spcPts val="1200"/>
              </a:spcBef>
              <a:spcAft>
                <a:spcPts val="1200"/>
              </a:spcAft>
              <a:buClr>
                <a:srgbClr val="C55A11"/>
              </a:buClr>
              <a:buSzPts val="1400"/>
              <a:buChar char="○"/>
            </a:pPr>
            <a:r>
              <a:rPr lang="en" b="1">
                <a:solidFill>
                  <a:srgbClr val="C55A11"/>
                </a:solidFill>
              </a:rPr>
              <a:t>But why?</a:t>
            </a:r>
            <a:endParaRPr b="1">
              <a:solidFill>
                <a:srgbClr val="C55A11"/>
              </a:solidFill>
            </a:endParaRPr>
          </a:p>
        </p:txBody>
      </p:sp>
      <p:sp>
        <p:nvSpPr>
          <p:cNvPr id="249" name="Google Shape;249;p38"/>
          <p:cNvSpPr txBox="1"/>
          <p:nvPr/>
        </p:nvSpPr>
        <p:spPr>
          <a:xfrm>
            <a:off x="723175" y="4672225"/>
            <a:ext cx="46803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a:t>
            </a:r>
            <a:r>
              <a:rPr lang="en" sz="1300" u="sng">
                <a:solidFill>
                  <a:schemeClr val="hlink"/>
                </a:solidFill>
                <a:hlinkClick r:id="rId3"/>
              </a:rPr>
              <a:t>https://anrcatalog.ucanr.edu/pdf/8057.pdf</a:t>
            </a:r>
            <a:r>
              <a:rPr lang="en" sz="1300">
                <a:solidFill>
                  <a:schemeClr val="dk1"/>
                </a:solidFill>
              </a:rPr>
              <a:t>). </a:t>
            </a:r>
            <a:r>
              <a:rPr lang="en" sz="1300" u="sng">
                <a:solidFill>
                  <a:schemeClr val="hlink"/>
                </a:solidFill>
                <a:hlinkClick r:id="rId4"/>
              </a:rPr>
              <a:t>https://ucanr.edu/blogs/blogcore/postdetail.cfm?postnum=55885</a:t>
            </a:r>
            <a:r>
              <a:rPr lang="en" sz="1300">
                <a:solidFill>
                  <a:schemeClr val="dk1"/>
                </a:solidFill>
              </a:rPr>
              <a:t>  </a:t>
            </a:r>
            <a:endParaRPr sz="13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The Advantages of Bareroot</a:t>
            </a:r>
            <a:endParaRPr/>
          </a:p>
        </p:txBody>
      </p:sp>
      <p:sp>
        <p:nvSpPr>
          <p:cNvPr id="255" name="Google Shape;255;p39"/>
          <p:cNvSpPr txBox="1">
            <a:spLocks noGrp="1"/>
          </p:cNvSpPr>
          <p:nvPr>
            <p:ph type="body" idx="1"/>
          </p:nvPr>
        </p:nvSpPr>
        <p:spPr>
          <a:xfrm>
            <a:off x="629844" y="1641875"/>
            <a:ext cx="1458300" cy="618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1200"/>
              </a:spcAft>
              <a:buClr>
                <a:schemeClr val="dk1"/>
              </a:buClr>
              <a:buSzPts val="1800"/>
              <a:buNone/>
            </a:pPr>
            <a:r>
              <a:rPr lang="en"/>
              <a:t>Bareroots</a:t>
            </a:r>
            <a:endParaRPr/>
          </a:p>
        </p:txBody>
      </p:sp>
      <p:sp>
        <p:nvSpPr>
          <p:cNvPr id="256" name="Google Shape;256;p39"/>
          <p:cNvSpPr txBox="1">
            <a:spLocks noGrp="1"/>
          </p:cNvSpPr>
          <p:nvPr>
            <p:ph type="body" idx="2"/>
          </p:nvPr>
        </p:nvSpPr>
        <p:spPr>
          <a:xfrm>
            <a:off x="172650" y="2336000"/>
            <a:ext cx="3354000" cy="27633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C55A11"/>
              </a:buClr>
              <a:buSzPts val="2100"/>
              <a:buChar char="●"/>
            </a:pPr>
            <a:r>
              <a:rPr lang="en" b="1">
                <a:solidFill>
                  <a:srgbClr val="C55A11"/>
                </a:solidFill>
              </a:rPr>
              <a:t>More roots intact</a:t>
            </a:r>
            <a:endParaRPr/>
          </a:p>
          <a:p>
            <a:pPr marL="177800" lvl="0" indent="-171450" algn="l" rtl="0">
              <a:lnSpc>
                <a:spcPct val="90000"/>
              </a:lnSpc>
              <a:spcBef>
                <a:spcPts val="800"/>
              </a:spcBef>
              <a:spcAft>
                <a:spcPts val="0"/>
              </a:spcAft>
              <a:buClr>
                <a:srgbClr val="C55A11"/>
              </a:buClr>
              <a:buSzPts val="2100"/>
              <a:buChar char="●"/>
            </a:pPr>
            <a:r>
              <a:rPr lang="en" b="1">
                <a:solidFill>
                  <a:srgbClr val="C55A11"/>
                </a:solidFill>
              </a:rPr>
              <a:t>Establish best in your soil</a:t>
            </a:r>
            <a:endParaRPr b="1">
              <a:solidFill>
                <a:srgbClr val="C55A11"/>
              </a:solidFill>
            </a:endParaRPr>
          </a:p>
          <a:p>
            <a:pPr marL="177800" lvl="0" indent="-171450" algn="l" rtl="0">
              <a:lnSpc>
                <a:spcPct val="90000"/>
              </a:lnSpc>
              <a:spcBef>
                <a:spcPts val="800"/>
              </a:spcBef>
              <a:spcAft>
                <a:spcPts val="0"/>
              </a:spcAft>
              <a:buClr>
                <a:srgbClr val="C55A11"/>
              </a:buClr>
              <a:buSzPts val="2100"/>
              <a:buChar char="●"/>
            </a:pPr>
            <a:r>
              <a:rPr lang="en" b="1">
                <a:solidFill>
                  <a:srgbClr val="C55A11"/>
                </a:solidFill>
              </a:rPr>
              <a:t>Nurseries that are managing water,caring for roots</a:t>
            </a:r>
            <a:endParaRPr b="1">
              <a:solidFill>
                <a:srgbClr val="C55A11"/>
              </a:solidFill>
            </a:endParaRPr>
          </a:p>
          <a:p>
            <a:pPr marL="177800" lvl="0" indent="-127000" algn="l" rtl="0">
              <a:lnSpc>
                <a:spcPct val="90000"/>
              </a:lnSpc>
              <a:spcBef>
                <a:spcPts val="1200"/>
              </a:spcBef>
              <a:spcAft>
                <a:spcPts val="1200"/>
              </a:spcAft>
              <a:buClr>
                <a:srgbClr val="C55A11"/>
              </a:buClr>
              <a:buSzPts val="1400"/>
              <a:buChar char="●"/>
            </a:pPr>
            <a:r>
              <a:rPr lang="en" b="1">
                <a:solidFill>
                  <a:srgbClr val="C55A11"/>
                </a:solidFill>
              </a:rPr>
              <a:t>Special orders via mail</a:t>
            </a:r>
            <a:endParaRPr b="1">
              <a:solidFill>
                <a:srgbClr val="C55A11"/>
              </a:solidFill>
            </a:endParaRPr>
          </a:p>
        </p:txBody>
      </p:sp>
      <p:sp>
        <p:nvSpPr>
          <p:cNvPr id="257" name="Google Shape;257;p39"/>
          <p:cNvSpPr txBox="1">
            <a:spLocks noGrp="1"/>
          </p:cNvSpPr>
          <p:nvPr>
            <p:ph type="body" idx="3"/>
          </p:nvPr>
        </p:nvSpPr>
        <p:spPr>
          <a:xfrm>
            <a:off x="5687750" y="1888550"/>
            <a:ext cx="440700" cy="618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1200"/>
              </a:spcAft>
              <a:buClr>
                <a:schemeClr val="dk1"/>
              </a:buClr>
              <a:buSzPts val="1800"/>
              <a:buNone/>
            </a:pPr>
            <a:r>
              <a:rPr lang="en"/>
              <a:t>vs</a:t>
            </a:r>
            <a:endParaRPr/>
          </a:p>
        </p:txBody>
      </p:sp>
      <p:sp>
        <p:nvSpPr>
          <p:cNvPr id="258" name="Google Shape;258;p39"/>
          <p:cNvSpPr txBox="1">
            <a:spLocks noGrp="1"/>
          </p:cNvSpPr>
          <p:nvPr>
            <p:ph type="body" idx="2"/>
          </p:nvPr>
        </p:nvSpPr>
        <p:spPr>
          <a:xfrm>
            <a:off x="3957175" y="3098000"/>
            <a:ext cx="4808100" cy="20436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C55A11"/>
              </a:buClr>
              <a:buSzPts val="2100"/>
              <a:buChar char="●"/>
            </a:pPr>
            <a:r>
              <a:rPr lang="en" b="1">
                <a:solidFill>
                  <a:srgbClr val="C55A11"/>
                </a:solidFill>
              </a:rPr>
              <a:t>Roots have been cut to fit containers</a:t>
            </a:r>
            <a:endParaRPr/>
          </a:p>
          <a:p>
            <a:pPr marL="177800" lvl="0" indent="-171450" algn="l" rtl="0">
              <a:lnSpc>
                <a:spcPct val="90000"/>
              </a:lnSpc>
              <a:spcBef>
                <a:spcPts val="800"/>
              </a:spcBef>
              <a:spcAft>
                <a:spcPts val="0"/>
              </a:spcAft>
              <a:buClr>
                <a:srgbClr val="C55A11"/>
              </a:buClr>
              <a:buSzPts val="2100"/>
              <a:buChar char="●"/>
            </a:pPr>
            <a:r>
              <a:rPr lang="en" b="1">
                <a:solidFill>
                  <a:srgbClr val="C55A11"/>
                </a:solidFill>
              </a:rPr>
              <a:t>Roots cut for bags and watering hard to manage by retailers</a:t>
            </a:r>
            <a:br>
              <a:rPr lang="en" b="1">
                <a:solidFill>
                  <a:srgbClr val="C55A11"/>
                </a:solidFill>
              </a:rPr>
            </a:br>
            <a:br>
              <a:rPr lang="en" b="1">
                <a:solidFill>
                  <a:srgbClr val="C55A11"/>
                </a:solidFill>
              </a:rPr>
            </a:br>
            <a:r>
              <a:rPr lang="en" sz="1600" b="1">
                <a:solidFill>
                  <a:srgbClr val="C55A11"/>
                </a:solidFill>
              </a:rPr>
              <a:t>(and you “can’t</a:t>
            </a:r>
            <a:r>
              <a:rPr lang="en" sz="1600">
                <a:solidFill>
                  <a:srgbClr val="C55A11"/>
                </a:solidFill>
              </a:rPr>
              <a:t>*</a:t>
            </a:r>
            <a:r>
              <a:rPr lang="en" sz="1600" b="1">
                <a:solidFill>
                  <a:srgbClr val="C55A11"/>
                </a:solidFill>
              </a:rPr>
              <a:t>” see roots when you buy it!)</a:t>
            </a:r>
            <a:endParaRPr sz="1700" b="1">
              <a:solidFill>
                <a:srgbClr val="C55A11"/>
              </a:solidFill>
            </a:endParaRPr>
          </a:p>
          <a:p>
            <a:pPr marL="0" lvl="0" indent="0" algn="l" rtl="0">
              <a:lnSpc>
                <a:spcPct val="90000"/>
              </a:lnSpc>
              <a:spcBef>
                <a:spcPts val="800"/>
              </a:spcBef>
              <a:spcAft>
                <a:spcPts val="1200"/>
              </a:spcAft>
              <a:buNone/>
            </a:pPr>
            <a:endParaRPr sz="1500"/>
          </a:p>
        </p:txBody>
      </p:sp>
      <p:pic>
        <p:nvPicPr>
          <p:cNvPr id="259" name="Google Shape;259;p39"/>
          <p:cNvPicPr preferRelativeResize="0"/>
          <p:nvPr/>
        </p:nvPicPr>
        <p:blipFill>
          <a:blip r:embed="rId3">
            <a:alphaModFix/>
          </a:blip>
          <a:stretch>
            <a:fillRect/>
          </a:stretch>
        </p:blipFill>
        <p:spPr>
          <a:xfrm>
            <a:off x="6904174" y="127600"/>
            <a:ext cx="2212201" cy="2949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The risks of container fruit trees </a:t>
            </a:r>
            <a:endParaRPr/>
          </a:p>
        </p:txBody>
      </p:sp>
      <p:pic>
        <p:nvPicPr>
          <p:cNvPr id="265" name="Google Shape;265;p40"/>
          <p:cNvPicPr preferRelativeResize="0"/>
          <p:nvPr/>
        </p:nvPicPr>
        <p:blipFill>
          <a:blip r:embed="rId3">
            <a:alphaModFix/>
          </a:blip>
          <a:stretch>
            <a:fillRect/>
          </a:stretch>
        </p:blipFill>
        <p:spPr>
          <a:xfrm>
            <a:off x="152400" y="1420444"/>
            <a:ext cx="4700978" cy="3570656"/>
          </a:xfrm>
          <a:prstGeom prst="rect">
            <a:avLst/>
          </a:prstGeom>
          <a:noFill/>
          <a:ln>
            <a:noFill/>
          </a:ln>
        </p:spPr>
      </p:pic>
      <p:sp>
        <p:nvSpPr>
          <p:cNvPr id="266" name="Google Shape;266;p40"/>
          <p:cNvSpPr txBox="1"/>
          <p:nvPr/>
        </p:nvSpPr>
        <p:spPr>
          <a:xfrm>
            <a:off x="5297875" y="4062800"/>
            <a:ext cx="3859800" cy="10989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Clr>
                <a:srgbClr val="005A9E"/>
              </a:buClr>
              <a:buSzPts val="2800"/>
              <a:buFont typeface="Arial"/>
              <a:buNone/>
            </a:pPr>
            <a:r>
              <a:rPr lang="en">
                <a:solidFill>
                  <a:schemeClr val="dk1"/>
                </a:solidFill>
              </a:rPr>
              <a:t>From Kevin Marini’s “The Backyard Orchard:  Top 10”</a:t>
            </a:r>
            <a:r>
              <a:rPr lang="en" sz="2400">
                <a:solidFill>
                  <a:schemeClr val="dk1"/>
                </a:solidFill>
              </a:rPr>
              <a:t> </a:t>
            </a:r>
            <a:r>
              <a:rPr lang="en">
                <a:solidFill>
                  <a:schemeClr val="dk1"/>
                </a:solidFill>
              </a:rPr>
              <a:t>https://ucanr.edu/sites/ucmgplacer/files/378739.pptx</a:t>
            </a:r>
            <a:endParaRPr sz="4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Ok I bought a bareroot, now what?</a:t>
            </a:r>
            <a:endParaRPr/>
          </a:p>
        </p:txBody>
      </p:sp>
      <p:sp>
        <p:nvSpPr>
          <p:cNvPr id="272" name="Google Shape;272;p41"/>
          <p:cNvSpPr txBox="1">
            <a:spLocks noGrp="1"/>
          </p:cNvSpPr>
          <p:nvPr>
            <p:ph type="body" idx="2"/>
          </p:nvPr>
        </p:nvSpPr>
        <p:spPr>
          <a:xfrm>
            <a:off x="477451" y="1497800"/>
            <a:ext cx="4635600" cy="2763300"/>
          </a:xfrm>
          <a:prstGeom prst="rect">
            <a:avLst/>
          </a:prstGeom>
          <a:noFill/>
          <a:ln>
            <a:noFill/>
          </a:ln>
        </p:spPr>
        <p:txBody>
          <a:bodyPr spcFirstLastPara="1" wrap="square" lIns="68575" tIns="34275" rIns="68575" bIns="34275" anchor="t" anchorCtr="0">
            <a:normAutofit fontScale="92500" lnSpcReduction="20000"/>
          </a:bodyPr>
          <a:lstStyle/>
          <a:p>
            <a:pPr marL="177800" lvl="0" indent="-161448" algn="l" rtl="0">
              <a:lnSpc>
                <a:spcPct val="115000"/>
              </a:lnSpc>
              <a:spcBef>
                <a:spcPts val="0"/>
              </a:spcBef>
              <a:spcAft>
                <a:spcPts val="0"/>
              </a:spcAft>
              <a:buClr>
                <a:srgbClr val="C55A11"/>
              </a:buClr>
              <a:buSzPct val="116666"/>
              <a:buChar char="●"/>
            </a:pPr>
            <a:r>
              <a:rPr lang="en" b="1">
                <a:solidFill>
                  <a:srgbClr val="C55A11"/>
                </a:solidFill>
              </a:rPr>
              <a:t> Admire your previously dug hole, OK fine, dig an appropriately sized hole</a:t>
            </a:r>
            <a:endParaRPr/>
          </a:p>
          <a:p>
            <a:pPr marL="177800" lvl="0" indent="-161448" algn="l" rtl="0">
              <a:lnSpc>
                <a:spcPct val="115000"/>
              </a:lnSpc>
              <a:spcBef>
                <a:spcPts val="800"/>
              </a:spcBef>
              <a:spcAft>
                <a:spcPts val="0"/>
              </a:spcAft>
              <a:buClr>
                <a:srgbClr val="C55A11"/>
              </a:buClr>
              <a:buSzPct val="116666"/>
              <a:buChar char="●"/>
            </a:pPr>
            <a:r>
              <a:rPr lang="en" b="1">
                <a:solidFill>
                  <a:srgbClr val="C55A11"/>
                </a:solidFill>
              </a:rPr>
              <a:t> If you can’t plant immediately, heal in bareroots </a:t>
            </a:r>
            <a:endParaRPr b="1">
              <a:solidFill>
                <a:srgbClr val="C55A11"/>
              </a:solidFill>
            </a:endParaRPr>
          </a:p>
          <a:p>
            <a:pPr marL="177800" lvl="0" indent="-120332" algn="l" rtl="0">
              <a:lnSpc>
                <a:spcPct val="115000"/>
              </a:lnSpc>
              <a:spcBef>
                <a:spcPts val="800"/>
              </a:spcBef>
              <a:spcAft>
                <a:spcPts val="0"/>
              </a:spcAft>
              <a:buClr>
                <a:srgbClr val="C55A11"/>
              </a:buClr>
              <a:buSzPct val="77777"/>
              <a:buChar char="●"/>
            </a:pPr>
            <a:r>
              <a:rPr lang="en" b="1">
                <a:solidFill>
                  <a:srgbClr val="C55A11"/>
                </a:solidFill>
              </a:rPr>
              <a:t>Hole size is a “whole” thing - please see: </a:t>
            </a:r>
            <a:r>
              <a:rPr lang="en" sz="1600"/>
              <a:t>https://homeorchard.ucanr.edu/The_Big_Picture/Preparation_&amp;_Planting/#planting</a:t>
            </a:r>
            <a:endParaRPr b="1">
              <a:solidFill>
                <a:srgbClr val="C55A11"/>
              </a:solidFill>
            </a:endParaRPr>
          </a:p>
          <a:p>
            <a:pPr marL="177800" lvl="0" indent="-38100" algn="l" rtl="0">
              <a:lnSpc>
                <a:spcPct val="90000"/>
              </a:lnSpc>
              <a:spcBef>
                <a:spcPts val="800"/>
              </a:spcBef>
              <a:spcAft>
                <a:spcPts val="0"/>
              </a:spcAft>
              <a:buClr>
                <a:schemeClr val="dk1"/>
              </a:buClr>
              <a:buSzPct val="116666"/>
              <a:buNone/>
            </a:pPr>
            <a:endParaRPr b="1">
              <a:solidFill>
                <a:srgbClr val="C55A11"/>
              </a:solidFill>
            </a:endParaRPr>
          </a:p>
          <a:p>
            <a:pPr marL="177800" lvl="0" indent="-161448" algn="l" rtl="0">
              <a:lnSpc>
                <a:spcPct val="90000"/>
              </a:lnSpc>
              <a:spcBef>
                <a:spcPts val="800"/>
              </a:spcBef>
              <a:spcAft>
                <a:spcPts val="1200"/>
              </a:spcAft>
              <a:buClr>
                <a:srgbClr val="C55A11"/>
              </a:buClr>
              <a:buSzPct val="116666"/>
              <a:buChar char="●"/>
            </a:pPr>
            <a:endParaRPr/>
          </a:p>
        </p:txBody>
      </p:sp>
      <p:pic>
        <p:nvPicPr>
          <p:cNvPr id="273" name="Google Shape;273;p41"/>
          <p:cNvPicPr preferRelativeResize="0"/>
          <p:nvPr/>
        </p:nvPicPr>
        <p:blipFill rotWithShape="1">
          <a:blip r:embed="rId3">
            <a:alphaModFix/>
          </a:blip>
          <a:srcRect l="11355"/>
          <a:stretch/>
        </p:blipFill>
        <p:spPr>
          <a:xfrm>
            <a:off x="5379150" y="1337700"/>
            <a:ext cx="3806026" cy="21719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Planting your new bareroot - the short version</a:t>
            </a:r>
            <a:endParaRPr/>
          </a:p>
        </p:txBody>
      </p:sp>
      <p:sp>
        <p:nvSpPr>
          <p:cNvPr id="279" name="Google Shape;279;p42"/>
          <p:cNvSpPr txBox="1">
            <a:spLocks noGrp="1"/>
          </p:cNvSpPr>
          <p:nvPr>
            <p:ph type="body" idx="2"/>
          </p:nvPr>
        </p:nvSpPr>
        <p:spPr>
          <a:xfrm>
            <a:off x="477451" y="1497800"/>
            <a:ext cx="4635600" cy="2763300"/>
          </a:xfrm>
          <a:prstGeom prst="rect">
            <a:avLst/>
          </a:prstGeom>
          <a:noFill/>
          <a:ln>
            <a:noFill/>
          </a:ln>
        </p:spPr>
        <p:txBody>
          <a:bodyPr spcFirstLastPara="1" wrap="square" lIns="68575" tIns="34275" rIns="68575" bIns="34275" anchor="t" anchorCtr="0">
            <a:normAutofit/>
          </a:bodyPr>
          <a:lstStyle/>
          <a:p>
            <a:pPr marL="177800" lvl="0" indent="-171450" algn="l" rtl="0">
              <a:lnSpc>
                <a:spcPct val="115000"/>
              </a:lnSpc>
              <a:spcBef>
                <a:spcPts val="0"/>
              </a:spcBef>
              <a:spcAft>
                <a:spcPts val="0"/>
              </a:spcAft>
              <a:buClr>
                <a:srgbClr val="C55A11"/>
              </a:buClr>
              <a:buSzPts val="2100"/>
              <a:buChar char="●"/>
            </a:pPr>
            <a:r>
              <a:rPr lang="en" b="1">
                <a:solidFill>
                  <a:srgbClr val="C55A11"/>
                </a:solidFill>
              </a:rPr>
              <a:t> Dig hole twice as wide but no deeper than roots</a:t>
            </a:r>
            <a:endParaRPr/>
          </a:p>
          <a:p>
            <a:pPr marL="177800" lvl="0" indent="-171450" algn="l" rtl="0">
              <a:lnSpc>
                <a:spcPct val="115000"/>
              </a:lnSpc>
              <a:spcBef>
                <a:spcPts val="800"/>
              </a:spcBef>
              <a:spcAft>
                <a:spcPts val="0"/>
              </a:spcAft>
              <a:buClr>
                <a:srgbClr val="C55A11"/>
              </a:buClr>
              <a:buSzPts val="2100"/>
              <a:buChar char="●"/>
            </a:pPr>
            <a:r>
              <a:rPr lang="en" b="1">
                <a:solidFill>
                  <a:srgbClr val="C55A11"/>
                </a:solidFill>
              </a:rPr>
              <a:t> Firm an inner hill for roots</a:t>
            </a:r>
            <a:endParaRPr b="1">
              <a:solidFill>
                <a:srgbClr val="C55A11"/>
              </a:solidFill>
            </a:endParaRPr>
          </a:p>
          <a:p>
            <a:pPr marL="177800" lvl="0" indent="-127000" algn="l" rtl="0">
              <a:lnSpc>
                <a:spcPct val="115000"/>
              </a:lnSpc>
              <a:spcBef>
                <a:spcPts val="800"/>
              </a:spcBef>
              <a:spcAft>
                <a:spcPts val="0"/>
              </a:spcAft>
              <a:buClr>
                <a:srgbClr val="C55A11"/>
              </a:buClr>
              <a:buSzPts val="1400"/>
              <a:buChar char="●"/>
            </a:pPr>
            <a:r>
              <a:rPr lang="en" b="1">
                <a:solidFill>
                  <a:srgbClr val="C55A11"/>
                </a:solidFill>
              </a:rPr>
              <a:t>Orient graft union towards NE</a:t>
            </a:r>
            <a:endParaRPr b="1">
              <a:solidFill>
                <a:srgbClr val="C55A11"/>
              </a:solidFill>
            </a:endParaRPr>
          </a:p>
          <a:p>
            <a:pPr marL="0" lvl="0" indent="0" algn="l" rtl="0">
              <a:lnSpc>
                <a:spcPct val="90000"/>
              </a:lnSpc>
              <a:spcBef>
                <a:spcPts val="800"/>
              </a:spcBef>
              <a:spcAft>
                <a:spcPts val="1200"/>
              </a:spcAft>
              <a:buNone/>
            </a:pPr>
            <a:endParaRPr/>
          </a:p>
        </p:txBody>
      </p:sp>
      <p:pic>
        <p:nvPicPr>
          <p:cNvPr id="280" name="Google Shape;280;p42"/>
          <p:cNvPicPr preferRelativeResize="0"/>
          <p:nvPr/>
        </p:nvPicPr>
        <p:blipFill>
          <a:blip r:embed="rId3">
            <a:alphaModFix/>
          </a:blip>
          <a:stretch>
            <a:fillRect/>
          </a:stretch>
        </p:blipFill>
        <p:spPr>
          <a:xfrm>
            <a:off x="5265451" y="1420444"/>
            <a:ext cx="3726149" cy="32922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3"/>
          <p:cNvSpPr>
            <a:spLocks noGrp="1"/>
          </p:cNvSpPr>
          <p:nvPr>
            <p:ph type="pic" idx="2"/>
          </p:nvPr>
        </p:nvSpPr>
        <p:spPr>
          <a:xfrm>
            <a:off x="5156905" y="97972"/>
            <a:ext cx="3883800" cy="4943100"/>
          </a:xfrm>
          <a:prstGeom prst="rect">
            <a:avLst/>
          </a:prstGeom>
          <a:noFill/>
          <a:ln w="50800" cap="flat" cmpd="sng">
            <a:solidFill>
              <a:schemeClr val="lt1"/>
            </a:solidFill>
            <a:prstDash val="solid"/>
            <a:round/>
            <a:headEnd type="none" w="sm" len="sm"/>
            <a:tailEnd type="none" w="sm" len="sm"/>
          </a:ln>
        </p:spPr>
        <p:txBody>
          <a:bodyPr/>
          <a:lstStyle/>
          <a:p>
            <a:endParaRPr lang="en-US"/>
          </a:p>
        </p:txBody>
      </p:sp>
      <p:sp>
        <p:nvSpPr>
          <p:cNvPr id="286" name="Google Shape;286;p43"/>
          <p:cNvSpPr txBox="1">
            <a:spLocks noGrp="1"/>
          </p:cNvSpPr>
          <p:nvPr>
            <p:ph type="body" idx="1"/>
          </p:nvPr>
        </p:nvSpPr>
        <p:spPr>
          <a:xfrm>
            <a:off x="628650" y="1844996"/>
            <a:ext cx="4257000" cy="30381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Head tree at “20 to 24” inches or roughly “knee” for those tall enough</a:t>
            </a:r>
            <a:br>
              <a:rPr lang="en"/>
            </a:br>
            <a:endParaRPr/>
          </a:p>
          <a:p>
            <a:pPr marL="457200" lvl="0" indent="-317500" algn="l" rtl="0">
              <a:lnSpc>
                <a:spcPct val="90000"/>
              </a:lnSpc>
              <a:spcBef>
                <a:spcPts val="0"/>
              </a:spcBef>
              <a:spcAft>
                <a:spcPts val="0"/>
              </a:spcAft>
              <a:buSzPts val="1400"/>
              <a:buChar char="●"/>
            </a:pPr>
            <a:r>
              <a:rPr lang="en"/>
              <a:t>Shorten or remove lateral branches</a:t>
            </a:r>
            <a:endParaRPr/>
          </a:p>
          <a:p>
            <a:pPr marL="457200" lvl="0" indent="0" algn="l" rtl="0">
              <a:lnSpc>
                <a:spcPct val="90000"/>
              </a:lnSpc>
              <a:spcBef>
                <a:spcPts val="1200"/>
              </a:spcBef>
              <a:spcAft>
                <a:spcPts val="0"/>
              </a:spcAft>
              <a:buNone/>
            </a:pPr>
            <a:endParaRPr/>
          </a:p>
          <a:p>
            <a:pPr marL="177800" lvl="0" indent="-38100" algn="l" rtl="0">
              <a:lnSpc>
                <a:spcPct val="90000"/>
              </a:lnSpc>
              <a:spcBef>
                <a:spcPts val="1200"/>
              </a:spcBef>
              <a:spcAft>
                <a:spcPts val="0"/>
              </a:spcAft>
              <a:buClr>
                <a:schemeClr val="dk1"/>
              </a:buClr>
              <a:buSzPts val="2100"/>
              <a:buNone/>
            </a:pPr>
            <a:endParaRPr/>
          </a:p>
          <a:p>
            <a:pPr marL="177800" lvl="0" indent="-38100" algn="l" rtl="0">
              <a:lnSpc>
                <a:spcPct val="90000"/>
              </a:lnSpc>
              <a:spcBef>
                <a:spcPts val="1200"/>
              </a:spcBef>
              <a:spcAft>
                <a:spcPts val="1200"/>
              </a:spcAft>
              <a:buClr>
                <a:schemeClr val="dk1"/>
              </a:buClr>
              <a:buSzPts val="2100"/>
              <a:buNone/>
            </a:pPr>
            <a:r>
              <a:rPr lang="en" sz="1600"/>
              <a:t>https://homeorchard.ucanr.edu/The_Big_Picture/Preparation_&amp;_Planting/#planting</a:t>
            </a:r>
            <a:endParaRPr sz="1600"/>
          </a:p>
        </p:txBody>
      </p:sp>
      <p:sp>
        <p:nvSpPr>
          <p:cNvPr id="287" name="Google Shape;287;p43"/>
          <p:cNvSpPr txBox="1">
            <a:spLocks noGrp="1"/>
          </p:cNvSpPr>
          <p:nvPr>
            <p:ph type="title"/>
          </p:nvPr>
        </p:nvSpPr>
        <p:spPr>
          <a:xfrm>
            <a:off x="628650" y="510778"/>
            <a:ext cx="4257000" cy="99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5A9E"/>
              </a:buClr>
              <a:buSzPts val="2800"/>
              <a:buFont typeface="Arial"/>
              <a:buNone/>
            </a:pPr>
            <a:r>
              <a:rPr lang="en"/>
              <a:t>Pruning Bareroot - off to the knee!</a:t>
            </a:r>
            <a:endParaRPr/>
          </a:p>
        </p:txBody>
      </p:sp>
      <p:sp>
        <p:nvSpPr>
          <p:cNvPr id="288" name="Google Shape;288;p43"/>
          <p:cNvSpPr>
            <a:spLocks noGrp="1"/>
          </p:cNvSpPr>
          <p:nvPr>
            <p:ph type="pic" idx="3"/>
          </p:nvPr>
        </p:nvSpPr>
        <p:spPr>
          <a:xfrm>
            <a:off x="5156905" y="100183"/>
            <a:ext cx="3883800" cy="4943100"/>
          </a:xfrm>
          <a:prstGeom prst="rect">
            <a:avLst/>
          </a:prstGeom>
          <a:solidFill>
            <a:srgbClr val="EDEDED"/>
          </a:solidFill>
          <a:ln w="50800" cap="flat" cmpd="sng">
            <a:solidFill>
              <a:schemeClr val="lt1"/>
            </a:solidFill>
            <a:prstDash val="solid"/>
            <a:round/>
            <a:headEnd type="none" w="sm" len="sm"/>
            <a:tailEnd type="none" w="sm" len="sm"/>
          </a:ln>
        </p:spPr>
        <p:txBody>
          <a:bodyPr/>
          <a:lstStyle/>
          <a:p>
            <a:endParaRPr lang="en-US"/>
          </a:p>
        </p:txBody>
      </p:sp>
      <p:pic>
        <p:nvPicPr>
          <p:cNvPr id="289" name="Google Shape;289;p43"/>
          <p:cNvPicPr preferRelativeResize="0"/>
          <p:nvPr/>
        </p:nvPicPr>
        <p:blipFill>
          <a:blip r:embed="rId3">
            <a:alphaModFix/>
          </a:blip>
          <a:stretch>
            <a:fillRect/>
          </a:stretch>
        </p:blipFill>
        <p:spPr>
          <a:xfrm>
            <a:off x="4791075" y="447675"/>
            <a:ext cx="4286250" cy="4248150"/>
          </a:xfrm>
          <a:prstGeom prst="rect">
            <a:avLst/>
          </a:prstGeom>
          <a:noFill/>
          <a:ln>
            <a:noFill/>
          </a:ln>
        </p:spPr>
      </p:pic>
      <p:sp>
        <p:nvSpPr>
          <p:cNvPr id="290" name="Google Shape;290;p43"/>
          <p:cNvSpPr txBox="1"/>
          <p:nvPr/>
        </p:nvSpPr>
        <p:spPr>
          <a:xfrm>
            <a:off x="5127250" y="4867225"/>
            <a:ext cx="4030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rPr>
              <a:t>Diagram from Master Gardener Handbook, page 502, second edition</a:t>
            </a:r>
            <a:endParaRPr sz="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628650" y="551621"/>
            <a:ext cx="7886700" cy="81759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accent1"/>
              </a:buClr>
              <a:buSzPts val="2800"/>
              <a:buFont typeface="Arial"/>
              <a:buNone/>
            </a:pPr>
            <a:r>
              <a:rPr lang="en">
                <a:solidFill>
                  <a:schemeClr val="accent1"/>
                </a:solidFill>
              </a:rPr>
              <a:t>Who Are Master Gardeners?</a:t>
            </a:r>
            <a:endParaRPr/>
          </a:p>
        </p:txBody>
      </p:sp>
      <p:sp>
        <p:nvSpPr>
          <p:cNvPr id="155" name="Google Shape;155;p2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rgbClr val="1F3864"/>
              </a:buClr>
              <a:buSzPts val="2000"/>
              <a:buChar char="●"/>
            </a:pPr>
            <a:r>
              <a:rPr lang="en" b="1">
                <a:solidFill>
                  <a:srgbClr val="1F3864"/>
                </a:solidFill>
              </a:rPr>
              <a:t>Master Gardeners of Placer County</a:t>
            </a:r>
            <a:endParaRPr/>
          </a:p>
          <a:p>
            <a:pPr marL="520700" lvl="1" indent="-177800" algn="l" rtl="0">
              <a:lnSpc>
                <a:spcPct val="90000"/>
              </a:lnSpc>
              <a:spcBef>
                <a:spcPts val="400"/>
              </a:spcBef>
              <a:spcAft>
                <a:spcPts val="0"/>
              </a:spcAft>
              <a:buClr>
                <a:srgbClr val="1F3864"/>
              </a:buClr>
              <a:buSzPts val="1800"/>
              <a:buChar char="○"/>
            </a:pPr>
            <a:r>
              <a:rPr lang="en" sz="1800" b="1">
                <a:solidFill>
                  <a:srgbClr val="1F3864"/>
                </a:solidFill>
              </a:rPr>
              <a:t>Extend </a:t>
            </a:r>
            <a:r>
              <a:rPr lang="en" sz="1800" b="1">
                <a:solidFill>
                  <a:srgbClr val="C55A11"/>
                </a:solidFill>
              </a:rPr>
              <a:t>research-based</a:t>
            </a:r>
            <a:r>
              <a:rPr lang="en" sz="1800" b="1">
                <a:solidFill>
                  <a:srgbClr val="1F3864"/>
                </a:solidFill>
              </a:rPr>
              <a:t>, sustainable gardening and composting information</a:t>
            </a:r>
            <a:endParaRPr/>
          </a:p>
          <a:p>
            <a:pPr marL="520700" lvl="1" indent="-177800" algn="l" rtl="0">
              <a:lnSpc>
                <a:spcPct val="90000"/>
              </a:lnSpc>
              <a:spcBef>
                <a:spcPts val="400"/>
              </a:spcBef>
              <a:spcAft>
                <a:spcPts val="0"/>
              </a:spcAft>
              <a:buClr>
                <a:srgbClr val="1F3864"/>
              </a:buClr>
              <a:buSzPts val="1800"/>
              <a:buChar char="○"/>
            </a:pPr>
            <a:r>
              <a:rPr lang="en" sz="1800" b="1">
                <a:solidFill>
                  <a:srgbClr val="1F3864"/>
                </a:solidFill>
              </a:rPr>
              <a:t>Present accurate, impartial information to </a:t>
            </a:r>
            <a:r>
              <a:rPr lang="en" sz="1800" b="1">
                <a:solidFill>
                  <a:srgbClr val="C55A11"/>
                </a:solidFill>
              </a:rPr>
              <a:t>home</a:t>
            </a:r>
            <a:r>
              <a:rPr lang="en" sz="1800" b="1">
                <a:solidFill>
                  <a:srgbClr val="1F3864"/>
                </a:solidFill>
              </a:rPr>
              <a:t> gardeners</a:t>
            </a:r>
            <a:endParaRPr/>
          </a:p>
          <a:p>
            <a:pPr marL="520700" lvl="1" indent="-177800" algn="l" rtl="0">
              <a:lnSpc>
                <a:spcPct val="90000"/>
              </a:lnSpc>
              <a:spcBef>
                <a:spcPts val="400"/>
              </a:spcBef>
              <a:spcAft>
                <a:spcPts val="1200"/>
              </a:spcAft>
              <a:buClr>
                <a:srgbClr val="1F3864"/>
              </a:buClr>
              <a:buSzPts val="1800"/>
              <a:buChar char="○"/>
            </a:pPr>
            <a:r>
              <a:rPr lang="en" sz="1800" b="1">
                <a:solidFill>
                  <a:srgbClr val="1F3864"/>
                </a:solidFill>
              </a:rPr>
              <a:t>Encourage public to make </a:t>
            </a:r>
            <a:r>
              <a:rPr lang="en" sz="1800" b="1">
                <a:solidFill>
                  <a:srgbClr val="C55A11"/>
                </a:solidFill>
              </a:rPr>
              <a:t>informed </a:t>
            </a:r>
            <a:r>
              <a:rPr lang="en" sz="1800" b="1">
                <a:solidFill>
                  <a:srgbClr val="1F3864"/>
                </a:solidFill>
              </a:rPr>
              <a:t>gardening decisions</a:t>
            </a:r>
            <a:endParaRPr/>
          </a:p>
        </p:txBody>
      </p:sp>
      <p:sp>
        <p:nvSpPr>
          <p:cNvPr id="156" name="Google Shape;156;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4"/>
          <p:cNvSpPr txBox="1">
            <a:spLocks noGrp="1"/>
          </p:cNvSpPr>
          <p:nvPr>
            <p:ph type="body" idx="1"/>
          </p:nvPr>
        </p:nvSpPr>
        <p:spPr>
          <a:xfrm>
            <a:off x="628650" y="1845000"/>
            <a:ext cx="3501600" cy="30381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Paint newly planted trees with 50/50 white on warmish day for sunburn </a:t>
            </a:r>
            <a:endParaRPr/>
          </a:p>
          <a:p>
            <a:pPr marL="457200" lvl="0" indent="0" algn="l" rtl="0">
              <a:lnSpc>
                <a:spcPct val="90000"/>
              </a:lnSpc>
              <a:spcBef>
                <a:spcPts val="1200"/>
              </a:spcBef>
              <a:spcAft>
                <a:spcPts val="0"/>
              </a:spcAft>
              <a:buNone/>
            </a:pPr>
            <a:endParaRPr/>
          </a:p>
          <a:p>
            <a:pPr marL="457200" lvl="0" indent="-317500" algn="l" rtl="0">
              <a:lnSpc>
                <a:spcPct val="90000"/>
              </a:lnSpc>
              <a:spcBef>
                <a:spcPts val="1200"/>
              </a:spcBef>
              <a:spcAft>
                <a:spcPts val="0"/>
              </a:spcAft>
              <a:buSzPts val="1400"/>
              <a:buChar char="●"/>
            </a:pPr>
            <a:r>
              <a:rPr lang="en"/>
              <a:t>Sunburned trees more susceptible to borers</a:t>
            </a:r>
            <a:endParaRPr/>
          </a:p>
          <a:p>
            <a:pPr marL="177800" lvl="0" indent="-38100" algn="l" rtl="0">
              <a:lnSpc>
                <a:spcPct val="90000"/>
              </a:lnSpc>
              <a:spcBef>
                <a:spcPts val="1200"/>
              </a:spcBef>
              <a:spcAft>
                <a:spcPts val="1200"/>
              </a:spcAft>
              <a:buClr>
                <a:schemeClr val="dk1"/>
              </a:buClr>
              <a:buSzPts val="2100"/>
              <a:buNone/>
            </a:pPr>
            <a:endParaRPr sz="1600"/>
          </a:p>
        </p:txBody>
      </p:sp>
      <p:sp>
        <p:nvSpPr>
          <p:cNvPr id="296" name="Google Shape;296;p44"/>
          <p:cNvSpPr txBox="1">
            <a:spLocks noGrp="1"/>
          </p:cNvSpPr>
          <p:nvPr>
            <p:ph type="title"/>
          </p:nvPr>
        </p:nvSpPr>
        <p:spPr>
          <a:xfrm>
            <a:off x="628650" y="510778"/>
            <a:ext cx="4257000" cy="99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5A9E"/>
              </a:buClr>
              <a:buSzPts val="2800"/>
              <a:buFont typeface="Arial"/>
              <a:buNone/>
            </a:pPr>
            <a:r>
              <a:rPr lang="en"/>
              <a:t>I see a gray tree and I want to paint it white….</a:t>
            </a:r>
            <a:endParaRPr/>
          </a:p>
        </p:txBody>
      </p:sp>
      <p:sp>
        <p:nvSpPr>
          <p:cNvPr id="297" name="Google Shape;297;p44"/>
          <p:cNvSpPr txBox="1"/>
          <p:nvPr/>
        </p:nvSpPr>
        <p:spPr>
          <a:xfrm>
            <a:off x="4593850" y="4410025"/>
            <a:ext cx="170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rPr>
              <a:t>Granny Smith Apple, one year after planting and pruning</a:t>
            </a:r>
            <a:endParaRPr sz="800">
              <a:solidFill>
                <a:schemeClr val="dk1"/>
              </a:solidFill>
            </a:endParaRPr>
          </a:p>
        </p:txBody>
      </p:sp>
      <p:pic>
        <p:nvPicPr>
          <p:cNvPr id="298" name="Google Shape;298;p44"/>
          <p:cNvPicPr preferRelativeResize="0"/>
          <p:nvPr/>
        </p:nvPicPr>
        <p:blipFill>
          <a:blip r:embed="rId3">
            <a:alphaModFix/>
          </a:blip>
          <a:stretch>
            <a:fillRect/>
          </a:stretch>
        </p:blipFill>
        <p:spPr>
          <a:xfrm>
            <a:off x="6538900" y="1657375"/>
            <a:ext cx="2605098" cy="3473464"/>
          </a:xfrm>
          <a:prstGeom prst="rect">
            <a:avLst/>
          </a:prstGeom>
          <a:noFill/>
          <a:ln>
            <a:noFill/>
          </a:ln>
        </p:spPr>
      </p:pic>
      <p:pic>
        <p:nvPicPr>
          <p:cNvPr id="299" name="Google Shape;299;p44"/>
          <p:cNvPicPr preferRelativeResize="0"/>
          <p:nvPr/>
        </p:nvPicPr>
        <p:blipFill>
          <a:blip r:embed="rId4">
            <a:alphaModFix/>
          </a:blip>
          <a:stretch>
            <a:fillRect/>
          </a:stretch>
        </p:blipFill>
        <p:spPr>
          <a:xfrm>
            <a:off x="4800601" y="57150"/>
            <a:ext cx="2185425" cy="3304974"/>
          </a:xfrm>
          <a:prstGeom prst="rect">
            <a:avLst/>
          </a:prstGeom>
          <a:noFill/>
          <a:ln>
            <a:noFill/>
          </a:ln>
        </p:spPr>
      </p:pic>
      <p:pic>
        <p:nvPicPr>
          <p:cNvPr id="300" name="Google Shape;300;p44"/>
          <p:cNvPicPr preferRelativeResize="0"/>
          <p:nvPr/>
        </p:nvPicPr>
        <p:blipFill>
          <a:blip r:embed="rId5">
            <a:alphaModFix/>
          </a:blip>
          <a:stretch>
            <a:fillRect/>
          </a:stretch>
        </p:blipFill>
        <p:spPr>
          <a:xfrm>
            <a:off x="40450" y="4266950"/>
            <a:ext cx="2419975" cy="706625"/>
          </a:xfrm>
          <a:prstGeom prst="rect">
            <a:avLst/>
          </a:prstGeom>
          <a:noFill/>
          <a:ln>
            <a:noFill/>
          </a:ln>
        </p:spPr>
      </p:pic>
      <p:sp>
        <p:nvSpPr>
          <p:cNvPr id="301" name="Google Shape;301;p44"/>
          <p:cNvSpPr txBox="1"/>
          <p:nvPr/>
        </p:nvSpPr>
        <p:spPr>
          <a:xfrm>
            <a:off x="2536450" y="4562425"/>
            <a:ext cx="1700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u="sng">
                <a:solidFill>
                  <a:schemeClr val="hlink"/>
                </a:solidFill>
                <a:hlinkClick r:id="rId6"/>
              </a:rPr>
              <a:t>Pacific Flathead Borer</a:t>
            </a:r>
            <a:endParaRPr sz="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body" idx="1"/>
          </p:nvPr>
        </p:nvSpPr>
        <p:spPr>
          <a:xfrm>
            <a:off x="628650" y="1159200"/>
            <a:ext cx="4181700" cy="3038100"/>
          </a:xfrm>
          <a:prstGeom prst="rect">
            <a:avLst/>
          </a:prstGeom>
          <a:noFill/>
          <a:ln>
            <a:noFill/>
          </a:ln>
        </p:spPr>
        <p:txBody>
          <a:bodyPr spcFirstLastPara="1" wrap="square" lIns="68575" tIns="34275" rIns="68575" bIns="34275" anchor="t" anchorCtr="0">
            <a:normAutofit fontScale="85000" lnSpcReduction="20000"/>
          </a:bodyPr>
          <a:lstStyle/>
          <a:p>
            <a:pPr marL="457200" lvl="0" indent="-304165" algn="l" rtl="0">
              <a:lnSpc>
                <a:spcPct val="115000"/>
              </a:lnSpc>
              <a:spcBef>
                <a:spcPts val="0"/>
              </a:spcBef>
              <a:spcAft>
                <a:spcPts val="0"/>
              </a:spcAft>
              <a:buSzPct val="93333"/>
              <a:buChar char="●"/>
            </a:pPr>
            <a:r>
              <a:rPr lang="en"/>
              <a:t>Pome fruit tend to central or modified central leader </a:t>
            </a:r>
            <a:r>
              <a:rPr lang="en" sz="1500"/>
              <a:t>(all the growth above white in one year!  p.s. I didn’t prune in summer)</a:t>
            </a:r>
            <a:endParaRPr sz="1500"/>
          </a:p>
          <a:p>
            <a:pPr marL="457200" lvl="0" indent="-309562" algn="l" rtl="0">
              <a:lnSpc>
                <a:spcPct val="115000"/>
              </a:lnSpc>
              <a:spcBef>
                <a:spcPts val="0"/>
              </a:spcBef>
              <a:spcAft>
                <a:spcPts val="0"/>
              </a:spcAft>
              <a:buSzPct val="100000"/>
              <a:buChar char="●"/>
            </a:pPr>
            <a:r>
              <a:rPr lang="en" sz="1500"/>
              <a:t>To prune or not to prune?</a:t>
            </a:r>
            <a:br>
              <a:rPr lang="en" sz="1500"/>
            </a:br>
            <a:r>
              <a:rPr lang="en" sz="1500"/>
              <a:t>(choosing between vase and central leader)</a:t>
            </a:r>
            <a:endParaRPr sz="1500"/>
          </a:p>
          <a:p>
            <a:pPr marL="177800" lvl="0" indent="-38100" algn="l" rtl="0">
              <a:lnSpc>
                <a:spcPct val="90000"/>
              </a:lnSpc>
              <a:spcBef>
                <a:spcPts val="1200"/>
              </a:spcBef>
              <a:spcAft>
                <a:spcPts val="0"/>
              </a:spcAft>
              <a:buClr>
                <a:schemeClr val="dk1"/>
              </a:buClr>
              <a:buSzPct val="116666"/>
              <a:buNone/>
            </a:pPr>
            <a:endParaRPr/>
          </a:p>
          <a:p>
            <a:pPr marL="177800" lvl="0" indent="-38100" algn="l" rtl="0">
              <a:lnSpc>
                <a:spcPct val="115000"/>
              </a:lnSpc>
              <a:spcBef>
                <a:spcPts val="1200"/>
              </a:spcBef>
              <a:spcAft>
                <a:spcPts val="0"/>
              </a:spcAft>
              <a:buClr>
                <a:schemeClr val="dk1"/>
              </a:buClr>
              <a:buSzPct val="131250"/>
              <a:buNone/>
            </a:pPr>
            <a:r>
              <a:rPr lang="en" sz="1600"/>
              <a:t>More on Modified Central Leader: </a:t>
            </a:r>
            <a:r>
              <a:rPr lang="en" sz="1600" u="sng">
                <a:solidFill>
                  <a:schemeClr val="hlink"/>
                </a:solidFill>
                <a:hlinkClick r:id="rId3"/>
              </a:rPr>
              <a:t>https://sacmg.ucanr.edu/Fruit_and_nuts/Training_fruit_trees/Central_Leader_and_Modified_CL/</a:t>
            </a:r>
            <a:r>
              <a:rPr lang="en" sz="1600"/>
              <a:t> and </a:t>
            </a:r>
            <a:endParaRPr sz="1600"/>
          </a:p>
          <a:p>
            <a:pPr marL="177800" lvl="0" indent="-38100" algn="l" rtl="0">
              <a:lnSpc>
                <a:spcPct val="115000"/>
              </a:lnSpc>
              <a:spcBef>
                <a:spcPts val="1200"/>
              </a:spcBef>
              <a:spcAft>
                <a:spcPts val="0"/>
              </a:spcAft>
              <a:buClr>
                <a:schemeClr val="dk1"/>
              </a:buClr>
              <a:buSzPct val="131250"/>
              <a:buNone/>
            </a:pPr>
            <a:r>
              <a:rPr lang="en" sz="1600" u="sng">
                <a:solidFill>
                  <a:schemeClr val="hlink"/>
                </a:solidFill>
                <a:hlinkClick r:id="rId4"/>
              </a:rPr>
              <a:t>https://ipm.ucanr.edu/PMG/GARDEN/FRUIT/CULTURAL/appletraining.html</a:t>
            </a:r>
            <a:endParaRPr sz="1600"/>
          </a:p>
          <a:p>
            <a:pPr marL="177800" lvl="0" indent="-38100" algn="l" rtl="0">
              <a:lnSpc>
                <a:spcPct val="90000"/>
              </a:lnSpc>
              <a:spcBef>
                <a:spcPts val="1200"/>
              </a:spcBef>
              <a:spcAft>
                <a:spcPts val="1200"/>
              </a:spcAft>
              <a:buClr>
                <a:schemeClr val="dk1"/>
              </a:buClr>
              <a:buSzPct val="131250"/>
              <a:buNone/>
            </a:pPr>
            <a:endParaRPr sz="1600"/>
          </a:p>
        </p:txBody>
      </p:sp>
      <p:sp>
        <p:nvSpPr>
          <p:cNvPr id="307" name="Google Shape;307;p45"/>
          <p:cNvSpPr txBox="1">
            <a:spLocks noGrp="1"/>
          </p:cNvSpPr>
          <p:nvPr>
            <p:ph type="title"/>
          </p:nvPr>
        </p:nvSpPr>
        <p:spPr>
          <a:xfrm>
            <a:off x="628650" y="510778"/>
            <a:ext cx="4257000" cy="99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5A9E"/>
              </a:buClr>
              <a:buSzPts val="2800"/>
              <a:buFont typeface="Arial"/>
              <a:buNone/>
            </a:pPr>
            <a:r>
              <a:rPr lang="en"/>
              <a:t>Second Winter for Apple</a:t>
            </a:r>
            <a:endParaRPr/>
          </a:p>
        </p:txBody>
      </p:sp>
      <p:sp>
        <p:nvSpPr>
          <p:cNvPr id="308" name="Google Shape;308;p45"/>
          <p:cNvSpPr txBox="1"/>
          <p:nvPr/>
        </p:nvSpPr>
        <p:spPr>
          <a:xfrm>
            <a:off x="5127250" y="4867225"/>
            <a:ext cx="4030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rPr>
              <a:t>Granny Smith Apple, one year after planting and initial pruning</a:t>
            </a:r>
            <a:endParaRPr sz="800">
              <a:solidFill>
                <a:schemeClr val="dk1"/>
              </a:solidFill>
            </a:endParaRPr>
          </a:p>
        </p:txBody>
      </p:sp>
      <p:pic>
        <p:nvPicPr>
          <p:cNvPr id="309" name="Google Shape;309;p45"/>
          <p:cNvPicPr preferRelativeResize="0"/>
          <p:nvPr/>
        </p:nvPicPr>
        <p:blipFill>
          <a:blip r:embed="rId5">
            <a:alphaModFix/>
          </a:blip>
          <a:stretch>
            <a:fillRect/>
          </a:stretch>
        </p:blipFill>
        <p:spPr>
          <a:xfrm>
            <a:off x="5264655" y="-448025"/>
            <a:ext cx="3857626" cy="5143501"/>
          </a:xfrm>
          <a:prstGeom prst="rect">
            <a:avLst/>
          </a:prstGeom>
          <a:noFill/>
          <a:ln>
            <a:noFill/>
          </a:ln>
        </p:spPr>
      </p:pic>
      <p:cxnSp>
        <p:nvCxnSpPr>
          <p:cNvPr id="310" name="Google Shape;310;p45"/>
          <p:cNvCxnSpPr/>
          <p:nvPr/>
        </p:nvCxnSpPr>
        <p:spPr>
          <a:xfrm flipH="1">
            <a:off x="5892900" y="1596475"/>
            <a:ext cx="235800" cy="292500"/>
          </a:xfrm>
          <a:prstGeom prst="straightConnector1">
            <a:avLst/>
          </a:prstGeom>
          <a:noFill/>
          <a:ln w="76200" cap="flat" cmpd="sng">
            <a:solidFill>
              <a:srgbClr val="FF0000"/>
            </a:solidFill>
            <a:prstDash val="solid"/>
            <a:round/>
            <a:headEnd type="none" w="med" len="med"/>
            <a:tailEnd type="none" w="med" len="med"/>
          </a:ln>
        </p:spPr>
      </p:cxnSp>
      <p:sp>
        <p:nvSpPr>
          <p:cNvPr id="311" name="Google Shape;311;p45"/>
          <p:cNvSpPr txBox="1"/>
          <p:nvPr/>
        </p:nvSpPr>
        <p:spPr>
          <a:xfrm>
            <a:off x="6411100" y="1649500"/>
            <a:ext cx="422400" cy="479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FF0000"/>
                </a:solidFill>
              </a:rPr>
              <a:t>?</a:t>
            </a:r>
            <a:endParaRPr sz="2200" b="1">
              <a:solidFill>
                <a:srgbClr val="FF0000"/>
              </a:solidFill>
            </a:endParaRPr>
          </a:p>
        </p:txBody>
      </p:sp>
      <p:cxnSp>
        <p:nvCxnSpPr>
          <p:cNvPr id="312" name="Google Shape;312;p45"/>
          <p:cNvCxnSpPr/>
          <p:nvPr/>
        </p:nvCxnSpPr>
        <p:spPr>
          <a:xfrm>
            <a:off x="6841750" y="2589000"/>
            <a:ext cx="219300" cy="32400"/>
          </a:xfrm>
          <a:prstGeom prst="straightConnector1">
            <a:avLst/>
          </a:prstGeom>
          <a:noFill/>
          <a:ln w="76200" cap="flat" cmpd="sng">
            <a:solidFill>
              <a:srgbClr val="FF0000"/>
            </a:solidFill>
            <a:prstDash val="solid"/>
            <a:round/>
            <a:headEnd type="none" w="med" len="med"/>
            <a:tailEnd type="none" w="med" len="med"/>
          </a:ln>
        </p:spPr>
      </p:cxnSp>
      <p:cxnSp>
        <p:nvCxnSpPr>
          <p:cNvPr id="313" name="Google Shape;313;p45"/>
          <p:cNvCxnSpPr/>
          <p:nvPr/>
        </p:nvCxnSpPr>
        <p:spPr>
          <a:xfrm>
            <a:off x="7375150" y="1750800"/>
            <a:ext cx="189900" cy="199500"/>
          </a:xfrm>
          <a:prstGeom prst="straightConnector1">
            <a:avLst/>
          </a:prstGeom>
          <a:noFill/>
          <a:ln w="76200" cap="flat" cmpd="sng">
            <a:solidFill>
              <a:srgbClr val="FF0000"/>
            </a:solidFill>
            <a:prstDash val="solid"/>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6"/>
          <p:cNvSpPr txBox="1">
            <a:spLocks noGrp="1"/>
          </p:cNvSpPr>
          <p:nvPr>
            <p:ph type="title"/>
          </p:nvPr>
        </p:nvSpPr>
        <p:spPr>
          <a:xfrm>
            <a:off x="628650" y="510775"/>
            <a:ext cx="6806400" cy="513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5A9E"/>
              </a:buClr>
              <a:buSzPts val="2800"/>
              <a:buFont typeface="Arial"/>
              <a:buNone/>
            </a:pPr>
            <a:r>
              <a:rPr lang="en"/>
              <a:t>Pruning Systems Intro (</a:t>
            </a:r>
            <a:r>
              <a:rPr lang="en" sz="2000"/>
              <a:t>Apples with Central Leader)</a:t>
            </a:r>
            <a:endParaRPr/>
          </a:p>
        </p:txBody>
      </p:sp>
      <p:pic>
        <p:nvPicPr>
          <p:cNvPr id="319" name="Google Shape;319;p46"/>
          <p:cNvPicPr preferRelativeResize="0"/>
          <p:nvPr/>
        </p:nvPicPr>
        <p:blipFill>
          <a:blip r:embed="rId3">
            <a:alphaModFix/>
          </a:blip>
          <a:stretch>
            <a:fillRect/>
          </a:stretch>
        </p:blipFill>
        <p:spPr>
          <a:xfrm>
            <a:off x="4495800" y="1252375"/>
            <a:ext cx="3533331" cy="3814925"/>
          </a:xfrm>
          <a:prstGeom prst="rect">
            <a:avLst/>
          </a:prstGeom>
          <a:noFill/>
          <a:ln>
            <a:noFill/>
          </a:ln>
        </p:spPr>
      </p:pic>
      <p:sp>
        <p:nvSpPr>
          <p:cNvPr id="320" name="Google Shape;320;p46"/>
          <p:cNvSpPr txBox="1"/>
          <p:nvPr/>
        </p:nvSpPr>
        <p:spPr>
          <a:xfrm>
            <a:off x="840550" y="1848100"/>
            <a:ext cx="3655200" cy="10158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a:solidFill>
                  <a:schemeClr val="dk2"/>
                </a:solidFill>
              </a:rPr>
              <a:t>Pruning, Spreading and Training over 3 year period</a:t>
            </a:r>
            <a:endParaRPr sz="1800">
              <a:solidFill>
                <a:schemeClr val="dk2"/>
              </a:solidFill>
            </a:endParaRPr>
          </a:p>
          <a:p>
            <a:pPr marL="457200" lvl="0" indent="0" algn="l" rtl="0">
              <a:spcBef>
                <a:spcPts val="0"/>
              </a:spcBef>
              <a:spcAft>
                <a:spcPts val="0"/>
              </a:spcAft>
              <a:buNone/>
            </a:pP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a:spLocks noGrp="1"/>
          </p:cNvSpPr>
          <p:nvPr>
            <p:ph type="title"/>
          </p:nvPr>
        </p:nvSpPr>
        <p:spPr>
          <a:xfrm>
            <a:off x="628650" y="510775"/>
            <a:ext cx="2264100" cy="789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5A9E"/>
              </a:buClr>
              <a:buSzPts val="2800"/>
              <a:buFont typeface="Arial"/>
              <a:buNone/>
            </a:pPr>
            <a:r>
              <a:rPr lang="en"/>
              <a:t>Mature Apple (</a:t>
            </a:r>
            <a:r>
              <a:rPr lang="en" sz="2000"/>
              <a:t>pruned as vase</a:t>
            </a:r>
            <a:r>
              <a:rPr lang="en"/>
              <a:t>)</a:t>
            </a:r>
            <a:endParaRPr/>
          </a:p>
        </p:txBody>
      </p:sp>
      <p:pic>
        <p:nvPicPr>
          <p:cNvPr id="326" name="Google Shape;326;p47"/>
          <p:cNvPicPr preferRelativeResize="0"/>
          <p:nvPr/>
        </p:nvPicPr>
        <p:blipFill rotWithShape="1">
          <a:blip r:embed="rId3">
            <a:alphaModFix/>
          </a:blip>
          <a:srcRect l="-886" t="23037" r="3468" b="11328"/>
          <a:stretch/>
        </p:blipFill>
        <p:spPr>
          <a:xfrm>
            <a:off x="3189371" y="6150"/>
            <a:ext cx="5726028"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8"/>
          <p:cNvSpPr txBox="1">
            <a:spLocks noGrp="1"/>
          </p:cNvSpPr>
          <p:nvPr>
            <p:ph type="title"/>
          </p:nvPr>
        </p:nvSpPr>
        <p:spPr>
          <a:xfrm>
            <a:off x="628650" y="510775"/>
            <a:ext cx="7209000" cy="789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5A9E"/>
              </a:buClr>
              <a:buSzPts val="2800"/>
              <a:buFont typeface="Arial"/>
              <a:buNone/>
            </a:pPr>
            <a:r>
              <a:rPr lang="en"/>
              <a:t>Fruit Tree Grafting</a:t>
            </a:r>
            <a:endParaRPr/>
          </a:p>
          <a:p>
            <a:pPr marL="0" lvl="0" indent="0" algn="l" rtl="0">
              <a:lnSpc>
                <a:spcPct val="90000"/>
              </a:lnSpc>
              <a:spcBef>
                <a:spcPts val="0"/>
              </a:spcBef>
              <a:spcAft>
                <a:spcPts val="0"/>
              </a:spcAft>
              <a:buClr>
                <a:srgbClr val="005A9E"/>
              </a:buClr>
              <a:buSzPts val="2800"/>
              <a:buFont typeface="Arial"/>
              <a:buNone/>
            </a:pPr>
            <a:endParaRPr/>
          </a:p>
        </p:txBody>
      </p:sp>
      <p:sp>
        <p:nvSpPr>
          <p:cNvPr id="332" name="Google Shape;332;p48"/>
          <p:cNvSpPr txBox="1">
            <a:spLocks noGrp="1"/>
          </p:cNvSpPr>
          <p:nvPr>
            <p:ph type="title"/>
          </p:nvPr>
        </p:nvSpPr>
        <p:spPr>
          <a:xfrm>
            <a:off x="628650" y="1501375"/>
            <a:ext cx="3451500" cy="2116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5A9E"/>
              </a:buClr>
              <a:buSzPts val="2800"/>
              <a:buFont typeface="Arial"/>
              <a:buNone/>
            </a:pPr>
            <a:r>
              <a:rPr lang="en" sz="2000"/>
              <a:t>Increase the number of varieties in your existing space!</a:t>
            </a:r>
            <a:endParaRPr sz="2000"/>
          </a:p>
          <a:p>
            <a:pPr marL="0" lvl="0" indent="0" algn="l" rtl="0">
              <a:lnSpc>
                <a:spcPct val="90000"/>
              </a:lnSpc>
              <a:spcBef>
                <a:spcPts val="0"/>
              </a:spcBef>
              <a:spcAft>
                <a:spcPts val="0"/>
              </a:spcAft>
              <a:buClr>
                <a:srgbClr val="005A9E"/>
              </a:buClr>
              <a:buSzPts val="2800"/>
              <a:buFont typeface="Arial"/>
              <a:buNone/>
            </a:pPr>
            <a:br>
              <a:rPr lang="en" sz="2000"/>
            </a:br>
            <a:r>
              <a:rPr lang="en" sz="2000"/>
              <a:t>California Rare Fruit Growers has a Sacramento Chapter and they have a Scion Exchange on Feb 4th at La Sierra Community Center,</a:t>
            </a:r>
            <a:endParaRPr sz="2000"/>
          </a:p>
          <a:p>
            <a:pPr marL="0" lvl="0" indent="0" algn="l" rtl="0">
              <a:lnSpc>
                <a:spcPct val="90000"/>
              </a:lnSpc>
              <a:spcBef>
                <a:spcPts val="0"/>
              </a:spcBef>
              <a:spcAft>
                <a:spcPts val="0"/>
              </a:spcAft>
              <a:buClr>
                <a:srgbClr val="005A9E"/>
              </a:buClr>
              <a:buSzPts val="2800"/>
              <a:buFont typeface="Arial"/>
              <a:buNone/>
            </a:pPr>
            <a:r>
              <a:rPr lang="en" sz="2000"/>
              <a:t>5325 Engle Road, Carmichael, CA 95608.</a:t>
            </a:r>
            <a:endParaRPr sz="2000"/>
          </a:p>
          <a:p>
            <a:pPr marL="0" lvl="0" indent="0" algn="l" rtl="0">
              <a:lnSpc>
                <a:spcPct val="90000"/>
              </a:lnSpc>
              <a:spcBef>
                <a:spcPts val="0"/>
              </a:spcBef>
              <a:spcAft>
                <a:spcPts val="0"/>
              </a:spcAft>
              <a:buClr>
                <a:srgbClr val="005A9E"/>
              </a:buClr>
              <a:buSzPts val="2800"/>
              <a:buFont typeface="Arial"/>
              <a:buNone/>
            </a:pPr>
            <a:r>
              <a:rPr lang="en" sz="1100" u="sng">
                <a:solidFill>
                  <a:schemeClr val="hlink"/>
                </a:solidFill>
                <a:hlinkClick r:id="rId3"/>
              </a:rPr>
              <a:t>The Sacramento Chapter of the California Rare Fruit Growers (sacramentocrfg.org)</a:t>
            </a:r>
            <a:endParaRPr sz="2000"/>
          </a:p>
          <a:p>
            <a:pPr marL="0" lvl="0" indent="0" algn="l" rtl="0">
              <a:lnSpc>
                <a:spcPct val="90000"/>
              </a:lnSpc>
              <a:spcBef>
                <a:spcPts val="0"/>
              </a:spcBef>
              <a:spcAft>
                <a:spcPts val="0"/>
              </a:spcAft>
              <a:buClr>
                <a:srgbClr val="005A9E"/>
              </a:buClr>
              <a:buSzPts val="2800"/>
              <a:buFont typeface="Arial"/>
              <a:buNone/>
            </a:pPr>
            <a:endParaRPr sz="2600"/>
          </a:p>
        </p:txBody>
      </p:sp>
      <p:pic>
        <p:nvPicPr>
          <p:cNvPr id="333" name="Google Shape;333;p48"/>
          <p:cNvPicPr preferRelativeResize="0"/>
          <p:nvPr/>
        </p:nvPicPr>
        <p:blipFill>
          <a:blip r:embed="rId4">
            <a:alphaModFix/>
          </a:blip>
          <a:stretch>
            <a:fillRect/>
          </a:stretch>
        </p:blipFill>
        <p:spPr>
          <a:xfrm>
            <a:off x="4480950" y="1593738"/>
            <a:ext cx="4631424" cy="34735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513550" y="235340"/>
            <a:ext cx="8113379" cy="57564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600"/>
              <a:buFont typeface="Arial"/>
              <a:buNone/>
            </a:pPr>
            <a:r>
              <a:rPr lang="en"/>
              <a:t>Resources </a:t>
            </a:r>
            <a:endParaRPr/>
          </a:p>
        </p:txBody>
      </p:sp>
      <p:sp>
        <p:nvSpPr>
          <p:cNvPr id="339" name="Google Shape;339;p49"/>
          <p:cNvSpPr txBox="1">
            <a:spLocks noGrp="1"/>
          </p:cNvSpPr>
          <p:nvPr>
            <p:ph type="body" idx="1"/>
          </p:nvPr>
        </p:nvSpPr>
        <p:spPr>
          <a:xfrm>
            <a:off x="268150" y="1369225"/>
            <a:ext cx="7378200" cy="3774300"/>
          </a:xfrm>
          <a:prstGeom prst="rect">
            <a:avLst/>
          </a:prstGeom>
          <a:noFill/>
          <a:ln>
            <a:noFill/>
          </a:ln>
        </p:spPr>
        <p:txBody>
          <a:bodyPr spcFirstLastPara="1" wrap="square" lIns="68575" tIns="34275" rIns="68575" bIns="34275" anchor="t" anchorCtr="0">
            <a:normAutofit fontScale="25000" lnSpcReduction="20000"/>
          </a:bodyPr>
          <a:lstStyle/>
          <a:p>
            <a:pPr marL="177800" lvl="0" indent="-38100" algn="l" rtl="0">
              <a:lnSpc>
                <a:spcPct val="90000"/>
              </a:lnSpc>
              <a:spcBef>
                <a:spcPts val="0"/>
              </a:spcBef>
              <a:spcAft>
                <a:spcPts val="0"/>
              </a:spcAft>
              <a:buClr>
                <a:schemeClr val="dk1"/>
              </a:buClr>
              <a:buSzPct val="64104"/>
              <a:buNone/>
            </a:pPr>
            <a:endParaRPr sz="3275"/>
          </a:p>
          <a:p>
            <a:pPr marL="177800" lvl="0" indent="-38100" algn="l" rtl="0">
              <a:lnSpc>
                <a:spcPct val="90000"/>
              </a:lnSpc>
              <a:spcBef>
                <a:spcPts val="1200"/>
              </a:spcBef>
              <a:spcAft>
                <a:spcPts val="0"/>
              </a:spcAft>
              <a:buClr>
                <a:schemeClr val="dk1"/>
              </a:buClr>
              <a:buSzPct val="40384"/>
              <a:buNone/>
            </a:pPr>
            <a:r>
              <a:rPr lang="en" sz="5200"/>
              <a:t>The California Backyard Orchard  </a:t>
            </a:r>
            <a:r>
              <a:rPr lang="en" sz="5200" u="sng">
                <a:solidFill>
                  <a:schemeClr val="hlink"/>
                </a:solidFill>
                <a:hlinkClick r:id="rId3"/>
              </a:rPr>
              <a:t>https://homeorchard.ucanr.edu/</a:t>
            </a:r>
            <a:endParaRPr sz="5200"/>
          </a:p>
          <a:p>
            <a:pPr marL="177800" lvl="0" indent="-38100" algn="l" rtl="0">
              <a:lnSpc>
                <a:spcPct val="90000"/>
              </a:lnSpc>
              <a:spcBef>
                <a:spcPts val="1200"/>
              </a:spcBef>
              <a:spcAft>
                <a:spcPts val="0"/>
              </a:spcAft>
              <a:buClr>
                <a:schemeClr val="dk1"/>
              </a:buClr>
              <a:buSzPct val="40384"/>
              <a:buNone/>
            </a:pPr>
            <a:r>
              <a:rPr lang="en" sz="5200"/>
              <a:t>Home Orchard: Growing Your Own Deciduous Fruit and Nut Trees: </a:t>
            </a:r>
            <a:r>
              <a:rPr lang="en" sz="5200" u="sng">
                <a:solidFill>
                  <a:schemeClr val="hlink"/>
                </a:solidFill>
                <a:hlinkClick r:id="rId4"/>
              </a:rPr>
              <a:t>https://anrcatalog.ucanr.edu/Details.aspx?itemNo=3485</a:t>
            </a:r>
            <a:r>
              <a:rPr lang="en" sz="5200"/>
              <a:t>  (2009)</a:t>
            </a:r>
            <a:endParaRPr sz="5200">
              <a:highlight>
                <a:srgbClr val="FFFFFF"/>
              </a:highlight>
            </a:endParaRPr>
          </a:p>
          <a:p>
            <a:pPr marL="177800" lvl="0" indent="-38100" algn="l" rtl="0">
              <a:lnSpc>
                <a:spcPct val="90000"/>
              </a:lnSpc>
              <a:spcBef>
                <a:spcPts val="1200"/>
              </a:spcBef>
              <a:spcAft>
                <a:spcPts val="0"/>
              </a:spcAft>
              <a:buClr>
                <a:schemeClr val="dk1"/>
              </a:buClr>
              <a:buSzPct val="40384"/>
              <a:buNone/>
            </a:pPr>
            <a:r>
              <a:rPr lang="en" sz="5200">
                <a:highlight>
                  <a:srgbClr val="FFFFFF"/>
                </a:highlight>
              </a:rPr>
              <a:t>Small Yard Ideas: </a:t>
            </a:r>
            <a:r>
              <a:rPr lang="en" sz="5200" u="sng">
                <a:solidFill>
                  <a:schemeClr val="hlink"/>
                </a:solidFill>
                <a:highlight>
                  <a:srgbClr val="FFFFFF"/>
                </a:highlight>
                <a:hlinkClick r:id="rId5"/>
              </a:rPr>
              <a:t>https://sacmg.ucanr.edu/FOHC_Orchard_tour/</a:t>
            </a:r>
            <a:endParaRPr sz="5200">
              <a:highlight>
                <a:srgbClr val="FFFFFF"/>
              </a:highlight>
            </a:endParaRPr>
          </a:p>
          <a:p>
            <a:pPr marL="177800" lvl="0" indent="-38100" algn="l" rtl="0">
              <a:lnSpc>
                <a:spcPct val="90000"/>
              </a:lnSpc>
              <a:spcBef>
                <a:spcPts val="1200"/>
              </a:spcBef>
              <a:spcAft>
                <a:spcPts val="0"/>
              </a:spcAft>
              <a:buClr>
                <a:schemeClr val="dk1"/>
              </a:buClr>
              <a:buSzPct val="40384"/>
              <a:buNone/>
            </a:pPr>
            <a:r>
              <a:rPr lang="en" sz="5200">
                <a:highlight>
                  <a:srgbClr val="FFFFFF"/>
                </a:highlight>
              </a:rPr>
              <a:t>Fruit Trees for the Lower Foothills:  </a:t>
            </a:r>
            <a:r>
              <a:rPr lang="en" sz="5200" u="sng">
                <a:solidFill>
                  <a:schemeClr val="hlink"/>
                </a:solidFill>
                <a:highlight>
                  <a:srgbClr val="FFFFFF"/>
                </a:highlight>
                <a:hlinkClick r:id="rId6"/>
              </a:rPr>
              <a:t>https://anrcatalog.ucanr.edu/pdf/8396.pdf</a:t>
            </a:r>
            <a:endParaRPr sz="5200">
              <a:highlight>
                <a:srgbClr val="FFFFFF"/>
              </a:highlight>
            </a:endParaRPr>
          </a:p>
          <a:p>
            <a:pPr marL="177800" lvl="0" indent="-38100" algn="l" rtl="0">
              <a:lnSpc>
                <a:spcPct val="90000"/>
              </a:lnSpc>
              <a:spcBef>
                <a:spcPts val="1200"/>
              </a:spcBef>
              <a:spcAft>
                <a:spcPts val="0"/>
              </a:spcAft>
              <a:buClr>
                <a:schemeClr val="dk1"/>
              </a:buClr>
              <a:buSzPct val="40384"/>
              <a:buNone/>
            </a:pPr>
            <a:r>
              <a:rPr lang="en" sz="5200">
                <a:highlight>
                  <a:srgbClr val="FFFFFF"/>
                </a:highlight>
              </a:rPr>
              <a:t>Apples and Pears: Calendar of Operations for Home Gardeners: </a:t>
            </a:r>
            <a:r>
              <a:rPr lang="en" sz="5200" u="sng">
                <a:solidFill>
                  <a:schemeClr val="hlink"/>
                </a:solidFill>
                <a:highlight>
                  <a:srgbClr val="FFFFFF"/>
                </a:highlight>
                <a:hlinkClick r:id="rId7"/>
              </a:rPr>
              <a:t>https://homeorchard.ucanr.edu/7258.pdf</a:t>
            </a:r>
            <a:endParaRPr sz="5200">
              <a:highlight>
                <a:srgbClr val="FFFFFF"/>
              </a:highlight>
            </a:endParaRPr>
          </a:p>
          <a:p>
            <a:pPr marL="177800" lvl="0" indent="-38100" algn="l" rtl="0">
              <a:lnSpc>
                <a:spcPct val="90000"/>
              </a:lnSpc>
              <a:spcBef>
                <a:spcPts val="1200"/>
              </a:spcBef>
              <a:spcAft>
                <a:spcPts val="0"/>
              </a:spcAft>
              <a:buClr>
                <a:schemeClr val="dk1"/>
              </a:buClr>
              <a:buSzPct val="40384"/>
              <a:buNone/>
            </a:pPr>
            <a:r>
              <a:rPr lang="en" sz="5200">
                <a:highlight>
                  <a:srgbClr val="FFFFFF"/>
                </a:highlight>
              </a:rPr>
              <a:t> Harvest Times for Selected Fruit Cultivars in the Sacramento Valley Foothills </a:t>
            </a:r>
            <a:r>
              <a:rPr lang="en" sz="5200" u="sng">
                <a:solidFill>
                  <a:schemeClr val="hlink"/>
                </a:solidFill>
                <a:highlight>
                  <a:srgbClr val="FFFFFF"/>
                </a:highlight>
                <a:hlinkClick r:id="rId8"/>
              </a:rPr>
              <a:t>https://homeorchard.ucanr.edu/harvest-foothills.pdf</a:t>
            </a:r>
            <a:endParaRPr sz="5200">
              <a:highlight>
                <a:srgbClr val="FFFFFF"/>
              </a:highlight>
            </a:endParaRPr>
          </a:p>
          <a:p>
            <a:pPr marL="177800" lvl="0" indent="-38100" algn="l" rtl="0">
              <a:lnSpc>
                <a:spcPct val="90000"/>
              </a:lnSpc>
              <a:spcBef>
                <a:spcPts val="1200"/>
              </a:spcBef>
              <a:spcAft>
                <a:spcPts val="0"/>
              </a:spcAft>
              <a:buClr>
                <a:schemeClr val="dk1"/>
              </a:buClr>
              <a:buSzPct val="40384"/>
              <a:buNone/>
            </a:pPr>
            <a:r>
              <a:rPr lang="en" sz="5200">
                <a:highlight>
                  <a:srgbClr val="FFFFFF"/>
                </a:highlight>
              </a:rPr>
              <a:t>Growing Temperate Tree Fruit and Nut Crops in the Home Garden and Landscape </a:t>
            </a:r>
            <a:r>
              <a:rPr lang="en" sz="5200" u="sng">
                <a:solidFill>
                  <a:schemeClr val="hlink"/>
                </a:solidFill>
                <a:highlight>
                  <a:srgbClr val="FFFFFF"/>
                </a:highlight>
                <a:hlinkClick r:id="rId9"/>
              </a:rPr>
              <a:t>https://homeorchard.ucanr.edu/plant_apple.pdf</a:t>
            </a:r>
            <a:endParaRPr sz="5200">
              <a:highlight>
                <a:srgbClr val="FFFFFF"/>
              </a:highlight>
            </a:endParaRPr>
          </a:p>
          <a:p>
            <a:pPr marL="177800" lvl="0" indent="-38100" algn="l" rtl="0">
              <a:lnSpc>
                <a:spcPct val="90000"/>
              </a:lnSpc>
              <a:spcBef>
                <a:spcPts val="1200"/>
              </a:spcBef>
              <a:spcAft>
                <a:spcPts val="0"/>
              </a:spcAft>
              <a:buClr>
                <a:schemeClr val="dk1"/>
              </a:buClr>
              <a:buSzPct val="40384"/>
              <a:buNone/>
            </a:pPr>
            <a:r>
              <a:rPr lang="en" sz="5200">
                <a:highlight>
                  <a:srgbClr val="FFFFFF"/>
                </a:highlight>
              </a:rPr>
              <a:t>Why Fruit Trees Fail to Bear: </a:t>
            </a:r>
            <a:r>
              <a:rPr lang="en" sz="5200" u="sng">
                <a:solidFill>
                  <a:schemeClr val="hlink"/>
                </a:solidFill>
                <a:hlinkClick r:id="rId10"/>
              </a:rPr>
              <a:t>Why Fruit Trees Fail to Bear OSA 31-S68.pub (ucanr.edu)</a:t>
            </a:r>
            <a:endParaRPr sz="5200">
              <a:highlight>
                <a:srgbClr val="FFFFFF"/>
              </a:highlight>
            </a:endParaRPr>
          </a:p>
          <a:p>
            <a:pPr marL="177800" lvl="0" indent="-38100" algn="l" rtl="0">
              <a:lnSpc>
                <a:spcPct val="90000"/>
              </a:lnSpc>
              <a:spcBef>
                <a:spcPts val="1200"/>
              </a:spcBef>
              <a:spcAft>
                <a:spcPts val="0"/>
              </a:spcAft>
              <a:buClr>
                <a:schemeClr val="dk1"/>
              </a:buClr>
              <a:buSzPct val="40384"/>
              <a:buNone/>
            </a:pPr>
            <a:r>
              <a:rPr lang="en" sz="5200" u="sng">
                <a:solidFill>
                  <a:schemeClr val="hlink"/>
                </a:solidFill>
                <a:hlinkClick r:id="rId11"/>
              </a:rPr>
              <a:t>California Stone Fruit Varieties - Fruit Report (ucanr.edu)</a:t>
            </a:r>
            <a:r>
              <a:rPr lang="en" sz="5200">
                <a:highlight>
                  <a:srgbClr val="FFFFFF"/>
                </a:highlight>
              </a:rPr>
              <a:t>  </a:t>
            </a:r>
            <a:r>
              <a:rPr lang="en" sz="5200" u="sng">
                <a:solidFill>
                  <a:schemeClr val="hlink"/>
                </a:solidFill>
                <a:highlight>
                  <a:srgbClr val="FFFFFF"/>
                </a:highlight>
                <a:hlinkClick r:id="rId12"/>
              </a:rPr>
              <a:t>https://sonomamg.ucanr.edu/Food_Gardening/Additional_KG_Articles/Planting_Bare-root_Fruit_Trees</a:t>
            </a:r>
            <a:r>
              <a:rPr lang="en" sz="5200">
                <a:highlight>
                  <a:srgbClr val="FFFFFF"/>
                </a:highlight>
              </a:rPr>
              <a:t> </a:t>
            </a:r>
            <a:endParaRPr sz="5200">
              <a:highlight>
                <a:srgbClr val="FFFFFF"/>
              </a:highlight>
            </a:endParaRPr>
          </a:p>
          <a:p>
            <a:pPr marL="177800" lvl="0" indent="-38100" algn="l" rtl="0">
              <a:lnSpc>
                <a:spcPct val="90000"/>
              </a:lnSpc>
              <a:spcBef>
                <a:spcPts val="1200"/>
              </a:spcBef>
              <a:spcAft>
                <a:spcPts val="0"/>
              </a:spcAft>
              <a:buClr>
                <a:schemeClr val="dk1"/>
              </a:buClr>
              <a:buSzPct val="150000"/>
              <a:buNone/>
            </a:pPr>
            <a:endParaRPr sz="1400">
              <a:highlight>
                <a:srgbClr val="FFFFFF"/>
              </a:highlight>
            </a:endParaRPr>
          </a:p>
          <a:p>
            <a:pPr marL="177800" lvl="0" indent="-38100" algn="l" rtl="0">
              <a:lnSpc>
                <a:spcPct val="90000"/>
              </a:lnSpc>
              <a:spcBef>
                <a:spcPts val="1200"/>
              </a:spcBef>
              <a:spcAft>
                <a:spcPts val="0"/>
              </a:spcAft>
              <a:buClr>
                <a:schemeClr val="dk1"/>
              </a:buClr>
              <a:buSzPct val="150000"/>
              <a:buNone/>
            </a:pPr>
            <a:endParaRPr sz="1400">
              <a:highlight>
                <a:srgbClr val="FFFFFF"/>
              </a:highlight>
            </a:endParaRPr>
          </a:p>
          <a:p>
            <a:pPr marL="177800" lvl="0" indent="-38100" algn="l" rtl="0">
              <a:lnSpc>
                <a:spcPct val="90000"/>
              </a:lnSpc>
              <a:spcBef>
                <a:spcPts val="1200"/>
              </a:spcBef>
              <a:spcAft>
                <a:spcPts val="0"/>
              </a:spcAft>
              <a:buClr>
                <a:schemeClr val="dk1"/>
              </a:buClr>
              <a:buSzPct val="150000"/>
              <a:buNone/>
            </a:pPr>
            <a:endParaRPr sz="1400">
              <a:highlight>
                <a:srgbClr val="FFFFFF"/>
              </a:highlight>
            </a:endParaRPr>
          </a:p>
          <a:p>
            <a:pPr marL="177800" lvl="0" indent="-38100" algn="l" rtl="0">
              <a:lnSpc>
                <a:spcPct val="90000"/>
              </a:lnSpc>
              <a:spcBef>
                <a:spcPts val="1200"/>
              </a:spcBef>
              <a:spcAft>
                <a:spcPts val="0"/>
              </a:spcAft>
              <a:buClr>
                <a:schemeClr val="dk1"/>
              </a:buClr>
              <a:buSzPct val="150000"/>
              <a:buNone/>
            </a:pPr>
            <a:endParaRPr sz="1400">
              <a:highlight>
                <a:srgbClr val="FFFFFF"/>
              </a:highlight>
            </a:endParaRPr>
          </a:p>
          <a:p>
            <a:pPr marL="177800" lvl="0" indent="-38100" algn="l" rtl="0">
              <a:lnSpc>
                <a:spcPct val="90000"/>
              </a:lnSpc>
              <a:spcBef>
                <a:spcPts val="1200"/>
              </a:spcBef>
              <a:spcAft>
                <a:spcPts val="1200"/>
              </a:spcAft>
              <a:buClr>
                <a:schemeClr val="dk1"/>
              </a:buClr>
              <a:buSzPct val="150000"/>
              <a:buNone/>
            </a:pPr>
            <a:endParaRPr sz="1400">
              <a:highlight>
                <a:srgbClr val="FFFFFF"/>
              </a:highlight>
            </a:endParaRPr>
          </a:p>
        </p:txBody>
      </p:sp>
      <p:pic>
        <p:nvPicPr>
          <p:cNvPr id="340" name="Google Shape;340;p49"/>
          <p:cNvPicPr preferRelativeResize="0"/>
          <p:nvPr/>
        </p:nvPicPr>
        <p:blipFill>
          <a:blip r:embed="rId13">
            <a:alphaModFix/>
          </a:blip>
          <a:stretch>
            <a:fillRect/>
          </a:stretch>
        </p:blipFill>
        <p:spPr>
          <a:xfrm>
            <a:off x="6825500" y="1012000"/>
            <a:ext cx="2280400" cy="2951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0"/>
          <p:cNvSpPr txBox="1"/>
          <p:nvPr/>
        </p:nvSpPr>
        <p:spPr>
          <a:xfrm>
            <a:off x="628650" y="135731"/>
            <a:ext cx="7886700" cy="994172"/>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5A9E"/>
              </a:buClr>
              <a:buSzPts val="4100"/>
              <a:buFont typeface="Arial"/>
              <a:buNone/>
            </a:pPr>
            <a:r>
              <a:rPr lang="en" sz="4100" b="1" i="0" u="none" strike="noStrike" cap="none">
                <a:solidFill>
                  <a:srgbClr val="005A9E"/>
                </a:solidFill>
                <a:latin typeface="Arial"/>
                <a:ea typeface="Arial"/>
                <a:cs typeface="Arial"/>
                <a:sym typeface="Arial"/>
              </a:rPr>
              <a:t>Thank You!</a:t>
            </a:r>
            <a:endParaRPr sz="1100"/>
          </a:p>
        </p:txBody>
      </p:sp>
      <p:sp>
        <p:nvSpPr>
          <p:cNvPr id="346" name="Google Shape;346;p50"/>
          <p:cNvSpPr txBox="1"/>
          <p:nvPr/>
        </p:nvSpPr>
        <p:spPr>
          <a:xfrm>
            <a:off x="1485900" y="1143000"/>
            <a:ext cx="6172200" cy="479822"/>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833C0B"/>
              </a:buClr>
              <a:buSzPts val="3000"/>
              <a:buFont typeface="Arial"/>
              <a:buNone/>
            </a:pPr>
            <a:r>
              <a:rPr lang="en" sz="3000" b="1" i="0" u="none" strike="noStrike" cap="none">
                <a:solidFill>
                  <a:srgbClr val="833C0B"/>
                </a:solidFill>
                <a:latin typeface="Arial"/>
                <a:ea typeface="Arial"/>
                <a:cs typeface="Arial"/>
                <a:sym typeface="Arial"/>
              </a:rPr>
              <a:t>Any Questions?</a:t>
            </a:r>
            <a:endParaRPr sz="1100"/>
          </a:p>
        </p:txBody>
      </p:sp>
      <p:sp>
        <p:nvSpPr>
          <p:cNvPr id="347" name="Google Shape;347;p50"/>
          <p:cNvSpPr txBox="1"/>
          <p:nvPr/>
        </p:nvSpPr>
        <p:spPr>
          <a:xfrm>
            <a:off x="457200" y="1631156"/>
            <a:ext cx="8229600" cy="2963466"/>
          </a:xfrm>
          <a:prstGeom prst="rect">
            <a:avLst/>
          </a:prstGeom>
          <a:noFill/>
          <a:ln>
            <a:noFill/>
          </a:ln>
        </p:spPr>
        <p:txBody>
          <a:bodyPr spcFirstLastPara="1" wrap="square" lIns="68575" tIns="34275" rIns="68575" bIns="34275" anchor="t" anchorCtr="0">
            <a:noAutofit/>
          </a:bodyPr>
          <a:lstStyle/>
          <a:p>
            <a:pPr marL="17780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Arial"/>
              <a:ea typeface="Arial"/>
              <a:cs typeface="Arial"/>
              <a:sym typeface="Arial"/>
            </a:endParaRPr>
          </a:p>
          <a:p>
            <a:pPr marL="177800" marR="0" lvl="0" indent="-171450" algn="ctr" rtl="0">
              <a:lnSpc>
                <a:spcPct val="90000"/>
              </a:lnSpc>
              <a:spcBef>
                <a:spcPts val="800"/>
              </a:spcBef>
              <a:spcAft>
                <a:spcPts val="0"/>
              </a:spcAft>
              <a:buClr>
                <a:schemeClr val="dk1"/>
              </a:buClr>
              <a:buSzPts val="2100"/>
              <a:buFont typeface="Arial"/>
              <a:buChar char="•"/>
            </a:pPr>
            <a:r>
              <a:rPr lang="en" sz="2100" b="0" i="0" u="none" strike="noStrike" cap="none">
                <a:solidFill>
                  <a:schemeClr val="dk1"/>
                </a:solidFill>
                <a:latin typeface="Arial"/>
                <a:ea typeface="Arial"/>
                <a:cs typeface="Arial"/>
                <a:sym typeface="Arial"/>
              </a:rPr>
              <a:t>Master Gardener Hotline: </a:t>
            </a:r>
            <a:r>
              <a:rPr lang="en" sz="2100" b="1" i="0" u="none" strike="noStrike" cap="none">
                <a:solidFill>
                  <a:schemeClr val="dk1"/>
                </a:solidFill>
                <a:latin typeface="Arial"/>
                <a:ea typeface="Arial"/>
                <a:cs typeface="Arial"/>
                <a:sym typeface="Arial"/>
              </a:rPr>
              <a:t>(530) 889-7388</a:t>
            </a:r>
            <a:endParaRPr sz="1100"/>
          </a:p>
          <a:p>
            <a:pPr marL="177800" marR="0" lvl="0" indent="-171450" algn="ctr" rtl="0">
              <a:lnSpc>
                <a:spcPct val="90000"/>
              </a:lnSpc>
              <a:spcBef>
                <a:spcPts val="800"/>
              </a:spcBef>
              <a:spcAft>
                <a:spcPts val="0"/>
              </a:spcAft>
              <a:buClr>
                <a:schemeClr val="dk1"/>
              </a:buClr>
              <a:buSzPts val="2100"/>
              <a:buFont typeface="Arial"/>
              <a:buChar char="•"/>
            </a:pPr>
            <a:r>
              <a:rPr lang="en" sz="2100" b="0" i="0" u="none" strike="noStrike" cap="none">
                <a:solidFill>
                  <a:schemeClr val="dk1"/>
                </a:solidFill>
                <a:latin typeface="Arial"/>
                <a:ea typeface="Arial"/>
                <a:cs typeface="Arial"/>
                <a:sym typeface="Arial"/>
              </a:rPr>
              <a:t>Master Gardener Website: </a:t>
            </a:r>
            <a:r>
              <a:rPr lang="en" sz="2100" b="1" i="0" u="none" strike="noStrike" cap="none">
                <a:solidFill>
                  <a:schemeClr val="dk1"/>
                </a:solidFill>
                <a:latin typeface="Arial"/>
                <a:ea typeface="Arial"/>
                <a:cs typeface="Arial"/>
                <a:sym typeface="Arial"/>
              </a:rPr>
              <a:t>pcmg.ucanr.edu</a:t>
            </a:r>
            <a:endParaRPr sz="2100" b="1" i="0" u="none" strike="noStrike" cap="none">
              <a:solidFill>
                <a:schemeClr val="dk1"/>
              </a:solidFill>
              <a:latin typeface="Arial"/>
              <a:ea typeface="Arial"/>
              <a:cs typeface="Arial"/>
              <a:sym typeface="Arial"/>
            </a:endParaRPr>
          </a:p>
          <a:p>
            <a:pPr marL="177800" marR="0" lvl="0" indent="-38100" algn="ctr"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Arial"/>
              <a:ea typeface="Arial"/>
              <a:cs typeface="Arial"/>
              <a:sym typeface="Arial"/>
            </a:endParaRPr>
          </a:p>
          <a:p>
            <a:pPr marL="177800" marR="0" lvl="0" indent="-171450" algn="ctr" rtl="0">
              <a:lnSpc>
                <a:spcPct val="90000"/>
              </a:lnSpc>
              <a:spcBef>
                <a:spcPts val="800"/>
              </a:spcBef>
              <a:spcAft>
                <a:spcPts val="0"/>
              </a:spcAft>
              <a:buClr>
                <a:srgbClr val="C00000"/>
              </a:buClr>
              <a:buSzPts val="2700"/>
              <a:buFont typeface="Arial"/>
              <a:buChar char="•"/>
            </a:pPr>
            <a:r>
              <a:rPr lang="en" sz="2700" b="1" i="0" u="none" strike="noStrike" cap="none">
                <a:solidFill>
                  <a:srgbClr val="C00000"/>
                </a:solidFill>
                <a:latin typeface="Arial"/>
                <a:ea typeface="Arial"/>
                <a:cs typeface="Arial"/>
                <a:sym typeface="Arial"/>
              </a:rPr>
              <a:t>Evaluations, please!</a:t>
            </a:r>
            <a:endParaRPr sz="1100"/>
          </a:p>
        </p:txBody>
      </p:sp>
      <p:pic>
        <p:nvPicPr>
          <p:cNvPr id="348" name="Google Shape;348;p50"/>
          <p:cNvPicPr preferRelativeResize="0"/>
          <p:nvPr/>
        </p:nvPicPr>
        <p:blipFill rotWithShape="1">
          <a:blip r:embed="rId3">
            <a:alphaModFix/>
          </a:blip>
          <a:srcRect l="18129" t="55623" r="18897" b="32938"/>
          <a:stretch/>
        </p:blipFill>
        <p:spPr>
          <a:xfrm>
            <a:off x="3705275" y="4583925"/>
            <a:ext cx="5476651" cy="559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628650" y="551621"/>
            <a:ext cx="7886700" cy="81759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005A9E"/>
              </a:buClr>
              <a:buSzPts val="2800"/>
              <a:buFont typeface="Arial"/>
              <a:buNone/>
            </a:pPr>
            <a:r>
              <a:rPr lang="en"/>
              <a:t>Who Are Master Gardeners?</a:t>
            </a:r>
            <a:endParaRPr/>
          </a:p>
        </p:txBody>
      </p:sp>
      <p:sp>
        <p:nvSpPr>
          <p:cNvPr id="162" name="Google Shape;162;p2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rgbClr val="1F3864"/>
              </a:buClr>
              <a:buSzPts val="2400"/>
              <a:buChar char="●"/>
            </a:pPr>
            <a:r>
              <a:rPr lang="en" sz="2400" b="1">
                <a:solidFill>
                  <a:srgbClr val="1F3864"/>
                </a:solidFill>
              </a:rPr>
              <a:t>Where to find us…</a:t>
            </a:r>
            <a:endParaRPr/>
          </a:p>
          <a:p>
            <a:pPr marL="177800" lvl="0" indent="-184150" algn="l" rtl="0">
              <a:lnSpc>
                <a:spcPct val="90000"/>
              </a:lnSpc>
              <a:spcBef>
                <a:spcPts val="800"/>
              </a:spcBef>
              <a:spcAft>
                <a:spcPts val="0"/>
              </a:spcAft>
              <a:buClr>
                <a:srgbClr val="1F3864"/>
              </a:buClr>
              <a:buSzPts val="2300"/>
              <a:buChar char="●"/>
            </a:pPr>
            <a:r>
              <a:rPr lang="en" sz="2300" b="1">
                <a:solidFill>
                  <a:srgbClr val="1F3864"/>
                </a:solidFill>
              </a:rPr>
              <a:t>Online, in the Media, and Special Publications</a:t>
            </a:r>
            <a:endParaRPr/>
          </a:p>
          <a:p>
            <a:pPr marL="520700" lvl="1" indent="-177800" algn="l" rtl="0">
              <a:lnSpc>
                <a:spcPct val="90000"/>
              </a:lnSpc>
              <a:spcBef>
                <a:spcPts val="400"/>
              </a:spcBef>
              <a:spcAft>
                <a:spcPts val="0"/>
              </a:spcAft>
              <a:buClr>
                <a:srgbClr val="1F3864"/>
              </a:buClr>
              <a:buSzPts val="1800"/>
              <a:buChar char="○"/>
            </a:pPr>
            <a:r>
              <a:rPr lang="en" sz="1800" b="1">
                <a:solidFill>
                  <a:srgbClr val="1F3864"/>
                </a:solidFill>
              </a:rPr>
              <a:t>Hotline: Call </a:t>
            </a:r>
            <a:r>
              <a:rPr lang="en" b="1">
                <a:solidFill>
                  <a:srgbClr val="1F3864"/>
                </a:solidFill>
              </a:rPr>
              <a:t>(530) 889-7388 </a:t>
            </a:r>
            <a:r>
              <a:rPr lang="en" sz="1800" b="1">
                <a:solidFill>
                  <a:srgbClr val="1F3864"/>
                </a:solidFill>
              </a:rPr>
              <a:t>or submit your questions online</a:t>
            </a:r>
            <a:endParaRPr/>
          </a:p>
          <a:p>
            <a:pPr marL="520700" lvl="1" indent="-177800" algn="l" rtl="0">
              <a:lnSpc>
                <a:spcPct val="90000"/>
              </a:lnSpc>
              <a:spcBef>
                <a:spcPts val="400"/>
              </a:spcBef>
              <a:spcAft>
                <a:spcPts val="0"/>
              </a:spcAft>
              <a:buClr>
                <a:srgbClr val="1F3864"/>
              </a:buClr>
              <a:buSzPts val="1800"/>
              <a:buChar char="○"/>
            </a:pPr>
            <a:r>
              <a:rPr lang="en" sz="1800" b="1">
                <a:solidFill>
                  <a:srgbClr val="1F3864"/>
                </a:solidFill>
              </a:rPr>
              <a:t>Website: pcmg.ucanr.</a:t>
            </a:r>
            <a:r>
              <a:rPr lang="en" b="1">
                <a:solidFill>
                  <a:srgbClr val="1F3864"/>
                </a:solidFill>
              </a:rPr>
              <a:t>edu</a:t>
            </a:r>
            <a:endParaRPr sz="1800" b="1">
              <a:solidFill>
                <a:srgbClr val="1F3864"/>
              </a:solidFill>
            </a:endParaRPr>
          </a:p>
          <a:p>
            <a:pPr marL="520700" lvl="1" indent="-177800" algn="l" rtl="0">
              <a:lnSpc>
                <a:spcPct val="90000"/>
              </a:lnSpc>
              <a:spcBef>
                <a:spcPts val="400"/>
              </a:spcBef>
              <a:spcAft>
                <a:spcPts val="0"/>
              </a:spcAft>
              <a:buClr>
                <a:srgbClr val="1F3864"/>
              </a:buClr>
              <a:buSzPts val="1800"/>
              <a:buChar char="○"/>
            </a:pPr>
            <a:r>
              <a:rPr lang="en" sz="1800" b="1">
                <a:solidFill>
                  <a:srgbClr val="1F3864"/>
                </a:solidFill>
              </a:rPr>
              <a:t>Facebook, Instagram, X, YouTube</a:t>
            </a:r>
            <a:endParaRPr/>
          </a:p>
          <a:p>
            <a:pPr marL="520700" lvl="1" indent="-177800" algn="l" rtl="0">
              <a:lnSpc>
                <a:spcPct val="90000"/>
              </a:lnSpc>
              <a:spcBef>
                <a:spcPts val="400"/>
              </a:spcBef>
              <a:spcAft>
                <a:spcPts val="0"/>
              </a:spcAft>
              <a:buClr>
                <a:srgbClr val="1F3864"/>
              </a:buClr>
              <a:buSzPts val="1800"/>
              <a:buChar char="○"/>
            </a:pPr>
            <a:r>
              <a:rPr lang="en" sz="1800" b="1">
                <a:solidFill>
                  <a:srgbClr val="1F3864"/>
                </a:solidFill>
              </a:rPr>
              <a:t>Gold Country Media monthly column </a:t>
            </a:r>
            <a:endParaRPr/>
          </a:p>
          <a:p>
            <a:pPr marL="520700" lvl="1" indent="-177800" algn="l" rtl="0">
              <a:lnSpc>
                <a:spcPct val="90000"/>
              </a:lnSpc>
              <a:spcBef>
                <a:spcPts val="400"/>
              </a:spcBef>
              <a:spcAft>
                <a:spcPts val="0"/>
              </a:spcAft>
              <a:buClr>
                <a:srgbClr val="1F3864"/>
              </a:buClr>
              <a:buSzPts val="1800"/>
              <a:buChar char="○"/>
            </a:pPr>
            <a:r>
              <a:rPr lang="en" sz="1800" b="1" i="1">
                <a:solidFill>
                  <a:srgbClr val="1F3864"/>
                </a:solidFill>
              </a:rPr>
              <a:t>Curious Gardener </a:t>
            </a:r>
            <a:r>
              <a:rPr lang="en" b="1">
                <a:solidFill>
                  <a:srgbClr val="1F3864"/>
                </a:solidFill>
              </a:rPr>
              <a:t>quarterly</a:t>
            </a:r>
            <a:r>
              <a:rPr lang="en" sz="1800" b="1">
                <a:solidFill>
                  <a:srgbClr val="1F3864"/>
                </a:solidFill>
              </a:rPr>
              <a:t> newsletter on our website</a:t>
            </a:r>
            <a:endParaRPr/>
          </a:p>
          <a:p>
            <a:pPr marL="520700" lvl="1" indent="-177800" algn="l" rtl="0">
              <a:lnSpc>
                <a:spcPct val="90000"/>
              </a:lnSpc>
              <a:spcBef>
                <a:spcPts val="400"/>
              </a:spcBef>
              <a:spcAft>
                <a:spcPts val="1200"/>
              </a:spcAft>
              <a:buClr>
                <a:srgbClr val="1F3864"/>
              </a:buClr>
              <a:buSzPts val="1800"/>
              <a:buChar char="○"/>
            </a:pPr>
            <a:r>
              <a:rPr lang="en" sz="1800" b="1" i="1">
                <a:solidFill>
                  <a:srgbClr val="1F3864"/>
                </a:solidFill>
              </a:rPr>
              <a:t>Gardening Guide and Calendar</a:t>
            </a:r>
            <a:endParaRPr/>
          </a:p>
        </p:txBody>
      </p:sp>
      <p:sp>
        <p:nvSpPr>
          <p:cNvPr id="163" name="Google Shape;163;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3</a:t>
            </a:fld>
            <a:endParaRPr sz="1000">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628650" y="551621"/>
            <a:ext cx="7886700" cy="81759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005A9E"/>
              </a:buClr>
              <a:buSzPts val="2800"/>
              <a:buFont typeface="Arial"/>
              <a:buNone/>
            </a:pPr>
            <a:r>
              <a:rPr lang="en"/>
              <a:t>Who Are Master Gardeners?</a:t>
            </a:r>
            <a:endParaRPr/>
          </a:p>
        </p:txBody>
      </p:sp>
      <p:sp>
        <p:nvSpPr>
          <p:cNvPr id="169" name="Google Shape;169;p2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rgbClr val="1F3864"/>
              </a:buClr>
              <a:buSzPts val="2400"/>
              <a:buChar char="●"/>
            </a:pPr>
            <a:r>
              <a:rPr lang="en" sz="2400" b="1">
                <a:solidFill>
                  <a:srgbClr val="1F3864"/>
                </a:solidFill>
              </a:rPr>
              <a:t>Where to find us…</a:t>
            </a:r>
            <a:endParaRPr/>
          </a:p>
          <a:p>
            <a:pPr marL="177800" lvl="0" indent="-184150" algn="l" rtl="0">
              <a:lnSpc>
                <a:spcPct val="90000"/>
              </a:lnSpc>
              <a:spcBef>
                <a:spcPts val="800"/>
              </a:spcBef>
              <a:spcAft>
                <a:spcPts val="0"/>
              </a:spcAft>
              <a:buClr>
                <a:srgbClr val="1E4E79"/>
              </a:buClr>
              <a:buSzPts val="2300"/>
              <a:buChar char="●"/>
            </a:pPr>
            <a:r>
              <a:rPr lang="en" sz="2300" b="1">
                <a:solidFill>
                  <a:srgbClr val="1E4E79"/>
                </a:solidFill>
              </a:rPr>
              <a:t>Workshops, Fairs and Festivals, and Special Events</a:t>
            </a:r>
            <a:endParaRPr/>
          </a:p>
          <a:p>
            <a:pPr marL="520700" lvl="1" indent="-177800" algn="l" rtl="0">
              <a:lnSpc>
                <a:spcPct val="90000"/>
              </a:lnSpc>
              <a:spcBef>
                <a:spcPts val="400"/>
              </a:spcBef>
              <a:spcAft>
                <a:spcPts val="0"/>
              </a:spcAft>
              <a:buClr>
                <a:srgbClr val="1E4E79"/>
              </a:buClr>
              <a:buSzPts val="1800"/>
              <a:buChar char="○"/>
            </a:pPr>
            <a:r>
              <a:rPr lang="en" sz="1800" b="1">
                <a:solidFill>
                  <a:srgbClr val="1E4E79"/>
                </a:solidFill>
              </a:rPr>
              <a:t>Speakers by Request </a:t>
            </a:r>
            <a:endParaRPr/>
          </a:p>
          <a:p>
            <a:pPr marL="520700" lvl="1" indent="-177800" algn="l" rtl="0">
              <a:lnSpc>
                <a:spcPct val="90000"/>
              </a:lnSpc>
              <a:spcBef>
                <a:spcPts val="400"/>
              </a:spcBef>
              <a:spcAft>
                <a:spcPts val="0"/>
              </a:spcAft>
              <a:buClr>
                <a:srgbClr val="1E4E79"/>
              </a:buClr>
              <a:buSzPts val="1800"/>
              <a:buChar char="○"/>
            </a:pPr>
            <a:r>
              <a:rPr lang="en" sz="1800" b="1">
                <a:solidFill>
                  <a:srgbClr val="1E4E79"/>
                </a:solidFill>
              </a:rPr>
              <a:t>Workshops (various venues, check website)</a:t>
            </a:r>
            <a:endParaRPr/>
          </a:p>
          <a:p>
            <a:pPr marL="520700" lvl="1" indent="-177800" algn="l" rtl="0">
              <a:lnSpc>
                <a:spcPct val="90000"/>
              </a:lnSpc>
              <a:spcBef>
                <a:spcPts val="400"/>
              </a:spcBef>
              <a:spcAft>
                <a:spcPts val="0"/>
              </a:spcAft>
              <a:buClr>
                <a:srgbClr val="1E4E79"/>
              </a:buClr>
              <a:buSzPts val="1800"/>
              <a:buChar char="○"/>
            </a:pPr>
            <a:r>
              <a:rPr lang="en" sz="1800" b="1">
                <a:solidFill>
                  <a:srgbClr val="1E4E79"/>
                </a:solidFill>
              </a:rPr>
              <a:t>Farmers’ Markets (seasonal: Auburn, Lincoln, Roseville)</a:t>
            </a:r>
            <a:endParaRPr/>
          </a:p>
          <a:p>
            <a:pPr marL="520700" lvl="1" indent="-177800" algn="l" rtl="0">
              <a:lnSpc>
                <a:spcPct val="90000"/>
              </a:lnSpc>
              <a:spcBef>
                <a:spcPts val="400"/>
              </a:spcBef>
              <a:spcAft>
                <a:spcPts val="0"/>
              </a:spcAft>
              <a:buClr>
                <a:srgbClr val="1E4E79"/>
              </a:buClr>
              <a:buSzPts val="1800"/>
              <a:buChar char="○"/>
            </a:pPr>
            <a:r>
              <a:rPr lang="en" sz="1800" b="1">
                <a:solidFill>
                  <a:srgbClr val="1E4E79"/>
                </a:solidFill>
              </a:rPr>
              <a:t>Fairs and Festivals Booths (varies)</a:t>
            </a:r>
            <a:endParaRPr/>
          </a:p>
          <a:p>
            <a:pPr marL="520700" lvl="1" indent="-177800" algn="l" rtl="0">
              <a:lnSpc>
                <a:spcPct val="90000"/>
              </a:lnSpc>
              <a:spcBef>
                <a:spcPts val="400"/>
              </a:spcBef>
              <a:spcAft>
                <a:spcPts val="0"/>
              </a:spcAft>
              <a:buClr>
                <a:srgbClr val="1E4E79"/>
              </a:buClr>
              <a:buSzPts val="1800"/>
              <a:buChar char="○"/>
            </a:pPr>
            <a:r>
              <a:rPr lang="en" sz="1800" b="1">
                <a:solidFill>
                  <a:srgbClr val="1E4E79"/>
                </a:solidFill>
              </a:rPr>
              <a:t>Garden Faire (April 13)</a:t>
            </a:r>
            <a:endParaRPr/>
          </a:p>
          <a:p>
            <a:pPr marL="520700" lvl="1" indent="-177800" algn="l" rtl="0">
              <a:lnSpc>
                <a:spcPct val="90000"/>
              </a:lnSpc>
              <a:spcBef>
                <a:spcPts val="400"/>
              </a:spcBef>
              <a:spcAft>
                <a:spcPts val="1200"/>
              </a:spcAft>
              <a:buClr>
                <a:srgbClr val="1E4E79"/>
              </a:buClr>
              <a:buSzPts val="1800"/>
              <a:buChar char="○"/>
            </a:pPr>
            <a:r>
              <a:rPr lang="en" sz="1800" b="1">
                <a:solidFill>
                  <a:srgbClr val="1E4E79"/>
                </a:solidFill>
              </a:rPr>
              <a:t>Mother’s Day Garden Tour (May 12)</a:t>
            </a:r>
            <a:endParaRPr/>
          </a:p>
        </p:txBody>
      </p:sp>
      <p:sp>
        <p:nvSpPr>
          <p:cNvPr id="170" name="Google Shape;170;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4</a:t>
            </a:fld>
            <a:endParaRPr sz="1000">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Table of Contents</a:t>
            </a:r>
            <a:endParaRPr/>
          </a:p>
        </p:txBody>
      </p:sp>
      <p:sp>
        <p:nvSpPr>
          <p:cNvPr id="176" name="Google Shape;176;p29"/>
          <p:cNvSpPr txBox="1">
            <a:spLocks noGrp="1"/>
          </p:cNvSpPr>
          <p:nvPr>
            <p:ph type="body" idx="2"/>
          </p:nvPr>
        </p:nvSpPr>
        <p:spPr>
          <a:xfrm>
            <a:off x="553650" y="1460625"/>
            <a:ext cx="5614200" cy="3333900"/>
          </a:xfrm>
          <a:prstGeom prst="rect">
            <a:avLst/>
          </a:prstGeom>
          <a:noFill/>
          <a:ln>
            <a:noFill/>
          </a:ln>
        </p:spPr>
        <p:txBody>
          <a:bodyPr spcFirstLastPara="1" wrap="square" lIns="68575" tIns="34275" rIns="68575" bIns="34275" anchor="t" anchorCtr="0">
            <a:normAutofit/>
          </a:bodyPr>
          <a:lstStyle/>
          <a:p>
            <a:pPr marL="457200" lvl="0" indent="-317500" algn="l" rtl="0">
              <a:lnSpc>
                <a:spcPct val="150000"/>
              </a:lnSpc>
              <a:spcBef>
                <a:spcPts val="0"/>
              </a:spcBef>
              <a:spcAft>
                <a:spcPts val="0"/>
              </a:spcAft>
              <a:buClr>
                <a:srgbClr val="C55A11"/>
              </a:buClr>
              <a:buSzPts val="1400"/>
              <a:buChar char="●"/>
            </a:pPr>
            <a:r>
              <a:rPr lang="en" b="1">
                <a:solidFill>
                  <a:srgbClr val="C55A11"/>
                </a:solidFill>
              </a:rPr>
              <a:t>Selecting Varieties</a:t>
            </a:r>
            <a:endParaRPr b="1">
              <a:solidFill>
                <a:srgbClr val="C55A11"/>
              </a:solidFill>
            </a:endParaRPr>
          </a:p>
          <a:p>
            <a:pPr marL="457200" lvl="0" indent="-317500" algn="l" rtl="0">
              <a:lnSpc>
                <a:spcPct val="150000"/>
              </a:lnSpc>
              <a:spcBef>
                <a:spcPts val="0"/>
              </a:spcBef>
              <a:spcAft>
                <a:spcPts val="0"/>
              </a:spcAft>
              <a:buClr>
                <a:srgbClr val="C55A11"/>
              </a:buClr>
              <a:buSzPts val="1400"/>
              <a:buChar char="●"/>
            </a:pPr>
            <a:r>
              <a:rPr lang="en" b="1">
                <a:solidFill>
                  <a:srgbClr val="C55A11"/>
                </a:solidFill>
              </a:rPr>
              <a:t>Understanding Requirements </a:t>
            </a:r>
            <a:endParaRPr b="1">
              <a:solidFill>
                <a:srgbClr val="C55A11"/>
              </a:solidFill>
            </a:endParaRPr>
          </a:p>
          <a:p>
            <a:pPr marL="914400" lvl="1" indent="-317500" algn="l" rtl="0">
              <a:lnSpc>
                <a:spcPct val="150000"/>
              </a:lnSpc>
              <a:spcBef>
                <a:spcPts val="0"/>
              </a:spcBef>
              <a:spcAft>
                <a:spcPts val="0"/>
              </a:spcAft>
              <a:buClr>
                <a:srgbClr val="C55A11"/>
              </a:buClr>
              <a:buSzPts val="1400"/>
              <a:buChar char="○"/>
            </a:pPr>
            <a:r>
              <a:rPr lang="en" b="1">
                <a:solidFill>
                  <a:srgbClr val="C55A11"/>
                </a:solidFill>
              </a:rPr>
              <a:t>Chill, pollinizers, harvest</a:t>
            </a:r>
            <a:endParaRPr b="1">
              <a:solidFill>
                <a:srgbClr val="C55A11"/>
              </a:solidFill>
            </a:endParaRPr>
          </a:p>
          <a:p>
            <a:pPr marL="457200" lvl="0" indent="-317500" algn="l" rtl="0">
              <a:lnSpc>
                <a:spcPct val="150000"/>
              </a:lnSpc>
              <a:spcBef>
                <a:spcPts val="0"/>
              </a:spcBef>
              <a:spcAft>
                <a:spcPts val="0"/>
              </a:spcAft>
              <a:buClr>
                <a:srgbClr val="C55A11"/>
              </a:buClr>
              <a:buSzPts val="1400"/>
              <a:buChar char="●"/>
            </a:pPr>
            <a:r>
              <a:rPr lang="en" b="1">
                <a:solidFill>
                  <a:srgbClr val="C55A11"/>
                </a:solidFill>
              </a:rPr>
              <a:t>Why and how of Bareroots</a:t>
            </a:r>
            <a:endParaRPr b="1">
              <a:solidFill>
                <a:srgbClr val="C55A11"/>
              </a:solidFill>
            </a:endParaRPr>
          </a:p>
          <a:p>
            <a:pPr marL="457200" lvl="0" indent="-323850" algn="l" rtl="0">
              <a:lnSpc>
                <a:spcPct val="150000"/>
              </a:lnSpc>
              <a:spcBef>
                <a:spcPts val="0"/>
              </a:spcBef>
              <a:spcAft>
                <a:spcPts val="0"/>
              </a:spcAft>
              <a:buClr>
                <a:srgbClr val="C55A11"/>
              </a:buClr>
              <a:buSzPts val="1500"/>
              <a:buChar char="●"/>
            </a:pPr>
            <a:r>
              <a:rPr lang="en" b="1" u="sng">
                <a:solidFill>
                  <a:srgbClr val="C55A11"/>
                </a:solidFill>
              </a:rPr>
              <a:t>Brief</a:t>
            </a:r>
            <a:r>
              <a:rPr lang="en" b="1">
                <a:solidFill>
                  <a:srgbClr val="C55A11"/>
                </a:solidFill>
              </a:rPr>
              <a:t> Intro to Pruning Systems</a:t>
            </a:r>
            <a:endParaRPr b="1">
              <a:solidFill>
                <a:srgbClr val="C55A11"/>
              </a:solidFill>
            </a:endParaRPr>
          </a:p>
          <a:p>
            <a:pPr marL="457200" lvl="0" indent="-317500" algn="l" rtl="0">
              <a:lnSpc>
                <a:spcPct val="150000"/>
              </a:lnSpc>
              <a:spcBef>
                <a:spcPts val="0"/>
              </a:spcBef>
              <a:spcAft>
                <a:spcPts val="0"/>
              </a:spcAft>
              <a:buClr>
                <a:srgbClr val="C55A11"/>
              </a:buClr>
              <a:buSzPts val="1400"/>
              <a:buChar char="●"/>
            </a:pPr>
            <a:r>
              <a:rPr lang="en" b="1">
                <a:solidFill>
                  <a:srgbClr val="C55A11"/>
                </a:solidFill>
              </a:rPr>
              <a:t>Grafting &amp; CRFG</a:t>
            </a:r>
            <a:endParaRPr b="1">
              <a:solidFill>
                <a:srgbClr val="C55A11"/>
              </a:solidFill>
            </a:endParaRPr>
          </a:p>
          <a:p>
            <a:pPr marL="177800" lvl="0" indent="0" algn="l" rtl="0">
              <a:lnSpc>
                <a:spcPct val="90000"/>
              </a:lnSpc>
              <a:spcBef>
                <a:spcPts val="8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“I Want Them All” - how to narrow the search</a:t>
            </a:r>
            <a:endParaRPr/>
          </a:p>
        </p:txBody>
      </p:sp>
      <p:sp>
        <p:nvSpPr>
          <p:cNvPr id="182" name="Google Shape;182;p30"/>
          <p:cNvSpPr txBox="1">
            <a:spLocks noGrp="1"/>
          </p:cNvSpPr>
          <p:nvPr>
            <p:ph type="body" idx="2"/>
          </p:nvPr>
        </p:nvSpPr>
        <p:spPr>
          <a:xfrm>
            <a:off x="553650" y="1460624"/>
            <a:ext cx="3868200" cy="3333900"/>
          </a:xfrm>
          <a:prstGeom prst="rect">
            <a:avLst/>
          </a:prstGeom>
          <a:noFill/>
          <a:ln>
            <a:noFill/>
          </a:ln>
        </p:spPr>
        <p:txBody>
          <a:bodyPr spcFirstLastPara="1" wrap="square" lIns="68575" tIns="34275" rIns="68575" bIns="34275" anchor="t" anchorCtr="0">
            <a:normAutofit fontScale="77500"/>
          </a:bodyPr>
          <a:lstStyle/>
          <a:p>
            <a:pPr marL="457200" lvl="0" indent="-297497" algn="l" rtl="0">
              <a:lnSpc>
                <a:spcPct val="150000"/>
              </a:lnSpc>
              <a:spcBef>
                <a:spcPts val="0"/>
              </a:spcBef>
              <a:spcAft>
                <a:spcPts val="0"/>
              </a:spcAft>
              <a:buClr>
                <a:srgbClr val="C55A11"/>
              </a:buClr>
              <a:buSzPct val="77777"/>
              <a:buChar char="●"/>
            </a:pPr>
            <a:r>
              <a:rPr lang="en" b="1">
                <a:solidFill>
                  <a:srgbClr val="C55A11"/>
                </a:solidFill>
              </a:rPr>
              <a:t>Choose fruit you will eat!</a:t>
            </a:r>
            <a:endParaRPr b="1">
              <a:solidFill>
                <a:srgbClr val="C55A11"/>
              </a:solidFill>
            </a:endParaRPr>
          </a:p>
          <a:p>
            <a:pPr marL="457200" lvl="0" indent="-297497" algn="l" rtl="0">
              <a:lnSpc>
                <a:spcPct val="150000"/>
              </a:lnSpc>
              <a:spcBef>
                <a:spcPts val="0"/>
              </a:spcBef>
              <a:spcAft>
                <a:spcPts val="0"/>
              </a:spcAft>
              <a:buClr>
                <a:srgbClr val="C55A11"/>
              </a:buClr>
              <a:buSzPct val="77777"/>
              <a:buChar char="●"/>
            </a:pPr>
            <a:r>
              <a:rPr lang="en" b="1">
                <a:solidFill>
                  <a:srgbClr val="C55A11"/>
                </a:solidFill>
              </a:rPr>
              <a:t>What do you have and when does it get ripe?</a:t>
            </a:r>
            <a:endParaRPr b="1">
              <a:solidFill>
                <a:srgbClr val="C55A11"/>
              </a:solidFill>
            </a:endParaRPr>
          </a:p>
          <a:p>
            <a:pPr marL="457200" lvl="0" indent="-297497" algn="l" rtl="0">
              <a:lnSpc>
                <a:spcPct val="150000"/>
              </a:lnSpc>
              <a:spcBef>
                <a:spcPts val="0"/>
              </a:spcBef>
              <a:spcAft>
                <a:spcPts val="0"/>
              </a:spcAft>
              <a:buClr>
                <a:srgbClr val="C55A11"/>
              </a:buClr>
              <a:buSzPct val="77777"/>
              <a:buChar char="●"/>
            </a:pPr>
            <a:r>
              <a:rPr lang="en" b="1">
                <a:solidFill>
                  <a:srgbClr val="C55A11"/>
                </a:solidFill>
              </a:rPr>
              <a:t>Does your favorite variety need a lot of chill?  Does it need a pollinizer?  </a:t>
            </a:r>
            <a:endParaRPr b="1">
              <a:solidFill>
                <a:srgbClr val="C55A11"/>
              </a:solidFill>
            </a:endParaRPr>
          </a:p>
          <a:p>
            <a:pPr marL="457200" lvl="0" indent="-297497" algn="l" rtl="0">
              <a:lnSpc>
                <a:spcPct val="150000"/>
              </a:lnSpc>
              <a:spcBef>
                <a:spcPts val="0"/>
              </a:spcBef>
              <a:spcAft>
                <a:spcPts val="0"/>
              </a:spcAft>
              <a:buClr>
                <a:srgbClr val="C55A11"/>
              </a:buClr>
              <a:buSzPct val="77777"/>
              <a:buChar char="●"/>
            </a:pPr>
            <a:r>
              <a:rPr lang="en" b="1">
                <a:solidFill>
                  <a:srgbClr val="C55A11"/>
                </a:solidFill>
              </a:rPr>
              <a:t>Should I consider disease resistance?</a:t>
            </a:r>
            <a:endParaRPr b="1">
              <a:solidFill>
                <a:srgbClr val="C55A11"/>
              </a:solidFill>
            </a:endParaRPr>
          </a:p>
          <a:p>
            <a:pPr marL="457200" lvl="0" indent="-297497" algn="l" rtl="0">
              <a:lnSpc>
                <a:spcPct val="150000"/>
              </a:lnSpc>
              <a:spcBef>
                <a:spcPts val="0"/>
              </a:spcBef>
              <a:spcAft>
                <a:spcPts val="0"/>
              </a:spcAft>
              <a:buClr>
                <a:srgbClr val="C55A11"/>
              </a:buClr>
              <a:buSzPct val="100000"/>
              <a:buChar char="●"/>
            </a:pPr>
            <a:r>
              <a:rPr lang="en" b="1">
                <a:solidFill>
                  <a:srgbClr val="C55A11"/>
                </a:solidFill>
              </a:rPr>
              <a:t>A place to start: </a:t>
            </a:r>
            <a:r>
              <a:rPr lang="en" sz="1583" b="1" u="sng">
                <a:solidFill>
                  <a:srgbClr val="C55A11"/>
                </a:solidFill>
              </a:rPr>
              <a:t>Fruit and Nut Varieties for Low Elevation Sierra Foothills</a:t>
            </a:r>
            <a:r>
              <a:rPr lang="en" sz="1583" b="1">
                <a:solidFill>
                  <a:srgbClr val="C55A11"/>
                </a:solidFill>
              </a:rPr>
              <a:t> </a:t>
            </a:r>
            <a:r>
              <a:rPr lang="en" sz="1400" b="1">
                <a:solidFill>
                  <a:srgbClr val="C55A11"/>
                </a:solidFill>
              </a:rPr>
              <a:t>https://anrcatalog.ucanr.edu/pdf/8396.pdf</a:t>
            </a:r>
            <a:endParaRPr sz="1400" b="1">
              <a:solidFill>
                <a:srgbClr val="C55A11"/>
              </a:solidFill>
            </a:endParaRPr>
          </a:p>
          <a:p>
            <a:pPr marL="177800" lvl="0" indent="0" algn="l" rtl="0">
              <a:lnSpc>
                <a:spcPct val="90000"/>
              </a:lnSpc>
              <a:spcBef>
                <a:spcPts val="800"/>
              </a:spcBef>
              <a:spcAft>
                <a:spcPts val="0"/>
              </a:spcAft>
              <a:buNone/>
            </a:pPr>
            <a:endParaRPr/>
          </a:p>
        </p:txBody>
      </p:sp>
      <p:pic>
        <p:nvPicPr>
          <p:cNvPr id="183" name="Google Shape;183;p30"/>
          <p:cNvPicPr preferRelativeResize="0"/>
          <p:nvPr/>
        </p:nvPicPr>
        <p:blipFill rotWithShape="1">
          <a:blip r:embed="rId3">
            <a:alphaModFix/>
          </a:blip>
          <a:srcRect l="5710" t="6629" r="-5710"/>
          <a:stretch/>
        </p:blipFill>
        <p:spPr>
          <a:xfrm>
            <a:off x="4879050" y="1268050"/>
            <a:ext cx="2990561" cy="3723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Chill Out, Dude</a:t>
            </a:r>
            <a:endParaRPr/>
          </a:p>
        </p:txBody>
      </p:sp>
      <p:sp>
        <p:nvSpPr>
          <p:cNvPr id="189" name="Google Shape;189;p31"/>
          <p:cNvSpPr txBox="1">
            <a:spLocks noGrp="1"/>
          </p:cNvSpPr>
          <p:nvPr>
            <p:ph type="body" idx="2"/>
          </p:nvPr>
        </p:nvSpPr>
        <p:spPr>
          <a:xfrm>
            <a:off x="629850" y="1186325"/>
            <a:ext cx="3156600" cy="3455700"/>
          </a:xfrm>
          <a:prstGeom prst="rect">
            <a:avLst/>
          </a:prstGeom>
          <a:noFill/>
          <a:ln>
            <a:noFill/>
          </a:ln>
        </p:spPr>
        <p:txBody>
          <a:bodyPr spcFirstLastPara="1" wrap="square" lIns="68575" tIns="34275" rIns="68575" bIns="34275" anchor="t" anchorCtr="0">
            <a:normAutofit/>
          </a:bodyPr>
          <a:lstStyle/>
          <a:p>
            <a:pPr marL="177800" lvl="0" indent="-158750" algn="l" rtl="0">
              <a:lnSpc>
                <a:spcPct val="115000"/>
              </a:lnSpc>
              <a:spcBef>
                <a:spcPts val="0"/>
              </a:spcBef>
              <a:spcAft>
                <a:spcPts val="0"/>
              </a:spcAft>
              <a:buClr>
                <a:srgbClr val="C55A11"/>
              </a:buClr>
              <a:buSzPts val="1900"/>
              <a:buChar char="●"/>
            </a:pPr>
            <a:r>
              <a:rPr lang="en" sz="1600" b="1">
                <a:solidFill>
                  <a:srgbClr val="C55A11"/>
                </a:solidFill>
              </a:rPr>
              <a:t>Short answer: 700-900 chill hours below 1200’</a:t>
            </a:r>
            <a:endParaRPr sz="1600" b="1">
              <a:solidFill>
                <a:srgbClr val="C55A11"/>
              </a:solidFill>
            </a:endParaRPr>
          </a:p>
          <a:p>
            <a:pPr marL="177800" lvl="0" indent="0" algn="l" rtl="0">
              <a:lnSpc>
                <a:spcPct val="115000"/>
              </a:lnSpc>
              <a:spcBef>
                <a:spcPts val="0"/>
              </a:spcBef>
              <a:spcAft>
                <a:spcPts val="0"/>
              </a:spcAft>
              <a:buNone/>
            </a:pPr>
            <a:endParaRPr b="1">
              <a:solidFill>
                <a:srgbClr val="C55A11"/>
              </a:solidFill>
            </a:endParaRPr>
          </a:p>
          <a:p>
            <a:pPr marL="177800" lvl="0" indent="-209550" algn="l" rtl="0">
              <a:lnSpc>
                <a:spcPct val="115000"/>
              </a:lnSpc>
              <a:spcBef>
                <a:spcPts val="0"/>
              </a:spcBef>
              <a:spcAft>
                <a:spcPts val="0"/>
              </a:spcAft>
              <a:buClr>
                <a:srgbClr val="C55A11"/>
              </a:buClr>
              <a:buSzPts val="1900"/>
              <a:buChar char="●"/>
            </a:pPr>
            <a:r>
              <a:rPr lang="en" sz="1600" b="1">
                <a:solidFill>
                  <a:srgbClr val="C55A11"/>
                </a:solidFill>
              </a:rPr>
              <a:t>Nerdy deep dive into Chill Hours: </a:t>
            </a:r>
            <a:r>
              <a:rPr lang="en" sz="1100" b="1">
                <a:solidFill>
                  <a:srgbClr val="C55A11"/>
                </a:solidFill>
              </a:rPr>
              <a:t>https://fruitsandnuts.ucdavis.edu/chill-calculator</a:t>
            </a:r>
            <a:endParaRPr sz="1100" b="1">
              <a:solidFill>
                <a:srgbClr val="C55A11"/>
              </a:solidFill>
            </a:endParaRPr>
          </a:p>
          <a:p>
            <a:pPr marL="177800" lvl="0" indent="0" algn="l" rtl="0">
              <a:lnSpc>
                <a:spcPct val="90000"/>
              </a:lnSpc>
              <a:spcBef>
                <a:spcPts val="800"/>
              </a:spcBef>
              <a:spcAft>
                <a:spcPts val="0"/>
              </a:spcAft>
              <a:buNone/>
            </a:pPr>
            <a:endParaRPr/>
          </a:p>
        </p:txBody>
      </p:sp>
      <p:pic>
        <p:nvPicPr>
          <p:cNvPr id="190" name="Google Shape;190;p31"/>
          <p:cNvPicPr preferRelativeResize="0"/>
          <p:nvPr/>
        </p:nvPicPr>
        <p:blipFill>
          <a:blip r:embed="rId3">
            <a:alphaModFix/>
          </a:blip>
          <a:stretch>
            <a:fillRect/>
          </a:stretch>
        </p:blipFill>
        <p:spPr>
          <a:xfrm>
            <a:off x="4346975" y="212175"/>
            <a:ext cx="4323025" cy="4238475"/>
          </a:xfrm>
          <a:prstGeom prst="rect">
            <a:avLst/>
          </a:prstGeom>
          <a:noFill/>
          <a:ln>
            <a:noFill/>
          </a:ln>
        </p:spPr>
      </p:pic>
      <p:sp>
        <p:nvSpPr>
          <p:cNvPr id="191" name="Google Shape;191;p31"/>
          <p:cNvSpPr txBox="1"/>
          <p:nvPr/>
        </p:nvSpPr>
        <p:spPr>
          <a:xfrm>
            <a:off x="4160300" y="4534975"/>
            <a:ext cx="4680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a:solidFill>
                  <a:srgbClr val="222222"/>
                </a:solidFill>
                <a:highlight>
                  <a:srgbClr val="FFFFFF"/>
                </a:highlight>
              </a:rPr>
              <a:t>A Guide to Home Orcharding for the Sierra Nevada Foothills</a:t>
            </a:r>
            <a:r>
              <a:rPr lang="en" sz="1100">
                <a:solidFill>
                  <a:srgbClr val="222222"/>
                </a:solidFill>
                <a:highlight>
                  <a:srgbClr val="FFFFFF"/>
                </a:highlight>
              </a:rPr>
              <a:t>, UCCE Placer/Nevada Publication #31-701  (can be purchased at Fowler’s)</a:t>
            </a: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CIMIS Weather Stations</a:t>
            </a:r>
            <a:endParaRPr/>
          </a:p>
        </p:txBody>
      </p:sp>
      <p:sp>
        <p:nvSpPr>
          <p:cNvPr id="197" name="Google Shape;197;p32"/>
          <p:cNvSpPr txBox="1">
            <a:spLocks noGrp="1"/>
          </p:cNvSpPr>
          <p:nvPr>
            <p:ph type="body" idx="2"/>
          </p:nvPr>
        </p:nvSpPr>
        <p:spPr>
          <a:xfrm>
            <a:off x="629850" y="1186325"/>
            <a:ext cx="3156600" cy="3455700"/>
          </a:xfrm>
          <a:prstGeom prst="rect">
            <a:avLst/>
          </a:prstGeom>
          <a:noFill/>
          <a:ln>
            <a:noFill/>
          </a:ln>
        </p:spPr>
        <p:txBody>
          <a:bodyPr spcFirstLastPara="1" wrap="square" lIns="68575" tIns="34275" rIns="68575" bIns="34275" anchor="t" anchorCtr="0">
            <a:normAutofit/>
          </a:bodyPr>
          <a:lstStyle/>
          <a:p>
            <a:pPr marL="177800" lvl="0" indent="-190500" algn="l" rtl="0">
              <a:lnSpc>
                <a:spcPct val="115000"/>
              </a:lnSpc>
              <a:spcBef>
                <a:spcPts val="0"/>
              </a:spcBef>
              <a:spcAft>
                <a:spcPts val="0"/>
              </a:spcAft>
              <a:buClr>
                <a:srgbClr val="C55A11"/>
              </a:buClr>
              <a:buSzPts val="1600"/>
              <a:buChar char="●"/>
            </a:pPr>
            <a:r>
              <a:rPr lang="en" sz="1350">
                <a:solidFill>
                  <a:schemeClr val="dk1"/>
                </a:solidFill>
                <a:highlight>
                  <a:srgbClr val="FFFFFF"/>
                </a:highlight>
                <a:latin typeface="Roboto"/>
                <a:ea typeface="Roboto"/>
                <a:cs typeface="Roboto"/>
                <a:sym typeface="Roboto"/>
              </a:rPr>
              <a:t> Chill hours are calculated for </a:t>
            </a:r>
            <a:r>
              <a:rPr lang="en" sz="1350" u="sng">
                <a:solidFill>
                  <a:srgbClr val="13639E"/>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California Irrigation Management Information System</a:t>
            </a:r>
            <a:r>
              <a:rPr lang="en" sz="1350">
                <a:solidFill>
                  <a:schemeClr val="dk1"/>
                </a:solidFill>
                <a:highlight>
                  <a:srgbClr val="FFFFFF"/>
                </a:highlight>
                <a:latin typeface="Roboto"/>
                <a:ea typeface="Roboto"/>
                <a:cs typeface="Roboto"/>
                <a:sym typeface="Roboto"/>
              </a:rPr>
              <a:t> (CIMIS) weather stations</a:t>
            </a:r>
            <a:endParaRPr sz="1350">
              <a:solidFill>
                <a:schemeClr val="dk1"/>
              </a:solidFill>
              <a:highlight>
                <a:srgbClr val="FFFFFF"/>
              </a:highlight>
              <a:latin typeface="Roboto"/>
              <a:ea typeface="Roboto"/>
              <a:cs typeface="Roboto"/>
              <a:sym typeface="Roboto"/>
            </a:endParaRPr>
          </a:p>
          <a:p>
            <a:pPr marL="177800" lvl="0" indent="-174625" algn="l" rtl="0">
              <a:lnSpc>
                <a:spcPct val="115000"/>
              </a:lnSpc>
              <a:spcBef>
                <a:spcPts val="0"/>
              </a:spcBef>
              <a:spcAft>
                <a:spcPts val="0"/>
              </a:spcAft>
              <a:buClr>
                <a:schemeClr val="dk1"/>
              </a:buClr>
              <a:buSzPts val="1350"/>
              <a:buFont typeface="Roboto"/>
              <a:buChar char="●"/>
            </a:pPr>
            <a:r>
              <a:rPr lang="en" sz="1350">
                <a:solidFill>
                  <a:schemeClr val="dk1"/>
                </a:solidFill>
                <a:highlight>
                  <a:srgbClr val="FFFFFF"/>
                </a:highlight>
                <a:latin typeface="Roboto"/>
                <a:ea typeface="Roboto"/>
                <a:cs typeface="Roboto"/>
                <a:sym typeface="Roboto"/>
              </a:rPr>
              <a:t>Auburn is #195</a:t>
            </a:r>
            <a:endParaRPr sz="1350">
              <a:solidFill>
                <a:schemeClr val="dk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600" b="1">
              <a:solidFill>
                <a:srgbClr val="C55A11"/>
              </a:solidFill>
            </a:endParaRPr>
          </a:p>
          <a:p>
            <a:pPr marL="0" lvl="0" indent="0" algn="l" rtl="0">
              <a:lnSpc>
                <a:spcPct val="115000"/>
              </a:lnSpc>
              <a:spcBef>
                <a:spcPts val="0"/>
              </a:spcBef>
              <a:spcAft>
                <a:spcPts val="0"/>
              </a:spcAft>
              <a:buNone/>
            </a:pPr>
            <a:endParaRPr sz="1600" b="1">
              <a:solidFill>
                <a:srgbClr val="C55A11"/>
              </a:solidFill>
            </a:endParaRPr>
          </a:p>
          <a:p>
            <a:pPr marL="0" lvl="0" indent="0" algn="l" rtl="0">
              <a:lnSpc>
                <a:spcPct val="115000"/>
              </a:lnSpc>
              <a:spcBef>
                <a:spcPts val="0"/>
              </a:spcBef>
              <a:spcAft>
                <a:spcPts val="0"/>
              </a:spcAft>
              <a:buNone/>
            </a:pPr>
            <a:endParaRPr sz="1600" b="1">
              <a:solidFill>
                <a:srgbClr val="C55A11"/>
              </a:solidFill>
            </a:endParaRPr>
          </a:p>
          <a:p>
            <a:pPr marL="177800" lvl="0" indent="0" algn="l" rtl="0">
              <a:lnSpc>
                <a:spcPct val="90000"/>
              </a:lnSpc>
              <a:spcBef>
                <a:spcPts val="800"/>
              </a:spcBef>
              <a:spcAft>
                <a:spcPts val="0"/>
              </a:spcAft>
              <a:buNone/>
            </a:pPr>
            <a:endParaRPr/>
          </a:p>
        </p:txBody>
      </p:sp>
      <p:pic>
        <p:nvPicPr>
          <p:cNvPr id="198" name="Google Shape;198;p32"/>
          <p:cNvPicPr preferRelativeResize="0"/>
          <p:nvPr/>
        </p:nvPicPr>
        <p:blipFill rotWithShape="1">
          <a:blip r:embed="rId4">
            <a:alphaModFix/>
          </a:blip>
          <a:srcRect l="34497" t="26109" r="21069" b="23339"/>
          <a:stretch/>
        </p:blipFill>
        <p:spPr>
          <a:xfrm>
            <a:off x="241425" y="2696875"/>
            <a:ext cx="3851875" cy="2465224"/>
          </a:xfrm>
          <a:prstGeom prst="rect">
            <a:avLst/>
          </a:prstGeom>
          <a:noFill/>
          <a:ln>
            <a:noFill/>
          </a:ln>
        </p:spPr>
      </p:pic>
      <p:pic>
        <p:nvPicPr>
          <p:cNvPr id="199" name="Google Shape;199;p32"/>
          <p:cNvPicPr preferRelativeResize="0"/>
          <p:nvPr/>
        </p:nvPicPr>
        <p:blipFill rotWithShape="1">
          <a:blip r:embed="rId5">
            <a:alphaModFix/>
          </a:blip>
          <a:srcRect t="11743" r="61086" b="5958"/>
          <a:stretch/>
        </p:blipFill>
        <p:spPr>
          <a:xfrm>
            <a:off x="5385275" y="595150"/>
            <a:ext cx="3747000" cy="445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5A9E"/>
              </a:buClr>
              <a:buSzPts val="2800"/>
              <a:buFont typeface="Arial"/>
              <a:buNone/>
            </a:pPr>
            <a:r>
              <a:rPr lang="en"/>
              <a:t>How Chill are we?</a:t>
            </a:r>
            <a:endParaRPr/>
          </a:p>
        </p:txBody>
      </p:sp>
      <p:sp>
        <p:nvSpPr>
          <p:cNvPr id="205" name="Google Shape;205;p33"/>
          <p:cNvSpPr txBox="1">
            <a:spLocks noGrp="1"/>
          </p:cNvSpPr>
          <p:nvPr>
            <p:ph type="body" idx="2"/>
          </p:nvPr>
        </p:nvSpPr>
        <p:spPr>
          <a:xfrm>
            <a:off x="629850" y="1186325"/>
            <a:ext cx="3156600" cy="3455700"/>
          </a:xfrm>
          <a:prstGeom prst="rect">
            <a:avLst/>
          </a:prstGeom>
          <a:noFill/>
          <a:ln>
            <a:noFill/>
          </a:ln>
        </p:spPr>
        <p:txBody>
          <a:bodyPr spcFirstLastPara="1" wrap="square" lIns="68575" tIns="34275" rIns="68575" bIns="34275" anchor="t" anchorCtr="0">
            <a:normAutofit lnSpcReduction="20000"/>
          </a:bodyPr>
          <a:lstStyle/>
          <a:p>
            <a:pPr marL="177800" lvl="0" indent="-177800" algn="l" rtl="0">
              <a:lnSpc>
                <a:spcPct val="115000"/>
              </a:lnSpc>
              <a:spcBef>
                <a:spcPts val="0"/>
              </a:spcBef>
              <a:spcAft>
                <a:spcPts val="0"/>
              </a:spcAft>
              <a:buClr>
                <a:srgbClr val="C55A11"/>
              </a:buClr>
              <a:buSzPts val="1400"/>
              <a:buChar char="●"/>
            </a:pPr>
            <a:r>
              <a:rPr lang="en" sz="1600" b="1">
                <a:solidFill>
                  <a:srgbClr val="C55A11"/>
                </a:solidFill>
              </a:rPr>
              <a:t>Snapshot is from 1/15</a:t>
            </a:r>
            <a:endParaRPr sz="1600" b="1">
              <a:solidFill>
                <a:srgbClr val="C55A11"/>
              </a:solidFill>
            </a:endParaRPr>
          </a:p>
          <a:p>
            <a:pPr marL="177800" lvl="0" indent="-190500" algn="l" rtl="0">
              <a:lnSpc>
                <a:spcPct val="115000"/>
              </a:lnSpc>
              <a:spcBef>
                <a:spcPts val="0"/>
              </a:spcBef>
              <a:spcAft>
                <a:spcPts val="0"/>
              </a:spcAft>
              <a:buClr>
                <a:srgbClr val="C55A11"/>
              </a:buClr>
              <a:buSzPts val="1600"/>
              <a:buChar char="●"/>
            </a:pPr>
            <a:r>
              <a:rPr lang="en" sz="1600" b="1">
                <a:solidFill>
                  <a:srgbClr val="C55A11"/>
                </a:solidFill>
              </a:rPr>
              <a:t>490 for Auburn</a:t>
            </a:r>
            <a:endParaRPr sz="1600" b="1">
              <a:solidFill>
                <a:srgbClr val="C55A11"/>
              </a:solidFill>
            </a:endParaRPr>
          </a:p>
          <a:p>
            <a:pPr marL="177800" lvl="0" indent="-190500" algn="l" rtl="0">
              <a:lnSpc>
                <a:spcPct val="115000"/>
              </a:lnSpc>
              <a:spcBef>
                <a:spcPts val="0"/>
              </a:spcBef>
              <a:spcAft>
                <a:spcPts val="0"/>
              </a:spcAft>
              <a:buClr>
                <a:srgbClr val="C55A11"/>
              </a:buClr>
              <a:buSzPts val="1600"/>
              <a:buChar char="●"/>
            </a:pPr>
            <a:r>
              <a:rPr lang="en" sz="1600" b="1">
                <a:solidFill>
                  <a:srgbClr val="C55A11"/>
                </a:solidFill>
              </a:rPr>
              <a:t>493 in Fair Oaks</a:t>
            </a:r>
            <a:endParaRPr sz="1600" b="1">
              <a:solidFill>
                <a:srgbClr val="C55A11"/>
              </a:solidFill>
            </a:endParaRPr>
          </a:p>
          <a:p>
            <a:pPr marL="177800" lvl="0" indent="-190500" algn="l" rtl="0">
              <a:lnSpc>
                <a:spcPct val="115000"/>
              </a:lnSpc>
              <a:spcBef>
                <a:spcPts val="0"/>
              </a:spcBef>
              <a:spcAft>
                <a:spcPts val="0"/>
              </a:spcAft>
              <a:buClr>
                <a:srgbClr val="C55A11"/>
              </a:buClr>
              <a:buSzPts val="1600"/>
              <a:buChar char="●"/>
            </a:pPr>
            <a:r>
              <a:rPr lang="en" sz="1600" b="1">
                <a:solidFill>
                  <a:srgbClr val="C55A11"/>
                </a:solidFill>
              </a:rPr>
              <a:t>511 in Diamond Springs</a:t>
            </a:r>
            <a:endParaRPr sz="1600" b="1">
              <a:solidFill>
                <a:srgbClr val="C55A11"/>
              </a:solidFill>
            </a:endParaRPr>
          </a:p>
          <a:p>
            <a:pPr marL="177800" lvl="0" indent="-190500" algn="l" rtl="0">
              <a:lnSpc>
                <a:spcPct val="115000"/>
              </a:lnSpc>
              <a:spcBef>
                <a:spcPts val="0"/>
              </a:spcBef>
              <a:spcAft>
                <a:spcPts val="0"/>
              </a:spcAft>
              <a:buClr>
                <a:srgbClr val="C55A11"/>
              </a:buClr>
              <a:buSzPts val="1600"/>
              <a:buChar char="●"/>
            </a:pPr>
            <a:r>
              <a:rPr lang="en" sz="1600" b="1">
                <a:solidFill>
                  <a:srgbClr val="C55A11"/>
                </a:solidFill>
              </a:rPr>
              <a:t>64 in Santa Barbara</a:t>
            </a:r>
            <a:endParaRPr sz="1600" b="1">
              <a:solidFill>
                <a:srgbClr val="C55A11"/>
              </a:solidFill>
            </a:endParaRPr>
          </a:p>
          <a:p>
            <a:pPr marL="177800" lvl="0" indent="-190500" algn="l" rtl="0">
              <a:lnSpc>
                <a:spcPct val="115000"/>
              </a:lnSpc>
              <a:spcBef>
                <a:spcPts val="0"/>
              </a:spcBef>
              <a:spcAft>
                <a:spcPts val="0"/>
              </a:spcAft>
              <a:buClr>
                <a:srgbClr val="C55A11"/>
              </a:buClr>
              <a:buSzPts val="1600"/>
              <a:buChar char="●"/>
            </a:pPr>
            <a:r>
              <a:rPr lang="en" sz="1600" b="1">
                <a:solidFill>
                  <a:srgbClr val="C55A11"/>
                </a:solidFill>
              </a:rPr>
              <a:t>1481 in Alturas</a:t>
            </a:r>
            <a:endParaRPr sz="1600" b="1">
              <a:solidFill>
                <a:srgbClr val="C55A11"/>
              </a:solidFill>
            </a:endParaRPr>
          </a:p>
          <a:p>
            <a:pPr marL="0" lvl="0" indent="0" algn="l" rtl="0">
              <a:lnSpc>
                <a:spcPct val="115000"/>
              </a:lnSpc>
              <a:spcBef>
                <a:spcPts val="0"/>
              </a:spcBef>
              <a:spcAft>
                <a:spcPts val="0"/>
              </a:spcAft>
              <a:buNone/>
            </a:pPr>
            <a:endParaRPr sz="1600" b="1">
              <a:solidFill>
                <a:srgbClr val="C55A11"/>
              </a:solidFill>
            </a:endParaRPr>
          </a:p>
          <a:p>
            <a:pPr marL="0" lvl="0" indent="0" algn="l" rtl="0">
              <a:lnSpc>
                <a:spcPct val="115000"/>
              </a:lnSpc>
              <a:spcBef>
                <a:spcPts val="0"/>
              </a:spcBef>
              <a:spcAft>
                <a:spcPts val="0"/>
              </a:spcAft>
              <a:buNone/>
            </a:pPr>
            <a:endParaRPr sz="1600" b="1">
              <a:solidFill>
                <a:srgbClr val="C55A11"/>
              </a:solidFill>
            </a:endParaRPr>
          </a:p>
          <a:p>
            <a:pPr marL="0" lvl="0" indent="0" algn="l" rtl="0">
              <a:lnSpc>
                <a:spcPct val="115000"/>
              </a:lnSpc>
              <a:spcBef>
                <a:spcPts val="0"/>
              </a:spcBef>
              <a:spcAft>
                <a:spcPts val="0"/>
              </a:spcAft>
              <a:buNone/>
            </a:pPr>
            <a:endParaRPr sz="1600" b="1">
              <a:solidFill>
                <a:srgbClr val="C55A11"/>
              </a:solidFill>
            </a:endParaRPr>
          </a:p>
          <a:p>
            <a:pPr marL="0" lvl="0" indent="0" algn="l" rtl="0">
              <a:lnSpc>
                <a:spcPct val="115000"/>
              </a:lnSpc>
              <a:spcBef>
                <a:spcPts val="0"/>
              </a:spcBef>
              <a:spcAft>
                <a:spcPts val="0"/>
              </a:spcAft>
              <a:buNone/>
            </a:pPr>
            <a:r>
              <a:rPr lang="en" sz="1600" b="1">
                <a:solidFill>
                  <a:srgbClr val="C55A11"/>
                </a:solidFill>
              </a:rPr>
              <a:t>Look up and compare stations here: https://ucanr.edu/chillcalc/</a:t>
            </a:r>
            <a:endParaRPr sz="1600" b="1">
              <a:solidFill>
                <a:srgbClr val="C55A11"/>
              </a:solidFill>
            </a:endParaRPr>
          </a:p>
          <a:p>
            <a:pPr marL="177800" lvl="0" indent="0" algn="l" rtl="0">
              <a:lnSpc>
                <a:spcPct val="90000"/>
              </a:lnSpc>
              <a:spcBef>
                <a:spcPts val="800"/>
              </a:spcBef>
              <a:spcAft>
                <a:spcPts val="0"/>
              </a:spcAft>
              <a:buNone/>
            </a:pPr>
            <a:endParaRPr/>
          </a:p>
        </p:txBody>
      </p:sp>
      <p:pic>
        <p:nvPicPr>
          <p:cNvPr id="206" name="Google Shape;206;p33"/>
          <p:cNvPicPr preferRelativeResize="0"/>
          <p:nvPr/>
        </p:nvPicPr>
        <p:blipFill>
          <a:blip r:embed="rId3">
            <a:alphaModFix/>
          </a:blip>
          <a:stretch>
            <a:fillRect/>
          </a:stretch>
        </p:blipFill>
        <p:spPr>
          <a:xfrm>
            <a:off x="3938850" y="1420444"/>
            <a:ext cx="5052749" cy="350773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2545</Words>
  <Application>Microsoft Office PowerPoint</Application>
  <PresentationFormat>On-screen Show (16:9)</PresentationFormat>
  <Paragraphs>196</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Roboto</vt:lpstr>
      <vt:lpstr>Verdana</vt:lpstr>
      <vt:lpstr>Arial</vt:lpstr>
      <vt:lpstr>Simple Light</vt:lpstr>
      <vt:lpstr>Small Fruit Trees</vt:lpstr>
      <vt:lpstr>Who Are Master Gardeners?</vt:lpstr>
      <vt:lpstr>Who Are Master Gardeners?</vt:lpstr>
      <vt:lpstr>Who Are Master Gardeners?</vt:lpstr>
      <vt:lpstr>Table of Contents</vt:lpstr>
      <vt:lpstr>“I Want Them All” - how to narrow the search</vt:lpstr>
      <vt:lpstr>Chill Out, Dude</vt:lpstr>
      <vt:lpstr>CIMIS Weather Stations</vt:lpstr>
      <vt:lpstr>How Chill are we?</vt:lpstr>
      <vt:lpstr>What can’t I grow?</vt:lpstr>
      <vt:lpstr>Pollinizers </vt:lpstr>
      <vt:lpstr>Disease Considerations for Fruit Varieties </vt:lpstr>
      <vt:lpstr>Spreading Harvest </vt:lpstr>
      <vt:lpstr>Start with Small, Start in Winter</vt:lpstr>
      <vt:lpstr>The Advantages of Bareroot</vt:lpstr>
      <vt:lpstr>The risks of container fruit trees </vt:lpstr>
      <vt:lpstr>Ok I bought a bareroot, now what?</vt:lpstr>
      <vt:lpstr>Planting your new bareroot - the short version</vt:lpstr>
      <vt:lpstr>Pruning Bareroot - off to the knee!</vt:lpstr>
      <vt:lpstr>I see a gray tree and I want to paint it white….</vt:lpstr>
      <vt:lpstr>Second Winter for Apple</vt:lpstr>
      <vt:lpstr>Pruning Systems Intro (Apples with Central Leader)</vt:lpstr>
      <vt:lpstr>Mature Apple (pruned as vase)</vt:lpstr>
      <vt:lpstr>Fruit Tree Grafting </vt:lpstr>
      <vt:lpstr>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Fruit Trees</dc:title>
  <dc:creator>Barbara Villareal</dc:creator>
  <cp:lastModifiedBy>Becky Summers</cp:lastModifiedBy>
  <cp:revision>1</cp:revision>
  <dcterms:modified xsi:type="dcterms:W3CDTF">2024-04-05T19:37:04Z</dcterms:modified>
</cp:coreProperties>
</file>