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72" r:id="rId2"/>
    <p:sldId id="273" r:id="rId3"/>
    <p:sldId id="274" r:id="rId4"/>
    <p:sldId id="275" r:id="rId5"/>
    <p:sldId id="277" r:id="rId6"/>
    <p:sldId id="278" r:id="rId7"/>
    <p:sldId id="279" r:id="rId8"/>
    <p:sldId id="280" r:id="rId9"/>
    <p:sldId id="281" r:id="rId10"/>
    <p:sldId id="282" r:id="rId11"/>
    <p:sldId id="283" r:id="rId12"/>
    <p:sldId id="284" r:id="rId13"/>
    <p:sldId id="285" r:id="rId14"/>
  </p:sldIdLst>
  <p:sldSz cx="9144000" cy="5143500" type="screen16x9"/>
  <p:notesSz cx="6858000" cy="9144000"/>
  <p:embeddedFontLst>
    <p:embeddedFont>
      <p:font typeface="Economica" panose="020B060402020202020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5CD927-FA21-49D2-A7B1-7E02E1FC932D}">
  <a:tblStyle styleId="{375CD927-FA21-49D2-A7B1-7E02E1FC932D}"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7" d="100"/>
          <a:sy n="77" d="100"/>
        </p:scale>
        <p:origin x="54" y="1026"/>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c77cdd7e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c77cdd7e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s">
                <a:solidFill>
                  <a:schemeClr val="dk1"/>
                </a:solidFill>
              </a:rPr>
              <a:t>Antes de que podamos determinar cuántas vacas podemos tener, primero debemos conocer los conceptos básicos.</a:t>
            </a:r>
            <a:endParaRPr>
              <a:solidFill>
                <a:schemeClr val="dk1"/>
              </a:solidFill>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c77cdd7ecd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c77cdd7ecd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endParaRPr>
              <a:solidFill>
                <a:schemeClr val="dk1"/>
              </a:solidFill>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c77cdd7ecd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c77cdd7ecd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c77cdd7ecd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c77cdd7ecd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c77cdd7ecd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c77cdd7ecd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77cdd7ec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77cdd7ec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200">
                <a:solidFill>
                  <a:schemeClr val="dk1"/>
                </a:solidFill>
                <a:latin typeface="Calibri"/>
                <a:ea typeface="Calibri"/>
                <a:cs typeface="Calibri"/>
                <a:sym typeface="Calibri"/>
              </a:rPr>
              <a:t>Nota sobre eficiencia de cosecha: Imagínese cuando va de excursión a las montañas. ¿Qué tan fácil es cubrir gran parte del terreno cuando comienzas en un prado? Puedes cubrir gran parte del área con bastante facilidad. A medida que comienzas a subir, probablemente aún puedas cubrir mucho terreno en las pendientes suaves, pero a medida que el sendero se vuelve empinado, ¿qué tan fácil es cubrir toda la ladera en lugar de simplemente permanecer cerca del sendero? Tienes que usar más energía para cubrir la pendiente más pronunciada.</a:t>
            </a:r>
            <a:endParaRPr>
              <a:solidFill>
                <a:schemeClr val="dk1"/>
              </a:solidFill>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77cdd7ec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77cdd7ec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200">
                <a:solidFill>
                  <a:schemeClr val="dk1"/>
                </a:solidFill>
                <a:latin typeface="Calibri"/>
                <a:ea typeface="Calibri"/>
                <a:cs typeface="Calibri"/>
                <a:sym typeface="Calibri"/>
              </a:rPr>
              <a:t>Nota sobre eficiencia de cosecha: Imagínese cuando va de excursión a las montañas. ¿Qué tan fácil es cubrir gran parte del terreno cuando comienzas en un prado? Puedes cubrir gran parte del área con bastante facilidad. A medida que comienzas a subir, probablemente aún puedas cubrir mucho terreno en las pendientes suaves, pero a medida que el sendero se vuelve empinado, ¿qué tan fácil es cubrir toda la ladera en lugar de simplemente permanecer cerca del sendero? Tienes que usar más energía para cubrir la pendiente más pronunciada.</a:t>
            </a:r>
            <a:endParaRPr>
              <a:solidFill>
                <a:schemeClr val="dk1"/>
              </a:solidFill>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77cdd7ec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c77cdd7ec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s">
                <a:solidFill>
                  <a:schemeClr val="dk1"/>
                </a:solidFill>
              </a:rPr>
              <a:t>Holechek, Jerry y col. </a:t>
            </a:r>
            <a:r>
              <a:rPr lang="es" i="1">
                <a:solidFill>
                  <a:schemeClr val="dk1"/>
                </a:solidFill>
              </a:rPr>
              <a:t>Gestión de rango </a:t>
            </a:r>
            <a:r>
              <a:rPr lang="es">
                <a:solidFill>
                  <a:schemeClr val="dk1"/>
                </a:solidFill>
              </a:rPr>
              <a:t>. 6ª ed., Prentice Hall, 2010.</a:t>
            </a:r>
            <a:endParaRPr>
              <a:solidFill>
                <a:schemeClr val="dk1"/>
              </a:solidFill>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c77cdd7ecd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c77cdd7ecd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chemeClr val="dk1"/>
                </a:solidFill>
                <a:latin typeface="Open Sans"/>
                <a:ea typeface="Open Sans"/>
                <a:cs typeface="Open Sans"/>
                <a:sym typeface="Open Sans"/>
              </a:rPr>
              <a:t>* estos pesos están desactualizados. El peso promedio de una vaca madura es de 1300 libras. Por lo tanto, 1 vaca equivaldría en realidad a 1,3 UA. Pruebe primero con los datos antiguos con su clase para comprender claramente cómo realizar los cálculos. Luego haga los ajustes a los pesos reales si cree que su clase está preparada para el desafío.</a:t>
            </a:r>
            <a:endParaRPr sz="1400">
              <a:solidFill>
                <a:schemeClr val="dk1"/>
              </a:solidFill>
              <a:latin typeface="Open Sans"/>
              <a:ea typeface="Open Sans"/>
              <a:cs typeface="Open Sans"/>
              <a:sym typeface="Open Sans"/>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c77cdd7ecd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c77cdd7ecd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endParaRPr>
              <a:solidFill>
                <a:schemeClr val="dk1"/>
              </a:solidFill>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c77cdd7ec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c77cdd7ec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c77cdd7ecd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c77cdd7ecd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c77cdd7ecd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c77cdd7ecd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s">
                <a:solidFill>
                  <a:schemeClr val="dk1"/>
                </a:solidFill>
              </a:rPr>
              <a:t>Recuerde a sus alumnos que no se pueden tener animales parciales, por lo que en este caso siempre redondeamos hacia abajo.</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a:xfrm>
            <a:off x="87681" y="18976"/>
            <a:ext cx="9657567" cy="133742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600" dirty="0"/>
              <a:t>¿CUÁNTOS ANIMALES PUEDE SOPORTAR TU TERRENO?</a:t>
            </a:r>
            <a:endParaRPr sz="3600" dirty="0"/>
          </a:p>
        </p:txBody>
      </p:sp>
      <p:pic>
        <p:nvPicPr>
          <p:cNvPr id="232" name="Google Shape;232;p29"/>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233" name="Google Shape;233;p29"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
        <p:nvSpPr>
          <p:cNvPr id="234" name="Google Shape;234;p29"/>
          <p:cNvSpPr txBox="1"/>
          <p:nvPr/>
        </p:nvSpPr>
        <p:spPr>
          <a:xfrm>
            <a:off x="297437" y="1258424"/>
            <a:ext cx="8207700" cy="260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chemeClr val="dk1"/>
                </a:solidFill>
                <a:latin typeface="Calibri"/>
                <a:ea typeface="Calibri"/>
                <a:cs typeface="Calibri"/>
                <a:sym typeface="Calibri"/>
              </a:rPr>
              <a:t>Lo primero es lo primero;</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s" dirty="0">
                <a:solidFill>
                  <a:schemeClr val="dk1"/>
                </a:solidFill>
                <a:latin typeface="Calibri"/>
                <a:ea typeface="Calibri"/>
                <a:cs typeface="Calibri"/>
                <a:sym typeface="Calibri"/>
              </a:rPr>
              <a:t>Antes de saber cuántos animales (vacas, caballos, ovejas, cabras, etc.) puede sustentar su tierra, primero debemos determinar cuánto alimento (pasto y hierbas) hay disponible para que los animales pasten.</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s" dirty="0">
                <a:solidFill>
                  <a:schemeClr val="dk1"/>
                </a:solidFill>
                <a:latin typeface="Calibri"/>
                <a:ea typeface="Calibri"/>
                <a:cs typeface="Calibri"/>
                <a:sym typeface="Calibri"/>
              </a:rPr>
              <a:t>Si coloca demasiados animales en un terreno, es probable que se sobrepastoreen muy rápidamente, lo que puede provocar la degradación de la tierra, además de tener que comprar alimento suplementario (¡lo más caro en un rancho!).</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b="1" dirty="0">
              <a:solidFill>
                <a:srgbClr val="85200C"/>
              </a:solidFill>
              <a:latin typeface="Calibri"/>
              <a:ea typeface="Calibri"/>
              <a:cs typeface="Calibri"/>
              <a:sym typeface="Calibri"/>
            </a:endParaRPr>
          </a:p>
        </p:txBody>
      </p:sp>
      <p:pic>
        <p:nvPicPr>
          <p:cNvPr id="235" name="Google Shape;235;p29"/>
          <p:cNvPicPr preferRelativeResize="0"/>
          <p:nvPr/>
        </p:nvPicPr>
        <p:blipFill>
          <a:blip r:embed="rId5">
            <a:alphaModFix/>
          </a:blip>
          <a:stretch>
            <a:fillRect/>
          </a:stretch>
        </p:blipFill>
        <p:spPr>
          <a:xfrm>
            <a:off x="5037450" y="3072823"/>
            <a:ext cx="2631450" cy="1753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71" name="Google Shape;371;p39"/>
          <p:cNvSpPr txBox="1"/>
          <p:nvPr/>
        </p:nvSpPr>
        <p:spPr>
          <a:xfrm>
            <a:off x="134350" y="1296830"/>
            <a:ext cx="8207700" cy="10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200" dirty="0">
                <a:solidFill>
                  <a:schemeClr val="dk1"/>
                </a:solidFill>
                <a:latin typeface="Calibri"/>
                <a:ea typeface="Calibri"/>
                <a:cs typeface="Calibri"/>
                <a:sym typeface="Calibri"/>
              </a:rPr>
              <a:t>Tiene 75 acres de pastizales (pendiente del 10-20%) que producen 5290 libras de forraje/acre al año.</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s" sz="1200" b="1" dirty="0">
                <a:solidFill>
                  <a:schemeClr val="dk1"/>
                </a:solidFill>
                <a:latin typeface="Calibri"/>
                <a:ea typeface="Calibri"/>
                <a:cs typeface="Calibri"/>
                <a:sym typeface="Calibri"/>
              </a:rPr>
              <a:t>¿Cuántas vacas puede sustentar su pastizal?</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s" sz="1200" dirty="0">
                <a:solidFill>
                  <a:schemeClr val="dk1"/>
                </a:solidFill>
                <a:latin typeface="Calibri"/>
                <a:ea typeface="Calibri"/>
                <a:cs typeface="Calibri"/>
                <a:sym typeface="Calibri"/>
              </a:rPr>
              <a:t>Utilice las siguientes tablas para determinar la eficiencia de cosecha (HE), la materia seca residual (RDM) y el peso promedio de una vaca.</a:t>
            </a:r>
            <a:endParaRPr sz="1200" b="1" dirty="0">
              <a:solidFill>
                <a:srgbClr val="85200C"/>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06999"/>
              </a:lnSpc>
              <a:spcBef>
                <a:spcPts val="0"/>
              </a:spcBef>
              <a:spcAft>
                <a:spcPts val="0"/>
              </a:spcAft>
              <a:buNone/>
            </a:pPr>
            <a:endParaRPr sz="2000" dirty="0">
              <a:solidFill>
                <a:schemeClr val="dk1"/>
              </a:solidFill>
              <a:latin typeface="Calibri"/>
              <a:ea typeface="Calibri"/>
              <a:cs typeface="Calibri"/>
              <a:sym typeface="Calibri"/>
            </a:endParaRPr>
          </a:p>
        </p:txBody>
      </p:sp>
      <p:sp>
        <p:nvSpPr>
          <p:cNvPr id="366" name="Google Shape;366;p39"/>
          <p:cNvSpPr/>
          <p:nvPr/>
        </p:nvSpPr>
        <p:spPr>
          <a:xfrm>
            <a:off x="1323199" y="1389348"/>
            <a:ext cx="2121460" cy="229755"/>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9"/>
          <p:cNvSpPr/>
          <p:nvPr/>
        </p:nvSpPr>
        <p:spPr>
          <a:xfrm>
            <a:off x="517093" y="1385093"/>
            <a:ext cx="5685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9"/>
          <p:cNvSpPr txBox="1">
            <a:spLocks noGrp="1"/>
          </p:cNvSpPr>
          <p:nvPr>
            <p:ph type="title"/>
          </p:nvPr>
        </p:nvSpPr>
        <p:spPr>
          <a:xfrm>
            <a:off x="0" y="658500"/>
            <a:ext cx="91440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600" dirty="0"/>
              <a:t>DETERMINACIÓN DE LA CAPACIDAD DE CARGA: EJEMPLO #2</a:t>
            </a:r>
            <a:endParaRPr sz="3600" dirty="0"/>
          </a:p>
        </p:txBody>
      </p:sp>
      <p:pic>
        <p:nvPicPr>
          <p:cNvPr id="369" name="Google Shape;369;p39"/>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370" name="Google Shape;370;p39"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graphicFrame>
        <p:nvGraphicFramePr>
          <p:cNvPr id="372" name="Google Shape;372;p39"/>
          <p:cNvGraphicFramePr/>
          <p:nvPr>
            <p:extLst>
              <p:ext uri="{D42A27DB-BD31-4B8C-83A1-F6EECF244321}">
                <p14:modId xmlns:p14="http://schemas.microsoft.com/office/powerpoint/2010/main" val="2218720609"/>
              </p:ext>
            </p:extLst>
          </p:nvPr>
        </p:nvGraphicFramePr>
        <p:xfrm>
          <a:off x="86125" y="3857625"/>
          <a:ext cx="5937250" cy="1097280"/>
        </p:xfrm>
        <a:graphic>
          <a:graphicData uri="http://schemas.openxmlformats.org/drawingml/2006/table">
            <a:tbl>
              <a:tblPr bandRow="1">
                <a:noFill/>
                <a:tableStyleId>{375CD927-FA21-49D2-A7B1-7E02E1FC932D}</a:tableStyleId>
              </a:tblPr>
              <a:tblGrid>
                <a:gridCol w="2268768">
                  <a:extLst>
                    <a:ext uri="{9D8B030D-6E8A-4147-A177-3AD203B41FA5}">
                      <a16:colId xmlns:a16="http://schemas.microsoft.com/office/drawing/2014/main" val="20000"/>
                    </a:ext>
                  </a:extLst>
                </a:gridCol>
                <a:gridCol w="1666332">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Peso libras)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Unidad Animal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(vacas)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(toros)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Caballos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1.250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a:latin typeface="Calibri"/>
                          <a:ea typeface="Calibri"/>
                          <a:cs typeface="Calibri"/>
                          <a:sym typeface="Calibri"/>
                        </a:rPr>
                        <a:t>Oveja</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cabras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0,15</a:t>
                      </a:r>
                      <a:endParaRPr sz="1200"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373" name="Google Shape;373;p39"/>
          <p:cNvSpPr txBox="1"/>
          <p:nvPr/>
        </p:nvSpPr>
        <p:spPr>
          <a:xfrm>
            <a:off x="58149" y="3574500"/>
            <a:ext cx="5937249"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dirty="0">
                <a:solidFill>
                  <a:srgbClr val="5B0F00"/>
                </a:solidFill>
                <a:latin typeface="Calibri"/>
                <a:ea typeface="Calibri"/>
                <a:cs typeface="Calibri"/>
                <a:sym typeface="Calibri"/>
              </a:rPr>
              <a:t>Peso animal promedio al momento de madurez y unidades animales (AU)</a:t>
            </a:r>
            <a:endParaRPr b="1" dirty="0">
              <a:solidFill>
                <a:srgbClr val="5B0F00"/>
              </a:solidFill>
            </a:endParaRPr>
          </a:p>
        </p:txBody>
      </p:sp>
      <p:graphicFrame>
        <p:nvGraphicFramePr>
          <p:cNvPr id="374" name="Google Shape;374;p39"/>
          <p:cNvGraphicFramePr/>
          <p:nvPr>
            <p:extLst>
              <p:ext uri="{D42A27DB-BD31-4B8C-83A1-F6EECF244321}">
                <p14:modId xmlns:p14="http://schemas.microsoft.com/office/powerpoint/2010/main" val="1620344459"/>
              </p:ext>
            </p:extLst>
          </p:nvPr>
        </p:nvGraphicFramePr>
        <p:xfrm>
          <a:off x="134350" y="2669625"/>
          <a:ext cx="5937250" cy="914400"/>
        </p:xfrm>
        <a:graphic>
          <a:graphicData uri="http://schemas.openxmlformats.org/drawingml/2006/table">
            <a:tbl>
              <a:tblPr bandRow="1">
                <a:noFill/>
                <a:tableStyleId>{375CD927-FA21-49D2-A7B1-7E02E1FC932D}</a:tableStyleId>
              </a:tblPr>
              <a:tblGrid>
                <a:gridCol w="2220543">
                  <a:extLst>
                    <a:ext uri="{9D8B030D-6E8A-4147-A177-3AD203B41FA5}">
                      <a16:colId xmlns:a16="http://schemas.microsoft.com/office/drawing/2014/main" val="20000"/>
                    </a:ext>
                  </a:extLst>
                </a:gridCol>
                <a:gridCol w="1737407">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Descripción del sitio y pendiente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Eficiencia de cosecha</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RDM (libras/acre)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dirty="0">
                          <a:latin typeface="Calibri"/>
                          <a:ea typeface="Calibri"/>
                          <a:cs typeface="Calibri"/>
                          <a:sym typeface="Calibri"/>
                        </a:rPr>
                        <a:t>Rango anual seco, &gt;40%</a:t>
                      </a:r>
                      <a:endParaRPr sz="1200" dirty="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0,10</a:t>
                      </a:r>
                      <a:endParaRPr sz="1200" dirty="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600</a:t>
                      </a:r>
                      <a:endParaRPr sz="1200"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375" name="Google Shape;375;p39"/>
          <p:cNvSpPr txBox="1"/>
          <p:nvPr/>
        </p:nvSpPr>
        <p:spPr>
          <a:xfrm>
            <a:off x="134350" y="2427775"/>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rgbClr val="5B0F00"/>
                </a:solidFill>
                <a:latin typeface="Calibri"/>
                <a:ea typeface="Calibri"/>
                <a:cs typeface="Calibri"/>
                <a:sym typeface="Calibri"/>
              </a:rPr>
              <a:t>Eficiencia de cosecha y RDM</a:t>
            </a:r>
            <a:endParaRPr b="1">
              <a:solidFill>
                <a:srgbClr val="5B0F00"/>
              </a:solidFill>
              <a:latin typeface="Calibri"/>
              <a:ea typeface="Calibri"/>
              <a:cs typeface="Calibri"/>
              <a:sym typeface="Calibri"/>
            </a:endParaRPr>
          </a:p>
        </p:txBody>
      </p:sp>
      <p:sp>
        <p:nvSpPr>
          <p:cNvPr id="376" name="Google Shape;376;p39"/>
          <p:cNvSpPr/>
          <p:nvPr/>
        </p:nvSpPr>
        <p:spPr>
          <a:xfrm>
            <a:off x="4315890" y="1362366"/>
            <a:ext cx="2210169" cy="226845"/>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9"/>
          <p:cNvSpPr/>
          <p:nvPr/>
        </p:nvSpPr>
        <p:spPr>
          <a:xfrm>
            <a:off x="801343" y="1766556"/>
            <a:ext cx="413682"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9"/>
          <p:cNvSpPr/>
          <p:nvPr/>
        </p:nvSpPr>
        <p:spPr>
          <a:xfrm>
            <a:off x="134350" y="30030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p:nvPr/>
        </p:nvSpPr>
        <p:spPr>
          <a:xfrm>
            <a:off x="86100" y="40395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1000"/>
                                        <p:tgtEl>
                                          <p:spTgt spid="3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6"/>
                                        </p:tgtEl>
                                        <p:attrNameLst>
                                          <p:attrName>style.visibility</p:attrName>
                                        </p:attrNameLst>
                                      </p:cBhvr>
                                      <p:to>
                                        <p:strVal val="visible"/>
                                      </p:to>
                                    </p:set>
                                    <p:animEffect transition="in" filter="fade">
                                      <p:cBhvr>
                                        <p:cTn id="12" dur="1000"/>
                                        <p:tgtEl>
                                          <p:spTgt spid="3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6"/>
                                        </p:tgtEl>
                                        <p:attrNameLst>
                                          <p:attrName>style.visibility</p:attrName>
                                        </p:attrNameLst>
                                      </p:cBhvr>
                                      <p:to>
                                        <p:strVal val="visible"/>
                                      </p:to>
                                    </p:set>
                                    <p:animEffect transition="in" filter="fade">
                                      <p:cBhvr>
                                        <p:cTn id="17" dur="1000"/>
                                        <p:tgtEl>
                                          <p:spTgt spid="3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7"/>
                                        </p:tgtEl>
                                        <p:attrNameLst>
                                          <p:attrName>style.visibility</p:attrName>
                                        </p:attrNameLst>
                                      </p:cBhvr>
                                      <p:to>
                                        <p:strVal val="visible"/>
                                      </p:to>
                                    </p:set>
                                    <p:animEffect transition="in" filter="fade">
                                      <p:cBhvr>
                                        <p:cTn id="22" dur="1000"/>
                                        <p:tgtEl>
                                          <p:spTgt spid="3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fade">
                                      <p:cBhvr>
                                        <p:cTn id="27" dur="1000"/>
                                        <p:tgtEl>
                                          <p:spTgt spid="3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9"/>
                                        </p:tgtEl>
                                        <p:attrNameLst>
                                          <p:attrName>style.visibility</p:attrName>
                                        </p:attrNameLst>
                                      </p:cBhvr>
                                      <p:to>
                                        <p:strVal val="visible"/>
                                      </p:to>
                                    </p:set>
                                    <p:animEffect transition="in" filter="fade">
                                      <p:cBhvr>
                                        <p:cTn id="32"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0"/>
          <p:cNvSpPr txBox="1"/>
          <p:nvPr/>
        </p:nvSpPr>
        <p:spPr>
          <a:xfrm>
            <a:off x="86125" y="1127800"/>
            <a:ext cx="9009300" cy="10860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s" sz="1500" b="1">
                <a:solidFill>
                  <a:srgbClr val="85200C"/>
                </a:solidFill>
                <a:latin typeface="Calibri"/>
                <a:ea typeface="Calibri"/>
                <a:cs typeface="Calibri"/>
                <a:sym typeface="Calibri"/>
              </a:rPr>
              <a:t>Paso 1: ¿Cuántas libras de forraje por año se producen eficientemente en sus 75 acres? </a:t>
            </a:r>
            <a:r>
              <a:rPr lang="es" sz="700">
                <a:solidFill>
                  <a:srgbClr val="85200C"/>
                </a:solidFill>
                <a:latin typeface="Calibri"/>
                <a:ea typeface="Calibri"/>
                <a:cs typeface="Calibri"/>
                <a:sym typeface="Calibri"/>
              </a:rPr>
              <a:t>(recuerde, cada acre produce 5,290 libras/año)</a:t>
            </a:r>
            <a:endParaRPr sz="700">
              <a:solidFill>
                <a:schemeClr val="dk1"/>
              </a:solidFill>
              <a:latin typeface="Calibri"/>
              <a:ea typeface="Calibri"/>
              <a:cs typeface="Calibri"/>
              <a:sym typeface="Calibri"/>
            </a:endParaRPr>
          </a:p>
          <a:p>
            <a:pPr marL="0" lvl="0" indent="0" algn="ctr" rtl="0">
              <a:spcBef>
                <a:spcPts val="0"/>
              </a:spcBef>
              <a:spcAft>
                <a:spcPts val="0"/>
              </a:spcAft>
              <a:buNone/>
            </a:pPr>
            <a:r>
              <a:rPr lang="es" b="1">
                <a:solidFill>
                  <a:schemeClr val="dk1"/>
                </a:solidFill>
                <a:latin typeface="Calibri"/>
                <a:ea typeface="Calibri"/>
                <a:cs typeface="Calibri"/>
                <a:sym typeface="Calibri"/>
              </a:rPr>
              <a:t>Libras/año = (libras de forraje/acre/año – RDM) * # de acres * HE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ctr" rtl="0">
              <a:spcBef>
                <a:spcPts val="0"/>
              </a:spcBef>
              <a:spcAft>
                <a:spcPts val="0"/>
              </a:spcAft>
              <a:buNone/>
            </a:pPr>
            <a:r>
              <a:rPr lang="es" sz="1800">
                <a:solidFill>
                  <a:schemeClr val="dk1"/>
                </a:solidFill>
                <a:latin typeface="Calibri"/>
                <a:ea typeface="Calibri"/>
                <a:cs typeface="Calibri"/>
                <a:sym typeface="Calibri"/>
              </a:rPr>
              <a:t>Libras/año = (5290 libras/acre/año – 400 libras)* 75 acres * 0,40</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s" sz="1800">
                <a:solidFill>
                  <a:schemeClr val="dk1"/>
                </a:solidFill>
                <a:latin typeface="Calibri"/>
                <a:ea typeface="Calibri"/>
                <a:cs typeface="Calibri"/>
                <a:sym typeface="Calibri"/>
              </a:rPr>
              <a:t>= </a:t>
            </a:r>
            <a:r>
              <a:rPr lang="es" sz="1800" b="1">
                <a:solidFill>
                  <a:schemeClr val="dk1"/>
                </a:solidFill>
                <a:latin typeface="Calibri"/>
                <a:ea typeface="Calibri"/>
                <a:cs typeface="Calibri"/>
                <a:sym typeface="Calibri"/>
              </a:rPr>
              <a:t>146,700 libras/año</a:t>
            </a:r>
            <a:endParaRPr sz="1800" b="1">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p:txBody>
      </p:sp>
      <p:sp>
        <p:nvSpPr>
          <p:cNvPr id="385" name="Google Shape;385;p40"/>
          <p:cNvSpPr txBox="1">
            <a:spLocks noGrp="1"/>
          </p:cNvSpPr>
          <p:nvPr>
            <p:ph type="title"/>
          </p:nvPr>
        </p:nvSpPr>
        <p:spPr>
          <a:xfrm>
            <a:off x="67350" y="519276"/>
            <a:ext cx="9009300" cy="71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600" dirty="0"/>
              <a:t>DETERMINACIÓN DE LA CAPACIDAD DE CARGA: EJEMPLO #2</a:t>
            </a:r>
            <a:endParaRPr sz="3600" dirty="0"/>
          </a:p>
        </p:txBody>
      </p:sp>
      <p:pic>
        <p:nvPicPr>
          <p:cNvPr id="386" name="Google Shape;386;p40"/>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387" name="Google Shape;387;p40"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graphicFrame>
        <p:nvGraphicFramePr>
          <p:cNvPr id="388" name="Google Shape;388;p40"/>
          <p:cNvGraphicFramePr/>
          <p:nvPr/>
        </p:nvGraphicFramePr>
        <p:xfrm>
          <a:off x="86125" y="3857625"/>
          <a:ext cx="5937250" cy="1097280"/>
        </p:xfrm>
        <a:graphic>
          <a:graphicData uri="http://schemas.openxmlformats.org/drawingml/2006/table">
            <a:tbl>
              <a:tblPr bandRow="1">
                <a:noFill/>
                <a:tableStyleId>{375CD927-FA21-49D2-A7B1-7E02E1FC932D}</a:tableStyleId>
              </a:tblPr>
              <a:tblGrid>
                <a:gridCol w="2113925">
                  <a:extLst>
                    <a:ext uri="{9D8B030D-6E8A-4147-A177-3AD203B41FA5}">
                      <a16:colId xmlns:a16="http://schemas.microsoft.com/office/drawing/2014/main" val="20000"/>
                    </a:ext>
                  </a:extLst>
                </a:gridCol>
                <a:gridCol w="1821175">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Peso libras)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Unidad Animal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(vacas)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(toros)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Caballos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1.250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a:latin typeface="Calibri"/>
                          <a:ea typeface="Calibri"/>
                          <a:cs typeface="Calibri"/>
                          <a:sym typeface="Calibri"/>
                        </a:rPr>
                        <a:t>Oveja</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cabras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0,15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389" name="Google Shape;389;p40"/>
          <p:cNvSpPr txBox="1"/>
          <p:nvPr/>
        </p:nvSpPr>
        <p:spPr>
          <a:xfrm>
            <a:off x="58149" y="3574500"/>
            <a:ext cx="5897875"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dirty="0">
                <a:solidFill>
                  <a:srgbClr val="5B0F00"/>
                </a:solidFill>
                <a:latin typeface="Calibri"/>
                <a:ea typeface="Calibri"/>
                <a:cs typeface="Calibri"/>
                <a:sym typeface="Calibri"/>
              </a:rPr>
              <a:t>Peso animal promedio al momento de madurez y unidades animales (UA)</a:t>
            </a:r>
            <a:endParaRPr b="1" dirty="0">
              <a:solidFill>
                <a:srgbClr val="5B0F00"/>
              </a:solidFill>
            </a:endParaRPr>
          </a:p>
        </p:txBody>
      </p:sp>
      <p:graphicFrame>
        <p:nvGraphicFramePr>
          <p:cNvPr id="390" name="Google Shape;390;p40"/>
          <p:cNvGraphicFramePr/>
          <p:nvPr>
            <p:extLst>
              <p:ext uri="{D42A27DB-BD31-4B8C-83A1-F6EECF244321}">
                <p14:modId xmlns:p14="http://schemas.microsoft.com/office/powerpoint/2010/main" val="4129473027"/>
              </p:ext>
            </p:extLst>
          </p:nvPr>
        </p:nvGraphicFramePr>
        <p:xfrm>
          <a:off x="134350" y="2669625"/>
          <a:ext cx="5937250" cy="914400"/>
        </p:xfrm>
        <a:graphic>
          <a:graphicData uri="http://schemas.openxmlformats.org/drawingml/2006/table">
            <a:tbl>
              <a:tblPr bandRow="1">
                <a:noFill/>
                <a:tableStyleId>{375CD927-FA21-49D2-A7B1-7E02E1FC932D}</a:tableStyleId>
              </a:tblPr>
              <a:tblGrid>
                <a:gridCol w="2283173">
                  <a:extLst>
                    <a:ext uri="{9D8B030D-6E8A-4147-A177-3AD203B41FA5}">
                      <a16:colId xmlns:a16="http://schemas.microsoft.com/office/drawing/2014/main" val="20000"/>
                    </a:ext>
                  </a:extLst>
                </a:gridCol>
                <a:gridCol w="1674777">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Descripción del sitio y pendiente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Eficiencia de cosecha</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RDM (libras/acre)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&gt;40%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0,10</a:t>
                      </a:r>
                      <a:endParaRPr sz="1200" dirty="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600</a:t>
                      </a:r>
                      <a:endParaRPr sz="1200"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391" name="Google Shape;391;p40"/>
          <p:cNvSpPr txBox="1"/>
          <p:nvPr/>
        </p:nvSpPr>
        <p:spPr>
          <a:xfrm>
            <a:off x="134350" y="2427775"/>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rgbClr val="5B0F00"/>
                </a:solidFill>
                <a:latin typeface="Calibri"/>
                <a:ea typeface="Calibri"/>
                <a:cs typeface="Calibri"/>
                <a:sym typeface="Calibri"/>
              </a:rPr>
              <a:t>Eficiencia de cosecha y RDM</a:t>
            </a:r>
            <a:endParaRPr b="1">
              <a:solidFill>
                <a:srgbClr val="5B0F00"/>
              </a:solidFill>
              <a:latin typeface="Calibri"/>
              <a:ea typeface="Calibri"/>
              <a:cs typeface="Calibri"/>
              <a:sym typeface="Calibri"/>
            </a:endParaRPr>
          </a:p>
        </p:txBody>
      </p:sp>
      <p:sp>
        <p:nvSpPr>
          <p:cNvPr id="392" name="Google Shape;392;p40"/>
          <p:cNvSpPr/>
          <p:nvPr/>
        </p:nvSpPr>
        <p:spPr>
          <a:xfrm>
            <a:off x="134350" y="30030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86100" y="40395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3324425" y="2222800"/>
            <a:ext cx="2631600" cy="301500"/>
          </a:xfrm>
          <a:prstGeom prst="rect">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5" name="Google Shape;395;p40"/>
          <p:cNvCxnSpPr/>
          <p:nvPr/>
        </p:nvCxnSpPr>
        <p:spPr>
          <a:xfrm rot="10800000" flipH="1">
            <a:off x="4414200" y="2222800"/>
            <a:ext cx="934800" cy="730800"/>
          </a:xfrm>
          <a:prstGeom prst="straightConnector1">
            <a:avLst/>
          </a:prstGeom>
          <a:noFill/>
          <a:ln w="9525" cap="flat" cmpd="sng">
            <a:solidFill>
              <a:srgbClr val="FF0000"/>
            </a:solidFill>
            <a:prstDash val="solid"/>
            <a:round/>
            <a:headEnd type="none" w="med" len="med"/>
            <a:tailEnd type="triangle" w="med" len="med"/>
          </a:ln>
        </p:spPr>
      </p:cxnSp>
      <p:cxnSp>
        <p:nvCxnSpPr>
          <p:cNvPr id="396" name="Google Shape;396;p40"/>
          <p:cNvCxnSpPr/>
          <p:nvPr/>
        </p:nvCxnSpPr>
        <p:spPr>
          <a:xfrm rot="10800000" flipH="1">
            <a:off x="2500000" y="2236675"/>
            <a:ext cx="4719000" cy="897000"/>
          </a:xfrm>
          <a:prstGeom prst="straightConnector1">
            <a:avLst/>
          </a:prstGeom>
          <a:noFill/>
          <a:ln w="9525" cap="flat" cmpd="sng">
            <a:solidFill>
              <a:srgbClr val="FF0000"/>
            </a:solidFill>
            <a:prstDash val="solid"/>
            <a:round/>
            <a:headEnd type="none" w="med" len="med"/>
            <a:tailEnd type="triangle" w="med" len="med"/>
          </a:ln>
        </p:spPr>
      </p:cxnSp>
      <p:cxnSp>
        <p:nvCxnSpPr>
          <p:cNvPr id="397" name="Google Shape;397;p40"/>
          <p:cNvCxnSpPr/>
          <p:nvPr/>
        </p:nvCxnSpPr>
        <p:spPr>
          <a:xfrm flipH="1">
            <a:off x="6253200" y="1462550"/>
            <a:ext cx="116400" cy="527400"/>
          </a:xfrm>
          <a:prstGeom prst="straightConnector1">
            <a:avLst/>
          </a:prstGeom>
          <a:noFill/>
          <a:ln w="9525" cap="flat" cmpd="sng">
            <a:solidFill>
              <a:srgbClr val="FF0000"/>
            </a:solidFill>
            <a:prstDash val="solid"/>
            <a:round/>
            <a:headEnd type="none" w="med" len="med"/>
            <a:tailEnd type="triangle" w="med" len="med"/>
          </a:ln>
        </p:spPr>
      </p:cxnSp>
      <p:cxnSp>
        <p:nvCxnSpPr>
          <p:cNvPr id="398" name="Google Shape;398;p40"/>
          <p:cNvCxnSpPr/>
          <p:nvPr/>
        </p:nvCxnSpPr>
        <p:spPr>
          <a:xfrm flipH="1">
            <a:off x="3588950" y="1442000"/>
            <a:ext cx="4623000" cy="5616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10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2"/>
                                        </p:tgtEl>
                                        <p:attrNameLst>
                                          <p:attrName>style.visibility</p:attrName>
                                        </p:attrNameLst>
                                      </p:cBhvr>
                                      <p:to>
                                        <p:strVal val="visible"/>
                                      </p:to>
                                    </p:set>
                                    <p:animEffect transition="in" filter="fade">
                                      <p:cBhvr>
                                        <p:cTn id="12" dur="1000"/>
                                        <p:tgtEl>
                                          <p:spTgt spid="3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5"/>
                                        </p:tgtEl>
                                        <p:attrNameLst>
                                          <p:attrName>style.visibility</p:attrName>
                                        </p:attrNameLst>
                                      </p:cBhvr>
                                      <p:to>
                                        <p:strVal val="visible"/>
                                      </p:to>
                                    </p:set>
                                    <p:animEffect transition="in" filter="fade">
                                      <p:cBhvr>
                                        <p:cTn id="17" dur="1000"/>
                                        <p:tgtEl>
                                          <p:spTgt spid="3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7"/>
                                        </p:tgtEl>
                                        <p:attrNameLst>
                                          <p:attrName>style.visibility</p:attrName>
                                        </p:attrNameLst>
                                      </p:cBhvr>
                                      <p:to>
                                        <p:strVal val="visible"/>
                                      </p:to>
                                    </p:set>
                                    <p:animEffect transition="in" filter="fade">
                                      <p:cBhvr>
                                        <p:cTn id="22" dur="1000"/>
                                        <p:tgtEl>
                                          <p:spTgt spid="3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6"/>
                                        </p:tgtEl>
                                        <p:attrNameLst>
                                          <p:attrName>style.visibility</p:attrName>
                                        </p:attrNameLst>
                                      </p:cBhvr>
                                      <p:to>
                                        <p:strVal val="visible"/>
                                      </p:to>
                                    </p:set>
                                    <p:animEffect transition="in" filter="fade">
                                      <p:cBhvr>
                                        <p:cTn id="27" dur="1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41"/>
          <p:cNvSpPr txBox="1"/>
          <p:nvPr/>
        </p:nvSpPr>
        <p:spPr>
          <a:xfrm>
            <a:off x="248425" y="1506249"/>
            <a:ext cx="86847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b="1" dirty="0">
                <a:solidFill>
                  <a:schemeClr val="dk1"/>
                </a:solidFill>
                <a:latin typeface="Calibri"/>
                <a:ea typeface="Calibri"/>
                <a:cs typeface="Calibri"/>
                <a:sym typeface="Calibri"/>
              </a:rPr>
              <a:t>Libras/año/animal necesario = Peso promedio * </a:t>
            </a:r>
            <a:r>
              <a:rPr lang="es" b="1" dirty="0">
                <a:solidFill>
                  <a:srgbClr val="FF9900"/>
                </a:solidFill>
                <a:latin typeface="Calibri"/>
                <a:ea typeface="Calibri"/>
                <a:cs typeface="Calibri"/>
                <a:sym typeface="Calibri"/>
              </a:rPr>
              <a:t>0,03 </a:t>
            </a:r>
            <a:r>
              <a:rPr lang="es" b="1" dirty="0">
                <a:solidFill>
                  <a:schemeClr val="dk1"/>
                </a:solidFill>
                <a:latin typeface="Calibri"/>
                <a:ea typeface="Calibri"/>
                <a:cs typeface="Calibri"/>
                <a:sym typeface="Calibri"/>
              </a:rPr>
              <a:t>* 365 días/año</a:t>
            </a:r>
            <a:endParaRPr b="1" dirty="0">
              <a:solidFill>
                <a:schemeClr val="dk1"/>
              </a:solidFill>
              <a:latin typeface="Calibri"/>
              <a:ea typeface="Calibri"/>
              <a:cs typeface="Calibri"/>
              <a:sym typeface="Calibri"/>
            </a:endParaRPr>
          </a:p>
          <a:p>
            <a:pPr marL="0" lvl="0" indent="0" algn="ctr" rtl="0">
              <a:spcBef>
                <a:spcPts val="0"/>
              </a:spcBef>
              <a:spcAft>
                <a:spcPts val="0"/>
              </a:spcAft>
              <a:buNone/>
            </a:pPr>
            <a:r>
              <a:rPr lang="es" b="1" dirty="0">
                <a:solidFill>
                  <a:schemeClr val="dk1"/>
                </a:solidFill>
                <a:latin typeface="Calibri"/>
                <a:ea typeface="Calibri"/>
                <a:cs typeface="Calibri"/>
                <a:sym typeface="Calibri"/>
              </a:rPr>
              <a:t>Libras/año/animal necesario = 1.000 * 0,03 * 365 días/año</a:t>
            </a:r>
            <a:endParaRPr b="1" dirty="0">
              <a:solidFill>
                <a:schemeClr val="dk1"/>
              </a:solidFill>
              <a:latin typeface="Calibri"/>
              <a:ea typeface="Calibri"/>
              <a:cs typeface="Calibri"/>
              <a:sym typeface="Calibri"/>
            </a:endParaRPr>
          </a:p>
          <a:p>
            <a:pPr marL="0" lvl="0" indent="0" algn="ctr" rtl="0">
              <a:spcBef>
                <a:spcPts val="0"/>
              </a:spcBef>
              <a:spcAft>
                <a:spcPts val="0"/>
              </a:spcAft>
              <a:buNone/>
            </a:pPr>
            <a:r>
              <a:rPr lang="es" b="1" dirty="0">
                <a:solidFill>
                  <a:schemeClr val="dk1"/>
                </a:solidFill>
                <a:latin typeface="Calibri"/>
                <a:ea typeface="Calibri"/>
                <a:cs typeface="Calibri"/>
                <a:sym typeface="Calibri"/>
              </a:rPr>
              <a:t>= 10,950 libras de forraje/año/vaca</a:t>
            </a:r>
            <a:endParaRPr b="1" dirty="0">
              <a:solidFill>
                <a:schemeClr val="dk1"/>
              </a:solidFill>
              <a:latin typeface="Calibri"/>
              <a:ea typeface="Calibri"/>
              <a:cs typeface="Calibri"/>
              <a:sym typeface="Calibri"/>
            </a:endParaRPr>
          </a:p>
          <a:p>
            <a:pPr marL="0" lvl="0" indent="0" algn="ctr" rtl="0">
              <a:spcBef>
                <a:spcPts val="0"/>
              </a:spcBef>
              <a:spcAft>
                <a:spcPts val="0"/>
              </a:spcAft>
              <a:buNone/>
            </a:pPr>
            <a:endParaRPr b="1" dirty="0">
              <a:solidFill>
                <a:schemeClr val="dk1"/>
              </a:solidFill>
              <a:latin typeface="Calibri"/>
              <a:ea typeface="Calibri"/>
              <a:cs typeface="Calibri"/>
              <a:sym typeface="Calibri"/>
            </a:endParaRPr>
          </a:p>
        </p:txBody>
      </p:sp>
      <p:sp>
        <p:nvSpPr>
          <p:cNvPr id="405" name="Google Shape;405;p41"/>
          <p:cNvSpPr txBox="1"/>
          <p:nvPr/>
        </p:nvSpPr>
        <p:spPr>
          <a:xfrm>
            <a:off x="86125" y="1127800"/>
            <a:ext cx="9009300" cy="4014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s" sz="1500" b="1" dirty="0">
                <a:solidFill>
                  <a:srgbClr val="85200C"/>
                </a:solidFill>
                <a:latin typeface="Calibri"/>
                <a:ea typeface="Calibri"/>
                <a:cs typeface="Calibri"/>
                <a:sym typeface="Calibri"/>
              </a:rPr>
              <a:t>Paso 2: ¿Cuántas libras de forraje por año necesita una vaca?</a:t>
            </a:r>
            <a:endParaRPr sz="700" dirty="0">
              <a:solidFill>
                <a:srgbClr val="85200C"/>
              </a:solidFill>
              <a:latin typeface="Calibri"/>
              <a:ea typeface="Calibri"/>
              <a:cs typeface="Calibri"/>
              <a:sym typeface="Calibri"/>
            </a:endParaRPr>
          </a:p>
          <a:p>
            <a:pPr marL="0" lvl="0" indent="0" algn="l" rtl="0">
              <a:lnSpc>
                <a:spcPct val="140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dirty="0">
              <a:solidFill>
                <a:srgbClr val="202124"/>
              </a:solidFill>
              <a:highlight>
                <a:srgbClr val="FFFFFF"/>
              </a:highlight>
              <a:latin typeface="Calibri"/>
              <a:ea typeface="Calibri"/>
              <a:cs typeface="Calibri"/>
              <a:sym typeface="Calibri"/>
            </a:endParaRPr>
          </a:p>
        </p:txBody>
      </p:sp>
      <p:sp>
        <p:nvSpPr>
          <p:cNvPr id="403" name="Google Shape;403;p41"/>
          <p:cNvSpPr/>
          <p:nvPr/>
        </p:nvSpPr>
        <p:spPr>
          <a:xfrm>
            <a:off x="2972575" y="2047830"/>
            <a:ext cx="3099000" cy="228600"/>
          </a:xfrm>
          <a:prstGeom prst="rect">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1"/>
          <p:cNvSpPr txBox="1">
            <a:spLocks noGrp="1"/>
          </p:cNvSpPr>
          <p:nvPr>
            <p:ph type="title"/>
          </p:nvPr>
        </p:nvSpPr>
        <p:spPr>
          <a:xfrm>
            <a:off x="1" y="506100"/>
            <a:ext cx="8996398" cy="71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600" dirty="0"/>
              <a:t>DETERMINACIÓN DE LA CAPACIDAD DE CARGA: EJEMPLO #2</a:t>
            </a:r>
            <a:endParaRPr sz="3600" dirty="0"/>
          </a:p>
        </p:txBody>
      </p:sp>
      <p:pic>
        <p:nvPicPr>
          <p:cNvPr id="407" name="Google Shape;407;p41"/>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408" name="Google Shape;408;p41"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graphicFrame>
        <p:nvGraphicFramePr>
          <p:cNvPr id="409" name="Google Shape;409;p41"/>
          <p:cNvGraphicFramePr/>
          <p:nvPr>
            <p:extLst>
              <p:ext uri="{D42A27DB-BD31-4B8C-83A1-F6EECF244321}">
                <p14:modId xmlns:p14="http://schemas.microsoft.com/office/powerpoint/2010/main" val="3436838637"/>
              </p:ext>
            </p:extLst>
          </p:nvPr>
        </p:nvGraphicFramePr>
        <p:xfrm>
          <a:off x="86125" y="3857625"/>
          <a:ext cx="5937250" cy="1097280"/>
        </p:xfrm>
        <a:graphic>
          <a:graphicData uri="http://schemas.openxmlformats.org/drawingml/2006/table">
            <a:tbl>
              <a:tblPr bandRow="1">
                <a:noFill/>
                <a:tableStyleId>{375CD927-FA21-49D2-A7B1-7E02E1FC932D}</a:tableStyleId>
              </a:tblPr>
              <a:tblGrid>
                <a:gridCol w="2331398">
                  <a:extLst>
                    <a:ext uri="{9D8B030D-6E8A-4147-A177-3AD203B41FA5}">
                      <a16:colId xmlns:a16="http://schemas.microsoft.com/office/drawing/2014/main" val="20000"/>
                    </a:ext>
                  </a:extLst>
                </a:gridCol>
                <a:gridCol w="1603702">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Peso libras)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Unidad Animal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(vacas)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(toros)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Caballos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1.250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a:latin typeface="Calibri"/>
                          <a:ea typeface="Calibri"/>
                          <a:cs typeface="Calibri"/>
                          <a:sym typeface="Calibri"/>
                        </a:rPr>
                        <a:t>Oveja</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cabras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0,15</a:t>
                      </a:r>
                      <a:endParaRPr sz="1200"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410" name="Google Shape;410;p41"/>
          <p:cNvSpPr txBox="1"/>
          <p:nvPr/>
        </p:nvSpPr>
        <p:spPr>
          <a:xfrm>
            <a:off x="58150" y="3574500"/>
            <a:ext cx="512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solidFill>
                  <a:srgbClr val="5B0F00"/>
                </a:solidFill>
                <a:latin typeface="Calibri"/>
                <a:ea typeface="Calibri"/>
                <a:cs typeface="Calibri"/>
                <a:sym typeface="Calibri"/>
              </a:rPr>
              <a:t>Peso animal promedio al momento de madurez y unidades animales (UA)</a:t>
            </a:r>
            <a:endParaRPr b="1">
              <a:solidFill>
                <a:srgbClr val="5B0F00"/>
              </a:solidFill>
            </a:endParaRPr>
          </a:p>
        </p:txBody>
      </p:sp>
      <p:graphicFrame>
        <p:nvGraphicFramePr>
          <p:cNvPr id="411" name="Google Shape;411;p41"/>
          <p:cNvGraphicFramePr/>
          <p:nvPr>
            <p:extLst>
              <p:ext uri="{D42A27DB-BD31-4B8C-83A1-F6EECF244321}">
                <p14:modId xmlns:p14="http://schemas.microsoft.com/office/powerpoint/2010/main" val="564312459"/>
              </p:ext>
            </p:extLst>
          </p:nvPr>
        </p:nvGraphicFramePr>
        <p:xfrm>
          <a:off x="134350" y="2669625"/>
          <a:ext cx="5937250" cy="914400"/>
        </p:xfrm>
        <a:graphic>
          <a:graphicData uri="http://schemas.openxmlformats.org/drawingml/2006/table">
            <a:tbl>
              <a:tblPr bandRow="1">
                <a:noFill/>
                <a:tableStyleId>{375CD927-FA21-49D2-A7B1-7E02E1FC932D}</a:tableStyleId>
              </a:tblPr>
              <a:tblGrid>
                <a:gridCol w="2258121">
                  <a:extLst>
                    <a:ext uri="{9D8B030D-6E8A-4147-A177-3AD203B41FA5}">
                      <a16:colId xmlns:a16="http://schemas.microsoft.com/office/drawing/2014/main" val="20000"/>
                    </a:ext>
                  </a:extLst>
                </a:gridCol>
                <a:gridCol w="1699829">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Descripción del sitio y pendiente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Eficiencia de cosecha</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RDM (libras/acre)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&gt;40%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600</a:t>
                      </a:r>
                      <a:endParaRPr sz="1200"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412" name="Google Shape;412;p41"/>
          <p:cNvSpPr txBox="1"/>
          <p:nvPr/>
        </p:nvSpPr>
        <p:spPr>
          <a:xfrm>
            <a:off x="134350" y="2427775"/>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rgbClr val="5B0F00"/>
                </a:solidFill>
                <a:latin typeface="Calibri"/>
                <a:ea typeface="Calibri"/>
                <a:cs typeface="Calibri"/>
                <a:sym typeface="Calibri"/>
              </a:rPr>
              <a:t>Eficiencia de cosecha y RDM</a:t>
            </a:r>
            <a:endParaRPr b="1">
              <a:solidFill>
                <a:srgbClr val="5B0F00"/>
              </a:solidFill>
              <a:latin typeface="Calibri"/>
              <a:ea typeface="Calibri"/>
              <a:cs typeface="Calibri"/>
              <a:sym typeface="Calibri"/>
            </a:endParaRPr>
          </a:p>
        </p:txBody>
      </p:sp>
      <p:sp>
        <p:nvSpPr>
          <p:cNvPr id="413" name="Google Shape;413;p41"/>
          <p:cNvSpPr/>
          <p:nvPr/>
        </p:nvSpPr>
        <p:spPr>
          <a:xfrm>
            <a:off x="134350" y="30030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1"/>
          <p:cNvSpPr/>
          <p:nvPr/>
        </p:nvSpPr>
        <p:spPr>
          <a:xfrm>
            <a:off x="86100" y="40395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5" name="Google Shape;415;p41"/>
          <p:cNvCxnSpPr/>
          <p:nvPr/>
        </p:nvCxnSpPr>
        <p:spPr>
          <a:xfrm rot="10800000" flipH="1">
            <a:off x="2712300" y="1941825"/>
            <a:ext cx="2143800" cy="2191800"/>
          </a:xfrm>
          <a:prstGeom prst="straightConnector1">
            <a:avLst/>
          </a:prstGeom>
          <a:noFill/>
          <a:ln w="9525" cap="flat" cmpd="sng">
            <a:solidFill>
              <a:srgbClr val="FF0000"/>
            </a:solidFill>
            <a:prstDash val="solid"/>
            <a:round/>
            <a:headEnd type="none" w="med" len="med"/>
            <a:tailEnd type="triangle" w="med" len="med"/>
          </a:ln>
        </p:spPr>
      </p:cxnSp>
      <p:sp>
        <p:nvSpPr>
          <p:cNvPr id="416" name="Google Shape;416;p41"/>
          <p:cNvSpPr txBox="1"/>
          <p:nvPr/>
        </p:nvSpPr>
        <p:spPr>
          <a:xfrm>
            <a:off x="6583500" y="2178325"/>
            <a:ext cx="2248800" cy="4926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 sz="1000">
                <a:latin typeface="Open Sans"/>
                <a:ea typeface="Open Sans"/>
                <a:cs typeface="Open Sans"/>
                <a:sym typeface="Open Sans"/>
              </a:rPr>
              <a:t>Recuerda utilizar el 3% para el consumo de peso corporal.</a:t>
            </a:r>
            <a:endParaRPr sz="1000">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10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5"/>
                                        </p:tgtEl>
                                        <p:attrNameLst>
                                          <p:attrName>style.visibility</p:attrName>
                                        </p:attrNameLst>
                                      </p:cBhvr>
                                      <p:to>
                                        <p:strVal val="visible"/>
                                      </p:to>
                                    </p:set>
                                    <p:animEffect transition="in" filter="fade">
                                      <p:cBhvr>
                                        <p:cTn id="12" dur="1000"/>
                                        <p:tgtEl>
                                          <p:spTgt spid="4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3"/>
                                        </p:tgtEl>
                                        <p:attrNameLst>
                                          <p:attrName>style.visibility</p:attrName>
                                        </p:attrNameLst>
                                      </p:cBhvr>
                                      <p:to>
                                        <p:strVal val="visible"/>
                                      </p:to>
                                    </p:set>
                                    <p:animEffect transition="in" filter="fade">
                                      <p:cBhvr>
                                        <p:cTn id="17" dur="10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p:nvPr/>
        </p:nvSpPr>
        <p:spPr>
          <a:xfrm>
            <a:off x="86125" y="2327150"/>
            <a:ext cx="8933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800" dirty="0">
                <a:solidFill>
                  <a:schemeClr val="dk1"/>
                </a:solidFill>
                <a:latin typeface="Calibri"/>
                <a:ea typeface="Calibri"/>
                <a:cs typeface="Calibri"/>
                <a:sym typeface="Calibri"/>
              </a:rPr>
              <a:t>Una vaca requiere </a:t>
            </a:r>
            <a:r>
              <a:rPr lang="es" sz="1800" b="1" dirty="0">
                <a:solidFill>
                  <a:schemeClr val="dk1"/>
                </a:solidFill>
                <a:latin typeface="Calibri"/>
                <a:ea typeface="Calibri"/>
                <a:cs typeface="Calibri"/>
                <a:sym typeface="Calibri"/>
              </a:rPr>
              <a:t>10,950 libras de alimento al año</a:t>
            </a:r>
            <a:endParaRPr sz="1800" b="1" dirty="0">
              <a:solidFill>
                <a:schemeClr val="dk1"/>
              </a:solidFill>
              <a:latin typeface="Calibri"/>
              <a:ea typeface="Calibri"/>
              <a:cs typeface="Calibri"/>
              <a:sym typeface="Calibri"/>
            </a:endParaRPr>
          </a:p>
        </p:txBody>
      </p:sp>
      <p:sp>
        <p:nvSpPr>
          <p:cNvPr id="432" name="Google Shape;432;p42"/>
          <p:cNvSpPr txBox="1"/>
          <p:nvPr/>
        </p:nvSpPr>
        <p:spPr>
          <a:xfrm>
            <a:off x="157300" y="1481725"/>
            <a:ext cx="8933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800" dirty="0">
              <a:solidFill>
                <a:schemeClr val="dk1"/>
              </a:solidFill>
              <a:latin typeface="Calibri"/>
              <a:ea typeface="Calibri"/>
              <a:cs typeface="Calibri"/>
              <a:sym typeface="Calibri"/>
            </a:endParaRPr>
          </a:p>
          <a:p>
            <a:pPr marL="0" lvl="0" indent="0" algn="ctr" rtl="0">
              <a:spcBef>
                <a:spcPts val="0"/>
              </a:spcBef>
              <a:spcAft>
                <a:spcPts val="0"/>
              </a:spcAft>
              <a:buNone/>
            </a:pPr>
            <a:r>
              <a:rPr lang="es" sz="1800" dirty="0">
                <a:solidFill>
                  <a:schemeClr val="dk1"/>
                </a:solidFill>
                <a:latin typeface="Calibri"/>
                <a:ea typeface="Calibri"/>
                <a:cs typeface="Calibri"/>
                <a:sym typeface="Calibri"/>
              </a:rPr>
              <a:t>Sus 10 acres tienen la capacidad de producir </a:t>
            </a:r>
            <a:r>
              <a:rPr lang="es" sz="1800" b="1" dirty="0">
                <a:solidFill>
                  <a:schemeClr val="dk1"/>
                </a:solidFill>
                <a:latin typeface="Calibri"/>
                <a:ea typeface="Calibri"/>
                <a:cs typeface="Calibri"/>
                <a:sym typeface="Calibri"/>
              </a:rPr>
              <a:t>146,700 libras de alimento/año</a:t>
            </a:r>
            <a:endParaRPr sz="1800" b="1" dirty="0">
              <a:solidFill>
                <a:schemeClr val="dk1"/>
              </a:solidFill>
              <a:latin typeface="Calibri"/>
              <a:ea typeface="Calibri"/>
              <a:cs typeface="Calibri"/>
              <a:sym typeface="Calibri"/>
            </a:endParaRPr>
          </a:p>
        </p:txBody>
      </p:sp>
      <p:sp>
        <p:nvSpPr>
          <p:cNvPr id="422" name="Google Shape;422;p42"/>
          <p:cNvSpPr txBox="1"/>
          <p:nvPr/>
        </p:nvSpPr>
        <p:spPr>
          <a:xfrm>
            <a:off x="534200" y="2941250"/>
            <a:ext cx="8684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a:solidFill>
                  <a:schemeClr val="dk1"/>
                </a:solidFill>
                <a:latin typeface="Calibri"/>
                <a:ea typeface="Calibri"/>
                <a:cs typeface="Calibri"/>
                <a:sym typeface="Calibri"/>
              </a:rPr>
              <a:t>146.700 libras de alimento/año /10.950 libras de alimento/año/vaca = </a:t>
            </a:r>
            <a:r>
              <a:rPr lang="es" sz="1800" b="1">
                <a:solidFill>
                  <a:schemeClr val="dk1"/>
                </a:solidFill>
                <a:latin typeface="Calibri"/>
                <a:ea typeface="Calibri"/>
                <a:cs typeface="Calibri"/>
                <a:sym typeface="Calibri"/>
              </a:rPr>
              <a:t>13,39 vacas</a:t>
            </a:r>
            <a:r>
              <a:rPr lang="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423" name="Google Shape;423;p42"/>
          <p:cNvSpPr/>
          <p:nvPr/>
        </p:nvSpPr>
        <p:spPr>
          <a:xfrm>
            <a:off x="6875475" y="4090600"/>
            <a:ext cx="1289400" cy="348600"/>
          </a:xfrm>
          <a:prstGeom prst="rect">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2"/>
          <p:cNvSpPr/>
          <p:nvPr/>
        </p:nvSpPr>
        <p:spPr>
          <a:xfrm>
            <a:off x="3883068" y="2432000"/>
            <a:ext cx="3181611" cy="3486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2"/>
          <p:cNvSpPr/>
          <p:nvPr/>
        </p:nvSpPr>
        <p:spPr>
          <a:xfrm>
            <a:off x="5197236" y="1871650"/>
            <a:ext cx="3069941" cy="3486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2"/>
          <p:cNvSpPr txBox="1"/>
          <p:nvPr/>
        </p:nvSpPr>
        <p:spPr>
          <a:xfrm>
            <a:off x="6879100" y="4028600"/>
            <a:ext cx="1289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800">
                <a:solidFill>
                  <a:schemeClr val="dk1"/>
                </a:solidFill>
                <a:latin typeface="Calibri"/>
                <a:ea typeface="Calibri"/>
                <a:cs typeface="Calibri"/>
                <a:sym typeface="Calibri"/>
              </a:rPr>
              <a:t> </a:t>
            </a:r>
            <a:r>
              <a:rPr lang="es" sz="1800" b="1">
                <a:solidFill>
                  <a:schemeClr val="dk1"/>
                </a:solidFill>
                <a:latin typeface="Calibri"/>
                <a:ea typeface="Calibri"/>
                <a:cs typeface="Calibri"/>
                <a:sym typeface="Calibri"/>
              </a:rPr>
              <a:t>13 vacas</a:t>
            </a:r>
            <a:r>
              <a:rPr lang="es" sz="1800">
                <a:solidFill>
                  <a:schemeClr val="dk1"/>
                </a:solidFill>
                <a:latin typeface="Calibri"/>
                <a:ea typeface="Calibri"/>
                <a:cs typeface="Calibri"/>
                <a:sym typeface="Calibri"/>
              </a:rPr>
              <a:t> </a:t>
            </a:r>
            <a:endParaRPr/>
          </a:p>
        </p:txBody>
      </p:sp>
      <p:sp>
        <p:nvSpPr>
          <p:cNvPr id="427" name="Google Shape;427;p42"/>
          <p:cNvSpPr/>
          <p:nvPr/>
        </p:nvSpPr>
        <p:spPr>
          <a:xfrm>
            <a:off x="7193020" y="2979002"/>
            <a:ext cx="1173900" cy="3486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2"/>
          <p:cNvSpPr txBox="1"/>
          <p:nvPr/>
        </p:nvSpPr>
        <p:spPr>
          <a:xfrm>
            <a:off x="311700" y="1222800"/>
            <a:ext cx="9009300" cy="3486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s" sz="1500" b="1">
                <a:solidFill>
                  <a:srgbClr val="85200C"/>
                </a:solidFill>
                <a:latin typeface="Calibri"/>
                <a:ea typeface="Calibri"/>
                <a:cs typeface="Calibri"/>
                <a:sym typeface="Calibri"/>
              </a:rPr>
              <a:t>Paso 3: ¿Cuántas vacas puedes tener en tus 10 acres sin tener que comprar heno?</a:t>
            </a:r>
            <a:endParaRPr sz="700">
              <a:solidFill>
                <a:srgbClr val="85200C"/>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p:txBody>
      </p:sp>
      <p:sp>
        <p:nvSpPr>
          <p:cNvPr id="429" name="Google Shape;429;p42"/>
          <p:cNvSpPr txBox="1">
            <a:spLocks noGrp="1"/>
          </p:cNvSpPr>
          <p:nvPr>
            <p:ph type="title"/>
          </p:nvPr>
        </p:nvSpPr>
        <p:spPr>
          <a:xfrm>
            <a:off x="154625" y="658500"/>
            <a:ext cx="8936075" cy="71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600" dirty="0"/>
              <a:t>DETERMINACIÓN DE LA CAPACIDAD DE CARGA: EJEMPLO #2</a:t>
            </a:r>
            <a:endParaRPr sz="3600" dirty="0"/>
          </a:p>
        </p:txBody>
      </p:sp>
      <p:pic>
        <p:nvPicPr>
          <p:cNvPr id="430" name="Google Shape;430;p42"/>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431" name="Google Shape;431;p42"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
        <p:nvSpPr>
          <p:cNvPr id="433" name="Google Shape;433;p42"/>
          <p:cNvSpPr/>
          <p:nvPr/>
        </p:nvSpPr>
        <p:spPr>
          <a:xfrm>
            <a:off x="7403775" y="3421325"/>
            <a:ext cx="232800" cy="588900"/>
          </a:xfrm>
          <a:prstGeom prst="down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4" name="Google Shape;434;p42" descr="Free Question Mark, Download Free Clip Art, Free Clip Art on Clipart Library"/>
          <p:cNvPicPr preferRelativeResize="0"/>
          <p:nvPr/>
        </p:nvPicPr>
        <p:blipFill>
          <a:blip r:embed="rId5">
            <a:alphaModFix/>
          </a:blip>
          <a:stretch>
            <a:fillRect/>
          </a:stretch>
        </p:blipFill>
        <p:spPr>
          <a:xfrm>
            <a:off x="5691600" y="3770332"/>
            <a:ext cx="452900" cy="791243"/>
          </a:xfrm>
          <a:prstGeom prst="rect">
            <a:avLst/>
          </a:prstGeom>
          <a:noFill/>
          <a:ln>
            <a:noFill/>
          </a:ln>
        </p:spPr>
      </p:pic>
      <p:pic>
        <p:nvPicPr>
          <p:cNvPr id="435" name="Google Shape;435;p42" descr="Light Pink Cow Clip Art - Pink Cow Clipart , Free Transparent Clipart -  ClipartKey"/>
          <p:cNvPicPr preferRelativeResize="0"/>
          <p:nvPr/>
        </p:nvPicPr>
        <p:blipFill rotWithShape="1">
          <a:blip r:embed="rId6">
            <a:alphaModFix/>
          </a:blip>
          <a:srcRect l="19790" t="7251" r="18614" b="4743"/>
          <a:stretch/>
        </p:blipFill>
        <p:spPr>
          <a:xfrm>
            <a:off x="154625" y="3402950"/>
            <a:ext cx="665984" cy="716700"/>
          </a:xfrm>
          <a:prstGeom prst="rect">
            <a:avLst/>
          </a:prstGeom>
          <a:noFill/>
          <a:ln>
            <a:noFill/>
          </a:ln>
        </p:spPr>
      </p:pic>
      <p:pic>
        <p:nvPicPr>
          <p:cNvPr id="436" name="Google Shape;436;p42" descr="Light Pink Cow Clip Art - Pink Cow Clipart , Free Transparent Clipart -  ClipartKey"/>
          <p:cNvPicPr preferRelativeResize="0"/>
          <p:nvPr/>
        </p:nvPicPr>
        <p:blipFill rotWithShape="1">
          <a:blip r:embed="rId6">
            <a:alphaModFix/>
          </a:blip>
          <a:srcRect l="19790" t="7251" r="18614" b="4743"/>
          <a:stretch/>
        </p:blipFill>
        <p:spPr>
          <a:xfrm>
            <a:off x="854925" y="3421325"/>
            <a:ext cx="665984" cy="716700"/>
          </a:xfrm>
          <a:prstGeom prst="rect">
            <a:avLst/>
          </a:prstGeom>
          <a:noFill/>
          <a:ln>
            <a:noFill/>
          </a:ln>
        </p:spPr>
      </p:pic>
      <p:pic>
        <p:nvPicPr>
          <p:cNvPr id="437" name="Google Shape;437;p42" descr="Light Pink Cow Clip Art - Pink Cow Clipart , Free Transparent Clipart -  ClipartKey"/>
          <p:cNvPicPr preferRelativeResize="0"/>
          <p:nvPr/>
        </p:nvPicPr>
        <p:blipFill rotWithShape="1">
          <a:blip r:embed="rId6">
            <a:alphaModFix/>
          </a:blip>
          <a:srcRect l="19790" t="7251" r="18614" b="4743"/>
          <a:stretch/>
        </p:blipFill>
        <p:spPr>
          <a:xfrm>
            <a:off x="154625" y="4231200"/>
            <a:ext cx="665984" cy="716700"/>
          </a:xfrm>
          <a:prstGeom prst="rect">
            <a:avLst/>
          </a:prstGeom>
          <a:noFill/>
          <a:ln>
            <a:noFill/>
          </a:ln>
        </p:spPr>
      </p:pic>
      <p:pic>
        <p:nvPicPr>
          <p:cNvPr id="438" name="Google Shape;438;p42" descr="Light Pink Cow Clip Art - Pink Cow Clipart , Free Transparent Clipart -  ClipartKey"/>
          <p:cNvPicPr preferRelativeResize="0"/>
          <p:nvPr/>
        </p:nvPicPr>
        <p:blipFill rotWithShape="1">
          <a:blip r:embed="rId6">
            <a:alphaModFix/>
          </a:blip>
          <a:srcRect l="19790" t="7251" r="18614" b="4743"/>
          <a:stretch/>
        </p:blipFill>
        <p:spPr>
          <a:xfrm>
            <a:off x="854925" y="4231200"/>
            <a:ext cx="665984" cy="716700"/>
          </a:xfrm>
          <a:prstGeom prst="rect">
            <a:avLst/>
          </a:prstGeom>
          <a:noFill/>
          <a:ln>
            <a:noFill/>
          </a:ln>
        </p:spPr>
      </p:pic>
      <p:pic>
        <p:nvPicPr>
          <p:cNvPr id="439" name="Google Shape;439;p42" descr="Light Pink Cow Clip Art - Pink Cow Clipart , Free Transparent Clipart -  ClipartKey"/>
          <p:cNvPicPr preferRelativeResize="0"/>
          <p:nvPr/>
        </p:nvPicPr>
        <p:blipFill rotWithShape="1">
          <a:blip r:embed="rId6">
            <a:alphaModFix/>
          </a:blip>
          <a:srcRect l="19790" t="7251" r="18614" b="4743"/>
          <a:stretch/>
        </p:blipFill>
        <p:spPr>
          <a:xfrm>
            <a:off x="1555225" y="3421325"/>
            <a:ext cx="665984" cy="716700"/>
          </a:xfrm>
          <a:prstGeom prst="rect">
            <a:avLst/>
          </a:prstGeom>
          <a:noFill/>
          <a:ln>
            <a:noFill/>
          </a:ln>
        </p:spPr>
      </p:pic>
      <p:pic>
        <p:nvPicPr>
          <p:cNvPr id="440" name="Google Shape;440;p42" descr="Light Pink Cow Clip Art - Pink Cow Clipart , Free Transparent Clipart -  ClipartKey"/>
          <p:cNvPicPr preferRelativeResize="0"/>
          <p:nvPr/>
        </p:nvPicPr>
        <p:blipFill rotWithShape="1">
          <a:blip r:embed="rId6">
            <a:alphaModFix/>
          </a:blip>
          <a:srcRect l="19790" t="7251" r="18614" b="4743"/>
          <a:stretch/>
        </p:blipFill>
        <p:spPr>
          <a:xfrm>
            <a:off x="2255525" y="3439700"/>
            <a:ext cx="665984" cy="716700"/>
          </a:xfrm>
          <a:prstGeom prst="rect">
            <a:avLst/>
          </a:prstGeom>
          <a:noFill/>
          <a:ln>
            <a:noFill/>
          </a:ln>
        </p:spPr>
      </p:pic>
      <p:pic>
        <p:nvPicPr>
          <p:cNvPr id="441" name="Google Shape;441;p42" descr="Light Pink Cow Clip Art - Pink Cow Clipart , Free Transparent Clipart -  ClipartKey"/>
          <p:cNvPicPr preferRelativeResize="0"/>
          <p:nvPr/>
        </p:nvPicPr>
        <p:blipFill rotWithShape="1">
          <a:blip r:embed="rId6">
            <a:alphaModFix/>
          </a:blip>
          <a:srcRect l="19790" t="7251" r="18614" b="4743"/>
          <a:stretch/>
        </p:blipFill>
        <p:spPr>
          <a:xfrm>
            <a:off x="1555225" y="4249575"/>
            <a:ext cx="665984" cy="716700"/>
          </a:xfrm>
          <a:prstGeom prst="rect">
            <a:avLst/>
          </a:prstGeom>
          <a:noFill/>
          <a:ln>
            <a:noFill/>
          </a:ln>
        </p:spPr>
      </p:pic>
      <p:pic>
        <p:nvPicPr>
          <p:cNvPr id="442" name="Google Shape;442;p42" descr="Light Pink Cow Clip Art - Pink Cow Clipart , Free Transparent Clipart -  ClipartKey"/>
          <p:cNvPicPr preferRelativeResize="0"/>
          <p:nvPr/>
        </p:nvPicPr>
        <p:blipFill rotWithShape="1">
          <a:blip r:embed="rId6">
            <a:alphaModFix/>
          </a:blip>
          <a:srcRect l="19790" t="7251" r="18614" b="4743"/>
          <a:stretch/>
        </p:blipFill>
        <p:spPr>
          <a:xfrm>
            <a:off x="2255525" y="4249575"/>
            <a:ext cx="665984" cy="716700"/>
          </a:xfrm>
          <a:prstGeom prst="rect">
            <a:avLst/>
          </a:prstGeom>
          <a:noFill/>
          <a:ln>
            <a:noFill/>
          </a:ln>
        </p:spPr>
      </p:pic>
      <p:pic>
        <p:nvPicPr>
          <p:cNvPr id="443" name="Google Shape;443;p42" descr="Light Pink Cow Clip Art - Pink Cow Clipart , Free Transparent Clipart -  ClipartKey"/>
          <p:cNvPicPr preferRelativeResize="0"/>
          <p:nvPr/>
        </p:nvPicPr>
        <p:blipFill rotWithShape="1">
          <a:blip r:embed="rId6">
            <a:alphaModFix/>
          </a:blip>
          <a:srcRect l="19790" t="7251" r="18614" b="4743"/>
          <a:stretch/>
        </p:blipFill>
        <p:spPr>
          <a:xfrm>
            <a:off x="2923113" y="3439700"/>
            <a:ext cx="665984" cy="716700"/>
          </a:xfrm>
          <a:prstGeom prst="rect">
            <a:avLst/>
          </a:prstGeom>
          <a:noFill/>
          <a:ln>
            <a:noFill/>
          </a:ln>
        </p:spPr>
      </p:pic>
      <p:pic>
        <p:nvPicPr>
          <p:cNvPr id="444" name="Google Shape;444;p42" descr="Light Pink Cow Clip Art - Pink Cow Clipart , Free Transparent Clipart -  ClipartKey"/>
          <p:cNvPicPr preferRelativeResize="0"/>
          <p:nvPr/>
        </p:nvPicPr>
        <p:blipFill rotWithShape="1">
          <a:blip r:embed="rId6">
            <a:alphaModFix/>
          </a:blip>
          <a:srcRect l="19790" t="7251" r="18614" b="4743"/>
          <a:stretch/>
        </p:blipFill>
        <p:spPr>
          <a:xfrm>
            <a:off x="3623413" y="3458075"/>
            <a:ext cx="665984" cy="716700"/>
          </a:xfrm>
          <a:prstGeom prst="rect">
            <a:avLst/>
          </a:prstGeom>
          <a:noFill/>
          <a:ln>
            <a:noFill/>
          </a:ln>
        </p:spPr>
      </p:pic>
      <p:pic>
        <p:nvPicPr>
          <p:cNvPr id="445" name="Google Shape;445;p42" descr="Light Pink Cow Clip Art - Pink Cow Clipart , Free Transparent Clipart -  ClipartKey"/>
          <p:cNvPicPr preferRelativeResize="0"/>
          <p:nvPr/>
        </p:nvPicPr>
        <p:blipFill rotWithShape="1">
          <a:blip r:embed="rId6">
            <a:alphaModFix/>
          </a:blip>
          <a:srcRect l="19790" t="7251" r="18614" b="4743"/>
          <a:stretch/>
        </p:blipFill>
        <p:spPr>
          <a:xfrm>
            <a:off x="2923113" y="4267950"/>
            <a:ext cx="665984" cy="716700"/>
          </a:xfrm>
          <a:prstGeom prst="rect">
            <a:avLst/>
          </a:prstGeom>
          <a:noFill/>
          <a:ln>
            <a:noFill/>
          </a:ln>
        </p:spPr>
      </p:pic>
      <p:pic>
        <p:nvPicPr>
          <p:cNvPr id="446" name="Google Shape;446;p42" descr="Light Pink Cow Clip Art - Pink Cow Clipart , Free Transparent Clipart -  ClipartKey"/>
          <p:cNvPicPr preferRelativeResize="0"/>
          <p:nvPr/>
        </p:nvPicPr>
        <p:blipFill rotWithShape="1">
          <a:blip r:embed="rId6">
            <a:alphaModFix/>
          </a:blip>
          <a:srcRect l="19790" t="7251" r="18614" b="4743"/>
          <a:stretch/>
        </p:blipFill>
        <p:spPr>
          <a:xfrm>
            <a:off x="3623413" y="4267950"/>
            <a:ext cx="665984" cy="716700"/>
          </a:xfrm>
          <a:prstGeom prst="rect">
            <a:avLst/>
          </a:prstGeom>
          <a:noFill/>
          <a:ln>
            <a:noFill/>
          </a:ln>
        </p:spPr>
      </p:pic>
      <p:pic>
        <p:nvPicPr>
          <p:cNvPr id="447" name="Google Shape;447;p42" descr="Light Pink Cow Clip Art - Pink Cow Clipart , Free Transparent Clipart -  ClipartKey"/>
          <p:cNvPicPr preferRelativeResize="0"/>
          <p:nvPr/>
        </p:nvPicPr>
        <p:blipFill rotWithShape="1">
          <a:blip r:embed="rId6">
            <a:alphaModFix/>
          </a:blip>
          <a:srcRect l="19790" t="7251" r="18614" b="4743"/>
          <a:stretch/>
        </p:blipFill>
        <p:spPr>
          <a:xfrm>
            <a:off x="4291013" y="3458075"/>
            <a:ext cx="665984" cy="716700"/>
          </a:xfrm>
          <a:prstGeom prst="rect">
            <a:avLst/>
          </a:prstGeom>
          <a:noFill/>
          <a:ln>
            <a:noFill/>
          </a:ln>
        </p:spPr>
      </p:pic>
      <p:pic>
        <p:nvPicPr>
          <p:cNvPr id="448" name="Google Shape;448;p42" descr="Light Pink Cow Clip Art - Pink Cow Clipart , Free Transparent Clipart -  ClipartKey"/>
          <p:cNvPicPr preferRelativeResize="0"/>
          <p:nvPr/>
        </p:nvPicPr>
        <p:blipFill rotWithShape="1">
          <a:blip r:embed="rId6">
            <a:alphaModFix/>
          </a:blip>
          <a:srcRect l="19791" t="7251" r="57245" b="4743"/>
          <a:stretch/>
        </p:blipFill>
        <p:spPr>
          <a:xfrm>
            <a:off x="4323718" y="4267950"/>
            <a:ext cx="248276" cy="71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4"/>
                                        </p:tgtEl>
                                        <p:attrNameLst>
                                          <p:attrName>style.visibility</p:attrName>
                                        </p:attrNameLst>
                                      </p:cBhvr>
                                      <p:to>
                                        <p:strVal val="visible"/>
                                      </p:to>
                                    </p:set>
                                    <p:animEffect transition="in" filter="fade">
                                      <p:cBhvr>
                                        <p:cTn id="12" dur="1000"/>
                                        <p:tgtEl>
                                          <p:spTgt spid="4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2"/>
                                        </p:tgtEl>
                                        <p:attrNameLst>
                                          <p:attrName>style.visibility</p:attrName>
                                        </p:attrNameLst>
                                      </p:cBhvr>
                                      <p:to>
                                        <p:strVal val="visible"/>
                                      </p:to>
                                    </p:set>
                                    <p:animEffect transition="in" filter="fade">
                                      <p:cBhvr>
                                        <p:cTn id="17" dur="1000"/>
                                        <p:tgtEl>
                                          <p:spTgt spid="4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7"/>
                                        </p:tgtEl>
                                        <p:attrNameLst>
                                          <p:attrName>style.visibility</p:attrName>
                                        </p:attrNameLst>
                                      </p:cBhvr>
                                      <p:to>
                                        <p:strVal val="visible"/>
                                      </p:to>
                                    </p:set>
                                    <p:animEffect transition="in" filter="fade">
                                      <p:cBhvr>
                                        <p:cTn id="22" dur="1000"/>
                                        <p:tgtEl>
                                          <p:spTgt spid="4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5"/>
                                        </p:tgtEl>
                                        <p:attrNameLst>
                                          <p:attrName>style.visibility</p:attrName>
                                        </p:attrNameLst>
                                      </p:cBhvr>
                                      <p:to>
                                        <p:strVal val="visible"/>
                                      </p:to>
                                    </p:set>
                                    <p:animEffect transition="in" filter="fade">
                                      <p:cBhvr>
                                        <p:cTn id="27" dur="1000"/>
                                        <p:tgtEl>
                                          <p:spTgt spid="435"/>
                                        </p:tgtEl>
                                      </p:cBhvr>
                                    </p:animEffect>
                                  </p:childTnLst>
                                </p:cTn>
                              </p:par>
                              <p:par>
                                <p:cTn id="28" presetID="10" presetClass="entr" presetSubtype="0" fill="hold" nodeType="withEffect">
                                  <p:stCondLst>
                                    <p:cond delay="0"/>
                                  </p:stCondLst>
                                  <p:childTnLst>
                                    <p:set>
                                      <p:cBhvr>
                                        <p:cTn id="29" dur="1" fill="hold">
                                          <p:stCondLst>
                                            <p:cond delay="0"/>
                                          </p:stCondLst>
                                        </p:cTn>
                                        <p:tgtEl>
                                          <p:spTgt spid="436"/>
                                        </p:tgtEl>
                                        <p:attrNameLst>
                                          <p:attrName>style.visibility</p:attrName>
                                        </p:attrNameLst>
                                      </p:cBhvr>
                                      <p:to>
                                        <p:strVal val="visible"/>
                                      </p:to>
                                    </p:set>
                                    <p:animEffect transition="in" filter="fade">
                                      <p:cBhvr>
                                        <p:cTn id="30" dur="1000"/>
                                        <p:tgtEl>
                                          <p:spTgt spid="436"/>
                                        </p:tgtEl>
                                      </p:cBhvr>
                                    </p:animEffect>
                                  </p:childTnLst>
                                </p:cTn>
                              </p:par>
                              <p:par>
                                <p:cTn id="31" presetID="10" presetClass="entr" presetSubtype="0" fill="hold" nodeType="withEffect">
                                  <p:stCondLst>
                                    <p:cond delay="0"/>
                                  </p:stCondLst>
                                  <p:childTnLst>
                                    <p:set>
                                      <p:cBhvr>
                                        <p:cTn id="32" dur="1" fill="hold">
                                          <p:stCondLst>
                                            <p:cond delay="0"/>
                                          </p:stCondLst>
                                        </p:cTn>
                                        <p:tgtEl>
                                          <p:spTgt spid="437"/>
                                        </p:tgtEl>
                                        <p:attrNameLst>
                                          <p:attrName>style.visibility</p:attrName>
                                        </p:attrNameLst>
                                      </p:cBhvr>
                                      <p:to>
                                        <p:strVal val="visible"/>
                                      </p:to>
                                    </p:set>
                                    <p:animEffect transition="in" filter="fade">
                                      <p:cBhvr>
                                        <p:cTn id="33" dur="1000"/>
                                        <p:tgtEl>
                                          <p:spTgt spid="437"/>
                                        </p:tgtEl>
                                      </p:cBhvr>
                                    </p:animEffect>
                                  </p:childTnLst>
                                </p:cTn>
                              </p:par>
                              <p:par>
                                <p:cTn id="34" presetID="10" presetClass="entr" presetSubtype="0" fill="hold" nodeType="withEffect">
                                  <p:stCondLst>
                                    <p:cond delay="0"/>
                                  </p:stCondLst>
                                  <p:childTnLst>
                                    <p:set>
                                      <p:cBhvr>
                                        <p:cTn id="35" dur="1" fill="hold">
                                          <p:stCondLst>
                                            <p:cond delay="0"/>
                                          </p:stCondLst>
                                        </p:cTn>
                                        <p:tgtEl>
                                          <p:spTgt spid="438"/>
                                        </p:tgtEl>
                                        <p:attrNameLst>
                                          <p:attrName>style.visibility</p:attrName>
                                        </p:attrNameLst>
                                      </p:cBhvr>
                                      <p:to>
                                        <p:strVal val="visible"/>
                                      </p:to>
                                    </p:set>
                                    <p:animEffect transition="in" filter="fade">
                                      <p:cBhvr>
                                        <p:cTn id="36" dur="1000"/>
                                        <p:tgtEl>
                                          <p:spTgt spid="438"/>
                                        </p:tgtEl>
                                      </p:cBhvr>
                                    </p:animEffect>
                                  </p:childTnLst>
                                </p:cTn>
                              </p:par>
                              <p:par>
                                <p:cTn id="37" presetID="10" presetClass="entr" presetSubtype="0" fill="hold" nodeType="withEffect">
                                  <p:stCondLst>
                                    <p:cond delay="0"/>
                                  </p:stCondLst>
                                  <p:childTnLst>
                                    <p:set>
                                      <p:cBhvr>
                                        <p:cTn id="38" dur="1" fill="hold">
                                          <p:stCondLst>
                                            <p:cond delay="0"/>
                                          </p:stCondLst>
                                        </p:cTn>
                                        <p:tgtEl>
                                          <p:spTgt spid="439"/>
                                        </p:tgtEl>
                                        <p:attrNameLst>
                                          <p:attrName>style.visibility</p:attrName>
                                        </p:attrNameLst>
                                      </p:cBhvr>
                                      <p:to>
                                        <p:strVal val="visible"/>
                                      </p:to>
                                    </p:set>
                                    <p:animEffect transition="in" filter="fade">
                                      <p:cBhvr>
                                        <p:cTn id="39" dur="1000"/>
                                        <p:tgtEl>
                                          <p:spTgt spid="439"/>
                                        </p:tgtEl>
                                      </p:cBhvr>
                                    </p:animEffect>
                                  </p:childTnLst>
                                </p:cTn>
                              </p:par>
                              <p:par>
                                <p:cTn id="40" presetID="10" presetClass="entr" presetSubtype="0" fill="hold" nodeType="withEffect">
                                  <p:stCondLst>
                                    <p:cond delay="0"/>
                                  </p:stCondLst>
                                  <p:childTnLst>
                                    <p:set>
                                      <p:cBhvr>
                                        <p:cTn id="41" dur="1" fill="hold">
                                          <p:stCondLst>
                                            <p:cond delay="0"/>
                                          </p:stCondLst>
                                        </p:cTn>
                                        <p:tgtEl>
                                          <p:spTgt spid="440"/>
                                        </p:tgtEl>
                                        <p:attrNameLst>
                                          <p:attrName>style.visibility</p:attrName>
                                        </p:attrNameLst>
                                      </p:cBhvr>
                                      <p:to>
                                        <p:strVal val="visible"/>
                                      </p:to>
                                    </p:set>
                                    <p:animEffect transition="in" filter="fade">
                                      <p:cBhvr>
                                        <p:cTn id="42" dur="1000"/>
                                        <p:tgtEl>
                                          <p:spTgt spid="440"/>
                                        </p:tgtEl>
                                      </p:cBhvr>
                                    </p:animEffect>
                                  </p:childTnLst>
                                </p:cTn>
                              </p:par>
                              <p:par>
                                <p:cTn id="43" presetID="10" presetClass="entr" presetSubtype="0" fill="hold" nodeType="withEffect">
                                  <p:stCondLst>
                                    <p:cond delay="0"/>
                                  </p:stCondLst>
                                  <p:childTnLst>
                                    <p:set>
                                      <p:cBhvr>
                                        <p:cTn id="44" dur="1" fill="hold">
                                          <p:stCondLst>
                                            <p:cond delay="0"/>
                                          </p:stCondLst>
                                        </p:cTn>
                                        <p:tgtEl>
                                          <p:spTgt spid="441"/>
                                        </p:tgtEl>
                                        <p:attrNameLst>
                                          <p:attrName>style.visibility</p:attrName>
                                        </p:attrNameLst>
                                      </p:cBhvr>
                                      <p:to>
                                        <p:strVal val="visible"/>
                                      </p:to>
                                    </p:set>
                                    <p:animEffect transition="in" filter="fade">
                                      <p:cBhvr>
                                        <p:cTn id="45" dur="1000"/>
                                        <p:tgtEl>
                                          <p:spTgt spid="441"/>
                                        </p:tgtEl>
                                      </p:cBhvr>
                                    </p:animEffect>
                                  </p:childTnLst>
                                </p:cTn>
                              </p:par>
                              <p:par>
                                <p:cTn id="46" presetID="10" presetClass="entr" presetSubtype="0" fill="hold" nodeType="withEffect">
                                  <p:stCondLst>
                                    <p:cond delay="0"/>
                                  </p:stCondLst>
                                  <p:childTnLst>
                                    <p:set>
                                      <p:cBhvr>
                                        <p:cTn id="47" dur="1" fill="hold">
                                          <p:stCondLst>
                                            <p:cond delay="0"/>
                                          </p:stCondLst>
                                        </p:cTn>
                                        <p:tgtEl>
                                          <p:spTgt spid="442"/>
                                        </p:tgtEl>
                                        <p:attrNameLst>
                                          <p:attrName>style.visibility</p:attrName>
                                        </p:attrNameLst>
                                      </p:cBhvr>
                                      <p:to>
                                        <p:strVal val="visible"/>
                                      </p:to>
                                    </p:set>
                                    <p:animEffect transition="in" filter="fade">
                                      <p:cBhvr>
                                        <p:cTn id="48" dur="1000"/>
                                        <p:tgtEl>
                                          <p:spTgt spid="442"/>
                                        </p:tgtEl>
                                      </p:cBhvr>
                                    </p:animEffect>
                                  </p:childTnLst>
                                </p:cTn>
                              </p:par>
                              <p:par>
                                <p:cTn id="49" presetID="10" presetClass="entr" presetSubtype="0" fill="hold" nodeType="withEffect">
                                  <p:stCondLst>
                                    <p:cond delay="0"/>
                                  </p:stCondLst>
                                  <p:childTnLst>
                                    <p:set>
                                      <p:cBhvr>
                                        <p:cTn id="50" dur="1" fill="hold">
                                          <p:stCondLst>
                                            <p:cond delay="0"/>
                                          </p:stCondLst>
                                        </p:cTn>
                                        <p:tgtEl>
                                          <p:spTgt spid="443"/>
                                        </p:tgtEl>
                                        <p:attrNameLst>
                                          <p:attrName>style.visibility</p:attrName>
                                        </p:attrNameLst>
                                      </p:cBhvr>
                                      <p:to>
                                        <p:strVal val="visible"/>
                                      </p:to>
                                    </p:set>
                                    <p:animEffect transition="in" filter="fade">
                                      <p:cBhvr>
                                        <p:cTn id="51" dur="1000"/>
                                        <p:tgtEl>
                                          <p:spTgt spid="443"/>
                                        </p:tgtEl>
                                      </p:cBhvr>
                                    </p:animEffect>
                                  </p:childTnLst>
                                </p:cTn>
                              </p:par>
                              <p:par>
                                <p:cTn id="52" presetID="10" presetClass="entr" presetSubtype="0" fill="hold" nodeType="withEffect">
                                  <p:stCondLst>
                                    <p:cond delay="0"/>
                                  </p:stCondLst>
                                  <p:childTnLst>
                                    <p:set>
                                      <p:cBhvr>
                                        <p:cTn id="53" dur="1" fill="hold">
                                          <p:stCondLst>
                                            <p:cond delay="0"/>
                                          </p:stCondLst>
                                        </p:cTn>
                                        <p:tgtEl>
                                          <p:spTgt spid="444"/>
                                        </p:tgtEl>
                                        <p:attrNameLst>
                                          <p:attrName>style.visibility</p:attrName>
                                        </p:attrNameLst>
                                      </p:cBhvr>
                                      <p:to>
                                        <p:strVal val="visible"/>
                                      </p:to>
                                    </p:set>
                                    <p:animEffect transition="in" filter="fade">
                                      <p:cBhvr>
                                        <p:cTn id="54" dur="1000"/>
                                        <p:tgtEl>
                                          <p:spTgt spid="444"/>
                                        </p:tgtEl>
                                      </p:cBhvr>
                                    </p:animEffect>
                                  </p:childTnLst>
                                </p:cTn>
                              </p:par>
                              <p:par>
                                <p:cTn id="55" presetID="10" presetClass="entr" presetSubtype="0" fill="hold" nodeType="withEffect">
                                  <p:stCondLst>
                                    <p:cond delay="0"/>
                                  </p:stCondLst>
                                  <p:childTnLst>
                                    <p:set>
                                      <p:cBhvr>
                                        <p:cTn id="56" dur="1" fill="hold">
                                          <p:stCondLst>
                                            <p:cond delay="0"/>
                                          </p:stCondLst>
                                        </p:cTn>
                                        <p:tgtEl>
                                          <p:spTgt spid="445"/>
                                        </p:tgtEl>
                                        <p:attrNameLst>
                                          <p:attrName>style.visibility</p:attrName>
                                        </p:attrNameLst>
                                      </p:cBhvr>
                                      <p:to>
                                        <p:strVal val="visible"/>
                                      </p:to>
                                    </p:set>
                                    <p:animEffect transition="in" filter="fade">
                                      <p:cBhvr>
                                        <p:cTn id="57" dur="1000"/>
                                        <p:tgtEl>
                                          <p:spTgt spid="445"/>
                                        </p:tgtEl>
                                      </p:cBhvr>
                                    </p:animEffect>
                                  </p:childTnLst>
                                </p:cTn>
                              </p:par>
                              <p:par>
                                <p:cTn id="58" presetID="10" presetClass="entr" presetSubtype="0" fill="hold" nodeType="withEffect">
                                  <p:stCondLst>
                                    <p:cond delay="0"/>
                                  </p:stCondLst>
                                  <p:childTnLst>
                                    <p:set>
                                      <p:cBhvr>
                                        <p:cTn id="59" dur="1" fill="hold">
                                          <p:stCondLst>
                                            <p:cond delay="0"/>
                                          </p:stCondLst>
                                        </p:cTn>
                                        <p:tgtEl>
                                          <p:spTgt spid="446"/>
                                        </p:tgtEl>
                                        <p:attrNameLst>
                                          <p:attrName>style.visibility</p:attrName>
                                        </p:attrNameLst>
                                      </p:cBhvr>
                                      <p:to>
                                        <p:strVal val="visible"/>
                                      </p:to>
                                    </p:set>
                                    <p:animEffect transition="in" filter="fade">
                                      <p:cBhvr>
                                        <p:cTn id="60" dur="1000"/>
                                        <p:tgtEl>
                                          <p:spTgt spid="446"/>
                                        </p:tgtEl>
                                      </p:cBhvr>
                                    </p:animEffect>
                                  </p:childTnLst>
                                </p:cTn>
                              </p:par>
                              <p:par>
                                <p:cTn id="61" presetID="10" presetClass="entr" presetSubtype="0" fill="hold" nodeType="withEffect">
                                  <p:stCondLst>
                                    <p:cond delay="0"/>
                                  </p:stCondLst>
                                  <p:childTnLst>
                                    <p:set>
                                      <p:cBhvr>
                                        <p:cTn id="62" dur="1" fill="hold">
                                          <p:stCondLst>
                                            <p:cond delay="0"/>
                                          </p:stCondLst>
                                        </p:cTn>
                                        <p:tgtEl>
                                          <p:spTgt spid="447"/>
                                        </p:tgtEl>
                                        <p:attrNameLst>
                                          <p:attrName>style.visibility</p:attrName>
                                        </p:attrNameLst>
                                      </p:cBhvr>
                                      <p:to>
                                        <p:strVal val="visible"/>
                                      </p:to>
                                    </p:set>
                                    <p:animEffect transition="in" filter="fade">
                                      <p:cBhvr>
                                        <p:cTn id="63" dur="1000"/>
                                        <p:tgtEl>
                                          <p:spTgt spid="447"/>
                                        </p:tgtEl>
                                      </p:cBhvr>
                                    </p:animEffect>
                                  </p:childTnLst>
                                </p:cTn>
                              </p:par>
                              <p:par>
                                <p:cTn id="64" presetID="10" presetClass="entr" presetSubtype="0" fill="hold" nodeType="withEffect">
                                  <p:stCondLst>
                                    <p:cond delay="0"/>
                                  </p:stCondLst>
                                  <p:childTnLst>
                                    <p:set>
                                      <p:cBhvr>
                                        <p:cTn id="65" dur="1" fill="hold">
                                          <p:stCondLst>
                                            <p:cond delay="0"/>
                                          </p:stCondLst>
                                        </p:cTn>
                                        <p:tgtEl>
                                          <p:spTgt spid="448"/>
                                        </p:tgtEl>
                                        <p:attrNameLst>
                                          <p:attrName>style.visibility</p:attrName>
                                        </p:attrNameLst>
                                      </p:cBhvr>
                                      <p:to>
                                        <p:strVal val="visible"/>
                                      </p:to>
                                    </p:set>
                                    <p:animEffect transition="in" filter="fade">
                                      <p:cBhvr>
                                        <p:cTn id="66" dur="1000"/>
                                        <p:tgtEl>
                                          <p:spTgt spid="44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34"/>
                                        </p:tgtEl>
                                        <p:attrNameLst>
                                          <p:attrName>style.visibility</p:attrName>
                                        </p:attrNameLst>
                                      </p:cBhvr>
                                      <p:to>
                                        <p:strVal val="visible"/>
                                      </p:to>
                                    </p:set>
                                    <p:animEffect transition="in" filter="fade">
                                      <p:cBhvr>
                                        <p:cTn id="71" dur="1000"/>
                                        <p:tgtEl>
                                          <p:spTgt spid="43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fade">
                                      <p:cBhvr>
                                        <p:cTn id="76" dur="1000"/>
                                        <p:tgtEl>
                                          <p:spTgt spid="43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26"/>
                                        </p:tgtEl>
                                        <p:attrNameLst>
                                          <p:attrName>style.visibility</p:attrName>
                                        </p:attrNameLst>
                                      </p:cBhvr>
                                      <p:to>
                                        <p:strVal val="visible"/>
                                      </p:to>
                                    </p:set>
                                    <p:animEffect transition="in" filter="fade">
                                      <p:cBhvr>
                                        <p:cTn id="81" dur="1000"/>
                                        <p:tgtEl>
                                          <p:spTgt spid="42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23"/>
                                        </p:tgtEl>
                                        <p:attrNameLst>
                                          <p:attrName>style.visibility</p:attrName>
                                        </p:attrNameLst>
                                      </p:cBhvr>
                                      <p:to>
                                        <p:strVal val="visible"/>
                                      </p:to>
                                    </p:set>
                                    <p:animEffect transition="in" filter="fade">
                                      <p:cBhvr>
                                        <p:cTn id="86" dur="10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txBox="1"/>
          <p:nvPr/>
        </p:nvSpPr>
        <p:spPr>
          <a:xfrm>
            <a:off x="415150" y="1356400"/>
            <a:ext cx="7810500" cy="35100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s" sz="1200" b="1">
                <a:solidFill>
                  <a:srgbClr val="85200C"/>
                </a:solidFill>
                <a:latin typeface="Calibri"/>
                <a:ea typeface="Calibri"/>
                <a:cs typeface="Calibri"/>
                <a:sym typeface="Calibri"/>
              </a:rPr>
              <a:t>Capacidad de carga </a:t>
            </a:r>
            <a:r>
              <a:rPr lang="es" sz="1200">
                <a:solidFill>
                  <a:schemeClr val="dk1"/>
                </a:solidFill>
                <a:latin typeface="Calibri"/>
                <a:ea typeface="Calibri"/>
                <a:cs typeface="Calibri"/>
                <a:sym typeface="Calibri"/>
              </a:rPr>
              <a:t>: </a:t>
            </a:r>
            <a:r>
              <a:rPr lang="es" sz="1200">
                <a:solidFill>
                  <a:srgbClr val="202124"/>
                </a:solidFill>
                <a:highlight>
                  <a:srgbClr val="FFFFFF"/>
                </a:highlight>
                <a:latin typeface="Calibri"/>
                <a:ea typeface="Calibri"/>
                <a:cs typeface="Calibri"/>
                <a:sym typeface="Calibri"/>
              </a:rPr>
              <a:t>la cantidad de animales en pastoreo que un área o pasto determinado puede soportar sin agotar la vegetación de los pastizales o los recursos del suelo.</a:t>
            </a:r>
            <a:endParaRPr sz="1200">
              <a:solidFill>
                <a:srgbClr val="202124"/>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a:p>
            <a:pPr marL="0" lvl="0" indent="0" algn="l" rtl="0">
              <a:spcBef>
                <a:spcPts val="0"/>
              </a:spcBef>
              <a:spcAft>
                <a:spcPts val="0"/>
              </a:spcAft>
              <a:buNone/>
            </a:pPr>
            <a:r>
              <a:rPr lang="es" sz="1200">
                <a:solidFill>
                  <a:schemeClr val="dk1"/>
                </a:solidFill>
                <a:latin typeface="Calibri"/>
                <a:ea typeface="Calibri"/>
                <a:cs typeface="Calibri"/>
                <a:sym typeface="Calibri"/>
              </a:rPr>
              <a:t>Determinar la capacidad de carga (cuántos animales puede soportar su terreno) es una cuestión </a:t>
            </a:r>
            <a:r>
              <a:rPr lang="es" sz="1200" b="1" i="1">
                <a:solidFill>
                  <a:schemeClr val="dk1"/>
                </a:solidFill>
                <a:latin typeface="Calibri"/>
                <a:ea typeface="Calibri"/>
                <a:cs typeface="Calibri"/>
                <a:sym typeface="Calibri"/>
              </a:rPr>
              <a:t>BÁSICA</a:t>
            </a:r>
            <a:r>
              <a:rPr lang="es" sz="1200" b="1">
                <a:solidFill>
                  <a:schemeClr val="dk1"/>
                </a:solidFill>
                <a:latin typeface="Calibri"/>
                <a:ea typeface="Calibri"/>
                <a:cs typeface="Calibri"/>
                <a:sym typeface="Calibri"/>
              </a:rPr>
              <a:t> </a:t>
            </a:r>
            <a:r>
              <a:rPr lang="es" sz="1200">
                <a:solidFill>
                  <a:schemeClr val="dk1"/>
                </a:solidFill>
                <a:latin typeface="Calibri"/>
                <a:ea typeface="Calibri"/>
                <a:cs typeface="Calibri"/>
                <a:sym typeface="Calibri"/>
              </a:rPr>
              <a:t>matemáticas.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s" sz="1200">
                <a:solidFill>
                  <a:schemeClr val="dk1"/>
                </a:solidFill>
                <a:latin typeface="Calibri"/>
                <a:ea typeface="Calibri"/>
                <a:cs typeface="Calibri"/>
                <a:sym typeface="Calibri"/>
              </a:rPr>
              <a:t>Aquí están las </a:t>
            </a:r>
            <a:r>
              <a:rPr lang="es" sz="1200" b="1" i="1">
                <a:solidFill>
                  <a:schemeClr val="dk1"/>
                </a:solidFill>
                <a:latin typeface="Calibri"/>
                <a:ea typeface="Calibri"/>
                <a:cs typeface="Calibri"/>
                <a:sym typeface="Calibri"/>
              </a:rPr>
              <a:t>ecuaciones básicas </a:t>
            </a:r>
            <a:r>
              <a:rPr lang="es" sz="1200">
                <a:solidFill>
                  <a:schemeClr val="dk1"/>
                </a:solidFill>
                <a:latin typeface="Calibri"/>
                <a:ea typeface="Calibri"/>
                <a:cs typeface="Calibri"/>
                <a:sym typeface="Calibri"/>
              </a:rPr>
              <a:t>que necesitas: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ctr" rtl="0">
              <a:spcBef>
                <a:spcPts val="0"/>
              </a:spcBef>
              <a:spcAft>
                <a:spcPts val="0"/>
              </a:spcAft>
              <a:buNone/>
            </a:pPr>
            <a:r>
              <a:rPr lang="es" b="1">
                <a:solidFill>
                  <a:schemeClr val="dk1"/>
                </a:solidFill>
                <a:latin typeface="Calibri"/>
                <a:ea typeface="Calibri"/>
                <a:cs typeface="Calibri"/>
                <a:sym typeface="Calibri"/>
              </a:rPr>
              <a:t>Libras/año = (libras de forraje/acre/año – RDM) * # de acres * HE</a:t>
            </a:r>
            <a:endParaRPr b="1">
              <a:solidFill>
                <a:schemeClr val="dk1"/>
              </a:solidFill>
              <a:latin typeface="Calibri"/>
              <a:ea typeface="Calibri"/>
              <a:cs typeface="Calibri"/>
              <a:sym typeface="Calibri"/>
            </a:endParaRPr>
          </a:p>
          <a:p>
            <a:pPr marL="0" lvl="0" indent="0" algn="ctr" rtl="0">
              <a:spcBef>
                <a:spcPts val="0"/>
              </a:spcBef>
              <a:spcAft>
                <a:spcPts val="0"/>
              </a:spcAft>
              <a:buNone/>
            </a:pPr>
            <a:r>
              <a:rPr lang="es" b="1">
                <a:solidFill>
                  <a:schemeClr val="dk1"/>
                </a:solidFill>
                <a:latin typeface="Calibri"/>
                <a:ea typeface="Calibri"/>
                <a:cs typeface="Calibri"/>
                <a:sym typeface="Calibri"/>
              </a:rPr>
              <a:t>Libras/año/animal necesario = Peso promedio * 0,03 * 365 días/año</a:t>
            </a:r>
            <a:endParaRPr b="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b="1">
              <a:solidFill>
                <a:srgbClr val="85200C"/>
              </a:solidFill>
              <a:latin typeface="Calibri"/>
              <a:ea typeface="Calibri"/>
              <a:cs typeface="Calibri"/>
              <a:sym typeface="Calibri"/>
            </a:endParaRPr>
          </a:p>
          <a:p>
            <a:pPr marL="0" lvl="0" indent="0" algn="l" rtl="0">
              <a:lnSpc>
                <a:spcPct val="140000"/>
              </a:lnSpc>
              <a:spcBef>
                <a:spcPts val="0"/>
              </a:spcBef>
              <a:spcAft>
                <a:spcPts val="0"/>
              </a:spcAft>
              <a:buNone/>
            </a:pPr>
            <a:r>
              <a:rPr lang="es" sz="1200" b="1">
                <a:solidFill>
                  <a:srgbClr val="85200C"/>
                </a:solidFill>
                <a:latin typeface="Calibri"/>
                <a:ea typeface="Calibri"/>
                <a:cs typeface="Calibri"/>
                <a:sym typeface="Calibri"/>
              </a:rPr>
              <a:t>Materia seca residual (RDM) </a:t>
            </a:r>
            <a:r>
              <a:rPr lang="es" sz="1200">
                <a:solidFill>
                  <a:schemeClr val="dk1"/>
                </a:solidFill>
                <a:latin typeface="Calibri"/>
                <a:ea typeface="Calibri"/>
                <a:cs typeface="Calibri"/>
                <a:sym typeface="Calibri"/>
              </a:rPr>
              <a:t>: </a:t>
            </a:r>
            <a:r>
              <a:rPr lang="es" sz="1200">
                <a:solidFill>
                  <a:srgbClr val="202124"/>
                </a:solidFill>
                <a:highlight>
                  <a:srgbClr val="FFFFFF"/>
                </a:highlight>
                <a:latin typeface="Calibri"/>
                <a:ea typeface="Calibri"/>
                <a:cs typeface="Calibri"/>
                <a:sym typeface="Calibri"/>
              </a:rPr>
              <a:t>la cantidad de material vegetal viejo que queda en el suelo al comienzo de una nueva temporada de crecimiento. El comienzo de la nueva temporada de crecimiento se define como el primer evento de lluvia en el otoño. A veces, el 1 de septiembre se utiliza como un momento objetivo y consistente para medir el RDM. En California, RDM indica el uso de la temporada anterior y puede usarse para describir la salud o condición de los pastizales anuales.</a:t>
            </a:r>
            <a:endParaRPr sz="1200">
              <a:solidFill>
                <a:srgbClr val="202124"/>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Clr>
                <a:schemeClr val="dk1"/>
              </a:buClr>
              <a:buSzPts val="1100"/>
              <a:buFont typeface="Arial"/>
              <a:buNone/>
            </a:pPr>
            <a:endParaRPr sz="1200">
              <a:solidFill>
                <a:srgbClr val="202124"/>
              </a:solidFill>
              <a:highlight>
                <a:srgbClr val="FFFFFF"/>
              </a:highlight>
              <a:latin typeface="Calibri"/>
              <a:ea typeface="Calibri"/>
              <a:cs typeface="Calibri"/>
              <a:sym typeface="Calibri"/>
            </a:endParaRPr>
          </a:p>
        </p:txBody>
      </p:sp>
      <p:sp>
        <p:nvSpPr>
          <p:cNvPr id="241" name="Google Shape;241;p30"/>
          <p:cNvSpPr/>
          <p:nvPr/>
        </p:nvSpPr>
        <p:spPr>
          <a:xfrm>
            <a:off x="1603900" y="2698950"/>
            <a:ext cx="5433000" cy="633900"/>
          </a:xfrm>
          <a:prstGeom prst="rect">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txBox="1">
            <a:spLocks noGrp="1"/>
          </p:cNvSpPr>
          <p:nvPr>
            <p:ph type="title"/>
          </p:nvPr>
        </p:nvSpPr>
        <p:spPr>
          <a:xfrm>
            <a:off x="311700" y="6585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600" dirty="0"/>
              <a:t>DETERMINACIÓN DE LA CAPACIDAD DE CARGA:</a:t>
            </a:r>
            <a:endParaRPr sz="3600" dirty="0"/>
          </a:p>
        </p:txBody>
      </p:sp>
      <p:pic>
        <p:nvPicPr>
          <p:cNvPr id="243" name="Google Shape;243;p30"/>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244" name="Google Shape;244;p30"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1"/>
          <p:cNvSpPr txBox="1"/>
          <p:nvPr/>
        </p:nvSpPr>
        <p:spPr>
          <a:xfrm>
            <a:off x="415150" y="1356400"/>
            <a:ext cx="7810500" cy="14418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s" sz="1200" b="1">
                <a:solidFill>
                  <a:srgbClr val="85200C"/>
                </a:solidFill>
                <a:latin typeface="Calibri"/>
                <a:ea typeface="Calibri"/>
                <a:cs typeface="Calibri"/>
                <a:sym typeface="Calibri"/>
              </a:rPr>
              <a:t>Eficiencia de cosecha (HE) </a:t>
            </a:r>
            <a:r>
              <a:rPr lang="es" sz="1200">
                <a:solidFill>
                  <a:schemeClr val="dk1"/>
                </a:solidFill>
                <a:latin typeface="Calibri"/>
                <a:ea typeface="Calibri"/>
                <a:cs typeface="Calibri"/>
                <a:sym typeface="Calibri"/>
              </a:rPr>
              <a:t>: ingesta por parte del ganado. Una medida estándar basada en </a:t>
            </a:r>
            <a:r>
              <a:rPr lang="es" sz="1200" i="1" u="sng">
                <a:solidFill>
                  <a:schemeClr val="dk1"/>
                </a:solidFill>
                <a:latin typeface="Calibri"/>
                <a:ea typeface="Calibri"/>
                <a:cs typeface="Calibri"/>
                <a:sym typeface="Calibri"/>
              </a:rPr>
              <a:t>la pendiente del terreno </a:t>
            </a:r>
            <a:r>
              <a:rPr lang="es" sz="1200">
                <a:solidFill>
                  <a:schemeClr val="dk1"/>
                </a:solidFill>
                <a:latin typeface="Calibri"/>
                <a:ea typeface="Calibri"/>
                <a:cs typeface="Calibri"/>
                <a:sym typeface="Calibri"/>
              </a:rPr>
              <a:t>. Cuanto más empinado sea el terreno, más difícil le resultará al animal pastarlo; proporcionando así una menor eficiencia de cosecha.</a:t>
            </a:r>
            <a:endParaRPr sz="120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chemeClr val="dk1"/>
              </a:solidFill>
              <a:latin typeface="Calibri"/>
              <a:ea typeface="Calibri"/>
              <a:cs typeface="Calibri"/>
              <a:sym typeface="Calibri"/>
            </a:endParaRPr>
          </a:p>
        </p:txBody>
      </p:sp>
      <p:sp>
        <p:nvSpPr>
          <p:cNvPr id="250" name="Google Shape;250;p31"/>
          <p:cNvSpPr txBox="1">
            <a:spLocks noGrp="1"/>
          </p:cNvSpPr>
          <p:nvPr>
            <p:ph type="title"/>
          </p:nvPr>
        </p:nvSpPr>
        <p:spPr>
          <a:xfrm>
            <a:off x="311700" y="6585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600" dirty="0"/>
              <a:t>DETERMINACIÓN DE LA CAPACIDAD DE CARGA:</a:t>
            </a:r>
            <a:endParaRPr sz="3600" dirty="0"/>
          </a:p>
        </p:txBody>
      </p:sp>
      <p:pic>
        <p:nvPicPr>
          <p:cNvPr id="251" name="Google Shape;251;p31"/>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252" name="Google Shape;252;p31"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graphicFrame>
        <p:nvGraphicFramePr>
          <p:cNvPr id="253" name="Google Shape;253;p31"/>
          <p:cNvGraphicFramePr/>
          <p:nvPr/>
        </p:nvGraphicFramePr>
        <p:xfrm>
          <a:off x="415150" y="2643975"/>
          <a:ext cx="5937250" cy="1097280"/>
        </p:xfrm>
        <a:graphic>
          <a:graphicData uri="http://schemas.openxmlformats.org/drawingml/2006/table">
            <a:tbl>
              <a:tblPr bandRow="1">
                <a:noFill/>
                <a:tableStyleId>{375CD927-FA21-49D2-A7B1-7E02E1FC932D}</a:tableStyleId>
              </a:tblPr>
              <a:tblGrid>
                <a:gridCol w="1978650">
                  <a:extLst>
                    <a:ext uri="{9D8B030D-6E8A-4147-A177-3AD203B41FA5}">
                      <a16:colId xmlns:a16="http://schemas.microsoft.com/office/drawing/2014/main" val="20000"/>
                    </a:ext>
                  </a:extLst>
                </a:gridCol>
                <a:gridCol w="1979300">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Descripción del sitio y pendiente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Eficiencia de cosecha</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RDM (libras/acre)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&gt;40%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600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254" name="Google Shape;254;p31"/>
          <p:cNvSpPr txBox="1"/>
          <p:nvPr/>
        </p:nvSpPr>
        <p:spPr>
          <a:xfrm>
            <a:off x="311700" y="2270250"/>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rgbClr val="5B0F00"/>
                </a:solidFill>
                <a:latin typeface="Calibri"/>
                <a:ea typeface="Calibri"/>
                <a:cs typeface="Calibri"/>
                <a:sym typeface="Calibri"/>
              </a:rPr>
              <a:t>Eficiencia de cosecha y RDM</a:t>
            </a:r>
            <a:endParaRPr b="1">
              <a:solidFill>
                <a:srgbClr val="5B0F00"/>
              </a:solidFill>
              <a:latin typeface="Calibri"/>
              <a:ea typeface="Calibri"/>
              <a:cs typeface="Calibri"/>
              <a:sym typeface="Calibri"/>
            </a:endParaRPr>
          </a:p>
        </p:txBody>
      </p:sp>
      <p:pic>
        <p:nvPicPr>
          <p:cNvPr id="255" name="Google Shape;255;p31"/>
          <p:cNvPicPr preferRelativeResize="0"/>
          <p:nvPr/>
        </p:nvPicPr>
        <p:blipFill rotWithShape="1">
          <a:blip r:embed="rId5">
            <a:alphaModFix/>
          </a:blip>
          <a:srcRect t="1811" b="1811"/>
          <a:stretch/>
        </p:blipFill>
        <p:spPr>
          <a:xfrm>
            <a:off x="6477025" y="2085375"/>
            <a:ext cx="2403975" cy="15445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86125" y="502350"/>
            <a:ext cx="9144000" cy="13089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600" dirty="0"/>
              <a:t>DETERMINACIÓN DE LA CAPACIDAD DE CARGA: </a:t>
            </a:r>
            <a:br>
              <a:rPr lang="es" sz="3600" dirty="0"/>
            </a:br>
            <a:r>
              <a:rPr lang="es" sz="3600" dirty="0"/>
              <a:t>PRODUCCIÓN DE FORRAJE</a:t>
            </a:r>
            <a:endParaRPr sz="3600" dirty="0"/>
          </a:p>
        </p:txBody>
      </p:sp>
      <p:pic>
        <p:nvPicPr>
          <p:cNvPr id="261" name="Google Shape;261;p32"/>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262" name="Google Shape;262;p32"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
        <p:nvSpPr>
          <p:cNvPr id="263" name="Google Shape;263;p32"/>
          <p:cNvSpPr txBox="1"/>
          <p:nvPr/>
        </p:nvSpPr>
        <p:spPr>
          <a:xfrm>
            <a:off x="127524" y="1577225"/>
            <a:ext cx="8207700" cy="35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200" dirty="0">
                <a:solidFill>
                  <a:schemeClr val="dk1"/>
                </a:solidFill>
                <a:latin typeface="Calibri"/>
                <a:ea typeface="Calibri"/>
                <a:cs typeface="Calibri"/>
                <a:sym typeface="Calibri"/>
              </a:rPr>
              <a:t>Al determinar la productividad promedio de forraje de un área determinada, generalmente existen tres opciones: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s" sz="1200" b="1" dirty="0">
                <a:solidFill>
                  <a:schemeClr val="dk1"/>
                </a:solidFill>
                <a:latin typeface="Calibri"/>
                <a:ea typeface="Calibri"/>
                <a:cs typeface="Calibri"/>
                <a:sym typeface="Calibri"/>
              </a:rPr>
              <a:t>Encuesta de suelos web (Web Soil Survey)</a:t>
            </a:r>
            <a:endParaRPr sz="1200" b="1"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s" sz="1200" b="1" dirty="0">
                <a:solidFill>
                  <a:schemeClr val="dk1"/>
                </a:solidFill>
                <a:latin typeface="Calibri"/>
                <a:ea typeface="Calibri"/>
                <a:cs typeface="Calibri"/>
                <a:sym typeface="Calibri"/>
              </a:rPr>
              <a:t>Oficina de Extensión Cooperativa Local </a:t>
            </a:r>
            <a:r>
              <a:rPr lang="es" sz="1200" dirty="0">
                <a:solidFill>
                  <a:schemeClr val="dk1"/>
                </a:solidFill>
                <a:latin typeface="Calibri"/>
                <a:ea typeface="Calibri"/>
                <a:cs typeface="Calibri"/>
                <a:sym typeface="Calibri"/>
              </a:rPr>
              <a:t>(dependiente de la oficina; no todas cuentan con gerentes de campo en su personal)</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s" sz="1200" b="1" dirty="0">
                <a:solidFill>
                  <a:schemeClr val="dk1"/>
                </a:solidFill>
                <a:latin typeface="Calibri"/>
                <a:ea typeface="Calibri"/>
                <a:cs typeface="Calibri"/>
                <a:sym typeface="Calibri"/>
              </a:rPr>
              <a:t>Recorte de forraje </a:t>
            </a:r>
            <a:r>
              <a:rPr lang="es" sz="1200" dirty="0">
                <a:solidFill>
                  <a:schemeClr val="dk1"/>
                </a:solidFill>
                <a:latin typeface="Calibri"/>
                <a:ea typeface="Calibri"/>
                <a:cs typeface="Calibri"/>
                <a:sym typeface="Calibri"/>
              </a:rPr>
              <a:t>(método de campo)</a:t>
            </a:r>
            <a:endParaRPr sz="1200" dirty="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s" sz="1200" dirty="0">
                <a:solidFill>
                  <a:schemeClr val="dk1"/>
                </a:solidFill>
                <a:latin typeface="Calibri"/>
                <a:ea typeface="Calibri"/>
                <a:cs typeface="Calibri"/>
                <a:sym typeface="Calibri"/>
              </a:rPr>
              <a:t>El recorte debe realizarse en el período de máxima producción (justo después de que los pastos anuales hayan desarrollado sus semillas, antes de que el paisaje comience a ponerse marrón). Aproximadamente a mediados de mayo para la mayor parte del Valle Central de California.</a:t>
            </a:r>
            <a:endParaRPr sz="1200" dirty="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s" sz="1200" dirty="0">
                <a:solidFill>
                  <a:schemeClr val="dk1"/>
                </a:solidFill>
                <a:latin typeface="Calibri"/>
                <a:ea typeface="Calibri"/>
                <a:cs typeface="Calibri"/>
                <a:sym typeface="Calibri"/>
              </a:rPr>
              <a:t>Una vez recogidos los recortes, se deben secar para eliminar la humedad y obtener un peso exacto.</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rgbClr val="202124"/>
              </a:solidFill>
              <a:highlight>
                <a:srgbClr val="FFFFFF"/>
              </a:highlight>
              <a:latin typeface="Calibri"/>
              <a:ea typeface="Calibri"/>
              <a:cs typeface="Calibri"/>
              <a:sym typeface="Calibri"/>
            </a:endParaRPr>
          </a:p>
        </p:txBody>
      </p:sp>
      <p:pic>
        <p:nvPicPr>
          <p:cNvPr id="264" name="Google Shape;264;p32" descr="Soil Data and Maps | NRCS Soils"/>
          <p:cNvPicPr preferRelativeResize="0"/>
          <p:nvPr/>
        </p:nvPicPr>
        <p:blipFill>
          <a:blip r:embed="rId5">
            <a:alphaModFix/>
          </a:blip>
          <a:stretch>
            <a:fillRect/>
          </a:stretch>
        </p:blipFill>
        <p:spPr>
          <a:xfrm>
            <a:off x="1093150" y="3492225"/>
            <a:ext cx="2119125" cy="988925"/>
          </a:xfrm>
          <a:prstGeom prst="rect">
            <a:avLst/>
          </a:prstGeom>
          <a:noFill/>
          <a:ln>
            <a:noFill/>
          </a:ln>
        </p:spPr>
      </p:pic>
      <p:pic>
        <p:nvPicPr>
          <p:cNvPr id="265" name="Google Shape;265;p32" descr="UC creates $1 million Cooperative Extension endowed rice research chair |  Rice Farming"/>
          <p:cNvPicPr preferRelativeResize="0"/>
          <p:nvPr/>
        </p:nvPicPr>
        <p:blipFill>
          <a:blip r:embed="rId6">
            <a:alphaModFix/>
          </a:blip>
          <a:stretch>
            <a:fillRect/>
          </a:stretch>
        </p:blipFill>
        <p:spPr>
          <a:xfrm>
            <a:off x="3676609" y="3332225"/>
            <a:ext cx="1790775" cy="1308925"/>
          </a:xfrm>
          <a:prstGeom prst="rect">
            <a:avLst/>
          </a:prstGeom>
          <a:noFill/>
          <a:ln>
            <a:noFill/>
          </a:ln>
        </p:spPr>
      </p:pic>
      <p:pic>
        <p:nvPicPr>
          <p:cNvPr id="266" name="Google Shape;266;p32" descr="G2212 Getting to Know Your Pastures: Techniques to Enhance Monitoring A  photo-monitoring system and other monitoring techniques can help land  managers achieve their pasture management objectives. Photo-monitoring can  capture a vast amount of ..."/>
          <p:cNvPicPr preferRelativeResize="0"/>
          <p:nvPr/>
        </p:nvPicPr>
        <p:blipFill>
          <a:blip r:embed="rId7">
            <a:alphaModFix/>
          </a:blip>
          <a:stretch>
            <a:fillRect/>
          </a:stretch>
        </p:blipFill>
        <p:spPr>
          <a:xfrm>
            <a:off x="5973826" y="3414475"/>
            <a:ext cx="2361398" cy="1144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txBox="1">
            <a:spLocks noGrp="1"/>
          </p:cNvSpPr>
          <p:nvPr>
            <p:ph type="title"/>
          </p:nvPr>
        </p:nvSpPr>
        <p:spPr>
          <a:xfrm>
            <a:off x="86125" y="1076291"/>
            <a:ext cx="91440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s" sz="3600" dirty="0"/>
              <a:t>DETERMINACIÓN DE LA CAPACIDAD DE CARGA: </a:t>
            </a:r>
            <a:br>
              <a:rPr lang="es" sz="3600" dirty="0"/>
            </a:br>
            <a:r>
              <a:rPr lang="es" sz="3600" dirty="0"/>
              <a:t>PRODUCCIÓN DE FORRAJE</a:t>
            </a:r>
            <a:endParaRPr sz="3600" dirty="0"/>
          </a:p>
        </p:txBody>
      </p:sp>
      <p:pic>
        <p:nvPicPr>
          <p:cNvPr id="280" name="Google Shape;280;p34"/>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281" name="Google Shape;281;p34"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
        <p:nvSpPr>
          <p:cNvPr id="282" name="Google Shape;282;p34"/>
          <p:cNvSpPr txBox="1"/>
          <p:nvPr/>
        </p:nvSpPr>
        <p:spPr>
          <a:xfrm>
            <a:off x="297437" y="1804261"/>
            <a:ext cx="8207700" cy="26016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s" sz="1200" b="1" dirty="0">
                <a:solidFill>
                  <a:srgbClr val="85200C"/>
                </a:solidFill>
                <a:latin typeface="Calibri"/>
                <a:ea typeface="Calibri"/>
                <a:cs typeface="Calibri"/>
                <a:sym typeface="Calibri"/>
              </a:rPr>
              <a:t>Mes de unidad animal (AUM) </a:t>
            </a:r>
            <a:r>
              <a:rPr lang="es" sz="1200" dirty="0">
                <a:solidFill>
                  <a:schemeClr val="dk1"/>
                </a:solidFill>
                <a:latin typeface="Calibri"/>
                <a:ea typeface="Calibri"/>
                <a:cs typeface="Calibri"/>
                <a:sym typeface="Calibri"/>
              </a:rPr>
              <a:t>: la </a:t>
            </a:r>
            <a:r>
              <a:rPr lang="es" sz="1200" dirty="0">
                <a:solidFill>
                  <a:srgbClr val="202124"/>
                </a:solidFill>
                <a:highlight>
                  <a:srgbClr val="FFFFFF"/>
                </a:highlight>
                <a:latin typeface="Calibri"/>
                <a:ea typeface="Calibri"/>
                <a:cs typeface="Calibri"/>
                <a:sym typeface="Calibri"/>
              </a:rPr>
              <a:t>cantidad de forraje requerida por una </a:t>
            </a:r>
            <a:r>
              <a:rPr lang="es" sz="1200" b="1" dirty="0">
                <a:solidFill>
                  <a:srgbClr val="202124"/>
                </a:solidFill>
                <a:highlight>
                  <a:srgbClr val="FFFFFF"/>
                </a:highlight>
                <a:latin typeface="Calibri"/>
                <a:ea typeface="Calibri"/>
                <a:cs typeface="Calibri"/>
                <a:sym typeface="Calibri"/>
              </a:rPr>
              <a:t>unidad animal </a:t>
            </a:r>
            <a:r>
              <a:rPr lang="es" sz="1200" dirty="0">
                <a:solidFill>
                  <a:srgbClr val="202124"/>
                </a:solidFill>
                <a:highlight>
                  <a:srgbClr val="FFFFFF"/>
                </a:highlight>
                <a:latin typeface="Calibri"/>
                <a:ea typeface="Calibri"/>
                <a:cs typeface="Calibri"/>
                <a:sym typeface="Calibri"/>
              </a:rPr>
              <a:t>durante un </a:t>
            </a:r>
            <a:r>
              <a:rPr lang="es" sz="1200" b="1" dirty="0">
                <a:solidFill>
                  <a:srgbClr val="202124"/>
                </a:solidFill>
                <a:highlight>
                  <a:srgbClr val="FFFFFF"/>
                </a:highlight>
                <a:latin typeface="Calibri"/>
                <a:ea typeface="Calibri"/>
                <a:cs typeface="Calibri"/>
                <a:sym typeface="Calibri"/>
              </a:rPr>
              <a:t>mes </a:t>
            </a:r>
            <a:r>
              <a:rPr lang="es" sz="1200" dirty="0">
                <a:solidFill>
                  <a:srgbClr val="202124"/>
                </a:solidFill>
                <a:highlight>
                  <a:srgbClr val="FFFFFF"/>
                </a:highlight>
                <a:latin typeface="Calibri"/>
                <a:ea typeface="Calibri"/>
                <a:cs typeface="Calibri"/>
                <a:sym typeface="Calibri"/>
              </a:rPr>
              <a:t>.</a:t>
            </a:r>
            <a:endParaRPr sz="1200" dirty="0">
              <a:solidFill>
                <a:srgbClr val="202124"/>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r>
              <a:rPr lang="es" sz="1200" dirty="0">
                <a:solidFill>
                  <a:srgbClr val="202124"/>
                </a:solidFill>
                <a:highlight>
                  <a:srgbClr val="FFFFFF"/>
                </a:highlight>
                <a:latin typeface="Calibri"/>
                <a:ea typeface="Calibri"/>
                <a:cs typeface="Calibri"/>
                <a:sym typeface="Calibri"/>
              </a:rPr>
              <a:t>El Servicio de Conservación de Recursos Naturales (NRCS) utiliza 30 libras de forraje secado al aire por día como demanda estándar de forraje para una vaca de 1000 libras (una </a:t>
            </a:r>
            <a:r>
              <a:rPr lang="es" sz="1200" b="1" dirty="0">
                <a:solidFill>
                  <a:srgbClr val="202124"/>
                </a:solidFill>
                <a:highlight>
                  <a:srgbClr val="FFFFFF"/>
                </a:highlight>
                <a:latin typeface="Calibri"/>
                <a:ea typeface="Calibri"/>
                <a:cs typeface="Calibri"/>
                <a:sym typeface="Calibri"/>
              </a:rPr>
              <a:t>unidad animal AU </a:t>
            </a:r>
            <a:r>
              <a:rPr lang="es" sz="1200" dirty="0">
                <a:solidFill>
                  <a:srgbClr val="202124"/>
                </a:solidFill>
                <a:highlight>
                  <a:srgbClr val="FFFFFF"/>
                </a:highlight>
                <a:latin typeface="Calibri"/>
                <a:ea typeface="Calibri"/>
                <a:cs typeface="Calibri"/>
                <a:sym typeface="Calibri"/>
              </a:rPr>
              <a:t>).</a:t>
            </a:r>
            <a:endParaRPr sz="1200" dirty="0">
              <a:solidFill>
                <a:srgbClr val="202124"/>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endParaRPr sz="1200" b="1" dirty="0">
              <a:solidFill>
                <a:srgbClr val="85200C"/>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06999"/>
              </a:lnSpc>
              <a:spcBef>
                <a:spcPts val="0"/>
              </a:spcBef>
              <a:spcAft>
                <a:spcPts val="0"/>
              </a:spcAft>
              <a:buNone/>
            </a:pPr>
            <a:endParaRPr sz="2000" dirty="0">
              <a:solidFill>
                <a:schemeClr val="dk1"/>
              </a:solidFill>
              <a:latin typeface="Calibri"/>
              <a:ea typeface="Calibri"/>
              <a:cs typeface="Calibri"/>
              <a:sym typeface="Calibri"/>
            </a:endParaRPr>
          </a:p>
        </p:txBody>
      </p:sp>
      <p:graphicFrame>
        <p:nvGraphicFramePr>
          <p:cNvPr id="283" name="Google Shape;283;p34"/>
          <p:cNvGraphicFramePr/>
          <p:nvPr>
            <p:extLst>
              <p:ext uri="{D42A27DB-BD31-4B8C-83A1-F6EECF244321}">
                <p14:modId xmlns:p14="http://schemas.microsoft.com/office/powerpoint/2010/main" val="103463876"/>
              </p:ext>
            </p:extLst>
          </p:nvPr>
        </p:nvGraphicFramePr>
        <p:xfrm>
          <a:off x="1116901" y="3105061"/>
          <a:ext cx="5937250" cy="1097280"/>
        </p:xfrm>
        <a:graphic>
          <a:graphicData uri="http://schemas.openxmlformats.org/drawingml/2006/table">
            <a:tbl>
              <a:tblPr bandRow="1">
                <a:noFill/>
                <a:tableStyleId>{375CD927-FA21-49D2-A7B1-7E02E1FC932D}</a:tableStyleId>
              </a:tblPr>
              <a:tblGrid>
                <a:gridCol w="2113925">
                  <a:extLst>
                    <a:ext uri="{9D8B030D-6E8A-4147-A177-3AD203B41FA5}">
                      <a16:colId xmlns:a16="http://schemas.microsoft.com/office/drawing/2014/main" val="20000"/>
                    </a:ext>
                  </a:extLst>
                </a:gridCol>
                <a:gridCol w="1821175">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Peso libras)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Unidad Animal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(vacas)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(toros)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Caballos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1.250</a:t>
                      </a:r>
                      <a:endParaRPr sz="1200" dirty="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a:latin typeface="Calibri"/>
                          <a:ea typeface="Calibri"/>
                          <a:cs typeface="Calibri"/>
                          <a:sym typeface="Calibri"/>
                        </a:rPr>
                        <a:t>Oveja</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cabras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0,15</a:t>
                      </a:r>
                      <a:endParaRPr sz="1200"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284" name="Google Shape;284;p34"/>
          <p:cNvSpPr txBox="1"/>
          <p:nvPr/>
        </p:nvSpPr>
        <p:spPr>
          <a:xfrm>
            <a:off x="1116901" y="2523362"/>
            <a:ext cx="512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dirty="0">
                <a:solidFill>
                  <a:srgbClr val="5B0F00"/>
                </a:solidFill>
                <a:latin typeface="Calibri"/>
                <a:ea typeface="Calibri"/>
                <a:cs typeface="Calibri"/>
                <a:sym typeface="Calibri"/>
              </a:rPr>
              <a:t>Peso animal promedio al momento de madurez y unidades animales (UA)</a:t>
            </a:r>
            <a:endParaRPr b="1" dirty="0">
              <a:solidFill>
                <a:srgbClr val="5B0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5"/>
          <p:cNvSpPr txBox="1">
            <a:spLocks noGrp="1"/>
          </p:cNvSpPr>
          <p:nvPr>
            <p:ph type="title"/>
          </p:nvPr>
        </p:nvSpPr>
        <p:spPr>
          <a:xfrm>
            <a:off x="0" y="420506"/>
            <a:ext cx="91440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600" dirty="0"/>
              <a:t>DETERMINACIÓN DE LA CAPACIDAD DE CARGA: EJEMPLO #1</a:t>
            </a:r>
            <a:endParaRPr sz="3600" dirty="0"/>
          </a:p>
        </p:txBody>
      </p:sp>
      <p:pic>
        <p:nvPicPr>
          <p:cNvPr id="290" name="Google Shape;290;p35"/>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291" name="Google Shape;291;p35"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
        <p:nvSpPr>
          <p:cNvPr id="292" name="Google Shape;292;p35"/>
          <p:cNvSpPr txBox="1"/>
          <p:nvPr/>
        </p:nvSpPr>
        <p:spPr>
          <a:xfrm>
            <a:off x="134350" y="1053002"/>
            <a:ext cx="8207700" cy="10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200" dirty="0">
                <a:solidFill>
                  <a:schemeClr val="dk1"/>
                </a:solidFill>
                <a:latin typeface="Calibri"/>
                <a:ea typeface="Calibri"/>
                <a:cs typeface="Calibri"/>
                <a:sym typeface="Calibri"/>
              </a:rPr>
              <a:t>Tiene 10 acres de pasto plano (pendiente de 0 a 10%) que produce 3300 libras de forraje/acre al año.</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s" sz="1200" b="1" dirty="0">
                <a:solidFill>
                  <a:schemeClr val="dk1"/>
                </a:solidFill>
                <a:latin typeface="Calibri"/>
                <a:ea typeface="Calibri"/>
                <a:cs typeface="Calibri"/>
                <a:sym typeface="Calibri"/>
              </a:rPr>
              <a:t>¿Cuántos caballos puede soportar tu pasto?</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s" sz="1200" dirty="0">
                <a:solidFill>
                  <a:schemeClr val="dk1"/>
                </a:solidFill>
                <a:latin typeface="Calibri"/>
                <a:ea typeface="Calibri"/>
                <a:cs typeface="Calibri"/>
                <a:sym typeface="Calibri"/>
              </a:rPr>
              <a:t>Utilice las siguientes tablas para determinar la eficiencia de cosecha (HE), la materia seca residual (RDM) y el peso promedio de un caballo.</a:t>
            </a:r>
            <a:endParaRPr sz="1200" b="1" dirty="0">
              <a:solidFill>
                <a:srgbClr val="85200C"/>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06999"/>
              </a:lnSpc>
              <a:spcBef>
                <a:spcPts val="0"/>
              </a:spcBef>
              <a:spcAft>
                <a:spcPts val="0"/>
              </a:spcAft>
              <a:buNone/>
            </a:pPr>
            <a:endParaRPr sz="2000" dirty="0">
              <a:solidFill>
                <a:schemeClr val="dk1"/>
              </a:solidFill>
              <a:latin typeface="Calibri"/>
              <a:ea typeface="Calibri"/>
              <a:cs typeface="Calibri"/>
              <a:sym typeface="Calibri"/>
            </a:endParaRPr>
          </a:p>
        </p:txBody>
      </p:sp>
      <p:graphicFrame>
        <p:nvGraphicFramePr>
          <p:cNvPr id="293" name="Google Shape;293;p35"/>
          <p:cNvGraphicFramePr/>
          <p:nvPr>
            <p:extLst>
              <p:ext uri="{D42A27DB-BD31-4B8C-83A1-F6EECF244321}">
                <p14:modId xmlns:p14="http://schemas.microsoft.com/office/powerpoint/2010/main" val="3188692038"/>
              </p:ext>
            </p:extLst>
          </p:nvPr>
        </p:nvGraphicFramePr>
        <p:xfrm>
          <a:off x="123703" y="3857625"/>
          <a:ext cx="5937250" cy="1097280"/>
        </p:xfrm>
        <a:graphic>
          <a:graphicData uri="http://schemas.openxmlformats.org/drawingml/2006/table">
            <a:tbl>
              <a:tblPr bandRow="1">
                <a:noFill/>
                <a:tableStyleId>{375CD927-FA21-49D2-A7B1-7E02E1FC932D}</a:tableStyleId>
              </a:tblPr>
              <a:tblGrid>
                <a:gridCol w="2113925">
                  <a:extLst>
                    <a:ext uri="{9D8B030D-6E8A-4147-A177-3AD203B41FA5}">
                      <a16:colId xmlns:a16="http://schemas.microsoft.com/office/drawing/2014/main" val="20000"/>
                    </a:ext>
                  </a:extLst>
                </a:gridCol>
                <a:gridCol w="1821175">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Peso libras)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Unidad Animal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(vacas)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(toros)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Caballos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1.250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a:latin typeface="Calibri"/>
                          <a:ea typeface="Calibri"/>
                          <a:cs typeface="Calibri"/>
                          <a:sym typeface="Calibri"/>
                        </a:rPr>
                        <a:t>Oveja</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cabras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0,15</a:t>
                      </a:r>
                      <a:endParaRPr sz="1200"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294" name="Google Shape;294;p35"/>
          <p:cNvSpPr txBox="1"/>
          <p:nvPr/>
        </p:nvSpPr>
        <p:spPr>
          <a:xfrm>
            <a:off x="58149" y="3574500"/>
            <a:ext cx="6449657"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dirty="0">
                <a:solidFill>
                  <a:srgbClr val="5B0F00"/>
                </a:solidFill>
                <a:latin typeface="Calibri"/>
                <a:ea typeface="Calibri"/>
                <a:cs typeface="Calibri"/>
                <a:sym typeface="Calibri"/>
              </a:rPr>
              <a:t>Peso animal promedio al momento de madurez y unidades animales (AU)</a:t>
            </a:r>
            <a:endParaRPr b="1" dirty="0">
              <a:solidFill>
                <a:srgbClr val="5B0F00"/>
              </a:solidFill>
            </a:endParaRPr>
          </a:p>
        </p:txBody>
      </p:sp>
      <p:graphicFrame>
        <p:nvGraphicFramePr>
          <p:cNvPr id="295" name="Google Shape;295;p35"/>
          <p:cNvGraphicFramePr/>
          <p:nvPr>
            <p:extLst>
              <p:ext uri="{D42A27DB-BD31-4B8C-83A1-F6EECF244321}">
                <p14:modId xmlns:p14="http://schemas.microsoft.com/office/powerpoint/2010/main" val="376049625"/>
              </p:ext>
            </p:extLst>
          </p:nvPr>
        </p:nvGraphicFramePr>
        <p:xfrm>
          <a:off x="134350" y="2471981"/>
          <a:ext cx="5937250" cy="914400"/>
        </p:xfrm>
        <a:graphic>
          <a:graphicData uri="http://schemas.openxmlformats.org/drawingml/2006/table">
            <a:tbl>
              <a:tblPr bandRow="1">
                <a:noFill/>
                <a:tableStyleId>{375CD927-FA21-49D2-A7B1-7E02E1FC932D}</a:tableStyleId>
              </a:tblPr>
              <a:tblGrid>
                <a:gridCol w="2220543">
                  <a:extLst>
                    <a:ext uri="{9D8B030D-6E8A-4147-A177-3AD203B41FA5}">
                      <a16:colId xmlns:a16="http://schemas.microsoft.com/office/drawing/2014/main" val="20000"/>
                    </a:ext>
                  </a:extLst>
                </a:gridCol>
                <a:gridCol w="1737407">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Descripción del sitio y pendiente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Eficiencia de cosecha</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RDM (libras/acre)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&gt;40%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600</a:t>
                      </a:r>
                      <a:endParaRPr sz="1200"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296" name="Google Shape;296;p35"/>
          <p:cNvSpPr txBox="1"/>
          <p:nvPr/>
        </p:nvSpPr>
        <p:spPr>
          <a:xfrm>
            <a:off x="134350" y="2215346"/>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b="1" dirty="0">
                <a:solidFill>
                  <a:srgbClr val="5B0F00"/>
                </a:solidFill>
                <a:latin typeface="Calibri"/>
                <a:ea typeface="Calibri"/>
                <a:cs typeface="Calibri"/>
                <a:sym typeface="Calibri"/>
              </a:rPr>
              <a:t>Eficiencia de cosecha y RDM</a:t>
            </a:r>
            <a:endParaRPr b="1" dirty="0">
              <a:solidFill>
                <a:srgbClr val="5B0F00"/>
              </a:solidFill>
              <a:latin typeface="Calibri"/>
              <a:ea typeface="Calibri"/>
              <a:cs typeface="Calibri"/>
              <a:sym typeface="Calibri"/>
            </a:endParaRPr>
          </a:p>
        </p:txBody>
      </p:sp>
      <p:sp>
        <p:nvSpPr>
          <p:cNvPr id="297" name="Google Shape;297;p35"/>
          <p:cNvSpPr/>
          <p:nvPr/>
        </p:nvSpPr>
        <p:spPr>
          <a:xfrm>
            <a:off x="577925" y="1127359"/>
            <a:ext cx="5685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1369774" y="1134378"/>
            <a:ext cx="2137513" cy="154747"/>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4370295" y="1107201"/>
            <a:ext cx="2137512" cy="181924"/>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801950" y="1500775"/>
            <a:ext cx="567824" cy="234149"/>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134350" y="2825548"/>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86100" y="4407974"/>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000"/>
                                        <p:tgtEl>
                                          <p:spTgt spid="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1000"/>
                                        <p:tgtEl>
                                          <p:spTgt spid="2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gtEl>
                                        <p:attrNameLst>
                                          <p:attrName>style.visibility</p:attrName>
                                        </p:attrNameLst>
                                      </p:cBhvr>
                                      <p:to>
                                        <p:strVal val="visible"/>
                                      </p:to>
                                    </p:set>
                                    <p:animEffect transition="in" filter="fade">
                                      <p:cBhvr>
                                        <p:cTn id="17" dur="1000"/>
                                        <p:tgtEl>
                                          <p:spTgt spid="2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
                                        </p:tgtEl>
                                        <p:attrNameLst>
                                          <p:attrName>style.visibility</p:attrName>
                                        </p:attrNameLst>
                                      </p:cBhvr>
                                      <p:to>
                                        <p:strVal val="visible"/>
                                      </p:to>
                                    </p:set>
                                    <p:animEffect transition="in" filter="fade">
                                      <p:cBhvr>
                                        <p:cTn id="22" dur="1000"/>
                                        <p:tgtEl>
                                          <p:spTgt spid="3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1"/>
                                        </p:tgtEl>
                                        <p:attrNameLst>
                                          <p:attrName>style.visibility</p:attrName>
                                        </p:attrNameLst>
                                      </p:cBhvr>
                                      <p:to>
                                        <p:strVal val="visible"/>
                                      </p:to>
                                    </p:set>
                                    <p:animEffect transition="in" filter="fade">
                                      <p:cBhvr>
                                        <p:cTn id="27" dur="1000"/>
                                        <p:tgtEl>
                                          <p:spTgt spid="30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2"/>
                                        </p:tgtEl>
                                        <p:attrNameLst>
                                          <p:attrName>style.visibility</p:attrName>
                                        </p:attrNameLst>
                                      </p:cBhvr>
                                      <p:to>
                                        <p:strVal val="visible"/>
                                      </p:to>
                                    </p:set>
                                    <p:animEffect transition="in" filter="fade">
                                      <p:cBhvr>
                                        <p:cTn id="32"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txBox="1"/>
          <p:nvPr/>
        </p:nvSpPr>
        <p:spPr>
          <a:xfrm>
            <a:off x="86125" y="1015066"/>
            <a:ext cx="9009300" cy="10860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s" sz="1500" b="1" dirty="0">
                <a:solidFill>
                  <a:srgbClr val="85200C"/>
                </a:solidFill>
                <a:latin typeface="Calibri"/>
                <a:ea typeface="Calibri"/>
                <a:cs typeface="Calibri"/>
                <a:sym typeface="Calibri"/>
              </a:rPr>
              <a:t>Paso 1: ¿Cuántas libras de forraje por año se producen eficientemente en sus 10 acres? </a:t>
            </a:r>
            <a:r>
              <a:rPr lang="es" sz="700" dirty="0">
                <a:solidFill>
                  <a:srgbClr val="85200C"/>
                </a:solidFill>
                <a:latin typeface="Calibri"/>
                <a:ea typeface="Calibri"/>
                <a:cs typeface="Calibri"/>
                <a:sym typeface="Calibri"/>
              </a:rPr>
              <a:t>(recuerde, cada acre produce 3,300 libras/año)</a:t>
            </a:r>
            <a:endParaRPr sz="700" dirty="0">
              <a:solidFill>
                <a:schemeClr val="dk1"/>
              </a:solidFill>
              <a:latin typeface="Calibri"/>
              <a:ea typeface="Calibri"/>
              <a:cs typeface="Calibri"/>
              <a:sym typeface="Calibri"/>
            </a:endParaRPr>
          </a:p>
          <a:p>
            <a:pPr marL="0" lvl="0" indent="0" algn="ctr" rtl="0">
              <a:spcBef>
                <a:spcPts val="0"/>
              </a:spcBef>
              <a:spcAft>
                <a:spcPts val="0"/>
              </a:spcAft>
              <a:buNone/>
            </a:pPr>
            <a:r>
              <a:rPr lang="es" b="1" dirty="0">
                <a:solidFill>
                  <a:schemeClr val="dk1"/>
                </a:solidFill>
                <a:latin typeface="Calibri"/>
                <a:ea typeface="Calibri"/>
                <a:cs typeface="Calibri"/>
                <a:sym typeface="Calibri"/>
              </a:rPr>
              <a:t>Libras/año = (libras de forraje/acre/año – RDM) * # de acres * HE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es" sz="1800" dirty="0">
                <a:solidFill>
                  <a:schemeClr val="dk1"/>
                </a:solidFill>
                <a:latin typeface="Calibri"/>
                <a:ea typeface="Calibri"/>
                <a:cs typeface="Calibri"/>
                <a:sym typeface="Calibri"/>
              </a:rPr>
              <a:t>Libras/año = (3300 libras/acre/año – 300 libras)* 10 acres * 0,50</a:t>
            </a:r>
            <a:endParaRPr lang="en-US" sz="18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800" dirty="0">
                <a:solidFill>
                  <a:schemeClr val="dk1"/>
                </a:solidFill>
                <a:latin typeface="Calibri"/>
                <a:ea typeface="Calibri"/>
                <a:cs typeface="Calibri"/>
                <a:sym typeface="Calibri"/>
              </a:rPr>
              <a:t>= </a:t>
            </a:r>
            <a:r>
              <a:rPr lang="en-US" sz="1800" b="1" dirty="0">
                <a:solidFill>
                  <a:schemeClr val="dk1"/>
                </a:solidFill>
                <a:latin typeface="Calibri"/>
                <a:ea typeface="Calibri"/>
                <a:cs typeface="Calibri"/>
                <a:sym typeface="Calibri"/>
              </a:rPr>
              <a:t>15.000 libras/</a:t>
            </a:r>
            <a:r>
              <a:rPr lang="en-US" sz="1800" b="1" dirty="0" err="1">
                <a:solidFill>
                  <a:schemeClr val="dk1"/>
                </a:solidFill>
                <a:latin typeface="Calibri"/>
                <a:ea typeface="Calibri"/>
                <a:cs typeface="Calibri"/>
                <a:sym typeface="Calibri"/>
              </a:rPr>
              <a:t>año</a:t>
            </a:r>
            <a:endParaRPr lang="en-US" sz="1800" b="1" dirty="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dirty="0">
              <a:solidFill>
                <a:srgbClr val="202124"/>
              </a:solidFill>
              <a:highlight>
                <a:srgbClr val="FFFFFF"/>
              </a:highlight>
              <a:latin typeface="Calibri"/>
              <a:ea typeface="Calibri"/>
              <a:cs typeface="Calibri"/>
              <a:sym typeface="Calibri"/>
            </a:endParaRPr>
          </a:p>
        </p:txBody>
      </p:sp>
      <p:sp>
        <p:nvSpPr>
          <p:cNvPr id="308" name="Google Shape;308;p36"/>
          <p:cNvSpPr txBox="1">
            <a:spLocks noGrp="1"/>
          </p:cNvSpPr>
          <p:nvPr>
            <p:ph type="title"/>
          </p:nvPr>
        </p:nvSpPr>
        <p:spPr>
          <a:xfrm>
            <a:off x="58150" y="545766"/>
            <a:ext cx="9085850" cy="71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600" dirty="0"/>
              <a:t>DETERMINACIÓN DE LA CAPACIDAD DE CARGA: EJEMPLO #1</a:t>
            </a:r>
            <a:endParaRPr sz="3600" dirty="0"/>
          </a:p>
        </p:txBody>
      </p:sp>
      <p:pic>
        <p:nvPicPr>
          <p:cNvPr id="309" name="Google Shape;309;p36"/>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310" name="Google Shape;310;p36"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graphicFrame>
        <p:nvGraphicFramePr>
          <p:cNvPr id="311" name="Google Shape;311;p36"/>
          <p:cNvGraphicFramePr/>
          <p:nvPr>
            <p:extLst>
              <p:ext uri="{D42A27DB-BD31-4B8C-83A1-F6EECF244321}">
                <p14:modId xmlns:p14="http://schemas.microsoft.com/office/powerpoint/2010/main" val="1455416908"/>
              </p:ext>
            </p:extLst>
          </p:nvPr>
        </p:nvGraphicFramePr>
        <p:xfrm>
          <a:off x="86100" y="3864460"/>
          <a:ext cx="5937250" cy="1097280"/>
        </p:xfrm>
        <a:graphic>
          <a:graphicData uri="http://schemas.openxmlformats.org/drawingml/2006/table">
            <a:tbl>
              <a:tblPr bandRow="1">
                <a:noFill/>
                <a:tableStyleId>{375CD927-FA21-49D2-A7B1-7E02E1FC932D}</a:tableStyleId>
              </a:tblPr>
              <a:tblGrid>
                <a:gridCol w="2369001">
                  <a:extLst>
                    <a:ext uri="{9D8B030D-6E8A-4147-A177-3AD203B41FA5}">
                      <a16:colId xmlns:a16="http://schemas.microsoft.com/office/drawing/2014/main" val="20000"/>
                    </a:ext>
                  </a:extLst>
                </a:gridCol>
                <a:gridCol w="1566099">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Peso libras)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Unidad Animal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(vacas)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(toros)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Caballos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1.250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a:latin typeface="Calibri"/>
                          <a:ea typeface="Calibri"/>
                          <a:cs typeface="Calibri"/>
                          <a:sym typeface="Calibri"/>
                        </a:rPr>
                        <a:t>Oveja</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cabras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0,15</a:t>
                      </a:r>
                      <a:endParaRPr sz="1200"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312" name="Google Shape;312;p36"/>
          <p:cNvSpPr txBox="1"/>
          <p:nvPr/>
        </p:nvSpPr>
        <p:spPr>
          <a:xfrm>
            <a:off x="58150" y="3574500"/>
            <a:ext cx="61950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dirty="0">
                <a:solidFill>
                  <a:srgbClr val="5B0F00"/>
                </a:solidFill>
                <a:latin typeface="Calibri"/>
                <a:ea typeface="Calibri"/>
                <a:cs typeface="Calibri"/>
                <a:sym typeface="Calibri"/>
              </a:rPr>
              <a:t>Peso animal promedio al momento de madurez y unidades animales (UA)</a:t>
            </a:r>
            <a:endParaRPr b="1" dirty="0">
              <a:solidFill>
                <a:srgbClr val="5B0F00"/>
              </a:solidFill>
            </a:endParaRPr>
          </a:p>
        </p:txBody>
      </p:sp>
      <p:graphicFrame>
        <p:nvGraphicFramePr>
          <p:cNvPr id="313" name="Google Shape;313;p36"/>
          <p:cNvGraphicFramePr/>
          <p:nvPr>
            <p:extLst>
              <p:ext uri="{D42A27DB-BD31-4B8C-83A1-F6EECF244321}">
                <p14:modId xmlns:p14="http://schemas.microsoft.com/office/powerpoint/2010/main" val="1769385810"/>
              </p:ext>
            </p:extLst>
          </p:nvPr>
        </p:nvGraphicFramePr>
        <p:xfrm>
          <a:off x="134350" y="2669625"/>
          <a:ext cx="5937250" cy="914400"/>
        </p:xfrm>
        <a:graphic>
          <a:graphicData uri="http://schemas.openxmlformats.org/drawingml/2006/table">
            <a:tbl>
              <a:tblPr bandRow="1">
                <a:noFill/>
                <a:tableStyleId>{375CD927-FA21-49D2-A7B1-7E02E1FC932D}</a:tableStyleId>
              </a:tblPr>
              <a:tblGrid>
                <a:gridCol w="2295699">
                  <a:extLst>
                    <a:ext uri="{9D8B030D-6E8A-4147-A177-3AD203B41FA5}">
                      <a16:colId xmlns:a16="http://schemas.microsoft.com/office/drawing/2014/main" val="20000"/>
                    </a:ext>
                  </a:extLst>
                </a:gridCol>
                <a:gridCol w="1662251">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Descripción del sitio y pendiente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dirty="0">
                          <a:latin typeface="Calibri"/>
                          <a:ea typeface="Calibri"/>
                          <a:cs typeface="Calibri"/>
                          <a:sym typeface="Calibri"/>
                        </a:rPr>
                        <a:t>Eficiencia de cosecha</a:t>
                      </a:r>
                      <a:endParaRPr sz="1200" b="1" dirty="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RDM (libras/acre)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&gt;40%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600</a:t>
                      </a:r>
                      <a:endParaRPr sz="1200"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314" name="Google Shape;314;p36"/>
          <p:cNvSpPr txBox="1"/>
          <p:nvPr/>
        </p:nvSpPr>
        <p:spPr>
          <a:xfrm>
            <a:off x="134350" y="2427775"/>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rgbClr val="5B0F00"/>
                </a:solidFill>
                <a:latin typeface="Calibri"/>
                <a:ea typeface="Calibri"/>
                <a:cs typeface="Calibri"/>
                <a:sym typeface="Calibri"/>
              </a:rPr>
              <a:t>Eficiencia de cosecha y RDM</a:t>
            </a:r>
            <a:endParaRPr b="1">
              <a:solidFill>
                <a:srgbClr val="5B0F00"/>
              </a:solidFill>
              <a:latin typeface="Calibri"/>
              <a:ea typeface="Calibri"/>
              <a:cs typeface="Calibri"/>
              <a:sym typeface="Calibri"/>
            </a:endParaRPr>
          </a:p>
        </p:txBody>
      </p:sp>
      <p:sp>
        <p:nvSpPr>
          <p:cNvPr id="315" name="Google Shape;315;p36"/>
          <p:cNvSpPr/>
          <p:nvPr/>
        </p:nvSpPr>
        <p:spPr>
          <a:xfrm>
            <a:off x="187025" y="2849854"/>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p:nvPr/>
        </p:nvSpPr>
        <p:spPr>
          <a:xfrm>
            <a:off x="86100" y="44205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a:off x="3295838" y="2054214"/>
            <a:ext cx="2631600" cy="301500"/>
          </a:xfrm>
          <a:prstGeom prst="rect">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8" name="Google Shape;318;p36"/>
          <p:cNvCxnSpPr>
            <a:cxnSpLocks/>
          </p:cNvCxnSpPr>
          <p:nvPr/>
        </p:nvCxnSpPr>
        <p:spPr>
          <a:xfrm flipV="1">
            <a:off x="4414200" y="2041769"/>
            <a:ext cx="934414" cy="911831"/>
          </a:xfrm>
          <a:prstGeom prst="straightConnector1">
            <a:avLst/>
          </a:prstGeom>
          <a:noFill/>
          <a:ln w="9525" cap="flat" cmpd="sng">
            <a:solidFill>
              <a:srgbClr val="FF0000"/>
            </a:solidFill>
            <a:prstDash val="solid"/>
            <a:round/>
            <a:headEnd type="none" w="med" len="med"/>
            <a:tailEnd type="triangle" w="med" len="med"/>
          </a:ln>
        </p:spPr>
      </p:cxnSp>
      <p:cxnSp>
        <p:nvCxnSpPr>
          <p:cNvPr id="319" name="Google Shape;319;p36"/>
          <p:cNvCxnSpPr>
            <a:cxnSpLocks/>
          </p:cNvCxnSpPr>
          <p:nvPr/>
        </p:nvCxnSpPr>
        <p:spPr>
          <a:xfrm flipV="1">
            <a:off x="2873626" y="2144713"/>
            <a:ext cx="4341366" cy="762439"/>
          </a:xfrm>
          <a:prstGeom prst="straightConnector1">
            <a:avLst/>
          </a:prstGeom>
          <a:noFill/>
          <a:ln w="9525" cap="flat" cmpd="sng">
            <a:solidFill>
              <a:srgbClr val="FF0000"/>
            </a:solidFill>
            <a:prstDash val="solid"/>
            <a:round/>
            <a:headEnd type="none" w="med" len="med"/>
            <a:tailEnd type="triangle" w="med" len="med"/>
          </a:ln>
        </p:spPr>
      </p:cxnSp>
      <p:cxnSp>
        <p:nvCxnSpPr>
          <p:cNvPr id="320" name="Google Shape;320;p36"/>
          <p:cNvCxnSpPr>
            <a:cxnSpLocks/>
          </p:cNvCxnSpPr>
          <p:nvPr/>
        </p:nvCxnSpPr>
        <p:spPr>
          <a:xfrm>
            <a:off x="6438378" y="1394640"/>
            <a:ext cx="0" cy="469638"/>
          </a:xfrm>
          <a:prstGeom prst="straightConnector1">
            <a:avLst/>
          </a:prstGeom>
          <a:noFill/>
          <a:ln w="9525" cap="flat" cmpd="sng">
            <a:solidFill>
              <a:srgbClr val="FF0000"/>
            </a:solidFill>
            <a:prstDash val="solid"/>
            <a:round/>
            <a:headEnd type="none" w="med" len="med"/>
            <a:tailEnd type="triangle" w="med" len="med"/>
          </a:ln>
        </p:spPr>
      </p:cxnSp>
      <p:cxnSp>
        <p:nvCxnSpPr>
          <p:cNvPr id="321" name="Google Shape;321;p36"/>
          <p:cNvCxnSpPr>
            <a:cxnSpLocks/>
          </p:cNvCxnSpPr>
          <p:nvPr/>
        </p:nvCxnSpPr>
        <p:spPr>
          <a:xfrm flipH="1">
            <a:off x="3295838" y="1377540"/>
            <a:ext cx="4694862" cy="436398"/>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fade">
                                      <p:cBhvr>
                                        <p:cTn id="12" dur="1000"/>
                                        <p:tgtEl>
                                          <p:spTgt spid="3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
                                        </p:tgtEl>
                                        <p:attrNameLst>
                                          <p:attrName>style.visibility</p:attrName>
                                        </p:attrNameLst>
                                      </p:cBhvr>
                                      <p:to>
                                        <p:strVal val="visible"/>
                                      </p:to>
                                    </p:set>
                                    <p:animEffect transition="in" filter="fade">
                                      <p:cBhvr>
                                        <p:cTn id="17" dur="1000"/>
                                        <p:tgtEl>
                                          <p:spTgt spid="3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8"/>
                                        </p:tgtEl>
                                        <p:attrNameLst>
                                          <p:attrName>style.visibility</p:attrName>
                                        </p:attrNameLst>
                                      </p:cBhvr>
                                      <p:to>
                                        <p:strVal val="visible"/>
                                      </p:to>
                                    </p:set>
                                    <p:animEffect transition="in" filter="fade">
                                      <p:cBhvr>
                                        <p:cTn id="22" dur="1000"/>
                                        <p:tgtEl>
                                          <p:spTgt spid="3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9"/>
                                        </p:tgtEl>
                                        <p:attrNameLst>
                                          <p:attrName>style.visibility</p:attrName>
                                        </p:attrNameLst>
                                      </p:cBhvr>
                                      <p:to>
                                        <p:strVal val="visible"/>
                                      </p:to>
                                    </p:set>
                                    <p:animEffect transition="in" filter="fade">
                                      <p:cBhvr>
                                        <p:cTn id="27" dur="1000"/>
                                        <p:tgtEl>
                                          <p:spTgt spid="3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7"/>
                                        </p:tgtEl>
                                        <p:attrNameLst>
                                          <p:attrName>style.visibility</p:attrName>
                                        </p:attrNameLst>
                                      </p:cBhvr>
                                      <p:to>
                                        <p:strVal val="visible"/>
                                      </p:to>
                                    </p:set>
                                    <p:animEffect transition="in" filter="fade">
                                      <p:cBhvr>
                                        <p:cTn id="32" dur="1000"/>
                                        <p:tgtEl>
                                          <p:spTgt spid="3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6"/>
                                        </p:tgtEl>
                                        <p:attrNameLst>
                                          <p:attrName>style.visibility</p:attrName>
                                        </p:attrNameLst>
                                      </p:cBhvr>
                                      <p:to>
                                        <p:strVal val="visible"/>
                                      </p:to>
                                    </p:set>
                                    <p:animEffect transition="in" filter="fade">
                                      <p:cBhvr>
                                        <p:cTn id="37"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7"/>
          <p:cNvSpPr txBox="1"/>
          <p:nvPr/>
        </p:nvSpPr>
        <p:spPr>
          <a:xfrm>
            <a:off x="184900" y="1448499"/>
            <a:ext cx="86847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b="1">
                <a:solidFill>
                  <a:schemeClr val="dk1"/>
                </a:solidFill>
                <a:latin typeface="Calibri"/>
                <a:ea typeface="Calibri"/>
                <a:cs typeface="Calibri"/>
                <a:sym typeface="Calibri"/>
              </a:rPr>
              <a:t>Libras/año/animal necesario = Peso promedio * 0,03 * 365 días/año</a:t>
            </a:r>
            <a:endParaRPr b="1">
              <a:solidFill>
                <a:schemeClr val="dk1"/>
              </a:solidFill>
              <a:latin typeface="Calibri"/>
              <a:ea typeface="Calibri"/>
              <a:cs typeface="Calibri"/>
              <a:sym typeface="Calibri"/>
            </a:endParaRPr>
          </a:p>
          <a:p>
            <a:pPr marL="0" lvl="0" indent="0" algn="ctr" rtl="0">
              <a:spcBef>
                <a:spcPts val="0"/>
              </a:spcBef>
              <a:spcAft>
                <a:spcPts val="0"/>
              </a:spcAft>
              <a:buNone/>
            </a:pPr>
            <a:r>
              <a:rPr lang="es" b="1">
                <a:solidFill>
                  <a:schemeClr val="dk1"/>
                </a:solidFill>
                <a:latin typeface="Calibri"/>
                <a:ea typeface="Calibri"/>
                <a:cs typeface="Calibri"/>
                <a:sym typeface="Calibri"/>
              </a:rPr>
              <a:t>Libras/año/animal necesario = 1.250 * 0,03 * 365 días/año</a:t>
            </a:r>
            <a:endParaRPr b="1">
              <a:solidFill>
                <a:schemeClr val="dk1"/>
              </a:solidFill>
              <a:latin typeface="Calibri"/>
              <a:ea typeface="Calibri"/>
              <a:cs typeface="Calibri"/>
              <a:sym typeface="Calibri"/>
            </a:endParaRPr>
          </a:p>
          <a:p>
            <a:pPr marL="0" lvl="0" indent="0" algn="ctr" rtl="0">
              <a:spcBef>
                <a:spcPts val="0"/>
              </a:spcBef>
              <a:spcAft>
                <a:spcPts val="0"/>
              </a:spcAft>
              <a:buNone/>
            </a:pPr>
            <a:r>
              <a:rPr lang="es" b="1">
                <a:solidFill>
                  <a:schemeClr val="dk1"/>
                </a:solidFill>
                <a:latin typeface="Calibri"/>
                <a:ea typeface="Calibri"/>
                <a:cs typeface="Calibri"/>
                <a:sym typeface="Calibri"/>
              </a:rPr>
              <a:t>= 13.687,5 libras de forraje/año/caballo</a:t>
            </a:r>
            <a:endParaRPr b="1">
              <a:solidFill>
                <a:schemeClr val="dk1"/>
              </a:solidFill>
              <a:latin typeface="Calibri"/>
              <a:ea typeface="Calibri"/>
              <a:cs typeface="Calibri"/>
              <a:sym typeface="Calibri"/>
            </a:endParaRPr>
          </a:p>
          <a:p>
            <a:pPr marL="0" lvl="0" indent="0" algn="ctr" rtl="0">
              <a:spcBef>
                <a:spcPts val="0"/>
              </a:spcBef>
              <a:spcAft>
                <a:spcPts val="0"/>
              </a:spcAft>
              <a:buNone/>
            </a:pPr>
            <a:endParaRPr b="1">
              <a:solidFill>
                <a:schemeClr val="dk1"/>
              </a:solidFill>
              <a:latin typeface="Calibri"/>
              <a:ea typeface="Calibri"/>
              <a:cs typeface="Calibri"/>
              <a:sym typeface="Calibri"/>
            </a:endParaRPr>
          </a:p>
        </p:txBody>
      </p:sp>
      <p:sp>
        <p:nvSpPr>
          <p:cNvPr id="327" name="Google Shape;327;p37"/>
          <p:cNvSpPr txBox="1">
            <a:spLocks noGrp="1"/>
          </p:cNvSpPr>
          <p:nvPr>
            <p:ph type="title"/>
          </p:nvPr>
        </p:nvSpPr>
        <p:spPr>
          <a:xfrm>
            <a:off x="86100" y="506100"/>
            <a:ext cx="8990550" cy="71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600" dirty="0"/>
              <a:t>DETERMINACIÓN DE LA CAPACIDAD DE CARGA: EJEMPLO #1</a:t>
            </a:r>
            <a:endParaRPr sz="3600" dirty="0"/>
          </a:p>
        </p:txBody>
      </p:sp>
      <p:pic>
        <p:nvPicPr>
          <p:cNvPr id="328" name="Google Shape;328;p37"/>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329" name="Google Shape;329;p37"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graphicFrame>
        <p:nvGraphicFramePr>
          <p:cNvPr id="330" name="Google Shape;330;p37"/>
          <p:cNvGraphicFramePr/>
          <p:nvPr>
            <p:extLst>
              <p:ext uri="{D42A27DB-BD31-4B8C-83A1-F6EECF244321}">
                <p14:modId xmlns:p14="http://schemas.microsoft.com/office/powerpoint/2010/main" val="4114854904"/>
              </p:ext>
            </p:extLst>
          </p:nvPr>
        </p:nvGraphicFramePr>
        <p:xfrm>
          <a:off x="86125" y="3857625"/>
          <a:ext cx="5937250" cy="1097280"/>
        </p:xfrm>
        <a:graphic>
          <a:graphicData uri="http://schemas.openxmlformats.org/drawingml/2006/table">
            <a:tbl>
              <a:tblPr bandRow="1">
                <a:noFill/>
                <a:tableStyleId>{375CD927-FA21-49D2-A7B1-7E02E1FC932D}</a:tableStyleId>
              </a:tblPr>
              <a:tblGrid>
                <a:gridCol w="2356450">
                  <a:extLst>
                    <a:ext uri="{9D8B030D-6E8A-4147-A177-3AD203B41FA5}">
                      <a16:colId xmlns:a16="http://schemas.microsoft.com/office/drawing/2014/main" val="20000"/>
                    </a:ext>
                  </a:extLst>
                </a:gridCol>
                <a:gridCol w="1578650">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Peso libras)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Unidad Animal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(vacas)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Ganado (toros)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Caballos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1.250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a:latin typeface="Calibri"/>
                          <a:ea typeface="Calibri"/>
                          <a:cs typeface="Calibri"/>
                          <a:sym typeface="Calibri"/>
                        </a:rPr>
                        <a:t>Oveja</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s" sz="1200">
                          <a:latin typeface="Calibri"/>
                          <a:ea typeface="Calibri"/>
                          <a:cs typeface="Calibri"/>
                          <a:sym typeface="Calibri"/>
                        </a:rPr>
                        <a:t>cabras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0,15</a:t>
                      </a:r>
                      <a:endParaRPr sz="1200"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331" name="Google Shape;331;p37"/>
          <p:cNvSpPr txBox="1"/>
          <p:nvPr/>
        </p:nvSpPr>
        <p:spPr>
          <a:xfrm>
            <a:off x="58149" y="3574500"/>
            <a:ext cx="6104655"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dirty="0">
                <a:solidFill>
                  <a:srgbClr val="5B0F00"/>
                </a:solidFill>
                <a:latin typeface="Calibri"/>
                <a:ea typeface="Calibri"/>
                <a:cs typeface="Calibri"/>
                <a:sym typeface="Calibri"/>
              </a:rPr>
              <a:t>Peso animal promedio al momento de madurez y unidades animales (AU)</a:t>
            </a:r>
            <a:endParaRPr b="1" dirty="0">
              <a:solidFill>
                <a:srgbClr val="5B0F00"/>
              </a:solidFill>
            </a:endParaRPr>
          </a:p>
        </p:txBody>
      </p:sp>
      <p:graphicFrame>
        <p:nvGraphicFramePr>
          <p:cNvPr id="332" name="Google Shape;332;p37"/>
          <p:cNvGraphicFramePr/>
          <p:nvPr>
            <p:extLst>
              <p:ext uri="{D42A27DB-BD31-4B8C-83A1-F6EECF244321}">
                <p14:modId xmlns:p14="http://schemas.microsoft.com/office/powerpoint/2010/main" val="3814873128"/>
              </p:ext>
            </p:extLst>
          </p:nvPr>
        </p:nvGraphicFramePr>
        <p:xfrm>
          <a:off x="134350" y="2669625"/>
          <a:ext cx="5937250" cy="914400"/>
        </p:xfrm>
        <a:graphic>
          <a:graphicData uri="http://schemas.openxmlformats.org/drawingml/2006/table">
            <a:tbl>
              <a:tblPr bandRow="1">
                <a:noFill/>
                <a:tableStyleId>{375CD927-FA21-49D2-A7B1-7E02E1FC932D}</a:tableStyleId>
              </a:tblPr>
              <a:tblGrid>
                <a:gridCol w="2308225">
                  <a:extLst>
                    <a:ext uri="{9D8B030D-6E8A-4147-A177-3AD203B41FA5}">
                      <a16:colId xmlns:a16="http://schemas.microsoft.com/office/drawing/2014/main" val="20000"/>
                    </a:ext>
                  </a:extLst>
                </a:gridCol>
                <a:gridCol w="1649725">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s" sz="1200" b="1">
                          <a:latin typeface="Calibri"/>
                          <a:ea typeface="Calibri"/>
                          <a:cs typeface="Calibri"/>
                          <a:sym typeface="Calibri"/>
                        </a:rPr>
                        <a:t>Descripción del sitio y pendiente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Eficiencia de cosecha</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b="1">
                          <a:latin typeface="Calibri"/>
                          <a:ea typeface="Calibri"/>
                          <a:cs typeface="Calibri"/>
                          <a:sym typeface="Calibri"/>
                        </a:rPr>
                        <a:t>RDM (libras/acre)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0,50</a:t>
                      </a:r>
                      <a:endParaRPr sz="1200" dirty="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s" sz="1200">
                          <a:latin typeface="Calibri"/>
                          <a:ea typeface="Calibri"/>
                          <a:cs typeface="Calibri"/>
                          <a:sym typeface="Calibri"/>
                        </a:rPr>
                        <a:t>Rango anual seco, &gt;40%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a:latin typeface="Calibri"/>
                          <a:ea typeface="Calibri"/>
                          <a:cs typeface="Calibri"/>
                          <a:sym typeface="Calibri"/>
                        </a:rPr>
                        <a:t>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s" sz="1200" dirty="0">
                          <a:latin typeface="Calibri"/>
                          <a:ea typeface="Calibri"/>
                          <a:cs typeface="Calibri"/>
                          <a:sym typeface="Calibri"/>
                        </a:rPr>
                        <a:t>600</a:t>
                      </a:r>
                      <a:endParaRPr sz="1200"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333" name="Google Shape;333;p37"/>
          <p:cNvSpPr txBox="1"/>
          <p:nvPr/>
        </p:nvSpPr>
        <p:spPr>
          <a:xfrm>
            <a:off x="134350" y="2427775"/>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rgbClr val="5B0F00"/>
                </a:solidFill>
                <a:latin typeface="Calibri"/>
                <a:ea typeface="Calibri"/>
                <a:cs typeface="Calibri"/>
                <a:sym typeface="Calibri"/>
              </a:rPr>
              <a:t>Eficiencia de cosecha y RDM</a:t>
            </a:r>
            <a:endParaRPr b="1">
              <a:solidFill>
                <a:srgbClr val="5B0F00"/>
              </a:solidFill>
              <a:latin typeface="Calibri"/>
              <a:ea typeface="Calibri"/>
              <a:cs typeface="Calibri"/>
              <a:sym typeface="Calibri"/>
            </a:endParaRPr>
          </a:p>
        </p:txBody>
      </p:sp>
      <p:sp>
        <p:nvSpPr>
          <p:cNvPr id="334" name="Google Shape;334;p37"/>
          <p:cNvSpPr/>
          <p:nvPr/>
        </p:nvSpPr>
        <p:spPr>
          <a:xfrm>
            <a:off x="134350" y="28506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86100" y="44205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p:nvPr/>
        </p:nvSpPr>
        <p:spPr>
          <a:xfrm>
            <a:off x="2972575" y="1985200"/>
            <a:ext cx="3099000" cy="228600"/>
          </a:xfrm>
          <a:prstGeom prst="rect">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7" name="Google Shape;337;p37"/>
          <p:cNvCxnSpPr>
            <a:cxnSpLocks/>
          </p:cNvCxnSpPr>
          <p:nvPr/>
        </p:nvCxnSpPr>
        <p:spPr>
          <a:xfrm flipV="1">
            <a:off x="2881371" y="1941938"/>
            <a:ext cx="1974779" cy="2583112"/>
          </a:xfrm>
          <a:prstGeom prst="straightConnector1">
            <a:avLst/>
          </a:prstGeom>
          <a:noFill/>
          <a:ln w="9525" cap="flat" cmpd="sng">
            <a:solidFill>
              <a:srgbClr val="FF0000"/>
            </a:solidFill>
            <a:prstDash val="solid"/>
            <a:round/>
            <a:headEnd type="none" w="med" len="med"/>
            <a:tailEnd type="triangle" w="med" len="med"/>
          </a:ln>
        </p:spPr>
      </p:cxnSp>
      <p:sp>
        <p:nvSpPr>
          <p:cNvPr id="338" name="Google Shape;338;p37"/>
          <p:cNvSpPr txBox="1"/>
          <p:nvPr/>
        </p:nvSpPr>
        <p:spPr>
          <a:xfrm>
            <a:off x="67350" y="984663"/>
            <a:ext cx="9009300" cy="10860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s" sz="1500" b="1" dirty="0">
                <a:solidFill>
                  <a:srgbClr val="85200C"/>
                </a:solidFill>
                <a:latin typeface="Calibri"/>
                <a:ea typeface="Calibri"/>
                <a:cs typeface="Calibri"/>
                <a:sym typeface="Calibri"/>
              </a:rPr>
              <a:t>Paso 2: ¿Cuántas libras de forraje por año necesita un caballo?</a:t>
            </a:r>
            <a:endParaRPr sz="700" dirty="0">
              <a:solidFill>
                <a:srgbClr val="85200C"/>
              </a:solidFill>
              <a:latin typeface="Calibri"/>
              <a:ea typeface="Calibri"/>
              <a:cs typeface="Calibri"/>
              <a:sym typeface="Calibri"/>
            </a:endParaRPr>
          </a:p>
          <a:p>
            <a:pPr marL="0" lvl="0" indent="0" algn="l" rtl="0">
              <a:lnSpc>
                <a:spcPct val="140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dirty="0">
              <a:solidFill>
                <a:srgbClr val="202124"/>
              </a:solidFill>
              <a:highlight>
                <a:srgbClr val="FFFFFF"/>
              </a:highlight>
              <a:latin typeface="Calibri"/>
              <a:ea typeface="Calibri"/>
              <a:cs typeface="Calibri"/>
              <a:sym typeface="Calibri"/>
            </a:endParaRPr>
          </a:p>
        </p:txBody>
      </p:sp>
      <p:sp>
        <p:nvSpPr>
          <p:cNvPr id="339" name="Google Shape;339;p37"/>
          <p:cNvSpPr txBox="1"/>
          <p:nvPr/>
        </p:nvSpPr>
        <p:spPr>
          <a:xfrm>
            <a:off x="6760850" y="2213800"/>
            <a:ext cx="2248800" cy="110796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 sz="1000" dirty="0">
                <a:latin typeface="Open Sans"/>
                <a:ea typeface="Open Sans"/>
                <a:cs typeface="Open Sans"/>
                <a:sym typeface="Open Sans"/>
              </a:rPr>
              <a:t>El ganado comerá entre el 2% y el 4% de su peso corporal (en base a materia seca) por día. Usar un promedio del </a:t>
            </a:r>
            <a:r>
              <a:rPr lang="es" sz="1000" b="1" dirty="0">
                <a:latin typeface="Open Sans"/>
                <a:ea typeface="Open Sans"/>
                <a:cs typeface="Open Sans"/>
                <a:sym typeface="Open Sans"/>
              </a:rPr>
              <a:t>3% </a:t>
            </a:r>
            <a:r>
              <a:rPr lang="es" sz="1000" dirty="0">
                <a:latin typeface="Open Sans"/>
                <a:ea typeface="Open Sans"/>
                <a:cs typeface="Open Sans"/>
                <a:sym typeface="Open Sans"/>
              </a:rPr>
              <a:t>nos da una buena estimación.</a:t>
            </a:r>
          </a:p>
          <a:p>
            <a:pPr marL="0" lvl="0" indent="0" algn="l" rtl="0">
              <a:spcBef>
                <a:spcPts val="0"/>
              </a:spcBef>
              <a:spcAft>
                <a:spcPts val="0"/>
              </a:spcAft>
              <a:buNone/>
            </a:pPr>
            <a:endParaRPr sz="1000" dirty="0">
              <a:latin typeface="Open Sans"/>
              <a:ea typeface="Open Sans"/>
              <a:cs typeface="Open Sans"/>
              <a:sym typeface="Open Sans"/>
            </a:endParaRPr>
          </a:p>
        </p:txBody>
      </p:sp>
      <p:sp>
        <p:nvSpPr>
          <p:cNvPr id="340" name="Google Shape;340;p37"/>
          <p:cNvSpPr/>
          <p:nvPr/>
        </p:nvSpPr>
        <p:spPr>
          <a:xfrm>
            <a:off x="5468575" y="1505900"/>
            <a:ext cx="494400" cy="301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1" name="Google Shape;341;p37"/>
          <p:cNvCxnSpPr>
            <a:cxnSpLocks/>
            <a:stCxn id="339" idx="1"/>
            <a:endCxn id="340" idx="5"/>
          </p:cNvCxnSpPr>
          <p:nvPr/>
        </p:nvCxnSpPr>
        <p:spPr>
          <a:xfrm flipH="1" flipV="1">
            <a:off x="5890572" y="1763246"/>
            <a:ext cx="870278" cy="1004537"/>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0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9"/>
                                        </p:tgtEl>
                                        <p:attrNameLst>
                                          <p:attrName>style.visibility</p:attrName>
                                        </p:attrNameLst>
                                      </p:cBhvr>
                                      <p:to>
                                        <p:strVal val="visible"/>
                                      </p:to>
                                    </p:set>
                                    <p:animEffect transition="in" filter="fade">
                                      <p:cBhvr>
                                        <p:cTn id="12" dur="1000"/>
                                        <p:tgtEl>
                                          <p:spTgt spid="3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1"/>
                                        </p:tgtEl>
                                        <p:attrNameLst>
                                          <p:attrName>style.visibility</p:attrName>
                                        </p:attrNameLst>
                                      </p:cBhvr>
                                      <p:to>
                                        <p:strVal val="visible"/>
                                      </p:to>
                                    </p:set>
                                    <p:animEffect transition="in" filter="fade">
                                      <p:cBhvr>
                                        <p:cTn id="17" dur="1000"/>
                                        <p:tgtEl>
                                          <p:spTgt spid="3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5"/>
                                        </p:tgtEl>
                                        <p:attrNameLst>
                                          <p:attrName>style.visibility</p:attrName>
                                        </p:attrNameLst>
                                      </p:cBhvr>
                                      <p:to>
                                        <p:strVal val="visible"/>
                                      </p:to>
                                    </p:set>
                                    <p:animEffect transition="in" filter="fade">
                                      <p:cBhvr>
                                        <p:cTn id="22" dur="1000"/>
                                        <p:tgtEl>
                                          <p:spTgt spid="3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
                                        </p:tgtEl>
                                        <p:attrNameLst>
                                          <p:attrName>style.visibility</p:attrName>
                                        </p:attrNameLst>
                                      </p:cBhvr>
                                      <p:to>
                                        <p:strVal val="visible"/>
                                      </p:to>
                                    </p:set>
                                    <p:animEffect transition="in" filter="fade">
                                      <p:cBhvr>
                                        <p:cTn id="27" dur="1000"/>
                                        <p:tgtEl>
                                          <p:spTgt spid="3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6"/>
                                        </p:tgtEl>
                                        <p:attrNameLst>
                                          <p:attrName>style.visibility</p:attrName>
                                        </p:attrNameLst>
                                      </p:cBhvr>
                                      <p:to>
                                        <p:strVal val="visible"/>
                                      </p:to>
                                    </p:set>
                                    <p:animEffect transition="in" filter="fade">
                                      <p:cBhvr>
                                        <p:cTn id="32"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8"/>
          <p:cNvSpPr txBox="1"/>
          <p:nvPr/>
        </p:nvSpPr>
        <p:spPr>
          <a:xfrm>
            <a:off x="6849150" y="4066000"/>
            <a:ext cx="1289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800">
                <a:solidFill>
                  <a:schemeClr val="dk1"/>
                </a:solidFill>
                <a:latin typeface="Calibri"/>
                <a:ea typeface="Calibri"/>
                <a:cs typeface="Calibri"/>
                <a:sym typeface="Calibri"/>
              </a:rPr>
              <a:t> </a:t>
            </a:r>
            <a:r>
              <a:rPr lang="es" sz="1800" b="1">
                <a:solidFill>
                  <a:schemeClr val="dk1"/>
                </a:solidFill>
                <a:latin typeface="Calibri"/>
                <a:ea typeface="Calibri"/>
                <a:cs typeface="Calibri"/>
                <a:sym typeface="Calibri"/>
              </a:rPr>
              <a:t>1 caballo</a:t>
            </a:r>
            <a:r>
              <a:rPr lang="es" sz="1800">
                <a:solidFill>
                  <a:schemeClr val="dk1"/>
                </a:solidFill>
                <a:latin typeface="Calibri"/>
                <a:ea typeface="Calibri"/>
                <a:cs typeface="Calibri"/>
                <a:sym typeface="Calibri"/>
              </a:rPr>
              <a:t> </a:t>
            </a:r>
            <a:endParaRPr/>
          </a:p>
        </p:txBody>
      </p:sp>
      <p:sp>
        <p:nvSpPr>
          <p:cNvPr id="347" name="Google Shape;347;p38"/>
          <p:cNvSpPr/>
          <p:nvPr/>
        </p:nvSpPr>
        <p:spPr>
          <a:xfrm>
            <a:off x="6931225" y="2992350"/>
            <a:ext cx="1599000" cy="3486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txBox="1"/>
          <p:nvPr/>
        </p:nvSpPr>
        <p:spPr>
          <a:xfrm>
            <a:off x="474000" y="2930650"/>
            <a:ext cx="8684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dirty="0">
                <a:solidFill>
                  <a:schemeClr val="dk1"/>
                </a:solidFill>
                <a:latin typeface="Calibri"/>
                <a:ea typeface="Calibri"/>
                <a:cs typeface="Calibri"/>
                <a:sym typeface="Calibri"/>
              </a:rPr>
              <a:t>15.000 libras de pienso/año / 13.687,5 libras de pienso/año/caballo = </a:t>
            </a:r>
            <a:r>
              <a:rPr lang="es" sz="1800" b="1" dirty="0">
                <a:solidFill>
                  <a:schemeClr val="dk1"/>
                </a:solidFill>
                <a:latin typeface="Calibri"/>
                <a:ea typeface="Calibri"/>
                <a:cs typeface="Calibri"/>
                <a:sym typeface="Calibri"/>
              </a:rPr>
              <a:t>1,09 Caballos</a:t>
            </a:r>
            <a:r>
              <a:rPr lang="e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349" name="Google Shape;349;p38"/>
          <p:cNvSpPr txBox="1"/>
          <p:nvPr/>
        </p:nvSpPr>
        <p:spPr>
          <a:xfrm>
            <a:off x="311700" y="1222800"/>
            <a:ext cx="9009300" cy="3486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s" sz="1500" b="1">
                <a:solidFill>
                  <a:srgbClr val="85200C"/>
                </a:solidFill>
                <a:latin typeface="Calibri"/>
                <a:ea typeface="Calibri"/>
                <a:cs typeface="Calibri"/>
                <a:sym typeface="Calibri"/>
              </a:rPr>
              <a:t>Paso 3: ¿Cuántos caballos puedes tener en tus 10 acres sin tener que comprar heno?</a:t>
            </a:r>
            <a:endParaRPr sz="700">
              <a:solidFill>
                <a:srgbClr val="85200C"/>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p:txBody>
      </p:sp>
      <p:sp>
        <p:nvSpPr>
          <p:cNvPr id="350" name="Google Shape;350;p38"/>
          <p:cNvSpPr txBox="1">
            <a:spLocks noGrp="1"/>
          </p:cNvSpPr>
          <p:nvPr>
            <p:ph type="title"/>
          </p:nvPr>
        </p:nvSpPr>
        <p:spPr>
          <a:xfrm>
            <a:off x="10225" y="658500"/>
            <a:ext cx="9009299" cy="71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600" dirty="0"/>
              <a:t>DETERMINACIÓN DE LA CAPACIDAD DE CARGA: EJEMPLO #1</a:t>
            </a:r>
            <a:endParaRPr sz="3600" dirty="0"/>
          </a:p>
        </p:txBody>
      </p:sp>
      <p:pic>
        <p:nvPicPr>
          <p:cNvPr id="351" name="Google Shape;351;p38"/>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352" name="Google Shape;352;p38"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
        <p:nvSpPr>
          <p:cNvPr id="353" name="Google Shape;353;p38"/>
          <p:cNvSpPr txBox="1"/>
          <p:nvPr/>
        </p:nvSpPr>
        <p:spPr>
          <a:xfrm>
            <a:off x="86125" y="1534150"/>
            <a:ext cx="8933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800" dirty="0">
              <a:solidFill>
                <a:schemeClr val="dk1"/>
              </a:solidFill>
              <a:latin typeface="Calibri"/>
              <a:ea typeface="Calibri"/>
              <a:cs typeface="Calibri"/>
              <a:sym typeface="Calibri"/>
            </a:endParaRPr>
          </a:p>
          <a:p>
            <a:pPr marL="0" lvl="0" indent="0" algn="ctr" rtl="0">
              <a:spcBef>
                <a:spcPts val="0"/>
              </a:spcBef>
              <a:spcAft>
                <a:spcPts val="0"/>
              </a:spcAft>
              <a:buNone/>
            </a:pPr>
            <a:r>
              <a:rPr lang="es" sz="1800" dirty="0">
                <a:solidFill>
                  <a:schemeClr val="dk1"/>
                </a:solidFill>
                <a:latin typeface="Calibri"/>
                <a:ea typeface="Calibri"/>
                <a:cs typeface="Calibri"/>
                <a:sym typeface="Calibri"/>
              </a:rPr>
              <a:t>Sus 10 acres tienen la capacidad de producir </a:t>
            </a:r>
            <a:r>
              <a:rPr lang="es" sz="1800" b="1" dirty="0">
                <a:solidFill>
                  <a:schemeClr val="dk1"/>
                </a:solidFill>
                <a:latin typeface="Calibri"/>
                <a:ea typeface="Calibri"/>
                <a:cs typeface="Calibri"/>
                <a:sym typeface="Calibri"/>
              </a:rPr>
              <a:t>15,000 libras de alimento/año</a:t>
            </a:r>
            <a:endParaRPr sz="1800" b="1" dirty="0">
              <a:solidFill>
                <a:schemeClr val="dk1"/>
              </a:solidFill>
              <a:latin typeface="Calibri"/>
              <a:ea typeface="Calibri"/>
              <a:cs typeface="Calibri"/>
              <a:sym typeface="Calibri"/>
            </a:endParaRPr>
          </a:p>
        </p:txBody>
      </p:sp>
      <p:sp>
        <p:nvSpPr>
          <p:cNvPr id="354" name="Google Shape;354;p38"/>
          <p:cNvSpPr txBox="1"/>
          <p:nvPr/>
        </p:nvSpPr>
        <p:spPr>
          <a:xfrm>
            <a:off x="86125" y="2440013"/>
            <a:ext cx="8933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800" dirty="0">
                <a:solidFill>
                  <a:schemeClr val="dk1"/>
                </a:solidFill>
                <a:latin typeface="Calibri"/>
                <a:ea typeface="Calibri"/>
                <a:cs typeface="Calibri"/>
                <a:sym typeface="Calibri"/>
              </a:rPr>
              <a:t>Un caballo requiere </a:t>
            </a:r>
            <a:r>
              <a:rPr lang="es" sz="1800" b="1" dirty="0">
                <a:solidFill>
                  <a:schemeClr val="dk1"/>
                </a:solidFill>
                <a:latin typeface="Calibri"/>
                <a:ea typeface="Calibri"/>
                <a:cs typeface="Calibri"/>
                <a:sym typeface="Calibri"/>
              </a:rPr>
              <a:t>13.687,5 libras de alimento al año</a:t>
            </a:r>
            <a:endParaRPr sz="1800" b="1" dirty="0">
              <a:solidFill>
                <a:schemeClr val="dk1"/>
              </a:solidFill>
              <a:latin typeface="Calibri"/>
              <a:ea typeface="Calibri"/>
              <a:cs typeface="Calibri"/>
              <a:sym typeface="Calibri"/>
            </a:endParaRPr>
          </a:p>
        </p:txBody>
      </p:sp>
      <p:pic>
        <p:nvPicPr>
          <p:cNvPr id="355" name="Google Shape;355;p38" descr="Cartoon Horses Transparent Background, HD Png Download - kindpng"/>
          <p:cNvPicPr preferRelativeResize="0"/>
          <p:nvPr/>
        </p:nvPicPr>
        <p:blipFill>
          <a:blip r:embed="rId5">
            <a:alphaModFix/>
          </a:blip>
          <a:stretch>
            <a:fillRect/>
          </a:stretch>
        </p:blipFill>
        <p:spPr>
          <a:xfrm>
            <a:off x="3287600" y="3311751"/>
            <a:ext cx="1497224" cy="1650000"/>
          </a:xfrm>
          <a:prstGeom prst="rect">
            <a:avLst/>
          </a:prstGeom>
          <a:noFill/>
          <a:ln>
            <a:noFill/>
          </a:ln>
        </p:spPr>
      </p:pic>
      <p:sp>
        <p:nvSpPr>
          <p:cNvPr id="356" name="Google Shape;356;p38"/>
          <p:cNvSpPr/>
          <p:nvPr/>
        </p:nvSpPr>
        <p:spPr>
          <a:xfrm>
            <a:off x="5189501" y="1871260"/>
            <a:ext cx="2975373" cy="3486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8"/>
          <p:cNvSpPr/>
          <p:nvPr/>
        </p:nvSpPr>
        <p:spPr>
          <a:xfrm>
            <a:off x="3859250" y="2493923"/>
            <a:ext cx="3293112" cy="3486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8" name="Google Shape;358;p38" descr="Cartoon Horses Transparent Background, HD Png Download - kindpng"/>
          <p:cNvPicPr preferRelativeResize="0"/>
          <p:nvPr/>
        </p:nvPicPr>
        <p:blipFill rotWithShape="1">
          <a:blip r:embed="rId5">
            <a:alphaModFix/>
          </a:blip>
          <a:srcRect l="79380"/>
          <a:stretch/>
        </p:blipFill>
        <p:spPr>
          <a:xfrm>
            <a:off x="5351900" y="3340950"/>
            <a:ext cx="308725" cy="1650000"/>
          </a:xfrm>
          <a:prstGeom prst="rect">
            <a:avLst/>
          </a:prstGeom>
          <a:noFill/>
          <a:ln>
            <a:noFill/>
          </a:ln>
        </p:spPr>
      </p:pic>
      <p:sp>
        <p:nvSpPr>
          <p:cNvPr id="359" name="Google Shape;359;p38"/>
          <p:cNvSpPr/>
          <p:nvPr/>
        </p:nvSpPr>
        <p:spPr>
          <a:xfrm>
            <a:off x="7403775" y="3421325"/>
            <a:ext cx="232800" cy="588900"/>
          </a:xfrm>
          <a:prstGeom prst="down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8"/>
          <p:cNvSpPr/>
          <p:nvPr/>
        </p:nvSpPr>
        <p:spPr>
          <a:xfrm>
            <a:off x="6875475" y="4123950"/>
            <a:ext cx="1289400" cy="348600"/>
          </a:xfrm>
          <a:prstGeom prst="rect">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1" name="Google Shape;361;p38" descr="Free Question Mark, Download Free Clip Art, Free Clip Art on Clipart Library"/>
          <p:cNvPicPr preferRelativeResize="0"/>
          <p:nvPr/>
        </p:nvPicPr>
        <p:blipFill>
          <a:blip r:embed="rId6">
            <a:alphaModFix/>
          </a:blip>
          <a:stretch>
            <a:fillRect/>
          </a:stretch>
        </p:blipFill>
        <p:spPr>
          <a:xfrm>
            <a:off x="5691600" y="3770332"/>
            <a:ext cx="452900" cy="7912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
                                        </p:tgtEl>
                                        <p:attrNameLst>
                                          <p:attrName>style.visibility</p:attrName>
                                        </p:attrNameLst>
                                      </p:cBhvr>
                                      <p:to>
                                        <p:strVal val="visible"/>
                                      </p:to>
                                    </p:set>
                                    <p:animEffect transition="in" filter="fade">
                                      <p:cBhvr>
                                        <p:cTn id="12" dur="1000"/>
                                        <p:tgtEl>
                                          <p:spTgt spid="3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
                                        </p:tgtEl>
                                        <p:attrNameLst>
                                          <p:attrName>style.visibility</p:attrName>
                                        </p:attrNameLst>
                                      </p:cBhvr>
                                      <p:to>
                                        <p:strVal val="visible"/>
                                      </p:to>
                                    </p:set>
                                    <p:animEffect transition="in" filter="fade">
                                      <p:cBhvr>
                                        <p:cTn id="17" dur="1000"/>
                                        <p:tgtEl>
                                          <p:spTgt spid="3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7"/>
                                        </p:tgtEl>
                                        <p:attrNameLst>
                                          <p:attrName>style.visibility</p:attrName>
                                        </p:attrNameLst>
                                      </p:cBhvr>
                                      <p:to>
                                        <p:strVal val="visible"/>
                                      </p:to>
                                    </p:set>
                                    <p:animEffect transition="in" filter="fade">
                                      <p:cBhvr>
                                        <p:cTn id="22" dur="1000"/>
                                        <p:tgtEl>
                                          <p:spTgt spid="3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9"/>
                                        </p:tgtEl>
                                        <p:attrNameLst>
                                          <p:attrName>style.visibility</p:attrName>
                                        </p:attrNameLst>
                                      </p:cBhvr>
                                      <p:to>
                                        <p:strVal val="visible"/>
                                      </p:to>
                                    </p:set>
                                    <p:animEffect transition="in" filter="fade">
                                      <p:cBhvr>
                                        <p:cTn id="27" dur="1000"/>
                                        <p:tgtEl>
                                          <p:spTgt spid="3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
                                        </p:tgtEl>
                                        <p:attrNameLst>
                                          <p:attrName>style.visibility</p:attrName>
                                        </p:attrNameLst>
                                      </p:cBhvr>
                                      <p:to>
                                        <p:strVal val="visible"/>
                                      </p:to>
                                    </p:set>
                                    <p:animEffect transition="in" filter="fade">
                                      <p:cBhvr>
                                        <p:cTn id="32" dur="1000"/>
                                        <p:tgtEl>
                                          <p:spTgt spid="3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8"/>
                                        </p:tgtEl>
                                        <p:attrNameLst>
                                          <p:attrName>style.visibility</p:attrName>
                                        </p:attrNameLst>
                                      </p:cBhvr>
                                      <p:to>
                                        <p:strVal val="visible"/>
                                      </p:to>
                                    </p:set>
                                    <p:animEffect transition="in" filter="fade">
                                      <p:cBhvr>
                                        <p:cTn id="37" dur="1000"/>
                                        <p:tgtEl>
                                          <p:spTgt spid="3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1"/>
                                        </p:tgtEl>
                                        <p:attrNameLst>
                                          <p:attrName>style.visibility</p:attrName>
                                        </p:attrNameLst>
                                      </p:cBhvr>
                                      <p:to>
                                        <p:strVal val="visible"/>
                                      </p:to>
                                    </p:set>
                                    <p:animEffect transition="in" filter="fade">
                                      <p:cBhvr>
                                        <p:cTn id="42" dur="1000"/>
                                        <p:tgtEl>
                                          <p:spTgt spid="36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6"/>
                                        </p:tgtEl>
                                        <p:attrNameLst>
                                          <p:attrName>style.visibility</p:attrName>
                                        </p:attrNameLst>
                                      </p:cBhvr>
                                      <p:to>
                                        <p:strVal val="visible"/>
                                      </p:to>
                                    </p:set>
                                    <p:animEffect transition="in" filter="fade">
                                      <p:cBhvr>
                                        <p:cTn id="47" dur="1000"/>
                                        <p:tgtEl>
                                          <p:spTgt spid="3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0"/>
                                        </p:tgtEl>
                                        <p:attrNameLst>
                                          <p:attrName>style.visibility</p:attrName>
                                        </p:attrNameLst>
                                      </p:cBhvr>
                                      <p:to>
                                        <p:strVal val="visible"/>
                                      </p:to>
                                    </p:set>
                                    <p:animEffect transition="in" filter="fade">
                                      <p:cBhvr>
                                        <p:cTn id="52"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2159</Words>
  <Application>Microsoft Office PowerPoint</Application>
  <PresentationFormat>On-screen Show (16:9)</PresentationFormat>
  <Paragraphs>339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Economica</vt:lpstr>
      <vt:lpstr>Arial</vt:lpstr>
      <vt:lpstr>Open Sans</vt:lpstr>
      <vt:lpstr>Luxe</vt:lpstr>
      <vt:lpstr>¿CUÁNTOS ANIMALES PUEDE SOPORTAR TU TERRENO?</vt:lpstr>
      <vt:lpstr>DETERMINACIÓN DE LA CAPACIDAD DE CARGA:</vt:lpstr>
      <vt:lpstr>DETERMINACIÓN DE LA CAPACIDAD DE CARGA:</vt:lpstr>
      <vt:lpstr>DETERMINACIÓN DE LA CAPACIDAD DE CARGA:  PRODUCCIÓN DE FORRAJE</vt:lpstr>
      <vt:lpstr>DETERMINACIÓN DE LA CAPACIDAD DE CARGA:  PRODUCCIÓN DE FORRAJE</vt:lpstr>
      <vt:lpstr>DETERMINACIÓN DE LA CAPACIDAD DE CARGA: EJEMPLO #1</vt:lpstr>
      <vt:lpstr>DETERMINACIÓN DE LA CAPACIDAD DE CARGA: EJEMPLO #1</vt:lpstr>
      <vt:lpstr>DETERMINACIÓN DE LA CAPACIDAD DE CARGA: EJEMPLO #1</vt:lpstr>
      <vt:lpstr>DETERMINACIÓN DE LA CAPACIDAD DE CARGA: EJEMPLO #1</vt:lpstr>
      <vt:lpstr>DETERMINACIÓN DE LA CAPACIDAD DE CARGA: EJEMPLO #2</vt:lpstr>
      <vt:lpstr>DETERMINACIÓN DE LA CAPACIDAD DE CARGA: EJEMPLO #2</vt:lpstr>
      <vt:lpstr>DETERMINACIÓN DE LA CAPACIDAD DE CARGA: EJEMPLO #2</vt:lpstr>
      <vt:lpstr>DETERMINACIÓN DE LA CAPACIDAD DE CARGA: EJEMPLO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MANY ANIMALS CAN YOUR LAND SUPPORT?</dc:title>
  <cp:lastModifiedBy>Sequoia R Williams</cp:lastModifiedBy>
  <cp:revision>11</cp:revision>
  <dcterms:modified xsi:type="dcterms:W3CDTF">2024-03-04T20:28:52Z</dcterms:modified>
</cp:coreProperties>
</file>