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72" r:id="rId2"/>
    <p:sldId id="273" r:id="rId3"/>
    <p:sldId id="274" r:id="rId4"/>
    <p:sldId id="275" r:id="rId5"/>
    <p:sldId id="277" r:id="rId6"/>
    <p:sldId id="278" r:id="rId7"/>
    <p:sldId id="279" r:id="rId8"/>
    <p:sldId id="280" r:id="rId9"/>
    <p:sldId id="281" r:id="rId10"/>
    <p:sldId id="282" r:id="rId11"/>
    <p:sldId id="283" r:id="rId12"/>
    <p:sldId id="284" r:id="rId13"/>
    <p:sldId id="285" r:id="rId14"/>
  </p:sldIdLst>
  <p:sldSz cx="9144000" cy="5143500" type="screen16x9"/>
  <p:notesSz cx="6858000" cy="9144000"/>
  <p:embeddedFontLst>
    <p:embeddedFont>
      <p:font typeface="Economica" panose="02000506040000020004" pitchFamily="2" charset="77"/>
      <p:regular r:id="rId16"/>
      <p:bold r:id="rId17"/>
      <p:italic r:id="rId18"/>
      <p:boldItalic r:id="rId19"/>
    </p:embeddedFont>
    <p:embeddedFont>
      <p:font typeface="Open Sans" panose="020B0606030504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5CD927-FA21-49D2-A7B1-7E02E1FC932D}">
  <a:tblStyle styleId="{375CD927-FA21-49D2-A7B1-7E02E1FC932D}"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c77cdd7ec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c77cdd7e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None/>
            </a:pPr>
            <a:r>
              <a:rPr lang="en">
                <a:solidFill>
                  <a:schemeClr val="dk1"/>
                </a:solidFill>
              </a:rPr>
              <a:t>Before we can determine how many cows we can have, we need to first know the basics. </a:t>
            </a:r>
            <a:endParaRPr>
              <a:solidFill>
                <a:schemeClr val="dk1"/>
              </a:solidFill>
            </a:endParaRPr>
          </a:p>
          <a:p>
            <a:pPr marL="35560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c77cdd7ecd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c77cdd7ecd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None/>
            </a:pPr>
            <a:endParaRPr>
              <a:solidFill>
                <a:schemeClr val="dk1"/>
              </a:solidFill>
            </a:endParaRPr>
          </a:p>
          <a:p>
            <a:pPr marL="35560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c77cdd7ecd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c77cdd7ecd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c77cdd7ecd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c77cdd7ecd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c77cdd7ecd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c77cdd7ecd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77cdd7ecd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77cdd7ecd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Harvest Efficient Note: Imagine when you go hiking in the mountains.  How easy is it to cover a lot of the ground when you start off in a meadow?  You can cover a lot of the area pretty easily.  As you start to climb, you can probably still cover a lot of ground at the gentle slopes, but as the trail gets steep, how easy is it to cover the whole hillside, vs just staying close to the trail?  You have to use more energy to cover the steeper slope. </a:t>
            </a:r>
            <a:endParaRPr>
              <a:solidFill>
                <a:schemeClr val="dk1"/>
              </a:solidFill>
            </a:endParaRPr>
          </a:p>
          <a:p>
            <a:pPr marL="35560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c77cdd7ecd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c77cdd7ec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Harvest Efficient Note: Imagine when you go hiking in the mountains.  How easy is it to cover a lot of the ground when you start off in a meadow?  You can cover a lot of the area pretty easily.  As you start to climb, you can probably still cover a lot of ground at the gentle slopes, but as the trail gets steep, how easy is it to cover the whole hillside, vs just staying close to the trail?  You have to use more energy to cover the steeper slope. </a:t>
            </a:r>
            <a:endParaRPr>
              <a:solidFill>
                <a:schemeClr val="dk1"/>
              </a:solidFill>
            </a:endParaRPr>
          </a:p>
          <a:p>
            <a:pPr marL="35560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c77cdd7ecd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c77cdd7ecd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None/>
            </a:pPr>
            <a:r>
              <a:rPr lang="en">
                <a:solidFill>
                  <a:schemeClr val="dk1"/>
                </a:solidFill>
              </a:rPr>
              <a:t>Holechek, Jerry, et al. </a:t>
            </a:r>
            <a:r>
              <a:rPr lang="en" i="1">
                <a:solidFill>
                  <a:schemeClr val="dk1"/>
                </a:solidFill>
              </a:rPr>
              <a:t>Range Management</a:t>
            </a:r>
            <a:r>
              <a:rPr lang="en">
                <a:solidFill>
                  <a:schemeClr val="dk1"/>
                </a:solidFill>
              </a:rPr>
              <a:t>. 6th ed., Prentice Hall, 2010.</a:t>
            </a:r>
            <a:endParaRPr>
              <a:solidFill>
                <a:schemeClr val="dk1"/>
              </a:solidFill>
            </a:endParaRPr>
          </a:p>
          <a:p>
            <a:pPr marL="35560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c77cdd7ecd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c77cdd7ecd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Open Sans"/>
                <a:ea typeface="Open Sans"/>
                <a:cs typeface="Open Sans"/>
                <a:sym typeface="Open Sans"/>
              </a:rPr>
              <a:t>* these weights are outdated. The average weight of a mature cow is 1,300 pounds. Therefore, 1 cow would actually be 1.3 AUs. Try with the old data first with your class for a clear understanding of how to perform the calculations. Then make the adjustments to the actual weights if you feel your class is up for the challenge. </a:t>
            </a:r>
            <a:endParaRPr sz="1400">
              <a:solidFill>
                <a:schemeClr val="dk1"/>
              </a:solidFill>
              <a:latin typeface="Open Sans"/>
              <a:ea typeface="Open Sans"/>
              <a:cs typeface="Open Sans"/>
              <a:sym typeface="Open Sans"/>
            </a:endParaRPr>
          </a:p>
          <a:p>
            <a:pPr marL="35560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c77cdd7ecd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c77cdd7ecd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None/>
            </a:pPr>
            <a:endParaRPr>
              <a:solidFill>
                <a:schemeClr val="dk1"/>
              </a:solidFill>
            </a:endParaRPr>
          </a:p>
          <a:p>
            <a:pPr marL="35560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c77cdd7ecd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c77cdd7ecd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c77cdd7ecd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c77cdd7ecd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c77cdd7ecd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c77cdd7ecd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a:solidFill>
                  <a:schemeClr val="dk1"/>
                </a:solidFill>
              </a:rPr>
              <a:t>Remind your students that you cannot have partial animals, so in this case we alway round down. </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9"/>
          <p:cNvSpPr txBox="1">
            <a:spLocks noGrp="1"/>
          </p:cNvSpPr>
          <p:nvPr>
            <p:ph type="title"/>
          </p:nvPr>
        </p:nvSpPr>
        <p:spPr>
          <a:xfrm>
            <a:off x="311700" y="65850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MANY ANIMALS CAN YOUR LAND SUPPORT?</a:t>
            </a:r>
            <a:endParaRPr/>
          </a:p>
        </p:txBody>
      </p:sp>
      <p:pic>
        <p:nvPicPr>
          <p:cNvPr id="232" name="Google Shape;232;p29"/>
          <p:cNvPicPr preferRelativeResize="0"/>
          <p:nvPr/>
        </p:nvPicPr>
        <p:blipFill>
          <a:blip r:embed="rId3">
            <a:alphaModFix/>
          </a:blip>
          <a:stretch>
            <a:fillRect/>
          </a:stretch>
        </p:blipFill>
        <p:spPr>
          <a:xfrm>
            <a:off x="86125" y="226250"/>
            <a:ext cx="2631450" cy="401300"/>
          </a:xfrm>
          <a:prstGeom prst="rect">
            <a:avLst/>
          </a:prstGeom>
          <a:noFill/>
          <a:ln>
            <a:noFill/>
          </a:ln>
        </p:spPr>
      </p:pic>
      <p:pic>
        <p:nvPicPr>
          <p:cNvPr id="233" name="Google Shape;233;p29" descr="Silhouette Of Buffalo Sticker"/>
          <p:cNvPicPr preferRelativeResize="0"/>
          <p:nvPr/>
        </p:nvPicPr>
        <p:blipFill>
          <a:blip r:embed="rId4">
            <a:alphaModFix/>
          </a:blip>
          <a:stretch>
            <a:fillRect/>
          </a:stretch>
        </p:blipFill>
        <p:spPr>
          <a:xfrm>
            <a:off x="7990700" y="4357324"/>
            <a:ext cx="1028875" cy="633800"/>
          </a:xfrm>
          <a:prstGeom prst="rect">
            <a:avLst/>
          </a:prstGeom>
          <a:noFill/>
          <a:ln>
            <a:noFill/>
          </a:ln>
        </p:spPr>
      </p:pic>
      <p:sp>
        <p:nvSpPr>
          <p:cNvPr id="234" name="Google Shape;234;p29"/>
          <p:cNvSpPr txBox="1"/>
          <p:nvPr/>
        </p:nvSpPr>
        <p:spPr>
          <a:xfrm>
            <a:off x="415150" y="1356400"/>
            <a:ext cx="8207700" cy="260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First things first; </a:t>
            </a: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Before knowing how many animals (cows, horses, sheep, goats, etc) your land can support, we must first determine how much feed (grass and forbs) is available for the animals to graze. </a:t>
            </a: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If you place too many animals on a piece of land - it is likely to be overgrazed very quickly, which can lead to degradation of the land, as well as you having to buy supplemental feed (the most expensive thing on a ranch!) </a:t>
            </a:r>
            <a:endParaRPr>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40000"/>
              </a:lnSpc>
              <a:spcBef>
                <a:spcPts val="0"/>
              </a:spcBef>
              <a:spcAft>
                <a:spcPts val="0"/>
              </a:spcAft>
              <a:buNone/>
            </a:pPr>
            <a:endParaRPr sz="1200" b="1">
              <a:solidFill>
                <a:srgbClr val="85200C"/>
              </a:solidFill>
              <a:latin typeface="Calibri"/>
              <a:ea typeface="Calibri"/>
              <a:cs typeface="Calibri"/>
              <a:sym typeface="Calibri"/>
            </a:endParaRPr>
          </a:p>
        </p:txBody>
      </p:sp>
      <p:pic>
        <p:nvPicPr>
          <p:cNvPr id="235" name="Google Shape;235;p29"/>
          <p:cNvPicPr preferRelativeResize="0"/>
          <p:nvPr/>
        </p:nvPicPr>
        <p:blipFill>
          <a:blip r:embed="rId5">
            <a:alphaModFix/>
          </a:blip>
          <a:stretch>
            <a:fillRect/>
          </a:stretch>
        </p:blipFill>
        <p:spPr>
          <a:xfrm>
            <a:off x="5037450" y="3072823"/>
            <a:ext cx="2631450" cy="1753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9"/>
          <p:cNvSpPr/>
          <p:nvPr/>
        </p:nvSpPr>
        <p:spPr>
          <a:xfrm>
            <a:off x="1549825" y="1489800"/>
            <a:ext cx="16506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9"/>
          <p:cNvSpPr/>
          <p:nvPr/>
        </p:nvSpPr>
        <p:spPr>
          <a:xfrm>
            <a:off x="767225" y="1435150"/>
            <a:ext cx="5685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9"/>
          <p:cNvSpPr txBox="1">
            <a:spLocks noGrp="1"/>
          </p:cNvSpPr>
          <p:nvPr>
            <p:ph type="title"/>
          </p:nvPr>
        </p:nvSpPr>
        <p:spPr>
          <a:xfrm>
            <a:off x="0" y="658500"/>
            <a:ext cx="91440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800"/>
              <a:t>DETERMINING CARRYING CAPACITY: EXAMPLE #2</a:t>
            </a:r>
            <a:endParaRPr/>
          </a:p>
        </p:txBody>
      </p:sp>
      <p:pic>
        <p:nvPicPr>
          <p:cNvPr id="369" name="Google Shape;369;p39"/>
          <p:cNvPicPr preferRelativeResize="0"/>
          <p:nvPr/>
        </p:nvPicPr>
        <p:blipFill>
          <a:blip r:embed="rId3">
            <a:alphaModFix/>
          </a:blip>
          <a:stretch>
            <a:fillRect/>
          </a:stretch>
        </p:blipFill>
        <p:spPr>
          <a:xfrm>
            <a:off x="86125" y="226250"/>
            <a:ext cx="2631450" cy="401300"/>
          </a:xfrm>
          <a:prstGeom prst="rect">
            <a:avLst/>
          </a:prstGeom>
          <a:noFill/>
          <a:ln>
            <a:noFill/>
          </a:ln>
        </p:spPr>
      </p:pic>
      <p:pic>
        <p:nvPicPr>
          <p:cNvPr id="370" name="Google Shape;370;p39" descr="Silhouette Of Buffalo Sticker"/>
          <p:cNvPicPr preferRelativeResize="0"/>
          <p:nvPr/>
        </p:nvPicPr>
        <p:blipFill>
          <a:blip r:embed="rId4">
            <a:alphaModFix/>
          </a:blip>
          <a:stretch>
            <a:fillRect/>
          </a:stretch>
        </p:blipFill>
        <p:spPr>
          <a:xfrm>
            <a:off x="7990700" y="4357324"/>
            <a:ext cx="1028875" cy="633800"/>
          </a:xfrm>
          <a:prstGeom prst="rect">
            <a:avLst/>
          </a:prstGeom>
          <a:noFill/>
          <a:ln>
            <a:noFill/>
          </a:ln>
        </p:spPr>
      </p:pic>
      <p:sp>
        <p:nvSpPr>
          <p:cNvPr id="371" name="Google Shape;371;p39"/>
          <p:cNvSpPr txBox="1"/>
          <p:nvPr/>
        </p:nvSpPr>
        <p:spPr>
          <a:xfrm>
            <a:off x="134350" y="1397038"/>
            <a:ext cx="8207700" cy="108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You have 75 acres of rangeland (10-20% slope) that produces 5,290 lbs of forage/acre a year.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b="1">
                <a:solidFill>
                  <a:schemeClr val="dk1"/>
                </a:solidFill>
                <a:latin typeface="Calibri"/>
                <a:ea typeface="Calibri"/>
                <a:cs typeface="Calibri"/>
                <a:sym typeface="Calibri"/>
              </a:rPr>
              <a:t>How many cows can your rangeland support?</a:t>
            </a: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 Use the tables below to determine the Harvest Efficiency (HE), Residual Dry Matter (RDM) and average weight of a cow. </a:t>
            </a:r>
            <a:endParaRPr sz="1200" b="1">
              <a:solidFill>
                <a:srgbClr val="85200C"/>
              </a:solidFill>
              <a:highlight>
                <a:srgbClr val="FFFFFF"/>
              </a:highlight>
              <a:latin typeface="Calibri"/>
              <a:ea typeface="Calibri"/>
              <a:cs typeface="Calibri"/>
              <a:sym typeface="Calibri"/>
            </a:endParaRPr>
          </a:p>
          <a:p>
            <a:pPr marL="0" lvl="0" indent="0" algn="l" rtl="0">
              <a:lnSpc>
                <a:spcPct val="140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06999"/>
              </a:lnSpc>
              <a:spcBef>
                <a:spcPts val="0"/>
              </a:spcBef>
              <a:spcAft>
                <a:spcPts val="0"/>
              </a:spcAft>
              <a:buNone/>
            </a:pPr>
            <a:endParaRPr sz="2000">
              <a:solidFill>
                <a:schemeClr val="dk1"/>
              </a:solidFill>
              <a:latin typeface="Calibri"/>
              <a:ea typeface="Calibri"/>
              <a:cs typeface="Calibri"/>
              <a:sym typeface="Calibri"/>
            </a:endParaRPr>
          </a:p>
        </p:txBody>
      </p:sp>
      <p:graphicFrame>
        <p:nvGraphicFramePr>
          <p:cNvPr id="372" name="Google Shape;372;p39"/>
          <p:cNvGraphicFramePr/>
          <p:nvPr/>
        </p:nvGraphicFramePr>
        <p:xfrm>
          <a:off x="86125" y="3857625"/>
          <a:ext cx="3000000" cy="3000000"/>
        </p:xfrm>
        <a:graphic>
          <a:graphicData uri="http://schemas.openxmlformats.org/drawingml/2006/table">
            <a:tbl>
              <a:tblPr bandRow="1">
                <a:noFill/>
                <a:tableStyleId>{375CD927-FA21-49D2-A7B1-7E02E1FC932D}</a:tableStyleId>
              </a:tblPr>
              <a:tblGrid>
                <a:gridCol w="2113925">
                  <a:extLst>
                    <a:ext uri="{9D8B030D-6E8A-4147-A177-3AD203B41FA5}">
                      <a16:colId xmlns:a16="http://schemas.microsoft.com/office/drawing/2014/main" val="20000"/>
                    </a:ext>
                  </a:extLst>
                </a:gridCol>
                <a:gridCol w="1821175">
                  <a:extLst>
                    <a:ext uri="{9D8B030D-6E8A-4147-A177-3AD203B41FA5}">
                      <a16:colId xmlns:a16="http://schemas.microsoft.com/office/drawing/2014/main" val="20001"/>
                    </a:ext>
                  </a:extLst>
                </a:gridCol>
                <a:gridCol w="200215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sz="1200" b="1">
                          <a:latin typeface="Calibri"/>
                          <a:ea typeface="Calibri"/>
                          <a:cs typeface="Calibri"/>
                          <a:sym typeface="Calibri"/>
                        </a:rPr>
                        <a:t>Animal</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b="1">
                          <a:latin typeface="Calibri"/>
                          <a:ea typeface="Calibri"/>
                          <a:cs typeface="Calibri"/>
                          <a:sym typeface="Calibri"/>
                        </a:rPr>
                        <a:t>Weight (lbs)</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b="1">
                          <a:latin typeface="Calibri"/>
                          <a:ea typeface="Calibri"/>
                          <a:cs typeface="Calibri"/>
                          <a:sym typeface="Calibri"/>
                        </a:rPr>
                        <a:t>Animal Unit (AU)</a:t>
                      </a:r>
                      <a:endParaRPr sz="1200" b="1">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a:latin typeface="Calibri"/>
                          <a:ea typeface="Calibri"/>
                          <a:cs typeface="Calibri"/>
                          <a:sym typeface="Calibri"/>
                        </a:rPr>
                        <a:t>Cattle (cows)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1,000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200">
                          <a:latin typeface="Calibri"/>
                          <a:ea typeface="Calibri"/>
                          <a:cs typeface="Calibri"/>
                          <a:sym typeface="Calibri"/>
                        </a:rPr>
                        <a:t>Cattle (bulls) </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1350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1.35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a:latin typeface="Calibri"/>
                          <a:ea typeface="Calibri"/>
                          <a:cs typeface="Calibri"/>
                          <a:sym typeface="Calibri"/>
                        </a:rPr>
                        <a:t>Horses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1,250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1.25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200">
                          <a:latin typeface="Calibri"/>
                          <a:ea typeface="Calibri"/>
                          <a:cs typeface="Calibri"/>
                          <a:sym typeface="Calibri"/>
                        </a:rPr>
                        <a:t>Sheep </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200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0.20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 sz="1200">
                          <a:latin typeface="Calibri"/>
                          <a:ea typeface="Calibri"/>
                          <a:cs typeface="Calibri"/>
                          <a:sym typeface="Calibri"/>
                        </a:rPr>
                        <a:t>Goats </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0.15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bl>
          </a:graphicData>
        </a:graphic>
      </p:graphicFrame>
      <p:sp>
        <p:nvSpPr>
          <p:cNvPr id="373" name="Google Shape;373;p39"/>
          <p:cNvSpPr txBox="1"/>
          <p:nvPr/>
        </p:nvSpPr>
        <p:spPr>
          <a:xfrm>
            <a:off x="58150" y="3574500"/>
            <a:ext cx="512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5B0F00"/>
                </a:solidFill>
                <a:latin typeface="Calibri"/>
                <a:ea typeface="Calibri"/>
                <a:cs typeface="Calibri"/>
                <a:sym typeface="Calibri"/>
              </a:rPr>
              <a:t>Average Animal Weights at Maturity and Animal Units (AU)</a:t>
            </a:r>
            <a:endParaRPr b="1">
              <a:solidFill>
                <a:srgbClr val="5B0F00"/>
              </a:solidFill>
            </a:endParaRPr>
          </a:p>
        </p:txBody>
      </p:sp>
      <p:graphicFrame>
        <p:nvGraphicFramePr>
          <p:cNvPr id="374" name="Google Shape;374;p39"/>
          <p:cNvGraphicFramePr/>
          <p:nvPr/>
        </p:nvGraphicFramePr>
        <p:xfrm>
          <a:off x="134350" y="2669625"/>
          <a:ext cx="3000000" cy="3000000"/>
        </p:xfrm>
        <a:graphic>
          <a:graphicData uri="http://schemas.openxmlformats.org/drawingml/2006/table">
            <a:tbl>
              <a:tblPr bandRow="1">
                <a:noFill/>
                <a:tableStyleId>{375CD927-FA21-49D2-A7B1-7E02E1FC932D}</a:tableStyleId>
              </a:tblPr>
              <a:tblGrid>
                <a:gridCol w="1978650">
                  <a:extLst>
                    <a:ext uri="{9D8B030D-6E8A-4147-A177-3AD203B41FA5}">
                      <a16:colId xmlns:a16="http://schemas.microsoft.com/office/drawing/2014/main" val="20000"/>
                    </a:ext>
                  </a:extLst>
                </a:gridCol>
                <a:gridCol w="1979300">
                  <a:extLst>
                    <a:ext uri="{9D8B030D-6E8A-4147-A177-3AD203B41FA5}">
                      <a16:colId xmlns:a16="http://schemas.microsoft.com/office/drawing/2014/main" val="20001"/>
                    </a:ext>
                  </a:extLst>
                </a:gridCol>
                <a:gridCol w="197930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sz="1200" b="1">
                          <a:latin typeface="Calibri"/>
                          <a:ea typeface="Calibri"/>
                          <a:cs typeface="Calibri"/>
                          <a:sym typeface="Calibri"/>
                        </a:rPr>
                        <a:t>Site Description &amp; Slope</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b="1">
                          <a:latin typeface="Calibri"/>
                          <a:ea typeface="Calibri"/>
                          <a:cs typeface="Calibri"/>
                          <a:sym typeface="Calibri"/>
                        </a:rPr>
                        <a:t>Harvest Efficiency</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b="1">
                          <a:latin typeface="Calibri"/>
                          <a:ea typeface="Calibri"/>
                          <a:cs typeface="Calibri"/>
                          <a:sym typeface="Calibri"/>
                        </a:rPr>
                        <a:t>RDM (pounds/ acre)</a:t>
                      </a:r>
                      <a:endParaRPr sz="1200" b="1">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a:latin typeface="Calibri"/>
                          <a:ea typeface="Calibri"/>
                          <a:cs typeface="Calibri"/>
                          <a:sym typeface="Calibri"/>
                        </a:rPr>
                        <a:t>Dry Annual Range, 0-10%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300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200">
                          <a:latin typeface="Calibri"/>
                          <a:ea typeface="Calibri"/>
                          <a:cs typeface="Calibri"/>
                          <a:sym typeface="Calibri"/>
                        </a:rPr>
                        <a:t>Dry Annual Range, 10-20%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400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a:latin typeface="Calibri"/>
                          <a:ea typeface="Calibri"/>
                          <a:cs typeface="Calibri"/>
                          <a:sym typeface="Calibri"/>
                        </a:rPr>
                        <a:t>Dry Annual Range, 20-40%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0.20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500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200">
                          <a:latin typeface="Calibri"/>
                          <a:ea typeface="Calibri"/>
                          <a:cs typeface="Calibri"/>
                          <a:sym typeface="Calibri"/>
                        </a:rPr>
                        <a:t>Dry Annual Range, &gt;40%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0.10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600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bl>
          </a:graphicData>
        </a:graphic>
      </p:graphicFrame>
      <p:sp>
        <p:nvSpPr>
          <p:cNvPr id="375" name="Google Shape;375;p39"/>
          <p:cNvSpPr txBox="1"/>
          <p:nvPr/>
        </p:nvSpPr>
        <p:spPr>
          <a:xfrm>
            <a:off x="134350" y="2427775"/>
            <a:ext cx="3000000" cy="30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5B0F00"/>
                </a:solidFill>
                <a:latin typeface="Calibri"/>
                <a:ea typeface="Calibri"/>
                <a:cs typeface="Calibri"/>
                <a:sym typeface="Calibri"/>
              </a:rPr>
              <a:t>Harvest Efficiency and RDM</a:t>
            </a:r>
            <a:endParaRPr b="1">
              <a:solidFill>
                <a:srgbClr val="5B0F00"/>
              </a:solidFill>
              <a:latin typeface="Calibri"/>
              <a:ea typeface="Calibri"/>
              <a:cs typeface="Calibri"/>
              <a:sym typeface="Calibri"/>
            </a:endParaRPr>
          </a:p>
        </p:txBody>
      </p:sp>
      <p:sp>
        <p:nvSpPr>
          <p:cNvPr id="376" name="Google Shape;376;p39"/>
          <p:cNvSpPr/>
          <p:nvPr/>
        </p:nvSpPr>
        <p:spPr>
          <a:xfrm>
            <a:off x="4021225" y="1435150"/>
            <a:ext cx="19518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9"/>
          <p:cNvSpPr/>
          <p:nvPr/>
        </p:nvSpPr>
        <p:spPr>
          <a:xfrm>
            <a:off x="889025" y="1854238"/>
            <a:ext cx="4467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9"/>
          <p:cNvSpPr/>
          <p:nvPr/>
        </p:nvSpPr>
        <p:spPr>
          <a:xfrm>
            <a:off x="134350" y="3003000"/>
            <a:ext cx="59373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p:nvPr/>
        </p:nvSpPr>
        <p:spPr>
          <a:xfrm>
            <a:off x="86100" y="4039500"/>
            <a:ext cx="59373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1000"/>
                                        <p:tgtEl>
                                          <p:spTgt spid="3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6"/>
                                        </p:tgtEl>
                                        <p:attrNameLst>
                                          <p:attrName>style.visibility</p:attrName>
                                        </p:attrNameLst>
                                      </p:cBhvr>
                                      <p:to>
                                        <p:strVal val="visible"/>
                                      </p:to>
                                    </p:set>
                                    <p:animEffect transition="in" filter="fade">
                                      <p:cBhvr>
                                        <p:cTn id="12" dur="1000"/>
                                        <p:tgtEl>
                                          <p:spTgt spid="3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6"/>
                                        </p:tgtEl>
                                        <p:attrNameLst>
                                          <p:attrName>style.visibility</p:attrName>
                                        </p:attrNameLst>
                                      </p:cBhvr>
                                      <p:to>
                                        <p:strVal val="visible"/>
                                      </p:to>
                                    </p:set>
                                    <p:animEffect transition="in" filter="fade">
                                      <p:cBhvr>
                                        <p:cTn id="17" dur="1000"/>
                                        <p:tgtEl>
                                          <p:spTgt spid="3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7"/>
                                        </p:tgtEl>
                                        <p:attrNameLst>
                                          <p:attrName>style.visibility</p:attrName>
                                        </p:attrNameLst>
                                      </p:cBhvr>
                                      <p:to>
                                        <p:strVal val="visible"/>
                                      </p:to>
                                    </p:set>
                                    <p:animEffect transition="in" filter="fade">
                                      <p:cBhvr>
                                        <p:cTn id="22" dur="1000"/>
                                        <p:tgtEl>
                                          <p:spTgt spid="37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8"/>
                                        </p:tgtEl>
                                        <p:attrNameLst>
                                          <p:attrName>style.visibility</p:attrName>
                                        </p:attrNameLst>
                                      </p:cBhvr>
                                      <p:to>
                                        <p:strVal val="visible"/>
                                      </p:to>
                                    </p:set>
                                    <p:animEffect transition="in" filter="fade">
                                      <p:cBhvr>
                                        <p:cTn id="27" dur="1000"/>
                                        <p:tgtEl>
                                          <p:spTgt spid="37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9"/>
                                        </p:tgtEl>
                                        <p:attrNameLst>
                                          <p:attrName>style.visibility</p:attrName>
                                        </p:attrNameLst>
                                      </p:cBhvr>
                                      <p:to>
                                        <p:strVal val="visible"/>
                                      </p:to>
                                    </p:set>
                                    <p:animEffect transition="in" filter="fade">
                                      <p:cBhvr>
                                        <p:cTn id="32" dur="10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0"/>
          <p:cNvSpPr txBox="1"/>
          <p:nvPr/>
        </p:nvSpPr>
        <p:spPr>
          <a:xfrm>
            <a:off x="86125" y="1127800"/>
            <a:ext cx="9009300" cy="10860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n" sz="1500" b="1">
                <a:solidFill>
                  <a:srgbClr val="85200C"/>
                </a:solidFill>
                <a:latin typeface="Calibri"/>
                <a:ea typeface="Calibri"/>
                <a:cs typeface="Calibri"/>
                <a:sym typeface="Calibri"/>
              </a:rPr>
              <a:t>Step 1 - How many pounds of forage per year is efficiently produced on your 75 acres? </a:t>
            </a:r>
            <a:r>
              <a:rPr lang="en" sz="700">
                <a:solidFill>
                  <a:srgbClr val="85200C"/>
                </a:solidFill>
                <a:latin typeface="Calibri"/>
                <a:ea typeface="Calibri"/>
                <a:cs typeface="Calibri"/>
                <a:sym typeface="Calibri"/>
              </a:rPr>
              <a:t>(remember, each acre produces 5,290 pounds/year) </a:t>
            </a:r>
            <a:endParaRPr sz="700">
              <a:solidFill>
                <a:schemeClr val="dk1"/>
              </a:solidFill>
              <a:latin typeface="Calibri"/>
              <a:ea typeface="Calibri"/>
              <a:cs typeface="Calibri"/>
              <a:sym typeface="Calibri"/>
            </a:endParaRPr>
          </a:p>
          <a:p>
            <a:pPr marL="0" lvl="0" indent="0" algn="ctr" rtl="0">
              <a:spcBef>
                <a:spcPts val="0"/>
              </a:spcBef>
              <a:spcAft>
                <a:spcPts val="0"/>
              </a:spcAft>
              <a:buNone/>
            </a:pPr>
            <a:r>
              <a:rPr lang="en" b="1">
                <a:solidFill>
                  <a:schemeClr val="dk1"/>
                </a:solidFill>
                <a:latin typeface="Calibri"/>
                <a:ea typeface="Calibri"/>
                <a:cs typeface="Calibri"/>
                <a:sym typeface="Calibri"/>
              </a:rPr>
              <a:t>Pounds/year =  (pounds of forage/acre/yr – RDM) * # of acres * HE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ctr" rtl="0">
              <a:spcBef>
                <a:spcPts val="0"/>
              </a:spcBef>
              <a:spcAft>
                <a:spcPts val="0"/>
              </a:spcAft>
              <a:buNone/>
            </a:pPr>
            <a:r>
              <a:rPr lang="en" sz="1800">
                <a:solidFill>
                  <a:schemeClr val="dk1"/>
                </a:solidFill>
                <a:latin typeface="Calibri"/>
                <a:ea typeface="Calibri"/>
                <a:cs typeface="Calibri"/>
                <a:sym typeface="Calibri"/>
              </a:rPr>
              <a:t>Pounds/year =  (5,290 lbs/acre/year – 400 lbs)* 75 acres * 0.40  </a:t>
            </a:r>
            <a:endParaRPr sz="1800">
              <a:solidFill>
                <a:schemeClr val="dk1"/>
              </a:solidFill>
              <a:latin typeface="Calibri"/>
              <a:ea typeface="Calibri"/>
              <a:cs typeface="Calibri"/>
              <a:sym typeface="Calibri"/>
            </a:endParaRPr>
          </a:p>
          <a:p>
            <a:pPr marL="0" lvl="0" indent="0" algn="ctr" rtl="0">
              <a:spcBef>
                <a:spcPts val="0"/>
              </a:spcBef>
              <a:spcAft>
                <a:spcPts val="0"/>
              </a:spcAft>
              <a:buNone/>
            </a:pPr>
            <a:r>
              <a:rPr lang="en" sz="1800">
                <a:solidFill>
                  <a:schemeClr val="dk1"/>
                </a:solidFill>
                <a:latin typeface="Calibri"/>
                <a:ea typeface="Calibri"/>
                <a:cs typeface="Calibri"/>
                <a:sym typeface="Calibri"/>
              </a:rPr>
              <a:t>= </a:t>
            </a:r>
            <a:r>
              <a:rPr lang="en" sz="1800" b="1">
                <a:solidFill>
                  <a:schemeClr val="dk1"/>
                </a:solidFill>
                <a:latin typeface="Calibri"/>
                <a:ea typeface="Calibri"/>
                <a:cs typeface="Calibri"/>
                <a:sym typeface="Calibri"/>
              </a:rPr>
              <a:t>146,700 pounds/year</a:t>
            </a:r>
            <a:endParaRPr sz="1800" b="1">
              <a:solidFill>
                <a:schemeClr val="dk1"/>
              </a:solidFill>
              <a:latin typeface="Calibri"/>
              <a:ea typeface="Calibri"/>
              <a:cs typeface="Calibri"/>
              <a:sym typeface="Calibri"/>
            </a:endParaRPr>
          </a:p>
          <a:p>
            <a:pPr marL="0" lvl="0" indent="0" algn="l" rtl="0">
              <a:lnSpc>
                <a:spcPct val="140000"/>
              </a:lnSpc>
              <a:spcBef>
                <a:spcPts val="0"/>
              </a:spcBef>
              <a:spcAft>
                <a:spcPts val="0"/>
              </a:spcAft>
              <a:buNone/>
            </a:pPr>
            <a:endParaRPr sz="1200">
              <a:solidFill>
                <a:srgbClr val="202124"/>
              </a:solidFill>
              <a:highlight>
                <a:srgbClr val="FFFFFF"/>
              </a:highlight>
              <a:latin typeface="Calibri"/>
              <a:ea typeface="Calibri"/>
              <a:cs typeface="Calibri"/>
              <a:sym typeface="Calibri"/>
            </a:endParaRPr>
          </a:p>
        </p:txBody>
      </p:sp>
      <p:sp>
        <p:nvSpPr>
          <p:cNvPr id="385" name="Google Shape;385;p40"/>
          <p:cNvSpPr txBox="1">
            <a:spLocks noGrp="1"/>
          </p:cNvSpPr>
          <p:nvPr>
            <p:ph type="title"/>
          </p:nvPr>
        </p:nvSpPr>
        <p:spPr>
          <a:xfrm>
            <a:off x="311700" y="506100"/>
            <a:ext cx="8520600" cy="71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DETERMINING CARRYING CAPACITY: EXAMPLE #2 </a:t>
            </a:r>
            <a:endParaRPr/>
          </a:p>
        </p:txBody>
      </p:sp>
      <p:pic>
        <p:nvPicPr>
          <p:cNvPr id="386" name="Google Shape;386;p40"/>
          <p:cNvPicPr preferRelativeResize="0"/>
          <p:nvPr/>
        </p:nvPicPr>
        <p:blipFill>
          <a:blip r:embed="rId3">
            <a:alphaModFix/>
          </a:blip>
          <a:stretch>
            <a:fillRect/>
          </a:stretch>
        </p:blipFill>
        <p:spPr>
          <a:xfrm>
            <a:off x="86125" y="226250"/>
            <a:ext cx="2631450" cy="401300"/>
          </a:xfrm>
          <a:prstGeom prst="rect">
            <a:avLst/>
          </a:prstGeom>
          <a:noFill/>
          <a:ln>
            <a:noFill/>
          </a:ln>
        </p:spPr>
      </p:pic>
      <p:pic>
        <p:nvPicPr>
          <p:cNvPr id="387" name="Google Shape;387;p40" descr="Silhouette Of Buffalo Sticker"/>
          <p:cNvPicPr preferRelativeResize="0"/>
          <p:nvPr/>
        </p:nvPicPr>
        <p:blipFill>
          <a:blip r:embed="rId4">
            <a:alphaModFix/>
          </a:blip>
          <a:stretch>
            <a:fillRect/>
          </a:stretch>
        </p:blipFill>
        <p:spPr>
          <a:xfrm>
            <a:off x="7990700" y="4357324"/>
            <a:ext cx="1028875" cy="633800"/>
          </a:xfrm>
          <a:prstGeom prst="rect">
            <a:avLst/>
          </a:prstGeom>
          <a:noFill/>
          <a:ln>
            <a:noFill/>
          </a:ln>
        </p:spPr>
      </p:pic>
      <p:graphicFrame>
        <p:nvGraphicFramePr>
          <p:cNvPr id="388" name="Google Shape;388;p40"/>
          <p:cNvGraphicFramePr/>
          <p:nvPr/>
        </p:nvGraphicFramePr>
        <p:xfrm>
          <a:off x="86125" y="3857625"/>
          <a:ext cx="3000000" cy="3000000"/>
        </p:xfrm>
        <a:graphic>
          <a:graphicData uri="http://schemas.openxmlformats.org/drawingml/2006/table">
            <a:tbl>
              <a:tblPr bandRow="1">
                <a:noFill/>
                <a:tableStyleId>{375CD927-FA21-49D2-A7B1-7E02E1FC932D}</a:tableStyleId>
              </a:tblPr>
              <a:tblGrid>
                <a:gridCol w="2113925">
                  <a:extLst>
                    <a:ext uri="{9D8B030D-6E8A-4147-A177-3AD203B41FA5}">
                      <a16:colId xmlns:a16="http://schemas.microsoft.com/office/drawing/2014/main" val="20000"/>
                    </a:ext>
                  </a:extLst>
                </a:gridCol>
                <a:gridCol w="1821175">
                  <a:extLst>
                    <a:ext uri="{9D8B030D-6E8A-4147-A177-3AD203B41FA5}">
                      <a16:colId xmlns:a16="http://schemas.microsoft.com/office/drawing/2014/main" val="20001"/>
                    </a:ext>
                  </a:extLst>
                </a:gridCol>
                <a:gridCol w="200215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sz="1200" b="1">
                          <a:latin typeface="Calibri"/>
                          <a:ea typeface="Calibri"/>
                          <a:cs typeface="Calibri"/>
                          <a:sym typeface="Calibri"/>
                        </a:rPr>
                        <a:t>Animal</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b="1">
                          <a:latin typeface="Calibri"/>
                          <a:ea typeface="Calibri"/>
                          <a:cs typeface="Calibri"/>
                          <a:sym typeface="Calibri"/>
                        </a:rPr>
                        <a:t>Weight (lbs)</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b="1">
                          <a:latin typeface="Calibri"/>
                          <a:ea typeface="Calibri"/>
                          <a:cs typeface="Calibri"/>
                          <a:sym typeface="Calibri"/>
                        </a:rPr>
                        <a:t>Animal Unit (AU)</a:t>
                      </a:r>
                      <a:endParaRPr sz="1200" b="1">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a:latin typeface="Calibri"/>
                          <a:ea typeface="Calibri"/>
                          <a:cs typeface="Calibri"/>
                          <a:sym typeface="Calibri"/>
                        </a:rPr>
                        <a:t>Cattle (cows)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1,000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200">
                          <a:latin typeface="Calibri"/>
                          <a:ea typeface="Calibri"/>
                          <a:cs typeface="Calibri"/>
                          <a:sym typeface="Calibri"/>
                        </a:rPr>
                        <a:t>Cattle (bulls) </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1350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1.35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a:latin typeface="Calibri"/>
                          <a:ea typeface="Calibri"/>
                          <a:cs typeface="Calibri"/>
                          <a:sym typeface="Calibri"/>
                        </a:rPr>
                        <a:t>Horses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1,250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1.25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200">
                          <a:latin typeface="Calibri"/>
                          <a:ea typeface="Calibri"/>
                          <a:cs typeface="Calibri"/>
                          <a:sym typeface="Calibri"/>
                        </a:rPr>
                        <a:t>Sheep </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200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0.20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 sz="1200">
                          <a:latin typeface="Calibri"/>
                          <a:ea typeface="Calibri"/>
                          <a:cs typeface="Calibri"/>
                          <a:sym typeface="Calibri"/>
                        </a:rPr>
                        <a:t>Goats </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0.15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bl>
          </a:graphicData>
        </a:graphic>
      </p:graphicFrame>
      <p:sp>
        <p:nvSpPr>
          <p:cNvPr id="389" name="Google Shape;389;p40"/>
          <p:cNvSpPr txBox="1"/>
          <p:nvPr/>
        </p:nvSpPr>
        <p:spPr>
          <a:xfrm>
            <a:off x="58150" y="3574500"/>
            <a:ext cx="512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5B0F00"/>
                </a:solidFill>
                <a:latin typeface="Calibri"/>
                <a:ea typeface="Calibri"/>
                <a:cs typeface="Calibri"/>
                <a:sym typeface="Calibri"/>
              </a:rPr>
              <a:t>Average Animal Weights at Maturity and Animal Units (AU)</a:t>
            </a:r>
            <a:endParaRPr b="1">
              <a:solidFill>
                <a:srgbClr val="5B0F00"/>
              </a:solidFill>
            </a:endParaRPr>
          </a:p>
        </p:txBody>
      </p:sp>
      <p:graphicFrame>
        <p:nvGraphicFramePr>
          <p:cNvPr id="390" name="Google Shape;390;p40"/>
          <p:cNvGraphicFramePr/>
          <p:nvPr/>
        </p:nvGraphicFramePr>
        <p:xfrm>
          <a:off x="134350" y="2669625"/>
          <a:ext cx="3000000" cy="3000000"/>
        </p:xfrm>
        <a:graphic>
          <a:graphicData uri="http://schemas.openxmlformats.org/drawingml/2006/table">
            <a:tbl>
              <a:tblPr bandRow="1">
                <a:noFill/>
                <a:tableStyleId>{375CD927-FA21-49D2-A7B1-7E02E1FC932D}</a:tableStyleId>
              </a:tblPr>
              <a:tblGrid>
                <a:gridCol w="1978650">
                  <a:extLst>
                    <a:ext uri="{9D8B030D-6E8A-4147-A177-3AD203B41FA5}">
                      <a16:colId xmlns:a16="http://schemas.microsoft.com/office/drawing/2014/main" val="20000"/>
                    </a:ext>
                  </a:extLst>
                </a:gridCol>
                <a:gridCol w="1979300">
                  <a:extLst>
                    <a:ext uri="{9D8B030D-6E8A-4147-A177-3AD203B41FA5}">
                      <a16:colId xmlns:a16="http://schemas.microsoft.com/office/drawing/2014/main" val="20001"/>
                    </a:ext>
                  </a:extLst>
                </a:gridCol>
                <a:gridCol w="197930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sz="1200" b="1">
                          <a:latin typeface="Calibri"/>
                          <a:ea typeface="Calibri"/>
                          <a:cs typeface="Calibri"/>
                          <a:sym typeface="Calibri"/>
                        </a:rPr>
                        <a:t>Site Description &amp; Slope</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b="1">
                          <a:latin typeface="Calibri"/>
                          <a:ea typeface="Calibri"/>
                          <a:cs typeface="Calibri"/>
                          <a:sym typeface="Calibri"/>
                        </a:rPr>
                        <a:t>Harvest Efficiency</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b="1">
                          <a:latin typeface="Calibri"/>
                          <a:ea typeface="Calibri"/>
                          <a:cs typeface="Calibri"/>
                          <a:sym typeface="Calibri"/>
                        </a:rPr>
                        <a:t>RDM (pounds/ acre)</a:t>
                      </a:r>
                      <a:endParaRPr sz="1200" b="1">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a:latin typeface="Calibri"/>
                          <a:ea typeface="Calibri"/>
                          <a:cs typeface="Calibri"/>
                          <a:sym typeface="Calibri"/>
                        </a:rPr>
                        <a:t>Dry Annual Range, 0-10%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300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200">
                          <a:latin typeface="Calibri"/>
                          <a:ea typeface="Calibri"/>
                          <a:cs typeface="Calibri"/>
                          <a:sym typeface="Calibri"/>
                        </a:rPr>
                        <a:t>Dry Annual Range, 10-20%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400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a:latin typeface="Calibri"/>
                          <a:ea typeface="Calibri"/>
                          <a:cs typeface="Calibri"/>
                          <a:sym typeface="Calibri"/>
                        </a:rPr>
                        <a:t>Dry Annual Range, 20-40%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0.20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500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200">
                          <a:latin typeface="Calibri"/>
                          <a:ea typeface="Calibri"/>
                          <a:cs typeface="Calibri"/>
                          <a:sym typeface="Calibri"/>
                        </a:rPr>
                        <a:t>Dry Annual Range, &gt;40%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0.10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600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bl>
          </a:graphicData>
        </a:graphic>
      </p:graphicFrame>
      <p:sp>
        <p:nvSpPr>
          <p:cNvPr id="391" name="Google Shape;391;p40"/>
          <p:cNvSpPr txBox="1"/>
          <p:nvPr/>
        </p:nvSpPr>
        <p:spPr>
          <a:xfrm>
            <a:off x="134350" y="2427775"/>
            <a:ext cx="3000000" cy="30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5B0F00"/>
                </a:solidFill>
                <a:latin typeface="Calibri"/>
                <a:ea typeface="Calibri"/>
                <a:cs typeface="Calibri"/>
                <a:sym typeface="Calibri"/>
              </a:rPr>
              <a:t>Harvest Efficiency and RDM</a:t>
            </a:r>
            <a:endParaRPr b="1">
              <a:solidFill>
                <a:srgbClr val="5B0F00"/>
              </a:solidFill>
              <a:latin typeface="Calibri"/>
              <a:ea typeface="Calibri"/>
              <a:cs typeface="Calibri"/>
              <a:sym typeface="Calibri"/>
            </a:endParaRPr>
          </a:p>
        </p:txBody>
      </p:sp>
      <p:sp>
        <p:nvSpPr>
          <p:cNvPr id="392" name="Google Shape;392;p40"/>
          <p:cNvSpPr/>
          <p:nvPr/>
        </p:nvSpPr>
        <p:spPr>
          <a:xfrm>
            <a:off x="134350" y="3003000"/>
            <a:ext cx="59373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86100" y="4039500"/>
            <a:ext cx="59373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0"/>
          <p:cNvSpPr/>
          <p:nvPr/>
        </p:nvSpPr>
        <p:spPr>
          <a:xfrm>
            <a:off x="3324425" y="2222800"/>
            <a:ext cx="2631600" cy="301500"/>
          </a:xfrm>
          <a:prstGeom prst="rect">
            <a:avLst/>
          </a:prstGeom>
          <a:noFill/>
          <a:ln w="2857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5" name="Google Shape;395;p40"/>
          <p:cNvCxnSpPr/>
          <p:nvPr/>
        </p:nvCxnSpPr>
        <p:spPr>
          <a:xfrm rot="10800000" flipH="1">
            <a:off x="4414200" y="2222800"/>
            <a:ext cx="934800" cy="730800"/>
          </a:xfrm>
          <a:prstGeom prst="straightConnector1">
            <a:avLst/>
          </a:prstGeom>
          <a:noFill/>
          <a:ln w="9525" cap="flat" cmpd="sng">
            <a:solidFill>
              <a:srgbClr val="FF0000"/>
            </a:solidFill>
            <a:prstDash val="solid"/>
            <a:round/>
            <a:headEnd type="none" w="med" len="med"/>
            <a:tailEnd type="triangle" w="med" len="med"/>
          </a:ln>
        </p:spPr>
      </p:cxnSp>
      <p:cxnSp>
        <p:nvCxnSpPr>
          <p:cNvPr id="396" name="Google Shape;396;p40"/>
          <p:cNvCxnSpPr/>
          <p:nvPr/>
        </p:nvCxnSpPr>
        <p:spPr>
          <a:xfrm rot="10800000" flipH="1">
            <a:off x="2500000" y="2236675"/>
            <a:ext cx="4719000" cy="897000"/>
          </a:xfrm>
          <a:prstGeom prst="straightConnector1">
            <a:avLst/>
          </a:prstGeom>
          <a:noFill/>
          <a:ln w="9525" cap="flat" cmpd="sng">
            <a:solidFill>
              <a:srgbClr val="FF0000"/>
            </a:solidFill>
            <a:prstDash val="solid"/>
            <a:round/>
            <a:headEnd type="none" w="med" len="med"/>
            <a:tailEnd type="triangle" w="med" len="med"/>
          </a:ln>
        </p:spPr>
      </p:cxnSp>
      <p:cxnSp>
        <p:nvCxnSpPr>
          <p:cNvPr id="397" name="Google Shape;397;p40"/>
          <p:cNvCxnSpPr/>
          <p:nvPr/>
        </p:nvCxnSpPr>
        <p:spPr>
          <a:xfrm flipH="1">
            <a:off x="6253200" y="1462550"/>
            <a:ext cx="116400" cy="527400"/>
          </a:xfrm>
          <a:prstGeom prst="straightConnector1">
            <a:avLst/>
          </a:prstGeom>
          <a:noFill/>
          <a:ln w="9525" cap="flat" cmpd="sng">
            <a:solidFill>
              <a:srgbClr val="FF0000"/>
            </a:solidFill>
            <a:prstDash val="solid"/>
            <a:round/>
            <a:headEnd type="none" w="med" len="med"/>
            <a:tailEnd type="triangle" w="med" len="med"/>
          </a:ln>
        </p:spPr>
      </p:cxnSp>
      <p:cxnSp>
        <p:nvCxnSpPr>
          <p:cNvPr id="398" name="Google Shape;398;p40"/>
          <p:cNvCxnSpPr/>
          <p:nvPr/>
        </p:nvCxnSpPr>
        <p:spPr>
          <a:xfrm flipH="1">
            <a:off x="3588950" y="1442000"/>
            <a:ext cx="4623000" cy="561600"/>
          </a:xfrm>
          <a:prstGeom prst="straightConnector1">
            <a:avLst/>
          </a:prstGeom>
          <a:noFill/>
          <a:ln w="9525" cap="flat" cmpd="sng">
            <a:solidFill>
              <a:srgbClr val="FF0000"/>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fade">
                                      <p:cBhvr>
                                        <p:cTn id="7" dur="1000"/>
                                        <p:tgtEl>
                                          <p:spTgt spid="3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2"/>
                                        </p:tgtEl>
                                        <p:attrNameLst>
                                          <p:attrName>style.visibility</p:attrName>
                                        </p:attrNameLst>
                                      </p:cBhvr>
                                      <p:to>
                                        <p:strVal val="visible"/>
                                      </p:to>
                                    </p:set>
                                    <p:animEffect transition="in" filter="fade">
                                      <p:cBhvr>
                                        <p:cTn id="12" dur="1000"/>
                                        <p:tgtEl>
                                          <p:spTgt spid="3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5"/>
                                        </p:tgtEl>
                                        <p:attrNameLst>
                                          <p:attrName>style.visibility</p:attrName>
                                        </p:attrNameLst>
                                      </p:cBhvr>
                                      <p:to>
                                        <p:strVal val="visible"/>
                                      </p:to>
                                    </p:set>
                                    <p:animEffect transition="in" filter="fade">
                                      <p:cBhvr>
                                        <p:cTn id="17" dur="1000"/>
                                        <p:tgtEl>
                                          <p:spTgt spid="3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7"/>
                                        </p:tgtEl>
                                        <p:attrNameLst>
                                          <p:attrName>style.visibility</p:attrName>
                                        </p:attrNameLst>
                                      </p:cBhvr>
                                      <p:to>
                                        <p:strVal val="visible"/>
                                      </p:to>
                                    </p:set>
                                    <p:animEffect transition="in" filter="fade">
                                      <p:cBhvr>
                                        <p:cTn id="22" dur="1000"/>
                                        <p:tgtEl>
                                          <p:spTgt spid="3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6"/>
                                        </p:tgtEl>
                                        <p:attrNameLst>
                                          <p:attrName>style.visibility</p:attrName>
                                        </p:attrNameLst>
                                      </p:cBhvr>
                                      <p:to>
                                        <p:strVal val="visible"/>
                                      </p:to>
                                    </p:set>
                                    <p:animEffect transition="in" filter="fade">
                                      <p:cBhvr>
                                        <p:cTn id="27" dur="1000"/>
                                        <p:tgtEl>
                                          <p:spTgt spid="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1"/>
          <p:cNvSpPr/>
          <p:nvPr/>
        </p:nvSpPr>
        <p:spPr>
          <a:xfrm>
            <a:off x="2972575" y="1985200"/>
            <a:ext cx="3099000" cy="228600"/>
          </a:xfrm>
          <a:prstGeom prst="rect">
            <a:avLst/>
          </a:prstGeom>
          <a:noFill/>
          <a:ln w="2857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1"/>
          <p:cNvSpPr txBox="1"/>
          <p:nvPr/>
        </p:nvSpPr>
        <p:spPr>
          <a:xfrm>
            <a:off x="248425" y="1506249"/>
            <a:ext cx="86847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dk1"/>
                </a:solidFill>
                <a:latin typeface="Calibri"/>
                <a:ea typeface="Calibri"/>
                <a:cs typeface="Calibri"/>
                <a:sym typeface="Calibri"/>
              </a:rPr>
              <a:t>Pounds/year/animal needed = Average weight * </a:t>
            </a:r>
            <a:r>
              <a:rPr lang="en" b="1">
                <a:solidFill>
                  <a:srgbClr val="FF9900"/>
                </a:solidFill>
                <a:latin typeface="Calibri"/>
                <a:ea typeface="Calibri"/>
                <a:cs typeface="Calibri"/>
                <a:sym typeface="Calibri"/>
              </a:rPr>
              <a:t>0.03</a:t>
            </a:r>
            <a:r>
              <a:rPr lang="en" b="1">
                <a:solidFill>
                  <a:schemeClr val="dk1"/>
                </a:solidFill>
                <a:latin typeface="Calibri"/>
                <a:ea typeface="Calibri"/>
                <a:cs typeface="Calibri"/>
                <a:sym typeface="Calibri"/>
              </a:rPr>
              <a:t> * 365 days/year</a:t>
            </a:r>
            <a:endParaRPr b="1">
              <a:solidFill>
                <a:schemeClr val="dk1"/>
              </a:solidFill>
              <a:latin typeface="Calibri"/>
              <a:ea typeface="Calibri"/>
              <a:cs typeface="Calibri"/>
              <a:sym typeface="Calibri"/>
            </a:endParaRPr>
          </a:p>
          <a:p>
            <a:pPr marL="0" lvl="0" indent="0" algn="ctr" rtl="0">
              <a:spcBef>
                <a:spcPts val="0"/>
              </a:spcBef>
              <a:spcAft>
                <a:spcPts val="0"/>
              </a:spcAft>
              <a:buNone/>
            </a:pPr>
            <a:r>
              <a:rPr lang="en" b="1">
                <a:solidFill>
                  <a:schemeClr val="dk1"/>
                </a:solidFill>
                <a:latin typeface="Calibri"/>
                <a:ea typeface="Calibri"/>
                <a:cs typeface="Calibri"/>
                <a:sym typeface="Calibri"/>
              </a:rPr>
              <a:t>Pounds/year/animal needed = 1,000 * 0.03 * 365 days/year</a:t>
            </a:r>
            <a:endParaRPr b="1">
              <a:solidFill>
                <a:schemeClr val="dk1"/>
              </a:solidFill>
              <a:latin typeface="Calibri"/>
              <a:ea typeface="Calibri"/>
              <a:cs typeface="Calibri"/>
              <a:sym typeface="Calibri"/>
            </a:endParaRPr>
          </a:p>
          <a:p>
            <a:pPr marL="0" lvl="0" indent="0" algn="ctr" rtl="0">
              <a:spcBef>
                <a:spcPts val="0"/>
              </a:spcBef>
              <a:spcAft>
                <a:spcPts val="0"/>
              </a:spcAft>
              <a:buNone/>
            </a:pPr>
            <a:r>
              <a:rPr lang="en" b="1">
                <a:solidFill>
                  <a:schemeClr val="dk1"/>
                </a:solidFill>
                <a:latin typeface="Calibri"/>
                <a:ea typeface="Calibri"/>
                <a:cs typeface="Calibri"/>
                <a:sym typeface="Calibri"/>
              </a:rPr>
              <a:t>= 10,950 pounds of forage/year/cow</a:t>
            </a:r>
            <a:endParaRPr b="1">
              <a:solidFill>
                <a:schemeClr val="dk1"/>
              </a:solidFill>
              <a:latin typeface="Calibri"/>
              <a:ea typeface="Calibri"/>
              <a:cs typeface="Calibri"/>
              <a:sym typeface="Calibri"/>
            </a:endParaRPr>
          </a:p>
          <a:p>
            <a:pPr marL="0" lvl="0" indent="0" algn="ctr" rtl="0">
              <a:spcBef>
                <a:spcPts val="0"/>
              </a:spcBef>
              <a:spcAft>
                <a:spcPts val="0"/>
              </a:spcAft>
              <a:buNone/>
            </a:pPr>
            <a:endParaRPr b="1">
              <a:solidFill>
                <a:schemeClr val="dk1"/>
              </a:solidFill>
              <a:latin typeface="Calibri"/>
              <a:ea typeface="Calibri"/>
              <a:cs typeface="Calibri"/>
              <a:sym typeface="Calibri"/>
            </a:endParaRPr>
          </a:p>
        </p:txBody>
      </p:sp>
      <p:sp>
        <p:nvSpPr>
          <p:cNvPr id="405" name="Google Shape;405;p41"/>
          <p:cNvSpPr txBox="1"/>
          <p:nvPr/>
        </p:nvSpPr>
        <p:spPr>
          <a:xfrm>
            <a:off x="86125" y="1127800"/>
            <a:ext cx="9009300" cy="4014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n" sz="1500" b="1">
                <a:solidFill>
                  <a:srgbClr val="85200C"/>
                </a:solidFill>
                <a:latin typeface="Calibri"/>
                <a:ea typeface="Calibri"/>
                <a:cs typeface="Calibri"/>
                <a:sym typeface="Calibri"/>
              </a:rPr>
              <a:t>Step 2 - How many pounds of forage per year is needed by one cow? </a:t>
            </a:r>
            <a:endParaRPr sz="700">
              <a:solidFill>
                <a:srgbClr val="85200C"/>
              </a:solidFill>
              <a:latin typeface="Calibri"/>
              <a:ea typeface="Calibri"/>
              <a:cs typeface="Calibri"/>
              <a:sym typeface="Calibri"/>
            </a:endParaRPr>
          </a:p>
          <a:p>
            <a:pPr marL="0" lvl="0" indent="0" algn="l" rtl="0">
              <a:lnSpc>
                <a:spcPct val="140000"/>
              </a:lnSpc>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40000"/>
              </a:lnSpc>
              <a:spcBef>
                <a:spcPts val="0"/>
              </a:spcBef>
              <a:spcAft>
                <a:spcPts val="0"/>
              </a:spcAft>
              <a:buNone/>
            </a:pPr>
            <a:endParaRPr sz="1200">
              <a:solidFill>
                <a:srgbClr val="202124"/>
              </a:solidFill>
              <a:highlight>
                <a:srgbClr val="FFFFFF"/>
              </a:highlight>
              <a:latin typeface="Calibri"/>
              <a:ea typeface="Calibri"/>
              <a:cs typeface="Calibri"/>
              <a:sym typeface="Calibri"/>
            </a:endParaRPr>
          </a:p>
        </p:txBody>
      </p:sp>
      <p:sp>
        <p:nvSpPr>
          <p:cNvPr id="406" name="Google Shape;406;p41"/>
          <p:cNvSpPr txBox="1">
            <a:spLocks noGrp="1"/>
          </p:cNvSpPr>
          <p:nvPr>
            <p:ph type="title"/>
          </p:nvPr>
        </p:nvSpPr>
        <p:spPr>
          <a:xfrm>
            <a:off x="311700" y="506100"/>
            <a:ext cx="8520600" cy="71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DETERMINING CARRYING CAPACITY: EXAMPLE #2 </a:t>
            </a:r>
            <a:endParaRPr/>
          </a:p>
        </p:txBody>
      </p:sp>
      <p:pic>
        <p:nvPicPr>
          <p:cNvPr id="407" name="Google Shape;407;p41"/>
          <p:cNvPicPr preferRelativeResize="0"/>
          <p:nvPr/>
        </p:nvPicPr>
        <p:blipFill>
          <a:blip r:embed="rId3">
            <a:alphaModFix/>
          </a:blip>
          <a:stretch>
            <a:fillRect/>
          </a:stretch>
        </p:blipFill>
        <p:spPr>
          <a:xfrm>
            <a:off x="86125" y="226250"/>
            <a:ext cx="2631450" cy="401300"/>
          </a:xfrm>
          <a:prstGeom prst="rect">
            <a:avLst/>
          </a:prstGeom>
          <a:noFill/>
          <a:ln>
            <a:noFill/>
          </a:ln>
        </p:spPr>
      </p:pic>
      <p:pic>
        <p:nvPicPr>
          <p:cNvPr id="408" name="Google Shape;408;p41" descr="Silhouette Of Buffalo Sticker"/>
          <p:cNvPicPr preferRelativeResize="0"/>
          <p:nvPr/>
        </p:nvPicPr>
        <p:blipFill>
          <a:blip r:embed="rId4">
            <a:alphaModFix/>
          </a:blip>
          <a:stretch>
            <a:fillRect/>
          </a:stretch>
        </p:blipFill>
        <p:spPr>
          <a:xfrm>
            <a:off x="7990700" y="4357324"/>
            <a:ext cx="1028875" cy="633800"/>
          </a:xfrm>
          <a:prstGeom prst="rect">
            <a:avLst/>
          </a:prstGeom>
          <a:noFill/>
          <a:ln>
            <a:noFill/>
          </a:ln>
        </p:spPr>
      </p:pic>
      <p:graphicFrame>
        <p:nvGraphicFramePr>
          <p:cNvPr id="409" name="Google Shape;409;p41"/>
          <p:cNvGraphicFramePr/>
          <p:nvPr/>
        </p:nvGraphicFramePr>
        <p:xfrm>
          <a:off x="86125" y="3857625"/>
          <a:ext cx="3000000" cy="3000000"/>
        </p:xfrm>
        <a:graphic>
          <a:graphicData uri="http://schemas.openxmlformats.org/drawingml/2006/table">
            <a:tbl>
              <a:tblPr bandRow="1">
                <a:noFill/>
                <a:tableStyleId>{375CD927-FA21-49D2-A7B1-7E02E1FC932D}</a:tableStyleId>
              </a:tblPr>
              <a:tblGrid>
                <a:gridCol w="2113925">
                  <a:extLst>
                    <a:ext uri="{9D8B030D-6E8A-4147-A177-3AD203B41FA5}">
                      <a16:colId xmlns:a16="http://schemas.microsoft.com/office/drawing/2014/main" val="20000"/>
                    </a:ext>
                  </a:extLst>
                </a:gridCol>
                <a:gridCol w="1821175">
                  <a:extLst>
                    <a:ext uri="{9D8B030D-6E8A-4147-A177-3AD203B41FA5}">
                      <a16:colId xmlns:a16="http://schemas.microsoft.com/office/drawing/2014/main" val="20001"/>
                    </a:ext>
                  </a:extLst>
                </a:gridCol>
                <a:gridCol w="200215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sz="1200" b="1">
                          <a:latin typeface="Calibri"/>
                          <a:ea typeface="Calibri"/>
                          <a:cs typeface="Calibri"/>
                          <a:sym typeface="Calibri"/>
                        </a:rPr>
                        <a:t>Animal</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b="1">
                          <a:latin typeface="Calibri"/>
                          <a:ea typeface="Calibri"/>
                          <a:cs typeface="Calibri"/>
                          <a:sym typeface="Calibri"/>
                        </a:rPr>
                        <a:t>Weight (lbs)</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b="1">
                          <a:latin typeface="Calibri"/>
                          <a:ea typeface="Calibri"/>
                          <a:cs typeface="Calibri"/>
                          <a:sym typeface="Calibri"/>
                        </a:rPr>
                        <a:t>Animal Unit (AU)</a:t>
                      </a:r>
                      <a:endParaRPr sz="1200" b="1">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a:latin typeface="Calibri"/>
                          <a:ea typeface="Calibri"/>
                          <a:cs typeface="Calibri"/>
                          <a:sym typeface="Calibri"/>
                        </a:rPr>
                        <a:t>Cattle (cows)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1,000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200">
                          <a:latin typeface="Calibri"/>
                          <a:ea typeface="Calibri"/>
                          <a:cs typeface="Calibri"/>
                          <a:sym typeface="Calibri"/>
                        </a:rPr>
                        <a:t>Cattle (bulls) </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1350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1.35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a:latin typeface="Calibri"/>
                          <a:ea typeface="Calibri"/>
                          <a:cs typeface="Calibri"/>
                          <a:sym typeface="Calibri"/>
                        </a:rPr>
                        <a:t>Horses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1,250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1.25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200">
                          <a:latin typeface="Calibri"/>
                          <a:ea typeface="Calibri"/>
                          <a:cs typeface="Calibri"/>
                          <a:sym typeface="Calibri"/>
                        </a:rPr>
                        <a:t>Sheep </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200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0.20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 sz="1200">
                          <a:latin typeface="Calibri"/>
                          <a:ea typeface="Calibri"/>
                          <a:cs typeface="Calibri"/>
                          <a:sym typeface="Calibri"/>
                        </a:rPr>
                        <a:t>Goats </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0.15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bl>
          </a:graphicData>
        </a:graphic>
      </p:graphicFrame>
      <p:sp>
        <p:nvSpPr>
          <p:cNvPr id="410" name="Google Shape;410;p41"/>
          <p:cNvSpPr txBox="1"/>
          <p:nvPr/>
        </p:nvSpPr>
        <p:spPr>
          <a:xfrm>
            <a:off x="58150" y="3574500"/>
            <a:ext cx="512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5B0F00"/>
                </a:solidFill>
                <a:latin typeface="Calibri"/>
                <a:ea typeface="Calibri"/>
                <a:cs typeface="Calibri"/>
                <a:sym typeface="Calibri"/>
              </a:rPr>
              <a:t>Average Animal Weights at Maturity and Animal Units (AU)</a:t>
            </a:r>
            <a:endParaRPr b="1">
              <a:solidFill>
                <a:srgbClr val="5B0F00"/>
              </a:solidFill>
            </a:endParaRPr>
          </a:p>
        </p:txBody>
      </p:sp>
      <p:graphicFrame>
        <p:nvGraphicFramePr>
          <p:cNvPr id="411" name="Google Shape;411;p41"/>
          <p:cNvGraphicFramePr/>
          <p:nvPr/>
        </p:nvGraphicFramePr>
        <p:xfrm>
          <a:off x="134350" y="2669625"/>
          <a:ext cx="3000000" cy="3000000"/>
        </p:xfrm>
        <a:graphic>
          <a:graphicData uri="http://schemas.openxmlformats.org/drawingml/2006/table">
            <a:tbl>
              <a:tblPr bandRow="1">
                <a:noFill/>
                <a:tableStyleId>{375CD927-FA21-49D2-A7B1-7E02E1FC932D}</a:tableStyleId>
              </a:tblPr>
              <a:tblGrid>
                <a:gridCol w="1978650">
                  <a:extLst>
                    <a:ext uri="{9D8B030D-6E8A-4147-A177-3AD203B41FA5}">
                      <a16:colId xmlns:a16="http://schemas.microsoft.com/office/drawing/2014/main" val="20000"/>
                    </a:ext>
                  </a:extLst>
                </a:gridCol>
                <a:gridCol w="1979300">
                  <a:extLst>
                    <a:ext uri="{9D8B030D-6E8A-4147-A177-3AD203B41FA5}">
                      <a16:colId xmlns:a16="http://schemas.microsoft.com/office/drawing/2014/main" val="20001"/>
                    </a:ext>
                  </a:extLst>
                </a:gridCol>
                <a:gridCol w="197930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sz="1200" b="1">
                          <a:latin typeface="Calibri"/>
                          <a:ea typeface="Calibri"/>
                          <a:cs typeface="Calibri"/>
                          <a:sym typeface="Calibri"/>
                        </a:rPr>
                        <a:t>Site Description &amp; Slope</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b="1">
                          <a:latin typeface="Calibri"/>
                          <a:ea typeface="Calibri"/>
                          <a:cs typeface="Calibri"/>
                          <a:sym typeface="Calibri"/>
                        </a:rPr>
                        <a:t>Harvest Efficiency</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b="1">
                          <a:latin typeface="Calibri"/>
                          <a:ea typeface="Calibri"/>
                          <a:cs typeface="Calibri"/>
                          <a:sym typeface="Calibri"/>
                        </a:rPr>
                        <a:t>RDM (pounds/ acre)</a:t>
                      </a:r>
                      <a:endParaRPr sz="1200" b="1">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a:latin typeface="Calibri"/>
                          <a:ea typeface="Calibri"/>
                          <a:cs typeface="Calibri"/>
                          <a:sym typeface="Calibri"/>
                        </a:rPr>
                        <a:t>Dry Annual Range, 0-10%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300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200">
                          <a:latin typeface="Calibri"/>
                          <a:ea typeface="Calibri"/>
                          <a:cs typeface="Calibri"/>
                          <a:sym typeface="Calibri"/>
                        </a:rPr>
                        <a:t>Dry Annual Range, 10-20%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400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a:latin typeface="Calibri"/>
                          <a:ea typeface="Calibri"/>
                          <a:cs typeface="Calibri"/>
                          <a:sym typeface="Calibri"/>
                        </a:rPr>
                        <a:t>Dry Annual Range, 20-40%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0.20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500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200">
                          <a:latin typeface="Calibri"/>
                          <a:ea typeface="Calibri"/>
                          <a:cs typeface="Calibri"/>
                          <a:sym typeface="Calibri"/>
                        </a:rPr>
                        <a:t>Dry Annual Range, &gt;40%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0.10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600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bl>
          </a:graphicData>
        </a:graphic>
      </p:graphicFrame>
      <p:sp>
        <p:nvSpPr>
          <p:cNvPr id="412" name="Google Shape;412;p41"/>
          <p:cNvSpPr txBox="1"/>
          <p:nvPr/>
        </p:nvSpPr>
        <p:spPr>
          <a:xfrm>
            <a:off x="134350" y="2427775"/>
            <a:ext cx="3000000" cy="30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5B0F00"/>
                </a:solidFill>
                <a:latin typeface="Calibri"/>
                <a:ea typeface="Calibri"/>
                <a:cs typeface="Calibri"/>
                <a:sym typeface="Calibri"/>
              </a:rPr>
              <a:t>Harvest Efficiency and RDM</a:t>
            </a:r>
            <a:endParaRPr b="1">
              <a:solidFill>
                <a:srgbClr val="5B0F00"/>
              </a:solidFill>
              <a:latin typeface="Calibri"/>
              <a:ea typeface="Calibri"/>
              <a:cs typeface="Calibri"/>
              <a:sym typeface="Calibri"/>
            </a:endParaRPr>
          </a:p>
        </p:txBody>
      </p:sp>
      <p:sp>
        <p:nvSpPr>
          <p:cNvPr id="413" name="Google Shape;413;p41"/>
          <p:cNvSpPr/>
          <p:nvPr/>
        </p:nvSpPr>
        <p:spPr>
          <a:xfrm>
            <a:off x="134350" y="3003000"/>
            <a:ext cx="59373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1"/>
          <p:cNvSpPr/>
          <p:nvPr/>
        </p:nvSpPr>
        <p:spPr>
          <a:xfrm>
            <a:off x="86100" y="4039500"/>
            <a:ext cx="59373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5" name="Google Shape;415;p41"/>
          <p:cNvCxnSpPr/>
          <p:nvPr/>
        </p:nvCxnSpPr>
        <p:spPr>
          <a:xfrm rot="10800000" flipH="1">
            <a:off x="2712300" y="1941825"/>
            <a:ext cx="2143800" cy="2191800"/>
          </a:xfrm>
          <a:prstGeom prst="straightConnector1">
            <a:avLst/>
          </a:prstGeom>
          <a:noFill/>
          <a:ln w="9525" cap="flat" cmpd="sng">
            <a:solidFill>
              <a:srgbClr val="FF0000"/>
            </a:solidFill>
            <a:prstDash val="solid"/>
            <a:round/>
            <a:headEnd type="none" w="med" len="med"/>
            <a:tailEnd type="triangle" w="med" len="med"/>
          </a:ln>
        </p:spPr>
      </p:cxnSp>
      <p:sp>
        <p:nvSpPr>
          <p:cNvPr id="416" name="Google Shape;416;p41"/>
          <p:cNvSpPr txBox="1"/>
          <p:nvPr/>
        </p:nvSpPr>
        <p:spPr>
          <a:xfrm>
            <a:off x="6583500" y="2178325"/>
            <a:ext cx="2248800" cy="492600"/>
          </a:xfrm>
          <a:prstGeom prst="rect">
            <a:avLst/>
          </a:prstGeom>
          <a:noFill/>
          <a:ln w="9525" cap="flat" cmpd="sng">
            <a:solidFill>
              <a:srgbClr val="FF99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Open Sans"/>
                <a:ea typeface="Open Sans"/>
                <a:cs typeface="Open Sans"/>
                <a:sym typeface="Open Sans"/>
              </a:rPr>
              <a:t>Remember to use 3% for body weight consumption </a:t>
            </a:r>
            <a:endParaRPr sz="1000">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animEffect transition="in" filter="fade">
                                      <p:cBhvr>
                                        <p:cTn id="7" dur="1000"/>
                                        <p:tgtEl>
                                          <p:spTgt spid="4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5"/>
                                        </p:tgtEl>
                                        <p:attrNameLst>
                                          <p:attrName>style.visibility</p:attrName>
                                        </p:attrNameLst>
                                      </p:cBhvr>
                                      <p:to>
                                        <p:strVal val="visible"/>
                                      </p:to>
                                    </p:set>
                                    <p:animEffect transition="in" filter="fade">
                                      <p:cBhvr>
                                        <p:cTn id="12" dur="1000"/>
                                        <p:tgtEl>
                                          <p:spTgt spid="4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3"/>
                                        </p:tgtEl>
                                        <p:attrNameLst>
                                          <p:attrName>style.visibility</p:attrName>
                                        </p:attrNameLst>
                                      </p:cBhvr>
                                      <p:to>
                                        <p:strVal val="visible"/>
                                      </p:to>
                                    </p:set>
                                    <p:animEffect transition="in" filter="fade">
                                      <p:cBhvr>
                                        <p:cTn id="17" dur="1000"/>
                                        <p:tgtEl>
                                          <p:spTgt spid="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2"/>
          <p:cNvSpPr txBox="1"/>
          <p:nvPr/>
        </p:nvSpPr>
        <p:spPr>
          <a:xfrm>
            <a:off x="86125" y="2327150"/>
            <a:ext cx="8933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1"/>
                </a:solidFill>
                <a:latin typeface="Calibri"/>
                <a:ea typeface="Calibri"/>
                <a:cs typeface="Calibri"/>
                <a:sym typeface="Calibri"/>
              </a:rPr>
              <a:t>One cow requires </a:t>
            </a:r>
            <a:r>
              <a:rPr lang="en" sz="1800" b="1">
                <a:solidFill>
                  <a:schemeClr val="dk1"/>
                </a:solidFill>
                <a:latin typeface="Calibri"/>
                <a:ea typeface="Calibri"/>
                <a:cs typeface="Calibri"/>
                <a:sym typeface="Calibri"/>
              </a:rPr>
              <a:t>10,950 pounds of feed/year</a:t>
            </a:r>
            <a:endParaRPr sz="1800" b="1">
              <a:solidFill>
                <a:schemeClr val="dk1"/>
              </a:solidFill>
              <a:latin typeface="Calibri"/>
              <a:ea typeface="Calibri"/>
              <a:cs typeface="Calibri"/>
              <a:sym typeface="Calibri"/>
            </a:endParaRPr>
          </a:p>
        </p:txBody>
      </p:sp>
      <p:sp>
        <p:nvSpPr>
          <p:cNvPr id="422" name="Google Shape;422;p42"/>
          <p:cNvSpPr txBox="1"/>
          <p:nvPr/>
        </p:nvSpPr>
        <p:spPr>
          <a:xfrm>
            <a:off x="534200" y="2941250"/>
            <a:ext cx="8684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146,700 pounds of feed/year /10,950 pounds of feed/year/cow = </a:t>
            </a:r>
            <a:r>
              <a:rPr lang="en" sz="1800" b="1">
                <a:solidFill>
                  <a:schemeClr val="dk1"/>
                </a:solidFill>
                <a:latin typeface="Calibri"/>
                <a:ea typeface="Calibri"/>
                <a:cs typeface="Calibri"/>
                <a:sym typeface="Calibri"/>
              </a:rPr>
              <a:t>13.39 Cows</a:t>
            </a:r>
            <a:r>
              <a:rPr lang="en"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423" name="Google Shape;423;p42"/>
          <p:cNvSpPr/>
          <p:nvPr/>
        </p:nvSpPr>
        <p:spPr>
          <a:xfrm>
            <a:off x="6875475" y="4090600"/>
            <a:ext cx="1289400" cy="348600"/>
          </a:xfrm>
          <a:prstGeom prst="rect">
            <a:avLst/>
          </a:prstGeom>
          <a:noFill/>
          <a:ln w="2857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2"/>
          <p:cNvSpPr/>
          <p:nvPr/>
        </p:nvSpPr>
        <p:spPr>
          <a:xfrm>
            <a:off x="4055575" y="2432000"/>
            <a:ext cx="2695200" cy="3486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2"/>
          <p:cNvSpPr/>
          <p:nvPr/>
        </p:nvSpPr>
        <p:spPr>
          <a:xfrm>
            <a:off x="5046925" y="1871650"/>
            <a:ext cx="2847000" cy="3486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2"/>
          <p:cNvSpPr txBox="1"/>
          <p:nvPr/>
        </p:nvSpPr>
        <p:spPr>
          <a:xfrm>
            <a:off x="6879100" y="4028600"/>
            <a:ext cx="1289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1"/>
                </a:solidFill>
                <a:latin typeface="Calibri"/>
                <a:ea typeface="Calibri"/>
                <a:cs typeface="Calibri"/>
                <a:sym typeface="Calibri"/>
              </a:rPr>
              <a:t> </a:t>
            </a:r>
            <a:r>
              <a:rPr lang="en" sz="1800" b="1">
                <a:solidFill>
                  <a:schemeClr val="dk1"/>
                </a:solidFill>
                <a:latin typeface="Calibri"/>
                <a:ea typeface="Calibri"/>
                <a:cs typeface="Calibri"/>
                <a:sym typeface="Calibri"/>
              </a:rPr>
              <a:t>13 Cows</a:t>
            </a:r>
            <a:r>
              <a:rPr lang="en" sz="1800">
                <a:solidFill>
                  <a:schemeClr val="dk1"/>
                </a:solidFill>
                <a:latin typeface="Calibri"/>
                <a:ea typeface="Calibri"/>
                <a:cs typeface="Calibri"/>
                <a:sym typeface="Calibri"/>
              </a:rPr>
              <a:t> </a:t>
            </a:r>
            <a:endParaRPr/>
          </a:p>
        </p:txBody>
      </p:sp>
      <p:sp>
        <p:nvSpPr>
          <p:cNvPr id="427" name="Google Shape;427;p42"/>
          <p:cNvSpPr/>
          <p:nvPr/>
        </p:nvSpPr>
        <p:spPr>
          <a:xfrm>
            <a:off x="6654400" y="2992350"/>
            <a:ext cx="1173900" cy="3486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2"/>
          <p:cNvSpPr txBox="1"/>
          <p:nvPr/>
        </p:nvSpPr>
        <p:spPr>
          <a:xfrm>
            <a:off x="311700" y="1222800"/>
            <a:ext cx="9009300" cy="3486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n" sz="1500" b="1">
                <a:solidFill>
                  <a:srgbClr val="85200C"/>
                </a:solidFill>
                <a:latin typeface="Calibri"/>
                <a:ea typeface="Calibri"/>
                <a:cs typeface="Calibri"/>
                <a:sym typeface="Calibri"/>
              </a:rPr>
              <a:t>Step 3 - How many cows can you have on your 10 acres without having to buy hay?</a:t>
            </a:r>
            <a:endParaRPr sz="700">
              <a:solidFill>
                <a:srgbClr val="85200C"/>
              </a:solidFill>
              <a:latin typeface="Calibri"/>
              <a:ea typeface="Calibri"/>
              <a:cs typeface="Calibri"/>
              <a:sym typeface="Calibri"/>
            </a:endParaRPr>
          </a:p>
          <a:p>
            <a:pPr marL="0" lvl="0" indent="0" algn="l" rtl="0">
              <a:lnSpc>
                <a:spcPct val="140000"/>
              </a:lnSpc>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40000"/>
              </a:lnSpc>
              <a:spcBef>
                <a:spcPts val="0"/>
              </a:spcBef>
              <a:spcAft>
                <a:spcPts val="0"/>
              </a:spcAft>
              <a:buNone/>
            </a:pPr>
            <a:endParaRPr sz="1200">
              <a:solidFill>
                <a:srgbClr val="202124"/>
              </a:solidFill>
              <a:highlight>
                <a:srgbClr val="FFFFFF"/>
              </a:highlight>
              <a:latin typeface="Calibri"/>
              <a:ea typeface="Calibri"/>
              <a:cs typeface="Calibri"/>
              <a:sym typeface="Calibri"/>
            </a:endParaRPr>
          </a:p>
        </p:txBody>
      </p:sp>
      <p:sp>
        <p:nvSpPr>
          <p:cNvPr id="429" name="Google Shape;429;p42"/>
          <p:cNvSpPr txBox="1">
            <a:spLocks noGrp="1"/>
          </p:cNvSpPr>
          <p:nvPr>
            <p:ph type="title"/>
          </p:nvPr>
        </p:nvSpPr>
        <p:spPr>
          <a:xfrm>
            <a:off x="311700" y="658500"/>
            <a:ext cx="8520600" cy="71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DETERMINING CARRYING CAPACITY: EXAMPLE #2 </a:t>
            </a:r>
            <a:endParaRPr/>
          </a:p>
        </p:txBody>
      </p:sp>
      <p:pic>
        <p:nvPicPr>
          <p:cNvPr id="430" name="Google Shape;430;p42"/>
          <p:cNvPicPr preferRelativeResize="0"/>
          <p:nvPr/>
        </p:nvPicPr>
        <p:blipFill>
          <a:blip r:embed="rId3">
            <a:alphaModFix/>
          </a:blip>
          <a:stretch>
            <a:fillRect/>
          </a:stretch>
        </p:blipFill>
        <p:spPr>
          <a:xfrm>
            <a:off x="86125" y="226250"/>
            <a:ext cx="2631450" cy="401300"/>
          </a:xfrm>
          <a:prstGeom prst="rect">
            <a:avLst/>
          </a:prstGeom>
          <a:noFill/>
          <a:ln>
            <a:noFill/>
          </a:ln>
        </p:spPr>
      </p:pic>
      <p:pic>
        <p:nvPicPr>
          <p:cNvPr id="431" name="Google Shape;431;p42" descr="Silhouette Of Buffalo Sticker"/>
          <p:cNvPicPr preferRelativeResize="0"/>
          <p:nvPr/>
        </p:nvPicPr>
        <p:blipFill>
          <a:blip r:embed="rId4">
            <a:alphaModFix/>
          </a:blip>
          <a:stretch>
            <a:fillRect/>
          </a:stretch>
        </p:blipFill>
        <p:spPr>
          <a:xfrm>
            <a:off x="7990700" y="4357324"/>
            <a:ext cx="1028875" cy="633800"/>
          </a:xfrm>
          <a:prstGeom prst="rect">
            <a:avLst/>
          </a:prstGeom>
          <a:noFill/>
          <a:ln>
            <a:noFill/>
          </a:ln>
        </p:spPr>
      </p:pic>
      <p:sp>
        <p:nvSpPr>
          <p:cNvPr id="432" name="Google Shape;432;p42"/>
          <p:cNvSpPr txBox="1"/>
          <p:nvPr/>
        </p:nvSpPr>
        <p:spPr>
          <a:xfrm>
            <a:off x="157300" y="1481725"/>
            <a:ext cx="89334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800">
              <a:solidFill>
                <a:schemeClr val="dk1"/>
              </a:solidFill>
              <a:latin typeface="Calibri"/>
              <a:ea typeface="Calibri"/>
              <a:cs typeface="Calibri"/>
              <a:sym typeface="Calibri"/>
            </a:endParaRPr>
          </a:p>
          <a:p>
            <a:pPr marL="0" lvl="0" indent="0" algn="ctr" rtl="0">
              <a:spcBef>
                <a:spcPts val="0"/>
              </a:spcBef>
              <a:spcAft>
                <a:spcPts val="0"/>
              </a:spcAft>
              <a:buNone/>
            </a:pPr>
            <a:r>
              <a:rPr lang="en" sz="1800">
                <a:solidFill>
                  <a:schemeClr val="dk1"/>
                </a:solidFill>
                <a:latin typeface="Calibri"/>
                <a:ea typeface="Calibri"/>
                <a:cs typeface="Calibri"/>
                <a:sym typeface="Calibri"/>
              </a:rPr>
              <a:t>Your 10 acres has the ability to produce </a:t>
            </a:r>
            <a:r>
              <a:rPr lang="en" sz="1800" b="1">
                <a:solidFill>
                  <a:schemeClr val="dk1"/>
                </a:solidFill>
                <a:latin typeface="Calibri"/>
                <a:ea typeface="Calibri"/>
                <a:cs typeface="Calibri"/>
                <a:sym typeface="Calibri"/>
              </a:rPr>
              <a:t>146,700 pounds of feed/year</a:t>
            </a:r>
            <a:endParaRPr sz="1800" b="1">
              <a:solidFill>
                <a:schemeClr val="dk1"/>
              </a:solidFill>
              <a:latin typeface="Calibri"/>
              <a:ea typeface="Calibri"/>
              <a:cs typeface="Calibri"/>
              <a:sym typeface="Calibri"/>
            </a:endParaRPr>
          </a:p>
        </p:txBody>
      </p:sp>
      <p:sp>
        <p:nvSpPr>
          <p:cNvPr id="433" name="Google Shape;433;p42"/>
          <p:cNvSpPr/>
          <p:nvPr/>
        </p:nvSpPr>
        <p:spPr>
          <a:xfrm>
            <a:off x="7403775" y="3421325"/>
            <a:ext cx="232800" cy="588900"/>
          </a:xfrm>
          <a:prstGeom prst="down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4" name="Google Shape;434;p42" descr="Free Question Mark, Download Free Clip Art, Free Clip Art on Clipart Library"/>
          <p:cNvPicPr preferRelativeResize="0"/>
          <p:nvPr/>
        </p:nvPicPr>
        <p:blipFill>
          <a:blip r:embed="rId5">
            <a:alphaModFix/>
          </a:blip>
          <a:stretch>
            <a:fillRect/>
          </a:stretch>
        </p:blipFill>
        <p:spPr>
          <a:xfrm>
            <a:off x="5691600" y="3770332"/>
            <a:ext cx="452900" cy="791243"/>
          </a:xfrm>
          <a:prstGeom prst="rect">
            <a:avLst/>
          </a:prstGeom>
          <a:noFill/>
          <a:ln>
            <a:noFill/>
          </a:ln>
        </p:spPr>
      </p:pic>
      <p:pic>
        <p:nvPicPr>
          <p:cNvPr id="435" name="Google Shape;435;p42" descr="Light Pink Cow Clip Art - Pink Cow Clipart , Free Transparent Clipart -  ClipartKey"/>
          <p:cNvPicPr preferRelativeResize="0"/>
          <p:nvPr/>
        </p:nvPicPr>
        <p:blipFill rotWithShape="1">
          <a:blip r:embed="rId6">
            <a:alphaModFix/>
          </a:blip>
          <a:srcRect l="19790" t="7251" r="18614" b="4743"/>
          <a:stretch/>
        </p:blipFill>
        <p:spPr>
          <a:xfrm>
            <a:off x="154625" y="3402950"/>
            <a:ext cx="665984" cy="716700"/>
          </a:xfrm>
          <a:prstGeom prst="rect">
            <a:avLst/>
          </a:prstGeom>
          <a:noFill/>
          <a:ln>
            <a:noFill/>
          </a:ln>
        </p:spPr>
      </p:pic>
      <p:pic>
        <p:nvPicPr>
          <p:cNvPr id="436" name="Google Shape;436;p42" descr="Light Pink Cow Clip Art - Pink Cow Clipart , Free Transparent Clipart -  ClipartKey"/>
          <p:cNvPicPr preferRelativeResize="0"/>
          <p:nvPr/>
        </p:nvPicPr>
        <p:blipFill rotWithShape="1">
          <a:blip r:embed="rId6">
            <a:alphaModFix/>
          </a:blip>
          <a:srcRect l="19790" t="7251" r="18614" b="4743"/>
          <a:stretch/>
        </p:blipFill>
        <p:spPr>
          <a:xfrm>
            <a:off x="854925" y="3421325"/>
            <a:ext cx="665984" cy="716700"/>
          </a:xfrm>
          <a:prstGeom prst="rect">
            <a:avLst/>
          </a:prstGeom>
          <a:noFill/>
          <a:ln>
            <a:noFill/>
          </a:ln>
        </p:spPr>
      </p:pic>
      <p:pic>
        <p:nvPicPr>
          <p:cNvPr id="437" name="Google Shape;437;p42" descr="Light Pink Cow Clip Art - Pink Cow Clipart , Free Transparent Clipart -  ClipartKey"/>
          <p:cNvPicPr preferRelativeResize="0"/>
          <p:nvPr/>
        </p:nvPicPr>
        <p:blipFill rotWithShape="1">
          <a:blip r:embed="rId6">
            <a:alphaModFix/>
          </a:blip>
          <a:srcRect l="19790" t="7251" r="18614" b="4743"/>
          <a:stretch/>
        </p:blipFill>
        <p:spPr>
          <a:xfrm>
            <a:off x="154625" y="4231200"/>
            <a:ext cx="665984" cy="716700"/>
          </a:xfrm>
          <a:prstGeom prst="rect">
            <a:avLst/>
          </a:prstGeom>
          <a:noFill/>
          <a:ln>
            <a:noFill/>
          </a:ln>
        </p:spPr>
      </p:pic>
      <p:pic>
        <p:nvPicPr>
          <p:cNvPr id="438" name="Google Shape;438;p42" descr="Light Pink Cow Clip Art - Pink Cow Clipart , Free Transparent Clipart -  ClipartKey"/>
          <p:cNvPicPr preferRelativeResize="0"/>
          <p:nvPr/>
        </p:nvPicPr>
        <p:blipFill rotWithShape="1">
          <a:blip r:embed="rId6">
            <a:alphaModFix/>
          </a:blip>
          <a:srcRect l="19790" t="7251" r="18614" b="4743"/>
          <a:stretch/>
        </p:blipFill>
        <p:spPr>
          <a:xfrm>
            <a:off x="854925" y="4231200"/>
            <a:ext cx="665984" cy="716700"/>
          </a:xfrm>
          <a:prstGeom prst="rect">
            <a:avLst/>
          </a:prstGeom>
          <a:noFill/>
          <a:ln>
            <a:noFill/>
          </a:ln>
        </p:spPr>
      </p:pic>
      <p:pic>
        <p:nvPicPr>
          <p:cNvPr id="439" name="Google Shape;439;p42" descr="Light Pink Cow Clip Art - Pink Cow Clipart , Free Transparent Clipart -  ClipartKey"/>
          <p:cNvPicPr preferRelativeResize="0"/>
          <p:nvPr/>
        </p:nvPicPr>
        <p:blipFill rotWithShape="1">
          <a:blip r:embed="rId6">
            <a:alphaModFix/>
          </a:blip>
          <a:srcRect l="19790" t="7251" r="18614" b="4743"/>
          <a:stretch/>
        </p:blipFill>
        <p:spPr>
          <a:xfrm>
            <a:off x="1555225" y="3421325"/>
            <a:ext cx="665984" cy="716700"/>
          </a:xfrm>
          <a:prstGeom prst="rect">
            <a:avLst/>
          </a:prstGeom>
          <a:noFill/>
          <a:ln>
            <a:noFill/>
          </a:ln>
        </p:spPr>
      </p:pic>
      <p:pic>
        <p:nvPicPr>
          <p:cNvPr id="440" name="Google Shape;440;p42" descr="Light Pink Cow Clip Art - Pink Cow Clipart , Free Transparent Clipart -  ClipartKey"/>
          <p:cNvPicPr preferRelativeResize="0"/>
          <p:nvPr/>
        </p:nvPicPr>
        <p:blipFill rotWithShape="1">
          <a:blip r:embed="rId6">
            <a:alphaModFix/>
          </a:blip>
          <a:srcRect l="19790" t="7251" r="18614" b="4743"/>
          <a:stretch/>
        </p:blipFill>
        <p:spPr>
          <a:xfrm>
            <a:off x="2255525" y="3439700"/>
            <a:ext cx="665984" cy="716700"/>
          </a:xfrm>
          <a:prstGeom prst="rect">
            <a:avLst/>
          </a:prstGeom>
          <a:noFill/>
          <a:ln>
            <a:noFill/>
          </a:ln>
        </p:spPr>
      </p:pic>
      <p:pic>
        <p:nvPicPr>
          <p:cNvPr id="441" name="Google Shape;441;p42" descr="Light Pink Cow Clip Art - Pink Cow Clipart , Free Transparent Clipart -  ClipartKey"/>
          <p:cNvPicPr preferRelativeResize="0"/>
          <p:nvPr/>
        </p:nvPicPr>
        <p:blipFill rotWithShape="1">
          <a:blip r:embed="rId6">
            <a:alphaModFix/>
          </a:blip>
          <a:srcRect l="19790" t="7251" r="18614" b="4743"/>
          <a:stretch/>
        </p:blipFill>
        <p:spPr>
          <a:xfrm>
            <a:off x="1555225" y="4249575"/>
            <a:ext cx="665984" cy="716700"/>
          </a:xfrm>
          <a:prstGeom prst="rect">
            <a:avLst/>
          </a:prstGeom>
          <a:noFill/>
          <a:ln>
            <a:noFill/>
          </a:ln>
        </p:spPr>
      </p:pic>
      <p:pic>
        <p:nvPicPr>
          <p:cNvPr id="442" name="Google Shape;442;p42" descr="Light Pink Cow Clip Art - Pink Cow Clipart , Free Transparent Clipart -  ClipartKey"/>
          <p:cNvPicPr preferRelativeResize="0"/>
          <p:nvPr/>
        </p:nvPicPr>
        <p:blipFill rotWithShape="1">
          <a:blip r:embed="rId6">
            <a:alphaModFix/>
          </a:blip>
          <a:srcRect l="19790" t="7251" r="18614" b="4743"/>
          <a:stretch/>
        </p:blipFill>
        <p:spPr>
          <a:xfrm>
            <a:off x="2255525" y="4249575"/>
            <a:ext cx="665984" cy="716700"/>
          </a:xfrm>
          <a:prstGeom prst="rect">
            <a:avLst/>
          </a:prstGeom>
          <a:noFill/>
          <a:ln>
            <a:noFill/>
          </a:ln>
        </p:spPr>
      </p:pic>
      <p:pic>
        <p:nvPicPr>
          <p:cNvPr id="443" name="Google Shape;443;p42" descr="Light Pink Cow Clip Art - Pink Cow Clipart , Free Transparent Clipart -  ClipartKey"/>
          <p:cNvPicPr preferRelativeResize="0"/>
          <p:nvPr/>
        </p:nvPicPr>
        <p:blipFill rotWithShape="1">
          <a:blip r:embed="rId6">
            <a:alphaModFix/>
          </a:blip>
          <a:srcRect l="19790" t="7251" r="18614" b="4743"/>
          <a:stretch/>
        </p:blipFill>
        <p:spPr>
          <a:xfrm>
            <a:off x="2923113" y="3439700"/>
            <a:ext cx="665984" cy="716700"/>
          </a:xfrm>
          <a:prstGeom prst="rect">
            <a:avLst/>
          </a:prstGeom>
          <a:noFill/>
          <a:ln>
            <a:noFill/>
          </a:ln>
        </p:spPr>
      </p:pic>
      <p:pic>
        <p:nvPicPr>
          <p:cNvPr id="444" name="Google Shape;444;p42" descr="Light Pink Cow Clip Art - Pink Cow Clipart , Free Transparent Clipart -  ClipartKey"/>
          <p:cNvPicPr preferRelativeResize="0"/>
          <p:nvPr/>
        </p:nvPicPr>
        <p:blipFill rotWithShape="1">
          <a:blip r:embed="rId6">
            <a:alphaModFix/>
          </a:blip>
          <a:srcRect l="19790" t="7251" r="18614" b="4743"/>
          <a:stretch/>
        </p:blipFill>
        <p:spPr>
          <a:xfrm>
            <a:off x="3623413" y="3458075"/>
            <a:ext cx="665984" cy="716700"/>
          </a:xfrm>
          <a:prstGeom prst="rect">
            <a:avLst/>
          </a:prstGeom>
          <a:noFill/>
          <a:ln>
            <a:noFill/>
          </a:ln>
        </p:spPr>
      </p:pic>
      <p:pic>
        <p:nvPicPr>
          <p:cNvPr id="445" name="Google Shape;445;p42" descr="Light Pink Cow Clip Art - Pink Cow Clipart , Free Transparent Clipart -  ClipartKey"/>
          <p:cNvPicPr preferRelativeResize="0"/>
          <p:nvPr/>
        </p:nvPicPr>
        <p:blipFill rotWithShape="1">
          <a:blip r:embed="rId6">
            <a:alphaModFix/>
          </a:blip>
          <a:srcRect l="19790" t="7251" r="18614" b="4743"/>
          <a:stretch/>
        </p:blipFill>
        <p:spPr>
          <a:xfrm>
            <a:off x="2923113" y="4267950"/>
            <a:ext cx="665984" cy="716700"/>
          </a:xfrm>
          <a:prstGeom prst="rect">
            <a:avLst/>
          </a:prstGeom>
          <a:noFill/>
          <a:ln>
            <a:noFill/>
          </a:ln>
        </p:spPr>
      </p:pic>
      <p:pic>
        <p:nvPicPr>
          <p:cNvPr id="446" name="Google Shape;446;p42" descr="Light Pink Cow Clip Art - Pink Cow Clipart , Free Transparent Clipart -  ClipartKey"/>
          <p:cNvPicPr preferRelativeResize="0"/>
          <p:nvPr/>
        </p:nvPicPr>
        <p:blipFill rotWithShape="1">
          <a:blip r:embed="rId6">
            <a:alphaModFix/>
          </a:blip>
          <a:srcRect l="19790" t="7251" r="18614" b="4743"/>
          <a:stretch/>
        </p:blipFill>
        <p:spPr>
          <a:xfrm>
            <a:off x="3623413" y="4267950"/>
            <a:ext cx="665984" cy="716700"/>
          </a:xfrm>
          <a:prstGeom prst="rect">
            <a:avLst/>
          </a:prstGeom>
          <a:noFill/>
          <a:ln>
            <a:noFill/>
          </a:ln>
        </p:spPr>
      </p:pic>
      <p:pic>
        <p:nvPicPr>
          <p:cNvPr id="447" name="Google Shape;447;p42" descr="Light Pink Cow Clip Art - Pink Cow Clipart , Free Transparent Clipart -  ClipartKey"/>
          <p:cNvPicPr preferRelativeResize="0"/>
          <p:nvPr/>
        </p:nvPicPr>
        <p:blipFill rotWithShape="1">
          <a:blip r:embed="rId6">
            <a:alphaModFix/>
          </a:blip>
          <a:srcRect l="19790" t="7251" r="18614" b="4743"/>
          <a:stretch/>
        </p:blipFill>
        <p:spPr>
          <a:xfrm>
            <a:off x="4291013" y="3458075"/>
            <a:ext cx="665984" cy="716700"/>
          </a:xfrm>
          <a:prstGeom prst="rect">
            <a:avLst/>
          </a:prstGeom>
          <a:noFill/>
          <a:ln>
            <a:noFill/>
          </a:ln>
        </p:spPr>
      </p:pic>
      <p:pic>
        <p:nvPicPr>
          <p:cNvPr id="448" name="Google Shape;448;p42" descr="Light Pink Cow Clip Art - Pink Cow Clipart , Free Transparent Clipart -  ClipartKey"/>
          <p:cNvPicPr preferRelativeResize="0"/>
          <p:nvPr/>
        </p:nvPicPr>
        <p:blipFill rotWithShape="1">
          <a:blip r:embed="rId6">
            <a:alphaModFix/>
          </a:blip>
          <a:srcRect l="19791" t="7251" r="57245" b="4743"/>
          <a:stretch/>
        </p:blipFill>
        <p:spPr>
          <a:xfrm>
            <a:off x="4323718" y="4267950"/>
            <a:ext cx="248276" cy="716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animEffect transition="in" filter="fade">
                                      <p:cBhvr>
                                        <p:cTn id="7" dur="1000"/>
                                        <p:tgtEl>
                                          <p:spTgt spid="4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4"/>
                                        </p:tgtEl>
                                        <p:attrNameLst>
                                          <p:attrName>style.visibility</p:attrName>
                                        </p:attrNameLst>
                                      </p:cBhvr>
                                      <p:to>
                                        <p:strVal val="visible"/>
                                      </p:to>
                                    </p:set>
                                    <p:animEffect transition="in" filter="fade">
                                      <p:cBhvr>
                                        <p:cTn id="12" dur="1000"/>
                                        <p:tgtEl>
                                          <p:spTgt spid="4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2"/>
                                        </p:tgtEl>
                                        <p:attrNameLst>
                                          <p:attrName>style.visibility</p:attrName>
                                        </p:attrNameLst>
                                      </p:cBhvr>
                                      <p:to>
                                        <p:strVal val="visible"/>
                                      </p:to>
                                    </p:set>
                                    <p:animEffect transition="in" filter="fade">
                                      <p:cBhvr>
                                        <p:cTn id="17" dur="1000"/>
                                        <p:tgtEl>
                                          <p:spTgt spid="4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7"/>
                                        </p:tgtEl>
                                        <p:attrNameLst>
                                          <p:attrName>style.visibility</p:attrName>
                                        </p:attrNameLst>
                                      </p:cBhvr>
                                      <p:to>
                                        <p:strVal val="visible"/>
                                      </p:to>
                                    </p:set>
                                    <p:animEffect transition="in" filter="fade">
                                      <p:cBhvr>
                                        <p:cTn id="22" dur="1000"/>
                                        <p:tgtEl>
                                          <p:spTgt spid="4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5"/>
                                        </p:tgtEl>
                                        <p:attrNameLst>
                                          <p:attrName>style.visibility</p:attrName>
                                        </p:attrNameLst>
                                      </p:cBhvr>
                                      <p:to>
                                        <p:strVal val="visible"/>
                                      </p:to>
                                    </p:set>
                                    <p:animEffect transition="in" filter="fade">
                                      <p:cBhvr>
                                        <p:cTn id="27" dur="1000"/>
                                        <p:tgtEl>
                                          <p:spTgt spid="435"/>
                                        </p:tgtEl>
                                      </p:cBhvr>
                                    </p:animEffect>
                                  </p:childTnLst>
                                </p:cTn>
                              </p:par>
                              <p:par>
                                <p:cTn id="28" presetID="10" presetClass="entr" presetSubtype="0" fill="hold" nodeType="withEffect">
                                  <p:stCondLst>
                                    <p:cond delay="0"/>
                                  </p:stCondLst>
                                  <p:childTnLst>
                                    <p:set>
                                      <p:cBhvr>
                                        <p:cTn id="29" dur="1" fill="hold">
                                          <p:stCondLst>
                                            <p:cond delay="0"/>
                                          </p:stCondLst>
                                        </p:cTn>
                                        <p:tgtEl>
                                          <p:spTgt spid="436"/>
                                        </p:tgtEl>
                                        <p:attrNameLst>
                                          <p:attrName>style.visibility</p:attrName>
                                        </p:attrNameLst>
                                      </p:cBhvr>
                                      <p:to>
                                        <p:strVal val="visible"/>
                                      </p:to>
                                    </p:set>
                                    <p:animEffect transition="in" filter="fade">
                                      <p:cBhvr>
                                        <p:cTn id="30" dur="1000"/>
                                        <p:tgtEl>
                                          <p:spTgt spid="436"/>
                                        </p:tgtEl>
                                      </p:cBhvr>
                                    </p:animEffect>
                                  </p:childTnLst>
                                </p:cTn>
                              </p:par>
                              <p:par>
                                <p:cTn id="31" presetID="10" presetClass="entr" presetSubtype="0" fill="hold" nodeType="withEffect">
                                  <p:stCondLst>
                                    <p:cond delay="0"/>
                                  </p:stCondLst>
                                  <p:childTnLst>
                                    <p:set>
                                      <p:cBhvr>
                                        <p:cTn id="32" dur="1" fill="hold">
                                          <p:stCondLst>
                                            <p:cond delay="0"/>
                                          </p:stCondLst>
                                        </p:cTn>
                                        <p:tgtEl>
                                          <p:spTgt spid="437"/>
                                        </p:tgtEl>
                                        <p:attrNameLst>
                                          <p:attrName>style.visibility</p:attrName>
                                        </p:attrNameLst>
                                      </p:cBhvr>
                                      <p:to>
                                        <p:strVal val="visible"/>
                                      </p:to>
                                    </p:set>
                                    <p:animEffect transition="in" filter="fade">
                                      <p:cBhvr>
                                        <p:cTn id="33" dur="1000"/>
                                        <p:tgtEl>
                                          <p:spTgt spid="437"/>
                                        </p:tgtEl>
                                      </p:cBhvr>
                                    </p:animEffect>
                                  </p:childTnLst>
                                </p:cTn>
                              </p:par>
                              <p:par>
                                <p:cTn id="34" presetID="10" presetClass="entr" presetSubtype="0" fill="hold" nodeType="withEffect">
                                  <p:stCondLst>
                                    <p:cond delay="0"/>
                                  </p:stCondLst>
                                  <p:childTnLst>
                                    <p:set>
                                      <p:cBhvr>
                                        <p:cTn id="35" dur="1" fill="hold">
                                          <p:stCondLst>
                                            <p:cond delay="0"/>
                                          </p:stCondLst>
                                        </p:cTn>
                                        <p:tgtEl>
                                          <p:spTgt spid="438"/>
                                        </p:tgtEl>
                                        <p:attrNameLst>
                                          <p:attrName>style.visibility</p:attrName>
                                        </p:attrNameLst>
                                      </p:cBhvr>
                                      <p:to>
                                        <p:strVal val="visible"/>
                                      </p:to>
                                    </p:set>
                                    <p:animEffect transition="in" filter="fade">
                                      <p:cBhvr>
                                        <p:cTn id="36" dur="1000"/>
                                        <p:tgtEl>
                                          <p:spTgt spid="438"/>
                                        </p:tgtEl>
                                      </p:cBhvr>
                                    </p:animEffect>
                                  </p:childTnLst>
                                </p:cTn>
                              </p:par>
                              <p:par>
                                <p:cTn id="37" presetID="10" presetClass="entr" presetSubtype="0" fill="hold" nodeType="withEffect">
                                  <p:stCondLst>
                                    <p:cond delay="0"/>
                                  </p:stCondLst>
                                  <p:childTnLst>
                                    <p:set>
                                      <p:cBhvr>
                                        <p:cTn id="38" dur="1" fill="hold">
                                          <p:stCondLst>
                                            <p:cond delay="0"/>
                                          </p:stCondLst>
                                        </p:cTn>
                                        <p:tgtEl>
                                          <p:spTgt spid="439"/>
                                        </p:tgtEl>
                                        <p:attrNameLst>
                                          <p:attrName>style.visibility</p:attrName>
                                        </p:attrNameLst>
                                      </p:cBhvr>
                                      <p:to>
                                        <p:strVal val="visible"/>
                                      </p:to>
                                    </p:set>
                                    <p:animEffect transition="in" filter="fade">
                                      <p:cBhvr>
                                        <p:cTn id="39" dur="1000"/>
                                        <p:tgtEl>
                                          <p:spTgt spid="439"/>
                                        </p:tgtEl>
                                      </p:cBhvr>
                                    </p:animEffect>
                                  </p:childTnLst>
                                </p:cTn>
                              </p:par>
                              <p:par>
                                <p:cTn id="40" presetID="10" presetClass="entr" presetSubtype="0" fill="hold" nodeType="withEffect">
                                  <p:stCondLst>
                                    <p:cond delay="0"/>
                                  </p:stCondLst>
                                  <p:childTnLst>
                                    <p:set>
                                      <p:cBhvr>
                                        <p:cTn id="41" dur="1" fill="hold">
                                          <p:stCondLst>
                                            <p:cond delay="0"/>
                                          </p:stCondLst>
                                        </p:cTn>
                                        <p:tgtEl>
                                          <p:spTgt spid="440"/>
                                        </p:tgtEl>
                                        <p:attrNameLst>
                                          <p:attrName>style.visibility</p:attrName>
                                        </p:attrNameLst>
                                      </p:cBhvr>
                                      <p:to>
                                        <p:strVal val="visible"/>
                                      </p:to>
                                    </p:set>
                                    <p:animEffect transition="in" filter="fade">
                                      <p:cBhvr>
                                        <p:cTn id="42" dur="1000"/>
                                        <p:tgtEl>
                                          <p:spTgt spid="440"/>
                                        </p:tgtEl>
                                      </p:cBhvr>
                                    </p:animEffect>
                                  </p:childTnLst>
                                </p:cTn>
                              </p:par>
                              <p:par>
                                <p:cTn id="43" presetID="10" presetClass="entr" presetSubtype="0" fill="hold" nodeType="withEffect">
                                  <p:stCondLst>
                                    <p:cond delay="0"/>
                                  </p:stCondLst>
                                  <p:childTnLst>
                                    <p:set>
                                      <p:cBhvr>
                                        <p:cTn id="44" dur="1" fill="hold">
                                          <p:stCondLst>
                                            <p:cond delay="0"/>
                                          </p:stCondLst>
                                        </p:cTn>
                                        <p:tgtEl>
                                          <p:spTgt spid="441"/>
                                        </p:tgtEl>
                                        <p:attrNameLst>
                                          <p:attrName>style.visibility</p:attrName>
                                        </p:attrNameLst>
                                      </p:cBhvr>
                                      <p:to>
                                        <p:strVal val="visible"/>
                                      </p:to>
                                    </p:set>
                                    <p:animEffect transition="in" filter="fade">
                                      <p:cBhvr>
                                        <p:cTn id="45" dur="1000"/>
                                        <p:tgtEl>
                                          <p:spTgt spid="441"/>
                                        </p:tgtEl>
                                      </p:cBhvr>
                                    </p:animEffect>
                                  </p:childTnLst>
                                </p:cTn>
                              </p:par>
                              <p:par>
                                <p:cTn id="46" presetID="10" presetClass="entr" presetSubtype="0" fill="hold" nodeType="withEffect">
                                  <p:stCondLst>
                                    <p:cond delay="0"/>
                                  </p:stCondLst>
                                  <p:childTnLst>
                                    <p:set>
                                      <p:cBhvr>
                                        <p:cTn id="47" dur="1" fill="hold">
                                          <p:stCondLst>
                                            <p:cond delay="0"/>
                                          </p:stCondLst>
                                        </p:cTn>
                                        <p:tgtEl>
                                          <p:spTgt spid="442"/>
                                        </p:tgtEl>
                                        <p:attrNameLst>
                                          <p:attrName>style.visibility</p:attrName>
                                        </p:attrNameLst>
                                      </p:cBhvr>
                                      <p:to>
                                        <p:strVal val="visible"/>
                                      </p:to>
                                    </p:set>
                                    <p:animEffect transition="in" filter="fade">
                                      <p:cBhvr>
                                        <p:cTn id="48" dur="1000"/>
                                        <p:tgtEl>
                                          <p:spTgt spid="442"/>
                                        </p:tgtEl>
                                      </p:cBhvr>
                                    </p:animEffect>
                                  </p:childTnLst>
                                </p:cTn>
                              </p:par>
                              <p:par>
                                <p:cTn id="49" presetID="10" presetClass="entr" presetSubtype="0" fill="hold" nodeType="withEffect">
                                  <p:stCondLst>
                                    <p:cond delay="0"/>
                                  </p:stCondLst>
                                  <p:childTnLst>
                                    <p:set>
                                      <p:cBhvr>
                                        <p:cTn id="50" dur="1" fill="hold">
                                          <p:stCondLst>
                                            <p:cond delay="0"/>
                                          </p:stCondLst>
                                        </p:cTn>
                                        <p:tgtEl>
                                          <p:spTgt spid="443"/>
                                        </p:tgtEl>
                                        <p:attrNameLst>
                                          <p:attrName>style.visibility</p:attrName>
                                        </p:attrNameLst>
                                      </p:cBhvr>
                                      <p:to>
                                        <p:strVal val="visible"/>
                                      </p:to>
                                    </p:set>
                                    <p:animEffect transition="in" filter="fade">
                                      <p:cBhvr>
                                        <p:cTn id="51" dur="1000"/>
                                        <p:tgtEl>
                                          <p:spTgt spid="443"/>
                                        </p:tgtEl>
                                      </p:cBhvr>
                                    </p:animEffect>
                                  </p:childTnLst>
                                </p:cTn>
                              </p:par>
                              <p:par>
                                <p:cTn id="52" presetID="10" presetClass="entr" presetSubtype="0" fill="hold" nodeType="withEffect">
                                  <p:stCondLst>
                                    <p:cond delay="0"/>
                                  </p:stCondLst>
                                  <p:childTnLst>
                                    <p:set>
                                      <p:cBhvr>
                                        <p:cTn id="53" dur="1" fill="hold">
                                          <p:stCondLst>
                                            <p:cond delay="0"/>
                                          </p:stCondLst>
                                        </p:cTn>
                                        <p:tgtEl>
                                          <p:spTgt spid="444"/>
                                        </p:tgtEl>
                                        <p:attrNameLst>
                                          <p:attrName>style.visibility</p:attrName>
                                        </p:attrNameLst>
                                      </p:cBhvr>
                                      <p:to>
                                        <p:strVal val="visible"/>
                                      </p:to>
                                    </p:set>
                                    <p:animEffect transition="in" filter="fade">
                                      <p:cBhvr>
                                        <p:cTn id="54" dur="1000"/>
                                        <p:tgtEl>
                                          <p:spTgt spid="444"/>
                                        </p:tgtEl>
                                      </p:cBhvr>
                                    </p:animEffect>
                                  </p:childTnLst>
                                </p:cTn>
                              </p:par>
                              <p:par>
                                <p:cTn id="55" presetID="10" presetClass="entr" presetSubtype="0" fill="hold" nodeType="withEffect">
                                  <p:stCondLst>
                                    <p:cond delay="0"/>
                                  </p:stCondLst>
                                  <p:childTnLst>
                                    <p:set>
                                      <p:cBhvr>
                                        <p:cTn id="56" dur="1" fill="hold">
                                          <p:stCondLst>
                                            <p:cond delay="0"/>
                                          </p:stCondLst>
                                        </p:cTn>
                                        <p:tgtEl>
                                          <p:spTgt spid="445"/>
                                        </p:tgtEl>
                                        <p:attrNameLst>
                                          <p:attrName>style.visibility</p:attrName>
                                        </p:attrNameLst>
                                      </p:cBhvr>
                                      <p:to>
                                        <p:strVal val="visible"/>
                                      </p:to>
                                    </p:set>
                                    <p:animEffect transition="in" filter="fade">
                                      <p:cBhvr>
                                        <p:cTn id="57" dur="1000"/>
                                        <p:tgtEl>
                                          <p:spTgt spid="445"/>
                                        </p:tgtEl>
                                      </p:cBhvr>
                                    </p:animEffect>
                                  </p:childTnLst>
                                </p:cTn>
                              </p:par>
                              <p:par>
                                <p:cTn id="58" presetID="10" presetClass="entr" presetSubtype="0" fill="hold" nodeType="withEffect">
                                  <p:stCondLst>
                                    <p:cond delay="0"/>
                                  </p:stCondLst>
                                  <p:childTnLst>
                                    <p:set>
                                      <p:cBhvr>
                                        <p:cTn id="59" dur="1" fill="hold">
                                          <p:stCondLst>
                                            <p:cond delay="0"/>
                                          </p:stCondLst>
                                        </p:cTn>
                                        <p:tgtEl>
                                          <p:spTgt spid="446"/>
                                        </p:tgtEl>
                                        <p:attrNameLst>
                                          <p:attrName>style.visibility</p:attrName>
                                        </p:attrNameLst>
                                      </p:cBhvr>
                                      <p:to>
                                        <p:strVal val="visible"/>
                                      </p:to>
                                    </p:set>
                                    <p:animEffect transition="in" filter="fade">
                                      <p:cBhvr>
                                        <p:cTn id="60" dur="1000"/>
                                        <p:tgtEl>
                                          <p:spTgt spid="446"/>
                                        </p:tgtEl>
                                      </p:cBhvr>
                                    </p:animEffect>
                                  </p:childTnLst>
                                </p:cTn>
                              </p:par>
                              <p:par>
                                <p:cTn id="61" presetID="10" presetClass="entr" presetSubtype="0" fill="hold" nodeType="withEffect">
                                  <p:stCondLst>
                                    <p:cond delay="0"/>
                                  </p:stCondLst>
                                  <p:childTnLst>
                                    <p:set>
                                      <p:cBhvr>
                                        <p:cTn id="62" dur="1" fill="hold">
                                          <p:stCondLst>
                                            <p:cond delay="0"/>
                                          </p:stCondLst>
                                        </p:cTn>
                                        <p:tgtEl>
                                          <p:spTgt spid="447"/>
                                        </p:tgtEl>
                                        <p:attrNameLst>
                                          <p:attrName>style.visibility</p:attrName>
                                        </p:attrNameLst>
                                      </p:cBhvr>
                                      <p:to>
                                        <p:strVal val="visible"/>
                                      </p:to>
                                    </p:set>
                                    <p:animEffect transition="in" filter="fade">
                                      <p:cBhvr>
                                        <p:cTn id="63" dur="1000"/>
                                        <p:tgtEl>
                                          <p:spTgt spid="447"/>
                                        </p:tgtEl>
                                      </p:cBhvr>
                                    </p:animEffect>
                                  </p:childTnLst>
                                </p:cTn>
                              </p:par>
                              <p:par>
                                <p:cTn id="64" presetID="10" presetClass="entr" presetSubtype="0" fill="hold" nodeType="withEffect">
                                  <p:stCondLst>
                                    <p:cond delay="0"/>
                                  </p:stCondLst>
                                  <p:childTnLst>
                                    <p:set>
                                      <p:cBhvr>
                                        <p:cTn id="65" dur="1" fill="hold">
                                          <p:stCondLst>
                                            <p:cond delay="0"/>
                                          </p:stCondLst>
                                        </p:cTn>
                                        <p:tgtEl>
                                          <p:spTgt spid="448"/>
                                        </p:tgtEl>
                                        <p:attrNameLst>
                                          <p:attrName>style.visibility</p:attrName>
                                        </p:attrNameLst>
                                      </p:cBhvr>
                                      <p:to>
                                        <p:strVal val="visible"/>
                                      </p:to>
                                    </p:set>
                                    <p:animEffect transition="in" filter="fade">
                                      <p:cBhvr>
                                        <p:cTn id="66" dur="1000"/>
                                        <p:tgtEl>
                                          <p:spTgt spid="44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34"/>
                                        </p:tgtEl>
                                        <p:attrNameLst>
                                          <p:attrName>style.visibility</p:attrName>
                                        </p:attrNameLst>
                                      </p:cBhvr>
                                      <p:to>
                                        <p:strVal val="visible"/>
                                      </p:to>
                                    </p:set>
                                    <p:animEffect transition="in" filter="fade">
                                      <p:cBhvr>
                                        <p:cTn id="71" dur="1000"/>
                                        <p:tgtEl>
                                          <p:spTgt spid="43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fade">
                                      <p:cBhvr>
                                        <p:cTn id="76" dur="1000"/>
                                        <p:tgtEl>
                                          <p:spTgt spid="43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426"/>
                                        </p:tgtEl>
                                        <p:attrNameLst>
                                          <p:attrName>style.visibility</p:attrName>
                                        </p:attrNameLst>
                                      </p:cBhvr>
                                      <p:to>
                                        <p:strVal val="visible"/>
                                      </p:to>
                                    </p:set>
                                    <p:animEffect transition="in" filter="fade">
                                      <p:cBhvr>
                                        <p:cTn id="81" dur="1000"/>
                                        <p:tgtEl>
                                          <p:spTgt spid="42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23"/>
                                        </p:tgtEl>
                                        <p:attrNameLst>
                                          <p:attrName>style.visibility</p:attrName>
                                        </p:attrNameLst>
                                      </p:cBhvr>
                                      <p:to>
                                        <p:strVal val="visible"/>
                                      </p:to>
                                    </p:set>
                                    <p:animEffect transition="in" filter="fade">
                                      <p:cBhvr>
                                        <p:cTn id="86" dur="10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0"/>
          <p:cNvSpPr txBox="1"/>
          <p:nvPr/>
        </p:nvSpPr>
        <p:spPr>
          <a:xfrm>
            <a:off x="415150" y="1356400"/>
            <a:ext cx="7810500" cy="35100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n" sz="1200" b="1">
                <a:solidFill>
                  <a:srgbClr val="85200C"/>
                </a:solidFill>
                <a:latin typeface="Calibri"/>
                <a:ea typeface="Calibri"/>
                <a:cs typeface="Calibri"/>
                <a:sym typeface="Calibri"/>
              </a:rPr>
              <a:t>Carrying Capacity </a:t>
            </a:r>
            <a:r>
              <a:rPr lang="en" sz="1200">
                <a:solidFill>
                  <a:schemeClr val="dk1"/>
                </a:solidFill>
                <a:latin typeface="Calibri"/>
                <a:ea typeface="Calibri"/>
                <a:cs typeface="Calibri"/>
                <a:sym typeface="Calibri"/>
              </a:rPr>
              <a:t>- </a:t>
            </a:r>
            <a:r>
              <a:rPr lang="en" sz="1200">
                <a:solidFill>
                  <a:srgbClr val="202124"/>
                </a:solidFill>
                <a:highlight>
                  <a:srgbClr val="FFFFFF"/>
                </a:highlight>
                <a:latin typeface="Calibri"/>
                <a:ea typeface="Calibri"/>
                <a:cs typeface="Calibri"/>
                <a:sym typeface="Calibri"/>
              </a:rPr>
              <a:t>the number of grazing animals a given area or pasture is able to support without depleting rangeland vegetation or soil resources.</a:t>
            </a:r>
            <a:endParaRPr sz="1200">
              <a:solidFill>
                <a:srgbClr val="202124"/>
              </a:solidFill>
              <a:highlight>
                <a:srgbClr val="FFFFFF"/>
              </a:highlight>
              <a:latin typeface="Calibri"/>
              <a:ea typeface="Calibri"/>
              <a:cs typeface="Calibri"/>
              <a:sym typeface="Calibri"/>
            </a:endParaRPr>
          </a:p>
          <a:p>
            <a:pPr marL="0" lvl="0" indent="0" algn="l" rtl="0">
              <a:lnSpc>
                <a:spcPct val="140000"/>
              </a:lnSpc>
              <a:spcBef>
                <a:spcPts val="0"/>
              </a:spcBef>
              <a:spcAft>
                <a:spcPts val="0"/>
              </a:spcAft>
              <a:buNone/>
            </a:pPr>
            <a:endParaRPr sz="1200">
              <a:solidFill>
                <a:srgbClr val="202124"/>
              </a:solidFill>
              <a:highlight>
                <a:srgbClr val="FFFFFF"/>
              </a:highlight>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Determining the carrying capacity (how many animals your land can support) is all about </a:t>
            </a:r>
            <a:r>
              <a:rPr lang="en" sz="1200" b="1" i="1">
                <a:solidFill>
                  <a:schemeClr val="dk1"/>
                </a:solidFill>
                <a:latin typeface="Calibri"/>
                <a:ea typeface="Calibri"/>
                <a:cs typeface="Calibri"/>
                <a:sym typeface="Calibri"/>
              </a:rPr>
              <a:t>BASIC</a:t>
            </a:r>
            <a:r>
              <a:rPr lang="en" sz="1200" b="1">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math.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Here are the </a:t>
            </a:r>
            <a:r>
              <a:rPr lang="en" sz="1200" b="1" i="1">
                <a:solidFill>
                  <a:schemeClr val="dk1"/>
                </a:solidFill>
                <a:latin typeface="Calibri"/>
                <a:ea typeface="Calibri"/>
                <a:cs typeface="Calibri"/>
                <a:sym typeface="Calibri"/>
              </a:rPr>
              <a:t>basic equations</a:t>
            </a:r>
            <a:r>
              <a:rPr lang="en" sz="1200">
                <a:solidFill>
                  <a:schemeClr val="dk1"/>
                </a:solidFill>
                <a:latin typeface="Calibri"/>
                <a:ea typeface="Calibri"/>
                <a:cs typeface="Calibri"/>
                <a:sym typeface="Calibri"/>
              </a:rPr>
              <a:t> you need: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ctr" rtl="0">
              <a:spcBef>
                <a:spcPts val="0"/>
              </a:spcBef>
              <a:spcAft>
                <a:spcPts val="0"/>
              </a:spcAft>
              <a:buNone/>
            </a:pPr>
            <a:r>
              <a:rPr lang="en" b="1">
                <a:solidFill>
                  <a:schemeClr val="dk1"/>
                </a:solidFill>
                <a:latin typeface="Calibri"/>
                <a:ea typeface="Calibri"/>
                <a:cs typeface="Calibri"/>
                <a:sym typeface="Calibri"/>
              </a:rPr>
              <a:t>Pounds/year =  (pounds of forage/acre/yr – RDM) * # of acres * HE</a:t>
            </a:r>
            <a:endParaRPr b="1">
              <a:solidFill>
                <a:schemeClr val="dk1"/>
              </a:solidFill>
              <a:latin typeface="Calibri"/>
              <a:ea typeface="Calibri"/>
              <a:cs typeface="Calibri"/>
              <a:sym typeface="Calibri"/>
            </a:endParaRPr>
          </a:p>
          <a:p>
            <a:pPr marL="0" lvl="0" indent="0" algn="ctr" rtl="0">
              <a:spcBef>
                <a:spcPts val="0"/>
              </a:spcBef>
              <a:spcAft>
                <a:spcPts val="0"/>
              </a:spcAft>
              <a:buNone/>
            </a:pPr>
            <a:r>
              <a:rPr lang="en" b="1">
                <a:solidFill>
                  <a:schemeClr val="dk1"/>
                </a:solidFill>
                <a:latin typeface="Calibri"/>
                <a:ea typeface="Calibri"/>
                <a:cs typeface="Calibri"/>
                <a:sym typeface="Calibri"/>
              </a:rPr>
              <a:t>Pounds/year/animal needed = Average weight * 0.03 * 365 days/year</a:t>
            </a:r>
            <a:endParaRPr b="1">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40000"/>
              </a:lnSpc>
              <a:spcBef>
                <a:spcPts val="0"/>
              </a:spcBef>
              <a:spcAft>
                <a:spcPts val="0"/>
              </a:spcAft>
              <a:buNone/>
            </a:pPr>
            <a:endParaRPr sz="1200" b="1">
              <a:solidFill>
                <a:srgbClr val="85200C"/>
              </a:solidFill>
              <a:latin typeface="Calibri"/>
              <a:ea typeface="Calibri"/>
              <a:cs typeface="Calibri"/>
              <a:sym typeface="Calibri"/>
            </a:endParaRPr>
          </a:p>
          <a:p>
            <a:pPr marL="0" lvl="0" indent="0" algn="l" rtl="0">
              <a:lnSpc>
                <a:spcPct val="140000"/>
              </a:lnSpc>
              <a:spcBef>
                <a:spcPts val="0"/>
              </a:spcBef>
              <a:spcAft>
                <a:spcPts val="0"/>
              </a:spcAft>
              <a:buNone/>
            </a:pPr>
            <a:r>
              <a:rPr lang="en" sz="1200" b="1">
                <a:solidFill>
                  <a:srgbClr val="85200C"/>
                </a:solidFill>
                <a:latin typeface="Calibri"/>
                <a:ea typeface="Calibri"/>
                <a:cs typeface="Calibri"/>
                <a:sym typeface="Calibri"/>
              </a:rPr>
              <a:t>Residual Dry Matter (RDM)</a:t>
            </a:r>
            <a:r>
              <a:rPr lang="en" sz="1200">
                <a:solidFill>
                  <a:schemeClr val="dk1"/>
                </a:solidFill>
                <a:latin typeface="Calibri"/>
                <a:ea typeface="Calibri"/>
                <a:cs typeface="Calibri"/>
                <a:sym typeface="Calibri"/>
              </a:rPr>
              <a:t> - </a:t>
            </a:r>
            <a:r>
              <a:rPr lang="en" sz="1200">
                <a:solidFill>
                  <a:srgbClr val="202124"/>
                </a:solidFill>
                <a:highlight>
                  <a:srgbClr val="FFFFFF"/>
                </a:highlight>
                <a:latin typeface="Calibri"/>
                <a:ea typeface="Calibri"/>
                <a:cs typeface="Calibri"/>
                <a:sym typeface="Calibri"/>
              </a:rPr>
              <a:t> the amount of old plant material left on the ground at the beginning of a new growing season. The beginning of the new growing season is defined as the first rain event in the fall. Sometimes September 1st is used as an objective, consistent time to measure RDM. in California, RDM indicates the previous season's use and can be used to describe the health or condition of annual rangelands.</a:t>
            </a:r>
            <a:endParaRPr sz="1200">
              <a:solidFill>
                <a:srgbClr val="202124"/>
              </a:solidFill>
              <a:highlight>
                <a:srgbClr val="FFFFFF"/>
              </a:highlight>
              <a:latin typeface="Calibri"/>
              <a:ea typeface="Calibri"/>
              <a:cs typeface="Calibri"/>
              <a:sym typeface="Calibri"/>
            </a:endParaRPr>
          </a:p>
          <a:p>
            <a:pPr marL="0" lvl="0" indent="0" algn="l" rtl="0">
              <a:lnSpc>
                <a:spcPct val="140000"/>
              </a:lnSpc>
              <a:spcBef>
                <a:spcPts val="0"/>
              </a:spcBef>
              <a:spcAft>
                <a:spcPts val="0"/>
              </a:spcAft>
              <a:buNone/>
            </a:pPr>
            <a:endParaRPr sz="1200">
              <a:solidFill>
                <a:srgbClr val="202124"/>
              </a:solidFill>
              <a:highlight>
                <a:srgbClr val="FFFFFF"/>
              </a:highlight>
              <a:latin typeface="Calibri"/>
              <a:ea typeface="Calibri"/>
              <a:cs typeface="Calibri"/>
              <a:sym typeface="Calibri"/>
            </a:endParaRPr>
          </a:p>
          <a:p>
            <a:pPr marL="0" lvl="0" indent="0" algn="l" rtl="0">
              <a:lnSpc>
                <a:spcPct val="140000"/>
              </a:lnSpc>
              <a:spcBef>
                <a:spcPts val="0"/>
              </a:spcBef>
              <a:spcAft>
                <a:spcPts val="0"/>
              </a:spcAft>
              <a:buClr>
                <a:schemeClr val="dk1"/>
              </a:buClr>
              <a:buSzPts val="1100"/>
              <a:buFont typeface="Arial"/>
              <a:buNone/>
            </a:pPr>
            <a:endParaRPr sz="1200">
              <a:solidFill>
                <a:srgbClr val="202124"/>
              </a:solidFill>
              <a:highlight>
                <a:srgbClr val="FFFFFF"/>
              </a:highlight>
              <a:latin typeface="Calibri"/>
              <a:ea typeface="Calibri"/>
              <a:cs typeface="Calibri"/>
              <a:sym typeface="Calibri"/>
            </a:endParaRPr>
          </a:p>
        </p:txBody>
      </p:sp>
      <p:sp>
        <p:nvSpPr>
          <p:cNvPr id="241" name="Google Shape;241;p30"/>
          <p:cNvSpPr/>
          <p:nvPr/>
        </p:nvSpPr>
        <p:spPr>
          <a:xfrm>
            <a:off x="1603900" y="2698950"/>
            <a:ext cx="5433000" cy="633900"/>
          </a:xfrm>
          <a:prstGeom prst="rect">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0"/>
          <p:cNvSpPr txBox="1">
            <a:spLocks noGrp="1"/>
          </p:cNvSpPr>
          <p:nvPr>
            <p:ph type="title"/>
          </p:nvPr>
        </p:nvSpPr>
        <p:spPr>
          <a:xfrm>
            <a:off x="311700" y="65850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DETERMINING CARRYING CAPACITY: </a:t>
            </a:r>
            <a:endParaRPr/>
          </a:p>
        </p:txBody>
      </p:sp>
      <p:pic>
        <p:nvPicPr>
          <p:cNvPr id="243" name="Google Shape;243;p30"/>
          <p:cNvPicPr preferRelativeResize="0"/>
          <p:nvPr/>
        </p:nvPicPr>
        <p:blipFill>
          <a:blip r:embed="rId3">
            <a:alphaModFix/>
          </a:blip>
          <a:stretch>
            <a:fillRect/>
          </a:stretch>
        </p:blipFill>
        <p:spPr>
          <a:xfrm>
            <a:off x="86125" y="226250"/>
            <a:ext cx="2631450" cy="401300"/>
          </a:xfrm>
          <a:prstGeom prst="rect">
            <a:avLst/>
          </a:prstGeom>
          <a:noFill/>
          <a:ln>
            <a:noFill/>
          </a:ln>
        </p:spPr>
      </p:pic>
      <p:pic>
        <p:nvPicPr>
          <p:cNvPr id="244" name="Google Shape;244;p30" descr="Silhouette Of Buffalo Sticker"/>
          <p:cNvPicPr preferRelativeResize="0"/>
          <p:nvPr/>
        </p:nvPicPr>
        <p:blipFill>
          <a:blip r:embed="rId4">
            <a:alphaModFix/>
          </a:blip>
          <a:stretch>
            <a:fillRect/>
          </a:stretch>
        </p:blipFill>
        <p:spPr>
          <a:xfrm>
            <a:off x="7990700" y="4357324"/>
            <a:ext cx="1028875" cy="633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1"/>
          <p:cNvSpPr txBox="1"/>
          <p:nvPr/>
        </p:nvSpPr>
        <p:spPr>
          <a:xfrm>
            <a:off x="415150" y="1356400"/>
            <a:ext cx="7810500" cy="14418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n" sz="1200" b="1">
                <a:solidFill>
                  <a:srgbClr val="85200C"/>
                </a:solidFill>
                <a:latin typeface="Calibri"/>
                <a:ea typeface="Calibri"/>
                <a:cs typeface="Calibri"/>
                <a:sym typeface="Calibri"/>
              </a:rPr>
              <a:t>Harvest Efficiency (HE) </a:t>
            </a:r>
            <a:r>
              <a:rPr lang="en" sz="1200">
                <a:solidFill>
                  <a:schemeClr val="dk1"/>
                </a:solidFill>
                <a:latin typeface="Calibri"/>
                <a:ea typeface="Calibri"/>
                <a:cs typeface="Calibri"/>
                <a:sym typeface="Calibri"/>
              </a:rPr>
              <a:t>-  intake by livestock. A standard measure based on </a:t>
            </a:r>
            <a:r>
              <a:rPr lang="en" sz="1200" i="1" u="sng">
                <a:solidFill>
                  <a:schemeClr val="dk1"/>
                </a:solidFill>
                <a:latin typeface="Calibri"/>
                <a:ea typeface="Calibri"/>
                <a:cs typeface="Calibri"/>
                <a:sym typeface="Calibri"/>
              </a:rPr>
              <a:t>slope of terrain</a:t>
            </a:r>
            <a:r>
              <a:rPr lang="en" sz="1200">
                <a:solidFill>
                  <a:schemeClr val="dk1"/>
                </a:solidFill>
                <a:latin typeface="Calibri"/>
                <a:ea typeface="Calibri"/>
                <a:cs typeface="Calibri"/>
                <a:sym typeface="Calibri"/>
              </a:rPr>
              <a:t>. The steeper the ground, the more difficult it will be for the animal to graze it; thus providing a lower Harvest Efficiency. </a:t>
            </a:r>
            <a:endParaRPr sz="1200">
              <a:solidFill>
                <a:schemeClr val="dk1"/>
              </a:solidFill>
              <a:latin typeface="Calibri"/>
              <a:ea typeface="Calibri"/>
              <a:cs typeface="Calibri"/>
              <a:sym typeface="Calibri"/>
            </a:endParaRPr>
          </a:p>
          <a:p>
            <a:pPr marL="0" lvl="0" indent="0" algn="l" rtl="0">
              <a:lnSpc>
                <a:spcPct val="140000"/>
              </a:lnSpc>
              <a:spcBef>
                <a:spcPts val="0"/>
              </a:spcBef>
              <a:spcAft>
                <a:spcPts val="0"/>
              </a:spcAft>
              <a:buNone/>
            </a:pPr>
            <a:endParaRPr sz="1200">
              <a:solidFill>
                <a:schemeClr val="dk1"/>
              </a:solidFill>
              <a:latin typeface="Calibri"/>
              <a:ea typeface="Calibri"/>
              <a:cs typeface="Calibri"/>
              <a:sym typeface="Calibri"/>
            </a:endParaRPr>
          </a:p>
        </p:txBody>
      </p:sp>
      <p:sp>
        <p:nvSpPr>
          <p:cNvPr id="250" name="Google Shape;250;p31"/>
          <p:cNvSpPr txBox="1">
            <a:spLocks noGrp="1"/>
          </p:cNvSpPr>
          <p:nvPr>
            <p:ph type="title"/>
          </p:nvPr>
        </p:nvSpPr>
        <p:spPr>
          <a:xfrm>
            <a:off x="311700" y="65850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DETERMINING CARRYING CAPACITY: </a:t>
            </a:r>
            <a:endParaRPr/>
          </a:p>
        </p:txBody>
      </p:sp>
      <p:pic>
        <p:nvPicPr>
          <p:cNvPr id="251" name="Google Shape;251;p31"/>
          <p:cNvPicPr preferRelativeResize="0"/>
          <p:nvPr/>
        </p:nvPicPr>
        <p:blipFill>
          <a:blip r:embed="rId3">
            <a:alphaModFix/>
          </a:blip>
          <a:stretch>
            <a:fillRect/>
          </a:stretch>
        </p:blipFill>
        <p:spPr>
          <a:xfrm>
            <a:off x="86125" y="226250"/>
            <a:ext cx="2631450" cy="401300"/>
          </a:xfrm>
          <a:prstGeom prst="rect">
            <a:avLst/>
          </a:prstGeom>
          <a:noFill/>
          <a:ln>
            <a:noFill/>
          </a:ln>
        </p:spPr>
      </p:pic>
      <p:pic>
        <p:nvPicPr>
          <p:cNvPr id="252" name="Google Shape;252;p31" descr="Silhouette Of Buffalo Sticker"/>
          <p:cNvPicPr preferRelativeResize="0"/>
          <p:nvPr/>
        </p:nvPicPr>
        <p:blipFill>
          <a:blip r:embed="rId4">
            <a:alphaModFix/>
          </a:blip>
          <a:stretch>
            <a:fillRect/>
          </a:stretch>
        </p:blipFill>
        <p:spPr>
          <a:xfrm>
            <a:off x="7990700" y="4357324"/>
            <a:ext cx="1028875" cy="633800"/>
          </a:xfrm>
          <a:prstGeom prst="rect">
            <a:avLst/>
          </a:prstGeom>
          <a:noFill/>
          <a:ln>
            <a:noFill/>
          </a:ln>
        </p:spPr>
      </p:pic>
      <p:graphicFrame>
        <p:nvGraphicFramePr>
          <p:cNvPr id="253" name="Google Shape;253;p31"/>
          <p:cNvGraphicFramePr/>
          <p:nvPr/>
        </p:nvGraphicFramePr>
        <p:xfrm>
          <a:off x="415150" y="2643975"/>
          <a:ext cx="3000000" cy="3000000"/>
        </p:xfrm>
        <a:graphic>
          <a:graphicData uri="http://schemas.openxmlformats.org/drawingml/2006/table">
            <a:tbl>
              <a:tblPr bandRow="1">
                <a:noFill/>
                <a:tableStyleId>{375CD927-FA21-49D2-A7B1-7E02E1FC932D}</a:tableStyleId>
              </a:tblPr>
              <a:tblGrid>
                <a:gridCol w="1978650">
                  <a:extLst>
                    <a:ext uri="{9D8B030D-6E8A-4147-A177-3AD203B41FA5}">
                      <a16:colId xmlns:a16="http://schemas.microsoft.com/office/drawing/2014/main" val="20000"/>
                    </a:ext>
                  </a:extLst>
                </a:gridCol>
                <a:gridCol w="1979300">
                  <a:extLst>
                    <a:ext uri="{9D8B030D-6E8A-4147-A177-3AD203B41FA5}">
                      <a16:colId xmlns:a16="http://schemas.microsoft.com/office/drawing/2014/main" val="20001"/>
                    </a:ext>
                  </a:extLst>
                </a:gridCol>
                <a:gridCol w="197930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sz="1200" b="1">
                          <a:latin typeface="Calibri"/>
                          <a:ea typeface="Calibri"/>
                          <a:cs typeface="Calibri"/>
                          <a:sym typeface="Calibri"/>
                        </a:rPr>
                        <a:t>Site Description &amp; Slope</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b="1">
                          <a:latin typeface="Calibri"/>
                          <a:ea typeface="Calibri"/>
                          <a:cs typeface="Calibri"/>
                          <a:sym typeface="Calibri"/>
                        </a:rPr>
                        <a:t>Harvest Efficiency</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b="1">
                          <a:latin typeface="Calibri"/>
                          <a:ea typeface="Calibri"/>
                          <a:cs typeface="Calibri"/>
                          <a:sym typeface="Calibri"/>
                        </a:rPr>
                        <a:t>RDM (pounds/ acre)</a:t>
                      </a:r>
                      <a:endParaRPr sz="1200" b="1">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a:latin typeface="Calibri"/>
                          <a:ea typeface="Calibri"/>
                          <a:cs typeface="Calibri"/>
                          <a:sym typeface="Calibri"/>
                        </a:rPr>
                        <a:t>Dry Annual Range, 0-10%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300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200">
                          <a:latin typeface="Calibri"/>
                          <a:ea typeface="Calibri"/>
                          <a:cs typeface="Calibri"/>
                          <a:sym typeface="Calibri"/>
                        </a:rPr>
                        <a:t>Dry Annual Range, 10-20%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400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a:latin typeface="Calibri"/>
                          <a:ea typeface="Calibri"/>
                          <a:cs typeface="Calibri"/>
                          <a:sym typeface="Calibri"/>
                        </a:rPr>
                        <a:t>Dry Annual Range, 20-40%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0.20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500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200">
                          <a:latin typeface="Calibri"/>
                          <a:ea typeface="Calibri"/>
                          <a:cs typeface="Calibri"/>
                          <a:sym typeface="Calibri"/>
                        </a:rPr>
                        <a:t>Dry Annual Range, &gt;40%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0.10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600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bl>
          </a:graphicData>
        </a:graphic>
      </p:graphicFrame>
      <p:sp>
        <p:nvSpPr>
          <p:cNvPr id="254" name="Google Shape;254;p31"/>
          <p:cNvSpPr txBox="1"/>
          <p:nvPr/>
        </p:nvSpPr>
        <p:spPr>
          <a:xfrm>
            <a:off x="311700" y="2270250"/>
            <a:ext cx="3000000" cy="30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5B0F00"/>
                </a:solidFill>
                <a:latin typeface="Calibri"/>
                <a:ea typeface="Calibri"/>
                <a:cs typeface="Calibri"/>
                <a:sym typeface="Calibri"/>
              </a:rPr>
              <a:t>Harvest Efficiency and RDM</a:t>
            </a:r>
            <a:endParaRPr b="1">
              <a:solidFill>
                <a:srgbClr val="5B0F00"/>
              </a:solidFill>
              <a:latin typeface="Calibri"/>
              <a:ea typeface="Calibri"/>
              <a:cs typeface="Calibri"/>
              <a:sym typeface="Calibri"/>
            </a:endParaRPr>
          </a:p>
        </p:txBody>
      </p:sp>
      <p:pic>
        <p:nvPicPr>
          <p:cNvPr id="255" name="Google Shape;255;p31"/>
          <p:cNvPicPr preferRelativeResize="0"/>
          <p:nvPr/>
        </p:nvPicPr>
        <p:blipFill rotWithShape="1">
          <a:blip r:embed="rId5">
            <a:alphaModFix/>
          </a:blip>
          <a:srcRect t="1811" b="1811"/>
          <a:stretch/>
        </p:blipFill>
        <p:spPr>
          <a:xfrm>
            <a:off x="6477025" y="2085375"/>
            <a:ext cx="2403975" cy="15445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2"/>
          <p:cNvSpPr txBox="1">
            <a:spLocks noGrp="1"/>
          </p:cNvSpPr>
          <p:nvPr>
            <p:ph type="title"/>
          </p:nvPr>
        </p:nvSpPr>
        <p:spPr>
          <a:xfrm>
            <a:off x="0" y="658500"/>
            <a:ext cx="91440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800"/>
              <a:t>DETERMINING CARRYING CAPACITY: FORAGE PRODUCTION </a:t>
            </a:r>
            <a:endParaRPr sz="3800"/>
          </a:p>
        </p:txBody>
      </p:sp>
      <p:pic>
        <p:nvPicPr>
          <p:cNvPr id="261" name="Google Shape;261;p32"/>
          <p:cNvPicPr preferRelativeResize="0"/>
          <p:nvPr/>
        </p:nvPicPr>
        <p:blipFill>
          <a:blip r:embed="rId3">
            <a:alphaModFix/>
          </a:blip>
          <a:stretch>
            <a:fillRect/>
          </a:stretch>
        </p:blipFill>
        <p:spPr>
          <a:xfrm>
            <a:off x="86125" y="226250"/>
            <a:ext cx="2631450" cy="401300"/>
          </a:xfrm>
          <a:prstGeom prst="rect">
            <a:avLst/>
          </a:prstGeom>
          <a:noFill/>
          <a:ln>
            <a:noFill/>
          </a:ln>
        </p:spPr>
      </p:pic>
      <p:pic>
        <p:nvPicPr>
          <p:cNvPr id="262" name="Google Shape;262;p32" descr="Silhouette Of Buffalo Sticker"/>
          <p:cNvPicPr preferRelativeResize="0"/>
          <p:nvPr/>
        </p:nvPicPr>
        <p:blipFill>
          <a:blip r:embed="rId4">
            <a:alphaModFix/>
          </a:blip>
          <a:stretch>
            <a:fillRect/>
          </a:stretch>
        </p:blipFill>
        <p:spPr>
          <a:xfrm>
            <a:off x="7990700" y="4357324"/>
            <a:ext cx="1028875" cy="633800"/>
          </a:xfrm>
          <a:prstGeom prst="rect">
            <a:avLst/>
          </a:prstGeom>
          <a:noFill/>
          <a:ln>
            <a:noFill/>
          </a:ln>
        </p:spPr>
      </p:pic>
      <p:sp>
        <p:nvSpPr>
          <p:cNvPr id="263" name="Google Shape;263;p32"/>
          <p:cNvSpPr txBox="1"/>
          <p:nvPr/>
        </p:nvSpPr>
        <p:spPr>
          <a:xfrm>
            <a:off x="257600" y="1390650"/>
            <a:ext cx="8207700" cy="351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When determining the average forage productivity of a given area there are typically 3 options: </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b="1">
                <a:solidFill>
                  <a:schemeClr val="dk1"/>
                </a:solidFill>
                <a:latin typeface="Calibri"/>
                <a:ea typeface="Calibri"/>
                <a:cs typeface="Calibri"/>
                <a:sym typeface="Calibri"/>
              </a:rPr>
              <a:t>Web Soil Survey </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b="1">
                <a:solidFill>
                  <a:schemeClr val="dk1"/>
                </a:solidFill>
                <a:latin typeface="Calibri"/>
                <a:ea typeface="Calibri"/>
                <a:cs typeface="Calibri"/>
                <a:sym typeface="Calibri"/>
              </a:rPr>
              <a:t>Local Cooperative Extension Office </a:t>
            </a:r>
            <a:r>
              <a:rPr lang="en" sz="1200">
                <a:solidFill>
                  <a:schemeClr val="dk1"/>
                </a:solidFill>
                <a:latin typeface="Calibri"/>
                <a:ea typeface="Calibri"/>
                <a:cs typeface="Calibri"/>
                <a:sym typeface="Calibri"/>
              </a:rPr>
              <a:t>(dependent on office - not all of them have range managers on staff) </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AutoNum type="arabicPeriod"/>
            </a:pPr>
            <a:r>
              <a:rPr lang="en" sz="1200" b="1">
                <a:solidFill>
                  <a:schemeClr val="dk1"/>
                </a:solidFill>
                <a:latin typeface="Calibri"/>
                <a:ea typeface="Calibri"/>
                <a:cs typeface="Calibri"/>
                <a:sym typeface="Calibri"/>
              </a:rPr>
              <a:t>Forage clipping</a:t>
            </a:r>
            <a:r>
              <a:rPr lang="en" sz="1200">
                <a:solidFill>
                  <a:schemeClr val="dk1"/>
                </a:solidFill>
                <a:latin typeface="Calibri"/>
                <a:ea typeface="Calibri"/>
                <a:cs typeface="Calibri"/>
                <a:sym typeface="Calibri"/>
              </a:rPr>
              <a:t> (field method) 	</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Clipping should be conducted at the peak production period (right after the annual grasses have developed their seeds, before the landscape starts to turn brown). Roughly the middle of May for most of the Central Valley in California. </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Once clippings have been collected, they must be dried to remove moisture and obtain an accurate weight.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rgbClr val="202124"/>
              </a:solidFill>
              <a:highlight>
                <a:srgbClr val="FFFFFF"/>
              </a:highlight>
              <a:latin typeface="Calibri"/>
              <a:ea typeface="Calibri"/>
              <a:cs typeface="Calibri"/>
              <a:sym typeface="Calibri"/>
            </a:endParaRPr>
          </a:p>
        </p:txBody>
      </p:sp>
      <p:pic>
        <p:nvPicPr>
          <p:cNvPr id="264" name="Google Shape;264;p32" descr="Soil Data and Maps | NRCS Soils"/>
          <p:cNvPicPr preferRelativeResize="0"/>
          <p:nvPr/>
        </p:nvPicPr>
        <p:blipFill>
          <a:blip r:embed="rId5">
            <a:alphaModFix/>
          </a:blip>
          <a:stretch>
            <a:fillRect/>
          </a:stretch>
        </p:blipFill>
        <p:spPr>
          <a:xfrm>
            <a:off x="1093150" y="3492225"/>
            <a:ext cx="2119125" cy="988925"/>
          </a:xfrm>
          <a:prstGeom prst="rect">
            <a:avLst/>
          </a:prstGeom>
          <a:noFill/>
          <a:ln>
            <a:noFill/>
          </a:ln>
        </p:spPr>
      </p:pic>
      <p:pic>
        <p:nvPicPr>
          <p:cNvPr id="265" name="Google Shape;265;p32" descr="UC creates $1 million Cooperative Extension endowed rice research chair |  Rice Farming"/>
          <p:cNvPicPr preferRelativeResize="0"/>
          <p:nvPr/>
        </p:nvPicPr>
        <p:blipFill>
          <a:blip r:embed="rId6">
            <a:alphaModFix/>
          </a:blip>
          <a:stretch>
            <a:fillRect/>
          </a:stretch>
        </p:blipFill>
        <p:spPr>
          <a:xfrm>
            <a:off x="3676609" y="3332225"/>
            <a:ext cx="1790775" cy="1308925"/>
          </a:xfrm>
          <a:prstGeom prst="rect">
            <a:avLst/>
          </a:prstGeom>
          <a:noFill/>
          <a:ln>
            <a:noFill/>
          </a:ln>
        </p:spPr>
      </p:pic>
      <p:pic>
        <p:nvPicPr>
          <p:cNvPr id="266" name="Google Shape;266;p32" descr="G2212 Getting to Know Your Pastures: Techniques to Enhance Monitoring A  photo-monitoring system and other monitoring techniques can help land  managers achieve their pasture management objectives. Photo-monitoring can  capture a vast amount of ..."/>
          <p:cNvPicPr preferRelativeResize="0"/>
          <p:nvPr/>
        </p:nvPicPr>
        <p:blipFill>
          <a:blip r:embed="rId7">
            <a:alphaModFix/>
          </a:blip>
          <a:stretch>
            <a:fillRect/>
          </a:stretch>
        </p:blipFill>
        <p:spPr>
          <a:xfrm>
            <a:off x="5973826" y="3414475"/>
            <a:ext cx="2361398" cy="1144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4"/>
          <p:cNvSpPr txBox="1">
            <a:spLocks noGrp="1"/>
          </p:cNvSpPr>
          <p:nvPr>
            <p:ph type="title"/>
          </p:nvPr>
        </p:nvSpPr>
        <p:spPr>
          <a:xfrm>
            <a:off x="0" y="658500"/>
            <a:ext cx="91440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sz="3800"/>
              <a:t>DETERMINING CARRYING CAPACITY: FORAGE PRODUCTION</a:t>
            </a:r>
            <a:endParaRPr/>
          </a:p>
        </p:txBody>
      </p:sp>
      <p:pic>
        <p:nvPicPr>
          <p:cNvPr id="280" name="Google Shape;280;p34"/>
          <p:cNvPicPr preferRelativeResize="0"/>
          <p:nvPr/>
        </p:nvPicPr>
        <p:blipFill>
          <a:blip r:embed="rId3">
            <a:alphaModFix/>
          </a:blip>
          <a:stretch>
            <a:fillRect/>
          </a:stretch>
        </p:blipFill>
        <p:spPr>
          <a:xfrm>
            <a:off x="86125" y="226250"/>
            <a:ext cx="2631450" cy="401300"/>
          </a:xfrm>
          <a:prstGeom prst="rect">
            <a:avLst/>
          </a:prstGeom>
          <a:noFill/>
          <a:ln>
            <a:noFill/>
          </a:ln>
        </p:spPr>
      </p:pic>
      <p:pic>
        <p:nvPicPr>
          <p:cNvPr id="281" name="Google Shape;281;p34" descr="Silhouette Of Buffalo Sticker"/>
          <p:cNvPicPr preferRelativeResize="0"/>
          <p:nvPr/>
        </p:nvPicPr>
        <p:blipFill>
          <a:blip r:embed="rId4">
            <a:alphaModFix/>
          </a:blip>
          <a:stretch>
            <a:fillRect/>
          </a:stretch>
        </p:blipFill>
        <p:spPr>
          <a:xfrm>
            <a:off x="7990700" y="4357324"/>
            <a:ext cx="1028875" cy="633800"/>
          </a:xfrm>
          <a:prstGeom prst="rect">
            <a:avLst/>
          </a:prstGeom>
          <a:noFill/>
          <a:ln>
            <a:noFill/>
          </a:ln>
        </p:spPr>
      </p:pic>
      <p:sp>
        <p:nvSpPr>
          <p:cNvPr id="282" name="Google Shape;282;p34"/>
          <p:cNvSpPr txBox="1"/>
          <p:nvPr/>
        </p:nvSpPr>
        <p:spPr>
          <a:xfrm>
            <a:off x="380925" y="1335850"/>
            <a:ext cx="8207700" cy="26016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n" sz="1200" b="1">
                <a:solidFill>
                  <a:srgbClr val="85200C"/>
                </a:solidFill>
                <a:latin typeface="Calibri"/>
                <a:ea typeface="Calibri"/>
                <a:cs typeface="Calibri"/>
                <a:sym typeface="Calibri"/>
              </a:rPr>
              <a:t>Animal Unit Month (AUM) </a:t>
            </a:r>
            <a:r>
              <a:rPr lang="en" sz="1200">
                <a:solidFill>
                  <a:schemeClr val="dk1"/>
                </a:solidFill>
                <a:latin typeface="Calibri"/>
                <a:ea typeface="Calibri"/>
                <a:cs typeface="Calibri"/>
                <a:sym typeface="Calibri"/>
              </a:rPr>
              <a:t>- t</a:t>
            </a:r>
            <a:r>
              <a:rPr lang="en" sz="1200">
                <a:solidFill>
                  <a:srgbClr val="202124"/>
                </a:solidFill>
                <a:highlight>
                  <a:srgbClr val="FFFFFF"/>
                </a:highlight>
                <a:latin typeface="Calibri"/>
                <a:ea typeface="Calibri"/>
                <a:cs typeface="Calibri"/>
                <a:sym typeface="Calibri"/>
              </a:rPr>
              <a:t>he amount of forage required by one </a:t>
            </a:r>
            <a:r>
              <a:rPr lang="en" sz="1200" b="1">
                <a:solidFill>
                  <a:srgbClr val="202124"/>
                </a:solidFill>
                <a:highlight>
                  <a:srgbClr val="FFFFFF"/>
                </a:highlight>
                <a:latin typeface="Calibri"/>
                <a:ea typeface="Calibri"/>
                <a:cs typeface="Calibri"/>
                <a:sym typeface="Calibri"/>
              </a:rPr>
              <a:t>animal unit</a:t>
            </a:r>
            <a:r>
              <a:rPr lang="en" sz="1200">
                <a:solidFill>
                  <a:srgbClr val="202124"/>
                </a:solidFill>
                <a:highlight>
                  <a:srgbClr val="FFFFFF"/>
                </a:highlight>
                <a:latin typeface="Calibri"/>
                <a:ea typeface="Calibri"/>
                <a:cs typeface="Calibri"/>
                <a:sym typeface="Calibri"/>
              </a:rPr>
              <a:t> for one </a:t>
            </a:r>
            <a:r>
              <a:rPr lang="en" sz="1200" b="1">
                <a:solidFill>
                  <a:srgbClr val="202124"/>
                </a:solidFill>
                <a:highlight>
                  <a:srgbClr val="FFFFFF"/>
                </a:highlight>
                <a:latin typeface="Calibri"/>
                <a:ea typeface="Calibri"/>
                <a:cs typeface="Calibri"/>
                <a:sym typeface="Calibri"/>
              </a:rPr>
              <a:t>month</a:t>
            </a:r>
            <a:r>
              <a:rPr lang="en" sz="1200">
                <a:solidFill>
                  <a:srgbClr val="202124"/>
                </a:solidFill>
                <a:highlight>
                  <a:srgbClr val="FFFFFF"/>
                </a:highlight>
                <a:latin typeface="Calibri"/>
                <a:ea typeface="Calibri"/>
                <a:cs typeface="Calibri"/>
                <a:sym typeface="Calibri"/>
              </a:rPr>
              <a:t>. </a:t>
            </a:r>
            <a:endParaRPr sz="1200">
              <a:solidFill>
                <a:srgbClr val="202124"/>
              </a:solidFill>
              <a:highlight>
                <a:srgbClr val="FFFFFF"/>
              </a:highlight>
              <a:latin typeface="Calibri"/>
              <a:ea typeface="Calibri"/>
              <a:cs typeface="Calibri"/>
              <a:sym typeface="Calibri"/>
            </a:endParaRPr>
          </a:p>
          <a:p>
            <a:pPr marL="0" lvl="0" indent="0" algn="l" rtl="0">
              <a:lnSpc>
                <a:spcPct val="140000"/>
              </a:lnSpc>
              <a:spcBef>
                <a:spcPts val="0"/>
              </a:spcBef>
              <a:spcAft>
                <a:spcPts val="0"/>
              </a:spcAft>
              <a:buNone/>
            </a:pPr>
            <a:r>
              <a:rPr lang="en" sz="1200">
                <a:solidFill>
                  <a:srgbClr val="202124"/>
                </a:solidFill>
                <a:highlight>
                  <a:srgbClr val="FFFFFF"/>
                </a:highlight>
                <a:latin typeface="Calibri"/>
                <a:ea typeface="Calibri"/>
                <a:cs typeface="Calibri"/>
                <a:sym typeface="Calibri"/>
              </a:rPr>
              <a:t>The Natural Resources Conservation Service (NRCS) uses 30 pounds of air-dry forage per day as the standard forage demand for a 1,000- pound cow (one </a:t>
            </a:r>
            <a:r>
              <a:rPr lang="en" sz="1200" b="1">
                <a:solidFill>
                  <a:srgbClr val="202124"/>
                </a:solidFill>
                <a:highlight>
                  <a:srgbClr val="FFFFFF"/>
                </a:highlight>
                <a:latin typeface="Calibri"/>
                <a:ea typeface="Calibri"/>
                <a:cs typeface="Calibri"/>
                <a:sym typeface="Calibri"/>
              </a:rPr>
              <a:t>animal unit AU</a:t>
            </a:r>
            <a:r>
              <a:rPr lang="en" sz="1200">
                <a:solidFill>
                  <a:srgbClr val="202124"/>
                </a:solidFill>
                <a:highlight>
                  <a:srgbClr val="FFFFFF"/>
                </a:highlight>
                <a:latin typeface="Calibri"/>
                <a:ea typeface="Calibri"/>
                <a:cs typeface="Calibri"/>
                <a:sym typeface="Calibri"/>
              </a:rPr>
              <a:t>).</a:t>
            </a:r>
            <a:endParaRPr sz="1200">
              <a:solidFill>
                <a:srgbClr val="202124"/>
              </a:solidFill>
              <a:highlight>
                <a:srgbClr val="FFFFFF"/>
              </a:highlight>
              <a:latin typeface="Calibri"/>
              <a:ea typeface="Calibri"/>
              <a:cs typeface="Calibri"/>
              <a:sym typeface="Calibri"/>
            </a:endParaRPr>
          </a:p>
          <a:p>
            <a:pPr marL="0" lvl="0" indent="0" algn="l" rtl="0">
              <a:lnSpc>
                <a:spcPct val="140000"/>
              </a:lnSpc>
              <a:spcBef>
                <a:spcPts val="0"/>
              </a:spcBef>
              <a:spcAft>
                <a:spcPts val="0"/>
              </a:spcAft>
              <a:buNone/>
            </a:pPr>
            <a:endParaRPr sz="1200" b="1">
              <a:solidFill>
                <a:srgbClr val="85200C"/>
              </a:solidFill>
              <a:highlight>
                <a:srgbClr val="FFFFFF"/>
              </a:highlight>
              <a:latin typeface="Calibri"/>
              <a:ea typeface="Calibri"/>
              <a:cs typeface="Calibri"/>
              <a:sym typeface="Calibri"/>
            </a:endParaRPr>
          </a:p>
          <a:p>
            <a:pPr marL="0" lvl="0" indent="0" algn="l" rtl="0">
              <a:lnSpc>
                <a:spcPct val="140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06999"/>
              </a:lnSpc>
              <a:spcBef>
                <a:spcPts val="0"/>
              </a:spcBef>
              <a:spcAft>
                <a:spcPts val="0"/>
              </a:spcAft>
              <a:buNone/>
            </a:pPr>
            <a:endParaRPr sz="2000">
              <a:solidFill>
                <a:schemeClr val="dk1"/>
              </a:solidFill>
              <a:latin typeface="Calibri"/>
              <a:ea typeface="Calibri"/>
              <a:cs typeface="Calibri"/>
              <a:sym typeface="Calibri"/>
            </a:endParaRPr>
          </a:p>
        </p:txBody>
      </p:sp>
      <p:graphicFrame>
        <p:nvGraphicFramePr>
          <p:cNvPr id="283" name="Google Shape;283;p34"/>
          <p:cNvGraphicFramePr/>
          <p:nvPr/>
        </p:nvGraphicFramePr>
        <p:xfrm>
          <a:off x="1104375" y="2604300"/>
          <a:ext cx="3000000" cy="3000000"/>
        </p:xfrm>
        <a:graphic>
          <a:graphicData uri="http://schemas.openxmlformats.org/drawingml/2006/table">
            <a:tbl>
              <a:tblPr bandRow="1">
                <a:noFill/>
                <a:tableStyleId>{375CD927-FA21-49D2-A7B1-7E02E1FC932D}</a:tableStyleId>
              </a:tblPr>
              <a:tblGrid>
                <a:gridCol w="2113925">
                  <a:extLst>
                    <a:ext uri="{9D8B030D-6E8A-4147-A177-3AD203B41FA5}">
                      <a16:colId xmlns:a16="http://schemas.microsoft.com/office/drawing/2014/main" val="20000"/>
                    </a:ext>
                  </a:extLst>
                </a:gridCol>
                <a:gridCol w="1821175">
                  <a:extLst>
                    <a:ext uri="{9D8B030D-6E8A-4147-A177-3AD203B41FA5}">
                      <a16:colId xmlns:a16="http://schemas.microsoft.com/office/drawing/2014/main" val="20001"/>
                    </a:ext>
                  </a:extLst>
                </a:gridCol>
                <a:gridCol w="200215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sz="1200" b="1">
                          <a:latin typeface="Calibri"/>
                          <a:ea typeface="Calibri"/>
                          <a:cs typeface="Calibri"/>
                          <a:sym typeface="Calibri"/>
                        </a:rPr>
                        <a:t>Animal</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b="1">
                          <a:latin typeface="Calibri"/>
                          <a:ea typeface="Calibri"/>
                          <a:cs typeface="Calibri"/>
                          <a:sym typeface="Calibri"/>
                        </a:rPr>
                        <a:t>Weight (lbs)</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b="1">
                          <a:latin typeface="Calibri"/>
                          <a:ea typeface="Calibri"/>
                          <a:cs typeface="Calibri"/>
                          <a:sym typeface="Calibri"/>
                        </a:rPr>
                        <a:t>Animal Unit (AU)</a:t>
                      </a:r>
                      <a:endParaRPr sz="1200" b="1">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a:latin typeface="Calibri"/>
                          <a:ea typeface="Calibri"/>
                          <a:cs typeface="Calibri"/>
                          <a:sym typeface="Calibri"/>
                        </a:rPr>
                        <a:t>Cattle (cows)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1,000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200">
                          <a:latin typeface="Calibri"/>
                          <a:ea typeface="Calibri"/>
                          <a:cs typeface="Calibri"/>
                          <a:sym typeface="Calibri"/>
                        </a:rPr>
                        <a:t>Cattle (bulls) </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1350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1.35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a:latin typeface="Calibri"/>
                          <a:ea typeface="Calibri"/>
                          <a:cs typeface="Calibri"/>
                          <a:sym typeface="Calibri"/>
                        </a:rPr>
                        <a:t>Horses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1,250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1.25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200">
                          <a:latin typeface="Calibri"/>
                          <a:ea typeface="Calibri"/>
                          <a:cs typeface="Calibri"/>
                          <a:sym typeface="Calibri"/>
                        </a:rPr>
                        <a:t>Sheep </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200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0.20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 sz="1200">
                          <a:latin typeface="Calibri"/>
                          <a:ea typeface="Calibri"/>
                          <a:cs typeface="Calibri"/>
                          <a:sym typeface="Calibri"/>
                        </a:rPr>
                        <a:t>Goats </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0.15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bl>
          </a:graphicData>
        </a:graphic>
      </p:graphicFrame>
      <p:sp>
        <p:nvSpPr>
          <p:cNvPr id="284" name="Google Shape;284;p34"/>
          <p:cNvSpPr txBox="1"/>
          <p:nvPr/>
        </p:nvSpPr>
        <p:spPr>
          <a:xfrm>
            <a:off x="1001675" y="2276950"/>
            <a:ext cx="512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5B0F00"/>
                </a:solidFill>
                <a:latin typeface="Calibri"/>
                <a:ea typeface="Calibri"/>
                <a:cs typeface="Calibri"/>
                <a:sym typeface="Calibri"/>
              </a:rPr>
              <a:t>Average Animal Weights at Maturity and Animal Units (AU)</a:t>
            </a:r>
            <a:endParaRPr b="1">
              <a:solidFill>
                <a:srgbClr val="5B0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5"/>
          <p:cNvSpPr txBox="1">
            <a:spLocks noGrp="1"/>
          </p:cNvSpPr>
          <p:nvPr>
            <p:ph type="title"/>
          </p:nvPr>
        </p:nvSpPr>
        <p:spPr>
          <a:xfrm>
            <a:off x="0" y="658500"/>
            <a:ext cx="91440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800"/>
              <a:t>DETERMINING CARRYING CAPACITY: EXAMPLE #1</a:t>
            </a:r>
            <a:endParaRPr/>
          </a:p>
        </p:txBody>
      </p:sp>
      <p:pic>
        <p:nvPicPr>
          <p:cNvPr id="290" name="Google Shape;290;p35"/>
          <p:cNvPicPr preferRelativeResize="0"/>
          <p:nvPr/>
        </p:nvPicPr>
        <p:blipFill>
          <a:blip r:embed="rId3">
            <a:alphaModFix/>
          </a:blip>
          <a:stretch>
            <a:fillRect/>
          </a:stretch>
        </p:blipFill>
        <p:spPr>
          <a:xfrm>
            <a:off x="86125" y="226250"/>
            <a:ext cx="2631450" cy="401300"/>
          </a:xfrm>
          <a:prstGeom prst="rect">
            <a:avLst/>
          </a:prstGeom>
          <a:noFill/>
          <a:ln>
            <a:noFill/>
          </a:ln>
        </p:spPr>
      </p:pic>
      <p:pic>
        <p:nvPicPr>
          <p:cNvPr id="291" name="Google Shape;291;p35" descr="Silhouette Of Buffalo Sticker"/>
          <p:cNvPicPr preferRelativeResize="0"/>
          <p:nvPr/>
        </p:nvPicPr>
        <p:blipFill>
          <a:blip r:embed="rId4">
            <a:alphaModFix/>
          </a:blip>
          <a:stretch>
            <a:fillRect/>
          </a:stretch>
        </p:blipFill>
        <p:spPr>
          <a:xfrm>
            <a:off x="7990700" y="4357324"/>
            <a:ext cx="1028875" cy="633800"/>
          </a:xfrm>
          <a:prstGeom prst="rect">
            <a:avLst/>
          </a:prstGeom>
          <a:noFill/>
          <a:ln>
            <a:noFill/>
          </a:ln>
        </p:spPr>
      </p:pic>
      <p:sp>
        <p:nvSpPr>
          <p:cNvPr id="292" name="Google Shape;292;p35"/>
          <p:cNvSpPr txBox="1"/>
          <p:nvPr/>
        </p:nvSpPr>
        <p:spPr>
          <a:xfrm>
            <a:off x="134350" y="1365625"/>
            <a:ext cx="8207700" cy="108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You have 10 acres of a flat pasture (0-10% slope) that produces 3,300 lbs of forage/acre a year.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b="1">
                <a:solidFill>
                  <a:schemeClr val="dk1"/>
                </a:solidFill>
                <a:latin typeface="Calibri"/>
                <a:ea typeface="Calibri"/>
                <a:cs typeface="Calibri"/>
                <a:sym typeface="Calibri"/>
              </a:rPr>
              <a:t>How many horses can your pasture support?</a:t>
            </a: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 Use the tables below to determine the Harvest Efficiency (HE), Residual Dry Matter (RDM) and average weight of a horse. </a:t>
            </a:r>
            <a:endParaRPr sz="1200" b="1">
              <a:solidFill>
                <a:srgbClr val="85200C"/>
              </a:solidFill>
              <a:highlight>
                <a:srgbClr val="FFFFFF"/>
              </a:highlight>
              <a:latin typeface="Calibri"/>
              <a:ea typeface="Calibri"/>
              <a:cs typeface="Calibri"/>
              <a:sym typeface="Calibri"/>
            </a:endParaRPr>
          </a:p>
          <a:p>
            <a:pPr marL="0" lvl="0" indent="0" algn="l" rtl="0">
              <a:lnSpc>
                <a:spcPct val="140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06999"/>
              </a:lnSpc>
              <a:spcBef>
                <a:spcPts val="0"/>
              </a:spcBef>
              <a:spcAft>
                <a:spcPts val="0"/>
              </a:spcAft>
              <a:buNone/>
            </a:pPr>
            <a:endParaRPr sz="2000">
              <a:solidFill>
                <a:schemeClr val="dk1"/>
              </a:solidFill>
              <a:latin typeface="Calibri"/>
              <a:ea typeface="Calibri"/>
              <a:cs typeface="Calibri"/>
              <a:sym typeface="Calibri"/>
            </a:endParaRPr>
          </a:p>
        </p:txBody>
      </p:sp>
      <p:graphicFrame>
        <p:nvGraphicFramePr>
          <p:cNvPr id="293" name="Google Shape;293;p35"/>
          <p:cNvGraphicFramePr/>
          <p:nvPr/>
        </p:nvGraphicFramePr>
        <p:xfrm>
          <a:off x="86125" y="3857625"/>
          <a:ext cx="3000000" cy="3000000"/>
        </p:xfrm>
        <a:graphic>
          <a:graphicData uri="http://schemas.openxmlformats.org/drawingml/2006/table">
            <a:tbl>
              <a:tblPr bandRow="1">
                <a:noFill/>
                <a:tableStyleId>{375CD927-FA21-49D2-A7B1-7E02E1FC932D}</a:tableStyleId>
              </a:tblPr>
              <a:tblGrid>
                <a:gridCol w="2113925">
                  <a:extLst>
                    <a:ext uri="{9D8B030D-6E8A-4147-A177-3AD203B41FA5}">
                      <a16:colId xmlns:a16="http://schemas.microsoft.com/office/drawing/2014/main" val="20000"/>
                    </a:ext>
                  </a:extLst>
                </a:gridCol>
                <a:gridCol w="1821175">
                  <a:extLst>
                    <a:ext uri="{9D8B030D-6E8A-4147-A177-3AD203B41FA5}">
                      <a16:colId xmlns:a16="http://schemas.microsoft.com/office/drawing/2014/main" val="20001"/>
                    </a:ext>
                  </a:extLst>
                </a:gridCol>
                <a:gridCol w="200215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sz="1200" b="1">
                          <a:latin typeface="Calibri"/>
                          <a:ea typeface="Calibri"/>
                          <a:cs typeface="Calibri"/>
                          <a:sym typeface="Calibri"/>
                        </a:rPr>
                        <a:t>Animal</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b="1">
                          <a:latin typeface="Calibri"/>
                          <a:ea typeface="Calibri"/>
                          <a:cs typeface="Calibri"/>
                          <a:sym typeface="Calibri"/>
                        </a:rPr>
                        <a:t>Weight (lbs)</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b="1">
                          <a:latin typeface="Calibri"/>
                          <a:ea typeface="Calibri"/>
                          <a:cs typeface="Calibri"/>
                          <a:sym typeface="Calibri"/>
                        </a:rPr>
                        <a:t>Animal Unit (AU)</a:t>
                      </a:r>
                      <a:endParaRPr sz="1200" b="1">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a:latin typeface="Calibri"/>
                          <a:ea typeface="Calibri"/>
                          <a:cs typeface="Calibri"/>
                          <a:sym typeface="Calibri"/>
                        </a:rPr>
                        <a:t>Cattle (cows)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1,000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200">
                          <a:latin typeface="Calibri"/>
                          <a:ea typeface="Calibri"/>
                          <a:cs typeface="Calibri"/>
                          <a:sym typeface="Calibri"/>
                        </a:rPr>
                        <a:t>Cattle (bulls) </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1350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1.35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a:latin typeface="Calibri"/>
                          <a:ea typeface="Calibri"/>
                          <a:cs typeface="Calibri"/>
                          <a:sym typeface="Calibri"/>
                        </a:rPr>
                        <a:t>Horses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1,250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1.25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200">
                          <a:latin typeface="Calibri"/>
                          <a:ea typeface="Calibri"/>
                          <a:cs typeface="Calibri"/>
                          <a:sym typeface="Calibri"/>
                        </a:rPr>
                        <a:t>Sheep </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200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0.20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 sz="1200">
                          <a:latin typeface="Calibri"/>
                          <a:ea typeface="Calibri"/>
                          <a:cs typeface="Calibri"/>
                          <a:sym typeface="Calibri"/>
                        </a:rPr>
                        <a:t>Goats </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0.15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bl>
          </a:graphicData>
        </a:graphic>
      </p:graphicFrame>
      <p:sp>
        <p:nvSpPr>
          <p:cNvPr id="294" name="Google Shape;294;p35"/>
          <p:cNvSpPr txBox="1"/>
          <p:nvPr/>
        </p:nvSpPr>
        <p:spPr>
          <a:xfrm>
            <a:off x="58150" y="3574500"/>
            <a:ext cx="512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5B0F00"/>
                </a:solidFill>
                <a:latin typeface="Calibri"/>
                <a:ea typeface="Calibri"/>
                <a:cs typeface="Calibri"/>
                <a:sym typeface="Calibri"/>
              </a:rPr>
              <a:t>Average Animal Weights at Maturity and Animal Units (AU)</a:t>
            </a:r>
            <a:endParaRPr b="1">
              <a:solidFill>
                <a:srgbClr val="5B0F00"/>
              </a:solidFill>
            </a:endParaRPr>
          </a:p>
        </p:txBody>
      </p:sp>
      <p:graphicFrame>
        <p:nvGraphicFramePr>
          <p:cNvPr id="295" name="Google Shape;295;p35"/>
          <p:cNvGraphicFramePr/>
          <p:nvPr/>
        </p:nvGraphicFramePr>
        <p:xfrm>
          <a:off x="134350" y="2669625"/>
          <a:ext cx="3000000" cy="3000000"/>
        </p:xfrm>
        <a:graphic>
          <a:graphicData uri="http://schemas.openxmlformats.org/drawingml/2006/table">
            <a:tbl>
              <a:tblPr bandRow="1">
                <a:noFill/>
                <a:tableStyleId>{375CD927-FA21-49D2-A7B1-7E02E1FC932D}</a:tableStyleId>
              </a:tblPr>
              <a:tblGrid>
                <a:gridCol w="1978650">
                  <a:extLst>
                    <a:ext uri="{9D8B030D-6E8A-4147-A177-3AD203B41FA5}">
                      <a16:colId xmlns:a16="http://schemas.microsoft.com/office/drawing/2014/main" val="20000"/>
                    </a:ext>
                  </a:extLst>
                </a:gridCol>
                <a:gridCol w="1979300">
                  <a:extLst>
                    <a:ext uri="{9D8B030D-6E8A-4147-A177-3AD203B41FA5}">
                      <a16:colId xmlns:a16="http://schemas.microsoft.com/office/drawing/2014/main" val="20001"/>
                    </a:ext>
                  </a:extLst>
                </a:gridCol>
                <a:gridCol w="197930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sz="1200" b="1">
                          <a:latin typeface="Calibri"/>
                          <a:ea typeface="Calibri"/>
                          <a:cs typeface="Calibri"/>
                          <a:sym typeface="Calibri"/>
                        </a:rPr>
                        <a:t>Site Description &amp; Slope</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b="1">
                          <a:latin typeface="Calibri"/>
                          <a:ea typeface="Calibri"/>
                          <a:cs typeface="Calibri"/>
                          <a:sym typeface="Calibri"/>
                        </a:rPr>
                        <a:t>Harvest Efficiency</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b="1">
                          <a:latin typeface="Calibri"/>
                          <a:ea typeface="Calibri"/>
                          <a:cs typeface="Calibri"/>
                          <a:sym typeface="Calibri"/>
                        </a:rPr>
                        <a:t>RDM (pounds/ acre)</a:t>
                      </a:r>
                      <a:endParaRPr sz="1200" b="1">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a:latin typeface="Calibri"/>
                          <a:ea typeface="Calibri"/>
                          <a:cs typeface="Calibri"/>
                          <a:sym typeface="Calibri"/>
                        </a:rPr>
                        <a:t>Dry Annual Range, 0-10%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300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200">
                          <a:latin typeface="Calibri"/>
                          <a:ea typeface="Calibri"/>
                          <a:cs typeface="Calibri"/>
                          <a:sym typeface="Calibri"/>
                        </a:rPr>
                        <a:t>Dry Annual Range, 10-20%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400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a:latin typeface="Calibri"/>
                          <a:ea typeface="Calibri"/>
                          <a:cs typeface="Calibri"/>
                          <a:sym typeface="Calibri"/>
                        </a:rPr>
                        <a:t>Dry Annual Range, 20-40%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0.20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500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200">
                          <a:latin typeface="Calibri"/>
                          <a:ea typeface="Calibri"/>
                          <a:cs typeface="Calibri"/>
                          <a:sym typeface="Calibri"/>
                        </a:rPr>
                        <a:t>Dry Annual Range, &gt;40%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0.10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600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bl>
          </a:graphicData>
        </a:graphic>
      </p:graphicFrame>
      <p:sp>
        <p:nvSpPr>
          <p:cNvPr id="296" name="Google Shape;296;p35"/>
          <p:cNvSpPr txBox="1"/>
          <p:nvPr/>
        </p:nvSpPr>
        <p:spPr>
          <a:xfrm>
            <a:off x="134350" y="2427775"/>
            <a:ext cx="3000000" cy="30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5B0F00"/>
                </a:solidFill>
                <a:latin typeface="Calibri"/>
                <a:ea typeface="Calibri"/>
                <a:cs typeface="Calibri"/>
                <a:sym typeface="Calibri"/>
              </a:rPr>
              <a:t>Harvest Efficiency and RDM</a:t>
            </a:r>
            <a:endParaRPr b="1">
              <a:solidFill>
                <a:srgbClr val="5B0F00"/>
              </a:solidFill>
              <a:latin typeface="Calibri"/>
              <a:ea typeface="Calibri"/>
              <a:cs typeface="Calibri"/>
              <a:sym typeface="Calibri"/>
            </a:endParaRPr>
          </a:p>
        </p:txBody>
      </p:sp>
      <p:sp>
        <p:nvSpPr>
          <p:cNvPr id="297" name="Google Shape;297;p35"/>
          <p:cNvSpPr/>
          <p:nvPr/>
        </p:nvSpPr>
        <p:spPr>
          <a:xfrm>
            <a:off x="767225" y="1435150"/>
            <a:ext cx="5685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5"/>
          <p:cNvSpPr/>
          <p:nvPr/>
        </p:nvSpPr>
        <p:spPr>
          <a:xfrm>
            <a:off x="1582250" y="1435150"/>
            <a:ext cx="16506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5"/>
          <p:cNvSpPr/>
          <p:nvPr/>
        </p:nvSpPr>
        <p:spPr>
          <a:xfrm>
            <a:off x="4119775" y="1435150"/>
            <a:ext cx="19518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5"/>
          <p:cNvSpPr/>
          <p:nvPr/>
        </p:nvSpPr>
        <p:spPr>
          <a:xfrm>
            <a:off x="923075" y="1803925"/>
            <a:ext cx="4467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5"/>
          <p:cNvSpPr/>
          <p:nvPr/>
        </p:nvSpPr>
        <p:spPr>
          <a:xfrm>
            <a:off x="134350" y="2850600"/>
            <a:ext cx="59373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5"/>
          <p:cNvSpPr/>
          <p:nvPr/>
        </p:nvSpPr>
        <p:spPr>
          <a:xfrm>
            <a:off x="86100" y="4420500"/>
            <a:ext cx="59373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animEffect transition="in" filter="fade">
                                      <p:cBhvr>
                                        <p:cTn id="7" dur="1000"/>
                                        <p:tgtEl>
                                          <p:spTgt spid="2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8"/>
                                        </p:tgtEl>
                                        <p:attrNameLst>
                                          <p:attrName>style.visibility</p:attrName>
                                        </p:attrNameLst>
                                      </p:cBhvr>
                                      <p:to>
                                        <p:strVal val="visible"/>
                                      </p:to>
                                    </p:set>
                                    <p:animEffect transition="in" filter="fade">
                                      <p:cBhvr>
                                        <p:cTn id="12" dur="1000"/>
                                        <p:tgtEl>
                                          <p:spTgt spid="2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9"/>
                                        </p:tgtEl>
                                        <p:attrNameLst>
                                          <p:attrName>style.visibility</p:attrName>
                                        </p:attrNameLst>
                                      </p:cBhvr>
                                      <p:to>
                                        <p:strVal val="visible"/>
                                      </p:to>
                                    </p:set>
                                    <p:animEffect transition="in" filter="fade">
                                      <p:cBhvr>
                                        <p:cTn id="17" dur="1000"/>
                                        <p:tgtEl>
                                          <p:spTgt spid="29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0"/>
                                        </p:tgtEl>
                                        <p:attrNameLst>
                                          <p:attrName>style.visibility</p:attrName>
                                        </p:attrNameLst>
                                      </p:cBhvr>
                                      <p:to>
                                        <p:strVal val="visible"/>
                                      </p:to>
                                    </p:set>
                                    <p:animEffect transition="in" filter="fade">
                                      <p:cBhvr>
                                        <p:cTn id="22" dur="1000"/>
                                        <p:tgtEl>
                                          <p:spTgt spid="30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1"/>
                                        </p:tgtEl>
                                        <p:attrNameLst>
                                          <p:attrName>style.visibility</p:attrName>
                                        </p:attrNameLst>
                                      </p:cBhvr>
                                      <p:to>
                                        <p:strVal val="visible"/>
                                      </p:to>
                                    </p:set>
                                    <p:animEffect transition="in" filter="fade">
                                      <p:cBhvr>
                                        <p:cTn id="27" dur="1000"/>
                                        <p:tgtEl>
                                          <p:spTgt spid="30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2"/>
                                        </p:tgtEl>
                                        <p:attrNameLst>
                                          <p:attrName>style.visibility</p:attrName>
                                        </p:attrNameLst>
                                      </p:cBhvr>
                                      <p:to>
                                        <p:strVal val="visible"/>
                                      </p:to>
                                    </p:set>
                                    <p:animEffect transition="in" filter="fade">
                                      <p:cBhvr>
                                        <p:cTn id="32" dur="10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6"/>
          <p:cNvSpPr txBox="1"/>
          <p:nvPr/>
        </p:nvSpPr>
        <p:spPr>
          <a:xfrm>
            <a:off x="86125" y="1127800"/>
            <a:ext cx="9009300" cy="10860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n" sz="1500" b="1">
                <a:solidFill>
                  <a:srgbClr val="85200C"/>
                </a:solidFill>
                <a:latin typeface="Calibri"/>
                <a:ea typeface="Calibri"/>
                <a:cs typeface="Calibri"/>
                <a:sym typeface="Calibri"/>
              </a:rPr>
              <a:t>Step 1 - How many pounds of forage per year is efficiently produced on your 10 acres? </a:t>
            </a:r>
            <a:r>
              <a:rPr lang="en" sz="700">
                <a:solidFill>
                  <a:srgbClr val="85200C"/>
                </a:solidFill>
                <a:latin typeface="Calibri"/>
                <a:ea typeface="Calibri"/>
                <a:cs typeface="Calibri"/>
                <a:sym typeface="Calibri"/>
              </a:rPr>
              <a:t>(remember, each acre produces 3,300 pounds/year) </a:t>
            </a:r>
            <a:endParaRPr sz="700">
              <a:solidFill>
                <a:schemeClr val="dk1"/>
              </a:solidFill>
              <a:latin typeface="Calibri"/>
              <a:ea typeface="Calibri"/>
              <a:cs typeface="Calibri"/>
              <a:sym typeface="Calibri"/>
            </a:endParaRPr>
          </a:p>
          <a:p>
            <a:pPr marL="0" lvl="0" indent="0" algn="ctr" rtl="0">
              <a:spcBef>
                <a:spcPts val="0"/>
              </a:spcBef>
              <a:spcAft>
                <a:spcPts val="0"/>
              </a:spcAft>
              <a:buNone/>
            </a:pPr>
            <a:r>
              <a:rPr lang="en" b="1">
                <a:solidFill>
                  <a:schemeClr val="dk1"/>
                </a:solidFill>
                <a:latin typeface="Calibri"/>
                <a:ea typeface="Calibri"/>
                <a:cs typeface="Calibri"/>
                <a:sym typeface="Calibri"/>
              </a:rPr>
              <a:t>Pounds/year =  (pounds of forage/acre/yr – RDM) * # of acres * HE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ctr" rtl="0">
              <a:spcBef>
                <a:spcPts val="0"/>
              </a:spcBef>
              <a:spcAft>
                <a:spcPts val="0"/>
              </a:spcAft>
              <a:buNone/>
            </a:pPr>
            <a:r>
              <a:rPr lang="en" sz="1800">
                <a:solidFill>
                  <a:schemeClr val="dk1"/>
                </a:solidFill>
                <a:latin typeface="Calibri"/>
                <a:ea typeface="Calibri"/>
                <a:cs typeface="Calibri"/>
                <a:sym typeface="Calibri"/>
              </a:rPr>
              <a:t>Pounds/year =  (3,300 lbs/acre/year – 300 lbs)* 10 acres * 0.50  </a:t>
            </a:r>
            <a:endParaRPr sz="1800">
              <a:solidFill>
                <a:schemeClr val="dk1"/>
              </a:solidFill>
              <a:latin typeface="Calibri"/>
              <a:ea typeface="Calibri"/>
              <a:cs typeface="Calibri"/>
              <a:sym typeface="Calibri"/>
            </a:endParaRPr>
          </a:p>
          <a:p>
            <a:pPr marL="0" lvl="0" indent="0" algn="ctr" rtl="0">
              <a:spcBef>
                <a:spcPts val="0"/>
              </a:spcBef>
              <a:spcAft>
                <a:spcPts val="0"/>
              </a:spcAft>
              <a:buNone/>
            </a:pPr>
            <a:r>
              <a:rPr lang="en" sz="1800">
                <a:solidFill>
                  <a:schemeClr val="dk1"/>
                </a:solidFill>
                <a:latin typeface="Calibri"/>
                <a:ea typeface="Calibri"/>
                <a:cs typeface="Calibri"/>
                <a:sym typeface="Calibri"/>
              </a:rPr>
              <a:t>= </a:t>
            </a:r>
            <a:r>
              <a:rPr lang="en" sz="1800" b="1">
                <a:solidFill>
                  <a:schemeClr val="dk1"/>
                </a:solidFill>
                <a:latin typeface="Calibri"/>
                <a:ea typeface="Calibri"/>
                <a:cs typeface="Calibri"/>
                <a:sym typeface="Calibri"/>
              </a:rPr>
              <a:t>15,000 pounds/year</a:t>
            </a:r>
            <a:endParaRPr sz="1800" b="1">
              <a:solidFill>
                <a:schemeClr val="dk1"/>
              </a:solidFill>
              <a:latin typeface="Calibri"/>
              <a:ea typeface="Calibri"/>
              <a:cs typeface="Calibri"/>
              <a:sym typeface="Calibri"/>
            </a:endParaRPr>
          </a:p>
          <a:p>
            <a:pPr marL="0" lvl="0" indent="0" algn="l" rtl="0">
              <a:lnSpc>
                <a:spcPct val="140000"/>
              </a:lnSpc>
              <a:spcBef>
                <a:spcPts val="0"/>
              </a:spcBef>
              <a:spcAft>
                <a:spcPts val="0"/>
              </a:spcAft>
              <a:buNone/>
            </a:pPr>
            <a:endParaRPr sz="1200">
              <a:solidFill>
                <a:srgbClr val="202124"/>
              </a:solidFill>
              <a:highlight>
                <a:srgbClr val="FFFFFF"/>
              </a:highlight>
              <a:latin typeface="Calibri"/>
              <a:ea typeface="Calibri"/>
              <a:cs typeface="Calibri"/>
              <a:sym typeface="Calibri"/>
            </a:endParaRPr>
          </a:p>
        </p:txBody>
      </p:sp>
      <p:sp>
        <p:nvSpPr>
          <p:cNvPr id="308" name="Google Shape;308;p36"/>
          <p:cNvSpPr txBox="1">
            <a:spLocks noGrp="1"/>
          </p:cNvSpPr>
          <p:nvPr>
            <p:ph type="title"/>
          </p:nvPr>
        </p:nvSpPr>
        <p:spPr>
          <a:xfrm>
            <a:off x="311700" y="658500"/>
            <a:ext cx="8520600" cy="71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DETERMINING CARRYING CAPACITY: EXAMPLE #1 </a:t>
            </a:r>
            <a:endParaRPr/>
          </a:p>
        </p:txBody>
      </p:sp>
      <p:pic>
        <p:nvPicPr>
          <p:cNvPr id="309" name="Google Shape;309;p36"/>
          <p:cNvPicPr preferRelativeResize="0"/>
          <p:nvPr/>
        </p:nvPicPr>
        <p:blipFill>
          <a:blip r:embed="rId3">
            <a:alphaModFix/>
          </a:blip>
          <a:stretch>
            <a:fillRect/>
          </a:stretch>
        </p:blipFill>
        <p:spPr>
          <a:xfrm>
            <a:off x="86125" y="226250"/>
            <a:ext cx="2631450" cy="401300"/>
          </a:xfrm>
          <a:prstGeom prst="rect">
            <a:avLst/>
          </a:prstGeom>
          <a:noFill/>
          <a:ln>
            <a:noFill/>
          </a:ln>
        </p:spPr>
      </p:pic>
      <p:pic>
        <p:nvPicPr>
          <p:cNvPr id="310" name="Google Shape;310;p36" descr="Silhouette Of Buffalo Sticker"/>
          <p:cNvPicPr preferRelativeResize="0"/>
          <p:nvPr/>
        </p:nvPicPr>
        <p:blipFill>
          <a:blip r:embed="rId4">
            <a:alphaModFix/>
          </a:blip>
          <a:stretch>
            <a:fillRect/>
          </a:stretch>
        </p:blipFill>
        <p:spPr>
          <a:xfrm>
            <a:off x="7990700" y="4357324"/>
            <a:ext cx="1028875" cy="633800"/>
          </a:xfrm>
          <a:prstGeom prst="rect">
            <a:avLst/>
          </a:prstGeom>
          <a:noFill/>
          <a:ln>
            <a:noFill/>
          </a:ln>
        </p:spPr>
      </p:pic>
      <p:graphicFrame>
        <p:nvGraphicFramePr>
          <p:cNvPr id="311" name="Google Shape;311;p36"/>
          <p:cNvGraphicFramePr/>
          <p:nvPr/>
        </p:nvGraphicFramePr>
        <p:xfrm>
          <a:off x="86125" y="3857625"/>
          <a:ext cx="3000000" cy="3000000"/>
        </p:xfrm>
        <a:graphic>
          <a:graphicData uri="http://schemas.openxmlformats.org/drawingml/2006/table">
            <a:tbl>
              <a:tblPr bandRow="1">
                <a:noFill/>
                <a:tableStyleId>{375CD927-FA21-49D2-A7B1-7E02E1FC932D}</a:tableStyleId>
              </a:tblPr>
              <a:tblGrid>
                <a:gridCol w="2113925">
                  <a:extLst>
                    <a:ext uri="{9D8B030D-6E8A-4147-A177-3AD203B41FA5}">
                      <a16:colId xmlns:a16="http://schemas.microsoft.com/office/drawing/2014/main" val="20000"/>
                    </a:ext>
                  </a:extLst>
                </a:gridCol>
                <a:gridCol w="1821175">
                  <a:extLst>
                    <a:ext uri="{9D8B030D-6E8A-4147-A177-3AD203B41FA5}">
                      <a16:colId xmlns:a16="http://schemas.microsoft.com/office/drawing/2014/main" val="20001"/>
                    </a:ext>
                  </a:extLst>
                </a:gridCol>
                <a:gridCol w="200215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sz="1200" b="1">
                          <a:latin typeface="Calibri"/>
                          <a:ea typeface="Calibri"/>
                          <a:cs typeface="Calibri"/>
                          <a:sym typeface="Calibri"/>
                        </a:rPr>
                        <a:t>Animal</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b="1">
                          <a:latin typeface="Calibri"/>
                          <a:ea typeface="Calibri"/>
                          <a:cs typeface="Calibri"/>
                          <a:sym typeface="Calibri"/>
                        </a:rPr>
                        <a:t>Weight (lbs)</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b="1">
                          <a:latin typeface="Calibri"/>
                          <a:ea typeface="Calibri"/>
                          <a:cs typeface="Calibri"/>
                          <a:sym typeface="Calibri"/>
                        </a:rPr>
                        <a:t>Animal Unit (AU)</a:t>
                      </a:r>
                      <a:endParaRPr sz="1200" b="1">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a:latin typeface="Calibri"/>
                          <a:ea typeface="Calibri"/>
                          <a:cs typeface="Calibri"/>
                          <a:sym typeface="Calibri"/>
                        </a:rPr>
                        <a:t>Cattle (cows)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1,000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200">
                          <a:latin typeface="Calibri"/>
                          <a:ea typeface="Calibri"/>
                          <a:cs typeface="Calibri"/>
                          <a:sym typeface="Calibri"/>
                        </a:rPr>
                        <a:t>Cattle (bulls) </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1350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1.35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a:latin typeface="Calibri"/>
                          <a:ea typeface="Calibri"/>
                          <a:cs typeface="Calibri"/>
                          <a:sym typeface="Calibri"/>
                        </a:rPr>
                        <a:t>Horses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1,250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1.25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200">
                          <a:latin typeface="Calibri"/>
                          <a:ea typeface="Calibri"/>
                          <a:cs typeface="Calibri"/>
                          <a:sym typeface="Calibri"/>
                        </a:rPr>
                        <a:t>Sheep </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200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0.20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 sz="1200">
                          <a:latin typeface="Calibri"/>
                          <a:ea typeface="Calibri"/>
                          <a:cs typeface="Calibri"/>
                          <a:sym typeface="Calibri"/>
                        </a:rPr>
                        <a:t>Goats </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0.15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bl>
          </a:graphicData>
        </a:graphic>
      </p:graphicFrame>
      <p:sp>
        <p:nvSpPr>
          <p:cNvPr id="312" name="Google Shape;312;p36"/>
          <p:cNvSpPr txBox="1"/>
          <p:nvPr/>
        </p:nvSpPr>
        <p:spPr>
          <a:xfrm>
            <a:off x="58150" y="3574500"/>
            <a:ext cx="512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5B0F00"/>
                </a:solidFill>
                <a:latin typeface="Calibri"/>
                <a:ea typeface="Calibri"/>
                <a:cs typeface="Calibri"/>
                <a:sym typeface="Calibri"/>
              </a:rPr>
              <a:t>Average Animal Weights at Maturity and Animal Units (AU)</a:t>
            </a:r>
            <a:endParaRPr b="1">
              <a:solidFill>
                <a:srgbClr val="5B0F00"/>
              </a:solidFill>
            </a:endParaRPr>
          </a:p>
        </p:txBody>
      </p:sp>
      <p:graphicFrame>
        <p:nvGraphicFramePr>
          <p:cNvPr id="313" name="Google Shape;313;p36"/>
          <p:cNvGraphicFramePr/>
          <p:nvPr/>
        </p:nvGraphicFramePr>
        <p:xfrm>
          <a:off x="134350" y="2669625"/>
          <a:ext cx="3000000" cy="3000000"/>
        </p:xfrm>
        <a:graphic>
          <a:graphicData uri="http://schemas.openxmlformats.org/drawingml/2006/table">
            <a:tbl>
              <a:tblPr bandRow="1">
                <a:noFill/>
                <a:tableStyleId>{375CD927-FA21-49D2-A7B1-7E02E1FC932D}</a:tableStyleId>
              </a:tblPr>
              <a:tblGrid>
                <a:gridCol w="1978650">
                  <a:extLst>
                    <a:ext uri="{9D8B030D-6E8A-4147-A177-3AD203B41FA5}">
                      <a16:colId xmlns:a16="http://schemas.microsoft.com/office/drawing/2014/main" val="20000"/>
                    </a:ext>
                  </a:extLst>
                </a:gridCol>
                <a:gridCol w="1979300">
                  <a:extLst>
                    <a:ext uri="{9D8B030D-6E8A-4147-A177-3AD203B41FA5}">
                      <a16:colId xmlns:a16="http://schemas.microsoft.com/office/drawing/2014/main" val="20001"/>
                    </a:ext>
                  </a:extLst>
                </a:gridCol>
                <a:gridCol w="197930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sz="1200" b="1">
                          <a:latin typeface="Calibri"/>
                          <a:ea typeface="Calibri"/>
                          <a:cs typeface="Calibri"/>
                          <a:sym typeface="Calibri"/>
                        </a:rPr>
                        <a:t>Site Description &amp; Slope</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b="1">
                          <a:latin typeface="Calibri"/>
                          <a:ea typeface="Calibri"/>
                          <a:cs typeface="Calibri"/>
                          <a:sym typeface="Calibri"/>
                        </a:rPr>
                        <a:t>Harvest Efficiency</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b="1">
                          <a:latin typeface="Calibri"/>
                          <a:ea typeface="Calibri"/>
                          <a:cs typeface="Calibri"/>
                          <a:sym typeface="Calibri"/>
                        </a:rPr>
                        <a:t>RDM (pounds/ acre)</a:t>
                      </a:r>
                      <a:endParaRPr sz="1200" b="1">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a:latin typeface="Calibri"/>
                          <a:ea typeface="Calibri"/>
                          <a:cs typeface="Calibri"/>
                          <a:sym typeface="Calibri"/>
                        </a:rPr>
                        <a:t>Dry Annual Range, 0-10%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300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200">
                          <a:latin typeface="Calibri"/>
                          <a:ea typeface="Calibri"/>
                          <a:cs typeface="Calibri"/>
                          <a:sym typeface="Calibri"/>
                        </a:rPr>
                        <a:t>Dry Annual Range, 10-20%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400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a:latin typeface="Calibri"/>
                          <a:ea typeface="Calibri"/>
                          <a:cs typeface="Calibri"/>
                          <a:sym typeface="Calibri"/>
                        </a:rPr>
                        <a:t>Dry Annual Range, 20-40%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0.20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500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200">
                          <a:latin typeface="Calibri"/>
                          <a:ea typeface="Calibri"/>
                          <a:cs typeface="Calibri"/>
                          <a:sym typeface="Calibri"/>
                        </a:rPr>
                        <a:t>Dry Annual Range, &gt;40%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0.10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600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bl>
          </a:graphicData>
        </a:graphic>
      </p:graphicFrame>
      <p:sp>
        <p:nvSpPr>
          <p:cNvPr id="314" name="Google Shape;314;p36"/>
          <p:cNvSpPr txBox="1"/>
          <p:nvPr/>
        </p:nvSpPr>
        <p:spPr>
          <a:xfrm>
            <a:off x="134350" y="2427775"/>
            <a:ext cx="3000000" cy="30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5B0F00"/>
                </a:solidFill>
                <a:latin typeface="Calibri"/>
                <a:ea typeface="Calibri"/>
                <a:cs typeface="Calibri"/>
                <a:sym typeface="Calibri"/>
              </a:rPr>
              <a:t>Harvest Efficiency and RDM</a:t>
            </a:r>
            <a:endParaRPr b="1">
              <a:solidFill>
                <a:srgbClr val="5B0F00"/>
              </a:solidFill>
              <a:latin typeface="Calibri"/>
              <a:ea typeface="Calibri"/>
              <a:cs typeface="Calibri"/>
              <a:sym typeface="Calibri"/>
            </a:endParaRPr>
          </a:p>
        </p:txBody>
      </p:sp>
      <p:sp>
        <p:nvSpPr>
          <p:cNvPr id="315" name="Google Shape;315;p36"/>
          <p:cNvSpPr/>
          <p:nvPr/>
        </p:nvSpPr>
        <p:spPr>
          <a:xfrm>
            <a:off x="134350" y="2850600"/>
            <a:ext cx="59373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6"/>
          <p:cNvSpPr/>
          <p:nvPr/>
        </p:nvSpPr>
        <p:spPr>
          <a:xfrm>
            <a:off x="86100" y="4420500"/>
            <a:ext cx="59373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6"/>
          <p:cNvSpPr/>
          <p:nvPr/>
        </p:nvSpPr>
        <p:spPr>
          <a:xfrm>
            <a:off x="3246525" y="2213800"/>
            <a:ext cx="2631600" cy="301500"/>
          </a:xfrm>
          <a:prstGeom prst="rect">
            <a:avLst/>
          </a:prstGeom>
          <a:noFill/>
          <a:ln w="2857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8" name="Google Shape;318;p36"/>
          <p:cNvCxnSpPr/>
          <p:nvPr/>
        </p:nvCxnSpPr>
        <p:spPr>
          <a:xfrm rot="10800000" flipH="1">
            <a:off x="4414200" y="2222800"/>
            <a:ext cx="934800" cy="730800"/>
          </a:xfrm>
          <a:prstGeom prst="straightConnector1">
            <a:avLst/>
          </a:prstGeom>
          <a:noFill/>
          <a:ln w="9525" cap="flat" cmpd="sng">
            <a:solidFill>
              <a:srgbClr val="FF0000"/>
            </a:solidFill>
            <a:prstDash val="solid"/>
            <a:round/>
            <a:headEnd type="none" w="med" len="med"/>
            <a:tailEnd type="triangle" w="med" len="med"/>
          </a:ln>
        </p:spPr>
      </p:cxnSp>
      <p:cxnSp>
        <p:nvCxnSpPr>
          <p:cNvPr id="319" name="Google Shape;319;p36"/>
          <p:cNvCxnSpPr/>
          <p:nvPr/>
        </p:nvCxnSpPr>
        <p:spPr>
          <a:xfrm rot="10800000" flipH="1">
            <a:off x="2547950" y="2236550"/>
            <a:ext cx="4671000" cy="712200"/>
          </a:xfrm>
          <a:prstGeom prst="straightConnector1">
            <a:avLst/>
          </a:prstGeom>
          <a:noFill/>
          <a:ln w="9525" cap="flat" cmpd="sng">
            <a:solidFill>
              <a:srgbClr val="FF0000"/>
            </a:solidFill>
            <a:prstDash val="solid"/>
            <a:round/>
            <a:headEnd type="none" w="med" len="med"/>
            <a:tailEnd type="triangle" w="med" len="med"/>
          </a:ln>
        </p:spPr>
      </p:cxnSp>
      <p:cxnSp>
        <p:nvCxnSpPr>
          <p:cNvPr id="320" name="Google Shape;320;p36"/>
          <p:cNvCxnSpPr/>
          <p:nvPr/>
        </p:nvCxnSpPr>
        <p:spPr>
          <a:xfrm flipH="1">
            <a:off x="6253200" y="1462550"/>
            <a:ext cx="116400" cy="527400"/>
          </a:xfrm>
          <a:prstGeom prst="straightConnector1">
            <a:avLst/>
          </a:prstGeom>
          <a:noFill/>
          <a:ln w="9525" cap="flat" cmpd="sng">
            <a:solidFill>
              <a:srgbClr val="FF0000"/>
            </a:solidFill>
            <a:prstDash val="solid"/>
            <a:round/>
            <a:headEnd type="none" w="med" len="med"/>
            <a:tailEnd type="triangle" w="med" len="med"/>
          </a:ln>
        </p:spPr>
      </p:cxnSp>
      <p:cxnSp>
        <p:nvCxnSpPr>
          <p:cNvPr id="321" name="Google Shape;321;p36"/>
          <p:cNvCxnSpPr/>
          <p:nvPr/>
        </p:nvCxnSpPr>
        <p:spPr>
          <a:xfrm flipH="1">
            <a:off x="3588950" y="1442000"/>
            <a:ext cx="4623000" cy="561600"/>
          </a:xfrm>
          <a:prstGeom prst="straightConnector1">
            <a:avLst/>
          </a:prstGeom>
          <a:noFill/>
          <a:ln w="9525" cap="flat" cmpd="sng">
            <a:solidFill>
              <a:srgbClr val="FF0000"/>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1000"/>
                                        <p:tgtEl>
                                          <p:spTgt spid="3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5"/>
                                        </p:tgtEl>
                                        <p:attrNameLst>
                                          <p:attrName>style.visibility</p:attrName>
                                        </p:attrNameLst>
                                      </p:cBhvr>
                                      <p:to>
                                        <p:strVal val="visible"/>
                                      </p:to>
                                    </p:set>
                                    <p:animEffect transition="in" filter="fade">
                                      <p:cBhvr>
                                        <p:cTn id="12" dur="1000"/>
                                        <p:tgtEl>
                                          <p:spTgt spid="3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0"/>
                                        </p:tgtEl>
                                        <p:attrNameLst>
                                          <p:attrName>style.visibility</p:attrName>
                                        </p:attrNameLst>
                                      </p:cBhvr>
                                      <p:to>
                                        <p:strVal val="visible"/>
                                      </p:to>
                                    </p:set>
                                    <p:animEffect transition="in" filter="fade">
                                      <p:cBhvr>
                                        <p:cTn id="17" dur="1000"/>
                                        <p:tgtEl>
                                          <p:spTgt spid="3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8"/>
                                        </p:tgtEl>
                                        <p:attrNameLst>
                                          <p:attrName>style.visibility</p:attrName>
                                        </p:attrNameLst>
                                      </p:cBhvr>
                                      <p:to>
                                        <p:strVal val="visible"/>
                                      </p:to>
                                    </p:set>
                                    <p:animEffect transition="in" filter="fade">
                                      <p:cBhvr>
                                        <p:cTn id="22" dur="1000"/>
                                        <p:tgtEl>
                                          <p:spTgt spid="3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9"/>
                                        </p:tgtEl>
                                        <p:attrNameLst>
                                          <p:attrName>style.visibility</p:attrName>
                                        </p:attrNameLst>
                                      </p:cBhvr>
                                      <p:to>
                                        <p:strVal val="visible"/>
                                      </p:to>
                                    </p:set>
                                    <p:animEffect transition="in" filter="fade">
                                      <p:cBhvr>
                                        <p:cTn id="27" dur="1000"/>
                                        <p:tgtEl>
                                          <p:spTgt spid="3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7"/>
                                        </p:tgtEl>
                                        <p:attrNameLst>
                                          <p:attrName>style.visibility</p:attrName>
                                        </p:attrNameLst>
                                      </p:cBhvr>
                                      <p:to>
                                        <p:strVal val="visible"/>
                                      </p:to>
                                    </p:set>
                                    <p:animEffect transition="in" filter="fade">
                                      <p:cBhvr>
                                        <p:cTn id="32" dur="1000"/>
                                        <p:tgtEl>
                                          <p:spTgt spid="3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6"/>
                                        </p:tgtEl>
                                        <p:attrNameLst>
                                          <p:attrName>style.visibility</p:attrName>
                                        </p:attrNameLst>
                                      </p:cBhvr>
                                      <p:to>
                                        <p:strVal val="visible"/>
                                      </p:to>
                                    </p:set>
                                    <p:animEffect transition="in" filter="fade">
                                      <p:cBhvr>
                                        <p:cTn id="37" dur="10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7"/>
          <p:cNvSpPr txBox="1"/>
          <p:nvPr/>
        </p:nvSpPr>
        <p:spPr>
          <a:xfrm>
            <a:off x="184900" y="1448499"/>
            <a:ext cx="86847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dk1"/>
                </a:solidFill>
                <a:latin typeface="Calibri"/>
                <a:ea typeface="Calibri"/>
                <a:cs typeface="Calibri"/>
                <a:sym typeface="Calibri"/>
              </a:rPr>
              <a:t>Pounds/year/animal needed = Average weight * 0.03 * 365 days/year</a:t>
            </a:r>
            <a:endParaRPr b="1">
              <a:solidFill>
                <a:schemeClr val="dk1"/>
              </a:solidFill>
              <a:latin typeface="Calibri"/>
              <a:ea typeface="Calibri"/>
              <a:cs typeface="Calibri"/>
              <a:sym typeface="Calibri"/>
            </a:endParaRPr>
          </a:p>
          <a:p>
            <a:pPr marL="0" lvl="0" indent="0" algn="ctr" rtl="0">
              <a:spcBef>
                <a:spcPts val="0"/>
              </a:spcBef>
              <a:spcAft>
                <a:spcPts val="0"/>
              </a:spcAft>
              <a:buNone/>
            </a:pPr>
            <a:r>
              <a:rPr lang="en" b="1">
                <a:solidFill>
                  <a:schemeClr val="dk1"/>
                </a:solidFill>
                <a:latin typeface="Calibri"/>
                <a:ea typeface="Calibri"/>
                <a:cs typeface="Calibri"/>
                <a:sym typeface="Calibri"/>
              </a:rPr>
              <a:t>Pounds/year/animal needed = 1,250 * 0.03 * 365 days/year</a:t>
            </a:r>
            <a:endParaRPr b="1">
              <a:solidFill>
                <a:schemeClr val="dk1"/>
              </a:solidFill>
              <a:latin typeface="Calibri"/>
              <a:ea typeface="Calibri"/>
              <a:cs typeface="Calibri"/>
              <a:sym typeface="Calibri"/>
            </a:endParaRPr>
          </a:p>
          <a:p>
            <a:pPr marL="0" lvl="0" indent="0" algn="ctr" rtl="0">
              <a:spcBef>
                <a:spcPts val="0"/>
              </a:spcBef>
              <a:spcAft>
                <a:spcPts val="0"/>
              </a:spcAft>
              <a:buNone/>
            </a:pPr>
            <a:r>
              <a:rPr lang="en" b="1">
                <a:solidFill>
                  <a:schemeClr val="dk1"/>
                </a:solidFill>
                <a:latin typeface="Calibri"/>
                <a:ea typeface="Calibri"/>
                <a:cs typeface="Calibri"/>
                <a:sym typeface="Calibri"/>
              </a:rPr>
              <a:t>= 13,687.5 pounds of forage/year/horse</a:t>
            </a:r>
            <a:endParaRPr b="1">
              <a:solidFill>
                <a:schemeClr val="dk1"/>
              </a:solidFill>
              <a:latin typeface="Calibri"/>
              <a:ea typeface="Calibri"/>
              <a:cs typeface="Calibri"/>
              <a:sym typeface="Calibri"/>
            </a:endParaRPr>
          </a:p>
          <a:p>
            <a:pPr marL="0" lvl="0" indent="0" algn="ctr" rtl="0">
              <a:spcBef>
                <a:spcPts val="0"/>
              </a:spcBef>
              <a:spcAft>
                <a:spcPts val="0"/>
              </a:spcAft>
              <a:buNone/>
            </a:pPr>
            <a:endParaRPr b="1">
              <a:solidFill>
                <a:schemeClr val="dk1"/>
              </a:solidFill>
              <a:latin typeface="Calibri"/>
              <a:ea typeface="Calibri"/>
              <a:cs typeface="Calibri"/>
              <a:sym typeface="Calibri"/>
            </a:endParaRPr>
          </a:p>
        </p:txBody>
      </p:sp>
      <p:sp>
        <p:nvSpPr>
          <p:cNvPr id="327" name="Google Shape;327;p37"/>
          <p:cNvSpPr txBox="1">
            <a:spLocks noGrp="1"/>
          </p:cNvSpPr>
          <p:nvPr>
            <p:ph type="title"/>
          </p:nvPr>
        </p:nvSpPr>
        <p:spPr>
          <a:xfrm>
            <a:off x="311700" y="506100"/>
            <a:ext cx="8520600" cy="71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DETERMINING CARRYING CAPACITY: EXAMPLE #1 </a:t>
            </a:r>
            <a:endParaRPr/>
          </a:p>
        </p:txBody>
      </p:sp>
      <p:pic>
        <p:nvPicPr>
          <p:cNvPr id="328" name="Google Shape;328;p37"/>
          <p:cNvPicPr preferRelativeResize="0"/>
          <p:nvPr/>
        </p:nvPicPr>
        <p:blipFill>
          <a:blip r:embed="rId3">
            <a:alphaModFix/>
          </a:blip>
          <a:stretch>
            <a:fillRect/>
          </a:stretch>
        </p:blipFill>
        <p:spPr>
          <a:xfrm>
            <a:off x="86125" y="226250"/>
            <a:ext cx="2631450" cy="401300"/>
          </a:xfrm>
          <a:prstGeom prst="rect">
            <a:avLst/>
          </a:prstGeom>
          <a:noFill/>
          <a:ln>
            <a:noFill/>
          </a:ln>
        </p:spPr>
      </p:pic>
      <p:pic>
        <p:nvPicPr>
          <p:cNvPr id="329" name="Google Shape;329;p37" descr="Silhouette Of Buffalo Sticker"/>
          <p:cNvPicPr preferRelativeResize="0"/>
          <p:nvPr/>
        </p:nvPicPr>
        <p:blipFill>
          <a:blip r:embed="rId4">
            <a:alphaModFix/>
          </a:blip>
          <a:stretch>
            <a:fillRect/>
          </a:stretch>
        </p:blipFill>
        <p:spPr>
          <a:xfrm>
            <a:off x="7990700" y="4357324"/>
            <a:ext cx="1028875" cy="633800"/>
          </a:xfrm>
          <a:prstGeom prst="rect">
            <a:avLst/>
          </a:prstGeom>
          <a:noFill/>
          <a:ln>
            <a:noFill/>
          </a:ln>
        </p:spPr>
      </p:pic>
      <p:graphicFrame>
        <p:nvGraphicFramePr>
          <p:cNvPr id="330" name="Google Shape;330;p37"/>
          <p:cNvGraphicFramePr/>
          <p:nvPr/>
        </p:nvGraphicFramePr>
        <p:xfrm>
          <a:off x="86125" y="3857625"/>
          <a:ext cx="3000000" cy="3000000"/>
        </p:xfrm>
        <a:graphic>
          <a:graphicData uri="http://schemas.openxmlformats.org/drawingml/2006/table">
            <a:tbl>
              <a:tblPr bandRow="1">
                <a:noFill/>
                <a:tableStyleId>{375CD927-FA21-49D2-A7B1-7E02E1FC932D}</a:tableStyleId>
              </a:tblPr>
              <a:tblGrid>
                <a:gridCol w="2113925">
                  <a:extLst>
                    <a:ext uri="{9D8B030D-6E8A-4147-A177-3AD203B41FA5}">
                      <a16:colId xmlns:a16="http://schemas.microsoft.com/office/drawing/2014/main" val="20000"/>
                    </a:ext>
                  </a:extLst>
                </a:gridCol>
                <a:gridCol w="1821175">
                  <a:extLst>
                    <a:ext uri="{9D8B030D-6E8A-4147-A177-3AD203B41FA5}">
                      <a16:colId xmlns:a16="http://schemas.microsoft.com/office/drawing/2014/main" val="20001"/>
                    </a:ext>
                  </a:extLst>
                </a:gridCol>
                <a:gridCol w="200215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sz="1200" b="1">
                          <a:latin typeface="Calibri"/>
                          <a:ea typeface="Calibri"/>
                          <a:cs typeface="Calibri"/>
                          <a:sym typeface="Calibri"/>
                        </a:rPr>
                        <a:t>Animal</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b="1">
                          <a:latin typeface="Calibri"/>
                          <a:ea typeface="Calibri"/>
                          <a:cs typeface="Calibri"/>
                          <a:sym typeface="Calibri"/>
                        </a:rPr>
                        <a:t>Weight (lbs)</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b="1">
                          <a:latin typeface="Calibri"/>
                          <a:ea typeface="Calibri"/>
                          <a:cs typeface="Calibri"/>
                          <a:sym typeface="Calibri"/>
                        </a:rPr>
                        <a:t>Animal Unit (AU)</a:t>
                      </a:r>
                      <a:endParaRPr sz="1200" b="1">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a:latin typeface="Calibri"/>
                          <a:ea typeface="Calibri"/>
                          <a:cs typeface="Calibri"/>
                          <a:sym typeface="Calibri"/>
                        </a:rPr>
                        <a:t>Cattle (cows)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1,000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200">
                          <a:latin typeface="Calibri"/>
                          <a:ea typeface="Calibri"/>
                          <a:cs typeface="Calibri"/>
                          <a:sym typeface="Calibri"/>
                        </a:rPr>
                        <a:t>Cattle (bulls) </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1350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1.35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a:latin typeface="Calibri"/>
                          <a:ea typeface="Calibri"/>
                          <a:cs typeface="Calibri"/>
                          <a:sym typeface="Calibri"/>
                        </a:rPr>
                        <a:t>Horses</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1,250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1.25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200">
                          <a:latin typeface="Calibri"/>
                          <a:ea typeface="Calibri"/>
                          <a:cs typeface="Calibri"/>
                          <a:sym typeface="Calibri"/>
                        </a:rPr>
                        <a:t>Sheep </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200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0.20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 sz="1200">
                          <a:latin typeface="Calibri"/>
                          <a:ea typeface="Calibri"/>
                          <a:cs typeface="Calibri"/>
                          <a:sym typeface="Calibri"/>
                        </a:rPr>
                        <a:t>Goats </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150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0.15</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bl>
          </a:graphicData>
        </a:graphic>
      </p:graphicFrame>
      <p:sp>
        <p:nvSpPr>
          <p:cNvPr id="331" name="Google Shape;331;p37"/>
          <p:cNvSpPr txBox="1"/>
          <p:nvPr/>
        </p:nvSpPr>
        <p:spPr>
          <a:xfrm>
            <a:off x="58150" y="3574500"/>
            <a:ext cx="512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5B0F00"/>
                </a:solidFill>
                <a:latin typeface="Calibri"/>
                <a:ea typeface="Calibri"/>
                <a:cs typeface="Calibri"/>
                <a:sym typeface="Calibri"/>
              </a:rPr>
              <a:t>Average Animal Weights at Maturity and Animal Units (AU)</a:t>
            </a:r>
            <a:endParaRPr b="1">
              <a:solidFill>
                <a:srgbClr val="5B0F00"/>
              </a:solidFill>
            </a:endParaRPr>
          </a:p>
        </p:txBody>
      </p:sp>
      <p:graphicFrame>
        <p:nvGraphicFramePr>
          <p:cNvPr id="332" name="Google Shape;332;p37"/>
          <p:cNvGraphicFramePr/>
          <p:nvPr/>
        </p:nvGraphicFramePr>
        <p:xfrm>
          <a:off x="134350" y="2669625"/>
          <a:ext cx="3000000" cy="3000000"/>
        </p:xfrm>
        <a:graphic>
          <a:graphicData uri="http://schemas.openxmlformats.org/drawingml/2006/table">
            <a:tbl>
              <a:tblPr bandRow="1">
                <a:noFill/>
                <a:tableStyleId>{375CD927-FA21-49D2-A7B1-7E02E1FC932D}</a:tableStyleId>
              </a:tblPr>
              <a:tblGrid>
                <a:gridCol w="1978650">
                  <a:extLst>
                    <a:ext uri="{9D8B030D-6E8A-4147-A177-3AD203B41FA5}">
                      <a16:colId xmlns:a16="http://schemas.microsoft.com/office/drawing/2014/main" val="20000"/>
                    </a:ext>
                  </a:extLst>
                </a:gridCol>
                <a:gridCol w="1979300">
                  <a:extLst>
                    <a:ext uri="{9D8B030D-6E8A-4147-A177-3AD203B41FA5}">
                      <a16:colId xmlns:a16="http://schemas.microsoft.com/office/drawing/2014/main" val="20001"/>
                    </a:ext>
                  </a:extLst>
                </a:gridCol>
                <a:gridCol w="197930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sz="1200" b="1">
                          <a:latin typeface="Calibri"/>
                          <a:ea typeface="Calibri"/>
                          <a:cs typeface="Calibri"/>
                          <a:sym typeface="Calibri"/>
                        </a:rPr>
                        <a:t>Site Description &amp; Slope</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b="1">
                          <a:latin typeface="Calibri"/>
                          <a:ea typeface="Calibri"/>
                          <a:cs typeface="Calibri"/>
                          <a:sym typeface="Calibri"/>
                        </a:rPr>
                        <a:t>Harvest Efficiency</a:t>
                      </a:r>
                      <a:endParaRPr sz="1200" b="1">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b="1">
                          <a:latin typeface="Calibri"/>
                          <a:ea typeface="Calibri"/>
                          <a:cs typeface="Calibri"/>
                          <a:sym typeface="Calibri"/>
                        </a:rPr>
                        <a:t>RDM (pounds/ acre)</a:t>
                      </a:r>
                      <a:endParaRPr sz="1200" b="1">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a:latin typeface="Calibri"/>
                          <a:ea typeface="Calibri"/>
                          <a:cs typeface="Calibri"/>
                          <a:sym typeface="Calibri"/>
                        </a:rPr>
                        <a:t>Dry Annual Range, 0-10%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0.50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300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200">
                          <a:latin typeface="Calibri"/>
                          <a:ea typeface="Calibri"/>
                          <a:cs typeface="Calibri"/>
                          <a:sym typeface="Calibri"/>
                        </a:rPr>
                        <a:t>Dry Annual Range, 10-20%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400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a:latin typeface="Calibri"/>
                          <a:ea typeface="Calibri"/>
                          <a:cs typeface="Calibri"/>
                          <a:sym typeface="Calibri"/>
                        </a:rPr>
                        <a:t>Dry Annual Range, 20-40%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0.20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500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200">
                          <a:latin typeface="Calibri"/>
                          <a:ea typeface="Calibri"/>
                          <a:cs typeface="Calibri"/>
                          <a:sym typeface="Calibri"/>
                        </a:rPr>
                        <a:t>Dry Annual Range, &gt;40%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0.10</a:t>
                      </a:r>
                      <a:endParaRPr sz="1200">
                        <a:latin typeface="Calibri"/>
                        <a:ea typeface="Calibri"/>
                        <a:cs typeface="Calibri"/>
                        <a:sym typeface="Calibri"/>
                      </a:endParaRPr>
                    </a:p>
                  </a:txBody>
                  <a:tcPr marL="68575" marR="68575" marT="0" marB="0"/>
                </a:tc>
                <a:tc>
                  <a:txBody>
                    <a:bodyPr/>
                    <a:lstStyle/>
                    <a:p>
                      <a:pPr marL="0" lvl="0" indent="0" algn="l" rtl="0">
                        <a:spcBef>
                          <a:spcPts val="0"/>
                        </a:spcBef>
                        <a:spcAft>
                          <a:spcPts val="0"/>
                        </a:spcAft>
                        <a:buNone/>
                      </a:pPr>
                      <a:r>
                        <a:rPr lang="en" sz="1200">
                          <a:latin typeface="Calibri"/>
                          <a:ea typeface="Calibri"/>
                          <a:cs typeface="Calibri"/>
                          <a:sym typeface="Calibri"/>
                        </a:rPr>
                        <a:t>600</a:t>
                      </a:r>
                      <a:endParaRPr sz="120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bl>
          </a:graphicData>
        </a:graphic>
      </p:graphicFrame>
      <p:sp>
        <p:nvSpPr>
          <p:cNvPr id="333" name="Google Shape;333;p37"/>
          <p:cNvSpPr txBox="1"/>
          <p:nvPr/>
        </p:nvSpPr>
        <p:spPr>
          <a:xfrm>
            <a:off x="134350" y="2427775"/>
            <a:ext cx="3000000" cy="30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5B0F00"/>
                </a:solidFill>
                <a:latin typeface="Calibri"/>
                <a:ea typeface="Calibri"/>
                <a:cs typeface="Calibri"/>
                <a:sym typeface="Calibri"/>
              </a:rPr>
              <a:t>Harvest Efficiency and RDM</a:t>
            </a:r>
            <a:endParaRPr b="1">
              <a:solidFill>
                <a:srgbClr val="5B0F00"/>
              </a:solidFill>
              <a:latin typeface="Calibri"/>
              <a:ea typeface="Calibri"/>
              <a:cs typeface="Calibri"/>
              <a:sym typeface="Calibri"/>
            </a:endParaRPr>
          </a:p>
        </p:txBody>
      </p:sp>
      <p:sp>
        <p:nvSpPr>
          <p:cNvPr id="334" name="Google Shape;334;p37"/>
          <p:cNvSpPr/>
          <p:nvPr/>
        </p:nvSpPr>
        <p:spPr>
          <a:xfrm>
            <a:off x="134350" y="2850600"/>
            <a:ext cx="59373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7"/>
          <p:cNvSpPr/>
          <p:nvPr/>
        </p:nvSpPr>
        <p:spPr>
          <a:xfrm>
            <a:off x="86100" y="4420500"/>
            <a:ext cx="5937300" cy="209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7"/>
          <p:cNvSpPr/>
          <p:nvPr/>
        </p:nvSpPr>
        <p:spPr>
          <a:xfrm>
            <a:off x="2972575" y="1985200"/>
            <a:ext cx="3099000" cy="228600"/>
          </a:xfrm>
          <a:prstGeom prst="rect">
            <a:avLst/>
          </a:prstGeom>
          <a:noFill/>
          <a:ln w="2857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7" name="Google Shape;337;p37"/>
          <p:cNvCxnSpPr/>
          <p:nvPr/>
        </p:nvCxnSpPr>
        <p:spPr>
          <a:xfrm rot="10800000" flipH="1">
            <a:off x="2664350" y="1941938"/>
            <a:ext cx="2191800" cy="2585100"/>
          </a:xfrm>
          <a:prstGeom prst="straightConnector1">
            <a:avLst/>
          </a:prstGeom>
          <a:noFill/>
          <a:ln w="9525" cap="flat" cmpd="sng">
            <a:solidFill>
              <a:srgbClr val="FF0000"/>
            </a:solidFill>
            <a:prstDash val="solid"/>
            <a:round/>
            <a:headEnd type="none" w="med" len="med"/>
            <a:tailEnd type="triangle" w="med" len="med"/>
          </a:ln>
        </p:spPr>
      </p:cxnSp>
      <p:sp>
        <p:nvSpPr>
          <p:cNvPr id="338" name="Google Shape;338;p37"/>
          <p:cNvSpPr txBox="1"/>
          <p:nvPr/>
        </p:nvSpPr>
        <p:spPr>
          <a:xfrm>
            <a:off x="67350" y="984663"/>
            <a:ext cx="9009300" cy="10860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n" sz="1500" b="1">
                <a:solidFill>
                  <a:srgbClr val="85200C"/>
                </a:solidFill>
                <a:latin typeface="Calibri"/>
                <a:ea typeface="Calibri"/>
                <a:cs typeface="Calibri"/>
                <a:sym typeface="Calibri"/>
              </a:rPr>
              <a:t>Step 2 - How many pounds of forage per year is needed by one horse? </a:t>
            </a:r>
            <a:endParaRPr sz="700">
              <a:solidFill>
                <a:srgbClr val="85200C"/>
              </a:solidFill>
              <a:latin typeface="Calibri"/>
              <a:ea typeface="Calibri"/>
              <a:cs typeface="Calibri"/>
              <a:sym typeface="Calibri"/>
            </a:endParaRPr>
          </a:p>
          <a:p>
            <a:pPr marL="0" lvl="0" indent="0" algn="l" rtl="0">
              <a:lnSpc>
                <a:spcPct val="140000"/>
              </a:lnSpc>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40000"/>
              </a:lnSpc>
              <a:spcBef>
                <a:spcPts val="0"/>
              </a:spcBef>
              <a:spcAft>
                <a:spcPts val="0"/>
              </a:spcAft>
              <a:buNone/>
            </a:pPr>
            <a:endParaRPr sz="1200">
              <a:solidFill>
                <a:srgbClr val="202124"/>
              </a:solidFill>
              <a:highlight>
                <a:srgbClr val="FFFFFF"/>
              </a:highlight>
              <a:latin typeface="Calibri"/>
              <a:ea typeface="Calibri"/>
              <a:cs typeface="Calibri"/>
              <a:sym typeface="Calibri"/>
            </a:endParaRPr>
          </a:p>
        </p:txBody>
      </p:sp>
      <p:sp>
        <p:nvSpPr>
          <p:cNvPr id="339" name="Google Shape;339;p37"/>
          <p:cNvSpPr txBox="1"/>
          <p:nvPr/>
        </p:nvSpPr>
        <p:spPr>
          <a:xfrm>
            <a:off x="6770775" y="2171550"/>
            <a:ext cx="2248800" cy="800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Open Sans"/>
                <a:ea typeface="Open Sans"/>
                <a:cs typeface="Open Sans"/>
                <a:sym typeface="Open Sans"/>
              </a:rPr>
              <a:t>Livestock will eat between 2-4% of their body weight (on a dry matter basis) per day. Using an average of </a:t>
            </a:r>
            <a:r>
              <a:rPr lang="en" sz="1000" b="1">
                <a:latin typeface="Open Sans"/>
                <a:ea typeface="Open Sans"/>
                <a:cs typeface="Open Sans"/>
                <a:sym typeface="Open Sans"/>
              </a:rPr>
              <a:t>3% </a:t>
            </a:r>
            <a:r>
              <a:rPr lang="en" sz="1000">
                <a:latin typeface="Open Sans"/>
                <a:ea typeface="Open Sans"/>
                <a:cs typeface="Open Sans"/>
                <a:sym typeface="Open Sans"/>
              </a:rPr>
              <a:t>gives us a good estimate.</a:t>
            </a:r>
            <a:endParaRPr sz="1000">
              <a:latin typeface="Open Sans"/>
              <a:ea typeface="Open Sans"/>
              <a:cs typeface="Open Sans"/>
              <a:sym typeface="Open Sans"/>
            </a:endParaRPr>
          </a:p>
        </p:txBody>
      </p:sp>
      <p:sp>
        <p:nvSpPr>
          <p:cNvPr id="340" name="Google Shape;340;p37"/>
          <p:cNvSpPr/>
          <p:nvPr/>
        </p:nvSpPr>
        <p:spPr>
          <a:xfrm>
            <a:off x="5468575" y="1505900"/>
            <a:ext cx="494400" cy="3015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1" name="Google Shape;341;p37"/>
          <p:cNvCxnSpPr>
            <a:stCxn id="339" idx="1"/>
            <a:endCxn id="340" idx="5"/>
          </p:cNvCxnSpPr>
          <p:nvPr/>
        </p:nvCxnSpPr>
        <p:spPr>
          <a:xfrm rot="10800000">
            <a:off x="5890575" y="1763250"/>
            <a:ext cx="880200" cy="808500"/>
          </a:xfrm>
          <a:prstGeom prst="straightConnector1">
            <a:avLst/>
          </a:prstGeom>
          <a:noFill/>
          <a:ln w="9525" cap="flat" cmpd="sng">
            <a:solidFill>
              <a:srgbClr val="FF0000"/>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fade">
                                      <p:cBhvr>
                                        <p:cTn id="7" dur="1000"/>
                                        <p:tgtEl>
                                          <p:spTgt spid="3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9"/>
                                        </p:tgtEl>
                                        <p:attrNameLst>
                                          <p:attrName>style.visibility</p:attrName>
                                        </p:attrNameLst>
                                      </p:cBhvr>
                                      <p:to>
                                        <p:strVal val="visible"/>
                                      </p:to>
                                    </p:set>
                                    <p:animEffect transition="in" filter="fade">
                                      <p:cBhvr>
                                        <p:cTn id="12" dur="1000"/>
                                        <p:tgtEl>
                                          <p:spTgt spid="3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1"/>
                                        </p:tgtEl>
                                        <p:attrNameLst>
                                          <p:attrName>style.visibility</p:attrName>
                                        </p:attrNameLst>
                                      </p:cBhvr>
                                      <p:to>
                                        <p:strVal val="visible"/>
                                      </p:to>
                                    </p:set>
                                    <p:animEffect transition="in" filter="fade">
                                      <p:cBhvr>
                                        <p:cTn id="17" dur="1000"/>
                                        <p:tgtEl>
                                          <p:spTgt spid="3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5"/>
                                        </p:tgtEl>
                                        <p:attrNameLst>
                                          <p:attrName>style.visibility</p:attrName>
                                        </p:attrNameLst>
                                      </p:cBhvr>
                                      <p:to>
                                        <p:strVal val="visible"/>
                                      </p:to>
                                    </p:set>
                                    <p:animEffect transition="in" filter="fade">
                                      <p:cBhvr>
                                        <p:cTn id="22" dur="1000"/>
                                        <p:tgtEl>
                                          <p:spTgt spid="3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7"/>
                                        </p:tgtEl>
                                        <p:attrNameLst>
                                          <p:attrName>style.visibility</p:attrName>
                                        </p:attrNameLst>
                                      </p:cBhvr>
                                      <p:to>
                                        <p:strVal val="visible"/>
                                      </p:to>
                                    </p:set>
                                    <p:animEffect transition="in" filter="fade">
                                      <p:cBhvr>
                                        <p:cTn id="27" dur="1000"/>
                                        <p:tgtEl>
                                          <p:spTgt spid="3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6"/>
                                        </p:tgtEl>
                                        <p:attrNameLst>
                                          <p:attrName>style.visibility</p:attrName>
                                        </p:attrNameLst>
                                      </p:cBhvr>
                                      <p:to>
                                        <p:strVal val="visible"/>
                                      </p:to>
                                    </p:set>
                                    <p:animEffect transition="in" filter="fade">
                                      <p:cBhvr>
                                        <p:cTn id="32" dur="10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8"/>
          <p:cNvSpPr txBox="1"/>
          <p:nvPr/>
        </p:nvSpPr>
        <p:spPr>
          <a:xfrm>
            <a:off x="6849150" y="4066000"/>
            <a:ext cx="1289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1"/>
                </a:solidFill>
                <a:latin typeface="Calibri"/>
                <a:ea typeface="Calibri"/>
                <a:cs typeface="Calibri"/>
                <a:sym typeface="Calibri"/>
              </a:rPr>
              <a:t> </a:t>
            </a:r>
            <a:r>
              <a:rPr lang="en" sz="1800" b="1">
                <a:solidFill>
                  <a:schemeClr val="dk1"/>
                </a:solidFill>
                <a:latin typeface="Calibri"/>
                <a:ea typeface="Calibri"/>
                <a:cs typeface="Calibri"/>
                <a:sym typeface="Calibri"/>
              </a:rPr>
              <a:t>1 Horse</a:t>
            </a:r>
            <a:r>
              <a:rPr lang="en" sz="1800">
                <a:solidFill>
                  <a:schemeClr val="dk1"/>
                </a:solidFill>
                <a:latin typeface="Calibri"/>
                <a:ea typeface="Calibri"/>
                <a:cs typeface="Calibri"/>
                <a:sym typeface="Calibri"/>
              </a:rPr>
              <a:t> </a:t>
            </a:r>
            <a:endParaRPr/>
          </a:p>
        </p:txBody>
      </p:sp>
      <p:sp>
        <p:nvSpPr>
          <p:cNvPr id="347" name="Google Shape;347;p38"/>
          <p:cNvSpPr/>
          <p:nvPr/>
        </p:nvSpPr>
        <p:spPr>
          <a:xfrm>
            <a:off x="6931225" y="2992350"/>
            <a:ext cx="1289400" cy="3486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8"/>
          <p:cNvSpPr txBox="1"/>
          <p:nvPr/>
        </p:nvSpPr>
        <p:spPr>
          <a:xfrm>
            <a:off x="569350" y="2906125"/>
            <a:ext cx="8684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15,000 pounds of feed/year / 13,687.5 pounds of feed/year/horse = </a:t>
            </a:r>
            <a:r>
              <a:rPr lang="en" sz="1800" b="1">
                <a:solidFill>
                  <a:schemeClr val="dk1"/>
                </a:solidFill>
                <a:latin typeface="Calibri"/>
                <a:ea typeface="Calibri"/>
                <a:cs typeface="Calibri"/>
                <a:sym typeface="Calibri"/>
              </a:rPr>
              <a:t>1.09 Horses</a:t>
            </a:r>
            <a:r>
              <a:rPr lang="en"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349" name="Google Shape;349;p38"/>
          <p:cNvSpPr txBox="1"/>
          <p:nvPr/>
        </p:nvSpPr>
        <p:spPr>
          <a:xfrm>
            <a:off x="311700" y="1222800"/>
            <a:ext cx="9009300" cy="3486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n" sz="1500" b="1">
                <a:solidFill>
                  <a:srgbClr val="85200C"/>
                </a:solidFill>
                <a:latin typeface="Calibri"/>
                <a:ea typeface="Calibri"/>
                <a:cs typeface="Calibri"/>
                <a:sym typeface="Calibri"/>
              </a:rPr>
              <a:t>Step 3 - How many horses can you have on your 10 acres without having to buy hay?</a:t>
            </a:r>
            <a:endParaRPr sz="700">
              <a:solidFill>
                <a:srgbClr val="85200C"/>
              </a:solidFill>
              <a:latin typeface="Calibri"/>
              <a:ea typeface="Calibri"/>
              <a:cs typeface="Calibri"/>
              <a:sym typeface="Calibri"/>
            </a:endParaRPr>
          </a:p>
          <a:p>
            <a:pPr marL="0" lvl="0" indent="0" algn="l" rtl="0">
              <a:lnSpc>
                <a:spcPct val="140000"/>
              </a:lnSpc>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40000"/>
              </a:lnSpc>
              <a:spcBef>
                <a:spcPts val="0"/>
              </a:spcBef>
              <a:spcAft>
                <a:spcPts val="0"/>
              </a:spcAft>
              <a:buNone/>
            </a:pPr>
            <a:endParaRPr sz="1200">
              <a:solidFill>
                <a:srgbClr val="202124"/>
              </a:solidFill>
              <a:highlight>
                <a:srgbClr val="FFFFFF"/>
              </a:highlight>
              <a:latin typeface="Calibri"/>
              <a:ea typeface="Calibri"/>
              <a:cs typeface="Calibri"/>
              <a:sym typeface="Calibri"/>
            </a:endParaRPr>
          </a:p>
        </p:txBody>
      </p:sp>
      <p:sp>
        <p:nvSpPr>
          <p:cNvPr id="350" name="Google Shape;350;p38"/>
          <p:cNvSpPr txBox="1">
            <a:spLocks noGrp="1"/>
          </p:cNvSpPr>
          <p:nvPr>
            <p:ph type="title"/>
          </p:nvPr>
        </p:nvSpPr>
        <p:spPr>
          <a:xfrm>
            <a:off x="311700" y="658500"/>
            <a:ext cx="8520600" cy="71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DETERMINING CARRYING CAPACITY: EXAMPLE #1 </a:t>
            </a:r>
            <a:endParaRPr/>
          </a:p>
        </p:txBody>
      </p:sp>
      <p:pic>
        <p:nvPicPr>
          <p:cNvPr id="351" name="Google Shape;351;p38"/>
          <p:cNvPicPr preferRelativeResize="0"/>
          <p:nvPr/>
        </p:nvPicPr>
        <p:blipFill>
          <a:blip r:embed="rId3">
            <a:alphaModFix/>
          </a:blip>
          <a:stretch>
            <a:fillRect/>
          </a:stretch>
        </p:blipFill>
        <p:spPr>
          <a:xfrm>
            <a:off x="86125" y="226250"/>
            <a:ext cx="2631450" cy="401300"/>
          </a:xfrm>
          <a:prstGeom prst="rect">
            <a:avLst/>
          </a:prstGeom>
          <a:noFill/>
          <a:ln>
            <a:noFill/>
          </a:ln>
        </p:spPr>
      </p:pic>
      <p:pic>
        <p:nvPicPr>
          <p:cNvPr id="352" name="Google Shape;352;p38" descr="Silhouette Of Buffalo Sticker"/>
          <p:cNvPicPr preferRelativeResize="0"/>
          <p:nvPr/>
        </p:nvPicPr>
        <p:blipFill>
          <a:blip r:embed="rId4">
            <a:alphaModFix/>
          </a:blip>
          <a:stretch>
            <a:fillRect/>
          </a:stretch>
        </p:blipFill>
        <p:spPr>
          <a:xfrm>
            <a:off x="7990700" y="4357324"/>
            <a:ext cx="1028875" cy="633800"/>
          </a:xfrm>
          <a:prstGeom prst="rect">
            <a:avLst/>
          </a:prstGeom>
          <a:noFill/>
          <a:ln>
            <a:noFill/>
          </a:ln>
        </p:spPr>
      </p:pic>
      <p:sp>
        <p:nvSpPr>
          <p:cNvPr id="353" name="Google Shape;353;p38"/>
          <p:cNvSpPr txBox="1"/>
          <p:nvPr/>
        </p:nvSpPr>
        <p:spPr>
          <a:xfrm>
            <a:off x="86125" y="1534150"/>
            <a:ext cx="89334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800">
              <a:solidFill>
                <a:schemeClr val="dk1"/>
              </a:solidFill>
              <a:latin typeface="Calibri"/>
              <a:ea typeface="Calibri"/>
              <a:cs typeface="Calibri"/>
              <a:sym typeface="Calibri"/>
            </a:endParaRPr>
          </a:p>
          <a:p>
            <a:pPr marL="0" lvl="0" indent="0" algn="ctr" rtl="0">
              <a:spcBef>
                <a:spcPts val="0"/>
              </a:spcBef>
              <a:spcAft>
                <a:spcPts val="0"/>
              </a:spcAft>
              <a:buNone/>
            </a:pPr>
            <a:r>
              <a:rPr lang="en" sz="1800">
                <a:solidFill>
                  <a:schemeClr val="dk1"/>
                </a:solidFill>
                <a:latin typeface="Calibri"/>
                <a:ea typeface="Calibri"/>
                <a:cs typeface="Calibri"/>
                <a:sym typeface="Calibri"/>
              </a:rPr>
              <a:t>Your 10 acres has the ability to produce </a:t>
            </a:r>
            <a:r>
              <a:rPr lang="en" sz="1800" b="1">
                <a:solidFill>
                  <a:schemeClr val="dk1"/>
                </a:solidFill>
                <a:latin typeface="Calibri"/>
                <a:ea typeface="Calibri"/>
                <a:cs typeface="Calibri"/>
                <a:sym typeface="Calibri"/>
              </a:rPr>
              <a:t>15,000 pounds of feed/year</a:t>
            </a:r>
            <a:endParaRPr sz="1800" b="1">
              <a:solidFill>
                <a:schemeClr val="dk1"/>
              </a:solidFill>
              <a:latin typeface="Calibri"/>
              <a:ea typeface="Calibri"/>
              <a:cs typeface="Calibri"/>
              <a:sym typeface="Calibri"/>
            </a:endParaRPr>
          </a:p>
        </p:txBody>
      </p:sp>
      <p:sp>
        <p:nvSpPr>
          <p:cNvPr id="354" name="Google Shape;354;p38"/>
          <p:cNvSpPr txBox="1"/>
          <p:nvPr/>
        </p:nvSpPr>
        <p:spPr>
          <a:xfrm>
            <a:off x="86125" y="2440013"/>
            <a:ext cx="8933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1"/>
                </a:solidFill>
                <a:latin typeface="Calibri"/>
                <a:ea typeface="Calibri"/>
                <a:cs typeface="Calibri"/>
                <a:sym typeface="Calibri"/>
              </a:rPr>
              <a:t>One horse requires </a:t>
            </a:r>
            <a:r>
              <a:rPr lang="en" sz="1800" b="1">
                <a:solidFill>
                  <a:schemeClr val="dk1"/>
                </a:solidFill>
                <a:latin typeface="Calibri"/>
                <a:ea typeface="Calibri"/>
                <a:cs typeface="Calibri"/>
                <a:sym typeface="Calibri"/>
              </a:rPr>
              <a:t>13,687.5 pounds of feed/year</a:t>
            </a:r>
            <a:endParaRPr sz="1800" b="1">
              <a:solidFill>
                <a:schemeClr val="dk1"/>
              </a:solidFill>
              <a:latin typeface="Calibri"/>
              <a:ea typeface="Calibri"/>
              <a:cs typeface="Calibri"/>
              <a:sym typeface="Calibri"/>
            </a:endParaRPr>
          </a:p>
        </p:txBody>
      </p:sp>
      <p:pic>
        <p:nvPicPr>
          <p:cNvPr id="355" name="Google Shape;355;p38" descr="Cartoon Horses Transparent Background, HD Png Download - kindpng"/>
          <p:cNvPicPr preferRelativeResize="0"/>
          <p:nvPr/>
        </p:nvPicPr>
        <p:blipFill>
          <a:blip r:embed="rId5">
            <a:alphaModFix/>
          </a:blip>
          <a:stretch>
            <a:fillRect/>
          </a:stretch>
        </p:blipFill>
        <p:spPr>
          <a:xfrm>
            <a:off x="3287600" y="3311751"/>
            <a:ext cx="1497224" cy="1650000"/>
          </a:xfrm>
          <a:prstGeom prst="rect">
            <a:avLst/>
          </a:prstGeom>
          <a:noFill/>
          <a:ln>
            <a:noFill/>
          </a:ln>
        </p:spPr>
      </p:pic>
      <p:sp>
        <p:nvSpPr>
          <p:cNvPr id="356" name="Google Shape;356;p38"/>
          <p:cNvSpPr/>
          <p:nvPr/>
        </p:nvSpPr>
        <p:spPr>
          <a:xfrm>
            <a:off x="5046925" y="1871650"/>
            <a:ext cx="2847000" cy="3486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8"/>
          <p:cNvSpPr/>
          <p:nvPr/>
        </p:nvSpPr>
        <p:spPr>
          <a:xfrm>
            <a:off x="4055575" y="2432000"/>
            <a:ext cx="2985300" cy="3486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8" name="Google Shape;358;p38" descr="Cartoon Horses Transparent Background, HD Png Download - kindpng"/>
          <p:cNvPicPr preferRelativeResize="0"/>
          <p:nvPr/>
        </p:nvPicPr>
        <p:blipFill rotWithShape="1">
          <a:blip r:embed="rId5">
            <a:alphaModFix/>
          </a:blip>
          <a:srcRect l="79380"/>
          <a:stretch/>
        </p:blipFill>
        <p:spPr>
          <a:xfrm>
            <a:off x="5351900" y="3340950"/>
            <a:ext cx="308725" cy="1650000"/>
          </a:xfrm>
          <a:prstGeom prst="rect">
            <a:avLst/>
          </a:prstGeom>
          <a:noFill/>
          <a:ln>
            <a:noFill/>
          </a:ln>
        </p:spPr>
      </p:pic>
      <p:sp>
        <p:nvSpPr>
          <p:cNvPr id="359" name="Google Shape;359;p38"/>
          <p:cNvSpPr/>
          <p:nvPr/>
        </p:nvSpPr>
        <p:spPr>
          <a:xfrm>
            <a:off x="7403775" y="3421325"/>
            <a:ext cx="232800" cy="588900"/>
          </a:xfrm>
          <a:prstGeom prst="down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8"/>
          <p:cNvSpPr/>
          <p:nvPr/>
        </p:nvSpPr>
        <p:spPr>
          <a:xfrm>
            <a:off x="6875475" y="4123950"/>
            <a:ext cx="1289400" cy="348600"/>
          </a:xfrm>
          <a:prstGeom prst="rect">
            <a:avLst/>
          </a:prstGeom>
          <a:noFill/>
          <a:ln w="2857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1" name="Google Shape;361;p38" descr="Free Question Mark, Download Free Clip Art, Free Clip Art on Clipart Library"/>
          <p:cNvPicPr preferRelativeResize="0"/>
          <p:nvPr/>
        </p:nvPicPr>
        <p:blipFill>
          <a:blip r:embed="rId6">
            <a:alphaModFix/>
          </a:blip>
          <a:stretch>
            <a:fillRect/>
          </a:stretch>
        </p:blipFill>
        <p:spPr>
          <a:xfrm>
            <a:off x="5691600" y="3770332"/>
            <a:ext cx="452900" cy="79124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1000"/>
                                        <p:tgtEl>
                                          <p:spTgt spid="3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7"/>
                                        </p:tgtEl>
                                        <p:attrNameLst>
                                          <p:attrName>style.visibility</p:attrName>
                                        </p:attrNameLst>
                                      </p:cBhvr>
                                      <p:to>
                                        <p:strVal val="visible"/>
                                      </p:to>
                                    </p:set>
                                    <p:animEffect transition="in" filter="fade">
                                      <p:cBhvr>
                                        <p:cTn id="12" dur="1000"/>
                                        <p:tgtEl>
                                          <p:spTgt spid="3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8"/>
                                        </p:tgtEl>
                                        <p:attrNameLst>
                                          <p:attrName>style.visibility</p:attrName>
                                        </p:attrNameLst>
                                      </p:cBhvr>
                                      <p:to>
                                        <p:strVal val="visible"/>
                                      </p:to>
                                    </p:set>
                                    <p:animEffect transition="in" filter="fade">
                                      <p:cBhvr>
                                        <p:cTn id="17" dur="1000"/>
                                        <p:tgtEl>
                                          <p:spTgt spid="3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7"/>
                                        </p:tgtEl>
                                        <p:attrNameLst>
                                          <p:attrName>style.visibility</p:attrName>
                                        </p:attrNameLst>
                                      </p:cBhvr>
                                      <p:to>
                                        <p:strVal val="visible"/>
                                      </p:to>
                                    </p:set>
                                    <p:animEffect transition="in" filter="fade">
                                      <p:cBhvr>
                                        <p:cTn id="22" dur="1000"/>
                                        <p:tgtEl>
                                          <p:spTgt spid="3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9"/>
                                        </p:tgtEl>
                                        <p:attrNameLst>
                                          <p:attrName>style.visibility</p:attrName>
                                        </p:attrNameLst>
                                      </p:cBhvr>
                                      <p:to>
                                        <p:strVal val="visible"/>
                                      </p:to>
                                    </p:set>
                                    <p:animEffect transition="in" filter="fade">
                                      <p:cBhvr>
                                        <p:cTn id="27" dur="1000"/>
                                        <p:tgtEl>
                                          <p:spTgt spid="3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5"/>
                                        </p:tgtEl>
                                        <p:attrNameLst>
                                          <p:attrName>style.visibility</p:attrName>
                                        </p:attrNameLst>
                                      </p:cBhvr>
                                      <p:to>
                                        <p:strVal val="visible"/>
                                      </p:to>
                                    </p:set>
                                    <p:animEffect transition="in" filter="fade">
                                      <p:cBhvr>
                                        <p:cTn id="32" dur="1000"/>
                                        <p:tgtEl>
                                          <p:spTgt spid="35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8"/>
                                        </p:tgtEl>
                                        <p:attrNameLst>
                                          <p:attrName>style.visibility</p:attrName>
                                        </p:attrNameLst>
                                      </p:cBhvr>
                                      <p:to>
                                        <p:strVal val="visible"/>
                                      </p:to>
                                    </p:set>
                                    <p:animEffect transition="in" filter="fade">
                                      <p:cBhvr>
                                        <p:cTn id="37" dur="1000"/>
                                        <p:tgtEl>
                                          <p:spTgt spid="3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61"/>
                                        </p:tgtEl>
                                        <p:attrNameLst>
                                          <p:attrName>style.visibility</p:attrName>
                                        </p:attrNameLst>
                                      </p:cBhvr>
                                      <p:to>
                                        <p:strVal val="visible"/>
                                      </p:to>
                                    </p:set>
                                    <p:animEffect transition="in" filter="fade">
                                      <p:cBhvr>
                                        <p:cTn id="42" dur="1000"/>
                                        <p:tgtEl>
                                          <p:spTgt spid="36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6"/>
                                        </p:tgtEl>
                                        <p:attrNameLst>
                                          <p:attrName>style.visibility</p:attrName>
                                        </p:attrNameLst>
                                      </p:cBhvr>
                                      <p:to>
                                        <p:strVal val="visible"/>
                                      </p:to>
                                    </p:set>
                                    <p:animEffect transition="in" filter="fade">
                                      <p:cBhvr>
                                        <p:cTn id="47" dur="1000"/>
                                        <p:tgtEl>
                                          <p:spTgt spid="34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60"/>
                                        </p:tgtEl>
                                        <p:attrNameLst>
                                          <p:attrName>style.visibility</p:attrName>
                                        </p:attrNameLst>
                                      </p:cBhvr>
                                      <p:to>
                                        <p:strVal val="visible"/>
                                      </p:to>
                                    </p:set>
                                    <p:animEffect transition="in" filter="fade">
                                      <p:cBhvr>
                                        <p:cTn id="52" dur="100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2051</Words>
  <Application>Microsoft Macintosh PowerPoint</Application>
  <PresentationFormat>On-screen Show (16:9)</PresentationFormat>
  <Paragraphs>339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Economica</vt:lpstr>
      <vt:lpstr>Calibri</vt:lpstr>
      <vt:lpstr>Open Sans</vt:lpstr>
      <vt:lpstr>Arial</vt:lpstr>
      <vt:lpstr>Luxe</vt:lpstr>
      <vt:lpstr>HOW MANY ANIMALS CAN YOUR LAND SUPPORT?</vt:lpstr>
      <vt:lpstr>DETERMINING CARRYING CAPACITY: </vt:lpstr>
      <vt:lpstr>DETERMINING CARRYING CAPACITY: </vt:lpstr>
      <vt:lpstr>DETERMINING CARRYING CAPACITY: FORAGE PRODUCTION </vt:lpstr>
      <vt:lpstr>DETERMINING CARRYING CAPACITY: FORAGE PRODUCTION</vt:lpstr>
      <vt:lpstr>DETERMINING CARRYING CAPACITY: EXAMPLE #1</vt:lpstr>
      <vt:lpstr>DETERMINING CARRYING CAPACITY: EXAMPLE #1 </vt:lpstr>
      <vt:lpstr>DETERMINING CARRYING CAPACITY: EXAMPLE #1 </vt:lpstr>
      <vt:lpstr>DETERMINING CARRYING CAPACITY: EXAMPLE #1 </vt:lpstr>
      <vt:lpstr>DETERMINING CARRYING CAPACITY: EXAMPLE #2</vt:lpstr>
      <vt:lpstr>DETERMINING CARRYING CAPACITY: EXAMPLE #2 </vt:lpstr>
      <vt:lpstr>DETERMINING CARRYING CAPACITY: EXAMPLE #2 </vt:lpstr>
      <vt:lpstr>DETERMINING CARRYING CAPACITY: EXAMPLE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MANY ANIMALS CAN YOUR LAND SUPPORT?</dc:title>
  <cp:lastModifiedBy>Microsoft Office User</cp:lastModifiedBy>
  <cp:revision>2</cp:revision>
  <dcterms:modified xsi:type="dcterms:W3CDTF">2024-02-28T00:06:27Z</dcterms:modified>
</cp:coreProperties>
</file>