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80" r:id="rId5"/>
    <p:sldId id="285" r:id="rId6"/>
    <p:sldId id="284" r:id="rId7"/>
    <p:sldId id="281" r:id="rId8"/>
    <p:sldId id="28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FEB9B0-E07A-6FFE-A89B-0CA78E652A24}" name="Raghuvir Goradia" initials="RG" userId="57c2fbeb00295a2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68CB-C659-B006-B268-D3F3A88A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UC ANR AggieEnterprise </a:t>
            </a:r>
            <a:br>
              <a:rPr lang="en-US" dirty="0"/>
            </a:br>
            <a:r>
              <a:rPr lang="en-US" dirty="0"/>
              <a:t>UC ANR Survey Process</a:t>
            </a:r>
          </a:p>
        </p:txBody>
      </p:sp>
    </p:spTree>
    <p:extLst>
      <p:ext uri="{BB962C8B-B14F-4D97-AF65-F5344CB8AC3E}">
        <p14:creationId xmlns:p14="http://schemas.microsoft.com/office/powerpoint/2010/main" val="168673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/>
                <a:cs typeface="Arial"/>
              </a:rPr>
              <a:t>UC ANR Survey Tool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B8D8B6-663E-5149-D965-B1FC70528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22" y="1825625"/>
            <a:ext cx="11279250" cy="4351338"/>
          </a:xfrm>
        </p:spPr>
        <p:txBody>
          <a:bodyPr>
            <a:normAutofit/>
          </a:bodyPr>
          <a:lstStyle/>
          <a:p>
            <a:r>
              <a:rPr lang="en-US" dirty="0"/>
              <a:t>UCANR Survey will be updated to reflect changes needed for Aggie Enterprise and usage of the Common Chart of Accounts (CCOA)</a:t>
            </a:r>
          </a:p>
          <a:p>
            <a:endParaRPr lang="en-US" dirty="0"/>
          </a:p>
          <a:p>
            <a:r>
              <a:rPr lang="en-US" dirty="0"/>
              <a:t>UC ANR Survey will replace the KFS Chart, Account, Subaccount for a dropdown for new CCOA values that can be used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After Aggie Enterprise go-live, new CCOA dropdown values will need to be added in coordination with BOC so please plan </a:t>
            </a:r>
            <a:r>
              <a:rPr lang="en-US"/>
              <a:t>for additional lead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40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UC ANR Survey Changes Preview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B8D8B6-663E-5149-D965-B1FC70528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57" y="1593323"/>
            <a:ext cx="11680409" cy="4915998"/>
          </a:xfrm>
        </p:spPr>
        <p:txBody>
          <a:bodyPr>
            <a:normAutofit/>
          </a:bodyPr>
          <a:lstStyle/>
          <a:p>
            <a:r>
              <a:rPr lang="en-US" dirty="0"/>
              <a:t>When adding Credit Card Payment, CCOA Account dropdown with description and display of full Chart of Account</a:t>
            </a:r>
          </a:p>
          <a:p>
            <a:r>
              <a:rPr lang="en-US" dirty="0"/>
              <a:t>Existing surveys that get mapped to CCOA will display prior values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B94C92-0A83-EBBA-43B6-20119A5FF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8" y="3005852"/>
            <a:ext cx="8628611" cy="28464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85B0E0-4AB1-E9FF-DB50-6B1C45D02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65" y="4051322"/>
            <a:ext cx="7434927" cy="263211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5026B2-2052-0175-6331-7E49FF6F20AE}"/>
              </a:ext>
            </a:extLst>
          </p:cNvPr>
          <p:cNvCxnSpPr>
            <a:cxnSpLocks/>
          </p:cNvCxnSpPr>
          <p:nvPr/>
        </p:nvCxnSpPr>
        <p:spPr>
          <a:xfrm>
            <a:off x="4391313" y="4150759"/>
            <a:ext cx="2069870" cy="873210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62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/>
                <a:cs typeface="Arial"/>
              </a:rPr>
              <a:t>UC ANR Survey Tool Cutover Impacts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B8D8B6-663E-5149-D965-B1FC70528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21" y="1825625"/>
            <a:ext cx="1157962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UCANR Survey will no longer support Entity 3110 (Formerly Chart 3) after Aggie Enterprise go-live</a:t>
            </a:r>
          </a:p>
          <a:p>
            <a:endParaRPr lang="en-US" dirty="0"/>
          </a:p>
          <a:p>
            <a:r>
              <a:rPr lang="en-US" dirty="0"/>
              <a:t>Mapping to new Chart of Accounts will only include active surveys after Wednesday (12/20/23)</a:t>
            </a:r>
          </a:p>
          <a:p>
            <a:pPr lvl="1"/>
            <a:r>
              <a:rPr lang="en-US" dirty="0"/>
              <a:t>Active includes payment activity existing 7/1/22 and forward</a:t>
            </a:r>
          </a:p>
          <a:p>
            <a:endParaRPr lang="en-US" dirty="0"/>
          </a:p>
          <a:p>
            <a:r>
              <a:rPr lang="en-US" dirty="0"/>
              <a:t>New surveys won’t be mapped but can be submitted</a:t>
            </a:r>
          </a:p>
          <a:p>
            <a:endParaRPr lang="en-US" dirty="0"/>
          </a:p>
          <a:p>
            <a:r>
              <a:rPr lang="en-US" dirty="0"/>
              <a:t>Surveys can be submitted throughout cutover and go-live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9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Arial"/>
                <a:cs typeface="Arial"/>
              </a:rPr>
              <a:t>UC ANR Survey with Credit Card Process With New Chart of Account String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6822D2-959F-44B4-154D-F15FA27B2EFF}"/>
              </a:ext>
            </a:extLst>
          </p:cNvPr>
          <p:cNvSpPr/>
          <p:nvPr/>
        </p:nvSpPr>
        <p:spPr>
          <a:xfrm>
            <a:off x="443664" y="1812175"/>
            <a:ext cx="1822941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Requester</a:t>
            </a:r>
            <a:r>
              <a:rPr lang="en-US" dirty="0"/>
              <a:t> create the UC ANR Survey with Credit Card Payment Option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56649D-E9B7-EB4E-C930-87C3CB80490C}"/>
              </a:ext>
            </a:extLst>
          </p:cNvPr>
          <p:cNvSpPr/>
          <p:nvPr/>
        </p:nvSpPr>
        <p:spPr>
          <a:xfrm>
            <a:off x="2701478" y="1812173"/>
            <a:ext cx="1920397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Requester</a:t>
            </a:r>
            <a:r>
              <a:rPr lang="en-US" b="1" dirty="0"/>
              <a:t> </a:t>
            </a:r>
            <a:r>
              <a:rPr lang="en-US" dirty="0"/>
              <a:t>review CCOA Account options on Credit Card Information screen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2F2A40-FC8A-9FC0-89B5-ACE747092D67}"/>
              </a:ext>
            </a:extLst>
          </p:cNvPr>
          <p:cNvSpPr/>
          <p:nvPr/>
        </p:nvSpPr>
        <p:spPr>
          <a:xfrm>
            <a:off x="7662886" y="1812538"/>
            <a:ext cx="4257565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u="sng" dirty="0"/>
              <a:t>Requester</a:t>
            </a:r>
            <a:r>
              <a:rPr lang="en-US" sz="1600" dirty="0"/>
              <a:t> emails </a:t>
            </a:r>
            <a:r>
              <a:rPr lang="en-US" sz="1600" b="1" u="sng" dirty="0"/>
              <a:t>bocsupport@ucanr.edu</a:t>
            </a:r>
            <a:r>
              <a:rPr lang="en-US" sz="1600" dirty="0"/>
              <a:t> incl:</a:t>
            </a:r>
            <a:endParaRPr lang="en-US" sz="1600" b="1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Date Survey Is Needed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Full CCOA String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CCOA Description (Not Specific to Survey)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F68FF6-0588-5F89-36E5-EDB64954629B}"/>
              </a:ext>
            </a:extLst>
          </p:cNvPr>
          <p:cNvSpPr/>
          <p:nvPr/>
        </p:nvSpPr>
        <p:spPr>
          <a:xfrm>
            <a:off x="443664" y="4512490"/>
            <a:ext cx="1822940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BOC</a:t>
            </a:r>
            <a:r>
              <a:rPr lang="en-US" dirty="0"/>
              <a:t> reviews requests for completeness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7179BC-684F-ECAF-4664-DAEB14C04FFB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2266605" y="2585257"/>
            <a:ext cx="434873" cy="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C3D9D7-0901-A41E-64E4-347184E062B7}"/>
              </a:ext>
            </a:extLst>
          </p:cNvPr>
          <p:cNvCxnSpPr>
            <a:cxnSpLocks/>
            <a:stCxn id="7" idx="3"/>
            <a:endCxn id="116" idx="1"/>
          </p:cNvCxnSpPr>
          <p:nvPr/>
        </p:nvCxnSpPr>
        <p:spPr>
          <a:xfrm flipV="1">
            <a:off x="4621875" y="2585256"/>
            <a:ext cx="560307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CB3FBCB-7375-9B45-AEF2-12BFF7F650FC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4996510" y="-282670"/>
            <a:ext cx="1153785" cy="8436535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74046D0-615F-1D1D-76EE-139880A3E6A7}"/>
              </a:ext>
            </a:extLst>
          </p:cNvPr>
          <p:cNvCxnSpPr>
            <a:cxnSpLocks/>
            <a:stCxn id="116" idx="3"/>
            <a:endCxn id="9" idx="1"/>
          </p:cNvCxnSpPr>
          <p:nvPr/>
        </p:nvCxnSpPr>
        <p:spPr>
          <a:xfrm>
            <a:off x="7102579" y="2585256"/>
            <a:ext cx="560307" cy="366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574500B7-3BDE-96F1-BAC8-079F46DB2A06}"/>
              </a:ext>
            </a:extLst>
          </p:cNvPr>
          <p:cNvSpPr/>
          <p:nvPr/>
        </p:nvSpPr>
        <p:spPr>
          <a:xfrm>
            <a:off x="2701478" y="4509720"/>
            <a:ext cx="1822941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BOC</a:t>
            </a:r>
            <a:r>
              <a:rPr lang="en-US" dirty="0"/>
              <a:t> submits request to UC Davis to create new FID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CFA1065-E2BD-67FF-FA91-08449F0E7373}"/>
              </a:ext>
            </a:extLst>
          </p:cNvPr>
          <p:cNvSpPr/>
          <p:nvPr/>
        </p:nvSpPr>
        <p:spPr>
          <a:xfrm>
            <a:off x="9965574" y="4501707"/>
            <a:ext cx="1822940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BOC</a:t>
            </a:r>
            <a:r>
              <a:rPr lang="en-US" dirty="0"/>
              <a:t> notifies requester UC ANR Survey is updated to be submitted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0703FDD-31E6-5B36-5816-BDFAB999B022}"/>
              </a:ext>
            </a:extLst>
          </p:cNvPr>
          <p:cNvCxnSpPr>
            <a:cxnSpLocks/>
            <a:stCxn id="10" idx="3"/>
            <a:endCxn id="40" idx="1"/>
          </p:cNvCxnSpPr>
          <p:nvPr/>
        </p:nvCxnSpPr>
        <p:spPr>
          <a:xfrm flipV="1">
            <a:off x="2266604" y="5282804"/>
            <a:ext cx="434874" cy="27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704F48C-FD9F-EF79-4E50-FA12B390C762}"/>
              </a:ext>
            </a:extLst>
          </p:cNvPr>
          <p:cNvCxnSpPr>
            <a:cxnSpLocks/>
            <a:stCxn id="40" idx="3"/>
            <a:endCxn id="107" idx="1"/>
          </p:cNvCxnSpPr>
          <p:nvPr/>
        </p:nvCxnSpPr>
        <p:spPr>
          <a:xfrm>
            <a:off x="4524419" y="5282804"/>
            <a:ext cx="65776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FA12ACD-17BD-2855-94AB-0E746E6B0C66}"/>
              </a:ext>
            </a:extLst>
          </p:cNvPr>
          <p:cNvSpPr/>
          <p:nvPr/>
        </p:nvSpPr>
        <p:spPr>
          <a:xfrm>
            <a:off x="5182182" y="4509720"/>
            <a:ext cx="1822940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UC Davis </a:t>
            </a:r>
            <a:r>
              <a:rPr lang="en-US" dirty="0"/>
              <a:t>creates and provides BOC the new FID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48830B1-0382-E15A-308C-0038B0C864DC}"/>
              </a:ext>
            </a:extLst>
          </p:cNvPr>
          <p:cNvSpPr/>
          <p:nvPr/>
        </p:nvSpPr>
        <p:spPr>
          <a:xfrm>
            <a:off x="7520355" y="4502791"/>
            <a:ext cx="1822940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BOC</a:t>
            </a:r>
            <a:r>
              <a:rPr lang="en-US" dirty="0"/>
              <a:t> works with UCANR IT to add new FID and CCOA value to UCANR Survey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4EC53F09-837F-9209-7320-2E7672BF3164}"/>
              </a:ext>
            </a:extLst>
          </p:cNvPr>
          <p:cNvSpPr/>
          <p:nvPr/>
        </p:nvSpPr>
        <p:spPr>
          <a:xfrm>
            <a:off x="5182182" y="1812172"/>
            <a:ext cx="1920397" cy="15461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Requester</a:t>
            </a:r>
            <a:r>
              <a:rPr lang="en-US" dirty="0"/>
              <a:t> confirms CCOA value not listed in CCOA Account dropdown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DFF85B7F-2E97-9A42-EB5D-E5DF35716BA2}"/>
              </a:ext>
            </a:extLst>
          </p:cNvPr>
          <p:cNvCxnSpPr>
            <a:cxnSpLocks/>
            <a:stCxn id="107" idx="3"/>
            <a:endCxn id="115" idx="1"/>
          </p:cNvCxnSpPr>
          <p:nvPr/>
        </p:nvCxnSpPr>
        <p:spPr>
          <a:xfrm flipV="1">
            <a:off x="7005122" y="5275875"/>
            <a:ext cx="515233" cy="69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D8E0980C-4941-C466-20F4-AA8CCF584964}"/>
              </a:ext>
            </a:extLst>
          </p:cNvPr>
          <p:cNvCxnSpPr>
            <a:cxnSpLocks/>
            <a:stCxn id="115" idx="3"/>
            <a:endCxn id="41" idx="1"/>
          </p:cNvCxnSpPr>
          <p:nvPr/>
        </p:nvCxnSpPr>
        <p:spPr>
          <a:xfrm flipV="1">
            <a:off x="9343295" y="5274791"/>
            <a:ext cx="622279" cy="108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18A4A955-920A-C319-3AE1-EB2C5DC75B24}"/>
              </a:ext>
            </a:extLst>
          </p:cNvPr>
          <p:cNvSpPr txBox="1"/>
          <p:nvPr/>
        </p:nvSpPr>
        <p:spPr>
          <a:xfrm>
            <a:off x="379816" y="6174881"/>
            <a:ext cx="809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note the longer processing time if new Chart of Account is needed to ensure proper accounts are used.</a:t>
            </a:r>
          </a:p>
        </p:txBody>
      </p:sp>
    </p:spTree>
    <p:extLst>
      <p:ext uri="{BB962C8B-B14F-4D97-AF65-F5344CB8AC3E}">
        <p14:creationId xmlns:p14="http://schemas.microsoft.com/office/powerpoint/2010/main" val="3008093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3ac08a13-8927-4ac6-a730-1ee047a492a4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F21DC4CBE6AC4CB4F62186B078AD41" ma:contentTypeVersion="16" ma:contentTypeDescription="Create a new document." ma:contentTypeScope="" ma:versionID="653d1cb23111fc839cee384ca15f0298">
  <xsd:schema xmlns:xsd="http://www.w3.org/2001/XMLSchema" xmlns:xs="http://www.w3.org/2001/XMLSchema" xmlns:p="http://schemas.microsoft.com/office/2006/metadata/properties" xmlns:ns1="http://schemas.microsoft.com/sharepoint/v3" xmlns:ns3="f5ce58d9-d9cf-469d-a61d-0890acd4d132" xmlns:ns4="3ac08a13-8927-4ac6-a730-1ee047a492a4" targetNamespace="http://schemas.microsoft.com/office/2006/metadata/properties" ma:root="true" ma:fieldsID="d5c4ed4b3489b163b4ff18123b953d21" ns1:_="" ns3:_="" ns4:_="">
    <xsd:import namespace="http://schemas.microsoft.com/sharepoint/v3"/>
    <xsd:import namespace="f5ce58d9-d9cf-469d-a61d-0890acd4d132"/>
    <xsd:import namespace="3ac08a13-8927-4ac6-a730-1ee047a492a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1:_ip_UnifiedCompliancePolicyProperties" minOccurs="0"/>
                <xsd:element ref="ns1:_ip_UnifiedCompliancePolicyUIAc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_activity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e58d9-d9cf-469d-a61d-0890acd4d1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08a13-8927-4ac6-a730-1ee047a492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003A2B-1EA3-4B67-A690-223D23A581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E52C18-E77C-4000-A06C-91B62AEFDF09}">
  <ds:schemaRefs>
    <ds:schemaRef ds:uri="3ac08a13-8927-4ac6-a730-1ee047a492a4"/>
    <ds:schemaRef ds:uri="f5ce58d9-d9cf-469d-a61d-0890acd4d13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430B646-C2F8-4884-B5A9-D084B3ADD3D7}">
  <ds:schemaRefs>
    <ds:schemaRef ds:uri="3ac08a13-8927-4ac6-a730-1ee047a492a4"/>
    <ds:schemaRef ds:uri="f5ce58d9-d9cf-469d-a61d-0890acd4d1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2638</TotalTime>
  <Words>319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UC ANR AggieEnterprise  UC ANR Survey Process</vt:lpstr>
      <vt:lpstr>UC ANR Survey Tool</vt:lpstr>
      <vt:lpstr>UC ANR Survey Changes Preview</vt:lpstr>
      <vt:lpstr>UC ANR Survey Tool Cutover Impacts</vt:lpstr>
      <vt:lpstr>UC ANR Survey with Credit Card Process With New Chart of Account String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Sarah Shroyer</cp:lastModifiedBy>
  <cp:revision>26</cp:revision>
  <dcterms:created xsi:type="dcterms:W3CDTF">2019-09-30T22:39:57Z</dcterms:created>
  <dcterms:modified xsi:type="dcterms:W3CDTF">2024-01-03T15:27:33Z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0x0101000FF21DC4CBE6AC4CB4F62186B078AD41</vt:lpwstr>
  </property>
</Properties>
</file>