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562" r:id="rId2"/>
    <p:sldId id="563" r:id="rId3"/>
    <p:sldId id="564" r:id="rId4"/>
    <p:sldId id="565" r:id="rId5"/>
    <p:sldId id="566" r:id="rId6"/>
    <p:sldId id="567" r:id="rId7"/>
    <p:sldId id="568" r:id="rId8"/>
    <p:sldId id="5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E7CA6-A435-4EF9-90B8-AFF52A847B4D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D9E58-FFC1-42EC-8863-97A0B878F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8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9848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1805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0627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515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32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585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0020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40387-D8E8-4747-B676-98ED036C8F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37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3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5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3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40280E-9AA3-484F-A058-312163E8EC4A}"/>
              </a:ext>
            </a:extLst>
          </p:cNvPr>
          <p:cNvSpPr/>
          <p:nvPr userDrawn="1"/>
        </p:nvSpPr>
        <p:spPr>
          <a:xfrm>
            <a:off x="8562109" y="6174350"/>
            <a:ext cx="3629891" cy="68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9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2750550"/>
            <a:ext cx="8265887" cy="798192"/>
          </a:xfrm>
        </p:spPr>
        <p:txBody>
          <a:bodyPr>
            <a:noAutofit/>
          </a:bodyPr>
          <a:lstStyle>
            <a:lvl1pPr marL="0" indent="0" algn="l">
              <a:buNone/>
              <a:defRPr sz="27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22650-545A-7045-9C38-BC4EE4FD30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5" y="6240869"/>
            <a:ext cx="2939143" cy="4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9" cy="767528"/>
          </a:xfrm>
          <a:noFill/>
        </p:spPr>
        <p:txBody>
          <a:bodyPr>
            <a:normAutofit/>
          </a:bodyPr>
          <a:lstStyle>
            <a:lvl1pPr>
              <a:defRPr sz="2625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872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8" y="2"/>
            <a:ext cx="12257315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136358"/>
            <a:ext cx="10970237" cy="1257014"/>
          </a:xfrm>
          <a:noFill/>
        </p:spPr>
        <p:txBody>
          <a:bodyPr>
            <a:normAutofit/>
          </a:bodyPr>
          <a:lstStyle>
            <a:lvl1pPr>
              <a:defRPr sz="2625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48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6" y="2"/>
            <a:ext cx="12257311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5" y="136359"/>
            <a:ext cx="10515600" cy="1325563"/>
          </a:xfrm>
          <a:noFill/>
        </p:spPr>
        <p:txBody>
          <a:bodyPr>
            <a:normAutofit/>
          </a:bodyPr>
          <a:lstStyle>
            <a:lvl1pPr>
              <a:defRPr sz="315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63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071C8D-2A51-D246-AA94-E9CB910FBB98}"/>
              </a:ext>
            </a:extLst>
          </p:cNvPr>
          <p:cNvSpPr/>
          <p:nvPr userDrawn="1"/>
        </p:nvSpPr>
        <p:spPr>
          <a:xfrm>
            <a:off x="8472587" y="6230394"/>
            <a:ext cx="3114076" cy="627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500352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76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5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5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425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152402"/>
            <a:ext cx="5137807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FE2F57-8BC4-4C49-9F97-4B6098A8A6BB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794678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30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6" y="3448872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49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7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2"/>
            <a:ext cx="5160667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009577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4" y="190500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5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30" y="3419596"/>
            <a:ext cx="5120871" cy="320980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2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8556012" y="6272867"/>
            <a:ext cx="3024555" cy="532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F462CB-6DB5-CA46-B0C3-8D9C222928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947" y="5439475"/>
            <a:ext cx="3790108" cy="525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7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5" y="6025924"/>
            <a:ext cx="12348905" cy="9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6335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8" y="3562352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7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5" y="150583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88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4" y="237393"/>
            <a:ext cx="2461847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9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3" y="3235570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99458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2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5" y="3807937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1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5" y="228602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9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9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8636001" y="6233888"/>
            <a:ext cx="2830287" cy="487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273309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4" y="3285682"/>
            <a:ext cx="2520397" cy="33532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85682"/>
            <a:ext cx="2592691" cy="335324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4564" y="219075"/>
            <a:ext cx="2592691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2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5" y="219075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1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9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4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7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950" baseline="0"/>
            </a:lvl1pPr>
            <a:lvl2pPr>
              <a:defRPr sz="1650" baseline="0"/>
            </a:lvl2pPr>
            <a:lvl3pPr>
              <a:defRPr sz="135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8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67" y="-50756"/>
            <a:ext cx="12282233" cy="6908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396414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5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183E1F-7B6F-1646-B58A-05E4D8F058A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992" y="6281355"/>
            <a:ext cx="2836808" cy="39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73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7" y="-50755"/>
            <a:ext cx="12282232" cy="6553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396414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51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4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4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3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9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58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5" y="136359"/>
            <a:ext cx="10515600" cy="1325563"/>
          </a:xfrm>
          <a:noFill/>
        </p:spPr>
        <p:txBody>
          <a:bodyPr>
            <a:normAutofit/>
          </a:bodyPr>
          <a:lstStyle>
            <a:lvl1pPr>
              <a:defRPr sz="315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6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0C1895-5776-6841-8BF3-522F008E38F1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057" y="6311900"/>
            <a:ext cx="2632745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6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75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469" y="1567651"/>
            <a:ext cx="10336695" cy="1061249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The </a:t>
            </a:r>
            <a:r>
              <a:rPr lang="en-US" sz="1800" b="1" dirty="0">
                <a:solidFill>
                  <a:schemeClr val="tx1"/>
                </a:solidFill>
              </a:rPr>
              <a:t>Requisition Preferences</a:t>
            </a:r>
            <a:r>
              <a:rPr lang="en-US" sz="1800" dirty="0">
                <a:solidFill>
                  <a:schemeClr val="tx1"/>
                </a:solidFill>
              </a:rPr>
              <a:t> screen allows you to identify the default shipping and payment information that will default on each Requisition in Aggie Enterprise and must be completed before creating a Requisition. 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 descr="A screen shot of a computer&#10;&#10;Description automatically generated">
            <a:extLst>
              <a:ext uri="{FF2B5EF4-FFF2-40B4-BE49-F238E27FC236}">
                <a16:creationId xmlns:a16="http://schemas.microsoft.com/office/drawing/2014/main" id="{082687C6-8421-1F7E-D330-9DBA316F6E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050" y="2635209"/>
            <a:ext cx="7867649" cy="158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86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469" y="1567651"/>
            <a:ext cx="10336695" cy="1061249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Choose </a:t>
            </a:r>
            <a:r>
              <a:rPr lang="en-US" sz="1800" b="1" dirty="0">
                <a:solidFill>
                  <a:schemeClr val="tx1"/>
                </a:solidFill>
              </a:rPr>
              <a:t>Requisition BU</a:t>
            </a:r>
            <a:r>
              <a:rPr lang="en-US" sz="1800" dirty="0">
                <a:solidFill>
                  <a:schemeClr val="tx1"/>
                </a:solidFill>
              </a:rPr>
              <a:t> &gt;  </a:t>
            </a:r>
            <a:r>
              <a:rPr lang="en-US" sz="1800" b="1" dirty="0">
                <a:solidFill>
                  <a:schemeClr val="tx1"/>
                </a:solidFill>
              </a:rPr>
              <a:t>UCD Req Business Unit</a:t>
            </a:r>
            <a:r>
              <a:rPr lang="en-US" sz="1800" dirty="0">
                <a:solidFill>
                  <a:schemeClr val="tx1"/>
                </a:solidFill>
              </a:rPr>
              <a:t>. Without making this change, not all the Requisition features will correctly appear in Aggie Enterprise. 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2AA5B756-4D9D-A827-331D-4707B2E4BE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443" y="2762215"/>
            <a:ext cx="4153113" cy="186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6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817" y="1447801"/>
            <a:ext cx="3830934" cy="232409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In the </a:t>
            </a:r>
            <a:r>
              <a:rPr lang="en-US" sz="1800" b="1" dirty="0">
                <a:solidFill>
                  <a:schemeClr val="tx1"/>
                </a:solidFill>
              </a:rPr>
              <a:t>Shipping and Delivery</a:t>
            </a:r>
            <a:r>
              <a:rPr lang="en-US" sz="1800" dirty="0">
                <a:solidFill>
                  <a:schemeClr val="tx1"/>
                </a:solidFill>
              </a:rPr>
              <a:t> section: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Requester: Will be your name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Deliver-To Location : </a:t>
            </a:r>
            <a:r>
              <a:rPr lang="en-US" sz="1800" dirty="0">
                <a:solidFill>
                  <a:schemeClr val="tx1"/>
                </a:solidFill>
              </a:rPr>
              <a:t>enter the street number.  * Most locations affiliated with the university, both university-owned and leased buildings, </a:t>
            </a:r>
            <a:r>
              <a:rPr lang="en-US" sz="1800" b="1" dirty="0">
                <a:solidFill>
                  <a:schemeClr val="tx1"/>
                </a:solidFill>
              </a:rPr>
              <a:t>are in the databas</a:t>
            </a:r>
            <a:r>
              <a:rPr lang="en-US" sz="1800" dirty="0">
                <a:solidFill>
                  <a:schemeClr val="tx1"/>
                </a:solidFill>
              </a:rPr>
              <a:t>e. You can select a different delivery address for a specific order.</a:t>
            </a:r>
          </a:p>
          <a:p>
            <a:pPr algn="l"/>
            <a:br>
              <a:rPr lang="en-US" sz="1800" i="1" dirty="0">
                <a:solidFill>
                  <a:schemeClr val="tx1"/>
                </a:solidFill>
              </a:rPr>
            </a:br>
            <a:r>
              <a:rPr lang="en-US" sz="1800" b="1" dirty="0">
                <a:solidFill>
                  <a:schemeClr val="tx1"/>
                </a:solidFill>
              </a:rPr>
              <a:t>Destination Type: Expense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903610-13E1-8C0F-FDB5-E71AD7F5E4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583" y="1961897"/>
            <a:ext cx="4896533" cy="247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17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816" y="1447801"/>
            <a:ext cx="10612733" cy="100964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This section is optional: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Projects section, expand the section and enter a Project if one will be used for billing purposes.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6A1AB1FF-1F06-07CD-0D19-8639C6F30B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834" y="2457450"/>
            <a:ext cx="5467631" cy="251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31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816" y="1447801"/>
            <a:ext cx="10612733" cy="154304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This section is optional: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Favorite Charge Accounts</a:t>
            </a:r>
            <a:r>
              <a:rPr lang="en-US" sz="1800" dirty="0">
                <a:solidFill>
                  <a:schemeClr val="tx1"/>
                </a:solidFill>
              </a:rPr>
              <a:t> section if a Project wasn’t entered in the </a:t>
            </a:r>
            <a:r>
              <a:rPr lang="en-US" sz="1800" b="1" dirty="0">
                <a:solidFill>
                  <a:schemeClr val="tx1"/>
                </a:solidFill>
              </a:rPr>
              <a:t>Projects</a:t>
            </a:r>
            <a:r>
              <a:rPr lang="en-US" sz="1800" dirty="0">
                <a:solidFill>
                  <a:schemeClr val="tx1"/>
                </a:solidFill>
              </a:rPr>
              <a:t> section. Click </a:t>
            </a:r>
            <a:r>
              <a:rPr lang="en-US" sz="1800" b="1" dirty="0">
                <a:solidFill>
                  <a:schemeClr val="tx1"/>
                </a:solidFill>
              </a:rPr>
              <a:t>+ </a:t>
            </a:r>
            <a:r>
              <a:rPr lang="en-US" sz="1800" dirty="0">
                <a:solidFill>
                  <a:schemeClr val="tx1"/>
                </a:solidFill>
              </a:rPr>
              <a:t>to enter a chart string to be used for billing purposes. More than one chart string can be entered as necessary. If entering multiple chart strings, click </a:t>
            </a:r>
            <a:r>
              <a:rPr lang="en-US" sz="1800" b="1" dirty="0">
                <a:solidFill>
                  <a:schemeClr val="tx1"/>
                </a:solidFill>
              </a:rPr>
              <a:t>+</a:t>
            </a:r>
            <a:r>
              <a:rPr lang="en-US" sz="1800" dirty="0">
                <a:solidFill>
                  <a:schemeClr val="tx1"/>
                </a:solidFill>
              </a:rPr>
              <a:t> each time. 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 descr="A close-up of a screen&#10;&#10;Description automatically generated">
            <a:extLst>
              <a:ext uri="{FF2B5EF4-FFF2-40B4-BE49-F238E27FC236}">
                <a16:creationId xmlns:a16="http://schemas.microsoft.com/office/drawing/2014/main" id="{D11E39C9-D6E1-DABE-D437-F1FA4D239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181" y="3197191"/>
            <a:ext cx="6852002" cy="13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83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29150" y="1609725"/>
            <a:ext cx="4171949" cy="363854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Note that the 4th field, </a:t>
            </a:r>
            <a:r>
              <a:rPr lang="en-US" sz="1800" b="1" dirty="0">
                <a:solidFill>
                  <a:schemeClr val="tx1"/>
                </a:solidFill>
              </a:rPr>
              <a:t>Account</a:t>
            </a:r>
            <a:r>
              <a:rPr lang="en-US" sz="1800" dirty="0">
                <a:solidFill>
                  <a:schemeClr val="tx1"/>
                </a:solidFill>
              </a:rPr>
              <a:t>, is the equivalent of the </a:t>
            </a:r>
            <a:r>
              <a:rPr lang="en-US" sz="1800" b="1" dirty="0">
                <a:solidFill>
                  <a:schemeClr val="tx1"/>
                </a:solidFill>
              </a:rPr>
              <a:t>Object Code</a:t>
            </a:r>
            <a:r>
              <a:rPr lang="en-US" sz="1800" dirty="0">
                <a:solidFill>
                  <a:schemeClr val="tx1"/>
                </a:solidFill>
              </a:rPr>
              <a:t> used previously at UC Davis.  This field will always be overridden by the </a:t>
            </a:r>
            <a:r>
              <a:rPr lang="en-US" sz="1800" b="1" dirty="0">
                <a:solidFill>
                  <a:schemeClr val="tx1"/>
                </a:solidFill>
              </a:rPr>
              <a:t>Purchasing Category</a:t>
            </a:r>
            <a:r>
              <a:rPr lang="en-US" sz="1800" dirty="0">
                <a:solidFill>
                  <a:schemeClr val="tx1"/>
                </a:solidFill>
              </a:rPr>
              <a:t> selected on the Requisition. For the default setting, you should select the category that represents the type of purchases you will usually make with that chart string: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AA0B2E1E-094F-92F7-A5A1-4CC065D75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66" y="1567651"/>
            <a:ext cx="3435527" cy="399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20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29150" y="1609725"/>
            <a:ext cx="4171949" cy="3638549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Note that the 4th field, </a:t>
            </a:r>
            <a:r>
              <a:rPr lang="en-US" sz="1800" b="1" dirty="0">
                <a:solidFill>
                  <a:schemeClr val="tx1"/>
                </a:solidFill>
              </a:rPr>
              <a:t>Account</a:t>
            </a:r>
            <a:r>
              <a:rPr lang="en-US" sz="1800" dirty="0">
                <a:solidFill>
                  <a:schemeClr val="tx1"/>
                </a:solidFill>
              </a:rPr>
              <a:t>, is the equivalent of the </a:t>
            </a:r>
            <a:r>
              <a:rPr lang="en-US" sz="1800" b="1" dirty="0">
                <a:solidFill>
                  <a:schemeClr val="tx1"/>
                </a:solidFill>
              </a:rPr>
              <a:t>Object Code</a:t>
            </a:r>
            <a:r>
              <a:rPr lang="en-US" sz="1800" dirty="0">
                <a:solidFill>
                  <a:schemeClr val="tx1"/>
                </a:solidFill>
              </a:rPr>
              <a:t> used previously at UC Davis.  This field will always be overridden by the </a:t>
            </a:r>
            <a:r>
              <a:rPr lang="en-US" sz="1800" b="1" dirty="0">
                <a:solidFill>
                  <a:schemeClr val="tx1"/>
                </a:solidFill>
              </a:rPr>
              <a:t>Purchasing Category</a:t>
            </a:r>
            <a:r>
              <a:rPr lang="en-US" sz="1800" dirty="0">
                <a:solidFill>
                  <a:schemeClr val="tx1"/>
                </a:solidFill>
              </a:rPr>
              <a:t> selected on the Requisition. For the default setting, you should select the category that represents the type of purchases you will usually make with that chart string: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AA0B2E1E-094F-92F7-A5A1-4CC065D75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66" y="1567651"/>
            <a:ext cx="3435527" cy="399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173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518" y="720015"/>
            <a:ext cx="11144598" cy="727786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SCM – Requisition Preferences</a:t>
            </a:r>
            <a:endParaRPr lang="en-US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1609725"/>
            <a:ext cx="11144598" cy="1114425"/>
          </a:xfrm>
        </p:spPr>
        <p:txBody>
          <a:bodyPr>
            <a:no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The chart strings you plan to use in future Requisitions. When entering each line, enter a </a:t>
            </a:r>
            <a:r>
              <a:rPr lang="en-US" sz="1800" b="1" dirty="0">
                <a:solidFill>
                  <a:schemeClr val="tx1"/>
                </a:solidFill>
              </a:rPr>
              <a:t>nickname</a:t>
            </a:r>
            <a:r>
              <a:rPr lang="en-US" sz="1800" dirty="0">
                <a:solidFill>
                  <a:schemeClr val="tx1"/>
                </a:solidFill>
              </a:rPr>
              <a:t>, facilitating identification when selecting it in future Requisitions. As necessary, enter a different chart string(s) in a Requisition from what is set as the default(s).</a:t>
            </a:r>
          </a:p>
        </p:txBody>
      </p:sp>
      <p:sp>
        <p:nvSpPr>
          <p:cNvPr id="4" name="U-Turn Arrow 6">
            <a:hlinkClick r:id="" action="ppaction://noaction"/>
            <a:extLst>
              <a:ext uri="{FF2B5EF4-FFF2-40B4-BE49-F238E27FC236}">
                <a16:creationId xmlns:a16="http://schemas.microsoft.com/office/drawing/2014/main" id="{1B46EA75-D2A4-42F4-BDC6-2EF3FD2E7B09}"/>
              </a:ext>
            </a:extLst>
          </p:cNvPr>
          <p:cNvSpPr/>
          <p:nvPr/>
        </p:nvSpPr>
        <p:spPr>
          <a:xfrm>
            <a:off x="11774311" y="6276622"/>
            <a:ext cx="331972" cy="3321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AFEB3C5-9CF9-4DB9-64EC-FE0099D0D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0164"/>
            <a:ext cx="2648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F54E3B-D24C-8DF6-29FC-A5363D89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461666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b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" name="Picture 7" descr="A screenshot of a login box&#10;&#10;Description automatically generated">
            <a:extLst>
              <a:ext uri="{FF2B5EF4-FFF2-40B4-BE49-F238E27FC236}">
                <a16:creationId xmlns:a16="http://schemas.microsoft.com/office/drawing/2014/main" id="{D363B04C-A001-793D-A2E0-56992564D9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152" y="2638384"/>
            <a:ext cx="6737696" cy="158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5813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 PowerPoint template" id="{E3ABC6F1-FE44-E24C-9BA6-BC71FB632616}" vid="{E1EBF3C3-83B3-6446-BF48-EE02E5781D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449</Words>
  <Application>Microsoft Office PowerPoint</Application>
  <PresentationFormat>Widescreen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 Theme</vt:lpstr>
      <vt:lpstr>  SCM – Requisition Preferences</vt:lpstr>
      <vt:lpstr>  SCM – Requisition Preferences</vt:lpstr>
      <vt:lpstr>  SCM – Requisition Preferences</vt:lpstr>
      <vt:lpstr>  SCM – Requisition Preferences</vt:lpstr>
      <vt:lpstr>  SCM – Requisition Preferences</vt:lpstr>
      <vt:lpstr>  SCM – Requisition Preferences</vt:lpstr>
      <vt:lpstr>  SCM – Requisition Preferences</vt:lpstr>
      <vt:lpstr>  SCM – Requisition Preferences</vt:lpstr>
    </vt:vector>
  </TitlesOfParts>
  <Company>UC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SCM – Requisition Preferences</dc:title>
  <dc:creator>Tracy Roman</dc:creator>
  <cp:lastModifiedBy>Sarah Shroyer</cp:lastModifiedBy>
  <cp:revision>1</cp:revision>
  <dcterms:created xsi:type="dcterms:W3CDTF">2024-02-01T22:58:58Z</dcterms:created>
  <dcterms:modified xsi:type="dcterms:W3CDTF">2024-02-05T15:20:23Z</dcterms:modified>
</cp:coreProperties>
</file>