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60" r:id="rId4"/>
    <p:sldId id="264" r:id="rId5"/>
    <p:sldId id="261" r:id="rId6"/>
    <p:sldId id="262" r:id="rId7"/>
    <p:sldId id="266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FBB131"/>
    <a:srgbClr val="91C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8:48:30.1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18:48:35.7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98AD-7B51-4DC6-82E1-521A52F6A235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40387-D8E8-4747-B676-98ED036C8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CA8BD-0DB8-644A-9282-E9F3E488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09748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88C916-3666-9740-89F0-549B7BA7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321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8CCC4-58F0-AE4A-83B2-DFB6FD6EA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61380"/>
            <a:ext cx="3414109" cy="66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40280E-9AA3-484F-A058-312163E8EC4A}"/>
              </a:ext>
            </a:extLst>
          </p:cNvPr>
          <p:cNvSpPr/>
          <p:nvPr userDrawn="1"/>
        </p:nvSpPr>
        <p:spPr>
          <a:xfrm>
            <a:off x="8562110" y="6174350"/>
            <a:ext cx="3629890" cy="68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3F913D-44F0-6943-AF7B-1B5EDA4EA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057207"/>
            <a:ext cx="2859088" cy="53181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FFB7-E6B7-604F-AB8A-3636592F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50550"/>
            <a:ext cx="8265886" cy="79819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22650-545A-7045-9C38-BC4EE4FD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6240869"/>
            <a:ext cx="2939143" cy="4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313786"/>
            <a:ext cx="10817838" cy="767528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7" y="0"/>
            <a:ext cx="12257314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3" y="136358"/>
            <a:ext cx="10970237" cy="1257014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5" y="0"/>
            <a:ext cx="12257310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5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71C8D-2A51-D246-AA94-E9CB910FBB98}"/>
              </a:ext>
            </a:extLst>
          </p:cNvPr>
          <p:cNvSpPr/>
          <p:nvPr userDrawn="1"/>
        </p:nvSpPr>
        <p:spPr>
          <a:xfrm>
            <a:off x="8472587" y="6230394"/>
            <a:ext cx="3114076" cy="62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9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5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4" y="130630"/>
            <a:ext cx="5178239" cy="6590846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5A84DAB-EC3E-0B44-B20D-4056EC3F012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875874" y="133577"/>
            <a:ext cx="5178239" cy="65908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0" y="152400"/>
            <a:ext cx="5137806" cy="65690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688AFC-0F3C-934F-ACB2-4EF128FCF6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94EB706-0D78-4B4D-9752-B222D4B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3944E4-DF33-4C41-8E07-6F86F4A7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B7F958F-69A1-D94A-976F-4605308C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2F57-8BC4-4C49-9F97-4B6098A8A6BB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7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130628"/>
            <a:ext cx="5185496" cy="32785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4" y="3448870"/>
            <a:ext cx="5185497" cy="325863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71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1" y="217714"/>
            <a:ext cx="5160666" cy="321128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2400" y="3429000"/>
            <a:ext cx="5160666" cy="32924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B5C06A-4695-D04A-B4EC-9611DA53EE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C7B9C6-41DC-8E4C-AC0C-BF21931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1982A7A-1223-C34E-B84C-91F8044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182AA3-5BE9-FB41-8469-AA22466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BA4694-FB48-6F4A-8A5C-D1D81285C306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08203" y="190499"/>
            <a:ext cx="2731397" cy="32098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18729" y="190500"/>
            <a:ext cx="2389474" cy="321577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18729" y="3419596"/>
            <a:ext cx="5120871" cy="320980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07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38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AC313-4F1F-2A45-AB18-3446BB9C1FC8}"/>
              </a:ext>
            </a:extLst>
          </p:cNvPr>
          <p:cNvSpPr/>
          <p:nvPr userDrawn="1"/>
        </p:nvSpPr>
        <p:spPr>
          <a:xfrm>
            <a:off x="8556012" y="6272865"/>
            <a:ext cx="3024554" cy="53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462CB-6DB5-CA46-B0C3-8D9C22292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46" y="5439473"/>
            <a:ext cx="3790108" cy="525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DB12B-3AB0-B14A-95E8-50F5D33B7B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8" y="-114196"/>
            <a:ext cx="12348905" cy="98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30DE3-AC00-864A-ADFE-9CA427BB8A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8456" y="6025922"/>
            <a:ext cx="12348905" cy="9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0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44ADF4-4A34-FF4B-B28E-F0DA464C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986" y="3562350"/>
            <a:ext cx="2849513" cy="315912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4C6B3AA-21EE-4D48-B66A-5607DDB3A8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715500" y="3562351"/>
            <a:ext cx="2333626" cy="315912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EBB1F3C-E931-3844-833F-B99E12BCA6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8924" y="150581"/>
            <a:ext cx="5200201" cy="341176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D27C7D-F2B9-8F43-8A9D-7FB590B10F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6FD241-EACA-E94A-BED0-4225E29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79FB5E-8D60-F34A-BDAC-7D2C449BB5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4992B99-9973-4F4A-A703-2D8443A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C298B6B-BF39-3843-8902-AF9A00E8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7393" y="237391"/>
            <a:ext cx="2461846" cy="2779543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100450A-C4B4-C445-AD3C-2E402A21C26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27838" y="237391"/>
            <a:ext cx="2385061" cy="2779544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F57ABBD-43FE-3444-A52E-AEE5B2C4D5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392" y="3235568"/>
            <a:ext cx="5075508" cy="3385041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765529-376F-D74F-B0E8-FAF8CDCB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78A8D-9A34-FB4D-A95C-22FDADEBF2DA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5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C1475E7-C14F-E446-8414-83DF644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765ABCE9-2F11-F34E-B0DB-AA9F096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36FE405-E176-BB45-9B4B-1F865C9F7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0974" y="3807935"/>
            <a:ext cx="2753145" cy="282146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6633653-4F6F-5241-9C3E-088CD29324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35430" y="3814573"/>
            <a:ext cx="2377469" cy="2814828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E68BAB-DEDD-C848-9DE4-0062DD19E0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0974" y="228600"/>
            <a:ext cx="5131925" cy="357479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AC95668-9F03-824A-9DD6-E490F6522A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FD3FA0-56F1-A142-9AD7-B40B89BC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3562B-E6B3-4F45-B377-5EB770C60F95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0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85682"/>
            <a:ext cx="2520397" cy="33532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85682"/>
            <a:ext cx="2592690" cy="335324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4564" y="219075"/>
            <a:ext cx="2592690" cy="306660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219073"/>
            <a:ext cx="2520897" cy="306660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5"/>
            <a:ext cx="10515600" cy="109012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68" y="-50756"/>
            <a:ext cx="12282233" cy="6908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83E1F-7B6F-1646-B58A-05E4D8F05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92" y="6281355"/>
            <a:ext cx="2836808" cy="3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17" y="-50755"/>
            <a:ext cx="12282232" cy="6553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9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985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0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2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34E-9A6B-4D28-A7B9-972D816465A9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C1895-5776-6841-8BF3-522F008E38F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5" y="6311900"/>
            <a:ext cx="263274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79" r:id="rId5"/>
    <p:sldLayoutId id="2147483652" r:id="rId6"/>
    <p:sldLayoutId id="2147483653" r:id="rId7"/>
    <p:sldLayoutId id="2147483654" r:id="rId8"/>
    <p:sldLayoutId id="2147483676" r:id="rId9"/>
    <p:sldLayoutId id="2147483675" r:id="rId10"/>
    <p:sldLayoutId id="2147483677" r:id="rId11"/>
    <p:sldLayoutId id="2147483678" r:id="rId12"/>
    <p:sldLayoutId id="2147483655" r:id="rId13"/>
    <p:sldLayoutId id="2147483656" r:id="rId14"/>
    <p:sldLayoutId id="2147483669" r:id="rId15"/>
    <p:sldLayoutId id="2147483670" r:id="rId16"/>
    <p:sldLayoutId id="2147483668" r:id="rId17"/>
    <p:sldLayoutId id="2147483671" r:id="rId18"/>
    <p:sldLayoutId id="2147483657" r:id="rId19"/>
    <p:sldLayoutId id="2147483663" r:id="rId20"/>
    <p:sldLayoutId id="2147483664" r:id="rId21"/>
    <p:sldLayoutId id="2147483665" r:id="rId22"/>
    <p:sldLayoutId id="214748366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i="0" kern="1200" baseline="0">
          <a:solidFill>
            <a:srgbClr val="005A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risk/Forms_and_Waiver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ucanr.edu/sites/risk/files/351533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risk@ucanr.edu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isk@ucan.edu" TargetMode="External"/><Relationship Id="rId2" Type="http://schemas.openxmlformats.org/officeDocument/2006/relationships/hyperlink" Target="ucanr.edu/sites/risk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71D4-4813-B74C-AE0C-C482ABC7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Facility Use Agreements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6F5575-47FE-8F41-88EB-DBBF04A2B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Presented by: Matt Rapparlie</a:t>
            </a:r>
            <a:br>
              <a:rPr lang="en-US" dirty="0"/>
            </a:br>
            <a:r>
              <a:rPr lang="en-US" dirty="0"/>
              <a:t>Title: Risk Management Analyst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04AADE-5565-7D47-94AA-541EF2D8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5177877"/>
            <a:ext cx="2859088" cy="531813"/>
          </a:xfrm>
        </p:spPr>
        <p:txBody>
          <a:bodyPr/>
          <a:lstStyle/>
          <a:p>
            <a:r>
              <a:rPr lang="en-US" dirty="0"/>
              <a:t>Date: December 6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4CEDC1-704C-C540-9D4B-AD9D4BD9A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750550"/>
            <a:ext cx="10220864" cy="798192"/>
          </a:xfrm>
        </p:spPr>
        <p:txBody>
          <a:bodyPr/>
          <a:lstStyle/>
          <a:p>
            <a:r>
              <a:rPr lang="en-US" sz="2400" dirty="0"/>
              <a:t>Everything You’ve Always Wanted to Know, and Some Information you Probably Won’t Care About </a:t>
            </a:r>
          </a:p>
        </p:txBody>
      </p:sp>
    </p:spTree>
    <p:extLst>
      <p:ext uri="{BB962C8B-B14F-4D97-AF65-F5344CB8AC3E}">
        <p14:creationId xmlns:p14="http://schemas.microsoft.com/office/powerpoint/2010/main" val="291284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9B40-7D27-694C-847A-EAC37A22D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Facility Use Agreement and Why Does it Matter?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30572-299B-A449-B86B-6839F5A5AC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Facility Use Agreements are a contract between us (UCANR) and the facility we are using. They lay out specific parameters for the use of a space and protect us from any unnecessary liability. </a:t>
            </a:r>
          </a:p>
        </p:txBody>
      </p:sp>
    </p:spTree>
    <p:extLst>
      <p:ext uri="{BB962C8B-B14F-4D97-AF65-F5344CB8AC3E}">
        <p14:creationId xmlns:p14="http://schemas.microsoft.com/office/powerpoint/2010/main" val="38837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4D6B-0297-8A47-ACD9-0D488A24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474748" cy="1325563"/>
          </a:xfrm>
        </p:spPr>
        <p:txBody>
          <a:bodyPr/>
          <a:lstStyle/>
          <a:p>
            <a:pPr algn="ctr"/>
            <a:r>
              <a:rPr lang="en-US" dirty="0"/>
              <a:t>Facility Use Contract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7F4BC-298B-6A41-AE57-D635A7FE4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3511939"/>
          </a:xfrm>
        </p:spPr>
        <p:txBody>
          <a:bodyPr>
            <a:normAutofit/>
          </a:bodyPr>
          <a:lstStyle/>
          <a:p>
            <a:r>
              <a:rPr lang="en-US" dirty="0"/>
              <a:t>Hidden in all that fine print is the information relevant to the certificate and the use of the facility. </a:t>
            </a:r>
          </a:p>
          <a:p>
            <a:endParaRPr lang="en-US" dirty="0"/>
          </a:p>
          <a:p>
            <a:r>
              <a:rPr lang="en-US" dirty="0"/>
              <a:t>This lets us know the insurance and other requirements for us to use the facility.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57C95B-ED93-8ADE-4969-9229B07FCC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4427" y="491707"/>
            <a:ext cx="5984817" cy="5572663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5937A8E-29DC-FF40-4EA7-A43A1AF10180}"/>
                  </a:ext>
                </a:extLst>
              </p14:cNvPr>
              <p14:cNvContentPartPr/>
              <p14:nvPr/>
            </p14:nvContentPartPr>
            <p14:xfrm>
              <a:off x="6581771" y="896977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5937A8E-29DC-FF40-4EA7-A43A1AF101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8131" y="78933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1A22E26-C5AE-7F08-E8C7-B0BC4C9993A1}"/>
                  </a:ext>
                </a:extLst>
              </p14:cNvPr>
              <p14:cNvContentPartPr/>
              <p14:nvPr/>
            </p14:nvContentPartPr>
            <p14:xfrm>
              <a:off x="6581771" y="1552537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1A22E26-C5AE-7F08-E8C7-B0BC4C999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8131" y="144453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961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Attachments: What are they and when do you need them?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7D4B4A-FB81-C22D-F0FB-A83274F4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96" y="1523699"/>
            <a:ext cx="5773234" cy="52307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00D2B9-AB29-32F7-B715-5EC67B8DCCB5}"/>
              </a:ext>
            </a:extLst>
          </p:cNvPr>
          <p:cNvSpPr txBox="1"/>
          <p:nvPr/>
        </p:nvSpPr>
        <p:spPr>
          <a:xfrm>
            <a:off x="5965442" y="1613941"/>
            <a:ext cx="609456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of the necessary forms and waivers can be found at: </a:t>
            </a:r>
            <a:r>
              <a:rPr lang="en-US" dirty="0">
                <a:hlinkClick r:id="rId3"/>
              </a:rPr>
              <a:t>https://ucanr.edu/sites/risk/Forms_and_Waivers/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have created multiple, fillable attachments in order to amend contract language to suit the University’s preferred wording. </a:t>
            </a:r>
          </a:p>
          <a:p>
            <a:endParaRPr lang="en-US" dirty="0"/>
          </a:p>
          <a:p>
            <a:r>
              <a:rPr lang="en-US" dirty="0"/>
              <a:t>The way an agreement is worded will determine which attachment is to be used. </a:t>
            </a:r>
          </a:p>
          <a:p>
            <a:endParaRPr lang="en-US" dirty="0"/>
          </a:p>
          <a:p>
            <a:r>
              <a:rPr lang="en-US" dirty="0"/>
              <a:t>If you’re confused right now, don’t panic! </a:t>
            </a:r>
          </a:p>
        </p:txBody>
      </p:sp>
    </p:spTree>
    <p:extLst>
      <p:ext uri="{BB962C8B-B14F-4D97-AF65-F5344CB8AC3E}">
        <p14:creationId xmlns:p14="http://schemas.microsoft.com/office/powerpoint/2010/main" val="45898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5B1-D023-CE4A-9F34-8770E597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495"/>
            <a:ext cx="5808762" cy="1090129"/>
          </a:xfrm>
        </p:spPr>
        <p:txBody>
          <a:bodyPr>
            <a:normAutofit/>
          </a:bodyPr>
          <a:lstStyle/>
          <a:p>
            <a:r>
              <a:rPr lang="en-US" sz="2800" dirty="0"/>
              <a:t>When To Use Which Attachment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445E4-244F-7641-94D5-A9AF6B02D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03" y="1785243"/>
            <a:ext cx="5165785" cy="4337261"/>
          </a:xfrm>
        </p:spPr>
        <p:txBody>
          <a:bodyPr>
            <a:normAutofit/>
          </a:bodyPr>
          <a:lstStyle/>
          <a:p>
            <a:r>
              <a:rPr lang="en-US" sz="1400" dirty="0"/>
              <a:t>Attachment A: Modify an existing contract with reciprocal indemnity.</a:t>
            </a:r>
          </a:p>
          <a:p>
            <a:r>
              <a:rPr lang="en-US" sz="1400" dirty="0"/>
              <a:t>Attachment B: Modify an existing contract with one sided indemnity. </a:t>
            </a:r>
          </a:p>
          <a:p>
            <a:r>
              <a:rPr lang="en-US" sz="1400" dirty="0"/>
              <a:t>Attachment D: Use for reciprocal indemnity if no contract exists. </a:t>
            </a:r>
          </a:p>
          <a:p>
            <a:r>
              <a:rPr lang="en-US" sz="1400" dirty="0"/>
              <a:t>Attachment E: Use for one sided indemnity if no contract exists. </a:t>
            </a:r>
          </a:p>
          <a:p>
            <a:endParaRPr lang="en-US" sz="1400" dirty="0"/>
          </a:p>
          <a:p>
            <a:r>
              <a:rPr lang="en-US" sz="1400" b="1" u="sng" dirty="0"/>
              <a:t>*** You will primarily be using attachment B </a:t>
            </a:r>
          </a:p>
          <a:p>
            <a:endParaRPr lang="en-US" sz="1400" b="1" u="sng" dirty="0"/>
          </a:p>
          <a:p>
            <a:r>
              <a:rPr lang="en-US" sz="1400" b="1" dirty="0"/>
              <a:t>There is a detailed workflow available here: </a:t>
            </a:r>
            <a:r>
              <a:rPr lang="en-US" sz="1400" b="1" dirty="0">
                <a:hlinkClick r:id="rId2"/>
              </a:rPr>
              <a:t>https://ucanr.edu/sites/risk/files/351533.pdf</a:t>
            </a:r>
            <a:endParaRPr lang="en-US" sz="1400" b="1" dirty="0"/>
          </a:p>
          <a:p>
            <a:endParaRPr lang="en-US" sz="1400" b="1" u="sng" dirty="0"/>
          </a:p>
          <a:p>
            <a:endParaRPr lang="en-US" sz="1400" b="1" u="sng" dirty="0"/>
          </a:p>
          <a:p>
            <a:endParaRPr lang="en-US" sz="1400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729EB-82FE-2CCD-6650-7429EBF76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252" y="504182"/>
            <a:ext cx="4914799" cy="2402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ACD3E-2B90-50E4-A714-C471CE2CE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975" y="3157268"/>
            <a:ext cx="4118991" cy="336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3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842245-9D0B-204F-BAC5-822F54A84466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FB8B91-B275-0549-A2E9-D0CF166F0C2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459994"/>
            <a:ext cx="5675811" cy="4050796"/>
          </a:xfrm>
        </p:spPr>
        <p:txBody>
          <a:bodyPr>
            <a:normAutofit/>
          </a:bodyPr>
          <a:lstStyle/>
          <a:p>
            <a:r>
              <a:rPr lang="en-US" sz="2000" dirty="0"/>
              <a:t>If a facility will not accept our changes, we must complete the attached form. </a:t>
            </a:r>
          </a:p>
          <a:p>
            <a:r>
              <a:rPr lang="en-US" sz="2000" dirty="0"/>
              <a:t>This is a way of evaluating the potential risks associated with using the facility. </a:t>
            </a:r>
          </a:p>
          <a:p>
            <a:r>
              <a:rPr lang="en-US" sz="2000" dirty="0"/>
              <a:t>Once completed, you can forward to </a:t>
            </a:r>
            <a:r>
              <a:rPr lang="en-US" sz="2000" dirty="0">
                <a:hlinkClick r:id="rId2"/>
              </a:rPr>
              <a:t>risk@ucanr.edu</a:t>
            </a:r>
            <a:r>
              <a:rPr lang="en-US" sz="2000" dirty="0"/>
              <a:t> for approval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1ECA6CD-606E-E249-8F27-6663231B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if the facility will not agree to our language? 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9F5F9A7-83AD-9930-8AB4-738D37140CC4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/>
          <a:srcRect l="8361" r="8361"/>
          <a:stretch/>
        </p:blipFill>
        <p:spPr/>
      </p:pic>
    </p:spTree>
    <p:extLst>
      <p:ext uri="{BB962C8B-B14F-4D97-AF65-F5344CB8AC3E}">
        <p14:creationId xmlns:p14="http://schemas.microsoft.com/office/powerpoint/2010/main" val="309702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6840B-D2F7-ED4B-AC04-624DC9DD535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17196" y="1324867"/>
            <a:ext cx="5675811" cy="4799887"/>
          </a:xfrm>
        </p:spPr>
        <p:txBody>
          <a:bodyPr>
            <a:normAutofit/>
          </a:bodyPr>
          <a:lstStyle/>
          <a:p>
            <a:r>
              <a:rPr lang="en-US" sz="1800" dirty="0"/>
              <a:t>If a location does not wish for an ‘additional insured’ endorsement, you can provide them with a generic certificate of insurance. This is available through the UCANR Risk site. </a:t>
            </a:r>
          </a:p>
          <a:p>
            <a:r>
              <a:rPr lang="en-US" sz="1800" dirty="0"/>
              <a:t>If the location is requesting to be added, or does not accept the generic certificate, you will have to submit a request through </a:t>
            </a:r>
            <a:r>
              <a:rPr lang="en-US" sz="1800" u="sng" dirty="0"/>
              <a:t>‘Workflow</a:t>
            </a:r>
            <a:r>
              <a:rPr lang="en-US" sz="1800" dirty="0"/>
              <a:t>’. </a:t>
            </a:r>
          </a:p>
          <a:p>
            <a:r>
              <a:rPr lang="en-US" sz="1800" dirty="0"/>
              <a:t>Once you submit, we will take care of the rest and get a custom certificate sent back to you as soon as possible. </a:t>
            </a:r>
          </a:p>
          <a:p>
            <a:endParaRPr lang="en-US" sz="1800" dirty="0"/>
          </a:p>
          <a:p>
            <a:r>
              <a:rPr lang="en-US" sz="1800" u="sng" dirty="0"/>
              <a:t>Sample Additional Insured Endorsement Request</a:t>
            </a:r>
            <a:r>
              <a:rPr lang="en-US" sz="1800" b="1" u="sng" dirty="0"/>
              <a:t>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F1F26F-7BA9-194A-8F14-8D45AE1C7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701" y="335980"/>
            <a:ext cx="5675811" cy="1325563"/>
          </a:xfrm>
        </p:spPr>
        <p:txBody>
          <a:bodyPr/>
          <a:lstStyle/>
          <a:p>
            <a:r>
              <a:rPr lang="en-US" dirty="0"/>
              <a:t>Insurance Certificates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84137F0-6D16-503E-C891-23F7C34DAFB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62" r="62"/>
          <a:stretch/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307583-B9B2-BCE4-B09D-8F7AD659C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615" y="5046453"/>
            <a:ext cx="6033063" cy="77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6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CFC0C-C95F-5D41-8331-0A9E764E9C8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1" y="2547080"/>
            <a:ext cx="4906992" cy="3517290"/>
          </a:xfrm>
        </p:spPr>
        <p:txBody>
          <a:bodyPr>
            <a:normAutofit/>
          </a:bodyPr>
          <a:lstStyle/>
          <a:p>
            <a:r>
              <a:rPr lang="en-US" sz="1800" dirty="0"/>
              <a:t>Visit the Risk Services Website at </a:t>
            </a:r>
            <a:r>
              <a:rPr lang="en-US" sz="1800" dirty="0">
                <a:hlinkClick r:id="rId2" action="ppaction://hlinkfile"/>
              </a:rPr>
              <a:t>ucanr.edu/sites/risk</a:t>
            </a:r>
            <a:endParaRPr lang="en-US" sz="1800" dirty="0"/>
          </a:p>
          <a:p>
            <a:r>
              <a:rPr lang="en-US" sz="1800" dirty="0"/>
              <a:t>If you ever have a question on what to do, you can email </a:t>
            </a:r>
            <a:r>
              <a:rPr lang="en-US" sz="1800" dirty="0">
                <a:hlinkClick r:id="rId3"/>
              </a:rPr>
              <a:t>risk@ucan.edu</a:t>
            </a:r>
            <a:r>
              <a:rPr lang="en-US" sz="1800" dirty="0"/>
              <a:t> </a:t>
            </a:r>
          </a:p>
          <a:p>
            <a:r>
              <a:rPr lang="en-US" sz="1800" dirty="0"/>
              <a:t>We’re here to help and answer any questions you may have.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53AB6B-0769-DE49-8041-C89DB38C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</p:spPr>
        <p:txBody>
          <a:bodyPr/>
          <a:lstStyle/>
          <a:p>
            <a:r>
              <a:rPr lang="en-US" dirty="0"/>
              <a:t>I’m Still Unsure, What Should I do?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61DB7-7733-55CA-35A1-FEE0E5DBF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523" y="378394"/>
            <a:ext cx="6155477" cy="638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4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6F74-B6E4-3547-B00E-20BCB695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1500187"/>
          </a:xfrm>
        </p:spPr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094758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 ANR PowerPoint template" id="{E3ABC6F1-FE44-E24C-9BA6-BC71FB632616}" vid="{E1EBF3C3-83B3-6446-BF48-EE02E5781D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2753</TotalTime>
  <Words>499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Facility Use Agreements</vt:lpstr>
      <vt:lpstr>What is a Facility Use Agreement and Why Does it Matter?</vt:lpstr>
      <vt:lpstr>Facility Use Contract Example</vt:lpstr>
      <vt:lpstr>Attachments: What are they and when do you need them? </vt:lpstr>
      <vt:lpstr>When To Use Which Attachment </vt:lpstr>
      <vt:lpstr>But what if the facility will not agree to our language? </vt:lpstr>
      <vt:lpstr>Insurance Certificates </vt:lpstr>
      <vt:lpstr>I’m Still Unsure, What Should I do?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title slide. This slide works well for long titles</dc:title>
  <dc:creator>Sandra J Osterman</dc:creator>
  <cp:lastModifiedBy>Matthew Rapparlie</cp:lastModifiedBy>
  <cp:revision>6</cp:revision>
  <dcterms:created xsi:type="dcterms:W3CDTF">2019-09-30T22:39:57Z</dcterms:created>
  <dcterms:modified xsi:type="dcterms:W3CDTF">2023-12-06T16:30:11Z</dcterms:modified>
</cp:coreProperties>
</file>