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.jpeg" ContentType="image/jpeg"/>
  <Override PartName="/ppt/notesSlides/notesSlide8.xml" ContentType="application/vnd.openxmlformats-officedocument.presentationml.notesSlide+xml"/>
  <Override PartName="/ppt/media/image4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5.jpe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6.jpe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7.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8.jpeg" ContentType="image/jpeg"/>
  <Override PartName="/ppt/notesSlides/notesSlide20.xml" ContentType="application/vnd.openxmlformats-officedocument.presentationml.notesSlide+xml"/>
  <Override PartName="/ppt/media/image9.jpeg" ContentType="image/jpeg"/>
  <Override PartName="/ppt/notesSlides/notesSlide21.xml" ContentType="application/vnd.openxmlformats-officedocument.presentationml.notesSlide+xml"/>
  <Override PartName="/ppt/media/image10.jpeg" ContentType="image/jpeg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11.jpeg" ContentType="image/jpeg"/>
  <Override PartName="/ppt/notesSlides/notesSlide24.xml" ContentType="application/vnd.openxmlformats-officedocument.presentationml.notesSlide+xml"/>
  <Override PartName="/ppt/media/image12.jpeg" ContentType="image/jpeg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13.jpeg" ContentType="image/jpe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BeyondTheDrought.com" TargetMode="Externa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bewatersmart.info/top-ways-to-save/" TargetMode="Externa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homeguides.sfgate.com/typical-lawn-sprinkler-layout-37358.html" TargetMode="External"/><Relationship Id="rId4" Type="http://schemas.openxmlformats.org/officeDocument/2006/relationships/hyperlink" Target="https://ucanr.edu/?blogpost=18306&amp;blogasset=2578" TargetMode="Externa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deltabluegrass.com/sod-products/residential-commercial-sod/" TargetMode="Externa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extension.psu.edu/the-use-of-color-theory-in-your-landscape" TargetMode="External"/><Relationship Id="rId4" Type="http://schemas.openxmlformats.org/officeDocument/2006/relationships/hyperlink" Target="https://extension.illinois.edu/sites/default/files/what_are_the_best_flower_colors_to_attract_pollinators-1.pdf" TargetMode="External"/><Relationship Id="rId5" Type="http://schemas.openxmlformats.org/officeDocument/2006/relationships/hyperlink" Target="https://marinmg.ucanr.edu/PLANTS/POLLINATOR_HABITATS/Meet_the_Pollinators/" TargetMode="External"/><Relationship Id="rId6" Type="http://schemas.openxmlformats.org/officeDocument/2006/relationships/hyperlink" Target="https://www.thespruce.com/colors-that-attract-birds-386400" TargetMode="Externa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Shape 2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 sz="1000"/>
            </a:pPr>
            <a:r>
              <a:t>Created August 2022; approved September 2022; converted December 2023</a:t>
            </a:r>
          </a:p>
          <a:p>
            <a:pPr>
              <a:defRPr i="1" sz="1000"/>
            </a:pPr>
            <a:r>
              <a:t>Created by:  Marianne L. Calhoun, UC Master Gardener of Placer County </a:t>
            </a:r>
          </a:p>
          <a:p>
            <a:pPr>
              <a:defRPr i="1" sz="1000"/>
            </a:pPr>
            <a:r>
              <a:t>Audience:  Hands-on gardeners</a:t>
            </a:r>
          </a:p>
          <a:p>
            <a:pPr>
              <a:defRPr i="1" sz="1000"/>
            </a:pPr>
            <a:r>
              <a:t>Publicity:  Hands-on gardeners will learn some low and no-cost ways to improve their water efficiency. They’ll also learn tips for upgrading their irrigation system and/or downsizing their lawn (both of which may be eligible for rebates.)</a:t>
            </a:r>
          </a:p>
          <a:p>
            <a:pPr>
              <a:defRPr i="1" sz="1000"/>
            </a:pPr>
          </a:p>
          <a:p>
            <a:pPr>
              <a:defRPr sz="1500"/>
            </a:pPr>
            <a:r>
              <a:t>Bit about myself:  </a:t>
            </a:r>
          </a:p>
          <a:p>
            <a:pPr marL="150394" indent="-150394">
              <a:buSzPct val="100000"/>
              <a:buChar char="-"/>
              <a:defRPr sz="1500"/>
            </a:pPr>
            <a:r>
              <a:t>after being raised on the East Coast, moved to the West Coast over 30 years ago;</a:t>
            </a:r>
          </a:p>
          <a:p>
            <a:pPr marL="150394" indent="-150394">
              <a:buSzPct val="100000"/>
              <a:buChar char="-"/>
              <a:defRPr sz="1500"/>
            </a:pPr>
            <a:r>
              <a:t>upon retiring, studied landscape design + horticulture; then joined MG in 2019; </a:t>
            </a:r>
          </a:p>
          <a:p>
            <a:pPr marL="150394" indent="-150394">
              <a:buSzPct val="100000"/>
              <a:buChar char="-"/>
              <a:defRPr sz="1500"/>
            </a:pPr>
            <a:r>
              <a:t>documented the transformation of our property to a water-wise garden over six years;</a:t>
            </a:r>
          </a:p>
          <a:p>
            <a:pPr marL="150394" indent="-150394">
              <a:buSzPct val="100000"/>
              <a:buChar char="-"/>
              <a:defRPr sz="1500"/>
            </a:pPr>
            <a:r>
              <a:t>now I’m passionate about sharing approaches, lessons learned, wonderful plants &amp; resources with all of you!</a:t>
            </a:r>
          </a:p>
          <a:p>
            <a:pPr>
              <a:defRPr sz="1500"/>
            </a:pPr>
          </a:p>
          <a:p>
            <a:pPr defTabSz="457200">
              <a:defRPr i="1"/>
            </a:pPr>
            <a:r>
              <a:t>* All photos are credited to Marianne Calhoun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hape 3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pPr/>
            <a:r>
              <a:t>Any questions about enhancing your soil?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hape 3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1500"/>
            </a:pPr>
            <a:r>
              <a:t>Check out services and rebates at your water district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Hydrozone is a technical term for Irrigation Zone;</a:t>
            </a:r>
          </a:p>
          <a:p>
            <a:pPr>
              <a:defRPr sz="1500"/>
            </a:pPr>
            <a:r>
              <a:t>group plants with similar sun + watering needs in same zone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6" name="Shape 3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20315" indent="-120315">
              <a:buSzPct val="100000"/>
              <a:buChar char="*"/>
              <a:defRPr b="1" i="1" sz="1500"/>
            </a:pPr>
            <a:r>
              <a:t>EXAMPLE:  Rainbird inline drip has info on label + stamped on dripline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   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1" name="Shape 3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/>
            <a:r>
              <a:t>Examples are from one manufacturer; look online for usage chart!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Shape 3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BeyondTheDrought.com</a:t>
            </a:r>
          </a:p>
          <a:p>
            <a:pPr/>
          </a:p>
          <a:p>
            <a:pPr/>
            <a:r>
              <a:t>Enter your city and zip</a:t>
            </a:r>
          </a:p>
          <a:p>
            <a:pPr/>
            <a:r>
              <a:t>Enter plants, exposure, wind, slope, soil, irrigation type</a:t>
            </a:r>
          </a:p>
          <a:p>
            <a:pPr/>
          </a:p>
          <a:p>
            <a:pPr/>
            <a:r>
              <a:t>Click on Historical Info to learn Minutes per Week in hottest month of July, etc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hape 3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Controller is key to managing your irrigation system!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Using Hunter’s Hydrawise smart controller:</a:t>
            </a:r>
          </a:p>
          <a:p>
            <a:pPr>
              <a:defRPr sz="1500"/>
            </a:pPr>
            <a:r>
              <a:t>50 minutes in July…reduces to 20 minutes by mid-October</a:t>
            </a:r>
          </a:p>
          <a:p>
            <a:pPr>
              <a:defRPr sz="1500"/>
            </a:pPr>
          </a:p>
          <a:p>
            <a:pPr>
              <a:defRPr i="1" sz="1500"/>
            </a:pPr>
            <a:r>
              <a:t>RECOMMENDED SOAK TIMES: 30 minutes for sandy loam; 60 for clay soil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hape 3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Experiment &amp; Monitor:</a:t>
            </a:r>
          </a:p>
          <a:p>
            <a:pPr marL="150394" indent="-150394">
              <a:buSzPct val="100000"/>
              <a:buChar char="-"/>
              <a:defRPr sz="1500"/>
            </a:pPr>
            <a:r>
              <a:t>Shorten watering times &amp; see how plants respond</a:t>
            </a:r>
          </a:p>
          <a:p>
            <a:pPr marL="150394" indent="-150394">
              <a:buSzPct val="100000"/>
              <a:buChar char="-"/>
              <a:defRPr sz="1500"/>
            </a:pPr>
            <a:r>
              <a:t>Lengthen number of days between watering &amp; promote plants’ deeper roots 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I’ve learned:</a:t>
            </a:r>
          </a:p>
          <a:p>
            <a:pPr>
              <a:defRPr sz="1500"/>
            </a:pPr>
            <a:r>
              <a:t>- lawn and edible shrubs/ trees: water 2x week, </a:t>
            </a:r>
            <a:r>
              <a:rPr b="1"/>
              <a:t>with less water than recommended</a:t>
            </a:r>
            <a:endParaRPr b="1"/>
          </a:p>
          <a:p>
            <a:pPr marL="150394" indent="-150394">
              <a:buSzPct val="100000"/>
              <a:buChar char="-"/>
              <a:defRPr sz="1500"/>
            </a:pPr>
            <a:r>
              <a:t>CA/mediterranean plants: water 1x week, </a:t>
            </a:r>
            <a:r>
              <a:rPr b="1"/>
              <a:t>with bit more water than recommended</a:t>
            </a:r>
            <a:endParaRPr b="1"/>
          </a:p>
          <a:p>
            <a:pPr>
              <a:defRPr sz="1500"/>
            </a:pPr>
            <a:endParaRPr b="1"/>
          </a:p>
          <a:p>
            <a:pPr>
              <a:defRPr sz="20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rPr b="1"/>
              <a:t>Any questions about no cost ways?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4" name="Shape 3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Smart controller adjusts irrigation daily based on weather + ET </a:t>
            </a:r>
            <a:r>
              <a:rPr b="1"/>
              <a:t>($100-300 </a:t>
            </a:r>
            <a:r>
              <a:t>depends on number of irrigation zones)</a:t>
            </a:r>
          </a:p>
          <a:p>
            <a:pPr>
              <a:defRPr sz="1500"/>
            </a:pPr>
            <a:r>
              <a:t>free app included (</a:t>
            </a:r>
            <a:r>
              <a:rPr b="1"/>
              <a:t>paid option </a:t>
            </a:r>
            <a:r>
              <a:t>to access 5 personal weather stations versus airport)</a:t>
            </a:r>
          </a:p>
          <a:p>
            <a:pPr>
              <a:defRPr sz="1500"/>
            </a:pPr>
            <a:r>
              <a:t>Flow meter placed before irrigation valves to monitor usage </a:t>
            </a:r>
            <a:r>
              <a:rPr b="1"/>
              <a:t>($120-160)</a:t>
            </a:r>
            <a:endParaRPr b="1"/>
          </a:p>
          <a:p>
            <a:pPr>
              <a:defRPr sz="1500"/>
            </a:pPr>
          </a:p>
          <a:p>
            <a:pPr>
              <a:defRPr sz="1500"/>
            </a:pPr>
            <a:r>
              <a:t>Non-lawn: inline drip versus overhead irrigation (</a:t>
            </a:r>
            <a:r>
              <a:rPr b="1"/>
              <a:t>$35-65 for 100’) </a:t>
            </a:r>
            <a:endParaRPr b="1"/>
          </a:p>
          <a:p>
            <a:pPr>
              <a:defRPr sz="1500"/>
            </a:pPr>
            <a:r>
              <a:t>Lawn: low-flow sprinkler heads with matched precipitation (</a:t>
            </a:r>
            <a:r>
              <a:rPr b="1"/>
              <a:t>$7-10 each)</a:t>
            </a:r>
            <a:endParaRPr b="1"/>
          </a:p>
          <a:p>
            <a:pPr>
              <a:defRPr sz="1500"/>
            </a:pPr>
            <a:r>
              <a:t>Lawn: 6" pop-up nozzles versus 4" pop-ups for  2-3" grass </a:t>
            </a:r>
            <a:r>
              <a:rPr b="1"/>
              <a:t>($25 for 10)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0" name="Shape 3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 Water Smart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https://bewatersmart.info/top-ways-to-save/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5" name="Shape 3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Named Zones have individual colors &amp; spaced in blocks throughout the week 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water everyday between 5-10am for most efficiency</a:t>
            </a:r>
          </a:p>
          <a:p>
            <a:pPr>
              <a:defRPr sz="1500"/>
            </a:pPr>
          </a:p>
          <a:p>
            <a:pPr>
              <a:defRPr sz="20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Any questions about investments?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hape 2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May not know we are trained volunteers &amp; organized by county</a:t>
            </a:r>
          </a:p>
          <a:p>
            <a:pPr>
              <a:defRPr sz="1500"/>
            </a:pPr>
            <a:r>
              <a:t>We have 150 MG in Placer County to help you make informed gardening decisions!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0" name="Shape 4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Lawns are thirsty high-water plants</a:t>
            </a:r>
          </a:p>
          <a:p>
            <a:pPr>
              <a:defRPr sz="1500"/>
            </a:pPr>
            <a:r>
              <a:t>Outdoor irrigation uses 60-75% of your potable water 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Consider downsizing - not eliminating- your lawn</a:t>
            </a:r>
          </a:p>
          <a:p>
            <a:pPr>
              <a:defRPr sz="1500"/>
            </a:pPr>
            <a:r>
              <a:t>Smaller lawn requires less water, fertilizer, money and time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9" name="Shape 4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Visual aid to understanding your wish list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print screenshot from Zillow or Google Earth</a:t>
            </a:r>
          </a:p>
          <a:p>
            <a:pPr>
              <a:defRPr sz="1500"/>
            </a:pPr>
            <a:r>
              <a:t>Create a drawing that shows the relationship of your house to the street + various elements 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Play with color markers or pencils!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5" name="Shape 4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Learned from Irrigation Design class at American River College</a:t>
            </a:r>
          </a:p>
          <a:p>
            <a:pPr/>
            <a:r>
              <a:t>Squares are also easier to mow; mine now takes 10 minutes!</a:t>
            </a:r>
            <a:endParaRPr sz="1500" u="sng">
              <a:solidFill>
                <a:srgbClr val="0432FF"/>
              </a:solidFill>
              <a:uFill>
                <a:solidFill>
                  <a:srgbClr val="0432FF"/>
                </a:solidFill>
              </a:uFill>
            </a:endParaRPr>
          </a:p>
          <a:p>
            <a:pPr/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https://homeguides.sfgate.com/typical-lawn-sprinkler-layout-37358.html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</a:p>
          <a:p>
            <a:pPr/>
            <a:r>
              <a:t>"The drought needs not be a death sentence for lawns"</a:t>
            </a:r>
          </a:p>
          <a:p>
            <a: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https://ucanr.edu/?blogpost=18306&amp;blogasset=2578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1" name="Shape 4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</a:p>
          <a:p>
            <a:pPr>
              <a:defRPr sz="1500"/>
            </a:pPr>
            <a:r>
              <a:t>Did not follow what I learned in Irrigation Design class;</a:t>
            </a:r>
          </a:p>
          <a:p>
            <a: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Curves are aesthetically pleasing, yet…</a:t>
            </a:r>
          </a:p>
          <a:p>
            <a:pPr defTabSz="457200">
              <a:defRPr sz="1500">
                <a:latin typeface="Lucida Grande"/>
                <a:ea typeface="Lucida Grande"/>
                <a:cs typeface="Lucida Grande"/>
                <a:sym typeface="Lucida Grande"/>
              </a:defRPr>
            </a:pPr>
            <a:endParaRPr>
              <a:latin typeface="+mj-lt"/>
              <a:ea typeface="+mj-ea"/>
              <a:cs typeface="+mj-cs"/>
              <a:sym typeface="Calibri"/>
            </a:endParaRPr>
          </a:p>
          <a:p>
            <a:pPr>
              <a:defRPr sz="1500"/>
            </a:pPr>
            <a:r>
              <a:t>Example has highly drought tolerant sod from Delta Bluegrass</a:t>
            </a:r>
          </a:p>
          <a:p>
            <a:pPr>
              <a:defRPr sz="1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https://www.deltabluegrass.com/sod-products/residential-commercial-sod/</a:t>
            </a:r>
          </a:p>
          <a:p>
            <a:pPr>
              <a:defRPr sz="1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6" name="Shape 4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500"/>
            </a:pPr>
            <a:r>
              <a:t>One side with small plants are very happy, yet other side is encroaching…</a:t>
            </a:r>
          </a:p>
          <a:p>
            <a:pPr defTabSz="457200">
              <a:defRPr sz="1800">
                <a:solidFill>
                  <a:srgbClr val="CC503E"/>
                </a:solidFill>
              </a:defRPr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2" name="Shape 4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/>
            <a:r>
              <a:t>Reality vs. Looking nice on paper!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8" name="Shape 4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August:</a:t>
            </a:r>
          </a:p>
          <a:p>
            <a:pPr>
              <a:defRPr sz="1500"/>
            </a:pPr>
            <a:r>
              <a:t>Lawn = .7”</a:t>
            </a:r>
          </a:p>
          <a:p>
            <a:pPr>
              <a:defRPr sz="1500"/>
            </a:pPr>
            <a:r>
              <a:t>Slope = .4”</a:t>
            </a:r>
          </a:p>
          <a:p>
            <a:pPr>
              <a:defRPr sz="1500"/>
            </a:pPr>
            <a:r>
              <a:t>Foreground = .6”</a:t>
            </a:r>
          </a:p>
          <a:p>
            <a:pPr>
              <a:defRPr sz="1500"/>
            </a:pPr>
          </a:p>
          <a:p>
            <a:pPr>
              <a:defRPr sz="20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Any questions about downsizing front lawn?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3" name="Shape 4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Try these approaches to improve the water efficiency of your landscape!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Enjoy sharing water-efficient approaches + results!</a:t>
            </a:r>
          </a:p>
          <a:p>
            <a:pPr>
              <a:defRPr sz="1500"/>
            </a:pPr>
          </a:p>
          <a:p>
            <a:pPr>
              <a:defRPr sz="20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Any questions??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- BTD and BWS are for Sacramento region</a:t>
            </a:r>
          </a:p>
          <a:p>
            <a:pPr>
              <a:defRPr sz="1500"/>
            </a:pPr>
            <a:r>
              <a:t>- Rescape is for Northern California</a:t>
            </a:r>
          </a:p>
          <a:p>
            <a:pPr>
              <a:defRPr sz="1500"/>
            </a:pPr>
            <a:r>
              <a:t>- Save our Water is for state of California:</a:t>
            </a:r>
          </a:p>
          <a:p>
            <a:pPr lvl="1" marL="378993" indent="-150393">
              <a:buSzPct val="100000"/>
              <a:buChar char="*"/>
              <a:defRPr i="1" sz="1500"/>
            </a:pPr>
            <a:r>
              <a:t>Model Water Efficient Landscape Ordinance applies to rehabbing 2,500sf+ landscapes</a:t>
            </a:r>
          </a:p>
          <a:p>
            <a:pPr>
              <a:defRPr i="1" sz="1500"/>
            </a:pPr>
            <a:r>
              <a:t>- </a:t>
            </a:r>
            <a:r>
              <a:rPr i="0"/>
              <a:t>CCUH is from UC Davis:</a:t>
            </a:r>
          </a:p>
          <a:p>
            <a:pPr>
              <a:defRPr sz="1500"/>
            </a:pPr>
            <a:r>
              <a:t>         includes WUCOLS plant database (details plants and need for high, moderate or low water)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5" name="Shape 4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What Do You Wish to Learn? </a:t>
            </a:r>
          </a:p>
          <a:p>
            <a: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We welcome new ideas!</a:t>
            </a:r>
          </a:p>
          <a:p>
            <a: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457200"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Please note on Evaluation Form your top preferences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hape 2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Sign up online for our free quarterly newsletter - Curious Gardener;</a:t>
            </a:r>
          </a:p>
          <a:p>
            <a:pPr>
              <a:defRPr sz="1500"/>
            </a:pPr>
            <a:r>
              <a:t>long articles are posted separately so they can be found by topic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1" name="Shape 4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13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Really appreciate this opportunity to share what I’ve learned</a:t>
            </a:r>
          </a:p>
          <a:p>
            <a: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Hope you all experiment with improving your water efficiency!</a:t>
            </a:r>
          </a:p>
          <a:p>
            <a:pPr defTabSz="457200">
              <a:defRPr b="1" sz="13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>
              <a:defRPr sz="1500"/>
            </a:pPr>
            <a:r>
              <a:t>Note this recorded presentation will be posted on website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4" name="Shape 2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/>
            <a:r>
              <a:t>we are now at three farmers markets; great place to ask gardening questions in person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hape 3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1500"/>
            </a:lvl1pPr>
          </a:lstStyle>
          <a:p>
            <a:pPr/>
            <a:r>
              <a:t>I’m curious to learn about you!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1" name="Shape 3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Planting Design Basics</a:t>
            </a:r>
          </a:p>
          <a:p>
            <a:pPr defTabSz="457200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https://ucanr.edu/blogs/dirt/index.cfm?tagname=planning garden</a:t>
            </a:r>
          </a:p>
          <a:p>
            <a:pPr defTabSz="457200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hape 3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b="1" sz="1500"/>
            </a:pPr>
            <a:r>
              <a:t>Autumn sage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The Use of Color in your Garden</a:t>
            </a:r>
          </a:p>
          <a:p>
            <a:pPr defTabSz="457200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https://extension.psu.edu/the-use-of-color-theory-in-your-landscape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Which Flower Colors Best Attracts Pollinators &amp; Birds?</a:t>
            </a:r>
          </a:p>
          <a:p>
            <a:pPr defTabSz="457200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https://extension.illinois.edu/sites/default/files/what_are_the_best_flower_colors_to_attract_pollinators-1.pdf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Meet the Pollinators</a:t>
            </a:r>
          </a:p>
          <a:p>
            <a:pPr defTabSz="457200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https://marinmg.ucanr.edu/PLANTS/POLLINATOR_HABITATS/Meet_the_Pollinators/</a:t>
            </a:r>
          </a:p>
          <a:p>
            <a:pPr defTabSz="457200">
              <a:defRPr sz="1500"/>
            </a:pPr>
          </a:p>
          <a:p>
            <a:pPr defTabSz="457200">
              <a:defRPr sz="1500"/>
            </a:pPr>
            <a:r>
              <a:t>Landscaping Colors that Attract Birds to Your Yard</a:t>
            </a:r>
          </a:p>
          <a:p>
            <a:pPr defTabSz="457200">
              <a:defRPr sz="15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https://www.thespruce.com/colors-that-attract-birds-386400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hape 3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1300"/>
            </a:lvl1pPr>
          </a:lstStyle>
          <a:p>
            <a:pPr/>
            <a:r>
              <a:t>Penstomen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5" name="Shape 3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Lawn: use compost vs fertilizers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Veggies: need to replace nutrients after harvesting</a:t>
            </a:r>
          </a:p>
          <a:p>
            <a:pPr>
              <a:defRPr sz="1500"/>
            </a:pPr>
          </a:p>
          <a:p>
            <a:pPr>
              <a:defRPr sz="1500"/>
            </a:pPr>
            <a:r>
              <a:t>Citrus trees and edible plants: appreciate good compost 1-2x year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709748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/>
          <p:nvPr>
            <p:ph type="title"/>
          </p:nvPr>
        </p:nvSpPr>
        <p:spPr>
          <a:xfrm>
            <a:off x="838200" y="1057321"/>
            <a:ext cx="10515600" cy="1325564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quarter" idx="1" hasCustomPrompt="1"/>
          </p:nvPr>
        </p:nvSpPr>
        <p:spPr>
          <a:xfrm>
            <a:off x="838200" y="4361379"/>
            <a:ext cx="3414110" cy="660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628650" indent="-171450">
              <a:lnSpc>
                <a:spcPct val="100000"/>
              </a:lnSpc>
              <a:buFontTx/>
              <a:defRPr sz="1800">
                <a:solidFill>
                  <a:srgbClr val="FFFFFF"/>
                </a:solidFill>
              </a:defRPr>
            </a:lvl2pPr>
            <a:lvl3pPr marL="1120139" indent="-205739">
              <a:lnSpc>
                <a:spcPct val="100000"/>
              </a:lnSpc>
              <a:buFontTx/>
              <a:defRPr sz="1800">
                <a:solidFill>
                  <a:srgbClr val="FFFFFF"/>
                </a:solidFill>
              </a:defRPr>
            </a:lvl3pPr>
            <a:lvl4pPr marL="1600200" indent="-228600">
              <a:lnSpc>
                <a:spcPct val="100000"/>
              </a:lnSpc>
              <a:buFontTx/>
              <a:defRPr sz="1800">
                <a:solidFill>
                  <a:srgbClr val="FFFFFF"/>
                </a:solidFill>
              </a:defRPr>
            </a:lvl4pPr>
            <a:lvl5pPr marL="2057400" indent="-228600">
              <a:lnSpc>
                <a:spcPct val="100000"/>
              </a:lnSpc>
              <a:buFontTx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Presented by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" name="Text Placeholder 18"/>
          <p:cNvSpPr/>
          <p:nvPr>
            <p:ph type="body" sz="quarter" idx="21" hasCustomPrompt="1"/>
          </p:nvPr>
        </p:nvSpPr>
        <p:spPr>
          <a:xfrm>
            <a:off x="838200" y="5057206"/>
            <a:ext cx="2859089" cy="53181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7" name="Text Placeholder 3"/>
          <p:cNvSpPr/>
          <p:nvPr>
            <p:ph type="body" sz="quarter" idx="22" hasCustomPrompt="1"/>
          </p:nvPr>
        </p:nvSpPr>
        <p:spPr>
          <a:xfrm>
            <a:off x="838199" y="2750549"/>
            <a:ext cx="8265888" cy="7981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Subtitle here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59827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/>
          <p:nvPr>
            <p:ph type="title"/>
          </p:nvPr>
        </p:nvSpPr>
        <p:spPr>
          <a:xfrm>
            <a:off x="684733" y="313786"/>
            <a:ext cx="10817840" cy="767529"/>
          </a:xfrm>
          <a:prstGeom prst="rect">
            <a:avLst/>
          </a:prstGeom>
        </p:spPr>
        <p:txBody>
          <a:bodyPr anchor="ctr"/>
          <a:lstStyle>
            <a:lvl1pPr>
              <a:defRPr sz="35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658" y="0"/>
            <a:ext cx="12257315" cy="161714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/>
          <p:nvPr>
            <p:ph type="title"/>
          </p:nvPr>
        </p:nvSpPr>
        <p:spPr>
          <a:xfrm>
            <a:off x="684733" y="55077"/>
            <a:ext cx="10970238" cy="1257015"/>
          </a:xfrm>
          <a:prstGeom prst="rect">
            <a:avLst/>
          </a:prstGeom>
        </p:spPr>
        <p:txBody>
          <a:bodyPr anchor="ctr"/>
          <a:lstStyle>
            <a:lvl1pPr>
              <a:defRPr sz="35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655" y="0"/>
            <a:ext cx="12257310" cy="161714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/>
          <p:nvPr>
            <p:ph type="title"/>
          </p:nvPr>
        </p:nvSpPr>
        <p:spPr>
          <a:xfrm>
            <a:off x="684733" y="14437"/>
            <a:ext cx="10515601" cy="1325563"/>
          </a:xfrm>
          <a:prstGeom prst="rect">
            <a:avLst/>
          </a:prstGeom>
        </p:spPr>
        <p:txBody>
          <a:bodyPr anchor="ctr"/>
          <a:lstStyle>
            <a:lvl1pPr>
              <a:defRPr sz="35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4"/>
          <p:cNvSpPr/>
          <p:nvPr/>
        </p:nvSpPr>
        <p:spPr>
          <a:xfrm>
            <a:off x="6390640" y="6085840"/>
            <a:ext cx="5516881" cy="7721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 hasCustomPrompt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13231" indent="-256031">
              <a:defRPr sz="2800"/>
            </a:lvl2pPr>
            <a:lvl3pPr marL="1181100" indent="-266700">
              <a:defRPr sz="2800"/>
            </a:lvl3pPr>
            <a:lvl4pPr marL="1691639" indent="-320039">
              <a:defRPr sz="2800"/>
            </a:lvl4pPr>
            <a:lvl5pPr marL="2148839" indent="-320039">
              <a:defRPr sz="2800"/>
            </a:lvl5pPr>
          </a:lstStyle>
          <a:p>
            <a:pPr/>
            <a:r>
              <a:t>Edit Master text styles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icture Placeholder 2"/>
          <p:cNvSpPr/>
          <p:nvPr>
            <p:ph type="pic" idx="21"/>
          </p:nvPr>
        </p:nvSpPr>
        <p:spPr>
          <a:xfrm>
            <a:off x="6875874" y="130629"/>
            <a:ext cx="5178240" cy="6590847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3" name="Body Level One…"/>
          <p:cNvSpPr txBox="1"/>
          <p:nvPr>
            <p:ph type="body" sz="half" idx="1"/>
          </p:nvPr>
        </p:nvSpPr>
        <p:spPr>
          <a:xfrm>
            <a:off x="838200" y="2126165"/>
            <a:ext cx="5675811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Title Text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5" name="Picture Placeholder 2"/>
          <p:cNvSpPr/>
          <p:nvPr>
            <p:ph type="pic" idx="22"/>
          </p:nvPr>
        </p:nvSpPr>
        <p:spPr>
          <a:xfrm>
            <a:off x="6875874" y="133576"/>
            <a:ext cx="5178240" cy="6590847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6255387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icture Placeholder 2"/>
          <p:cNvSpPr/>
          <p:nvPr>
            <p:ph type="pic" idx="21"/>
          </p:nvPr>
        </p:nvSpPr>
        <p:spPr>
          <a:xfrm>
            <a:off x="152400" y="152400"/>
            <a:ext cx="5137807" cy="656907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4" name="Body Level One…"/>
          <p:cNvSpPr txBox="1"/>
          <p:nvPr>
            <p:ph type="body" sz="half" idx="1"/>
          </p:nvPr>
        </p:nvSpPr>
        <p:spPr>
          <a:xfrm>
            <a:off x="5677987" y="2126165"/>
            <a:ext cx="5675812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Title Text"/>
          <p:cNvSpPr txBox="1"/>
          <p:nvPr>
            <p:ph type="title"/>
          </p:nvPr>
        </p:nvSpPr>
        <p:spPr>
          <a:xfrm>
            <a:off x="5677987" y="681037"/>
            <a:ext cx="5675812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6" name="Rectangle 6"/>
          <p:cNvSpPr/>
          <p:nvPr/>
        </p:nvSpPr>
        <p:spPr>
          <a:xfrm>
            <a:off x="6492240" y="6176962"/>
            <a:ext cx="5384801" cy="54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icture Placeholder 2"/>
          <p:cNvSpPr/>
          <p:nvPr>
            <p:ph type="pic" sz="half" idx="21"/>
          </p:nvPr>
        </p:nvSpPr>
        <p:spPr>
          <a:xfrm>
            <a:off x="6875875" y="130628"/>
            <a:ext cx="5185497" cy="3278503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5" name="Picture Placeholder 2"/>
          <p:cNvSpPr/>
          <p:nvPr>
            <p:ph type="pic" sz="half" idx="22"/>
          </p:nvPr>
        </p:nvSpPr>
        <p:spPr>
          <a:xfrm>
            <a:off x="6875874" y="3448870"/>
            <a:ext cx="5185498" cy="3258633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6" name="Body Level One…"/>
          <p:cNvSpPr txBox="1"/>
          <p:nvPr>
            <p:ph type="body" sz="half" idx="1"/>
          </p:nvPr>
        </p:nvSpPr>
        <p:spPr>
          <a:xfrm>
            <a:off x="838200" y="2126165"/>
            <a:ext cx="5675811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Title Text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6255387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icture Placeholder 2"/>
          <p:cNvSpPr/>
          <p:nvPr>
            <p:ph type="pic" sz="quarter" idx="21"/>
          </p:nvPr>
        </p:nvSpPr>
        <p:spPr>
          <a:xfrm>
            <a:off x="152401" y="217713"/>
            <a:ext cx="5160667" cy="3211287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6" name="Picture Placeholder 2"/>
          <p:cNvSpPr/>
          <p:nvPr>
            <p:ph type="pic" sz="half" idx="22"/>
          </p:nvPr>
        </p:nvSpPr>
        <p:spPr>
          <a:xfrm>
            <a:off x="152400" y="3429000"/>
            <a:ext cx="5160667" cy="329247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7" name="Body Level One…"/>
          <p:cNvSpPr txBox="1"/>
          <p:nvPr>
            <p:ph type="body" sz="half" idx="1"/>
          </p:nvPr>
        </p:nvSpPr>
        <p:spPr>
          <a:xfrm>
            <a:off x="5677987" y="2126165"/>
            <a:ext cx="5675812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Title Text"/>
          <p:cNvSpPr txBox="1"/>
          <p:nvPr>
            <p:ph type="title"/>
          </p:nvPr>
        </p:nvSpPr>
        <p:spPr>
          <a:xfrm>
            <a:off x="5677987" y="681037"/>
            <a:ext cx="5675812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9" name="Rectangle 11"/>
          <p:cNvSpPr/>
          <p:nvPr/>
        </p:nvSpPr>
        <p:spPr>
          <a:xfrm>
            <a:off x="6705600" y="6176962"/>
            <a:ext cx="5160667" cy="54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icture Placeholder 2"/>
          <p:cNvSpPr/>
          <p:nvPr>
            <p:ph type="pic" sz="quarter" idx="21"/>
          </p:nvPr>
        </p:nvSpPr>
        <p:spPr>
          <a:xfrm>
            <a:off x="9308203" y="190498"/>
            <a:ext cx="2731398" cy="3209804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8" name="Picture Placeholder 2"/>
          <p:cNvSpPr/>
          <p:nvPr>
            <p:ph type="pic" sz="quarter" idx="22"/>
          </p:nvPr>
        </p:nvSpPr>
        <p:spPr>
          <a:xfrm>
            <a:off x="6918728" y="190500"/>
            <a:ext cx="2389475" cy="3215772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9" name="Picture Placeholder 2"/>
          <p:cNvSpPr/>
          <p:nvPr>
            <p:ph type="pic" sz="half" idx="23"/>
          </p:nvPr>
        </p:nvSpPr>
        <p:spPr>
          <a:xfrm>
            <a:off x="6918728" y="3419595"/>
            <a:ext cx="5120872" cy="3301880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0" name="Body Level One…"/>
          <p:cNvSpPr txBox="1"/>
          <p:nvPr>
            <p:ph type="body" sz="half" idx="1"/>
          </p:nvPr>
        </p:nvSpPr>
        <p:spPr>
          <a:xfrm>
            <a:off x="838200" y="2126165"/>
            <a:ext cx="5675811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itle Text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xfrm>
            <a:off x="6255387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/>
          <p:nvPr>
            <p:ph type="title"/>
          </p:nvPr>
        </p:nvSpPr>
        <p:spPr>
          <a:xfrm>
            <a:off x="1524000" y="832077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1524000" y="347387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Rectangle 6"/>
          <p:cNvSpPr/>
          <p:nvPr/>
        </p:nvSpPr>
        <p:spPr>
          <a:xfrm>
            <a:off x="6624319" y="6127827"/>
            <a:ext cx="5262881" cy="6771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8459" y="-114196"/>
            <a:ext cx="12348907" cy="985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V="1">
            <a:off x="-68298" y="5932544"/>
            <a:ext cx="12348906" cy="933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5679" y="5158059"/>
            <a:ext cx="6070081" cy="98639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icture Placeholder 2"/>
          <p:cNvSpPr/>
          <p:nvPr>
            <p:ph type="pic" sz="quarter" idx="21"/>
          </p:nvPr>
        </p:nvSpPr>
        <p:spPr>
          <a:xfrm>
            <a:off x="6865986" y="3562350"/>
            <a:ext cx="2849514" cy="3159124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0" name="Picture Placeholder 2"/>
          <p:cNvSpPr/>
          <p:nvPr>
            <p:ph type="pic" sz="quarter" idx="22"/>
          </p:nvPr>
        </p:nvSpPr>
        <p:spPr>
          <a:xfrm>
            <a:off x="9715500" y="3562351"/>
            <a:ext cx="2333626" cy="315912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1" name="Picture Placeholder 2"/>
          <p:cNvSpPr/>
          <p:nvPr>
            <p:ph type="pic" sz="half" idx="23"/>
          </p:nvPr>
        </p:nvSpPr>
        <p:spPr>
          <a:xfrm>
            <a:off x="6848923" y="150580"/>
            <a:ext cx="5200202" cy="3411770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2" name="Body Level One…"/>
          <p:cNvSpPr txBox="1"/>
          <p:nvPr>
            <p:ph type="body" sz="half" idx="1"/>
          </p:nvPr>
        </p:nvSpPr>
        <p:spPr>
          <a:xfrm>
            <a:off x="838200" y="2126165"/>
            <a:ext cx="5675811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Title Text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4" name="Slide Number"/>
          <p:cNvSpPr txBox="1"/>
          <p:nvPr>
            <p:ph type="sldNum" sz="quarter" idx="2"/>
          </p:nvPr>
        </p:nvSpPr>
        <p:spPr>
          <a:xfrm>
            <a:off x="6255387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Body Level One…"/>
          <p:cNvSpPr txBox="1"/>
          <p:nvPr>
            <p:ph type="body" sz="half" idx="1"/>
          </p:nvPr>
        </p:nvSpPr>
        <p:spPr>
          <a:xfrm>
            <a:off x="5677987" y="2126165"/>
            <a:ext cx="5675812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Picture Placeholder 2"/>
          <p:cNvSpPr/>
          <p:nvPr>
            <p:ph type="pic" sz="quarter" idx="21"/>
          </p:nvPr>
        </p:nvSpPr>
        <p:spPr>
          <a:xfrm>
            <a:off x="237392" y="237391"/>
            <a:ext cx="2461848" cy="2779543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33" name="Picture Placeholder 2"/>
          <p:cNvSpPr/>
          <p:nvPr>
            <p:ph type="pic" sz="quarter" idx="22"/>
          </p:nvPr>
        </p:nvSpPr>
        <p:spPr>
          <a:xfrm>
            <a:off x="2927837" y="237391"/>
            <a:ext cx="2385062" cy="2779544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34" name="Picture Placeholder 2"/>
          <p:cNvSpPr/>
          <p:nvPr>
            <p:ph type="pic" sz="half" idx="23"/>
          </p:nvPr>
        </p:nvSpPr>
        <p:spPr>
          <a:xfrm>
            <a:off x="237392" y="3235568"/>
            <a:ext cx="5075509" cy="3385042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35" name="Title Text"/>
          <p:cNvSpPr txBox="1"/>
          <p:nvPr>
            <p:ph type="title"/>
          </p:nvPr>
        </p:nvSpPr>
        <p:spPr>
          <a:xfrm>
            <a:off x="5677987" y="681037"/>
            <a:ext cx="5675812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6" name="Rectangle 8"/>
          <p:cNvSpPr/>
          <p:nvPr/>
        </p:nvSpPr>
        <p:spPr>
          <a:xfrm>
            <a:off x="6583680" y="6176962"/>
            <a:ext cx="5242561" cy="54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icture Placeholder 2"/>
          <p:cNvSpPr/>
          <p:nvPr>
            <p:ph type="pic" sz="quarter" idx="21"/>
          </p:nvPr>
        </p:nvSpPr>
        <p:spPr>
          <a:xfrm>
            <a:off x="180973" y="3807935"/>
            <a:ext cx="2753146" cy="282146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5" name="Picture Placeholder 2"/>
          <p:cNvSpPr/>
          <p:nvPr>
            <p:ph type="pic" sz="quarter" idx="22"/>
          </p:nvPr>
        </p:nvSpPr>
        <p:spPr>
          <a:xfrm>
            <a:off x="2935429" y="3814572"/>
            <a:ext cx="2377470" cy="2814829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6" name="Picture Placeholder 2"/>
          <p:cNvSpPr/>
          <p:nvPr>
            <p:ph type="pic" sz="half" idx="23"/>
          </p:nvPr>
        </p:nvSpPr>
        <p:spPr>
          <a:xfrm>
            <a:off x="180973" y="228600"/>
            <a:ext cx="5131927" cy="3574795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7" name="Body Level One…"/>
          <p:cNvSpPr txBox="1"/>
          <p:nvPr>
            <p:ph type="body" sz="half" idx="1"/>
          </p:nvPr>
        </p:nvSpPr>
        <p:spPr>
          <a:xfrm>
            <a:off x="5677987" y="2126165"/>
            <a:ext cx="5675812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Title Text"/>
          <p:cNvSpPr txBox="1"/>
          <p:nvPr>
            <p:ph type="title"/>
          </p:nvPr>
        </p:nvSpPr>
        <p:spPr>
          <a:xfrm>
            <a:off x="5677987" y="681037"/>
            <a:ext cx="5675812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9" name="Rectangle 9"/>
          <p:cNvSpPr/>
          <p:nvPr/>
        </p:nvSpPr>
        <p:spPr>
          <a:xfrm>
            <a:off x="6654800" y="6176962"/>
            <a:ext cx="5212080" cy="544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Picture Placeholder 2"/>
          <p:cNvSpPr/>
          <p:nvPr>
            <p:ph type="pic" sz="quarter" idx="21"/>
          </p:nvPr>
        </p:nvSpPr>
        <p:spPr>
          <a:xfrm>
            <a:off x="9481102" y="3265361"/>
            <a:ext cx="2520398" cy="3435793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59" name="Picture Placeholder 2"/>
          <p:cNvSpPr/>
          <p:nvPr>
            <p:ph type="pic" sz="quarter" idx="22"/>
          </p:nvPr>
        </p:nvSpPr>
        <p:spPr>
          <a:xfrm>
            <a:off x="6875875" y="3265361"/>
            <a:ext cx="2592691" cy="3435794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60" name="Picture Placeholder 2"/>
          <p:cNvSpPr/>
          <p:nvPr>
            <p:ph type="pic" sz="quarter" idx="23"/>
          </p:nvPr>
        </p:nvSpPr>
        <p:spPr>
          <a:xfrm>
            <a:off x="6875875" y="198754"/>
            <a:ext cx="2592691" cy="3066607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61" name="Picture Placeholder 2"/>
          <p:cNvSpPr/>
          <p:nvPr>
            <p:ph type="pic" sz="quarter" idx="24"/>
          </p:nvPr>
        </p:nvSpPr>
        <p:spPr>
          <a:xfrm>
            <a:off x="9480602" y="198752"/>
            <a:ext cx="2520898" cy="3066609"/>
          </a:xfrm>
          <a:prstGeom prst="rect">
            <a:avLst/>
          </a:prstGeom>
          <a:ln w="50800">
            <a:solidFill>
              <a:srgbClr val="FFFFFF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62" name="Body Level One…"/>
          <p:cNvSpPr txBox="1"/>
          <p:nvPr>
            <p:ph type="body" sz="half" idx="1"/>
          </p:nvPr>
        </p:nvSpPr>
        <p:spPr>
          <a:xfrm>
            <a:off x="838200" y="2126165"/>
            <a:ext cx="5675811" cy="4050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Title Text"/>
          <p:cNvSpPr txBox="1"/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xfrm>
            <a:off x="6255387" y="6414760"/>
            <a:ext cx="258624" cy="2483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5118" y="-25379"/>
            <a:ext cx="12282235" cy="690875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le Text"/>
          <p:cNvSpPr txBox="1"/>
          <p:nvPr>
            <p:ph type="title"/>
          </p:nvPr>
        </p:nvSpPr>
        <p:spPr>
          <a:xfrm>
            <a:off x="831850" y="1396411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831849" y="4249149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808080"/>
                </a:solidFill>
              </a:defRPr>
            </a:lvl1pPr>
            <a:lvl2pPr marL="0" indent="457200">
              <a:buSzTx/>
              <a:buFontTx/>
              <a:buNone/>
              <a:defRPr sz="2800">
                <a:solidFill>
                  <a:srgbClr val="808080"/>
                </a:solidFill>
              </a:defRPr>
            </a:lvl2pPr>
            <a:lvl3pPr marL="0" indent="914400">
              <a:buSzTx/>
              <a:buFontTx/>
              <a:buNone/>
              <a:defRPr sz="2800">
                <a:solidFill>
                  <a:srgbClr val="808080"/>
                </a:solidFill>
              </a:defRPr>
            </a:lvl3pPr>
            <a:lvl4pPr marL="0" indent="1371600">
              <a:buSzTx/>
              <a:buFontTx/>
              <a:buNone/>
              <a:defRPr sz="2800">
                <a:solidFill>
                  <a:srgbClr val="808080"/>
                </a:solidFill>
              </a:defRPr>
            </a:lvl4pPr>
            <a:lvl5pPr marL="0" indent="1828800">
              <a:buSzTx/>
              <a:buFontTx/>
              <a:buNone/>
              <a:defRPr sz="2800"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118" y="-50757"/>
            <a:ext cx="12282233" cy="6908757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itle Text"/>
          <p:cNvSpPr txBox="1"/>
          <p:nvPr>
            <p:ph type="title"/>
          </p:nvPr>
        </p:nvSpPr>
        <p:spPr>
          <a:xfrm>
            <a:off x="831850" y="1396411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sz="quarter" idx="1"/>
          </p:nvPr>
        </p:nvSpPr>
        <p:spPr>
          <a:xfrm>
            <a:off x="831849" y="4249149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808080"/>
                </a:solidFill>
              </a:defRPr>
            </a:lvl1pPr>
            <a:lvl2pPr marL="0" indent="457200">
              <a:buSzTx/>
              <a:buFontTx/>
              <a:buNone/>
              <a:defRPr sz="2800">
                <a:solidFill>
                  <a:srgbClr val="808080"/>
                </a:solidFill>
              </a:defRPr>
            </a:lvl2pPr>
            <a:lvl3pPr marL="0" indent="914400">
              <a:buSzTx/>
              <a:buFontTx/>
              <a:buNone/>
              <a:defRPr sz="2800">
                <a:solidFill>
                  <a:srgbClr val="808080"/>
                </a:solidFill>
              </a:defRPr>
            </a:lvl3pPr>
            <a:lvl4pPr marL="0" indent="1371600">
              <a:buSzTx/>
              <a:buFontTx/>
              <a:buNone/>
              <a:defRPr sz="2800">
                <a:solidFill>
                  <a:srgbClr val="808080"/>
                </a:solidFill>
              </a:defRPr>
            </a:lvl4pPr>
            <a:lvl5pPr marL="0" indent="1828800">
              <a:buSzTx/>
              <a:buFontTx/>
              <a:buNone/>
              <a:defRPr sz="2800"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/>
          <p:nvPr>
            <p:ph type="title"/>
          </p:nvPr>
        </p:nvSpPr>
        <p:spPr>
          <a:xfrm>
            <a:off x="838200" y="681037"/>
            <a:ext cx="10515600" cy="88985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" y="0"/>
            <a:ext cx="12191993" cy="15982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/>
          <p:nvPr>
            <p:ph type="title"/>
          </p:nvPr>
        </p:nvSpPr>
        <p:spPr>
          <a:xfrm>
            <a:off x="684733" y="24596"/>
            <a:ext cx="10515601" cy="1325564"/>
          </a:xfrm>
          <a:prstGeom prst="rect">
            <a:avLst/>
          </a:prstGeom>
        </p:spPr>
        <p:txBody>
          <a:bodyPr anchor="ctr"/>
          <a:lstStyle>
            <a:lvl1pPr>
              <a:defRPr sz="35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23900" indent="-26670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240" y="5973064"/>
            <a:ext cx="5445760" cy="88493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838200" y="735494"/>
            <a:ext cx="10515600" cy="1090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700" u="none">
          <a:solidFill>
            <a:srgbClr val="005A9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7363" marR="0" indent="-27016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446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43075" marR="0" indent="-3714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00275" marR="0" indent="-3714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162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734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306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878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bewatersmart.info" TargetMode="External"/><Relationship Id="rId4" Type="http://schemas.openxmlformats.org/officeDocument/2006/relationships/hyperlink" Target="http://beyondthedrought.com" TargetMode="External"/><Relationship Id="rId5" Type="http://schemas.openxmlformats.org/officeDocument/2006/relationships/hyperlink" Target="https://www.rescapeca.org/eight-principles" TargetMode="External"/><Relationship Id="rId6" Type="http://schemas.openxmlformats.org/officeDocument/2006/relationships/hyperlink" Target="https://saveourwater.com" TargetMode="External"/><Relationship Id="rId7" Type="http://schemas.openxmlformats.org/officeDocument/2006/relationships/hyperlink" Target="https://ccuh.ucdavis.edu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/>
          <p:nvPr>
            <p:ph type="title"/>
          </p:nvPr>
        </p:nvSpPr>
        <p:spPr>
          <a:xfrm>
            <a:off x="1294746" y="927879"/>
            <a:ext cx="9602508" cy="1145824"/>
          </a:xfrm>
          <a:prstGeom prst="rect">
            <a:avLst/>
          </a:prstGeom>
        </p:spPr>
        <p:txBody>
          <a:bodyPr/>
          <a:lstStyle>
            <a:lvl1pPr defTabSz="822959">
              <a:defRPr sz="4860"/>
            </a:lvl1pPr>
          </a:lstStyle>
          <a:p>
            <a:pPr/>
            <a:r>
              <a:t>Improving Your Water Efficiency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3960" y="2281923"/>
            <a:ext cx="3494807" cy="2905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undecomposed organic matter…"/>
          <p:cNvSpPr txBox="1"/>
          <p:nvPr>
            <p:ph type="body" sz="half" idx="4294967295"/>
          </p:nvPr>
        </p:nvSpPr>
        <p:spPr>
          <a:xfrm>
            <a:off x="5224287" y="1024321"/>
            <a:ext cx="6436692" cy="4809358"/>
          </a:xfrm>
          <a:prstGeom prst="rect">
            <a:avLst/>
          </a:prstGeom>
        </p:spPr>
        <p:txBody>
          <a:bodyPr/>
          <a:lstStyle/>
          <a:p>
            <a:pPr marL="0" indent="0" defTabSz="82378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undecomposed organic matter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cools ground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suppresses weeds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builds healthy soil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shades irrigation lines</a:t>
            </a:r>
          </a:p>
        </p:txBody>
      </p:sp>
      <p:sp>
        <p:nvSpPr>
          <p:cNvPr id="321" name="MULCH"/>
          <p:cNvSpPr txBox="1"/>
          <p:nvPr/>
        </p:nvSpPr>
        <p:spPr>
          <a:xfrm>
            <a:off x="2008149" y="3047235"/>
            <a:ext cx="1617240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MULCH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20707" t="0" r="20707" b="0"/>
          <a:stretch>
            <a:fillRect/>
          </a:stretch>
        </p:blipFill>
        <p:spPr>
          <a:xfrm>
            <a:off x="209094" y="144462"/>
            <a:ext cx="5137807" cy="6569076"/>
          </a:xfrm>
          <a:prstGeom prst="rect">
            <a:avLst/>
          </a:prstGeom>
        </p:spPr>
      </p:pic>
      <p:sp>
        <p:nvSpPr>
          <p:cNvPr id="324" name="place directly on soil…"/>
          <p:cNvSpPr txBox="1"/>
          <p:nvPr>
            <p:ph type="body" sz="half" idx="1"/>
          </p:nvPr>
        </p:nvSpPr>
        <p:spPr>
          <a:xfrm>
            <a:off x="6390079" y="1459157"/>
            <a:ext cx="4982202" cy="3939686"/>
          </a:xfrm>
          <a:prstGeom prst="rect">
            <a:avLst/>
          </a:prstGeom>
        </p:spPr>
        <p:txBody>
          <a:bodyPr/>
          <a:lstStyle/>
          <a:p>
            <a:pPr marL="257429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/>
            </a:pPr>
            <a:r>
              <a:t>  place directly on soil</a:t>
            </a:r>
          </a:p>
          <a:p>
            <a:pPr marL="257429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/>
            </a:pPr>
          </a:p>
          <a:p>
            <a:pPr marL="257429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/>
            </a:pPr>
            <a:r>
              <a:t>  protect drip irrigation</a:t>
            </a:r>
            <a:endParaRPr sz="2400"/>
          </a:p>
          <a:p>
            <a:pPr marL="257429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/>
            </a:pPr>
            <a:endParaRPr sz="2400"/>
          </a:p>
          <a:p>
            <a:pPr marL="220653" indent="-220653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/>
            </a:pPr>
            <a:r>
              <a:rPr sz="2400"/>
              <a:t> </a:t>
            </a:r>
            <a:r>
              <a:t> replace rocks under trees</a:t>
            </a:r>
            <a:endParaRPr sz="2400"/>
          </a:p>
          <a:p>
            <a:pPr marL="257429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/>
            </a:pPr>
            <a:endParaRPr sz="2400"/>
          </a:p>
          <a:p>
            <a:pPr marL="220653" indent="-220653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/>
            </a:pPr>
            <a:r>
              <a:rPr sz="2400"/>
              <a:t> </a:t>
            </a:r>
            <a:r>
              <a:t> coarse mulch more                                                                               fire resistant than shredded "gorilla" mulch</a:t>
            </a:r>
          </a:p>
        </p:txBody>
      </p:sp>
      <p:sp>
        <p:nvSpPr>
          <p:cNvPr id="325" name="MAINTAIN TWO INCHES"/>
          <p:cNvSpPr txBox="1"/>
          <p:nvPr>
            <p:ph type="title"/>
          </p:nvPr>
        </p:nvSpPr>
        <p:spPr>
          <a:xfrm>
            <a:off x="6346734" y="471003"/>
            <a:ext cx="5675812" cy="884937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/>
            <a:r>
              <a:t>MAINTAIN TWO INCHES</a:t>
            </a:r>
          </a:p>
        </p:txBody>
      </p:sp>
      <p:sp>
        <p:nvSpPr>
          <p:cNvPr id="326" name="Arborist mulch from Blue Oak"/>
          <p:cNvSpPr txBox="1"/>
          <p:nvPr/>
        </p:nvSpPr>
        <p:spPr>
          <a:xfrm>
            <a:off x="6353288" y="5770276"/>
            <a:ext cx="474812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Arborist mulch from Blue Oak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OMPOST"/>
          <p:cNvSpPr txBox="1"/>
          <p:nvPr/>
        </p:nvSpPr>
        <p:spPr>
          <a:xfrm>
            <a:off x="1778907" y="1510408"/>
            <a:ext cx="2222969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COMPOST</a:t>
            </a:r>
          </a:p>
        </p:txBody>
      </p:sp>
      <p:sp>
        <p:nvSpPr>
          <p:cNvPr id="331" name="ADD 1-2x YEAR"/>
          <p:cNvSpPr txBox="1"/>
          <p:nvPr/>
        </p:nvSpPr>
        <p:spPr>
          <a:xfrm>
            <a:off x="1726013" y="4386972"/>
            <a:ext cx="3240638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ADD 1-2x YEAR</a:t>
            </a:r>
          </a:p>
        </p:txBody>
      </p:sp>
      <p:sp>
        <p:nvSpPr>
          <p:cNvPr id="332" name="opposite of mulch…"/>
          <p:cNvSpPr txBox="1"/>
          <p:nvPr/>
        </p:nvSpPr>
        <p:spPr>
          <a:xfrm>
            <a:off x="5482475" y="1077570"/>
            <a:ext cx="5708115" cy="1426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opposite of mulch</a:t>
            </a:r>
          </a:p>
          <a:p>
            <a:pPr>
              <a:spcBef>
                <a:spcPts val="5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decomposed organic matter</a:t>
            </a:r>
          </a:p>
        </p:txBody>
      </p:sp>
      <p:sp>
        <p:nvSpPr>
          <p:cNvPr id="333" name="after aerating lawn…"/>
          <p:cNvSpPr txBox="1"/>
          <p:nvPr/>
        </p:nvSpPr>
        <p:spPr>
          <a:xfrm>
            <a:off x="5456028" y="3484233"/>
            <a:ext cx="5293306" cy="2365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after aerating lawn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after harvesting veggies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under edible trees/shrubs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G_2025.jpeg" descr="IMG_2025.jpeg"/>
          <p:cNvPicPr>
            <a:picLocks noChangeAspect="1"/>
          </p:cNvPicPr>
          <p:nvPr/>
        </p:nvPicPr>
        <p:blipFill>
          <a:blip r:embed="rId3">
            <a:extLst/>
          </a:blip>
          <a:srcRect l="0" t="8548" r="0" b="0"/>
          <a:stretch>
            <a:fillRect/>
          </a:stretch>
        </p:blipFill>
        <p:spPr>
          <a:xfrm>
            <a:off x="291396" y="462557"/>
            <a:ext cx="5848891" cy="593308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ADDED BENEFITS"/>
          <p:cNvSpPr txBox="1"/>
          <p:nvPr/>
        </p:nvSpPr>
        <p:spPr>
          <a:xfrm>
            <a:off x="7272625" y="1426850"/>
            <a:ext cx="3783135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 u="sng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none"/>
              <a:t>ADDED BENEFITS</a:t>
            </a:r>
          </a:p>
        </p:txBody>
      </p:sp>
      <p:sp>
        <p:nvSpPr>
          <p:cNvPr id="339" name="slows flow of water…"/>
          <p:cNvSpPr txBox="1"/>
          <p:nvPr/>
        </p:nvSpPr>
        <p:spPr>
          <a:xfrm>
            <a:off x="6295023" y="2715996"/>
            <a:ext cx="5234618" cy="142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slows flow of water</a:t>
            </a:r>
          </a:p>
          <a:p>
            <a:pPr>
              <a:spcBef>
                <a:spcPts val="5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increases water retention</a:t>
            </a:r>
          </a:p>
        </p:txBody>
      </p:sp>
      <p:sp>
        <p:nvSpPr>
          <p:cNvPr id="340" name="top dress aerated lawn,…"/>
          <p:cNvSpPr txBox="1"/>
          <p:nvPr/>
        </p:nvSpPr>
        <p:spPr>
          <a:xfrm>
            <a:off x="6523066" y="4870820"/>
            <a:ext cx="5252027" cy="486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i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Top dress lawn after aerating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2.  No Cost Ways…"/>
          <p:cNvSpPr txBox="1"/>
          <p:nvPr>
            <p:ph type="title" idx="4294967295"/>
          </p:nvPr>
        </p:nvSpPr>
        <p:spPr>
          <a:xfrm>
            <a:off x="787444" y="547688"/>
            <a:ext cx="10617112" cy="3098645"/>
          </a:xfrm>
          <a:prstGeom prst="rect">
            <a:avLst/>
          </a:prstGeom>
        </p:spPr>
        <p:txBody>
          <a:bodyPr/>
          <a:lstStyle/>
          <a:p>
            <a:pPr/>
            <a:r>
              <a:t>2.  No Cost Ways </a:t>
            </a:r>
          </a:p>
          <a:p>
            <a:pPr/>
            <a:r>
              <a:t>  </a:t>
            </a:r>
            <a:r>
              <a:rPr i="1"/>
              <a:t>   to improve water efficiency</a:t>
            </a:r>
            <a:endParaRPr i="1" sz="1500">
              <a:latin typeface="+mj-lt"/>
              <a:ea typeface="+mj-ea"/>
              <a:cs typeface="+mj-cs"/>
              <a:sym typeface="Calibri"/>
            </a:endParaRPr>
          </a:p>
          <a:p>
            <a:pPr defTabSz="457200">
              <a:lnSpc>
                <a:spcPct val="100000"/>
              </a:lnSpc>
              <a:defRPr b="0" sz="1800">
                <a:solidFill>
                  <a:srgbClr val="CC503E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/>
          </a:p>
          <a:p>
            <a:pPr lvl="1">
              <a:defRPr i="1"/>
            </a:pPr>
            <a:r>
              <a:t>     </a:t>
            </a:r>
          </a:p>
        </p:txBody>
      </p:sp>
      <p:sp>
        <p:nvSpPr>
          <p:cNvPr id="345" name="FREE CONSULTATION…"/>
          <p:cNvSpPr txBox="1"/>
          <p:nvPr/>
        </p:nvSpPr>
        <p:spPr>
          <a:xfrm>
            <a:off x="910872" y="3728776"/>
            <a:ext cx="4822291" cy="99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FREE CONSULTATION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WITH WATER DISTRICT</a:t>
            </a:r>
          </a:p>
        </p:txBody>
      </p:sp>
      <p:sp>
        <p:nvSpPr>
          <p:cNvPr id="346" name="discover rebates…"/>
          <p:cNvSpPr txBox="1"/>
          <p:nvPr/>
        </p:nvSpPr>
        <p:spPr>
          <a:xfrm>
            <a:off x="5926698" y="2104093"/>
            <a:ext cx="5662371" cy="4245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766762" indent="-309562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discover rebates 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learn water pressure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finetune controller settings</a:t>
            </a:r>
          </a:p>
          <a:p>
            <a:pPr>
              <a:spcBef>
                <a:spcPts val="5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upgrade irrigation system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consider "hydrozones"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Emitter Spacing"/>
          <p:cNvSpPr txBox="1"/>
          <p:nvPr/>
        </p:nvSpPr>
        <p:spPr>
          <a:xfrm>
            <a:off x="1119614" y="2060505"/>
            <a:ext cx="3004615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Emitter Spacing</a:t>
            </a:r>
          </a:p>
        </p:txBody>
      </p:sp>
      <p:sp>
        <p:nvSpPr>
          <p:cNvPr id="351" name="IRRIGATION TERMINOLOGY:  INLINE DRIP"/>
          <p:cNvSpPr txBox="1"/>
          <p:nvPr/>
        </p:nvSpPr>
        <p:spPr>
          <a:xfrm>
            <a:off x="1137728" y="943881"/>
            <a:ext cx="8914019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IRRIGATION TERMINOLOGY:  INLINE DRIP</a:t>
            </a:r>
          </a:p>
        </p:txBody>
      </p:sp>
      <p:sp>
        <p:nvSpPr>
          <p:cNvPr id="352" name="Flow of Water"/>
          <p:cNvSpPr txBox="1"/>
          <p:nvPr/>
        </p:nvSpPr>
        <p:spPr>
          <a:xfrm>
            <a:off x="1080629" y="3723782"/>
            <a:ext cx="2811250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Flow of Water</a:t>
            </a:r>
          </a:p>
        </p:txBody>
      </p:sp>
      <p:sp>
        <p:nvSpPr>
          <p:cNvPr id="353" name="Water Pressure"/>
          <p:cNvSpPr txBox="1"/>
          <p:nvPr/>
        </p:nvSpPr>
        <p:spPr>
          <a:xfrm>
            <a:off x="1115738" y="5334225"/>
            <a:ext cx="2885366" cy="51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Water Pressure</a:t>
            </a:r>
          </a:p>
        </p:txBody>
      </p:sp>
      <p:sp>
        <p:nvSpPr>
          <p:cNvPr id="354" name="12&quot; for perennials…"/>
          <p:cNvSpPr txBox="1"/>
          <p:nvPr/>
        </p:nvSpPr>
        <p:spPr>
          <a:xfrm>
            <a:off x="4570291" y="2027916"/>
            <a:ext cx="6541080" cy="42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12" for perennials</a:t>
            </a:r>
          </a:p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18" for shrubs </a:t>
            </a:r>
          </a:p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24” for trees</a:t>
            </a:r>
          </a:p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measured by Gallons Per Hour:</a:t>
            </a:r>
          </a:p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0.9 GPH for sandy loam soil </a:t>
            </a:r>
          </a:p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0.6 GPH for clay soil</a:t>
            </a:r>
          </a:p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measured by Pounds per Square Inch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MAXIMUM LATERAL LENGTH…"/>
          <p:cNvSpPr txBox="1"/>
          <p:nvPr/>
        </p:nvSpPr>
        <p:spPr>
          <a:xfrm>
            <a:off x="1247753" y="1239963"/>
            <a:ext cx="6025360" cy="186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MAXIMUM LATERAL LENGTH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0">
              <a:lnSpc>
                <a:spcPct val="90000"/>
              </a:lnSpc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Examples:  </a:t>
            </a:r>
          </a:p>
        </p:txBody>
      </p:sp>
      <p:sp>
        <p:nvSpPr>
          <p:cNvPr id="359" name="12&quot; emitter spacing + 0.9 GPH + 60 PSI = 290 feet max…"/>
          <p:cNvSpPr txBox="1"/>
          <p:nvPr/>
        </p:nvSpPr>
        <p:spPr>
          <a:xfrm>
            <a:off x="1502737" y="3660185"/>
            <a:ext cx="9186526" cy="1324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12" emitter spacing + 0.9 GPH + 60 PSI = 290 feet max</a:t>
            </a:r>
          </a:p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599114">
              <a:spcBef>
                <a:spcPts val="1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18” emitter spacing + 0.9 GPH + 60 PSI = 455 feet max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Picture Placeholder 2" descr="Picture Placeholder 2"/>
          <p:cNvPicPr>
            <a:picLocks noChangeAspect="1"/>
          </p:cNvPicPr>
          <p:nvPr/>
        </p:nvPicPr>
        <p:blipFill>
          <a:blip r:embed="rId3">
            <a:extLst/>
          </a:blip>
          <a:srcRect l="0" t="963" r="0" b="11243"/>
          <a:stretch>
            <a:fillRect/>
          </a:stretch>
        </p:blipFill>
        <p:spPr>
          <a:xfrm>
            <a:off x="266866" y="252412"/>
            <a:ext cx="4991590" cy="6353279"/>
          </a:xfrm>
          <a:prstGeom prst="rect">
            <a:avLst/>
          </a:prstGeom>
          <a:ln w="50800">
            <a:solidFill>
              <a:srgbClr val="FFFFFF"/>
            </a:solidFill>
          </a:ln>
        </p:spPr>
      </p:pic>
      <p:sp>
        <p:nvSpPr>
          <p:cNvPr id="364" name="Beyond the Drought"/>
          <p:cNvSpPr txBox="1"/>
          <p:nvPr>
            <p:ph type="body" sz="quarter" idx="4294967295"/>
          </p:nvPr>
        </p:nvSpPr>
        <p:spPr>
          <a:xfrm>
            <a:off x="6965605" y="4363077"/>
            <a:ext cx="3909035" cy="6881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800"/>
            </a:lvl1pPr>
          </a:lstStyle>
          <a:p>
            <a:pPr/>
            <a:r>
              <a:t>Beyond the Drought</a:t>
            </a:r>
          </a:p>
        </p:txBody>
      </p:sp>
      <p:sp>
        <p:nvSpPr>
          <p:cNvPr id="365" name="FREE…"/>
          <p:cNvSpPr txBox="1"/>
          <p:nvPr>
            <p:ph type="title" idx="4294967295"/>
          </p:nvPr>
        </p:nvSpPr>
        <p:spPr>
          <a:xfrm>
            <a:off x="6983686" y="1806763"/>
            <a:ext cx="2822262" cy="2804718"/>
          </a:xfrm>
          <a:prstGeom prst="rect">
            <a:avLst/>
          </a:prstGeom>
        </p:spPr>
        <p:txBody>
          <a:bodyPr/>
          <a:lstStyle/>
          <a:p>
            <a:pPr defTabSz="786383">
              <a:lnSpc>
                <a:spcPct val="100000"/>
              </a:lnSpc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FREE</a:t>
            </a:r>
          </a:p>
          <a:p>
            <a:pPr defTabSz="786383">
              <a:lnSpc>
                <a:spcPct val="100000"/>
              </a:lnSpc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REGIONAL</a:t>
            </a:r>
          </a:p>
          <a:p>
            <a:pPr defTabSz="786383">
              <a:lnSpc>
                <a:spcPct val="100000"/>
              </a:lnSpc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IRRIGATION </a:t>
            </a:r>
          </a:p>
          <a:p>
            <a:pPr defTabSz="786383">
              <a:lnSpc>
                <a:spcPct val="100000"/>
              </a:lnSpc>
              <a:defRPr sz="3300"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SCHEDULER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ROGRAM YOUR SMART CONTROLLER…"/>
          <p:cNvSpPr txBox="1"/>
          <p:nvPr/>
        </p:nvSpPr>
        <p:spPr>
          <a:xfrm>
            <a:off x="1057540" y="955987"/>
            <a:ext cx="8245486" cy="2008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PROGRAM YOUR SMART CONTROLLER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Example for a 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water zone </a:t>
            </a:r>
          </a:p>
        </p:txBody>
      </p:sp>
      <p:sp>
        <p:nvSpPr>
          <p:cNvPr id="370" name="50 minutes per week in July…"/>
          <p:cNvSpPr txBox="1"/>
          <p:nvPr/>
        </p:nvSpPr>
        <p:spPr>
          <a:xfrm>
            <a:off x="4214390" y="2448321"/>
            <a:ext cx="7556437" cy="3453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sz="2800"/>
            </a:pPr>
            <a:r>
              <a:t>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50 minutes per week in July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sz="2800"/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sz="2800"/>
            </a:pPr>
            <a:r>
              <a:t>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Maximum watering cycle = 18 minutes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500"/>
              </a:spcBef>
              <a:defRPr sz="25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Soak time in sandy loam = 30 minutes  </a:t>
            </a:r>
          </a:p>
          <a:p>
            <a:pPr>
              <a:spcBef>
                <a:spcPts val="5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Water early = begin 6am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G_0390.jpeg" descr="IMG_0390.jpeg"/>
          <p:cNvPicPr>
            <a:picLocks noChangeAspect="1"/>
          </p:cNvPicPr>
          <p:nvPr/>
        </p:nvPicPr>
        <p:blipFill>
          <a:blip r:embed="rId3">
            <a:extLst/>
          </a:blip>
          <a:srcRect l="0" t="2987" r="1302" b="134"/>
          <a:stretch>
            <a:fillRect/>
          </a:stretch>
        </p:blipFill>
        <p:spPr>
          <a:xfrm>
            <a:off x="140272" y="1625599"/>
            <a:ext cx="5952807" cy="3606790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EXPERIMENT…"/>
          <p:cNvSpPr txBox="1"/>
          <p:nvPr/>
        </p:nvSpPr>
        <p:spPr>
          <a:xfrm>
            <a:off x="7461534" y="1510244"/>
            <a:ext cx="3085317" cy="249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EXPERIMENT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 MONITOR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Screenshot </a:t>
            </a: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of spreadsheet</a:t>
            </a:r>
          </a:p>
        </p:txBody>
      </p:sp>
      <p:sp>
        <p:nvSpPr>
          <p:cNvPr id="376" name="Tracking 11…"/>
          <p:cNvSpPr txBox="1"/>
          <p:nvPr/>
        </p:nvSpPr>
        <p:spPr>
          <a:xfrm>
            <a:off x="7464594" y="4585220"/>
            <a:ext cx="2515554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Tracking 11 </a:t>
            </a:r>
          </a:p>
          <a:p>
            <a:pPr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irrigation zones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 7"/>
          <p:cNvSpPr txBox="1"/>
          <p:nvPr>
            <p:ph type="title"/>
          </p:nvPr>
        </p:nvSpPr>
        <p:spPr>
          <a:xfrm>
            <a:off x="991436" y="1376755"/>
            <a:ext cx="10515601" cy="1090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-3547"/>
                    <a:lumOff val="-10352"/>
                  </a:schemeClr>
                </a:solidFill>
              </a:defRPr>
            </a:lvl1pPr>
          </a:lstStyle>
          <a:p>
            <a:pPr/>
            <a:r>
              <a:t>Who Are Master Gardeners?</a:t>
            </a:r>
          </a:p>
        </p:txBody>
      </p:sp>
      <p:sp>
        <p:nvSpPr>
          <p:cNvPr id="279" name="Text Placeholder 8"/>
          <p:cNvSpPr txBox="1"/>
          <p:nvPr>
            <p:ph type="body" sz="half" idx="1"/>
          </p:nvPr>
        </p:nvSpPr>
        <p:spPr>
          <a:xfrm>
            <a:off x="1015381" y="2484424"/>
            <a:ext cx="10046759" cy="2281329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203864"/>
                </a:solidFill>
              </a:defRPr>
            </a:pPr>
            <a:r>
              <a:t>Master Gardeners of Placer County</a:t>
            </a:r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Extend </a:t>
            </a:r>
            <a:r>
              <a:rPr>
                <a:solidFill>
                  <a:srgbClr val="C55A11"/>
                </a:solidFill>
              </a:rPr>
              <a:t>research-based</a:t>
            </a:r>
            <a:r>
              <a:t>, sustainable gardening and composting information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Present accurate, impartial information to </a:t>
            </a:r>
            <a:r>
              <a:rPr>
                <a:solidFill>
                  <a:srgbClr val="C55A11"/>
                </a:solidFill>
              </a:rPr>
              <a:t>home</a:t>
            </a:r>
            <a:r>
              <a:t> gardeners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Encourage public to make </a:t>
            </a:r>
            <a:r>
              <a:rPr>
                <a:solidFill>
                  <a:srgbClr val="C55A11"/>
                </a:solidFill>
              </a:rPr>
              <a:t>informed </a:t>
            </a:r>
            <a:r>
              <a:t>gardening decisions</a:t>
            </a:r>
          </a:p>
        </p:txBody>
      </p:sp>
      <p:sp>
        <p:nvSpPr>
          <p:cNvPr id="280" name="Slide Number Placeholder 3"/>
          <p:cNvSpPr txBox="1"/>
          <p:nvPr>
            <p:ph type="sldNum" sz="quarter" idx="4294967295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3.  Wise Investments to upgrade irrigation system"/>
          <p:cNvSpPr txBox="1"/>
          <p:nvPr>
            <p:ph type="title" idx="4294967295"/>
          </p:nvPr>
        </p:nvSpPr>
        <p:spPr>
          <a:xfrm>
            <a:off x="769800" y="817164"/>
            <a:ext cx="11128514" cy="884937"/>
          </a:xfrm>
          <a:prstGeom prst="rect">
            <a:avLst/>
          </a:prstGeom>
        </p:spPr>
        <p:txBody>
          <a:bodyPr/>
          <a:lstStyle/>
          <a:p>
            <a:pPr defTabSz="905255">
              <a:defRPr sz="3663" u="sng"/>
            </a:pPr>
            <a:r>
              <a:rPr u="none"/>
              <a:t>3.  Wise Investments</a:t>
            </a:r>
            <a:r>
              <a:rPr i="1" u="none"/>
              <a:t> to upgrade irrigation system</a:t>
            </a:r>
          </a:p>
        </p:txBody>
      </p:sp>
      <p:sp>
        <p:nvSpPr>
          <p:cNvPr id="381" name="FROM…"/>
          <p:cNvSpPr txBox="1"/>
          <p:nvPr/>
        </p:nvSpPr>
        <p:spPr>
          <a:xfrm>
            <a:off x="1456098" y="2797043"/>
            <a:ext cx="3403121" cy="186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FROM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PROFESSIONAL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IRRIGATION 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STORES</a:t>
            </a:r>
          </a:p>
        </p:txBody>
      </p:sp>
      <p:sp>
        <p:nvSpPr>
          <p:cNvPr id="382" name="smart controller, consider WiFi…"/>
          <p:cNvSpPr txBox="1"/>
          <p:nvPr/>
        </p:nvSpPr>
        <p:spPr>
          <a:xfrm>
            <a:off x="4984262" y="1893821"/>
            <a:ext cx="6312336" cy="4181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smart controller, consider WiFi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online app, consider more    weather stations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flow meter</a:t>
            </a:r>
          </a:p>
          <a:p>
            <a:pPr>
              <a:spcBef>
                <a:spcPts val="5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non-lawn: inline drip irrigation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lawn: low-flow sprinkler heads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lawn: 6" pop-up nozzles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creenshot 2023-02-28 at 10.26.46 AM.png" descr="Screenshot 2023-02-28 at 10.26.4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285" y="1003577"/>
            <a:ext cx="5664858" cy="4850846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TOP WAY…"/>
          <p:cNvSpPr txBox="1"/>
          <p:nvPr/>
        </p:nvSpPr>
        <p:spPr>
          <a:xfrm>
            <a:off x="7427874" y="1405991"/>
            <a:ext cx="3442412" cy="404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TOP WAY 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SAVE 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WATER: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Smart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Controller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0">
              <a:lnSpc>
                <a:spcPct val="90000"/>
              </a:lnSpc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Be Water Smart  </a:t>
            </a:r>
          </a:p>
        </p:txBody>
      </p:sp>
      <p:sp>
        <p:nvSpPr>
          <p:cNvPr id="388" name="Star"/>
          <p:cNvSpPr/>
          <p:nvPr/>
        </p:nvSpPr>
        <p:spPr>
          <a:xfrm>
            <a:off x="2231755" y="3613684"/>
            <a:ext cx="550498" cy="518417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C0504D"/>
          </a:solidFill>
          <a:ln w="25400">
            <a:solidFill>
              <a:srgbClr val="8C3A38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C0E4B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ONSIDER…"/>
          <p:cNvSpPr txBox="1"/>
          <p:nvPr/>
        </p:nvSpPr>
        <p:spPr>
          <a:xfrm>
            <a:off x="7827840" y="1405991"/>
            <a:ext cx="2642479" cy="4046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CONSIDER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ONLINE APP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0">
              <a:lnSpc>
                <a:spcPct val="90000"/>
              </a:lnSpc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Screenshot:</a:t>
            </a:r>
          </a:p>
          <a:p>
            <a:pPr lvl="2" indent="0">
              <a:lnSpc>
                <a:spcPct val="90000"/>
              </a:lnSpc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Hunter’s</a:t>
            </a:r>
          </a:p>
          <a:p>
            <a:pPr lvl="2" indent="0">
              <a:lnSpc>
                <a:spcPct val="90000"/>
              </a:lnSpc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Hydrawise</a:t>
            </a:r>
          </a:p>
          <a:p>
            <a:pPr lvl="2" indent="0">
              <a:lnSpc>
                <a:spcPct val="90000"/>
              </a:lnSpc>
              <a:defRPr sz="3300"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0">
              <a:lnSpc>
                <a:spcPct val="90000"/>
              </a:lnSpc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t>in August</a:t>
            </a:r>
          </a:p>
        </p:txBody>
      </p:sp>
      <p:pic>
        <p:nvPicPr>
          <p:cNvPr id="393" name="IMG_0333.jpeg" descr="IMG_0333.jpeg"/>
          <p:cNvPicPr>
            <a:picLocks noChangeAspect="1"/>
          </p:cNvPicPr>
          <p:nvPr/>
        </p:nvPicPr>
        <p:blipFill>
          <a:blip r:embed="rId3">
            <a:extLst/>
          </a:blip>
          <a:srcRect l="15273" t="30877" r="29115" b="7071"/>
          <a:stretch>
            <a:fillRect/>
          </a:stretch>
        </p:blipFill>
        <p:spPr>
          <a:xfrm>
            <a:off x="248860" y="1510533"/>
            <a:ext cx="6019049" cy="4046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4.  Downsize Front Lawn…"/>
          <p:cNvSpPr txBox="1"/>
          <p:nvPr>
            <p:ph type="title" idx="4294967295"/>
          </p:nvPr>
        </p:nvSpPr>
        <p:spPr>
          <a:xfrm>
            <a:off x="6229425" y="2929184"/>
            <a:ext cx="5209676" cy="999632"/>
          </a:xfrm>
          <a:prstGeom prst="rect">
            <a:avLst/>
          </a:prstGeom>
        </p:spPr>
        <p:txBody>
          <a:bodyPr/>
          <a:lstStyle/>
          <a:p>
            <a:pPr defTabSz="832104">
              <a:defRPr sz="3367" u="sng"/>
            </a:pPr>
            <a:r>
              <a:rPr u="none"/>
              <a:t>4.  Downsize Front Lawn</a:t>
            </a:r>
            <a:r>
              <a:rPr i="1" u="none"/>
              <a:t> </a:t>
            </a:r>
            <a:endParaRPr i="1" u="none"/>
          </a:p>
          <a:p>
            <a:pPr defTabSz="832104">
              <a:defRPr sz="3367" u="sng"/>
            </a:pPr>
            <a:r>
              <a:rPr i="1" u="none"/>
              <a:t>     to lower water usage</a:t>
            </a:r>
          </a:p>
        </p:txBody>
      </p:sp>
      <p:pic>
        <p:nvPicPr>
          <p:cNvPr id="398" name="image4.jpeg" descr="image4.jpeg"/>
          <p:cNvPicPr>
            <a:picLocks noChangeAspect="1"/>
          </p:cNvPicPr>
          <p:nvPr/>
        </p:nvPicPr>
        <p:blipFill>
          <a:blip r:embed="rId3">
            <a:extLst/>
          </a:blip>
          <a:srcRect l="27699" t="14733" r="2265" b="5824"/>
          <a:stretch>
            <a:fillRect/>
          </a:stretch>
        </p:blipFill>
        <p:spPr>
          <a:xfrm>
            <a:off x="165705" y="1183878"/>
            <a:ext cx="5516782" cy="4490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EXAMINE YOUR…"/>
          <p:cNvSpPr txBox="1"/>
          <p:nvPr/>
        </p:nvSpPr>
        <p:spPr>
          <a:xfrm>
            <a:off x="1262836" y="2277413"/>
            <a:ext cx="3678369" cy="230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EXAMINE YOUR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THIRSTY LAWN: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IS GRASS</a:t>
            </a:r>
          </a:p>
          <a:p>
            <a:pPr lvl="2" indent="0"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THRIVING?</a:t>
            </a:r>
          </a:p>
        </p:txBody>
      </p:sp>
      <p:sp>
        <p:nvSpPr>
          <p:cNvPr id="403" name="On slopes…"/>
          <p:cNvSpPr txBox="1"/>
          <p:nvPr/>
        </p:nvSpPr>
        <p:spPr>
          <a:xfrm>
            <a:off x="5512291" y="1407896"/>
            <a:ext cx="4526508" cy="404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On slopes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Shady areas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Competing with roots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Well trodden paths</a:t>
            </a: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34179" indent="-243914" defTabSz="780530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Small odd shapes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KETCH YOUR…"/>
          <p:cNvSpPr txBox="1"/>
          <p:nvPr/>
        </p:nvSpPr>
        <p:spPr>
          <a:xfrm>
            <a:off x="6858556" y="1366344"/>
            <a:ext cx="3146913" cy="1042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SKETCH YOUR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WISH LIST</a:t>
            </a:r>
          </a:p>
        </p:txBody>
      </p:sp>
      <p:sp>
        <p:nvSpPr>
          <p:cNvPr id="406" name="Smaller lawn?…"/>
          <p:cNvSpPr txBox="1"/>
          <p:nvPr/>
        </p:nvSpPr>
        <p:spPr>
          <a:xfrm>
            <a:off x="6467161" y="3061813"/>
            <a:ext cx="4276290" cy="237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61223" indent="-254315" defTabSz="813816">
              <a:spcBef>
                <a:spcPts val="400"/>
              </a:spcBef>
              <a:buSzPct val="100000"/>
              <a:buFont typeface="Calibri"/>
              <a:buChar char="❖"/>
              <a:defRPr sz="2400"/>
            </a:pPr>
            <a: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Smaller lawn?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1" marL="661223" indent="-254315" defTabSz="81381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61223" indent="-254315" defTabSz="81381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Screen busy street? </a:t>
            </a:r>
          </a:p>
          <a:p>
            <a:pPr defTabSz="813816">
              <a:spcBef>
                <a:spcPts val="4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661223" indent="-254315" defTabSz="813816">
              <a:spcBef>
                <a:spcPts val="4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Multiple paths?</a:t>
            </a:r>
          </a:p>
        </p:txBody>
      </p:sp>
      <p:pic>
        <p:nvPicPr>
          <p:cNvPr id="407" name="IMG_1422.jpeg" descr="IMG_14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151" y="1504684"/>
            <a:ext cx="5516881" cy="3848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ENVISION…"/>
          <p:cNvSpPr txBox="1"/>
          <p:nvPr/>
        </p:nvSpPr>
        <p:spPr>
          <a:xfrm>
            <a:off x="2082563" y="959383"/>
            <a:ext cx="3678253" cy="4421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ENVISION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SMALLER LAWN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Best Lawn</a:t>
            </a: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Best Shape</a:t>
            </a:r>
          </a:p>
        </p:txBody>
      </p:sp>
      <p:sp>
        <p:nvSpPr>
          <p:cNvPr id="412" name="Flat plane…"/>
          <p:cNvSpPr txBox="1"/>
          <p:nvPr/>
        </p:nvSpPr>
        <p:spPr>
          <a:xfrm>
            <a:off x="5438189" y="2382367"/>
            <a:ext cx="4660744" cy="1819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Flat plane 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Full sun               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Drought tolerant grass</a:t>
            </a:r>
          </a:p>
        </p:txBody>
      </p:sp>
      <p:sp>
        <p:nvSpPr>
          <p:cNvPr id="413" name="Square…"/>
          <p:cNvSpPr txBox="1"/>
          <p:nvPr/>
        </p:nvSpPr>
        <p:spPr>
          <a:xfrm>
            <a:off x="5427684" y="4443018"/>
            <a:ext cx="4681753" cy="1455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sz="2800"/>
            </a:pPr>
            <a:r>
              <a:t>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Square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Series of squares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Sprinklers in 4 corners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IMG_1738.jpeg" descr="IMG_173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040" y="1991468"/>
            <a:ext cx="5698270" cy="2875064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DOWNSIZED LAWN…"/>
          <p:cNvSpPr txBox="1"/>
          <p:nvPr/>
        </p:nvSpPr>
        <p:spPr>
          <a:xfrm>
            <a:off x="7060744" y="1629806"/>
            <a:ext cx="4015400" cy="185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DOWNSIZED LAWN</a:t>
            </a: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550 vs. 3,300 SF</a:t>
            </a:r>
          </a:p>
        </p:txBody>
      </p:sp>
      <p:sp>
        <p:nvSpPr>
          <p:cNvPr id="419" name="flat plane + full sun +…"/>
          <p:cNvSpPr txBox="1"/>
          <p:nvPr/>
        </p:nvSpPr>
        <p:spPr>
          <a:xfrm>
            <a:off x="6867893" y="4272086"/>
            <a:ext cx="3761022" cy="956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758951">
              <a:spcBef>
                <a:spcPts val="500"/>
              </a:spcBef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flat plane + full sun +</a:t>
            </a:r>
          </a:p>
          <a:p>
            <a:pPr algn="ctr" defTabSz="758951">
              <a:spcBef>
                <a:spcPts val="500"/>
              </a:spcBef>
              <a:defRPr i="1" sz="2800">
                <a:latin typeface="Arial"/>
                <a:ea typeface="Arial"/>
                <a:cs typeface="Arial"/>
                <a:sym typeface="Arial"/>
              </a:defRPr>
            </a:pPr>
            <a:r>
              <a:t>  drought tolerant grass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IMG_0012.jpeg" descr="IMG_001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964" y="1601752"/>
            <a:ext cx="5516881" cy="3654496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WISHFUL…"/>
          <p:cNvSpPr txBox="1"/>
          <p:nvPr/>
        </p:nvSpPr>
        <p:spPr>
          <a:xfrm>
            <a:off x="7529849" y="1560712"/>
            <a:ext cx="3238461" cy="37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WISHFUL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THINKING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 years later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Lawn was</a:t>
            </a: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series of squares</a:t>
            </a: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+ surrounded</a:t>
            </a:r>
          </a:p>
          <a:p>
            <a:pPr defTabSz="786383"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by perennials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LESSONS LEARNED…"/>
          <p:cNvSpPr txBox="1"/>
          <p:nvPr/>
        </p:nvSpPr>
        <p:spPr>
          <a:xfrm>
            <a:off x="1162913" y="1103512"/>
            <a:ext cx="4249098" cy="42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LESSONS LEARNED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Sprinklers </a:t>
            </a: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along Curves</a:t>
            </a: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3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Shrubs </a:t>
            </a:r>
          </a:p>
          <a:p>
            <a:pPr defTabSz="786383">
              <a:defRPr b="1" sz="30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surrounding Lawn</a:t>
            </a:r>
          </a:p>
        </p:txBody>
      </p:sp>
      <p:sp>
        <p:nvSpPr>
          <p:cNvPr id="429" name="not efficient watering pattern…"/>
          <p:cNvSpPr txBox="1"/>
          <p:nvPr/>
        </p:nvSpPr>
        <p:spPr>
          <a:xfrm>
            <a:off x="5142179" y="2208820"/>
            <a:ext cx="5759197" cy="1375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not efficient watering pattern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constantly need to adjust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consider series of squares</a:t>
            </a:r>
          </a:p>
        </p:txBody>
      </p:sp>
      <p:sp>
        <p:nvSpPr>
          <p:cNvPr id="430" name="create shade on lawn…"/>
          <p:cNvSpPr txBox="1"/>
          <p:nvPr/>
        </p:nvSpPr>
        <p:spPr>
          <a:xfrm>
            <a:off x="5111702" y="4084478"/>
            <a:ext cx="6860690" cy="1895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create shade on lawn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grow wider than anticipated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need to be constantly trimmed </a:t>
            </a:r>
          </a:p>
          <a:p>
            <a:pPr lvl="1" marL="742950" indent="-285750">
              <a:spcBef>
                <a:spcPts val="500"/>
              </a:spcBef>
              <a:buSzPct val="100000"/>
              <a:buFont typeface="Calibri"/>
              <a:buChar char="❖"/>
              <a:defRPr b="1" sz="28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consider perennials or sub-shrubs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4"/>
          <p:cNvSpPr txBox="1"/>
          <p:nvPr>
            <p:ph type="title"/>
          </p:nvPr>
        </p:nvSpPr>
        <p:spPr>
          <a:xfrm>
            <a:off x="1369458" y="1127621"/>
            <a:ext cx="10515601" cy="1090130"/>
          </a:xfrm>
          <a:prstGeom prst="rect">
            <a:avLst/>
          </a:prstGeom>
        </p:spPr>
        <p:txBody>
          <a:bodyPr/>
          <a:lstStyle/>
          <a:p>
            <a:pPr/>
            <a:r>
              <a:t>Who Are Master </a:t>
            </a:r>
            <a:r>
              <a:rPr>
                <a:solidFill>
                  <a:schemeClr val="accent5">
                    <a:satOff val="-3547"/>
                    <a:lumOff val="-10352"/>
                  </a:schemeClr>
                </a:solidFill>
              </a:rPr>
              <a:t>Gardeners</a:t>
            </a:r>
            <a:r>
              <a:t>?</a:t>
            </a:r>
          </a:p>
        </p:txBody>
      </p:sp>
      <p:sp>
        <p:nvSpPr>
          <p:cNvPr id="285" name="Content Placeholder 5"/>
          <p:cNvSpPr txBox="1"/>
          <p:nvPr>
            <p:ph type="body" sz="half" idx="1"/>
          </p:nvPr>
        </p:nvSpPr>
        <p:spPr>
          <a:xfrm>
            <a:off x="1346471" y="2165132"/>
            <a:ext cx="9298720" cy="3565247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rgbClr val="203864"/>
                </a:solidFill>
              </a:defRPr>
            </a:pPr>
            <a:r>
              <a:t>Where to find us…</a:t>
            </a:r>
          </a:p>
          <a:p>
            <a:pPr>
              <a:defRPr b="1" sz="3000">
                <a:solidFill>
                  <a:srgbClr val="203864"/>
                </a:solidFill>
              </a:defRPr>
            </a:pPr>
            <a:r>
              <a:t>Online, in the Media, and Special Publications</a:t>
            </a:r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Hotline: Call </a:t>
            </a:r>
            <a:r>
              <a:rPr sz="2200"/>
              <a:t>(530) 889-7388 </a:t>
            </a:r>
            <a:r>
              <a:t>or submit your questions online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Website</a:t>
            </a:r>
            <a:r>
              <a:t>: pcmg.ucanr.</a:t>
            </a:r>
            <a:r>
              <a:rPr sz="2200"/>
              <a:t>edu</a:t>
            </a:r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Facebook, Instagram, X, YouTube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203864"/>
                </a:solidFill>
              </a:defRPr>
            </a:pPr>
            <a:r>
              <a:t>Gold Country Media monthly column </a:t>
            </a:r>
            <a:endParaRPr sz="2200"/>
          </a:p>
          <a:p>
            <a:pPr lvl="1" marL="685800" indent="-228600">
              <a:spcBef>
                <a:spcPts val="500"/>
              </a:spcBef>
              <a:defRPr b="1" i="1" sz="2400">
                <a:solidFill>
                  <a:srgbClr val="203864"/>
                </a:solidFill>
              </a:defRPr>
            </a:pPr>
            <a:r>
              <a:t>Curious Gardener </a:t>
            </a:r>
            <a:r>
              <a:rPr i="0" sz="2200"/>
              <a:t>quarterly</a:t>
            </a:r>
            <a:r>
              <a:rPr i="0"/>
              <a:t> newsletter on our website</a:t>
            </a:r>
            <a:endParaRPr sz="2200"/>
          </a:p>
          <a:p>
            <a:pPr lvl="1" marL="685800" indent="-228600">
              <a:spcBef>
                <a:spcPts val="500"/>
              </a:spcBef>
              <a:defRPr b="1" i="1" sz="2400">
                <a:solidFill>
                  <a:srgbClr val="203864"/>
                </a:solidFill>
              </a:defRPr>
            </a:pPr>
            <a:r>
              <a:t>Gardening Guide and Calendar</a:t>
            </a:r>
          </a:p>
        </p:txBody>
      </p:sp>
      <p:sp>
        <p:nvSpPr>
          <p:cNvPr id="286" name="Slide Number Placeholder 3"/>
          <p:cNvSpPr txBox="1"/>
          <p:nvPr>
            <p:ph type="sldNum" sz="quarter" idx="4294967295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G_0336.jpeg" descr="IMG_033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049" y="1317831"/>
            <a:ext cx="5629788" cy="4222338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lawn watered 2x week…"/>
          <p:cNvSpPr txBox="1"/>
          <p:nvPr/>
        </p:nvSpPr>
        <p:spPr>
          <a:xfrm>
            <a:off x="5998502" y="4132092"/>
            <a:ext cx="5629789" cy="1634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lawn watered 2x week </a:t>
            </a:r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slope watered 1x week</a:t>
            </a:r>
            <a:endParaRPr sz="1500"/>
          </a:p>
          <a:p>
            <a:pPr lvl="1" marL="562258" indent="-216251" defTabSz="692017">
              <a:spcBef>
                <a:spcPts val="300"/>
              </a:spcBef>
              <a:buSzPct val="100000"/>
              <a:buFont typeface="Calibri"/>
              <a:buChar char="❖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 foreground watered 2x week</a:t>
            </a:r>
            <a:endParaRPr sz="1500"/>
          </a:p>
        </p:txBody>
      </p:sp>
      <p:sp>
        <p:nvSpPr>
          <p:cNvPr id="436" name="WATER-WISE…"/>
          <p:cNvSpPr txBox="1"/>
          <p:nvPr/>
        </p:nvSpPr>
        <p:spPr>
          <a:xfrm>
            <a:off x="7414906" y="1466789"/>
            <a:ext cx="2796981" cy="1525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WATER-WISE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GARDEN</a:t>
            </a:r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after 5 years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UMMARY…"/>
          <p:cNvSpPr txBox="1"/>
          <p:nvPr/>
        </p:nvSpPr>
        <p:spPr>
          <a:xfrm>
            <a:off x="2231850" y="846739"/>
            <a:ext cx="4133396" cy="167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SUMMARY</a:t>
            </a:r>
            <a:endParaRPr sz="3700"/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sz="3700"/>
          </a:p>
          <a:p>
            <a: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Four Approaches:</a:t>
            </a:r>
          </a:p>
        </p:txBody>
      </p:sp>
      <p:sp>
        <p:nvSpPr>
          <p:cNvPr id="441" name="Enhance your soil to improve water retention…"/>
          <p:cNvSpPr txBox="1"/>
          <p:nvPr/>
        </p:nvSpPr>
        <p:spPr>
          <a:xfrm>
            <a:off x="2230345" y="3047582"/>
            <a:ext cx="8005129" cy="3331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Enhance your soil</a:t>
            </a:r>
            <a:r>
              <a:rPr>
                <a:solidFill>
                  <a:srgbClr val="CC503E"/>
                </a:solidFill>
              </a:rPr>
              <a:t> </a:t>
            </a:r>
            <a:r>
              <a:rPr i="1"/>
              <a:t>to improve water retention</a:t>
            </a:r>
            <a:endParaRPr i="1"/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No cost ways </a:t>
            </a:r>
            <a:r>
              <a:rPr i="1"/>
              <a:t>to improve water efficiency</a:t>
            </a:r>
            <a:endParaRPr i="1"/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Wise investments </a:t>
            </a:r>
            <a:r>
              <a:rPr i="1"/>
              <a:t>to upgrade irrigation system</a:t>
            </a:r>
            <a:endParaRPr i="1"/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CC503E"/>
              </a:solidFill>
            </a:endParaRPr>
          </a:p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Downsize Front Lawn </a:t>
            </a:r>
            <a:r>
              <a:rPr i="1"/>
              <a:t>to lower water usage</a:t>
            </a:r>
            <a:endParaRPr i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SOURCES"/>
          <p:cNvSpPr txBox="1"/>
          <p:nvPr/>
        </p:nvSpPr>
        <p:spPr>
          <a:xfrm>
            <a:off x="907673" y="578167"/>
            <a:ext cx="2758918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RESOURCES</a:t>
            </a:r>
          </a:p>
        </p:txBody>
      </p:sp>
      <p:sp>
        <p:nvSpPr>
          <p:cNvPr id="446" name="Be Water Smart https://bewatersmart.info…"/>
          <p:cNvSpPr txBox="1"/>
          <p:nvPr/>
        </p:nvSpPr>
        <p:spPr>
          <a:xfrm>
            <a:off x="1614209" y="1382427"/>
            <a:ext cx="8963582" cy="3000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Be Water Smart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https://bewatersmart.info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 </a:t>
            </a:r>
            <a:r>
              <a:rPr b="0"/>
              <a:t> </a:t>
            </a:r>
            <a:endParaRPr b="0"/>
          </a:p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Beyond the Drought </a:t>
            </a:r>
            <a:r>
              <a:rPr u="sng">
                <a:solidFill>
                  <a:schemeClr val="accent1">
                    <a:satOff val="-19091"/>
                    <a:lumOff val="-11921"/>
                  </a:schemeClr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beyondthedrought.com</a:t>
            </a:r>
            <a:endParaRPr u="sng">
              <a:solidFill>
                <a:schemeClr val="accent1">
                  <a:satOff val="-19091"/>
                  <a:lumOff val="-11921"/>
                </a:schemeClr>
              </a:solidFill>
              <a:uFill>
                <a:solidFill>
                  <a:srgbClr val="0563C1"/>
                </a:solidFill>
              </a:uFill>
            </a:endParaRPr>
          </a:p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ReScape</a:t>
            </a:r>
            <a:r>
              <a:rPr u="sng">
                <a:solidFill>
                  <a:schemeClr val="accent1">
                    <a:satOff val="-19091"/>
                    <a:lumOff val="-11921"/>
                  </a:schemeClr>
                </a:solidFill>
                <a:uFill>
                  <a:solidFill>
                    <a:srgbClr val="0563C1"/>
                  </a:solidFill>
                </a:uFill>
              </a:rPr>
              <a:t> </a:t>
            </a:r>
            <a:r>
              <a:rPr u="sng">
                <a:solidFill>
                  <a:schemeClr val="accent1">
                    <a:satOff val="-19091"/>
                    <a:lumOff val="-11921"/>
                  </a:schemeClr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https://www.rescapeca.org/eight-principles</a:t>
            </a:r>
          </a:p>
          <a:p>
            <a:pPr defTabSz="457200">
              <a:spcBef>
                <a:spcPts val="600"/>
              </a:spcBef>
              <a:defRPr b="1"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Save our Water </a:t>
            </a:r>
            <a:r>
              <a:rPr u="sng">
                <a:solidFill>
                  <a:schemeClr val="accent1">
                    <a:satOff val="-19091"/>
                    <a:lumOff val="-11921"/>
                  </a:schemeClr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https://saveourwater.com</a:t>
            </a:r>
          </a:p>
        </p:txBody>
      </p:sp>
      <p:sp>
        <p:nvSpPr>
          <p:cNvPr id="447" name="MORE RESOURCES"/>
          <p:cNvSpPr txBox="1"/>
          <p:nvPr/>
        </p:nvSpPr>
        <p:spPr>
          <a:xfrm>
            <a:off x="623035" y="4816923"/>
            <a:ext cx="4132658" cy="56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786383"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MORE RESOURCES</a:t>
            </a:r>
          </a:p>
        </p:txBody>
      </p:sp>
      <p:sp>
        <p:nvSpPr>
          <p:cNvPr id="448" name="California Center for Urban Horticulture https://ccuh.ucdavis.edu"/>
          <p:cNvSpPr txBox="1"/>
          <p:nvPr/>
        </p:nvSpPr>
        <p:spPr>
          <a:xfrm>
            <a:off x="583636" y="5589557"/>
            <a:ext cx="1105012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California Center for Urban Horticulture </a:t>
            </a:r>
            <a:r>
              <a:rPr u="sng">
                <a:solidFill>
                  <a:schemeClr val="accent1">
                    <a:satOff val="-19091"/>
                    <a:lumOff val="-11921"/>
                  </a:schemeClr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https://ccuh.ucdavis.edu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MASTER…"/>
          <p:cNvSpPr txBox="1"/>
          <p:nvPr/>
        </p:nvSpPr>
        <p:spPr>
          <a:xfrm>
            <a:off x="965738" y="844746"/>
            <a:ext cx="3715580" cy="304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789400">
              <a:spcBef>
                <a:spcPts val="600"/>
              </a:spcBef>
              <a:defRPr b="1" sz="44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MASTER </a:t>
            </a:r>
            <a:endParaRPr sz="3700"/>
          </a:p>
          <a:p>
            <a:pPr defTabSz="789400">
              <a:spcBef>
                <a:spcPts val="600"/>
              </a:spcBef>
              <a:defRPr b="1" sz="44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GARDENER </a:t>
            </a:r>
            <a:endParaRPr sz="3700"/>
          </a:p>
          <a:p>
            <a:pPr defTabSz="789400">
              <a:spcBef>
                <a:spcPts val="600"/>
              </a:spcBef>
              <a:defRPr b="1" sz="44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PRESENTATION</a:t>
            </a:r>
            <a:endParaRPr sz="3700"/>
          </a:p>
          <a:p>
            <a:pPr defTabSz="789400">
              <a:spcBef>
                <a:spcPts val="600"/>
              </a:spcBef>
              <a:defRPr b="1" sz="44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sz="3700"/>
          </a:p>
          <a:p>
            <a:pPr defTabSz="789400">
              <a:spcBef>
                <a:spcPts val="600"/>
              </a:spcBef>
              <a:defRPr b="1" sz="44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700"/>
              <a:t>Examples</a:t>
            </a:r>
          </a:p>
        </p:txBody>
      </p:sp>
      <p:sp>
        <p:nvSpPr>
          <p:cNvPr id="453" name="Composting…"/>
          <p:cNvSpPr txBox="1"/>
          <p:nvPr/>
        </p:nvSpPr>
        <p:spPr>
          <a:xfrm>
            <a:off x="5350584" y="2596055"/>
            <a:ext cx="6249527" cy="3381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Composting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Removing lawn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Designing water-wise gardens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California native plants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Pollinator-friendly gardening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Growing edibles: fruit trees, veggies</a:t>
            </a:r>
          </a:p>
          <a:p>
            <a:pPr marL="336040" indent="-336040" defTabSz="896111">
              <a:spcBef>
                <a:spcPts val="600"/>
              </a:spcBef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Integrated Pest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itle 5"/>
          <p:cNvSpPr txBox="1"/>
          <p:nvPr/>
        </p:nvSpPr>
        <p:spPr>
          <a:xfrm>
            <a:off x="4090394" y="155731"/>
            <a:ext cx="1042416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>
              <a:lnSpc>
                <a:spcPct val="90000"/>
              </a:lnSpc>
              <a:defRPr b="1" sz="54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458" name="Text Placeholder 6"/>
          <p:cNvSpPr txBox="1"/>
          <p:nvPr/>
        </p:nvSpPr>
        <p:spPr>
          <a:xfrm>
            <a:off x="2002387" y="1877391"/>
            <a:ext cx="8138161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 sz="4000">
                <a:solidFill>
                  <a:srgbClr val="843C0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Any Questions?</a:t>
            </a:r>
          </a:p>
        </p:txBody>
      </p:sp>
      <p:sp>
        <p:nvSpPr>
          <p:cNvPr id="459" name="Content Placeholder 7"/>
          <p:cNvSpPr txBox="1"/>
          <p:nvPr/>
        </p:nvSpPr>
        <p:spPr>
          <a:xfrm>
            <a:off x="630787" y="2528266"/>
            <a:ext cx="10881361" cy="2585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Master Gardener Hotline: </a:t>
            </a:r>
            <a:r>
              <a:rPr b="1"/>
              <a:t>(530) 889-7388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Master Gardener Website: </a:t>
            </a:r>
            <a:r>
              <a:rPr b="1"/>
              <a:t>pcmg.ucanr.edu</a:t>
            </a:r>
            <a:endParaRPr b="1"/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b="1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Evaluations, please!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4"/>
          <p:cNvSpPr txBox="1"/>
          <p:nvPr>
            <p:ph type="title"/>
          </p:nvPr>
        </p:nvSpPr>
        <p:spPr>
          <a:xfrm>
            <a:off x="1203302" y="921523"/>
            <a:ext cx="10515601" cy="1090130"/>
          </a:xfrm>
          <a:prstGeom prst="rect">
            <a:avLst/>
          </a:prstGeom>
        </p:spPr>
        <p:txBody>
          <a:bodyPr/>
          <a:lstStyle/>
          <a:p>
            <a:pPr/>
            <a:r>
              <a:t>Who Are </a:t>
            </a:r>
            <a:r>
              <a:rPr>
                <a:solidFill>
                  <a:schemeClr val="accent5">
                    <a:satOff val="-3547"/>
                    <a:lumOff val="-10352"/>
                  </a:schemeClr>
                </a:solidFill>
              </a:rPr>
              <a:t>Master</a:t>
            </a:r>
            <a:r>
              <a:t> Gardeners?</a:t>
            </a:r>
          </a:p>
        </p:txBody>
      </p:sp>
      <p:sp>
        <p:nvSpPr>
          <p:cNvPr id="291" name="Content Placeholder 5"/>
          <p:cNvSpPr txBox="1"/>
          <p:nvPr>
            <p:ph type="body" idx="1"/>
          </p:nvPr>
        </p:nvSpPr>
        <p:spPr>
          <a:xfrm>
            <a:off x="1231393" y="2011653"/>
            <a:ext cx="9757834" cy="3500964"/>
          </a:xfrm>
          <a:prstGeom prst="rect">
            <a:avLst/>
          </a:prstGeom>
        </p:spPr>
        <p:txBody>
          <a:bodyPr/>
          <a:lstStyle/>
          <a:p>
            <a:pPr>
              <a:defRPr b="1" sz="3200">
                <a:solidFill>
                  <a:srgbClr val="203864"/>
                </a:solidFill>
              </a:defRPr>
            </a:pPr>
            <a:r>
              <a:t>Where to find us…</a:t>
            </a:r>
          </a:p>
          <a:p>
            <a:pPr>
              <a:defRPr b="1" sz="3000">
                <a:solidFill>
                  <a:srgbClr val="1F4E79"/>
                </a:solidFill>
              </a:defRPr>
            </a:pPr>
            <a:r>
              <a:t>Workshops, Fairs and Festivals, and Special Events</a:t>
            </a:r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t>Speakers by Request 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t>Workshops (various venues, check website)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Farmers’ Markets</a:t>
            </a:r>
            <a:r>
              <a:t> (seasonal: Auburn, Lincoln, Roseville)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t>Fairs and Festivals Booths (varies)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t>Garden Faire (April)</a:t>
            </a:r>
            <a:endParaRPr sz="2200"/>
          </a:p>
          <a:p>
            <a:pPr lvl="1" marL="685800" indent="-228600">
              <a:spcBef>
                <a:spcPts val="500"/>
              </a:spcBef>
              <a:defRPr b="1" sz="2400">
                <a:solidFill>
                  <a:srgbClr val="1F4E79"/>
                </a:solidFill>
              </a:defRPr>
            </a:pPr>
            <a:r>
              <a:t>Mother’s Day Garden Tour (May)</a:t>
            </a:r>
          </a:p>
        </p:txBody>
      </p:sp>
      <p:sp>
        <p:nvSpPr>
          <p:cNvPr id="292" name="Slide Number Placeholder 3"/>
          <p:cNvSpPr txBox="1"/>
          <p:nvPr>
            <p:ph type="sldNum" sz="quarter" idx="4294967295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Content Placeholder 6" descr="Content Placeholder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85" y="1221835"/>
            <a:ext cx="5714342" cy="441433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OUR…"/>
          <p:cNvSpPr txBox="1"/>
          <p:nvPr/>
        </p:nvSpPr>
        <p:spPr>
          <a:xfrm>
            <a:off x="7734116" y="2059557"/>
            <a:ext cx="2410623" cy="2738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OUR</a:t>
            </a: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DEMO</a:t>
            </a: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GARDEN</a:t>
            </a: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Planted</a:t>
            </a:r>
          </a:p>
          <a:p>
            <a: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January ’24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Know outdoor irrigation uses 60-75% potable water?…"/>
          <p:cNvSpPr txBox="1"/>
          <p:nvPr>
            <p:ph type="body" idx="4294967295"/>
          </p:nvPr>
        </p:nvSpPr>
        <p:spPr>
          <a:xfrm>
            <a:off x="881888" y="1343739"/>
            <a:ext cx="9846113" cy="4722227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sz="2800">
                <a:latin typeface="+mj-lt"/>
                <a:ea typeface="+mj-ea"/>
                <a:cs typeface="+mj-cs"/>
                <a:sym typeface="Calibri"/>
              </a:defRPr>
            </a:pPr>
          </a:p>
          <a:p>
            <a:pPr lvl="1" marL="669321" indent="-257429" defTabSz="823781">
              <a:lnSpc>
                <a:spcPct val="100000"/>
              </a:lnSpc>
              <a:spcBef>
                <a:spcPts val="300"/>
              </a:spcBef>
              <a:buFont typeface="Calibri"/>
              <a:buChar char="❖"/>
              <a:defRPr b="1" sz="2400"/>
            </a:pPr>
            <a:r>
              <a:t>  </a:t>
            </a:r>
            <a:r>
              <a:rPr sz="2800"/>
              <a:t>Know outdoor irrigation uses 60-75% potable water?</a:t>
            </a:r>
            <a:endParaRPr sz="2800"/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Had free irrigation audit from your water district?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Place plants in high, moderate + low water zones?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Upgraded to smart irrigation controller?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Downsized some lawn areas?</a:t>
            </a:r>
          </a:p>
        </p:txBody>
      </p:sp>
      <p:sp>
        <p:nvSpPr>
          <p:cNvPr id="300" name="RAISE YOUR HAND IF YOU:"/>
          <p:cNvSpPr txBox="1"/>
          <p:nvPr/>
        </p:nvSpPr>
        <p:spPr>
          <a:xfrm>
            <a:off x="1327109" y="792034"/>
            <a:ext cx="5721642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300">
                <a:solidFill>
                  <a:srgbClr val="005A9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RAISE YOUR HAND IF YOU: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FOUR APPROACHES…"/>
          <p:cNvSpPr txBox="1"/>
          <p:nvPr>
            <p:ph type="title" idx="4294967295"/>
          </p:nvPr>
        </p:nvSpPr>
        <p:spPr>
          <a:xfrm>
            <a:off x="291511" y="2057543"/>
            <a:ext cx="5282902" cy="2742914"/>
          </a:xfrm>
          <a:prstGeom prst="rect">
            <a:avLst/>
          </a:prstGeom>
        </p:spPr>
        <p:txBody>
          <a:bodyPr/>
          <a:lstStyle/>
          <a:p>
            <a:pPr marL="212643" indent="-212643" algn="ctr" defTabSz="567049">
              <a:lnSpc>
                <a:spcPct val="100000"/>
              </a:lnSpc>
              <a:spcBef>
                <a:spcPts val="400"/>
              </a:spcBef>
              <a:defRPr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FOUR APPROACHES </a:t>
            </a:r>
          </a:p>
          <a:p>
            <a:pPr marL="212643" indent="-212643" algn="ctr" defTabSz="567049">
              <a:lnSpc>
                <a:spcPct val="100000"/>
              </a:lnSpc>
              <a:spcBef>
                <a:spcPts val="400"/>
              </a:spcBef>
              <a:defRPr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TO IMPROVING </a:t>
            </a:r>
          </a:p>
          <a:p>
            <a:pPr marL="212643" indent="-212643" algn="ctr" defTabSz="567049">
              <a:lnSpc>
                <a:spcPct val="100000"/>
              </a:lnSpc>
              <a:spcBef>
                <a:spcPts val="400"/>
              </a:spcBef>
              <a:defRPr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YOUR </a:t>
            </a:r>
          </a:p>
          <a:p>
            <a:pPr marL="212643" indent="-212643" algn="ctr" defTabSz="567049">
              <a:lnSpc>
                <a:spcPct val="100000"/>
              </a:lnSpc>
              <a:spcBef>
                <a:spcPts val="400"/>
              </a:spcBef>
              <a:defRPr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WATER EFFICIENCY</a:t>
            </a:r>
          </a:p>
        </p:txBody>
      </p:sp>
      <p:sp>
        <p:nvSpPr>
          <p:cNvPr id="305" name="1. Enhance Your Soil…"/>
          <p:cNvSpPr txBox="1"/>
          <p:nvPr>
            <p:ph type="body" sz="quarter" idx="4294967295"/>
          </p:nvPr>
        </p:nvSpPr>
        <p:spPr>
          <a:xfrm>
            <a:off x="6367727" y="1778924"/>
            <a:ext cx="4479657" cy="3558868"/>
          </a:xfrm>
          <a:prstGeom prst="rect">
            <a:avLst/>
          </a:prstGeom>
        </p:spPr>
        <p:txBody>
          <a:bodyPr/>
          <a:lstStyle/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3000"/>
            </a:pPr>
            <a:r>
              <a:t>1. Enhance Your Soil</a:t>
            </a: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3000"/>
            </a:p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3000"/>
            </a:pPr>
            <a:r>
              <a:t>2. No Cost Ways</a:t>
            </a: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3000"/>
            </a:p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3000">
                <a:solidFill>
                  <a:srgbClr val="0082CC"/>
                </a:solidFill>
              </a:defRPr>
            </a:pPr>
            <a:r>
              <a:rPr>
                <a:solidFill>
                  <a:srgbClr val="000000"/>
                </a:solidFill>
              </a:rPr>
              <a:t>3. Wise Investments</a:t>
            </a:r>
            <a:endParaRPr>
              <a:solidFill>
                <a:srgbClr val="000000"/>
              </a:solidFill>
            </a:endParaR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3000">
                <a:solidFill>
                  <a:srgbClr val="0082CC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marL="277749" indent="-277749" defTabSz="740662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b="1" sz="3000">
                <a:solidFill>
                  <a:srgbClr val="0082CC"/>
                </a:solidFill>
              </a:defRPr>
            </a:pPr>
            <a:r>
              <a:rPr>
                <a:solidFill>
                  <a:srgbClr val="000000"/>
                </a:solidFill>
              </a:rPr>
              <a:t>4. Downsize Front Lawn 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1.  Enhance Your Soil…"/>
          <p:cNvSpPr txBox="1"/>
          <p:nvPr>
            <p:ph type="title" idx="4294967295"/>
          </p:nvPr>
        </p:nvSpPr>
        <p:spPr>
          <a:xfrm>
            <a:off x="1650416" y="1292496"/>
            <a:ext cx="8366325" cy="1168619"/>
          </a:xfrm>
          <a:prstGeom prst="rect">
            <a:avLst/>
          </a:prstGeom>
        </p:spPr>
        <p:txBody>
          <a:bodyPr/>
          <a:lstStyle/>
          <a:p>
            <a:pPr/>
            <a:r>
              <a:t>1.  Enhance Your Soil</a:t>
            </a:r>
            <a:r>
              <a:rPr i="1"/>
              <a:t> </a:t>
            </a:r>
            <a:endParaRPr i="1"/>
          </a:p>
          <a:p>
            <a:pPr>
              <a:defRPr u="sng"/>
            </a:pPr>
            <a:r>
              <a:rPr i="1" u="none"/>
              <a:t>     to improve water retention</a:t>
            </a:r>
          </a:p>
        </p:txBody>
      </p:sp>
      <p:sp>
        <p:nvSpPr>
          <p:cNvPr id="308" name="for plants to thrive…"/>
          <p:cNvSpPr txBox="1"/>
          <p:nvPr>
            <p:ph type="body" sz="half" idx="4294967295"/>
          </p:nvPr>
        </p:nvSpPr>
        <p:spPr>
          <a:xfrm>
            <a:off x="5254119" y="2584826"/>
            <a:ext cx="5287465" cy="3233052"/>
          </a:xfrm>
          <a:prstGeom prst="rect">
            <a:avLst/>
          </a:prstGeom>
        </p:spPr>
        <p:txBody>
          <a:bodyPr/>
          <a:lstStyle/>
          <a:p>
            <a:pPr marL="0" indent="0" defTabSz="823781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for plants to thrive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slow the flow of water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 sz="2800"/>
            </a:pPr>
            <a:r>
              <a:t> increase water retention</a:t>
            </a:r>
          </a:p>
        </p:txBody>
      </p:sp>
      <p:sp>
        <p:nvSpPr>
          <p:cNvPr id="309" name="SOIL IS KEY"/>
          <p:cNvSpPr txBox="1"/>
          <p:nvPr/>
        </p:nvSpPr>
        <p:spPr>
          <a:xfrm>
            <a:off x="2333590" y="3921187"/>
            <a:ext cx="2565125" cy="560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2" indent="0">
              <a:lnSpc>
                <a:spcPct val="90000"/>
              </a:lnSpc>
              <a:defRPr b="1" sz="3300">
                <a:solidFill>
                  <a:schemeClr val="accent5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SOIL IS 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ontent Placeholder 2"/>
          <p:cNvSpPr txBox="1"/>
          <p:nvPr>
            <p:ph type="body" sz="quarter" idx="1"/>
          </p:nvPr>
        </p:nvSpPr>
        <p:spPr>
          <a:xfrm>
            <a:off x="6847514" y="1852759"/>
            <a:ext cx="4000966" cy="3438281"/>
          </a:xfrm>
          <a:prstGeom prst="rect">
            <a:avLst/>
          </a:prstGeom>
        </p:spPr>
        <p:txBody>
          <a:bodyPr/>
          <a:lstStyle/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fallen leaves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/>
            </a:pPr>
            <a:r>
              <a:t> grass clippings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/>
            </a:pPr>
            <a:r>
              <a:t> plant trimmings</a:t>
            </a: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/>
            </a:pPr>
          </a:p>
          <a:p>
            <a:pPr lvl="1" marL="742950" indent="-285750">
              <a:lnSpc>
                <a:spcPct val="100000"/>
              </a:lnSpc>
              <a:spcBef>
                <a:spcPts val="500"/>
              </a:spcBef>
              <a:buFont typeface="Calibri"/>
              <a:buChar char="❖"/>
              <a:defRPr b="1"/>
            </a:pPr>
            <a:r>
              <a:t> build healthy soil</a:t>
            </a:r>
          </a:p>
        </p:txBody>
      </p:sp>
      <p:sp>
        <p:nvSpPr>
          <p:cNvPr id="314" name="Title 3"/>
          <p:cNvSpPr txBox="1"/>
          <p:nvPr>
            <p:ph type="title"/>
          </p:nvPr>
        </p:nvSpPr>
        <p:spPr>
          <a:xfrm>
            <a:off x="6346734" y="746035"/>
            <a:ext cx="5675812" cy="759721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/>
            <a:r>
              <a:t>ALLOW TO DECOMPOSE</a:t>
            </a:r>
          </a:p>
        </p:txBody>
      </p:sp>
      <p:pic>
        <p:nvPicPr>
          <p:cNvPr id="315" name="Picture Placeholder 4" descr="Picture Placeholder 4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13769" t="0" r="13769" b="0"/>
          <a:stretch>
            <a:fillRect/>
          </a:stretch>
        </p:blipFill>
        <p:spPr>
          <a:xfrm>
            <a:off x="158294" y="150265"/>
            <a:ext cx="5137807" cy="6569076"/>
          </a:xfrm>
          <a:prstGeom prst="rect">
            <a:avLst/>
          </a:prstGeom>
        </p:spPr>
      </p:pic>
      <p:sp>
        <p:nvSpPr>
          <p:cNvPr id="316" name="Oak leaves, blown off driveway"/>
          <p:cNvSpPr txBox="1"/>
          <p:nvPr/>
        </p:nvSpPr>
        <p:spPr>
          <a:xfrm>
            <a:off x="6432629" y="5638042"/>
            <a:ext cx="4830736" cy="47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Oak leaves, blown off driveway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