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561" r:id="rId2"/>
    <p:sldId id="562" r:id="rId3"/>
    <p:sldId id="563" r:id="rId4"/>
    <p:sldId id="564" r:id="rId5"/>
    <p:sldId id="565" r:id="rId6"/>
    <p:sldId id="56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3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533AC4-AEB6-4BB9-B07F-0BE95A9A778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DB1E5-BBB2-4296-8C6D-BB5AA73CC1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0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40387-D8E8-4747-B676-98ED036C8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460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40387-D8E8-4747-B676-98ED036C8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071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40387-D8E8-4747-B676-98ED036C8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9221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40387-D8E8-4747-B676-98ED036C8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7210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40387-D8E8-4747-B676-98ED036C8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3345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C40387-D8E8-4747-B676-98ED036C8F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24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3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5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36138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3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40280E-9AA3-484F-A058-312163E8EC4A}"/>
              </a:ext>
            </a:extLst>
          </p:cNvPr>
          <p:cNvSpPr/>
          <p:nvPr userDrawn="1"/>
        </p:nvSpPr>
        <p:spPr>
          <a:xfrm>
            <a:off x="8562109" y="6174350"/>
            <a:ext cx="3629891" cy="683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9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1" y="2750550"/>
            <a:ext cx="8265887" cy="798192"/>
          </a:xfrm>
        </p:spPr>
        <p:txBody>
          <a:bodyPr>
            <a:no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822650-545A-7045-9C38-BC4EE4FD30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5" y="6240869"/>
            <a:ext cx="2939143" cy="40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34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9" cy="767528"/>
          </a:xfrm>
          <a:noFill/>
        </p:spPr>
        <p:txBody>
          <a:bodyPr>
            <a:normAutofit/>
          </a:bodyPr>
          <a:lstStyle>
            <a:lvl1pPr>
              <a:defRPr sz="2625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455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8" y="2"/>
            <a:ext cx="12257315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136358"/>
            <a:ext cx="10970237" cy="1257014"/>
          </a:xfrm>
          <a:noFill/>
        </p:spPr>
        <p:txBody>
          <a:bodyPr>
            <a:normAutofit/>
          </a:bodyPr>
          <a:lstStyle>
            <a:lvl1pPr>
              <a:defRPr sz="2625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4059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6" y="2"/>
            <a:ext cx="12257311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5" y="136359"/>
            <a:ext cx="10515600" cy="1325563"/>
          </a:xfrm>
          <a:noFill/>
        </p:spPr>
        <p:txBody>
          <a:bodyPr>
            <a:normAutofit/>
          </a:bodyPr>
          <a:lstStyle>
            <a:lvl1pPr>
              <a:defRPr sz="315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554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71C8D-2A51-D246-AA94-E9CB910FBB98}"/>
              </a:ext>
            </a:extLst>
          </p:cNvPr>
          <p:cNvSpPr/>
          <p:nvPr userDrawn="1"/>
        </p:nvSpPr>
        <p:spPr>
          <a:xfrm>
            <a:off x="8472587" y="6230394"/>
            <a:ext cx="3114076" cy="627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769176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937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5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1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5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3844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152402"/>
            <a:ext cx="5137807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9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2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9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E2F57-8BC4-4C49-9F97-4B6098A8A6BB}"/>
              </a:ext>
            </a:extLst>
          </p:cNvPr>
          <p:cNvSpPr/>
          <p:nvPr userDrawn="1"/>
        </p:nvSpPr>
        <p:spPr>
          <a:xfrm>
            <a:off x="8636001" y="6233888"/>
            <a:ext cx="2830287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193345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30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6" y="3448872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1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695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7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2"/>
            <a:ext cx="5160667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9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2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9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</a:extLst>
          </p:cNvPr>
          <p:cNvSpPr/>
          <p:nvPr userDrawn="1"/>
        </p:nvSpPr>
        <p:spPr>
          <a:xfrm>
            <a:off x="8636001" y="6233888"/>
            <a:ext cx="2830287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5878326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4" y="190500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5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30" y="3419596"/>
            <a:ext cx="5120871" cy="320980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1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98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9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</a:extLst>
          </p:cNvPr>
          <p:cNvSpPr/>
          <p:nvPr userDrawn="1"/>
        </p:nvSpPr>
        <p:spPr>
          <a:xfrm>
            <a:off x="8556012" y="6272867"/>
            <a:ext cx="3024555" cy="532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F462CB-6DB5-CA46-B0C3-8D9C222928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947" y="5439475"/>
            <a:ext cx="3790108" cy="525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7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78455" y="6025924"/>
            <a:ext cx="12348905" cy="9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84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8" y="3562352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7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5" y="150583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1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428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9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2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4" y="237393"/>
            <a:ext cx="2461847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9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3" y="3235570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9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</a:extLst>
          </p:cNvPr>
          <p:cNvSpPr/>
          <p:nvPr userDrawn="1"/>
        </p:nvSpPr>
        <p:spPr>
          <a:xfrm>
            <a:off x="8636001" y="6233888"/>
            <a:ext cx="2830287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7943321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2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5" y="3807937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1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5" y="228602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9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9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83562B-E6B3-4F45-B377-5EB770C60F95}"/>
              </a:ext>
            </a:extLst>
          </p:cNvPr>
          <p:cNvSpPr/>
          <p:nvPr userDrawn="1"/>
        </p:nvSpPr>
        <p:spPr>
          <a:xfrm>
            <a:off x="8636001" y="6233888"/>
            <a:ext cx="2830287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7956777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4" y="3285682"/>
            <a:ext cx="2520397" cy="33532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85682"/>
            <a:ext cx="2592691" cy="335324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219075"/>
            <a:ext cx="2592691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2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5" y="219075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1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81039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647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7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950" baseline="0"/>
            </a:lvl1pPr>
            <a:lvl2pPr>
              <a:defRPr sz="1650" baseline="0"/>
            </a:lvl2pPr>
            <a:lvl3pPr>
              <a:defRPr sz="1350" baseline="0"/>
            </a:lvl3pPr>
            <a:lvl4pPr>
              <a:defRPr sz="1200" baseline="0"/>
            </a:lvl4pPr>
            <a:lvl5pPr>
              <a:defRPr sz="12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295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67" y="-50756"/>
            <a:ext cx="12282233" cy="6908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396414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51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183E1F-7B6F-1646-B58A-05E4D8F058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992" y="6281355"/>
            <a:ext cx="2836808" cy="39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59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117" y="-50755"/>
            <a:ext cx="12282232" cy="65531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396414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51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380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230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63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9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982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5" y="136359"/>
            <a:ext cx="10515600" cy="1325563"/>
          </a:xfrm>
          <a:noFill/>
        </p:spPr>
        <p:txBody>
          <a:bodyPr>
            <a:normAutofit/>
          </a:bodyPr>
          <a:lstStyle>
            <a:lvl1pPr>
              <a:defRPr sz="315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794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AF34E-9A6B-4D28-A7B9-972D816465A9}" type="datetimeFigureOut">
              <a:rPr lang="en-US" smtClean="0"/>
              <a:t>11/4/2023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C1895-5776-6841-8BF3-522F008E38F1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057" y="6311900"/>
            <a:ext cx="2632745" cy="3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838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75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b.ucdavis.edu/?id=9742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518" y="720015"/>
            <a:ext cx="11144598" cy="727786"/>
          </a:xfrm>
        </p:spPr>
        <p:txBody>
          <a:bodyPr>
            <a:noAutofit/>
          </a:bodyPr>
          <a:lstStyle/>
          <a:p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  <a:t>Window Shopper Purchasing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7652" y="1625886"/>
            <a:ext cx="10336695" cy="3749350"/>
          </a:xfrm>
        </p:spPr>
        <p:txBody>
          <a:bodyPr>
            <a:normAutofit fontScale="40000" lnSpcReduction="20000"/>
          </a:bodyPr>
          <a:lstStyle/>
          <a:p>
            <a:pPr>
              <a:buFont typeface="+mj-lt"/>
              <a:buAutoNum type="arabicPeriod" startAt="7"/>
            </a:pPr>
            <a:endParaRPr lang="en-US" dirty="0">
              <a:solidFill>
                <a:schemeClr val="tx1"/>
              </a:solidFill>
              <a:effectLst/>
            </a:endParaRPr>
          </a:p>
          <a:p>
            <a:pPr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600" dirty="0">
                <a:solidFill>
                  <a:schemeClr val="tx1"/>
                </a:solidFill>
              </a:rPr>
              <a:t>There isn't a separate Window Shopper role in Aggie Enterprise like in Aggie Buy .  All users who want to create a requisition must be assigned the standard campus purchasing role.  These users must also set up their Requisition Preferences, even if they aren’t going to complete the cart checkout/document submission process, but they are not required to complete the Billing section (the PPM Project and Favorite Charge Accounts fields can be left blank). </a:t>
            </a:r>
            <a:br>
              <a:rPr lang="en-US" sz="6600" b="1" dirty="0">
                <a:solidFill>
                  <a:schemeClr val="tx1"/>
                </a:solidFill>
              </a:rPr>
            </a:br>
            <a:endParaRPr lang="en-US" sz="7200" dirty="0">
              <a:solidFill>
                <a:schemeClr val="tx1"/>
              </a:solidFill>
              <a:effectLst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U-Turn Arrow 6">
            <a:hlinkClick r:id="rId3" action="ppaction://hlinksldjump"/>
            <a:extLst>
              <a:ext uri="{FF2B5EF4-FFF2-40B4-BE49-F238E27FC236}">
                <a16:creationId xmlns:a16="http://schemas.microsoft.com/office/drawing/2014/main" id="{1B46EA75-D2A4-42F4-BDC6-2EF3FD2E7B09}"/>
              </a:ext>
            </a:extLst>
          </p:cNvPr>
          <p:cNvSpPr/>
          <p:nvPr/>
        </p:nvSpPr>
        <p:spPr>
          <a:xfrm>
            <a:off x="11774311" y="6276622"/>
            <a:ext cx="331972" cy="33214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AFEB3C5-9CF9-4DB9-64EC-FE0099D0D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00164"/>
            <a:ext cx="2648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D29CB2E-BC63-7320-B88A-1E732FF53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2648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2278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518" y="720015"/>
            <a:ext cx="11144598" cy="727786"/>
          </a:xfrm>
        </p:spPr>
        <p:txBody>
          <a:bodyPr>
            <a:noAutofit/>
          </a:bodyPr>
          <a:lstStyle/>
          <a:p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  <a:t>Window Shopper Purchasing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7652" y="1625886"/>
            <a:ext cx="10336695" cy="2078367"/>
          </a:xfrm>
        </p:spPr>
        <p:txBody>
          <a:bodyPr>
            <a:normAutofit fontScale="250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8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 items to the shopping cart. See Catalog Shopping, up through step 1 of the "Completing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8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Catalog Purchase/Checkout Process".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8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8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 the checkout screen, click </a:t>
            </a:r>
            <a:r>
              <a:rPr kumimoji="0" lang="en-US" altLang="en-US" sz="8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Save and Close</a:t>
            </a:r>
            <a:br>
              <a:rPr lang="en-US" sz="6600" b="1" dirty="0">
                <a:solidFill>
                  <a:schemeClr val="tx1"/>
                </a:solidFill>
              </a:rPr>
            </a:br>
            <a:endParaRPr lang="en-US" sz="7200" dirty="0">
              <a:solidFill>
                <a:schemeClr val="tx1"/>
              </a:solidFill>
              <a:effectLst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U-Turn Arrow 6">
            <a:hlinkClick r:id="rId3" action="ppaction://hlinksldjump"/>
            <a:extLst>
              <a:ext uri="{FF2B5EF4-FFF2-40B4-BE49-F238E27FC236}">
                <a16:creationId xmlns:a16="http://schemas.microsoft.com/office/drawing/2014/main" id="{1B46EA75-D2A4-42F4-BDC6-2EF3FD2E7B09}"/>
              </a:ext>
            </a:extLst>
          </p:cNvPr>
          <p:cNvSpPr/>
          <p:nvPr/>
        </p:nvSpPr>
        <p:spPr>
          <a:xfrm>
            <a:off x="11774311" y="6276622"/>
            <a:ext cx="331972" cy="33214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AFEB3C5-9CF9-4DB9-64EC-FE0099D0D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00164"/>
            <a:ext cx="2648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D29CB2E-BC63-7320-B88A-1E732FF53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2648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D2D2595A-B6EC-90C7-3BA1-76087119D6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371" y="3116425"/>
            <a:ext cx="7595119" cy="163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858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518" y="720015"/>
            <a:ext cx="11144598" cy="727786"/>
          </a:xfrm>
        </p:spPr>
        <p:txBody>
          <a:bodyPr>
            <a:noAutofit/>
          </a:bodyPr>
          <a:lstStyle/>
          <a:p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  <a:t>Window Shopper Purchasing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7652" y="1625886"/>
            <a:ext cx="10336695" cy="2078367"/>
          </a:xfrm>
        </p:spPr>
        <p:txBody>
          <a:bodyPr>
            <a:normAutofit fontScale="400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6000" dirty="0">
                <a:solidFill>
                  <a:schemeClr val="tx1"/>
                </a:solidFill>
              </a:rPr>
              <a:t>On the requisitions screen, under </a:t>
            </a:r>
            <a:r>
              <a:rPr lang="en-US" sz="6000" b="1" dirty="0">
                <a:solidFill>
                  <a:schemeClr val="tx1"/>
                </a:solidFill>
              </a:rPr>
              <a:t>Recent Requisitions</a:t>
            </a:r>
            <a:r>
              <a:rPr lang="en-US" sz="6000" dirty="0">
                <a:solidFill>
                  <a:schemeClr val="tx1"/>
                </a:solidFill>
              </a:rPr>
              <a:t>, click the link of the Requisition that you saved.</a:t>
            </a:r>
            <a:br>
              <a:rPr lang="en-US" sz="6000" dirty="0"/>
            </a:br>
            <a:br>
              <a:rPr lang="en-US" sz="6600" b="1" dirty="0">
                <a:solidFill>
                  <a:schemeClr val="tx1"/>
                </a:solidFill>
              </a:rPr>
            </a:br>
            <a:endParaRPr lang="en-US" sz="7200" dirty="0">
              <a:solidFill>
                <a:schemeClr val="tx1"/>
              </a:solidFill>
              <a:effectLst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U-Turn Arrow 6">
            <a:hlinkClick r:id="rId3" action="ppaction://hlinksldjump"/>
            <a:extLst>
              <a:ext uri="{FF2B5EF4-FFF2-40B4-BE49-F238E27FC236}">
                <a16:creationId xmlns:a16="http://schemas.microsoft.com/office/drawing/2014/main" id="{1B46EA75-D2A4-42F4-BDC6-2EF3FD2E7B09}"/>
              </a:ext>
            </a:extLst>
          </p:cNvPr>
          <p:cNvSpPr/>
          <p:nvPr/>
        </p:nvSpPr>
        <p:spPr>
          <a:xfrm>
            <a:off x="11774311" y="6276622"/>
            <a:ext cx="331972" cy="33214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AFEB3C5-9CF9-4DB9-64EC-FE0099D0D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00164"/>
            <a:ext cx="2648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D29CB2E-BC63-7320-B88A-1E732FF53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2648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598D90B6-B734-6066-97C2-D9B6F7116D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702" y="2639525"/>
            <a:ext cx="7464490" cy="248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8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518" y="720015"/>
            <a:ext cx="11144598" cy="727786"/>
          </a:xfrm>
        </p:spPr>
        <p:txBody>
          <a:bodyPr>
            <a:noAutofit/>
          </a:bodyPr>
          <a:lstStyle/>
          <a:p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  <a:t>Window Shopper Purchasing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7652" y="1625886"/>
            <a:ext cx="10336695" cy="2078367"/>
          </a:xfrm>
        </p:spPr>
        <p:txBody>
          <a:bodyPr>
            <a:normAutofit fontScale="400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5400" dirty="0">
                <a:solidFill>
                  <a:schemeClr val="tx1"/>
                </a:solidFill>
              </a:rPr>
              <a:t>In the upper-right corner of the window, click </a:t>
            </a:r>
            <a:r>
              <a:rPr lang="en-US" sz="5400" b="1" dirty="0">
                <a:solidFill>
                  <a:schemeClr val="tx1"/>
                </a:solidFill>
              </a:rPr>
              <a:t>Actions</a:t>
            </a:r>
            <a:r>
              <a:rPr lang="en-US" sz="5400" dirty="0">
                <a:solidFill>
                  <a:schemeClr val="tx1"/>
                </a:solidFill>
              </a:rPr>
              <a:t>, and then choose </a:t>
            </a:r>
            <a:r>
              <a:rPr lang="en-US" sz="5400" b="1" dirty="0">
                <a:solidFill>
                  <a:schemeClr val="tx1"/>
                </a:solidFill>
              </a:rPr>
              <a:t>Reassign</a:t>
            </a:r>
            <a:r>
              <a:rPr lang="en-US" sz="5400" dirty="0">
                <a:solidFill>
                  <a:schemeClr val="tx1"/>
                </a:solidFill>
              </a:rPr>
              <a:t>.</a:t>
            </a:r>
            <a:br>
              <a:rPr lang="en-US" sz="6000" dirty="0"/>
            </a:br>
            <a:br>
              <a:rPr lang="en-US" sz="6600" b="1" dirty="0">
                <a:solidFill>
                  <a:schemeClr val="tx1"/>
                </a:solidFill>
              </a:rPr>
            </a:br>
            <a:endParaRPr lang="en-US" sz="7200" dirty="0">
              <a:solidFill>
                <a:schemeClr val="tx1"/>
              </a:solidFill>
              <a:effectLst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U-Turn Arrow 6">
            <a:hlinkClick r:id="rId3" action="ppaction://hlinksldjump"/>
            <a:extLst>
              <a:ext uri="{FF2B5EF4-FFF2-40B4-BE49-F238E27FC236}">
                <a16:creationId xmlns:a16="http://schemas.microsoft.com/office/drawing/2014/main" id="{1B46EA75-D2A4-42F4-BDC6-2EF3FD2E7B09}"/>
              </a:ext>
            </a:extLst>
          </p:cNvPr>
          <p:cNvSpPr/>
          <p:nvPr/>
        </p:nvSpPr>
        <p:spPr>
          <a:xfrm>
            <a:off x="11774311" y="6276622"/>
            <a:ext cx="331972" cy="33214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AFEB3C5-9CF9-4DB9-64EC-FE0099D0D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00164"/>
            <a:ext cx="2648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D29CB2E-BC63-7320-B88A-1E732FF53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2648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24ED7187-2C13-B3A6-B951-517B1CB5CE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38" y="2405611"/>
            <a:ext cx="10160522" cy="25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6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518" y="720015"/>
            <a:ext cx="11144598" cy="727786"/>
          </a:xfrm>
        </p:spPr>
        <p:txBody>
          <a:bodyPr>
            <a:noAutofit/>
          </a:bodyPr>
          <a:lstStyle/>
          <a:p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  <a:t>Window Shopper Purchasing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7652" y="1625886"/>
            <a:ext cx="10336695" cy="2078367"/>
          </a:xfrm>
        </p:spPr>
        <p:txBody>
          <a:bodyPr>
            <a:normAutofit fontScale="325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5400" dirty="0">
                <a:solidFill>
                  <a:schemeClr val="tx1"/>
                </a:solidFill>
              </a:rPr>
              <a:t>In the </a:t>
            </a:r>
            <a:r>
              <a:rPr lang="en-US" sz="5400" b="1" dirty="0">
                <a:solidFill>
                  <a:schemeClr val="tx1"/>
                </a:solidFill>
              </a:rPr>
              <a:t>Reassign Requisition</a:t>
            </a:r>
            <a:r>
              <a:rPr lang="en-US" sz="5400" dirty="0">
                <a:solidFill>
                  <a:schemeClr val="tx1"/>
                </a:solidFill>
              </a:rPr>
              <a:t> dialog box, type the name of the Aggie Enterprise user who will be completing the Requisition on behalf of the window shopper.  The format is </a:t>
            </a:r>
            <a:r>
              <a:rPr lang="en-US" sz="5400" i="1" dirty="0">
                <a:solidFill>
                  <a:schemeClr val="tx1"/>
                </a:solidFill>
              </a:rPr>
              <a:t>last name, </a:t>
            </a:r>
            <a:r>
              <a:rPr lang="en-US" sz="5400" i="1" dirty="0" err="1">
                <a:solidFill>
                  <a:schemeClr val="tx1"/>
                </a:solidFill>
              </a:rPr>
              <a:t>first_name</a:t>
            </a:r>
            <a:r>
              <a:rPr lang="en-US" sz="5400" dirty="0">
                <a:solidFill>
                  <a:schemeClr val="tx1"/>
                </a:solidFill>
              </a:rPr>
              <a:t>.</a:t>
            </a:r>
            <a:br>
              <a:rPr lang="en-US" sz="5400" dirty="0"/>
            </a:br>
            <a:br>
              <a:rPr lang="en-US" sz="6000" dirty="0"/>
            </a:br>
            <a:br>
              <a:rPr lang="en-US" sz="6600" b="1" dirty="0">
                <a:solidFill>
                  <a:schemeClr val="tx1"/>
                </a:solidFill>
              </a:rPr>
            </a:br>
            <a:endParaRPr lang="en-US" sz="7200" dirty="0">
              <a:solidFill>
                <a:schemeClr val="tx1"/>
              </a:solidFill>
              <a:effectLst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U-Turn Arrow 6">
            <a:hlinkClick r:id="rId3" action="ppaction://hlinksldjump"/>
            <a:extLst>
              <a:ext uri="{FF2B5EF4-FFF2-40B4-BE49-F238E27FC236}">
                <a16:creationId xmlns:a16="http://schemas.microsoft.com/office/drawing/2014/main" id="{1B46EA75-D2A4-42F4-BDC6-2EF3FD2E7B09}"/>
              </a:ext>
            </a:extLst>
          </p:cNvPr>
          <p:cNvSpPr/>
          <p:nvPr/>
        </p:nvSpPr>
        <p:spPr>
          <a:xfrm>
            <a:off x="11774311" y="6276622"/>
            <a:ext cx="331972" cy="33214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AFEB3C5-9CF9-4DB9-64EC-FE0099D0D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00164"/>
            <a:ext cx="2648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D29CB2E-BC63-7320-B88A-1E732FF53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2648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03F8A75A-A68D-DD46-209F-B80AAD20E4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2519265"/>
            <a:ext cx="3698963" cy="189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262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518" y="720015"/>
            <a:ext cx="11144598" cy="727786"/>
          </a:xfrm>
        </p:spPr>
        <p:txBody>
          <a:bodyPr>
            <a:noAutofit/>
          </a:bodyPr>
          <a:lstStyle/>
          <a:p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  <a:t>Window Shopper Purchasing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7652" y="1924466"/>
            <a:ext cx="10336695" cy="2078367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8000" dirty="0">
                <a:solidFill>
                  <a:schemeClr val="tx1"/>
                </a:solidFill>
                <a:effectLst/>
              </a:rPr>
              <a:t>After the name has been entered, select </a:t>
            </a:r>
            <a:r>
              <a:rPr lang="en-US" sz="8000" b="1" dirty="0">
                <a:solidFill>
                  <a:schemeClr val="tx1"/>
                </a:solidFill>
                <a:effectLst/>
              </a:rPr>
              <a:t>Send notification to this person</a:t>
            </a:r>
            <a:r>
              <a:rPr lang="en-US" sz="8000" dirty="0">
                <a:solidFill>
                  <a:schemeClr val="tx1"/>
                </a:solidFill>
                <a:effectLst/>
              </a:rPr>
              <a:t>, and click </a:t>
            </a:r>
            <a:r>
              <a:rPr lang="en-US" sz="8000" b="1" dirty="0">
                <a:solidFill>
                  <a:schemeClr val="tx1"/>
                </a:solidFill>
                <a:effectLst/>
              </a:rPr>
              <a:t>OK</a:t>
            </a:r>
            <a:r>
              <a:rPr lang="en-US" sz="8000" dirty="0">
                <a:solidFill>
                  <a:schemeClr val="tx1"/>
                </a:solidFill>
                <a:effectLst/>
              </a:rPr>
              <a:t>.</a:t>
            </a:r>
          </a:p>
          <a:p>
            <a:pPr algn="l"/>
            <a:endParaRPr lang="en-US" sz="8000" dirty="0">
              <a:solidFill>
                <a:schemeClr val="tx1"/>
              </a:solidFill>
              <a:effectLst/>
            </a:endParaRPr>
          </a:p>
          <a:p>
            <a:pPr algn="l"/>
            <a:r>
              <a:rPr lang="en-US" sz="8000" dirty="0">
                <a:solidFill>
                  <a:schemeClr val="tx1"/>
                </a:solidFill>
                <a:effectLst/>
              </a:rPr>
              <a:t>A notification is sent to the reassigned user, and that user can then access and complete the requisition on behalf of the window shopper.</a:t>
            </a:r>
          </a:p>
          <a:p>
            <a:pPr algn="l"/>
            <a:endParaRPr lang="en-US" sz="8000" dirty="0">
              <a:solidFill>
                <a:schemeClr val="tx1"/>
              </a:solidFill>
              <a:effectLst/>
            </a:endParaRPr>
          </a:p>
          <a:p>
            <a:pPr algn="l"/>
            <a:r>
              <a:rPr lang="en-US" sz="8000" dirty="0">
                <a:solidFill>
                  <a:schemeClr val="tx1"/>
                </a:solidFill>
                <a:effectLst/>
              </a:rPr>
              <a:t>The window shopper (</a:t>
            </a:r>
            <a:r>
              <a:rPr lang="en-US" sz="8000" b="1" dirty="0">
                <a:solidFill>
                  <a:schemeClr val="tx1"/>
                </a:solidFill>
                <a:effectLst/>
              </a:rPr>
              <a:t>Entered By</a:t>
            </a:r>
            <a:r>
              <a:rPr lang="en-US" sz="8000" dirty="0">
                <a:solidFill>
                  <a:schemeClr val="tx1"/>
                </a:solidFill>
                <a:effectLst/>
              </a:rPr>
              <a:t> user) will receive a system/email notification when the requisition has been fully approved, and when the purchase order has been issued for the request.  See the</a:t>
            </a:r>
            <a:r>
              <a:rPr lang="en-US" sz="8000" dirty="0">
                <a:solidFill>
                  <a:schemeClr val="tx1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 Notifications</a:t>
            </a:r>
            <a:r>
              <a:rPr lang="en-US" sz="8000" dirty="0">
                <a:solidFill>
                  <a:schemeClr val="tx1"/>
                </a:solidFill>
                <a:effectLst/>
              </a:rPr>
              <a:t> for more information on how the email and system notifications work in Aggie Enterprise.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br>
              <a:rPr lang="en-US" sz="8000" dirty="0">
                <a:solidFill>
                  <a:schemeClr val="tx1"/>
                </a:solidFill>
              </a:rPr>
            </a:br>
            <a:br>
              <a:rPr lang="en-US" sz="6000" dirty="0"/>
            </a:br>
            <a:br>
              <a:rPr lang="en-US" sz="6600" b="1" dirty="0">
                <a:solidFill>
                  <a:schemeClr val="tx1"/>
                </a:solidFill>
              </a:rPr>
            </a:br>
            <a:endParaRPr lang="en-US" sz="7200" dirty="0">
              <a:solidFill>
                <a:schemeClr val="tx1"/>
              </a:solidFill>
              <a:effectLst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U-Turn Arrow 6">
            <a:hlinkClick r:id="rId4" action="ppaction://hlinksldjump"/>
            <a:extLst>
              <a:ext uri="{FF2B5EF4-FFF2-40B4-BE49-F238E27FC236}">
                <a16:creationId xmlns:a16="http://schemas.microsoft.com/office/drawing/2014/main" id="{1B46EA75-D2A4-42F4-BDC6-2EF3FD2E7B09}"/>
              </a:ext>
            </a:extLst>
          </p:cNvPr>
          <p:cNvSpPr/>
          <p:nvPr/>
        </p:nvSpPr>
        <p:spPr>
          <a:xfrm>
            <a:off x="11774311" y="6276622"/>
            <a:ext cx="331972" cy="33214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AFEB3C5-9CF9-4DB9-64EC-FE0099D0D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600164"/>
            <a:ext cx="2648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D29CB2E-BC63-7320-B88A-1E732FF53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2648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b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98997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 PowerPoint template" id="{E3ABC6F1-FE44-E24C-9BA6-BC71FB632616}" vid="{E1EBF3C3-83B3-6446-BF48-EE02E5781D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346</Words>
  <Application>Microsoft Office PowerPoint</Application>
  <PresentationFormat>Widescreen</PresentationFormat>
  <Paragraphs>69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1_Office Theme</vt:lpstr>
      <vt:lpstr>   Window Shopper Purchasing</vt:lpstr>
      <vt:lpstr>   Window Shopper Purchasing</vt:lpstr>
      <vt:lpstr>   Window Shopper Purchasing</vt:lpstr>
      <vt:lpstr>   Window Shopper Purchasing</vt:lpstr>
      <vt:lpstr>   Window Shopper Purchasing</vt:lpstr>
      <vt:lpstr>   Window Shopper Purchasing</vt:lpstr>
    </vt:vector>
  </TitlesOfParts>
  <Company>UC Davis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Window Shopper Purchasing</dc:title>
  <dc:creator>Tracy Roman</dc:creator>
  <cp:lastModifiedBy>Tracy Roman</cp:lastModifiedBy>
  <cp:revision>1</cp:revision>
  <dcterms:created xsi:type="dcterms:W3CDTF">2023-11-05T04:57:25Z</dcterms:created>
  <dcterms:modified xsi:type="dcterms:W3CDTF">2023-11-05T05:09:17Z</dcterms:modified>
</cp:coreProperties>
</file>