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5594" r:id="rId2"/>
    <p:sldId id="5586" r:id="rId3"/>
    <p:sldId id="5592" r:id="rId4"/>
    <p:sldId id="5595" r:id="rId5"/>
    <p:sldId id="5612" r:id="rId6"/>
    <p:sldId id="5598" r:id="rId7"/>
    <p:sldId id="5597" r:id="rId8"/>
    <p:sldId id="5596" r:id="rId9"/>
    <p:sldId id="5604" r:id="rId10"/>
    <p:sldId id="5602" r:id="rId11"/>
    <p:sldId id="5610" r:id="rId12"/>
    <p:sldId id="5606" r:id="rId13"/>
    <p:sldId id="5607" r:id="rId14"/>
    <p:sldId id="5591" r:id="rId15"/>
    <p:sldId id="560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2" d="100"/>
          <a:sy n="62" d="100"/>
        </p:scale>
        <p:origin x="7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4FBAA-5E3D-4EC2-8B8C-55FA87DFA82E}"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C8CC5-B4C0-4EDC-8F52-529A45F2A7E6}" type="slidenum">
              <a:rPr lang="en-US" smtClean="0"/>
              <a:t>‹#›</a:t>
            </a:fld>
            <a:endParaRPr lang="en-US"/>
          </a:p>
        </p:txBody>
      </p:sp>
    </p:spTree>
    <p:extLst>
      <p:ext uri="{BB962C8B-B14F-4D97-AF65-F5344CB8AC3E}">
        <p14:creationId xmlns:p14="http://schemas.microsoft.com/office/powerpoint/2010/main" val="193638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8C8CC5-B4C0-4EDC-8F52-529A45F2A7E6}" type="slidenum">
              <a:rPr lang="en-US" smtClean="0"/>
              <a:t>10</a:t>
            </a:fld>
            <a:endParaRPr lang="en-US"/>
          </a:p>
        </p:txBody>
      </p:sp>
    </p:spTree>
    <p:extLst>
      <p:ext uri="{BB962C8B-B14F-4D97-AF65-F5344CB8AC3E}">
        <p14:creationId xmlns:p14="http://schemas.microsoft.com/office/powerpoint/2010/main" val="618785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6" name="Rectangle 15">
            <a:extLst>
              <a:ext uri="{FF2B5EF4-FFF2-40B4-BE49-F238E27FC236}">
                <a16:creationId xmlns:a16="http://schemas.microsoft.com/office/drawing/2014/main" id="{B940280E-9AA3-484F-A058-312163E8EC4A}"/>
              </a:ext>
            </a:extLst>
          </p:cNvPr>
          <p:cNvSpPr/>
          <p:nvPr userDrawn="1"/>
        </p:nvSpPr>
        <p:spPr>
          <a:xfrm>
            <a:off x="8562110" y="6174350"/>
            <a:ext cx="3629890" cy="68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pic>
        <p:nvPicPr>
          <p:cNvPr id="9" name="Picture 8">
            <a:extLst>
              <a:ext uri="{FF2B5EF4-FFF2-40B4-BE49-F238E27FC236}">
                <a16:creationId xmlns:a16="http://schemas.microsoft.com/office/drawing/2014/main" id="{B5822650-545A-7045-9C38-BC4EE4FD30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82743" y="6240869"/>
            <a:ext cx="2939143" cy="407618"/>
          </a:xfrm>
          <a:prstGeom prst="rect">
            <a:avLst/>
          </a:prstGeom>
        </p:spPr>
      </p:pic>
    </p:spTree>
    <p:extLst>
      <p:ext uri="{BB962C8B-B14F-4D97-AF65-F5344CB8AC3E}">
        <p14:creationId xmlns:p14="http://schemas.microsoft.com/office/powerpoint/2010/main" val="50795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408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2657" y="0"/>
            <a:ext cx="12257314" cy="1617141"/>
          </a:xfrm>
          <a:prstGeom prst="rect">
            <a:avLst/>
          </a:prstGeom>
        </p:spPr>
      </p:pic>
      <p:sp>
        <p:nvSpPr>
          <p:cNvPr id="2" name="Title 1"/>
          <p:cNvSpPr>
            <a:spLocks noGrp="1"/>
          </p:cNvSpPr>
          <p:nvPr>
            <p:ph type="title"/>
          </p:nvPr>
        </p:nvSpPr>
        <p:spPr>
          <a:xfrm>
            <a:off x="684733" y="136358"/>
            <a:ext cx="10970237" cy="1257014"/>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9326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2655" y="0"/>
            <a:ext cx="12257310" cy="1617141"/>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6437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8472587" y="6230394"/>
            <a:ext cx="3114076" cy="627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651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620870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4" y="130630"/>
            <a:ext cx="5178239" cy="6590846"/>
          </a:xfrm>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4" y="133577"/>
            <a:ext cx="5178239" cy="65908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021381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0" y="152400"/>
            <a:ext cx="5137806" cy="65690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11/9/2023</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518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28"/>
            <a:ext cx="5185496" cy="32785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4" y="3448870"/>
            <a:ext cx="5185497" cy="325863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3912682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6" cy="321128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0"/>
            <a:ext cx="5160666" cy="32924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11/9/2023</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2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308203" y="190499"/>
            <a:ext cx="2731397" cy="32098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4" cy="321577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29" y="3419596"/>
            <a:ext cx="5120871" cy="320980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40066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2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8556012" y="6272865"/>
            <a:ext cx="3024554" cy="5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9F462CB-6DB5-CA46-B0C3-8D9C222928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00946" y="5439473"/>
            <a:ext cx="3790108" cy="525635"/>
          </a:xfrm>
          <a:prstGeom prst="rect">
            <a:avLst/>
          </a:prstGeom>
        </p:spPr>
      </p:pic>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58"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V="1">
            <a:off x="-78456" y="6025922"/>
            <a:ext cx="12348905" cy="933675"/>
          </a:xfrm>
          <a:prstGeom prst="rect">
            <a:avLst/>
          </a:prstGeom>
        </p:spPr>
      </p:pic>
    </p:spTree>
    <p:extLst>
      <p:ext uri="{BB962C8B-B14F-4D97-AF65-F5344CB8AC3E}">
        <p14:creationId xmlns:p14="http://schemas.microsoft.com/office/powerpoint/2010/main" val="2955360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6" y="3562350"/>
            <a:ext cx="2849513" cy="315912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6" cy="315912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4" y="150581"/>
            <a:ext cx="5200201" cy="341176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593049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0"/>
            <a:ext cx="2743200" cy="365125"/>
          </a:xfrm>
        </p:spPr>
        <p:txBody>
          <a:bodyPr/>
          <a:lstStyle/>
          <a:p>
            <a:fld id="{2FCAF34E-9A6B-4D28-A7B9-972D816465A9}" type="datetimeFigureOut">
              <a:rPr lang="en-US" smtClean="0"/>
              <a:t>11/9/2023</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3" y="237391"/>
            <a:ext cx="2461846" cy="2779543"/>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8" y="237391"/>
            <a:ext cx="2385061" cy="2779544"/>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2" y="3235568"/>
            <a:ext cx="5075508" cy="3385041"/>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635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11/9/2023</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4" y="3807935"/>
            <a:ext cx="2753145" cy="282146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0" y="3814573"/>
            <a:ext cx="2377469" cy="2814828"/>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4" y="228600"/>
            <a:ext cx="5131925" cy="357479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45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81103" y="3285682"/>
            <a:ext cx="2520397" cy="33532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85682"/>
            <a:ext cx="2592690" cy="335324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4564" y="219075"/>
            <a:ext cx="2592690" cy="306660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3" y="219073"/>
            <a:ext cx="2520897" cy="3066607"/>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58315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5"/>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aseline="0"/>
            </a:lvl1pPr>
            <a:lvl2pPr>
              <a:defRPr sz="2200" baseline="0"/>
            </a:lvl2pPr>
            <a:lvl3pPr>
              <a:defRPr sz="1800" baseline="0"/>
            </a:lvl3pPr>
            <a:lvl4pPr>
              <a:defRPr sz="1600"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47768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468" y="-50756"/>
            <a:ext cx="12282233" cy="69087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10" name="Picture 9">
            <a:extLst>
              <a:ext uri="{FF2B5EF4-FFF2-40B4-BE49-F238E27FC236}">
                <a16:creationId xmlns:a16="http://schemas.microsoft.com/office/drawing/2014/main" id="{AF183E1F-7B6F-1646-B58A-05E4D8F058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16992" y="6281355"/>
            <a:ext cx="2836808" cy="393426"/>
          </a:xfrm>
          <a:prstGeom prst="rect">
            <a:avLst/>
          </a:prstGeom>
        </p:spPr>
      </p:pic>
    </p:spTree>
    <p:extLst>
      <p:ext uri="{BB962C8B-B14F-4D97-AF65-F5344CB8AC3E}">
        <p14:creationId xmlns:p14="http://schemas.microsoft.com/office/powerpoint/2010/main" val="146495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117" y="-50755"/>
            <a:ext cx="12282232" cy="65531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403752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07489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33615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1992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 y="0"/>
            <a:ext cx="12191992" cy="1598278"/>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26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AF34E-9A6B-4D28-A7B9-972D816465A9}" type="datetimeFigureOut">
              <a:rPr lang="en-US" smtClean="0"/>
              <a:t>11/9/2023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B6C3-3666-4A99-912F-5AB9870711E1}" type="slidenum">
              <a:rPr lang="en-US" smtClean="0"/>
              <a:t>‹#›</a:t>
            </a:fld>
            <a:endParaRPr lang="en-US" dirty="0"/>
          </a:p>
        </p:txBody>
      </p:sp>
      <p:pic>
        <p:nvPicPr>
          <p:cNvPr id="8" name="Picture 7">
            <a:extLst>
              <a:ext uri="{FF2B5EF4-FFF2-40B4-BE49-F238E27FC236}">
                <a16:creationId xmlns:a16="http://schemas.microsoft.com/office/drawing/2014/main" id="{F90C1895-5776-6841-8BF3-522F008E38F1}"/>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721055" y="6311900"/>
            <a:ext cx="2632745" cy="365126"/>
          </a:xfrm>
          <a:prstGeom prst="rect">
            <a:avLst/>
          </a:prstGeom>
        </p:spPr>
      </p:pic>
    </p:spTree>
    <p:extLst>
      <p:ext uri="{BB962C8B-B14F-4D97-AF65-F5344CB8AC3E}">
        <p14:creationId xmlns:p14="http://schemas.microsoft.com/office/powerpoint/2010/main" val="2063174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19.svg"/><Relationship Id="rId2" Type="http://schemas.openxmlformats.org/officeDocument/2006/relationships/image" Target="../media/image23.png"/><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EF074-9F5E-6157-8A21-4E52C43D965D}"/>
              </a:ext>
            </a:extLst>
          </p:cNvPr>
          <p:cNvSpPr>
            <a:spLocks noGrp="1"/>
          </p:cNvSpPr>
          <p:nvPr>
            <p:ph type="ctrTitle"/>
          </p:nvPr>
        </p:nvSpPr>
        <p:spPr/>
        <p:txBody>
          <a:bodyPr/>
          <a:lstStyle/>
          <a:p>
            <a:r>
              <a:rPr lang="en-US" dirty="0"/>
              <a:t>Salary Cost Transfer (SCT) Redesign</a:t>
            </a:r>
          </a:p>
        </p:txBody>
      </p:sp>
      <p:sp>
        <p:nvSpPr>
          <p:cNvPr id="3" name="Subtitle 2">
            <a:extLst>
              <a:ext uri="{FF2B5EF4-FFF2-40B4-BE49-F238E27FC236}">
                <a16:creationId xmlns:a16="http://schemas.microsoft.com/office/drawing/2014/main" id="{3D674304-3C88-F86B-FF3A-4772A951D59D}"/>
              </a:ext>
            </a:extLst>
          </p:cNvPr>
          <p:cNvSpPr>
            <a:spLocks noGrp="1"/>
          </p:cNvSpPr>
          <p:nvPr>
            <p:ph type="subTitle" idx="1"/>
          </p:nvPr>
        </p:nvSpPr>
        <p:spPr/>
        <p:txBody>
          <a:bodyPr/>
          <a:lstStyle/>
          <a:p>
            <a:r>
              <a:rPr lang="en-US" dirty="0"/>
              <a:t>Go-Live November 13</a:t>
            </a:r>
            <a:r>
              <a:rPr lang="en-US" baseline="30000" dirty="0"/>
              <a:t>th</a:t>
            </a:r>
            <a:r>
              <a:rPr lang="en-US" dirty="0"/>
              <a:t> 2023</a:t>
            </a:r>
          </a:p>
        </p:txBody>
      </p:sp>
    </p:spTree>
    <p:extLst>
      <p:ext uri="{BB962C8B-B14F-4D97-AF65-F5344CB8AC3E}">
        <p14:creationId xmlns:p14="http://schemas.microsoft.com/office/powerpoint/2010/main" val="104838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4E253D99-B4C8-4CF9-9794-47DF6C414C71}"/>
              </a:ext>
            </a:extLst>
          </p:cNvPr>
          <p:cNvSpPr>
            <a:spLocks noGrp="1"/>
          </p:cNvSpPr>
          <p:nvPr>
            <p:ph type="title"/>
          </p:nvPr>
        </p:nvSpPr>
        <p:spPr>
          <a:xfrm>
            <a:off x="4191000" y="2601767"/>
            <a:ext cx="3571875" cy="1284433"/>
          </a:xfrm>
        </p:spPr>
        <p:txBody>
          <a:bodyPr anchor="t" anchorCtr="0">
            <a:noAutofit/>
          </a:bodyPr>
          <a:lstStyle/>
          <a:p>
            <a:r>
              <a:rPr lang="en-US" sz="2800" b="1" dirty="0">
                <a:latin typeface="+mn-lt"/>
              </a:rPr>
              <a:t>Live Demo in UCPath</a:t>
            </a:r>
          </a:p>
        </p:txBody>
      </p:sp>
      <p:sp>
        <p:nvSpPr>
          <p:cNvPr id="2" name="Content Placeholder 2">
            <a:extLst>
              <a:ext uri="{FF2B5EF4-FFF2-40B4-BE49-F238E27FC236}">
                <a16:creationId xmlns:a16="http://schemas.microsoft.com/office/drawing/2014/main" id="{3A311FA1-1196-DF29-666A-7C34AAAEF7B3}"/>
              </a:ext>
            </a:extLst>
          </p:cNvPr>
          <p:cNvSpPr txBox="1">
            <a:spLocks/>
          </p:cNvSpPr>
          <p:nvPr/>
        </p:nvSpPr>
        <p:spPr>
          <a:xfrm>
            <a:off x="764727" y="1163019"/>
            <a:ext cx="11284398" cy="550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6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024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7C0E72-BE87-0936-3228-7076DA2D6B29}"/>
              </a:ext>
            </a:extLst>
          </p:cNvPr>
          <p:cNvSpPr txBox="1">
            <a:spLocks/>
          </p:cNvSpPr>
          <p:nvPr/>
        </p:nvSpPr>
        <p:spPr>
          <a:xfrm>
            <a:off x="0" y="261239"/>
            <a:ext cx="8414158" cy="51893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a:lstStyle>
          <a:p>
            <a:r>
              <a:rPr lang="en-US" sz="2800" dirty="0">
                <a:latin typeface="+mn-lt"/>
              </a:rPr>
              <a:t>New SCT Restricted Funds: Search Page </a:t>
            </a:r>
          </a:p>
        </p:txBody>
      </p:sp>
      <p:pic>
        <p:nvPicPr>
          <p:cNvPr id="8" name="Picture 7">
            <a:extLst>
              <a:ext uri="{FF2B5EF4-FFF2-40B4-BE49-F238E27FC236}">
                <a16:creationId xmlns:a16="http://schemas.microsoft.com/office/drawing/2014/main" id="{1DC4877F-0EED-7E73-FE04-B14C1046139C}"/>
              </a:ext>
            </a:extLst>
          </p:cNvPr>
          <p:cNvPicPr>
            <a:picLocks noChangeAspect="1"/>
          </p:cNvPicPr>
          <p:nvPr/>
        </p:nvPicPr>
        <p:blipFill>
          <a:blip r:embed="rId2"/>
          <a:stretch>
            <a:fillRect/>
          </a:stretch>
        </p:blipFill>
        <p:spPr>
          <a:xfrm>
            <a:off x="358589" y="1210643"/>
            <a:ext cx="10961754" cy="4342431"/>
          </a:xfrm>
          <a:prstGeom prst="rect">
            <a:avLst/>
          </a:prstGeom>
        </p:spPr>
      </p:pic>
    </p:spTree>
    <p:extLst>
      <p:ext uri="{BB962C8B-B14F-4D97-AF65-F5344CB8AC3E}">
        <p14:creationId xmlns:p14="http://schemas.microsoft.com/office/powerpoint/2010/main" val="383802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A311FA1-1196-DF29-666A-7C34AAAEF7B3}"/>
              </a:ext>
            </a:extLst>
          </p:cNvPr>
          <p:cNvSpPr txBox="1">
            <a:spLocks/>
          </p:cNvSpPr>
          <p:nvPr/>
        </p:nvSpPr>
        <p:spPr>
          <a:xfrm>
            <a:off x="764727" y="1163019"/>
            <a:ext cx="11284398" cy="550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6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97C0E72-BE87-0936-3228-7076DA2D6B29}"/>
              </a:ext>
            </a:extLst>
          </p:cNvPr>
          <p:cNvSpPr txBox="1">
            <a:spLocks/>
          </p:cNvSpPr>
          <p:nvPr/>
        </p:nvSpPr>
        <p:spPr>
          <a:xfrm>
            <a:off x="0" y="261239"/>
            <a:ext cx="8414158" cy="51893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a:lstStyle>
          <a:p>
            <a:r>
              <a:rPr lang="en-US" sz="2800" dirty="0">
                <a:latin typeface="+mn-lt"/>
              </a:rPr>
              <a:t>New SCT Restricted Funds: Search Page </a:t>
            </a:r>
          </a:p>
        </p:txBody>
      </p:sp>
      <p:pic>
        <p:nvPicPr>
          <p:cNvPr id="3" name="Picture 2">
            <a:extLst>
              <a:ext uri="{FF2B5EF4-FFF2-40B4-BE49-F238E27FC236}">
                <a16:creationId xmlns:a16="http://schemas.microsoft.com/office/drawing/2014/main" id="{DD733D18-D1B2-B29D-1027-E2BD965F3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4" y="3078239"/>
            <a:ext cx="11763551" cy="3195240"/>
          </a:xfrm>
          <a:prstGeom prst="rect">
            <a:avLst/>
          </a:prstGeom>
          <a:ln>
            <a:noFill/>
          </a:ln>
          <a:effectLst>
            <a:outerShdw blurRad="292100" dist="139700" dir="2700000" algn="tl" rotWithShape="0">
              <a:srgbClr val="333333">
                <a:alpha val="65000"/>
              </a:srgbClr>
            </a:outerShdw>
          </a:effectLst>
        </p:spPr>
      </p:pic>
      <p:sp>
        <p:nvSpPr>
          <p:cNvPr id="4" name="Rectangle 2">
            <a:extLst>
              <a:ext uri="{FF2B5EF4-FFF2-40B4-BE49-F238E27FC236}">
                <a16:creationId xmlns:a16="http://schemas.microsoft.com/office/drawing/2014/main" id="{55D1241A-55AC-2F93-7774-5F8522EDEDF9}"/>
              </a:ext>
            </a:extLst>
          </p:cNvPr>
          <p:cNvSpPr>
            <a:spLocks noChangeArrowheads="1"/>
          </p:cNvSpPr>
          <p:nvPr/>
        </p:nvSpPr>
        <p:spPr bwMode="auto">
          <a:xfrm>
            <a:off x="309475" y="1112973"/>
            <a:ext cx="1142532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Select the earnings line(s) you want to transact on. If you select an </a:t>
            </a:r>
            <a:r>
              <a:rPr kumimoji="0" lang="en-US" altLang="en-US" sz="20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N-OTC line</a:t>
            </a: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it will automatically select the corresponding </a:t>
            </a:r>
            <a:r>
              <a:rPr kumimoji="0" lang="en-US" altLang="en-US" sz="20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Y-OTC line</a:t>
            </a: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These lines may be far apart and require scrolling to locate the corresponding line. </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See below N-OTC is line 1 while Y-OTC is line 17</a:t>
            </a:r>
            <a:r>
              <a:rPr kumimoji="0" lang="en-US" altLang="en-US" sz="2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a:t>
            </a:r>
            <a:endParaRPr kumimoji="0" lang="en-US" alt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421721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7C0E72-BE87-0936-3228-7076DA2D6B29}"/>
              </a:ext>
            </a:extLst>
          </p:cNvPr>
          <p:cNvSpPr txBox="1">
            <a:spLocks/>
          </p:cNvSpPr>
          <p:nvPr/>
        </p:nvSpPr>
        <p:spPr>
          <a:xfrm>
            <a:off x="0" y="261239"/>
            <a:ext cx="8414158" cy="51893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a:lstStyle>
          <a:p>
            <a:r>
              <a:rPr lang="en-US" sz="2800" dirty="0">
                <a:latin typeface="+mn-lt"/>
              </a:rPr>
              <a:t>New SCT Restricted Funds: Entry Page </a:t>
            </a:r>
          </a:p>
        </p:txBody>
      </p:sp>
      <p:pic>
        <p:nvPicPr>
          <p:cNvPr id="13" name="Picture 12">
            <a:extLst>
              <a:ext uri="{FF2B5EF4-FFF2-40B4-BE49-F238E27FC236}">
                <a16:creationId xmlns:a16="http://schemas.microsoft.com/office/drawing/2014/main" id="{D4330CEE-B1B7-50BB-33A5-961E2BB4C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7" y="2101078"/>
            <a:ext cx="12141887" cy="2915896"/>
          </a:xfrm>
          <a:prstGeom prst="rect">
            <a:avLst/>
          </a:prstGeom>
        </p:spPr>
      </p:pic>
      <p:sp>
        <p:nvSpPr>
          <p:cNvPr id="14" name="Rectangle 13">
            <a:extLst>
              <a:ext uri="{FF2B5EF4-FFF2-40B4-BE49-F238E27FC236}">
                <a16:creationId xmlns:a16="http://schemas.microsoft.com/office/drawing/2014/main" id="{F37F8251-53D6-264B-21A1-B497C8C9DE0F}"/>
              </a:ext>
            </a:extLst>
          </p:cNvPr>
          <p:cNvSpPr/>
          <p:nvPr/>
        </p:nvSpPr>
        <p:spPr>
          <a:xfrm>
            <a:off x="5878033" y="3721534"/>
            <a:ext cx="6099858" cy="694481"/>
          </a:xfrm>
          <a:prstGeom prst="rect">
            <a:avLst/>
          </a:prstGeom>
          <a:noFill/>
          <a:ln>
            <a:solidFill>
              <a:srgbClr val="FCE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73E600-C4D0-E2DF-5A1F-955A111CF4B9}"/>
              </a:ext>
            </a:extLst>
          </p:cNvPr>
          <p:cNvSpPr/>
          <p:nvPr/>
        </p:nvSpPr>
        <p:spPr>
          <a:xfrm>
            <a:off x="2243581" y="4300811"/>
            <a:ext cx="2826153" cy="694481"/>
          </a:xfrm>
          <a:prstGeom prst="rect">
            <a:avLst/>
          </a:prstGeom>
          <a:noFill/>
          <a:ln>
            <a:solidFill>
              <a:srgbClr val="FCE1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107D8CA-31B8-2567-4EBB-1493B9C9D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6" y="2918297"/>
            <a:ext cx="12141887" cy="2379017"/>
          </a:xfrm>
          <a:prstGeom prst="rect">
            <a:avLst/>
          </a:prstGeom>
        </p:spPr>
      </p:pic>
      <p:sp>
        <p:nvSpPr>
          <p:cNvPr id="17" name="Rectangle 2">
            <a:extLst>
              <a:ext uri="{FF2B5EF4-FFF2-40B4-BE49-F238E27FC236}">
                <a16:creationId xmlns:a16="http://schemas.microsoft.com/office/drawing/2014/main" id="{419D6BD3-4DC8-34F8-B2E2-B11CF02FC923}"/>
              </a:ext>
            </a:extLst>
          </p:cNvPr>
          <p:cNvSpPr>
            <a:spLocks noChangeArrowheads="1"/>
          </p:cNvSpPr>
          <p:nvPr/>
        </p:nvSpPr>
        <p:spPr bwMode="auto">
          <a:xfrm>
            <a:off x="1064873" y="763778"/>
            <a:ext cx="9489436"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Once you are done updating the </a:t>
            </a:r>
            <a:r>
              <a:rPr kumimoji="0" lang="en-US" altLang="en-US" sz="2400" b="1" i="0" u="none" strike="noStrike" cap="none" normalizeH="0" baseline="0" dirty="0">
                <a:ln>
                  <a:noFill/>
                </a:ln>
                <a:solidFill>
                  <a:schemeClr val="tx1"/>
                </a:solidFill>
                <a:effectLst/>
                <a:ea typeface="Calibri" panose="020F0502020204030204" pitchFamily="34" charset="0"/>
                <a:cs typeface="Calibri" panose="020F0502020204030204" pitchFamily="34" charset="0"/>
              </a:rPr>
              <a:t>N-OTC lines</a:t>
            </a:r>
            <a:r>
              <a:rPr kumimoji="0" lang="en-US" altLang="en-US" sz="24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 click on </a:t>
            </a:r>
            <a:r>
              <a:rPr kumimoji="0" lang="en-US" altLang="en-US" sz="2400" b="1" i="0" u="none" strike="noStrike" cap="none" normalizeH="0" baseline="0" dirty="0">
                <a:ln>
                  <a:noFill/>
                </a:ln>
                <a:solidFill>
                  <a:schemeClr val="tx1"/>
                </a:solidFill>
                <a:effectLst/>
                <a:ea typeface="Calibri" panose="020F0502020204030204" pitchFamily="34" charset="0"/>
                <a:cs typeface="Calibri" panose="020F0502020204030204" pitchFamily="34" charset="0"/>
              </a:rPr>
              <a:t>Calculate Cap Rules</a:t>
            </a:r>
            <a:r>
              <a:rPr kumimoji="0" lang="en-US" altLang="en-US" sz="24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 button to recalculate the over the cap amounts and </a:t>
            </a:r>
            <a:r>
              <a:rPr kumimoji="0" lang="en-US" altLang="en-US" sz="2400" b="1" i="0" u="none" strike="noStrike" cap="none" normalizeH="0" baseline="0" dirty="0">
                <a:ln>
                  <a:noFill/>
                </a:ln>
                <a:solidFill>
                  <a:schemeClr val="tx1"/>
                </a:solidFill>
                <a:effectLst/>
                <a:ea typeface="Calibri" panose="020F0502020204030204" pitchFamily="34" charset="0"/>
                <a:cs typeface="Calibri" panose="020F0502020204030204" pitchFamily="34" charset="0"/>
              </a:rPr>
              <a:t>open up the Y-OTC lines</a:t>
            </a:r>
            <a:r>
              <a:rPr kumimoji="0" lang="en-US" altLang="en-US" sz="24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 for updating.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3">
            <a:extLst>
              <a:ext uri="{FF2B5EF4-FFF2-40B4-BE49-F238E27FC236}">
                <a16:creationId xmlns:a16="http://schemas.microsoft.com/office/drawing/2014/main" id="{7429B74C-9044-9E34-9560-EA9A6AA5C7F0}"/>
              </a:ext>
            </a:extLst>
          </p:cNvPr>
          <p:cNvSpPr>
            <a:spLocks noChangeArrowheads="1"/>
          </p:cNvSpPr>
          <p:nvPr/>
        </p:nvSpPr>
        <p:spPr bwMode="auto">
          <a:xfrm>
            <a:off x="0" y="1438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a:extLst>
              <a:ext uri="{FF2B5EF4-FFF2-40B4-BE49-F238E27FC236}">
                <a16:creationId xmlns:a16="http://schemas.microsoft.com/office/drawing/2014/main" id="{684067B1-A52F-95CF-814C-0E206D210601}"/>
              </a:ext>
            </a:extLst>
          </p:cNvPr>
          <p:cNvSpPr txBox="1"/>
          <p:nvPr/>
        </p:nvSpPr>
        <p:spPr>
          <a:xfrm>
            <a:off x="2666058" y="5820211"/>
            <a:ext cx="6261904" cy="646331"/>
          </a:xfrm>
          <a:prstGeom prst="rect">
            <a:avLst/>
          </a:prstGeom>
          <a:noFill/>
        </p:spPr>
        <p:txBody>
          <a:bodyPr wrap="square">
            <a:spAutoFit/>
          </a:bodyPr>
          <a:lstStyle/>
          <a:p>
            <a:pPr lvl="0" eaLnBrk="0" fontAlgn="base" hangingPunct="0">
              <a:spcBef>
                <a:spcPct val="0"/>
              </a:spcBef>
              <a:spcAft>
                <a:spcPct val="0"/>
              </a:spcAft>
            </a:pPr>
            <a:r>
              <a:rPr lang="en-US" altLang="en-US" sz="1800" dirty="0"/>
              <a:t>Use the Re-distribute Eligible Earnings button to return to N-OTC lines, if necessary, after cap rules are calculated.</a:t>
            </a:r>
          </a:p>
        </p:txBody>
      </p:sp>
      <p:sp>
        <p:nvSpPr>
          <p:cNvPr id="20" name="Rectangle 19">
            <a:extLst>
              <a:ext uri="{FF2B5EF4-FFF2-40B4-BE49-F238E27FC236}">
                <a16:creationId xmlns:a16="http://schemas.microsoft.com/office/drawing/2014/main" id="{32801865-B718-63ED-5EE4-404B46490EFD}"/>
              </a:ext>
            </a:extLst>
          </p:cNvPr>
          <p:cNvSpPr/>
          <p:nvPr/>
        </p:nvSpPr>
        <p:spPr>
          <a:xfrm>
            <a:off x="393539" y="3087547"/>
            <a:ext cx="300942" cy="104172"/>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33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4E253D99-B4C8-4CF9-9794-47DF6C414C71}"/>
              </a:ext>
            </a:extLst>
          </p:cNvPr>
          <p:cNvSpPr>
            <a:spLocks noGrp="1"/>
          </p:cNvSpPr>
          <p:nvPr>
            <p:ph type="title"/>
          </p:nvPr>
        </p:nvSpPr>
        <p:spPr>
          <a:xfrm>
            <a:off x="0" y="261239"/>
            <a:ext cx="8414158" cy="518937"/>
          </a:xfrm>
        </p:spPr>
        <p:txBody>
          <a:bodyPr anchor="t" anchorCtr="0">
            <a:noAutofit/>
          </a:bodyPr>
          <a:lstStyle/>
          <a:p>
            <a:r>
              <a:rPr lang="en-US" sz="2800" b="1" dirty="0">
                <a:latin typeface="+mn-lt"/>
              </a:rPr>
              <a:t>Salary Cost Transfer Redesign– Dates to Remember</a:t>
            </a:r>
          </a:p>
        </p:txBody>
      </p:sp>
      <p:sp>
        <p:nvSpPr>
          <p:cNvPr id="2" name="Content Placeholder 2">
            <a:extLst>
              <a:ext uri="{FF2B5EF4-FFF2-40B4-BE49-F238E27FC236}">
                <a16:creationId xmlns:a16="http://schemas.microsoft.com/office/drawing/2014/main" id="{3A311FA1-1196-DF29-666A-7C34AAAEF7B3}"/>
              </a:ext>
            </a:extLst>
          </p:cNvPr>
          <p:cNvSpPr txBox="1">
            <a:spLocks/>
          </p:cNvSpPr>
          <p:nvPr/>
        </p:nvSpPr>
        <p:spPr>
          <a:xfrm>
            <a:off x="764727" y="1163019"/>
            <a:ext cx="11284398" cy="550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6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B043808-20DB-A57C-A4CD-0D3C29506FE4}"/>
              </a:ext>
            </a:extLst>
          </p:cNvPr>
          <p:cNvSpPr txBox="1"/>
          <p:nvPr/>
        </p:nvSpPr>
        <p:spPr>
          <a:xfrm>
            <a:off x="373855" y="1208812"/>
            <a:ext cx="11351419" cy="3477875"/>
          </a:xfrm>
          <a:prstGeom prst="rect">
            <a:avLst/>
          </a:prstGeom>
          <a:noFill/>
        </p:spPr>
        <p:txBody>
          <a:bodyPr wrap="square">
            <a:spAutoFit/>
          </a:bodyPr>
          <a:lstStyle/>
          <a:p>
            <a:pPr marL="285750" indent="-285750" algn="just">
              <a:buFont typeface="Arial" panose="020B0604020202020204" pitchFamily="34" charset="0"/>
              <a:buChar char="•"/>
            </a:pPr>
            <a:r>
              <a:rPr lang="en-US" sz="2000" dirty="0"/>
              <a:t>Fully Approve Pending Funding Entry and Direct Retro transactions: </a:t>
            </a:r>
            <a:r>
              <a:rPr lang="en-US" sz="2000" b="1" dirty="0"/>
              <a:t>5:00 PM on November 3, 2023</a:t>
            </a:r>
          </a:p>
          <a:p>
            <a:pPr marL="742950" lvl="1" indent="-285750" algn="just">
              <a:buFont typeface="Arial" panose="020B0604020202020204" pitchFamily="34" charset="0"/>
              <a:buChar char="•"/>
            </a:pPr>
            <a:r>
              <a:rPr lang="en-US" sz="2000" dirty="0"/>
              <a:t>Please complete all the DR’s by November 2, 5pm. This will leave UC ANR  Payroll team has one day time to approve the transactions</a:t>
            </a:r>
          </a:p>
          <a:p>
            <a:pPr algn="just"/>
            <a:endParaRPr lang="en-US" sz="2000" dirty="0"/>
          </a:p>
          <a:p>
            <a:pPr marL="285750" indent="-285750" algn="just">
              <a:buFont typeface="Arial" panose="020B0604020202020204" pitchFamily="34" charset="0"/>
              <a:buChar char="•"/>
            </a:pPr>
            <a:r>
              <a:rPr lang="en-US" sz="2000" dirty="0"/>
              <a:t>GL Module Transaction Freeze: </a:t>
            </a:r>
            <a:r>
              <a:rPr lang="en-US" sz="2000" b="1" dirty="0"/>
              <a:t>November  6 – November 9</a:t>
            </a:r>
          </a:p>
          <a:p>
            <a:pPr marL="742950" lvl="1" indent="-285750" algn="just">
              <a:buFont typeface="Arial" panose="020B0604020202020204" pitchFamily="34" charset="0"/>
              <a:buChar char="•"/>
            </a:pPr>
            <a:r>
              <a:rPr lang="en-US" sz="2000" dirty="0"/>
              <a:t>Users will not be allowed to do any Direct Retro, Funding Entry, Benefit Cost Transfer, and Budget Distribution</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a:t>Cutover Downtime: </a:t>
            </a:r>
            <a:r>
              <a:rPr lang="en-US" sz="2000" b="1" dirty="0"/>
              <a:t>November 9 – November 12</a:t>
            </a:r>
          </a:p>
          <a:p>
            <a:pPr algn="just"/>
            <a:endParaRPr lang="en-US" sz="2000" dirty="0"/>
          </a:p>
          <a:p>
            <a:pPr marL="285750" indent="-285750" algn="just">
              <a:buFont typeface="Arial" panose="020B0604020202020204" pitchFamily="34" charset="0"/>
              <a:buChar char="•"/>
            </a:pPr>
            <a:r>
              <a:rPr lang="en-US" sz="2000" dirty="0"/>
              <a:t>SCT Tool Live: </a:t>
            </a:r>
            <a:r>
              <a:rPr lang="en-US" sz="2000" b="1" dirty="0"/>
              <a:t>November 13, 2023</a:t>
            </a:r>
          </a:p>
        </p:txBody>
      </p:sp>
    </p:spTree>
    <p:extLst>
      <p:ext uri="{BB962C8B-B14F-4D97-AF65-F5344CB8AC3E}">
        <p14:creationId xmlns:p14="http://schemas.microsoft.com/office/powerpoint/2010/main" val="1084266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4E253D99-B4C8-4CF9-9794-47DF6C414C71}"/>
              </a:ext>
            </a:extLst>
          </p:cNvPr>
          <p:cNvSpPr>
            <a:spLocks noGrp="1"/>
          </p:cNvSpPr>
          <p:nvPr>
            <p:ph type="title"/>
          </p:nvPr>
        </p:nvSpPr>
        <p:spPr>
          <a:xfrm>
            <a:off x="4681057" y="2601767"/>
            <a:ext cx="1979802" cy="518937"/>
          </a:xfrm>
        </p:spPr>
        <p:txBody>
          <a:bodyPr anchor="t" anchorCtr="0">
            <a:noAutofit/>
          </a:bodyPr>
          <a:lstStyle/>
          <a:p>
            <a:r>
              <a:rPr lang="en-US" sz="2800" b="1" dirty="0">
                <a:latin typeface="+mn-lt"/>
              </a:rPr>
              <a:t>Questions</a:t>
            </a:r>
          </a:p>
        </p:txBody>
      </p:sp>
      <p:sp>
        <p:nvSpPr>
          <p:cNvPr id="2" name="Content Placeholder 2">
            <a:extLst>
              <a:ext uri="{FF2B5EF4-FFF2-40B4-BE49-F238E27FC236}">
                <a16:creationId xmlns:a16="http://schemas.microsoft.com/office/drawing/2014/main" id="{3A311FA1-1196-DF29-666A-7C34AAAEF7B3}"/>
              </a:ext>
            </a:extLst>
          </p:cNvPr>
          <p:cNvSpPr txBox="1">
            <a:spLocks/>
          </p:cNvSpPr>
          <p:nvPr/>
        </p:nvSpPr>
        <p:spPr>
          <a:xfrm>
            <a:off x="764727" y="1163019"/>
            <a:ext cx="11284398" cy="550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6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80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4E253D99-B4C8-4CF9-9794-47DF6C414C71}"/>
              </a:ext>
            </a:extLst>
          </p:cNvPr>
          <p:cNvSpPr>
            <a:spLocks noGrp="1"/>
          </p:cNvSpPr>
          <p:nvPr>
            <p:ph type="title"/>
          </p:nvPr>
        </p:nvSpPr>
        <p:spPr>
          <a:xfrm>
            <a:off x="-1" y="261239"/>
            <a:ext cx="7709484" cy="518937"/>
          </a:xfrm>
        </p:spPr>
        <p:txBody>
          <a:bodyPr anchor="t" anchorCtr="0">
            <a:noAutofit/>
          </a:bodyPr>
          <a:lstStyle/>
          <a:p>
            <a:r>
              <a:rPr lang="en-US" sz="2800" b="1" dirty="0">
                <a:latin typeface="+mn-lt"/>
              </a:rPr>
              <a:t>Salary Cost Transfer Redesign – </a:t>
            </a:r>
            <a:r>
              <a:rPr lang="en-US" sz="2800" dirty="0">
                <a:latin typeface="+mn-lt"/>
              </a:rPr>
              <a:t>Agenda</a:t>
            </a:r>
            <a:endParaRPr lang="en-US" sz="2800" b="1" dirty="0">
              <a:latin typeface="+mn-lt"/>
            </a:endParaRPr>
          </a:p>
        </p:txBody>
      </p:sp>
      <p:sp>
        <p:nvSpPr>
          <p:cNvPr id="2" name="Content Placeholder 2">
            <a:extLst>
              <a:ext uri="{FF2B5EF4-FFF2-40B4-BE49-F238E27FC236}">
                <a16:creationId xmlns:a16="http://schemas.microsoft.com/office/drawing/2014/main" id="{3A311FA1-1196-DF29-666A-7C34AAAEF7B3}"/>
              </a:ext>
            </a:extLst>
          </p:cNvPr>
          <p:cNvSpPr txBox="1">
            <a:spLocks/>
          </p:cNvSpPr>
          <p:nvPr/>
        </p:nvSpPr>
        <p:spPr>
          <a:xfrm>
            <a:off x="764727" y="1163019"/>
            <a:ext cx="11284398" cy="550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6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EE1A659-E7B8-BF9C-BA01-C88DA559129A}"/>
              </a:ext>
            </a:extLst>
          </p:cNvPr>
          <p:cNvSpPr txBox="1"/>
          <p:nvPr/>
        </p:nvSpPr>
        <p:spPr>
          <a:xfrm>
            <a:off x="668988" y="816039"/>
            <a:ext cx="9686867" cy="5236498"/>
          </a:xfrm>
          <a:prstGeom prst="rect">
            <a:avLst/>
          </a:prstGeom>
          <a:noFill/>
        </p:spPr>
        <p:txBody>
          <a:bodyPr wrap="square" rtlCol="0" anchor="t">
            <a:spAutoFit/>
          </a:bodyPr>
          <a:lstStyle/>
          <a:p>
            <a:endParaRPr lang="en-US" sz="1400" b="1" dirty="0"/>
          </a:p>
          <a:p>
            <a:pPr marL="342900" indent="-342900">
              <a:lnSpc>
                <a:spcPct val="150000"/>
              </a:lnSpc>
              <a:buAutoNum type="arabicPeriod"/>
            </a:pPr>
            <a:r>
              <a:rPr lang="en-US" sz="2400" dirty="0"/>
              <a:t>New SCT Tool Overview</a:t>
            </a:r>
          </a:p>
          <a:p>
            <a:pPr marL="342900" indent="-342900">
              <a:lnSpc>
                <a:spcPct val="150000"/>
              </a:lnSpc>
              <a:buAutoNum type="arabicPeriod"/>
            </a:pPr>
            <a:r>
              <a:rPr lang="en-US" sz="2400" dirty="0"/>
              <a:t>Old DR tool vs New SCT Tool comparison</a:t>
            </a:r>
          </a:p>
          <a:p>
            <a:pPr marL="342900" indent="-342900">
              <a:lnSpc>
                <a:spcPct val="150000"/>
              </a:lnSpc>
              <a:buAutoNum type="arabicPeriod"/>
            </a:pPr>
            <a:r>
              <a:rPr lang="en-US" sz="2400" dirty="0"/>
              <a:t>SCT New Page Unrestricted Funds</a:t>
            </a:r>
          </a:p>
          <a:p>
            <a:pPr marL="800100" lvl="1" indent="-342900">
              <a:lnSpc>
                <a:spcPct val="150000"/>
              </a:lnSpc>
              <a:buFont typeface="Arial" panose="020B0604020202020204" pitchFamily="34" charset="0"/>
              <a:buChar char="•"/>
            </a:pPr>
            <a:r>
              <a:rPr lang="en-US" sz="2400" dirty="0"/>
              <a:t>Search Page/New SCT Entry Page</a:t>
            </a:r>
          </a:p>
          <a:p>
            <a:pPr marL="800100" lvl="1" indent="-342900">
              <a:lnSpc>
                <a:spcPct val="150000"/>
              </a:lnSpc>
              <a:buFont typeface="Arial" panose="020B0604020202020204" pitchFamily="34" charset="0"/>
              <a:buChar char="•"/>
            </a:pPr>
            <a:r>
              <a:rPr lang="en-US" sz="2400" dirty="0"/>
              <a:t>New SCT Inquiry Page</a:t>
            </a:r>
          </a:p>
          <a:p>
            <a:pPr marL="342900" indent="-342900">
              <a:lnSpc>
                <a:spcPct val="150000"/>
              </a:lnSpc>
              <a:buAutoNum type="arabicPeriod"/>
            </a:pPr>
            <a:r>
              <a:rPr lang="en-US" sz="2400" dirty="0"/>
              <a:t>Unrestricted Funds SCT Demo</a:t>
            </a:r>
          </a:p>
          <a:p>
            <a:pPr marL="342900" indent="-342900">
              <a:lnSpc>
                <a:spcPct val="150000"/>
              </a:lnSpc>
              <a:buAutoNum type="arabicPeriod"/>
            </a:pPr>
            <a:r>
              <a:rPr lang="en-US" sz="2400" dirty="0"/>
              <a:t>SCT New Pages Restricted Funds </a:t>
            </a:r>
          </a:p>
          <a:p>
            <a:pPr marL="342900" indent="-342900">
              <a:lnSpc>
                <a:spcPct val="150000"/>
              </a:lnSpc>
              <a:buFontTx/>
              <a:buAutoNum type="arabicPeriod"/>
            </a:pPr>
            <a:r>
              <a:rPr lang="en-US" sz="2400" dirty="0"/>
              <a:t>SCT Dates to Remember</a:t>
            </a:r>
          </a:p>
          <a:p>
            <a:pPr marL="342900" indent="-342900">
              <a:lnSpc>
                <a:spcPct val="150000"/>
              </a:lnSpc>
              <a:buAutoNum type="arabicPeriod"/>
            </a:pPr>
            <a:r>
              <a:rPr lang="en-US" sz="2400" dirty="0"/>
              <a:t>Questions</a:t>
            </a:r>
          </a:p>
        </p:txBody>
      </p:sp>
    </p:spTree>
    <p:extLst>
      <p:ext uri="{BB962C8B-B14F-4D97-AF65-F5344CB8AC3E}">
        <p14:creationId xmlns:p14="http://schemas.microsoft.com/office/powerpoint/2010/main" val="166164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4E253D99-B4C8-4CF9-9794-47DF6C414C71}"/>
              </a:ext>
            </a:extLst>
          </p:cNvPr>
          <p:cNvSpPr>
            <a:spLocks noGrp="1"/>
          </p:cNvSpPr>
          <p:nvPr>
            <p:ph type="title"/>
          </p:nvPr>
        </p:nvSpPr>
        <p:spPr>
          <a:xfrm>
            <a:off x="0" y="261239"/>
            <a:ext cx="8414158" cy="518937"/>
          </a:xfrm>
        </p:spPr>
        <p:txBody>
          <a:bodyPr anchor="t" anchorCtr="0">
            <a:noAutofit/>
          </a:bodyPr>
          <a:lstStyle/>
          <a:p>
            <a:r>
              <a:rPr lang="en-US" sz="2800" b="1" dirty="0">
                <a:latin typeface="+mn-lt"/>
              </a:rPr>
              <a:t>Salary Cost Transfer Redesign – </a:t>
            </a:r>
            <a:r>
              <a:rPr lang="en-US" sz="2800" dirty="0">
                <a:latin typeface="+mn-lt"/>
              </a:rPr>
              <a:t>Overview</a:t>
            </a:r>
            <a:endParaRPr lang="en-US" sz="2800" b="1" dirty="0">
              <a:latin typeface="+mn-lt"/>
            </a:endParaRPr>
          </a:p>
        </p:txBody>
      </p:sp>
      <p:sp>
        <p:nvSpPr>
          <p:cNvPr id="2" name="Content Placeholder 2">
            <a:extLst>
              <a:ext uri="{FF2B5EF4-FFF2-40B4-BE49-F238E27FC236}">
                <a16:creationId xmlns:a16="http://schemas.microsoft.com/office/drawing/2014/main" id="{3A311FA1-1196-DF29-666A-7C34AAAEF7B3}"/>
              </a:ext>
            </a:extLst>
          </p:cNvPr>
          <p:cNvSpPr txBox="1">
            <a:spLocks/>
          </p:cNvSpPr>
          <p:nvPr/>
        </p:nvSpPr>
        <p:spPr>
          <a:xfrm>
            <a:off x="764727" y="1163019"/>
            <a:ext cx="11284398" cy="550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6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lowchart: Alternate Process 2">
            <a:extLst>
              <a:ext uri="{FF2B5EF4-FFF2-40B4-BE49-F238E27FC236}">
                <a16:creationId xmlns:a16="http://schemas.microsoft.com/office/drawing/2014/main" id="{56500DF0-72E6-FF48-5EC0-4C71BE9F2FA8}"/>
              </a:ext>
            </a:extLst>
          </p:cNvPr>
          <p:cNvSpPr/>
          <p:nvPr/>
        </p:nvSpPr>
        <p:spPr>
          <a:xfrm>
            <a:off x="3914016" y="1133878"/>
            <a:ext cx="3086963" cy="849549"/>
          </a:xfrm>
          <a:prstGeom prst="flowChartAlternateProcess">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Salary Cost Transfer (SCT) Redesign</a:t>
            </a:r>
          </a:p>
        </p:txBody>
      </p:sp>
      <p:sp>
        <p:nvSpPr>
          <p:cNvPr id="7" name="Flowchart: Alternate Process 6">
            <a:extLst>
              <a:ext uri="{FF2B5EF4-FFF2-40B4-BE49-F238E27FC236}">
                <a16:creationId xmlns:a16="http://schemas.microsoft.com/office/drawing/2014/main" id="{8E1F259D-2DE2-5082-C39A-4037EFB7FBB8}"/>
              </a:ext>
            </a:extLst>
          </p:cNvPr>
          <p:cNvSpPr/>
          <p:nvPr/>
        </p:nvSpPr>
        <p:spPr>
          <a:xfrm>
            <a:off x="2103730" y="2522067"/>
            <a:ext cx="2883016" cy="1896110"/>
          </a:xfrm>
          <a:prstGeom prst="flowChartAlternateProcess">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lang="en-US" dirty="0"/>
              <a:t>Unrestricted Funds</a:t>
            </a:r>
          </a:p>
          <a:p>
            <a:pPr marL="285750" indent="-285750">
              <a:buFont typeface="Arial" panose="020B0604020202020204" pitchFamily="34" charset="0"/>
              <a:buChar char="•"/>
            </a:pPr>
            <a:r>
              <a:rPr lang="en-US" sz="1400" dirty="0"/>
              <a:t>Funds without any restrictions on spending</a:t>
            </a:r>
          </a:p>
          <a:p>
            <a:pPr marL="285750" indent="-285750">
              <a:buFont typeface="Arial" panose="020B0604020202020204" pitchFamily="34" charset="0"/>
              <a:buChar char="•"/>
            </a:pPr>
            <a:r>
              <a:rPr lang="en-US" sz="1400" dirty="0"/>
              <a:t>Redistribution of funds from one FAU to another without special edits</a:t>
            </a:r>
          </a:p>
          <a:p>
            <a:pPr algn="ctr"/>
            <a:endParaRPr lang="en-US" dirty="0"/>
          </a:p>
          <a:p>
            <a:pPr marL="285750" indent="-285750">
              <a:buFont typeface="Arial" panose="020B0604020202020204" pitchFamily="34" charset="0"/>
              <a:buChar char="•"/>
            </a:pPr>
            <a:endParaRPr lang="en-US" dirty="0"/>
          </a:p>
        </p:txBody>
      </p:sp>
      <p:sp>
        <p:nvSpPr>
          <p:cNvPr id="8" name="Flowchart: Alternate Process 7">
            <a:extLst>
              <a:ext uri="{FF2B5EF4-FFF2-40B4-BE49-F238E27FC236}">
                <a16:creationId xmlns:a16="http://schemas.microsoft.com/office/drawing/2014/main" id="{FDB18E74-E9ED-CDC0-CDB4-064881B66470}"/>
              </a:ext>
            </a:extLst>
          </p:cNvPr>
          <p:cNvSpPr/>
          <p:nvPr/>
        </p:nvSpPr>
        <p:spPr>
          <a:xfrm>
            <a:off x="6101762" y="2517202"/>
            <a:ext cx="2883016" cy="189611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dirty="0"/>
              <a:t>Restricted Funds</a:t>
            </a:r>
          </a:p>
          <a:p>
            <a:pPr marL="171450" indent="-171450">
              <a:buFont typeface="Arial" panose="020B0604020202020204" pitchFamily="34" charset="0"/>
              <a:buChar char="•"/>
            </a:pPr>
            <a:r>
              <a:rPr lang="en-US" sz="1400" dirty="0"/>
              <a:t>Restricted Funds should not be charged over the fund limit</a:t>
            </a:r>
          </a:p>
          <a:p>
            <a:pPr marL="171450" indent="-171450">
              <a:buFont typeface="Arial" panose="020B0604020202020204" pitchFamily="34" charset="0"/>
              <a:buChar char="•"/>
            </a:pPr>
            <a:r>
              <a:rPr lang="en-US" sz="1400" dirty="0"/>
              <a:t>SCT needs special rules to capture over / under the cap funding</a:t>
            </a:r>
          </a:p>
          <a:p>
            <a:endParaRPr lang="en-US" sz="1200" dirty="0"/>
          </a:p>
        </p:txBody>
      </p:sp>
      <p:cxnSp>
        <p:nvCxnSpPr>
          <p:cNvPr id="14" name="Elbow Connector 6">
            <a:extLst>
              <a:ext uri="{FF2B5EF4-FFF2-40B4-BE49-F238E27FC236}">
                <a16:creationId xmlns:a16="http://schemas.microsoft.com/office/drawing/2014/main" id="{26F8F130-F05C-BA53-3E9C-9E6FEC076209}"/>
              </a:ext>
            </a:extLst>
          </p:cNvPr>
          <p:cNvCxnSpPr>
            <a:cxnSpLocks/>
            <a:stCxn id="3" idx="2"/>
            <a:endCxn id="7" idx="0"/>
          </p:cNvCxnSpPr>
          <p:nvPr/>
        </p:nvCxnSpPr>
        <p:spPr>
          <a:xfrm rot="5400000">
            <a:off x="4232048" y="1296617"/>
            <a:ext cx="538640" cy="191226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Elbow Connector 29">
            <a:extLst>
              <a:ext uri="{FF2B5EF4-FFF2-40B4-BE49-F238E27FC236}">
                <a16:creationId xmlns:a16="http://schemas.microsoft.com/office/drawing/2014/main" id="{62AC59BD-38CE-683E-862E-DB7CA05CBF99}"/>
              </a:ext>
            </a:extLst>
          </p:cNvPr>
          <p:cNvCxnSpPr>
            <a:cxnSpLocks/>
            <a:stCxn id="3" idx="2"/>
            <a:endCxn id="8" idx="0"/>
          </p:cNvCxnSpPr>
          <p:nvPr/>
        </p:nvCxnSpPr>
        <p:spPr>
          <a:xfrm rot="16200000" flipH="1">
            <a:off x="6233497" y="1207428"/>
            <a:ext cx="533775" cy="208577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E8F739E2-BB97-D25E-E020-91896A79D19B}"/>
              </a:ext>
            </a:extLst>
          </p:cNvPr>
          <p:cNvSpPr txBox="1"/>
          <p:nvPr/>
        </p:nvSpPr>
        <p:spPr>
          <a:xfrm>
            <a:off x="491310" y="5310592"/>
            <a:ext cx="10343949" cy="880369"/>
          </a:xfrm>
          <a:prstGeom prst="rect">
            <a:avLst/>
          </a:prstGeom>
          <a:noFill/>
        </p:spPr>
        <p:txBody>
          <a:bodyPr wrap="square">
            <a:spAutoFit/>
          </a:bodyPr>
          <a:lstStyle/>
          <a:p>
            <a:pPr lvl="1">
              <a:lnSpc>
                <a:spcPct val="150000"/>
              </a:lnSpc>
            </a:pPr>
            <a:r>
              <a:rPr lang="en-US" dirty="0"/>
              <a:t>Initiated </a:t>
            </a:r>
            <a:r>
              <a:rPr lang="en-US" dirty="0">
                <a:solidFill>
                  <a:srgbClr val="FF6D1B"/>
                </a:solidFill>
                <a:sym typeface="Wingdings" pitchFamily="2" charset="2"/>
              </a:rPr>
              <a:t></a:t>
            </a:r>
            <a:r>
              <a:rPr lang="en-US" dirty="0">
                <a:sym typeface="Wingdings" pitchFamily="2" charset="2"/>
              </a:rPr>
              <a:t> Submitted / Needs Approval </a:t>
            </a:r>
            <a:r>
              <a:rPr lang="en-US" dirty="0">
                <a:solidFill>
                  <a:srgbClr val="FF6D1B"/>
                </a:solidFill>
                <a:sym typeface="Wingdings" pitchFamily="2" charset="2"/>
              </a:rPr>
              <a:t></a:t>
            </a:r>
            <a:r>
              <a:rPr lang="en-US" dirty="0">
                <a:sym typeface="Wingdings" pitchFamily="2" charset="2"/>
              </a:rPr>
              <a:t> Approved </a:t>
            </a:r>
            <a:r>
              <a:rPr lang="en-US" dirty="0">
                <a:solidFill>
                  <a:srgbClr val="FF6D1B"/>
                </a:solidFill>
                <a:sym typeface="Wingdings" pitchFamily="2" charset="2"/>
              </a:rPr>
              <a:t></a:t>
            </a:r>
            <a:r>
              <a:rPr lang="en-US" dirty="0">
                <a:sym typeface="Wingdings" pitchFamily="2" charset="2"/>
              </a:rPr>
              <a:t> Processing </a:t>
            </a:r>
            <a:r>
              <a:rPr lang="en-US" dirty="0">
                <a:solidFill>
                  <a:srgbClr val="FF6D1B"/>
                </a:solidFill>
                <a:sym typeface="Wingdings" pitchFamily="2" charset="2"/>
              </a:rPr>
              <a:t></a:t>
            </a:r>
            <a:r>
              <a:rPr lang="en-US" dirty="0">
                <a:sym typeface="Wingdings" pitchFamily="2" charset="2"/>
              </a:rPr>
              <a:t> Complete </a:t>
            </a:r>
            <a:r>
              <a:rPr lang="en-US" dirty="0">
                <a:solidFill>
                  <a:srgbClr val="FF6D1B"/>
                </a:solidFill>
                <a:sym typeface="Wingdings" pitchFamily="2" charset="2"/>
              </a:rPr>
              <a:t></a:t>
            </a:r>
            <a:r>
              <a:rPr lang="en-US" dirty="0">
                <a:sym typeface="Wingdings" pitchFamily="2" charset="2"/>
              </a:rPr>
              <a:t> Posted to Labor Ledger</a:t>
            </a:r>
          </a:p>
        </p:txBody>
      </p:sp>
      <p:sp>
        <p:nvSpPr>
          <p:cNvPr id="41" name="TextBox 40">
            <a:extLst>
              <a:ext uri="{FF2B5EF4-FFF2-40B4-BE49-F238E27FC236}">
                <a16:creationId xmlns:a16="http://schemas.microsoft.com/office/drawing/2014/main" id="{CAAB5514-A54B-0EDE-26B4-2B04163165DF}"/>
              </a:ext>
            </a:extLst>
          </p:cNvPr>
          <p:cNvSpPr txBox="1"/>
          <p:nvPr/>
        </p:nvSpPr>
        <p:spPr>
          <a:xfrm>
            <a:off x="965676" y="5021499"/>
            <a:ext cx="7819402" cy="369332"/>
          </a:xfrm>
          <a:prstGeom prst="rect">
            <a:avLst/>
          </a:prstGeom>
          <a:noFill/>
        </p:spPr>
        <p:txBody>
          <a:bodyPr wrap="square">
            <a:spAutoFit/>
          </a:bodyPr>
          <a:lstStyle/>
          <a:p>
            <a:r>
              <a:rPr lang="en-US" b="1" dirty="0">
                <a:solidFill>
                  <a:schemeClr val="tx1"/>
                </a:solidFill>
              </a:rPr>
              <a:t>SCT Life Cycle:</a:t>
            </a:r>
          </a:p>
        </p:txBody>
      </p:sp>
    </p:spTree>
    <p:extLst>
      <p:ext uri="{BB962C8B-B14F-4D97-AF65-F5344CB8AC3E}">
        <p14:creationId xmlns:p14="http://schemas.microsoft.com/office/powerpoint/2010/main" val="186733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4E253D99-B4C8-4CF9-9794-47DF6C414C71}"/>
              </a:ext>
            </a:extLst>
          </p:cNvPr>
          <p:cNvSpPr>
            <a:spLocks noGrp="1"/>
          </p:cNvSpPr>
          <p:nvPr>
            <p:ph type="title"/>
          </p:nvPr>
        </p:nvSpPr>
        <p:spPr>
          <a:xfrm>
            <a:off x="0" y="261239"/>
            <a:ext cx="8414158" cy="518937"/>
          </a:xfrm>
        </p:spPr>
        <p:txBody>
          <a:bodyPr anchor="t" anchorCtr="0">
            <a:noAutofit/>
          </a:bodyPr>
          <a:lstStyle/>
          <a:p>
            <a:r>
              <a:rPr lang="en-US" sz="2800" b="1" dirty="0">
                <a:latin typeface="+mn-lt"/>
              </a:rPr>
              <a:t>Salary Cost Transfer Redesign – </a:t>
            </a:r>
            <a:r>
              <a:rPr lang="en-US" sz="2800" dirty="0">
                <a:latin typeface="+mn-lt"/>
              </a:rPr>
              <a:t>A Comparison</a:t>
            </a:r>
            <a:endParaRPr lang="en-US" sz="2800" b="1" dirty="0">
              <a:latin typeface="+mn-lt"/>
            </a:endParaRPr>
          </a:p>
        </p:txBody>
      </p:sp>
      <p:sp>
        <p:nvSpPr>
          <p:cNvPr id="2" name="Content Placeholder 2">
            <a:extLst>
              <a:ext uri="{FF2B5EF4-FFF2-40B4-BE49-F238E27FC236}">
                <a16:creationId xmlns:a16="http://schemas.microsoft.com/office/drawing/2014/main" id="{3A311FA1-1196-DF29-666A-7C34AAAEF7B3}"/>
              </a:ext>
            </a:extLst>
          </p:cNvPr>
          <p:cNvSpPr txBox="1">
            <a:spLocks/>
          </p:cNvSpPr>
          <p:nvPr/>
        </p:nvSpPr>
        <p:spPr>
          <a:xfrm>
            <a:off x="764727" y="1163019"/>
            <a:ext cx="11284398" cy="550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6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Table 7">
            <a:extLst>
              <a:ext uri="{FF2B5EF4-FFF2-40B4-BE49-F238E27FC236}">
                <a16:creationId xmlns:a16="http://schemas.microsoft.com/office/drawing/2014/main" id="{711769D6-DED0-5576-C3C1-A2B79B7DB138}"/>
              </a:ext>
            </a:extLst>
          </p:cNvPr>
          <p:cNvGraphicFramePr>
            <a:graphicFrameLocks noGrp="1"/>
          </p:cNvGraphicFramePr>
          <p:nvPr>
            <p:extLst>
              <p:ext uri="{D42A27DB-BD31-4B8C-83A1-F6EECF244321}">
                <p14:modId xmlns:p14="http://schemas.microsoft.com/office/powerpoint/2010/main" val="2652944561"/>
              </p:ext>
            </p:extLst>
          </p:nvPr>
        </p:nvGraphicFramePr>
        <p:xfrm>
          <a:off x="186589" y="1118074"/>
          <a:ext cx="11862536" cy="4834669"/>
        </p:xfrm>
        <a:graphic>
          <a:graphicData uri="http://schemas.openxmlformats.org/drawingml/2006/table">
            <a:tbl>
              <a:tblPr firstRow="1" bandRow="1">
                <a:tableStyleId>{5C22544A-7EE6-4342-B048-85BDC9FD1C3A}</a:tableStyleId>
              </a:tblPr>
              <a:tblGrid>
                <a:gridCol w="2261377">
                  <a:extLst>
                    <a:ext uri="{9D8B030D-6E8A-4147-A177-3AD203B41FA5}">
                      <a16:colId xmlns:a16="http://schemas.microsoft.com/office/drawing/2014/main" val="3284647895"/>
                    </a:ext>
                  </a:extLst>
                </a:gridCol>
                <a:gridCol w="4795790">
                  <a:extLst>
                    <a:ext uri="{9D8B030D-6E8A-4147-A177-3AD203B41FA5}">
                      <a16:colId xmlns:a16="http://schemas.microsoft.com/office/drawing/2014/main" val="1094217509"/>
                    </a:ext>
                  </a:extLst>
                </a:gridCol>
                <a:gridCol w="4805369">
                  <a:extLst>
                    <a:ext uri="{9D8B030D-6E8A-4147-A177-3AD203B41FA5}">
                      <a16:colId xmlns:a16="http://schemas.microsoft.com/office/drawing/2014/main" val="4139596665"/>
                    </a:ext>
                  </a:extLst>
                </a:gridCol>
              </a:tblGrid>
              <a:tr h="1009492">
                <a:tc>
                  <a:txBody>
                    <a:bodyPr/>
                    <a:lstStyle/>
                    <a:p>
                      <a:pPr algn="ctr"/>
                      <a:r>
                        <a:rPr lang="en-US" sz="1400" dirty="0">
                          <a:latin typeface="+mn-lt"/>
                        </a:rPr>
                        <a:t>Feature / Data / Process</a:t>
                      </a:r>
                    </a:p>
                  </a:txBody>
                  <a:tcPr>
                    <a:solidFill>
                      <a:srgbClr val="165481"/>
                    </a:solidFill>
                  </a:tcPr>
                </a:tc>
                <a:tc>
                  <a:txBody>
                    <a:bodyPr/>
                    <a:lstStyle/>
                    <a:p>
                      <a:pPr algn="ctr"/>
                      <a:r>
                        <a:rPr lang="en-US" sz="1400" dirty="0">
                          <a:latin typeface="+mn-lt"/>
                        </a:rPr>
                        <a:t>Direct Retro (DR) Tool</a:t>
                      </a:r>
                    </a:p>
                  </a:txBody>
                  <a:tcPr>
                    <a:solidFill>
                      <a:srgbClr val="165481"/>
                    </a:solidFill>
                  </a:tcPr>
                </a:tc>
                <a:tc>
                  <a:txBody>
                    <a:bodyPr/>
                    <a:lstStyle/>
                    <a:p>
                      <a:pPr algn="ctr"/>
                      <a:r>
                        <a:rPr lang="en-US" sz="1400" dirty="0">
                          <a:latin typeface="+mn-lt"/>
                        </a:rPr>
                        <a:t>Salary Cost Transfer (SCT) Tool</a:t>
                      </a:r>
                    </a:p>
                  </a:txBody>
                  <a:tcPr>
                    <a:solidFill>
                      <a:srgbClr val="165481"/>
                    </a:solidFill>
                  </a:tcPr>
                </a:tc>
                <a:extLst>
                  <a:ext uri="{0D108BD9-81ED-4DB2-BD59-A6C34878D82A}">
                    <a16:rowId xmlns:a16="http://schemas.microsoft.com/office/drawing/2014/main" val="271987404"/>
                  </a:ext>
                </a:extLst>
              </a:tr>
              <a:tr h="890726">
                <a:tc>
                  <a:txBody>
                    <a:bodyPr/>
                    <a:lstStyle/>
                    <a:p>
                      <a:r>
                        <a:rPr lang="en-US" sz="1600" b="1" dirty="0">
                          <a:latin typeface="+mn-lt"/>
                        </a:rPr>
                        <a:t>Transaction Search</a:t>
                      </a:r>
                    </a:p>
                  </a:txBody>
                  <a:tcPr/>
                </a:tc>
                <a:tc>
                  <a:txBody>
                    <a:bodyPr/>
                    <a:lstStyle/>
                    <a:p>
                      <a:r>
                        <a:rPr lang="en-US" sz="1400" dirty="0">
                          <a:latin typeface="+mn-lt"/>
                        </a:rPr>
                        <a:t>By Employee and Earnings range</a:t>
                      </a:r>
                    </a:p>
                  </a:txBody>
                  <a:tcPr>
                    <a:solidFill>
                      <a:schemeClr val="bg1"/>
                    </a:solidFill>
                  </a:tcPr>
                </a:tc>
                <a:tc>
                  <a:txBody>
                    <a:bodyPr/>
                    <a:lstStyle/>
                    <a:p>
                      <a:r>
                        <a:rPr lang="en-US" sz="1400" dirty="0">
                          <a:latin typeface="+mn-lt"/>
                        </a:rPr>
                        <a:t>By Employee, earnings end date, pay end date, and </a:t>
                      </a:r>
                      <a:r>
                        <a:rPr lang="en-US" sz="1400" dirty="0">
                          <a:solidFill>
                            <a:schemeClr val="tx1"/>
                          </a:solidFill>
                          <a:latin typeface="+mn-lt"/>
                        </a:rPr>
                        <a:t>optionally FAU and earnings code</a:t>
                      </a:r>
                    </a:p>
                  </a:txBody>
                  <a:tcPr>
                    <a:solidFill>
                      <a:schemeClr val="bg1"/>
                    </a:solidFill>
                  </a:tcPr>
                </a:tc>
                <a:extLst>
                  <a:ext uri="{0D108BD9-81ED-4DB2-BD59-A6C34878D82A}">
                    <a16:rowId xmlns:a16="http://schemas.microsoft.com/office/drawing/2014/main" val="2742579342"/>
                  </a:ext>
                </a:extLst>
              </a:tr>
              <a:tr h="890726">
                <a:tc>
                  <a:txBody>
                    <a:bodyPr/>
                    <a:lstStyle/>
                    <a:p>
                      <a:r>
                        <a:rPr lang="en-US" sz="1600" b="1" dirty="0">
                          <a:latin typeface="+mn-lt"/>
                        </a:rPr>
                        <a:t>Transaction Search </a:t>
                      </a:r>
                    </a:p>
                  </a:txBody>
                  <a:tcPr/>
                </a:tc>
                <a:tc>
                  <a:txBody>
                    <a:bodyPr/>
                    <a:lstStyle/>
                    <a:p>
                      <a:r>
                        <a:rPr lang="en-US" sz="1400" dirty="0">
                          <a:latin typeface="+mn-lt"/>
                        </a:rPr>
                        <a:t>Transaction is for all lines in Paycheck</a:t>
                      </a:r>
                    </a:p>
                  </a:txBody>
                  <a:tcPr>
                    <a:solidFill>
                      <a:schemeClr val="bg1"/>
                    </a:solidFill>
                  </a:tcPr>
                </a:tc>
                <a:tc>
                  <a:txBody>
                    <a:bodyPr/>
                    <a:lstStyle/>
                    <a:p>
                      <a:r>
                        <a:rPr lang="en-US" sz="1400" dirty="0">
                          <a:solidFill>
                            <a:schemeClr val="tx1"/>
                          </a:solidFill>
                          <a:latin typeface="+mn-lt"/>
                        </a:rPr>
                        <a:t>You can select and perform SCT for specific lines (no longer need to include all pay lines)</a:t>
                      </a:r>
                    </a:p>
                  </a:txBody>
                  <a:tcPr>
                    <a:solidFill>
                      <a:schemeClr val="bg1"/>
                    </a:solidFill>
                  </a:tcPr>
                </a:tc>
                <a:extLst>
                  <a:ext uri="{0D108BD9-81ED-4DB2-BD59-A6C34878D82A}">
                    <a16:rowId xmlns:a16="http://schemas.microsoft.com/office/drawing/2014/main" val="3551300146"/>
                  </a:ext>
                </a:extLst>
              </a:tr>
              <a:tr h="2043725">
                <a:tc>
                  <a:txBody>
                    <a:bodyPr/>
                    <a:lstStyle/>
                    <a:p>
                      <a:r>
                        <a:rPr lang="en-US" sz="1600" b="1" dirty="0">
                          <a:latin typeface="+mn-lt"/>
                        </a:rPr>
                        <a:t>Entry page</a:t>
                      </a:r>
                    </a:p>
                  </a:txBody>
                  <a:tcPr/>
                </a:tc>
                <a:tc>
                  <a:txBody>
                    <a:bodyPr/>
                    <a:lstStyle/>
                    <a:p>
                      <a:pPr marL="171450" indent="-171450">
                        <a:buFont typeface="Arial" panose="020B0604020202020204" pitchFamily="34" charset="0"/>
                        <a:buChar char="•"/>
                      </a:pPr>
                      <a:r>
                        <a:rPr lang="en-US" sz="1400" dirty="0">
                          <a:solidFill>
                            <a:schemeClr val="tx1"/>
                          </a:solidFill>
                          <a:latin typeface="+mn-lt"/>
                        </a:rPr>
                        <a:t>By Paycheck</a:t>
                      </a:r>
                    </a:p>
                    <a:p>
                      <a:pPr marL="171450" indent="-171450">
                        <a:buFont typeface="Arial" panose="020B0604020202020204" pitchFamily="34" charset="0"/>
                        <a:buChar char="•"/>
                      </a:pPr>
                      <a:r>
                        <a:rPr lang="en-US" sz="1400" dirty="0">
                          <a:solidFill>
                            <a:schemeClr val="tx1"/>
                          </a:solidFill>
                          <a:latin typeface="+mn-lt"/>
                        </a:rPr>
                        <a:t>Separate </a:t>
                      </a:r>
                      <a:r>
                        <a:rPr lang="en-US" sz="1400" dirty="0">
                          <a:latin typeface="+mn-lt"/>
                        </a:rPr>
                        <a:t>old and new data sections</a:t>
                      </a:r>
                    </a:p>
                    <a:p>
                      <a:pPr marL="171450" indent="-171450">
                        <a:buFont typeface="Arial" panose="020B0604020202020204" pitchFamily="34" charset="0"/>
                        <a:buChar char="•"/>
                      </a:pPr>
                      <a:r>
                        <a:rPr lang="en-US" sz="1400" dirty="0">
                          <a:solidFill>
                            <a:schemeClr val="tx1"/>
                          </a:solidFill>
                          <a:latin typeface="+mn-lt"/>
                        </a:rPr>
                        <a:t>Separate </a:t>
                      </a:r>
                      <a:r>
                        <a:rPr lang="en-US" sz="1400" dirty="0">
                          <a:latin typeface="+mn-lt"/>
                        </a:rPr>
                        <a:t>restricted / MCOP worksheet</a:t>
                      </a:r>
                    </a:p>
                    <a:p>
                      <a:pPr marL="171450" indent="-171450">
                        <a:buFont typeface="Arial" panose="020B0604020202020204" pitchFamily="34" charset="0"/>
                        <a:buChar char="•"/>
                      </a:pPr>
                      <a:r>
                        <a:rPr lang="en-US" sz="1400" dirty="0">
                          <a:latin typeface="+mn-lt"/>
                        </a:rPr>
                        <a:t>No Ability to save the transaction without validations</a:t>
                      </a:r>
                    </a:p>
                  </a:txBody>
                  <a:tcPr>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effectLst/>
                          <a:latin typeface="+mn-lt"/>
                        </a:rPr>
                        <a:t>By Earnings End Date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effectLst/>
                          <a:latin typeface="+mn-lt"/>
                        </a:rPr>
                        <a:t>Old and new data with a single section.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 fields on the SCT page will change depending on the type of funding (Unrestricted, Restricted)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Ability to save the transaction without Validations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solidFill>
                          <a:schemeClr val="tx1"/>
                        </a:solidFill>
                        <a:effectLst/>
                        <a:latin typeface="+mn-lt"/>
                      </a:endParaRPr>
                    </a:p>
                  </a:txBody>
                  <a:tcPr>
                    <a:solidFill>
                      <a:schemeClr val="bg1"/>
                    </a:solidFill>
                  </a:tcPr>
                </a:tc>
                <a:extLst>
                  <a:ext uri="{0D108BD9-81ED-4DB2-BD59-A6C34878D82A}">
                    <a16:rowId xmlns:a16="http://schemas.microsoft.com/office/drawing/2014/main" val="3783085205"/>
                  </a:ext>
                </a:extLst>
              </a:tr>
            </a:tbl>
          </a:graphicData>
        </a:graphic>
      </p:graphicFrame>
    </p:spTree>
    <p:extLst>
      <p:ext uri="{BB962C8B-B14F-4D97-AF65-F5344CB8AC3E}">
        <p14:creationId xmlns:p14="http://schemas.microsoft.com/office/powerpoint/2010/main" val="94733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4E253D99-B4C8-4CF9-9794-47DF6C414C71}"/>
              </a:ext>
            </a:extLst>
          </p:cNvPr>
          <p:cNvSpPr>
            <a:spLocks noGrp="1"/>
          </p:cNvSpPr>
          <p:nvPr>
            <p:ph type="title"/>
          </p:nvPr>
        </p:nvSpPr>
        <p:spPr>
          <a:xfrm>
            <a:off x="-1" y="108839"/>
            <a:ext cx="10890607" cy="518937"/>
          </a:xfrm>
        </p:spPr>
        <p:txBody>
          <a:bodyPr anchor="t" anchorCtr="0">
            <a:noAutofit/>
          </a:bodyPr>
          <a:lstStyle/>
          <a:p>
            <a:r>
              <a:rPr lang="en-US" sz="2800" b="1" dirty="0">
                <a:latin typeface="+mn-lt"/>
              </a:rPr>
              <a:t>Salary Cost Transfer and Direct Retro – </a:t>
            </a:r>
            <a:r>
              <a:rPr lang="en-US" sz="2800" dirty="0">
                <a:latin typeface="+mn-lt"/>
              </a:rPr>
              <a:t>Eligibility and Navigation</a:t>
            </a:r>
            <a:endParaRPr lang="en-US" sz="2800" b="1" dirty="0">
              <a:latin typeface="+mn-lt"/>
            </a:endParaRPr>
          </a:p>
        </p:txBody>
      </p:sp>
      <p:sp>
        <p:nvSpPr>
          <p:cNvPr id="2" name="Content Placeholder 2">
            <a:extLst>
              <a:ext uri="{FF2B5EF4-FFF2-40B4-BE49-F238E27FC236}">
                <a16:creationId xmlns:a16="http://schemas.microsoft.com/office/drawing/2014/main" id="{3A311FA1-1196-DF29-666A-7C34AAAEF7B3}"/>
              </a:ext>
            </a:extLst>
          </p:cNvPr>
          <p:cNvSpPr txBox="1">
            <a:spLocks/>
          </p:cNvSpPr>
          <p:nvPr/>
        </p:nvSpPr>
        <p:spPr>
          <a:xfrm>
            <a:off x="764727" y="1163019"/>
            <a:ext cx="11284398" cy="550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6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F5D564D-5F9E-512C-C19B-1A2AB658B4A6}"/>
              </a:ext>
            </a:extLst>
          </p:cNvPr>
          <p:cNvSpPr/>
          <p:nvPr/>
        </p:nvSpPr>
        <p:spPr>
          <a:xfrm>
            <a:off x="142537" y="756316"/>
            <a:ext cx="11811000" cy="112122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indent="0">
              <a:lnSpc>
                <a:spcPct val="100000"/>
              </a:lnSpc>
              <a:spcBef>
                <a:spcPts val="0"/>
              </a:spcBef>
              <a:buNone/>
            </a:pPr>
            <a:endParaRPr lang="en-US" sz="1600" dirty="0"/>
          </a:p>
          <a:p>
            <a:pPr marL="285750" indent="-285750">
              <a:lnSpc>
                <a:spcPct val="100000"/>
              </a:lnSpc>
              <a:spcBef>
                <a:spcPts val="0"/>
              </a:spcBef>
              <a:buFont typeface="Arial" panose="020B0604020202020204" pitchFamily="34" charset="0"/>
              <a:buChar char="•"/>
            </a:pPr>
            <a:r>
              <a:rPr lang="en-US" sz="1600" b="1" dirty="0"/>
              <a:t>New tool: </a:t>
            </a:r>
            <a:r>
              <a:rPr lang="en-US" sz="1600" dirty="0"/>
              <a:t>For earning after October 2021 that never had any DR performed</a:t>
            </a:r>
          </a:p>
          <a:p>
            <a:pPr marL="285750" indent="-285750">
              <a:lnSpc>
                <a:spcPct val="100000"/>
              </a:lnSpc>
              <a:spcBef>
                <a:spcPts val="0"/>
              </a:spcBef>
              <a:buFont typeface="Arial" panose="020B0604020202020204" pitchFamily="34" charset="0"/>
              <a:buChar char="•"/>
            </a:pPr>
            <a:r>
              <a:rPr lang="en-US" sz="1600" b="1" dirty="0"/>
              <a:t>Existing (old) direct retro module:</a:t>
            </a:r>
          </a:p>
          <a:p>
            <a:pPr marL="742950" lvl="1" indent="-285750">
              <a:buFont typeface="Arial" panose="020B0604020202020204" pitchFamily="34" charset="0"/>
              <a:buChar char="•"/>
            </a:pPr>
            <a:r>
              <a:rPr lang="en-US" sz="1600" dirty="0"/>
              <a:t>For expenses paid prior to October 2021</a:t>
            </a:r>
          </a:p>
          <a:p>
            <a:pPr marL="742950" lvl="1" indent="-285750">
              <a:buFont typeface="Arial" panose="020B0604020202020204" pitchFamily="34" charset="0"/>
              <a:buChar char="•"/>
            </a:pPr>
            <a:r>
              <a:rPr lang="en-US" sz="1600" dirty="0"/>
              <a:t>If there is a direct retro performed must also use direct retro	</a:t>
            </a:r>
          </a:p>
          <a:p>
            <a:pPr marL="742950" lvl="1" indent="-285750">
              <a:buFont typeface="Arial" panose="020B0604020202020204" pitchFamily="34" charset="0"/>
              <a:buChar char="•"/>
            </a:pPr>
            <a:endParaRPr lang="en-US" sz="1600" dirty="0"/>
          </a:p>
        </p:txBody>
      </p:sp>
      <p:pic>
        <p:nvPicPr>
          <p:cNvPr id="5" name="Picture 4">
            <a:extLst>
              <a:ext uri="{FF2B5EF4-FFF2-40B4-BE49-F238E27FC236}">
                <a16:creationId xmlns:a16="http://schemas.microsoft.com/office/drawing/2014/main" id="{758CFC29-A301-ECE2-345C-D2677D7B122C}"/>
              </a:ext>
            </a:extLst>
          </p:cNvPr>
          <p:cNvPicPr>
            <a:picLocks noChangeAspect="1"/>
          </p:cNvPicPr>
          <p:nvPr/>
        </p:nvPicPr>
        <p:blipFill>
          <a:blip r:embed="rId2"/>
          <a:stretch>
            <a:fillRect/>
          </a:stretch>
        </p:blipFill>
        <p:spPr>
          <a:xfrm>
            <a:off x="838200" y="2274977"/>
            <a:ext cx="1980039" cy="4420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94F76B28-E2BE-77F8-F8D7-4E102291A660}"/>
              </a:ext>
            </a:extLst>
          </p:cNvPr>
          <p:cNvPicPr>
            <a:picLocks noChangeAspect="1"/>
          </p:cNvPicPr>
          <p:nvPr/>
        </p:nvPicPr>
        <p:blipFill>
          <a:blip r:embed="rId3"/>
          <a:stretch>
            <a:fillRect/>
          </a:stretch>
        </p:blipFill>
        <p:spPr>
          <a:xfrm>
            <a:off x="4334162" y="2398998"/>
            <a:ext cx="6334955" cy="2002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4B0B4D23-0066-B25C-F15B-C95A1D47FFF7}"/>
              </a:ext>
            </a:extLst>
          </p:cNvPr>
          <p:cNvPicPr>
            <a:picLocks noChangeAspect="1"/>
          </p:cNvPicPr>
          <p:nvPr/>
        </p:nvPicPr>
        <p:blipFill>
          <a:blip r:embed="rId4"/>
          <a:stretch>
            <a:fillRect/>
          </a:stretch>
        </p:blipFill>
        <p:spPr>
          <a:xfrm>
            <a:off x="4481170" y="5025201"/>
            <a:ext cx="2173659" cy="1420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raphic 8" descr="Badge 1 with solid fill">
            <a:extLst>
              <a:ext uri="{FF2B5EF4-FFF2-40B4-BE49-F238E27FC236}">
                <a16:creationId xmlns:a16="http://schemas.microsoft.com/office/drawing/2014/main" id="{BC53F4C7-6F4D-B565-BF07-2DC99D0783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65512" y="4532467"/>
            <a:ext cx="452728" cy="452728"/>
          </a:xfrm>
          <a:prstGeom prst="rect">
            <a:avLst/>
          </a:prstGeom>
        </p:spPr>
      </p:pic>
      <p:pic>
        <p:nvPicPr>
          <p:cNvPr id="10" name="Graphic 9" descr="Badge with solid fill">
            <a:extLst>
              <a:ext uri="{FF2B5EF4-FFF2-40B4-BE49-F238E27FC236}">
                <a16:creationId xmlns:a16="http://schemas.microsoft.com/office/drawing/2014/main" id="{3BF8A38F-FC21-BE17-F9EA-E11AA8491C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83392" y="3769184"/>
            <a:ext cx="416703" cy="416703"/>
          </a:xfrm>
          <a:prstGeom prst="rect">
            <a:avLst/>
          </a:prstGeom>
        </p:spPr>
      </p:pic>
      <p:pic>
        <p:nvPicPr>
          <p:cNvPr id="11" name="Graphic 10" descr="Badge 3 with solid fill">
            <a:extLst>
              <a:ext uri="{FF2B5EF4-FFF2-40B4-BE49-F238E27FC236}">
                <a16:creationId xmlns:a16="http://schemas.microsoft.com/office/drawing/2014/main" id="{80A8EF4D-A35E-D385-2792-E41A9E699B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06926" y="5735491"/>
            <a:ext cx="438995" cy="438995"/>
          </a:xfrm>
          <a:prstGeom prst="rect">
            <a:avLst/>
          </a:prstGeom>
        </p:spPr>
      </p:pic>
      <p:pic>
        <p:nvPicPr>
          <p:cNvPr id="13" name="Picture 12">
            <a:extLst>
              <a:ext uri="{FF2B5EF4-FFF2-40B4-BE49-F238E27FC236}">
                <a16:creationId xmlns:a16="http://schemas.microsoft.com/office/drawing/2014/main" id="{C422FC01-2159-1098-5538-BDE182A8BFB7}"/>
              </a:ext>
            </a:extLst>
          </p:cNvPr>
          <p:cNvPicPr>
            <a:picLocks noChangeAspect="1"/>
          </p:cNvPicPr>
          <p:nvPr/>
        </p:nvPicPr>
        <p:blipFill>
          <a:blip r:embed="rId11"/>
          <a:stretch>
            <a:fillRect/>
          </a:stretch>
        </p:blipFill>
        <p:spPr>
          <a:xfrm>
            <a:off x="7187975" y="804225"/>
            <a:ext cx="3089500" cy="10387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Rounded Corners 14">
            <a:extLst>
              <a:ext uri="{FF2B5EF4-FFF2-40B4-BE49-F238E27FC236}">
                <a16:creationId xmlns:a16="http://schemas.microsoft.com/office/drawing/2014/main" id="{87819F90-1A11-E1B0-65E7-10FC63CB65DD}"/>
              </a:ext>
            </a:extLst>
          </p:cNvPr>
          <p:cNvSpPr/>
          <p:nvPr/>
        </p:nvSpPr>
        <p:spPr>
          <a:xfrm>
            <a:off x="142537" y="514350"/>
            <a:ext cx="11735138" cy="1585547"/>
          </a:xfrm>
          <a:prstGeom prst="round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383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4E253D99-B4C8-4CF9-9794-47DF6C414C71}"/>
              </a:ext>
            </a:extLst>
          </p:cNvPr>
          <p:cNvSpPr>
            <a:spLocks noGrp="1"/>
          </p:cNvSpPr>
          <p:nvPr>
            <p:ph type="title"/>
          </p:nvPr>
        </p:nvSpPr>
        <p:spPr>
          <a:xfrm>
            <a:off x="0" y="261239"/>
            <a:ext cx="8414158" cy="518937"/>
          </a:xfrm>
        </p:spPr>
        <p:txBody>
          <a:bodyPr anchor="t" anchorCtr="0">
            <a:noAutofit/>
          </a:bodyPr>
          <a:lstStyle/>
          <a:p>
            <a:r>
              <a:rPr lang="en-US" sz="2800" b="1" dirty="0">
                <a:latin typeface="+mn-lt"/>
              </a:rPr>
              <a:t>Direct Retro vs New Salary Cost Transfer – Search Page </a:t>
            </a:r>
          </a:p>
        </p:txBody>
      </p:sp>
      <p:sp>
        <p:nvSpPr>
          <p:cNvPr id="2" name="Content Placeholder 2">
            <a:extLst>
              <a:ext uri="{FF2B5EF4-FFF2-40B4-BE49-F238E27FC236}">
                <a16:creationId xmlns:a16="http://schemas.microsoft.com/office/drawing/2014/main" id="{3A311FA1-1196-DF29-666A-7C34AAAEF7B3}"/>
              </a:ext>
            </a:extLst>
          </p:cNvPr>
          <p:cNvSpPr txBox="1">
            <a:spLocks/>
          </p:cNvSpPr>
          <p:nvPr/>
        </p:nvSpPr>
        <p:spPr>
          <a:xfrm>
            <a:off x="764727" y="1163019"/>
            <a:ext cx="11284398" cy="550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6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63DAE54-DE7E-A3B2-F9CB-AA2532E8BEB4}"/>
              </a:ext>
            </a:extLst>
          </p:cNvPr>
          <p:cNvSpPr txBox="1"/>
          <p:nvPr/>
        </p:nvSpPr>
        <p:spPr>
          <a:xfrm>
            <a:off x="67212" y="4068100"/>
            <a:ext cx="3916391" cy="1602618"/>
          </a:xfrm>
          <a:prstGeom prst="rect">
            <a:avLst/>
          </a:prstGeom>
          <a:solidFill>
            <a:schemeClr val="bg2"/>
          </a:solidFill>
          <a:ln w="12700">
            <a:solidFill>
              <a:srgbClr val="FF6D1B"/>
            </a:solidFill>
          </a:ln>
        </p:spPr>
        <p:txBody>
          <a:bodyPr wrap="square" rtlCol="0">
            <a:spAutoFit/>
          </a:bodyPr>
          <a:lstStyle/>
          <a:p>
            <a:pPr marL="228600" indent="-228600">
              <a:lnSpc>
                <a:spcPct val="150000"/>
              </a:lnSpc>
              <a:spcAft>
                <a:spcPts val="600"/>
              </a:spcAft>
              <a:buFont typeface="+mj-lt"/>
              <a:buAutoNum type="arabicPeriod"/>
            </a:pPr>
            <a:r>
              <a:rPr lang="en-US" sz="1200" dirty="0"/>
              <a:t>New SCT tool allows search by earnings or pay end date ranges</a:t>
            </a:r>
          </a:p>
          <a:p>
            <a:pPr marL="228600" indent="-228600">
              <a:lnSpc>
                <a:spcPct val="150000"/>
              </a:lnSpc>
              <a:spcAft>
                <a:spcPts val="600"/>
              </a:spcAft>
              <a:buFont typeface="+mj-lt"/>
              <a:buAutoNum type="arabicPeriod"/>
            </a:pPr>
            <a:r>
              <a:rPr lang="en-US" sz="1200" dirty="0"/>
              <a:t>Optional search criteria includes earnings code and FAUs </a:t>
            </a:r>
          </a:p>
          <a:p>
            <a:pPr marL="228600" indent="-228600">
              <a:lnSpc>
                <a:spcPct val="150000"/>
              </a:lnSpc>
              <a:spcAft>
                <a:spcPts val="600"/>
              </a:spcAft>
              <a:buFont typeface="+mj-lt"/>
              <a:buAutoNum type="arabicPeriod"/>
            </a:pPr>
            <a:r>
              <a:rPr lang="en-US" sz="1200" dirty="0"/>
              <a:t>Both the old and new SCT tool search results display eligibility for transacting in the old vs new tool</a:t>
            </a:r>
          </a:p>
        </p:txBody>
      </p:sp>
      <p:pic>
        <p:nvPicPr>
          <p:cNvPr id="4" name="Picture 3">
            <a:extLst>
              <a:ext uri="{FF2B5EF4-FFF2-40B4-BE49-F238E27FC236}">
                <a16:creationId xmlns:a16="http://schemas.microsoft.com/office/drawing/2014/main" id="{D5007786-5613-6067-5533-68B5C46E7982}"/>
              </a:ext>
            </a:extLst>
          </p:cNvPr>
          <p:cNvPicPr>
            <a:picLocks noChangeAspect="1"/>
          </p:cNvPicPr>
          <p:nvPr/>
        </p:nvPicPr>
        <p:blipFill>
          <a:blip r:embed="rId2"/>
          <a:stretch>
            <a:fillRect/>
          </a:stretch>
        </p:blipFill>
        <p:spPr>
          <a:xfrm>
            <a:off x="67212" y="840979"/>
            <a:ext cx="5563026" cy="1992725"/>
          </a:xfrm>
          <a:prstGeom prst="rect">
            <a:avLst/>
          </a:prstGeom>
          <a:ln w="3175">
            <a:solidFill>
              <a:schemeClr val="tx1"/>
            </a:solidFill>
          </a:ln>
        </p:spPr>
      </p:pic>
      <p:grpSp>
        <p:nvGrpSpPr>
          <p:cNvPr id="11" name="Group 10">
            <a:extLst>
              <a:ext uri="{FF2B5EF4-FFF2-40B4-BE49-F238E27FC236}">
                <a16:creationId xmlns:a16="http://schemas.microsoft.com/office/drawing/2014/main" id="{7FC8B1A4-6BEA-6147-BC21-D15F501BBDFC}"/>
              </a:ext>
            </a:extLst>
          </p:cNvPr>
          <p:cNvGrpSpPr/>
          <p:nvPr/>
        </p:nvGrpSpPr>
        <p:grpSpPr>
          <a:xfrm>
            <a:off x="4112714" y="3049460"/>
            <a:ext cx="8012074" cy="3801616"/>
            <a:chOff x="4112714" y="2956993"/>
            <a:chExt cx="6997909" cy="3243262"/>
          </a:xfrm>
        </p:grpSpPr>
        <p:pic>
          <p:nvPicPr>
            <p:cNvPr id="7" name="Picture 6">
              <a:extLst>
                <a:ext uri="{FF2B5EF4-FFF2-40B4-BE49-F238E27FC236}">
                  <a16:creationId xmlns:a16="http://schemas.microsoft.com/office/drawing/2014/main" id="{14967C1A-9E63-751B-08B9-76C434610B6A}"/>
                </a:ext>
              </a:extLst>
            </p:cNvPr>
            <p:cNvPicPr>
              <a:picLocks noChangeAspect="1"/>
            </p:cNvPicPr>
            <p:nvPr/>
          </p:nvPicPr>
          <p:blipFill>
            <a:blip r:embed="rId3"/>
            <a:stretch>
              <a:fillRect/>
            </a:stretch>
          </p:blipFill>
          <p:spPr>
            <a:xfrm>
              <a:off x="4112714" y="2956993"/>
              <a:ext cx="6997909" cy="3243262"/>
            </a:xfrm>
            <a:prstGeom prst="rect">
              <a:avLst/>
            </a:prstGeom>
          </p:spPr>
        </p:pic>
        <p:pic>
          <p:nvPicPr>
            <p:cNvPr id="8" name="Graphic 7" descr="Badge 1 with solid fill">
              <a:extLst>
                <a:ext uri="{FF2B5EF4-FFF2-40B4-BE49-F238E27FC236}">
                  <a16:creationId xmlns:a16="http://schemas.microsoft.com/office/drawing/2014/main" id="{9E43917E-2D4B-435B-96AD-DE5387A5C0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9629" y="3754727"/>
              <a:ext cx="170043" cy="170043"/>
            </a:xfrm>
            <a:prstGeom prst="rect">
              <a:avLst/>
            </a:prstGeom>
          </p:spPr>
        </p:pic>
        <p:pic>
          <p:nvPicPr>
            <p:cNvPr id="9" name="Graphic 8" descr="Badge with solid fill">
              <a:extLst>
                <a:ext uri="{FF2B5EF4-FFF2-40B4-BE49-F238E27FC236}">
                  <a16:creationId xmlns:a16="http://schemas.microsoft.com/office/drawing/2014/main" id="{CDEB041D-2EF5-97BC-1D06-DBA97BAF8D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49307" y="4835401"/>
              <a:ext cx="172507" cy="172507"/>
            </a:xfrm>
            <a:prstGeom prst="rect">
              <a:avLst/>
            </a:prstGeom>
          </p:spPr>
        </p:pic>
        <p:pic>
          <p:nvPicPr>
            <p:cNvPr id="10" name="Graphic 9" descr="Badge 3 with solid fill">
              <a:extLst>
                <a:ext uri="{FF2B5EF4-FFF2-40B4-BE49-F238E27FC236}">
                  <a16:creationId xmlns:a16="http://schemas.microsoft.com/office/drawing/2014/main" id="{4CA5D9EB-BD97-D4EB-84DA-D28342FA1B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16576" y="5765981"/>
              <a:ext cx="181736" cy="181736"/>
            </a:xfrm>
            <a:prstGeom prst="rect">
              <a:avLst/>
            </a:prstGeom>
          </p:spPr>
        </p:pic>
      </p:grpSp>
    </p:spTree>
    <p:extLst>
      <p:ext uri="{BB962C8B-B14F-4D97-AF65-F5344CB8AC3E}">
        <p14:creationId xmlns:p14="http://schemas.microsoft.com/office/powerpoint/2010/main" val="265505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A311FA1-1196-DF29-666A-7C34AAAEF7B3}"/>
              </a:ext>
            </a:extLst>
          </p:cNvPr>
          <p:cNvSpPr txBox="1">
            <a:spLocks/>
          </p:cNvSpPr>
          <p:nvPr/>
        </p:nvSpPr>
        <p:spPr>
          <a:xfrm>
            <a:off x="764727" y="1163019"/>
            <a:ext cx="11284398" cy="550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6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42A30D25-6013-CB50-B225-857493D59DA6}"/>
              </a:ext>
            </a:extLst>
          </p:cNvPr>
          <p:cNvSpPr txBox="1">
            <a:spLocks/>
          </p:cNvSpPr>
          <p:nvPr/>
        </p:nvSpPr>
        <p:spPr>
          <a:xfrm>
            <a:off x="0" y="261239"/>
            <a:ext cx="8414158" cy="51893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a:lstStyle>
          <a:p>
            <a:r>
              <a:rPr lang="en-US" sz="2800" dirty="0">
                <a:latin typeface="+mn-lt"/>
              </a:rPr>
              <a:t>Direct Retro vs New Salary Cost Transfer – Entry Page </a:t>
            </a:r>
          </a:p>
        </p:txBody>
      </p:sp>
      <p:sp>
        <p:nvSpPr>
          <p:cNvPr id="6" name="Slide Number Placeholder 2">
            <a:extLst>
              <a:ext uri="{FF2B5EF4-FFF2-40B4-BE49-F238E27FC236}">
                <a16:creationId xmlns:a16="http://schemas.microsoft.com/office/drawing/2014/main" id="{03BBA73B-B0E1-EA07-7B6E-75BA836135CB}"/>
              </a:ext>
            </a:extLst>
          </p:cNvPr>
          <p:cNvSpPr>
            <a:spLocks noGrp="1"/>
          </p:cNvSpPr>
          <p:nvPr>
            <p:ph type="sldNum" sz="quarter" idx="12"/>
          </p:nvPr>
        </p:nvSpPr>
        <p:spPr>
          <a:xfrm>
            <a:off x="399471" y="6198899"/>
            <a:ext cx="2743200" cy="365125"/>
          </a:xfrm>
        </p:spPr>
        <p:txBody>
          <a:bodyPr/>
          <a:lstStyle/>
          <a:p>
            <a:fld id="{65CCF2C8-002E-494B-9030-28CF9E682FAB}" type="slidenum">
              <a:rPr lang="en-US" smtClean="0"/>
              <a:t>7</a:t>
            </a:fld>
            <a:endParaRPr lang="en-US"/>
          </a:p>
        </p:txBody>
      </p:sp>
      <p:sp>
        <p:nvSpPr>
          <p:cNvPr id="7" name="TextBox 6">
            <a:extLst>
              <a:ext uri="{FF2B5EF4-FFF2-40B4-BE49-F238E27FC236}">
                <a16:creationId xmlns:a16="http://schemas.microsoft.com/office/drawing/2014/main" id="{176CDEDA-54D1-4B90-70D6-4104FB66D885}"/>
              </a:ext>
            </a:extLst>
          </p:cNvPr>
          <p:cNvSpPr txBox="1"/>
          <p:nvPr/>
        </p:nvSpPr>
        <p:spPr>
          <a:xfrm>
            <a:off x="69344" y="3542735"/>
            <a:ext cx="3697289" cy="1938992"/>
          </a:xfrm>
          <a:prstGeom prst="rect">
            <a:avLst/>
          </a:prstGeom>
          <a:solidFill>
            <a:schemeClr val="tx2">
              <a:lumMod val="20000"/>
              <a:lumOff val="80000"/>
            </a:schemeClr>
          </a:solidFill>
          <a:ln w="19050">
            <a:solidFill>
              <a:srgbClr val="FF6D1B"/>
            </a:solidFill>
          </a:ln>
        </p:spPr>
        <p:txBody>
          <a:bodyPr wrap="square" rtlCol="0">
            <a:spAutoFit/>
          </a:bodyPr>
          <a:lstStyle/>
          <a:p>
            <a:pPr marL="228600" indent="-228600">
              <a:spcAft>
                <a:spcPts val="600"/>
              </a:spcAft>
              <a:buFont typeface="+mj-lt"/>
              <a:buAutoNum type="arabicPeriod"/>
            </a:pPr>
            <a:r>
              <a:rPr lang="en-US" sz="1000" dirty="0"/>
              <a:t>Main SCT entry page has only 2 tabs for earnings entry and errors / warnings</a:t>
            </a:r>
          </a:p>
          <a:p>
            <a:pPr marL="228600" indent="-228600">
              <a:spcAft>
                <a:spcPts val="600"/>
              </a:spcAft>
              <a:buFont typeface="+mj-lt"/>
              <a:buAutoNum type="arabicPeriod"/>
            </a:pPr>
            <a:r>
              <a:rPr lang="en-US" sz="1000" dirty="0"/>
              <a:t>Each transaction ID is unique and starts with SCT and goes thru a status change until its complete.</a:t>
            </a:r>
          </a:p>
          <a:p>
            <a:pPr marL="228600" indent="-228600">
              <a:spcAft>
                <a:spcPts val="600"/>
              </a:spcAft>
              <a:buFont typeface="+mj-lt"/>
              <a:buAutoNum type="arabicPeriod"/>
            </a:pPr>
            <a:r>
              <a:rPr lang="en-US" sz="1000" dirty="0"/>
              <a:t>Selected earnings period are grouped by earnings begin and end date</a:t>
            </a:r>
          </a:p>
          <a:p>
            <a:pPr marL="228600" indent="-228600">
              <a:spcAft>
                <a:spcPts val="600"/>
              </a:spcAft>
              <a:buFont typeface="+mj-lt"/>
              <a:buAutoNum type="arabicPeriod"/>
            </a:pPr>
            <a:r>
              <a:rPr lang="en-US" sz="1000" dirty="0"/>
              <a:t>Adjustments to payroll earnings are driven by old amount, adjustment amount and New amount instead of old vs new data section</a:t>
            </a:r>
          </a:p>
          <a:p>
            <a:pPr marL="228600" indent="-228600">
              <a:spcAft>
                <a:spcPts val="600"/>
              </a:spcAft>
              <a:buFont typeface="+mj-lt"/>
              <a:buAutoNum type="arabicPeriod"/>
            </a:pPr>
            <a:r>
              <a:rPr lang="en-US" sz="1000" dirty="0"/>
              <a:t>Display of total old and new earnings with difference</a:t>
            </a:r>
          </a:p>
        </p:txBody>
      </p:sp>
      <p:pic>
        <p:nvPicPr>
          <p:cNvPr id="8" name="Picture 7">
            <a:extLst>
              <a:ext uri="{FF2B5EF4-FFF2-40B4-BE49-F238E27FC236}">
                <a16:creationId xmlns:a16="http://schemas.microsoft.com/office/drawing/2014/main" id="{E6267FC8-858F-D1E8-C1D1-16EB3D8F95CB}"/>
              </a:ext>
            </a:extLst>
          </p:cNvPr>
          <p:cNvPicPr>
            <a:picLocks noChangeAspect="1"/>
          </p:cNvPicPr>
          <p:nvPr/>
        </p:nvPicPr>
        <p:blipFill>
          <a:blip r:embed="rId2"/>
          <a:stretch>
            <a:fillRect/>
          </a:stretch>
        </p:blipFill>
        <p:spPr>
          <a:xfrm>
            <a:off x="166970" y="894303"/>
            <a:ext cx="6289489" cy="2433898"/>
          </a:xfrm>
          <a:prstGeom prst="rect">
            <a:avLst/>
          </a:prstGeom>
          <a:ln w="19050">
            <a:solidFill>
              <a:srgbClr val="FFC000"/>
            </a:solidFill>
          </a:ln>
        </p:spPr>
      </p:pic>
      <p:pic>
        <p:nvPicPr>
          <p:cNvPr id="15" name="Picture 14">
            <a:extLst>
              <a:ext uri="{FF2B5EF4-FFF2-40B4-BE49-F238E27FC236}">
                <a16:creationId xmlns:a16="http://schemas.microsoft.com/office/drawing/2014/main" id="{2C22DECC-13D6-6BAC-0B60-4EA5D81A7203}"/>
              </a:ext>
            </a:extLst>
          </p:cNvPr>
          <p:cNvPicPr>
            <a:picLocks noChangeAspect="1"/>
          </p:cNvPicPr>
          <p:nvPr/>
        </p:nvPicPr>
        <p:blipFill>
          <a:blip r:embed="rId3"/>
          <a:stretch>
            <a:fillRect/>
          </a:stretch>
        </p:blipFill>
        <p:spPr>
          <a:xfrm>
            <a:off x="3909508" y="3328200"/>
            <a:ext cx="8282492" cy="3235823"/>
          </a:xfrm>
          <a:prstGeom prst="rect">
            <a:avLst/>
          </a:prstGeom>
        </p:spPr>
      </p:pic>
    </p:spTree>
    <p:extLst>
      <p:ext uri="{BB962C8B-B14F-4D97-AF65-F5344CB8AC3E}">
        <p14:creationId xmlns:p14="http://schemas.microsoft.com/office/powerpoint/2010/main" val="253548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A311FA1-1196-DF29-666A-7C34AAAEF7B3}"/>
              </a:ext>
            </a:extLst>
          </p:cNvPr>
          <p:cNvSpPr txBox="1">
            <a:spLocks/>
          </p:cNvSpPr>
          <p:nvPr/>
        </p:nvSpPr>
        <p:spPr>
          <a:xfrm>
            <a:off x="764727" y="1163019"/>
            <a:ext cx="11284398" cy="550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6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D03ABC1A-747E-3220-5295-A57B4B18C464}"/>
              </a:ext>
            </a:extLst>
          </p:cNvPr>
          <p:cNvSpPr txBox="1">
            <a:spLocks/>
          </p:cNvSpPr>
          <p:nvPr/>
        </p:nvSpPr>
        <p:spPr>
          <a:xfrm>
            <a:off x="0" y="261239"/>
            <a:ext cx="8414158" cy="51893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a:lstStyle>
          <a:p>
            <a:r>
              <a:rPr lang="en-US" sz="2800" dirty="0">
                <a:latin typeface="+mn-lt"/>
              </a:rPr>
              <a:t>New SCT – Errors/ Warnings &amp; other Fields, Buttons </a:t>
            </a:r>
          </a:p>
        </p:txBody>
      </p:sp>
      <p:sp>
        <p:nvSpPr>
          <p:cNvPr id="7" name="TextBox 6">
            <a:extLst>
              <a:ext uri="{FF2B5EF4-FFF2-40B4-BE49-F238E27FC236}">
                <a16:creationId xmlns:a16="http://schemas.microsoft.com/office/drawing/2014/main" id="{1F259FAE-1785-DCE9-881F-79C13F3890A5}"/>
              </a:ext>
            </a:extLst>
          </p:cNvPr>
          <p:cNvSpPr txBox="1"/>
          <p:nvPr/>
        </p:nvSpPr>
        <p:spPr>
          <a:xfrm>
            <a:off x="99651" y="4841149"/>
            <a:ext cx="7860318" cy="1400383"/>
          </a:xfrm>
          <a:prstGeom prst="rect">
            <a:avLst/>
          </a:prstGeom>
          <a:solidFill>
            <a:schemeClr val="tx2">
              <a:lumMod val="20000"/>
              <a:lumOff val="80000"/>
            </a:schemeClr>
          </a:solidFill>
          <a:ln w="19050">
            <a:solidFill>
              <a:srgbClr val="FF6D1B"/>
            </a:solidFill>
          </a:ln>
        </p:spPr>
        <p:txBody>
          <a:bodyPr wrap="square" rtlCol="0">
            <a:spAutoFit/>
          </a:bodyPr>
          <a:lstStyle/>
          <a:p>
            <a:pPr marL="228600" indent="-228600">
              <a:spcAft>
                <a:spcPts val="600"/>
              </a:spcAft>
              <a:buFont typeface="+mj-lt"/>
              <a:buAutoNum type="arabicPeriod"/>
            </a:pPr>
            <a:r>
              <a:rPr lang="en-US" sz="1000" dirty="0"/>
              <a:t>Second tab on the SCT entry page displays and stores all errors and earnings at the same time, if any, during validate or submit</a:t>
            </a:r>
          </a:p>
          <a:p>
            <a:pPr marL="228600" indent="-228600">
              <a:spcAft>
                <a:spcPts val="600"/>
              </a:spcAft>
              <a:buFont typeface="+mj-lt"/>
              <a:buAutoNum type="arabicPeriod"/>
            </a:pPr>
            <a:r>
              <a:rPr lang="en-US" sz="1000" dirty="0"/>
              <a:t>SCT requester comments and questionnaire</a:t>
            </a:r>
          </a:p>
          <a:p>
            <a:pPr marL="228600" indent="-228600">
              <a:spcAft>
                <a:spcPts val="600"/>
              </a:spcAft>
              <a:buFont typeface="+mj-lt"/>
              <a:buAutoNum type="arabicPeriod"/>
            </a:pPr>
            <a:r>
              <a:rPr lang="en-US" sz="1000" dirty="0"/>
              <a:t>All SCTs require a reason code for submission</a:t>
            </a:r>
          </a:p>
          <a:p>
            <a:pPr marL="228600" indent="-228600">
              <a:spcAft>
                <a:spcPts val="600"/>
              </a:spcAft>
              <a:buFont typeface="+mj-lt"/>
              <a:buAutoNum type="arabicPeriod"/>
            </a:pPr>
            <a:r>
              <a:rPr lang="en-US" sz="1000" dirty="0"/>
              <a:t>Save without validation allows a user to save a transaction in the middle of entry without business rules validation</a:t>
            </a:r>
          </a:p>
          <a:p>
            <a:pPr marL="228600" indent="-228600">
              <a:spcAft>
                <a:spcPts val="600"/>
              </a:spcAft>
              <a:buFont typeface="+mj-lt"/>
              <a:buAutoNum type="arabicPeriod"/>
            </a:pPr>
            <a:r>
              <a:rPr lang="en-US" sz="1000" dirty="0"/>
              <a:t>Validate and save triggers all business rules validation</a:t>
            </a:r>
          </a:p>
          <a:p>
            <a:pPr marL="228600" indent="-228600">
              <a:spcAft>
                <a:spcPts val="600"/>
              </a:spcAft>
              <a:buFont typeface="+mj-lt"/>
              <a:buAutoNum type="arabicPeriod"/>
            </a:pPr>
            <a:r>
              <a:rPr lang="en-US" sz="1000" dirty="0"/>
              <a:t>Submit triggers all business rules validation and if successful sends the SCT for approval</a:t>
            </a:r>
          </a:p>
        </p:txBody>
      </p:sp>
      <p:pic>
        <p:nvPicPr>
          <p:cNvPr id="8" name="Picture 7">
            <a:extLst>
              <a:ext uri="{FF2B5EF4-FFF2-40B4-BE49-F238E27FC236}">
                <a16:creationId xmlns:a16="http://schemas.microsoft.com/office/drawing/2014/main" id="{2F9E3CAB-299D-A06B-3FC8-95058809EFE8}"/>
              </a:ext>
            </a:extLst>
          </p:cNvPr>
          <p:cNvPicPr>
            <a:picLocks noChangeAspect="1"/>
          </p:cNvPicPr>
          <p:nvPr/>
        </p:nvPicPr>
        <p:blipFill>
          <a:blip r:embed="rId2"/>
          <a:stretch>
            <a:fillRect/>
          </a:stretch>
        </p:blipFill>
        <p:spPr>
          <a:xfrm>
            <a:off x="99651" y="1041011"/>
            <a:ext cx="5750169" cy="2321664"/>
          </a:xfrm>
          <a:prstGeom prst="rect">
            <a:avLst/>
          </a:prstGeom>
          <a:ln w="9525">
            <a:solidFill>
              <a:srgbClr val="00B050"/>
            </a:solidFill>
          </a:ln>
        </p:spPr>
      </p:pic>
      <p:pic>
        <p:nvPicPr>
          <p:cNvPr id="9" name="Picture 8">
            <a:extLst>
              <a:ext uri="{FF2B5EF4-FFF2-40B4-BE49-F238E27FC236}">
                <a16:creationId xmlns:a16="http://schemas.microsoft.com/office/drawing/2014/main" id="{587F2C87-C9DB-F3B2-ADA7-E1985326F1EE}"/>
              </a:ext>
            </a:extLst>
          </p:cNvPr>
          <p:cNvPicPr>
            <a:picLocks noChangeAspect="1"/>
          </p:cNvPicPr>
          <p:nvPr/>
        </p:nvPicPr>
        <p:blipFill>
          <a:blip r:embed="rId3"/>
          <a:stretch>
            <a:fillRect/>
          </a:stretch>
        </p:blipFill>
        <p:spPr>
          <a:xfrm>
            <a:off x="5955322" y="1075195"/>
            <a:ext cx="5222631" cy="3230950"/>
          </a:xfrm>
          <a:prstGeom prst="rect">
            <a:avLst/>
          </a:prstGeom>
          <a:ln>
            <a:solidFill>
              <a:srgbClr val="00B050"/>
            </a:solidFill>
          </a:ln>
        </p:spPr>
      </p:pic>
    </p:spTree>
    <p:extLst>
      <p:ext uri="{BB962C8B-B14F-4D97-AF65-F5344CB8AC3E}">
        <p14:creationId xmlns:p14="http://schemas.microsoft.com/office/powerpoint/2010/main" val="2929544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A311FA1-1196-DF29-666A-7C34AAAEF7B3}"/>
              </a:ext>
            </a:extLst>
          </p:cNvPr>
          <p:cNvSpPr txBox="1">
            <a:spLocks/>
          </p:cNvSpPr>
          <p:nvPr/>
        </p:nvSpPr>
        <p:spPr>
          <a:xfrm>
            <a:off x="764727" y="1163019"/>
            <a:ext cx="11284398" cy="550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6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8CA243E-FAEB-FE55-EAE4-236D1395312A}"/>
              </a:ext>
            </a:extLst>
          </p:cNvPr>
          <p:cNvSpPr txBox="1"/>
          <p:nvPr/>
        </p:nvSpPr>
        <p:spPr>
          <a:xfrm>
            <a:off x="7148635" y="1999570"/>
            <a:ext cx="4638915" cy="2858860"/>
          </a:xfrm>
          <a:prstGeom prst="rect">
            <a:avLst/>
          </a:prstGeom>
          <a:solidFill>
            <a:schemeClr val="tx2">
              <a:lumMod val="20000"/>
              <a:lumOff val="80000"/>
            </a:schemeClr>
          </a:solidFill>
          <a:ln w="19050">
            <a:solidFill>
              <a:srgbClr val="FF6D1B"/>
            </a:solidFill>
          </a:ln>
        </p:spPr>
        <p:txBody>
          <a:bodyPr wrap="square" rtlCol="0">
            <a:spAutoFit/>
          </a:bodyPr>
          <a:lstStyle/>
          <a:p>
            <a:pPr marL="228600" indent="-228600">
              <a:lnSpc>
                <a:spcPct val="150000"/>
              </a:lnSpc>
              <a:spcAft>
                <a:spcPts val="600"/>
              </a:spcAft>
              <a:buFont typeface="+mj-lt"/>
              <a:buAutoNum type="arabicPeriod"/>
            </a:pPr>
            <a:r>
              <a:rPr lang="en-US" sz="1200" dirty="0"/>
              <a:t>Search by transaction ID if known</a:t>
            </a:r>
          </a:p>
          <a:p>
            <a:pPr marL="228600" indent="-228600">
              <a:lnSpc>
                <a:spcPct val="150000"/>
              </a:lnSpc>
              <a:spcAft>
                <a:spcPts val="600"/>
              </a:spcAft>
              <a:buFont typeface="+mj-lt"/>
              <a:buAutoNum type="arabicPeriod"/>
            </a:pPr>
            <a:r>
              <a:rPr lang="en-US" sz="1200" dirty="0"/>
              <a:t>Search by employee ID or name</a:t>
            </a:r>
          </a:p>
          <a:p>
            <a:pPr marL="228600" indent="-228600">
              <a:lnSpc>
                <a:spcPct val="150000"/>
              </a:lnSpc>
              <a:spcAft>
                <a:spcPts val="600"/>
              </a:spcAft>
              <a:buFont typeface="+mj-lt"/>
              <a:buAutoNum type="arabicPeriod"/>
            </a:pPr>
            <a:r>
              <a:rPr lang="en-US" sz="1200" dirty="0"/>
              <a:t>Use different date type fields including SCT creation date or earnings period</a:t>
            </a:r>
          </a:p>
          <a:p>
            <a:pPr marL="228600" indent="-228600">
              <a:lnSpc>
                <a:spcPct val="150000"/>
              </a:lnSpc>
              <a:spcAft>
                <a:spcPts val="600"/>
              </a:spcAft>
              <a:buFont typeface="+mj-lt"/>
              <a:buAutoNum type="arabicPeriod"/>
            </a:pPr>
            <a:r>
              <a:rPr lang="en-US" sz="1200" dirty="0"/>
              <a:t>Search by SCT transaction status or last process date</a:t>
            </a:r>
          </a:p>
          <a:p>
            <a:pPr marL="228600" indent="-228600">
              <a:lnSpc>
                <a:spcPct val="150000"/>
              </a:lnSpc>
              <a:spcAft>
                <a:spcPts val="600"/>
              </a:spcAft>
              <a:buFont typeface="+mj-lt"/>
              <a:buAutoNum type="arabicPeriod"/>
            </a:pPr>
            <a:r>
              <a:rPr lang="en-US" sz="1200" dirty="0"/>
              <a:t>Search results driven by security access and displays the transaction status and last batch process date. When status is LL complete the process date denotes when the transaction was sent to campus GL </a:t>
            </a:r>
          </a:p>
        </p:txBody>
      </p:sp>
      <p:sp>
        <p:nvSpPr>
          <p:cNvPr id="7" name="Title 1">
            <a:extLst>
              <a:ext uri="{FF2B5EF4-FFF2-40B4-BE49-F238E27FC236}">
                <a16:creationId xmlns:a16="http://schemas.microsoft.com/office/drawing/2014/main" id="{A65DECEF-044E-B80F-56C3-09BAD9163CED}"/>
              </a:ext>
            </a:extLst>
          </p:cNvPr>
          <p:cNvSpPr txBox="1">
            <a:spLocks/>
          </p:cNvSpPr>
          <p:nvPr/>
        </p:nvSpPr>
        <p:spPr>
          <a:xfrm>
            <a:off x="0" y="261239"/>
            <a:ext cx="8414158" cy="51893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a:lstStyle>
          <a:p>
            <a:r>
              <a:rPr lang="en-US" sz="2800" dirty="0">
                <a:latin typeface="+mn-lt"/>
              </a:rPr>
              <a:t>Review SCT Inquiry Page </a:t>
            </a:r>
          </a:p>
        </p:txBody>
      </p:sp>
      <p:pic>
        <p:nvPicPr>
          <p:cNvPr id="11" name="Picture 10">
            <a:extLst>
              <a:ext uri="{FF2B5EF4-FFF2-40B4-BE49-F238E27FC236}">
                <a16:creationId xmlns:a16="http://schemas.microsoft.com/office/drawing/2014/main" id="{884724CA-E26E-C65F-299C-F7A4FC9EF4E4}"/>
              </a:ext>
            </a:extLst>
          </p:cNvPr>
          <p:cNvPicPr>
            <a:picLocks noChangeAspect="1"/>
          </p:cNvPicPr>
          <p:nvPr/>
        </p:nvPicPr>
        <p:blipFill>
          <a:blip r:embed="rId2"/>
          <a:stretch>
            <a:fillRect/>
          </a:stretch>
        </p:blipFill>
        <p:spPr>
          <a:xfrm>
            <a:off x="158575" y="952392"/>
            <a:ext cx="6788499" cy="4210266"/>
          </a:xfrm>
          <a:prstGeom prst="rect">
            <a:avLst/>
          </a:prstGeom>
        </p:spPr>
      </p:pic>
    </p:spTree>
    <p:extLst>
      <p:ext uri="{BB962C8B-B14F-4D97-AF65-F5344CB8AC3E}">
        <p14:creationId xmlns:p14="http://schemas.microsoft.com/office/powerpoint/2010/main" val="14150691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 ANR PowerPoint template" id="{E3ABC6F1-FE44-E24C-9BA6-BC71FB632616}" vid="{E1EBF3C3-83B3-6446-BF48-EE02E5781D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2064</TotalTime>
  <Words>857</Words>
  <Application>Microsoft Office PowerPoint</Application>
  <PresentationFormat>Widescreen</PresentationFormat>
  <Paragraphs>93</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1_Office Theme</vt:lpstr>
      <vt:lpstr>Salary Cost Transfer (SCT) Redesign</vt:lpstr>
      <vt:lpstr>Salary Cost Transfer Redesign – Agenda</vt:lpstr>
      <vt:lpstr>Salary Cost Transfer Redesign – Overview</vt:lpstr>
      <vt:lpstr>Salary Cost Transfer Redesign – A Comparison</vt:lpstr>
      <vt:lpstr>Salary Cost Transfer and Direct Retro – Eligibility and Navigation</vt:lpstr>
      <vt:lpstr>Direct Retro vs New Salary Cost Transfer – Search Page </vt:lpstr>
      <vt:lpstr>PowerPoint Presentation</vt:lpstr>
      <vt:lpstr>PowerPoint Presentation</vt:lpstr>
      <vt:lpstr>PowerPoint Presentation</vt:lpstr>
      <vt:lpstr>Live Demo in UCPath</vt:lpstr>
      <vt:lpstr>PowerPoint Presentation</vt:lpstr>
      <vt:lpstr>PowerPoint Presentation</vt:lpstr>
      <vt:lpstr>PowerPoint Presentation</vt:lpstr>
      <vt:lpstr>Salary Cost Transfer Redesign– Dates to Remember</vt:lpstr>
      <vt:lpstr>Questions</vt:lpstr>
    </vt:vector>
  </TitlesOfParts>
  <Company>UCOP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Salary Cost Transfer – Cutover Plan</dc:title>
  <dc:creator>Ankith Mamindla (Contractor)</dc:creator>
  <cp:lastModifiedBy>Ankith Mamindla (Contractor)</cp:lastModifiedBy>
  <cp:revision>29</cp:revision>
  <dcterms:created xsi:type="dcterms:W3CDTF">2023-09-27T21:59:55Z</dcterms:created>
  <dcterms:modified xsi:type="dcterms:W3CDTF">2023-11-09T23:10:25Z</dcterms:modified>
</cp:coreProperties>
</file>