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589" r:id="rId3"/>
    <p:sldId id="569" r:id="rId4"/>
    <p:sldId id="257" r:id="rId5"/>
    <p:sldId id="5568" r:id="rId6"/>
    <p:sldId id="258" r:id="rId7"/>
    <p:sldId id="559" r:id="rId8"/>
    <p:sldId id="5563" r:id="rId9"/>
    <p:sldId id="391" r:id="rId10"/>
    <p:sldId id="586" r:id="rId11"/>
    <p:sldId id="5561" r:id="rId12"/>
    <p:sldId id="574" r:id="rId13"/>
    <p:sldId id="5560" r:id="rId14"/>
    <p:sldId id="5550" r:id="rId15"/>
    <p:sldId id="553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8D3A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07" autoAdjust="0"/>
    <p:restoredTop sz="94645"/>
  </p:normalViewPr>
  <p:slideViewPr>
    <p:cSldViewPr snapToGrid="0">
      <p:cViewPr varScale="1">
        <p:scale>
          <a:sx n="111" d="100"/>
          <a:sy n="111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40387-D8E8-4747-B676-98ED036C8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4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641">
              <a:defRPr/>
            </a:pPr>
            <a:fld id="{39E2913E-55F7-DA46-9685-20E3015B871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15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715963"/>
            <a:ext cx="6376987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5581"/>
              </a:buClr>
              <a:buSzPct val="100000"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20093" y="9078786"/>
            <a:ext cx="3151724" cy="477574"/>
          </a:xfrm>
          <a:prstGeom prst="rect">
            <a:avLst/>
          </a:prstGeom>
        </p:spPr>
        <p:txBody>
          <a:bodyPr/>
          <a:lstStyle/>
          <a:p>
            <a:fld id="{920D8FB2-DDAF-401B-A992-870DFD2154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2088-14BE-44F6-88E3-42EF4F57789E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3C-2458-4037-B679-8AC246DC3F97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70D-3654-4335-AF8B-73FFA502F98C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5" y="-119258"/>
            <a:ext cx="5420921" cy="7102988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37-9669-4C03-A959-CD77B2E2690C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30715" y="-119258"/>
            <a:ext cx="5420921" cy="7102988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B2229198-B6C8-4867-B2D1-0A796E1E7B3C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5" y="-119258"/>
            <a:ext cx="5420921" cy="352839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29000"/>
            <a:ext cx="5420922" cy="352839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E2DF-DB46-4A24-868B-27504550F420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07855" y="-119258"/>
            <a:ext cx="5420921" cy="352839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07856" y="3429000"/>
            <a:ext cx="5420922" cy="352839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F4104BF0-DD8A-4C3F-BF2E-951198B9E8DD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53344" y="-125895"/>
            <a:ext cx="3043451" cy="314283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5" y="-119258"/>
            <a:ext cx="2377469" cy="313619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3023571"/>
            <a:ext cx="5422232" cy="393381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C328-8EB5-461E-9502-0F74640F5DD1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7093-CA5B-44E0-9B57-A1056F2B8D5F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87816" y="3814571"/>
            <a:ext cx="3043451" cy="313619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932578" y="3814572"/>
            <a:ext cx="2377469" cy="313619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87816" y="-130424"/>
            <a:ext cx="5422232" cy="393381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B79A82C5-213F-4E92-9D62-919DB7FFDC73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09332" y="-125895"/>
            <a:ext cx="3043451" cy="314283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-119258"/>
            <a:ext cx="2377469" cy="313619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09332" y="3023571"/>
            <a:ext cx="5422232" cy="393381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9F8FEFE2-2E9B-4B5A-BCC5-DF449E9C5CC6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09332" y="3807935"/>
            <a:ext cx="3043451" cy="314283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2"/>
            <a:ext cx="2377469" cy="313619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09332" y="-130424"/>
            <a:ext cx="5422232" cy="393381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DC2-ECAA-41CE-B736-494E01902CBA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57106"/>
            <a:ext cx="2830668" cy="3713537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57106"/>
            <a:ext cx="2592690" cy="371353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-119271"/>
            <a:ext cx="2592690" cy="3376377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E55D-8FC4-4D20-95B8-B3B9DE10C767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-119270"/>
            <a:ext cx="2830667" cy="337637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4564" y="4423410"/>
            <a:ext cx="5437207" cy="2547233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2297538"/>
            <a:ext cx="2592690" cy="2125871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-119271"/>
            <a:ext cx="2592690" cy="2416808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EE4C-AF6E-4E30-85E4-CA74898C7E7D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-119270"/>
            <a:ext cx="2830667" cy="4542680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820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13EC-3560-4F65-B815-EFD97EC9A75D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1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5DA0-21C1-4F53-8C4D-24C6393BCFA7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5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1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5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5E20-D673-488D-8E24-C5A8A07CD79E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6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6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44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07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8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5757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E730-90FB-47D2-8AA5-78D11779F68F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6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3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3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46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68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8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17E1-61C1-4B03-9B6C-D8A394681FB1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5F8B-E6CC-49A8-A630-A443E8659CC2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8E0A60-6344-934B-A0AA-D30DE79E2515}"/>
              </a:ext>
            </a:extLst>
          </p:cNvPr>
          <p:cNvSpPr/>
          <p:nvPr userDrawn="1"/>
        </p:nvSpPr>
        <p:spPr>
          <a:xfrm>
            <a:off x="-1" y="-8732"/>
            <a:ext cx="12204099" cy="1601788"/>
          </a:xfrm>
          <a:prstGeom prst="rect">
            <a:avLst/>
          </a:prstGeom>
          <a:solidFill>
            <a:srgbClr val="8EC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BBAC-7A0F-4CA1-B9B2-692A049DF012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9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8E0A60-6344-934B-A0AA-D30DE79E2515}"/>
              </a:ext>
            </a:extLst>
          </p:cNvPr>
          <p:cNvSpPr/>
          <p:nvPr userDrawn="1"/>
        </p:nvSpPr>
        <p:spPr>
          <a:xfrm>
            <a:off x="-1" y="-8732"/>
            <a:ext cx="12204099" cy="1601788"/>
          </a:xfrm>
          <a:prstGeom prst="rect">
            <a:avLst/>
          </a:prstGeom>
          <a:solidFill>
            <a:srgbClr val="FBB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7D4-7D5E-476C-8389-778C74A2755D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73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8E0A60-6344-934B-A0AA-D30DE79E2515}"/>
              </a:ext>
            </a:extLst>
          </p:cNvPr>
          <p:cNvSpPr/>
          <p:nvPr userDrawn="1"/>
        </p:nvSpPr>
        <p:spPr>
          <a:xfrm>
            <a:off x="-1" y="-8732"/>
            <a:ext cx="12204099" cy="1601788"/>
          </a:xfrm>
          <a:prstGeom prst="rect">
            <a:avLst/>
          </a:prstGeom>
          <a:solidFill>
            <a:srgbClr val="005A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89D-417B-44B5-9DD1-D29BA262C5D2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36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7F88-D7FE-4588-836B-649159769C46}" type="datetime1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69" r:id="rId12"/>
    <p:sldLayoutId id="2147483670" r:id="rId13"/>
    <p:sldLayoutId id="2147483668" r:id="rId14"/>
    <p:sldLayoutId id="2147483671" r:id="rId15"/>
    <p:sldLayoutId id="2147483657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58" r:id="rId22"/>
    <p:sldLayoutId id="214748365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A9E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ucanr.edu/sites/anrstaff/2016-2020_Strategic_Plan/Goal_5__Prioritize_programs_and_services/Condition_changes/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anrstaff/files/384838.pdf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files/385538.pdf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02735-95A2-4133-AA44-0AD1E4F5B637}"/>
              </a:ext>
            </a:extLst>
          </p:cNvPr>
          <p:cNvSpPr/>
          <p:nvPr/>
        </p:nvSpPr>
        <p:spPr>
          <a:xfrm>
            <a:off x="4076217" y="5394988"/>
            <a:ext cx="4039565" cy="74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D9190-B413-4CC1-8F4B-6A7ADCA48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958" y="5394988"/>
            <a:ext cx="4633253" cy="60576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5CF0C096-4ACB-4082-8FF0-45F530FE8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30206" y="774096"/>
            <a:ext cx="2255838" cy="1526294"/>
          </a:xfrm>
          <a:prstGeom prst="rect">
            <a:avLst/>
          </a:prstGeom>
          <a:noFill/>
          <a:ln w="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Placeholder 13">
            <a:extLst>
              <a:ext uri="{FF2B5EF4-FFF2-40B4-BE49-F238E27FC236}">
                <a16:creationId xmlns:a16="http://schemas.microsoft.com/office/drawing/2014/main" id="{5DEF8CFE-C215-4413-ABA7-2915F2E90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4588" y="2379153"/>
            <a:ext cx="1491456" cy="1881329"/>
          </a:xfrm>
          <a:prstGeom prst="rect">
            <a:avLst/>
          </a:prstGeom>
        </p:spPr>
      </p:pic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9A23D590-27D9-47E8-9A62-24F1BDE8DD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39" y="774292"/>
            <a:ext cx="2104204" cy="15262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A469B5-51D6-4379-A231-A4404D9798EA}"/>
              </a:ext>
            </a:extLst>
          </p:cNvPr>
          <p:cNvSpPr/>
          <p:nvPr/>
        </p:nvSpPr>
        <p:spPr>
          <a:xfrm>
            <a:off x="5357662" y="866696"/>
            <a:ext cx="6581549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  <a:defRPr/>
            </a:pPr>
            <a:r>
              <a:rPr lang="en-US" sz="32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UC information and practices to local communities to improve their lives and livelihoods </a:t>
            </a:r>
          </a:p>
          <a:p>
            <a:pPr marL="0" marR="0" lvl="0" indent="0" algn="ctr" defTabSz="914400" rtl="0" eaLnBrk="1" fontAlgn="auto" latinLnBrk="0" hangingPunct="1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field with trees and a sunset&#10;&#10;Description automatically generated">
            <a:extLst>
              <a:ext uri="{FF2B5EF4-FFF2-40B4-BE49-F238E27FC236}">
                <a16:creationId xmlns:a16="http://schemas.microsoft.com/office/drawing/2014/main" id="{F26FADA9-9B65-F2E7-3E18-24616B7E8D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78" y="2375858"/>
            <a:ext cx="2821992" cy="1881328"/>
          </a:xfrm>
          <a:prstGeom prst="rect">
            <a:avLst/>
          </a:prstGeom>
        </p:spPr>
      </p:pic>
      <p:pic>
        <p:nvPicPr>
          <p:cNvPr id="11" name="Picture 10" descr="A person and person sitting on a bench&#10;&#10;Description automatically generated">
            <a:extLst>
              <a:ext uri="{FF2B5EF4-FFF2-40B4-BE49-F238E27FC236}">
                <a16:creationId xmlns:a16="http://schemas.microsoft.com/office/drawing/2014/main" id="{CE23CEC8-284E-FD02-81DB-66CC6B231E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78" y="4321826"/>
            <a:ext cx="4442766" cy="1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F80FDB-4B03-4D1C-8F9D-4D266CB1E039}"/>
              </a:ext>
            </a:extLst>
          </p:cNvPr>
          <p:cNvSpPr txBox="1"/>
          <p:nvPr/>
        </p:nvSpPr>
        <p:spPr>
          <a:xfrm>
            <a:off x="806025" y="2085570"/>
            <a:ext cx="74235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Promoting economic prosperity in California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 qualified workforce for California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Safeguard abundant &amp; healthy food for all Californians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California’s natural resources 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climate-resilient communities &amp; ecosystems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Promoting healthy people &amp; communities</a:t>
            </a:r>
          </a:p>
          <a:p>
            <a:pPr marL="342900" indent="-34290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an inclusive &amp; equitable society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AF4C1-44D2-4498-83B3-1C3818B599C7}"/>
              </a:ext>
            </a:extLst>
          </p:cNvPr>
          <p:cNvSpPr txBox="1"/>
          <p:nvPr/>
        </p:nvSpPr>
        <p:spPr>
          <a:xfrm>
            <a:off x="537633" y="6239613"/>
            <a:ext cx="30276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https://ucanr.edu/Public_Values/</a:t>
            </a:r>
            <a:endParaRPr lang="en-US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AD1E60-D563-45C9-86D9-FCCAC4CD3BD3}"/>
              </a:ext>
            </a:extLst>
          </p:cNvPr>
          <p:cNvGrpSpPr/>
          <p:nvPr/>
        </p:nvGrpSpPr>
        <p:grpSpPr>
          <a:xfrm>
            <a:off x="233681" y="279833"/>
            <a:ext cx="11589172" cy="584775"/>
            <a:chOff x="304801" y="230293"/>
            <a:chExt cx="11589172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152FA4-D8F7-4D65-B256-BC6DA99338F0}"/>
                </a:ext>
              </a:extLst>
            </p:cNvPr>
            <p:cNvSpPr txBox="1"/>
            <p:nvPr/>
          </p:nvSpPr>
          <p:spPr>
            <a:xfrm>
              <a:off x="304801" y="230293"/>
              <a:ext cx="11589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50" b="1" dirty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Values      Condition Changes      Measurable Impact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7B51C-62E3-4221-8C58-52307F102D0B}"/>
                </a:ext>
              </a:extLst>
            </p:cNvPr>
            <p:cNvCxnSpPr>
              <a:cxnSpLocks/>
            </p:cNvCxnSpPr>
            <p:nvPr/>
          </p:nvCxnSpPr>
          <p:spPr>
            <a:xfrm>
              <a:off x="3270673" y="553036"/>
              <a:ext cx="365761" cy="0"/>
            </a:xfrm>
            <a:prstGeom prst="straightConnector1">
              <a:avLst/>
            </a:prstGeom>
            <a:ln w="53975">
              <a:solidFill>
                <a:srgbClr val="005A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F02EE85-C049-4633-A498-9761C56AD6D2}"/>
                </a:ext>
              </a:extLst>
            </p:cNvPr>
            <p:cNvCxnSpPr>
              <a:cxnSpLocks/>
            </p:cNvCxnSpPr>
            <p:nvPr/>
          </p:nvCxnSpPr>
          <p:spPr>
            <a:xfrm>
              <a:off x="7614920" y="556548"/>
              <a:ext cx="365761" cy="0"/>
            </a:xfrm>
            <a:prstGeom prst="straightConnector1">
              <a:avLst/>
            </a:prstGeom>
            <a:ln w="53975">
              <a:solidFill>
                <a:srgbClr val="005A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5DEA50C-4125-41C3-913E-823F2E7ABD13}"/>
              </a:ext>
            </a:extLst>
          </p:cNvPr>
          <p:cNvSpPr txBox="1"/>
          <p:nvPr/>
        </p:nvSpPr>
        <p:spPr>
          <a:xfrm>
            <a:off x="545253" y="897820"/>
            <a:ext cx="11101493" cy="93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 California’s current and future needs, along with strengths and opportunities of UC ANR’s work, to better align our mission delivery to achieve maximum impact.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C6EBD2-718A-4EA1-A855-3C6680347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4667" y="2085570"/>
            <a:ext cx="2171502" cy="1309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70F83E-6A3A-4A4B-B6F8-BD65037FD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4667" y="4788872"/>
            <a:ext cx="2171502" cy="1199893"/>
          </a:xfrm>
          <a:prstGeom prst="rect">
            <a:avLst/>
          </a:prstGeom>
        </p:spPr>
      </p:pic>
      <p:pic>
        <p:nvPicPr>
          <p:cNvPr id="32" name="Picture 2" descr="https://www.tradelineinc.com/sites/default/files/styles/article_header/public/field/image/rooftop2_p.jpg?itok=sk7jIA2J">
            <a:extLst>
              <a:ext uri="{FF2B5EF4-FFF2-40B4-BE49-F238E27FC236}">
                <a16:creationId xmlns:a16="http://schemas.microsoft.com/office/drawing/2014/main" id="{99562256-3C8E-49CE-BC1F-1D11A880E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6685" y="3535779"/>
            <a:ext cx="2171502" cy="11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0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9645" y="262802"/>
            <a:ext cx="5441846" cy="21643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3600" b="1" dirty="0">
                <a:solidFill>
                  <a:srgbClr val="0E55A2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UC ANR Strategic Plan</a:t>
            </a:r>
          </a:p>
          <a:p>
            <a:pPr algn="ctr">
              <a:lnSpc>
                <a:spcPts val="3400"/>
              </a:lnSpc>
            </a:pPr>
            <a:r>
              <a:rPr lang="en-US" sz="3200" b="1" dirty="0">
                <a:solidFill>
                  <a:srgbClr val="0E55A2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2020 – 2025</a:t>
            </a:r>
          </a:p>
          <a:p>
            <a:pPr>
              <a:lnSpc>
                <a:spcPts val="2800"/>
              </a:lnSpc>
              <a:spcBef>
                <a:spcPts val="700"/>
              </a:spcBef>
            </a:pPr>
            <a:r>
              <a:rPr lang="en-US" sz="22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Designed to enhance operations, improve delivery of the mission and ensure the Strategic Vision is realized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9FEAB-8233-AF46-A2F6-A6599438F2FF}"/>
              </a:ext>
            </a:extLst>
          </p:cNvPr>
          <p:cNvSpPr txBox="1"/>
          <p:nvPr/>
        </p:nvSpPr>
        <p:spPr>
          <a:xfrm>
            <a:off x="819645" y="2805447"/>
            <a:ext cx="5032515" cy="623553"/>
          </a:xfrm>
          <a:prstGeom prst="rect">
            <a:avLst/>
          </a:prstGeom>
          <a:solidFill>
            <a:srgbClr val="95373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Research and Extension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D6D9B-61FE-0D45-B6B8-1A8DE82C70A9}"/>
              </a:ext>
            </a:extLst>
          </p:cNvPr>
          <p:cNvSpPr txBox="1"/>
          <p:nvPr/>
        </p:nvSpPr>
        <p:spPr>
          <a:xfrm>
            <a:off x="819651" y="3473171"/>
            <a:ext cx="5032514" cy="623553"/>
          </a:xfrm>
          <a:prstGeom prst="rect">
            <a:avLst/>
          </a:prstGeom>
          <a:solidFill>
            <a:srgbClr val="60497B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DCADB-0BAA-A94B-8D93-EBD55B0190D2}"/>
              </a:ext>
            </a:extLst>
          </p:cNvPr>
          <p:cNvSpPr txBox="1"/>
          <p:nvPr/>
        </p:nvSpPr>
        <p:spPr>
          <a:xfrm>
            <a:off x="819651" y="4140894"/>
            <a:ext cx="5032514" cy="623553"/>
          </a:xfrm>
          <a:prstGeom prst="rect">
            <a:avLst/>
          </a:prstGeom>
          <a:solidFill>
            <a:srgbClr val="77933C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Financial Stability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4CBA52-A952-BC41-9329-77ACA4507082}"/>
              </a:ext>
            </a:extLst>
          </p:cNvPr>
          <p:cNvSpPr txBox="1"/>
          <p:nvPr/>
        </p:nvSpPr>
        <p:spPr>
          <a:xfrm>
            <a:off x="819651" y="4808617"/>
            <a:ext cx="5032508" cy="623553"/>
          </a:xfrm>
          <a:prstGeom prst="rect">
            <a:avLst/>
          </a:prstGeom>
          <a:solidFill>
            <a:srgbClr val="30849D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Operational Excellence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09153-6C0E-354B-904B-E2FA834AF905}"/>
              </a:ext>
            </a:extLst>
          </p:cNvPr>
          <p:cNvSpPr txBox="1"/>
          <p:nvPr/>
        </p:nvSpPr>
        <p:spPr>
          <a:xfrm>
            <a:off x="819653" y="5476340"/>
            <a:ext cx="5032506" cy="623553"/>
          </a:xfrm>
          <a:prstGeom prst="rect">
            <a:avLst/>
          </a:prstGeom>
          <a:solidFill>
            <a:srgbClr val="00558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Policy and Advocacy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6856E-A0FC-AA97-4952-AA1E0CB303D7}"/>
              </a:ext>
            </a:extLst>
          </p:cNvPr>
          <p:cNvSpPr/>
          <p:nvPr/>
        </p:nvSpPr>
        <p:spPr>
          <a:xfrm>
            <a:off x="7193331" y="2280946"/>
            <a:ext cx="4457226" cy="1827353"/>
          </a:xfrm>
          <a:prstGeom prst="rect">
            <a:avLst/>
          </a:prstGeom>
          <a:ln w="41275">
            <a:solidFill>
              <a:srgbClr val="00B0F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sz="3600" b="1" dirty="0">
                <a:solidFill>
                  <a:srgbClr val="0E55A2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UC ANR Strategic Vision 2040 is in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14D39-21F8-E161-9833-49B21AC502C3}"/>
              </a:ext>
            </a:extLst>
          </p:cNvPr>
          <p:cNvSpPr txBox="1"/>
          <p:nvPr/>
        </p:nvSpPr>
        <p:spPr>
          <a:xfrm>
            <a:off x="2210765" y="6225866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View strategic plan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7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 descr="https://tcheck.me/wp-content/themes/tcheck/img/logo.svg">
            <a:extLst>
              <a:ext uri="{FF2B5EF4-FFF2-40B4-BE49-F238E27FC236}">
                <a16:creationId xmlns:a16="http://schemas.microsoft.com/office/drawing/2014/main" id="{BED4BA9D-27CA-412E-8418-024FB1125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966" y="-192617"/>
            <a:ext cx="46884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80C3AA-1C90-4F6C-A387-E27687D2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89" y="299726"/>
            <a:ext cx="10915359" cy="616289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UC ANR Research &amp; Extension Needed More than Ever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29ABAE-8B5E-4C9C-AEA6-B3877074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4" y="950521"/>
            <a:ext cx="7397008" cy="2951574"/>
          </a:xfrm>
        </p:spPr>
        <p:txBody>
          <a:bodyPr>
            <a:noAutofit/>
          </a:bodyPr>
          <a:lstStyle/>
          <a:p>
            <a:pPr marL="342900" indent="-284163">
              <a:lnSpc>
                <a:spcPct val="100000"/>
              </a:lnSpc>
            </a:pPr>
            <a:r>
              <a:rPr lang="en-US" sz="2400" dirty="0"/>
              <a:t>New Technologies, Crops and Tools Required</a:t>
            </a:r>
          </a:p>
          <a:p>
            <a:pPr marL="342900" indent="-284163"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Food &amp; Nutrition Systems are Fragile</a:t>
            </a:r>
          </a:p>
          <a:p>
            <a:pPr marL="342900" indent="-284163"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Climate Change Impacts</a:t>
            </a:r>
          </a:p>
          <a:p>
            <a:pPr marL="342900" indent="-284163"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Economic Disconnects</a:t>
            </a:r>
          </a:p>
          <a:p>
            <a:pPr marL="342900" indent="-284163"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Disaster Response</a:t>
            </a:r>
          </a:p>
        </p:txBody>
      </p:sp>
      <p:pic>
        <p:nvPicPr>
          <p:cNvPr id="15" name="Picture 14" descr="A picture containing outdoor, track, water, dirt&#10;&#10;Description automatically generated">
            <a:extLst>
              <a:ext uri="{FF2B5EF4-FFF2-40B4-BE49-F238E27FC236}">
                <a16:creationId xmlns:a16="http://schemas.microsoft.com/office/drawing/2014/main" id="{2BC235D9-132D-46F3-87DA-960E9586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877" y="3136178"/>
            <a:ext cx="2110524" cy="121920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D0253-4509-46BA-B839-CC1621E84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400" y="5034859"/>
            <a:ext cx="1834721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83D403-BFBB-45B2-83AE-44C7ED25F2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49" y="4237161"/>
            <a:ext cx="1489516" cy="9363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F5C21-86B6-42C5-B8D4-D912551DE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187" y="4635525"/>
            <a:ext cx="1301162" cy="1404849"/>
          </a:xfrm>
          <a:prstGeom prst="rect">
            <a:avLst/>
          </a:prstGeom>
        </p:spPr>
      </p:pic>
      <p:pic>
        <p:nvPicPr>
          <p:cNvPr id="21" name="Picture 4" descr="Image result for ag drones">
            <a:extLst>
              <a:ext uri="{FF2B5EF4-FFF2-40B4-BE49-F238E27FC236}">
                <a16:creationId xmlns:a16="http://schemas.microsoft.com/office/drawing/2014/main" id="{DB698997-D43E-48A0-9EDC-3E4421BB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450" y="976030"/>
            <a:ext cx="2495550" cy="14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D7429E-8961-423B-ADF7-4480C202FF90}"/>
              </a:ext>
            </a:extLst>
          </p:cNvPr>
          <p:cNvSpPr txBox="1"/>
          <p:nvPr/>
        </p:nvSpPr>
        <p:spPr>
          <a:xfrm>
            <a:off x="3714957" y="3834188"/>
            <a:ext cx="838423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spcBef>
                <a:spcPts val="500"/>
              </a:spcBef>
              <a:defRPr/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Solutions for:</a:t>
            </a:r>
          </a:p>
          <a:p>
            <a:pPr marL="685800" lvl="1" indent="-228600" algn="r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&amp; Community Well-being</a:t>
            </a:r>
          </a:p>
          <a:p>
            <a:pPr marL="685800" lvl="1" indent="-228600" algn="r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Recovery, Resiliency &amp; Compliance</a:t>
            </a:r>
          </a:p>
          <a:p>
            <a:pPr marL="685800" marR="0" lvl="1" indent="-228600" algn="r" defTabSz="914400" rtl="0" eaLnBrk="1" fontAlgn="auto" latinLnBrk="0" hangingPunct="1">
              <a:spcBef>
                <a:spcPts val="18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Competitiveness, Growth &amp; Profitability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44D52-04FE-4F59-91F2-1910B12570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865" y="3834188"/>
            <a:ext cx="1475012" cy="1181823"/>
          </a:xfrm>
          <a:prstGeom prst="rect">
            <a:avLst/>
          </a:prstGeom>
        </p:spPr>
      </p:pic>
      <p:pic>
        <p:nvPicPr>
          <p:cNvPr id="5" name="Picture 4" descr="A child in a green shirt&#10;&#10;Description automatically generated">
            <a:extLst>
              <a:ext uri="{FF2B5EF4-FFF2-40B4-BE49-F238E27FC236}">
                <a16:creationId xmlns:a16="http://schemas.microsoft.com/office/drawing/2014/main" id="{0A5E5353-22A3-839E-9839-5761C6FB18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894" y="1947657"/>
            <a:ext cx="1477115" cy="17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DE2E8-40B1-4A6C-B45A-B74D5913A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08" y="1814677"/>
            <a:ext cx="5901281" cy="4404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2D45E3-A4FB-4B53-95EC-7A49395D3EF3}"/>
              </a:ext>
            </a:extLst>
          </p:cNvPr>
          <p:cNvSpPr/>
          <p:nvPr/>
        </p:nvSpPr>
        <p:spPr>
          <a:xfrm>
            <a:off x="6962799" y="1486480"/>
            <a:ext cx="4521728" cy="4347344"/>
          </a:xfrm>
          <a:prstGeom prst="rect">
            <a:avLst/>
          </a:prstGeom>
          <a:solidFill>
            <a:srgbClr val="9ABB59"/>
          </a:solidFill>
        </p:spPr>
        <p:txBody>
          <a:bodyPr wrap="square" tIns="182880">
            <a:spAutoFit/>
          </a:bodyPr>
          <a:lstStyle/>
          <a:p>
            <a:pPr algn="ctr" defTabSz="457200">
              <a:lnSpc>
                <a:spcPts val="3900"/>
              </a:lnSpc>
              <a:spcBef>
                <a:spcPts val="6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$333 Billion Sales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Agriculture	$263.5 B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Mining	$32.2 B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Forestry	$23.2 B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Outdoor Recreation	$6.3 B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Renewable Energy	$5.9 B</a:t>
            </a:r>
          </a:p>
          <a:p>
            <a:pPr marL="577850" defTabSz="457200">
              <a:spcBef>
                <a:spcPts val="800"/>
              </a:spcBef>
              <a:tabLst>
                <a:tab pos="3321050" algn="dec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Fishing	$1.7 B</a:t>
            </a:r>
          </a:p>
          <a:p>
            <a:pPr algn="ctr" defTabSz="457200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 Million Jobs</a:t>
            </a:r>
          </a:p>
          <a:p>
            <a:pPr algn="ctr" defTabSz="457200">
              <a:defRPr/>
            </a:pPr>
            <a:endParaRPr lang="en-US" sz="11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$85 Billion Earnings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71A50-31D9-44E0-A282-E8B3EF14693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2"/>
            <a:ext cx="1596093" cy="116168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8ECA8-58D3-441B-95F0-622EC3224E66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9420" y="-390"/>
            <a:ext cx="1014547" cy="116395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1C220-26DF-4DFA-AD2D-5BF2823B449F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6705" y="0"/>
            <a:ext cx="896546" cy="1157461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315780-43F0-4EBA-AA17-4AF7F44E6D09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73251" y="1937"/>
            <a:ext cx="1818748" cy="1150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52CD6F-2F7E-4A65-A1D2-F6F0F3351111}"/>
              </a:ext>
            </a:extLst>
          </p:cNvPr>
          <p:cNvSpPr/>
          <p:nvPr/>
        </p:nvSpPr>
        <p:spPr>
          <a:xfrm>
            <a:off x="2627040" y="0"/>
            <a:ext cx="6849665" cy="1165835"/>
          </a:xfrm>
          <a:prstGeom prst="rect">
            <a:avLst/>
          </a:prstGeom>
          <a:solidFill>
            <a:srgbClr val="3D3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64E46-B292-405A-B90D-0F28D8976D1C}"/>
              </a:ext>
            </a:extLst>
          </p:cNvPr>
          <p:cNvSpPr/>
          <p:nvPr/>
        </p:nvSpPr>
        <p:spPr>
          <a:xfrm>
            <a:off x="2872656" y="223092"/>
            <a:ext cx="415494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77"/>
              </a:rPr>
              <a:t>CALIFORNIA’S WORKING LANDSCAPE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2F3ED7-94A4-4AB1-8EB2-C55A877DE6E5}"/>
              </a:ext>
            </a:extLst>
          </p:cNvPr>
          <p:cNvSpPr/>
          <p:nvPr/>
        </p:nvSpPr>
        <p:spPr>
          <a:xfrm>
            <a:off x="7029138" y="155735"/>
            <a:ext cx="2039975" cy="7860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 Cen MT Condensed" panose="020B0606020104020203" pitchFamily="34" charset="77"/>
              </a:rPr>
              <a:t>A Key Contributor to the State’s Economic Vitality</a:t>
            </a:r>
          </a:p>
          <a:p>
            <a:pPr algn="r">
              <a:lnSpc>
                <a:spcPts val="1900"/>
              </a:lnSpc>
            </a:pPr>
            <a:r>
              <a:rPr lang="en-US" sz="1200" b="1" dirty="0">
                <a:solidFill>
                  <a:schemeClr val="bg1"/>
                </a:solidFill>
                <a:latin typeface="Tw Cen MT Condensed Extra Bold" panose="020B0602020104020603" pitchFamily="34" charset="77"/>
              </a:rPr>
              <a:t>NOVEMBER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A73122-D3A3-42CD-84B3-874D0A49AC5F}"/>
              </a:ext>
            </a:extLst>
          </p:cNvPr>
          <p:cNvSpPr/>
          <p:nvPr/>
        </p:nvSpPr>
        <p:spPr>
          <a:xfrm>
            <a:off x="3304807" y="638580"/>
            <a:ext cx="3290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http://ucanr.edu/WorkingLandscapes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B0A5A-AC58-485C-98E5-8C3E78B23D8F}"/>
              </a:ext>
            </a:extLst>
          </p:cNvPr>
          <p:cNvSpPr/>
          <p:nvPr/>
        </p:nvSpPr>
        <p:spPr>
          <a:xfrm>
            <a:off x="657922" y="6326579"/>
            <a:ext cx="46966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9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Report by California Community Colleges Centers of Excellence using 2018 data from the North American Industry Classification System (NAICS)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6ADAD-454D-4EEE-BB29-ED6FBD08E389}"/>
              </a:ext>
            </a:extLst>
          </p:cNvPr>
          <p:cNvSpPr txBox="1"/>
          <p:nvPr/>
        </p:nvSpPr>
        <p:spPr>
          <a:xfrm>
            <a:off x="254326" y="1352264"/>
            <a:ext cx="36051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2018 California Economy</a:t>
            </a:r>
          </a:p>
          <a:p>
            <a:r>
              <a:rPr lang="en-US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$4,015,337,714,945 — </a:t>
            </a:r>
          </a:p>
          <a:p>
            <a:r>
              <a:rPr lang="en-US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over $4 Trillion</a:t>
            </a:r>
          </a:p>
        </p:txBody>
      </p:sp>
      <p:pic>
        <p:nvPicPr>
          <p:cNvPr id="17" name="Picture 2" descr="http://californiacommunitycolleges.cccco.edu/Portals/0/logos/ccc_logo_wrap_text_clr.jpg">
            <a:extLst>
              <a:ext uri="{FF2B5EF4-FFF2-40B4-BE49-F238E27FC236}">
                <a16:creationId xmlns:a16="http://schemas.microsoft.com/office/drawing/2014/main" id="{AB005583-1E7A-4335-A523-A328BEAF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53" y="6082746"/>
            <a:ext cx="695467" cy="6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402563D2-C371-4C1F-B70B-3DA6F723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255" y="6057914"/>
            <a:ext cx="695467" cy="6900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2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876B55-816B-4DF7-80AD-7E8CF3BB93C2}"/>
              </a:ext>
            </a:extLst>
          </p:cNvPr>
          <p:cNvSpPr/>
          <p:nvPr/>
        </p:nvSpPr>
        <p:spPr>
          <a:xfrm>
            <a:off x="675724" y="1131043"/>
            <a:ext cx="5902924" cy="532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new partners, non-traditional resources, improved visibility </a:t>
            </a:r>
          </a:p>
          <a:p>
            <a:pPr marL="342900" marR="0" lvl="0" indent="-342900" algn="l" defTabSz="457200" rtl="0" eaLnBrk="1" fontAlgn="auto" latinLnBrk="0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Reach more Californians – expand number and diversity of audiences</a:t>
            </a:r>
          </a:p>
          <a:p>
            <a:pPr marL="342900" indent="-342900" defTabSz="457200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delivery &amp; services are relevant</a:t>
            </a:r>
          </a:p>
          <a:p>
            <a:pPr marL="342900" lvl="0" indent="-342900" defTabSz="457200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Exploit new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methods; retool,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recapitalize, reinvest in facilities and infrastructure</a:t>
            </a:r>
          </a:p>
          <a:p>
            <a:pPr marL="342900" marR="0" lvl="0" indent="-342900" algn="l" defTabSz="457200" rtl="0" eaLnBrk="1" fontAlgn="auto" latinLnBrk="0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 our mission – be a catalyst for positive change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D4F77-3E53-4817-A975-551DFDB48B64}"/>
              </a:ext>
            </a:extLst>
          </p:cNvPr>
          <p:cNvSpPr/>
          <p:nvPr/>
        </p:nvSpPr>
        <p:spPr>
          <a:xfrm>
            <a:off x="637110" y="268928"/>
            <a:ext cx="9332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ANR Growing and Thriving in our Second Century</a:t>
            </a:r>
          </a:p>
        </p:txBody>
      </p:sp>
      <p:pic>
        <p:nvPicPr>
          <p:cNvPr id="13" name="Picture Placeholder 17">
            <a:extLst>
              <a:ext uri="{FF2B5EF4-FFF2-40B4-BE49-F238E27FC236}">
                <a16:creationId xmlns:a16="http://schemas.microsoft.com/office/drawing/2014/main" id="{59BEC9F4-FBCC-4904-9574-8347D8BEB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2400" y="1164271"/>
            <a:ext cx="2014435" cy="1420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5797D-9675-4DB8-9137-B4ED44548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858" y="2691859"/>
            <a:ext cx="1482028" cy="1792582"/>
          </a:xfrm>
          <a:prstGeom prst="rect">
            <a:avLst/>
          </a:prstGeom>
        </p:spPr>
      </p:pic>
      <p:pic>
        <p:nvPicPr>
          <p:cNvPr id="16" name="Picture Placeholder 14">
            <a:extLst>
              <a:ext uri="{FF2B5EF4-FFF2-40B4-BE49-F238E27FC236}">
                <a16:creationId xmlns:a16="http://schemas.microsoft.com/office/drawing/2014/main" id="{1D4CD99D-C979-4C83-83DB-84CE48A83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149" y="4580975"/>
            <a:ext cx="2281686" cy="1553075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17" name="Picture 2" descr="Image result for ucce davis riverside 2016 image">
            <a:extLst>
              <a:ext uri="{FF2B5EF4-FFF2-40B4-BE49-F238E27FC236}">
                <a16:creationId xmlns:a16="http://schemas.microsoft.com/office/drawing/2014/main" id="{A7C3FC04-7790-45D3-83E7-74B3B8EF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637" y="1164271"/>
            <a:ext cx="1824978" cy="146055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tanding on a hill with shovels&#10;&#10;Description automatically generated">
            <a:extLst>
              <a:ext uri="{FF2B5EF4-FFF2-40B4-BE49-F238E27FC236}">
                <a16:creationId xmlns:a16="http://schemas.microsoft.com/office/drawing/2014/main" id="{F996A7C3-FA0F-0A1B-4D49-D135C69D9C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37" y="2691859"/>
            <a:ext cx="2390109" cy="1792582"/>
          </a:xfrm>
          <a:prstGeom prst="rect">
            <a:avLst/>
          </a:prstGeom>
        </p:spPr>
      </p:pic>
      <p:pic>
        <p:nvPicPr>
          <p:cNvPr id="8" name="Picture 7" descr="A child smiling at the camera&#10;&#10;Description automatically generated">
            <a:extLst>
              <a:ext uri="{FF2B5EF4-FFF2-40B4-BE49-F238E27FC236}">
                <a16:creationId xmlns:a16="http://schemas.microsoft.com/office/drawing/2014/main" id="{596656A9-43B1-A032-8356-B349E97212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37" y="4580387"/>
            <a:ext cx="1554098" cy="15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203FDF-9301-4C1F-8F5F-9EEA96E9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93" y="1117600"/>
            <a:ext cx="4389308" cy="523875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E253D99-B4C8-4CF9-9794-47DF6C41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20057"/>
            <a:ext cx="9592733" cy="690563"/>
          </a:xfrm>
        </p:spPr>
        <p:txBody>
          <a:bodyPr anchor="t" anchorCtr="0">
            <a:noAutofit/>
          </a:bodyPr>
          <a:lstStyle/>
          <a:p>
            <a:r>
              <a:rPr lang="en-US" sz="2800" b="1" dirty="0"/>
              <a:t>UC ANR Delivers California’s Land Grant Mission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FE8C4E4-4735-486C-91CE-2CD7C878C844}"/>
              </a:ext>
            </a:extLst>
          </p:cNvPr>
          <p:cNvSpPr txBox="1">
            <a:spLocks/>
          </p:cNvSpPr>
          <p:nvPr/>
        </p:nvSpPr>
        <p:spPr>
          <a:xfrm>
            <a:off x="5900606" y="1186180"/>
            <a:ext cx="5483673" cy="497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Land Grant Universities established by Congress in 1862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University of California created in 1868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Congress authorizes Agricultural Experiment Stations (AES) at Land Grants in 1887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Cooperative Extension established by Congress in 1914</a:t>
            </a:r>
          </a:p>
        </p:txBody>
      </p:sp>
    </p:spTree>
    <p:extLst>
      <p:ext uri="{BB962C8B-B14F-4D97-AF65-F5344CB8AC3E}">
        <p14:creationId xmlns:p14="http://schemas.microsoft.com/office/powerpoint/2010/main" val="357775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1FFFB0-7AF3-9441-8932-79CF840D33D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9956" y="3222067"/>
            <a:ext cx="2771314" cy="3752891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0ED73BB-1B84-B84E-A0D5-4AAD4122554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0603" y="0"/>
            <a:ext cx="2830667" cy="3257106"/>
          </a:xfrm>
        </p:spPr>
      </p:pic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420189" y="2523201"/>
            <a:ext cx="5991121" cy="3405891"/>
          </a:xfrm>
        </p:spPr>
        <p:txBody>
          <a:bodyPr>
            <a:noAutofit/>
          </a:bodyPr>
          <a:lstStyle/>
          <a:p>
            <a:pPr marL="0" indent="0">
              <a:spcBef>
                <a:spcPts val="984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UC ANR research &amp; education programs support:</a:t>
            </a:r>
          </a:p>
          <a:p>
            <a:pPr marL="342900" indent="-1682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Sustainable, safe, and nutritious food </a:t>
            </a:r>
          </a:p>
          <a:p>
            <a:pPr marL="3460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production and delivery</a:t>
            </a:r>
          </a:p>
          <a:p>
            <a:pPr marL="342900" indent="-168275">
              <a:lnSpc>
                <a:spcPct val="100000"/>
              </a:lnSpc>
              <a:spcBef>
                <a:spcPts val="15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Economic success in a global economy</a:t>
            </a:r>
          </a:p>
          <a:p>
            <a:pPr marL="342900" indent="-168275">
              <a:lnSpc>
                <a:spcPct val="100000"/>
              </a:lnSpc>
              <a:spcBef>
                <a:spcPts val="15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sustainable, healthy, and productive environment</a:t>
            </a:r>
          </a:p>
          <a:p>
            <a:pPr marL="342900" indent="-168275">
              <a:lnSpc>
                <a:spcPct val="100000"/>
              </a:lnSpc>
              <a:spcBef>
                <a:spcPts val="15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 literacy and youth development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D73B9F-40E6-1941-A72E-CD519D1FBFA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587" y="0"/>
            <a:ext cx="2830667" cy="325710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0685B-7F25-435C-8718-DDF5C7982093}"/>
              </a:ext>
            </a:extLst>
          </p:cNvPr>
          <p:cNvSpPr/>
          <p:nvPr/>
        </p:nvSpPr>
        <p:spPr>
          <a:xfrm>
            <a:off x="420189" y="490476"/>
            <a:ext cx="5675811" cy="175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bring UC to Californians by serving communities in all 58 counties.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178F0-629B-4D98-8BCA-3E0992BFEE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09" y="6294474"/>
            <a:ext cx="2597181" cy="360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3A5D33-2179-42E2-B32E-C840F65A25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587" y="3330479"/>
            <a:ext cx="2830668" cy="36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1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A3196B69-F5A4-BB77-5ECA-645FA5D6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662344"/>
            <a:ext cx="4520748" cy="50152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D4C635-7830-4EFD-92F8-F0868B333BFF}"/>
              </a:ext>
            </a:extLst>
          </p:cNvPr>
          <p:cNvSpPr/>
          <p:nvPr/>
        </p:nvSpPr>
        <p:spPr>
          <a:xfrm>
            <a:off x="2062633" y="403940"/>
            <a:ext cx="525045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UC Cooperative Extension</a:t>
            </a:r>
          </a:p>
          <a:p>
            <a:pPr marL="349250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150 Advisors conduct research in local communities</a:t>
            </a:r>
          </a:p>
          <a:p>
            <a:pPr marL="349250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300+ Community Educators delivering programs</a:t>
            </a:r>
          </a:p>
          <a:p>
            <a:pPr marL="349250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120 campus/county-based Specialists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4876802-26B3-4267-B4B2-16E625370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798" y="3585979"/>
            <a:ext cx="35731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Arial" charset="0"/>
              </a:rPr>
              <a:t>Agricultural Experiment Station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Arial" panose="020B0604020202020204" pitchFamily="34" charset="0"/>
              <a:ea typeface="Verdana" charset="0"/>
              <a:cs typeface="Arial" panose="020B0604020202020204" pitchFamily="34" charset="0"/>
              <a:sym typeface="Arial" charset="0"/>
            </a:endParaRPr>
          </a:p>
          <a:p>
            <a:pPr marL="288918" marR="0" lvl="0" indent="-12064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Arial" charset="0"/>
              </a:rPr>
              <a:t>560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Arial" charset="0"/>
              </a:rPr>
              <a:t>researchers on 5 campuses</a:t>
            </a:r>
          </a:p>
          <a:p>
            <a:pPr marL="349250" lvl="0" indent="-180975">
              <a:spcBef>
                <a:spcPts val="600"/>
              </a:spcBef>
              <a:buClr>
                <a:srgbClr val="4F81BD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800+ research projects in partnership with land-grant partner USDA NIFA (2022)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9C7B8-B113-47D9-B99C-DC9AD54FEDB3}"/>
              </a:ext>
            </a:extLst>
          </p:cNvPr>
          <p:cNvSpPr/>
          <p:nvPr/>
        </p:nvSpPr>
        <p:spPr>
          <a:xfrm>
            <a:off x="3302332" y="1874666"/>
            <a:ext cx="4380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Research and Extension Facilities</a:t>
            </a:r>
          </a:p>
          <a:p>
            <a:pPr marL="34925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Nine Research and Extension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 Centers and Elkus Ranch Environmental Education Center: 12,500+ acres </a:t>
            </a:r>
          </a:p>
          <a:p>
            <a:pPr marL="349250" indent="-180975">
              <a:spcBef>
                <a:spcPts val="600"/>
              </a:spcBef>
              <a:buClr>
                <a:srgbClr val="4F81BD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 research projects</a:t>
            </a:r>
          </a:p>
          <a:p>
            <a:pPr marL="168275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Verdan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573B3-C149-464B-AB90-7F794DA391B3}"/>
              </a:ext>
            </a:extLst>
          </p:cNvPr>
          <p:cNvSpPr/>
          <p:nvPr/>
        </p:nvSpPr>
        <p:spPr>
          <a:xfrm>
            <a:off x="8266684" y="521154"/>
            <a:ext cx="3301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13 Statewide Programs and Institutes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198FBE-98EA-4E52-A302-FB008D7D3534}"/>
              </a:ext>
            </a:extLst>
          </p:cNvPr>
          <p:cNvCxnSpPr>
            <a:cxnSpLocks/>
          </p:cNvCxnSpPr>
          <p:nvPr/>
        </p:nvCxnSpPr>
        <p:spPr>
          <a:xfrm>
            <a:off x="7648743" y="576681"/>
            <a:ext cx="34260" cy="4142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54191E-9218-483C-9C26-BE8F4ABC506A}"/>
              </a:ext>
            </a:extLst>
          </p:cNvPr>
          <p:cNvSpPr txBox="1"/>
          <p:nvPr/>
        </p:nvSpPr>
        <p:spPr>
          <a:xfrm>
            <a:off x="4956027" y="5581532"/>
            <a:ext cx="6863746" cy="994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 19,000 volunteers contribute 1.2M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hours in donated public service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F9E83F-1D5F-4370-8DA7-A781C0857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6" y="6146224"/>
            <a:ext cx="2993234" cy="4151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4599EA-E25B-E3D9-2A12-FFA1FC2178BB}"/>
              </a:ext>
            </a:extLst>
          </p:cNvPr>
          <p:cNvSpPr txBox="1"/>
          <p:nvPr/>
        </p:nvSpPr>
        <p:spPr>
          <a:xfrm>
            <a:off x="7754275" y="1352151"/>
            <a:ext cx="488325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4-H Youth Development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 Issues Center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CalFresh Healthy Living, UC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California Institute for Water Resources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Expanded Food and Nutrition Education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Informatics and GIS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 Policy Institute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Agriculture Research and Education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Environmental Stewards (California Naturalists &amp; Climate Stewards)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Organic Agriculture Institute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Statewide Integrated Pest Management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Master Food Preserver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 Master Gardener</a:t>
            </a:r>
          </a:p>
        </p:txBody>
      </p:sp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6541E511-735E-CD49-5CFF-DA485264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3" y="4718935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66F67-25D7-EB41-9242-DDED4A3BE387}"/>
              </a:ext>
            </a:extLst>
          </p:cNvPr>
          <p:cNvSpPr/>
          <p:nvPr/>
        </p:nvSpPr>
        <p:spPr>
          <a:xfrm>
            <a:off x="5315291" y="2909744"/>
            <a:ext cx="2942018" cy="10992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33.48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estimated monthly food cost savings for 1,656 EFNEP families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4DA7F-5B72-FB43-AC59-35C98416D204}"/>
              </a:ext>
            </a:extLst>
          </p:cNvPr>
          <p:cNvSpPr/>
          <p:nvPr/>
        </p:nvSpPr>
        <p:spPr>
          <a:xfrm>
            <a:off x="5315291" y="1447815"/>
            <a:ext cx="2264505" cy="7613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 novel ideas led to patents issued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A06C4-7CA6-C44F-991D-329A77D0463B}"/>
              </a:ext>
            </a:extLst>
          </p:cNvPr>
          <p:cNvSpPr/>
          <p:nvPr/>
        </p:nvSpPr>
        <p:spPr>
          <a:xfrm>
            <a:off x="5361649" y="4458538"/>
            <a:ext cx="2555831" cy="9935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467,950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adult and youth direct contacts/ educational exchanges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7D5DF-93ED-764C-9A20-6B0A9C2D4E36}"/>
              </a:ext>
            </a:extLst>
          </p:cNvPr>
          <p:cNvSpPr/>
          <p:nvPr/>
        </p:nvSpPr>
        <p:spPr>
          <a:xfrm>
            <a:off x="9291427" y="4458538"/>
            <a:ext cx="2357219" cy="1083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25,950 workshops, field days, courses &amp; program meetings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4654F-47E7-5848-95C7-4B75BDE4CC5A}"/>
              </a:ext>
            </a:extLst>
          </p:cNvPr>
          <p:cNvSpPr txBox="1"/>
          <p:nvPr/>
        </p:nvSpPr>
        <p:spPr>
          <a:xfrm>
            <a:off x="9380416" y="3055031"/>
            <a:ext cx="194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1,210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policy engagement activities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4A7CA4-4C27-2C48-913A-0D67D59DD5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506" y="4415343"/>
            <a:ext cx="1056004" cy="10799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2BFCD3-B293-2048-9CF7-A298DB3925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60" y="1343676"/>
            <a:ext cx="995389" cy="933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D0441B-EE16-284C-BD4D-87BC9ECDF7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331" y="4570204"/>
            <a:ext cx="746575" cy="77904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10F3DEA-F5F4-4765-AC9D-CB14A7D0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285"/>
            <a:ext cx="12192000" cy="69502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UC ANR Snapshot: 2022 Program Highlights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F7D5DF-93ED-764C-9A20-6B0A9C2D4E36}"/>
              </a:ext>
            </a:extLst>
          </p:cNvPr>
          <p:cNvSpPr/>
          <p:nvPr/>
        </p:nvSpPr>
        <p:spPr>
          <a:xfrm>
            <a:off x="9052927" y="1296530"/>
            <a:ext cx="2819349" cy="137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19,300 trained volunteers delivered 1.2 million hours of public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53" y="2926463"/>
            <a:ext cx="844699" cy="119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11" y="2805152"/>
            <a:ext cx="1476802" cy="116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C03F9-9512-43E9-8D6F-EFACDD72C1C5}"/>
              </a:ext>
            </a:extLst>
          </p:cNvPr>
          <p:cNvSpPr txBox="1"/>
          <p:nvPr/>
        </p:nvSpPr>
        <p:spPr>
          <a:xfrm>
            <a:off x="692177" y="1091021"/>
            <a:ext cx="325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https://ucanr.edu/2022_Annual Report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9C4CC-8EEA-4735-90B0-FB5306A637CA}"/>
              </a:ext>
            </a:extLst>
          </p:cNvPr>
          <p:cNvSpPr/>
          <p:nvPr/>
        </p:nvSpPr>
        <p:spPr>
          <a:xfrm>
            <a:off x="2538662" y="5701105"/>
            <a:ext cx="5378818" cy="9498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3,020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publications and new educational materials produced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B7646-6937-4324-B3DC-58D0EF552A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70" y="5618436"/>
            <a:ext cx="1093184" cy="1151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AE2DD0-A26F-A3D9-DCAE-B1688A124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23" y="1197153"/>
            <a:ext cx="1056004" cy="1079911"/>
          </a:xfrm>
          <a:prstGeom prst="rect">
            <a:avLst/>
          </a:prstGeom>
        </p:spPr>
      </p:pic>
      <p:pic>
        <p:nvPicPr>
          <p:cNvPr id="19" name="Picture 18" descr="A group of men holding a drone&#10;&#10;Description automatically generated">
            <a:extLst>
              <a:ext uri="{FF2B5EF4-FFF2-40B4-BE49-F238E27FC236}">
                <a16:creationId xmlns:a16="http://schemas.microsoft.com/office/drawing/2014/main" id="{2708CC2F-B30B-D244-D4B0-359604AFC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7" y="1460608"/>
            <a:ext cx="3058578" cy="39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7043DF-D239-48C2-B286-9414B802970D}"/>
              </a:ext>
            </a:extLst>
          </p:cNvPr>
          <p:cNvSpPr txBox="1"/>
          <p:nvPr/>
        </p:nvSpPr>
        <p:spPr>
          <a:xfrm>
            <a:off x="823866" y="5159761"/>
            <a:ext cx="66897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Academic Mission Areas Working Together</a:t>
            </a:r>
          </a:p>
          <a:p>
            <a:pPr marL="396875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Leverages the Mission-Oriented Research Continuum</a:t>
            </a:r>
          </a:p>
          <a:p>
            <a:pPr marL="396875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Transdisciplinary Solutions to Complex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9B04C-AD2D-45A3-823D-F288376E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"/>
          <a:stretch/>
        </p:blipFill>
        <p:spPr>
          <a:xfrm>
            <a:off x="2466834" y="401819"/>
            <a:ext cx="8660882" cy="4569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44E9D-2551-43BB-9B0D-3FFF47057223}"/>
              </a:ext>
            </a:extLst>
          </p:cNvPr>
          <p:cNvSpPr txBox="1"/>
          <p:nvPr/>
        </p:nvSpPr>
        <p:spPr>
          <a:xfrm>
            <a:off x="9454545" y="2911079"/>
            <a:ext cx="2291748" cy="29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Translate mission-oriented research into policy and practice that solves community problems through stakeholder-driven and place-based collaborations.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95C9-CE4E-4801-AD07-15AC1FBCCF65}"/>
              </a:ext>
            </a:extLst>
          </p:cNvPr>
          <p:cNvSpPr txBox="1"/>
          <p:nvPr/>
        </p:nvSpPr>
        <p:spPr>
          <a:xfrm>
            <a:off x="525944" y="401819"/>
            <a:ext cx="4256514" cy="261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600" b="1" dirty="0">
                <a:solidFill>
                  <a:srgbClr val="005A9E"/>
                </a:solidFill>
              </a:rPr>
              <a:t>Enhance research excellence and ability to deliver science-based solutions through partnerships across UC system and beyond.</a:t>
            </a:r>
          </a:p>
        </p:txBody>
      </p:sp>
    </p:spTree>
    <p:extLst>
      <p:ext uri="{BB962C8B-B14F-4D97-AF65-F5344CB8AC3E}">
        <p14:creationId xmlns:p14="http://schemas.microsoft.com/office/powerpoint/2010/main" val="139412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7CAC6D-FE60-4792-B5CC-7F9286A73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66" y="1150719"/>
            <a:ext cx="7885396" cy="52056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CC01-FCB7-412B-B457-F18A80D0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F5498608-D180-4B8E-9A27-5629676B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32" y="191370"/>
            <a:ext cx="11650133" cy="8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>
                <a:solidFill>
                  <a:srgbClr val="005A9E"/>
                </a:solidFill>
                <a:cs typeface="Arial" panose="020B0604020202020204" pitchFamily="34" charset="0"/>
              </a:rPr>
              <a:t>Example of Research and Extension: Fighting Huanglongbing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45B20-2D2E-40FA-B127-B22D2EBD0164}"/>
              </a:ext>
            </a:extLst>
          </p:cNvPr>
          <p:cNvSpPr txBox="1"/>
          <p:nvPr/>
        </p:nvSpPr>
        <p:spPr>
          <a:xfrm>
            <a:off x="8658717" y="1150719"/>
            <a:ext cx="2989634" cy="4855175"/>
          </a:xfrm>
          <a:prstGeom prst="rect">
            <a:avLst/>
          </a:prstGeom>
          <a:solidFill>
            <a:srgbClr val="F8D3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2018-2020</a:t>
            </a:r>
          </a:p>
          <a:p>
            <a:pPr marL="58738">
              <a:lnSpc>
                <a:spcPts val="2100"/>
              </a:lnSpc>
              <a:spcBef>
                <a:spcPts val="1200"/>
              </a:spcBef>
            </a:pPr>
            <a:r>
              <a:rPr lang="en-US" dirty="0"/>
              <a:t>950% increased use of citrus materials tested by UC Citrus Clonal Protection Program</a:t>
            </a:r>
          </a:p>
          <a:p>
            <a:pPr marL="58738">
              <a:lnSpc>
                <a:spcPts val="2100"/>
              </a:lnSpc>
              <a:spcBef>
                <a:spcPts val="1600"/>
              </a:spcBef>
            </a:pPr>
            <a:r>
              <a:rPr lang="en-US" dirty="0"/>
              <a:t>Developed antibody-based diagnosis using pathogen effectors as markers</a:t>
            </a:r>
          </a:p>
          <a:p>
            <a:pPr marL="58738">
              <a:lnSpc>
                <a:spcPts val="2100"/>
              </a:lnSpc>
              <a:spcBef>
                <a:spcPts val="1600"/>
              </a:spcBef>
            </a:pPr>
            <a:r>
              <a:rPr lang="en-US" dirty="0"/>
              <a:t>Volunteers monitored IPM </a:t>
            </a:r>
          </a:p>
          <a:p>
            <a:pPr marL="58738">
              <a:lnSpc>
                <a:spcPts val="2100"/>
              </a:lnSpc>
            </a:pPr>
            <a:r>
              <a:rPr lang="en-US" dirty="0"/>
              <a:t>in 224 citrus orchards to reduce pest populations</a:t>
            </a:r>
          </a:p>
          <a:p>
            <a:pPr marL="58738">
              <a:lnSpc>
                <a:spcPts val="2100"/>
              </a:lnSpc>
              <a:spcBef>
                <a:spcPts val="1600"/>
              </a:spcBef>
            </a:pPr>
            <a:r>
              <a:rPr lang="en-US" dirty="0"/>
              <a:t>Advanced usage of Citrus Under Protective Screens (CUPS) to minimize use of fertilizer, water &amp; pesticides</a:t>
            </a:r>
          </a:p>
        </p:txBody>
      </p:sp>
    </p:spTree>
    <p:extLst>
      <p:ext uri="{BB962C8B-B14F-4D97-AF65-F5344CB8AC3E}">
        <p14:creationId xmlns:p14="http://schemas.microsoft.com/office/powerpoint/2010/main" val="224822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4FB86EAB-AF34-4B01-A0D5-8A91CCA3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370"/>
            <a:ext cx="12192000" cy="8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Programs: Youth Development &amp; Community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769EC-163F-4B7F-A06C-4F37A2618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39" y="1207210"/>
            <a:ext cx="1971187" cy="2657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5ACE6A-3683-40EE-9E19-9864C206D1CF}"/>
              </a:ext>
            </a:extLst>
          </p:cNvPr>
          <p:cNvSpPr/>
          <p:nvPr/>
        </p:nvSpPr>
        <p:spPr>
          <a:xfrm>
            <a:off x="2913680" y="1186630"/>
            <a:ext cx="4779949" cy="311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Engaging a diverse community to promote healthy communities, youth development and stewardship of California's natural resources through education and service.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178D99-066A-4748-AB9D-5A859D7160B7}"/>
              </a:ext>
            </a:extLst>
          </p:cNvPr>
          <p:cNvGrpSpPr/>
          <p:nvPr/>
        </p:nvGrpSpPr>
        <p:grpSpPr>
          <a:xfrm>
            <a:off x="1706199" y="4265389"/>
            <a:ext cx="5548456" cy="2030210"/>
            <a:chOff x="504295" y="4437655"/>
            <a:chExt cx="5529793" cy="18621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AFB830-3F1D-47E2-B016-468899D11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295" y="4440632"/>
              <a:ext cx="3905780" cy="185916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A3A570-2D41-4F2A-BF6A-B0AC17610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075" y="4437655"/>
              <a:ext cx="1624013" cy="186213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C18D89D-40B3-453F-8D4D-FF1213A09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324" y="5445033"/>
              <a:ext cx="1148865" cy="687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092E20D-6B9C-415D-B089-4678511B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06" y="1186630"/>
            <a:ext cx="3489279" cy="26077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D23ADC-A2EE-419C-8639-49264E1E7BB1}"/>
              </a:ext>
            </a:extLst>
          </p:cNvPr>
          <p:cNvSpPr/>
          <p:nvPr/>
        </p:nvSpPr>
        <p:spPr>
          <a:xfrm>
            <a:off x="8353527" y="3867402"/>
            <a:ext cx="2710002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Horticulture therapy program and Career Technical Education at Girls Rehabilitation Facility in San Diego</a:t>
            </a:r>
          </a:p>
        </p:txBody>
      </p:sp>
      <p:pic>
        <p:nvPicPr>
          <p:cNvPr id="7" name="Picture 6" descr="A logo of a flower&#10;&#10;Description automatically generated">
            <a:extLst>
              <a:ext uri="{FF2B5EF4-FFF2-40B4-BE49-F238E27FC236}">
                <a16:creationId xmlns:a16="http://schemas.microsoft.com/office/drawing/2014/main" id="{8118CCA2-4D37-8056-DEEC-143A1B024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46" y="3806127"/>
            <a:ext cx="934927" cy="9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A21449-959C-4B0C-B006-05C009555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097" y="2385424"/>
            <a:ext cx="2607741" cy="714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39BF5-370C-497A-AB98-C83532B5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985" y="4730162"/>
            <a:ext cx="1138801" cy="113578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DFE41-9D41-42C9-9F3D-A1BA29BC7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269" y="1259629"/>
            <a:ext cx="864241" cy="108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371EA-A7A4-4B79-B441-DC24ED060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873" y="1168114"/>
            <a:ext cx="1097488" cy="1105441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E5FDA-822B-4134-8E34-AC1EBFBC0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832" y="3253811"/>
            <a:ext cx="1601919" cy="714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232E9-751D-44EE-9183-459B09C80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274" y="3306725"/>
            <a:ext cx="1204301" cy="1212173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2FC668-B046-4911-9107-774B2491F2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0931" y="4270410"/>
            <a:ext cx="1056915" cy="15955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D8188E-B4A1-426C-BC26-8EC216F9224C}"/>
              </a:ext>
            </a:extLst>
          </p:cNvPr>
          <p:cNvSpPr/>
          <p:nvPr/>
        </p:nvSpPr>
        <p:spPr>
          <a:xfrm>
            <a:off x="515526" y="1259629"/>
            <a:ext cx="726831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research projects and subject matter experts</a:t>
            </a:r>
          </a:p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 pesticide safety, vegetation management, fire suppression, irrigation and more</a:t>
            </a:r>
          </a:p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educational materials and programs</a:t>
            </a:r>
          </a:p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future fire probability under climate change scenarios to address public safety </a:t>
            </a:r>
          </a:p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use of agricultural lands for groundwater recharge and drought management</a:t>
            </a:r>
          </a:p>
          <a:p>
            <a:pPr marL="577850" lvl="0" indent="-342900">
              <a:lnSpc>
                <a:spcPts val="2700"/>
              </a:lnSpc>
              <a:spcBef>
                <a:spcPts val="1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evidence-based programs and teaching for SNAP-Ed and Women, Infants and Children (WIC)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F48AF76-2F99-45CD-A995-83C597280BB0}"/>
              </a:ext>
            </a:extLst>
          </p:cNvPr>
          <p:cNvSpPr txBox="1">
            <a:spLocks/>
          </p:cNvSpPr>
          <p:nvPr/>
        </p:nvSpPr>
        <p:spPr>
          <a:xfrm>
            <a:off x="515526" y="342170"/>
            <a:ext cx="11213957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/>
              <a:t>Supporting State Agency Missions through Partnerships</a:t>
            </a:r>
          </a:p>
        </p:txBody>
      </p:sp>
    </p:spTree>
    <p:extLst>
      <p:ext uri="{BB962C8B-B14F-4D97-AF65-F5344CB8AC3E}">
        <p14:creationId xmlns:p14="http://schemas.microsoft.com/office/powerpoint/2010/main" val="173960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885</Words>
  <Application>Microsoft Macintosh PowerPoint</Application>
  <PresentationFormat>Widescreen</PresentationFormat>
  <Paragraphs>128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Tw Cen MT Condensed Extra Bold</vt:lpstr>
      <vt:lpstr>Wingdings</vt:lpstr>
      <vt:lpstr>Office Theme</vt:lpstr>
      <vt:lpstr>1_Office Theme</vt:lpstr>
      <vt:lpstr>PowerPoint Presentation</vt:lpstr>
      <vt:lpstr>UC ANR Delivers California’s Land Grant Mission</vt:lpstr>
      <vt:lpstr>PowerPoint Presentation</vt:lpstr>
      <vt:lpstr>PowerPoint Presentation</vt:lpstr>
      <vt:lpstr>UC ANR Snapshot: 2022 Program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 ANR Research &amp; Extension Needed More than Ever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California Division of Agriculture and Natural Resources (UC ANR)</dc:title>
  <dc:creator>Jan Corlett</dc:creator>
  <cp:lastModifiedBy>Linda Forbes</cp:lastModifiedBy>
  <cp:revision>497</cp:revision>
  <cp:lastPrinted>2020-01-16T20:12:39Z</cp:lastPrinted>
  <dcterms:created xsi:type="dcterms:W3CDTF">2019-01-23T17:12:50Z</dcterms:created>
  <dcterms:modified xsi:type="dcterms:W3CDTF">2023-10-19T00:03:01Z</dcterms:modified>
</cp:coreProperties>
</file>