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294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1"/>
          <p:cNvSpPr txBox="1"/>
          <p:nvPr/>
        </p:nvSpPr>
        <p:spPr>
          <a:xfrm>
            <a:off x="1622171" y="1450599"/>
            <a:ext cx="4609854" cy="17183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400" b="1" spc="10" dirty="0">
                <a:latin typeface="Verdana"/>
                <a:cs typeface="Verdana"/>
              </a:rPr>
              <a:t>Master Food Preservers Information Days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2771902" y="1743329"/>
            <a:ext cx="2302434" cy="14813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40" b="1" i="1" spc="10" dirty="0">
                <a:solidFill>
                  <a:srgbClr val="006A95"/>
                </a:solidFill>
                <a:latin typeface="Verdana"/>
                <a:cs typeface="Verdana"/>
              </a:rPr>
              <a:t>Would you like to become a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1567307" y="1929256"/>
            <a:ext cx="4711242" cy="14813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40" b="1" i="1" spc="10" dirty="0">
                <a:solidFill>
                  <a:srgbClr val="006A95"/>
                </a:solidFill>
                <a:latin typeface="Verdana"/>
                <a:cs typeface="Verdana"/>
              </a:rPr>
              <a:t>UCCE Master Food Preserver of Orange County (MFPOC)?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686104" y="2447732"/>
            <a:ext cx="6038115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The Master Food Preserver program is a public-service community outreach program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686104" y="2618420"/>
            <a:ext cx="5754651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providing up-to-date information on food safety and preservation. A Master Food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686104" y="2786059"/>
            <a:ext cx="6440451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Preserver is a volunteer who is formally educated in food preservation and food safety and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686104" y="2956747"/>
            <a:ext cx="6202707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is certified by a university cooperative extension. Volunteers are qualified to teach food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686104" y="3127435"/>
            <a:ext cx="6160035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preservation and food safety in addition to disseminating that information via lectures,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686104" y="3295457"/>
            <a:ext cx="2199158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talks and other county events.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6" name="text 1"/>
          <p:cNvSpPr txBox="1"/>
          <p:nvPr/>
        </p:nvSpPr>
        <p:spPr>
          <a:xfrm>
            <a:off x="686104" y="3642929"/>
            <a:ext cx="4481597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latin typeface="Verdana"/>
                <a:cs typeface="Verdana"/>
              </a:rPr>
              <a:t>New Volunteer Certification Classes Begin January 2024.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7" name="text 1"/>
          <p:cNvSpPr txBox="1"/>
          <p:nvPr/>
        </p:nvSpPr>
        <p:spPr>
          <a:xfrm>
            <a:off x="686104" y="3813617"/>
            <a:ext cx="5946675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A Master Food Preserver volunteer certification class for Orange County residents is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8" name="object 1"/>
          <p:cNvSpPr/>
          <p:nvPr/>
        </p:nvSpPr>
        <p:spPr>
          <a:xfrm>
            <a:off x="4296410" y="3985006"/>
            <a:ext cx="2567305" cy="170688"/>
          </a:xfrm>
          <a:custGeom>
            <a:avLst/>
            <a:gdLst/>
            <a:ahLst/>
            <a:cxnLst/>
            <a:rect l="l" t="t" r="r" b="b"/>
            <a:pathLst>
              <a:path w="2567305" h="170688">
                <a:moveTo>
                  <a:pt x="0" y="170688"/>
                </a:moveTo>
                <a:lnTo>
                  <a:pt x="0" y="0"/>
                </a:lnTo>
                <a:lnTo>
                  <a:pt x="2567305" y="0"/>
                </a:lnTo>
                <a:lnTo>
                  <a:pt x="2567305" y="1706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text 1"/>
          <p:cNvSpPr txBox="1"/>
          <p:nvPr/>
        </p:nvSpPr>
        <p:spPr>
          <a:xfrm>
            <a:off x="686104" y="3984305"/>
            <a:ext cx="6227091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scheduled to begin on Tuesday, January 30, 2024. </a:t>
            </a:r>
            <a:r>
              <a:rPr sz="1070" spc="10" dirty="0">
                <a:solidFill>
                  <a:srgbClr val="1A1D1E"/>
                </a:solidFill>
                <a:latin typeface="Verdana"/>
                <a:cs typeface="Verdana"/>
              </a:rPr>
              <a:t>Certification in the program requires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686104" y="4155694"/>
            <a:ext cx="5885054" cy="170688"/>
          </a:xfrm>
          <a:custGeom>
            <a:avLst/>
            <a:gdLst/>
            <a:ahLst/>
            <a:cxnLst/>
            <a:rect l="l" t="t" r="r" b="b"/>
            <a:pathLst>
              <a:path w="5885054" h="170688">
                <a:moveTo>
                  <a:pt x="1" y="170688"/>
                </a:moveTo>
                <a:lnTo>
                  <a:pt x="1" y="0"/>
                </a:lnTo>
                <a:lnTo>
                  <a:pt x="5885054" y="0"/>
                </a:lnTo>
                <a:lnTo>
                  <a:pt x="5885054" y="1706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text 1"/>
          <p:cNvSpPr txBox="1"/>
          <p:nvPr/>
        </p:nvSpPr>
        <p:spPr>
          <a:xfrm>
            <a:off x="686104" y="4154993"/>
            <a:ext cx="5934483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solidFill>
                  <a:srgbClr val="1A1D1E"/>
                </a:solidFill>
                <a:latin typeface="Verdana"/>
                <a:cs typeface="Verdana"/>
              </a:rPr>
              <a:t>completion of a 10 week food preservation/food safety training class with hands-on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6104" y="4326331"/>
            <a:ext cx="6320918" cy="167945"/>
          </a:xfrm>
          <a:custGeom>
            <a:avLst/>
            <a:gdLst/>
            <a:ahLst/>
            <a:cxnLst/>
            <a:rect l="l" t="t" r="r" b="b"/>
            <a:pathLst>
              <a:path w="6320918" h="167945">
                <a:moveTo>
                  <a:pt x="1" y="167945"/>
                </a:moveTo>
                <a:lnTo>
                  <a:pt x="1" y="1"/>
                </a:lnTo>
                <a:lnTo>
                  <a:pt x="6320918" y="1"/>
                </a:lnTo>
                <a:lnTo>
                  <a:pt x="6320918" y="1679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text 1"/>
          <p:cNvSpPr txBox="1"/>
          <p:nvPr/>
        </p:nvSpPr>
        <p:spPr>
          <a:xfrm>
            <a:off x="686104" y="4322887"/>
            <a:ext cx="6370347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solidFill>
                  <a:srgbClr val="1A1D1E"/>
                </a:solidFill>
                <a:latin typeface="Verdana"/>
                <a:cs typeface="Verdana"/>
              </a:rPr>
              <a:t>training, a weekly test, an oral presentation with demonstration and a final written exam.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2" name="text 1"/>
          <p:cNvSpPr txBox="1"/>
          <p:nvPr/>
        </p:nvSpPr>
        <p:spPr>
          <a:xfrm>
            <a:off x="686104" y="4493575"/>
            <a:ext cx="6342915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We will have class approximately every Tuesday from 10am-2pm for a total of 10 weeks.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3" name="text 1"/>
          <p:cNvSpPr txBox="1"/>
          <p:nvPr/>
        </p:nvSpPr>
        <p:spPr>
          <a:xfrm>
            <a:off x="686104" y="4664262"/>
            <a:ext cx="6272811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There will be some weeks with no instruction due to scheduling conflicts.  All classes are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4" name="text 1"/>
          <p:cNvSpPr txBox="1"/>
          <p:nvPr/>
        </p:nvSpPr>
        <p:spPr>
          <a:xfrm>
            <a:off x="686104" y="4831902"/>
            <a:ext cx="6147842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scheduled to be in person at the South Coast Research &amp; Extension Center (SCREC) in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5" name="text 1"/>
          <p:cNvSpPr txBox="1"/>
          <p:nvPr/>
        </p:nvSpPr>
        <p:spPr>
          <a:xfrm>
            <a:off x="686104" y="5002591"/>
            <a:ext cx="561722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Verdana"/>
                <a:cs typeface="Verdana"/>
              </a:rPr>
              <a:t>Irvine. 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26" name="text 1"/>
          <p:cNvSpPr txBox="1"/>
          <p:nvPr/>
        </p:nvSpPr>
        <p:spPr>
          <a:xfrm>
            <a:off x="686104" y="5350317"/>
            <a:ext cx="4498239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latin typeface="Verdana"/>
                <a:cs typeface="Verdana"/>
              </a:rPr>
              <a:t>The training is restricted to residents of Orange County</a:t>
            </a:r>
            <a:r>
              <a:rPr sz="1070" spc="10" dirty="0">
                <a:latin typeface="Verdana"/>
                <a:cs typeface="Verdana"/>
              </a:rPr>
              <a:t>. 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7" name="text 1"/>
          <p:cNvSpPr txBox="1"/>
          <p:nvPr/>
        </p:nvSpPr>
        <p:spPr>
          <a:xfrm>
            <a:off x="686104" y="5697788"/>
            <a:ext cx="5952771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All interested applicants are required to REGISTER and ATTEND an Information Day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8" name="text 1"/>
          <p:cNvSpPr txBox="1"/>
          <p:nvPr/>
        </p:nvSpPr>
        <p:spPr>
          <a:xfrm>
            <a:off x="686104" y="5868477"/>
            <a:ext cx="6135651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Verdana"/>
                <a:cs typeface="Verdana"/>
              </a:rPr>
              <a:t>presentation in person in order to be able to apply for this class.  </a:t>
            </a:r>
            <a:r>
              <a:rPr sz="1100" b="1" i="1" spc="10" dirty="0">
                <a:latin typeface="Verdana"/>
                <a:cs typeface="Verdana"/>
              </a:rPr>
              <a:t>This is mandatory</a:t>
            </a:r>
            <a:r>
              <a:rPr sz="1100" i="1" spc="10" dirty="0">
                <a:latin typeface="Verdana"/>
                <a:cs typeface="Verdana"/>
              </a:rPr>
              <a:t>.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29" name="text 1"/>
          <p:cNvSpPr txBox="1"/>
          <p:nvPr/>
        </p:nvSpPr>
        <p:spPr>
          <a:xfrm>
            <a:off x="686104" y="6039165"/>
            <a:ext cx="1210971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i="1" spc="10" dirty="0">
                <a:latin typeface="Verdana"/>
                <a:cs typeface="Verdana"/>
              </a:rPr>
              <a:t>No exceptions.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30" name="text 1"/>
          <p:cNvSpPr txBox="1"/>
          <p:nvPr/>
        </p:nvSpPr>
        <p:spPr>
          <a:xfrm>
            <a:off x="686104" y="6387018"/>
            <a:ext cx="6096027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The Information Days presentations are currently scheduled for Tuesday, October 17,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1" name="text 1"/>
          <p:cNvSpPr txBox="1"/>
          <p:nvPr/>
        </p:nvSpPr>
        <p:spPr>
          <a:xfrm>
            <a:off x="686104" y="6554658"/>
            <a:ext cx="6001539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2023 at 10:00 am and November 8, 2023 at 10:00 am at our facility at South Coast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2" name="text 1"/>
          <p:cNvSpPr txBox="1"/>
          <p:nvPr/>
        </p:nvSpPr>
        <p:spPr>
          <a:xfrm>
            <a:off x="686104" y="6725346"/>
            <a:ext cx="5983251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Research &amp; Extension Center in Irvine.  South Coast Research &amp; Extension Center is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3" name="text 1"/>
          <p:cNvSpPr txBox="1"/>
          <p:nvPr/>
        </p:nvSpPr>
        <p:spPr>
          <a:xfrm>
            <a:off x="686104" y="6896034"/>
            <a:ext cx="6317128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located at 7601 Irvine Blvd, Irvine, CA 92618.  </a:t>
            </a:r>
            <a:r>
              <a:rPr sz="1070" b="1" i="1" spc="10" dirty="0">
                <a:latin typeface="Verdana"/>
                <a:cs typeface="Verdana"/>
              </a:rPr>
              <a:t>You must be on time for one of these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4" name="text 1"/>
          <p:cNvSpPr txBox="1"/>
          <p:nvPr/>
        </p:nvSpPr>
        <p:spPr>
          <a:xfrm>
            <a:off x="686104" y="7066722"/>
            <a:ext cx="1276879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i="1" spc="10" dirty="0">
                <a:latin typeface="Verdana"/>
                <a:cs typeface="Verdana"/>
              </a:rPr>
              <a:t>presentations.  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35" name="text 1"/>
          <p:cNvSpPr txBox="1"/>
          <p:nvPr/>
        </p:nvSpPr>
        <p:spPr>
          <a:xfrm>
            <a:off x="686104" y="7411400"/>
            <a:ext cx="6187467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To register for the Information Days presentation, copy and paste the following in your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6" name="text 1"/>
          <p:cNvSpPr txBox="1"/>
          <p:nvPr/>
        </p:nvSpPr>
        <p:spPr>
          <a:xfrm>
            <a:off x="686104" y="7582088"/>
            <a:ext cx="5553102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9" spc="10" dirty="0">
                <a:latin typeface="Verdana"/>
                <a:cs typeface="Verdana"/>
              </a:rPr>
              <a:t>browser:  </a:t>
            </a:r>
            <a:r>
              <a:rPr sz="1009" b="1" i="1" spc="10" dirty="0">
                <a:solidFill>
                  <a:srgbClr val="233E72"/>
                </a:solidFill>
                <a:latin typeface="Verdana"/>
                <a:cs typeface="Verdana"/>
              </a:rPr>
              <a:t>http://ucanr.edu/survey/survey.cfm?surveynumber=24526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7" name="text 1"/>
          <p:cNvSpPr txBox="1"/>
          <p:nvPr/>
        </p:nvSpPr>
        <p:spPr>
          <a:xfrm>
            <a:off x="686104" y="7929560"/>
            <a:ext cx="5894859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The Information Day presentation will provide more details regarding the applicant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8" name="text 1"/>
          <p:cNvSpPr txBox="1"/>
          <p:nvPr/>
        </p:nvSpPr>
        <p:spPr>
          <a:xfrm>
            <a:off x="686104" y="8100248"/>
            <a:ext cx="6220995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requirements, fees, responsibilities, and the syllabus.  All applicants will participate in a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9" name="text 1"/>
          <p:cNvSpPr txBox="1"/>
          <p:nvPr/>
        </p:nvSpPr>
        <p:spPr>
          <a:xfrm>
            <a:off x="686104" y="8271317"/>
            <a:ext cx="5659782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live interview in person at the end of the presentation.  At the conclusion of the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40" name="text 1"/>
          <p:cNvSpPr txBox="1"/>
          <p:nvPr/>
        </p:nvSpPr>
        <p:spPr>
          <a:xfrm>
            <a:off x="686104" y="8438957"/>
            <a:ext cx="6315483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Verdana"/>
                <a:cs typeface="Verdana"/>
              </a:rPr>
              <a:t>presentation, we will then provide a link to an online application.  Questions? Email us at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41" name="text 1"/>
          <p:cNvSpPr txBox="1"/>
          <p:nvPr/>
        </p:nvSpPr>
        <p:spPr>
          <a:xfrm>
            <a:off x="686104" y="8609645"/>
            <a:ext cx="1665377" cy="13628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9" spc="10" dirty="0">
                <a:latin typeface="Verdana"/>
                <a:cs typeface="Verdana"/>
              </a:rPr>
              <a:t>uccemfp@ucdavis.edu.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6104" y="8762746"/>
            <a:ext cx="1567308" cy="9144"/>
          </a:xfrm>
          <a:custGeom>
            <a:avLst/>
            <a:gdLst/>
            <a:ahLst/>
            <a:cxnLst/>
            <a:rect l="l" t="t" r="r" b="b"/>
            <a:pathLst>
              <a:path w="1567308" h="9144">
                <a:moveTo>
                  <a:pt x="1" y="9144"/>
                </a:moveTo>
                <a:lnTo>
                  <a:pt x="1" y="0"/>
                </a:lnTo>
                <a:lnTo>
                  <a:pt x="1567308" y="0"/>
                </a:lnTo>
                <a:lnTo>
                  <a:pt x="1567308" y="9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42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85800"/>
            <a:ext cx="5585079" cy="755650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684911" y="8972423"/>
            <a:ext cx="6402578" cy="681482"/>
          </a:xfrm>
          <a:custGeom>
            <a:avLst/>
            <a:gdLst/>
            <a:ahLst/>
            <a:cxnLst/>
            <a:rect l="l" t="t" r="r" b="b"/>
            <a:pathLst>
              <a:path w="6402578" h="681482">
                <a:moveTo>
                  <a:pt x="889" y="680593"/>
                </a:moveTo>
                <a:lnTo>
                  <a:pt x="889" y="889"/>
                </a:lnTo>
                <a:lnTo>
                  <a:pt x="6401689" y="889"/>
                </a:lnTo>
                <a:lnTo>
                  <a:pt x="6401689" y="680593"/>
                </a:lnTo>
                <a:close/>
              </a:path>
            </a:pathLst>
          </a:cu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text 1"/>
          <p:cNvSpPr txBox="1"/>
          <p:nvPr/>
        </p:nvSpPr>
        <p:spPr>
          <a:xfrm>
            <a:off x="692200" y="8985611"/>
            <a:ext cx="6419059" cy="9434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spc="10" dirty="0">
                <a:latin typeface="Arial"/>
                <a:cs typeface="Arial"/>
              </a:rPr>
              <a:t>It is the policy of the University of California (UC) and the UC Division of Agriculture &amp; Natural Resources not to engage in discrimination against</a:t>
            </a:r>
            <a:endParaRPr sz="700">
              <a:latin typeface="Arial"/>
              <a:cs typeface="Arial"/>
            </a:endParaRPr>
          </a:p>
        </p:txBody>
      </p:sp>
      <p:sp>
        <p:nvSpPr>
          <p:cNvPr id="44" name="text 1"/>
          <p:cNvSpPr txBox="1"/>
          <p:nvPr/>
        </p:nvSpPr>
        <p:spPr>
          <a:xfrm>
            <a:off x="692200" y="9104207"/>
            <a:ext cx="6419144" cy="9463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or  harassment  of  any  person  in  any  of  its  programs  or  activities  (Complete  nondiscrimination  policy  statement  can  be  found  at</a:t>
            </a:r>
            <a:endParaRPr sz="800">
              <a:latin typeface="Arial"/>
              <a:cs typeface="Arial"/>
            </a:endParaRPr>
          </a:p>
        </p:txBody>
      </p:sp>
      <p:sp>
        <p:nvSpPr>
          <p:cNvPr id="45" name="text 1"/>
          <p:cNvSpPr txBox="1"/>
          <p:nvPr/>
        </p:nvSpPr>
        <p:spPr>
          <a:xfrm>
            <a:off x="692200" y="9220031"/>
            <a:ext cx="2147372" cy="9463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spc="10" dirty="0">
                <a:solidFill>
                  <a:srgbClr val="0000FF"/>
                </a:solidFill>
                <a:latin typeface="Arial"/>
                <a:cs typeface="Arial"/>
              </a:rPr>
              <a:t>http://ucanr.edu/sites/anrstaff/files/215244.pdf</a:t>
            </a:r>
            <a:r>
              <a:rPr sz="770" spc="10" dirty="0">
                <a:latin typeface="Arial"/>
                <a:cs typeface="Arial"/>
              </a:rPr>
              <a:t>) </a:t>
            </a:r>
            <a:endParaRPr sz="7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91896" y="9317736"/>
            <a:ext cx="2051304" cy="6096"/>
          </a:xfrm>
          <a:custGeom>
            <a:avLst/>
            <a:gdLst/>
            <a:ahLst/>
            <a:cxnLst/>
            <a:rect l="l" t="t" r="r" b="b"/>
            <a:pathLst>
              <a:path w="2051304" h="6096">
                <a:moveTo>
                  <a:pt x="0" y="6096"/>
                </a:moveTo>
                <a:lnTo>
                  <a:pt x="0" y="0"/>
                </a:lnTo>
                <a:lnTo>
                  <a:pt x="2051304" y="0"/>
                </a:lnTo>
                <a:lnTo>
                  <a:pt x="2051304" y="6096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text 1"/>
          <p:cNvSpPr txBox="1"/>
          <p:nvPr/>
        </p:nvSpPr>
        <p:spPr>
          <a:xfrm>
            <a:off x="692200" y="9339484"/>
            <a:ext cx="6419059" cy="1161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spc="10" dirty="0">
                <a:latin typeface="Arial"/>
                <a:cs typeface="Arial"/>
              </a:rPr>
              <a:t>Inquiries regarding ANR</a:t>
            </a:r>
            <a:r>
              <a:rPr sz="770" spc="10" dirty="0">
                <a:latin typeface="Calibri"/>
                <a:cs typeface="Calibri"/>
              </a:rPr>
              <a:t>’</a:t>
            </a:r>
            <a:r>
              <a:rPr sz="770" spc="10" dirty="0">
                <a:latin typeface="Arial"/>
                <a:cs typeface="Arial"/>
              </a:rPr>
              <a:t>s nondiscrimination policies may be directed to UCANR, Affirmative Action Compliance &amp; Title IX Officer, University of</a:t>
            </a:r>
            <a:endParaRPr sz="700">
              <a:latin typeface="Arial"/>
              <a:cs typeface="Arial"/>
            </a:endParaRPr>
          </a:p>
        </p:txBody>
      </p:sp>
      <p:sp>
        <p:nvSpPr>
          <p:cNvPr id="47" name="text 1"/>
          <p:cNvSpPr txBox="1"/>
          <p:nvPr/>
        </p:nvSpPr>
        <p:spPr>
          <a:xfrm>
            <a:off x="692200" y="9447276"/>
            <a:ext cx="4623829" cy="14020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spc="10" dirty="0">
                <a:latin typeface="Arial"/>
                <a:cs typeface="Arial"/>
              </a:rPr>
              <a:t>California, Agriculture and Natural Resources, 2801 Second Street, Davis, CA 95618, (530) 750-1397.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525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normafv@yahoo.com</cp:lastModifiedBy>
  <cp:revision>1</cp:revision>
  <dcterms:created xsi:type="dcterms:W3CDTF">2023-09-23T09:49:24Z</dcterms:created>
  <dcterms:modified xsi:type="dcterms:W3CDTF">2023-10-01T18:33:52Z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2023-09-23T00:00:00Z</vt:filetime>
  </property>
  <property fmtid="{D5CDD505-2E9C-101B-9397-08002B2CF9AE}" pid="3" name="LastSaved">
    <vt:filetime>2023-09-23T00:00:00Z</vt:filetime>
  </property>
</Properties>
</file>