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4660"/>
  </p:normalViewPr>
  <p:slideViewPr>
    <p:cSldViewPr snapToGrid="0">
      <p:cViewPr varScale="1">
        <p:scale>
          <a:sx n="80" d="100"/>
          <a:sy n="80" d="100"/>
        </p:scale>
        <p:origin x="2988"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5DCA7D-B005-4C7F-9BDC-32AAD3F23845}" type="datetimeFigureOut">
              <a:rPr lang="en-US" smtClean="0"/>
              <a:t>4/17/2023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411820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5DCA7D-B005-4C7F-9BDC-32AAD3F23845}" type="datetimeFigureOut">
              <a:rPr lang="en-US" smtClean="0"/>
              <a:t>4/17/2023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32753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5DCA7D-B005-4C7F-9BDC-32AAD3F23845}" type="datetimeFigureOut">
              <a:rPr lang="en-US" smtClean="0"/>
              <a:t>4/17/2023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2967348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5DCA7D-B005-4C7F-9BDC-32AAD3F23845}" type="datetimeFigureOut">
              <a:rPr lang="en-US" smtClean="0"/>
              <a:t>4/17/2023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3896989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5DCA7D-B005-4C7F-9BDC-32AAD3F23845}" type="datetimeFigureOut">
              <a:rPr lang="en-US" smtClean="0"/>
              <a:t>4/17/2023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8617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5DCA7D-B005-4C7F-9BDC-32AAD3F23845}" type="datetimeFigureOut">
              <a:rPr lang="en-US" smtClean="0"/>
              <a:t>4/17/2023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2681888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5DCA7D-B005-4C7F-9BDC-32AAD3F23845}" type="datetimeFigureOut">
              <a:rPr lang="en-US" smtClean="0"/>
              <a:t>4/17/2023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2610267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5DCA7D-B005-4C7F-9BDC-32AAD3F23845}" type="datetimeFigureOut">
              <a:rPr lang="en-US" smtClean="0"/>
              <a:t>4/17/2023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3072115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DCA7D-B005-4C7F-9BDC-32AAD3F23845}" type="datetimeFigureOut">
              <a:rPr lang="en-US" smtClean="0"/>
              <a:t>4/17/2023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2354802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35DCA7D-B005-4C7F-9BDC-32AAD3F23845}" type="datetimeFigureOut">
              <a:rPr lang="en-US" smtClean="0"/>
              <a:t>4/17/2023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3507699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35DCA7D-B005-4C7F-9BDC-32AAD3F23845}" type="datetimeFigureOut">
              <a:rPr lang="en-US" smtClean="0"/>
              <a:t>4/17/2023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61FDF-9E5B-419B-9FDF-DA515CC6B8A4}" type="slidenum">
              <a:rPr lang="en-US" smtClean="0"/>
              <a:t>‹#›</a:t>
            </a:fld>
            <a:endParaRPr lang="en-US"/>
          </a:p>
        </p:txBody>
      </p:sp>
    </p:spTree>
    <p:extLst>
      <p:ext uri="{BB962C8B-B14F-4D97-AF65-F5344CB8AC3E}">
        <p14:creationId xmlns:p14="http://schemas.microsoft.com/office/powerpoint/2010/main" val="238621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E35DCA7D-B005-4C7F-9BDC-32AAD3F23845}" type="datetimeFigureOut">
              <a:rPr lang="en-US" smtClean="0"/>
              <a:t>4/17/2023</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3061FDF-9E5B-419B-9FDF-DA515CC6B8A4}" type="slidenum">
              <a:rPr lang="en-US" smtClean="0"/>
              <a:t>‹#›</a:t>
            </a:fld>
            <a:endParaRPr lang="en-US"/>
          </a:p>
        </p:txBody>
      </p:sp>
    </p:spTree>
    <p:extLst>
      <p:ext uri="{BB962C8B-B14F-4D97-AF65-F5344CB8AC3E}">
        <p14:creationId xmlns:p14="http://schemas.microsoft.com/office/powerpoint/2010/main" val="24002530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surveys.ucanr.edu/survey.cfm?surveynumber=40471" TargetMode="External"/><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about:blank" TargetMode="External"/><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C:\Users\CONSTA~1\AppData\Local\Temp\SNAGHTML8a6790a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499" y="972022"/>
            <a:ext cx="5095019" cy="1546696"/>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212074" y="6369662"/>
            <a:ext cx="6138090" cy="461665"/>
          </a:xfrm>
          <a:prstGeom prst="rect">
            <a:avLst/>
          </a:prstGeom>
          <a:noFill/>
        </p:spPr>
        <p:txBody>
          <a:bodyPr wrap="square" rtlCol="0">
            <a:spAutoFit/>
          </a:bodyPr>
          <a:lstStyle/>
          <a:p>
            <a:r>
              <a:rPr lang="en-US" sz="1200" b="1" i="1" dirty="0"/>
              <a:t>Register and pay by June 11</a:t>
            </a:r>
            <a:r>
              <a:rPr lang="en-US" sz="1200" b="1" i="1" baseline="30000" dirty="0"/>
              <a:t>th</a:t>
            </a:r>
            <a:r>
              <a:rPr lang="en-US" sz="1200" b="1" i="1" dirty="0"/>
              <a:t> at: </a:t>
            </a:r>
            <a:r>
              <a:rPr lang="en-US" sz="1200" dirty="0">
                <a:hlinkClick r:id="rId3"/>
              </a:rPr>
              <a:t>https://surveys.ucanr.edu/survey.cfm?surveynumber=40471</a:t>
            </a:r>
            <a:endParaRPr lang="en-US" sz="1200" dirty="0"/>
          </a:p>
          <a:p>
            <a:r>
              <a:rPr lang="en-US" sz="1200" dirty="0"/>
              <a:t>	</a:t>
            </a:r>
          </a:p>
        </p:txBody>
      </p:sp>
      <p:sp>
        <p:nvSpPr>
          <p:cNvPr id="27" name="TextBox 26"/>
          <p:cNvSpPr txBox="1"/>
          <p:nvPr/>
        </p:nvSpPr>
        <p:spPr>
          <a:xfrm>
            <a:off x="212074" y="5427410"/>
            <a:ext cx="6352844" cy="646331"/>
          </a:xfrm>
          <a:prstGeom prst="rect">
            <a:avLst/>
          </a:prstGeom>
          <a:noFill/>
        </p:spPr>
        <p:txBody>
          <a:bodyPr wrap="square" rtlCol="0">
            <a:spAutoFit/>
          </a:bodyPr>
          <a:lstStyle/>
          <a:p>
            <a:r>
              <a:rPr lang="en-US" sz="1200" dirty="0"/>
              <a:t>   Closed-toe shoes are required. </a:t>
            </a:r>
            <a:r>
              <a:rPr lang="en-US" sz="1200" b="1" dirty="0"/>
              <a:t>Please bring an apron from home</a:t>
            </a:r>
            <a:r>
              <a:rPr lang="en-US" sz="1200" dirty="0"/>
              <a:t>. If you cannot bring an apron, please select the $5 cleaning fee for a loaner apron. All ingredients and kitchen tools will be provided at the class. </a:t>
            </a:r>
            <a:endParaRPr lang="en-US" sz="900" dirty="0"/>
          </a:p>
        </p:txBody>
      </p:sp>
      <p:sp>
        <p:nvSpPr>
          <p:cNvPr id="2" name="Rectangle 2"/>
          <p:cNvSpPr>
            <a:spLocks noChangeArrowheads="1"/>
          </p:cNvSpPr>
          <p:nvPr/>
        </p:nvSpPr>
        <p:spPr bwMode="auto">
          <a:xfrm>
            <a:off x="404948" y="-313508"/>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356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7390" y="64475"/>
            <a:ext cx="5555814" cy="57941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4"/>
          <p:cNvSpPr>
            <a:spLocks noChangeArrowheads="1"/>
          </p:cNvSpPr>
          <p:nvPr/>
        </p:nvSpPr>
        <p:spPr bwMode="auto">
          <a:xfrm>
            <a:off x="577390" y="592668"/>
            <a:ext cx="598752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400" b="1" i="1" dirty="0">
                <a:solidFill>
                  <a:srgbClr val="323232"/>
                </a:solidFill>
                <a:ea typeface="Verdana" panose="020B0604030504040204" pitchFamily="34" charset="0"/>
              </a:rPr>
              <a:t>Tomatoes: From Fresh to Fabulous!!</a:t>
            </a:r>
            <a:endParaRPr kumimoji="0" lang="en-US" altLang="en-US" sz="2400" b="0" i="1" u="none" strike="noStrike" cap="none" normalizeH="0" baseline="0" dirty="0">
              <a:ln>
                <a:noFill/>
              </a:ln>
              <a:solidFill>
                <a:schemeClr val="tx1"/>
              </a:solidFill>
              <a:effectLst/>
            </a:endParaRPr>
          </a:p>
        </p:txBody>
      </p:sp>
      <p:sp>
        <p:nvSpPr>
          <p:cNvPr id="4" name="Rectangle 3"/>
          <p:cNvSpPr/>
          <p:nvPr/>
        </p:nvSpPr>
        <p:spPr>
          <a:xfrm>
            <a:off x="1097743" y="2505259"/>
            <a:ext cx="5236617" cy="1244893"/>
          </a:xfrm>
          <a:prstGeom prst="rect">
            <a:avLst/>
          </a:prstGeom>
        </p:spPr>
        <p:txBody>
          <a:bodyPr wrap="square">
            <a:spAutoFit/>
          </a:bodyPr>
          <a:lstStyle/>
          <a:p>
            <a:pPr marL="228600" marR="0">
              <a:lnSpc>
                <a:spcPct val="107000"/>
              </a:lnSpc>
              <a:spcBef>
                <a:spcPts val="0"/>
              </a:spcBef>
              <a:spcAft>
                <a:spcPts val="0"/>
              </a:spcAft>
            </a:pPr>
            <a:r>
              <a:rPr lang="en-US" sz="1400" b="1" dirty="0">
                <a:solidFill>
                  <a:srgbClr val="000000"/>
                </a:solidFill>
                <a:ea typeface="Verdana" panose="020B0604030504040204" pitchFamily="34" charset="0"/>
                <a:cs typeface="Verdana" panose="020B0604030504040204" pitchFamily="34" charset="0"/>
              </a:rPr>
              <a:t>DATE: Tuesday, June 13, 2023 </a:t>
            </a:r>
          </a:p>
          <a:p>
            <a:pPr marL="228600" marR="0">
              <a:lnSpc>
                <a:spcPct val="107000"/>
              </a:lnSpc>
              <a:spcBef>
                <a:spcPts val="0"/>
              </a:spcBef>
              <a:spcAft>
                <a:spcPts val="0"/>
              </a:spcAft>
            </a:pPr>
            <a:r>
              <a:rPr lang="en-US" sz="1400" b="1" dirty="0">
                <a:solidFill>
                  <a:srgbClr val="000000"/>
                </a:solidFill>
                <a:ea typeface="Verdana" panose="020B0604030504040204" pitchFamily="34" charset="0"/>
                <a:cs typeface="Verdana" panose="020B0604030504040204" pitchFamily="34" charset="0"/>
              </a:rPr>
              <a:t>TIME: 3:00 to 5:00PM or 6:00 to 8:00PM (2 Identical Sessions) </a:t>
            </a:r>
            <a:endParaRPr lang="en-US" sz="1400" dirty="0">
              <a:solidFill>
                <a:srgbClr val="000000"/>
              </a:solidFill>
              <a:ea typeface="Calibri" panose="020F0502020204030204" pitchFamily="34" charset="0"/>
            </a:endParaRPr>
          </a:p>
          <a:p>
            <a:pPr marL="228600" marR="0">
              <a:lnSpc>
                <a:spcPct val="107000"/>
              </a:lnSpc>
              <a:spcBef>
                <a:spcPts val="0"/>
              </a:spcBef>
              <a:spcAft>
                <a:spcPts val="0"/>
              </a:spcAft>
            </a:pPr>
            <a:r>
              <a:rPr lang="en-US" sz="1400" b="1" dirty="0">
                <a:solidFill>
                  <a:srgbClr val="000000"/>
                </a:solidFill>
                <a:ea typeface="Verdana" panose="020B0604030504040204" pitchFamily="34" charset="0"/>
                <a:cs typeface="Verdana" panose="020B0604030504040204" pitchFamily="34" charset="0"/>
              </a:rPr>
              <a:t>COST: $30.00</a:t>
            </a:r>
            <a:endParaRPr lang="en-US" sz="1400" dirty="0">
              <a:solidFill>
                <a:srgbClr val="000000"/>
              </a:solidFill>
              <a:ea typeface="Calibri" panose="020F0502020204030204" pitchFamily="34" charset="0"/>
            </a:endParaRPr>
          </a:p>
          <a:p>
            <a:pPr marL="228600" marR="0">
              <a:lnSpc>
                <a:spcPct val="107000"/>
              </a:lnSpc>
              <a:spcBef>
                <a:spcPts val="0"/>
              </a:spcBef>
              <a:spcAft>
                <a:spcPts val="0"/>
              </a:spcAft>
            </a:pPr>
            <a:r>
              <a:rPr lang="en-US" sz="1400" b="1" dirty="0">
                <a:solidFill>
                  <a:srgbClr val="000000"/>
                </a:solidFill>
                <a:ea typeface="Verdana" panose="020B0604030504040204" pitchFamily="34" charset="0"/>
                <a:cs typeface="Verdana" panose="020B0604030504040204" pitchFamily="34" charset="0"/>
              </a:rPr>
              <a:t>LOCATION: South Coast Research &amp; Extension Center</a:t>
            </a:r>
            <a:endParaRPr lang="en-US" sz="1400" dirty="0">
              <a:solidFill>
                <a:srgbClr val="000000"/>
              </a:solidFill>
              <a:ea typeface="Calibri" panose="020F0502020204030204" pitchFamily="34" charset="0"/>
            </a:endParaRPr>
          </a:p>
          <a:p>
            <a:pPr marL="228600" marR="217805" indent="-6350">
              <a:lnSpc>
                <a:spcPct val="107000"/>
              </a:lnSpc>
              <a:spcBef>
                <a:spcPts val="0"/>
              </a:spcBef>
              <a:spcAft>
                <a:spcPts val="0"/>
              </a:spcAft>
            </a:pPr>
            <a:r>
              <a:rPr lang="en-US" sz="1400" b="1" dirty="0">
                <a:solidFill>
                  <a:srgbClr val="000000"/>
                </a:solidFill>
                <a:ea typeface="Verdana" panose="020B0604030504040204" pitchFamily="34" charset="0"/>
                <a:cs typeface="Verdana" panose="020B0604030504040204" pitchFamily="34" charset="0"/>
              </a:rPr>
              <a:t>		    7602 Irvine Blvd., Irvine 92618</a:t>
            </a:r>
            <a:endParaRPr lang="en-US" sz="1400" dirty="0">
              <a:solidFill>
                <a:srgbClr val="000000"/>
              </a:solidFill>
              <a:effectLst/>
              <a:ea typeface="Calibri" panose="020F0502020204030204" pitchFamily="34" charset="0"/>
            </a:endParaRPr>
          </a:p>
        </p:txBody>
      </p:sp>
      <p:sp>
        <p:nvSpPr>
          <p:cNvPr id="18" name="TextBox 17"/>
          <p:cNvSpPr txBox="1"/>
          <p:nvPr/>
        </p:nvSpPr>
        <p:spPr>
          <a:xfrm>
            <a:off x="212074" y="3729985"/>
            <a:ext cx="6456072" cy="1200329"/>
          </a:xfrm>
          <a:prstGeom prst="rect">
            <a:avLst/>
          </a:prstGeom>
          <a:noFill/>
        </p:spPr>
        <p:txBody>
          <a:bodyPr wrap="square" rtlCol="0">
            <a:spAutoFit/>
          </a:bodyPr>
          <a:lstStyle/>
          <a:p>
            <a:r>
              <a:rPr lang="en-US" sz="1200" dirty="0"/>
              <a:t>   Tomato season starts soon! To help you get ready for the bounty of fresh, juicy tomatoes this summer, we will review the many ways to preserve that flavor. We will be making two products: a spicy </a:t>
            </a:r>
            <a:r>
              <a:rPr lang="en-US" sz="1200" u="sng" dirty="0"/>
              <a:t>Tomato Jam </a:t>
            </a:r>
            <a:r>
              <a:rPr lang="en-US" sz="1200" dirty="0"/>
              <a:t>recipe - it's more like ketchup that's not too hot, has delicious flavors and has no high fructose corn syrup - and a </a:t>
            </a:r>
            <a:r>
              <a:rPr lang="en-US" sz="1200" u="sng" dirty="0"/>
              <a:t>Bruschetta in a Jar</a:t>
            </a:r>
            <a:r>
              <a:rPr lang="en-US" sz="1200" dirty="0"/>
              <a:t> recipe with ready-to-serve garden fresh flavors all year long.  Then we'll discuss other options for preserving diced or sauce tomatoes without adding sugar or salt and some recipes for dehydrating tomatoes into parmesan crisps and fruit leather. </a:t>
            </a:r>
          </a:p>
        </p:txBody>
      </p:sp>
      <p:pic>
        <p:nvPicPr>
          <p:cNvPr id="30" name="Picture 29"/>
          <p:cNvPicPr/>
          <p:nvPr/>
        </p:nvPicPr>
        <p:blipFill>
          <a:blip r:embed="rId5"/>
          <a:stretch>
            <a:fillRect/>
          </a:stretch>
        </p:blipFill>
        <p:spPr>
          <a:xfrm>
            <a:off x="6172764" y="6252835"/>
            <a:ext cx="550545" cy="548640"/>
          </a:xfrm>
          <a:prstGeom prst="rect">
            <a:avLst/>
          </a:prstGeom>
        </p:spPr>
      </p:pic>
      <p:sp>
        <p:nvSpPr>
          <p:cNvPr id="19" name="TextBox 18"/>
          <p:cNvSpPr txBox="1"/>
          <p:nvPr/>
        </p:nvSpPr>
        <p:spPr>
          <a:xfrm>
            <a:off x="212074" y="6021029"/>
            <a:ext cx="5050973" cy="276999"/>
          </a:xfrm>
          <a:prstGeom prst="rect">
            <a:avLst/>
          </a:prstGeom>
          <a:noFill/>
        </p:spPr>
        <p:txBody>
          <a:bodyPr wrap="square" rtlCol="0">
            <a:spAutoFit/>
          </a:bodyPr>
          <a:lstStyle/>
          <a:p>
            <a:r>
              <a:rPr lang="en-US" sz="1200" dirty="0"/>
              <a:t>Plan to join us at the session which best suits your schedule.</a:t>
            </a:r>
          </a:p>
        </p:txBody>
      </p:sp>
      <p:sp>
        <p:nvSpPr>
          <p:cNvPr id="21" name="TextBox 20"/>
          <p:cNvSpPr txBox="1"/>
          <p:nvPr/>
        </p:nvSpPr>
        <p:spPr>
          <a:xfrm>
            <a:off x="212074" y="6645881"/>
            <a:ext cx="5750469" cy="646331"/>
          </a:xfrm>
          <a:prstGeom prst="rect">
            <a:avLst/>
          </a:prstGeom>
          <a:noFill/>
        </p:spPr>
        <p:txBody>
          <a:bodyPr wrap="square" rtlCol="0">
            <a:spAutoFit/>
          </a:bodyPr>
          <a:lstStyle/>
          <a:p>
            <a:r>
              <a:rPr lang="en-US" sz="900" b="1" dirty="0"/>
              <a:t>Cancellation Policy: </a:t>
            </a:r>
            <a:r>
              <a:rPr lang="en-US" sz="900" dirty="0"/>
              <a:t>No refunds one week prior to workshop, as materials will have been purchased. </a:t>
            </a:r>
            <a:br>
              <a:rPr lang="en-US" sz="900" dirty="0"/>
            </a:br>
            <a:r>
              <a:rPr lang="en-US" sz="900" dirty="0"/>
              <a:t>If you have any questions, please write us at: </a:t>
            </a:r>
            <a:r>
              <a:rPr lang="en-US" sz="900" u="sng" dirty="0">
                <a:hlinkClick r:id="rId6"/>
              </a:rPr>
              <a:t>uccemfp@ucdavis.edu</a:t>
            </a:r>
            <a:r>
              <a:rPr lang="en-US" sz="900" dirty="0"/>
              <a:t> or contact us through our website at:</a:t>
            </a:r>
            <a:br>
              <a:rPr lang="en-US" sz="900" dirty="0"/>
            </a:br>
            <a:r>
              <a:rPr lang="en-US" sz="900" u="sng" dirty="0">
                <a:hlinkClick r:id="rId6"/>
              </a:rPr>
              <a:t>http://ucanr.edu/sites/MFPOC/Got_A_Question/</a:t>
            </a:r>
            <a:r>
              <a:rPr lang="en-US" sz="900" dirty="0"/>
              <a:t>.     </a:t>
            </a:r>
          </a:p>
          <a:p>
            <a:r>
              <a:rPr lang="en-US" sz="900" b="1" dirty="0"/>
              <a:t>Directions to the location</a:t>
            </a:r>
            <a:r>
              <a:rPr lang="en-US" sz="900" dirty="0"/>
              <a:t>: </a:t>
            </a:r>
            <a:r>
              <a:rPr lang="en-US" sz="900" u="sng" dirty="0">
                <a:hlinkClick r:id="rId6"/>
              </a:rPr>
              <a:t>https://ucanr.edu/sites/MFPOC/</a:t>
            </a:r>
            <a:r>
              <a:rPr lang="en-US" sz="900" dirty="0"/>
              <a:t>  </a:t>
            </a:r>
          </a:p>
        </p:txBody>
      </p:sp>
      <p:sp>
        <p:nvSpPr>
          <p:cNvPr id="25" name="TextBox 24"/>
          <p:cNvSpPr txBox="1"/>
          <p:nvPr/>
        </p:nvSpPr>
        <p:spPr>
          <a:xfrm>
            <a:off x="212074" y="7292048"/>
            <a:ext cx="2920727" cy="507831"/>
          </a:xfrm>
          <a:prstGeom prst="rect">
            <a:avLst/>
          </a:prstGeom>
          <a:noFill/>
        </p:spPr>
        <p:txBody>
          <a:bodyPr wrap="square" rtlCol="0">
            <a:spAutoFit/>
          </a:bodyPr>
          <a:lstStyle/>
          <a:p>
            <a:r>
              <a:rPr lang="en-US" sz="900" dirty="0"/>
              <a:t>If you need an accommodation to be able to participate, please contact the Master Food Preserver Program at ccemfp@ucanr.edu at least two weeks prior to the event.</a:t>
            </a:r>
          </a:p>
        </p:txBody>
      </p:sp>
      <p:sp>
        <p:nvSpPr>
          <p:cNvPr id="26" name="TextBox 25"/>
          <p:cNvSpPr txBox="1"/>
          <p:nvPr/>
        </p:nvSpPr>
        <p:spPr>
          <a:xfrm>
            <a:off x="212074" y="4851633"/>
            <a:ext cx="6393348" cy="646331"/>
          </a:xfrm>
          <a:prstGeom prst="rect">
            <a:avLst/>
          </a:prstGeom>
          <a:noFill/>
        </p:spPr>
        <p:txBody>
          <a:bodyPr wrap="square" rtlCol="0">
            <a:spAutoFit/>
          </a:bodyPr>
          <a:lstStyle/>
          <a:p>
            <a:r>
              <a:rPr lang="en-US" sz="1200" dirty="0"/>
              <a:t>   There will be 2 identical workshops offered. Each class is limited to the first 24 registrants. Register and pay online by June 11</a:t>
            </a:r>
            <a:r>
              <a:rPr lang="en-US" sz="1200" baseline="30000" dirty="0"/>
              <a:t>th</a:t>
            </a:r>
            <a:r>
              <a:rPr lang="en-US" sz="1200" dirty="0"/>
              <a:t> and bring a printed or digital copy of your confirmation proof-of-payment email to class. </a:t>
            </a:r>
          </a:p>
        </p:txBody>
      </p:sp>
      <p:sp>
        <p:nvSpPr>
          <p:cNvPr id="28" name="TextBox 27"/>
          <p:cNvSpPr txBox="1"/>
          <p:nvPr/>
        </p:nvSpPr>
        <p:spPr>
          <a:xfrm>
            <a:off x="3972560" y="7292048"/>
            <a:ext cx="2684476" cy="369332"/>
          </a:xfrm>
          <a:prstGeom prst="rect">
            <a:avLst/>
          </a:prstGeom>
          <a:noFill/>
        </p:spPr>
        <p:txBody>
          <a:bodyPr wrap="square" rtlCol="0">
            <a:spAutoFit/>
          </a:bodyPr>
          <a:lstStyle/>
          <a:p>
            <a:r>
              <a:rPr lang="en-US" sz="900" dirty="0"/>
              <a:t>Scan the QR code (at left) to go to our website &amp; get more information http://ucanr.edu/sites/MFPOC/</a:t>
            </a:r>
          </a:p>
        </p:txBody>
      </p:sp>
      <p:pic>
        <p:nvPicPr>
          <p:cNvPr id="42" name="Picture 41"/>
          <p:cNvPicPr/>
          <p:nvPr/>
        </p:nvPicPr>
        <p:blipFill>
          <a:blip r:embed="rId7" cstate="print">
            <a:extLst>
              <a:ext uri="{28A0092B-C50C-407E-A947-70E740481C1C}">
                <a14:useLocalDpi xmlns:a14="http://schemas.microsoft.com/office/drawing/2010/main" val="0"/>
              </a:ext>
            </a:extLst>
          </a:blip>
          <a:stretch>
            <a:fillRect/>
          </a:stretch>
        </p:blipFill>
        <p:spPr>
          <a:xfrm>
            <a:off x="3296738" y="7365996"/>
            <a:ext cx="679450" cy="366395"/>
          </a:xfrm>
          <a:prstGeom prst="rect">
            <a:avLst/>
          </a:prstGeom>
        </p:spPr>
      </p:pic>
      <p:pic>
        <p:nvPicPr>
          <p:cNvPr id="54" name="Picture 53">
            <a:hlinkClick r:id="rId6"/>
          </p:cNvPr>
          <p:cNvPicPr/>
          <p:nvPr/>
        </p:nvPicPr>
        <p:blipFill>
          <a:blip r:embed="rId8"/>
          <a:stretch>
            <a:fillRect/>
          </a:stretch>
        </p:blipFill>
        <p:spPr>
          <a:xfrm>
            <a:off x="4116636" y="7905421"/>
            <a:ext cx="229812" cy="225109"/>
          </a:xfrm>
          <a:prstGeom prst="rect">
            <a:avLst/>
          </a:prstGeom>
        </p:spPr>
      </p:pic>
      <p:pic>
        <p:nvPicPr>
          <p:cNvPr id="55" name="Picture 54">
            <a:hlinkClick r:id="rId6"/>
          </p:cNvPr>
          <p:cNvPicPr/>
          <p:nvPr/>
        </p:nvPicPr>
        <p:blipFill>
          <a:blip r:embed="rId9">
            <a:extLst>
              <a:ext uri="{28A0092B-C50C-407E-A947-70E740481C1C}">
                <a14:useLocalDpi xmlns:a14="http://schemas.microsoft.com/office/drawing/2010/main" val="0"/>
              </a:ext>
            </a:extLst>
          </a:blip>
          <a:stretch>
            <a:fillRect/>
          </a:stretch>
        </p:blipFill>
        <p:spPr>
          <a:xfrm>
            <a:off x="544486" y="7815754"/>
            <a:ext cx="343957" cy="346928"/>
          </a:xfrm>
          <a:prstGeom prst="rect">
            <a:avLst/>
          </a:prstGeom>
        </p:spPr>
      </p:pic>
      <p:sp>
        <p:nvSpPr>
          <p:cNvPr id="37" name="TextBox 36"/>
          <p:cNvSpPr txBox="1"/>
          <p:nvPr/>
        </p:nvSpPr>
        <p:spPr>
          <a:xfrm>
            <a:off x="4319332" y="7908495"/>
            <a:ext cx="2012907" cy="253916"/>
          </a:xfrm>
          <a:prstGeom prst="rect">
            <a:avLst/>
          </a:prstGeom>
          <a:noFill/>
        </p:spPr>
        <p:txBody>
          <a:bodyPr wrap="square" rtlCol="0">
            <a:spAutoFit/>
          </a:bodyPr>
          <a:lstStyle/>
          <a:p>
            <a:r>
              <a:rPr lang="en-US" sz="1050" u="sng" dirty="0">
                <a:hlinkClick r:id="rId6"/>
              </a:rPr>
              <a:t>UCCE Master Food Preserver OC</a:t>
            </a:r>
            <a:endParaRPr lang="en-US" sz="1050" dirty="0"/>
          </a:p>
        </p:txBody>
      </p:sp>
      <p:sp>
        <p:nvSpPr>
          <p:cNvPr id="38" name="TextBox 37"/>
          <p:cNvSpPr txBox="1"/>
          <p:nvPr/>
        </p:nvSpPr>
        <p:spPr>
          <a:xfrm>
            <a:off x="760747" y="7908940"/>
            <a:ext cx="672182" cy="230832"/>
          </a:xfrm>
          <a:prstGeom prst="rect">
            <a:avLst/>
          </a:prstGeom>
          <a:noFill/>
        </p:spPr>
        <p:txBody>
          <a:bodyPr wrap="square" rtlCol="0">
            <a:spAutoFit/>
          </a:bodyPr>
          <a:lstStyle/>
          <a:p>
            <a:r>
              <a:rPr lang="en-US" sz="900" u="sng" dirty="0">
                <a:latin typeface="Verdana" panose="020B0604030504040204" pitchFamily="34" charset="0"/>
                <a:ea typeface="Verdana" panose="020B0604030504040204" pitchFamily="34" charset="0"/>
                <a:hlinkClick r:id="rId6"/>
              </a:rPr>
              <a:t>MFPOC</a:t>
            </a:r>
            <a:endParaRPr lang="en-US" sz="900" dirty="0">
              <a:latin typeface="Verdana" panose="020B0604030504040204" pitchFamily="34" charset="0"/>
              <a:ea typeface="Verdana" panose="020B0604030504040204" pitchFamily="34" charset="0"/>
            </a:endParaRPr>
          </a:p>
        </p:txBody>
      </p:sp>
      <p:sp>
        <p:nvSpPr>
          <p:cNvPr id="5" name="TextBox 4"/>
          <p:cNvSpPr txBox="1"/>
          <p:nvPr/>
        </p:nvSpPr>
        <p:spPr>
          <a:xfrm>
            <a:off x="212074" y="8166477"/>
            <a:ext cx="6243055" cy="830997"/>
          </a:xfrm>
          <a:prstGeom prst="rect">
            <a:avLst/>
          </a:prstGeom>
          <a:noFill/>
        </p:spPr>
        <p:txBody>
          <a:bodyPr wrap="square" rtlCol="0">
            <a:spAutoFit/>
          </a:bodyPr>
          <a:lstStyle/>
          <a:p>
            <a:r>
              <a:rPr lang="en-US" sz="800" dirty="0"/>
              <a:t>It is the policy of the University of California (UC) and the UC Division of Agriculture &amp; Natural Resources not to engage in discrimination against or harassment of any person in any of its programs or activities (Complete nondiscrimination policy statement can be found at </a:t>
            </a:r>
            <a:r>
              <a:rPr lang="en-US" sz="800" u="sng" dirty="0"/>
              <a:t>http://ucanr.edu/sites/anrstaff/files/215244.pdf</a:t>
            </a:r>
            <a:r>
              <a:rPr lang="en-US" sz="800" dirty="0"/>
              <a:t>) </a:t>
            </a:r>
          </a:p>
          <a:p>
            <a:r>
              <a:rPr lang="en-US" sz="800" dirty="0"/>
              <a:t>Inquiries regarding ANR’s nondiscrimination policies may be directed to UCANR, Affirmative Action Compliance &amp; Title IX Officer, University of California, Agriculture and Natural Resources, 2801 Second Street, Davis, CA 95618, (530) 750-1397.</a:t>
            </a:r>
          </a:p>
          <a:p>
            <a:endParaRPr lang="en-US" sz="800" dirty="0"/>
          </a:p>
        </p:txBody>
      </p:sp>
      <p:pic>
        <p:nvPicPr>
          <p:cNvPr id="22" name="Image"/>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757582" y="7908941"/>
            <a:ext cx="300111" cy="221589"/>
          </a:xfrm>
          <a:prstGeom prst="rect">
            <a:avLst/>
          </a:prstGeom>
        </p:spPr>
      </p:pic>
      <p:sp>
        <p:nvSpPr>
          <p:cNvPr id="23" name="text 1"/>
          <p:cNvSpPr txBox="1"/>
          <p:nvPr/>
        </p:nvSpPr>
        <p:spPr>
          <a:xfrm>
            <a:off x="2068328" y="7957265"/>
            <a:ext cx="2520103" cy="138499"/>
          </a:xfrm>
          <a:prstGeom prst="rect">
            <a:avLst/>
          </a:prstGeom>
        </p:spPr>
        <p:txBody>
          <a:bodyPr vert="horz" wrap="square" lIns="0" tIns="0" rIns="0" bIns="0" rtlCol="0">
            <a:spAutoFit/>
          </a:bodyPr>
          <a:lstStyle/>
          <a:p>
            <a:pPr marL="0">
              <a:lnSpc>
                <a:spcPct val="100000"/>
              </a:lnSpc>
            </a:pPr>
            <a:r>
              <a:rPr lang="en-US" sz="900" spc="10" dirty="0">
                <a:latin typeface="Verdana" panose="020B0604030504040204" pitchFamily="34" charset="0"/>
                <a:ea typeface="Verdana" panose="020B0604030504040204" pitchFamily="34" charset="0"/>
                <a:cs typeface="Arial"/>
                <a:hlinkClick r:id="rId6"/>
              </a:rPr>
              <a:t>Master Food Preservers of OC</a:t>
            </a:r>
            <a:endParaRPr sz="900" dirty="0">
              <a:latin typeface="Verdana" panose="020B0604030504040204" pitchFamily="34" charset="0"/>
              <a:ea typeface="Verdana" panose="020B0604030504040204" pitchFamily="34" charset="0"/>
              <a:cs typeface="Arial"/>
            </a:endParaRPr>
          </a:p>
        </p:txBody>
      </p:sp>
    </p:spTree>
    <p:extLst>
      <p:ext uri="{BB962C8B-B14F-4D97-AF65-F5344CB8AC3E}">
        <p14:creationId xmlns:p14="http://schemas.microsoft.com/office/powerpoint/2010/main" val="3043630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852</TotalTime>
  <Words>535</Words>
  <Application>Microsoft Office PowerPoint</Application>
  <PresentationFormat>On-screen Show (4:3)</PresentationFormat>
  <Paragraphs>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Verdana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Constance Strybel</dc:creator>
  <cp:lastModifiedBy>normafv@yahoo.com</cp:lastModifiedBy>
  <cp:revision>23</cp:revision>
  <dcterms:created xsi:type="dcterms:W3CDTF">2023-01-01T20:26:28Z</dcterms:created>
  <dcterms:modified xsi:type="dcterms:W3CDTF">2023-04-17T18:44:55Z</dcterms:modified>
</cp:coreProperties>
</file>