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55"/>
  </p:notesMasterIdLst>
  <p:handoutMasterIdLst>
    <p:handoutMasterId r:id="rId56"/>
  </p:handoutMasterIdLst>
  <p:sldIdLst>
    <p:sldId id="262" r:id="rId4"/>
    <p:sldId id="263" r:id="rId5"/>
    <p:sldId id="265" r:id="rId6"/>
    <p:sldId id="269" r:id="rId7"/>
    <p:sldId id="267" r:id="rId8"/>
    <p:sldId id="280" r:id="rId9"/>
    <p:sldId id="322" r:id="rId10"/>
    <p:sldId id="301" r:id="rId11"/>
    <p:sldId id="284" r:id="rId12"/>
    <p:sldId id="268" r:id="rId13"/>
    <p:sldId id="308" r:id="rId14"/>
    <p:sldId id="309" r:id="rId15"/>
    <p:sldId id="310" r:id="rId16"/>
    <p:sldId id="302" r:id="rId17"/>
    <p:sldId id="313" r:id="rId18"/>
    <p:sldId id="304" r:id="rId19"/>
    <p:sldId id="311" r:id="rId20"/>
    <p:sldId id="316" r:id="rId21"/>
    <p:sldId id="285" r:id="rId22"/>
    <p:sldId id="288" r:id="rId23"/>
    <p:sldId id="287" r:id="rId24"/>
    <p:sldId id="281" r:id="rId25"/>
    <p:sldId id="282" r:id="rId26"/>
    <p:sldId id="283" r:id="rId27"/>
    <p:sldId id="314" r:id="rId28"/>
    <p:sldId id="272" r:id="rId29"/>
    <p:sldId id="289" r:id="rId30"/>
    <p:sldId id="323" r:id="rId31"/>
    <p:sldId id="291" r:id="rId32"/>
    <p:sldId id="290" r:id="rId33"/>
    <p:sldId id="274" r:id="rId34"/>
    <p:sldId id="273" r:id="rId35"/>
    <p:sldId id="286" r:id="rId36"/>
    <p:sldId id="295" r:id="rId37"/>
    <p:sldId id="296" r:id="rId38"/>
    <p:sldId id="298" r:id="rId39"/>
    <p:sldId id="306" r:id="rId40"/>
    <p:sldId id="307" r:id="rId41"/>
    <p:sldId id="317" r:id="rId42"/>
    <p:sldId id="318" r:id="rId43"/>
    <p:sldId id="299" r:id="rId44"/>
    <p:sldId id="297" r:id="rId45"/>
    <p:sldId id="319" r:id="rId46"/>
    <p:sldId id="320" r:id="rId47"/>
    <p:sldId id="321" r:id="rId48"/>
    <p:sldId id="300" r:id="rId49"/>
    <p:sldId id="324" r:id="rId50"/>
    <p:sldId id="292" r:id="rId51"/>
    <p:sldId id="276" r:id="rId52"/>
    <p:sldId id="293" r:id="rId53"/>
    <p:sldId id="270" r:id="rId5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79814" autoAdjust="0"/>
  </p:normalViewPr>
  <p:slideViewPr>
    <p:cSldViewPr>
      <p:cViewPr varScale="1">
        <p:scale>
          <a:sx n="81" d="100"/>
          <a:sy n="81" d="100"/>
        </p:scale>
        <p:origin x="34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Hart" userId="f0d2f376cd6ab93d" providerId="LiveId" clId="{C16AAD66-E4F9-4B79-BD2A-353771D3F8E6}"/>
    <pc:docChg chg="custSel modSld">
      <pc:chgData name="Nadine Hart" userId="f0d2f376cd6ab93d" providerId="LiveId" clId="{C16AAD66-E4F9-4B79-BD2A-353771D3F8E6}" dt="2019-01-16T22:35:54.062" v="31" actId="27636"/>
      <pc:docMkLst>
        <pc:docMk/>
      </pc:docMkLst>
      <pc:sldChg chg="modNotesTx">
        <pc:chgData name="Nadine Hart" userId="f0d2f376cd6ab93d" providerId="LiveId" clId="{C16AAD66-E4F9-4B79-BD2A-353771D3F8E6}" dt="2019-01-16T22:20:54.960" v="20" actId="6549"/>
        <pc:sldMkLst>
          <pc:docMk/>
          <pc:sldMk cId="0" sldId="262"/>
        </pc:sldMkLst>
      </pc:sldChg>
      <pc:sldChg chg="modSp">
        <pc:chgData name="Nadine Hart" userId="f0d2f376cd6ab93d" providerId="LiveId" clId="{C16AAD66-E4F9-4B79-BD2A-353771D3F8E6}" dt="2019-01-16T22:35:54.062" v="31" actId="27636"/>
        <pc:sldMkLst>
          <pc:docMk/>
          <pc:sldMk cId="0" sldId="265"/>
        </pc:sldMkLst>
        <pc:spChg chg="mod">
          <ac:chgData name="Nadine Hart" userId="f0d2f376cd6ab93d" providerId="LiveId" clId="{C16AAD66-E4F9-4B79-BD2A-353771D3F8E6}" dt="2019-01-16T22:35:54.062" v="31" actId="27636"/>
          <ac:spMkLst>
            <pc:docMk/>
            <pc:sldMk cId="0" sldId="265"/>
            <ac:spMk id="9" creationId="{00000000-0000-0000-0000-000000000000}"/>
          </ac:spMkLst>
        </pc:spChg>
      </pc:sldChg>
      <pc:sldChg chg="modSp">
        <pc:chgData name="Nadine Hart" userId="f0d2f376cd6ab93d" providerId="LiveId" clId="{C16AAD66-E4F9-4B79-BD2A-353771D3F8E6}" dt="2019-01-16T22:08:36.602" v="9" actId="20577"/>
        <pc:sldMkLst>
          <pc:docMk/>
          <pc:sldMk cId="0" sldId="269"/>
        </pc:sldMkLst>
        <pc:spChg chg="mod">
          <ac:chgData name="Nadine Hart" userId="f0d2f376cd6ab93d" providerId="LiveId" clId="{C16AAD66-E4F9-4B79-BD2A-353771D3F8E6}" dt="2019-01-16T22:08:36.602" v="9" actId="20577"/>
          <ac:spMkLst>
            <pc:docMk/>
            <pc:sldMk cId="0" sldId="269"/>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76B3FA4-DBAA-4EA7-8A79-5D496AB929E0}" type="datetimeFigureOut">
              <a:rPr lang="en-US" smtClean="0"/>
              <a:pPr/>
              <a:t>12/9/2022</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dirty="0"/>
          </a:p>
        </p:txBody>
      </p:sp>
    </p:spTree>
    <p:extLst>
      <p:ext uri="{BB962C8B-B14F-4D97-AF65-F5344CB8AC3E}">
        <p14:creationId xmlns:p14="http://schemas.microsoft.com/office/powerpoint/2010/main" val="4251878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794C6B2-0E18-41FC-8CA1-B467464E7545}" type="datetimeFigureOut">
              <a:rPr lang="en-US" smtClean="0"/>
              <a:t>12/9/2022</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0B60A3E-4BC9-4497-95E2-69F5661E229A}" type="slidenum">
              <a:rPr lang="en-US" smtClean="0"/>
              <a:t>‹#›</a:t>
            </a:fld>
            <a:endParaRPr lang="en-US" dirty="0"/>
          </a:p>
        </p:txBody>
      </p:sp>
    </p:spTree>
    <p:extLst>
      <p:ext uri="{BB962C8B-B14F-4D97-AF65-F5344CB8AC3E}">
        <p14:creationId xmlns:p14="http://schemas.microsoft.com/office/powerpoint/2010/main" val="328773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2/1/2019</a:t>
            </a:r>
            <a:endParaRPr lang="en-US" b="1" dirty="0"/>
          </a:p>
          <a:p>
            <a:r>
              <a:rPr lang="en-US" b="1" dirty="0"/>
              <a:t>Created by</a:t>
            </a:r>
            <a:r>
              <a:rPr lang="en-US" dirty="0"/>
              <a:t>:   Kelly Warman</a:t>
            </a:r>
          </a:p>
          <a:p>
            <a:r>
              <a:rPr lang="en-US" b="1" dirty="0"/>
              <a:t>Audience:     </a:t>
            </a:r>
            <a:r>
              <a:rPr lang="en-US" b="0" dirty="0"/>
              <a:t>Homeowners</a:t>
            </a:r>
          </a:p>
          <a:p>
            <a:r>
              <a:rPr lang="en-US" b="1" dirty="0"/>
              <a:t>Publicity:  </a:t>
            </a:r>
            <a:r>
              <a:rPr lang="en-US" dirty="0"/>
              <a:t>    Learn about the care, maintenance, and variety of Japanese Maples</a:t>
            </a:r>
          </a:p>
          <a:p>
            <a:r>
              <a:rPr lang="en-US" b="1" dirty="0"/>
              <a:t>Update History:   </a:t>
            </a:r>
            <a:r>
              <a:rPr lang="en-US" b="0" dirty="0"/>
              <a:t>for each update to the presentation include date, name of updater, explanation of update</a:t>
            </a:r>
          </a:p>
          <a:p>
            <a:r>
              <a:rPr lang="en-US" b="0" dirty="0"/>
              <a:t>                (were additional slides added, were web links updated, etc.)</a:t>
            </a:r>
            <a:endParaRPr lang="en-US" b="1"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a:t>
            </a:fld>
            <a:endParaRPr lang="en-US" dirty="0"/>
          </a:p>
        </p:txBody>
      </p:sp>
    </p:spTree>
    <p:extLst>
      <p:ext uri="{BB962C8B-B14F-4D97-AF65-F5344CB8AC3E}">
        <p14:creationId xmlns:p14="http://schemas.microsoft.com/office/powerpoint/2010/main" val="139291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19</a:t>
            </a:fld>
            <a:endParaRPr lang="en-US" dirty="0"/>
          </a:p>
        </p:txBody>
      </p:sp>
    </p:spTree>
    <p:extLst>
      <p:ext uri="{BB962C8B-B14F-4D97-AF65-F5344CB8AC3E}">
        <p14:creationId xmlns:p14="http://schemas.microsoft.com/office/powerpoint/2010/main" val="44990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20</a:t>
            </a:fld>
            <a:endParaRPr lang="en-US" dirty="0"/>
          </a:p>
        </p:txBody>
      </p:sp>
    </p:spTree>
    <p:extLst>
      <p:ext uri="{BB962C8B-B14F-4D97-AF65-F5344CB8AC3E}">
        <p14:creationId xmlns:p14="http://schemas.microsoft.com/office/powerpoint/2010/main" val="195383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21</a:t>
            </a:fld>
            <a:endParaRPr lang="en-US" dirty="0"/>
          </a:p>
        </p:txBody>
      </p:sp>
    </p:spTree>
    <p:extLst>
      <p:ext uri="{BB962C8B-B14F-4D97-AF65-F5344CB8AC3E}">
        <p14:creationId xmlns:p14="http://schemas.microsoft.com/office/powerpoint/2010/main" val="283642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22</a:t>
            </a:fld>
            <a:endParaRPr lang="en-US" dirty="0"/>
          </a:p>
        </p:txBody>
      </p:sp>
    </p:spTree>
    <p:extLst>
      <p:ext uri="{BB962C8B-B14F-4D97-AF65-F5344CB8AC3E}">
        <p14:creationId xmlns:p14="http://schemas.microsoft.com/office/powerpoint/2010/main" val="51338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26</a:t>
            </a:fld>
            <a:endParaRPr lang="en-US" dirty="0"/>
          </a:p>
        </p:txBody>
      </p:sp>
    </p:spTree>
    <p:extLst>
      <p:ext uri="{BB962C8B-B14F-4D97-AF65-F5344CB8AC3E}">
        <p14:creationId xmlns:p14="http://schemas.microsoft.com/office/powerpoint/2010/main" val="77810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27</a:t>
            </a:fld>
            <a:endParaRPr lang="en-US" dirty="0"/>
          </a:p>
        </p:txBody>
      </p:sp>
    </p:spTree>
    <p:extLst>
      <p:ext uri="{BB962C8B-B14F-4D97-AF65-F5344CB8AC3E}">
        <p14:creationId xmlns:p14="http://schemas.microsoft.com/office/powerpoint/2010/main" val="237222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31</a:t>
            </a:fld>
            <a:endParaRPr lang="en-US" dirty="0"/>
          </a:p>
        </p:txBody>
      </p:sp>
    </p:spTree>
    <p:extLst>
      <p:ext uri="{BB962C8B-B14F-4D97-AF65-F5344CB8AC3E}">
        <p14:creationId xmlns:p14="http://schemas.microsoft.com/office/powerpoint/2010/main" val="80752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32</a:t>
            </a:fld>
            <a:endParaRPr lang="en-US" dirty="0"/>
          </a:p>
        </p:txBody>
      </p:sp>
    </p:spTree>
    <p:extLst>
      <p:ext uri="{BB962C8B-B14F-4D97-AF65-F5344CB8AC3E}">
        <p14:creationId xmlns:p14="http://schemas.microsoft.com/office/powerpoint/2010/main" val="1769322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33</a:t>
            </a:fld>
            <a:endParaRPr lang="en-US" dirty="0"/>
          </a:p>
        </p:txBody>
      </p:sp>
    </p:spTree>
    <p:extLst>
      <p:ext uri="{BB962C8B-B14F-4D97-AF65-F5344CB8AC3E}">
        <p14:creationId xmlns:p14="http://schemas.microsoft.com/office/powerpoint/2010/main" val="1612922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34</a:t>
            </a:fld>
            <a:endParaRPr lang="en-US" dirty="0"/>
          </a:p>
        </p:txBody>
      </p:sp>
    </p:spTree>
    <p:extLst>
      <p:ext uri="{BB962C8B-B14F-4D97-AF65-F5344CB8AC3E}">
        <p14:creationId xmlns:p14="http://schemas.microsoft.com/office/powerpoint/2010/main" val="243984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a:t>
            </a:fld>
            <a:endParaRPr lang="en-US" dirty="0"/>
          </a:p>
        </p:txBody>
      </p:sp>
    </p:spTree>
    <p:extLst>
      <p:ext uri="{BB962C8B-B14F-4D97-AF65-F5344CB8AC3E}">
        <p14:creationId xmlns:p14="http://schemas.microsoft.com/office/powerpoint/2010/main" val="1650007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35</a:t>
            </a:fld>
            <a:endParaRPr lang="en-US" dirty="0"/>
          </a:p>
        </p:txBody>
      </p:sp>
    </p:spTree>
    <p:extLst>
      <p:ext uri="{BB962C8B-B14F-4D97-AF65-F5344CB8AC3E}">
        <p14:creationId xmlns:p14="http://schemas.microsoft.com/office/powerpoint/2010/main" val="1512522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36</a:t>
            </a:fld>
            <a:endParaRPr lang="en-US" dirty="0"/>
          </a:p>
        </p:txBody>
      </p:sp>
    </p:spTree>
    <p:extLst>
      <p:ext uri="{BB962C8B-B14F-4D97-AF65-F5344CB8AC3E}">
        <p14:creationId xmlns:p14="http://schemas.microsoft.com/office/powerpoint/2010/main" val="583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37</a:t>
            </a:fld>
            <a:endParaRPr lang="en-US" dirty="0"/>
          </a:p>
        </p:txBody>
      </p:sp>
    </p:spTree>
    <p:extLst>
      <p:ext uri="{BB962C8B-B14F-4D97-AF65-F5344CB8AC3E}">
        <p14:creationId xmlns:p14="http://schemas.microsoft.com/office/powerpoint/2010/main" val="195782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38</a:t>
            </a:fld>
            <a:endParaRPr lang="en-US" dirty="0"/>
          </a:p>
        </p:txBody>
      </p:sp>
    </p:spTree>
    <p:extLst>
      <p:ext uri="{BB962C8B-B14F-4D97-AF65-F5344CB8AC3E}">
        <p14:creationId xmlns:p14="http://schemas.microsoft.com/office/powerpoint/2010/main" val="205692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51</a:t>
            </a:fld>
            <a:endParaRPr lang="en-US" dirty="0"/>
          </a:p>
        </p:txBody>
      </p:sp>
    </p:spTree>
    <p:extLst>
      <p:ext uri="{BB962C8B-B14F-4D97-AF65-F5344CB8AC3E}">
        <p14:creationId xmlns:p14="http://schemas.microsoft.com/office/powerpoint/2010/main" val="390806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a:t>
            </a:fld>
            <a:endParaRPr lang="en-US" dirty="0"/>
          </a:p>
        </p:txBody>
      </p:sp>
    </p:spTree>
    <p:extLst>
      <p:ext uri="{BB962C8B-B14F-4D97-AF65-F5344CB8AC3E}">
        <p14:creationId xmlns:p14="http://schemas.microsoft.com/office/powerpoint/2010/main" val="185943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4</a:t>
            </a:fld>
            <a:endParaRPr lang="en-US" dirty="0"/>
          </a:p>
        </p:txBody>
      </p:sp>
    </p:spTree>
    <p:extLst>
      <p:ext uri="{BB962C8B-B14F-4D97-AF65-F5344CB8AC3E}">
        <p14:creationId xmlns:p14="http://schemas.microsoft.com/office/powerpoint/2010/main" val="228922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5</a:t>
            </a:fld>
            <a:endParaRPr lang="en-US" dirty="0"/>
          </a:p>
        </p:txBody>
      </p:sp>
    </p:spTree>
    <p:extLst>
      <p:ext uri="{BB962C8B-B14F-4D97-AF65-F5344CB8AC3E}">
        <p14:creationId xmlns:p14="http://schemas.microsoft.com/office/powerpoint/2010/main" val="281127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6</a:t>
            </a:fld>
            <a:endParaRPr lang="en-US" dirty="0"/>
          </a:p>
        </p:txBody>
      </p:sp>
    </p:spTree>
    <p:extLst>
      <p:ext uri="{BB962C8B-B14F-4D97-AF65-F5344CB8AC3E}">
        <p14:creationId xmlns:p14="http://schemas.microsoft.com/office/powerpoint/2010/main" val="198313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9</a:t>
            </a:fld>
            <a:endParaRPr lang="en-US" dirty="0"/>
          </a:p>
        </p:txBody>
      </p:sp>
    </p:spTree>
    <p:extLst>
      <p:ext uri="{BB962C8B-B14F-4D97-AF65-F5344CB8AC3E}">
        <p14:creationId xmlns:p14="http://schemas.microsoft.com/office/powerpoint/2010/main" val="192913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10</a:t>
            </a:fld>
            <a:endParaRPr lang="en-US" dirty="0"/>
          </a:p>
        </p:txBody>
      </p:sp>
    </p:spTree>
    <p:extLst>
      <p:ext uri="{BB962C8B-B14F-4D97-AF65-F5344CB8AC3E}">
        <p14:creationId xmlns:p14="http://schemas.microsoft.com/office/powerpoint/2010/main" val="418200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18</a:t>
            </a:fld>
            <a:endParaRPr lang="en-US" dirty="0"/>
          </a:p>
        </p:txBody>
      </p:sp>
    </p:spTree>
    <p:extLst>
      <p:ext uri="{BB962C8B-B14F-4D97-AF65-F5344CB8AC3E}">
        <p14:creationId xmlns:p14="http://schemas.microsoft.com/office/powerpoint/2010/main" val="362115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dirty="0"/>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dirty="0"/>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203174"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clackamascountymastergardeners.org/10-minute-university/"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s://clackamascountymastergardeners.org/10-minute-university/"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752475" y="189963"/>
            <a:ext cx="7772400" cy="1143000"/>
          </a:xfrm>
        </p:spPr>
        <p:txBody>
          <a:bodyPr/>
          <a:lstStyle/>
          <a:p>
            <a:r>
              <a:rPr lang="en-US" dirty="0"/>
              <a:t>Japanese Maples</a:t>
            </a:r>
          </a:p>
        </p:txBody>
      </p:sp>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684" r="8684"/>
          <a:stretch>
            <a:fillRect/>
          </a:stretch>
        </p:blipFill>
        <p:spPr>
          <a:xfrm>
            <a:off x="1600200" y="1336183"/>
            <a:ext cx="3371850" cy="2697480"/>
          </a:xfrm>
        </p:spPr>
      </p:pic>
      <p:sp>
        <p:nvSpPr>
          <p:cNvPr id="3" name="TextBox 2"/>
          <p:cNvSpPr txBox="1"/>
          <p:nvPr/>
        </p:nvSpPr>
        <p:spPr>
          <a:xfrm>
            <a:off x="5845236" y="1981200"/>
            <a:ext cx="2679639" cy="1384995"/>
          </a:xfrm>
          <a:prstGeom prst="rect">
            <a:avLst/>
          </a:prstGeom>
          <a:noFill/>
        </p:spPr>
        <p:txBody>
          <a:bodyPr wrap="square" rtlCol="0">
            <a:spAutoFit/>
          </a:bodyPr>
          <a:lstStyle/>
          <a:p>
            <a:pPr algn="ctr"/>
            <a:r>
              <a:rPr lang="en-US" sz="2800" b="1" i="1" dirty="0">
                <a:solidFill>
                  <a:srgbClr val="0070C0"/>
                </a:solidFill>
              </a:rPr>
              <a:t>Presented by:</a:t>
            </a:r>
          </a:p>
          <a:p>
            <a:pPr algn="ctr"/>
            <a:endParaRPr lang="en-US" sz="2800" b="1" i="1" dirty="0">
              <a:solidFill>
                <a:srgbClr val="0070C0"/>
              </a:solidFill>
            </a:endParaRPr>
          </a:p>
          <a:p>
            <a:pPr algn="ctr"/>
            <a:r>
              <a:rPr lang="en-US" sz="2800" b="1" i="1" dirty="0">
                <a:solidFill>
                  <a:srgbClr val="0070C0"/>
                </a:solidFill>
              </a:rPr>
              <a:t>Kelly Warman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2400"/>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442175" y="1295400"/>
            <a:ext cx="8229600" cy="4724400"/>
          </a:xfrm>
        </p:spPr>
        <p:txBody>
          <a:bodyPr>
            <a:normAutofit fontScale="92500" lnSpcReduction="10000"/>
          </a:bodyPr>
          <a:lstStyle/>
          <a:p>
            <a:r>
              <a:rPr lang="en-US" dirty="0"/>
              <a:t>Over a thousand of varieties exist…local nurseries have many varieties to meet your needs</a:t>
            </a:r>
          </a:p>
          <a:p>
            <a:pPr lvl="1"/>
            <a:r>
              <a:rPr lang="en-US" dirty="0"/>
              <a:t>Variety of sizes….from dwarf to 25ft</a:t>
            </a:r>
          </a:p>
          <a:p>
            <a:pPr lvl="1"/>
            <a:r>
              <a:rPr lang="en-US" dirty="0"/>
              <a:t>Variety of forms…</a:t>
            </a:r>
          </a:p>
          <a:p>
            <a:pPr lvl="2"/>
            <a:r>
              <a:rPr lang="en-US" dirty="0"/>
              <a:t>Upright</a:t>
            </a:r>
          </a:p>
          <a:p>
            <a:pPr lvl="2"/>
            <a:r>
              <a:rPr lang="en-US" dirty="0"/>
              <a:t>Weeping</a:t>
            </a:r>
          </a:p>
          <a:p>
            <a:pPr lvl="3"/>
            <a:r>
              <a:rPr lang="en-US" dirty="0"/>
              <a:t>Rounded or dome-shaped crowns</a:t>
            </a:r>
          </a:p>
          <a:p>
            <a:pPr lvl="3"/>
            <a:r>
              <a:rPr lang="en-US" dirty="0"/>
              <a:t>Pendulous &amp; weeping branches</a:t>
            </a:r>
          </a:p>
          <a:p>
            <a:pPr lvl="2"/>
            <a:r>
              <a:rPr lang="en-US" dirty="0"/>
              <a:t>Dwarf, bonsai</a:t>
            </a:r>
          </a:p>
          <a:p>
            <a:pPr lvl="1"/>
            <a:r>
              <a:rPr lang="en-US" dirty="0"/>
              <a:t>Variety of leaf shapes &amp; colors (even variegated)…many changing color in the fall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609600"/>
          </a:xfrm>
        </p:spPr>
        <p:txBody>
          <a:bodyPr>
            <a:normAutofit/>
          </a:bodyPr>
          <a:lstStyle/>
          <a:p>
            <a:r>
              <a:rPr lang="en-US" sz="3200" dirty="0"/>
              <a:t>Japanese Maple variety attributes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59406521"/>
              </p:ext>
            </p:extLst>
          </p:nvPr>
        </p:nvGraphicFramePr>
        <p:xfrm>
          <a:off x="381000" y="700341"/>
          <a:ext cx="8382000" cy="585074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905359">
                <a:tc>
                  <a:txBody>
                    <a:bodyPr/>
                    <a:lstStyle/>
                    <a:p>
                      <a:pPr algn="ctr" fontAlgn="base"/>
                      <a:r>
                        <a:rPr lang="en-US" sz="1600" b="1" i="0" dirty="0">
                          <a:effectLst/>
                          <a:latin typeface="Open Sans"/>
                        </a:rPr>
                        <a:t>Name</a:t>
                      </a:r>
                      <a:endParaRPr lang="en-US" sz="1600" b="0" dirty="0">
                        <a:effectLst/>
                        <a:latin typeface="Open Sans"/>
                      </a:endParaRPr>
                    </a:p>
                  </a:txBody>
                  <a:tcPr marT="95250" marB="95250" anchor="ctr"/>
                </a:tc>
                <a:tc>
                  <a:txBody>
                    <a:bodyPr/>
                    <a:lstStyle/>
                    <a:p>
                      <a:pPr algn="ctr" fontAlgn="base"/>
                      <a:r>
                        <a:rPr lang="en-US" sz="1600" b="1" i="0" dirty="0">
                          <a:effectLst/>
                          <a:latin typeface="Open Sans"/>
                        </a:rPr>
                        <a:t>Leaf-colors:</a:t>
                      </a:r>
                    </a:p>
                    <a:p>
                      <a:pPr algn="ctr" fontAlgn="base"/>
                      <a:r>
                        <a:rPr lang="en-US" sz="1600" b="1" i="0" dirty="0">
                          <a:effectLst/>
                          <a:latin typeface="Open Sans"/>
                        </a:rPr>
                        <a:t>summer</a:t>
                      </a:r>
                      <a:endParaRPr lang="en-US" sz="1600" b="0" dirty="0">
                        <a:effectLst/>
                        <a:latin typeface="Open Sans"/>
                      </a:endParaRPr>
                    </a:p>
                  </a:txBody>
                  <a:tcPr marT="95250" marB="9525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1" i="0" dirty="0">
                          <a:effectLst/>
                          <a:latin typeface="Open Sans"/>
                        </a:rPr>
                        <a:t>Leaf-colors:</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1" i="0" dirty="0">
                          <a:effectLst/>
                          <a:latin typeface="Open Sans"/>
                        </a:rPr>
                        <a:t>fall</a:t>
                      </a:r>
                      <a:endParaRPr lang="en-US" sz="1600" b="0" dirty="0">
                        <a:effectLst/>
                        <a:latin typeface="Open Sans"/>
                      </a:endParaRPr>
                    </a:p>
                  </a:txBody>
                  <a:tcPr marT="95250" marB="95250" anchor="ctr"/>
                </a:tc>
                <a:tc>
                  <a:txBody>
                    <a:bodyPr/>
                    <a:lstStyle/>
                    <a:p>
                      <a:pPr algn="ctr" fontAlgn="base"/>
                      <a:r>
                        <a:rPr lang="en-US" sz="1600" b="1" i="0" dirty="0">
                          <a:effectLst/>
                          <a:latin typeface="Open Sans"/>
                        </a:rPr>
                        <a:t>Form</a:t>
                      </a:r>
                      <a:endParaRPr lang="en-US" sz="1600" b="0" dirty="0">
                        <a:effectLst/>
                        <a:latin typeface="Open Sans"/>
                      </a:endParaRPr>
                    </a:p>
                  </a:txBody>
                  <a:tcPr marT="95250" marB="95250" anchor="ctr"/>
                </a:tc>
                <a:tc>
                  <a:txBody>
                    <a:bodyPr/>
                    <a:lstStyle/>
                    <a:p>
                      <a:pPr algn="ctr" fontAlgn="base"/>
                      <a:r>
                        <a:rPr lang="en-US" sz="1600" b="1" i="0" dirty="0">
                          <a:effectLst/>
                          <a:latin typeface="Open Sans"/>
                        </a:rPr>
                        <a:t>Height</a:t>
                      </a:r>
                    </a:p>
                    <a:p>
                      <a:pPr algn="ctr" fontAlgn="base"/>
                      <a:r>
                        <a:rPr lang="en-US" sz="1200" b="1" i="0" dirty="0">
                          <a:effectLst/>
                          <a:latin typeface="Open Sans"/>
                        </a:rPr>
                        <a:t> </a:t>
                      </a:r>
                      <a:r>
                        <a:rPr lang="en-US" sz="1200" b="0" dirty="0">
                          <a:effectLst/>
                          <a:latin typeface="Open Sans"/>
                        </a:rPr>
                        <a:t>(ft)</a:t>
                      </a:r>
                    </a:p>
                  </a:txBody>
                  <a:tcPr marT="95250" marB="95250" anchor="ctr"/>
                </a:tc>
                <a:tc>
                  <a:txBody>
                    <a:bodyPr/>
                    <a:lstStyle/>
                    <a:p>
                      <a:pPr algn="ctr" fontAlgn="base"/>
                      <a:r>
                        <a:rPr lang="en-US" sz="1600" b="1" i="0" dirty="0">
                          <a:effectLst/>
                          <a:latin typeface="Open Sans"/>
                        </a:rPr>
                        <a:t>Spread</a:t>
                      </a:r>
                    </a:p>
                    <a:p>
                      <a:pPr algn="ctr" fontAlgn="base"/>
                      <a:r>
                        <a:rPr lang="en-US" sz="1200" b="1" i="0" dirty="0">
                          <a:effectLst/>
                          <a:latin typeface="Open Sans"/>
                        </a:rPr>
                        <a:t> </a:t>
                      </a:r>
                      <a:r>
                        <a:rPr lang="en-US" sz="1200" b="0" dirty="0">
                          <a:effectLst/>
                          <a:latin typeface="Open Sans"/>
                        </a:rPr>
                        <a:t>(ft)</a:t>
                      </a:r>
                    </a:p>
                  </a:txBody>
                  <a:tcPr anchor="ctr"/>
                </a:tc>
                <a:extLst>
                  <a:ext uri="{0D108BD9-81ED-4DB2-BD59-A6C34878D82A}">
                    <a16:rowId xmlns:a16="http://schemas.microsoft.com/office/drawing/2014/main" val="10000"/>
                  </a:ext>
                </a:extLst>
              </a:tr>
              <a:tr h="403088">
                <a:tc>
                  <a:txBody>
                    <a:bodyPr/>
                    <a:lstStyle/>
                    <a:p>
                      <a:pPr algn="ctr" fontAlgn="base"/>
                      <a:r>
                        <a:rPr lang="en-US" sz="1400" b="0" i="0" dirty="0">
                          <a:effectLst/>
                          <a:latin typeface="Open Sans"/>
                        </a:rPr>
                        <a:t>Bloodgood</a:t>
                      </a:r>
                      <a:endParaRPr lang="en-US" sz="1400" b="0" dirty="0">
                        <a:effectLst/>
                        <a:latin typeface="Open Sans"/>
                      </a:endParaRPr>
                    </a:p>
                  </a:txBody>
                  <a:tcPr marT="95250" marB="95250" anchor="ctr"/>
                </a:tc>
                <a:tc>
                  <a:txBody>
                    <a:bodyPr/>
                    <a:lstStyle/>
                    <a:p>
                      <a:pPr algn="ctr" fontAlgn="base"/>
                      <a:r>
                        <a:rPr lang="en-US" sz="1400" b="0" dirty="0">
                          <a:effectLst/>
                          <a:latin typeface="Open Sans"/>
                        </a:rPr>
                        <a:t>red</a:t>
                      </a:r>
                    </a:p>
                  </a:txBody>
                  <a:tcPr marT="95250" marB="95250" anchor="ctr"/>
                </a:tc>
                <a:tc>
                  <a:txBody>
                    <a:bodyPr/>
                    <a:lstStyle/>
                    <a:p>
                      <a:pPr algn="ctr" fontAlgn="base"/>
                      <a:r>
                        <a:rPr lang="en-US" sz="1400" b="0" dirty="0">
                          <a:effectLst/>
                          <a:latin typeface="Open Sans"/>
                        </a:rPr>
                        <a:t>crimson</a:t>
                      </a:r>
                    </a:p>
                  </a:txBody>
                  <a:tcPr marT="95250" marB="9525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dirty="0">
                          <a:effectLst/>
                          <a:latin typeface="Open Sans"/>
                        </a:rPr>
                        <a:t>upright</a:t>
                      </a:r>
                    </a:p>
                  </a:txBody>
                  <a:tcPr marT="95250" marB="9525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20</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20</a:t>
                      </a:r>
                    </a:p>
                  </a:txBody>
                  <a:tcPr anchor="ctr"/>
                </a:tc>
                <a:extLst>
                  <a:ext uri="{0D108BD9-81ED-4DB2-BD59-A6C34878D82A}">
                    <a16:rowId xmlns:a16="http://schemas.microsoft.com/office/drawing/2014/main" val="10001"/>
                  </a:ext>
                </a:extLst>
              </a:tr>
              <a:tr h="605842">
                <a:tc>
                  <a:txBody>
                    <a:bodyPr/>
                    <a:lstStyle/>
                    <a:p>
                      <a:pPr algn="ctr" fontAlgn="base"/>
                      <a:r>
                        <a:rPr lang="en-US" sz="1400" b="0" i="0" dirty="0">
                          <a:effectLst/>
                          <a:latin typeface="Open Sans"/>
                        </a:rPr>
                        <a:t>Coral Bark</a:t>
                      </a:r>
                      <a:endParaRPr lang="en-US" sz="1400" b="0" dirty="0">
                        <a:effectLst/>
                        <a:latin typeface="Open Sans"/>
                      </a:endParaRPr>
                    </a:p>
                  </a:txBody>
                  <a:tcPr marT="95250" marB="95250" anchor="ctr"/>
                </a:tc>
                <a:tc>
                  <a:txBody>
                    <a:bodyPr/>
                    <a:lstStyle/>
                    <a:p>
                      <a:pPr algn="ctr" fontAlgn="base"/>
                      <a:r>
                        <a:rPr lang="en-US" sz="1400" b="0" dirty="0">
                          <a:effectLst/>
                          <a:latin typeface="Open Sans"/>
                        </a:rPr>
                        <a:t>green</a:t>
                      </a:r>
                    </a:p>
                  </a:txBody>
                  <a:tcPr marT="95250" marB="95250" anchor="ctr"/>
                </a:tc>
                <a:tc>
                  <a:txBody>
                    <a:bodyPr/>
                    <a:lstStyle/>
                    <a:p>
                      <a:pPr algn="ctr" fontAlgn="base"/>
                      <a:r>
                        <a:rPr lang="en-US" sz="1400" b="0" dirty="0">
                          <a:effectLst/>
                          <a:latin typeface="Open Sans"/>
                        </a:rPr>
                        <a:t>golden yellow</a:t>
                      </a:r>
                    </a:p>
                  </a:txBody>
                  <a:tcPr marT="95250" marB="95250" anchor="ctr"/>
                </a:tc>
                <a:tc>
                  <a:txBody>
                    <a:bodyPr/>
                    <a:lstStyle/>
                    <a:p>
                      <a:pPr algn="ctr" fontAlgn="base"/>
                      <a:r>
                        <a:rPr lang="en-US" sz="1400" b="0" dirty="0">
                          <a:effectLst/>
                          <a:latin typeface="Open Sans"/>
                        </a:rPr>
                        <a:t>upright</a:t>
                      </a:r>
                    </a:p>
                  </a:txBody>
                  <a:tcPr marT="95250" marB="95250" anchor="ctr"/>
                </a:tc>
                <a:tc>
                  <a:txBody>
                    <a:bodyPr/>
                    <a:lstStyle/>
                    <a:p>
                      <a:pPr algn="ctr"/>
                      <a:r>
                        <a:rPr lang="en-US" sz="1600" dirty="0"/>
                        <a:t>25</a:t>
                      </a:r>
                    </a:p>
                  </a:txBody>
                  <a:tcPr/>
                </a:tc>
                <a:tc>
                  <a:txBody>
                    <a:bodyPr/>
                    <a:lstStyle/>
                    <a:p>
                      <a:pPr algn="ctr"/>
                      <a:r>
                        <a:rPr lang="en-US" sz="1600" dirty="0"/>
                        <a:t>12</a:t>
                      </a:r>
                    </a:p>
                  </a:txBody>
                  <a:tcPr/>
                </a:tc>
                <a:extLst>
                  <a:ext uri="{0D108BD9-81ED-4DB2-BD59-A6C34878D82A}">
                    <a16:rowId xmlns:a16="http://schemas.microsoft.com/office/drawing/2014/main" val="10002"/>
                  </a:ext>
                </a:extLst>
              </a:tr>
              <a:tr h="388011">
                <a:tc>
                  <a:txBody>
                    <a:bodyPr/>
                    <a:lstStyle/>
                    <a:p>
                      <a:pPr algn="ctr" fontAlgn="base"/>
                      <a:r>
                        <a:rPr lang="en-US" sz="1400" b="0" i="0" dirty="0">
                          <a:effectLst/>
                          <a:latin typeface="Open Sans"/>
                        </a:rPr>
                        <a:t>Lion’s Head</a:t>
                      </a:r>
                      <a:endParaRPr lang="en-US" sz="1400" b="0" dirty="0">
                        <a:effectLst/>
                        <a:latin typeface="Open Sans"/>
                      </a:endParaRPr>
                    </a:p>
                  </a:txBody>
                  <a:tcPr marT="95250" marB="95250" anchor="ctr"/>
                </a:tc>
                <a:tc>
                  <a:txBody>
                    <a:bodyPr/>
                    <a:lstStyle/>
                    <a:p>
                      <a:pPr algn="ctr" fontAlgn="base"/>
                      <a:r>
                        <a:rPr lang="en-US" sz="1400" b="0" dirty="0">
                          <a:effectLst/>
                          <a:latin typeface="Open Sans"/>
                        </a:rPr>
                        <a:t>Green</a:t>
                      </a:r>
                    </a:p>
                  </a:txBody>
                  <a:tcPr marT="95250" marB="95250" anchor="ctr"/>
                </a:tc>
                <a:tc>
                  <a:txBody>
                    <a:bodyPr/>
                    <a:lstStyle/>
                    <a:p>
                      <a:pPr algn="ctr" fontAlgn="base"/>
                      <a:r>
                        <a:rPr lang="en-US" sz="1400" b="0" dirty="0">
                          <a:effectLst/>
                          <a:latin typeface="Open Sans"/>
                        </a:rPr>
                        <a:t>gold, red</a:t>
                      </a:r>
                    </a:p>
                  </a:txBody>
                  <a:tcPr marT="95250" marB="95250" anchor="ctr"/>
                </a:tc>
                <a:tc>
                  <a:txBody>
                    <a:bodyPr/>
                    <a:lstStyle/>
                    <a:p>
                      <a:pPr algn="ctr" fontAlgn="base"/>
                      <a:r>
                        <a:rPr lang="en-US" sz="1400" b="0" dirty="0">
                          <a:effectLst/>
                          <a:latin typeface="Open Sans"/>
                        </a:rPr>
                        <a:t>upright</a:t>
                      </a:r>
                    </a:p>
                  </a:txBody>
                  <a:tcPr marT="95250" marB="95250" anchor="ctr"/>
                </a:tc>
                <a:tc>
                  <a:txBody>
                    <a:bodyPr/>
                    <a:lstStyle/>
                    <a:p>
                      <a:pPr algn="ctr"/>
                      <a:r>
                        <a:rPr lang="en-US" sz="1600" dirty="0"/>
                        <a:t>15</a:t>
                      </a:r>
                    </a:p>
                  </a:txBody>
                  <a:tcPr/>
                </a:tc>
                <a:tc>
                  <a:txBody>
                    <a:bodyPr/>
                    <a:lstStyle/>
                    <a:p>
                      <a:pPr algn="ctr"/>
                      <a:r>
                        <a:rPr lang="en-US" sz="1600" dirty="0"/>
                        <a:t>12</a:t>
                      </a:r>
                    </a:p>
                  </a:txBody>
                  <a:tcPr/>
                </a:tc>
                <a:extLst>
                  <a:ext uri="{0D108BD9-81ED-4DB2-BD59-A6C34878D82A}">
                    <a16:rowId xmlns:a16="http://schemas.microsoft.com/office/drawing/2014/main" val="10003"/>
                  </a:ext>
                </a:extLst>
              </a:tr>
              <a:tr h="388011">
                <a:tc>
                  <a:txBody>
                    <a:bodyPr/>
                    <a:lstStyle/>
                    <a:p>
                      <a:pPr algn="ctr" fontAlgn="base"/>
                      <a:r>
                        <a:rPr lang="en-US" sz="1400" b="0" i="0" dirty="0">
                          <a:effectLst/>
                          <a:latin typeface="Open Sans"/>
                        </a:rPr>
                        <a:t>Purple Ghost</a:t>
                      </a:r>
                      <a:endParaRPr lang="en-US" sz="1400" b="0" dirty="0">
                        <a:effectLst/>
                        <a:latin typeface="Open Sans"/>
                      </a:endParaRPr>
                    </a:p>
                  </a:txBody>
                  <a:tcPr marT="95250" marB="95250" anchor="ctr"/>
                </a:tc>
                <a:tc>
                  <a:txBody>
                    <a:bodyPr/>
                    <a:lstStyle/>
                    <a:p>
                      <a:pPr algn="ctr" fontAlgn="base"/>
                      <a:r>
                        <a:rPr lang="en-US" sz="1400" b="0" dirty="0">
                          <a:effectLst/>
                          <a:latin typeface="Open Sans"/>
                        </a:rPr>
                        <a:t>red</a:t>
                      </a:r>
                    </a:p>
                  </a:txBody>
                  <a:tcPr marT="95250" marB="95250" anchor="ctr"/>
                </a:tc>
                <a:tc>
                  <a:txBody>
                    <a:bodyPr/>
                    <a:lstStyle/>
                    <a:p>
                      <a:pPr algn="ctr" fontAlgn="base"/>
                      <a:r>
                        <a:rPr lang="en-US" sz="1400" b="0" dirty="0">
                          <a:effectLst/>
                          <a:latin typeface="Open Sans"/>
                        </a:rPr>
                        <a:t>crimson</a:t>
                      </a:r>
                    </a:p>
                  </a:txBody>
                  <a:tcPr marT="95250" marB="95250" anchor="ctr"/>
                </a:tc>
                <a:tc>
                  <a:txBody>
                    <a:bodyPr/>
                    <a:lstStyle/>
                    <a:p>
                      <a:pPr algn="ctr" fontAlgn="base"/>
                      <a:r>
                        <a:rPr lang="en-US" sz="1400" b="0" dirty="0">
                          <a:effectLst/>
                          <a:latin typeface="Open Sans"/>
                        </a:rPr>
                        <a:t>upright</a:t>
                      </a:r>
                    </a:p>
                  </a:txBody>
                  <a:tcPr marT="95250" marB="95250" anchor="ctr"/>
                </a:tc>
                <a:tc>
                  <a:txBody>
                    <a:bodyPr/>
                    <a:lstStyle/>
                    <a:p>
                      <a:pPr algn="ctr"/>
                      <a:r>
                        <a:rPr lang="en-US" sz="1600" dirty="0"/>
                        <a:t>10</a:t>
                      </a:r>
                    </a:p>
                  </a:txBody>
                  <a:tcPr/>
                </a:tc>
                <a:tc>
                  <a:txBody>
                    <a:bodyPr/>
                    <a:lstStyle/>
                    <a:p>
                      <a:pPr algn="ctr"/>
                      <a:r>
                        <a:rPr lang="en-US" sz="1600" dirty="0"/>
                        <a:t>6</a:t>
                      </a:r>
                    </a:p>
                  </a:txBody>
                  <a:tcPr/>
                </a:tc>
                <a:extLst>
                  <a:ext uri="{0D108BD9-81ED-4DB2-BD59-A6C34878D82A}">
                    <a16:rowId xmlns:a16="http://schemas.microsoft.com/office/drawing/2014/main" val="10004"/>
                  </a:ext>
                </a:extLst>
              </a:tr>
              <a:tr h="660300">
                <a:tc>
                  <a:txBody>
                    <a:bodyPr/>
                    <a:lstStyle/>
                    <a:p>
                      <a:pPr marL="0" algn="ctr" defTabSz="914400" rtl="0" eaLnBrk="1" fontAlgn="base" latinLnBrk="0" hangingPunct="1"/>
                      <a:r>
                        <a:rPr lang="en-US" sz="1600" kern="1200" dirty="0">
                          <a:solidFill>
                            <a:schemeClr val="dk1"/>
                          </a:solidFill>
                          <a:latin typeface="+mn-lt"/>
                          <a:ea typeface="+mn-ea"/>
                          <a:cs typeface="+mn-cs"/>
                        </a:rPr>
                        <a:t>Inaba-shidare</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purple-red</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crimson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horizontal/</a:t>
                      </a:r>
                    </a:p>
                    <a:p>
                      <a:pPr marL="0" algn="ctr" defTabSz="914400" rtl="0" eaLnBrk="1" fontAlgn="base" latinLnBrk="0" hangingPunct="1"/>
                      <a:r>
                        <a:rPr lang="en-US" sz="1600" kern="1200" dirty="0">
                          <a:solidFill>
                            <a:schemeClr val="dk1"/>
                          </a:solidFill>
                          <a:latin typeface="+mn-lt"/>
                          <a:ea typeface="+mn-ea"/>
                          <a:cs typeface="+mn-cs"/>
                        </a:rPr>
                        <a:t>weeping</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10</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15</a:t>
                      </a:r>
                    </a:p>
                  </a:txBody>
                  <a:tcPr marT="95250" marB="95250" anchor="ctr"/>
                </a:tc>
                <a:extLst>
                  <a:ext uri="{0D108BD9-81ED-4DB2-BD59-A6C34878D82A}">
                    <a16:rowId xmlns:a16="http://schemas.microsoft.com/office/drawing/2014/main" val="10005"/>
                  </a:ext>
                </a:extLst>
              </a:tr>
              <a:tr h="660300">
                <a:tc>
                  <a:txBody>
                    <a:bodyPr/>
                    <a:lstStyle/>
                    <a:p>
                      <a:pPr marL="0" algn="ctr" defTabSz="914400" rtl="0" eaLnBrk="1" fontAlgn="base" latinLnBrk="0" hangingPunct="1"/>
                      <a:r>
                        <a:rPr lang="en-US" sz="1600" kern="1200" dirty="0">
                          <a:solidFill>
                            <a:schemeClr val="dk1"/>
                          </a:solidFill>
                          <a:latin typeface="+mn-lt"/>
                          <a:ea typeface="+mn-ea"/>
                          <a:cs typeface="+mn-cs"/>
                        </a:rPr>
                        <a:t>Red Dragon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cherry-pink, red</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crimson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round/weeping</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12</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12</a:t>
                      </a:r>
                    </a:p>
                  </a:txBody>
                  <a:tcPr marT="95250" marB="95250" anchor="ctr"/>
                </a:tc>
                <a:extLst>
                  <a:ext uri="{0D108BD9-81ED-4DB2-BD59-A6C34878D82A}">
                    <a16:rowId xmlns:a16="http://schemas.microsoft.com/office/drawing/2014/main" val="10006"/>
                  </a:ext>
                </a:extLst>
              </a:tr>
              <a:tr h="660300">
                <a:tc>
                  <a:txBody>
                    <a:bodyPr/>
                    <a:lstStyle/>
                    <a:p>
                      <a:pPr marL="0" algn="ctr" defTabSz="914400" rtl="0" eaLnBrk="1" fontAlgn="base" latinLnBrk="0" hangingPunct="1"/>
                      <a:r>
                        <a:rPr lang="en-US" sz="1600" kern="1200" dirty="0">
                          <a:solidFill>
                            <a:schemeClr val="dk1"/>
                          </a:solidFill>
                          <a:latin typeface="+mn-lt"/>
                          <a:ea typeface="+mn-ea"/>
                          <a:cs typeface="+mn-cs"/>
                        </a:rPr>
                        <a:t>Crimson Queen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Red</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crimson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weeping</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10</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12</a:t>
                      </a:r>
                    </a:p>
                  </a:txBody>
                  <a:tcPr marT="95250" marB="95250" anchor="ctr"/>
                </a:tc>
                <a:extLst>
                  <a:ext uri="{0D108BD9-81ED-4DB2-BD59-A6C34878D82A}">
                    <a16:rowId xmlns:a16="http://schemas.microsoft.com/office/drawing/2014/main" val="10007"/>
                  </a:ext>
                </a:extLst>
              </a:tr>
              <a:tr h="415240">
                <a:tc>
                  <a:txBody>
                    <a:bodyPr/>
                    <a:lstStyle/>
                    <a:p>
                      <a:pPr marL="0" algn="ctr" defTabSz="914400" rtl="0" eaLnBrk="1" fontAlgn="base" latinLnBrk="0" hangingPunct="1"/>
                      <a:r>
                        <a:rPr lang="en-US" sz="1600" kern="1200" dirty="0">
                          <a:solidFill>
                            <a:schemeClr val="dk1"/>
                          </a:solidFill>
                          <a:latin typeface="+mn-lt"/>
                          <a:ea typeface="+mn-ea"/>
                          <a:cs typeface="+mn-cs"/>
                        </a:rPr>
                        <a:t>Garnet</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red-orange</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deep red</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weeping</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12</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12</a:t>
                      </a:r>
                    </a:p>
                  </a:txBody>
                  <a:tcPr marT="95250" marB="95250" anchor="ctr"/>
                </a:tc>
                <a:extLst>
                  <a:ext uri="{0D108BD9-81ED-4DB2-BD59-A6C34878D82A}">
                    <a16:rowId xmlns:a16="http://schemas.microsoft.com/office/drawing/2014/main" val="10008"/>
                  </a:ext>
                </a:extLst>
              </a:tr>
              <a:tr h="660300">
                <a:tc>
                  <a:txBody>
                    <a:bodyPr/>
                    <a:lstStyle/>
                    <a:p>
                      <a:pPr marL="0" algn="ctr" defTabSz="914400" rtl="0" eaLnBrk="1" fontAlgn="base" latinLnBrk="0" hangingPunct="1"/>
                      <a:r>
                        <a:rPr lang="en-US" sz="1600" kern="1200" dirty="0">
                          <a:solidFill>
                            <a:schemeClr val="dk1"/>
                          </a:solidFill>
                          <a:latin typeface="+mn-lt"/>
                          <a:ea typeface="+mn-ea"/>
                          <a:cs typeface="+mn-cs"/>
                        </a:rPr>
                        <a:t>Green Cascade</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green</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gold, orange, red</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cascading</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5</a:t>
                      </a:r>
                    </a:p>
                  </a:txBody>
                  <a:tcPr marT="95250" marB="95250" anchor="ctr"/>
                </a:tc>
                <a:tc>
                  <a:txBody>
                    <a:bodyPr/>
                    <a:lstStyle/>
                    <a:p>
                      <a:pPr marL="0" algn="ctr" defTabSz="914400" rtl="0" eaLnBrk="1" fontAlgn="base" latinLnBrk="0" hangingPunct="1"/>
                      <a:r>
                        <a:rPr lang="en-US" sz="1600" kern="1200" dirty="0">
                          <a:solidFill>
                            <a:schemeClr val="dk1"/>
                          </a:solidFill>
                          <a:latin typeface="+mn-lt"/>
                          <a:ea typeface="+mn-ea"/>
                          <a:cs typeface="+mn-cs"/>
                        </a:rPr>
                        <a:t>8</a:t>
                      </a:r>
                    </a:p>
                  </a:txBody>
                  <a:tcPr marT="95250" marB="95250" anchor="ctr"/>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2"/>
          </p:nvPr>
        </p:nvSpPr>
        <p:spPr/>
        <p:txBody>
          <a:bodyPr/>
          <a:lstStyle/>
          <a:p>
            <a:fld id="{111DB74A-73E3-49E8-8984-0D5D8C20C556}" type="slidenum">
              <a:rPr lang="en-US" smtClean="0"/>
              <a:pPr/>
              <a:t>11</a:t>
            </a:fld>
            <a:endParaRPr lang="en-US" dirty="0"/>
          </a:p>
        </p:txBody>
      </p:sp>
    </p:spTree>
    <p:extLst>
      <p:ext uri="{BB962C8B-B14F-4D97-AF65-F5344CB8AC3E}">
        <p14:creationId xmlns:p14="http://schemas.microsoft.com/office/powerpoint/2010/main" val="227223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12</a:t>
            </a:fld>
            <a:endParaRPr lang="en-US" dirty="0"/>
          </a:p>
        </p:txBody>
      </p:sp>
      <p:sp>
        <p:nvSpPr>
          <p:cNvPr id="5" name="Title 4"/>
          <p:cNvSpPr>
            <a:spLocks noGrp="1"/>
          </p:cNvSpPr>
          <p:nvPr>
            <p:ph type="title"/>
          </p:nvPr>
        </p:nvSpPr>
        <p:spPr/>
        <p:txBody>
          <a:bodyPr/>
          <a:lstStyle/>
          <a:p>
            <a:r>
              <a:rPr lang="en-US" dirty="0"/>
              <a:t>Weeping</a:t>
            </a:r>
          </a:p>
        </p:txBody>
      </p:sp>
      <p:pic>
        <p:nvPicPr>
          <p:cNvPr id="6" name="Picture 5"/>
          <p:cNvPicPr>
            <a:picLocks noChangeAspect="1"/>
          </p:cNvPicPr>
          <p:nvPr/>
        </p:nvPicPr>
        <p:blipFill>
          <a:blip r:embed="rId2"/>
          <a:stretch>
            <a:fillRect/>
          </a:stretch>
        </p:blipFill>
        <p:spPr>
          <a:xfrm>
            <a:off x="921326" y="1417639"/>
            <a:ext cx="6759141" cy="4373562"/>
          </a:xfrm>
          <a:prstGeom prst="rect">
            <a:avLst/>
          </a:prstGeom>
        </p:spPr>
      </p:pic>
    </p:spTree>
    <p:extLst>
      <p:ext uri="{BB962C8B-B14F-4D97-AF65-F5344CB8AC3E}">
        <p14:creationId xmlns:p14="http://schemas.microsoft.com/office/powerpoint/2010/main" val="282044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13</a:t>
            </a:fld>
            <a:endParaRPr lang="en-US" dirty="0"/>
          </a:p>
        </p:txBody>
      </p:sp>
      <p:sp>
        <p:nvSpPr>
          <p:cNvPr id="5" name="Title 4"/>
          <p:cNvSpPr>
            <a:spLocks noGrp="1"/>
          </p:cNvSpPr>
          <p:nvPr>
            <p:ph type="title"/>
          </p:nvPr>
        </p:nvSpPr>
        <p:spPr/>
        <p:txBody>
          <a:bodyPr/>
          <a:lstStyle/>
          <a:p>
            <a:r>
              <a:rPr lang="en-US" dirty="0"/>
              <a:t>Weeping</a:t>
            </a:r>
          </a:p>
        </p:txBody>
      </p:sp>
      <p:pic>
        <p:nvPicPr>
          <p:cNvPr id="7" name="Picture 6"/>
          <p:cNvPicPr>
            <a:picLocks noChangeAspect="1"/>
          </p:cNvPicPr>
          <p:nvPr/>
        </p:nvPicPr>
        <p:blipFill>
          <a:blip r:embed="rId2"/>
          <a:stretch>
            <a:fillRect/>
          </a:stretch>
        </p:blipFill>
        <p:spPr>
          <a:xfrm>
            <a:off x="1257300" y="1295400"/>
            <a:ext cx="6057900" cy="4724400"/>
          </a:xfrm>
          <a:prstGeom prst="rect">
            <a:avLst/>
          </a:prstGeom>
        </p:spPr>
      </p:pic>
    </p:spTree>
    <p:extLst>
      <p:ext uri="{BB962C8B-B14F-4D97-AF65-F5344CB8AC3E}">
        <p14:creationId xmlns:p14="http://schemas.microsoft.com/office/powerpoint/2010/main" val="158225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14</a:t>
            </a:fld>
            <a:endParaRPr lang="en-US" dirty="0"/>
          </a:p>
        </p:txBody>
      </p:sp>
      <p:sp>
        <p:nvSpPr>
          <p:cNvPr id="5" name="Title 4"/>
          <p:cNvSpPr>
            <a:spLocks noGrp="1"/>
          </p:cNvSpPr>
          <p:nvPr>
            <p:ph type="title"/>
          </p:nvPr>
        </p:nvSpPr>
        <p:spPr/>
        <p:txBody>
          <a:bodyPr/>
          <a:lstStyle/>
          <a:p>
            <a:r>
              <a:rPr lang="en-US" dirty="0"/>
              <a:t>Weeping</a:t>
            </a:r>
          </a:p>
        </p:txBody>
      </p:sp>
      <p:pic>
        <p:nvPicPr>
          <p:cNvPr id="8" name="Picture 7"/>
          <p:cNvPicPr>
            <a:picLocks noChangeAspect="1"/>
          </p:cNvPicPr>
          <p:nvPr/>
        </p:nvPicPr>
        <p:blipFill>
          <a:blip r:embed="rId2"/>
          <a:stretch>
            <a:fillRect/>
          </a:stretch>
        </p:blipFill>
        <p:spPr>
          <a:xfrm>
            <a:off x="1600200" y="1222150"/>
            <a:ext cx="6358025" cy="4721449"/>
          </a:xfrm>
          <a:prstGeom prst="rect">
            <a:avLst/>
          </a:prstGeom>
        </p:spPr>
      </p:pic>
    </p:spTree>
    <p:extLst>
      <p:ext uri="{BB962C8B-B14F-4D97-AF65-F5344CB8AC3E}">
        <p14:creationId xmlns:p14="http://schemas.microsoft.com/office/powerpoint/2010/main" val="58631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15</a:t>
            </a:fld>
            <a:endParaRPr lang="en-US" dirty="0"/>
          </a:p>
        </p:txBody>
      </p:sp>
      <p:sp>
        <p:nvSpPr>
          <p:cNvPr id="5" name="Title 4"/>
          <p:cNvSpPr>
            <a:spLocks noGrp="1"/>
          </p:cNvSpPr>
          <p:nvPr>
            <p:ph type="title"/>
          </p:nvPr>
        </p:nvSpPr>
        <p:spPr>
          <a:xfrm>
            <a:off x="420710" y="0"/>
            <a:ext cx="8229600" cy="1143000"/>
          </a:xfrm>
        </p:spPr>
        <p:txBody>
          <a:bodyPr/>
          <a:lstStyle/>
          <a:p>
            <a:r>
              <a:rPr lang="en-US" dirty="0"/>
              <a:t>Upright</a:t>
            </a:r>
          </a:p>
        </p:txBody>
      </p:sp>
      <p:pic>
        <p:nvPicPr>
          <p:cNvPr id="2" name="Picture 1"/>
          <p:cNvPicPr>
            <a:picLocks noChangeAspect="1"/>
          </p:cNvPicPr>
          <p:nvPr/>
        </p:nvPicPr>
        <p:blipFill>
          <a:blip r:embed="rId2"/>
          <a:stretch>
            <a:fillRect/>
          </a:stretch>
        </p:blipFill>
        <p:spPr>
          <a:xfrm>
            <a:off x="2057400" y="1143000"/>
            <a:ext cx="4376738" cy="4832121"/>
          </a:xfrm>
          <a:prstGeom prst="rect">
            <a:avLst/>
          </a:prstGeom>
        </p:spPr>
      </p:pic>
    </p:spTree>
    <p:extLst>
      <p:ext uri="{BB962C8B-B14F-4D97-AF65-F5344CB8AC3E}">
        <p14:creationId xmlns:p14="http://schemas.microsoft.com/office/powerpoint/2010/main" val="2075506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16</a:t>
            </a:fld>
            <a:endParaRPr lang="en-US" dirty="0"/>
          </a:p>
        </p:txBody>
      </p:sp>
      <p:sp>
        <p:nvSpPr>
          <p:cNvPr id="5" name="Title 4"/>
          <p:cNvSpPr>
            <a:spLocks noGrp="1"/>
          </p:cNvSpPr>
          <p:nvPr>
            <p:ph type="title"/>
          </p:nvPr>
        </p:nvSpPr>
        <p:spPr>
          <a:xfrm>
            <a:off x="420710" y="0"/>
            <a:ext cx="8229600" cy="1143000"/>
          </a:xfrm>
        </p:spPr>
        <p:txBody>
          <a:bodyPr/>
          <a:lstStyle/>
          <a:p>
            <a:r>
              <a:rPr lang="en-US" dirty="0"/>
              <a:t>Upright</a:t>
            </a:r>
          </a:p>
        </p:txBody>
      </p:sp>
      <p:pic>
        <p:nvPicPr>
          <p:cNvPr id="6" name="Picture 5"/>
          <p:cNvPicPr>
            <a:picLocks noChangeAspect="1"/>
          </p:cNvPicPr>
          <p:nvPr/>
        </p:nvPicPr>
        <p:blipFill>
          <a:blip r:embed="rId2"/>
          <a:stretch>
            <a:fillRect/>
          </a:stretch>
        </p:blipFill>
        <p:spPr>
          <a:xfrm>
            <a:off x="1304925" y="1100137"/>
            <a:ext cx="6534150" cy="4657725"/>
          </a:xfrm>
          <a:prstGeom prst="rect">
            <a:avLst/>
          </a:prstGeom>
        </p:spPr>
      </p:pic>
    </p:spTree>
    <p:extLst>
      <p:ext uri="{BB962C8B-B14F-4D97-AF65-F5344CB8AC3E}">
        <p14:creationId xmlns:p14="http://schemas.microsoft.com/office/powerpoint/2010/main" val="443347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17</a:t>
            </a:fld>
            <a:endParaRPr lang="en-US" dirty="0"/>
          </a:p>
        </p:txBody>
      </p:sp>
      <p:sp>
        <p:nvSpPr>
          <p:cNvPr id="5" name="Title 4"/>
          <p:cNvSpPr>
            <a:spLocks noGrp="1"/>
          </p:cNvSpPr>
          <p:nvPr>
            <p:ph type="title"/>
          </p:nvPr>
        </p:nvSpPr>
        <p:spPr>
          <a:xfrm>
            <a:off x="420710" y="0"/>
            <a:ext cx="8229600" cy="1143000"/>
          </a:xfrm>
        </p:spPr>
        <p:txBody>
          <a:bodyPr/>
          <a:lstStyle/>
          <a:p>
            <a:r>
              <a:rPr lang="en-US" dirty="0"/>
              <a:t>Upright</a:t>
            </a:r>
          </a:p>
        </p:txBody>
      </p:sp>
      <p:pic>
        <p:nvPicPr>
          <p:cNvPr id="4" name="Picture 3"/>
          <p:cNvPicPr>
            <a:picLocks noChangeAspect="1"/>
          </p:cNvPicPr>
          <p:nvPr/>
        </p:nvPicPr>
        <p:blipFill>
          <a:blip r:embed="rId2"/>
          <a:stretch>
            <a:fillRect/>
          </a:stretch>
        </p:blipFill>
        <p:spPr>
          <a:xfrm>
            <a:off x="1800225" y="990600"/>
            <a:ext cx="5543550" cy="4876800"/>
          </a:xfrm>
          <a:prstGeom prst="rect">
            <a:avLst/>
          </a:prstGeom>
        </p:spPr>
      </p:pic>
    </p:spTree>
    <p:extLst>
      <p:ext uri="{BB962C8B-B14F-4D97-AF65-F5344CB8AC3E}">
        <p14:creationId xmlns:p14="http://schemas.microsoft.com/office/powerpoint/2010/main" val="320574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1143000"/>
          </a:xfrm>
        </p:spPr>
        <p:txBody>
          <a:bodyPr>
            <a:normAutofit/>
          </a:bodyPr>
          <a:lstStyle/>
          <a:p>
            <a:r>
              <a:rPr lang="en-US" dirty="0"/>
              <a:t>Japanese maple flowers</a:t>
            </a:r>
            <a:endParaRPr lang="en-US" sz="3100" i="1" dirty="0"/>
          </a:p>
        </p:txBody>
      </p:sp>
      <p:sp>
        <p:nvSpPr>
          <p:cNvPr id="2" name="Text Placeholder 1"/>
          <p:cNvSpPr>
            <a:spLocks noGrp="1"/>
          </p:cNvSpPr>
          <p:nvPr>
            <p:ph idx="1"/>
          </p:nvPr>
        </p:nvSpPr>
        <p:spPr>
          <a:xfrm>
            <a:off x="457200" y="1066800"/>
            <a:ext cx="8229600" cy="4724400"/>
          </a:xfrm>
        </p:spPr>
        <p:txBody>
          <a:bodyPr>
            <a:normAutofit/>
          </a:bodyPr>
          <a:lstStyle/>
          <a:p>
            <a:pPr lvl="1"/>
            <a:r>
              <a:rPr lang="en-US" dirty="0"/>
              <a:t>Flowers are monoecious (have both male and female flowers on the same plant) and are inconspicuous &amp; small</a:t>
            </a:r>
          </a:p>
          <a:p>
            <a:pPr marL="457200" lvl="1" indent="0">
              <a:buNone/>
            </a:pP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18</a:t>
            </a:fld>
            <a:endParaRPr lang="en-US" dirty="0"/>
          </a:p>
        </p:txBody>
      </p:sp>
      <p:pic>
        <p:nvPicPr>
          <p:cNvPr id="7" name="Picture 4" descr="Image may contain: plant, sky, flower, tree, cloud,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0025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7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1143000"/>
          </a:xfrm>
        </p:spPr>
        <p:txBody>
          <a:bodyPr>
            <a:normAutofit/>
          </a:bodyPr>
          <a:lstStyle/>
          <a:p>
            <a:r>
              <a:rPr lang="en-US" dirty="0"/>
              <a:t>Japanese maple fruit</a:t>
            </a:r>
            <a:endParaRPr lang="en-US" sz="3100" i="1" dirty="0"/>
          </a:p>
        </p:txBody>
      </p:sp>
      <p:sp>
        <p:nvSpPr>
          <p:cNvPr id="2" name="Text Placeholder 1"/>
          <p:cNvSpPr>
            <a:spLocks noGrp="1"/>
          </p:cNvSpPr>
          <p:nvPr>
            <p:ph idx="1"/>
          </p:nvPr>
        </p:nvSpPr>
        <p:spPr>
          <a:xfrm>
            <a:off x="457200" y="1295400"/>
            <a:ext cx="8229600" cy="4495800"/>
          </a:xfrm>
        </p:spPr>
        <p:txBody>
          <a:bodyPr>
            <a:normAutofit/>
          </a:bodyPr>
          <a:lstStyle/>
          <a:p>
            <a:pPr lvl="1"/>
            <a:r>
              <a:rPr lang="en-US" dirty="0"/>
              <a:t>Fruit is called samaras, which are nutlets enclosed in a papery, fibrous tissue that’s in the shape of wings. They spin as they fall &amp; are carried distance	</a:t>
            </a:r>
          </a:p>
          <a:p>
            <a:pPr lvl="1"/>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19</a:t>
            </a:fld>
            <a:endParaRPr lang="en-US" dirty="0"/>
          </a:p>
        </p:txBody>
      </p:sp>
      <p:pic>
        <p:nvPicPr>
          <p:cNvPr id="4" name="Picture 3"/>
          <p:cNvPicPr>
            <a:picLocks noChangeAspect="1"/>
          </p:cNvPicPr>
          <p:nvPr/>
        </p:nvPicPr>
        <p:blipFill>
          <a:blip r:embed="rId3"/>
          <a:stretch>
            <a:fillRect/>
          </a:stretch>
        </p:blipFill>
        <p:spPr>
          <a:xfrm>
            <a:off x="685800" y="3276600"/>
            <a:ext cx="3407524" cy="2305318"/>
          </a:xfrm>
          <a:prstGeom prst="rect">
            <a:avLst/>
          </a:prstGeom>
        </p:spPr>
      </p:pic>
      <p:pic>
        <p:nvPicPr>
          <p:cNvPr id="6146" name="Picture 2" descr="Image result for japanese maple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718908"/>
            <a:ext cx="2209800" cy="331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9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973"/>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228600" y="762000"/>
            <a:ext cx="8615363" cy="4495800"/>
          </a:xfrm>
        </p:spPr>
        <p:txBody>
          <a:bodyPr>
            <a:normAutofit/>
          </a:bodyPr>
          <a:lstStyle/>
          <a:p>
            <a:r>
              <a:rPr lang="en-US" dirty="0"/>
              <a:t>Trivia</a:t>
            </a:r>
          </a:p>
          <a:p>
            <a:pPr lvl="1"/>
            <a:r>
              <a:rPr lang="en-US" dirty="0"/>
              <a:t>Fried maple leaves are a very popular snack in Osaka, and apparently have been for at least a thousand years. The city of Minoh is particularly famous for their fried leaves. The maple leaves are dipped in tempura batter  and fried, which gives them their unique taste. Chefs in Minoh usually store their leaves in barrels of salt for one year, which makes them particularly tasty.</a:t>
            </a:r>
          </a:p>
        </p:txBody>
      </p:sp>
      <p:sp>
        <p:nvSpPr>
          <p:cNvPr id="6" name="Slide Number Placeholder 5"/>
          <p:cNvSpPr>
            <a:spLocks noGrp="1"/>
          </p:cNvSpPr>
          <p:nvPr>
            <p:ph type="sldNum" sz="quarter" idx="12"/>
          </p:nvPr>
        </p:nvSpPr>
        <p:spPr/>
        <p:txBody>
          <a:bodyPr/>
          <a:lstStyle/>
          <a:p>
            <a:fld id="{111DB74A-73E3-49E8-8984-0D5D8C20C556}" type="slidenum">
              <a:rPr lang="en-US" smtClean="0"/>
              <a:pPr/>
              <a:t>20</a:t>
            </a:fld>
            <a:endParaRPr lang="en-US" dirty="0"/>
          </a:p>
        </p:txBody>
      </p:sp>
      <p:pic>
        <p:nvPicPr>
          <p:cNvPr id="4" name="Picture 3"/>
          <p:cNvPicPr>
            <a:picLocks noChangeAspect="1"/>
          </p:cNvPicPr>
          <p:nvPr/>
        </p:nvPicPr>
        <p:blipFill>
          <a:blip r:embed="rId3"/>
          <a:stretch>
            <a:fillRect/>
          </a:stretch>
        </p:blipFill>
        <p:spPr>
          <a:xfrm>
            <a:off x="5060927" y="3581400"/>
            <a:ext cx="3662363" cy="2654373"/>
          </a:xfrm>
          <a:prstGeom prst="rect">
            <a:avLst/>
          </a:prstGeom>
        </p:spPr>
      </p:pic>
    </p:spTree>
    <p:extLst>
      <p:ext uri="{BB962C8B-B14F-4D97-AF65-F5344CB8AC3E}">
        <p14:creationId xmlns:p14="http://schemas.microsoft.com/office/powerpoint/2010/main" val="3729136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457200" y="1295400"/>
            <a:ext cx="8229600" cy="4495800"/>
          </a:xfrm>
        </p:spPr>
        <p:txBody>
          <a:bodyPr>
            <a:normAutofit/>
          </a:bodyPr>
          <a:lstStyle/>
          <a:p>
            <a:r>
              <a:rPr lang="en-US" dirty="0"/>
              <a:t>GRAFTED? SEED? CUTTINGS?</a:t>
            </a:r>
          </a:p>
          <a:p>
            <a:pPr lvl="1"/>
            <a:r>
              <a:rPr lang="en-US" dirty="0"/>
              <a:t>Seedlings from seeds may not be exact clones of the parent</a:t>
            </a:r>
          </a:p>
          <a:p>
            <a:pPr lvl="1"/>
            <a:r>
              <a:rPr lang="en-US" dirty="0"/>
              <a:t>Trees can be grown from cuttings</a:t>
            </a:r>
          </a:p>
          <a:p>
            <a:pPr lvl="1"/>
            <a:r>
              <a:rPr lang="en-US" dirty="0"/>
              <a:t>Most in local nurseries are grafted onto a rootstock</a:t>
            </a:r>
          </a:p>
        </p:txBody>
      </p:sp>
      <p:sp>
        <p:nvSpPr>
          <p:cNvPr id="6" name="Slide Number Placeholder 5"/>
          <p:cNvSpPr>
            <a:spLocks noGrp="1"/>
          </p:cNvSpPr>
          <p:nvPr>
            <p:ph type="sldNum" sz="quarter" idx="12"/>
          </p:nvPr>
        </p:nvSpPr>
        <p:spPr/>
        <p:txBody>
          <a:bodyPr/>
          <a:lstStyle/>
          <a:p>
            <a:fld id="{111DB74A-73E3-49E8-8984-0D5D8C20C556}" type="slidenum">
              <a:rPr lang="en-US" smtClean="0"/>
              <a:pPr/>
              <a:t>21</a:t>
            </a:fld>
            <a:endParaRPr lang="en-US" dirty="0"/>
          </a:p>
        </p:txBody>
      </p:sp>
    </p:spTree>
    <p:extLst>
      <p:ext uri="{BB962C8B-B14F-4D97-AF65-F5344CB8AC3E}">
        <p14:creationId xmlns:p14="http://schemas.microsoft.com/office/powerpoint/2010/main" val="423852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4321" y="533400"/>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475445" y="1828800"/>
            <a:ext cx="8229600" cy="4038600"/>
          </a:xfrm>
        </p:spPr>
        <p:txBody>
          <a:bodyPr>
            <a:normAutofit/>
          </a:bodyPr>
          <a:lstStyle/>
          <a:p>
            <a:r>
              <a:rPr lang="en-US" dirty="0"/>
              <a:t>Nurseries use ‘Japanese Maple’ for several species</a:t>
            </a:r>
          </a:p>
          <a:p>
            <a:pPr lvl="1"/>
            <a:r>
              <a:rPr lang="en-US" i="1" dirty="0"/>
              <a:t>Acer palmatum </a:t>
            </a:r>
            <a:r>
              <a:rPr lang="en-US" dirty="0"/>
              <a:t>(named because the leaf looks like a hand)</a:t>
            </a:r>
          </a:p>
          <a:p>
            <a:pPr lvl="1"/>
            <a:r>
              <a:rPr lang="en-US" i="1" dirty="0"/>
              <a:t>Acer japonicum</a:t>
            </a:r>
          </a:p>
          <a:p>
            <a:pPr lvl="1"/>
            <a:r>
              <a:rPr lang="en-US" i="1" dirty="0"/>
              <a:t>Acer shirasawanum</a:t>
            </a:r>
          </a:p>
          <a:p>
            <a:pPr lvl="1"/>
            <a:r>
              <a:rPr lang="en-US" dirty="0"/>
              <a:t>Plus other Acer (maple) species that are not native to Japan</a:t>
            </a:r>
          </a:p>
          <a:p>
            <a:r>
              <a:rPr lang="en-US" dirty="0"/>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22</a:t>
            </a:fld>
            <a:endParaRPr lang="en-US" dirty="0"/>
          </a:p>
        </p:txBody>
      </p:sp>
    </p:spTree>
    <p:extLst>
      <p:ext uri="{BB962C8B-B14F-4D97-AF65-F5344CB8AC3E}">
        <p14:creationId xmlns:p14="http://schemas.microsoft.com/office/powerpoint/2010/main" val="3583411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23</a:t>
            </a:fld>
            <a:endParaRPr lang="en-US" dirty="0"/>
          </a:p>
        </p:txBody>
      </p:sp>
      <p:sp>
        <p:nvSpPr>
          <p:cNvPr id="5" name="Title 4"/>
          <p:cNvSpPr>
            <a:spLocks noGrp="1"/>
          </p:cNvSpPr>
          <p:nvPr>
            <p:ph type="title"/>
          </p:nvPr>
        </p:nvSpPr>
        <p:spPr/>
        <p:txBody>
          <a:bodyPr>
            <a:normAutofit fontScale="90000"/>
          </a:bodyPr>
          <a:lstStyle/>
          <a:p>
            <a:r>
              <a:rPr lang="en-US" dirty="0"/>
              <a:t>5 Basic leaf types of </a:t>
            </a:r>
            <a:r>
              <a:rPr lang="en-US" i="1" dirty="0"/>
              <a:t>Acer palmatum</a:t>
            </a:r>
          </a:p>
        </p:txBody>
      </p:sp>
      <p:pic>
        <p:nvPicPr>
          <p:cNvPr id="6" name="Picture 5"/>
          <p:cNvPicPr>
            <a:picLocks noChangeAspect="1"/>
          </p:cNvPicPr>
          <p:nvPr/>
        </p:nvPicPr>
        <p:blipFill>
          <a:blip r:embed="rId2"/>
          <a:stretch>
            <a:fillRect/>
          </a:stretch>
        </p:blipFill>
        <p:spPr>
          <a:xfrm>
            <a:off x="1143000" y="1253064"/>
            <a:ext cx="6999678" cy="4684824"/>
          </a:xfrm>
          <a:prstGeom prst="rect">
            <a:avLst/>
          </a:prstGeom>
        </p:spPr>
      </p:pic>
    </p:spTree>
    <p:extLst>
      <p:ext uri="{BB962C8B-B14F-4D97-AF65-F5344CB8AC3E}">
        <p14:creationId xmlns:p14="http://schemas.microsoft.com/office/powerpoint/2010/main" val="100762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9763"/>
            <a:ext cx="8229600" cy="1143000"/>
          </a:xfrm>
        </p:spPr>
        <p:txBody>
          <a:bodyPr>
            <a:normAutofit fontScale="90000"/>
          </a:bodyPr>
          <a:lstStyle/>
          <a:p>
            <a:r>
              <a:rPr lang="en-US" dirty="0"/>
              <a:t>5 Basic leaf types of </a:t>
            </a:r>
            <a:r>
              <a:rPr lang="en-US" i="1" dirty="0"/>
              <a:t>Acer palmatum</a:t>
            </a:r>
          </a:p>
        </p:txBody>
      </p:sp>
      <p:sp>
        <p:nvSpPr>
          <p:cNvPr id="2" name="Content Placeholder 1"/>
          <p:cNvSpPr>
            <a:spLocks noGrp="1"/>
          </p:cNvSpPr>
          <p:nvPr>
            <p:ph idx="1"/>
          </p:nvPr>
        </p:nvSpPr>
        <p:spPr>
          <a:xfrm>
            <a:off x="457200" y="1295401"/>
            <a:ext cx="8229600" cy="4114800"/>
          </a:xfrm>
        </p:spPr>
        <p:txBody>
          <a:bodyPr>
            <a:normAutofit fontScale="70000" lnSpcReduction="20000"/>
          </a:bodyPr>
          <a:lstStyle/>
          <a:p>
            <a:pPr marL="457200" indent="-457200">
              <a:buFont typeface="Arial" panose="020B0604020202020204" pitchFamily="34" charset="0"/>
              <a:buChar char="•"/>
            </a:pPr>
            <a:r>
              <a:rPr lang="en-US" dirty="0"/>
              <a:t>Palmatum group</a:t>
            </a:r>
          </a:p>
          <a:p>
            <a:pPr marL="857250" lvl="1" indent="-457200">
              <a:buFont typeface="Arial" panose="020B0604020202020204" pitchFamily="34" charset="0"/>
              <a:buChar char="•"/>
            </a:pPr>
            <a:r>
              <a:rPr lang="en-US" dirty="0"/>
              <a:t>Leaf lobes moderately to deeply divided 2/3 to 3/4 of the way to the leaf base and in some cases, almost to the base</a:t>
            </a:r>
          </a:p>
          <a:p>
            <a:pPr marL="457200" indent="-457200">
              <a:buFont typeface="Arial" panose="020B0604020202020204" pitchFamily="34" charset="0"/>
              <a:buChar char="•"/>
            </a:pPr>
            <a:r>
              <a:rPr lang="en-US" dirty="0"/>
              <a:t>Amoenum group</a:t>
            </a:r>
          </a:p>
          <a:p>
            <a:pPr marL="857250" lvl="1" indent="-457200">
              <a:buFont typeface="Arial" panose="020B0604020202020204" pitchFamily="34" charset="0"/>
              <a:buChar char="•"/>
            </a:pPr>
            <a:r>
              <a:rPr lang="en-US" dirty="0"/>
              <a:t>Leaf lobes shallowly to moderately divided, usually up to 2/3 of the way to the leaf base</a:t>
            </a:r>
          </a:p>
          <a:p>
            <a:pPr marL="457200" indent="-457200">
              <a:buFont typeface="Arial" panose="020B0604020202020204" pitchFamily="34" charset="0"/>
              <a:buChar char="•"/>
            </a:pPr>
            <a:r>
              <a:rPr lang="en-US" dirty="0"/>
              <a:t>Matsumurae group</a:t>
            </a:r>
          </a:p>
          <a:p>
            <a:pPr marL="857250" lvl="1" indent="-457200">
              <a:buFont typeface="Arial" panose="020B0604020202020204" pitchFamily="34" charset="0"/>
              <a:buChar char="•"/>
            </a:pPr>
            <a:r>
              <a:rPr lang="en-US" dirty="0"/>
              <a:t>Leaf lobes mostly very deeply divided more than ¾ of the way to the leaf base</a:t>
            </a:r>
          </a:p>
          <a:p>
            <a:pPr marL="457200" indent="-457200">
              <a:buFont typeface="Arial" panose="020B0604020202020204" pitchFamily="34" charset="0"/>
              <a:buChar char="•"/>
            </a:pPr>
            <a:r>
              <a:rPr lang="en-US" dirty="0"/>
              <a:t>Linearilobum group</a:t>
            </a:r>
          </a:p>
          <a:p>
            <a:pPr marL="857250" lvl="1" indent="-457200">
              <a:buFont typeface="Arial" panose="020B0604020202020204" pitchFamily="34" charset="0"/>
              <a:buChar char="•"/>
            </a:pPr>
            <a:r>
              <a:rPr lang="en-US" dirty="0"/>
              <a:t>Leaf lobes narrow, straplike, divided to the leaf base</a:t>
            </a:r>
          </a:p>
          <a:p>
            <a:pPr marL="457200" indent="-457200">
              <a:buFont typeface="Arial" panose="020B0604020202020204" pitchFamily="34" charset="0"/>
              <a:buChar char="•"/>
            </a:pPr>
            <a:r>
              <a:rPr lang="en-US" dirty="0"/>
              <a:t>Dissectum group</a:t>
            </a:r>
          </a:p>
          <a:p>
            <a:pPr marL="857250" lvl="1" indent="-457200">
              <a:buFont typeface="Arial" panose="020B0604020202020204" pitchFamily="34" charset="0"/>
              <a:buChar char="•"/>
            </a:pPr>
            <a:r>
              <a:rPr lang="en-US" dirty="0"/>
              <a:t>Leaf lobes very deeply divided and deeply dissected into sublobes</a:t>
            </a:r>
          </a:p>
          <a:p>
            <a:pPr marL="857250" lvl="1" indent="-45720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24</a:t>
            </a:fld>
            <a:endParaRPr lang="en-US" dirty="0"/>
          </a:p>
        </p:txBody>
      </p:sp>
    </p:spTree>
    <p:extLst>
      <p:ext uri="{BB962C8B-B14F-4D97-AF65-F5344CB8AC3E}">
        <p14:creationId xmlns:p14="http://schemas.microsoft.com/office/powerpoint/2010/main" val="253071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25</a:t>
            </a:fld>
            <a:endParaRPr lang="en-US" dirty="0"/>
          </a:p>
        </p:txBody>
      </p:sp>
      <p:sp>
        <p:nvSpPr>
          <p:cNvPr id="5" name="Title 4"/>
          <p:cNvSpPr>
            <a:spLocks noGrp="1"/>
          </p:cNvSpPr>
          <p:nvPr>
            <p:ph type="title"/>
          </p:nvPr>
        </p:nvSpPr>
        <p:spPr>
          <a:xfrm>
            <a:off x="428223" y="127001"/>
            <a:ext cx="8229600" cy="648215"/>
          </a:xfrm>
        </p:spPr>
        <p:txBody>
          <a:bodyPr>
            <a:normAutofit fontScale="90000"/>
          </a:bodyPr>
          <a:lstStyle/>
          <a:p>
            <a:r>
              <a:rPr lang="en-US" dirty="0"/>
              <a:t>Leaf Types &amp; Color</a:t>
            </a:r>
          </a:p>
        </p:txBody>
      </p:sp>
      <p:pic>
        <p:nvPicPr>
          <p:cNvPr id="2054" name="Picture 6" descr="Image may contain: plant, flower, outdoor and na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76954"/>
            <a:ext cx="19812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may contain: plant, flower, tree, outdoor and 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322" y="976954"/>
            <a:ext cx="2015728" cy="26876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may contain: plant, sky,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1217" y="955489"/>
            <a:ext cx="1677204" cy="22362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may contain: plant, nature and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3506" y="955489"/>
            <a:ext cx="2140132" cy="16050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may contain: plant, outdoor and na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627" y="2575613"/>
            <a:ext cx="2419351" cy="18145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 photo description availa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065800"/>
            <a:ext cx="2520950" cy="18907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o photo description avail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760" y="3866330"/>
            <a:ext cx="2867397" cy="21505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5943600" y="4079953"/>
            <a:ext cx="2905881" cy="2075629"/>
          </a:xfrm>
          <a:prstGeom prst="rect">
            <a:avLst/>
          </a:prstGeom>
        </p:spPr>
      </p:pic>
    </p:spTree>
    <p:extLst>
      <p:ext uri="{BB962C8B-B14F-4D97-AF65-F5344CB8AC3E}">
        <p14:creationId xmlns:p14="http://schemas.microsoft.com/office/powerpoint/2010/main" val="600274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124"/>
            <a:ext cx="8229600" cy="1143000"/>
          </a:xfrm>
        </p:spPr>
        <p:txBody>
          <a:bodyPr/>
          <a:lstStyle/>
          <a:p>
            <a:r>
              <a:rPr lang="en-US" dirty="0"/>
              <a:t>Site Location</a:t>
            </a:r>
          </a:p>
        </p:txBody>
      </p:sp>
      <p:sp>
        <p:nvSpPr>
          <p:cNvPr id="2" name="Text Placeholder 1"/>
          <p:cNvSpPr>
            <a:spLocks noGrp="1"/>
          </p:cNvSpPr>
          <p:nvPr>
            <p:ph idx="1"/>
          </p:nvPr>
        </p:nvSpPr>
        <p:spPr>
          <a:xfrm>
            <a:off x="457200" y="1066800"/>
            <a:ext cx="8382000" cy="4800600"/>
          </a:xfrm>
        </p:spPr>
        <p:txBody>
          <a:bodyPr>
            <a:normAutofit/>
          </a:bodyPr>
          <a:lstStyle/>
          <a:p>
            <a:pPr lvl="1"/>
            <a:r>
              <a:rPr lang="en-US" dirty="0"/>
              <a:t>They do not have a strong invasive root system which might damage boarders or walks. Root competition is not vicious so they are compatible with most other plants</a:t>
            </a:r>
          </a:p>
          <a:p>
            <a:pPr lvl="1"/>
            <a:r>
              <a:rPr lang="en-US" dirty="0"/>
              <a:t>Morning sun and afternoon filtered sunlight is best</a:t>
            </a:r>
          </a:p>
          <a:p>
            <a:pPr lvl="2"/>
            <a:r>
              <a:rPr lang="en-US" dirty="0"/>
              <a:t>If possible plant where not subject to hot afternoon sun, but they can survive in full sun</a:t>
            </a:r>
          </a:p>
          <a:p>
            <a:pPr lvl="1"/>
            <a:r>
              <a:rPr lang="en-US" sz="2400" dirty="0"/>
              <a:t>Plant the tree in either the fall to early spring, to allow the tree to develop a more extensive root system before summer</a:t>
            </a:r>
          </a:p>
          <a:p>
            <a:pPr lvl="1"/>
            <a:r>
              <a:rPr lang="en-US" dirty="0"/>
              <a:t>Plant the variety suited for the site </a:t>
            </a:r>
          </a:p>
          <a:p>
            <a:pPr lvl="2"/>
            <a:r>
              <a:rPr lang="en-US" dirty="0"/>
              <a:t>Consider the variety’s height and width at maturity</a:t>
            </a:r>
          </a:p>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26</a:t>
            </a:fld>
            <a:endParaRPr lang="en-US" dirty="0"/>
          </a:p>
        </p:txBody>
      </p:sp>
    </p:spTree>
    <p:extLst>
      <p:ext uri="{BB962C8B-B14F-4D97-AF65-F5344CB8AC3E}">
        <p14:creationId xmlns:p14="http://schemas.microsoft.com/office/powerpoint/2010/main" val="39376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a:t>Soil</a:t>
            </a:r>
          </a:p>
        </p:txBody>
      </p:sp>
      <p:sp>
        <p:nvSpPr>
          <p:cNvPr id="2" name="Text Placeholder 1"/>
          <p:cNvSpPr>
            <a:spLocks noGrp="1"/>
          </p:cNvSpPr>
          <p:nvPr>
            <p:ph idx="1"/>
          </p:nvPr>
        </p:nvSpPr>
        <p:spPr>
          <a:xfrm>
            <a:off x="457200" y="1295400"/>
            <a:ext cx="8229600" cy="4571999"/>
          </a:xfrm>
        </p:spPr>
        <p:txBody>
          <a:bodyPr>
            <a:normAutofit/>
          </a:bodyPr>
          <a:lstStyle/>
          <a:p>
            <a:pPr lvl="1">
              <a:lnSpc>
                <a:spcPct val="150000"/>
              </a:lnSpc>
            </a:pPr>
            <a:r>
              <a:rPr lang="en-US" dirty="0"/>
              <a:t>Slightly acidic is ideal, but will grow in slightly alkaline soil</a:t>
            </a:r>
            <a:endParaRPr lang="en-US" sz="2000" dirty="0"/>
          </a:p>
          <a:p>
            <a:pPr lvl="1">
              <a:lnSpc>
                <a:spcPct val="150000"/>
              </a:lnSpc>
            </a:pPr>
            <a:r>
              <a:rPr lang="en-US" dirty="0"/>
              <a:t>Sandy loam with low to medium organic matter is ideal but they adapt to less than perfect conditions</a:t>
            </a:r>
          </a:p>
          <a:p>
            <a:pPr lvl="1">
              <a:lnSpc>
                <a:spcPct val="150000"/>
              </a:lnSpc>
            </a:pPr>
            <a:r>
              <a:rPr lang="en-US" dirty="0"/>
              <a:t>Well drained soil….Japanese maples don’t do well in wet swampy location</a:t>
            </a:r>
          </a:p>
          <a:p>
            <a:pPr lvl="2">
              <a:lnSpc>
                <a:spcPct val="150000"/>
              </a:lnSpc>
            </a:pPr>
            <a:r>
              <a:rPr lang="en-US" sz="2000" dirty="0"/>
              <a:t>May be grown beside streams if root zone has sufficient drainage</a:t>
            </a:r>
          </a:p>
        </p:txBody>
      </p:sp>
      <p:sp>
        <p:nvSpPr>
          <p:cNvPr id="6" name="Slide Number Placeholder 5"/>
          <p:cNvSpPr>
            <a:spLocks noGrp="1"/>
          </p:cNvSpPr>
          <p:nvPr>
            <p:ph type="sldNum" sz="quarter" idx="12"/>
          </p:nvPr>
        </p:nvSpPr>
        <p:spPr/>
        <p:txBody>
          <a:bodyPr/>
          <a:lstStyle/>
          <a:p>
            <a:fld id="{111DB74A-73E3-49E8-8984-0D5D8C20C556}" type="slidenum">
              <a:rPr lang="en-US" smtClean="0"/>
              <a:pPr/>
              <a:t>27</a:t>
            </a:fld>
            <a:endParaRPr lang="en-US" dirty="0"/>
          </a:p>
        </p:txBody>
      </p:sp>
    </p:spTree>
    <p:extLst>
      <p:ext uri="{BB962C8B-B14F-4D97-AF65-F5344CB8AC3E}">
        <p14:creationId xmlns:p14="http://schemas.microsoft.com/office/powerpoint/2010/main" val="370379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4901" y="838200"/>
            <a:ext cx="5273899" cy="4953000"/>
          </a:xfrm>
        </p:spPr>
        <p:txBody>
          <a:bodyPr>
            <a:normAutofit fontScale="92500" lnSpcReduction="10000"/>
          </a:bodyPr>
          <a:lstStyle/>
          <a:p>
            <a:pPr marL="457200" indent="-457200">
              <a:buFont typeface="Arial" panose="020B0604020202020204" pitchFamily="34" charset="0"/>
              <a:buChar char="•"/>
            </a:pPr>
            <a:r>
              <a:rPr lang="en-US" sz="2400" dirty="0"/>
              <a:t>Dig hole slightly larger than root mass</a:t>
            </a:r>
          </a:p>
          <a:p>
            <a:pPr marL="457200" indent="-457200">
              <a:buFont typeface="Arial" panose="020B0604020202020204" pitchFamily="34" charset="0"/>
              <a:buChar char="•"/>
            </a:pPr>
            <a:r>
              <a:rPr lang="en-US" sz="2400" dirty="0"/>
              <a:t>Soil can be mixed with organic material such as composted conifer bark mulch, rhododendron or azalea planting mix or rose compost</a:t>
            </a:r>
          </a:p>
          <a:p>
            <a:pPr marL="457200" indent="-457200">
              <a:buFont typeface="Arial" panose="020B0604020202020204" pitchFamily="34" charset="0"/>
              <a:buChar char="•"/>
            </a:pPr>
            <a:r>
              <a:rPr lang="en-US" sz="2400" dirty="0"/>
              <a:t>Never use sawdust, wood chips, uncomposted bark (will use up the available soil nitrogen making it unavailable to the tree)</a:t>
            </a:r>
          </a:p>
          <a:p>
            <a:pPr marL="457200" indent="-457200">
              <a:buFont typeface="Arial" panose="020B0604020202020204" pitchFamily="34" charset="0"/>
              <a:buChar char="•"/>
            </a:pPr>
            <a:r>
              <a:rPr lang="en-US" sz="2400" dirty="0"/>
              <a:t>Planting hold deep enough so that the root collar of the plant is level with ground surface</a:t>
            </a:r>
          </a:p>
          <a:p>
            <a:pPr marL="857250" lvl="1" indent="-457200">
              <a:buFont typeface="Arial" panose="020B0604020202020204" pitchFamily="34" charset="0"/>
              <a:buChar char="•"/>
            </a:pPr>
            <a:r>
              <a:rPr lang="en-US" sz="1600" dirty="0"/>
              <a:t>Exception is tight heavy soils like clay – better if hole is shallow so the root system is partly above ground – when filling the hole mound soil up to the root collar to protect roots</a:t>
            </a:r>
          </a:p>
        </p:txBody>
      </p:sp>
      <p:sp>
        <p:nvSpPr>
          <p:cNvPr id="3" name="Slide Number Placeholder 2"/>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Title 4"/>
          <p:cNvSpPr>
            <a:spLocks noGrp="1"/>
          </p:cNvSpPr>
          <p:nvPr>
            <p:ph type="title"/>
          </p:nvPr>
        </p:nvSpPr>
        <p:spPr>
          <a:xfrm>
            <a:off x="397098" y="-215329"/>
            <a:ext cx="8229600" cy="1143000"/>
          </a:xfrm>
        </p:spPr>
        <p:txBody>
          <a:bodyPr/>
          <a:lstStyle/>
          <a:p>
            <a:r>
              <a:rPr lang="en-US" dirty="0"/>
              <a:t>Planting</a:t>
            </a:r>
          </a:p>
        </p:txBody>
      </p:sp>
      <p:pic>
        <p:nvPicPr>
          <p:cNvPr id="6" name="Picture 5"/>
          <p:cNvPicPr>
            <a:picLocks noChangeAspect="1"/>
          </p:cNvPicPr>
          <p:nvPr/>
        </p:nvPicPr>
        <p:blipFill>
          <a:blip r:embed="rId2"/>
          <a:stretch>
            <a:fillRect/>
          </a:stretch>
        </p:blipFill>
        <p:spPr>
          <a:xfrm>
            <a:off x="5597688" y="2195513"/>
            <a:ext cx="3435024" cy="3062287"/>
          </a:xfrm>
          <a:prstGeom prst="rect">
            <a:avLst/>
          </a:prstGeom>
        </p:spPr>
      </p:pic>
    </p:spTree>
    <p:extLst>
      <p:ext uri="{BB962C8B-B14F-4D97-AF65-F5344CB8AC3E}">
        <p14:creationId xmlns:p14="http://schemas.microsoft.com/office/powerpoint/2010/main" val="2094520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2551"/>
            <a:ext cx="8229600" cy="1143000"/>
          </a:xfrm>
        </p:spPr>
        <p:txBody>
          <a:bodyPr/>
          <a:lstStyle/>
          <a:p>
            <a:r>
              <a:rPr lang="en-US" dirty="0"/>
              <a:t>Root system</a:t>
            </a:r>
          </a:p>
        </p:txBody>
      </p:sp>
      <p:sp>
        <p:nvSpPr>
          <p:cNvPr id="7" name="Content Placeholder 6"/>
          <p:cNvSpPr>
            <a:spLocks noGrp="1"/>
          </p:cNvSpPr>
          <p:nvPr>
            <p:ph idx="1"/>
          </p:nvPr>
        </p:nvSpPr>
        <p:spPr>
          <a:xfrm>
            <a:off x="152400" y="1241650"/>
            <a:ext cx="8534400" cy="4244750"/>
          </a:xfrm>
        </p:spPr>
        <p:txBody>
          <a:bodyPr>
            <a:normAutofit/>
          </a:bodyPr>
          <a:lstStyle/>
          <a:p>
            <a:pPr lvl="1"/>
            <a:r>
              <a:rPr lang="en-US" dirty="0"/>
              <a:t>Root system is predominately a fibrous root network that will stay mostly in the upper level of the soil</a:t>
            </a:r>
          </a:p>
          <a:p>
            <a:pPr lvl="2"/>
            <a:r>
              <a:rPr lang="en-US" dirty="0"/>
              <a:t>With age roots will go rather deep…deep irrigation helps this</a:t>
            </a:r>
          </a:p>
          <a:p>
            <a:pPr lvl="1"/>
            <a:r>
              <a:rPr lang="en-US" dirty="0"/>
              <a:t>It takes several years before the root system is established enough to compete with other vegetation for water &amp; nutrients</a:t>
            </a:r>
          </a:p>
          <a:p>
            <a:pPr lvl="1"/>
            <a:r>
              <a:rPr lang="en-US" dirty="0"/>
              <a:t>Competition from grass roots is especially intense…so newly planted trees should be kept weed free for 2-3 years</a:t>
            </a:r>
          </a:p>
        </p:txBody>
      </p:sp>
      <p:sp>
        <p:nvSpPr>
          <p:cNvPr id="3" name="Slide Number Placeholder 2"/>
          <p:cNvSpPr>
            <a:spLocks noGrp="1"/>
          </p:cNvSpPr>
          <p:nvPr>
            <p:ph type="sldNum" sz="quarter" idx="12"/>
          </p:nvPr>
        </p:nvSpPr>
        <p:spPr/>
        <p:txBody>
          <a:bodyPr/>
          <a:lstStyle/>
          <a:p>
            <a:fld id="{111DB74A-73E3-49E8-8984-0D5D8C20C556}" type="slidenum">
              <a:rPr lang="en-US" smtClean="0"/>
              <a:pPr/>
              <a:t>29</a:t>
            </a:fld>
            <a:endParaRPr lang="en-US" dirty="0"/>
          </a:p>
        </p:txBody>
      </p:sp>
    </p:spTree>
    <p:extLst>
      <p:ext uri="{BB962C8B-B14F-4D97-AF65-F5344CB8AC3E}">
        <p14:creationId xmlns:p14="http://schemas.microsoft.com/office/powerpoint/2010/main" val="151573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a:xfrm>
            <a:off x="457200" y="1600200"/>
            <a:ext cx="8229600" cy="4190999"/>
          </a:xfrm>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a:t>Facebook, Twitter, Instagram</a:t>
            </a:r>
          </a:p>
          <a:p>
            <a:pPr lvl="1"/>
            <a:r>
              <a:rPr lang="en-US" sz="2400" b="0" dirty="0"/>
              <a:t>Gold Country Media monthly column </a:t>
            </a:r>
          </a:p>
          <a:p>
            <a:pPr lvl="1"/>
            <a:r>
              <a:rPr lang="en-US" sz="2400" b="0" i="1" dirty="0"/>
              <a:t>Curious Gardener </a:t>
            </a:r>
            <a:r>
              <a:rPr lang="en-US" sz="2400" b="0" dirty="0"/>
              <a:t>monthly newsletter, subscribe on website</a:t>
            </a:r>
          </a:p>
          <a:p>
            <a:pPr lvl="1"/>
            <a:r>
              <a:rPr lang="en-US" sz="2400" b="0" i="1" dirty="0"/>
              <a:t>Calendar and Gardening Guide</a:t>
            </a:r>
          </a:p>
          <a:p>
            <a:pPr lvl="1"/>
            <a:r>
              <a:rPr lang="en-US" i="1" dirty="0"/>
              <a:t>School and Community garden consulting</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20710" y="381000"/>
            <a:ext cx="8229600" cy="914400"/>
          </a:xfrm>
        </p:spPr>
        <p:txBody>
          <a:bodyPr/>
          <a:lstStyle/>
          <a:p>
            <a:r>
              <a:rPr lang="en-US" dirty="0"/>
              <a:t>Water management is more important than soil!</a:t>
            </a:r>
          </a:p>
        </p:txBody>
      </p:sp>
      <p:sp>
        <p:nvSpPr>
          <p:cNvPr id="3" name="Slide Number Placeholder 2"/>
          <p:cNvSpPr>
            <a:spLocks noGrp="1"/>
          </p:cNvSpPr>
          <p:nvPr>
            <p:ph type="sldNum" sz="quarter" idx="16"/>
          </p:nvPr>
        </p:nvSpPr>
        <p:spPr/>
        <p:txBody>
          <a:bodyPr/>
          <a:lstStyle/>
          <a:p>
            <a:fld id="{111DB74A-73E3-49E8-8984-0D5D8C20C556}" type="slidenum">
              <a:rPr lang="en-US" smtClean="0"/>
              <a:pPr/>
              <a:t>30</a:t>
            </a:fld>
            <a:endParaRPr lang="en-US" dirty="0"/>
          </a:p>
        </p:txBody>
      </p:sp>
      <p:pic>
        <p:nvPicPr>
          <p:cNvPr id="8" name="Picture Placeholder 7"/>
          <p:cNvPicPr>
            <a:picLocks noGrp="1" noChangeAspect="1"/>
          </p:cNvPicPr>
          <p:nvPr>
            <p:ph type="pic" sz="quarter" idx="18"/>
          </p:nvPr>
        </p:nvPicPr>
        <p:blipFill>
          <a:blip r:embed="rId2"/>
          <a:srcRect l="17894" r="17894"/>
          <a:stretch>
            <a:fillRect/>
          </a:stretch>
        </p:blipFill>
        <p:spPr>
          <a:xfrm>
            <a:off x="1828800" y="1250950"/>
            <a:ext cx="4953000" cy="4540250"/>
          </a:xfrm>
          <a:prstGeom prst="rect">
            <a:avLst/>
          </a:prstGeom>
        </p:spPr>
      </p:pic>
    </p:spTree>
    <p:extLst>
      <p:ext uri="{BB962C8B-B14F-4D97-AF65-F5344CB8AC3E}">
        <p14:creationId xmlns:p14="http://schemas.microsoft.com/office/powerpoint/2010/main" val="1404802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344"/>
            <a:ext cx="8229600" cy="1143000"/>
          </a:xfrm>
        </p:spPr>
        <p:txBody>
          <a:bodyPr/>
          <a:lstStyle/>
          <a:p>
            <a:r>
              <a:rPr lang="en-US" dirty="0"/>
              <a:t>Moisture Needs</a:t>
            </a:r>
          </a:p>
        </p:txBody>
      </p:sp>
      <p:sp>
        <p:nvSpPr>
          <p:cNvPr id="2" name="Text Placeholder 1"/>
          <p:cNvSpPr>
            <a:spLocks noGrp="1"/>
          </p:cNvSpPr>
          <p:nvPr>
            <p:ph idx="1"/>
          </p:nvPr>
        </p:nvSpPr>
        <p:spPr>
          <a:xfrm>
            <a:off x="457200" y="1066800"/>
            <a:ext cx="8229600" cy="4800599"/>
          </a:xfrm>
        </p:spPr>
        <p:txBody>
          <a:bodyPr>
            <a:normAutofit fontScale="92500" lnSpcReduction="10000"/>
          </a:bodyPr>
          <a:lstStyle/>
          <a:p>
            <a:pPr lvl="1"/>
            <a:r>
              <a:rPr lang="en-US" dirty="0"/>
              <a:t>WOCOLS (Water Use Classification of Landscape Species)</a:t>
            </a:r>
          </a:p>
          <a:p>
            <a:pPr lvl="2"/>
            <a:r>
              <a:rPr lang="en-US" dirty="0"/>
              <a:t>Medium water needs</a:t>
            </a:r>
          </a:p>
          <a:p>
            <a:pPr lvl="1"/>
            <a:r>
              <a:rPr lang="en-US" dirty="0"/>
              <a:t>Uniform moisture supply is key</a:t>
            </a:r>
          </a:p>
          <a:p>
            <a:pPr lvl="2"/>
            <a:r>
              <a:rPr lang="en-US" dirty="0"/>
              <a:t>Watering frequency depends on soil, sun exposure, wind, size of tree</a:t>
            </a:r>
          </a:p>
          <a:p>
            <a:pPr lvl="1"/>
            <a:r>
              <a:rPr lang="en-US" dirty="0"/>
              <a:t>Generally Japanese maples need frequent watering, especially the first few years….they need moist soil, not soggy soil</a:t>
            </a:r>
          </a:p>
          <a:p>
            <a:pPr lvl="1"/>
            <a:r>
              <a:rPr lang="en-US" dirty="0"/>
              <a:t>Check the soil a few days after watering….overwatering can kill plants, but Japanese maples do not like dry soil</a:t>
            </a:r>
          </a:p>
          <a:p>
            <a:pPr lvl="2"/>
            <a:r>
              <a:rPr lang="en-US" dirty="0"/>
              <a:t>In containers overwatering can be worse than under watering…water logged roots can’t breathe</a:t>
            </a:r>
          </a:p>
          <a:p>
            <a:pPr lvl="1"/>
            <a:r>
              <a:rPr lang="en-US" dirty="0"/>
              <a:t>Water deeply so roots are encouraged to grow deeply</a:t>
            </a:r>
          </a:p>
          <a:p>
            <a:pPr marL="457200" lvl="1" indent="0">
              <a:buNone/>
            </a:pPr>
            <a:endParaRPr lang="en-US" dirty="0"/>
          </a:p>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31</a:t>
            </a:fld>
            <a:endParaRPr lang="en-US" dirty="0"/>
          </a:p>
        </p:txBody>
      </p:sp>
    </p:spTree>
    <p:extLst>
      <p:ext uri="{BB962C8B-B14F-4D97-AF65-F5344CB8AC3E}">
        <p14:creationId xmlns:p14="http://schemas.microsoft.com/office/powerpoint/2010/main" val="62803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a:t>Mulch, Mulch, Mulch!</a:t>
            </a:r>
          </a:p>
        </p:txBody>
      </p:sp>
      <p:sp>
        <p:nvSpPr>
          <p:cNvPr id="2" name="Text Placeholder 1"/>
          <p:cNvSpPr>
            <a:spLocks noGrp="1"/>
          </p:cNvSpPr>
          <p:nvPr>
            <p:ph idx="1"/>
          </p:nvPr>
        </p:nvSpPr>
        <p:spPr>
          <a:xfrm>
            <a:off x="457200" y="1417638"/>
            <a:ext cx="8229600" cy="4373562"/>
          </a:xfrm>
        </p:spPr>
        <p:txBody>
          <a:bodyPr>
            <a:normAutofit lnSpcReduction="10000"/>
          </a:bodyPr>
          <a:lstStyle/>
          <a:p>
            <a:pPr lvl="1"/>
            <a:r>
              <a:rPr lang="en-US" dirty="0"/>
              <a:t>Several purposes</a:t>
            </a:r>
          </a:p>
          <a:p>
            <a:pPr lvl="2"/>
            <a:r>
              <a:rPr lang="en-US" dirty="0"/>
              <a:t>Minimizes water loss during dry spells &amp; helps keep the roots cooler</a:t>
            </a:r>
          </a:p>
          <a:p>
            <a:pPr lvl="2"/>
            <a:r>
              <a:rPr lang="en-US" dirty="0"/>
              <a:t>Maintains weed free conditions</a:t>
            </a:r>
          </a:p>
          <a:p>
            <a:pPr lvl="2"/>
            <a:r>
              <a:rPr lang="en-US" dirty="0"/>
              <a:t>Protects roots in prolonged freezing conditions</a:t>
            </a:r>
          </a:p>
          <a:p>
            <a:pPr lvl="1"/>
            <a:r>
              <a:rPr lang="en-US" dirty="0"/>
              <a:t>2-4” of mulch around the tree canopy…but not next to trunk</a:t>
            </a:r>
          </a:p>
          <a:p>
            <a:pPr lvl="2"/>
            <a:r>
              <a:rPr lang="en-US" dirty="0"/>
              <a:t> ideal course bark with average ¾” chip size…other types of organic mulch are ok</a:t>
            </a:r>
          </a:p>
          <a:p>
            <a:pPr lvl="1"/>
            <a:r>
              <a:rPr lang="en-US" dirty="0"/>
              <a:t>Add more mulch every 1-2 years</a:t>
            </a:r>
          </a:p>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32</a:t>
            </a:fld>
            <a:endParaRPr lang="en-US" dirty="0"/>
          </a:p>
        </p:txBody>
      </p:sp>
    </p:spTree>
    <p:extLst>
      <p:ext uri="{BB962C8B-B14F-4D97-AF65-F5344CB8AC3E}">
        <p14:creationId xmlns:p14="http://schemas.microsoft.com/office/powerpoint/2010/main" val="241246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899375"/>
          </a:xfrm>
        </p:spPr>
        <p:txBody>
          <a:bodyPr>
            <a:normAutofit/>
          </a:bodyPr>
          <a:lstStyle/>
          <a:p>
            <a:r>
              <a:rPr lang="en-US" dirty="0"/>
              <a:t>Feeding</a:t>
            </a:r>
            <a:endParaRPr lang="en-US" sz="3100" i="1" dirty="0"/>
          </a:p>
        </p:txBody>
      </p:sp>
      <p:sp>
        <p:nvSpPr>
          <p:cNvPr id="2" name="Text Placeholder 1"/>
          <p:cNvSpPr>
            <a:spLocks noGrp="1"/>
          </p:cNvSpPr>
          <p:nvPr>
            <p:ph idx="1"/>
          </p:nvPr>
        </p:nvSpPr>
        <p:spPr>
          <a:xfrm>
            <a:off x="457200" y="914400"/>
            <a:ext cx="8382000" cy="5029200"/>
          </a:xfrm>
        </p:spPr>
        <p:txBody>
          <a:bodyPr>
            <a:normAutofit fontScale="92500"/>
          </a:bodyPr>
          <a:lstStyle/>
          <a:p>
            <a:pPr lvl="1"/>
            <a:r>
              <a:rPr lang="en-US" dirty="0"/>
              <a:t>Don’t need large amounts of fertilizer, generally little to none!</a:t>
            </a:r>
          </a:p>
          <a:p>
            <a:pPr lvl="1"/>
            <a:r>
              <a:rPr lang="en-US" dirty="0"/>
              <a:t>May apply to young trees to encourage growth</a:t>
            </a:r>
          </a:p>
          <a:p>
            <a:pPr lvl="1"/>
            <a:r>
              <a:rPr lang="en-US" dirty="0"/>
              <a:t>Use a balanced fertilizer such as for roses or an organic fertilizer….Test soil to see what is needed</a:t>
            </a:r>
          </a:p>
          <a:p>
            <a:pPr lvl="1"/>
            <a:r>
              <a:rPr lang="en-US" dirty="0"/>
              <a:t>Feed lightly…overfeeding can increase water needs, contribute to leaf burn, and may mask some characteristics (especially variegated forms….and odd-leaved forms may produce normal leaves)</a:t>
            </a:r>
          </a:p>
          <a:p>
            <a:pPr lvl="1"/>
            <a:r>
              <a:rPr lang="en-US" dirty="0"/>
              <a:t>Timing for fertilizer application is early spring, before leaves emerge</a:t>
            </a:r>
          </a:p>
          <a:p>
            <a:pPr lvl="2"/>
            <a:r>
              <a:rPr lang="en-US" sz="1800" dirty="0"/>
              <a:t>Never apply after early spring as this tends to delay hardening off of shoots in autumn, leaving them prone to frost &amp; cold-wind damage</a:t>
            </a:r>
          </a:p>
          <a:p>
            <a:pPr lvl="1"/>
            <a:r>
              <a:rPr lang="en-US" dirty="0"/>
              <a:t>Mature trees do not need fertilizer</a:t>
            </a:r>
          </a:p>
        </p:txBody>
      </p:sp>
      <p:sp>
        <p:nvSpPr>
          <p:cNvPr id="6" name="Slide Number Placeholder 5"/>
          <p:cNvSpPr>
            <a:spLocks noGrp="1"/>
          </p:cNvSpPr>
          <p:nvPr>
            <p:ph type="sldNum" sz="quarter" idx="12"/>
          </p:nvPr>
        </p:nvSpPr>
        <p:spPr/>
        <p:txBody>
          <a:bodyPr/>
          <a:lstStyle/>
          <a:p>
            <a:fld id="{111DB74A-73E3-49E8-8984-0D5D8C20C556}" type="slidenum">
              <a:rPr lang="en-US" smtClean="0"/>
              <a:pPr/>
              <a:t>33</a:t>
            </a:fld>
            <a:endParaRPr lang="en-US" dirty="0"/>
          </a:p>
        </p:txBody>
      </p:sp>
    </p:spTree>
    <p:extLst>
      <p:ext uri="{BB962C8B-B14F-4D97-AF65-F5344CB8AC3E}">
        <p14:creationId xmlns:p14="http://schemas.microsoft.com/office/powerpoint/2010/main" val="172023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899375"/>
          </a:xfrm>
        </p:spPr>
        <p:txBody>
          <a:bodyPr>
            <a:normAutofit/>
          </a:bodyPr>
          <a:lstStyle/>
          <a:p>
            <a:r>
              <a:rPr lang="en-US" dirty="0"/>
              <a:t>Pruning</a:t>
            </a:r>
            <a:endParaRPr lang="en-US" sz="3100" i="1" dirty="0"/>
          </a:p>
        </p:txBody>
      </p:sp>
      <p:sp>
        <p:nvSpPr>
          <p:cNvPr id="2" name="Text Placeholder 1"/>
          <p:cNvSpPr>
            <a:spLocks noGrp="1"/>
          </p:cNvSpPr>
          <p:nvPr>
            <p:ph idx="1"/>
          </p:nvPr>
        </p:nvSpPr>
        <p:spPr>
          <a:xfrm>
            <a:off x="457200" y="914400"/>
            <a:ext cx="8382000" cy="5029200"/>
          </a:xfrm>
        </p:spPr>
        <p:txBody>
          <a:bodyPr>
            <a:normAutofit/>
          </a:bodyPr>
          <a:lstStyle/>
          <a:p>
            <a:pPr lvl="1"/>
            <a:r>
              <a:rPr lang="en-US" dirty="0"/>
              <a:t>Winter is a good time to prune because you can clearly see the tree structure</a:t>
            </a:r>
          </a:p>
          <a:p>
            <a:pPr lvl="1"/>
            <a:r>
              <a:rPr lang="en-US" dirty="0"/>
              <a:t>Avoid pruning late winter/early spring when the sap is starting to run…the sap leaves unsightly marks where you cut.</a:t>
            </a:r>
          </a:p>
          <a:p>
            <a:pPr lvl="1"/>
            <a:r>
              <a:rPr lang="en-US" dirty="0"/>
              <a:t>Light pruning can be done any time of the year</a:t>
            </a:r>
          </a:p>
          <a:p>
            <a:pPr lvl="1"/>
            <a:r>
              <a:rPr lang="en-US" dirty="0"/>
              <a:t>Many varieties do not need pruning…compact and dwarf J. maples are typically not pruned</a:t>
            </a:r>
          </a:p>
          <a:p>
            <a:pPr lvl="1"/>
            <a:r>
              <a:rPr lang="en-US" dirty="0"/>
              <a:t>Japanese maples are pruned for aesthetics so if you are happy with the way your tree looks you do not need to prune it</a:t>
            </a:r>
          </a:p>
        </p:txBody>
      </p:sp>
      <p:sp>
        <p:nvSpPr>
          <p:cNvPr id="6" name="Slide Number Placeholder 5"/>
          <p:cNvSpPr>
            <a:spLocks noGrp="1"/>
          </p:cNvSpPr>
          <p:nvPr>
            <p:ph type="sldNum" sz="quarter" idx="12"/>
          </p:nvPr>
        </p:nvSpPr>
        <p:spPr/>
        <p:txBody>
          <a:bodyPr/>
          <a:lstStyle/>
          <a:p>
            <a:fld id="{111DB74A-73E3-49E8-8984-0D5D8C20C556}" type="slidenum">
              <a:rPr lang="en-US" smtClean="0"/>
              <a:pPr/>
              <a:t>34</a:t>
            </a:fld>
            <a:endParaRPr lang="en-US" dirty="0"/>
          </a:p>
        </p:txBody>
      </p:sp>
    </p:spTree>
    <p:extLst>
      <p:ext uri="{BB962C8B-B14F-4D97-AF65-F5344CB8AC3E}">
        <p14:creationId xmlns:p14="http://schemas.microsoft.com/office/powerpoint/2010/main" val="209414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899375"/>
          </a:xfrm>
        </p:spPr>
        <p:txBody>
          <a:bodyPr>
            <a:normAutofit/>
          </a:bodyPr>
          <a:lstStyle/>
          <a:p>
            <a:r>
              <a:rPr lang="en-US" dirty="0"/>
              <a:t>Pruning</a:t>
            </a:r>
            <a:endParaRPr lang="en-US" sz="3100" i="1" dirty="0"/>
          </a:p>
        </p:txBody>
      </p:sp>
      <p:sp>
        <p:nvSpPr>
          <p:cNvPr id="2" name="Text Placeholder 1"/>
          <p:cNvSpPr>
            <a:spLocks noGrp="1"/>
          </p:cNvSpPr>
          <p:nvPr>
            <p:ph idx="1"/>
          </p:nvPr>
        </p:nvSpPr>
        <p:spPr>
          <a:xfrm>
            <a:off x="457200" y="914400"/>
            <a:ext cx="8382000" cy="5029200"/>
          </a:xfrm>
        </p:spPr>
        <p:txBody>
          <a:bodyPr>
            <a:normAutofit/>
          </a:bodyPr>
          <a:lstStyle/>
          <a:p>
            <a:pPr lvl="1"/>
            <a:r>
              <a:rPr lang="en-US" dirty="0"/>
              <a:t>Start with removal of dead twigs and branches.</a:t>
            </a:r>
          </a:p>
          <a:p>
            <a:pPr lvl="1"/>
            <a:r>
              <a:rPr lang="en-US" dirty="0"/>
              <a:t>Look at cross branches….if they pose a problem then prune them (if you like the look leave alone)</a:t>
            </a:r>
          </a:p>
          <a:p>
            <a:pPr lvl="1"/>
            <a:r>
              <a:rPr lang="en-US" dirty="0"/>
              <a:t>Thin interior branches to highlight the structure of the tree</a:t>
            </a:r>
          </a:p>
          <a:p>
            <a:pPr lvl="1"/>
            <a:r>
              <a:rPr lang="en-US" dirty="0"/>
              <a:t>Do not chop back branches to keep trees small. This destroys the tree’s shape and structure</a:t>
            </a:r>
          </a:p>
          <a:p>
            <a:pPr lvl="1"/>
            <a:r>
              <a:rPr lang="en-US" dirty="0"/>
              <a:t>Cuts should be made just beyond a pair of buds on the twig…this will produce two side shoots</a:t>
            </a:r>
          </a:p>
          <a:p>
            <a:pPr lvl="1"/>
            <a:r>
              <a:rPr lang="en-US" dirty="0"/>
              <a:t>Weeping tree branches that touch the ground may be trimmed if this bothers you but it is not necessary</a:t>
            </a:r>
          </a:p>
        </p:txBody>
      </p:sp>
      <p:sp>
        <p:nvSpPr>
          <p:cNvPr id="6" name="Slide Number Placeholder 5"/>
          <p:cNvSpPr>
            <a:spLocks noGrp="1"/>
          </p:cNvSpPr>
          <p:nvPr>
            <p:ph type="sldNum" sz="quarter" idx="12"/>
          </p:nvPr>
        </p:nvSpPr>
        <p:spPr/>
        <p:txBody>
          <a:bodyPr/>
          <a:lstStyle/>
          <a:p>
            <a:fld id="{111DB74A-73E3-49E8-8984-0D5D8C20C556}" type="slidenum">
              <a:rPr lang="en-US" smtClean="0"/>
              <a:pPr/>
              <a:t>35</a:t>
            </a:fld>
            <a:endParaRPr lang="en-US" dirty="0"/>
          </a:p>
        </p:txBody>
      </p:sp>
    </p:spTree>
    <p:extLst>
      <p:ext uri="{BB962C8B-B14F-4D97-AF65-F5344CB8AC3E}">
        <p14:creationId xmlns:p14="http://schemas.microsoft.com/office/powerpoint/2010/main" val="4282189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899375"/>
          </a:xfrm>
        </p:spPr>
        <p:txBody>
          <a:bodyPr>
            <a:normAutofit/>
          </a:bodyPr>
          <a:lstStyle/>
          <a:p>
            <a:r>
              <a:rPr lang="en-US" dirty="0"/>
              <a:t>Pruning</a:t>
            </a:r>
            <a:endParaRPr lang="en-US" sz="3100" i="1" dirty="0"/>
          </a:p>
        </p:txBody>
      </p:sp>
      <p:sp>
        <p:nvSpPr>
          <p:cNvPr id="2" name="Text Placeholder 1"/>
          <p:cNvSpPr>
            <a:spLocks noGrp="1"/>
          </p:cNvSpPr>
          <p:nvPr>
            <p:ph idx="1"/>
          </p:nvPr>
        </p:nvSpPr>
        <p:spPr>
          <a:xfrm>
            <a:off x="457200" y="914400"/>
            <a:ext cx="8382000" cy="5029200"/>
          </a:xfrm>
        </p:spPr>
        <p:txBody>
          <a:bodyPr>
            <a:normAutofit/>
          </a:bodyPr>
          <a:lstStyle/>
          <a:p>
            <a:r>
              <a:rPr lang="en-US" dirty="0"/>
              <a:t>Some rules for all tree pruning:</a:t>
            </a:r>
          </a:p>
          <a:p>
            <a:pPr lvl="1"/>
            <a:r>
              <a:rPr lang="en-US" dirty="0"/>
              <a:t>Do not remove more than 1/3</a:t>
            </a:r>
            <a:r>
              <a:rPr lang="en-US" baseline="30000" dirty="0"/>
              <a:t>rd</a:t>
            </a:r>
            <a:r>
              <a:rPr lang="en-US" dirty="0"/>
              <a:t> of the tree</a:t>
            </a:r>
          </a:p>
          <a:p>
            <a:pPr lvl="1"/>
            <a:r>
              <a:rPr lang="en-US" dirty="0"/>
              <a:t>When removing a larger limb cuts should be made just above the branch collar…never cut beyond the branch collar</a:t>
            </a:r>
          </a:p>
          <a:p>
            <a:pPr lvl="1"/>
            <a:r>
              <a:rPr lang="en-US" dirty="0"/>
              <a:t>Do not use tree-wound paint…allow the wound to dry out and this is the best way to reduce disease problems</a:t>
            </a:r>
          </a:p>
          <a:p>
            <a:pPr lvl="1"/>
            <a:r>
              <a:rPr lang="en-US" dirty="0"/>
              <a:t>Use sharp pruning tools…clean pruning wounds heal much more quickly than jagged torn wound created by blunt tools</a:t>
            </a:r>
          </a:p>
        </p:txBody>
      </p:sp>
      <p:sp>
        <p:nvSpPr>
          <p:cNvPr id="6" name="Slide Number Placeholder 5"/>
          <p:cNvSpPr>
            <a:spLocks noGrp="1"/>
          </p:cNvSpPr>
          <p:nvPr>
            <p:ph type="sldNum" sz="quarter" idx="12"/>
          </p:nvPr>
        </p:nvSpPr>
        <p:spPr/>
        <p:txBody>
          <a:bodyPr/>
          <a:lstStyle/>
          <a:p>
            <a:fld id="{111DB74A-73E3-49E8-8984-0D5D8C20C556}" type="slidenum">
              <a:rPr lang="en-US" smtClean="0"/>
              <a:pPr/>
              <a:t>36</a:t>
            </a:fld>
            <a:endParaRPr lang="en-US" dirty="0"/>
          </a:p>
        </p:txBody>
      </p:sp>
    </p:spTree>
    <p:extLst>
      <p:ext uri="{BB962C8B-B14F-4D97-AF65-F5344CB8AC3E}">
        <p14:creationId xmlns:p14="http://schemas.microsoft.com/office/powerpoint/2010/main" val="4235735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638" y="0"/>
            <a:ext cx="7733562" cy="827031"/>
          </a:xfrm>
        </p:spPr>
        <p:txBody>
          <a:bodyPr>
            <a:normAutofit/>
          </a:bodyPr>
          <a:lstStyle/>
          <a:p>
            <a:r>
              <a:rPr lang="en-US" dirty="0"/>
              <a:t>Pruning</a:t>
            </a:r>
            <a:endParaRPr lang="en-US" sz="3100" i="1" dirty="0"/>
          </a:p>
        </p:txBody>
      </p:sp>
      <p:sp>
        <p:nvSpPr>
          <p:cNvPr id="2" name="Text Placeholder 1"/>
          <p:cNvSpPr>
            <a:spLocks noGrp="1"/>
          </p:cNvSpPr>
          <p:nvPr>
            <p:ph idx="1"/>
          </p:nvPr>
        </p:nvSpPr>
        <p:spPr>
          <a:xfrm>
            <a:off x="457200" y="914400"/>
            <a:ext cx="8382000" cy="5029200"/>
          </a:xfrm>
        </p:spPr>
        <p:txBody>
          <a:bodyPr>
            <a:normAutofit/>
          </a:bodyPr>
          <a:lstStyle/>
          <a:p>
            <a:r>
              <a:rPr lang="en-US" sz="2000" dirty="0">
                <a:hlinkClick r:id="rId3"/>
              </a:rPr>
              <a:t>https://clackamascountymastergardeners.org/10-minute-university/</a:t>
            </a:r>
            <a:endParaRPr lang="en-US" sz="2000" dirty="0"/>
          </a:p>
          <a:p>
            <a:endParaRPr lang="en-US" sz="2000" dirty="0"/>
          </a:p>
          <a:p>
            <a:endParaRPr lang="en-US" sz="2000"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37</a:t>
            </a:fld>
            <a:endParaRPr lang="en-US" dirty="0"/>
          </a:p>
        </p:txBody>
      </p:sp>
      <p:pic>
        <p:nvPicPr>
          <p:cNvPr id="4" name="Picture 3"/>
          <p:cNvPicPr>
            <a:picLocks noChangeAspect="1"/>
          </p:cNvPicPr>
          <p:nvPr/>
        </p:nvPicPr>
        <p:blipFill>
          <a:blip r:embed="rId4"/>
          <a:stretch>
            <a:fillRect/>
          </a:stretch>
        </p:blipFill>
        <p:spPr>
          <a:xfrm>
            <a:off x="914400" y="1323504"/>
            <a:ext cx="4724400" cy="2799644"/>
          </a:xfrm>
          <a:prstGeom prst="rect">
            <a:avLst/>
          </a:prstGeom>
        </p:spPr>
      </p:pic>
      <p:pic>
        <p:nvPicPr>
          <p:cNvPr id="5" name="Picture 4"/>
          <p:cNvPicPr>
            <a:picLocks noChangeAspect="1"/>
          </p:cNvPicPr>
          <p:nvPr/>
        </p:nvPicPr>
        <p:blipFill>
          <a:blip r:embed="rId5"/>
          <a:stretch>
            <a:fillRect/>
          </a:stretch>
        </p:blipFill>
        <p:spPr>
          <a:xfrm>
            <a:off x="2566987" y="4103830"/>
            <a:ext cx="6272213" cy="1820452"/>
          </a:xfrm>
          <a:prstGeom prst="rect">
            <a:avLst/>
          </a:prstGeom>
        </p:spPr>
      </p:pic>
    </p:spTree>
    <p:extLst>
      <p:ext uri="{BB962C8B-B14F-4D97-AF65-F5344CB8AC3E}">
        <p14:creationId xmlns:p14="http://schemas.microsoft.com/office/powerpoint/2010/main" val="2458847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638" y="0"/>
            <a:ext cx="7733562" cy="827031"/>
          </a:xfrm>
        </p:spPr>
        <p:txBody>
          <a:bodyPr>
            <a:normAutofit/>
          </a:bodyPr>
          <a:lstStyle/>
          <a:p>
            <a:r>
              <a:rPr lang="en-US" dirty="0"/>
              <a:t>Pruning</a:t>
            </a:r>
            <a:endParaRPr lang="en-US" sz="3100" i="1" dirty="0"/>
          </a:p>
        </p:txBody>
      </p:sp>
      <p:sp>
        <p:nvSpPr>
          <p:cNvPr id="2" name="Text Placeholder 1"/>
          <p:cNvSpPr>
            <a:spLocks noGrp="1"/>
          </p:cNvSpPr>
          <p:nvPr>
            <p:ph idx="1"/>
          </p:nvPr>
        </p:nvSpPr>
        <p:spPr>
          <a:xfrm>
            <a:off x="457200" y="914400"/>
            <a:ext cx="8382000" cy="5029200"/>
          </a:xfrm>
        </p:spPr>
        <p:txBody>
          <a:bodyPr>
            <a:normAutofit/>
          </a:bodyPr>
          <a:lstStyle/>
          <a:p>
            <a:r>
              <a:rPr lang="en-US" sz="2000" dirty="0">
                <a:hlinkClick r:id="rId3"/>
              </a:rPr>
              <a:t>https://clackamascountymastergardeners.org/10-minute-university/</a:t>
            </a:r>
            <a:endParaRPr lang="en-US" sz="2000" dirty="0"/>
          </a:p>
          <a:p>
            <a:endParaRPr lang="en-US" sz="2000" dirty="0"/>
          </a:p>
          <a:p>
            <a:endParaRPr lang="en-US" sz="2000"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38</a:t>
            </a:fld>
            <a:endParaRPr lang="en-US" dirty="0"/>
          </a:p>
        </p:txBody>
      </p:sp>
      <p:pic>
        <p:nvPicPr>
          <p:cNvPr id="7" name="Picture 6"/>
          <p:cNvPicPr>
            <a:picLocks noChangeAspect="1"/>
          </p:cNvPicPr>
          <p:nvPr/>
        </p:nvPicPr>
        <p:blipFill>
          <a:blip r:embed="rId4"/>
          <a:stretch>
            <a:fillRect/>
          </a:stretch>
        </p:blipFill>
        <p:spPr>
          <a:xfrm>
            <a:off x="685800" y="1447801"/>
            <a:ext cx="7268449" cy="4533510"/>
          </a:xfrm>
          <a:prstGeom prst="rect">
            <a:avLst/>
          </a:prstGeom>
        </p:spPr>
      </p:pic>
    </p:spTree>
    <p:extLst>
      <p:ext uri="{BB962C8B-B14F-4D97-AF65-F5344CB8AC3E}">
        <p14:creationId xmlns:p14="http://schemas.microsoft.com/office/powerpoint/2010/main" val="2188461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Pruning</a:t>
            </a:r>
          </a:p>
        </p:txBody>
      </p:sp>
      <p:sp>
        <p:nvSpPr>
          <p:cNvPr id="3" name="Slide Number Placeholder 2"/>
          <p:cNvSpPr>
            <a:spLocks noGrp="1"/>
          </p:cNvSpPr>
          <p:nvPr>
            <p:ph type="sldNum" sz="quarter" idx="12"/>
          </p:nvPr>
        </p:nvSpPr>
        <p:spPr/>
        <p:txBody>
          <a:bodyPr/>
          <a:lstStyle/>
          <a:p>
            <a:fld id="{111DB74A-73E3-49E8-8984-0D5D8C20C556}" type="slidenum">
              <a:rPr lang="en-US" smtClean="0"/>
              <a:pPr/>
              <a:t>39</a:t>
            </a:fld>
            <a:endParaRPr lang="en-US" dirty="0"/>
          </a:p>
        </p:txBody>
      </p:sp>
      <p:pic>
        <p:nvPicPr>
          <p:cNvPr id="6" name="Picture 5"/>
          <p:cNvPicPr>
            <a:picLocks noChangeAspect="1"/>
          </p:cNvPicPr>
          <p:nvPr/>
        </p:nvPicPr>
        <p:blipFill>
          <a:blip r:embed="rId2"/>
          <a:stretch>
            <a:fillRect/>
          </a:stretch>
        </p:blipFill>
        <p:spPr>
          <a:xfrm>
            <a:off x="456127" y="274638"/>
            <a:ext cx="5791200" cy="4609866"/>
          </a:xfrm>
          <a:prstGeom prst="rect">
            <a:avLst/>
          </a:prstGeom>
        </p:spPr>
      </p:pic>
      <p:pic>
        <p:nvPicPr>
          <p:cNvPr id="7" name="Picture 6"/>
          <p:cNvPicPr>
            <a:picLocks noChangeAspect="1"/>
          </p:cNvPicPr>
          <p:nvPr/>
        </p:nvPicPr>
        <p:blipFill>
          <a:blip r:embed="rId3"/>
          <a:stretch>
            <a:fillRect/>
          </a:stretch>
        </p:blipFill>
        <p:spPr>
          <a:xfrm>
            <a:off x="471987" y="4154250"/>
            <a:ext cx="5791200" cy="2703750"/>
          </a:xfrm>
          <a:prstGeom prst="rect">
            <a:avLst/>
          </a:prstGeom>
        </p:spPr>
      </p:pic>
      <p:sp>
        <p:nvSpPr>
          <p:cNvPr id="9" name="TextBox 8"/>
          <p:cNvSpPr txBox="1"/>
          <p:nvPr/>
        </p:nvSpPr>
        <p:spPr>
          <a:xfrm>
            <a:off x="6781800" y="5136793"/>
            <a:ext cx="2103119" cy="369332"/>
          </a:xfrm>
          <a:prstGeom prst="rect">
            <a:avLst/>
          </a:prstGeom>
          <a:noFill/>
        </p:spPr>
        <p:txBody>
          <a:bodyPr wrap="square" rtlCol="0">
            <a:spAutoFit/>
          </a:bodyPr>
          <a:lstStyle/>
          <a:p>
            <a:r>
              <a:rPr lang="en-US" dirty="0"/>
              <a:t>Fine Gardening</a:t>
            </a:r>
          </a:p>
        </p:txBody>
      </p:sp>
    </p:spTree>
    <p:extLst>
      <p:ext uri="{BB962C8B-B14F-4D97-AF65-F5344CB8AC3E}">
        <p14:creationId xmlns:p14="http://schemas.microsoft.com/office/powerpoint/2010/main" val="286102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Pruning</a:t>
            </a:r>
          </a:p>
        </p:txBody>
      </p:sp>
      <p:sp>
        <p:nvSpPr>
          <p:cNvPr id="5" name="Content Placeholder 4"/>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40</a:t>
            </a:fld>
            <a:endParaRPr lang="en-US" dirty="0"/>
          </a:p>
        </p:txBody>
      </p:sp>
      <p:sp>
        <p:nvSpPr>
          <p:cNvPr id="9" name="TextBox 8"/>
          <p:cNvSpPr txBox="1"/>
          <p:nvPr/>
        </p:nvSpPr>
        <p:spPr>
          <a:xfrm>
            <a:off x="6949440" y="5966626"/>
            <a:ext cx="2103119" cy="369332"/>
          </a:xfrm>
          <a:prstGeom prst="rect">
            <a:avLst/>
          </a:prstGeom>
          <a:noFill/>
        </p:spPr>
        <p:txBody>
          <a:bodyPr wrap="square" rtlCol="0">
            <a:spAutoFit/>
          </a:bodyPr>
          <a:lstStyle/>
          <a:p>
            <a:r>
              <a:rPr lang="en-US" dirty="0"/>
              <a:t>Fine Gardening</a:t>
            </a:r>
          </a:p>
        </p:txBody>
      </p:sp>
      <p:pic>
        <p:nvPicPr>
          <p:cNvPr id="2" name="Picture 1"/>
          <p:cNvPicPr>
            <a:picLocks noChangeAspect="1"/>
          </p:cNvPicPr>
          <p:nvPr/>
        </p:nvPicPr>
        <p:blipFill>
          <a:blip r:embed="rId2"/>
          <a:stretch>
            <a:fillRect/>
          </a:stretch>
        </p:blipFill>
        <p:spPr>
          <a:xfrm>
            <a:off x="400050" y="274638"/>
            <a:ext cx="6915150" cy="4924425"/>
          </a:xfrm>
          <a:prstGeom prst="rect">
            <a:avLst/>
          </a:prstGeom>
        </p:spPr>
      </p:pic>
      <p:pic>
        <p:nvPicPr>
          <p:cNvPr id="4" name="Picture 3"/>
          <p:cNvPicPr>
            <a:picLocks noChangeAspect="1"/>
          </p:cNvPicPr>
          <p:nvPr/>
        </p:nvPicPr>
        <p:blipFill>
          <a:blip r:embed="rId3"/>
          <a:stretch>
            <a:fillRect/>
          </a:stretch>
        </p:blipFill>
        <p:spPr>
          <a:xfrm>
            <a:off x="376439" y="5199063"/>
            <a:ext cx="6591300" cy="1257300"/>
          </a:xfrm>
          <a:prstGeom prst="rect">
            <a:avLst/>
          </a:prstGeom>
        </p:spPr>
      </p:pic>
    </p:spTree>
    <p:extLst>
      <p:ext uri="{BB962C8B-B14F-4D97-AF65-F5344CB8AC3E}">
        <p14:creationId xmlns:p14="http://schemas.microsoft.com/office/powerpoint/2010/main" val="2635723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0"/>
            <a:ext cx="8229600" cy="1143000"/>
          </a:xfrm>
        </p:spPr>
        <p:txBody>
          <a:bodyPr/>
          <a:lstStyle/>
          <a:p>
            <a:r>
              <a:rPr lang="en-US" dirty="0"/>
              <a:t>Growing in containers</a:t>
            </a:r>
          </a:p>
        </p:txBody>
      </p:sp>
      <p:sp>
        <p:nvSpPr>
          <p:cNvPr id="7" name="Content Placeholder 6"/>
          <p:cNvSpPr>
            <a:spLocks noGrp="1"/>
          </p:cNvSpPr>
          <p:nvPr>
            <p:ph idx="1"/>
          </p:nvPr>
        </p:nvSpPr>
        <p:spPr>
          <a:xfrm>
            <a:off x="428223" y="1143000"/>
            <a:ext cx="8229600" cy="4876800"/>
          </a:xfrm>
        </p:spPr>
        <p:txBody>
          <a:bodyPr>
            <a:normAutofit fontScale="92500"/>
          </a:bodyPr>
          <a:lstStyle/>
          <a:p>
            <a:pPr lvl="1"/>
            <a:r>
              <a:rPr lang="en-US" dirty="0"/>
              <a:t>Full sized species are easily grown in tubs or large containers</a:t>
            </a:r>
          </a:p>
          <a:p>
            <a:pPr lvl="1"/>
            <a:r>
              <a:rPr lang="en-US" dirty="0"/>
              <a:t>Occasional directive shaping or pruning 1-2 times a year</a:t>
            </a:r>
          </a:p>
          <a:p>
            <a:pPr lvl="1"/>
            <a:r>
              <a:rPr lang="en-US" dirty="0"/>
              <a:t>Two requirements:</a:t>
            </a:r>
          </a:p>
          <a:p>
            <a:pPr marL="1371600" lvl="2" indent="-457200">
              <a:buFont typeface="+mj-lt"/>
              <a:buAutoNum type="arabicPeriod"/>
            </a:pPr>
            <a:r>
              <a:rPr lang="en-US" dirty="0"/>
              <a:t>Planting mix must be open enough to allow good drainage &amp; aeration (avoid waterlogged soil)</a:t>
            </a:r>
          </a:p>
          <a:p>
            <a:pPr marL="1371600" lvl="2" indent="-457200">
              <a:buFont typeface="+mj-lt"/>
              <a:buAutoNum type="arabicPeriod"/>
            </a:pPr>
            <a:r>
              <a:rPr lang="en-US" dirty="0"/>
              <a:t>Faithful attention during growing season</a:t>
            </a:r>
          </a:p>
          <a:p>
            <a:pPr marL="1828800" lvl="3" indent="-457200">
              <a:buFont typeface="+mj-lt"/>
              <a:buAutoNum type="arabicPeriod"/>
            </a:pPr>
            <a:r>
              <a:rPr lang="en-US" dirty="0"/>
              <a:t>Minimal fertilizer</a:t>
            </a:r>
          </a:p>
          <a:p>
            <a:pPr marL="1828800" lvl="3" indent="-457200">
              <a:buFont typeface="+mj-lt"/>
              <a:buAutoNum type="arabicPeriod"/>
            </a:pPr>
            <a:r>
              <a:rPr lang="en-US" dirty="0"/>
              <a:t>Moderate watering</a:t>
            </a:r>
          </a:p>
          <a:p>
            <a:pPr marL="1828800" lvl="3" indent="-457200">
              <a:buFont typeface="+mj-lt"/>
              <a:buAutoNum type="arabicPeriod"/>
            </a:pPr>
            <a:r>
              <a:rPr lang="en-US" dirty="0"/>
              <a:t>If very cold spell in winter wrap container in insulating material</a:t>
            </a:r>
          </a:p>
          <a:p>
            <a:pPr marL="971550" lvl="1" indent="-457200"/>
            <a:r>
              <a:rPr lang="en-US" dirty="0"/>
              <a:t>Think twice about fat-bellied, globular, or small necked containers…when plant needs to be repotted in a couple years the only way to remove it is to break the pot</a:t>
            </a:r>
          </a:p>
        </p:txBody>
      </p:sp>
      <p:sp>
        <p:nvSpPr>
          <p:cNvPr id="3" name="Slide Number Placeholder 2"/>
          <p:cNvSpPr>
            <a:spLocks noGrp="1"/>
          </p:cNvSpPr>
          <p:nvPr>
            <p:ph type="sldNum" sz="quarter" idx="12"/>
          </p:nvPr>
        </p:nvSpPr>
        <p:spPr/>
        <p:txBody>
          <a:bodyPr/>
          <a:lstStyle/>
          <a:p>
            <a:fld id="{111DB74A-73E3-49E8-8984-0D5D8C20C556}" type="slidenum">
              <a:rPr lang="en-US" smtClean="0"/>
              <a:pPr/>
              <a:t>41</a:t>
            </a:fld>
            <a:endParaRPr lang="en-US" dirty="0"/>
          </a:p>
        </p:txBody>
      </p:sp>
    </p:spTree>
    <p:extLst>
      <p:ext uri="{BB962C8B-B14F-4D97-AF65-F5344CB8AC3E}">
        <p14:creationId xmlns:p14="http://schemas.microsoft.com/office/powerpoint/2010/main" val="1660679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020427"/>
            <a:ext cx="8458200" cy="3627773"/>
          </a:xfrm>
        </p:spPr>
        <p:txBody>
          <a:bodyPr>
            <a:normAutofit/>
          </a:bodyPr>
          <a:lstStyle/>
          <a:p>
            <a:pPr>
              <a:lnSpc>
                <a:spcPct val="120000"/>
              </a:lnSpc>
            </a:pPr>
            <a:r>
              <a:rPr lang="en-US" sz="3400" b="1" u="sng" dirty="0"/>
              <a:t>Zone:</a:t>
            </a:r>
            <a:r>
              <a:rPr lang="en-US" sz="3400" u="sng" dirty="0"/>
              <a:t> </a:t>
            </a:r>
            <a:r>
              <a:rPr lang="en-US" sz="3400" dirty="0"/>
              <a:t> </a:t>
            </a:r>
            <a:r>
              <a:rPr lang="en-US" sz="2800" b="1" dirty="0"/>
              <a:t>Most Japanese maples do well in zones 5 – 8.</a:t>
            </a:r>
            <a:r>
              <a:rPr lang="en-US" sz="2800" dirty="0"/>
              <a:t> </a:t>
            </a:r>
          </a:p>
          <a:p>
            <a:pPr marL="857250" lvl="1" indent="-457200">
              <a:lnSpc>
                <a:spcPct val="120000"/>
              </a:lnSpc>
              <a:buFont typeface="Arial" panose="020B0604020202020204" pitchFamily="34" charset="0"/>
              <a:buChar char="•"/>
            </a:pPr>
            <a:r>
              <a:rPr lang="en-US" sz="2600" dirty="0"/>
              <a:t>	They can be grown in higher zones, but can suffer from leaf scorch and require ample regular summer irrigation and protection from hot afternoon sun. </a:t>
            </a:r>
          </a:p>
          <a:p>
            <a:pPr marL="857250" lvl="1" indent="-457200">
              <a:lnSpc>
                <a:spcPct val="120000"/>
              </a:lnSpc>
              <a:buFont typeface="Arial" panose="020B0604020202020204" pitchFamily="34" charset="0"/>
              <a:buChar char="•"/>
            </a:pPr>
            <a:r>
              <a:rPr lang="en-US" sz="2600" dirty="0"/>
              <a:t>Local nurseries will have recommendations for varieties suited for our area.</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42</a:t>
            </a:fld>
            <a:endParaRPr lang="en-US" dirty="0"/>
          </a:p>
        </p:txBody>
      </p:sp>
      <p:sp>
        <p:nvSpPr>
          <p:cNvPr id="5" name="Title 4"/>
          <p:cNvSpPr>
            <a:spLocks noGrp="1"/>
          </p:cNvSpPr>
          <p:nvPr>
            <p:ph type="title"/>
          </p:nvPr>
        </p:nvSpPr>
        <p:spPr>
          <a:xfrm>
            <a:off x="457200" y="152400"/>
            <a:ext cx="8229600" cy="762000"/>
          </a:xfrm>
        </p:spPr>
        <p:txBody>
          <a:bodyPr>
            <a:noAutofit/>
          </a:bodyPr>
          <a:lstStyle/>
          <a:p>
            <a:r>
              <a:rPr lang="en-US" sz="3200" dirty="0"/>
              <a:t>Which Japanese maple is right for your garden?</a:t>
            </a:r>
          </a:p>
        </p:txBody>
      </p:sp>
    </p:spTree>
    <p:extLst>
      <p:ext uri="{BB962C8B-B14F-4D97-AF65-F5344CB8AC3E}">
        <p14:creationId xmlns:p14="http://schemas.microsoft.com/office/powerpoint/2010/main" val="3823140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838200"/>
            <a:ext cx="8458200" cy="5181600"/>
          </a:xfrm>
        </p:spPr>
        <p:txBody>
          <a:bodyPr>
            <a:normAutofit lnSpcReduction="10000"/>
          </a:bodyPr>
          <a:lstStyle/>
          <a:p>
            <a:pPr>
              <a:lnSpc>
                <a:spcPct val="120000"/>
              </a:lnSpc>
            </a:pPr>
            <a:r>
              <a:rPr lang="en-US" sz="3400" b="1" u="sng" dirty="0"/>
              <a:t>Size and Form</a:t>
            </a:r>
            <a:r>
              <a:rPr lang="en-US" sz="3400" u="sng" dirty="0"/>
              <a:t>:</a:t>
            </a:r>
            <a:r>
              <a:rPr lang="en-US" sz="3400" dirty="0"/>
              <a:t> </a:t>
            </a:r>
            <a:r>
              <a:rPr lang="en-US" sz="2400" b="1" dirty="0"/>
              <a:t>Choosing the right one means knowing how you want to use it</a:t>
            </a:r>
            <a:r>
              <a:rPr lang="en-US" sz="2400" dirty="0"/>
              <a:t>. </a:t>
            </a:r>
          </a:p>
          <a:p>
            <a:pPr marL="857250" lvl="1" indent="-457200">
              <a:lnSpc>
                <a:spcPct val="120000"/>
              </a:lnSpc>
              <a:buFont typeface="Arial" panose="020B0604020202020204" pitchFamily="34" charset="0"/>
              <a:buChar char="•"/>
            </a:pPr>
            <a:r>
              <a:rPr lang="en-US" sz="2600" dirty="0"/>
              <a:t>	Japanese maples </a:t>
            </a:r>
            <a:r>
              <a:rPr lang="en-US" sz="2600" b="1" i="1" dirty="0"/>
              <a:t>range from 2 to 30 feet tall </a:t>
            </a:r>
            <a:r>
              <a:rPr lang="en-US" sz="2600" dirty="0"/>
              <a:t>in forms that can be </a:t>
            </a:r>
            <a:r>
              <a:rPr lang="en-US" sz="2600" b="1" i="1" dirty="0"/>
              <a:t>weeping, rounded, dwarf, mounding, upright, or cascading</a:t>
            </a:r>
            <a:r>
              <a:rPr lang="en-US" sz="2600" dirty="0"/>
              <a:t>. </a:t>
            </a:r>
          </a:p>
          <a:p>
            <a:pPr marL="1257300" lvl="2" indent="-457200">
              <a:lnSpc>
                <a:spcPct val="120000"/>
              </a:lnSpc>
            </a:pPr>
            <a:r>
              <a:rPr lang="en-US" dirty="0"/>
              <a:t>Are you looking to create a grove of Japanese maples? </a:t>
            </a:r>
          </a:p>
          <a:p>
            <a:pPr marL="1257300" lvl="2" indent="-457200">
              <a:lnSpc>
                <a:spcPct val="120000"/>
              </a:lnSpc>
            </a:pPr>
            <a:r>
              <a:rPr lang="en-US" dirty="0"/>
              <a:t>Maybe create a spotlight with a solitary specimen? </a:t>
            </a:r>
          </a:p>
          <a:p>
            <a:pPr marL="1257300" lvl="2" indent="-457200">
              <a:lnSpc>
                <a:spcPct val="120000"/>
              </a:lnSpc>
            </a:pPr>
            <a:r>
              <a:rPr lang="en-US" dirty="0"/>
              <a:t>Do you want to fill a large container? </a:t>
            </a:r>
          </a:p>
          <a:p>
            <a:pPr marL="1257300" lvl="2" indent="-457200">
              <a:lnSpc>
                <a:spcPct val="120000"/>
              </a:lnSpc>
            </a:pPr>
            <a:r>
              <a:rPr lang="en-US" dirty="0"/>
              <a:t>Or perhaps a taller Japanese maple as the main attraction?</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43</a:t>
            </a:fld>
            <a:endParaRPr lang="en-US" dirty="0"/>
          </a:p>
        </p:txBody>
      </p:sp>
      <p:sp>
        <p:nvSpPr>
          <p:cNvPr id="5" name="Title 4"/>
          <p:cNvSpPr>
            <a:spLocks noGrp="1"/>
          </p:cNvSpPr>
          <p:nvPr>
            <p:ph type="title"/>
          </p:nvPr>
        </p:nvSpPr>
        <p:spPr>
          <a:xfrm>
            <a:off x="457200" y="152400"/>
            <a:ext cx="8229600" cy="762000"/>
          </a:xfrm>
        </p:spPr>
        <p:txBody>
          <a:bodyPr>
            <a:noAutofit/>
          </a:bodyPr>
          <a:lstStyle/>
          <a:p>
            <a:r>
              <a:rPr lang="en-US" sz="3200" dirty="0"/>
              <a:t>Which Japanese maple is right for your garden?</a:t>
            </a:r>
          </a:p>
        </p:txBody>
      </p:sp>
    </p:spTree>
    <p:extLst>
      <p:ext uri="{BB962C8B-B14F-4D97-AF65-F5344CB8AC3E}">
        <p14:creationId xmlns:p14="http://schemas.microsoft.com/office/powerpoint/2010/main" val="362004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838200"/>
            <a:ext cx="8458200" cy="5181600"/>
          </a:xfrm>
        </p:spPr>
        <p:txBody>
          <a:bodyPr>
            <a:normAutofit/>
          </a:bodyPr>
          <a:lstStyle/>
          <a:p>
            <a:pPr>
              <a:lnSpc>
                <a:spcPct val="120000"/>
              </a:lnSpc>
            </a:pPr>
            <a:r>
              <a:rPr lang="en-US" sz="3400" b="1" u="sng" dirty="0"/>
              <a:t>Leaf Shape</a:t>
            </a:r>
            <a:r>
              <a:rPr lang="en-US" sz="3400" b="1" dirty="0"/>
              <a:t>: </a:t>
            </a:r>
            <a:r>
              <a:rPr lang="en-US" sz="2400" b="1" dirty="0"/>
              <a:t>Decide which type of foliage appeals to you. </a:t>
            </a:r>
            <a:endParaRPr lang="en-US" sz="2800" dirty="0"/>
          </a:p>
          <a:p>
            <a:pPr lvl="1">
              <a:lnSpc>
                <a:spcPct val="120000"/>
              </a:lnSpc>
            </a:pPr>
            <a:r>
              <a:rPr lang="en-US" sz="2600" dirty="0"/>
              <a:t> Japanese maple foliage is </a:t>
            </a:r>
            <a:r>
              <a:rPr lang="en-US" sz="2600" b="1" i="1" dirty="0"/>
              <a:t>primarily divided into two types: either palm-shaped (Acer palmatum), or delicate and lacy (Acer palmatum var. dissectum</a:t>
            </a:r>
            <a:r>
              <a:rPr lang="en-US" sz="2600" dirty="0"/>
              <a:t>). </a:t>
            </a:r>
          </a:p>
          <a:p>
            <a:pPr lvl="2">
              <a:lnSpc>
                <a:spcPct val="120000"/>
              </a:lnSpc>
            </a:pPr>
            <a:r>
              <a:rPr lang="en-US" sz="2600" dirty="0"/>
              <a:t>There are fans of both types, and the choice is often informed by the style of the garden or the surrounding structures.</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44</a:t>
            </a:fld>
            <a:endParaRPr lang="en-US" dirty="0"/>
          </a:p>
        </p:txBody>
      </p:sp>
      <p:sp>
        <p:nvSpPr>
          <p:cNvPr id="5" name="Title 4"/>
          <p:cNvSpPr>
            <a:spLocks noGrp="1"/>
          </p:cNvSpPr>
          <p:nvPr>
            <p:ph type="title"/>
          </p:nvPr>
        </p:nvSpPr>
        <p:spPr>
          <a:xfrm>
            <a:off x="457200" y="152400"/>
            <a:ext cx="8229600" cy="762000"/>
          </a:xfrm>
        </p:spPr>
        <p:txBody>
          <a:bodyPr>
            <a:noAutofit/>
          </a:bodyPr>
          <a:lstStyle/>
          <a:p>
            <a:r>
              <a:rPr lang="en-US" sz="3200" dirty="0"/>
              <a:t>Which Japanese maple is right for your garden?</a:t>
            </a:r>
          </a:p>
        </p:txBody>
      </p:sp>
    </p:spTree>
    <p:extLst>
      <p:ext uri="{BB962C8B-B14F-4D97-AF65-F5344CB8AC3E}">
        <p14:creationId xmlns:p14="http://schemas.microsoft.com/office/powerpoint/2010/main" val="4037650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838200"/>
            <a:ext cx="8458200" cy="5181600"/>
          </a:xfrm>
        </p:spPr>
        <p:txBody>
          <a:bodyPr>
            <a:normAutofit/>
          </a:bodyPr>
          <a:lstStyle/>
          <a:p>
            <a:pPr>
              <a:lnSpc>
                <a:spcPct val="120000"/>
              </a:lnSpc>
            </a:pPr>
            <a:r>
              <a:rPr lang="en-US" sz="3400" b="1" u="sng" dirty="0"/>
              <a:t>Leaf Color:</a:t>
            </a:r>
            <a:r>
              <a:rPr lang="en-US" sz="3400" b="1" dirty="0"/>
              <a:t> </a:t>
            </a:r>
            <a:r>
              <a:rPr lang="en-US" sz="3400" dirty="0"/>
              <a:t> </a:t>
            </a:r>
            <a:r>
              <a:rPr lang="en-US" sz="2600" b="1" dirty="0"/>
              <a:t>What color of foliage appeals most? </a:t>
            </a:r>
            <a:r>
              <a:rPr lang="en-US" sz="2600" b="1" i="1" dirty="0"/>
              <a:t>With a range of foliage colors–red, green, orange, purple, white, and pink depending on the season–Japanese maples are among the most colorful of trees. </a:t>
            </a:r>
          </a:p>
          <a:p>
            <a:pPr lvl="1">
              <a:lnSpc>
                <a:spcPct val="120000"/>
              </a:lnSpc>
            </a:pPr>
            <a:r>
              <a:rPr lang="en-US" sz="2600" b="1" i="1" dirty="0"/>
              <a:t>	</a:t>
            </a:r>
            <a:r>
              <a:rPr lang="en-US" dirty="0"/>
              <a:t>Some leaf out in brilliant reds in spring, change to green by summer, and finish the fall in yellows and oranges. Others start red and stay red till autumn. Do you want a sequence of changing color from spring to fall or do you just really love rich, dramatic red throughout the seasons?</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45</a:t>
            </a:fld>
            <a:endParaRPr lang="en-US" dirty="0"/>
          </a:p>
        </p:txBody>
      </p:sp>
      <p:sp>
        <p:nvSpPr>
          <p:cNvPr id="5" name="Title 4"/>
          <p:cNvSpPr>
            <a:spLocks noGrp="1"/>
          </p:cNvSpPr>
          <p:nvPr>
            <p:ph type="title"/>
          </p:nvPr>
        </p:nvSpPr>
        <p:spPr>
          <a:xfrm>
            <a:off x="457200" y="152400"/>
            <a:ext cx="8229600" cy="762000"/>
          </a:xfrm>
        </p:spPr>
        <p:txBody>
          <a:bodyPr>
            <a:noAutofit/>
          </a:bodyPr>
          <a:lstStyle/>
          <a:p>
            <a:r>
              <a:rPr lang="en-US" sz="3200" dirty="0"/>
              <a:t>Which Japanese maple is right for your garden?</a:t>
            </a:r>
          </a:p>
        </p:txBody>
      </p:sp>
    </p:spTree>
    <p:extLst>
      <p:ext uri="{BB962C8B-B14F-4D97-AF65-F5344CB8AC3E}">
        <p14:creationId xmlns:p14="http://schemas.microsoft.com/office/powerpoint/2010/main" val="2481885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475933"/>
          </a:xfrm>
        </p:spPr>
        <p:txBody>
          <a:bodyPr>
            <a:noAutofit/>
          </a:bodyPr>
          <a:lstStyle/>
          <a:p>
            <a:r>
              <a:rPr lang="en-US" sz="2800" dirty="0"/>
              <a:t>Some of the most popular cultivars in our area</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05138509"/>
              </p:ext>
            </p:extLst>
          </p:nvPr>
        </p:nvGraphicFramePr>
        <p:xfrm>
          <a:off x="304799" y="990601"/>
          <a:ext cx="8534401" cy="5024038"/>
        </p:xfrm>
        <a:graphic>
          <a:graphicData uri="http://schemas.openxmlformats.org/drawingml/2006/table">
            <a:tbl>
              <a:tblPr firstRow="1" bandRow="1">
                <a:tableStyleId>{5C22544A-7EE6-4342-B048-85BDC9FD1C3A}</a:tableStyleId>
              </a:tblPr>
              <a:tblGrid>
                <a:gridCol w="1676401">
                  <a:extLst>
                    <a:ext uri="{9D8B030D-6E8A-4147-A177-3AD203B41FA5}">
                      <a16:colId xmlns:a16="http://schemas.microsoft.com/office/drawing/2014/main" val="20000"/>
                    </a:ext>
                  </a:extLst>
                </a:gridCol>
                <a:gridCol w="806334">
                  <a:extLst>
                    <a:ext uri="{9D8B030D-6E8A-4147-A177-3AD203B41FA5}">
                      <a16:colId xmlns:a16="http://schemas.microsoft.com/office/drawing/2014/main" val="20001"/>
                    </a:ext>
                  </a:extLst>
                </a:gridCol>
                <a:gridCol w="787456">
                  <a:extLst>
                    <a:ext uri="{9D8B030D-6E8A-4147-A177-3AD203B41FA5}">
                      <a16:colId xmlns:a16="http://schemas.microsoft.com/office/drawing/2014/main" val="20002"/>
                    </a:ext>
                  </a:extLst>
                </a:gridCol>
                <a:gridCol w="5264210">
                  <a:extLst>
                    <a:ext uri="{9D8B030D-6E8A-4147-A177-3AD203B41FA5}">
                      <a16:colId xmlns:a16="http://schemas.microsoft.com/office/drawing/2014/main" val="20003"/>
                    </a:ext>
                  </a:extLst>
                </a:gridCol>
              </a:tblGrid>
              <a:tr h="726480">
                <a:tc>
                  <a:txBody>
                    <a:bodyPr/>
                    <a:lstStyle/>
                    <a:p>
                      <a:endParaRPr lang="en-US" dirty="0"/>
                    </a:p>
                  </a:txBody>
                  <a:tcPr/>
                </a:tc>
                <a:tc>
                  <a:txBody>
                    <a:bodyPr/>
                    <a:lstStyle/>
                    <a:p>
                      <a:pPr algn="ctr"/>
                      <a:r>
                        <a:rPr lang="en-US" dirty="0"/>
                        <a:t>Height (ft)</a:t>
                      </a:r>
                    </a:p>
                  </a:txBody>
                  <a:tcPr/>
                </a:tc>
                <a:tc>
                  <a:txBody>
                    <a:bodyPr/>
                    <a:lstStyle/>
                    <a:p>
                      <a:pPr algn="ctr"/>
                      <a:r>
                        <a:rPr lang="en-US" dirty="0"/>
                        <a:t>Width (ft)</a:t>
                      </a:r>
                    </a:p>
                  </a:txBody>
                  <a:tcPr/>
                </a:tc>
                <a:tc>
                  <a:txBody>
                    <a:bodyPr/>
                    <a:lstStyle/>
                    <a:p>
                      <a:r>
                        <a:rPr lang="en-US" dirty="0"/>
                        <a:t>Description</a:t>
                      </a:r>
                    </a:p>
                  </a:txBody>
                  <a:tcPr/>
                </a:tc>
                <a:extLst>
                  <a:ext uri="{0D108BD9-81ED-4DB2-BD59-A6C34878D82A}">
                    <a16:rowId xmlns:a16="http://schemas.microsoft.com/office/drawing/2014/main" val="10000"/>
                  </a:ext>
                </a:extLst>
              </a:tr>
              <a:tr h="568919">
                <a:tc>
                  <a:txBody>
                    <a:bodyPr/>
                    <a:lstStyle/>
                    <a:p>
                      <a:r>
                        <a:rPr lang="en-US" dirty="0"/>
                        <a:t>Acer palmatum</a:t>
                      </a:r>
                    </a:p>
                  </a:txBody>
                  <a:tcPr/>
                </a:tc>
                <a:tc>
                  <a:txBody>
                    <a:bodyPr/>
                    <a:lstStyle/>
                    <a:p>
                      <a:pPr algn="ctr"/>
                      <a:r>
                        <a:rPr lang="en-US" dirty="0"/>
                        <a:t>15-25</a:t>
                      </a:r>
                    </a:p>
                  </a:txBody>
                  <a:tcPr/>
                </a:tc>
                <a:tc>
                  <a:txBody>
                    <a:bodyPr/>
                    <a:lstStyle/>
                    <a:p>
                      <a:pPr algn="ctr"/>
                      <a:r>
                        <a:rPr lang="en-US" dirty="0"/>
                        <a:t>15-25</a:t>
                      </a:r>
                    </a:p>
                  </a:txBody>
                  <a:tcPr/>
                </a:tc>
                <a:tc>
                  <a:txBody>
                    <a:bodyPr/>
                    <a:lstStyle/>
                    <a:p>
                      <a:r>
                        <a:rPr lang="en-US" sz="1200" dirty="0"/>
                        <a:t>This is a basic, un-grafted seedling form of a Japanese maple. It has broad green leaves and a mottled gray-green trunk.</a:t>
                      </a:r>
                      <a:r>
                        <a:rPr lang="en-US" sz="1200" baseline="0" dirty="0"/>
                        <a:t> Fall color is yellow, orange and red.</a:t>
                      </a:r>
                      <a:endParaRPr lang="en-US" sz="1200" dirty="0"/>
                    </a:p>
                  </a:txBody>
                  <a:tcPr/>
                </a:tc>
                <a:extLst>
                  <a:ext uri="{0D108BD9-81ED-4DB2-BD59-A6C34878D82A}">
                    <a16:rowId xmlns:a16="http://schemas.microsoft.com/office/drawing/2014/main" val="10001"/>
                  </a:ext>
                </a:extLst>
              </a:tr>
              <a:tr h="420897">
                <a:tc>
                  <a:txBody>
                    <a:bodyPr/>
                    <a:lstStyle/>
                    <a:p>
                      <a:r>
                        <a:rPr lang="en-US" dirty="0"/>
                        <a:t>Bloodgood</a:t>
                      </a:r>
                    </a:p>
                  </a:txBody>
                  <a:tcPr/>
                </a:tc>
                <a:tc>
                  <a:txBody>
                    <a:bodyPr/>
                    <a:lstStyle/>
                    <a:p>
                      <a:pPr algn="ctr"/>
                      <a:r>
                        <a:rPr lang="en-US" dirty="0"/>
                        <a:t>15-18</a:t>
                      </a:r>
                    </a:p>
                  </a:txBody>
                  <a:tcPr/>
                </a:tc>
                <a:tc>
                  <a:txBody>
                    <a:bodyPr/>
                    <a:lstStyle/>
                    <a:p>
                      <a:pPr algn="ctr"/>
                      <a:r>
                        <a:rPr lang="en-US" dirty="0"/>
                        <a:t>15-18</a:t>
                      </a:r>
                    </a:p>
                  </a:txBody>
                  <a:tcPr/>
                </a:tc>
                <a:tc>
                  <a:txBody>
                    <a:bodyPr/>
                    <a:lstStyle/>
                    <a:p>
                      <a:r>
                        <a:rPr lang="en-US" sz="1200" dirty="0"/>
                        <a:t>A perfect specimen of a red, upright Japanese maple with deep reddish purple foliage. Foliage retains deep color well into the summer Bright red fall color.</a:t>
                      </a:r>
                    </a:p>
                  </a:txBody>
                  <a:tcPr/>
                </a:tc>
                <a:extLst>
                  <a:ext uri="{0D108BD9-81ED-4DB2-BD59-A6C34878D82A}">
                    <a16:rowId xmlns:a16="http://schemas.microsoft.com/office/drawing/2014/main" val="10002"/>
                  </a:ext>
                </a:extLst>
              </a:tr>
              <a:tr h="528239">
                <a:tc>
                  <a:txBody>
                    <a:bodyPr/>
                    <a:lstStyle/>
                    <a:p>
                      <a:r>
                        <a:rPr lang="en-US" dirty="0"/>
                        <a:t>Crimson Queen</a:t>
                      </a:r>
                    </a:p>
                  </a:txBody>
                  <a:tcPr/>
                </a:tc>
                <a:tc>
                  <a:txBody>
                    <a:bodyPr/>
                    <a:lstStyle/>
                    <a:p>
                      <a:pPr algn="ctr"/>
                      <a:r>
                        <a:rPr lang="en-US" dirty="0"/>
                        <a:t>9</a:t>
                      </a:r>
                    </a:p>
                  </a:txBody>
                  <a:tcPr/>
                </a:tc>
                <a:tc>
                  <a:txBody>
                    <a:bodyPr/>
                    <a:lstStyle/>
                    <a:p>
                      <a:pPr algn="ctr"/>
                      <a:r>
                        <a:rPr lang="en-US" dirty="0"/>
                        <a:t>9</a:t>
                      </a:r>
                    </a:p>
                  </a:txBody>
                  <a:tcPr/>
                </a:tc>
                <a:tc>
                  <a:txBody>
                    <a:bodyPr/>
                    <a:lstStyle/>
                    <a:p>
                      <a:r>
                        <a:rPr lang="en-US" sz="1200" dirty="0"/>
                        <a:t>Beautiful weeping lace leaf type with striking burgundy foliage. Fall color is bright reddish purple.</a:t>
                      </a:r>
                    </a:p>
                  </a:txBody>
                  <a:tcPr/>
                </a:tc>
                <a:extLst>
                  <a:ext uri="{0D108BD9-81ED-4DB2-BD59-A6C34878D82A}">
                    <a16:rowId xmlns:a16="http://schemas.microsoft.com/office/drawing/2014/main" val="10003"/>
                  </a:ext>
                </a:extLst>
              </a:tr>
              <a:tr h="420897">
                <a:tc>
                  <a:txBody>
                    <a:bodyPr/>
                    <a:lstStyle/>
                    <a:p>
                      <a:r>
                        <a:rPr lang="en-US" dirty="0"/>
                        <a:t>Emperor One</a:t>
                      </a:r>
                    </a:p>
                  </a:txBody>
                  <a:tcPr/>
                </a:tc>
                <a:tc>
                  <a:txBody>
                    <a:bodyPr/>
                    <a:lstStyle/>
                    <a:p>
                      <a:pPr algn="ctr"/>
                      <a:r>
                        <a:rPr lang="en-US" dirty="0"/>
                        <a:t>15-20</a:t>
                      </a:r>
                    </a:p>
                  </a:txBody>
                  <a:tcPr/>
                </a:tc>
                <a:tc>
                  <a:txBody>
                    <a:bodyPr/>
                    <a:lstStyle/>
                    <a:p>
                      <a:pPr algn="ctr"/>
                      <a:r>
                        <a:rPr lang="en-US" dirty="0"/>
                        <a:t>15-20</a:t>
                      </a:r>
                    </a:p>
                  </a:txBody>
                  <a:tcPr/>
                </a:tc>
                <a:tc>
                  <a:txBody>
                    <a:bodyPr/>
                    <a:lstStyle/>
                    <a:p>
                      <a:r>
                        <a:rPr lang="en-US" sz="1200" dirty="0"/>
                        <a:t>An upright variety with bright red leaves. It’s comparable to Bloodgood, but grows slightly faster. Scarlet fall color.</a:t>
                      </a:r>
                    </a:p>
                  </a:txBody>
                  <a:tcPr/>
                </a:tc>
                <a:extLst>
                  <a:ext uri="{0D108BD9-81ED-4DB2-BD59-A6C34878D82A}">
                    <a16:rowId xmlns:a16="http://schemas.microsoft.com/office/drawing/2014/main" val="10004"/>
                  </a:ext>
                </a:extLst>
              </a:tr>
              <a:tr h="420897">
                <a:tc>
                  <a:txBody>
                    <a:bodyPr/>
                    <a:lstStyle/>
                    <a:p>
                      <a:r>
                        <a:rPr lang="en-US" dirty="0"/>
                        <a:t>Inaba Shidare</a:t>
                      </a:r>
                    </a:p>
                  </a:txBody>
                  <a:tcPr/>
                </a:tc>
                <a:tc>
                  <a:txBody>
                    <a:bodyPr/>
                    <a:lstStyle/>
                    <a:p>
                      <a:pPr algn="ctr"/>
                      <a:r>
                        <a:rPr lang="en-US" dirty="0"/>
                        <a:t>8-10</a:t>
                      </a:r>
                    </a:p>
                  </a:txBody>
                  <a:tcPr/>
                </a:tc>
                <a:tc>
                  <a:txBody>
                    <a:bodyPr/>
                    <a:lstStyle/>
                    <a:p>
                      <a:pPr algn="ctr"/>
                      <a:r>
                        <a:rPr lang="en-US" dirty="0"/>
                        <a:t>4-6</a:t>
                      </a:r>
                    </a:p>
                  </a:txBody>
                  <a:tcPr/>
                </a:tc>
                <a:tc>
                  <a:txBody>
                    <a:bodyPr/>
                    <a:lstStyle/>
                    <a:p>
                      <a:r>
                        <a:rPr lang="en-US" sz="1200" dirty="0"/>
                        <a:t>An elegant lace leaf specimen with unusually large leaves. Holds its deep reddish burgundy color through the summer. Crimson fall color.</a:t>
                      </a:r>
                    </a:p>
                  </a:txBody>
                  <a:tcPr/>
                </a:tc>
                <a:extLst>
                  <a:ext uri="{0D108BD9-81ED-4DB2-BD59-A6C34878D82A}">
                    <a16:rowId xmlns:a16="http://schemas.microsoft.com/office/drawing/2014/main" val="10005"/>
                  </a:ext>
                </a:extLst>
              </a:tr>
              <a:tr h="420897">
                <a:tc>
                  <a:txBody>
                    <a:bodyPr/>
                    <a:lstStyle/>
                    <a:p>
                      <a:r>
                        <a:rPr lang="en-US" dirty="0"/>
                        <a:t>Red Dragon</a:t>
                      </a:r>
                    </a:p>
                  </a:txBody>
                  <a:tcPr/>
                </a:tc>
                <a:tc>
                  <a:txBody>
                    <a:bodyPr/>
                    <a:lstStyle/>
                    <a:p>
                      <a:pPr algn="ctr"/>
                      <a:r>
                        <a:rPr lang="en-US" dirty="0"/>
                        <a:t>4-6</a:t>
                      </a:r>
                    </a:p>
                  </a:txBody>
                  <a:tcPr/>
                </a:tc>
                <a:tc>
                  <a:txBody>
                    <a:bodyPr/>
                    <a:lstStyle/>
                    <a:p>
                      <a:pPr algn="ctr"/>
                      <a:r>
                        <a:rPr lang="en-US" dirty="0"/>
                        <a:t>3-4</a:t>
                      </a:r>
                    </a:p>
                  </a:txBody>
                  <a:tcPr/>
                </a:tc>
                <a:tc>
                  <a:txBody>
                    <a:bodyPr/>
                    <a:lstStyle/>
                    <a:p>
                      <a:r>
                        <a:rPr lang="en-US" sz="1200" dirty="0"/>
                        <a:t>A dwarf form of weeping Japanese Maple with beautiful red lace like leaves. Does</a:t>
                      </a:r>
                      <a:r>
                        <a:rPr lang="en-US" sz="1200" baseline="0" dirty="0"/>
                        <a:t> well in containers. Bright red fall color.</a:t>
                      </a:r>
                      <a:endParaRPr lang="en-US" sz="1200" dirty="0"/>
                    </a:p>
                  </a:txBody>
                  <a:tcPr/>
                </a:tc>
                <a:extLst>
                  <a:ext uri="{0D108BD9-81ED-4DB2-BD59-A6C34878D82A}">
                    <a16:rowId xmlns:a16="http://schemas.microsoft.com/office/drawing/2014/main" val="10006"/>
                  </a:ext>
                </a:extLst>
              </a:tr>
              <a:tr h="420897">
                <a:tc>
                  <a:txBody>
                    <a:bodyPr/>
                    <a:lstStyle/>
                    <a:p>
                      <a:r>
                        <a:rPr lang="en-US" dirty="0"/>
                        <a:t>Sango Kaku</a:t>
                      </a:r>
                    </a:p>
                  </a:txBody>
                  <a:tcPr/>
                </a:tc>
                <a:tc>
                  <a:txBody>
                    <a:bodyPr/>
                    <a:lstStyle/>
                    <a:p>
                      <a:pPr algn="ctr"/>
                      <a:r>
                        <a:rPr lang="en-US" dirty="0"/>
                        <a:t>20-25</a:t>
                      </a:r>
                    </a:p>
                  </a:txBody>
                  <a:tcPr/>
                </a:tc>
                <a:tc>
                  <a:txBody>
                    <a:bodyPr/>
                    <a:lstStyle/>
                    <a:p>
                      <a:pPr algn="ctr"/>
                      <a:r>
                        <a:rPr lang="en-US" dirty="0"/>
                        <a:t>18-20</a:t>
                      </a:r>
                    </a:p>
                  </a:txBody>
                  <a:tcPr/>
                </a:tc>
                <a:tc>
                  <a:txBody>
                    <a:bodyPr/>
                    <a:lstStyle/>
                    <a:p>
                      <a:r>
                        <a:rPr lang="en-US" sz="1200" dirty="0"/>
                        <a:t>This beautiful maple has year round interest. Leaves emerge bright green in the spring, and turn yellow in the fall. Bright red bark is visible in the winter.</a:t>
                      </a:r>
                    </a:p>
                  </a:txBody>
                  <a:tcPr/>
                </a:tc>
                <a:extLst>
                  <a:ext uri="{0D108BD9-81ED-4DB2-BD59-A6C34878D82A}">
                    <a16:rowId xmlns:a16="http://schemas.microsoft.com/office/drawing/2014/main" val="10007"/>
                  </a:ext>
                </a:extLst>
              </a:tr>
              <a:tr h="420897">
                <a:tc>
                  <a:txBody>
                    <a:bodyPr/>
                    <a:lstStyle/>
                    <a:p>
                      <a:r>
                        <a:rPr lang="en-US" dirty="0"/>
                        <a:t>Seiryu</a:t>
                      </a:r>
                    </a:p>
                  </a:txBody>
                  <a:tcPr/>
                </a:tc>
                <a:tc>
                  <a:txBody>
                    <a:bodyPr/>
                    <a:lstStyle/>
                    <a:p>
                      <a:pPr algn="ctr"/>
                      <a:r>
                        <a:rPr lang="en-US" dirty="0"/>
                        <a:t>10-12</a:t>
                      </a:r>
                    </a:p>
                  </a:txBody>
                  <a:tcPr/>
                </a:tc>
                <a:tc>
                  <a:txBody>
                    <a:bodyPr/>
                    <a:lstStyle/>
                    <a:p>
                      <a:pPr algn="ctr"/>
                      <a:r>
                        <a:rPr lang="en-US" dirty="0"/>
                        <a:t>10-12</a:t>
                      </a:r>
                    </a:p>
                  </a:txBody>
                  <a:tcPr/>
                </a:tc>
                <a:tc>
                  <a:txBody>
                    <a:bodyPr/>
                    <a:lstStyle/>
                    <a:p>
                      <a:r>
                        <a:rPr lang="en-US" sz="1200" dirty="0"/>
                        <a:t>An unusual upright variety with delicate lace like leaves. Bright green leaves turn orange and gold in the fall.</a:t>
                      </a:r>
                    </a:p>
                  </a:txBody>
                  <a:tcPr/>
                </a:tc>
                <a:extLst>
                  <a:ext uri="{0D108BD9-81ED-4DB2-BD59-A6C34878D82A}">
                    <a16:rowId xmlns:a16="http://schemas.microsoft.com/office/drawing/2014/main" val="10008"/>
                  </a:ext>
                </a:extLst>
              </a:tr>
              <a:tr h="420897">
                <a:tc>
                  <a:txBody>
                    <a:bodyPr/>
                    <a:lstStyle/>
                    <a:p>
                      <a:r>
                        <a:rPr lang="en-US" dirty="0"/>
                        <a:t>Viridis</a:t>
                      </a:r>
                    </a:p>
                  </a:txBody>
                  <a:tcPr/>
                </a:tc>
                <a:tc>
                  <a:txBody>
                    <a:bodyPr/>
                    <a:lstStyle/>
                    <a:p>
                      <a:pPr algn="ctr"/>
                      <a:r>
                        <a:rPr lang="en-US" dirty="0"/>
                        <a:t>4-6</a:t>
                      </a:r>
                    </a:p>
                  </a:txBody>
                  <a:tcPr/>
                </a:tc>
                <a:tc>
                  <a:txBody>
                    <a:bodyPr/>
                    <a:lstStyle/>
                    <a:p>
                      <a:pPr algn="ctr"/>
                      <a:r>
                        <a:rPr lang="en-US" dirty="0"/>
                        <a:t>8-12</a:t>
                      </a:r>
                    </a:p>
                  </a:txBody>
                  <a:tcPr/>
                </a:tc>
                <a:tc>
                  <a:txBody>
                    <a:bodyPr/>
                    <a:lstStyle/>
                    <a:p>
                      <a:r>
                        <a:rPr lang="en-US" sz="1200" dirty="0"/>
                        <a:t>A beautiful example of weeping green lace leaf. Leaves emerge yellow green and have a showy yellow gold fall color.</a:t>
                      </a:r>
                    </a:p>
                  </a:txBody>
                  <a:tcPr/>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2"/>
          </p:nvPr>
        </p:nvSpPr>
        <p:spPr/>
        <p:txBody>
          <a:bodyPr/>
          <a:lstStyle/>
          <a:p>
            <a:fld id="{111DB74A-73E3-49E8-8984-0D5D8C20C556}" type="slidenum">
              <a:rPr lang="en-US" smtClean="0"/>
              <a:pPr/>
              <a:t>46</a:t>
            </a:fld>
            <a:endParaRPr lang="en-US" dirty="0"/>
          </a:p>
        </p:txBody>
      </p:sp>
    </p:spTree>
    <p:extLst>
      <p:ext uri="{BB962C8B-B14F-4D97-AF65-F5344CB8AC3E}">
        <p14:creationId xmlns:p14="http://schemas.microsoft.com/office/powerpoint/2010/main" val="758306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0709" y="831642"/>
            <a:ext cx="4990235" cy="2743200"/>
          </a:xfrm>
        </p:spPr>
        <p:txBody>
          <a:bodyPr>
            <a:normAutofit fontScale="92500" lnSpcReduction="20000"/>
          </a:bodyPr>
          <a:lstStyle/>
          <a:p>
            <a:pPr marL="457200" indent="-457200">
              <a:buFont typeface="Arial" panose="020B0604020202020204" pitchFamily="34" charset="0"/>
              <a:buChar char="•"/>
            </a:pPr>
            <a:r>
              <a:rPr lang="en-US" sz="2000" dirty="0"/>
              <a:t>Japanese maples are sensitive to heat, strong sunlight, and low humidity</a:t>
            </a:r>
          </a:p>
          <a:p>
            <a:pPr marL="457200" indent="-457200">
              <a:buFont typeface="Arial" panose="020B0604020202020204" pitchFamily="34" charset="0"/>
              <a:buChar char="•"/>
            </a:pPr>
            <a:r>
              <a:rPr lang="en-US" sz="2000" dirty="0"/>
              <a:t>A ‘Sun tolerant” variety means more tolerant than other varieties</a:t>
            </a:r>
          </a:p>
          <a:p>
            <a:pPr marL="0" indent="0"/>
            <a:r>
              <a:rPr lang="en-US" sz="2600" i="1" dirty="0"/>
              <a:t>Causes: </a:t>
            </a:r>
          </a:p>
          <a:p>
            <a:pPr>
              <a:buFont typeface="Arial" panose="020B0604020202020204" pitchFamily="34" charset="0"/>
              <a:buChar char="•"/>
            </a:pPr>
            <a:r>
              <a:rPr lang="en-US" sz="2000" dirty="0"/>
              <a:t>Too much sun</a:t>
            </a:r>
          </a:p>
          <a:p>
            <a:pPr>
              <a:buFont typeface="Arial" panose="020B0604020202020204" pitchFamily="34" charset="0"/>
              <a:buChar char="•"/>
            </a:pPr>
            <a:r>
              <a:rPr lang="en-US" sz="2000" dirty="0"/>
              <a:t>Insufficient water</a:t>
            </a:r>
          </a:p>
          <a:p>
            <a:pPr>
              <a:buFont typeface="Arial" panose="020B0604020202020204" pitchFamily="34" charset="0"/>
              <a:buChar char="•"/>
            </a:pPr>
            <a:r>
              <a:rPr lang="en-US" sz="2000" dirty="0"/>
              <a:t>Immature root system</a:t>
            </a:r>
          </a:p>
          <a:p>
            <a:pPr marL="457200" indent="-457200">
              <a:buFont typeface="Arial" panose="020B0604020202020204" pitchFamily="34" charset="0"/>
              <a:buChar char="•"/>
            </a:pPr>
            <a:endParaRPr lang="en-US" sz="20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47</a:t>
            </a:fld>
            <a:endParaRPr lang="en-US" dirty="0"/>
          </a:p>
        </p:txBody>
      </p:sp>
      <p:sp>
        <p:nvSpPr>
          <p:cNvPr id="6" name="Title 5"/>
          <p:cNvSpPr>
            <a:spLocks noGrp="1"/>
          </p:cNvSpPr>
          <p:nvPr>
            <p:ph type="title"/>
          </p:nvPr>
        </p:nvSpPr>
        <p:spPr>
          <a:xfrm>
            <a:off x="420709" y="72756"/>
            <a:ext cx="8229600" cy="760413"/>
          </a:xfrm>
        </p:spPr>
        <p:txBody>
          <a:bodyPr>
            <a:normAutofit fontScale="90000"/>
          </a:bodyPr>
          <a:lstStyle/>
          <a:p>
            <a:r>
              <a:rPr lang="en-US" dirty="0"/>
              <a:t>Common problem: Sunburned leaves</a:t>
            </a:r>
          </a:p>
        </p:txBody>
      </p:sp>
      <p:pic>
        <p:nvPicPr>
          <p:cNvPr id="8194" name="Picture 2" descr="https://ucanr.edu/blogs/CCMGBlog/blogfiles/24223_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751" y="831642"/>
            <a:ext cx="3264049" cy="22603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p:cNvSpPr txBox="1">
            <a:spLocks/>
          </p:cNvSpPr>
          <p:nvPr/>
        </p:nvSpPr>
        <p:spPr>
          <a:xfrm>
            <a:off x="394951" y="3352800"/>
            <a:ext cx="8281116" cy="2667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2400" dirty="0"/>
              <a:t>Solutions:</a:t>
            </a:r>
          </a:p>
          <a:p>
            <a:pPr>
              <a:buFont typeface="Arial" panose="020B0604020202020204" pitchFamily="34" charset="0"/>
              <a:buChar char="•"/>
            </a:pPr>
            <a:r>
              <a:rPr lang="en-US" sz="2000" dirty="0"/>
              <a:t>Plant in right location</a:t>
            </a:r>
          </a:p>
          <a:p>
            <a:pPr>
              <a:buFont typeface="Arial" panose="020B0604020202020204" pitchFamily="34" charset="0"/>
              <a:buChar char="•"/>
            </a:pPr>
            <a:r>
              <a:rPr lang="en-US" sz="2000" dirty="0"/>
              <a:t>Plant in either fall or early spring</a:t>
            </a:r>
          </a:p>
          <a:p>
            <a:pPr>
              <a:buFont typeface="Arial" panose="020B0604020202020204" pitchFamily="34" charset="0"/>
              <a:buChar char="•"/>
            </a:pPr>
            <a:r>
              <a:rPr lang="en-US" sz="2000" dirty="0"/>
              <a:t>If tree is already planted in full afternoon sun, expect crinkly leaves for several years until the tree has developed adequate root growth and pay attention to watering practices</a:t>
            </a:r>
          </a:p>
          <a:p>
            <a:pPr>
              <a:buFont typeface="Arial" panose="020B0604020202020204" pitchFamily="34" charset="0"/>
              <a:buChar char="•"/>
            </a:pPr>
            <a:r>
              <a:rPr lang="en-US" sz="2000" dirty="0"/>
              <a:t>Water deep enough to keep soil slightly moist &amp; deep enough to roots are encouraged to grow deeply….don’t overwater (overwatering is the leading cause of Japanese maple death</a:t>
            </a:r>
          </a:p>
        </p:txBody>
      </p:sp>
    </p:spTree>
    <p:extLst>
      <p:ext uri="{BB962C8B-B14F-4D97-AF65-F5344CB8AC3E}">
        <p14:creationId xmlns:p14="http://schemas.microsoft.com/office/powerpoint/2010/main" val="4277823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7192" y="762000"/>
            <a:ext cx="8492008" cy="5105400"/>
          </a:xfrm>
        </p:spPr>
        <p:txBody>
          <a:bodyPr>
            <a:normAutofit lnSpcReduction="10000"/>
          </a:bodyPr>
          <a:lstStyle/>
          <a:p>
            <a:pPr lvl="1"/>
            <a:r>
              <a:rPr lang="en-US" dirty="0"/>
              <a:t>Local nurseries</a:t>
            </a:r>
          </a:p>
          <a:p>
            <a:pPr lvl="2"/>
            <a:r>
              <a:rPr lang="en-US" dirty="0"/>
              <a:t>Eisley’s Nursery - Auburn</a:t>
            </a:r>
          </a:p>
          <a:p>
            <a:pPr lvl="2"/>
            <a:r>
              <a:rPr lang="en-US" dirty="0"/>
              <a:t>Lakes Nursery – Newcastle </a:t>
            </a:r>
            <a:r>
              <a:rPr lang="en-US" sz="2000" i="1" dirty="0"/>
              <a:t>(largest selection of Japanese maples in northern Calif)…winter hours vary so call first</a:t>
            </a:r>
          </a:p>
          <a:p>
            <a:pPr lvl="2"/>
            <a:r>
              <a:rPr lang="en-US" dirty="0"/>
              <a:t>High Hand – Loomis</a:t>
            </a:r>
          </a:p>
          <a:p>
            <a:pPr lvl="2"/>
            <a:r>
              <a:rPr lang="en-US" dirty="0"/>
              <a:t>Green Acres – Rocklin</a:t>
            </a:r>
          </a:p>
          <a:p>
            <a:pPr lvl="1"/>
            <a:r>
              <a:rPr lang="en-US" dirty="0"/>
              <a:t>Wholesale Nurseries’ websites</a:t>
            </a:r>
          </a:p>
          <a:p>
            <a:pPr lvl="2"/>
            <a:r>
              <a:rPr lang="en-US" dirty="0"/>
              <a:t>Iseli (Oregon) – iselinursery.com</a:t>
            </a:r>
          </a:p>
          <a:p>
            <a:pPr lvl="2"/>
            <a:r>
              <a:rPr lang="en-US" dirty="0"/>
              <a:t>Don Schmidt Nursery (Oregon) – donschmidtnursery.com</a:t>
            </a:r>
          </a:p>
          <a:p>
            <a:pPr lvl="2"/>
            <a:r>
              <a:rPr lang="en-US" dirty="0"/>
              <a:t>Munn’s Nursery (Oregon) – munnsnursery.com</a:t>
            </a:r>
          </a:p>
          <a:p>
            <a:pPr lvl="2"/>
            <a:r>
              <a:rPr lang="en-US" dirty="0"/>
              <a:t>Monrovia – Monrovia.com</a:t>
            </a:r>
          </a:p>
          <a:p>
            <a:pPr lvl="2"/>
            <a:r>
              <a:rPr lang="en-US" dirty="0"/>
              <a:t>Mendocino Maples Nursery - mendocinomaples.com</a:t>
            </a:r>
          </a:p>
        </p:txBody>
      </p:sp>
      <p:sp>
        <p:nvSpPr>
          <p:cNvPr id="5" name="Title 4"/>
          <p:cNvSpPr>
            <a:spLocks noGrp="1"/>
          </p:cNvSpPr>
          <p:nvPr>
            <p:ph type="title"/>
          </p:nvPr>
        </p:nvSpPr>
        <p:spPr>
          <a:xfrm>
            <a:off x="347193" y="-244699"/>
            <a:ext cx="8229600" cy="1143000"/>
          </a:xfrm>
        </p:spPr>
        <p:txBody>
          <a:bodyPr/>
          <a:lstStyle/>
          <a:p>
            <a:r>
              <a:rPr lang="en-US" dirty="0"/>
              <a:t>Resources</a:t>
            </a:r>
          </a:p>
        </p:txBody>
      </p:sp>
      <p:sp>
        <p:nvSpPr>
          <p:cNvPr id="3" name="Slide Number Placeholder 2"/>
          <p:cNvSpPr>
            <a:spLocks noGrp="1"/>
          </p:cNvSpPr>
          <p:nvPr>
            <p:ph type="sldNum" sz="quarter" idx="16"/>
          </p:nvPr>
        </p:nvSpPr>
        <p:spPr/>
        <p:txBody>
          <a:bodyPr/>
          <a:lstStyle/>
          <a:p>
            <a:fld id="{111DB74A-73E3-49E8-8984-0D5D8C20C556}" type="slidenum">
              <a:rPr lang="en-US" smtClean="0"/>
              <a:pPr/>
              <a:t>48</a:t>
            </a:fld>
            <a:endParaRPr lang="en-US" dirty="0"/>
          </a:p>
        </p:txBody>
      </p:sp>
    </p:spTree>
    <p:extLst>
      <p:ext uri="{BB962C8B-B14F-4D97-AF65-F5344CB8AC3E}">
        <p14:creationId xmlns:p14="http://schemas.microsoft.com/office/powerpoint/2010/main" val="1963146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38600" y="381000"/>
            <a:ext cx="3698169" cy="4717266"/>
          </a:xfrm>
          <a:prstGeom prst="rect">
            <a:avLst/>
          </a:prstGeom>
        </p:spPr>
      </p:pic>
      <p:sp>
        <p:nvSpPr>
          <p:cNvPr id="3" name="Slide Number Placeholder 2"/>
          <p:cNvSpPr>
            <a:spLocks noGrp="1"/>
          </p:cNvSpPr>
          <p:nvPr>
            <p:ph type="sldNum" sz="quarter" idx="16"/>
          </p:nvPr>
        </p:nvSpPr>
        <p:spPr/>
        <p:txBody>
          <a:bodyPr/>
          <a:lstStyle/>
          <a:p>
            <a:fld id="{111DB74A-73E3-49E8-8984-0D5D8C20C556}" type="slidenum">
              <a:rPr lang="en-US" smtClean="0"/>
              <a:pPr/>
              <a:t>49</a:t>
            </a:fld>
            <a:endParaRPr lang="en-US" dirty="0"/>
          </a:p>
        </p:txBody>
      </p:sp>
      <p:sp>
        <p:nvSpPr>
          <p:cNvPr id="5" name="Title 4"/>
          <p:cNvSpPr>
            <a:spLocks noGrp="1"/>
          </p:cNvSpPr>
          <p:nvPr>
            <p:ph type="title"/>
          </p:nvPr>
        </p:nvSpPr>
        <p:spPr>
          <a:xfrm>
            <a:off x="457200" y="-26340"/>
            <a:ext cx="3733800" cy="1143000"/>
          </a:xfrm>
        </p:spPr>
        <p:txBody>
          <a:bodyPr/>
          <a:lstStyle/>
          <a:p>
            <a:r>
              <a:rPr lang="en-US" dirty="0"/>
              <a:t>References</a:t>
            </a:r>
          </a:p>
        </p:txBody>
      </p:sp>
      <p:sp>
        <p:nvSpPr>
          <p:cNvPr id="8" name="TextBox 7"/>
          <p:cNvSpPr txBox="1"/>
          <p:nvPr/>
        </p:nvSpPr>
        <p:spPr>
          <a:xfrm>
            <a:off x="725941" y="4343400"/>
            <a:ext cx="7272913" cy="1569660"/>
          </a:xfrm>
          <a:prstGeom prst="rect">
            <a:avLst/>
          </a:prstGeom>
          <a:noFill/>
        </p:spPr>
        <p:txBody>
          <a:bodyPr wrap="square" rtlCol="0">
            <a:spAutoFit/>
          </a:bodyPr>
          <a:lstStyle/>
          <a:p>
            <a:r>
              <a:rPr lang="en-US" sz="2400" dirty="0"/>
              <a:t>4</a:t>
            </a:r>
            <a:r>
              <a:rPr lang="en-US" sz="2400" baseline="30000" dirty="0"/>
              <a:t>th</a:t>
            </a:r>
            <a:r>
              <a:rPr lang="en-US" sz="2400" dirty="0"/>
              <a:t> edition, 2009</a:t>
            </a:r>
          </a:p>
          <a:p>
            <a:endParaRPr lang="en-US" sz="2400" dirty="0"/>
          </a:p>
          <a:p>
            <a:r>
              <a:rPr lang="en-US" sz="2400" i="1" dirty="0"/>
              <a:t>In 1997 it was selected by the American Horticultural Society as one of the 75 Great American Garden Books</a:t>
            </a:r>
          </a:p>
        </p:txBody>
      </p:sp>
    </p:spTree>
    <p:extLst>
      <p:ext uri="{BB962C8B-B14F-4D97-AF65-F5344CB8AC3E}">
        <p14:creationId xmlns:p14="http://schemas.microsoft.com/office/powerpoint/2010/main" val="74368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1395100"/>
            <a:ext cx="4724400" cy="4419600"/>
          </a:xfrm>
        </p:spPr>
        <p:txBody>
          <a:bodyPr>
            <a:normAutofit fontScale="92500" lnSpcReduction="10000"/>
          </a:bodyPr>
          <a:lstStyle/>
          <a:p>
            <a:r>
              <a:rPr lang="en-US" dirty="0"/>
              <a:t>Agenda:</a:t>
            </a:r>
          </a:p>
          <a:p>
            <a:pPr lvl="1"/>
            <a:r>
              <a:rPr lang="en-US" dirty="0"/>
              <a:t>History</a:t>
            </a:r>
          </a:p>
          <a:p>
            <a:pPr lvl="1"/>
            <a:r>
              <a:rPr lang="en-US" dirty="0"/>
              <a:t>Varieties</a:t>
            </a:r>
          </a:p>
          <a:p>
            <a:pPr lvl="1"/>
            <a:r>
              <a:rPr lang="en-US" dirty="0"/>
              <a:t>Planting &amp; plant placement</a:t>
            </a:r>
          </a:p>
          <a:p>
            <a:pPr lvl="1"/>
            <a:r>
              <a:rPr lang="en-US" dirty="0"/>
              <a:t>Watering</a:t>
            </a:r>
          </a:p>
          <a:p>
            <a:pPr lvl="1"/>
            <a:r>
              <a:rPr lang="en-US" dirty="0"/>
              <a:t>Feeding</a:t>
            </a:r>
          </a:p>
          <a:p>
            <a:pPr lvl="1"/>
            <a:r>
              <a:rPr lang="en-US" dirty="0"/>
              <a:t>Mulching</a:t>
            </a:r>
          </a:p>
          <a:p>
            <a:pPr lvl="1"/>
            <a:r>
              <a:rPr lang="en-US" dirty="0"/>
              <a:t>Pruning</a:t>
            </a:r>
          </a:p>
          <a:p>
            <a:pPr lvl="1"/>
            <a:r>
              <a:rPr lang="en-US" dirty="0"/>
              <a:t>Trouble shooting</a:t>
            </a:r>
          </a:p>
          <a:p>
            <a:pPr lvl="1"/>
            <a:r>
              <a:rPr lang="en-US" dirty="0"/>
              <a:t>References</a:t>
            </a:r>
          </a:p>
        </p:txBody>
      </p:sp>
      <p:sp>
        <p:nvSpPr>
          <p:cNvPr id="7" name="Picture Placeholder 6"/>
          <p:cNvSpPr>
            <a:spLocks noGrp="1"/>
          </p:cNvSpPr>
          <p:nvPr>
            <p:ph type="pic" sz="quarter" idx="18"/>
          </p:nvPr>
        </p:nvSpPr>
        <p:spPr/>
      </p:sp>
      <p:sp>
        <p:nvSpPr>
          <p:cNvPr id="5" name="Title 4"/>
          <p:cNvSpPr>
            <a:spLocks noGrp="1"/>
          </p:cNvSpPr>
          <p:nvPr>
            <p:ph type="title"/>
          </p:nvPr>
        </p:nvSpPr>
        <p:spPr/>
        <p:txBody>
          <a:bodyPr/>
          <a:lstStyle/>
          <a:p>
            <a:r>
              <a:rPr lang="en-US" dirty="0"/>
              <a:t>Japanese Maples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50</a:t>
            </a:fld>
            <a:endParaRPr lang="en-US" dirty="0"/>
          </a:p>
        </p:txBody>
      </p:sp>
      <p:sp>
        <p:nvSpPr>
          <p:cNvPr id="5" name="Title 4"/>
          <p:cNvSpPr>
            <a:spLocks noGrp="1"/>
          </p:cNvSpPr>
          <p:nvPr>
            <p:ph type="title"/>
          </p:nvPr>
        </p:nvSpPr>
        <p:spPr>
          <a:xfrm>
            <a:off x="457200" y="-26340"/>
            <a:ext cx="8229600" cy="1143000"/>
          </a:xfrm>
        </p:spPr>
        <p:txBody>
          <a:bodyPr/>
          <a:lstStyle/>
          <a:p>
            <a:r>
              <a:rPr lang="en-US" dirty="0"/>
              <a:t>References</a:t>
            </a:r>
          </a:p>
        </p:txBody>
      </p:sp>
      <p:pic>
        <p:nvPicPr>
          <p:cNvPr id="7" name="Picture 6"/>
          <p:cNvPicPr>
            <a:picLocks noChangeAspect="1"/>
          </p:cNvPicPr>
          <p:nvPr/>
        </p:nvPicPr>
        <p:blipFill>
          <a:blip r:embed="rId2"/>
          <a:stretch>
            <a:fillRect/>
          </a:stretch>
        </p:blipFill>
        <p:spPr>
          <a:xfrm>
            <a:off x="3352800" y="1321330"/>
            <a:ext cx="2755522" cy="3631670"/>
          </a:xfrm>
          <a:prstGeom prst="rect">
            <a:avLst/>
          </a:prstGeom>
        </p:spPr>
      </p:pic>
      <p:sp>
        <p:nvSpPr>
          <p:cNvPr id="9" name="TextBox 8"/>
          <p:cNvSpPr txBox="1"/>
          <p:nvPr/>
        </p:nvSpPr>
        <p:spPr>
          <a:xfrm>
            <a:off x="3973482" y="5105400"/>
            <a:ext cx="1436369" cy="461665"/>
          </a:xfrm>
          <a:prstGeom prst="rect">
            <a:avLst/>
          </a:prstGeom>
          <a:noFill/>
        </p:spPr>
        <p:txBody>
          <a:bodyPr wrap="square" rtlCol="0">
            <a:spAutoFit/>
          </a:bodyPr>
          <a:lstStyle/>
          <a:p>
            <a:r>
              <a:rPr lang="en-US" sz="2400" dirty="0"/>
              <a:t>1999</a:t>
            </a:r>
          </a:p>
        </p:txBody>
      </p:sp>
    </p:spTree>
    <p:extLst>
      <p:ext uri="{BB962C8B-B14F-4D97-AF65-F5344CB8AC3E}">
        <p14:creationId xmlns:p14="http://schemas.microsoft.com/office/powerpoint/2010/main" val="2920996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a:p>
            <a:pPr algn="ctr"/>
            <a:r>
              <a:rPr lang="en-US" dirty="0"/>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51</a:t>
            </a:fld>
            <a:endParaRPr lang="en-US" dirty="0"/>
          </a:p>
        </p:txBody>
      </p:sp>
      <p:sp>
        <p:nvSpPr>
          <p:cNvPr id="9" name="TextBox 8"/>
          <p:cNvSpPr txBox="1"/>
          <p:nvPr/>
        </p:nvSpPr>
        <p:spPr>
          <a:xfrm>
            <a:off x="3232180" y="4495800"/>
            <a:ext cx="2679639" cy="954107"/>
          </a:xfrm>
          <a:prstGeom prst="rect">
            <a:avLst/>
          </a:prstGeom>
          <a:noFill/>
        </p:spPr>
        <p:txBody>
          <a:bodyPr wrap="square" rtlCol="0">
            <a:spAutoFit/>
          </a:bodyPr>
          <a:lstStyle/>
          <a:p>
            <a:pPr algn="ctr"/>
            <a:endParaRPr lang="en-US" sz="2800" b="1" i="1" dirty="0">
              <a:solidFill>
                <a:srgbClr val="0070C0"/>
              </a:solidFill>
            </a:endParaRPr>
          </a:p>
          <a:p>
            <a:pPr algn="ctr"/>
            <a:r>
              <a:rPr lang="en-US" sz="2800" b="1" i="1" dirty="0">
                <a:solidFill>
                  <a:srgbClr val="0070C0"/>
                </a:solidFill>
              </a:rPr>
              <a:t>Kelly Warman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4321" y="533400"/>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457200" y="2133600"/>
            <a:ext cx="8229600" cy="4038600"/>
          </a:xfrm>
        </p:spPr>
        <p:txBody>
          <a:bodyPr>
            <a:normAutofit/>
          </a:bodyPr>
          <a:lstStyle/>
          <a:p>
            <a:r>
              <a:rPr lang="en-US" dirty="0"/>
              <a:t>History</a:t>
            </a:r>
          </a:p>
          <a:p>
            <a:pPr lvl="1"/>
            <a:r>
              <a:rPr lang="en-US" dirty="0"/>
              <a:t>Cultivated in Japan since 1600</a:t>
            </a:r>
          </a:p>
          <a:p>
            <a:pPr lvl="1"/>
            <a:r>
              <a:rPr lang="en-US" dirty="0"/>
              <a:t>Brought to England in 1820</a:t>
            </a:r>
          </a:p>
          <a:p>
            <a:pPr lvl="1"/>
            <a:r>
              <a:rPr lang="en-US" dirty="0"/>
              <a:t>Now cultivated worldwide</a:t>
            </a:r>
          </a:p>
          <a:p>
            <a:r>
              <a:rPr lang="en-US" dirty="0"/>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6</a:t>
            </a:fld>
            <a:endParaRPr lang="en-US" dirty="0"/>
          </a:p>
        </p:txBody>
      </p:sp>
    </p:spTree>
    <p:extLst>
      <p:ext uri="{BB962C8B-B14F-4D97-AF65-F5344CB8AC3E}">
        <p14:creationId xmlns:p14="http://schemas.microsoft.com/office/powerpoint/2010/main" val="417541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7</a:t>
            </a:fld>
            <a:endParaRPr lang="en-US" dirty="0"/>
          </a:p>
        </p:txBody>
      </p:sp>
      <p:sp>
        <p:nvSpPr>
          <p:cNvPr id="5" name="Title 4"/>
          <p:cNvSpPr>
            <a:spLocks noGrp="1"/>
          </p:cNvSpPr>
          <p:nvPr>
            <p:ph type="title"/>
          </p:nvPr>
        </p:nvSpPr>
        <p:spPr>
          <a:xfrm>
            <a:off x="457200" y="73938"/>
            <a:ext cx="8193110" cy="862745"/>
          </a:xfrm>
        </p:spPr>
        <p:txBody>
          <a:bodyPr>
            <a:noAutofit/>
          </a:bodyPr>
          <a:lstStyle/>
          <a:p>
            <a:r>
              <a:rPr lang="en-US" sz="3200" dirty="0"/>
              <a:t>Stunning beauty has made Japanese maples popular worldwide</a:t>
            </a:r>
          </a:p>
        </p:txBody>
      </p:sp>
      <p:pic>
        <p:nvPicPr>
          <p:cNvPr id="2" name="Picture 1"/>
          <p:cNvPicPr>
            <a:picLocks noChangeAspect="1"/>
          </p:cNvPicPr>
          <p:nvPr/>
        </p:nvPicPr>
        <p:blipFill>
          <a:blip r:embed="rId2"/>
          <a:stretch>
            <a:fillRect/>
          </a:stretch>
        </p:blipFill>
        <p:spPr>
          <a:xfrm>
            <a:off x="2057400" y="1143000"/>
            <a:ext cx="4376738" cy="4832121"/>
          </a:xfrm>
          <a:prstGeom prst="rect">
            <a:avLst/>
          </a:prstGeom>
        </p:spPr>
      </p:pic>
      <p:pic>
        <p:nvPicPr>
          <p:cNvPr id="4" name="Picture 3"/>
          <p:cNvPicPr>
            <a:picLocks noChangeAspect="1"/>
          </p:cNvPicPr>
          <p:nvPr/>
        </p:nvPicPr>
        <p:blipFill>
          <a:blip r:embed="rId3"/>
          <a:stretch>
            <a:fillRect/>
          </a:stretch>
        </p:blipFill>
        <p:spPr>
          <a:xfrm>
            <a:off x="1284735" y="1037797"/>
            <a:ext cx="6538040" cy="5143500"/>
          </a:xfrm>
          <a:prstGeom prst="rect">
            <a:avLst/>
          </a:prstGeom>
        </p:spPr>
      </p:pic>
    </p:spTree>
    <p:extLst>
      <p:ext uri="{BB962C8B-B14F-4D97-AF65-F5344CB8AC3E}">
        <p14:creationId xmlns:p14="http://schemas.microsoft.com/office/powerpoint/2010/main" val="316356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8</a:t>
            </a:fld>
            <a:endParaRPr lang="en-US" dirty="0"/>
          </a:p>
        </p:txBody>
      </p:sp>
      <p:pic>
        <p:nvPicPr>
          <p:cNvPr id="9" name="Picture 8" descr="https://s3.amazonaws.com/finegardening.s3.tauntoncloud.com/app/uploads/2018/01/23173349/041105300_osakazuki_xlg.jpg"/>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029200" cy="5867400"/>
          </a:xfrm>
          <a:prstGeom prst="rect">
            <a:avLst/>
          </a:prstGeom>
          <a:noFill/>
          <a:ln>
            <a:noFill/>
          </a:ln>
        </p:spPr>
      </p:pic>
    </p:spTree>
    <p:extLst>
      <p:ext uri="{BB962C8B-B14F-4D97-AF65-F5344CB8AC3E}">
        <p14:creationId xmlns:p14="http://schemas.microsoft.com/office/powerpoint/2010/main" val="267819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175" y="15025"/>
            <a:ext cx="8229600" cy="1143000"/>
          </a:xfrm>
        </p:spPr>
        <p:txBody>
          <a:bodyPr>
            <a:normAutofit/>
          </a:bodyPr>
          <a:lstStyle/>
          <a:p>
            <a:r>
              <a:rPr lang="en-US" dirty="0"/>
              <a:t>Japanese maples</a:t>
            </a:r>
            <a:endParaRPr lang="en-US" sz="3100" i="1" dirty="0"/>
          </a:p>
        </p:txBody>
      </p:sp>
      <p:sp>
        <p:nvSpPr>
          <p:cNvPr id="2" name="Text Placeholder 1"/>
          <p:cNvSpPr>
            <a:spLocks noGrp="1"/>
          </p:cNvSpPr>
          <p:nvPr>
            <p:ph idx="1"/>
          </p:nvPr>
        </p:nvSpPr>
        <p:spPr>
          <a:xfrm>
            <a:off x="457200" y="1371600"/>
            <a:ext cx="8229600" cy="4495800"/>
          </a:xfrm>
        </p:spPr>
        <p:txBody>
          <a:bodyPr>
            <a:normAutofit lnSpcReduction="10000"/>
          </a:bodyPr>
          <a:lstStyle/>
          <a:p>
            <a:pPr lvl="1"/>
            <a:r>
              <a:rPr lang="en-US" dirty="0"/>
              <a:t>Thrive in a wide range of environments…from rain forests in the Pacific Northwest to the warmer climates of California</a:t>
            </a:r>
          </a:p>
          <a:p>
            <a:pPr lvl="1"/>
            <a:r>
              <a:rPr lang="en-US" dirty="0"/>
              <a:t>Rarely grow to great heights so not classified as a shade tree</a:t>
            </a:r>
          </a:p>
          <a:p>
            <a:pPr lvl="1"/>
            <a:r>
              <a:rPr lang="en-US" dirty="0"/>
              <a:t>Can be long lived 100+ years</a:t>
            </a:r>
          </a:p>
          <a:p>
            <a:pPr lvl="1"/>
            <a:r>
              <a:rPr lang="en-US" dirty="0"/>
              <a:t>Typically slow growing…6 inches to 2 feet per year, depending on the variety and the environment</a:t>
            </a:r>
          </a:p>
          <a:p>
            <a:pPr lvl="1"/>
            <a:r>
              <a:rPr lang="en-US" dirty="0"/>
              <a:t>Generally like morning sun and filtered afternoon sun/shade, but can thrive in full sun (more on this later)</a:t>
            </a:r>
          </a:p>
          <a:p>
            <a:r>
              <a:rPr lang="en-US" dirty="0"/>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9</a:t>
            </a:fld>
            <a:endParaRPr lang="en-US" dirty="0"/>
          </a:p>
        </p:txBody>
      </p:sp>
    </p:spTree>
    <p:extLst>
      <p:ext uri="{BB962C8B-B14F-4D97-AF65-F5344CB8AC3E}">
        <p14:creationId xmlns:p14="http://schemas.microsoft.com/office/powerpoint/2010/main" val="4182124005"/>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PT template Jan 2019" id="{006A27E8-7040-4DA9-8039-D1B2127981DB}" vid="{08A64105-E4A7-413C-AD3E-F14043C39414}"/>
    </a:ext>
  </a:ext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PT template Jan 2019" id="{006A27E8-7040-4DA9-8039-D1B2127981DB}" vid="{7F5885E7-2D0A-41AE-8C28-70C966CC738E}"/>
    </a:ext>
  </a:ext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PT template Jan 2019" id="{006A27E8-7040-4DA9-8039-D1B2127981DB}" vid="{C0E3BA3D-76F6-4888-A399-D0E426107A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PPT template Jan 2019</Template>
  <TotalTime>9811</TotalTime>
  <Words>2774</Words>
  <Application>Microsoft Office PowerPoint</Application>
  <PresentationFormat>On-screen Show (4:3)</PresentationFormat>
  <Paragraphs>430</Paragraphs>
  <Slides>51</Slides>
  <Notes>24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51</vt:i4>
      </vt:variant>
    </vt:vector>
  </HeadingPairs>
  <TitlesOfParts>
    <vt:vector size="58" baseType="lpstr">
      <vt:lpstr>Arial</vt:lpstr>
      <vt:lpstr>Calibri</vt:lpstr>
      <vt:lpstr>Open Sans</vt:lpstr>
      <vt:lpstr>Wingdings</vt:lpstr>
      <vt:lpstr>UCANR Intro slides </vt:lpstr>
      <vt:lpstr>MG Content slides</vt:lpstr>
      <vt:lpstr>Content (no bottom logo)</vt:lpstr>
      <vt:lpstr>Japanese Maples</vt:lpstr>
      <vt:lpstr>Who Are Master Gardeners?</vt:lpstr>
      <vt:lpstr>Who Are Master Gardeners?</vt:lpstr>
      <vt:lpstr>Who Are Master Gardeners?</vt:lpstr>
      <vt:lpstr>Japanese Maples</vt:lpstr>
      <vt:lpstr>Japanese maples</vt:lpstr>
      <vt:lpstr>Stunning beauty has made Japanese maples popular worldwide</vt:lpstr>
      <vt:lpstr>PowerPoint Presentation</vt:lpstr>
      <vt:lpstr>Japanese maples</vt:lpstr>
      <vt:lpstr>Japanese maples</vt:lpstr>
      <vt:lpstr>Japanese Maple variety attributes</vt:lpstr>
      <vt:lpstr>Weeping</vt:lpstr>
      <vt:lpstr>Weeping</vt:lpstr>
      <vt:lpstr>Weeping</vt:lpstr>
      <vt:lpstr>Upright</vt:lpstr>
      <vt:lpstr>Upright</vt:lpstr>
      <vt:lpstr>Upright</vt:lpstr>
      <vt:lpstr>Japanese maple flowers</vt:lpstr>
      <vt:lpstr>Japanese maple fruit</vt:lpstr>
      <vt:lpstr>Japanese maples</vt:lpstr>
      <vt:lpstr>Japanese maples</vt:lpstr>
      <vt:lpstr>Japanese maples</vt:lpstr>
      <vt:lpstr>5 Basic leaf types of Acer palmatum</vt:lpstr>
      <vt:lpstr>5 Basic leaf types of Acer palmatum</vt:lpstr>
      <vt:lpstr>Leaf Types &amp; Color</vt:lpstr>
      <vt:lpstr>Site Location</vt:lpstr>
      <vt:lpstr>Soil</vt:lpstr>
      <vt:lpstr>Planting</vt:lpstr>
      <vt:lpstr>Root system</vt:lpstr>
      <vt:lpstr>PowerPoint Presentation</vt:lpstr>
      <vt:lpstr>Moisture Needs</vt:lpstr>
      <vt:lpstr>Mulch, Mulch, Mulch!</vt:lpstr>
      <vt:lpstr>Feeding</vt:lpstr>
      <vt:lpstr>Pruning</vt:lpstr>
      <vt:lpstr>Pruning</vt:lpstr>
      <vt:lpstr>Pruning</vt:lpstr>
      <vt:lpstr>Pruning</vt:lpstr>
      <vt:lpstr>Pruning</vt:lpstr>
      <vt:lpstr>Pruning</vt:lpstr>
      <vt:lpstr>Pruning</vt:lpstr>
      <vt:lpstr>Growing in containers</vt:lpstr>
      <vt:lpstr>Which Japanese maple is right for your garden?</vt:lpstr>
      <vt:lpstr>Which Japanese maple is right for your garden?</vt:lpstr>
      <vt:lpstr>Which Japanese maple is right for your garden?</vt:lpstr>
      <vt:lpstr>Which Japanese maple is right for your garden?</vt:lpstr>
      <vt:lpstr>Some of the most popular cultivars in our area</vt:lpstr>
      <vt:lpstr>Common problem: Sunburned leaves</vt:lpstr>
      <vt:lpstr>Resources</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Kelly</dc:creator>
  <cp:lastModifiedBy>Barbara Villareal</cp:lastModifiedBy>
  <cp:revision>77</cp:revision>
  <cp:lastPrinted>2019-01-16T22:15:25Z</cp:lastPrinted>
  <dcterms:created xsi:type="dcterms:W3CDTF">2019-02-01T21:28:47Z</dcterms:created>
  <dcterms:modified xsi:type="dcterms:W3CDTF">2022-12-09T16:38:15Z</dcterms:modified>
</cp:coreProperties>
</file>