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4" r:id="rId2"/>
    <p:sldMasterId id="2147483749" r:id="rId3"/>
  </p:sldMasterIdLst>
  <p:notesMasterIdLst>
    <p:notesMasterId r:id="rId33"/>
  </p:notesMasterIdLst>
  <p:handoutMasterIdLst>
    <p:handoutMasterId r:id="rId34"/>
  </p:handoutMasterIdLst>
  <p:sldIdLst>
    <p:sldId id="262" r:id="rId4"/>
    <p:sldId id="263" r:id="rId5"/>
    <p:sldId id="265" r:id="rId6"/>
    <p:sldId id="269" r:id="rId7"/>
    <p:sldId id="296" r:id="rId8"/>
    <p:sldId id="267" r:id="rId9"/>
    <p:sldId id="268" r:id="rId10"/>
    <p:sldId id="285" r:id="rId11"/>
    <p:sldId id="272" r:id="rId12"/>
    <p:sldId id="273" r:id="rId13"/>
    <p:sldId id="274" r:id="rId14"/>
    <p:sldId id="271" r:id="rId15"/>
    <p:sldId id="277" r:id="rId16"/>
    <p:sldId id="276" r:id="rId17"/>
    <p:sldId id="278" r:id="rId18"/>
    <p:sldId id="283" r:id="rId19"/>
    <p:sldId id="291" r:id="rId20"/>
    <p:sldId id="286" r:id="rId21"/>
    <p:sldId id="281" r:id="rId22"/>
    <p:sldId id="298" r:id="rId23"/>
    <p:sldId id="297" r:id="rId24"/>
    <p:sldId id="282" r:id="rId25"/>
    <p:sldId id="292" r:id="rId26"/>
    <p:sldId id="293" r:id="rId27"/>
    <p:sldId id="295" r:id="rId28"/>
    <p:sldId id="294" r:id="rId29"/>
    <p:sldId id="300" r:id="rId30"/>
    <p:sldId id="301" r:id="rId31"/>
    <p:sldId id="270" r:id="rId32"/>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1" autoAdjust="0"/>
    <p:restoredTop sz="83419" autoAdjust="0"/>
  </p:normalViewPr>
  <p:slideViewPr>
    <p:cSldViewPr>
      <p:cViewPr varScale="1">
        <p:scale>
          <a:sx n="85" d="100"/>
          <a:sy n="85" d="100"/>
        </p:scale>
        <p:origin x="21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1776" y="-90"/>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CF6-43B4-BC7C-ACDE1D9383C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CF6-43B4-BC7C-ACDE1D9383C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CF6-43B4-BC7C-ACDE1D9383C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CF6-43B4-BC7C-ACDE1D9383C5}"/>
              </c:ext>
            </c:extLst>
          </c:dPt>
          <c:cat>
            <c:strRef>
              <c:f>Sheet1!$A$2:$A$5</c:f>
              <c:strCache>
                <c:ptCount val="2"/>
                <c:pt idx="0">
                  <c:v>Cultural practices</c:v>
                </c:pt>
                <c:pt idx="1">
                  <c:v>Biological controls</c:v>
                </c:pt>
              </c:strCache>
            </c:strRef>
          </c:cat>
          <c:val>
            <c:numRef>
              <c:f>Sheet1!$B$2:$B$5</c:f>
              <c:numCache>
                <c:formatCode>General</c:formatCode>
                <c:ptCount val="4"/>
              </c:numCache>
            </c:numRef>
          </c:val>
          <c:extLst>
            <c:ext xmlns:c16="http://schemas.microsoft.com/office/drawing/2014/chart" uri="{C3380CC4-5D6E-409C-BE32-E72D297353CC}">
              <c16:uniqueId val="{00000000-BE98-4821-8997-A35159DB32F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D27-47BE-AE23-09230FFDB88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D27-47BE-AE23-09230FFDB88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D27-47BE-AE23-09230FFDB88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D27-47BE-AE23-09230FFDB88D}"/>
              </c:ext>
            </c:extLst>
          </c:dPt>
          <c:dLbls>
            <c:dLbl>
              <c:idx val="0"/>
              <c:tx>
                <c:rich>
                  <a:bodyPr/>
                  <a:lstStyle/>
                  <a:p>
                    <a:r>
                      <a:rPr lang="en-US"/>
                      <a:t>Prevention</a:t>
                    </a:r>
                  </a:p>
                </c:rich>
              </c:tx>
              <c:dLblPos val="outEnd"/>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ED27-47BE-AE23-09230FFDB88D}"/>
                </c:ext>
              </c:extLst>
            </c:dLbl>
            <c:dLbl>
              <c:idx val="1"/>
              <c:layout>
                <c:manualLayout>
                  <c:x val="-1.3877787807814457E-17"/>
                  <c:y val="-2.8125000000000001E-2"/>
                </c:manualLayout>
              </c:layout>
              <c:tx>
                <c:rich>
                  <a:bodyPr/>
                  <a:lstStyle/>
                  <a:p>
                    <a:fld id="{12574BA3-112F-405F-96C2-832CDD29A0A9}" type="CATEGORYNAME">
                      <a:rPr lang="en-US"/>
                      <a:pPr/>
                      <a:t>[CATEGORY NAME]</a:t>
                    </a:fld>
                    <a:r>
                      <a:rPr lang="en-US" baseline="0"/>
                      <a:t>
</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116007217847769"/>
                      <c:h val="0.13190625"/>
                    </c:manualLayout>
                  </c15:layout>
                  <c15:dlblFieldTable/>
                  <c15:showDataLabelsRange val="0"/>
                </c:ext>
                <c:ext xmlns:c16="http://schemas.microsoft.com/office/drawing/2014/chart" uri="{C3380CC4-5D6E-409C-BE32-E72D297353CC}">
                  <c16:uniqueId val="{00000003-ED27-47BE-AE23-09230FFDB88D}"/>
                </c:ext>
              </c:extLst>
            </c:dLbl>
            <c:dLbl>
              <c:idx val="2"/>
              <c:tx>
                <c:rich>
                  <a:bodyPr/>
                  <a:lstStyle/>
                  <a:p>
                    <a:r>
                      <a:rPr lang="en-US"/>
                      <a:t>Chemical Control</a:t>
                    </a:r>
                    <a:endParaRPr lang="en-US" dirty="0"/>
                  </a:p>
                </c:rich>
              </c:tx>
              <c:dLblPos val="outEnd"/>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ED27-47BE-AE23-09230FFDB88D}"/>
                </c:ext>
              </c:extLst>
            </c:dLbl>
            <c:dLbl>
              <c:idx val="3"/>
              <c:tx>
                <c:rich>
                  <a:bodyPr/>
                  <a:lstStyle/>
                  <a:p>
                    <a:r>
                      <a:rPr lang="en-US"/>
                      <a:t>Identify the Problem</a:t>
                    </a:r>
                    <a:endParaRPr lang="en-US" dirty="0"/>
                  </a:p>
                </c:rich>
              </c:tx>
              <c:dLblPos val="outEnd"/>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ED27-47BE-AE23-09230FFDB88D}"/>
                </c:ext>
              </c:extLst>
            </c:dLbl>
            <c:spPr>
              <a:pattFill prst="pct75">
                <a:fgClr>
                  <a:srgbClr val="000000">
                    <a:lumMod val="75000"/>
                    <a:lumOff val="25000"/>
                  </a:srgbClr>
                </a:fgClr>
                <a:bgClr>
                  <a:srgbClr val="000000">
                    <a:lumMod val="65000"/>
                    <a:lumOff val="35000"/>
                  </a:srgb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Sheet1!$A$2:$A$5</c:f>
              <c:strCache>
                <c:ptCount val="4"/>
                <c:pt idx="0">
                  <c:v>Resistant varieties</c:v>
                </c:pt>
                <c:pt idx="1">
                  <c:v>Cultural practices</c:v>
                </c:pt>
                <c:pt idx="2">
                  <c:v>Biological controls</c:v>
                </c:pt>
                <c:pt idx="3">
                  <c:v>Least toxic pesticide</c:v>
                </c:pt>
              </c:strCache>
            </c:strRef>
          </c:cat>
          <c:val>
            <c:numRef>
              <c:f>Sheet1!$B$2:$B$5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0-85E8-43B7-B0FA-9DF313B6875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9BC60B-07F3-4278-8E88-1D1776B847C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9CF5590-10B5-46FC-B5F4-7E8E96BD232F}">
      <dgm:prSet custT="1"/>
      <dgm:spPr/>
      <dgm:t>
        <a:bodyPr/>
        <a:lstStyle/>
        <a:p>
          <a:pPr>
            <a:lnSpc>
              <a:spcPct val="100000"/>
            </a:lnSpc>
          </a:pPr>
          <a:r>
            <a:rPr lang="en-US" sz="2000" dirty="0">
              <a:solidFill>
                <a:schemeClr val="tx2"/>
              </a:solidFill>
            </a:rPr>
            <a:t>Look under sinks, cupboards, pipes and electrical wires</a:t>
          </a:r>
        </a:p>
      </dgm:t>
    </dgm:pt>
    <dgm:pt modelId="{C026CC3E-2317-4359-A338-AECB7C5398E6}" type="parTrans" cxnId="{3ED2364B-9428-466F-A0A8-0FE9EDD6B65C}">
      <dgm:prSet/>
      <dgm:spPr/>
      <dgm:t>
        <a:bodyPr/>
        <a:lstStyle/>
        <a:p>
          <a:endParaRPr lang="en-US"/>
        </a:p>
      </dgm:t>
    </dgm:pt>
    <dgm:pt modelId="{A00F7171-629A-4278-BF31-FA59504C519B}" type="sibTrans" cxnId="{3ED2364B-9428-466F-A0A8-0FE9EDD6B65C}">
      <dgm:prSet/>
      <dgm:spPr/>
      <dgm:t>
        <a:bodyPr/>
        <a:lstStyle/>
        <a:p>
          <a:pPr>
            <a:lnSpc>
              <a:spcPct val="100000"/>
            </a:lnSpc>
          </a:pPr>
          <a:endParaRPr lang="en-US"/>
        </a:p>
      </dgm:t>
    </dgm:pt>
    <dgm:pt modelId="{0CEDA36E-6DED-47A4-8984-27F5DC7B68CA}">
      <dgm:prSet custT="1"/>
      <dgm:spPr/>
      <dgm:t>
        <a:bodyPr/>
        <a:lstStyle/>
        <a:p>
          <a:pPr>
            <a:lnSpc>
              <a:spcPct val="100000"/>
            </a:lnSpc>
          </a:pPr>
          <a:r>
            <a:rPr lang="en-US" sz="2000" dirty="0">
              <a:solidFill>
                <a:schemeClr val="tx2"/>
              </a:solidFill>
            </a:rPr>
            <a:t>Outdoors, look for cracks or holes in the foundation</a:t>
          </a:r>
        </a:p>
      </dgm:t>
    </dgm:pt>
    <dgm:pt modelId="{E6208694-0608-4001-87B1-B5A93093360B}" type="parTrans" cxnId="{814BE487-B07A-4D73-997E-2D72E9A0CA3B}">
      <dgm:prSet/>
      <dgm:spPr/>
      <dgm:t>
        <a:bodyPr/>
        <a:lstStyle/>
        <a:p>
          <a:endParaRPr lang="en-US"/>
        </a:p>
      </dgm:t>
    </dgm:pt>
    <dgm:pt modelId="{A1D1D240-B994-49F8-8CB7-8FEF42E62210}" type="sibTrans" cxnId="{814BE487-B07A-4D73-997E-2D72E9A0CA3B}">
      <dgm:prSet/>
      <dgm:spPr/>
      <dgm:t>
        <a:bodyPr/>
        <a:lstStyle/>
        <a:p>
          <a:pPr>
            <a:lnSpc>
              <a:spcPct val="100000"/>
            </a:lnSpc>
          </a:pPr>
          <a:endParaRPr lang="en-US"/>
        </a:p>
      </dgm:t>
    </dgm:pt>
    <dgm:pt modelId="{CA69A418-CD08-434F-A295-48696CA6AA06}">
      <dgm:prSet custT="1"/>
      <dgm:spPr/>
      <dgm:t>
        <a:bodyPr/>
        <a:lstStyle/>
        <a:p>
          <a:pPr>
            <a:lnSpc>
              <a:spcPct val="100000"/>
            </a:lnSpc>
          </a:pPr>
          <a:r>
            <a:rPr lang="en-US" sz="2000" dirty="0">
              <a:solidFill>
                <a:schemeClr val="tx2"/>
              </a:solidFill>
            </a:rPr>
            <a:t>Try to locate entry point and nest </a:t>
          </a:r>
        </a:p>
      </dgm:t>
    </dgm:pt>
    <dgm:pt modelId="{1F92015B-8E3A-49EA-8D92-796CD333C415}" type="parTrans" cxnId="{DEC48D33-0D48-485E-BA63-91CC9F4AA217}">
      <dgm:prSet/>
      <dgm:spPr/>
      <dgm:t>
        <a:bodyPr/>
        <a:lstStyle/>
        <a:p>
          <a:endParaRPr lang="en-US"/>
        </a:p>
      </dgm:t>
    </dgm:pt>
    <dgm:pt modelId="{F0EFB53A-1F8D-420B-BFCE-1893AC352A9B}" type="sibTrans" cxnId="{DEC48D33-0D48-485E-BA63-91CC9F4AA217}">
      <dgm:prSet/>
      <dgm:spPr/>
      <dgm:t>
        <a:bodyPr/>
        <a:lstStyle/>
        <a:p>
          <a:pPr>
            <a:lnSpc>
              <a:spcPct val="100000"/>
            </a:lnSpc>
          </a:pPr>
          <a:endParaRPr lang="en-US"/>
        </a:p>
      </dgm:t>
    </dgm:pt>
    <dgm:pt modelId="{F0A5CCD3-4477-419C-B77E-3825B0A31266}">
      <dgm:prSet custT="1"/>
      <dgm:spPr/>
      <dgm:t>
        <a:bodyPr/>
        <a:lstStyle/>
        <a:p>
          <a:pPr>
            <a:lnSpc>
              <a:spcPct val="100000"/>
            </a:lnSpc>
          </a:pPr>
          <a:r>
            <a:rPr lang="en-US" sz="2000" dirty="0">
              <a:solidFill>
                <a:schemeClr val="tx2"/>
              </a:solidFill>
            </a:rPr>
            <a:t>Seal</a:t>
          </a:r>
          <a:r>
            <a:rPr lang="en-US" sz="2000" dirty="0"/>
            <a:t> </a:t>
          </a:r>
          <a:r>
            <a:rPr lang="en-US" sz="2000" dirty="0">
              <a:solidFill>
                <a:schemeClr val="tx2"/>
              </a:solidFill>
            </a:rPr>
            <a:t>openings with caulk</a:t>
          </a:r>
        </a:p>
      </dgm:t>
    </dgm:pt>
    <dgm:pt modelId="{A469DC98-5D97-4CEE-BAE4-A0BACB55E2AF}" type="parTrans" cxnId="{BB1578A3-0B48-4536-A7EB-0FE1A7FCA667}">
      <dgm:prSet/>
      <dgm:spPr/>
      <dgm:t>
        <a:bodyPr/>
        <a:lstStyle/>
        <a:p>
          <a:endParaRPr lang="en-US"/>
        </a:p>
      </dgm:t>
    </dgm:pt>
    <dgm:pt modelId="{C0987312-96F9-4CA6-99A2-E9729C45D80B}" type="sibTrans" cxnId="{BB1578A3-0B48-4536-A7EB-0FE1A7FCA667}">
      <dgm:prSet/>
      <dgm:spPr/>
      <dgm:t>
        <a:bodyPr/>
        <a:lstStyle/>
        <a:p>
          <a:endParaRPr lang="en-US"/>
        </a:p>
      </dgm:t>
    </dgm:pt>
    <dgm:pt modelId="{D4370640-F08B-4F7D-9144-A2CE793CC991}" type="pres">
      <dgm:prSet presAssocID="{189BC60B-07F3-4278-8E88-1D1776B847C8}" presName="root" presStyleCnt="0">
        <dgm:presLayoutVars>
          <dgm:dir/>
          <dgm:resizeHandles val="exact"/>
        </dgm:presLayoutVars>
      </dgm:prSet>
      <dgm:spPr/>
    </dgm:pt>
    <dgm:pt modelId="{D1C468A1-605C-40DE-B3B0-4A61DEBF8F2A}" type="pres">
      <dgm:prSet presAssocID="{189BC60B-07F3-4278-8E88-1D1776B847C8}" presName="container" presStyleCnt="0">
        <dgm:presLayoutVars>
          <dgm:dir/>
          <dgm:resizeHandles val="exact"/>
        </dgm:presLayoutVars>
      </dgm:prSet>
      <dgm:spPr/>
    </dgm:pt>
    <dgm:pt modelId="{A629A226-1B8A-4B79-A940-CE38C9951D18}" type="pres">
      <dgm:prSet presAssocID="{79CF5590-10B5-46FC-B5F4-7E8E96BD232F}" presName="compNode" presStyleCnt="0"/>
      <dgm:spPr/>
    </dgm:pt>
    <dgm:pt modelId="{F6F1A1B8-A457-4665-88D1-35C5737060F4}" type="pres">
      <dgm:prSet presAssocID="{79CF5590-10B5-46FC-B5F4-7E8E96BD232F}" presName="iconBgRect" presStyleLbl="bgShp" presStyleIdx="0" presStyleCnt="4"/>
      <dgm:spPr/>
    </dgm:pt>
    <dgm:pt modelId="{4E32EBCC-772D-4AB7-A1E1-A359CFA3CE6A}" type="pres">
      <dgm:prSet presAssocID="{79CF5590-10B5-46FC-B5F4-7E8E96BD232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idge scene"/>
        </a:ext>
      </dgm:extLst>
    </dgm:pt>
    <dgm:pt modelId="{16D7EBBF-F0A8-459A-9039-44C78869901F}" type="pres">
      <dgm:prSet presAssocID="{79CF5590-10B5-46FC-B5F4-7E8E96BD232F}" presName="spaceRect" presStyleCnt="0"/>
      <dgm:spPr/>
    </dgm:pt>
    <dgm:pt modelId="{E2768CDE-76E6-4D6D-9DE2-70F4788F2B1A}" type="pres">
      <dgm:prSet presAssocID="{79CF5590-10B5-46FC-B5F4-7E8E96BD232F}" presName="textRect" presStyleLbl="revTx" presStyleIdx="0" presStyleCnt="4" custScaleY="164322">
        <dgm:presLayoutVars>
          <dgm:chMax val="1"/>
          <dgm:chPref val="1"/>
        </dgm:presLayoutVars>
      </dgm:prSet>
      <dgm:spPr/>
    </dgm:pt>
    <dgm:pt modelId="{1550A493-756B-46A5-BAA0-09BF680658BB}" type="pres">
      <dgm:prSet presAssocID="{A00F7171-629A-4278-BF31-FA59504C519B}" presName="sibTrans" presStyleLbl="sibTrans2D1" presStyleIdx="0" presStyleCnt="0"/>
      <dgm:spPr/>
    </dgm:pt>
    <dgm:pt modelId="{755846F3-FF56-49D6-A8D5-DE60F9454139}" type="pres">
      <dgm:prSet presAssocID="{0CEDA36E-6DED-47A4-8984-27F5DC7B68CA}" presName="compNode" presStyleCnt="0"/>
      <dgm:spPr/>
    </dgm:pt>
    <dgm:pt modelId="{E66E5339-906D-41D9-B15B-F8FA07EDFA0D}" type="pres">
      <dgm:prSet presAssocID="{0CEDA36E-6DED-47A4-8984-27F5DC7B68CA}" presName="iconBgRect" presStyleLbl="bgShp" presStyleIdx="1" presStyleCnt="4"/>
      <dgm:spPr/>
    </dgm:pt>
    <dgm:pt modelId="{8F24EAF3-32E6-4013-A7FC-BEBBEC87E23F}" type="pres">
      <dgm:prSet presAssocID="{0CEDA36E-6DED-47A4-8984-27F5DC7B68C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nyon scene"/>
        </a:ext>
      </dgm:extLst>
    </dgm:pt>
    <dgm:pt modelId="{1B34303B-CA4E-40D4-BDC0-4EFDBE9DD741}" type="pres">
      <dgm:prSet presAssocID="{0CEDA36E-6DED-47A4-8984-27F5DC7B68CA}" presName="spaceRect" presStyleCnt="0"/>
      <dgm:spPr/>
    </dgm:pt>
    <dgm:pt modelId="{2832162B-CB4C-4EA5-879B-B9EB4529C090}" type="pres">
      <dgm:prSet presAssocID="{0CEDA36E-6DED-47A4-8984-27F5DC7B68CA}" presName="textRect" presStyleLbl="revTx" presStyleIdx="1" presStyleCnt="4" custScaleY="164322">
        <dgm:presLayoutVars>
          <dgm:chMax val="1"/>
          <dgm:chPref val="1"/>
        </dgm:presLayoutVars>
      </dgm:prSet>
      <dgm:spPr/>
    </dgm:pt>
    <dgm:pt modelId="{99F936A4-FE69-4798-9D64-6C8633713641}" type="pres">
      <dgm:prSet presAssocID="{A1D1D240-B994-49F8-8CB7-8FEF42E62210}" presName="sibTrans" presStyleLbl="sibTrans2D1" presStyleIdx="0" presStyleCnt="0"/>
      <dgm:spPr/>
    </dgm:pt>
    <dgm:pt modelId="{0EB16670-C6F2-4578-AB5D-3C29B4743D7B}" type="pres">
      <dgm:prSet presAssocID="{CA69A418-CD08-434F-A295-48696CA6AA06}" presName="compNode" presStyleCnt="0"/>
      <dgm:spPr/>
    </dgm:pt>
    <dgm:pt modelId="{B0648F40-8F36-4525-A02A-4C48656EE679}" type="pres">
      <dgm:prSet presAssocID="{CA69A418-CD08-434F-A295-48696CA6AA06}" presName="iconBgRect" presStyleLbl="bgShp" presStyleIdx="2" presStyleCnt="4"/>
      <dgm:spPr/>
    </dgm:pt>
    <dgm:pt modelId="{67D72FB3-A65A-43D8-A5F2-9F00E69EB638}" type="pres">
      <dgm:prSet presAssocID="{CA69A418-CD08-434F-A295-48696CA6AA0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rection"/>
        </a:ext>
      </dgm:extLst>
    </dgm:pt>
    <dgm:pt modelId="{CF9BDD9B-DB4C-4E36-86DF-347839E2F802}" type="pres">
      <dgm:prSet presAssocID="{CA69A418-CD08-434F-A295-48696CA6AA06}" presName="spaceRect" presStyleCnt="0"/>
      <dgm:spPr/>
    </dgm:pt>
    <dgm:pt modelId="{C2013EB7-FCC0-4255-9B0F-536E99C8AA60}" type="pres">
      <dgm:prSet presAssocID="{CA69A418-CD08-434F-A295-48696CA6AA06}" presName="textRect" presStyleLbl="revTx" presStyleIdx="2" presStyleCnt="4">
        <dgm:presLayoutVars>
          <dgm:chMax val="1"/>
          <dgm:chPref val="1"/>
        </dgm:presLayoutVars>
      </dgm:prSet>
      <dgm:spPr/>
    </dgm:pt>
    <dgm:pt modelId="{2A81244F-697C-4F1D-B8F5-7CBE9D979514}" type="pres">
      <dgm:prSet presAssocID="{F0EFB53A-1F8D-420B-BFCE-1893AC352A9B}" presName="sibTrans" presStyleLbl="sibTrans2D1" presStyleIdx="0" presStyleCnt="0"/>
      <dgm:spPr/>
    </dgm:pt>
    <dgm:pt modelId="{AEBEF5EA-A656-4B95-ADB9-A5D87D9F2CBB}" type="pres">
      <dgm:prSet presAssocID="{F0A5CCD3-4477-419C-B77E-3825B0A31266}" presName="compNode" presStyleCnt="0"/>
      <dgm:spPr/>
    </dgm:pt>
    <dgm:pt modelId="{2F7CEF73-11E2-4CD1-88FA-9BBEC42BC57E}" type="pres">
      <dgm:prSet presAssocID="{F0A5CCD3-4477-419C-B77E-3825B0A31266}" presName="iconBgRect" presStyleLbl="bgShp" presStyleIdx="3" presStyleCnt="4"/>
      <dgm:spPr/>
    </dgm:pt>
    <dgm:pt modelId="{4FD47D89-CD2F-40F0-B01D-AE124FD4FFCD}" type="pres">
      <dgm:prSet presAssocID="{F0A5CCD3-4477-419C-B77E-3825B0A3126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eal"/>
        </a:ext>
      </dgm:extLst>
    </dgm:pt>
    <dgm:pt modelId="{4B533CCF-EFF2-47E7-9B34-C734DB5BEF20}" type="pres">
      <dgm:prSet presAssocID="{F0A5CCD3-4477-419C-B77E-3825B0A31266}" presName="spaceRect" presStyleCnt="0"/>
      <dgm:spPr/>
    </dgm:pt>
    <dgm:pt modelId="{F3590919-0B71-4160-832D-5732B3C32482}" type="pres">
      <dgm:prSet presAssocID="{F0A5CCD3-4477-419C-B77E-3825B0A31266}" presName="textRect" presStyleLbl="revTx" presStyleIdx="3" presStyleCnt="4">
        <dgm:presLayoutVars>
          <dgm:chMax val="1"/>
          <dgm:chPref val="1"/>
        </dgm:presLayoutVars>
      </dgm:prSet>
      <dgm:spPr/>
    </dgm:pt>
  </dgm:ptLst>
  <dgm:cxnLst>
    <dgm:cxn modelId="{D66F5E10-68B0-4D75-A0D7-73622D37467B}" type="presOf" srcId="{A1D1D240-B994-49F8-8CB7-8FEF42E62210}" destId="{99F936A4-FE69-4798-9D64-6C8633713641}" srcOrd="0" destOrd="0" presId="urn:microsoft.com/office/officeart/2018/2/layout/IconCircleList"/>
    <dgm:cxn modelId="{6D904F17-6531-4486-B078-6D0634DAD1A7}" type="presOf" srcId="{F0A5CCD3-4477-419C-B77E-3825B0A31266}" destId="{F3590919-0B71-4160-832D-5732B3C32482}" srcOrd="0" destOrd="0" presId="urn:microsoft.com/office/officeart/2018/2/layout/IconCircleList"/>
    <dgm:cxn modelId="{DEC48D33-0D48-485E-BA63-91CC9F4AA217}" srcId="{189BC60B-07F3-4278-8E88-1D1776B847C8}" destId="{CA69A418-CD08-434F-A295-48696CA6AA06}" srcOrd="2" destOrd="0" parTransId="{1F92015B-8E3A-49EA-8D92-796CD333C415}" sibTransId="{F0EFB53A-1F8D-420B-BFCE-1893AC352A9B}"/>
    <dgm:cxn modelId="{3ED2364B-9428-466F-A0A8-0FE9EDD6B65C}" srcId="{189BC60B-07F3-4278-8E88-1D1776B847C8}" destId="{79CF5590-10B5-46FC-B5F4-7E8E96BD232F}" srcOrd="0" destOrd="0" parTransId="{C026CC3E-2317-4359-A338-AECB7C5398E6}" sibTransId="{A00F7171-629A-4278-BF31-FA59504C519B}"/>
    <dgm:cxn modelId="{08610C4F-4A91-4538-8699-32429B14612E}" type="presOf" srcId="{F0EFB53A-1F8D-420B-BFCE-1893AC352A9B}" destId="{2A81244F-697C-4F1D-B8F5-7CBE9D979514}" srcOrd="0" destOrd="0" presId="urn:microsoft.com/office/officeart/2018/2/layout/IconCircleList"/>
    <dgm:cxn modelId="{A03E4B80-F499-4484-BC2B-DA62A4D76696}" type="presOf" srcId="{189BC60B-07F3-4278-8E88-1D1776B847C8}" destId="{D4370640-F08B-4F7D-9144-A2CE793CC991}" srcOrd="0" destOrd="0" presId="urn:microsoft.com/office/officeart/2018/2/layout/IconCircleList"/>
    <dgm:cxn modelId="{814BE487-B07A-4D73-997E-2D72E9A0CA3B}" srcId="{189BC60B-07F3-4278-8E88-1D1776B847C8}" destId="{0CEDA36E-6DED-47A4-8984-27F5DC7B68CA}" srcOrd="1" destOrd="0" parTransId="{E6208694-0608-4001-87B1-B5A93093360B}" sibTransId="{A1D1D240-B994-49F8-8CB7-8FEF42E62210}"/>
    <dgm:cxn modelId="{E6617B98-C43F-441C-B49C-1F2EB8B6E9A3}" type="presOf" srcId="{CA69A418-CD08-434F-A295-48696CA6AA06}" destId="{C2013EB7-FCC0-4255-9B0F-536E99C8AA60}" srcOrd="0" destOrd="0" presId="urn:microsoft.com/office/officeart/2018/2/layout/IconCircleList"/>
    <dgm:cxn modelId="{BB1578A3-0B48-4536-A7EB-0FE1A7FCA667}" srcId="{189BC60B-07F3-4278-8E88-1D1776B847C8}" destId="{F0A5CCD3-4477-419C-B77E-3825B0A31266}" srcOrd="3" destOrd="0" parTransId="{A469DC98-5D97-4CEE-BAE4-A0BACB55E2AF}" sibTransId="{C0987312-96F9-4CA6-99A2-E9729C45D80B}"/>
    <dgm:cxn modelId="{DBB2F4B3-A384-421F-BDD8-D8C9CDBDCBCE}" type="presOf" srcId="{79CF5590-10B5-46FC-B5F4-7E8E96BD232F}" destId="{E2768CDE-76E6-4D6D-9DE2-70F4788F2B1A}" srcOrd="0" destOrd="0" presId="urn:microsoft.com/office/officeart/2018/2/layout/IconCircleList"/>
    <dgm:cxn modelId="{CF1519EC-FC3C-4CA1-B03B-DA1C9D7CE6C4}" type="presOf" srcId="{A00F7171-629A-4278-BF31-FA59504C519B}" destId="{1550A493-756B-46A5-BAA0-09BF680658BB}" srcOrd="0" destOrd="0" presId="urn:microsoft.com/office/officeart/2018/2/layout/IconCircleList"/>
    <dgm:cxn modelId="{BBD7DCFD-A8C6-48E4-9193-C406E232B8E0}" type="presOf" srcId="{0CEDA36E-6DED-47A4-8984-27F5DC7B68CA}" destId="{2832162B-CB4C-4EA5-879B-B9EB4529C090}" srcOrd="0" destOrd="0" presId="urn:microsoft.com/office/officeart/2018/2/layout/IconCircleList"/>
    <dgm:cxn modelId="{6B1D9FD1-25C6-4AC6-A039-5C980156B488}" type="presParOf" srcId="{D4370640-F08B-4F7D-9144-A2CE793CC991}" destId="{D1C468A1-605C-40DE-B3B0-4A61DEBF8F2A}" srcOrd="0" destOrd="0" presId="urn:microsoft.com/office/officeart/2018/2/layout/IconCircleList"/>
    <dgm:cxn modelId="{B6E74573-B751-4D49-9C88-94D50A46A8D4}" type="presParOf" srcId="{D1C468A1-605C-40DE-B3B0-4A61DEBF8F2A}" destId="{A629A226-1B8A-4B79-A940-CE38C9951D18}" srcOrd="0" destOrd="0" presId="urn:microsoft.com/office/officeart/2018/2/layout/IconCircleList"/>
    <dgm:cxn modelId="{06897DFC-1AB1-4F9B-9E1B-31CABC7C718F}" type="presParOf" srcId="{A629A226-1B8A-4B79-A940-CE38C9951D18}" destId="{F6F1A1B8-A457-4665-88D1-35C5737060F4}" srcOrd="0" destOrd="0" presId="urn:microsoft.com/office/officeart/2018/2/layout/IconCircleList"/>
    <dgm:cxn modelId="{B0D395D5-BEA6-429A-9E97-EFBB8F54E102}" type="presParOf" srcId="{A629A226-1B8A-4B79-A940-CE38C9951D18}" destId="{4E32EBCC-772D-4AB7-A1E1-A359CFA3CE6A}" srcOrd="1" destOrd="0" presId="urn:microsoft.com/office/officeart/2018/2/layout/IconCircleList"/>
    <dgm:cxn modelId="{AACC9B17-1BB8-483A-92A0-FA737E90B05A}" type="presParOf" srcId="{A629A226-1B8A-4B79-A940-CE38C9951D18}" destId="{16D7EBBF-F0A8-459A-9039-44C78869901F}" srcOrd="2" destOrd="0" presId="urn:microsoft.com/office/officeart/2018/2/layout/IconCircleList"/>
    <dgm:cxn modelId="{53C94090-DF7B-4160-BC94-972109ABB787}" type="presParOf" srcId="{A629A226-1B8A-4B79-A940-CE38C9951D18}" destId="{E2768CDE-76E6-4D6D-9DE2-70F4788F2B1A}" srcOrd="3" destOrd="0" presId="urn:microsoft.com/office/officeart/2018/2/layout/IconCircleList"/>
    <dgm:cxn modelId="{1114BDCC-F416-4562-9AD6-9D4F0A188821}" type="presParOf" srcId="{D1C468A1-605C-40DE-B3B0-4A61DEBF8F2A}" destId="{1550A493-756B-46A5-BAA0-09BF680658BB}" srcOrd="1" destOrd="0" presId="urn:microsoft.com/office/officeart/2018/2/layout/IconCircleList"/>
    <dgm:cxn modelId="{7CFB4384-9810-4126-9AAB-684427DADB8E}" type="presParOf" srcId="{D1C468A1-605C-40DE-B3B0-4A61DEBF8F2A}" destId="{755846F3-FF56-49D6-A8D5-DE60F9454139}" srcOrd="2" destOrd="0" presId="urn:microsoft.com/office/officeart/2018/2/layout/IconCircleList"/>
    <dgm:cxn modelId="{F3503195-4DF6-4D38-B806-B99852672C5E}" type="presParOf" srcId="{755846F3-FF56-49D6-A8D5-DE60F9454139}" destId="{E66E5339-906D-41D9-B15B-F8FA07EDFA0D}" srcOrd="0" destOrd="0" presId="urn:microsoft.com/office/officeart/2018/2/layout/IconCircleList"/>
    <dgm:cxn modelId="{27470747-25EC-403E-BD13-3610D1B6CD6C}" type="presParOf" srcId="{755846F3-FF56-49D6-A8D5-DE60F9454139}" destId="{8F24EAF3-32E6-4013-A7FC-BEBBEC87E23F}" srcOrd="1" destOrd="0" presId="urn:microsoft.com/office/officeart/2018/2/layout/IconCircleList"/>
    <dgm:cxn modelId="{0694190B-B186-4EF3-9F64-2CFAFA11EEFE}" type="presParOf" srcId="{755846F3-FF56-49D6-A8D5-DE60F9454139}" destId="{1B34303B-CA4E-40D4-BDC0-4EFDBE9DD741}" srcOrd="2" destOrd="0" presId="urn:microsoft.com/office/officeart/2018/2/layout/IconCircleList"/>
    <dgm:cxn modelId="{8496CD59-2CF3-490B-9419-30B8DA1FDC22}" type="presParOf" srcId="{755846F3-FF56-49D6-A8D5-DE60F9454139}" destId="{2832162B-CB4C-4EA5-879B-B9EB4529C090}" srcOrd="3" destOrd="0" presId="urn:microsoft.com/office/officeart/2018/2/layout/IconCircleList"/>
    <dgm:cxn modelId="{7090EC2B-D976-4BD5-BC2A-80E07A414C9E}" type="presParOf" srcId="{D1C468A1-605C-40DE-B3B0-4A61DEBF8F2A}" destId="{99F936A4-FE69-4798-9D64-6C8633713641}" srcOrd="3" destOrd="0" presId="urn:microsoft.com/office/officeart/2018/2/layout/IconCircleList"/>
    <dgm:cxn modelId="{BD4ABA68-B48D-41BD-AA8E-D97659D76C4B}" type="presParOf" srcId="{D1C468A1-605C-40DE-B3B0-4A61DEBF8F2A}" destId="{0EB16670-C6F2-4578-AB5D-3C29B4743D7B}" srcOrd="4" destOrd="0" presId="urn:microsoft.com/office/officeart/2018/2/layout/IconCircleList"/>
    <dgm:cxn modelId="{27CED75E-1DC7-4C93-AF36-B67B0B7CBAC3}" type="presParOf" srcId="{0EB16670-C6F2-4578-AB5D-3C29B4743D7B}" destId="{B0648F40-8F36-4525-A02A-4C48656EE679}" srcOrd="0" destOrd="0" presId="urn:microsoft.com/office/officeart/2018/2/layout/IconCircleList"/>
    <dgm:cxn modelId="{9F101650-EEE9-43B4-94B6-549C0F004B92}" type="presParOf" srcId="{0EB16670-C6F2-4578-AB5D-3C29B4743D7B}" destId="{67D72FB3-A65A-43D8-A5F2-9F00E69EB638}" srcOrd="1" destOrd="0" presId="urn:microsoft.com/office/officeart/2018/2/layout/IconCircleList"/>
    <dgm:cxn modelId="{F3B58641-81D7-45D9-A864-801C621C81A9}" type="presParOf" srcId="{0EB16670-C6F2-4578-AB5D-3C29B4743D7B}" destId="{CF9BDD9B-DB4C-4E36-86DF-347839E2F802}" srcOrd="2" destOrd="0" presId="urn:microsoft.com/office/officeart/2018/2/layout/IconCircleList"/>
    <dgm:cxn modelId="{6FFD7D0B-CCA6-41A1-95C4-BB5C20F0C580}" type="presParOf" srcId="{0EB16670-C6F2-4578-AB5D-3C29B4743D7B}" destId="{C2013EB7-FCC0-4255-9B0F-536E99C8AA60}" srcOrd="3" destOrd="0" presId="urn:microsoft.com/office/officeart/2018/2/layout/IconCircleList"/>
    <dgm:cxn modelId="{49098F56-6CC3-4866-8057-E1291D4915CC}" type="presParOf" srcId="{D1C468A1-605C-40DE-B3B0-4A61DEBF8F2A}" destId="{2A81244F-697C-4F1D-B8F5-7CBE9D979514}" srcOrd="5" destOrd="0" presId="urn:microsoft.com/office/officeart/2018/2/layout/IconCircleList"/>
    <dgm:cxn modelId="{1FEB94C1-03E6-43EC-AFE1-F8D4ABE1E856}" type="presParOf" srcId="{D1C468A1-605C-40DE-B3B0-4A61DEBF8F2A}" destId="{AEBEF5EA-A656-4B95-ADB9-A5D87D9F2CBB}" srcOrd="6" destOrd="0" presId="urn:microsoft.com/office/officeart/2018/2/layout/IconCircleList"/>
    <dgm:cxn modelId="{E524046B-2917-4C9F-B8F3-2E88AE87A6DF}" type="presParOf" srcId="{AEBEF5EA-A656-4B95-ADB9-A5D87D9F2CBB}" destId="{2F7CEF73-11E2-4CD1-88FA-9BBEC42BC57E}" srcOrd="0" destOrd="0" presId="urn:microsoft.com/office/officeart/2018/2/layout/IconCircleList"/>
    <dgm:cxn modelId="{7C7FCF35-24F0-4A9D-8B8C-8F00D894B307}" type="presParOf" srcId="{AEBEF5EA-A656-4B95-ADB9-A5D87D9F2CBB}" destId="{4FD47D89-CD2F-40F0-B01D-AE124FD4FFCD}" srcOrd="1" destOrd="0" presId="urn:microsoft.com/office/officeart/2018/2/layout/IconCircleList"/>
    <dgm:cxn modelId="{5F57DEA6-D0DD-45EA-92A5-CADF8CBBD5F4}" type="presParOf" srcId="{AEBEF5EA-A656-4B95-ADB9-A5D87D9F2CBB}" destId="{4B533CCF-EFF2-47E7-9B34-C734DB5BEF20}" srcOrd="2" destOrd="0" presId="urn:microsoft.com/office/officeart/2018/2/layout/IconCircleList"/>
    <dgm:cxn modelId="{8FFE004E-370F-483D-BCA1-63118C1FC5FB}" type="presParOf" srcId="{AEBEF5EA-A656-4B95-ADB9-A5D87D9F2CBB}" destId="{F3590919-0B71-4160-832D-5732B3C3248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1A1B8-A457-4665-88D1-35C5737060F4}">
      <dsp:nvSpPr>
        <dsp:cNvPr id="0" name=""/>
        <dsp:cNvSpPr/>
      </dsp:nvSpPr>
      <dsp:spPr>
        <a:xfrm>
          <a:off x="37582" y="1211262"/>
          <a:ext cx="686117" cy="68611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32EBCC-772D-4AB7-A1E1-A359CFA3CE6A}">
      <dsp:nvSpPr>
        <dsp:cNvPr id="0" name=""/>
        <dsp:cNvSpPr/>
      </dsp:nvSpPr>
      <dsp:spPr>
        <a:xfrm>
          <a:off x="181666" y="1355347"/>
          <a:ext cx="397948" cy="3979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768CDE-76E6-4D6D-9DE2-70F4788F2B1A}">
      <dsp:nvSpPr>
        <dsp:cNvPr id="0" name=""/>
        <dsp:cNvSpPr/>
      </dsp:nvSpPr>
      <dsp:spPr>
        <a:xfrm>
          <a:off x="870724" y="990600"/>
          <a:ext cx="1617276" cy="1127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tx2"/>
              </a:solidFill>
            </a:rPr>
            <a:t>Look under sinks, cupboards, pipes and electrical wires</a:t>
          </a:r>
        </a:p>
      </dsp:txBody>
      <dsp:txXfrm>
        <a:off x="870724" y="990600"/>
        <a:ext cx="1617276" cy="1127441"/>
      </dsp:txXfrm>
    </dsp:sp>
    <dsp:sp modelId="{E66E5339-906D-41D9-B15B-F8FA07EDFA0D}">
      <dsp:nvSpPr>
        <dsp:cNvPr id="0" name=""/>
        <dsp:cNvSpPr/>
      </dsp:nvSpPr>
      <dsp:spPr>
        <a:xfrm>
          <a:off x="2769799" y="1211262"/>
          <a:ext cx="686117" cy="68611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24EAF3-32E6-4013-A7FC-BEBBEC87E23F}">
      <dsp:nvSpPr>
        <dsp:cNvPr id="0" name=""/>
        <dsp:cNvSpPr/>
      </dsp:nvSpPr>
      <dsp:spPr>
        <a:xfrm>
          <a:off x="2913883" y="1355347"/>
          <a:ext cx="397948" cy="3979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32162B-CB4C-4EA5-879B-B9EB4529C090}">
      <dsp:nvSpPr>
        <dsp:cNvPr id="0" name=""/>
        <dsp:cNvSpPr/>
      </dsp:nvSpPr>
      <dsp:spPr>
        <a:xfrm>
          <a:off x="3602941" y="990600"/>
          <a:ext cx="1617276" cy="1127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tx2"/>
              </a:solidFill>
            </a:rPr>
            <a:t>Outdoors, look for cracks or holes in the foundation</a:t>
          </a:r>
        </a:p>
      </dsp:txBody>
      <dsp:txXfrm>
        <a:off x="3602941" y="990600"/>
        <a:ext cx="1617276" cy="1127441"/>
      </dsp:txXfrm>
    </dsp:sp>
    <dsp:sp modelId="{B0648F40-8F36-4525-A02A-4C48656EE679}">
      <dsp:nvSpPr>
        <dsp:cNvPr id="0" name=""/>
        <dsp:cNvSpPr/>
      </dsp:nvSpPr>
      <dsp:spPr>
        <a:xfrm>
          <a:off x="37582" y="2895282"/>
          <a:ext cx="686117" cy="68611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72FB3-A65A-43D8-A5F2-9F00E69EB638}">
      <dsp:nvSpPr>
        <dsp:cNvPr id="0" name=""/>
        <dsp:cNvSpPr/>
      </dsp:nvSpPr>
      <dsp:spPr>
        <a:xfrm>
          <a:off x="181666" y="3039366"/>
          <a:ext cx="397948" cy="3979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013EB7-FCC0-4255-9B0F-536E99C8AA60}">
      <dsp:nvSpPr>
        <dsp:cNvPr id="0" name=""/>
        <dsp:cNvSpPr/>
      </dsp:nvSpPr>
      <dsp:spPr>
        <a:xfrm>
          <a:off x="870724" y="2895282"/>
          <a:ext cx="1617276" cy="686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tx2"/>
              </a:solidFill>
            </a:rPr>
            <a:t>Try to locate entry point and nest </a:t>
          </a:r>
        </a:p>
      </dsp:txBody>
      <dsp:txXfrm>
        <a:off x="870724" y="2895282"/>
        <a:ext cx="1617276" cy="686117"/>
      </dsp:txXfrm>
    </dsp:sp>
    <dsp:sp modelId="{2F7CEF73-11E2-4CD1-88FA-9BBEC42BC57E}">
      <dsp:nvSpPr>
        <dsp:cNvPr id="0" name=""/>
        <dsp:cNvSpPr/>
      </dsp:nvSpPr>
      <dsp:spPr>
        <a:xfrm>
          <a:off x="2769799" y="2895282"/>
          <a:ext cx="686117" cy="68611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D47D89-CD2F-40F0-B01D-AE124FD4FFCD}">
      <dsp:nvSpPr>
        <dsp:cNvPr id="0" name=""/>
        <dsp:cNvSpPr/>
      </dsp:nvSpPr>
      <dsp:spPr>
        <a:xfrm>
          <a:off x="2913883" y="3039366"/>
          <a:ext cx="397948" cy="3979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590919-0B71-4160-832D-5732B3C32482}">
      <dsp:nvSpPr>
        <dsp:cNvPr id="0" name=""/>
        <dsp:cNvSpPr/>
      </dsp:nvSpPr>
      <dsp:spPr>
        <a:xfrm>
          <a:off x="3602941" y="2895282"/>
          <a:ext cx="1617276" cy="686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tx2"/>
              </a:solidFill>
            </a:rPr>
            <a:t>Seal</a:t>
          </a:r>
          <a:r>
            <a:rPr lang="en-US" sz="2000" kern="1200" dirty="0"/>
            <a:t> </a:t>
          </a:r>
          <a:r>
            <a:rPr lang="en-US" sz="2000" kern="1200" dirty="0">
              <a:solidFill>
                <a:schemeClr val="tx2"/>
              </a:solidFill>
            </a:rPr>
            <a:t>openings with caulk</a:t>
          </a:r>
        </a:p>
      </dsp:txBody>
      <dsp:txXfrm>
        <a:off x="3602941" y="2895282"/>
        <a:ext cx="1617276" cy="68611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076B3FA4-DBAA-4EA7-8A79-5D496AB929E0}" type="datetimeFigureOut">
              <a:rPr lang="en-US" smtClean="0"/>
              <a:pPr/>
              <a:t>12/8/2022</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72AE321B-42E6-4082-ADCB-16DB624964F2}"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D794C6B2-0E18-41FC-8CA1-B467464E7545}" type="datetimeFigureOut">
              <a:rPr lang="en-US" smtClean="0"/>
              <a:pPr/>
              <a:t>12/8/2022</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30B60A3E-4BC9-4497-95E2-69F5661E229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Created:      </a:t>
            </a:r>
            <a:r>
              <a:rPr lang="en-US" b="0" dirty="0"/>
              <a:t>Developed July 2021/approved</a:t>
            </a:r>
            <a:endParaRPr lang="en-US" b="1" dirty="0"/>
          </a:p>
          <a:p>
            <a:r>
              <a:rPr lang="en-US" b="1" dirty="0"/>
              <a:t>Created by</a:t>
            </a:r>
            <a:r>
              <a:rPr lang="en-US" dirty="0"/>
              <a:t>:   Brooke Moeller of Placer County Master Gardener(s) who created this originally</a:t>
            </a:r>
          </a:p>
          <a:p>
            <a:r>
              <a:rPr lang="en-US" b="1" dirty="0"/>
              <a:t>Audience:     </a:t>
            </a:r>
            <a:r>
              <a:rPr lang="en-US" b="0" dirty="0"/>
              <a:t>Home gardener</a:t>
            </a:r>
            <a:endParaRPr lang="en-US" dirty="0"/>
          </a:p>
          <a:p>
            <a:r>
              <a:rPr lang="en-US" b="1" dirty="0"/>
              <a:t>Publicity:  </a:t>
            </a:r>
            <a:r>
              <a:rPr lang="en-US" dirty="0"/>
              <a:t>   Ants:  Nobody likes them…..learn how to control ants in your home and garden</a:t>
            </a:r>
          </a:p>
          <a:p>
            <a:r>
              <a:rPr lang="en-US" b="1" dirty="0"/>
              <a:t>Update History:   </a:t>
            </a:r>
            <a:r>
              <a:rPr lang="en-US" b="0" dirty="0"/>
              <a:t>for each update to the presentation include date, name of updater, explanation of update</a:t>
            </a:r>
          </a:p>
          <a:p>
            <a:r>
              <a:rPr lang="en-US" b="0" dirty="0"/>
              <a:t>                (were additional slides added, were web links updated, etc.)</a:t>
            </a:r>
            <a:endParaRPr lang="en-US" b="1"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1</a:t>
            </a:fld>
            <a:endParaRPr lang="en-US"/>
          </a:p>
        </p:txBody>
      </p:sp>
    </p:spTree>
    <p:extLst>
      <p:ext uri="{BB962C8B-B14F-4D97-AF65-F5344CB8AC3E}">
        <p14:creationId xmlns:p14="http://schemas.microsoft.com/office/powerpoint/2010/main" val="1202390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biting ants include red imported fire ants which have been found in Southern California. </a:t>
            </a:r>
          </a:p>
          <a:p>
            <a:r>
              <a:rPr lang="en-US" dirty="0"/>
              <a:t>Ants are attracted to honeydew that soft scales, mealybugs and aphids produce. You may notice more outbreaks of scales and aphids because protect them from their natural enemies</a:t>
            </a:r>
          </a:p>
          <a:p>
            <a:r>
              <a:rPr lang="en-US" dirty="0"/>
              <a:t>If you suspect fire ant infestation report it to your country agricultural commissioner.</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15</a:t>
            </a:fld>
            <a:endParaRPr lang="en-US"/>
          </a:p>
        </p:txBody>
      </p:sp>
    </p:spTree>
    <p:extLst>
      <p:ext uri="{BB962C8B-B14F-4D97-AF65-F5344CB8AC3E}">
        <p14:creationId xmlns:p14="http://schemas.microsoft.com/office/powerpoint/2010/main" val="1465883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doesn’t seem to matter; ants are never happy with their environment and want to come into our homes. They are looking for moisture and food.</a:t>
            </a:r>
          </a:p>
          <a:p>
            <a:r>
              <a:rPr lang="en-US" dirty="0"/>
              <a:t>But there are ways to get them under control.  </a:t>
            </a:r>
          </a:p>
        </p:txBody>
      </p:sp>
      <p:sp>
        <p:nvSpPr>
          <p:cNvPr id="4" name="Slide Number Placeholder 3"/>
          <p:cNvSpPr>
            <a:spLocks noGrp="1"/>
          </p:cNvSpPr>
          <p:nvPr>
            <p:ph type="sldNum" sz="quarter" idx="5"/>
          </p:nvPr>
        </p:nvSpPr>
        <p:spPr/>
        <p:txBody>
          <a:bodyPr/>
          <a:lstStyle/>
          <a:p>
            <a:fld id="{30B60A3E-4BC9-4497-95E2-69F5661E229A}" type="slidenum">
              <a:rPr lang="en-US" smtClean="0"/>
              <a:pPr/>
              <a:t>16</a:t>
            </a:fld>
            <a:endParaRPr lang="en-US"/>
          </a:p>
        </p:txBody>
      </p:sp>
    </p:spTree>
    <p:extLst>
      <p:ext uri="{BB962C8B-B14F-4D97-AF65-F5344CB8AC3E}">
        <p14:creationId xmlns:p14="http://schemas.microsoft.com/office/powerpoint/2010/main" val="3104017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motivation is a source of food and water.  When you have plants, mulch, wood piles next to your home, it’s an invitation to come in.</a:t>
            </a:r>
          </a:p>
          <a:p>
            <a:r>
              <a:rPr lang="en-US" dirty="0"/>
              <a:t>See how the plants growing next to the windows and the tree branches are touching the roof? All provide access to your home.</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17</a:t>
            </a:fld>
            <a:endParaRPr lang="en-US"/>
          </a:p>
        </p:txBody>
      </p:sp>
    </p:spTree>
    <p:extLst>
      <p:ext uri="{BB962C8B-B14F-4D97-AF65-F5344CB8AC3E}">
        <p14:creationId xmlns:p14="http://schemas.microsoft.com/office/powerpoint/2010/main" val="2283012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how to help prevent ants from coming into your home.</a:t>
            </a:r>
          </a:p>
          <a:p>
            <a:r>
              <a:rPr lang="en-US" dirty="0"/>
              <a:t>Regularly inspect your home for points of entry.  Look for ants near attractive food and water sources. Look under sinks, cupboards and along pipes and electrical wires.</a:t>
            </a:r>
          </a:p>
          <a:p>
            <a:r>
              <a:rPr lang="en-US" dirty="0"/>
              <a:t>One or two ants are scouts looking for opportunities.  If possible, follow them back to where they enter the building and to the nest if possible. Look indoor and outdoors for holes or cracks in foundations or walls.</a:t>
            </a:r>
          </a:p>
          <a:p>
            <a:r>
              <a:rPr lang="en-US" dirty="0"/>
              <a:t>Before caulking you may apply products containing silica aerogel (sometimes combined with </a:t>
            </a:r>
            <a:r>
              <a:rPr lang="en-US" dirty="0" err="1"/>
              <a:t>pyrethrins</a:t>
            </a:r>
            <a:r>
              <a:rPr lang="en-US" dirty="0"/>
              <a:t>) such as Evergreen Pyrethrum Dust into wall voids before sealing them up.</a:t>
            </a:r>
          </a:p>
          <a:p>
            <a:r>
              <a:rPr lang="en-US" dirty="0"/>
              <a:t>Late winter and spring are the best times to monitor for ants because they are less abundant and easier to mange</a:t>
            </a:r>
          </a:p>
        </p:txBody>
      </p:sp>
      <p:sp>
        <p:nvSpPr>
          <p:cNvPr id="4" name="Slide Number Placeholder 3"/>
          <p:cNvSpPr>
            <a:spLocks noGrp="1"/>
          </p:cNvSpPr>
          <p:nvPr>
            <p:ph type="sldNum" sz="quarter" idx="5"/>
          </p:nvPr>
        </p:nvSpPr>
        <p:spPr/>
        <p:txBody>
          <a:bodyPr/>
          <a:lstStyle/>
          <a:p>
            <a:fld id="{30B60A3E-4BC9-4497-95E2-69F5661E229A}" type="slidenum">
              <a:rPr lang="en-US" smtClean="0"/>
              <a:pPr/>
              <a:t>18</a:t>
            </a:fld>
            <a:endParaRPr lang="en-US"/>
          </a:p>
        </p:txBody>
      </p:sp>
    </p:spTree>
    <p:extLst>
      <p:ext uri="{BB962C8B-B14F-4D97-AF65-F5344CB8AC3E}">
        <p14:creationId xmlns:p14="http://schemas.microsoft.com/office/powerpoint/2010/main" val="3575222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indoor nesting places, such as potted plants. </a:t>
            </a:r>
            <a:r>
              <a:rPr lang="en-US" b="0" i="0" dirty="0">
                <a:solidFill>
                  <a:srgbClr val="000000"/>
                </a:solidFill>
                <a:effectLst/>
                <a:latin typeface="Verdana" panose="020B0604030504040204" pitchFamily="34" charset="0"/>
              </a:rPr>
              <a:t>If ants are found in potted plants, remove the containers from the building, then place the pots for 20 or more minutes in a solution of insecticidal soap and water at a rate of 1 to 2 tablespoons of insecticidal soap per quart of water. Submerge so the surface of the soil is just covered by the water-soap solution.</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19</a:t>
            </a:fld>
            <a:endParaRPr lang="en-US"/>
          </a:p>
        </p:txBody>
      </p:sp>
    </p:spTree>
    <p:extLst>
      <p:ext uri="{BB962C8B-B14F-4D97-AF65-F5344CB8AC3E}">
        <p14:creationId xmlns:p14="http://schemas.microsoft.com/office/powerpoint/2010/main" val="3140137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22</a:t>
            </a:fld>
            <a:endParaRPr lang="en-US"/>
          </a:p>
        </p:txBody>
      </p:sp>
    </p:spTree>
    <p:extLst>
      <p:ext uri="{BB962C8B-B14F-4D97-AF65-F5344CB8AC3E}">
        <p14:creationId xmlns:p14="http://schemas.microsoft.com/office/powerpoint/2010/main" val="2665790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 baits contain insecticides mixed with materials to attract ants. Ants take it back to the colony to share.  They are slow acting to make sure the ants get back to the colony. When used properly they are safer and more effective than sprays.  Ants may prefer certain types of bait.  You may want to offer different types to see what they enjoy the most (sweet, protein </a:t>
            </a:r>
            <a:r>
              <a:rPr lang="en-US" dirty="0" err="1"/>
              <a:t>etc</a:t>
            </a:r>
            <a:r>
              <a:rPr lang="en-US" dirty="0"/>
              <a:t>).</a:t>
            </a:r>
          </a:p>
          <a:p>
            <a:r>
              <a:rPr lang="en-US" dirty="0"/>
              <a:t>Place baits where ants can find them easily but where they won’t be found by pets and children.  Check stations  to ensure they haven’t dried up. </a:t>
            </a:r>
          </a:p>
          <a:p>
            <a:r>
              <a:rPr lang="en-US" dirty="0"/>
              <a:t>Some pest control companies provide a perimeter spray. Perimeter treatments pose more rise of environmental upset than baits and are less effective than an IPM program.</a:t>
            </a:r>
          </a:p>
        </p:txBody>
      </p:sp>
      <p:sp>
        <p:nvSpPr>
          <p:cNvPr id="4" name="Slide Number Placeholder 3"/>
          <p:cNvSpPr>
            <a:spLocks noGrp="1"/>
          </p:cNvSpPr>
          <p:nvPr>
            <p:ph type="sldNum" sz="quarter" idx="5"/>
          </p:nvPr>
        </p:nvSpPr>
        <p:spPr/>
        <p:txBody>
          <a:bodyPr/>
          <a:lstStyle/>
          <a:p>
            <a:fld id="{30B60A3E-4BC9-4497-95E2-69F5661E229A}" type="slidenum">
              <a:rPr lang="en-US" smtClean="0"/>
              <a:pPr/>
              <a:t>23</a:t>
            </a:fld>
            <a:endParaRPr lang="en-US"/>
          </a:p>
        </p:txBody>
      </p:sp>
    </p:spTree>
    <p:extLst>
      <p:ext uri="{BB962C8B-B14F-4D97-AF65-F5344CB8AC3E}">
        <p14:creationId xmlns:p14="http://schemas.microsoft.com/office/powerpoint/2010/main" val="3503024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Pesticide is any material (natural, organic, or synthetic) used to control, prevent, kill, suppress or repel pests. It includes </a:t>
            </a:r>
            <a:r>
              <a:rPr lang="en-US" dirty="0" err="1"/>
              <a:t>insectides</a:t>
            </a:r>
            <a:r>
              <a:rPr lang="en-US" dirty="0"/>
              <a:t>, herbicides, fungicides, etc.</a:t>
            </a:r>
          </a:p>
          <a:p>
            <a:r>
              <a:rPr lang="en-US" dirty="0"/>
              <a:t>Failure to follow label instructions is an illegal use of the pesticides</a:t>
            </a:r>
          </a:p>
          <a:p>
            <a:r>
              <a:rPr lang="en-US" dirty="0"/>
              <a:t>Used the least toxic product </a:t>
            </a:r>
          </a:p>
          <a:p>
            <a:r>
              <a:rPr lang="en-US" dirty="0"/>
              <a:t>Don’t place pesticides in trash until empty and don’t  pour down sink, toilet or drains.. Never reuse or burn the container. Take to your local Household Hazardous Waste Collection site and follow all local regulations. </a:t>
            </a:r>
          </a:p>
        </p:txBody>
      </p:sp>
      <p:sp>
        <p:nvSpPr>
          <p:cNvPr id="4" name="Slide Number Placeholder 3"/>
          <p:cNvSpPr>
            <a:spLocks noGrp="1"/>
          </p:cNvSpPr>
          <p:nvPr>
            <p:ph type="sldNum" sz="quarter" idx="5"/>
          </p:nvPr>
        </p:nvSpPr>
        <p:spPr/>
        <p:txBody>
          <a:bodyPr/>
          <a:lstStyle/>
          <a:p>
            <a:fld id="{30B60A3E-4BC9-4497-95E2-69F5661E229A}" type="slidenum">
              <a:rPr lang="en-US" smtClean="0"/>
              <a:pPr/>
              <a:t>24</a:t>
            </a:fld>
            <a:endParaRPr lang="en-US"/>
          </a:p>
        </p:txBody>
      </p:sp>
    </p:spTree>
    <p:extLst>
      <p:ext uri="{BB962C8B-B14F-4D97-AF65-F5344CB8AC3E}">
        <p14:creationId xmlns:p14="http://schemas.microsoft.com/office/powerpoint/2010/main" val="3935428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 ant emergency, here’s what to do:</a:t>
            </a:r>
          </a:p>
          <a:p>
            <a:r>
              <a:rPr lang="en-US" dirty="0"/>
              <a:t>After placing bait outdoors, remember it may take a week or more for them to go away. Keep cleaning as they reappear.</a:t>
            </a:r>
          </a:p>
          <a:p>
            <a:r>
              <a:rPr lang="en-US" dirty="0"/>
              <a:t>Remember: do not use ant spray</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25</a:t>
            </a:fld>
            <a:endParaRPr lang="en-US"/>
          </a:p>
        </p:txBody>
      </p:sp>
    </p:spTree>
    <p:extLst>
      <p:ext uri="{BB962C8B-B14F-4D97-AF65-F5344CB8AC3E}">
        <p14:creationId xmlns:p14="http://schemas.microsoft.com/office/powerpoint/2010/main" val="1954491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ants wherever they can find food and water</a:t>
            </a:r>
          </a:p>
          <a:p>
            <a:r>
              <a:rPr lang="en-US" dirty="0"/>
              <a:t>In California there are about 270 species but there are less than a dozen that are considered an  ‘important pest’</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7</a:t>
            </a:fld>
            <a:endParaRPr lang="en-US"/>
          </a:p>
        </p:txBody>
      </p:sp>
    </p:spTree>
    <p:extLst>
      <p:ext uri="{BB962C8B-B14F-4D97-AF65-F5344CB8AC3E}">
        <p14:creationId xmlns:p14="http://schemas.microsoft.com/office/powerpoint/2010/main" val="1436555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IPM approach encourages methods that provide long-term prevention or suppression of pest problems with minimum impact on human health, the environment and nontarget organisms.</a:t>
            </a:r>
          </a:p>
          <a:p>
            <a:r>
              <a:rPr lang="en-US" dirty="0"/>
              <a:t>A fundamental concept of IPM that a certain amount of disease or pest damage can be tolerated. It’s not feasible to think you can remove them completely.</a:t>
            </a:r>
          </a:p>
          <a:p>
            <a:r>
              <a:rPr lang="en-US" dirty="0">
                <a:highlight>
                  <a:srgbClr val="FFFF00"/>
                </a:highlight>
              </a:rPr>
              <a:t>Identification of the ant will help you select the right attack</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8</a:t>
            </a:fld>
            <a:endParaRPr lang="en-US"/>
          </a:p>
        </p:txBody>
      </p:sp>
    </p:spTree>
    <p:extLst>
      <p:ext uri="{BB962C8B-B14F-4D97-AF65-F5344CB8AC3E}">
        <p14:creationId xmlns:p14="http://schemas.microsoft.com/office/powerpoint/2010/main" val="2609464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Accurate identification of your pest will help provide more effective management of the pest</a:t>
            </a:r>
          </a:p>
          <a:p>
            <a:r>
              <a:rPr lang="en-US" dirty="0"/>
              <a:t>Winged forms of ants leave the nest in large numbers in warm weather to mate and form new colonies. They may be mistaken for winged termites (which also leave the nest to mate).  </a:t>
            </a:r>
          </a:p>
          <a:p>
            <a:r>
              <a:rPr lang="en-US" dirty="0"/>
              <a:t>Ants have a constricted body, a thin waist. </a:t>
            </a:r>
          </a:p>
          <a:p>
            <a:r>
              <a:rPr lang="en-US" dirty="0"/>
              <a:t>Termites have a broad waist</a:t>
            </a:r>
          </a:p>
          <a:p>
            <a:r>
              <a:rPr lang="en-US" dirty="0"/>
              <a:t>Ants hind wings are smaller than its front wings.  Shortly after they take flight, both termites and ants lose their wings</a:t>
            </a:r>
          </a:p>
          <a:p>
            <a:r>
              <a:rPr lang="en-US" dirty="0"/>
              <a:t>Termites do not have elbowed antennae</a:t>
            </a:r>
          </a:p>
          <a:p>
            <a:r>
              <a:rPr lang="en-US" dirty="0"/>
              <a:t>Ants are further classified as having one node or two.</a:t>
            </a:r>
          </a:p>
        </p:txBody>
      </p:sp>
      <p:sp>
        <p:nvSpPr>
          <p:cNvPr id="4" name="Slide Number Placeholder 3"/>
          <p:cNvSpPr>
            <a:spLocks noGrp="1"/>
          </p:cNvSpPr>
          <p:nvPr>
            <p:ph type="sldNum" sz="quarter" idx="5"/>
          </p:nvPr>
        </p:nvSpPr>
        <p:spPr/>
        <p:txBody>
          <a:bodyPr/>
          <a:lstStyle/>
          <a:p>
            <a:fld id="{30B60A3E-4BC9-4497-95E2-69F5661E229A}" type="slidenum">
              <a:rPr lang="en-US" smtClean="0"/>
              <a:pPr/>
              <a:t>9</a:t>
            </a:fld>
            <a:endParaRPr lang="en-US"/>
          </a:p>
        </p:txBody>
      </p:sp>
    </p:spTree>
    <p:extLst>
      <p:ext uri="{BB962C8B-B14F-4D97-AF65-F5344CB8AC3E}">
        <p14:creationId xmlns:p14="http://schemas.microsoft.com/office/powerpoint/2010/main" val="3621822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Argentine ant is about 1/8” and a dull brown; these are the ones we see the most of in our homes</a:t>
            </a:r>
          </a:p>
          <a:p>
            <a:r>
              <a:rPr lang="en-US" dirty="0"/>
              <a:t>Carpenter ant is large, workers vary from ¼ to ½” black or bicolored red and black.,  Also nests in hollow doors or window frames or fenceposts</a:t>
            </a:r>
          </a:p>
          <a:p>
            <a:r>
              <a:rPr lang="en-US" dirty="0"/>
              <a:t>Odorous house ant is 1/8 to 1/4 “, brownish black head, red thorax, and distinct odor when crushed</a:t>
            </a:r>
          </a:p>
          <a:p>
            <a:endParaRPr lang="en-US" dirty="0"/>
          </a:p>
        </p:txBody>
      </p:sp>
      <p:sp>
        <p:nvSpPr>
          <p:cNvPr id="4" name="Slide Number Placeholder 3"/>
          <p:cNvSpPr>
            <a:spLocks noGrp="1"/>
          </p:cNvSpPr>
          <p:nvPr>
            <p:ph type="sldNum" sz="quarter" idx="5"/>
          </p:nvPr>
        </p:nvSpPr>
        <p:spPr/>
        <p:txBody>
          <a:bodyPr/>
          <a:lstStyle/>
          <a:p>
            <a:fld id="{30B60A3E-4BC9-4497-95E2-69F5661E229A}" type="slidenum">
              <a:rPr lang="en-US" smtClean="0"/>
              <a:pPr/>
              <a:t>10</a:t>
            </a:fld>
            <a:endParaRPr lang="en-US"/>
          </a:p>
        </p:txBody>
      </p:sp>
    </p:spTree>
    <p:extLst>
      <p:ext uri="{BB962C8B-B14F-4D97-AF65-F5344CB8AC3E}">
        <p14:creationId xmlns:p14="http://schemas.microsoft.com/office/powerpoint/2010/main" val="3784167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Velvety tree ant: Workers range from 1/8 to ¼ “ brownish black head, red thorax, velvety black abdomen, very distinct odor when crushed</a:t>
            </a:r>
          </a:p>
          <a:p>
            <a:r>
              <a:rPr lang="en-US" dirty="0"/>
              <a:t>Pavement ant: about 3/16”, dark brown to black</a:t>
            </a:r>
          </a:p>
        </p:txBody>
      </p:sp>
      <p:sp>
        <p:nvSpPr>
          <p:cNvPr id="4" name="Slide Number Placeholder 3"/>
          <p:cNvSpPr>
            <a:spLocks noGrp="1"/>
          </p:cNvSpPr>
          <p:nvPr>
            <p:ph type="sldNum" sz="quarter" idx="5"/>
          </p:nvPr>
        </p:nvSpPr>
        <p:spPr/>
        <p:txBody>
          <a:bodyPr/>
          <a:lstStyle/>
          <a:p>
            <a:fld id="{30B60A3E-4BC9-4497-95E2-69F5661E229A}" type="slidenum">
              <a:rPr lang="en-US" smtClean="0"/>
              <a:pPr/>
              <a:t>11</a:t>
            </a:fld>
            <a:endParaRPr lang="en-US"/>
          </a:p>
        </p:txBody>
      </p:sp>
    </p:spTree>
    <p:extLst>
      <p:ext uri="{BB962C8B-B14F-4D97-AF65-F5344CB8AC3E}">
        <p14:creationId xmlns:p14="http://schemas.microsoft.com/office/powerpoint/2010/main" val="3068285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Pharoah: about 1/16” yellow or honey colored to orange</a:t>
            </a:r>
          </a:p>
          <a:p>
            <a:r>
              <a:rPr lang="en-US" dirty="0"/>
              <a:t>Red imported fire ant: workers vary from1/16 – 1/5” ; reddish with dark brown abdomen</a:t>
            </a:r>
          </a:p>
        </p:txBody>
      </p:sp>
      <p:sp>
        <p:nvSpPr>
          <p:cNvPr id="4" name="Slide Number Placeholder 3"/>
          <p:cNvSpPr>
            <a:spLocks noGrp="1"/>
          </p:cNvSpPr>
          <p:nvPr>
            <p:ph type="sldNum" sz="quarter" idx="5"/>
          </p:nvPr>
        </p:nvSpPr>
        <p:spPr/>
        <p:txBody>
          <a:bodyPr/>
          <a:lstStyle/>
          <a:p>
            <a:fld id="{30B60A3E-4BC9-4497-95E2-69F5661E229A}" type="slidenum">
              <a:rPr lang="en-US" smtClean="0"/>
              <a:pPr/>
              <a:t>12</a:t>
            </a:fld>
            <a:endParaRPr lang="en-US"/>
          </a:p>
        </p:txBody>
      </p:sp>
    </p:spTree>
    <p:extLst>
      <p:ext uri="{BB962C8B-B14F-4D97-AF65-F5344CB8AC3E}">
        <p14:creationId xmlns:p14="http://schemas.microsoft.com/office/powerpoint/2010/main" val="289937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Southern fire ant: workers vary from 1/8 -1/4”, amber head and thorax, black abdomen, golden hairs cover body</a:t>
            </a:r>
          </a:p>
          <a:p>
            <a:r>
              <a:rPr lang="en-US" dirty="0"/>
              <a:t>Thief: 1/32: yellow to light brown</a:t>
            </a:r>
          </a:p>
        </p:txBody>
      </p:sp>
      <p:sp>
        <p:nvSpPr>
          <p:cNvPr id="4" name="Slide Number Placeholder 3"/>
          <p:cNvSpPr>
            <a:spLocks noGrp="1"/>
          </p:cNvSpPr>
          <p:nvPr>
            <p:ph type="sldNum" sz="quarter" idx="5"/>
          </p:nvPr>
        </p:nvSpPr>
        <p:spPr/>
        <p:txBody>
          <a:bodyPr/>
          <a:lstStyle/>
          <a:p>
            <a:fld id="{30B60A3E-4BC9-4497-95E2-69F5661E229A}" type="slidenum">
              <a:rPr lang="en-US" smtClean="0"/>
              <a:pPr/>
              <a:t>13</a:t>
            </a:fld>
            <a:endParaRPr lang="en-US"/>
          </a:p>
        </p:txBody>
      </p:sp>
    </p:spTree>
    <p:extLst>
      <p:ext uri="{BB962C8B-B14F-4D97-AF65-F5344CB8AC3E}">
        <p14:creationId xmlns:p14="http://schemas.microsoft.com/office/powerpoint/2010/main" val="744888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Eggs hatch and larvae emerge, they become pupa and then adults.  They will make nests near trees or plants that have honeydew-producing insects, such as aphids. As we discussed, ants have different preferences for food, but includes fruits, seeds, nuts, dead  animals and sweets.</a:t>
            </a:r>
          </a:p>
        </p:txBody>
      </p:sp>
      <p:sp>
        <p:nvSpPr>
          <p:cNvPr id="4" name="Slide Number Placeholder 3"/>
          <p:cNvSpPr>
            <a:spLocks noGrp="1"/>
          </p:cNvSpPr>
          <p:nvPr>
            <p:ph type="sldNum" sz="quarter" idx="5"/>
          </p:nvPr>
        </p:nvSpPr>
        <p:spPr/>
        <p:txBody>
          <a:bodyPr/>
          <a:lstStyle/>
          <a:p>
            <a:fld id="{30B60A3E-4BC9-4497-95E2-69F5661E229A}" type="slidenum">
              <a:rPr lang="en-US" smtClean="0"/>
              <a:pPr/>
              <a:t>14</a:t>
            </a:fld>
            <a:endParaRPr lang="en-US"/>
          </a:p>
        </p:txBody>
      </p:sp>
    </p:spTree>
    <p:extLst>
      <p:ext uri="{BB962C8B-B14F-4D97-AF65-F5344CB8AC3E}">
        <p14:creationId xmlns:p14="http://schemas.microsoft.com/office/powerpoint/2010/main" val="2658019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685800"/>
            <a:ext cx="7772400" cy="1143000"/>
          </a:xfrm>
          <a:solidFill>
            <a:schemeClr val="bg1"/>
          </a:solidFill>
          <a:ln>
            <a:noFill/>
          </a:ln>
        </p:spPr>
        <p:txBody>
          <a:bodyPr/>
          <a:lstStyle>
            <a:lvl1pPr>
              <a:defRPr baseline="0">
                <a:solidFill>
                  <a:schemeClr val="accent1"/>
                </a:solidFill>
              </a:defRPr>
            </a:lvl1pPr>
          </a:lstStyle>
          <a:p>
            <a:r>
              <a:rPr lang="en-US"/>
              <a:t>Click to edit Master title style</a:t>
            </a:r>
            <a:endParaRPr lang="en-US" dirty="0"/>
          </a:p>
        </p:txBody>
      </p:sp>
      <p:sp>
        <p:nvSpPr>
          <p:cNvPr id="14" name="Slide Number Placeholder 5"/>
          <p:cNvSpPr txBox="1">
            <a:spLocks/>
          </p:cNvSpPr>
          <p:nvPr userDrawn="1"/>
        </p:nvSpPr>
        <p:spPr>
          <a:xfrm>
            <a:off x="7315200" y="6356350"/>
            <a:ext cx="1371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EBBE47B-08D9-4130-BED0-6D57421D0D15}"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Picture Placeholder 7"/>
          <p:cNvSpPr>
            <a:spLocks noGrp="1"/>
          </p:cNvSpPr>
          <p:nvPr>
            <p:ph type="pic" sz="quarter" idx="13"/>
          </p:nvPr>
        </p:nvSpPr>
        <p:spPr>
          <a:xfrm>
            <a:off x="3429000" y="2133600"/>
            <a:ext cx="2286000" cy="1828800"/>
          </a:xfrm>
        </p:spPr>
        <p:txBody>
          <a:bodyPr/>
          <a:lstStyle/>
          <a:p>
            <a:r>
              <a:rPr lang="en-US"/>
              <a:t>Click icon to add picture</a:t>
            </a:r>
          </a:p>
        </p:txBody>
      </p:sp>
      <p:sp>
        <p:nvSpPr>
          <p:cNvPr id="19" name="TextBox 18"/>
          <p:cNvSpPr txBox="1"/>
          <p:nvPr userDrawn="1"/>
        </p:nvSpPr>
        <p:spPr>
          <a:xfrm>
            <a:off x="762000" y="4343400"/>
            <a:ext cx="7620000" cy="1015663"/>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a:solidFill>
                  <a:schemeClr val="accent1"/>
                </a:solidFill>
              </a:rPr>
              <a:t>Presented</a:t>
            </a:r>
            <a:r>
              <a:rPr lang="en-US" sz="2800" b="0" baseline="0" dirty="0">
                <a:solidFill>
                  <a:schemeClr val="accent1"/>
                </a:solidFill>
              </a:rPr>
              <a:t> by </a:t>
            </a:r>
          </a:p>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accent1"/>
                </a:solidFill>
              </a:rPr>
              <a:t>UC Master Gardeners of Placer County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1600200"/>
            <a:ext cx="4724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1600200"/>
            <a:ext cx="2743200" cy="2514600"/>
          </a:xfrm>
        </p:spPr>
        <p:txBody>
          <a:bodyPr/>
          <a:lstStyle>
            <a:lvl1pPr>
              <a:buNone/>
              <a:defRPr/>
            </a:lvl1pPr>
          </a:lstStyle>
          <a:p>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685800"/>
            <a:ext cx="4724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685800"/>
            <a:ext cx="2743200" cy="2514600"/>
          </a:xfrm>
        </p:spPr>
        <p:txBody>
          <a:bodyPr/>
          <a:lstStyle>
            <a:lvl1pPr>
              <a:buNone/>
              <a:defRPr/>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8229600" cy="639762"/>
          </a:xfrm>
          <a:ln>
            <a:noFill/>
          </a:ln>
        </p:spPr>
        <p:txBody>
          <a:bodyPr anchor="b"/>
          <a:lstStyle>
            <a:lvl1pPr marL="0" indent="0" algn="ctr">
              <a:spcAft>
                <a:spcPts val="600"/>
              </a:spcAft>
              <a:buNone/>
              <a:defRPr sz="3200" b="0" i="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8229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aseline="0"/>
            </a:lvl1pPr>
            <a:lvl2pPr>
              <a:defRPr sz="2400" b="0" i="0" baseline="0"/>
            </a:lvl2pPr>
            <a:lvl3pPr>
              <a:defRPr baseline="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1600200"/>
            <a:ext cx="47244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7"/>
          <p:cNvSpPr>
            <a:spLocks noGrp="1"/>
          </p:cNvSpPr>
          <p:nvPr>
            <p:ph type="title"/>
          </p:nvPr>
        </p:nvSpPr>
        <p:spPr/>
        <p:txBody>
          <a:bodyPr/>
          <a:lstStyle/>
          <a:p>
            <a:r>
              <a:rPr lang="en-US"/>
              <a:t>Click to edit Master title style</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1600200"/>
            <a:ext cx="2743200" cy="2514600"/>
          </a:xfrm>
        </p:spPr>
        <p:txBody>
          <a:bodyPr/>
          <a:lstStyle>
            <a:lvl1pPr>
              <a:buNone/>
              <a:defRPr/>
            </a:lvl1pPr>
          </a:lstStyle>
          <a:p>
            <a:r>
              <a:rPr lang="en-US"/>
              <a:t>Click icon to add picture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685800"/>
            <a:ext cx="7772400" cy="1143000"/>
          </a:xfrm>
        </p:spPr>
        <p:txBody>
          <a:bodyPr/>
          <a:lstStyle>
            <a:lvl1pPr>
              <a:defRPr baseline="0">
                <a:solidFill>
                  <a:schemeClr val="accent1"/>
                </a:solidFill>
              </a:defRPr>
            </a:lvl1pPr>
          </a:lstStyle>
          <a:p>
            <a:r>
              <a:rPr lang="en-US"/>
              <a:t>Click to edit Master title style</a:t>
            </a:r>
            <a:endParaRPr lang="en-US" dirty="0"/>
          </a:p>
        </p:txBody>
      </p:sp>
      <p:sp>
        <p:nvSpPr>
          <p:cNvPr id="14" name="Slide Number Placeholder 5"/>
          <p:cNvSpPr txBox="1">
            <a:spLocks/>
          </p:cNvSpPr>
          <p:nvPr userDrawn="1"/>
        </p:nvSpPr>
        <p:spPr>
          <a:xfrm>
            <a:off x="7315200" y="6356350"/>
            <a:ext cx="1371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EBBE47B-08D9-4130-BED0-6D57421D0D15}"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 Placeholder 11"/>
          <p:cNvSpPr>
            <a:spLocks noGrp="1"/>
          </p:cNvSpPr>
          <p:nvPr>
            <p:ph type="body" sz="quarter" idx="13"/>
          </p:nvPr>
        </p:nvSpPr>
        <p:spPr>
          <a:xfrm>
            <a:off x="685800" y="2057400"/>
            <a:ext cx="7772400" cy="3124200"/>
          </a:xfrm>
        </p:spPr>
        <p:txBody>
          <a:bodyPr/>
          <a:lstStyle>
            <a:lvl3pPr>
              <a:defRPr baseline="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1600200"/>
            <a:ext cx="4724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1600200"/>
            <a:ext cx="2743200" cy="2514600"/>
          </a:xfrm>
        </p:spPr>
        <p:txBody>
          <a:bodyPr/>
          <a:lstStyle>
            <a:lvl1pPr>
              <a:buNone/>
              <a:defRPr/>
            </a:lvl1pPr>
          </a:lstStyle>
          <a:p>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685800"/>
            <a:ext cx="4724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685800"/>
            <a:ext cx="2743200" cy="2514600"/>
          </a:xfrm>
        </p:spPr>
        <p:txBody>
          <a:bodyPr/>
          <a:lstStyle>
            <a:lvl1pPr>
              <a:buNone/>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8229600" cy="639762"/>
          </a:xfrm>
          <a:ln>
            <a:noFill/>
          </a:ln>
        </p:spPr>
        <p:txBody>
          <a:bodyPr anchor="b">
            <a:normAutofit/>
          </a:bodyPr>
          <a:lstStyle>
            <a:lvl1pPr marL="0" indent="0" algn="ctr">
              <a:spcAft>
                <a:spcPts val="600"/>
              </a:spcAft>
              <a:buNone/>
              <a:defRPr sz="3200" b="0" i="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8229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3809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DB74A-73E3-49E8-8984-0D5D8C20C556}" type="slidenum">
              <a:rPr lang="en-US" smtClean="0"/>
              <a:pPr/>
              <a:t>‹#›</a:t>
            </a:fld>
            <a:endParaRPr lang="en-US" dirty="0"/>
          </a:p>
        </p:txBody>
      </p:sp>
      <p:pic>
        <p:nvPicPr>
          <p:cNvPr id="9" name="Picture 8" descr="ANR_subbrands_horizontal_MG.jpg"/>
          <p:cNvPicPr>
            <a:picLocks noChangeAspect="1"/>
          </p:cNvPicPr>
          <p:nvPr userDrawn="1"/>
        </p:nvPicPr>
        <p:blipFill>
          <a:blip r:embed="rId6" cstate="print"/>
          <a:stretch>
            <a:fillRect/>
          </a:stretch>
        </p:blipFill>
        <p:spPr>
          <a:xfrm>
            <a:off x="1676400" y="5867400"/>
            <a:ext cx="5740400" cy="782782"/>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32" r:id="rId3"/>
    <p:sldLayoutId id="2147483747" r:id="rId4"/>
  </p:sldLayoutIdLst>
  <p:hf hdr="0" ftr="0" dt="0"/>
  <p:txStyles>
    <p:titleStyle>
      <a:lvl1pPr algn="ctr" defTabSz="914400" rtl="0" eaLnBrk="1" latinLnBrk="0" hangingPunct="1">
        <a:spcBef>
          <a:spcPct val="0"/>
        </a:spcBef>
        <a:buNone/>
        <a:defRPr sz="4400"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spcAft>
          <a:spcPts val="300"/>
        </a:spcAft>
        <a:buFontTx/>
        <a:buNone/>
        <a:defRPr sz="3200" b="0" i="0" kern="1200" baseline="0">
          <a:solidFill>
            <a:schemeClr val="tx2"/>
          </a:solidFill>
          <a:latin typeface="+mn-lt"/>
          <a:ea typeface="+mn-ea"/>
          <a:cs typeface="+mn-cs"/>
        </a:defRPr>
      </a:lvl1pPr>
      <a:lvl2pPr marL="742950" indent="-285750" algn="l" defTabSz="914400" rtl="0" eaLnBrk="1" latinLnBrk="0" hangingPunct="1">
        <a:spcBef>
          <a:spcPct val="20000"/>
        </a:spcBef>
        <a:spcAft>
          <a:spcPts val="300"/>
        </a:spcAft>
        <a:buFont typeface="Wingdings" pitchFamily="2" charset="2"/>
        <a:buChar char="v"/>
        <a:defRPr sz="2400" b="0" i="0" kern="1200" baseline="0">
          <a:solidFill>
            <a:schemeClr val="tx2"/>
          </a:solidFill>
          <a:latin typeface="+mn-lt"/>
          <a:ea typeface="+mn-ea"/>
          <a:cs typeface="+mn-cs"/>
        </a:defRPr>
      </a:lvl2pPr>
      <a:lvl3pPr marL="1143000" indent="-228600" algn="l" defTabSz="914400" rtl="0" eaLnBrk="1" latinLnBrk="0" hangingPunct="1">
        <a:spcBef>
          <a:spcPct val="20000"/>
        </a:spcBef>
        <a:spcAft>
          <a:spcPts val="300"/>
        </a:spcAft>
        <a:buFont typeface="Arial" pitchFamily="34" charset="0"/>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315200" y="635635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DB74A-73E3-49E8-8984-0D5D8C20C556}" type="slidenum">
              <a:rPr lang="en-US" smtClean="0"/>
              <a:pPr/>
              <a:t>‹#›</a:t>
            </a:fld>
            <a:endParaRPr lang="en-US" dirty="0"/>
          </a:p>
        </p:txBody>
      </p:sp>
      <p:pic>
        <p:nvPicPr>
          <p:cNvPr id="7" name="Picture 6" descr="MG_logo-v2014_short-UCCE.jpg"/>
          <p:cNvPicPr>
            <a:picLocks noChangeAspect="1"/>
          </p:cNvPicPr>
          <p:nvPr userDrawn="1"/>
        </p:nvPicPr>
        <p:blipFill>
          <a:blip r:embed="rId7" cstate="print"/>
          <a:stretch>
            <a:fillRect/>
          </a:stretch>
        </p:blipFill>
        <p:spPr>
          <a:xfrm>
            <a:off x="2103120" y="6096000"/>
            <a:ext cx="540026" cy="496824"/>
          </a:xfrm>
          <a:prstGeom prst="rect">
            <a:avLst/>
          </a:prstGeom>
        </p:spPr>
      </p:pic>
      <p:sp>
        <p:nvSpPr>
          <p:cNvPr id="8" name="TextBox 7"/>
          <p:cNvSpPr txBox="1"/>
          <p:nvPr userDrawn="1"/>
        </p:nvSpPr>
        <p:spPr>
          <a:xfrm>
            <a:off x="2667000" y="6172200"/>
            <a:ext cx="4191000" cy="400110"/>
          </a:xfrm>
          <a:prstGeom prst="rect">
            <a:avLst/>
          </a:prstGeom>
          <a:noFill/>
        </p:spPr>
        <p:txBody>
          <a:bodyPr wrap="square" rtlCol="0">
            <a:spAutoFit/>
          </a:bodyPr>
          <a:lstStyle/>
          <a:p>
            <a:r>
              <a:rPr lang="en-US" sz="2000" b="0" dirty="0">
                <a:solidFill>
                  <a:schemeClr val="accent1"/>
                </a:solidFill>
              </a:rPr>
              <a:t>UC Master</a:t>
            </a:r>
            <a:r>
              <a:rPr lang="en-US" sz="2000" b="0" baseline="0" dirty="0">
                <a:solidFill>
                  <a:schemeClr val="accent1"/>
                </a:solidFill>
              </a:rPr>
              <a:t> Gardeners of Placer County</a:t>
            </a:r>
            <a:endParaRPr lang="en-US" sz="2000" b="0" dirty="0">
              <a:solidFill>
                <a:schemeClr val="accent1"/>
              </a:solidFill>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48" r:id="rId3"/>
    <p:sldLayoutId id="2147483738" r:id="rId4"/>
    <p:sldLayoutId id="2147483745" r:id="rId5"/>
  </p:sldLayoutIdLst>
  <p:hf hdr="0" ftr="0" dt="0"/>
  <p:txStyles>
    <p:titleStyle>
      <a:lvl1pPr algn="ctr" defTabSz="914400" rtl="0" eaLnBrk="1" latinLnBrk="0" hangingPunct="1">
        <a:spcBef>
          <a:spcPct val="0"/>
        </a:spcBef>
        <a:buNone/>
        <a:defRPr sz="4400"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spcAft>
          <a:spcPts val="300"/>
        </a:spcAft>
        <a:buFontTx/>
        <a:buNone/>
        <a:defRPr sz="3200" b="0" i="0" kern="1200" baseline="0">
          <a:solidFill>
            <a:schemeClr val="tx2"/>
          </a:solidFill>
          <a:latin typeface="+mn-lt"/>
          <a:ea typeface="+mn-ea"/>
          <a:cs typeface="+mn-cs"/>
        </a:defRPr>
      </a:lvl1pPr>
      <a:lvl2pPr marL="742950" indent="-285750" algn="l" defTabSz="914400" rtl="0" eaLnBrk="1" latinLnBrk="0" hangingPunct="1">
        <a:spcBef>
          <a:spcPct val="20000"/>
        </a:spcBef>
        <a:spcAft>
          <a:spcPts val="300"/>
        </a:spcAft>
        <a:buFont typeface="Wingdings" pitchFamily="2" charset="2"/>
        <a:buChar char="v"/>
        <a:defRPr sz="2400" b="0" kern="1200" baseline="0">
          <a:solidFill>
            <a:schemeClr val="tx2"/>
          </a:solidFill>
          <a:latin typeface="+mn-lt"/>
          <a:ea typeface="+mn-ea"/>
          <a:cs typeface="+mn-cs"/>
        </a:defRPr>
      </a:lvl2pPr>
      <a:lvl3pPr marL="1143000" indent="-228600" algn="l" defTabSz="914400" rtl="0" eaLnBrk="1" latinLnBrk="0" hangingPunct="1">
        <a:spcBef>
          <a:spcPct val="20000"/>
        </a:spcBef>
        <a:spcAft>
          <a:spcPts val="300"/>
        </a:spcAft>
        <a:buFont typeface="Arial" pitchFamily="34" charset="0"/>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315200" y="635635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DB74A-73E3-49E8-8984-0D5D8C20C55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5" r:id="rId5"/>
  </p:sldLayoutIdLst>
  <p:hf hdr="0" ftr="0" dt="0"/>
  <p:txStyles>
    <p:titleStyle>
      <a:lvl1pPr algn="ctr" defTabSz="914400" rtl="0" eaLnBrk="1" latinLnBrk="0" hangingPunct="1">
        <a:spcBef>
          <a:spcPct val="0"/>
        </a:spcBef>
        <a:buNone/>
        <a:defRPr sz="4400"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spcAft>
          <a:spcPts val="300"/>
        </a:spcAft>
        <a:buFontTx/>
        <a:buNone/>
        <a:defRPr sz="3200" b="0" i="0" kern="1200" baseline="0">
          <a:solidFill>
            <a:schemeClr val="tx2"/>
          </a:solidFill>
          <a:latin typeface="+mn-lt"/>
          <a:ea typeface="+mn-ea"/>
          <a:cs typeface="+mn-cs"/>
        </a:defRPr>
      </a:lvl1pPr>
      <a:lvl2pPr marL="742950" indent="-285750" algn="l" defTabSz="914400" rtl="0" eaLnBrk="1" latinLnBrk="0" hangingPunct="1">
        <a:spcBef>
          <a:spcPct val="20000"/>
        </a:spcBef>
        <a:spcAft>
          <a:spcPts val="300"/>
        </a:spcAft>
        <a:buFont typeface="Wingdings" pitchFamily="2" charset="2"/>
        <a:buChar char="v"/>
        <a:defRPr sz="2400" b="0" kern="1200" baseline="0">
          <a:solidFill>
            <a:schemeClr val="tx2"/>
          </a:solidFill>
          <a:latin typeface="+mn-lt"/>
          <a:ea typeface="+mn-ea"/>
          <a:cs typeface="+mn-cs"/>
        </a:defRPr>
      </a:lvl2pPr>
      <a:lvl3pPr marL="1143000" indent="-228600" algn="l" defTabSz="914400" rtl="0" eaLnBrk="1" latinLnBrk="0" hangingPunct="1">
        <a:spcBef>
          <a:spcPct val="20000"/>
        </a:spcBef>
        <a:spcAft>
          <a:spcPts val="300"/>
        </a:spcAft>
        <a:buFont typeface="Arial" pitchFamily="34" charset="0"/>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ipm.ucanr.edu/QT/gardenchemicalscard.html" TargetMode="External"/><Relationship Id="rId2" Type="http://schemas.openxmlformats.org/officeDocument/2006/relationships/hyperlink" Target="http://ipm.ucanr.edu/PMG/PESTNOTES/pn7411.html" TargetMode="External"/><Relationship Id="rId1" Type="http://schemas.openxmlformats.org/officeDocument/2006/relationships/slideLayout" Target="../slideLayouts/slideLayout5.xml"/><Relationship Id="rId4" Type="http://schemas.openxmlformats.org/officeDocument/2006/relationships/hyperlink" Target="https://blogs.oregonstate.edu/mgmetro/2020/05/05/ant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ipm.ucanr.edu/QT/scalescard.html" TargetMode="External"/><Relationship Id="rId2" Type="http://schemas.openxmlformats.org/officeDocument/2006/relationships/hyperlink" Target="http://ipm.ucanr.edu/QT/antscard.html" TargetMode="External"/><Relationship Id="rId1" Type="http://schemas.openxmlformats.org/officeDocument/2006/relationships/slideLayout" Target="../slideLayouts/slideLayout5.xml"/><Relationship Id="rId4" Type="http://schemas.openxmlformats.org/officeDocument/2006/relationships/hyperlink" Target="http://ipm.ucanr.edu/PMG/PESTNOTES/pn7404.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a:xfrm>
            <a:off x="457200" y="114300"/>
            <a:ext cx="7772400" cy="1714500"/>
          </a:xfrm>
        </p:spPr>
        <p:txBody>
          <a:bodyPr>
            <a:normAutofit/>
          </a:bodyPr>
          <a:lstStyle/>
          <a:p>
            <a:r>
              <a:rPr lang="en-US" dirty="0"/>
              <a:t>Controlling Ants in Your Home and Yard </a:t>
            </a:r>
          </a:p>
        </p:txBody>
      </p:sp>
      <p:sp>
        <p:nvSpPr>
          <p:cNvPr id="16" name="Picture Placeholder 15"/>
          <p:cNvSpPr>
            <a:spLocks noGrp="1"/>
          </p:cNvSpPr>
          <p:nvPr>
            <p:ph type="pic" sz="quarter" idx="13"/>
          </p:nvPr>
        </p:nvSpPr>
        <p:spPr>
          <a:xfrm>
            <a:off x="3505200" y="2191966"/>
            <a:ext cx="2895600" cy="1828800"/>
          </a:xfrm>
        </p:spPr>
      </p:sp>
      <p:pic>
        <p:nvPicPr>
          <p:cNvPr id="1026" name="Picture 2" descr="adult Argentine ant">
            <a:extLst>
              <a:ext uri="{FF2B5EF4-FFF2-40B4-BE49-F238E27FC236}">
                <a16:creationId xmlns:a16="http://schemas.microsoft.com/office/drawing/2014/main" id="{7E79E63F-62A4-4ABC-AD38-0B22DCD2E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828800"/>
            <a:ext cx="2895600" cy="23622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7368C8-76C5-460C-A92D-5E4786BF37FA}"/>
              </a:ext>
            </a:extLst>
          </p:cNvPr>
          <p:cNvSpPr>
            <a:spLocks noGrp="1"/>
          </p:cNvSpPr>
          <p:nvPr>
            <p:ph type="body" sz="quarter" idx="13"/>
          </p:nvPr>
        </p:nvSpPr>
        <p:spPr>
          <a:xfrm>
            <a:off x="457200" y="685800"/>
            <a:ext cx="4724400" cy="5670550"/>
          </a:xfrm>
        </p:spPr>
        <p:txBody>
          <a:bodyPr>
            <a:normAutofit/>
          </a:bodyPr>
          <a:lstStyle/>
          <a:p>
            <a:r>
              <a:rPr lang="en-US" dirty="0"/>
              <a:t>One node ants</a:t>
            </a:r>
          </a:p>
          <a:p>
            <a:pPr marL="457200" indent="-457200">
              <a:buFont typeface="Wingdings" panose="05000000000000000000" pitchFamily="2" charset="2"/>
              <a:buChar char="v"/>
            </a:pPr>
            <a:r>
              <a:rPr lang="en-US" sz="2800" dirty="0"/>
              <a:t>Argentine ant</a:t>
            </a:r>
          </a:p>
          <a:p>
            <a:r>
              <a:rPr lang="en-US" sz="2000" dirty="0"/>
              <a:t>Likes sweets and proteins</a:t>
            </a:r>
          </a:p>
          <a:p>
            <a:r>
              <a:rPr lang="en-US" sz="2000" dirty="0"/>
              <a:t>Nests outdoors in shallow mounds</a:t>
            </a:r>
          </a:p>
          <a:p>
            <a:pPr marL="457200" indent="-457200">
              <a:buFont typeface="Wingdings" panose="05000000000000000000" pitchFamily="2" charset="2"/>
              <a:buChar char="v"/>
            </a:pPr>
            <a:r>
              <a:rPr lang="en-US" sz="2800" dirty="0"/>
              <a:t>Carpenter ant</a:t>
            </a:r>
          </a:p>
          <a:p>
            <a:pPr marL="0" indent="0"/>
            <a:r>
              <a:rPr lang="en-US" sz="2000" dirty="0"/>
              <a:t>Likes sweets</a:t>
            </a:r>
          </a:p>
          <a:p>
            <a:pPr marL="0" indent="0"/>
            <a:r>
              <a:rPr lang="en-US" sz="2000" dirty="0"/>
              <a:t>Nests in tree stumps, firewood, deposits sawdust like frass outside nests</a:t>
            </a:r>
          </a:p>
          <a:p>
            <a:pPr marL="457200" indent="-457200">
              <a:buFont typeface="Wingdings" panose="05000000000000000000" pitchFamily="2" charset="2"/>
              <a:buChar char="v"/>
            </a:pPr>
            <a:r>
              <a:rPr lang="en-US" sz="2800" dirty="0"/>
              <a:t>Odorous house ant</a:t>
            </a:r>
          </a:p>
          <a:p>
            <a:pPr marL="0" indent="0"/>
            <a:r>
              <a:rPr lang="en-US" sz="2000" dirty="0"/>
              <a:t>Likes sweets and sometimes proteins</a:t>
            </a:r>
          </a:p>
          <a:p>
            <a:pPr marL="0" indent="0"/>
            <a:r>
              <a:rPr lang="en-US" sz="2000" dirty="0"/>
              <a:t>Nests in shallow mounds in soil or debris or indoors in wall voids, around water pipes or heaters</a:t>
            </a:r>
          </a:p>
        </p:txBody>
      </p:sp>
      <p:sp>
        <p:nvSpPr>
          <p:cNvPr id="3" name="Slide Number Placeholder 2">
            <a:extLst>
              <a:ext uri="{FF2B5EF4-FFF2-40B4-BE49-F238E27FC236}">
                <a16:creationId xmlns:a16="http://schemas.microsoft.com/office/drawing/2014/main" id="{433F705B-B3AB-4D7B-9D97-498A0C8955F1}"/>
              </a:ext>
            </a:extLst>
          </p:cNvPr>
          <p:cNvSpPr>
            <a:spLocks noGrp="1"/>
          </p:cNvSpPr>
          <p:nvPr>
            <p:ph type="sldNum" sz="quarter" idx="16"/>
          </p:nvPr>
        </p:nvSpPr>
        <p:spPr>
          <a:xfrm>
            <a:off x="7315200" y="6356350"/>
            <a:ext cx="1371600" cy="365125"/>
          </a:xfrm>
        </p:spPr>
        <p:txBody>
          <a:bodyPr anchor="ctr">
            <a:normAutofit/>
          </a:bodyPr>
          <a:lstStyle/>
          <a:p>
            <a:pPr>
              <a:spcAft>
                <a:spcPts val="600"/>
              </a:spcAft>
            </a:pPr>
            <a:fld id="{111DB74A-73E3-49E8-8984-0D5D8C20C556}" type="slidenum">
              <a:rPr lang="en-US" smtClean="0"/>
              <a:pPr>
                <a:spcAft>
                  <a:spcPts val="600"/>
                </a:spcAft>
              </a:pPr>
              <a:t>10</a:t>
            </a:fld>
            <a:endParaRPr lang="en-US"/>
          </a:p>
        </p:txBody>
      </p:sp>
      <p:pic>
        <p:nvPicPr>
          <p:cNvPr id="5122" name="Picture 2" descr="Photo">
            <a:extLst>
              <a:ext uri="{FF2B5EF4-FFF2-40B4-BE49-F238E27FC236}">
                <a16:creationId xmlns:a16="http://schemas.microsoft.com/office/drawing/2014/main" id="{D2612D0E-C555-4DFC-9243-565E0C503F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61" r="13439"/>
          <a:stretch/>
        </p:blipFill>
        <p:spPr bwMode="auto">
          <a:xfrm>
            <a:off x="5867400" y="914400"/>
            <a:ext cx="2362200" cy="1676400"/>
          </a:xfrm>
          <a:prstGeom prst="rect">
            <a:avLst/>
          </a:prstGeom>
          <a:solidFill>
            <a:srgbClr val="FFFFFF"/>
          </a:solidFill>
          <a:ln w="12700">
            <a:solidFill>
              <a:schemeClr val="tx1"/>
            </a:solidFill>
          </a:ln>
        </p:spPr>
      </p:pic>
      <p:pic>
        <p:nvPicPr>
          <p:cNvPr id="5124" name="Picture 4" descr="Photo">
            <a:extLst>
              <a:ext uri="{FF2B5EF4-FFF2-40B4-BE49-F238E27FC236}">
                <a16:creationId xmlns:a16="http://schemas.microsoft.com/office/drawing/2014/main" id="{16D2969C-829B-4746-8D57-9BA1409A0A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895600"/>
            <a:ext cx="2438400" cy="17526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5126" name="Picture 6" descr="Photo">
            <a:extLst>
              <a:ext uri="{FF2B5EF4-FFF2-40B4-BE49-F238E27FC236}">
                <a16:creationId xmlns:a16="http://schemas.microsoft.com/office/drawing/2014/main" id="{36E24E42-F6AA-4A5E-96FF-F5F6593220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460" y="4876800"/>
            <a:ext cx="2464340" cy="175260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567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595120-4E1C-4F3C-AF17-FC04394C58A4}"/>
              </a:ext>
            </a:extLst>
          </p:cNvPr>
          <p:cNvSpPr>
            <a:spLocks noGrp="1"/>
          </p:cNvSpPr>
          <p:nvPr>
            <p:ph type="body" sz="quarter" idx="13"/>
          </p:nvPr>
        </p:nvSpPr>
        <p:spPr>
          <a:xfrm>
            <a:off x="533400" y="838200"/>
            <a:ext cx="4724400" cy="5715000"/>
          </a:xfrm>
        </p:spPr>
        <p:txBody>
          <a:bodyPr/>
          <a:lstStyle/>
          <a:p>
            <a:r>
              <a:rPr lang="en-US" dirty="0"/>
              <a:t>One node ants</a:t>
            </a:r>
          </a:p>
          <a:p>
            <a:pPr marL="457200" indent="-457200">
              <a:buFont typeface="Wingdings" panose="05000000000000000000" pitchFamily="2" charset="2"/>
              <a:buChar char="v"/>
            </a:pPr>
            <a:r>
              <a:rPr lang="en-US" dirty="0"/>
              <a:t>Velvety tree ant</a:t>
            </a:r>
          </a:p>
          <a:p>
            <a:pPr marL="0" indent="0"/>
            <a:r>
              <a:rPr lang="en-US" sz="2000" dirty="0"/>
              <a:t>Likes sweets and insects</a:t>
            </a:r>
          </a:p>
          <a:p>
            <a:pPr marL="0" indent="0"/>
            <a:r>
              <a:rPr lang="en-US" sz="2000" dirty="0"/>
              <a:t>Nests in dead wood such as old tree limbs, stumps and logs</a:t>
            </a:r>
          </a:p>
          <a:p>
            <a:pPr marL="0" indent="0"/>
            <a:endParaRPr lang="en-US" sz="2000" dirty="0"/>
          </a:p>
          <a:p>
            <a:r>
              <a:rPr lang="en-US" dirty="0"/>
              <a:t>Two node ants</a:t>
            </a:r>
          </a:p>
          <a:p>
            <a:pPr marL="457200" indent="-457200">
              <a:buFont typeface="Wingdings" panose="05000000000000000000" pitchFamily="2" charset="2"/>
              <a:buChar char="v"/>
            </a:pPr>
            <a:r>
              <a:rPr lang="en-US" dirty="0"/>
              <a:t>Pavement ant	</a:t>
            </a:r>
          </a:p>
          <a:p>
            <a:pPr marL="0" indent="0"/>
            <a:r>
              <a:rPr lang="en-US" sz="2000" dirty="0"/>
              <a:t>Like sweets, proteins and grease</a:t>
            </a:r>
          </a:p>
          <a:p>
            <a:pPr marL="0" indent="0"/>
            <a:r>
              <a:rPr lang="en-US" sz="2000" dirty="0"/>
              <a:t>Nests in lawns, under stones or boards; builds mounds along sidewalks and foundations or near water</a:t>
            </a:r>
          </a:p>
        </p:txBody>
      </p:sp>
      <p:sp>
        <p:nvSpPr>
          <p:cNvPr id="3" name="Slide Number Placeholder 2">
            <a:extLst>
              <a:ext uri="{FF2B5EF4-FFF2-40B4-BE49-F238E27FC236}">
                <a16:creationId xmlns:a16="http://schemas.microsoft.com/office/drawing/2014/main" id="{52707E03-EA19-42A0-B094-E503400C8815}"/>
              </a:ext>
            </a:extLst>
          </p:cNvPr>
          <p:cNvSpPr>
            <a:spLocks noGrp="1"/>
          </p:cNvSpPr>
          <p:nvPr>
            <p:ph type="sldNum" sz="quarter" idx="16"/>
          </p:nvPr>
        </p:nvSpPr>
        <p:spPr/>
        <p:txBody>
          <a:bodyPr/>
          <a:lstStyle/>
          <a:p>
            <a:fld id="{111DB74A-73E3-49E8-8984-0D5D8C20C556}" type="slidenum">
              <a:rPr lang="en-US" smtClean="0"/>
              <a:pPr/>
              <a:t>11</a:t>
            </a:fld>
            <a:endParaRPr lang="en-US" dirty="0"/>
          </a:p>
        </p:txBody>
      </p:sp>
      <p:pic>
        <p:nvPicPr>
          <p:cNvPr id="6150" name="Picture 6">
            <a:extLst>
              <a:ext uri="{FF2B5EF4-FFF2-40B4-BE49-F238E27FC236}">
                <a16:creationId xmlns:a16="http://schemas.microsoft.com/office/drawing/2014/main" id="{0216BBA2-32D9-4038-9DFE-EBA54D2F2EC7}"/>
              </a:ext>
            </a:extLst>
          </p:cNvPr>
          <p:cNvPicPr>
            <a:picLocks noGrp="1" noChangeAspect="1" noChangeArrowheads="1"/>
          </p:cNvPicPr>
          <p:nvPr>
            <p:ph type="pic" sz="quarter" idx="18"/>
          </p:nvPr>
        </p:nvPicPr>
        <p:blipFill>
          <a:blip r:embed="rId3">
            <a:extLst>
              <a:ext uri="{28A0092B-C50C-407E-A947-70E740481C1C}">
                <a14:useLocalDpi xmlns:a14="http://schemas.microsoft.com/office/drawing/2010/main" val="0"/>
              </a:ext>
            </a:extLst>
          </a:blip>
          <a:srcRect l="13545" r="13545"/>
          <a:stretch>
            <a:fillRect/>
          </a:stretch>
        </p:blipFill>
        <p:spPr bwMode="auto">
          <a:xfrm>
            <a:off x="5486400" y="685800"/>
            <a:ext cx="2743200" cy="23622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Pavement ant.">
            <a:extLst>
              <a:ext uri="{FF2B5EF4-FFF2-40B4-BE49-F238E27FC236}">
                <a16:creationId xmlns:a16="http://schemas.microsoft.com/office/drawing/2014/main" id="{6CC25913-96AB-4D22-BAF7-BE883F4D88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4025" y="3835941"/>
            <a:ext cx="2695575" cy="210765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766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082A-23EC-4D95-B2F0-E8C34D48DA2B}"/>
              </a:ext>
            </a:extLst>
          </p:cNvPr>
          <p:cNvSpPr>
            <a:spLocks noGrp="1"/>
          </p:cNvSpPr>
          <p:nvPr>
            <p:ph type="body" sz="quarter" idx="13"/>
          </p:nvPr>
        </p:nvSpPr>
        <p:spPr>
          <a:xfrm>
            <a:off x="304800" y="656617"/>
            <a:ext cx="4724400" cy="5943600"/>
          </a:xfrm>
        </p:spPr>
        <p:txBody>
          <a:bodyPr>
            <a:normAutofit/>
          </a:bodyPr>
          <a:lstStyle/>
          <a:p>
            <a:r>
              <a:rPr lang="en-US" dirty="0"/>
              <a:t>Two node ants</a:t>
            </a:r>
          </a:p>
          <a:p>
            <a:pPr marL="457200" indent="-457200">
              <a:buFont typeface="Wingdings" panose="05000000000000000000" pitchFamily="2" charset="2"/>
              <a:buChar char="v"/>
            </a:pPr>
            <a:r>
              <a:rPr lang="en-US" dirty="0"/>
              <a:t>Pharaoh ant</a:t>
            </a:r>
          </a:p>
          <a:p>
            <a:pPr marL="0" indent="0"/>
            <a:r>
              <a:rPr lang="en-US" sz="2000" dirty="0"/>
              <a:t>Likes fats, proteins, sweets</a:t>
            </a:r>
          </a:p>
          <a:p>
            <a:pPr marL="0" indent="0"/>
            <a:r>
              <a:rPr lang="en-US" sz="2000" dirty="0"/>
              <a:t>Nests in wall or cabinet voids, behind baseboards or insulation or outdoors in debris</a:t>
            </a:r>
          </a:p>
          <a:p>
            <a:pPr marL="457200" indent="-457200">
              <a:buFont typeface="Wingdings" panose="05000000000000000000" pitchFamily="2" charset="2"/>
              <a:buChar char="v"/>
            </a:pPr>
            <a:r>
              <a:rPr lang="en-US" dirty="0"/>
              <a:t>Red imported fire ant</a:t>
            </a:r>
          </a:p>
          <a:p>
            <a:pPr marL="0" indent="0"/>
            <a:r>
              <a:rPr lang="en-US" sz="2000" dirty="0"/>
              <a:t>Like sweets and proteins</a:t>
            </a:r>
          </a:p>
          <a:p>
            <a:pPr marL="0" indent="0"/>
            <a:r>
              <a:rPr lang="en-US" sz="2000" dirty="0"/>
              <a:t>Nests in mounds with multiple openings in soil or lawns, sometimes in buildings behind wall voids</a:t>
            </a:r>
          </a:p>
          <a:p>
            <a:pPr marL="0" indent="0"/>
            <a:endParaRPr lang="en-US" sz="2000" dirty="0"/>
          </a:p>
          <a:p>
            <a:pPr marL="0" indent="0"/>
            <a:endParaRPr lang="en-US" dirty="0"/>
          </a:p>
          <a:p>
            <a:pPr marL="457200" indent="-457200">
              <a:buFont typeface="Wingdings" panose="05000000000000000000" pitchFamily="2" charset="2"/>
              <a:buChar char="v"/>
            </a:pPr>
            <a:endParaRPr lang="en-US" dirty="0"/>
          </a:p>
        </p:txBody>
      </p:sp>
      <p:sp>
        <p:nvSpPr>
          <p:cNvPr id="3" name="Slide Number Placeholder 2">
            <a:extLst>
              <a:ext uri="{FF2B5EF4-FFF2-40B4-BE49-F238E27FC236}">
                <a16:creationId xmlns:a16="http://schemas.microsoft.com/office/drawing/2014/main" id="{B622EA11-4373-477F-98F4-8B0BCE8A2627}"/>
              </a:ext>
            </a:extLst>
          </p:cNvPr>
          <p:cNvSpPr>
            <a:spLocks noGrp="1"/>
          </p:cNvSpPr>
          <p:nvPr>
            <p:ph type="sldNum" sz="quarter" idx="16"/>
          </p:nvPr>
        </p:nvSpPr>
        <p:spPr/>
        <p:txBody>
          <a:bodyPr/>
          <a:lstStyle/>
          <a:p>
            <a:fld id="{111DB74A-73E3-49E8-8984-0D5D8C20C556}" type="slidenum">
              <a:rPr lang="en-US" smtClean="0"/>
              <a:pPr/>
              <a:t>12</a:t>
            </a:fld>
            <a:endParaRPr lang="en-US" dirty="0"/>
          </a:p>
        </p:txBody>
      </p:sp>
      <p:pic>
        <p:nvPicPr>
          <p:cNvPr id="2050" name="Picture 2" descr="Photo">
            <a:extLst>
              <a:ext uri="{FF2B5EF4-FFF2-40B4-BE49-F238E27FC236}">
                <a16:creationId xmlns:a16="http://schemas.microsoft.com/office/drawing/2014/main" id="{5C895A74-531D-4CA4-80B9-96FCC69FD022}"/>
              </a:ext>
            </a:extLst>
          </p:cNvPr>
          <p:cNvPicPr>
            <a:picLocks noGrp="1" noChangeAspect="1" noChangeArrowheads="1"/>
          </p:cNvPicPr>
          <p:nvPr>
            <p:ph type="pic" sz="quarter" idx="18"/>
          </p:nvPr>
        </p:nvPicPr>
        <p:blipFill>
          <a:blip r:embed="rId3">
            <a:extLst>
              <a:ext uri="{28A0092B-C50C-407E-A947-70E740481C1C}">
                <a14:useLocalDpi xmlns:a14="http://schemas.microsoft.com/office/drawing/2010/main" val="0"/>
              </a:ext>
            </a:extLst>
          </a:blip>
          <a:srcRect l="14159" r="14159"/>
          <a:stretch>
            <a:fillRect/>
          </a:stretch>
        </p:blipFill>
        <p:spPr bwMode="auto">
          <a:xfrm>
            <a:off x="5486400" y="685800"/>
            <a:ext cx="2895600" cy="25146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Photo">
            <a:extLst>
              <a:ext uri="{FF2B5EF4-FFF2-40B4-BE49-F238E27FC236}">
                <a16:creationId xmlns:a16="http://schemas.microsoft.com/office/drawing/2014/main" id="{D9D661DF-31E6-4441-A5B6-0AFEB56C31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657601"/>
            <a:ext cx="3048000" cy="21336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625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4BD595-3D9E-44E3-905C-50E7063BEFCF}"/>
              </a:ext>
            </a:extLst>
          </p:cNvPr>
          <p:cNvSpPr>
            <a:spLocks noGrp="1"/>
          </p:cNvSpPr>
          <p:nvPr>
            <p:ph type="body" sz="quarter" idx="13"/>
          </p:nvPr>
        </p:nvSpPr>
        <p:spPr>
          <a:xfrm>
            <a:off x="323851" y="619124"/>
            <a:ext cx="4724400" cy="4943475"/>
          </a:xfrm>
        </p:spPr>
        <p:txBody>
          <a:bodyPr>
            <a:normAutofit/>
          </a:bodyPr>
          <a:lstStyle/>
          <a:p>
            <a:pPr marL="457200" indent="-457200">
              <a:buFont typeface="Wingdings" panose="05000000000000000000" pitchFamily="2" charset="2"/>
              <a:buChar char="v"/>
            </a:pPr>
            <a:r>
              <a:rPr lang="en-US" dirty="0"/>
              <a:t>Southern fire ant</a:t>
            </a:r>
          </a:p>
          <a:p>
            <a:pPr marL="0" indent="0"/>
            <a:r>
              <a:rPr lang="en-US" sz="2000" dirty="0"/>
              <a:t>Likes proteins and sweets</a:t>
            </a:r>
          </a:p>
          <a:p>
            <a:pPr marL="0" indent="0"/>
            <a:r>
              <a:rPr lang="en-US" sz="2000" dirty="0"/>
              <a:t>Nests in small mounds with flattened, irregular craters in wood or under rocks</a:t>
            </a:r>
          </a:p>
          <a:p>
            <a:pPr marL="0" indent="0"/>
            <a:endParaRPr lang="en-US" sz="2000" dirty="0"/>
          </a:p>
          <a:p>
            <a:pPr>
              <a:buFont typeface="Wingdings" panose="05000000000000000000" pitchFamily="2" charset="2"/>
              <a:buChar char="v"/>
            </a:pPr>
            <a:r>
              <a:rPr lang="en-US" dirty="0"/>
              <a:t>Thief ant</a:t>
            </a:r>
          </a:p>
          <a:p>
            <a:pPr marL="0" indent="0"/>
            <a:r>
              <a:rPr lang="en-US" sz="2000" dirty="0"/>
              <a:t>Likes greasy and fatty, sometimes sweets.</a:t>
            </a:r>
          </a:p>
          <a:p>
            <a:pPr marL="0" indent="0"/>
            <a:r>
              <a:rPr lang="en-US" sz="2000" dirty="0"/>
              <a:t> Steals food and ant larvae from other ant nests.</a:t>
            </a:r>
          </a:p>
          <a:p>
            <a:pPr marL="0" indent="0"/>
            <a:r>
              <a:rPr lang="en-US" sz="2000" dirty="0"/>
              <a:t>Nests outdoors in soil or under rocks or decaying wood, indoors behind wallboards or baseboards</a:t>
            </a:r>
          </a:p>
        </p:txBody>
      </p:sp>
      <p:sp>
        <p:nvSpPr>
          <p:cNvPr id="3" name="Slide Number Placeholder 2">
            <a:extLst>
              <a:ext uri="{FF2B5EF4-FFF2-40B4-BE49-F238E27FC236}">
                <a16:creationId xmlns:a16="http://schemas.microsoft.com/office/drawing/2014/main" id="{593C3F22-193C-4622-A3DC-FE8826A4E358}"/>
              </a:ext>
            </a:extLst>
          </p:cNvPr>
          <p:cNvSpPr>
            <a:spLocks noGrp="1"/>
          </p:cNvSpPr>
          <p:nvPr>
            <p:ph type="sldNum" sz="quarter" idx="16"/>
          </p:nvPr>
        </p:nvSpPr>
        <p:spPr/>
        <p:txBody>
          <a:bodyPr/>
          <a:lstStyle/>
          <a:p>
            <a:fld id="{111DB74A-73E3-49E8-8984-0D5D8C20C556}" type="slidenum">
              <a:rPr lang="en-US" smtClean="0"/>
              <a:pPr/>
              <a:t>13</a:t>
            </a:fld>
            <a:endParaRPr lang="en-US" dirty="0"/>
          </a:p>
        </p:txBody>
      </p:sp>
      <p:pic>
        <p:nvPicPr>
          <p:cNvPr id="3074" name="Picture 2" descr="Southern fire ant.">
            <a:extLst>
              <a:ext uri="{FF2B5EF4-FFF2-40B4-BE49-F238E27FC236}">
                <a16:creationId xmlns:a16="http://schemas.microsoft.com/office/drawing/2014/main" id="{4D2C0789-3FB7-4007-9B64-91FB8E5EF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33400"/>
            <a:ext cx="2667000" cy="19812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Photo">
            <a:extLst>
              <a:ext uri="{FF2B5EF4-FFF2-40B4-BE49-F238E27FC236}">
                <a16:creationId xmlns:a16="http://schemas.microsoft.com/office/drawing/2014/main" id="{0E0EB4E6-5896-48FC-AFE9-CBCC462943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1" y="3048000"/>
            <a:ext cx="2819400" cy="22098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631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B7F10-2E16-4045-8354-F1EB4DBA673E}"/>
              </a:ext>
            </a:extLst>
          </p:cNvPr>
          <p:cNvSpPr>
            <a:spLocks noGrp="1"/>
          </p:cNvSpPr>
          <p:nvPr>
            <p:ph type="body" sz="quarter" idx="13"/>
          </p:nvPr>
        </p:nvSpPr>
        <p:spPr>
          <a:xfrm>
            <a:off x="457200" y="685800"/>
            <a:ext cx="4800600" cy="5791200"/>
          </a:xfrm>
        </p:spPr>
        <p:txBody>
          <a:bodyPr>
            <a:normAutofit fontScale="92500"/>
          </a:bodyPr>
          <a:lstStyle/>
          <a:p>
            <a:r>
              <a:rPr lang="en-US" dirty="0"/>
              <a:t>Life Cycle and Habits</a:t>
            </a:r>
          </a:p>
          <a:p>
            <a:pPr marL="457200" indent="-457200">
              <a:buFont typeface="Wingdings" panose="05000000000000000000" pitchFamily="2" charset="2"/>
              <a:buChar char="v"/>
            </a:pPr>
            <a:r>
              <a:rPr lang="en-US" sz="2400" dirty="0"/>
              <a:t>Usually nest in soil, next to buildings or near food </a:t>
            </a:r>
          </a:p>
          <a:p>
            <a:pPr marL="457200" indent="-457200">
              <a:buFont typeface="Wingdings" panose="05000000000000000000" pitchFamily="2" charset="2"/>
              <a:buChar char="v"/>
            </a:pPr>
            <a:r>
              <a:rPr lang="en-US" sz="2400" dirty="0"/>
              <a:t>Looking for food, water, and shelter</a:t>
            </a:r>
          </a:p>
          <a:p>
            <a:pPr marL="457200" indent="-457200">
              <a:buFont typeface="Wingdings" panose="05000000000000000000" pitchFamily="2" charset="2"/>
              <a:buChar char="v"/>
            </a:pPr>
            <a:r>
              <a:rPr lang="en-US" sz="2400" dirty="0"/>
              <a:t>Queen lays eggs	larvae pupate	pupae transform into sterile female adult workers and dig out of the nest looking for food. </a:t>
            </a:r>
          </a:p>
          <a:p>
            <a:pPr marL="457200" indent="-457200">
              <a:buFont typeface="Wingdings" panose="05000000000000000000" pitchFamily="2" charset="2"/>
              <a:buChar char="v"/>
            </a:pPr>
            <a:r>
              <a:rPr lang="en-US" sz="2400" dirty="0"/>
              <a:t>Subsequent broods add new chambers to the nest. </a:t>
            </a:r>
          </a:p>
          <a:p>
            <a:pPr marL="457200" indent="-457200">
              <a:buFont typeface="Wingdings" panose="05000000000000000000" pitchFamily="2" charset="2"/>
              <a:buChar char="v"/>
            </a:pPr>
            <a:r>
              <a:rPr lang="en-US" sz="2400" dirty="0"/>
              <a:t>After a few years, the colony will produce winged male and female ants which will leave and form new colonies.	</a:t>
            </a:r>
            <a:r>
              <a:rPr lang="en-US" dirty="0"/>
              <a:t>	</a:t>
            </a:r>
          </a:p>
          <a:p>
            <a:pPr marL="457200" indent="-457200">
              <a:buFont typeface="Wingdings" panose="05000000000000000000" pitchFamily="2" charset="2"/>
              <a:buChar char="v"/>
            </a:pPr>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2ADCD2F1-29CF-422C-A55D-33810C3669F7}"/>
              </a:ext>
            </a:extLst>
          </p:cNvPr>
          <p:cNvSpPr>
            <a:spLocks noGrp="1"/>
          </p:cNvSpPr>
          <p:nvPr>
            <p:ph type="sldNum" sz="quarter" idx="16"/>
          </p:nvPr>
        </p:nvSpPr>
        <p:spPr/>
        <p:txBody>
          <a:bodyPr/>
          <a:lstStyle/>
          <a:p>
            <a:fld id="{111DB74A-73E3-49E8-8984-0D5D8C20C556}" type="slidenum">
              <a:rPr lang="en-US" smtClean="0"/>
              <a:pPr/>
              <a:t>14</a:t>
            </a:fld>
            <a:endParaRPr lang="en-US" dirty="0"/>
          </a:p>
        </p:txBody>
      </p:sp>
      <p:pic>
        <p:nvPicPr>
          <p:cNvPr id="4098" name="Picture 2" descr="Photo">
            <a:extLst>
              <a:ext uri="{FF2B5EF4-FFF2-40B4-BE49-F238E27FC236}">
                <a16:creationId xmlns:a16="http://schemas.microsoft.com/office/drawing/2014/main" id="{F7D9DADF-227E-44CB-8576-F9EA65F9BA0B}"/>
              </a:ext>
            </a:extLst>
          </p:cNvPr>
          <p:cNvPicPr>
            <a:picLocks noGrp="1" noChangeAspect="1" noChangeArrowheads="1"/>
          </p:cNvPicPr>
          <p:nvPr>
            <p:ph type="pic" sz="quarter" idx="18"/>
          </p:nvPr>
        </p:nvPicPr>
        <p:blipFill>
          <a:blip r:embed="rId3">
            <a:extLst>
              <a:ext uri="{28A0092B-C50C-407E-A947-70E740481C1C}">
                <a14:useLocalDpi xmlns:a14="http://schemas.microsoft.com/office/drawing/2010/main" val="0"/>
              </a:ext>
            </a:extLst>
          </a:blip>
          <a:srcRect l="14358" r="14358"/>
          <a:stretch>
            <a:fillRect/>
          </a:stretch>
        </p:blipFill>
        <p:spPr bwMode="auto">
          <a:xfrm>
            <a:off x="5486400" y="3841750"/>
            <a:ext cx="2743200" cy="25146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E8A831A2-45DD-419A-AF52-374561A50896}"/>
              </a:ext>
            </a:extLst>
          </p:cNvPr>
          <p:cNvCxnSpPr>
            <a:cxnSpLocks/>
          </p:cNvCxnSpPr>
          <p:nvPr/>
        </p:nvCxnSpPr>
        <p:spPr>
          <a:xfrm>
            <a:off x="2895600" y="2667000"/>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FA67740-F675-46A9-A6F7-F3B99751BCBB}"/>
              </a:ext>
            </a:extLst>
          </p:cNvPr>
          <p:cNvPicPr>
            <a:picLocks noChangeAspect="1"/>
          </p:cNvPicPr>
          <p:nvPr/>
        </p:nvPicPr>
        <p:blipFill>
          <a:blip r:embed="rId4"/>
          <a:stretch>
            <a:fillRect/>
          </a:stretch>
        </p:blipFill>
        <p:spPr>
          <a:xfrm>
            <a:off x="5667375" y="838200"/>
            <a:ext cx="2381250" cy="1981200"/>
          </a:xfrm>
          <a:prstGeom prst="rect">
            <a:avLst/>
          </a:prstGeom>
        </p:spPr>
      </p:pic>
    </p:spTree>
    <p:extLst>
      <p:ext uri="{BB962C8B-B14F-4D97-AF65-F5344CB8AC3E}">
        <p14:creationId xmlns:p14="http://schemas.microsoft.com/office/powerpoint/2010/main" val="4058516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E5F06D-5043-40A3-8FBC-B2C3CE54A404}"/>
              </a:ext>
            </a:extLst>
          </p:cNvPr>
          <p:cNvSpPr>
            <a:spLocks noGrp="1"/>
          </p:cNvSpPr>
          <p:nvPr>
            <p:ph type="body" sz="quarter" idx="13"/>
          </p:nvPr>
        </p:nvSpPr>
        <p:spPr>
          <a:xfrm>
            <a:off x="457200" y="593725"/>
            <a:ext cx="4724400" cy="5670550"/>
          </a:xfrm>
        </p:spPr>
        <p:txBody>
          <a:bodyPr>
            <a:normAutofit fontScale="70000" lnSpcReduction="20000"/>
          </a:bodyPr>
          <a:lstStyle/>
          <a:p>
            <a:r>
              <a:rPr lang="en-US" sz="3400" dirty="0"/>
              <a:t>Damage</a:t>
            </a:r>
          </a:p>
          <a:p>
            <a:pPr marL="457200" indent="-457200">
              <a:buFont typeface="Wingdings" panose="05000000000000000000" pitchFamily="2" charset="2"/>
              <a:buChar char="v"/>
            </a:pPr>
            <a:r>
              <a:rPr lang="en-US" sz="2900" dirty="0"/>
              <a:t>Very annoying!</a:t>
            </a:r>
          </a:p>
          <a:p>
            <a:pPr marL="0" indent="0"/>
            <a:endParaRPr lang="en-US" sz="2900" dirty="0"/>
          </a:p>
          <a:p>
            <a:pPr marL="457200" indent="-457200">
              <a:buFont typeface="Wingdings" panose="05000000000000000000" pitchFamily="2" charset="2"/>
              <a:buChar char="v"/>
            </a:pPr>
            <a:r>
              <a:rPr lang="en-US" sz="2900" dirty="0"/>
              <a:t>Velvety tree ant bites</a:t>
            </a:r>
          </a:p>
          <a:p>
            <a:pPr marL="0" indent="0"/>
            <a:endParaRPr lang="en-US" sz="2900" dirty="0"/>
          </a:p>
          <a:p>
            <a:pPr marL="457200" indent="-457200">
              <a:buFont typeface="Wingdings" panose="05000000000000000000" pitchFamily="2" charset="2"/>
              <a:buChar char="v"/>
            </a:pPr>
            <a:r>
              <a:rPr lang="en-US" sz="2900" dirty="0"/>
              <a:t>Scales and aphids might appear since ants protect them from their natural enemies.</a:t>
            </a:r>
          </a:p>
          <a:p>
            <a:pPr marL="0" indent="0"/>
            <a:endParaRPr lang="en-US" sz="2900" dirty="0"/>
          </a:p>
          <a:p>
            <a:pPr marL="457200" indent="-457200">
              <a:buFont typeface="Wingdings" panose="05000000000000000000" pitchFamily="2" charset="2"/>
              <a:buChar char="v"/>
            </a:pPr>
            <a:r>
              <a:rPr lang="en-US" sz="2900" dirty="0"/>
              <a:t>Fire ant infestation should be reported</a:t>
            </a:r>
          </a:p>
          <a:p>
            <a:pPr marL="0" indent="0"/>
            <a:endParaRPr lang="en-US" sz="2900" dirty="0"/>
          </a:p>
          <a:p>
            <a:pPr marL="457200" indent="-457200">
              <a:buFont typeface="Wingdings" panose="05000000000000000000" pitchFamily="2" charset="2"/>
              <a:buChar char="v"/>
            </a:pPr>
            <a:r>
              <a:rPr lang="en-US" sz="2900" dirty="0"/>
              <a:t>Placer County Agricultural Commissioner  (530) 889-7372.</a:t>
            </a:r>
          </a:p>
          <a:p>
            <a:pPr marL="0" indent="0"/>
            <a:endParaRPr lang="en-US" sz="2900" dirty="0"/>
          </a:p>
          <a:p>
            <a:pPr marL="457200" indent="-457200">
              <a:buFont typeface="Wingdings" panose="05000000000000000000" pitchFamily="2" charset="2"/>
              <a:buChar char="v"/>
            </a:pPr>
            <a:r>
              <a:rPr lang="en-US" sz="2900" dirty="0"/>
              <a:t>https://www.placer.ca.gov/1505/Agricultural-Commissioner</a:t>
            </a:r>
          </a:p>
          <a:p>
            <a:pPr marL="457200" indent="-457200">
              <a:buFont typeface="Wingdings" panose="05000000000000000000" pitchFamily="2" charset="2"/>
              <a:buChar char="v"/>
            </a:pPr>
            <a:endParaRPr lang="en-US" sz="2400" dirty="0"/>
          </a:p>
        </p:txBody>
      </p:sp>
      <p:sp>
        <p:nvSpPr>
          <p:cNvPr id="3" name="Slide Number Placeholder 2">
            <a:extLst>
              <a:ext uri="{FF2B5EF4-FFF2-40B4-BE49-F238E27FC236}">
                <a16:creationId xmlns:a16="http://schemas.microsoft.com/office/drawing/2014/main" id="{44602C92-1201-4BA2-A784-B16E6200B7A3}"/>
              </a:ext>
            </a:extLst>
          </p:cNvPr>
          <p:cNvSpPr>
            <a:spLocks noGrp="1"/>
          </p:cNvSpPr>
          <p:nvPr>
            <p:ph type="sldNum" sz="quarter" idx="16"/>
          </p:nvPr>
        </p:nvSpPr>
        <p:spPr/>
        <p:txBody>
          <a:bodyPr/>
          <a:lstStyle/>
          <a:p>
            <a:fld id="{111DB74A-73E3-49E8-8984-0D5D8C20C556}" type="slidenum">
              <a:rPr lang="en-US" smtClean="0"/>
              <a:pPr/>
              <a:t>15</a:t>
            </a:fld>
            <a:endParaRPr lang="en-US" dirty="0"/>
          </a:p>
        </p:txBody>
      </p:sp>
      <p:pic>
        <p:nvPicPr>
          <p:cNvPr id="1026" name="Picture 2">
            <a:extLst>
              <a:ext uri="{FF2B5EF4-FFF2-40B4-BE49-F238E27FC236}">
                <a16:creationId xmlns:a16="http://schemas.microsoft.com/office/drawing/2014/main" id="{D122F8BC-B4AC-4A47-9BFC-B3A1A313DFA9}"/>
              </a:ext>
            </a:extLst>
          </p:cNvPr>
          <p:cNvPicPr>
            <a:picLocks noGrp="1" noChangeAspect="1" noChangeArrowheads="1"/>
          </p:cNvPicPr>
          <p:nvPr>
            <p:ph type="pic" sz="quarter" idx="18"/>
          </p:nvPr>
        </p:nvPicPr>
        <p:blipFill>
          <a:blip r:embed="rId3">
            <a:extLst>
              <a:ext uri="{28A0092B-C50C-407E-A947-70E740481C1C}">
                <a14:useLocalDpi xmlns:a14="http://schemas.microsoft.com/office/drawing/2010/main" val="0"/>
              </a:ext>
            </a:extLst>
          </a:blip>
          <a:srcRect l="14018" r="14018"/>
          <a:stretch>
            <a:fillRect/>
          </a:stretch>
        </p:blipFill>
        <p:spPr bwMode="auto">
          <a:xfrm>
            <a:off x="5410200" y="593725"/>
            <a:ext cx="2743200" cy="25146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9B37601-97F7-4212-9967-C30DA1074A83}"/>
              </a:ext>
            </a:extLst>
          </p:cNvPr>
          <p:cNvPicPr>
            <a:picLocks noChangeAspect="1"/>
          </p:cNvPicPr>
          <p:nvPr/>
        </p:nvPicPr>
        <p:blipFill>
          <a:blip r:embed="rId4"/>
          <a:stretch>
            <a:fillRect/>
          </a:stretch>
        </p:blipFill>
        <p:spPr>
          <a:xfrm>
            <a:off x="5226996" y="3749675"/>
            <a:ext cx="2952750" cy="2311399"/>
          </a:xfrm>
          <a:prstGeom prst="rect">
            <a:avLst/>
          </a:prstGeom>
          <a:ln w="12700">
            <a:solidFill>
              <a:srgbClr val="002060"/>
            </a:solidFill>
          </a:ln>
        </p:spPr>
      </p:pic>
      <p:sp>
        <p:nvSpPr>
          <p:cNvPr id="5" name="TextBox 4">
            <a:extLst>
              <a:ext uri="{FF2B5EF4-FFF2-40B4-BE49-F238E27FC236}">
                <a16:creationId xmlns:a16="http://schemas.microsoft.com/office/drawing/2014/main" id="{1C8C257B-2A63-4CE6-9F99-871C8D8BBA95}"/>
              </a:ext>
            </a:extLst>
          </p:cNvPr>
          <p:cNvSpPr txBox="1"/>
          <p:nvPr/>
        </p:nvSpPr>
        <p:spPr>
          <a:xfrm>
            <a:off x="5638800" y="6264275"/>
            <a:ext cx="2438400" cy="523220"/>
          </a:xfrm>
          <a:prstGeom prst="rect">
            <a:avLst/>
          </a:prstGeom>
          <a:noFill/>
        </p:spPr>
        <p:txBody>
          <a:bodyPr wrap="square" rtlCol="0">
            <a:spAutoFit/>
          </a:bodyPr>
          <a:lstStyle/>
          <a:p>
            <a:r>
              <a:rPr lang="en-US" sz="1400" dirty="0"/>
              <a:t>Photo: Utah State Univ Extension</a:t>
            </a:r>
          </a:p>
        </p:txBody>
      </p:sp>
    </p:spTree>
    <p:extLst>
      <p:ext uri="{BB962C8B-B14F-4D97-AF65-F5344CB8AC3E}">
        <p14:creationId xmlns:p14="http://schemas.microsoft.com/office/powerpoint/2010/main" val="3744250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5E746E-8AF6-4F12-A35E-1FA533B6E01F}"/>
              </a:ext>
            </a:extLst>
          </p:cNvPr>
          <p:cNvSpPr>
            <a:spLocks noGrp="1"/>
          </p:cNvSpPr>
          <p:nvPr>
            <p:ph type="sldNum" sz="quarter" idx="16"/>
          </p:nvPr>
        </p:nvSpPr>
        <p:spPr>
          <a:xfrm>
            <a:off x="7315200" y="6356350"/>
            <a:ext cx="1371600" cy="365125"/>
          </a:xfrm>
        </p:spPr>
        <p:txBody>
          <a:bodyPr anchor="ctr">
            <a:normAutofit/>
          </a:bodyPr>
          <a:lstStyle/>
          <a:p>
            <a:pPr>
              <a:spcAft>
                <a:spcPts val="600"/>
              </a:spcAft>
            </a:pPr>
            <a:fld id="{111DB74A-73E3-49E8-8984-0D5D8C20C556}" type="slidenum">
              <a:rPr lang="en-US" smtClean="0"/>
              <a:pPr>
                <a:spcAft>
                  <a:spcPts val="600"/>
                </a:spcAft>
              </a:pPr>
              <a:t>16</a:t>
            </a:fld>
            <a:endParaRPr lang="en-US"/>
          </a:p>
        </p:txBody>
      </p:sp>
      <p:pic>
        <p:nvPicPr>
          <p:cNvPr id="8" name="Picture Placeholder 7">
            <a:extLst>
              <a:ext uri="{FF2B5EF4-FFF2-40B4-BE49-F238E27FC236}">
                <a16:creationId xmlns:a16="http://schemas.microsoft.com/office/drawing/2014/main" id="{CFDB14B3-9B2F-4BCD-A99F-C7CF3AC3D528}"/>
              </a:ext>
            </a:extLst>
          </p:cNvPr>
          <p:cNvPicPr>
            <a:picLocks noGrp="1" noChangeAspect="1"/>
          </p:cNvPicPr>
          <p:nvPr>
            <p:ph type="pic" sz="quarter" idx="18"/>
          </p:nvPr>
        </p:nvPicPr>
        <p:blipFill rotWithShape="1">
          <a:blip r:embed="rId3" cstate="print">
            <a:extLst>
              <a:ext uri="{28A0092B-C50C-407E-A947-70E740481C1C}">
                <a14:useLocalDpi xmlns:a14="http://schemas.microsoft.com/office/drawing/2010/main" val="0"/>
              </a:ext>
            </a:extLst>
          </a:blip>
          <a:srcRect l="8601" r="18581"/>
          <a:stretch/>
        </p:blipFill>
        <p:spPr bwMode="auto">
          <a:xfrm>
            <a:off x="4953000" y="1018563"/>
            <a:ext cx="2971800" cy="2514600"/>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pic>
      <p:sp>
        <p:nvSpPr>
          <p:cNvPr id="13" name="Title 4">
            <a:extLst>
              <a:ext uri="{FF2B5EF4-FFF2-40B4-BE49-F238E27FC236}">
                <a16:creationId xmlns:a16="http://schemas.microsoft.com/office/drawing/2014/main" id="{7106DACE-FA8E-4066-8624-0FE4ED64040B}"/>
              </a:ext>
            </a:extLst>
          </p:cNvPr>
          <p:cNvSpPr>
            <a:spLocks noGrp="1"/>
          </p:cNvSpPr>
          <p:nvPr>
            <p:ph type="title"/>
          </p:nvPr>
        </p:nvSpPr>
        <p:spPr>
          <a:xfrm>
            <a:off x="457200" y="274638"/>
            <a:ext cx="8229600" cy="1143000"/>
          </a:xfrm>
        </p:spPr>
        <p:txBody>
          <a:bodyPr>
            <a:normAutofit fontScale="90000"/>
          </a:bodyPr>
          <a:lstStyle/>
          <a:p>
            <a:r>
              <a:rPr lang="en-US" dirty="0"/>
              <a:t>Ant survival strategy:</a:t>
            </a:r>
            <a:br>
              <a:rPr lang="en-US" dirty="0"/>
            </a:br>
            <a:endParaRPr lang="en-US" dirty="0"/>
          </a:p>
        </p:txBody>
      </p:sp>
      <p:pic>
        <p:nvPicPr>
          <p:cNvPr id="11" name="Picture 10">
            <a:extLst>
              <a:ext uri="{FF2B5EF4-FFF2-40B4-BE49-F238E27FC236}">
                <a16:creationId xmlns:a16="http://schemas.microsoft.com/office/drawing/2014/main" id="{032B2DA4-B19F-4657-BD6A-E049BA301E20}"/>
              </a:ext>
            </a:extLst>
          </p:cNvPr>
          <p:cNvPicPr>
            <a:picLocks noChangeAspect="1"/>
          </p:cNvPicPr>
          <p:nvPr/>
        </p:nvPicPr>
        <p:blipFill>
          <a:blip r:embed="rId4"/>
          <a:stretch>
            <a:fillRect/>
          </a:stretch>
        </p:blipFill>
        <p:spPr>
          <a:xfrm>
            <a:off x="878833" y="1062580"/>
            <a:ext cx="2590800" cy="2209801"/>
          </a:xfrm>
          <a:prstGeom prst="rect">
            <a:avLst/>
          </a:prstGeom>
          <a:ln>
            <a:solidFill>
              <a:schemeClr val="tx1"/>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4EA8C4B6-5CE0-444B-AEF2-615E6665071F}"/>
              </a:ext>
            </a:extLst>
          </p:cNvPr>
          <p:cNvPicPr>
            <a:picLocks noChangeAspect="1"/>
          </p:cNvPicPr>
          <p:nvPr/>
        </p:nvPicPr>
        <p:blipFill>
          <a:blip r:embed="rId5"/>
          <a:stretch>
            <a:fillRect/>
          </a:stretch>
        </p:blipFill>
        <p:spPr>
          <a:xfrm>
            <a:off x="748825" y="3962400"/>
            <a:ext cx="2819401" cy="2209802"/>
          </a:xfrm>
          <a:prstGeom prst="rect">
            <a:avLst/>
          </a:prstGeom>
          <a:ln>
            <a:solidFill>
              <a:schemeClr val="tx1"/>
            </a:solidFill>
          </a:ln>
          <a:effectLst>
            <a:outerShdw blurRad="50800" dist="38100" dir="2700000" algn="tl" rotWithShape="0">
              <a:prstClr val="black">
                <a:alpha val="40000"/>
              </a:prstClr>
            </a:outerShdw>
          </a:effectLst>
        </p:spPr>
      </p:pic>
      <p:sp>
        <p:nvSpPr>
          <p:cNvPr id="16" name="Speech Bubble: Oval 15">
            <a:extLst>
              <a:ext uri="{FF2B5EF4-FFF2-40B4-BE49-F238E27FC236}">
                <a16:creationId xmlns:a16="http://schemas.microsoft.com/office/drawing/2014/main" id="{54F28D79-776A-4701-999C-EAEF789121F4}"/>
              </a:ext>
            </a:extLst>
          </p:cNvPr>
          <p:cNvSpPr/>
          <p:nvPr/>
        </p:nvSpPr>
        <p:spPr>
          <a:xfrm>
            <a:off x="2999769" y="1018563"/>
            <a:ext cx="1702747" cy="1284025"/>
          </a:xfrm>
          <a:prstGeom prst="wedgeEllipseCallout">
            <a:avLst>
              <a:gd name="adj1" fmla="val -77464"/>
              <a:gd name="adj2" fmla="val 145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It’s cold outside. </a:t>
            </a:r>
            <a:br>
              <a:rPr lang="en-US" dirty="0"/>
            </a:br>
            <a:r>
              <a:rPr lang="en-US" dirty="0"/>
              <a:t>I want to come in.</a:t>
            </a:r>
          </a:p>
        </p:txBody>
      </p:sp>
      <p:sp>
        <p:nvSpPr>
          <p:cNvPr id="17" name="Speech Bubble: Oval 16">
            <a:extLst>
              <a:ext uri="{FF2B5EF4-FFF2-40B4-BE49-F238E27FC236}">
                <a16:creationId xmlns:a16="http://schemas.microsoft.com/office/drawing/2014/main" id="{180DC4EA-C09E-4F59-AF6D-948662364230}"/>
              </a:ext>
            </a:extLst>
          </p:cNvPr>
          <p:cNvSpPr/>
          <p:nvPr/>
        </p:nvSpPr>
        <p:spPr>
          <a:xfrm>
            <a:off x="435919" y="3412787"/>
            <a:ext cx="1550347" cy="1269459"/>
          </a:xfrm>
          <a:prstGeom prst="wedgeEllipseCallout">
            <a:avLst>
              <a:gd name="adj1" fmla="val 30367"/>
              <a:gd name="adj2" fmla="val 519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 hungry.</a:t>
            </a:r>
            <a:br>
              <a:rPr lang="en-US" dirty="0"/>
            </a:br>
            <a:r>
              <a:rPr lang="en-US" dirty="0"/>
              <a:t> I want to come in.</a:t>
            </a:r>
          </a:p>
        </p:txBody>
      </p:sp>
      <p:sp>
        <p:nvSpPr>
          <p:cNvPr id="18" name="Speech Bubble: Oval 17">
            <a:extLst>
              <a:ext uri="{FF2B5EF4-FFF2-40B4-BE49-F238E27FC236}">
                <a16:creationId xmlns:a16="http://schemas.microsoft.com/office/drawing/2014/main" id="{E893ED92-F68A-4D63-A0A5-CCE640AD0C21}"/>
              </a:ext>
            </a:extLst>
          </p:cNvPr>
          <p:cNvSpPr/>
          <p:nvPr/>
        </p:nvSpPr>
        <p:spPr>
          <a:xfrm>
            <a:off x="6907250" y="973249"/>
            <a:ext cx="1524000" cy="1250439"/>
          </a:xfrm>
          <a:prstGeom prst="wedgeEllipseCallout">
            <a:avLst>
              <a:gd name="adj1" fmla="val -66027"/>
              <a:gd name="adj2" fmla="val 206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It’s wet outside.</a:t>
            </a:r>
            <a:br>
              <a:rPr lang="en-US" dirty="0"/>
            </a:br>
            <a:r>
              <a:rPr lang="en-US" dirty="0"/>
              <a:t> I want to come in.</a:t>
            </a:r>
          </a:p>
        </p:txBody>
      </p:sp>
      <p:pic>
        <p:nvPicPr>
          <p:cNvPr id="20" name="Picture 19">
            <a:extLst>
              <a:ext uri="{FF2B5EF4-FFF2-40B4-BE49-F238E27FC236}">
                <a16:creationId xmlns:a16="http://schemas.microsoft.com/office/drawing/2014/main" id="{01B606CB-682D-40A6-BD10-1B2403D2001A}"/>
              </a:ext>
            </a:extLst>
          </p:cNvPr>
          <p:cNvPicPr>
            <a:picLocks noChangeAspect="1"/>
          </p:cNvPicPr>
          <p:nvPr/>
        </p:nvPicPr>
        <p:blipFill>
          <a:blip r:embed="rId5"/>
          <a:stretch>
            <a:fillRect/>
          </a:stretch>
        </p:blipFill>
        <p:spPr>
          <a:xfrm>
            <a:off x="5000629" y="3934964"/>
            <a:ext cx="2971800" cy="2264671"/>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pic>
      <p:sp>
        <p:nvSpPr>
          <p:cNvPr id="21" name="Speech Bubble: Oval 20">
            <a:extLst>
              <a:ext uri="{FF2B5EF4-FFF2-40B4-BE49-F238E27FC236}">
                <a16:creationId xmlns:a16="http://schemas.microsoft.com/office/drawing/2014/main" id="{19729990-A0F6-4784-98C8-D019F77CB983}"/>
              </a:ext>
            </a:extLst>
          </p:cNvPr>
          <p:cNvSpPr/>
          <p:nvPr/>
        </p:nvSpPr>
        <p:spPr>
          <a:xfrm>
            <a:off x="4191000" y="3771900"/>
            <a:ext cx="1676400" cy="1295400"/>
          </a:xfrm>
          <a:prstGeom prst="wedgeEllipseCallout">
            <a:avLst>
              <a:gd name="adj1" fmla="val 56618"/>
              <a:gd name="adj2" fmla="val 1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 thirsty.</a:t>
            </a:r>
            <a:br>
              <a:rPr lang="en-US" dirty="0"/>
            </a:br>
            <a:r>
              <a:rPr lang="en-US" dirty="0"/>
              <a:t>I want to come in.</a:t>
            </a:r>
          </a:p>
        </p:txBody>
      </p:sp>
    </p:spTree>
    <p:extLst>
      <p:ext uri="{BB962C8B-B14F-4D97-AF65-F5344CB8AC3E}">
        <p14:creationId xmlns:p14="http://schemas.microsoft.com/office/powerpoint/2010/main" val="4047355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D2D595-2663-4C35-BE75-1F8A7580E381}"/>
              </a:ext>
            </a:extLst>
          </p:cNvPr>
          <p:cNvSpPr>
            <a:spLocks noGrp="1"/>
          </p:cNvSpPr>
          <p:nvPr>
            <p:ph type="body" sz="quarter" idx="13"/>
          </p:nvPr>
        </p:nvSpPr>
        <p:spPr>
          <a:xfrm>
            <a:off x="457200" y="1600200"/>
            <a:ext cx="4419600" cy="4756150"/>
          </a:xfrm>
        </p:spPr>
        <p:txBody>
          <a:bodyPr>
            <a:normAutofit fontScale="92500"/>
          </a:bodyPr>
          <a:lstStyle/>
          <a:p>
            <a:pPr marL="457200" indent="-457200">
              <a:buFont typeface="Wingdings" panose="05000000000000000000" pitchFamily="2" charset="2"/>
              <a:buChar char="v"/>
            </a:pPr>
            <a:r>
              <a:rPr lang="en-US" sz="2800" dirty="0"/>
              <a:t>Looking for food and water</a:t>
            </a:r>
          </a:p>
          <a:p>
            <a:pPr marL="457200" indent="-457200">
              <a:buFont typeface="Wingdings" panose="05000000000000000000" pitchFamily="2" charset="2"/>
              <a:buChar char="v"/>
            </a:pPr>
            <a:r>
              <a:rPr lang="en-US" sz="2800" dirty="0"/>
              <a:t>Plants close to the foundation</a:t>
            </a:r>
          </a:p>
          <a:p>
            <a:pPr marL="457200" indent="-457200">
              <a:buFont typeface="Wingdings" panose="05000000000000000000" pitchFamily="2" charset="2"/>
              <a:buChar char="v"/>
            </a:pPr>
            <a:r>
              <a:rPr lang="en-US" sz="2800" dirty="0"/>
              <a:t>Mulch next to house</a:t>
            </a:r>
          </a:p>
          <a:p>
            <a:pPr marL="457200" indent="-457200">
              <a:buFont typeface="Wingdings" panose="05000000000000000000" pitchFamily="2" charset="2"/>
              <a:buChar char="v"/>
            </a:pPr>
            <a:r>
              <a:rPr lang="en-US" sz="2800" dirty="0"/>
              <a:t>Dripping water</a:t>
            </a:r>
          </a:p>
          <a:p>
            <a:pPr marL="457200" indent="-457200">
              <a:buFont typeface="Wingdings" panose="05000000000000000000" pitchFamily="2" charset="2"/>
              <a:buChar char="v"/>
            </a:pPr>
            <a:r>
              <a:rPr lang="en-US" sz="2800" dirty="0"/>
              <a:t>Wood piles</a:t>
            </a:r>
          </a:p>
          <a:p>
            <a:pPr marL="457200" indent="-457200">
              <a:buFont typeface="Wingdings" panose="05000000000000000000" pitchFamily="2" charset="2"/>
              <a:buChar char="v"/>
            </a:pPr>
            <a:r>
              <a:rPr lang="en-US" sz="2800" dirty="0"/>
              <a:t>Plants with sugary fruit</a:t>
            </a:r>
          </a:p>
          <a:p>
            <a:pPr marL="457200" indent="-457200">
              <a:buFont typeface="Wingdings" panose="05000000000000000000" pitchFamily="2" charset="2"/>
              <a:buChar char="v"/>
            </a:pPr>
            <a:r>
              <a:rPr lang="en-US" sz="2800" dirty="0"/>
              <a:t>Food available in the kitchen (counter, trash, </a:t>
            </a:r>
            <a:r>
              <a:rPr lang="en-US" sz="2800" dirty="0" err="1"/>
              <a:t>etc</a:t>
            </a:r>
            <a:r>
              <a:rPr lang="en-US" sz="2800" dirty="0"/>
              <a:t>)</a:t>
            </a:r>
          </a:p>
          <a:p>
            <a:pPr marL="457200" indent="-457200">
              <a:buFont typeface="Wingdings" panose="05000000000000000000" pitchFamily="2" charset="2"/>
              <a:buChar char="v"/>
            </a:pPr>
            <a:endParaRPr lang="en-US" dirty="0"/>
          </a:p>
          <a:p>
            <a:pPr marL="457200" indent="-457200">
              <a:buFont typeface="Wingdings" panose="05000000000000000000" pitchFamily="2" charset="2"/>
              <a:buChar char="v"/>
            </a:pPr>
            <a:endParaRPr lang="en-US" dirty="0"/>
          </a:p>
        </p:txBody>
      </p:sp>
      <p:sp>
        <p:nvSpPr>
          <p:cNvPr id="3" name="Slide Number Placeholder 2">
            <a:extLst>
              <a:ext uri="{FF2B5EF4-FFF2-40B4-BE49-F238E27FC236}">
                <a16:creationId xmlns:a16="http://schemas.microsoft.com/office/drawing/2014/main" id="{E49452B2-0C3E-4F0D-800F-4707BFB2D27E}"/>
              </a:ext>
            </a:extLst>
          </p:cNvPr>
          <p:cNvSpPr>
            <a:spLocks noGrp="1"/>
          </p:cNvSpPr>
          <p:nvPr>
            <p:ph type="sldNum" sz="quarter" idx="16"/>
          </p:nvPr>
        </p:nvSpPr>
        <p:spPr/>
        <p:txBody>
          <a:bodyPr/>
          <a:lstStyle/>
          <a:p>
            <a:fld id="{111DB74A-73E3-49E8-8984-0D5D8C20C556}" type="slidenum">
              <a:rPr lang="en-US" smtClean="0"/>
              <a:pPr/>
              <a:t>17</a:t>
            </a:fld>
            <a:endParaRPr lang="en-US" dirty="0"/>
          </a:p>
        </p:txBody>
      </p:sp>
      <p:sp>
        <p:nvSpPr>
          <p:cNvPr id="4" name="Picture Placeholder 3">
            <a:extLst>
              <a:ext uri="{FF2B5EF4-FFF2-40B4-BE49-F238E27FC236}">
                <a16:creationId xmlns:a16="http://schemas.microsoft.com/office/drawing/2014/main" id="{8BF58DD3-8EAE-474C-9926-77BED07B6130}"/>
              </a:ext>
            </a:extLst>
          </p:cNvPr>
          <p:cNvSpPr>
            <a:spLocks noGrp="1"/>
          </p:cNvSpPr>
          <p:nvPr>
            <p:ph type="pic" sz="quarter" idx="18"/>
          </p:nvPr>
        </p:nvSpPr>
        <p:spPr/>
      </p:sp>
      <p:sp>
        <p:nvSpPr>
          <p:cNvPr id="5" name="Title 4">
            <a:extLst>
              <a:ext uri="{FF2B5EF4-FFF2-40B4-BE49-F238E27FC236}">
                <a16:creationId xmlns:a16="http://schemas.microsoft.com/office/drawing/2014/main" id="{0E8106C3-0FAC-4A56-88D0-D267B8352BA8}"/>
              </a:ext>
            </a:extLst>
          </p:cNvPr>
          <p:cNvSpPr>
            <a:spLocks noGrp="1"/>
          </p:cNvSpPr>
          <p:nvPr>
            <p:ph type="title"/>
          </p:nvPr>
        </p:nvSpPr>
        <p:spPr/>
        <p:txBody>
          <a:bodyPr/>
          <a:lstStyle/>
          <a:p>
            <a:r>
              <a:rPr lang="en-US" dirty="0"/>
              <a:t>Why Ants Invade Your Home</a:t>
            </a:r>
          </a:p>
        </p:txBody>
      </p:sp>
      <p:pic>
        <p:nvPicPr>
          <p:cNvPr id="1026" name="Picture 2" descr="Why You Should Keep Trees and Shrubs Away From the House">
            <a:extLst>
              <a:ext uri="{FF2B5EF4-FFF2-40B4-BE49-F238E27FC236}">
                <a16:creationId xmlns:a16="http://schemas.microsoft.com/office/drawing/2014/main" id="{9B6FF846-C3FD-4264-A2EF-A9838CAFA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417638"/>
            <a:ext cx="3619500" cy="40163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DFF974A-8EE4-4428-98D5-0CB0E9EF0E68}"/>
              </a:ext>
            </a:extLst>
          </p:cNvPr>
          <p:cNvSpPr txBox="1"/>
          <p:nvPr/>
        </p:nvSpPr>
        <p:spPr>
          <a:xfrm>
            <a:off x="5943600" y="5715000"/>
            <a:ext cx="2438400" cy="276999"/>
          </a:xfrm>
          <a:prstGeom prst="rect">
            <a:avLst/>
          </a:prstGeom>
          <a:noFill/>
        </p:spPr>
        <p:txBody>
          <a:bodyPr wrap="square" rtlCol="0">
            <a:spAutoFit/>
          </a:bodyPr>
          <a:lstStyle/>
          <a:p>
            <a:r>
              <a:rPr lang="en-US" sz="1200" dirty="0"/>
              <a:t>Photo courtesy of Lineage Tree Care</a:t>
            </a:r>
          </a:p>
        </p:txBody>
      </p:sp>
    </p:spTree>
    <p:extLst>
      <p:ext uri="{BB962C8B-B14F-4D97-AF65-F5344CB8AC3E}">
        <p14:creationId xmlns:p14="http://schemas.microsoft.com/office/powerpoint/2010/main" val="4052616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7A8B13E-D485-40B2-BE27-FEF970E1AB18}"/>
              </a:ext>
            </a:extLst>
          </p:cNvPr>
          <p:cNvSpPr>
            <a:spLocks noGrp="1"/>
          </p:cNvSpPr>
          <p:nvPr>
            <p:ph type="sldNum" sz="quarter" idx="16"/>
          </p:nvPr>
        </p:nvSpPr>
        <p:spPr/>
        <p:txBody>
          <a:bodyPr/>
          <a:lstStyle/>
          <a:p>
            <a:fld id="{111DB74A-73E3-49E8-8984-0D5D8C20C556}" type="slidenum">
              <a:rPr lang="en-US" smtClean="0"/>
              <a:pPr/>
              <a:t>18</a:t>
            </a:fld>
            <a:endParaRPr lang="en-US" dirty="0"/>
          </a:p>
        </p:txBody>
      </p:sp>
      <p:sp>
        <p:nvSpPr>
          <p:cNvPr id="6" name="TextBox 5">
            <a:extLst>
              <a:ext uri="{FF2B5EF4-FFF2-40B4-BE49-F238E27FC236}">
                <a16:creationId xmlns:a16="http://schemas.microsoft.com/office/drawing/2014/main" id="{F26EDDC4-2939-4D28-A3FF-05849C5F05D8}"/>
              </a:ext>
            </a:extLst>
          </p:cNvPr>
          <p:cNvSpPr txBox="1"/>
          <p:nvPr/>
        </p:nvSpPr>
        <p:spPr>
          <a:xfrm>
            <a:off x="990600" y="705255"/>
            <a:ext cx="4419600" cy="1077218"/>
          </a:xfrm>
          <a:prstGeom prst="rect">
            <a:avLst/>
          </a:prstGeom>
          <a:noFill/>
        </p:spPr>
        <p:txBody>
          <a:bodyPr wrap="square" rtlCol="0">
            <a:spAutoFit/>
          </a:bodyPr>
          <a:lstStyle/>
          <a:p>
            <a:r>
              <a:rPr lang="en-US" sz="3200" dirty="0">
                <a:solidFill>
                  <a:schemeClr val="accent1">
                    <a:lumMod val="75000"/>
                  </a:schemeClr>
                </a:solidFill>
              </a:rPr>
              <a:t>Prevention:</a:t>
            </a:r>
          </a:p>
          <a:p>
            <a:r>
              <a:rPr lang="en-US" sz="3200" dirty="0">
                <a:solidFill>
                  <a:schemeClr val="accent1">
                    <a:lumMod val="75000"/>
                  </a:schemeClr>
                </a:solidFill>
              </a:rPr>
              <a:t>Monitor and Inspection</a:t>
            </a:r>
          </a:p>
        </p:txBody>
      </p:sp>
      <p:graphicFrame>
        <p:nvGraphicFramePr>
          <p:cNvPr id="9" name="Text Placeholder 1">
            <a:extLst>
              <a:ext uri="{FF2B5EF4-FFF2-40B4-BE49-F238E27FC236}">
                <a16:creationId xmlns:a16="http://schemas.microsoft.com/office/drawing/2014/main" id="{CB82CAA9-DC09-4FD0-975D-74F781DDB909}"/>
              </a:ext>
            </a:extLst>
          </p:cNvPr>
          <p:cNvGraphicFramePr/>
          <p:nvPr>
            <p:extLst>
              <p:ext uri="{D42A27DB-BD31-4B8C-83A1-F6EECF244321}">
                <p14:modId xmlns:p14="http://schemas.microsoft.com/office/powerpoint/2010/main" val="2585657567"/>
              </p:ext>
            </p:extLst>
          </p:nvPr>
        </p:nvGraphicFramePr>
        <p:xfrm>
          <a:off x="457200" y="1600200"/>
          <a:ext cx="5257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4D06EFAC-8961-44E2-8E1F-B0C36FCD6B58}"/>
              </a:ext>
            </a:extLst>
          </p:cNvPr>
          <p:cNvPicPr>
            <a:picLocks noChangeAspect="1"/>
          </p:cNvPicPr>
          <p:nvPr/>
        </p:nvPicPr>
        <p:blipFill>
          <a:blip r:embed="rId8"/>
          <a:stretch>
            <a:fillRect/>
          </a:stretch>
        </p:blipFill>
        <p:spPr>
          <a:xfrm>
            <a:off x="5886450" y="1600200"/>
            <a:ext cx="2800350" cy="2971800"/>
          </a:xfrm>
          <a:prstGeom prst="rect">
            <a:avLst/>
          </a:prstGeom>
          <a:ln>
            <a:solidFill>
              <a:schemeClr val="tx1"/>
            </a:solidFill>
          </a:ln>
        </p:spPr>
      </p:pic>
    </p:spTree>
    <p:extLst>
      <p:ext uri="{BB962C8B-B14F-4D97-AF65-F5344CB8AC3E}">
        <p14:creationId xmlns:p14="http://schemas.microsoft.com/office/powerpoint/2010/main" val="2926537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05E347-75D5-4ABD-91BA-DFC234A46EB0}"/>
              </a:ext>
            </a:extLst>
          </p:cNvPr>
          <p:cNvSpPr>
            <a:spLocks noGrp="1"/>
          </p:cNvSpPr>
          <p:nvPr>
            <p:ph type="body" sz="quarter" idx="13"/>
          </p:nvPr>
        </p:nvSpPr>
        <p:spPr>
          <a:xfrm>
            <a:off x="457200" y="685800"/>
            <a:ext cx="4724400" cy="5867400"/>
          </a:xfrm>
        </p:spPr>
        <p:txBody>
          <a:bodyPr>
            <a:normAutofit/>
          </a:bodyPr>
          <a:lstStyle/>
          <a:p>
            <a:r>
              <a:rPr lang="en-US" dirty="0"/>
              <a:t>Cultural</a:t>
            </a:r>
          </a:p>
          <a:p>
            <a:pPr marL="457200" indent="-457200">
              <a:buFont typeface="Wingdings" panose="05000000000000000000" pitchFamily="2" charset="2"/>
              <a:buChar char="v"/>
            </a:pPr>
            <a:r>
              <a:rPr lang="en-US" sz="2600" dirty="0"/>
              <a:t>Check plants for nesting places</a:t>
            </a:r>
          </a:p>
          <a:p>
            <a:pPr marL="457200" indent="-457200">
              <a:buFont typeface="Wingdings" panose="05000000000000000000" pitchFamily="2" charset="2"/>
              <a:buChar char="v"/>
            </a:pPr>
            <a:r>
              <a:rPr lang="en-US" sz="2600" dirty="0"/>
              <a:t>Use petroleum jelly under the lip of trash can</a:t>
            </a:r>
          </a:p>
          <a:p>
            <a:pPr marL="457200" indent="-457200">
              <a:buFont typeface="Wingdings" panose="05000000000000000000" pitchFamily="2" charset="2"/>
              <a:buChar char="v"/>
            </a:pPr>
            <a:r>
              <a:rPr lang="en-US" sz="2600" dirty="0"/>
              <a:t>Place pet dishes in a moat of water</a:t>
            </a:r>
          </a:p>
          <a:p>
            <a:pPr marL="457200" indent="-457200">
              <a:buFont typeface="Wingdings" panose="05000000000000000000" pitchFamily="2" charset="2"/>
              <a:buChar char="v"/>
            </a:pPr>
            <a:r>
              <a:rPr lang="en-US" sz="2600" dirty="0"/>
              <a:t>Store attractive food items in closed containers (washed to remove residue)</a:t>
            </a:r>
          </a:p>
          <a:p>
            <a:pPr marL="457200" indent="-457200">
              <a:buFont typeface="Wingdings" panose="05000000000000000000" pitchFamily="2" charset="2"/>
              <a:buChar char="v"/>
            </a:pPr>
            <a:r>
              <a:rPr lang="en-US" sz="2600" dirty="0"/>
              <a:t>Clean up grease and spills; remove garbage daily</a:t>
            </a:r>
          </a:p>
          <a:p>
            <a:pPr marL="457200" indent="-457200">
              <a:buFont typeface="Wingdings" panose="05000000000000000000" pitchFamily="2" charset="2"/>
              <a:buChar char="v"/>
            </a:pPr>
            <a:endParaRPr lang="en-US" sz="2600" dirty="0"/>
          </a:p>
          <a:p>
            <a:endParaRPr lang="en-US" dirty="0"/>
          </a:p>
        </p:txBody>
      </p:sp>
      <p:sp>
        <p:nvSpPr>
          <p:cNvPr id="3" name="Slide Number Placeholder 2">
            <a:extLst>
              <a:ext uri="{FF2B5EF4-FFF2-40B4-BE49-F238E27FC236}">
                <a16:creationId xmlns:a16="http://schemas.microsoft.com/office/drawing/2014/main" id="{FD519692-F095-43AA-9875-F61048A6887C}"/>
              </a:ext>
            </a:extLst>
          </p:cNvPr>
          <p:cNvSpPr>
            <a:spLocks noGrp="1"/>
          </p:cNvSpPr>
          <p:nvPr>
            <p:ph type="sldNum" sz="quarter" idx="16"/>
          </p:nvPr>
        </p:nvSpPr>
        <p:spPr/>
        <p:txBody>
          <a:bodyPr/>
          <a:lstStyle/>
          <a:p>
            <a:fld id="{111DB74A-73E3-49E8-8984-0D5D8C20C556}" type="slidenum">
              <a:rPr lang="en-US" smtClean="0"/>
              <a:pPr/>
              <a:t>19</a:t>
            </a:fld>
            <a:endParaRPr lang="en-US" dirty="0"/>
          </a:p>
        </p:txBody>
      </p:sp>
      <p:pic>
        <p:nvPicPr>
          <p:cNvPr id="5" name="Picture Placeholder 4">
            <a:extLst>
              <a:ext uri="{FF2B5EF4-FFF2-40B4-BE49-F238E27FC236}">
                <a16:creationId xmlns:a16="http://schemas.microsoft.com/office/drawing/2014/main" id="{EB780192-B27D-43E3-B3B1-4819E3E78B2C}"/>
              </a:ext>
            </a:extLst>
          </p:cNvPr>
          <p:cNvPicPr>
            <a:picLocks noGrp="1" noChangeAspect="1"/>
          </p:cNvPicPr>
          <p:nvPr>
            <p:ph type="pic" sz="quarter" idx="18"/>
          </p:nvPr>
        </p:nvPicPr>
        <p:blipFill>
          <a:blip r:embed="rId3"/>
          <a:srcRect t="15553" b="15553"/>
          <a:stretch>
            <a:fillRect/>
          </a:stretch>
        </p:blipFill>
        <p:spPr>
          <a:xfrm>
            <a:off x="5638800" y="1219200"/>
            <a:ext cx="3048000" cy="4144241"/>
          </a:xfrm>
          <a:prstGeom prst="rect">
            <a:avLst/>
          </a:prstGeom>
          <a:ln w="12700">
            <a:solidFill>
              <a:schemeClr val="tx1"/>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C99794BB-567D-40DE-8C92-0C53A3BF0C0A}"/>
              </a:ext>
            </a:extLst>
          </p:cNvPr>
          <p:cNvSpPr txBox="1"/>
          <p:nvPr/>
        </p:nvSpPr>
        <p:spPr>
          <a:xfrm>
            <a:off x="5791200" y="5543459"/>
            <a:ext cx="2438400" cy="307777"/>
          </a:xfrm>
          <a:prstGeom prst="rect">
            <a:avLst/>
          </a:prstGeom>
          <a:noFill/>
        </p:spPr>
        <p:txBody>
          <a:bodyPr wrap="square" rtlCol="0">
            <a:spAutoFit/>
          </a:bodyPr>
          <a:lstStyle/>
          <a:p>
            <a:r>
              <a:rPr lang="en-US" sz="1400" dirty="0"/>
              <a:t>Photo: A. </a:t>
            </a:r>
            <a:r>
              <a:rPr lang="en-US" sz="1400" dirty="0" err="1"/>
              <a:t>Schellman</a:t>
            </a:r>
            <a:r>
              <a:rPr lang="en-US" sz="1400" dirty="0"/>
              <a:t>/UCANR</a:t>
            </a:r>
          </a:p>
        </p:txBody>
      </p:sp>
    </p:spTree>
    <p:extLst>
      <p:ext uri="{BB962C8B-B14F-4D97-AF65-F5344CB8AC3E}">
        <p14:creationId xmlns:p14="http://schemas.microsoft.com/office/powerpoint/2010/main" val="1970980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chemeClr val="accent1"/>
                </a:solidFill>
              </a:rPr>
              <a:t>Who Are Master Gardeners?</a:t>
            </a:r>
          </a:p>
        </p:txBody>
      </p:sp>
      <p:sp>
        <p:nvSpPr>
          <p:cNvPr id="9" name="Text Placeholder 8"/>
          <p:cNvSpPr>
            <a:spLocks noGrp="1"/>
          </p:cNvSpPr>
          <p:nvPr>
            <p:ph idx="1"/>
          </p:nvPr>
        </p:nvSpPr>
        <p:spPr/>
        <p:txBody>
          <a:bodyPr>
            <a:normAutofit/>
          </a:bodyPr>
          <a:lstStyle/>
          <a:p>
            <a:r>
              <a:rPr lang="en-US" dirty="0"/>
              <a:t>Master Gardeners of Placer County</a:t>
            </a:r>
          </a:p>
          <a:p>
            <a:pPr lvl="1"/>
            <a:r>
              <a:rPr lang="en-US" sz="2400" dirty="0"/>
              <a:t>Extend </a:t>
            </a:r>
            <a:r>
              <a:rPr lang="en-US" sz="2400" dirty="0">
                <a:solidFill>
                  <a:schemeClr val="accent2"/>
                </a:solidFill>
              </a:rPr>
              <a:t>research-based</a:t>
            </a:r>
            <a:r>
              <a:rPr lang="en-US" sz="2400" dirty="0"/>
              <a:t>, sustainable gardening and composting information</a:t>
            </a:r>
          </a:p>
          <a:p>
            <a:pPr lvl="1"/>
            <a:r>
              <a:rPr lang="en-US" sz="2400" dirty="0"/>
              <a:t>Present accurate, impartial information to </a:t>
            </a:r>
            <a:r>
              <a:rPr lang="en-US" sz="2400" dirty="0">
                <a:solidFill>
                  <a:schemeClr val="accent2"/>
                </a:solidFill>
              </a:rPr>
              <a:t>home gardeners</a:t>
            </a:r>
          </a:p>
          <a:p>
            <a:pPr lvl="1"/>
            <a:r>
              <a:rPr lang="en-US" sz="2400" dirty="0"/>
              <a:t>Encourage public to make </a:t>
            </a:r>
            <a:r>
              <a:rPr lang="en-US" sz="2400" dirty="0">
                <a:solidFill>
                  <a:schemeClr val="accent2"/>
                </a:solidFill>
              </a:rPr>
              <a:t>informed</a:t>
            </a:r>
            <a:r>
              <a:rPr lang="en-US" sz="2400" dirty="0"/>
              <a:t> gardening decisions</a:t>
            </a:r>
          </a:p>
        </p:txBody>
      </p:sp>
      <p:sp>
        <p:nvSpPr>
          <p:cNvPr id="4" name="Slide Number Placeholder 3"/>
          <p:cNvSpPr>
            <a:spLocks noGrp="1"/>
          </p:cNvSpPr>
          <p:nvPr>
            <p:ph type="sldNum" sz="quarter" idx="12"/>
          </p:nvPr>
        </p:nvSpPr>
        <p:spPr/>
        <p:txBody>
          <a:bodyPr/>
          <a:lstStyle/>
          <a:p>
            <a:fld id="{111DB74A-73E3-49E8-8984-0D5D8C20C556}"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5593-D85B-895D-680C-7325C3A4DED8}"/>
              </a:ext>
            </a:extLst>
          </p:cNvPr>
          <p:cNvSpPr>
            <a:spLocks noGrp="1"/>
          </p:cNvSpPr>
          <p:nvPr>
            <p:ph type="title"/>
          </p:nvPr>
        </p:nvSpPr>
        <p:spPr>
          <a:xfrm>
            <a:off x="457200" y="0"/>
            <a:ext cx="8229600" cy="1417638"/>
          </a:xfrm>
        </p:spPr>
        <p:txBody>
          <a:bodyPr>
            <a:normAutofit fontScale="90000"/>
          </a:bodyPr>
          <a:lstStyle/>
          <a:p>
            <a:br>
              <a:rPr lang="en-US" dirty="0"/>
            </a:br>
            <a:r>
              <a:rPr lang="en-US" dirty="0"/>
              <a:t>Fair and Balanced</a:t>
            </a:r>
          </a:p>
        </p:txBody>
      </p:sp>
      <p:sp>
        <p:nvSpPr>
          <p:cNvPr id="3" name="Content Placeholder 2">
            <a:extLst>
              <a:ext uri="{FF2B5EF4-FFF2-40B4-BE49-F238E27FC236}">
                <a16:creationId xmlns:a16="http://schemas.microsoft.com/office/drawing/2014/main" id="{D54003ED-C01A-1B45-E64D-2C3BF9802D29}"/>
              </a:ext>
            </a:extLst>
          </p:cNvPr>
          <p:cNvSpPr>
            <a:spLocks noGrp="1"/>
          </p:cNvSpPr>
          <p:nvPr>
            <p:ph idx="1"/>
          </p:nvPr>
        </p:nvSpPr>
        <p:spPr/>
        <p:txBody>
          <a:bodyPr>
            <a:normAutofit lnSpcReduction="10000"/>
          </a:bodyPr>
          <a:lstStyle/>
          <a:p>
            <a:pPr marL="457200" indent="-457200">
              <a:buFont typeface="Wingdings" panose="05000000000000000000" pitchFamily="2" charset="2"/>
              <a:buChar char="v"/>
            </a:pPr>
            <a:r>
              <a:rPr lang="en-US" dirty="0"/>
              <a:t>Ants add organic material to soil</a:t>
            </a:r>
          </a:p>
          <a:p>
            <a:pPr marL="457200" indent="-457200">
              <a:buFont typeface="Wingdings" panose="05000000000000000000" pitchFamily="2" charset="2"/>
              <a:buChar char="v"/>
            </a:pPr>
            <a:r>
              <a:rPr lang="en-US" dirty="0"/>
              <a:t>Cultivate and aerate the soil</a:t>
            </a:r>
          </a:p>
          <a:p>
            <a:pPr marL="457200" indent="-457200">
              <a:buFont typeface="Wingdings" panose="05000000000000000000" pitchFamily="2" charset="2"/>
              <a:buChar char="v"/>
            </a:pPr>
            <a:r>
              <a:rPr lang="en-US" dirty="0"/>
              <a:t>Create channels for water and roots </a:t>
            </a:r>
          </a:p>
          <a:p>
            <a:pPr marL="457200" indent="-457200">
              <a:buFont typeface="Wingdings" panose="05000000000000000000" pitchFamily="2" charset="2"/>
              <a:buChar char="v"/>
            </a:pPr>
            <a:r>
              <a:rPr lang="en-US" dirty="0"/>
              <a:t>They eat aphids, mealybugs, scales and whiteflies</a:t>
            </a:r>
          </a:p>
          <a:p>
            <a:pPr marL="457200" indent="-457200">
              <a:buFont typeface="Wingdings" panose="05000000000000000000" pitchFamily="2" charset="2"/>
              <a:buChar char="v"/>
            </a:pPr>
            <a:r>
              <a:rPr lang="en-US" dirty="0"/>
              <a:t>Need to manage the above so as not to attract ants</a:t>
            </a:r>
          </a:p>
        </p:txBody>
      </p:sp>
      <p:sp>
        <p:nvSpPr>
          <p:cNvPr id="4" name="Slide Number Placeholder 3">
            <a:extLst>
              <a:ext uri="{FF2B5EF4-FFF2-40B4-BE49-F238E27FC236}">
                <a16:creationId xmlns:a16="http://schemas.microsoft.com/office/drawing/2014/main" id="{0692E414-E042-AD45-BF49-9EFFDF0E4C27}"/>
              </a:ext>
            </a:extLst>
          </p:cNvPr>
          <p:cNvSpPr>
            <a:spLocks noGrp="1"/>
          </p:cNvSpPr>
          <p:nvPr>
            <p:ph type="sldNum" sz="quarter" idx="12"/>
          </p:nvPr>
        </p:nvSpPr>
        <p:spPr/>
        <p:txBody>
          <a:bodyPr/>
          <a:lstStyle/>
          <a:p>
            <a:fld id="{111DB74A-73E3-49E8-8984-0D5D8C20C556}" type="slidenum">
              <a:rPr lang="en-US" smtClean="0"/>
              <a:pPr/>
              <a:t>20</a:t>
            </a:fld>
            <a:endParaRPr lang="en-US"/>
          </a:p>
        </p:txBody>
      </p:sp>
    </p:spTree>
    <p:extLst>
      <p:ext uri="{BB962C8B-B14F-4D97-AF65-F5344CB8AC3E}">
        <p14:creationId xmlns:p14="http://schemas.microsoft.com/office/powerpoint/2010/main" val="1857035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21BE8-C3CC-55E6-0D4F-97557A34E21E}"/>
              </a:ext>
            </a:extLst>
          </p:cNvPr>
          <p:cNvSpPr>
            <a:spLocks noGrp="1"/>
          </p:cNvSpPr>
          <p:nvPr>
            <p:ph type="title"/>
          </p:nvPr>
        </p:nvSpPr>
        <p:spPr/>
        <p:txBody>
          <a:bodyPr/>
          <a:lstStyle/>
          <a:p>
            <a:r>
              <a:rPr lang="en-US" dirty="0"/>
              <a:t>Controlling Ants Outdoors</a:t>
            </a:r>
          </a:p>
        </p:txBody>
      </p:sp>
      <p:sp>
        <p:nvSpPr>
          <p:cNvPr id="3" name="Content Placeholder 2">
            <a:extLst>
              <a:ext uri="{FF2B5EF4-FFF2-40B4-BE49-F238E27FC236}">
                <a16:creationId xmlns:a16="http://schemas.microsoft.com/office/drawing/2014/main" id="{81BEA8B3-D2E9-C4BF-1859-FBB882DAD186}"/>
              </a:ext>
            </a:extLst>
          </p:cNvPr>
          <p:cNvSpPr>
            <a:spLocks noGrp="1"/>
          </p:cNvSpPr>
          <p:nvPr>
            <p:ph idx="1"/>
          </p:nvPr>
        </p:nvSpPr>
        <p:spPr>
          <a:xfrm>
            <a:off x="457200" y="1417638"/>
            <a:ext cx="8229600" cy="4602162"/>
          </a:xfrm>
        </p:spPr>
        <p:txBody>
          <a:bodyPr/>
          <a:lstStyle/>
          <a:p>
            <a:pPr marL="457200" indent="-457200">
              <a:buFont typeface="Wingdings" panose="05000000000000000000" pitchFamily="2" charset="2"/>
              <a:buChar char="v"/>
            </a:pPr>
            <a:r>
              <a:rPr lang="en-US" dirty="0"/>
              <a:t>Avoid planting trees and shrubs next to building</a:t>
            </a:r>
          </a:p>
          <a:p>
            <a:pPr marL="457200" indent="-457200">
              <a:buFont typeface="Wingdings" panose="05000000000000000000" pitchFamily="2" charset="2"/>
              <a:buChar char="v"/>
            </a:pPr>
            <a:r>
              <a:rPr lang="en-US" dirty="0"/>
              <a:t>Keep grass and mulch several inches away from foundation</a:t>
            </a:r>
          </a:p>
          <a:p>
            <a:pPr marL="457200" indent="-457200">
              <a:buFont typeface="Wingdings" panose="05000000000000000000" pitchFamily="2" charset="2"/>
              <a:buChar char="v"/>
            </a:pPr>
            <a:r>
              <a:rPr lang="en-US" dirty="0"/>
              <a:t>Fix leaky faucets</a:t>
            </a:r>
          </a:p>
          <a:p>
            <a:pPr marL="457200" indent="-457200">
              <a:buFont typeface="Wingdings" panose="05000000000000000000" pitchFamily="2" charset="2"/>
              <a:buChar char="v"/>
            </a:pPr>
            <a:r>
              <a:rPr lang="en-US" dirty="0"/>
              <a:t>Pick up and remove fallen fruit</a:t>
            </a:r>
          </a:p>
        </p:txBody>
      </p:sp>
      <p:sp>
        <p:nvSpPr>
          <p:cNvPr id="4" name="Slide Number Placeholder 3">
            <a:extLst>
              <a:ext uri="{FF2B5EF4-FFF2-40B4-BE49-F238E27FC236}">
                <a16:creationId xmlns:a16="http://schemas.microsoft.com/office/drawing/2014/main" id="{CDB83B25-F0D1-D376-95EE-C6B78325E2B3}"/>
              </a:ext>
            </a:extLst>
          </p:cNvPr>
          <p:cNvSpPr>
            <a:spLocks noGrp="1"/>
          </p:cNvSpPr>
          <p:nvPr>
            <p:ph type="sldNum" sz="quarter" idx="12"/>
          </p:nvPr>
        </p:nvSpPr>
        <p:spPr/>
        <p:txBody>
          <a:bodyPr/>
          <a:lstStyle/>
          <a:p>
            <a:fld id="{111DB74A-73E3-49E8-8984-0D5D8C20C556}" type="slidenum">
              <a:rPr lang="en-US" smtClean="0"/>
              <a:pPr/>
              <a:t>21</a:t>
            </a:fld>
            <a:endParaRPr lang="en-US"/>
          </a:p>
        </p:txBody>
      </p:sp>
    </p:spTree>
    <p:extLst>
      <p:ext uri="{BB962C8B-B14F-4D97-AF65-F5344CB8AC3E}">
        <p14:creationId xmlns:p14="http://schemas.microsoft.com/office/powerpoint/2010/main" val="509726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C317AF-D467-4205-B04F-BC254ADF0254}"/>
              </a:ext>
            </a:extLst>
          </p:cNvPr>
          <p:cNvSpPr>
            <a:spLocks noGrp="1"/>
          </p:cNvSpPr>
          <p:nvPr>
            <p:ph type="body" sz="quarter" idx="13"/>
          </p:nvPr>
        </p:nvSpPr>
        <p:spPr>
          <a:xfrm>
            <a:off x="457200" y="990600"/>
            <a:ext cx="5181600" cy="4038600"/>
          </a:xfrm>
        </p:spPr>
        <p:txBody>
          <a:bodyPr>
            <a:normAutofit/>
          </a:bodyPr>
          <a:lstStyle/>
          <a:p>
            <a:pPr>
              <a:lnSpc>
                <a:spcPct val="90000"/>
              </a:lnSpc>
              <a:buFont typeface="Wingdings" panose="05000000000000000000" pitchFamily="2" charset="2"/>
              <a:buChar char="v"/>
            </a:pPr>
            <a:r>
              <a:rPr lang="en-US" sz="2400" dirty="0"/>
              <a:t>Plant pest-resistant varieties, such as native plants</a:t>
            </a:r>
          </a:p>
          <a:p>
            <a:pPr>
              <a:lnSpc>
                <a:spcPct val="90000"/>
              </a:lnSpc>
              <a:buFont typeface="Wingdings" panose="05000000000000000000" pitchFamily="2" charset="2"/>
              <a:buChar char="v"/>
            </a:pPr>
            <a:r>
              <a:rPr lang="en-US" sz="2400" dirty="0"/>
              <a:t>Squash, trap, wash off, or prune out pests</a:t>
            </a:r>
          </a:p>
          <a:p>
            <a:pPr>
              <a:lnSpc>
                <a:spcPct val="90000"/>
              </a:lnSpc>
              <a:buFont typeface="Wingdings" panose="05000000000000000000" pitchFamily="2" charset="2"/>
              <a:buChar char="v"/>
            </a:pPr>
            <a:r>
              <a:rPr lang="en-US" sz="2400" dirty="0"/>
              <a:t>Add a sticky material as a barrier to bark</a:t>
            </a:r>
          </a:p>
          <a:p>
            <a:pPr>
              <a:lnSpc>
                <a:spcPct val="90000"/>
              </a:lnSpc>
              <a:buFont typeface="Wingdings" panose="05000000000000000000" pitchFamily="2" charset="2"/>
              <a:buChar char="v"/>
            </a:pPr>
            <a:r>
              <a:rPr lang="en-US" sz="2400" dirty="0"/>
              <a:t>Pesticides should only be used when non-chemical methods are ineffective….and are reaching </a:t>
            </a:r>
            <a:r>
              <a:rPr lang="en-US" sz="2400" i="1" dirty="0"/>
              <a:t>intolerable</a:t>
            </a:r>
            <a:r>
              <a:rPr lang="en-US" sz="2400" dirty="0"/>
              <a:t> levels</a:t>
            </a:r>
          </a:p>
          <a:p>
            <a:pPr>
              <a:lnSpc>
                <a:spcPct val="90000"/>
              </a:lnSpc>
              <a:buFont typeface="Wingdings" panose="05000000000000000000" pitchFamily="2" charset="2"/>
              <a:buChar char="v"/>
            </a:pPr>
            <a:endParaRPr lang="en-US" sz="2200" dirty="0"/>
          </a:p>
        </p:txBody>
      </p:sp>
      <p:sp>
        <p:nvSpPr>
          <p:cNvPr id="3" name="Slide Number Placeholder 2">
            <a:extLst>
              <a:ext uri="{FF2B5EF4-FFF2-40B4-BE49-F238E27FC236}">
                <a16:creationId xmlns:a16="http://schemas.microsoft.com/office/drawing/2014/main" id="{B42710B8-6E0C-4815-B33D-5CABC9A42C99}"/>
              </a:ext>
            </a:extLst>
          </p:cNvPr>
          <p:cNvSpPr>
            <a:spLocks noGrp="1"/>
          </p:cNvSpPr>
          <p:nvPr>
            <p:ph type="sldNum" sz="quarter" idx="16"/>
          </p:nvPr>
        </p:nvSpPr>
        <p:spPr>
          <a:xfrm>
            <a:off x="7315200" y="6356350"/>
            <a:ext cx="1371600" cy="365125"/>
          </a:xfrm>
        </p:spPr>
        <p:txBody>
          <a:bodyPr anchor="ctr">
            <a:normAutofit/>
          </a:bodyPr>
          <a:lstStyle/>
          <a:p>
            <a:pPr>
              <a:spcAft>
                <a:spcPts val="600"/>
              </a:spcAft>
            </a:pPr>
            <a:fld id="{111DB74A-73E3-49E8-8984-0D5D8C20C556}" type="slidenum">
              <a:rPr lang="en-US" smtClean="0"/>
              <a:pPr>
                <a:spcAft>
                  <a:spcPts val="600"/>
                </a:spcAft>
              </a:pPr>
              <a:t>22</a:t>
            </a:fld>
            <a:endParaRPr lang="en-US"/>
          </a:p>
        </p:txBody>
      </p:sp>
      <p:pic>
        <p:nvPicPr>
          <p:cNvPr id="10" name="Picture Placeholder 9" descr="A white container with a yellow label&#10;&#10;Description automatically generated with low confidence">
            <a:extLst>
              <a:ext uri="{FF2B5EF4-FFF2-40B4-BE49-F238E27FC236}">
                <a16:creationId xmlns:a16="http://schemas.microsoft.com/office/drawing/2014/main" id="{B9CD56A7-7CA8-4486-9A88-AE4D05A99E6B}"/>
              </a:ext>
            </a:extLst>
          </p:cNvPr>
          <p:cNvPicPr>
            <a:picLocks noGrp="1" noChangeAspect="1"/>
          </p:cNvPicPr>
          <p:nvPr>
            <p:ph type="pic" sz="quarter" idx="18"/>
          </p:nvPr>
        </p:nvPicPr>
        <p:blipFill rotWithShape="1">
          <a:blip r:embed="rId3"/>
          <a:srcRect l="8736" r="4542" b="6"/>
          <a:stretch/>
        </p:blipFill>
        <p:spPr>
          <a:xfrm>
            <a:off x="5948464" y="3657600"/>
            <a:ext cx="2743200" cy="2514600"/>
          </a:xfrm>
          <a:prstGeom prst="rect">
            <a:avLst/>
          </a:prstGeom>
          <a:noFill/>
        </p:spPr>
      </p:pic>
      <p:sp>
        <p:nvSpPr>
          <p:cNvPr id="15" name="Title 4">
            <a:extLst>
              <a:ext uri="{FF2B5EF4-FFF2-40B4-BE49-F238E27FC236}">
                <a16:creationId xmlns:a16="http://schemas.microsoft.com/office/drawing/2014/main" id="{4D068584-6831-47CD-8A51-6966293F14FE}"/>
              </a:ext>
            </a:extLst>
          </p:cNvPr>
          <p:cNvSpPr>
            <a:spLocks noGrp="1"/>
          </p:cNvSpPr>
          <p:nvPr>
            <p:ph type="title"/>
          </p:nvPr>
        </p:nvSpPr>
        <p:spPr>
          <a:xfrm>
            <a:off x="457200" y="274638"/>
            <a:ext cx="8229600" cy="715962"/>
          </a:xfrm>
        </p:spPr>
        <p:txBody>
          <a:bodyPr>
            <a:normAutofit fontScale="90000"/>
          </a:bodyPr>
          <a:lstStyle/>
          <a:p>
            <a:r>
              <a:rPr lang="en-US" sz="4400" dirty="0"/>
              <a:t>Controlling Ants Outdoors</a:t>
            </a:r>
            <a:br>
              <a:rPr lang="en-US" sz="4400" dirty="0"/>
            </a:br>
            <a:endParaRPr lang="en-US" dirty="0"/>
          </a:p>
        </p:txBody>
      </p:sp>
    </p:spTree>
    <p:extLst>
      <p:ext uri="{BB962C8B-B14F-4D97-AF65-F5344CB8AC3E}">
        <p14:creationId xmlns:p14="http://schemas.microsoft.com/office/powerpoint/2010/main" val="251271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BEF7B6-3C52-4A30-8434-B1CFB30BC3FE}"/>
              </a:ext>
            </a:extLst>
          </p:cNvPr>
          <p:cNvSpPr>
            <a:spLocks noGrp="1"/>
          </p:cNvSpPr>
          <p:nvPr>
            <p:ph type="body" sz="quarter" idx="13"/>
          </p:nvPr>
        </p:nvSpPr>
        <p:spPr>
          <a:xfrm>
            <a:off x="228600" y="1600200"/>
            <a:ext cx="5410200" cy="4983162"/>
          </a:xfrm>
        </p:spPr>
        <p:txBody>
          <a:bodyPr>
            <a:normAutofit fontScale="85000" lnSpcReduction="20000"/>
          </a:bodyPr>
          <a:lstStyle/>
          <a:p>
            <a:pPr marL="857250" lvl="1" indent="-457200"/>
            <a:r>
              <a:rPr lang="en-US" sz="2800" dirty="0"/>
              <a:t>0.5% - 1.0% borate most effective for Argentine ants</a:t>
            </a:r>
          </a:p>
          <a:p>
            <a:pPr marL="857250" lvl="1" indent="-457200"/>
            <a:r>
              <a:rPr lang="en-US" sz="2800" dirty="0"/>
              <a:t>Slow acting so you need patience</a:t>
            </a:r>
          </a:p>
          <a:p>
            <a:pPr marL="1257300" lvl="2" indent="-457200"/>
            <a:r>
              <a:rPr lang="en-US" sz="2800" dirty="0"/>
              <a:t>May take up to 1-2 weeks to see decrease of ants</a:t>
            </a:r>
          </a:p>
          <a:p>
            <a:pPr marL="857250" lvl="1" indent="-457200"/>
            <a:r>
              <a:rPr lang="en-US" sz="2800" dirty="0"/>
              <a:t>Pre-packaged baits are not effective for severe infestation</a:t>
            </a:r>
          </a:p>
          <a:p>
            <a:pPr marL="1257300" lvl="2" indent="-457200"/>
            <a:r>
              <a:rPr lang="en-US" sz="2800" dirty="0"/>
              <a:t>Fipronil Gel Bait may be useful indoors inside cabinets, small cracks or along trails</a:t>
            </a:r>
          </a:p>
          <a:p>
            <a:pPr marL="857250" lvl="1" indent="-457200"/>
            <a:r>
              <a:rPr lang="en-US" sz="2800" dirty="0"/>
              <a:t>KM Ant Pro Liquid Bait Dispenser</a:t>
            </a:r>
          </a:p>
          <a:p>
            <a:pPr marL="1257300" lvl="2" indent="-457200"/>
            <a:r>
              <a:rPr lang="en-US" sz="2800" dirty="0"/>
              <a:t>Provides continuous access while keeping bait fresh</a:t>
            </a:r>
          </a:p>
          <a:p>
            <a:endParaRPr lang="en-US" dirty="0"/>
          </a:p>
        </p:txBody>
      </p:sp>
      <p:sp>
        <p:nvSpPr>
          <p:cNvPr id="3" name="Slide Number Placeholder 2">
            <a:extLst>
              <a:ext uri="{FF2B5EF4-FFF2-40B4-BE49-F238E27FC236}">
                <a16:creationId xmlns:a16="http://schemas.microsoft.com/office/drawing/2014/main" id="{3DC2B376-F005-49DA-9BB3-8586C6226CE0}"/>
              </a:ext>
            </a:extLst>
          </p:cNvPr>
          <p:cNvSpPr>
            <a:spLocks noGrp="1"/>
          </p:cNvSpPr>
          <p:nvPr>
            <p:ph type="sldNum" sz="quarter" idx="16"/>
          </p:nvPr>
        </p:nvSpPr>
        <p:spPr/>
        <p:txBody>
          <a:bodyPr/>
          <a:lstStyle/>
          <a:p>
            <a:fld id="{111DB74A-73E3-49E8-8984-0D5D8C20C556}" type="slidenum">
              <a:rPr lang="en-US" smtClean="0"/>
              <a:pPr/>
              <a:t>23</a:t>
            </a:fld>
            <a:endParaRPr lang="en-US" dirty="0"/>
          </a:p>
        </p:txBody>
      </p:sp>
      <p:sp>
        <p:nvSpPr>
          <p:cNvPr id="5" name="Title 4">
            <a:extLst>
              <a:ext uri="{FF2B5EF4-FFF2-40B4-BE49-F238E27FC236}">
                <a16:creationId xmlns:a16="http://schemas.microsoft.com/office/drawing/2014/main" id="{1DAF6E8A-22CA-4BF0-AEA1-ED14A6A25DA7}"/>
              </a:ext>
            </a:extLst>
          </p:cNvPr>
          <p:cNvSpPr>
            <a:spLocks noGrp="1"/>
          </p:cNvSpPr>
          <p:nvPr>
            <p:ph type="title"/>
          </p:nvPr>
        </p:nvSpPr>
        <p:spPr/>
        <p:txBody>
          <a:bodyPr/>
          <a:lstStyle/>
          <a:p>
            <a:r>
              <a:rPr lang="en-US" dirty="0"/>
              <a:t>Insecticide Bait</a:t>
            </a:r>
          </a:p>
        </p:txBody>
      </p:sp>
      <p:pic>
        <p:nvPicPr>
          <p:cNvPr id="10" name="Picture 9">
            <a:extLst>
              <a:ext uri="{FF2B5EF4-FFF2-40B4-BE49-F238E27FC236}">
                <a16:creationId xmlns:a16="http://schemas.microsoft.com/office/drawing/2014/main" id="{FC7A4C62-9308-4C6C-A2D8-945D16F220E1}"/>
              </a:ext>
            </a:extLst>
          </p:cNvPr>
          <p:cNvPicPr>
            <a:picLocks noChangeAspect="1"/>
          </p:cNvPicPr>
          <p:nvPr/>
        </p:nvPicPr>
        <p:blipFill>
          <a:blip r:embed="rId3"/>
          <a:stretch>
            <a:fillRect/>
          </a:stretch>
        </p:blipFill>
        <p:spPr>
          <a:xfrm>
            <a:off x="6686550" y="681410"/>
            <a:ext cx="1409700" cy="2381250"/>
          </a:xfrm>
          <a:prstGeom prst="rect">
            <a:avLst/>
          </a:prstGeom>
          <a:ln>
            <a:solidFill>
              <a:schemeClr val="tx1"/>
            </a:solidFill>
          </a:ln>
        </p:spPr>
      </p:pic>
      <p:pic>
        <p:nvPicPr>
          <p:cNvPr id="11" name="Picture 10">
            <a:extLst>
              <a:ext uri="{FF2B5EF4-FFF2-40B4-BE49-F238E27FC236}">
                <a16:creationId xmlns:a16="http://schemas.microsoft.com/office/drawing/2014/main" id="{8790BF7F-8699-4807-B907-3F7B0CA955AC}"/>
              </a:ext>
            </a:extLst>
          </p:cNvPr>
          <p:cNvPicPr>
            <a:picLocks noChangeAspect="1"/>
          </p:cNvPicPr>
          <p:nvPr/>
        </p:nvPicPr>
        <p:blipFill>
          <a:blip r:embed="rId4"/>
          <a:stretch>
            <a:fillRect/>
          </a:stretch>
        </p:blipFill>
        <p:spPr>
          <a:xfrm>
            <a:off x="5943600" y="3429000"/>
            <a:ext cx="2895600" cy="2573338"/>
          </a:xfrm>
          <a:prstGeom prst="rect">
            <a:avLst/>
          </a:prstGeom>
          <a:ln>
            <a:solidFill>
              <a:schemeClr val="tx1"/>
            </a:solidFill>
          </a:ln>
        </p:spPr>
      </p:pic>
    </p:spTree>
    <p:extLst>
      <p:ext uri="{BB962C8B-B14F-4D97-AF65-F5344CB8AC3E}">
        <p14:creationId xmlns:p14="http://schemas.microsoft.com/office/powerpoint/2010/main" val="1321836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BB7A4-FD4C-481A-9677-5167CD6752CB}"/>
              </a:ext>
            </a:extLst>
          </p:cNvPr>
          <p:cNvSpPr>
            <a:spLocks noGrp="1"/>
          </p:cNvSpPr>
          <p:nvPr>
            <p:ph type="title"/>
          </p:nvPr>
        </p:nvSpPr>
        <p:spPr/>
        <p:txBody>
          <a:bodyPr/>
          <a:lstStyle/>
          <a:p>
            <a:r>
              <a:rPr lang="en-US" dirty="0"/>
              <a:t>Read and Follow Instructions</a:t>
            </a:r>
          </a:p>
        </p:txBody>
      </p:sp>
      <p:sp>
        <p:nvSpPr>
          <p:cNvPr id="3" name="Content Placeholder 2">
            <a:extLst>
              <a:ext uri="{FF2B5EF4-FFF2-40B4-BE49-F238E27FC236}">
                <a16:creationId xmlns:a16="http://schemas.microsoft.com/office/drawing/2014/main" id="{BBD453D3-C512-4213-968A-B7BD78496170}"/>
              </a:ext>
            </a:extLst>
          </p:cNvPr>
          <p:cNvSpPr>
            <a:spLocks noGrp="1"/>
          </p:cNvSpPr>
          <p:nvPr>
            <p:ph idx="1"/>
          </p:nvPr>
        </p:nvSpPr>
        <p:spPr>
          <a:xfrm>
            <a:off x="457200" y="1600200"/>
            <a:ext cx="8229600" cy="4756149"/>
          </a:xfrm>
        </p:spPr>
        <p:txBody>
          <a:bodyPr/>
          <a:lstStyle/>
          <a:p>
            <a:pPr marL="457200" indent="-457200">
              <a:buFont typeface="Wingdings" panose="05000000000000000000" pitchFamily="2" charset="2"/>
              <a:buChar char="v"/>
            </a:pPr>
            <a:r>
              <a:rPr lang="en-US" dirty="0"/>
              <a:t>Poisonous</a:t>
            </a:r>
          </a:p>
          <a:p>
            <a:pPr marL="457200" indent="-457200">
              <a:buFont typeface="Wingdings" panose="05000000000000000000" pitchFamily="2" charset="2"/>
              <a:buChar char="v"/>
            </a:pPr>
            <a:r>
              <a:rPr lang="en-US" dirty="0"/>
              <a:t>Pesticides move through water, soil resulting in contamination of creeks, lakes, rivers and ocean</a:t>
            </a:r>
          </a:p>
          <a:p>
            <a:pPr marL="457200" indent="-457200">
              <a:buFont typeface="Wingdings" panose="05000000000000000000" pitchFamily="2" charset="2"/>
              <a:buChar char="v"/>
            </a:pPr>
            <a:r>
              <a:rPr lang="en-US" dirty="0"/>
              <a:t>Wear appropriate clothing and </a:t>
            </a:r>
          </a:p>
          <a:p>
            <a:pPr marL="457200" indent="-457200">
              <a:buFont typeface="Wingdings" panose="05000000000000000000" pitchFamily="2" charset="2"/>
              <a:buChar char="v"/>
            </a:pPr>
            <a:r>
              <a:rPr lang="en-US" dirty="0"/>
              <a:t>Never allow them to get into drains or creeks or neighbor’s property</a:t>
            </a:r>
          </a:p>
          <a:p>
            <a:pPr marL="457200" indent="-457200">
              <a:buFont typeface="Wingdings" panose="05000000000000000000" pitchFamily="2" charset="2"/>
              <a:buChar char="v"/>
            </a:pPr>
            <a:r>
              <a:rPr lang="en-US" dirty="0"/>
              <a:t>Dispose of properly</a:t>
            </a:r>
          </a:p>
        </p:txBody>
      </p:sp>
      <p:sp>
        <p:nvSpPr>
          <p:cNvPr id="4" name="Slide Number Placeholder 3">
            <a:extLst>
              <a:ext uri="{FF2B5EF4-FFF2-40B4-BE49-F238E27FC236}">
                <a16:creationId xmlns:a16="http://schemas.microsoft.com/office/drawing/2014/main" id="{AF7A3AEC-6620-482C-84DE-71CFFBFF3121}"/>
              </a:ext>
            </a:extLst>
          </p:cNvPr>
          <p:cNvSpPr>
            <a:spLocks noGrp="1"/>
          </p:cNvSpPr>
          <p:nvPr>
            <p:ph type="sldNum" sz="quarter" idx="12"/>
          </p:nvPr>
        </p:nvSpPr>
        <p:spPr/>
        <p:txBody>
          <a:bodyPr/>
          <a:lstStyle/>
          <a:p>
            <a:fld id="{111DB74A-73E3-49E8-8984-0D5D8C20C556}" type="slidenum">
              <a:rPr lang="en-US" smtClean="0"/>
              <a:pPr/>
              <a:t>24</a:t>
            </a:fld>
            <a:endParaRPr lang="en-US"/>
          </a:p>
        </p:txBody>
      </p:sp>
    </p:spTree>
    <p:extLst>
      <p:ext uri="{BB962C8B-B14F-4D97-AF65-F5344CB8AC3E}">
        <p14:creationId xmlns:p14="http://schemas.microsoft.com/office/powerpoint/2010/main" val="819219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3F544A-2AC8-4735-868E-F56FF43FFD67}"/>
              </a:ext>
            </a:extLst>
          </p:cNvPr>
          <p:cNvSpPr>
            <a:spLocks noGrp="1"/>
          </p:cNvSpPr>
          <p:nvPr>
            <p:ph type="body" sz="quarter" idx="13"/>
          </p:nvPr>
        </p:nvSpPr>
        <p:spPr>
          <a:xfrm>
            <a:off x="457200" y="1219200"/>
            <a:ext cx="4724400" cy="5364162"/>
          </a:xfrm>
        </p:spPr>
        <p:txBody>
          <a:bodyPr>
            <a:normAutofit fontScale="92500"/>
          </a:bodyPr>
          <a:lstStyle/>
          <a:p>
            <a:pPr marL="457200" indent="-457200">
              <a:buFont typeface="Wingdings" panose="05000000000000000000" pitchFamily="2" charset="2"/>
              <a:buChar char="v"/>
            </a:pPr>
            <a:r>
              <a:rPr lang="en-US" sz="2800" dirty="0"/>
              <a:t>Track to food source</a:t>
            </a:r>
          </a:p>
          <a:p>
            <a:pPr marL="857250" lvl="1" indent="-457200"/>
            <a:r>
              <a:rPr lang="en-US" dirty="0"/>
              <a:t>Clean spills, pet food, remove garbage</a:t>
            </a:r>
          </a:p>
          <a:p>
            <a:pPr marL="457200" lvl="1" indent="-457200"/>
            <a:r>
              <a:rPr lang="en-US" sz="2800" dirty="0"/>
              <a:t>Wipe trails with soapy water or window spray</a:t>
            </a:r>
          </a:p>
          <a:p>
            <a:pPr lvl="1" indent="-342900"/>
            <a:r>
              <a:rPr lang="en-US" dirty="0"/>
              <a:t>Or Vacuum ants and then wipe</a:t>
            </a:r>
          </a:p>
          <a:p>
            <a:pPr marL="457200" lvl="1" indent="-457200"/>
            <a:r>
              <a:rPr lang="en-US" sz="2800" dirty="0"/>
              <a:t>Locate opening and caulk or plug with petroleum jelly</a:t>
            </a:r>
          </a:p>
          <a:p>
            <a:pPr marL="457200" lvl="1" indent="-457200"/>
            <a:r>
              <a:rPr lang="en-US" sz="2800" dirty="0"/>
              <a:t>Place bait outdoors at point of entry</a:t>
            </a:r>
          </a:p>
          <a:p>
            <a:pPr marL="457200" lvl="1" indent="-457200"/>
            <a:r>
              <a:rPr lang="en-US" sz="2800" dirty="0"/>
              <a:t>Continue to clean as they reappear</a:t>
            </a:r>
          </a:p>
        </p:txBody>
      </p:sp>
      <p:sp>
        <p:nvSpPr>
          <p:cNvPr id="3" name="Slide Number Placeholder 2">
            <a:extLst>
              <a:ext uri="{FF2B5EF4-FFF2-40B4-BE49-F238E27FC236}">
                <a16:creationId xmlns:a16="http://schemas.microsoft.com/office/drawing/2014/main" id="{EC3024C2-FE1F-4F8B-8D43-8BD7B52A5AC4}"/>
              </a:ext>
            </a:extLst>
          </p:cNvPr>
          <p:cNvSpPr>
            <a:spLocks noGrp="1"/>
          </p:cNvSpPr>
          <p:nvPr>
            <p:ph type="sldNum" sz="quarter" idx="16"/>
          </p:nvPr>
        </p:nvSpPr>
        <p:spPr>
          <a:xfrm>
            <a:off x="7315200" y="6400799"/>
            <a:ext cx="1371600" cy="365125"/>
          </a:xfrm>
        </p:spPr>
        <p:txBody>
          <a:bodyPr/>
          <a:lstStyle/>
          <a:p>
            <a:fld id="{111DB74A-73E3-49E8-8984-0D5D8C20C556}" type="slidenum">
              <a:rPr lang="en-US" smtClean="0"/>
              <a:pPr/>
              <a:t>25</a:t>
            </a:fld>
            <a:endParaRPr lang="en-US" dirty="0"/>
          </a:p>
        </p:txBody>
      </p:sp>
      <p:sp>
        <p:nvSpPr>
          <p:cNvPr id="5" name="Title 4">
            <a:extLst>
              <a:ext uri="{FF2B5EF4-FFF2-40B4-BE49-F238E27FC236}">
                <a16:creationId xmlns:a16="http://schemas.microsoft.com/office/drawing/2014/main" id="{BEEE224B-DA33-493F-A52B-9FDF1F4D906C}"/>
              </a:ext>
            </a:extLst>
          </p:cNvPr>
          <p:cNvSpPr>
            <a:spLocks noGrp="1"/>
          </p:cNvSpPr>
          <p:nvPr>
            <p:ph type="title"/>
          </p:nvPr>
        </p:nvSpPr>
        <p:spPr/>
        <p:txBody>
          <a:bodyPr/>
          <a:lstStyle/>
          <a:p>
            <a:r>
              <a:rPr lang="en-US" dirty="0"/>
              <a:t>911- What’s Your Emergency?</a:t>
            </a:r>
          </a:p>
        </p:txBody>
      </p:sp>
      <p:pic>
        <p:nvPicPr>
          <p:cNvPr id="7" name="Picture 6">
            <a:extLst>
              <a:ext uri="{FF2B5EF4-FFF2-40B4-BE49-F238E27FC236}">
                <a16:creationId xmlns:a16="http://schemas.microsoft.com/office/drawing/2014/main" id="{866AD881-9F91-4EE7-B82B-CD56F41B074E}"/>
              </a:ext>
            </a:extLst>
          </p:cNvPr>
          <p:cNvPicPr>
            <a:picLocks noChangeAspect="1"/>
          </p:cNvPicPr>
          <p:nvPr/>
        </p:nvPicPr>
        <p:blipFill>
          <a:blip r:embed="rId3"/>
          <a:stretch>
            <a:fillRect/>
          </a:stretch>
        </p:blipFill>
        <p:spPr>
          <a:xfrm>
            <a:off x="5549630" y="1638300"/>
            <a:ext cx="3124200" cy="3581400"/>
          </a:xfrm>
          <a:prstGeom prst="rect">
            <a:avLst/>
          </a:prstGeom>
        </p:spPr>
      </p:pic>
    </p:spTree>
    <p:extLst>
      <p:ext uri="{BB962C8B-B14F-4D97-AF65-F5344CB8AC3E}">
        <p14:creationId xmlns:p14="http://schemas.microsoft.com/office/powerpoint/2010/main" val="3146358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47D7-7040-4336-B78E-0319AC1B4AA5}"/>
              </a:ext>
            </a:extLst>
          </p:cNvPr>
          <p:cNvSpPr>
            <a:spLocks noGrp="1"/>
          </p:cNvSpPr>
          <p:nvPr>
            <p:ph type="title"/>
          </p:nvPr>
        </p:nvSpPr>
        <p:spPr/>
        <p:txBody>
          <a:bodyPr/>
          <a:lstStyle/>
          <a:p>
            <a:r>
              <a:rPr lang="en-US" dirty="0"/>
              <a:t>In Conclusion</a:t>
            </a:r>
          </a:p>
        </p:txBody>
      </p:sp>
      <p:sp>
        <p:nvSpPr>
          <p:cNvPr id="3" name="Content Placeholder 2">
            <a:extLst>
              <a:ext uri="{FF2B5EF4-FFF2-40B4-BE49-F238E27FC236}">
                <a16:creationId xmlns:a16="http://schemas.microsoft.com/office/drawing/2014/main" id="{C71CD2C4-2D51-4741-9088-D60B46F0753A}"/>
              </a:ext>
            </a:extLst>
          </p:cNvPr>
          <p:cNvSpPr>
            <a:spLocks noGrp="1"/>
          </p:cNvSpPr>
          <p:nvPr>
            <p:ph idx="1"/>
          </p:nvPr>
        </p:nvSpPr>
        <p:spPr/>
        <p:txBody>
          <a:bodyPr/>
          <a:lstStyle/>
          <a:p>
            <a:pPr marL="457200" indent="-457200">
              <a:buFont typeface="Wingdings" panose="05000000000000000000" pitchFamily="2" charset="2"/>
              <a:buChar char="v"/>
            </a:pPr>
            <a:r>
              <a:rPr lang="en-US" dirty="0"/>
              <a:t>Identify the ant you want to control</a:t>
            </a:r>
          </a:p>
          <a:p>
            <a:pPr marL="457200" indent="-457200">
              <a:buFont typeface="Wingdings" panose="05000000000000000000" pitchFamily="2" charset="2"/>
              <a:buChar char="v"/>
            </a:pPr>
            <a:r>
              <a:rPr lang="en-US" dirty="0"/>
              <a:t>Don’t try to eliminate ants, learn to manage them</a:t>
            </a:r>
          </a:p>
          <a:p>
            <a:pPr marL="457200" indent="-457200">
              <a:buFont typeface="Wingdings" panose="05000000000000000000" pitchFamily="2" charset="2"/>
              <a:buChar char="v"/>
            </a:pPr>
            <a:r>
              <a:rPr lang="en-US" dirty="0"/>
              <a:t>Keep kitchen clean </a:t>
            </a:r>
          </a:p>
          <a:p>
            <a:pPr marL="457200" indent="-457200">
              <a:buFont typeface="Wingdings" panose="05000000000000000000" pitchFamily="2" charset="2"/>
              <a:buChar char="v"/>
            </a:pPr>
            <a:r>
              <a:rPr lang="en-US" dirty="0"/>
              <a:t>Inspect house perimeter</a:t>
            </a:r>
          </a:p>
          <a:p>
            <a:pPr marL="457200" indent="-457200">
              <a:buFont typeface="Wingdings" panose="05000000000000000000" pitchFamily="2" charset="2"/>
              <a:buChar char="v"/>
            </a:pPr>
            <a:r>
              <a:rPr lang="en-US" dirty="0"/>
              <a:t>Choose the right bait for your target ant </a:t>
            </a:r>
          </a:p>
          <a:p>
            <a:pPr marL="0" indent="0"/>
            <a:endParaRPr lang="en-US" dirty="0"/>
          </a:p>
        </p:txBody>
      </p:sp>
      <p:sp>
        <p:nvSpPr>
          <p:cNvPr id="4" name="Slide Number Placeholder 3">
            <a:extLst>
              <a:ext uri="{FF2B5EF4-FFF2-40B4-BE49-F238E27FC236}">
                <a16:creationId xmlns:a16="http://schemas.microsoft.com/office/drawing/2014/main" id="{C0915788-F4E7-4F67-97E4-2083CD745895}"/>
              </a:ext>
            </a:extLst>
          </p:cNvPr>
          <p:cNvSpPr>
            <a:spLocks noGrp="1"/>
          </p:cNvSpPr>
          <p:nvPr>
            <p:ph type="sldNum" sz="quarter" idx="12"/>
          </p:nvPr>
        </p:nvSpPr>
        <p:spPr/>
        <p:txBody>
          <a:bodyPr/>
          <a:lstStyle/>
          <a:p>
            <a:fld id="{111DB74A-73E3-49E8-8984-0D5D8C20C556}" type="slidenum">
              <a:rPr lang="en-US" smtClean="0"/>
              <a:pPr/>
              <a:t>26</a:t>
            </a:fld>
            <a:endParaRPr lang="en-US"/>
          </a:p>
        </p:txBody>
      </p:sp>
    </p:spTree>
    <p:extLst>
      <p:ext uri="{BB962C8B-B14F-4D97-AF65-F5344CB8AC3E}">
        <p14:creationId xmlns:p14="http://schemas.microsoft.com/office/powerpoint/2010/main" val="1344384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1797E-0AA5-9CC7-D02E-D53122C8082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392557A-9F32-D7D8-0937-FAC207964C14}"/>
              </a:ext>
            </a:extLst>
          </p:cNvPr>
          <p:cNvSpPr>
            <a:spLocks noGrp="1"/>
          </p:cNvSpPr>
          <p:nvPr>
            <p:ph idx="1"/>
          </p:nvPr>
        </p:nvSpPr>
        <p:spPr/>
        <p:txBody>
          <a:bodyPr>
            <a:normAutofit fontScale="70000" lnSpcReduction="20000"/>
          </a:bodyPr>
          <a:lstStyle/>
          <a:p>
            <a:r>
              <a:rPr lang="en-US" sz="3200" dirty="0"/>
              <a:t>Ants Management Guidelines; UC ANR Publication 7411 Published October 2012</a:t>
            </a:r>
          </a:p>
          <a:p>
            <a:r>
              <a:rPr lang="en-US" sz="3200" dirty="0">
                <a:hlinkClick r:id="rId2"/>
              </a:rPr>
              <a:t>http://ipm.ucanr.edu/PMG/PESTNOTES/pn7411.html</a:t>
            </a:r>
            <a:endParaRPr lang="en-US" sz="3200" dirty="0"/>
          </a:p>
          <a:p>
            <a:endParaRPr lang="en-US" sz="3200" dirty="0"/>
          </a:p>
          <a:p>
            <a:r>
              <a:rPr lang="en-US" sz="3200" dirty="0"/>
              <a:t>Garden Chemicals: Safe Use &amp; Disposal UC ANR Published Sept  2018</a:t>
            </a:r>
          </a:p>
          <a:p>
            <a:r>
              <a:rPr lang="en-US" sz="3200" dirty="0">
                <a:hlinkClick r:id="rId3"/>
              </a:rPr>
              <a:t>http://ipm.ucanr.edu/QT/gardenchemicalscard.html</a:t>
            </a:r>
            <a:endParaRPr lang="en-US" sz="3200" dirty="0"/>
          </a:p>
          <a:p>
            <a:endParaRPr lang="en-US" sz="3200" dirty="0"/>
          </a:p>
          <a:p>
            <a:r>
              <a:rPr lang="en-US" sz="3200" dirty="0"/>
              <a:t>Ants; Natter JR; Oregon State Univ –Extension Master Gardener Newsletter May 2020</a:t>
            </a:r>
          </a:p>
          <a:p>
            <a:r>
              <a:rPr lang="en-US" sz="3200" dirty="0">
                <a:hlinkClick r:id="rId4"/>
              </a:rPr>
              <a:t>https://blogs.oregonstate.edu/mgmetro/2020/05/05/ants</a:t>
            </a:r>
            <a:endParaRPr lang="en-US" sz="3200" dirty="0"/>
          </a:p>
          <a:p>
            <a:endParaRPr lang="en-US" dirty="0"/>
          </a:p>
        </p:txBody>
      </p:sp>
      <p:sp>
        <p:nvSpPr>
          <p:cNvPr id="4" name="Slide Number Placeholder 3">
            <a:extLst>
              <a:ext uri="{FF2B5EF4-FFF2-40B4-BE49-F238E27FC236}">
                <a16:creationId xmlns:a16="http://schemas.microsoft.com/office/drawing/2014/main" id="{1B7426B9-B6CC-7056-5952-F550165AFED4}"/>
              </a:ext>
            </a:extLst>
          </p:cNvPr>
          <p:cNvSpPr>
            <a:spLocks noGrp="1"/>
          </p:cNvSpPr>
          <p:nvPr>
            <p:ph type="sldNum" sz="quarter" idx="12"/>
          </p:nvPr>
        </p:nvSpPr>
        <p:spPr/>
        <p:txBody>
          <a:bodyPr/>
          <a:lstStyle/>
          <a:p>
            <a:fld id="{111DB74A-73E3-49E8-8984-0D5D8C20C556}" type="slidenum">
              <a:rPr lang="en-US" smtClean="0"/>
              <a:pPr/>
              <a:t>27</a:t>
            </a:fld>
            <a:endParaRPr lang="en-US"/>
          </a:p>
        </p:txBody>
      </p:sp>
    </p:spTree>
    <p:extLst>
      <p:ext uri="{BB962C8B-B14F-4D97-AF65-F5344CB8AC3E}">
        <p14:creationId xmlns:p14="http://schemas.microsoft.com/office/powerpoint/2010/main" val="290125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73806-DC35-1EF5-831A-B967EB6AF62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6709EB82-C8E9-21BD-EB50-6DA5F4BC1D3B}"/>
              </a:ext>
            </a:extLst>
          </p:cNvPr>
          <p:cNvSpPr>
            <a:spLocks noGrp="1"/>
          </p:cNvSpPr>
          <p:nvPr>
            <p:ph idx="1"/>
          </p:nvPr>
        </p:nvSpPr>
        <p:spPr/>
        <p:txBody>
          <a:bodyPr>
            <a:normAutofit fontScale="85000" lnSpcReduction="20000"/>
          </a:bodyPr>
          <a:lstStyle/>
          <a:p>
            <a:r>
              <a:rPr lang="en-US" sz="2100" dirty="0"/>
              <a:t>Quick Tips: Ants Published Sept 2018</a:t>
            </a:r>
          </a:p>
          <a:p>
            <a:r>
              <a:rPr lang="en-US" sz="2100" dirty="0">
                <a:hlinkClick r:id="rId2"/>
              </a:rPr>
              <a:t>http://ipm.ucanr.edu/QT/antscard.html</a:t>
            </a:r>
            <a:endParaRPr lang="en-US" sz="2100" dirty="0"/>
          </a:p>
          <a:p>
            <a:endParaRPr lang="en-US" sz="2100" dirty="0"/>
          </a:p>
          <a:p>
            <a:pPr marL="0" marR="0">
              <a:spcBef>
                <a:spcPts val="0"/>
              </a:spcBef>
              <a:spcAft>
                <a:spcPts val="600"/>
              </a:spcAft>
            </a:pPr>
            <a:r>
              <a:rPr lang="en-US" sz="2100" b="1" dirty="0">
                <a:solidFill>
                  <a:srgbClr val="000000"/>
                </a:solidFill>
                <a:effectLst/>
                <a:ea typeface="Calibri" panose="020F0502020204030204" pitchFamily="34" charset="0"/>
                <a:cs typeface="Calibri" panose="020F0502020204030204" pitchFamily="34" charset="0"/>
              </a:rPr>
              <a:t>Pests in Gardens and Landscapes: Quick Tip for Scales:</a:t>
            </a:r>
            <a:endParaRPr lang="en-US" sz="2100" dirty="0">
              <a:effectLst/>
              <a:ea typeface="Calibri" panose="020F0502020204030204" pitchFamily="34" charset="0"/>
              <a:cs typeface="Times New Roman" panose="02020603050405020304" pitchFamily="18" charset="0"/>
            </a:endParaRPr>
          </a:p>
          <a:p>
            <a:pPr marL="0" marR="0">
              <a:spcBef>
                <a:spcPts val="0"/>
              </a:spcBef>
              <a:spcAft>
                <a:spcPts val="600"/>
              </a:spcAft>
            </a:pPr>
            <a:r>
              <a:rPr lang="en-US" sz="2100" u="sng" dirty="0">
                <a:solidFill>
                  <a:srgbClr val="0000FF"/>
                </a:solidFill>
                <a:effectLst/>
                <a:ea typeface="Calibri" panose="020F0502020204030204" pitchFamily="34" charset="0"/>
                <a:cs typeface="Calibri" panose="020F0502020204030204" pitchFamily="34" charset="0"/>
                <a:hlinkClick r:id="rId3"/>
              </a:rPr>
              <a:t>http://ipm.ucanr.edu/QT/scalescard.html</a:t>
            </a:r>
            <a:endParaRPr lang="en-US" sz="2100" dirty="0">
              <a:effectLst/>
              <a:ea typeface="Calibri" panose="020F0502020204030204" pitchFamily="34" charset="0"/>
              <a:cs typeface="Times New Roman" panose="02020603050405020304" pitchFamily="18" charset="0"/>
            </a:endParaRPr>
          </a:p>
          <a:p>
            <a:pPr marL="0" marR="0">
              <a:spcBef>
                <a:spcPts val="0"/>
              </a:spcBef>
              <a:spcAft>
                <a:spcPts val="600"/>
              </a:spcAft>
            </a:pPr>
            <a:r>
              <a:rPr lang="en-US" sz="2100" b="1" dirty="0">
                <a:solidFill>
                  <a:srgbClr val="000000"/>
                </a:solidFill>
                <a:effectLst/>
                <a:ea typeface="Calibri" panose="020F0502020204030204" pitchFamily="34" charset="0"/>
                <a:cs typeface="Calibri" panose="020F0502020204030204" pitchFamily="34" charset="0"/>
              </a:rPr>
              <a:t> </a:t>
            </a:r>
            <a:endParaRPr lang="en-US" sz="2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100" b="1" dirty="0">
                <a:solidFill>
                  <a:srgbClr val="000000"/>
                </a:solidFill>
                <a:effectLst/>
                <a:ea typeface="Calibri" panose="020F0502020204030204" pitchFamily="34" charset="0"/>
                <a:cs typeface="Calibri" panose="020F0502020204030204" pitchFamily="34" charset="0"/>
              </a:rPr>
              <a:t>Pests in Gardens and Landscapes: Quick Tip for Ants Link</a:t>
            </a:r>
            <a:r>
              <a:rPr lang="en-US" sz="2100" dirty="0">
                <a:solidFill>
                  <a:srgbClr val="000000"/>
                </a:solidFill>
                <a:effectLst/>
                <a:ea typeface="Calibri" panose="020F0502020204030204" pitchFamily="34" charset="0"/>
                <a:cs typeface="Calibri" panose="020F0502020204030204" pitchFamily="34" charset="0"/>
              </a:rPr>
              <a:t>: </a:t>
            </a:r>
            <a:r>
              <a:rPr lang="en-US" sz="2100" u="sng" dirty="0">
                <a:solidFill>
                  <a:srgbClr val="0000FF"/>
                </a:solidFill>
                <a:effectLst/>
                <a:ea typeface="Calibri" panose="020F0502020204030204" pitchFamily="34" charset="0"/>
                <a:cs typeface="Calibri" panose="020F0502020204030204" pitchFamily="34" charset="0"/>
                <a:hlinkClick r:id="rId2"/>
              </a:rPr>
              <a:t>http://ipm.ucanr.edu/QT/antscard.html</a:t>
            </a:r>
            <a:endParaRPr lang="en-US" sz="2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100" u="none" strike="noStrike" dirty="0">
                <a:solidFill>
                  <a:srgbClr val="0000FF"/>
                </a:solidFill>
                <a:effectLst/>
                <a:ea typeface="Calibri" panose="020F0502020204030204" pitchFamily="34" charset="0"/>
                <a:cs typeface="Calibri" panose="020F0502020204030204" pitchFamily="34" charset="0"/>
              </a:rPr>
              <a:t> </a:t>
            </a:r>
            <a:endParaRPr lang="en-US" sz="2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100" b="1" dirty="0">
                <a:solidFill>
                  <a:srgbClr val="000000"/>
                </a:solidFill>
                <a:effectLst/>
                <a:ea typeface="Calibri" panose="020F0502020204030204" pitchFamily="34" charset="0"/>
                <a:cs typeface="Calibri" panose="020F0502020204030204" pitchFamily="34" charset="0"/>
              </a:rPr>
              <a:t>Pests in Gardens and Landscapes for Aphids </a:t>
            </a:r>
            <a:r>
              <a:rPr lang="en-US" sz="2100" u="sng" dirty="0">
                <a:solidFill>
                  <a:srgbClr val="0000FF"/>
                </a:solidFill>
                <a:effectLst/>
                <a:ea typeface="Calibri" panose="020F0502020204030204" pitchFamily="34" charset="0"/>
                <a:cs typeface="Calibri" panose="020F0502020204030204" pitchFamily="34" charset="0"/>
                <a:hlinkClick r:id="rId4"/>
              </a:rPr>
              <a:t>http://ipm.ucanr.edu/PMG/PESTNOTES/pn7404.html</a:t>
            </a:r>
            <a:r>
              <a:rPr lang="en-US" sz="2100" dirty="0">
                <a:solidFill>
                  <a:srgbClr val="000000"/>
                </a:solidFill>
                <a:effectLst/>
                <a:ea typeface="Calibri" panose="020F0502020204030204" pitchFamily="34" charset="0"/>
                <a:cs typeface="Calibri" panose="020F0502020204030204" pitchFamily="34" charset="0"/>
              </a:rPr>
              <a:t> </a:t>
            </a:r>
            <a:endParaRPr lang="en-US" sz="2100" dirty="0">
              <a:effectLst/>
              <a:ea typeface="Calibri" panose="020F0502020204030204" pitchFamily="34" charset="0"/>
              <a:cs typeface="Times New Roman" panose="02020603050405020304" pitchFamily="18" charset="0"/>
            </a:endParaRPr>
          </a:p>
          <a:p>
            <a:endParaRPr lang="en-US" dirty="0"/>
          </a:p>
          <a:p>
            <a:r>
              <a:rPr lang="en-US" dirty="0"/>
              <a:t>                                      </a:t>
            </a:r>
          </a:p>
        </p:txBody>
      </p:sp>
      <p:sp>
        <p:nvSpPr>
          <p:cNvPr id="4" name="Slide Number Placeholder 3">
            <a:extLst>
              <a:ext uri="{FF2B5EF4-FFF2-40B4-BE49-F238E27FC236}">
                <a16:creationId xmlns:a16="http://schemas.microsoft.com/office/drawing/2014/main" id="{D3553464-AB92-798E-6AAD-B45B3812417F}"/>
              </a:ext>
            </a:extLst>
          </p:cNvPr>
          <p:cNvSpPr>
            <a:spLocks noGrp="1"/>
          </p:cNvSpPr>
          <p:nvPr>
            <p:ph type="sldNum" sz="quarter" idx="12"/>
          </p:nvPr>
        </p:nvSpPr>
        <p:spPr/>
        <p:txBody>
          <a:bodyPr/>
          <a:lstStyle/>
          <a:p>
            <a:fld id="{111DB74A-73E3-49E8-8984-0D5D8C20C556}" type="slidenum">
              <a:rPr lang="en-US" smtClean="0"/>
              <a:pPr/>
              <a:t>28</a:t>
            </a:fld>
            <a:endParaRPr lang="en-US"/>
          </a:p>
        </p:txBody>
      </p:sp>
    </p:spTree>
    <p:extLst>
      <p:ext uri="{BB962C8B-B14F-4D97-AF65-F5344CB8AC3E}">
        <p14:creationId xmlns:p14="http://schemas.microsoft.com/office/powerpoint/2010/main" val="3878278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Thank You!</a:t>
            </a:r>
          </a:p>
        </p:txBody>
      </p:sp>
      <p:sp>
        <p:nvSpPr>
          <p:cNvPr id="7" name="Text Placeholder 6"/>
          <p:cNvSpPr>
            <a:spLocks noGrp="1"/>
          </p:cNvSpPr>
          <p:nvPr>
            <p:ph type="body" idx="1"/>
          </p:nvPr>
        </p:nvSpPr>
        <p:spPr>
          <a:xfrm>
            <a:off x="457200" y="1524000"/>
            <a:ext cx="8229600" cy="639762"/>
          </a:xfrm>
        </p:spPr>
        <p:txBody>
          <a:bodyPr>
            <a:noAutofit/>
          </a:bodyPr>
          <a:lstStyle/>
          <a:p>
            <a:r>
              <a:rPr lang="en-US" sz="4000" b="0" dirty="0">
                <a:solidFill>
                  <a:schemeClr val="accent2"/>
                </a:solidFill>
              </a:rPr>
              <a:t>Any Questions?</a:t>
            </a:r>
          </a:p>
        </p:txBody>
      </p:sp>
      <p:sp>
        <p:nvSpPr>
          <p:cNvPr id="8" name="Content Placeholder 7"/>
          <p:cNvSpPr>
            <a:spLocks noGrp="1"/>
          </p:cNvSpPr>
          <p:nvPr>
            <p:ph sz="half" idx="2"/>
          </p:nvPr>
        </p:nvSpPr>
        <p:spPr/>
        <p:txBody>
          <a:bodyPr/>
          <a:lstStyle/>
          <a:p>
            <a:endParaRPr lang="en-US" dirty="0"/>
          </a:p>
          <a:p>
            <a:pPr algn="ctr"/>
            <a:r>
              <a:rPr lang="en-US" dirty="0"/>
              <a:t>Master Gardener Hotline: </a:t>
            </a:r>
            <a:r>
              <a:rPr lang="en-US" b="1" dirty="0"/>
              <a:t>(530) 889-7388</a:t>
            </a:r>
          </a:p>
          <a:p>
            <a:pPr algn="ctr"/>
            <a:r>
              <a:rPr lang="en-US" dirty="0"/>
              <a:t>                               Rot Line: </a:t>
            </a:r>
            <a:r>
              <a:rPr lang="en-US" b="1" dirty="0"/>
              <a:t>(530) 889-7399</a:t>
            </a:r>
          </a:p>
          <a:p>
            <a:pPr algn="ctr"/>
            <a:r>
              <a:rPr lang="en-US" dirty="0"/>
              <a:t>Master Gardener Website: </a:t>
            </a:r>
            <a:r>
              <a:rPr lang="en-US" b="1" dirty="0"/>
              <a:t>pcmg.ucanr.org</a:t>
            </a:r>
          </a:p>
          <a:p>
            <a:pPr algn="ctr"/>
            <a:endParaRPr lang="en-US" dirty="0"/>
          </a:p>
          <a:p>
            <a:pPr algn="ctr"/>
            <a:r>
              <a:rPr lang="en-US" dirty="0"/>
              <a:t>Evaluations, please!</a:t>
            </a:r>
          </a:p>
        </p:txBody>
      </p:sp>
      <p:sp>
        <p:nvSpPr>
          <p:cNvPr id="10" name="Slide Number Placeholder 9"/>
          <p:cNvSpPr>
            <a:spLocks noGrp="1"/>
          </p:cNvSpPr>
          <p:nvPr>
            <p:ph type="sldNum" sz="quarter" idx="12"/>
          </p:nvPr>
        </p:nvSpPr>
        <p:spPr/>
        <p:txBody>
          <a:bodyPr/>
          <a:lstStyle/>
          <a:p>
            <a:fld id="{111DB74A-73E3-49E8-8984-0D5D8C20C556}"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chemeClr val="accent1"/>
                </a:solidFill>
              </a:rPr>
              <a:t>Who Are Master Gardeners?</a:t>
            </a:r>
          </a:p>
        </p:txBody>
      </p:sp>
      <p:sp>
        <p:nvSpPr>
          <p:cNvPr id="9" name="Text Placeholder 8"/>
          <p:cNvSpPr>
            <a:spLocks noGrp="1"/>
          </p:cNvSpPr>
          <p:nvPr>
            <p:ph idx="1"/>
          </p:nvPr>
        </p:nvSpPr>
        <p:spPr/>
        <p:txBody>
          <a:bodyPr>
            <a:normAutofit fontScale="92500"/>
          </a:bodyPr>
          <a:lstStyle/>
          <a:p>
            <a:r>
              <a:rPr lang="en-US" dirty="0">
                <a:solidFill>
                  <a:schemeClr val="accent2"/>
                </a:solidFill>
              </a:rPr>
              <a:t>Where to find us…</a:t>
            </a:r>
          </a:p>
          <a:p>
            <a:r>
              <a:rPr lang="en-US" sz="3000" dirty="0"/>
              <a:t>Online, in the Media, and Special Publications</a:t>
            </a:r>
          </a:p>
          <a:p>
            <a:pPr lvl="1"/>
            <a:r>
              <a:rPr lang="en-US" sz="2400" b="0" dirty="0"/>
              <a:t>Hotline: Call </a:t>
            </a:r>
            <a:r>
              <a:rPr lang="en-US" b="1" dirty="0"/>
              <a:t>(530) 889-7388 </a:t>
            </a:r>
            <a:r>
              <a:rPr lang="en-US" sz="2400" b="0" dirty="0"/>
              <a:t>or submit your questions online</a:t>
            </a:r>
          </a:p>
          <a:p>
            <a:pPr lvl="1"/>
            <a:r>
              <a:rPr lang="en-US" sz="2400" b="0" dirty="0"/>
              <a:t>Website: pcmg.ucanr.org</a:t>
            </a:r>
          </a:p>
          <a:p>
            <a:pPr lvl="1"/>
            <a:r>
              <a:rPr lang="en-US" sz="2400" b="0" dirty="0" err="1"/>
              <a:t>Facebook</a:t>
            </a:r>
            <a:r>
              <a:rPr lang="en-US" sz="2400" b="0" dirty="0"/>
              <a:t>, Twitter, </a:t>
            </a:r>
            <a:r>
              <a:rPr lang="en-US" sz="2400" b="0" dirty="0" err="1"/>
              <a:t>Instagram</a:t>
            </a:r>
            <a:endParaRPr lang="en-US" sz="2400" b="0" dirty="0"/>
          </a:p>
          <a:p>
            <a:pPr lvl="1"/>
            <a:r>
              <a:rPr lang="en-US" sz="2400" b="0" dirty="0"/>
              <a:t>Gold Country Media monthly column </a:t>
            </a:r>
          </a:p>
          <a:p>
            <a:pPr lvl="1"/>
            <a:r>
              <a:rPr lang="en-US" sz="2400" b="0" i="1" dirty="0"/>
              <a:t>Curious Gardener </a:t>
            </a:r>
            <a:r>
              <a:rPr lang="en-US" dirty="0"/>
              <a:t>quarterly</a:t>
            </a:r>
            <a:r>
              <a:rPr lang="en-US" sz="2400" b="0" dirty="0"/>
              <a:t> newsletter on our website</a:t>
            </a:r>
          </a:p>
          <a:p>
            <a:pPr lvl="1"/>
            <a:r>
              <a:rPr lang="en-US" sz="2400" b="0" i="1" dirty="0"/>
              <a:t>Gardening Guide </a:t>
            </a:r>
            <a:r>
              <a:rPr lang="en-US" sz="2400" b="0" i="1"/>
              <a:t>and Calendar</a:t>
            </a:r>
            <a:endParaRPr lang="en-US" sz="2400" b="0" i="1" dirty="0"/>
          </a:p>
        </p:txBody>
      </p:sp>
      <p:sp>
        <p:nvSpPr>
          <p:cNvPr id="4" name="Slide Number Placeholder 3"/>
          <p:cNvSpPr>
            <a:spLocks noGrp="1"/>
          </p:cNvSpPr>
          <p:nvPr>
            <p:ph type="sldNum" sz="quarter" idx="12"/>
          </p:nvPr>
        </p:nvSpPr>
        <p:spPr/>
        <p:txBody>
          <a:bodyPr/>
          <a:lstStyle/>
          <a:p>
            <a:fld id="{111DB74A-73E3-49E8-8984-0D5D8C20C556}"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Who Are Master Gardeners?</a:t>
            </a:r>
          </a:p>
        </p:txBody>
      </p:sp>
      <p:sp>
        <p:nvSpPr>
          <p:cNvPr id="6" name="Content Placeholder 5"/>
          <p:cNvSpPr>
            <a:spLocks noGrp="1"/>
          </p:cNvSpPr>
          <p:nvPr>
            <p:ph idx="1"/>
          </p:nvPr>
        </p:nvSpPr>
        <p:spPr/>
        <p:txBody>
          <a:bodyPr>
            <a:normAutofit fontScale="92500" lnSpcReduction="10000"/>
          </a:bodyPr>
          <a:lstStyle/>
          <a:p>
            <a:r>
              <a:rPr lang="en-US" dirty="0">
                <a:solidFill>
                  <a:schemeClr val="accent2"/>
                </a:solidFill>
              </a:rPr>
              <a:t>Where to find us…</a:t>
            </a:r>
          </a:p>
          <a:p>
            <a:r>
              <a:rPr lang="en-US" sz="3000" dirty="0"/>
              <a:t>Workshops, Fairs and Festivals, and Special Events</a:t>
            </a:r>
          </a:p>
          <a:p>
            <a:pPr lvl="1"/>
            <a:r>
              <a:rPr lang="en-US" dirty="0"/>
              <a:t>Speakers by Request </a:t>
            </a:r>
          </a:p>
          <a:p>
            <a:pPr lvl="1"/>
            <a:r>
              <a:rPr lang="en-US" dirty="0"/>
              <a:t>Workshops (various venues, check website)</a:t>
            </a:r>
          </a:p>
          <a:p>
            <a:pPr lvl="1"/>
            <a:r>
              <a:rPr lang="en-US" dirty="0"/>
              <a:t>Farmers’ Markets (seasonal: Auburn, Roseville and Fowler Ranch)</a:t>
            </a:r>
          </a:p>
          <a:p>
            <a:pPr lvl="1"/>
            <a:r>
              <a:rPr lang="en-US" dirty="0"/>
              <a:t>Fairs and Festivals Booths (varies)</a:t>
            </a:r>
          </a:p>
          <a:p>
            <a:pPr lvl="1"/>
            <a:r>
              <a:rPr lang="en-US" dirty="0"/>
              <a:t>Garden Faire (April)</a:t>
            </a:r>
          </a:p>
          <a:p>
            <a:pPr lvl="1"/>
            <a:r>
              <a:rPr lang="en-US" dirty="0"/>
              <a:t>Mother’s Day Garden Tour (May)</a:t>
            </a:r>
          </a:p>
        </p:txBody>
      </p:sp>
      <p:sp>
        <p:nvSpPr>
          <p:cNvPr id="4" name="Slide Number Placeholder 3"/>
          <p:cNvSpPr>
            <a:spLocks noGrp="1"/>
          </p:cNvSpPr>
          <p:nvPr>
            <p:ph type="sldNum" sz="quarter" idx="12"/>
          </p:nvPr>
        </p:nvSpPr>
        <p:spPr/>
        <p:txBody>
          <a:bodyPr/>
          <a:lstStyle/>
          <a:p>
            <a:fld id="{111DB74A-73E3-49E8-8984-0D5D8C20C556}"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CAC7-7B15-32D1-FFB1-D3080396DEBD}"/>
              </a:ext>
            </a:extLst>
          </p:cNvPr>
          <p:cNvSpPr>
            <a:spLocks noGrp="1"/>
          </p:cNvSpPr>
          <p:nvPr>
            <p:ph type="title"/>
          </p:nvPr>
        </p:nvSpPr>
        <p:spPr>
          <a:xfrm>
            <a:off x="450715" y="228600"/>
            <a:ext cx="8229600" cy="45719"/>
          </a:xfrm>
        </p:spPr>
        <p:txBody>
          <a:bodyPr>
            <a:normAutofit fontScale="90000"/>
          </a:bodyPr>
          <a:lstStyle/>
          <a:p>
            <a:endParaRPr lang="en-US" dirty="0"/>
          </a:p>
        </p:txBody>
      </p:sp>
      <p:pic>
        <p:nvPicPr>
          <p:cNvPr id="6" name="Content Placeholder 5">
            <a:extLst>
              <a:ext uri="{FF2B5EF4-FFF2-40B4-BE49-F238E27FC236}">
                <a16:creationId xmlns:a16="http://schemas.microsoft.com/office/drawing/2014/main" id="{22F5CDA3-B83A-3289-ADF8-C39BC43F1511}"/>
              </a:ext>
            </a:extLst>
          </p:cNvPr>
          <p:cNvPicPr>
            <a:picLocks noGrp="1" noChangeAspect="1"/>
          </p:cNvPicPr>
          <p:nvPr>
            <p:ph idx="1"/>
          </p:nvPr>
        </p:nvPicPr>
        <p:blipFill>
          <a:blip r:embed="rId2"/>
          <a:stretch>
            <a:fillRect/>
          </a:stretch>
        </p:blipFill>
        <p:spPr>
          <a:xfrm>
            <a:off x="-152399" y="0"/>
            <a:ext cx="8915400" cy="6507164"/>
          </a:xfrm>
        </p:spPr>
      </p:pic>
      <p:sp>
        <p:nvSpPr>
          <p:cNvPr id="4" name="Slide Number Placeholder 3">
            <a:extLst>
              <a:ext uri="{FF2B5EF4-FFF2-40B4-BE49-F238E27FC236}">
                <a16:creationId xmlns:a16="http://schemas.microsoft.com/office/drawing/2014/main" id="{A8278EA7-AAF6-F9AB-CB84-4080F189ED98}"/>
              </a:ext>
            </a:extLst>
          </p:cNvPr>
          <p:cNvSpPr>
            <a:spLocks noGrp="1"/>
          </p:cNvSpPr>
          <p:nvPr>
            <p:ph type="sldNum" sz="quarter" idx="12"/>
          </p:nvPr>
        </p:nvSpPr>
        <p:spPr/>
        <p:txBody>
          <a:bodyPr/>
          <a:lstStyle/>
          <a:p>
            <a:fld id="{111DB74A-73E3-49E8-8984-0D5D8C20C556}" type="slidenum">
              <a:rPr lang="en-US" smtClean="0"/>
              <a:pPr/>
              <a:t>5</a:t>
            </a:fld>
            <a:endParaRPr lang="en-US"/>
          </a:p>
        </p:txBody>
      </p:sp>
    </p:spTree>
    <p:extLst>
      <p:ext uri="{BB962C8B-B14F-4D97-AF65-F5344CB8AC3E}">
        <p14:creationId xmlns:p14="http://schemas.microsoft.com/office/powerpoint/2010/main" val="1657584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normAutofit/>
          </a:bodyPr>
          <a:lstStyle/>
          <a:p>
            <a:pPr marL="457200" indent="-457200">
              <a:buFont typeface="Wingdings" panose="05000000000000000000" pitchFamily="2" charset="2"/>
              <a:buChar char="v"/>
            </a:pPr>
            <a:r>
              <a:rPr lang="en-US" dirty="0"/>
              <a:t>Identification of common ants</a:t>
            </a:r>
          </a:p>
          <a:p>
            <a:pPr marL="457200" indent="-457200">
              <a:buFont typeface="Wingdings" panose="05000000000000000000" pitchFamily="2" charset="2"/>
              <a:buChar char="v"/>
            </a:pPr>
            <a:r>
              <a:rPr lang="en-US" dirty="0"/>
              <a:t>Life Cycle and Habits</a:t>
            </a:r>
          </a:p>
          <a:p>
            <a:pPr marL="457200" indent="-457200">
              <a:buFont typeface="Wingdings" panose="05000000000000000000" pitchFamily="2" charset="2"/>
              <a:buChar char="v"/>
            </a:pPr>
            <a:r>
              <a:rPr lang="en-US" dirty="0"/>
              <a:t>Management</a:t>
            </a:r>
          </a:p>
          <a:p>
            <a:pPr marL="857250" lvl="1" indent="-457200"/>
            <a:r>
              <a:rPr lang="en-US" dirty="0"/>
              <a:t>Identify</a:t>
            </a:r>
          </a:p>
          <a:p>
            <a:pPr marL="857250" lvl="1" indent="-457200"/>
            <a:r>
              <a:rPr lang="en-US" dirty="0"/>
              <a:t>Prevention</a:t>
            </a:r>
          </a:p>
          <a:p>
            <a:pPr marL="857250" lvl="1" indent="-457200"/>
            <a:r>
              <a:rPr lang="en-US" dirty="0"/>
              <a:t>Cultural</a:t>
            </a:r>
          </a:p>
          <a:p>
            <a:pPr marL="857250" lvl="1" indent="-457200"/>
            <a:r>
              <a:rPr lang="en-US" dirty="0"/>
              <a:t>Chemical</a:t>
            </a:r>
          </a:p>
          <a:p>
            <a:endParaRPr lang="en-US" dirty="0"/>
          </a:p>
        </p:txBody>
      </p:sp>
      <p:sp>
        <p:nvSpPr>
          <p:cNvPr id="5" name="Title 4"/>
          <p:cNvSpPr>
            <a:spLocks noGrp="1"/>
          </p:cNvSpPr>
          <p:nvPr>
            <p:ph type="title"/>
          </p:nvPr>
        </p:nvSpPr>
        <p:spPr/>
        <p:txBody>
          <a:bodyPr/>
          <a:lstStyle/>
          <a:p>
            <a:r>
              <a:rPr lang="en-US" dirty="0"/>
              <a:t>Agenda</a:t>
            </a:r>
          </a:p>
        </p:txBody>
      </p:sp>
      <p:sp>
        <p:nvSpPr>
          <p:cNvPr id="9" name="Slide Number Placeholder 8"/>
          <p:cNvSpPr>
            <a:spLocks noGrp="1"/>
          </p:cNvSpPr>
          <p:nvPr>
            <p:ph type="sldNum" sz="quarter" idx="16"/>
          </p:nvPr>
        </p:nvSpPr>
        <p:spPr/>
        <p:txBody>
          <a:bodyPr/>
          <a:lstStyle/>
          <a:p>
            <a:fld id="{111DB74A-73E3-49E8-8984-0D5D8C20C556}" type="slidenum">
              <a:rPr lang="en-US" smtClean="0"/>
              <a:pPr/>
              <a:t>6</a:t>
            </a:fld>
            <a:endParaRPr lang="en-US" dirty="0"/>
          </a:p>
        </p:txBody>
      </p:sp>
      <p:pic>
        <p:nvPicPr>
          <p:cNvPr id="2052" name="Picture 4" descr="Photo">
            <a:extLst>
              <a:ext uri="{FF2B5EF4-FFF2-40B4-BE49-F238E27FC236}">
                <a16:creationId xmlns:a16="http://schemas.microsoft.com/office/drawing/2014/main" id="{BDA151DE-82C6-464F-84AD-90D384DE6935}"/>
              </a:ext>
            </a:extLst>
          </p:cNvPr>
          <p:cNvPicPr>
            <a:picLocks noGrp="1" noChangeAspect="1" noChangeArrowheads="1"/>
          </p:cNvPicPr>
          <p:nvPr>
            <p:ph type="pic" sz="quarter" idx="18"/>
          </p:nvPr>
        </p:nvPicPr>
        <p:blipFill>
          <a:blip r:embed="rId2">
            <a:extLst>
              <a:ext uri="{28A0092B-C50C-407E-A947-70E740481C1C}">
                <a14:useLocalDpi xmlns:a14="http://schemas.microsoft.com/office/drawing/2010/main" val="0"/>
              </a:ext>
            </a:extLst>
          </a:blip>
          <a:srcRect l="13599" r="13599"/>
          <a:stretch>
            <a:fillRect/>
          </a:stretch>
        </p:blipFill>
        <p:spPr bwMode="auto">
          <a:xfrm>
            <a:off x="5410200" y="2171700"/>
            <a:ext cx="2743200" cy="25146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10000"/>
          </a:bodyPr>
          <a:lstStyle/>
          <a:p>
            <a:r>
              <a:rPr lang="en-US" dirty="0"/>
              <a:t>Overview</a:t>
            </a:r>
          </a:p>
          <a:p>
            <a:pPr lvl="1"/>
            <a:r>
              <a:rPr lang="en-US" dirty="0"/>
              <a:t>Ants are the most prevalent house and garden pests </a:t>
            </a:r>
          </a:p>
          <a:p>
            <a:pPr lvl="1"/>
            <a:r>
              <a:rPr lang="en-US" dirty="0"/>
              <a:t>Ants need water and food</a:t>
            </a:r>
          </a:p>
          <a:p>
            <a:pPr lvl="1"/>
            <a:r>
              <a:rPr lang="en-US" dirty="0"/>
              <a:t>Over 12,400 species worldwide</a:t>
            </a:r>
          </a:p>
          <a:p>
            <a:pPr lvl="1"/>
            <a:r>
              <a:rPr lang="en-US" dirty="0"/>
              <a:t>“Only 270” species in California		</a:t>
            </a:r>
          </a:p>
          <a:p>
            <a:pPr lvl="1"/>
            <a:endParaRPr lang="en-US" dirty="0"/>
          </a:p>
          <a:p>
            <a:pPr lvl="1"/>
            <a:endParaRPr lang="en-US" dirty="0"/>
          </a:p>
          <a:p>
            <a:r>
              <a:rPr lang="en-US" dirty="0"/>
              <a:t>	</a:t>
            </a:r>
          </a:p>
        </p:txBody>
      </p:sp>
      <p:sp>
        <p:nvSpPr>
          <p:cNvPr id="6" name="Slide Number Placeholder 5"/>
          <p:cNvSpPr>
            <a:spLocks noGrp="1"/>
          </p:cNvSpPr>
          <p:nvPr>
            <p:ph type="sldNum" sz="quarter" idx="16"/>
          </p:nvPr>
        </p:nvSpPr>
        <p:spPr/>
        <p:txBody>
          <a:bodyPr/>
          <a:lstStyle/>
          <a:p>
            <a:fld id="{111DB74A-73E3-49E8-8984-0D5D8C20C556}" type="slidenum">
              <a:rPr lang="en-US" smtClean="0"/>
              <a:pPr/>
              <a:t>7</a:t>
            </a:fld>
            <a:endParaRPr lang="en-US" dirty="0"/>
          </a:p>
        </p:txBody>
      </p:sp>
      <p:pic>
        <p:nvPicPr>
          <p:cNvPr id="3074" name="Picture 2" descr="ants">
            <a:extLst>
              <a:ext uri="{FF2B5EF4-FFF2-40B4-BE49-F238E27FC236}">
                <a16:creationId xmlns:a16="http://schemas.microsoft.com/office/drawing/2014/main" id="{87E6E8D1-02BE-46BB-9072-B2DCC0496344}"/>
              </a:ext>
            </a:extLst>
          </p:cNvPr>
          <p:cNvPicPr>
            <a:picLocks noGrp="1" noChangeAspect="1" noChangeArrowheads="1"/>
          </p:cNvPicPr>
          <p:nvPr>
            <p:ph type="pic" sz="quarter" idx="18"/>
          </p:nvPr>
        </p:nvPicPr>
        <p:blipFill>
          <a:blip r:embed="rId3">
            <a:extLst>
              <a:ext uri="{28A0092B-C50C-407E-A947-70E740481C1C}">
                <a14:useLocalDpi xmlns:a14="http://schemas.microsoft.com/office/drawing/2010/main" val="0"/>
              </a:ext>
            </a:extLst>
          </a:blip>
          <a:srcRect l="9261" r="9261"/>
          <a:stretch>
            <a:fillRect/>
          </a:stretch>
        </p:blipFill>
        <p:spPr bwMode="auto">
          <a:xfrm>
            <a:off x="2057400" y="3456562"/>
            <a:ext cx="4495800" cy="317283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160421-C295-4660-81E1-6E7D53060351}"/>
              </a:ext>
            </a:extLst>
          </p:cNvPr>
          <p:cNvSpPr>
            <a:spLocks noGrp="1"/>
          </p:cNvSpPr>
          <p:nvPr>
            <p:ph type="body" sz="quarter" idx="13"/>
          </p:nvPr>
        </p:nvSpPr>
        <p:spPr>
          <a:xfrm>
            <a:off x="2057400" y="533400"/>
            <a:ext cx="4724400" cy="4419600"/>
          </a:xfrm>
        </p:spPr>
        <p:txBody>
          <a:bodyPr/>
          <a:lstStyle/>
          <a:p>
            <a:pPr algn="ctr"/>
            <a:r>
              <a:rPr lang="en-US" dirty="0"/>
              <a:t>Integrated Pest Management</a:t>
            </a:r>
          </a:p>
          <a:p>
            <a:endParaRPr lang="en-US" dirty="0"/>
          </a:p>
        </p:txBody>
      </p:sp>
      <p:sp>
        <p:nvSpPr>
          <p:cNvPr id="3" name="Slide Number Placeholder 2">
            <a:extLst>
              <a:ext uri="{FF2B5EF4-FFF2-40B4-BE49-F238E27FC236}">
                <a16:creationId xmlns:a16="http://schemas.microsoft.com/office/drawing/2014/main" id="{3A40DF6E-D81D-49BA-9BB1-709AD757C647}"/>
              </a:ext>
            </a:extLst>
          </p:cNvPr>
          <p:cNvSpPr>
            <a:spLocks noGrp="1"/>
          </p:cNvSpPr>
          <p:nvPr>
            <p:ph type="sldNum" sz="quarter" idx="16"/>
          </p:nvPr>
        </p:nvSpPr>
        <p:spPr/>
        <p:txBody>
          <a:bodyPr/>
          <a:lstStyle/>
          <a:p>
            <a:fld id="{111DB74A-73E3-49E8-8984-0D5D8C20C556}" type="slidenum">
              <a:rPr lang="en-US" smtClean="0"/>
              <a:pPr/>
              <a:t>8</a:t>
            </a:fld>
            <a:endParaRPr lang="en-US" dirty="0"/>
          </a:p>
        </p:txBody>
      </p:sp>
      <p:graphicFrame>
        <p:nvGraphicFramePr>
          <p:cNvPr id="7" name="Chart 6">
            <a:extLst>
              <a:ext uri="{FF2B5EF4-FFF2-40B4-BE49-F238E27FC236}">
                <a16:creationId xmlns:a16="http://schemas.microsoft.com/office/drawing/2014/main" id="{5BC27057-28EE-4DD0-B39F-5AE15411E7A9}"/>
              </a:ext>
            </a:extLst>
          </p:cNvPr>
          <p:cNvGraphicFramePr/>
          <p:nvPr>
            <p:extLst>
              <p:ext uri="{D42A27DB-BD31-4B8C-83A1-F6EECF244321}">
                <p14:modId xmlns:p14="http://schemas.microsoft.com/office/powerpoint/2010/main" val="3120984409"/>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790AC5E2-A94E-447B-9AD9-44D747E1B6A0}"/>
              </a:ext>
            </a:extLst>
          </p:cNvPr>
          <p:cNvGraphicFramePr/>
          <p:nvPr>
            <p:extLst>
              <p:ext uri="{D42A27DB-BD31-4B8C-83A1-F6EECF244321}">
                <p14:modId xmlns:p14="http://schemas.microsoft.com/office/powerpoint/2010/main" val="2166172420"/>
              </p:ext>
            </p:extLst>
          </p:nvPr>
        </p:nvGraphicFramePr>
        <p:xfrm>
          <a:off x="1524000" y="1844675"/>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4958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8152CD-F8C4-42CA-B3F3-DD59D003877A}"/>
              </a:ext>
            </a:extLst>
          </p:cNvPr>
          <p:cNvSpPr>
            <a:spLocks noGrp="1"/>
          </p:cNvSpPr>
          <p:nvPr>
            <p:ph type="body" sz="quarter" idx="13"/>
          </p:nvPr>
        </p:nvSpPr>
        <p:spPr/>
        <p:txBody>
          <a:bodyPr>
            <a:normAutofit fontScale="85000" lnSpcReduction="10000"/>
          </a:bodyPr>
          <a:lstStyle/>
          <a:p>
            <a:r>
              <a:rPr lang="en-US" dirty="0"/>
              <a:t>Identification- Two Types of ants: one node or two nodes</a:t>
            </a:r>
          </a:p>
          <a:p>
            <a:endParaRPr lang="en-US" dirty="0"/>
          </a:p>
          <a:p>
            <a:pPr marL="457200" indent="-457200">
              <a:buFont typeface="Wingdings" panose="05000000000000000000" pitchFamily="2" charset="2"/>
              <a:buChar char="v"/>
            </a:pPr>
            <a:r>
              <a:rPr lang="en-US" dirty="0"/>
              <a:t>Ant’s body is constricted</a:t>
            </a:r>
          </a:p>
          <a:p>
            <a:pPr marL="457200" indent="-457200">
              <a:buFont typeface="Wingdings" panose="05000000000000000000" pitchFamily="2" charset="2"/>
              <a:buChar char="v"/>
            </a:pPr>
            <a:r>
              <a:rPr lang="en-US" dirty="0"/>
              <a:t>Ant’s hind wings are smaller than its front wings</a:t>
            </a:r>
          </a:p>
          <a:p>
            <a:pPr marL="457200" indent="-457200">
              <a:buFont typeface="Wingdings" panose="05000000000000000000" pitchFamily="2" charset="2"/>
              <a:buChar char="v"/>
            </a:pPr>
            <a:r>
              <a:rPr lang="en-US" dirty="0"/>
              <a:t>Winged female and worker ants have elbowed antennae</a:t>
            </a:r>
          </a:p>
          <a:p>
            <a:endParaRPr lang="en-US" dirty="0"/>
          </a:p>
          <a:p>
            <a:endParaRPr lang="en-US" dirty="0"/>
          </a:p>
        </p:txBody>
      </p:sp>
      <p:sp>
        <p:nvSpPr>
          <p:cNvPr id="3" name="Slide Number Placeholder 2">
            <a:extLst>
              <a:ext uri="{FF2B5EF4-FFF2-40B4-BE49-F238E27FC236}">
                <a16:creationId xmlns:a16="http://schemas.microsoft.com/office/drawing/2014/main" id="{8727D004-63D4-4053-849C-36A4FECCC474}"/>
              </a:ext>
            </a:extLst>
          </p:cNvPr>
          <p:cNvSpPr>
            <a:spLocks noGrp="1"/>
          </p:cNvSpPr>
          <p:nvPr>
            <p:ph type="sldNum" sz="quarter" idx="16"/>
          </p:nvPr>
        </p:nvSpPr>
        <p:spPr/>
        <p:txBody>
          <a:bodyPr/>
          <a:lstStyle/>
          <a:p>
            <a:fld id="{111DB74A-73E3-49E8-8984-0D5D8C20C556}" type="slidenum">
              <a:rPr lang="en-US" smtClean="0"/>
              <a:pPr/>
              <a:t>9</a:t>
            </a:fld>
            <a:endParaRPr lang="en-US" dirty="0"/>
          </a:p>
        </p:txBody>
      </p:sp>
      <p:pic>
        <p:nvPicPr>
          <p:cNvPr id="4100" name="Picture 4" descr="one-node ants">
            <a:extLst>
              <a:ext uri="{FF2B5EF4-FFF2-40B4-BE49-F238E27FC236}">
                <a16:creationId xmlns:a16="http://schemas.microsoft.com/office/drawing/2014/main" id="{8696D81F-C598-4F0E-858A-47B4A8619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7775" y="600849"/>
            <a:ext cx="3581400" cy="2362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785C529-1DE4-40B0-9C34-D285896933D2}"/>
              </a:ext>
            </a:extLst>
          </p:cNvPr>
          <p:cNvSpPr txBox="1"/>
          <p:nvPr/>
        </p:nvSpPr>
        <p:spPr>
          <a:xfrm>
            <a:off x="5181600" y="304800"/>
            <a:ext cx="1905000" cy="381000"/>
          </a:xfrm>
          <a:prstGeom prst="rect">
            <a:avLst/>
          </a:prstGeom>
          <a:noFill/>
        </p:spPr>
        <p:txBody>
          <a:bodyPr wrap="square" rtlCol="0">
            <a:spAutoFit/>
          </a:bodyPr>
          <a:lstStyle/>
          <a:p>
            <a:pPr algn="ctr"/>
            <a:r>
              <a:rPr lang="en-US" dirty="0"/>
              <a:t>One node </a:t>
            </a:r>
          </a:p>
        </p:txBody>
      </p:sp>
      <p:pic>
        <p:nvPicPr>
          <p:cNvPr id="4102" name="Picture 6" descr="two-node ants">
            <a:extLst>
              <a:ext uri="{FF2B5EF4-FFF2-40B4-BE49-F238E27FC236}">
                <a16:creationId xmlns:a16="http://schemas.microsoft.com/office/drawing/2014/main" id="{02D5683D-A73D-4C98-9071-F1B8CD6BF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191000"/>
            <a:ext cx="3428999" cy="1981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49B4A72-0FD1-4A72-A11F-28B580C2C947}"/>
              </a:ext>
            </a:extLst>
          </p:cNvPr>
          <p:cNvSpPr txBox="1"/>
          <p:nvPr/>
        </p:nvSpPr>
        <p:spPr>
          <a:xfrm>
            <a:off x="6096000" y="3581400"/>
            <a:ext cx="1447800" cy="381000"/>
          </a:xfrm>
          <a:prstGeom prst="rect">
            <a:avLst/>
          </a:prstGeom>
          <a:noFill/>
        </p:spPr>
        <p:txBody>
          <a:bodyPr wrap="square" rtlCol="0">
            <a:spAutoFit/>
          </a:bodyPr>
          <a:lstStyle/>
          <a:p>
            <a:r>
              <a:rPr lang="en-US" dirty="0"/>
              <a:t>Two nodes</a:t>
            </a:r>
          </a:p>
        </p:txBody>
      </p:sp>
      <p:sp>
        <p:nvSpPr>
          <p:cNvPr id="8" name="TextBox 7">
            <a:extLst>
              <a:ext uri="{FF2B5EF4-FFF2-40B4-BE49-F238E27FC236}">
                <a16:creationId xmlns:a16="http://schemas.microsoft.com/office/drawing/2014/main" id="{54543EFF-3C0A-44F2-ADDB-9AF861805B99}"/>
              </a:ext>
            </a:extLst>
          </p:cNvPr>
          <p:cNvSpPr txBox="1"/>
          <p:nvPr/>
        </p:nvSpPr>
        <p:spPr>
          <a:xfrm>
            <a:off x="7543800" y="814556"/>
            <a:ext cx="1447800" cy="369332"/>
          </a:xfrm>
          <a:prstGeom prst="rect">
            <a:avLst/>
          </a:prstGeom>
          <a:noFill/>
        </p:spPr>
        <p:txBody>
          <a:bodyPr wrap="square" rtlCol="0">
            <a:spAutoFit/>
          </a:bodyPr>
          <a:lstStyle/>
          <a:p>
            <a:r>
              <a:rPr lang="en-US" dirty="0"/>
              <a:t>Abdomen</a:t>
            </a:r>
          </a:p>
        </p:txBody>
      </p:sp>
      <p:cxnSp>
        <p:nvCxnSpPr>
          <p:cNvPr id="10" name="Straight Arrow Connector 9">
            <a:extLst>
              <a:ext uri="{FF2B5EF4-FFF2-40B4-BE49-F238E27FC236}">
                <a16:creationId xmlns:a16="http://schemas.microsoft.com/office/drawing/2014/main" id="{42BCA0A1-268C-42E7-A4E5-F547D18568A6}"/>
              </a:ext>
            </a:extLst>
          </p:cNvPr>
          <p:cNvCxnSpPr>
            <a:cxnSpLocks/>
          </p:cNvCxnSpPr>
          <p:nvPr/>
        </p:nvCxnSpPr>
        <p:spPr>
          <a:xfrm flipH="1">
            <a:off x="8001000" y="1066800"/>
            <a:ext cx="457200" cy="3810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B56DF62-89A4-454D-91C7-F1CC2B0BCA7B}"/>
              </a:ext>
            </a:extLst>
          </p:cNvPr>
          <p:cNvSpPr txBox="1"/>
          <p:nvPr/>
        </p:nvSpPr>
        <p:spPr>
          <a:xfrm>
            <a:off x="5486400" y="767834"/>
            <a:ext cx="1066800" cy="369332"/>
          </a:xfrm>
          <a:prstGeom prst="rect">
            <a:avLst/>
          </a:prstGeom>
          <a:noFill/>
        </p:spPr>
        <p:txBody>
          <a:bodyPr wrap="square" rtlCol="0">
            <a:spAutoFit/>
          </a:bodyPr>
          <a:lstStyle/>
          <a:p>
            <a:r>
              <a:rPr lang="en-US" dirty="0"/>
              <a:t>Thorax</a:t>
            </a:r>
          </a:p>
        </p:txBody>
      </p:sp>
      <p:cxnSp>
        <p:nvCxnSpPr>
          <p:cNvPr id="14" name="Straight Arrow Connector 13">
            <a:extLst>
              <a:ext uri="{FF2B5EF4-FFF2-40B4-BE49-F238E27FC236}">
                <a16:creationId xmlns:a16="http://schemas.microsoft.com/office/drawing/2014/main" id="{B122C41B-6DC2-438A-BAE6-F4B4D20EE3A5}"/>
              </a:ext>
            </a:extLst>
          </p:cNvPr>
          <p:cNvCxnSpPr/>
          <p:nvPr/>
        </p:nvCxnSpPr>
        <p:spPr>
          <a:xfrm>
            <a:off x="6248400" y="999222"/>
            <a:ext cx="304800" cy="372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BC6C4C2-B914-476E-B07E-2EA241B5F808}"/>
              </a:ext>
            </a:extLst>
          </p:cNvPr>
          <p:cNvSpPr txBox="1"/>
          <p:nvPr/>
        </p:nvSpPr>
        <p:spPr>
          <a:xfrm>
            <a:off x="4886528" y="2725519"/>
            <a:ext cx="762000" cy="369332"/>
          </a:xfrm>
          <a:prstGeom prst="rect">
            <a:avLst/>
          </a:prstGeom>
          <a:noFill/>
        </p:spPr>
        <p:txBody>
          <a:bodyPr wrap="square" rtlCol="0">
            <a:spAutoFit/>
          </a:bodyPr>
          <a:lstStyle/>
          <a:p>
            <a:r>
              <a:rPr lang="en-US" dirty="0"/>
              <a:t>Head</a:t>
            </a:r>
          </a:p>
        </p:txBody>
      </p:sp>
      <p:cxnSp>
        <p:nvCxnSpPr>
          <p:cNvPr id="17" name="Straight Arrow Connector 16">
            <a:extLst>
              <a:ext uri="{FF2B5EF4-FFF2-40B4-BE49-F238E27FC236}">
                <a16:creationId xmlns:a16="http://schemas.microsoft.com/office/drawing/2014/main" id="{2F94AEEF-8544-4D3F-98E5-0CF916BAB212}"/>
              </a:ext>
            </a:extLst>
          </p:cNvPr>
          <p:cNvCxnSpPr>
            <a:cxnSpLocks/>
          </p:cNvCxnSpPr>
          <p:nvPr/>
        </p:nvCxnSpPr>
        <p:spPr>
          <a:xfrm flipV="1">
            <a:off x="5267528" y="2365117"/>
            <a:ext cx="295072" cy="386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601462"/>
      </p:ext>
    </p:extLst>
  </p:cSld>
  <p:clrMapOvr>
    <a:masterClrMapping/>
  </p:clrMapOvr>
</p:sld>
</file>

<file path=ppt/theme/theme1.xml><?xml version="1.0" encoding="utf-8"?>
<a:theme xmlns:a="http://schemas.openxmlformats.org/drawingml/2006/main" name="UCANR Intro slides ">
  <a:themeElements>
    <a:clrScheme name="UCANR">
      <a:dk1>
        <a:srgbClr val="000000"/>
      </a:dk1>
      <a:lt1>
        <a:sysClr val="window" lastClr="FFFFFF"/>
      </a:lt1>
      <a:dk2>
        <a:srgbClr val="194687"/>
      </a:dk2>
      <a:lt2>
        <a:srgbClr val="EEECE1"/>
      </a:lt2>
      <a:accent1>
        <a:srgbClr val="4F81BD"/>
      </a:accent1>
      <a:accent2>
        <a:srgbClr val="C0504D"/>
      </a:accent2>
      <a:accent3>
        <a:srgbClr val="62BB46"/>
      </a:accent3>
      <a:accent4>
        <a:srgbClr val="8064A2"/>
      </a:accent4>
      <a:accent5>
        <a:srgbClr val="4BACC6"/>
      </a:accent5>
      <a:accent6>
        <a:srgbClr val="FDB9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G Content slides">
  <a:themeElements>
    <a:clrScheme name="UCANR">
      <a:dk1>
        <a:srgbClr val="000000"/>
      </a:dk1>
      <a:lt1>
        <a:sysClr val="window" lastClr="FFFFFF"/>
      </a:lt1>
      <a:dk2>
        <a:srgbClr val="194687"/>
      </a:dk2>
      <a:lt2>
        <a:srgbClr val="EEECE1"/>
      </a:lt2>
      <a:accent1>
        <a:srgbClr val="4F81BD"/>
      </a:accent1>
      <a:accent2>
        <a:srgbClr val="C0504D"/>
      </a:accent2>
      <a:accent3>
        <a:srgbClr val="62BB46"/>
      </a:accent3>
      <a:accent4>
        <a:srgbClr val="8064A2"/>
      </a:accent4>
      <a:accent5>
        <a:srgbClr val="4BACC6"/>
      </a:accent5>
      <a:accent6>
        <a:srgbClr val="FDB9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no bottom logo)">
  <a:themeElements>
    <a:clrScheme name="UCANR">
      <a:dk1>
        <a:srgbClr val="000000"/>
      </a:dk1>
      <a:lt1>
        <a:sysClr val="window" lastClr="FFFFFF"/>
      </a:lt1>
      <a:dk2>
        <a:srgbClr val="194687"/>
      </a:dk2>
      <a:lt2>
        <a:srgbClr val="EEECE1"/>
      </a:lt2>
      <a:accent1>
        <a:srgbClr val="4F81BD"/>
      </a:accent1>
      <a:accent2>
        <a:srgbClr val="C0504D"/>
      </a:accent2>
      <a:accent3>
        <a:srgbClr val="62BB46"/>
      </a:accent3>
      <a:accent4>
        <a:srgbClr val="8064A2"/>
      </a:accent4>
      <a:accent5>
        <a:srgbClr val="4BACC6"/>
      </a:accent5>
      <a:accent6>
        <a:srgbClr val="FDB9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299935</Template>
  <TotalTime>3714</TotalTime>
  <Words>2494</Words>
  <Application>Microsoft Office PowerPoint</Application>
  <PresentationFormat>On-screen Show (4:3)</PresentationFormat>
  <Paragraphs>307</Paragraphs>
  <Slides>29</Slides>
  <Notes>18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29</vt:i4>
      </vt:variant>
    </vt:vector>
  </HeadingPairs>
  <TitlesOfParts>
    <vt:vector size="36" baseType="lpstr">
      <vt:lpstr>Arial</vt:lpstr>
      <vt:lpstr>Calibri</vt:lpstr>
      <vt:lpstr>Verdana</vt:lpstr>
      <vt:lpstr>Wingdings</vt:lpstr>
      <vt:lpstr>UCANR Intro slides </vt:lpstr>
      <vt:lpstr>MG Content slides</vt:lpstr>
      <vt:lpstr>Content (no bottom logo)</vt:lpstr>
      <vt:lpstr>Controlling Ants in Your Home and Yard </vt:lpstr>
      <vt:lpstr>Who Are Master Gardeners?</vt:lpstr>
      <vt:lpstr>Who Are Master Gardeners?</vt:lpstr>
      <vt:lpstr>Who Are Master Gardeners?</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Ant survival strategy: </vt:lpstr>
      <vt:lpstr>Why Ants Invade Your Home</vt:lpstr>
      <vt:lpstr>PowerPoint Presentation</vt:lpstr>
      <vt:lpstr>PowerPoint Presentation</vt:lpstr>
      <vt:lpstr> Fair and Balanced</vt:lpstr>
      <vt:lpstr>Controlling Ants Outdoors</vt:lpstr>
      <vt:lpstr>Controlling Ants Outdoors </vt:lpstr>
      <vt:lpstr>Insecticide Bait</vt:lpstr>
      <vt:lpstr>Read and Follow Instructions</vt:lpstr>
      <vt:lpstr>911- What’s Your Emergency?</vt:lpstr>
      <vt:lpstr>In Conclusion</vt:lpstr>
      <vt:lpstr>References</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Nadine Hart</dc:creator>
  <cp:lastModifiedBy>Barbara Villareal</cp:lastModifiedBy>
  <cp:revision>47</cp:revision>
  <cp:lastPrinted>2022-06-19T22:34:15Z</cp:lastPrinted>
  <dcterms:created xsi:type="dcterms:W3CDTF">2019-08-07T21:26:16Z</dcterms:created>
  <dcterms:modified xsi:type="dcterms:W3CDTF">2022-12-09T02:54:53Z</dcterms:modified>
</cp:coreProperties>
</file>