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ne Hart" userId="f0d2f376cd6ab93d" providerId="LiveId" clId="{B33CBC3B-495E-49A0-B2D0-96C30B66D1E0}"/>
    <pc:docChg chg="custSel modSld">
      <pc:chgData name="Nadine Hart" userId="f0d2f376cd6ab93d" providerId="LiveId" clId="{B33CBC3B-495E-49A0-B2D0-96C30B66D1E0}" dt="2020-09-26T22:06:03.436" v="23" actId="27636"/>
      <pc:docMkLst>
        <pc:docMk/>
      </pc:docMkLst>
      <pc:sldChg chg="modSp mod">
        <pc:chgData name="Nadine Hart" userId="f0d2f376cd6ab93d" providerId="LiveId" clId="{B33CBC3B-495E-49A0-B2D0-96C30B66D1E0}" dt="2020-09-26T22:05:28.584" v="15" actId="1076"/>
        <pc:sldMkLst>
          <pc:docMk/>
          <pc:sldMk cId="0" sldId="276"/>
        </pc:sldMkLst>
        <pc:spChg chg="mod">
          <ac:chgData name="Nadine Hart" userId="f0d2f376cd6ab93d" providerId="LiveId" clId="{B33CBC3B-495E-49A0-B2D0-96C30B66D1E0}" dt="2020-09-26T22:05:28.584" v="15" actId="1076"/>
          <ac:spMkLst>
            <pc:docMk/>
            <pc:sldMk cId="0" sldId="276"/>
            <ac:spMk id="288" creationId="{00000000-0000-0000-0000-000000000000}"/>
          </ac:spMkLst>
        </pc:spChg>
      </pc:sldChg>
      <pc:sldChg chg="modSp mod">
        <pc:chgData name="Nadine Hart" userId="f0d2f376cd6ab93d" providerId="LiveId" clId="{B33CBC3B-495E-49A0-B2D0-96C30B66D1E0}" dt="2020-09-26T22:05:43.776" v="19" actId="27636"/>
        <pc:sldMkLst>
          <pc:docMk/>
          <pc:sldMk cId="0" sldId="278"/>
        </pc:sldMkLst>
        <pc:spChg chg="mod">
          <ac:chgData name="Nadine Hart" userId="f0d2f376cd6ab93d" providerId="LiveId" clId="{B33CBC3B-495E-49A0-B2D0-96C30B66D1E0}" dt="2020-09-26T22:05:43.776" v="19" actId="27636"/>
          <ac:spMkLst>
            <pc:docMk/>
            <pc:sldMk cId="0" sldId="278"/>
            <ac:spMk id="292" creationId="{00000000-0000-0000-0000-000000000000}"/>
          </ac:spMkLst>
        </pc:spChg>
      </pc:sldChg>
      <pc:sldChg chg="modSp mod">
        <pc:chgData name="Nadine Hart" userId="f0d2f376cd6ab93d" providerId="LiveId" clId="{B33CBC3B-495E-49A0-B2D0-96C30B66D1E0}" dt="2020-09-26T22:06:03.436" v="23" actId="27636"/>
        <pc:sldMkLst>
          <pc:docMk/>
          <pc:sldMk cId="0" sldId="279"/>
        </pc:sldMkLst>
        <pc:spChg chg="mod">
          <ac:chgData name="Nadine Hart" userId="f0d2f376cd6ab93d" providerId="LiveId" clId="{B33CBC3B-495E-49A0-B2D0-96C30B66D1E0}" dt="2020-09-26T22:06:03.436" v="23" actId="27636"/>
          <ac:spMkLst>
            <pc:docMk/>
            <pc:sldMk cId="0" sldId="279"/>
            <ac:spMk id="295" creationId="{00000000-0000-0000-0000-000000000000}"/>
          </ac:spMkLst>
        </pc:spChg>
      </pc:sldChg>
      <pc:sldChg chg="modSp mod">
        <pc:chgData name="Nadine Hart" userId="f0d2f376cd6ab93d" providerId="LiveId" clId="{B33CBC3B-495E-49A0-B2D0-96C30B66D1E0}" dt="2020-09-26T22:03:32.684" v="2" actId="1076"/>
        <pc:sldMkLst>
          <pc:docMk/>
          <pc:sldMk cId="0" sldId="282"/>
        </pc:sldMkLst>
        <pc:spChg chg="mod">
          <ac:chgData name="Nadine Hart" userId="f0d2f376cd6ab93d" providerId="LiveId" clId="{B33CBC3B-495E-49A0-B2D0-96C30B66D1E0}" dt="2020-09-26T22:03:32.684" v="2" actId="1076"/>
          <ac:spMkLst>
            <pc:docMk/>
            <pc:sldMk cId="0" sldId="282"/>
            <ac:spMk id="304" creationId="{00000000-0000-0000-0000-000000000000}"/>
          </ac:spMkLst>
        </pc:spChg>
      </pc:sldChg>
      <pc:sldChg chg="modSp mod">
        <pc:chgData name="Nadine Hart" userId="f0d2f376cd6ab93d" providerId="LiveId" clId="{B33CBC3B-495E-49A0-B2D0-96C30B66D1E0}" dt="2020-09-26T22:04:19.356" v="5" actId="1076"/>
        <pc:sldMkLst>
          <pc:docMk/>
          <pc:sldMk cId="0" sldId="284"/>
        </pc:sldMkLst>
        <pc:spChg chg="mod">
          <ac:chgData name="Nadine Hart" userId="f0d2f376cd6ab93d" providerId="LiveId" clId="{B33CBC3B-495E-49A0-B2D0-96C30B66D1E0}" dt="2020-09-26T22:04:19.356" v="5" actId="1076"/>
          <ac:spMkLst>
            <pc:docMk/>
            <pc:sldMk cId="0" sldId="284"/>
            <ac:spMk id="3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04" name="PlaceHolder 2"/>
          <p:cNvSpPr>
            <a:spLocks noGrp="1"/>
          </p:cNvSpPr>
          <p:nvPr>
            <p:ph type="hdr"/>
          </p:nvPr>
        </p:nvSpPr>
        <p:spPr>
          <a:xfrm>
            <a:off x="1554480" y="553212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05" name="PlaceHolder 3"/>
          <p:cNvSpPr>
            <a:spLocks noGrp="1"/>
          </p:cNvSpPr>
          <p:nvPr>
            <p:ph type="dt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06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07" name="PlaceHolder 5"/>
          <p:cNvSpPr>
            <a:spLocks noGrp="1"/>
          </p:cNvSpPr>
          <p:nvPr>
            <p:ph type="sldNum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190CC12-1DF8-4673-8FA1-B83B8099AE1D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b="1" strike="noStrike" spc="-1">
                <a:latin typeface="Arial"/>
              </a:rPr>
              <a:t>Created:      </a:t>
            </a:r>
            <a:r>
              <a:rPr lang="en-US" sz="2000" b="0" strike="noStrike" spc="-1">
                <a:latin typeface="Arial"/>
              </a:rPr>
              <a:t>8/24/2020</a:t>
            </a:r>
          </a:p>
          <a:p>
            <a:r>
              <a:rPr lang="en-US" sz="2000" b="1" strike="noStrike" spc="-1">
                <a:latin typeface="Arial"/>
              </a:rPr>
              <a:t>Created by</a:t>
            </a:r>
            <a:r>
              <a:rPr lang="en-US" sz="2000" b="0" strike="noStrike" spc="-1">
                <a:latin typeface="Arial"/>
              </a:rPr>
              <a:t>:   Loren Fefer</a:t>
            </a:r>
          </a:p>
          <a:p>
            <a:r>
              <a:rPr lang="en-US" sz="2000" b="1" strike="noStrike" spc="-1">
                <a:latin typeface="Arial"/>
              </a:rPr>
              <a:t>Audience:     </a:t>
            </a:r>
            <a:r>
              <a:rPr lang="en-US" sz="2000" b="0" strike="noStrike" spc="-1">
                <a:latin typeface="Arial"/>
              </a:rPr>
              <a:t>general public – home gardeners</a:t>
            </a:r>
          </a:p>
          <a:p>
            <a:r>
              <a:rPr lang="en-US" sz="2000" b="1" strike="noStrike" spc="-1">
                <a:latin typeface="Arial"/>
              </a:rPr>
              <a:t>Publicity:  </a:t>
            </a:r>
            <a:r>
              <a:rPr lang="en-US" sz="2000" b="0" strike="noStrike" spc="-1">
                <a:latin typeface="Arial"/>
              </a:rPr>
              <a:t>    Come learn about how to incorporate native California plants into your garden and the many advantages of doing so.</a:t>
            </a:r>
          </a:p>
          <a:p>
            <a:r>
              <a:rPr lang="en-US" sz="2000" b="1" strike="noStrike" spc="-1">
                <a:latin typeface="Arial"/>
              </a:rPr>
              <a:t>Update History:   </a:t>
            </a:r>
            <a:r>
              <a:rPr lang="en-US" sz="2000" b="0" strike="noStrike" spc="-1">
                <a:latin typeface="Arial"/>
              </a:rPr>
              <a:t>for each update to the presentation include date, name of updater, explanation of update</a:t>
            </a:r>
          </a:p>
          <a:p>
            <a:r>
              <a:rPr lang="en-US" sz="2000" b="0" strike="noStrike" spc="-1">
                <a:latin typeface="Arial"/>
              </a:rPr>
              <a:t>                (were additional slides added, were web links updated, etc.)</a:t>
            </a:r>
          </a:p>
          <a:p>
            <a:endParaRPr lang="en-US" sz="2000" b="0" strike="noStrike" spc="-1">
              <a:latin typeface="Arial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D16D2AF-FF5F-44D9-B46A-192608B2F401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02208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45720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02208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45720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23964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022080" y="153504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602208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323964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457200" y="1869480"/>
            <a:ext cx="26496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63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86948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535040"/>
            <a:ext cx="401580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8229240" cy="30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B5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>
          <a:blip r:embed="rId14"/>
          <a:stretch/>
        </p:blipFill>
        <p:spPr>
          <a:xfrm>
            <a:off x="1523880" y="5638680"/>
            <a:ext cx="5766480" cy="78588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3429000" y="2133720"/>
            <a:ext cx="2285640" cy="18284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icon to add picture</a:t>
            </a:r>
            <a:endParaRPr lang="en-US" sz="18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762120" y="4343400"/>
            <a:ext cx="76197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4F81BD"/>
                </a:solidFill>
                <a:latin typeface="Calibri"/>
              </a:rPr>
              <a:t>Presented by 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latin typeface="Calibri"/>
              </a:rPr>
              <a:t>UC Master Gardeners of Placer County</a:t>
            </a:r>
            <a:endParaRPr lang="en-US" sz="32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B5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666880" y="6172200"/>
            <a:ext cx="41907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latin typeface="Calibri"/>
              </a:rPr>
              <a:t>UC Master Gardeners of Placer County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2" name="Picture 8"/>
          <p:cNvPicPr/>
          <p:nvPr/>
        </p:nvPicPr>
        <p:blipFill>
          <a:blip r:embed="rId14"/>
          <a:stretch/>
        </p:blipFill>
        <p:spPr>
          <a:xfrm>
            <a:off x="2103120" y="6095880"/>
            <a:ext cx="546120" cy="502560"/>
          </a:xfrm>
          <a:prstGeom prst="rect">
            <a:avLst/>
          </a:prstGeom>
          <a:ln>
            <a:noFill/>
          </a:ln>
        </p:spPr>
      </p:pic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03812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sldNum"/>
          </p:nvPr>
        </p:nvSpPr>
        <p:spPr>
          <a:xfrm>
            <a:off x="7315200" y="6356520"/>
            <a:ext cx="13712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B2D10F5-C4D1-4FD0-A0F0-FF802678D8A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B5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457200" y="1600200"/>
            <a:ext cx="4723920" cy="44193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sldNum"/>
          </p:nvPr>
        </p:nvSpPr>
        <p:spPr>
          <a:xfrm>
            <a:off x="7315200" y="6356520"/>
            <a:ext cx="13712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8483254-B913-4320-BAE1-85B93FA139D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486400" y="1600200"/>
            <a:ext cx="2742840" cy="25142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194687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194687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B5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03812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sldNum"/>
          </p:nvPr>
        </p:nvSpPr>
        <p:spPr>
          <a:xfrm>
            <a:off x="7315200" y="6356520"/>
            <a:ext cx="13712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2B54326-814C-4AB0-814E-E7E92F1164F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B5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2666880" y="6172200"/>
            <a:ext cx="41907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latin typeface="Calibri"/>
              </a:rPr>
              <a:t>UC Master Gardeners of Placer County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62" name="Picture 8"/>
          <p:cNvPicPr/>
          <p:nvPr/>
        </p:nvPicPr>
        <p:blipFill>
          <a:blip r:embed="rId14"/>
          <a:stretch/>
        </p:blipFill>
        <p:spPr>
          <a:xfrm>
            <a:off x="2103120" y="6095880"/>
            <a:ext cx="546120" cy="502560"/>
          </a:xfrm>
          <a:prstGeom prst="rect">
            <a:avLst/>
          </a:prstGeom>
          <a:ln>
            <a:noFill/>
          </a:ln>
        </p:spPr>
      </p:pic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200" y="1535040"/>
            <a:ext cx="8229240" cy="6393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</a:pPr>
            <a:r>
              <a:rPr lang="en-US" sz="3200" b="0" strike="noStrike" spc="-1">
                <a:solidFill>
                  <a:srgbClr val="C0504D"/>
                </a:solidFill>
                <a:latin typeface="Calibri"/>
              </a:rPr>
              <a:t>Click to edit Master text styles</a:t>
            </a: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2174760"/>
            <a:ext cx="8229240" cy="395100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000" b="0" strike="noStrike" spc="-1">
                <a:solidFill>
                  <a:srgbClr val="194687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194687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194687"/>
                </a:solidFill>
                <a:latin typeface="Calibri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–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sldNum"/>
          </p:nvPr>
        </p:nvSpPr>
        <p:spPr>
          <a:xfrm>
            <a:off x="7315200" y="6356520"/>
            <a:ext cx="13712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4FBF3C4-A800-4806-B7AC-3E7D3C32FC8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533520" y="228600"/>
            <a:ext cx="7772040" cy="1218960"/>
          </a:xfrm>
          <a:prstGeom prst="rect">
            <a:avLst/>
          </a:prstGeom>
          <a:solidFill>
            <a:srgbClr val="C0E4B5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GARDENING WITH NATIVE PLANTS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Picture 8"/>
          <p:cNvPicPr/>
          <p:nvPr/>
        </p:nvPicPr>
        <p:blipFill>
          <a:blip r:embed="rId3"/>
          <a:stretch/>
        </p:blipFill>
        <p:spPr>
          <a:xfrm>
            <a:off x="2362320" y="1600200"/>
            <a:ext cx="4296240" cy="2666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OAK WOODLAND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923E10B-9853-4681-89EC-135A97B8957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42" name="Content Placeholder 3"/>
          <p:cNvPicPr/>
          <p:nvPr/>
        </p:nvPicPr>
        <p:blipFill>
          <a:blip r:embed="rId2"/>
          <a:stretch/>
        </p:blipFill>
        <p:spPr>
          <a:xfrm>
            <a:off x="1523880" y="1447920"/>
            <a:ext cx="6400440" cy="441936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1461960" y="5867280"/>
            <a:ext cx="33922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Ann Ordano © 2000 California Academy of Sciences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ALPINE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D7337FD-7E5E-4E6D-9362-19BD0239A94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46" name="Content Placeholder 3"/>
          <p:cNvPicPr/>
          <p:nvPr/>
        </p:nvPicPr>
        <p:blipFill>
          <a:blip r:embed="rId2"/>
          <a:stretch/>
        </p:blipFill>
        <p:spPr>
          <a:xfrm>
            <a:off x="1523880" y="1295280"/>
            <a:ext cx="6451200" cy="4838400"/>
          </a:xfrm>
          <a:prstGeom prst="rect">
            <a:avLst/>
          </a:prstGeom>
          <a:ln>
            <a:noFill/>
          </a:ln>
        </p:spPr>
      </p:pic>
      <p:sp>
        <p:nvSpPr>
          <p:cNvPr id="247" name="CustomShape 3"/>
          <p:cNvSpPr/>
          <p:nvPr/>
        </p:nvSpPr>
        <p:spPr>
          <a:xfrm>
            <a:off x="1458720" y="6172200"/>
            <a:ext cx="2583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© Joseph Dougherty, M.D./ecology.org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DESERT SCRUB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AE476EA-C8D1-47E7-A051-E12BA861681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50" name="Content Placeholder 3"/>
          <p:cNvPicPr/>
          <p:nvPr/>
        </p:nvPicPr>
        <p:blipFill>
          <a:blip r:embed="rId2"/>
          <a:stretch/>
        </p:blipFill>
        <p:spPr>
          <a:xfrm>
            <a:off x="1371600" y="1447920"/>
            <a:ext cx="6686280" cy="4457520"/>
          </a:xfrm>
          <a:prstGeom prst="rect">
            <a:avLst/>
          </a:prstGeom>
          <a:ln>
            <a:noFill/>
          </a:ln>
        </p:spPr>
      </p:pic>
      <p:sp>
        <p:nvSpPr>
          <p:cNvPr id="251" name="CustomShape 3"/>
          <p:cNvSpPr/>
          <p:nvPr/>
        </p:nvSpPr>
        <p:spPr>
          <a:xfrm>
            <a:off x="1310760" y="5943600"/>
            <a:ext cx="29394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Steven Kaune © </a:t>
            </a: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California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b="0" strike="noStrike" spc="-1">
                <a:solidFill>
                  <a:srgbClr val="000000"/>
                </a:solidFill>
                <a:latin typeface="Calibri"/>
              </a:rPr>
              <a:t>Academy</a:t>
            </a: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 of Sciences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1600200"/>
            <a:ext cx="472392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Save water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Reduce maintenance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Use less pesticide and fertilizer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Attract wildlife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Support local ecology</a:t>
            </a:r>
          </a:p>
        </p:txBody>
      </p:sp>
      <p:sp>
        <p:nvSpPr>
          <p:cNvPr id="253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350EA3E-2739-40F7-8DB9-530AAD09AD6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54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BENEFITS OF NATIVES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5" name="Picture 4"/>
          <p:cNvPicPr/>
          <p:nvPr/>
        </p:nvPicPr>
        <p:blipFill>
          <a:blip r:embed="rId2"/>
          <a:srcRect l="19312" r="19312"/>
          <a:stretch/>
        </p:blipFill>
        <p:spPr>
          <a:xfrm>
            <a:off x="5562720" y="1981080"/>
            <a:ext cx="2742840" cy="2514240"/>
          </a:xfrm>
          <a:prstGeom prst="rect">
            <a:avLst/>
          </a:prstGeom>
          <a:ln w="9360"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5523840" y="4495680"/>
            <a:ext cx="36039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Gerald and Buff Corsi © California Academy of Sciences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1600200"/>
            <a:ext cx="472392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Natives have evolved in our Mediterranean climate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Many need little  supplemental irrigation once established</a:t>
            </a:r>
          </a:p>
        </p:txBody>
      </p:sp>
      <p:sp>
        <p:nvSpPr>
          <p:cNvPr id="258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CFB5C6A-81A2-475F-B1EA-7D5F170E547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59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WATER CONSERVATION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0" name="Content Placeholder 4"/>
          <p:cNvPicPr/>
          <p:nvPr/>
        </p:nvPicPr>
        <p:blipFill>
          <a:blip r:embed="rId2"/>
          <a:srcRect t="15621" b="15621"/>
          <a:stretch/>
        </p:blipFill>
        <p:spPr>
          <a:xfrm>
            <a:off x="5105520" y="1752480"/>
            <a:ext cx="3733560" cy="380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1905120"/>
            <a:ext cx="472392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fertilizer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pesticides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pruning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irrigation</a:t>
            </a:r>
          </a:p>
        </p:txBody>
      </p:sp>
      <p:sp>
        <p:nvSpPr>
          <p:cNvPr id="262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B3C7AA5-DE4B-4BA7-A340-76F7366F239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63" name="Picture Placeholder 3"/>
          <p:cNvPicPr/>
          <p:nvPr/>
        </p:nvPicPr>
        <p:blipFill>
          <a:blip r:embed="rId2"/>
          <a:stretch/>
        </p:blipFill>
        <p:spPr>
          <a:xfrm>
            <a:off x="5486400" y="1600200"/>
            <a:ext cx="2742840" cy="2514240"/>
          </a:xfrm>
          <a:prstGeom prst="rect">
            <a:avLst/>
          </a:prstGeom>
          <a:ln>
            <a:noFill/>
          </a:ln>
        </p:spPr>
      </p:pic>
      <p:sp>
        <p:nvSpPr>
          <p:cNvPr id="264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LESS MAINTENANCE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5" name="Content Placeholder 4"/>
          <p:cNvPicPr/>
          <p:nvPr/>
        </p:nvPicPr>
        <p:blipFill>
          <a:blip r:embed="rId3"/>
          <a:stretch/>
        </p:blipFill>
        <p:spPr>
          <a:xfrm>
            <a:off x="4648320" y="1600200"/>
            <a:ext cx="36381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380880" y="1828800"/>
            <a:ext cx="472392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Native plants have developed defenses to native pests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Avoid killing beneficials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Keep toxins out of watershed</a:t>
            </a:r>
          </a:p>
        </p:txBody>
      </p:sp>
      <p:sp>
        <p:nvSpPr>
          <p:cNvPr id="267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0714345-EE84-43F0-8532-C01961C1113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68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REDUCE PESTICIDE USE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9" name="Content Placeholder 5"/>
          <p:cNvPicPr/>
          <p:nvPr/>
        </p:nvPicPr>
        <p:blipFill>
          <a:blip r:embed="rId2"/>
          <a:srcRect l="9089" r="9089"/>
          <a:stretch/>
        </p:blipFill>
        <p:spPr>
          <a:xfrm>
            <a:off x="5486400" y="2057400"/>
            <a:ext cx="2971440" cy="312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0880" y="1828800"/>
            <a:ext cx="472392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Native wildlife evolved with and may prefer native plants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Native plants can bring pollinators into your garden</a:t>
            </a:r>
          </a:p>
        </p:txBody>
      </p:sp>
      <p:sp>
        <p:nvSpPr>
          <p:cNvPr id="271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2462D7-5B71-41B7-A9EE-37198A8B3DE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72" name="Picture Placeholder 3"/>
          <p:cNvPicPr/>
          <p:nvPr/>
        </p:nvPicPr>
        <p:blipFill>
          <a:blip r:embed="rId2"/>
          <a:stretch/>
        </p:blipFill>
        <p:spPr>
          <a:xfrm>
            <a:off x="5486400" y="1600200"/>
            <a:ext cx="2742840" cy="2514240"/>
          </a:xfrm>
          <a:prstGeom prst="rect">
            <a:avLst/>
          </a:prstGeom>
          <a:ln>
            <a:noFill/>
          </a:ln>
        </p:spPr>
      </p:pic>
      <p:sp>
        <p:nvSpPr>
          <p:cNvPr id="273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ATTRACT WILDLIFE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4" name="Content Placeholder 4"/>
          <p:cNvPicPr/>
          <p:nvPr/>
        </p:nvPicPr>
        <p:blipFill>
          <a:blip r:embed="rId3"/>
          <a:stretch/>
        </p:blipFill>
        <p:spPr>
          <a:xfrm>
            <a:off x="5334120" y="1523880"/>
            <a:ext cx="3276360" cy="454788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5423040" y="6095880"/>
            <a:ext cx="32230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Jo-Ann Ordano © California Academy of Sciences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304920" y="2209680"/>
            <a:ext cx="472392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Your garden natives can be a bridge to nearby remaining wildlands</a:t>
            </a:r>
          </a:p>
        </p:txBody>
      </p:sp>
      <p:sp>
        <p:nvSpPr>
          <p:cNvPr id="277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D7F0586-2040-4E46-BBD2-09F48AC2A22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78" name="Picture Placeholder 3"/>
          <p:cNvPicPr/>
          <p:nvPr/>
        </p:nvPicPr>
        <p:blipFill>
          <a:blip r:embed="rId2"/>
          <a:stretch/>
        </p:blipFill>
        <p:spPr>
          <a:xfrm>
            <a:off x="5486400" y="3429000"/>
            <a:ext cx="2742840" cy="685440"/>
          </a:xfrm>
          <a:prstGeom prst="rect">
            <a:avLst/>
          </a:prstGeom>
          <a:ln>
            <a:noFill/>
          </a:ln>
        </p:spPr>
      </p:pic>
      <p:sp>
        <p:nvSpPr>
          <p:cNvPr id="279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SUPPORT LOCAL ECOLOGY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0" name="Content Placeholder 4"/>
          <p:cNvPicPr/>
          <p:nvPr/>
        </p:nvPicPr>
        <p:blipFill>
          <a:blip r:embed="rId3"/>
          <a:stretch/>
        </p:blipFill>
        <p:spPr>
          <a:xfrm>
            <a:off x="4876920" y="2133720"/>
            <a:ext cx="4038120" cy="3200040"/>
          </a:xfrm>
          <a:prstGeom prst="rect">
            <a:avLst/>
          </a:prstGeom>
          <a:ln>
            <a:noFill/>
          </a:ln>
        </p:spPr>
      </p:pic>
      <p:sp>
        <p:nvSpPr>
          <p:cNvPr id="281" name="CustomShape 4"/>
          <p:cNvSpPr/>
          <p:nvPr/>
        </p:nvSpPr>
        <p:spPr>
          <a:xfrm>
            <a:off x="4808880" y="5334120"/>
            <a:ext cx="16776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©2006 George Rembert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457200" y="19051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GARDEN DESIGN PRINCIPLES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8BAB6FD-DA66-4AA3-9FD8-8D60E70BD71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457200" y="1600200"/>
            <a:ext cx="8229240" cy="4038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Who Are Master Gardeners?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57200" y="1600200"/>
            <a:ext cx="822924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Master Gardeners of Placer County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Extend </a:t>
            </a:r>
            <a:r>
              <a:rPr lang="en-US" sz="2400" b="0" strike="noStrike" spc="-1">
                <a:solidFill>
                  <a:srgbClr val="C0504D"/>
                </a:solidFill>
                <a:latin typeface="Calibri"/>
              </a:rPr>
              <a:t>research-based</a:t>
            </a: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, sustainable gardening and composting information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Present accurate, impartial information to </a:t>
            </a:r>
            <a:r>
              <a:rPr lang="en-US" sz="2400" b="0" strike="noStrike" spc="-1">
                <a:solidFill>
                  <a:srgbClr val="C0504D"/>
                </a:solidFill>
                <a:latin typeface="Calibri"/>
              </a:rPr>
              <a:t>home gardeners</a:t>
            </a:r>
            <a:endParaRPr lang="en-US" sz="2400" b="0" strike="noStrike" spc="-1">
              <a:solidFill>
                <a:srgbClr val="194687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Encourage public to make </a:t>
            </a:r>
            <a:r>
              <a:rPr lang="en-US" sz="2400" b="0" strike="noStrike" spc="-1">
                <a:solidFill>
                  <a:srgbClr val="C0504D"/>
                </a:solidFill>
                <a:latin typeface="Calibri"/>
              </a:rPr>
              <a:t>informed</a:t>
            </a: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 gardening decisions</a:t>
            </a:r>
          </a:p>
        </p:txBody>
      </p:sp>
      <p:sp>
        <p:nvSpPr>
          <p:cNvPr id="212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AFEBDB0-0C5D-48E9-82DA-14F0895F5E2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2620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Consider bloom cycles for year-round nectar, pollen, fruit, seeds and cover/nesting sites</a:t>
            </a:r>
            <a:br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57200" y="2743200"/>
            <a:ext cx="8229240" cy="3428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JAN/FEB  -  manzanita, willow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FEB/MARCH  -  ceanothus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APR/MAY  -  coffeeberry, hollyleaf cherry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MAY/JUNE  -  toyon, elderberry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OCT/DEC  -  coyote bush</a:t>
            </a:r>
          </a:p>
        </p:txBody>
      </p:sp>
      <p:sp>
        <p:nvSpPr>
          <p:cNvPr id="287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90F4A25-7D25-4C36-A6DE-63313FFEBB0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33137" y="1155031"/>
            <a:ext cx="8253303" cy="4940489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Match plants to soil type and sun/shade exposure – “right plant, right place”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Group plants by water requirements – “</a:t>
            </a:r>
            <a:r>
              <a:rPr lang="en-US" sz="3200" b="0" strike="noStrike" spc="-1" dirty="0" err="1">
                <a:solidFill>
                  <a:srgbClr val="194687"/>
                </a:solidFill>
                <a:latin typeface="Calibri"/>
              </a:rPr>
              <a:t>hydrozoning</a:t>
            </a: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”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Layer the garden – trees, shrubs, herbaceous plants, grasses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Consider size of mature plant to avoid crowding / need for constant pruning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853B7E6-96F4-4A4C-9A29-31233D4C3DA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19051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GARDEN INSTALLATION </a:t>
            </a:r>
            <a:br/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PRINCIPLES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8832197-9179-4F94-8DA0-5FE769EAC19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372979" y="1409939"/>
            <a:ext cx="8313641" cy="472616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Best time to plant –  FALL  (when rains return)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Prefer 1 gallon plants (within 2-3 </a:t>
            </a:r>
            <a:r>
              <a:rPr lang="en-US" sz="3200" b="0" strike="noStrike" spc="-1" dirty="0" err="1">
                <a:solidFill>
                  <a:srgbClr val="194687"/>
                </a:solidFill>
                <a:latin typeface="Calibri"/>
              </a:rPr>
              <a:t>yrs</a:t>
            </a: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are usually bigger than 5 gallon plants)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Avoid rootbound plants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Consider washing roots of media (plant in native soil without amendments)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9FD2E40-7701-4D41-B38D-668D1C07B75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PLANTING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336884" y="1409940"/>
            <a:ext cx="8349556" cy="47622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Make hole 2X wide - ½ again as deep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Fill hole with water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Rough up sides/bottom to promote root penetration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Keep crown about 1 inch above grade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Gently tamp soil and water in to settle to avoid compaction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96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66EABFD-F836-4867-A660-6E3452F3097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MULCHING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1600200"/>
            <a:ext cx="822924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Benefits include: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moderating soil temperature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preventing formation of soil crust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reducing dust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curbing erosion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suppressing weeds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4B00F02-C95D-4CD6-83EF-86A2E83CCAA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MULCHING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57200" y="1600200"/>
            <a:ext cx="822924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chaparral, woodland and forest plants prefer organic mulch    -     wood chips, bark, leaves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seashore and desert plants prefer inorganic mulch    -    rocks, gravel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(consider leaving a few bare spots for native bee nesting)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02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66E7B3F-7260-4AA4-B932-EF20E2E90CB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MAINTENANCE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457200" y="1867860"/>
            <a:ext cx="822924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Main issue is irrigation (#1 reason native plants fail)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Little pruning needed if properly placed – “the 3D’s”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Fertilizer usually unnecessary – prefer mulching, occasional compost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Leave leaves, some deadwood/snags for nesting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05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FE569B3-C851-4247-B0E2-103C1AE04D8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IRRIGATION OF NEW PLANTS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457200" y="1600200"/>
            <a:ext cx="822924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First 3 months - keep rootball moist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3 to 12 months – deep watering every 2-3 weeks if needed (check soil manually)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After 12 months – deep watering once a month to none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08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8415DD9-518B-49DD-BB8B-189BA2FA446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IRRIGATION OF ESTABLISHED PLANTS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457200" y="1867860"/>
            <a:ext cx="822924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Realize that most can survive on natural rainfall alone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Expect summer dormancy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Be careful providing supplemental summer irrigation – warm/wet conditions promote fungal disease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194687"/>
                </a:solidFill>
                <a:latin typeface="Calibri"/>
              </a:rPr>
              <a:t> Use drip irrigation – move emitters away from plant as it grows and extends its roots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 dirty="0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9C162E4-0523-47D7-9F7F-E34DE530250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Who Are Master Gardeners?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1600200"/>
            <a:ext cx="822924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0" strike="noStrike" spc="-1">
                <a:solidFill>
                  <a:srgbClr val="C0504D"/>
                </a:solidFill>
                <a:latin typeface="Calibri"/>
              </a:rPr>
              <a:t>Where to find us…</a:t>
            </a: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</a:pPr>
            <a:r>
              <a:rPr lang="en-US" sz="3000" b="0" strike="noStrike" spc="-1">
                <a:solidFill>
                  <a:srgbClr val="194687"/>
                </a:solidFill>
                <a:latin typeface="Calibri"/>
              </a:rPr>
              <a:t>Online, in the Media, and Special Publications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Hotline: Call </a:t>
            </a:r>
            <a:r>
              <a:rPr lang="en-US" sz="2400" b="1" strike="noStrike" spc="-1">
                <a:solidFill>
                  <a:srgbClr val="194687"/>
                </a:solidFill>
                <a:latin typeface="Calibri"/>
              </a:rPr>
              <a:t>(530) 889-7388 </a:t>
            </a: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or submit your questions online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Website: pcmg.ucanr.org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Facebook, Twitter, Instagram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Gold Country Media monthly column 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i="1" strike="noStrike" spc="-1">
                <a:solidFill>
                  <a:srgbClr val="194687"/>
                </a:solidFill>
                <a:latin typeface="Calibri"/>
              </a:rPr>
              <a:t>Curious Gardener</a:t>
            </a: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 quarterly newsletter on our website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i="1" strike="noStrike" spc="-1">
                <a:solidFill>
                  <a:srgbClr val="194687"/>
                </a:solidFill>
                <a:latin typeface="Calibri"/>
              </a:rPr>
              <a:t>Gardening Guide and Calendar</a:t>
            </a:r>
            <a:endParaRPr lang="en-US" sz="24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9D8D936-C6C2-4AB1-98F7-AEA176D44A9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A FEW BOOKS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937F531-90A3-4605-B084-8ADB2698F9B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14" name="Content Placeholder 3"/>
          <p:cNvPicPr/>
          <p:nvPr/>
        </p:nvPicPr>
        <p:blipFill>
          <a:blip r:embed="rId2"/>
          <a:stretch/>
        </p:blipFill>
        <p:spPr>
          <a:xfrm>
            <a:off x="1554120" y="1600200"/>
            <a:ext cx="60354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CALSCAPE Website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1498887-C224-4B1E-B9C5-4684CDF83B1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17" name="Picture 3"/>
          <p:cNvPicPr/>
          <p:nvPr/>
        </p:nvPicPr>
        <p:blipFill>
          <a:blip r:embed="rId2"/>
          <a:stretch/>
        </p:blipFill>
        <p:spPr>
          <a:xfrm>
            <a:off x="549360" y="1600200"/>
            <a:ext cx="804492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Thank You!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457200" y="1523880"/>
            <a:ext cx="822924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</a:pPr>
            <a:r>
              <a:rPr lang="en-US" sz="4000" b="0" strike="noStrike" spc="-1">
                <a:solidFill>
                  <a:srgbClr val="C0504D"/>
                </a:solidFill>
                <a:latin typeface="Calibri"/>
              </a:rPr>
              <a:t>Any Questions?</a:t>
            </a:r>
            <a:endParaRPr lang="en-US" sz="4000" b="0" strike="noStrike" spc="-1">
              <a:solidFill>
                <a:srgbClr val="194687"/>
              </a:solidFill>
              <a:latin typeface="Calibri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457200" y="2174760"/>
            <a:ext cx="8229240" cy="3951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Master Gardener Hotline: </a:t>
            </a:r>
            <a:r>
              <a:rPr lang="en-US" sz="2400" b="1" strike="noStrike" spc="-1">
                <a:solidFill>
                  <a:srgbClr val="194687"/>
                </a:solidFill>
                <a:latin typeface="Calibri"/>
              </a:rPr>
              <a:t>(530) 889-7388</a:t>
            </a:r>
            <a:endParaRPr lang="en-US" sz="24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lang="en-US" sz="2400" b="1" strike="noStrike" spc="-1">
                <a:solidFill>
                  <a:srgbClr val="194687"/>
                </a:solidFill>
                <a:latin typeface="Calibri"/>
              </a:rPr>
              <a:t>                               </a:t>
            </a: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Rot Line: </a:t>
            </a:r>
            <a:r>
              <a:rPr lang="en-US" sz="2400" b="1" strike="noStrike" spc="-1">
                <a:solidFill>
                  <a:srgbClr val="194687"/>
                </a:solidFill>
                <a:latin typeface="Calibri"/>
              </a:rPr>
              <a:t>(530) 889-7399</a:t>
            </a:r>
            <a:endParaRPr lang="en-US" sz="24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Master Gardener Website: </a:t>
            </a:r>
            <a:r>
              <a:rPr lang="en-US" sz="2400" b="1" strike="noStrike" spc="-1">
                <a:solidFill>
                  <a:srgbClr val="194687"/>
                </a:solidFill>
                <a:latin typeface="Calibri"/>
              </a:rPr>
              <a:t>pcmg.ucanr.org</a:t>
            </a:r>
            <a:endParaRPr lang="en-US" sz="24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endParaRPr lang="en-US" sz="24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Evaluations, please!</a:t>
            </a:r>
          </a:p>
        </p:txBody>
      </p:sp>
      <p:sp>
        <p:nvSpPr>
          <p:cNvPr id="321" name="TextShape 4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D95823C-D69B-4922-8E8A-D48272FAAC0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Who Are Master Gardeners?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457200" y="1600200"/>
            <a:ext cx="8229240" cy="4038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r>
              <a:rPr lang="en-US" sz="3200" b="0" strike="noStrike" spc="-1">
                <a:solidFill>
                  <a:srgbClr val="C0504D"/>
                </a:solidFill>
                <a:latin typeface="Calibri"/>
              </a:rPr>
              <a:t>Where to find us…</a:t>
            </a: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</a:pPr>
            <a:r>
              <a:rPr lang="en-US" sz="3000" b="0" strike="noStrike" spc="-1">
                <a:solidFill>
                  <a:srgbClr val="194687"/>
                </a:solidFill>
                <a:latin typeface="Calibri"/>
              </a:rPr>
              <a:t>Workshops, Fairs and Festivals and Special Events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Speakers by Request 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Workshops (various venues, check website)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Farmers’ Markets (seasonal: Auburn, Roseville)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Fairs and Festivals Booths (varies)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Garden Faire (April)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Mother’s Day Garden Tour (May)</a:t>
            </a:r>
          </a:p>
        </p:txBody>
      </p:sp>
      <p:sp>
        <p:nvSpPr>
          <p:cNvPr id="218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A5BAE8E-C9DA-49BF-ABD7-E0F6802BBEC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1600200"/>
            <a:ext cx="472392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 What are “native” plants</a:t>
            </a:r>
          </a:p>
          <a:p>
            <a:endParaRPr lang="en-US" sz="2400" b="0" strike="noStrike" spc="-1">
              <a:solidFill>
                <a:srgbClr val="194687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 Why they are important</a:t>
            </a:r>
          </a:p>
          <a:p>
            <a:endParaRPr lang="en-US" sz="2400" b="0" strike="noStrike" spc="-1">
              <a:solidFill>
                <a:srgbClr val="194687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2400" b="0" strike="noStrike" spc="-1">
                <a:solidFill>
                  <a:srgbClr val="194687"/>
                </a:solidFill>
                <a:latin typeface="Calibri"/>
              </a:rPr>
              <a:t> What you can do as home     gardeners</a:t>
            </a:r>
          </a:p>
          <a:p>
            <a:endParaRPr lang="en-US" sz="2400" b="0" strike="noStrike" spc="-1">
              <a:solidFill>
                <a:srgbClr val="194687"/>
              </a:solidFill>
              <a:latin typeface="Calibri"/>
            </a:endParaRPr>
          </a:p>
        </p:txBody>
      </p:sp>
      <p:pic>
        <p:nvPicPr>
          <p:cNvPr id="220" name="Picture Placeholder 6"/>
          <p:cNvPicPr/>
          <p:nvPr/>
        </p:nvPicPr>
        <p:blipFill>
          <a:blip r:embed="rId2"/>
          <a:stretch/>
        </p:blipFill>
        <p:spPr>
          <a:xfrm>
            <a:off x="5486400" y="1600200"/>
            <a:ext cx="2742840" cy="2514240"/>
          </a:xfrm>
          <a:prstGeom prst="rect">
            <a:avLst/>
          </a:prstGeom>
          <a:ln>
            <a:noFill/>
          </a:ln>
        </p:spPr>
      </p:pic>
      <p:sp>
        <p:nvSpPr>
          <p:cNvPr id="22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AGENDA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85D8247-AC03-4039-B276-6AABE76A323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23" name="Picture 6"/>
          <p:cNvPicPr/>
          <p:nvPr/>
        </p:nvPicPr>
        <p:blipFill>
          <a:blip r:embed="rId3"/>
          <a:stretch/>
        </p:blipFill>
        <p:spPr>
          <a:xfrm>
            <a:off x="5105520" y="1600200"/>
            <a:ext cx="3504960" cy="388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1600200"/>
            <a:ext cx="4723920" cy="4419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Here before European exploration (1500s)</a:t>
            </a: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</a:pPr>
            <a:endParaRPr lang="en-US" sz="3200" b="0" strike="noStrike" spc="-1">
              <a:solidFill>
                <a:srgbClr val="194687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194687"/>
              </a:buClr>
              <a:buFont typeface="Wingdings" charset="2"/>
              <a:buChar char=""/>
            </a:pPr>
            <a:r>
              <a:rPr lang="en-US" sz="3200" b="0" strike="noStrike" spc="-1">
                <a:solidFill>
                  <a:srgbClr val="194687"/>
                </a:solidFill>
                <a:latin typeface="Calibri"/>
              </a:rPr>
              <a:t> Part of the local foodweb</a:t>
            </a:r>
          </a:p>
        </p:txBody>
      </p:sp>
      <p:sp>
        <p:nvSpPr>
          <p:cNvPr id="225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4C3249E-8285-431F-9300-9D4FC7746CF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26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What are native plants?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7" name="Content Placeholder 4"/>
          <p:cNvPicPr/>
          <p:nvPr/>
        </p:nvPicPr>
        <p:blipFill>
          <a:blip r:embed="rId2"/>
          <a:srcRect t="14594" b="14594"/>
          <a:stretch/>
        </p:blipFill>
        <p:spPr>
          <a:xfrm>
            <a:off x="4724280" y="1600200"/>
            <a:ext cx="4038120" cy="419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COASTAL SCRUB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60FF826-69AB-4326-AB6A-5901715F194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30" name="Content Placeholder 3"/>
          <p:cNvPicPr/>
          <p:nvPr/>
        </p:nvPicPr>
        <p:blipFill>
          <a:blip r:embed="rId2"/>
          <a:stretch/>
        </p:blipFill>
        <p:spPr>
          <a:xfrm>
            <a:off x="1542960" y="1371600"/>
            <a:ext cx="6457680" cy="426672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1536840" y="5638680"/>
            <a:ext cx="32853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Charles Webber © California Academy of Sciences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CHAPARRAL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EA599EE-B328-480E-848D-71FF1FB41BB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34" name="Content Placeholder 3"/>
          <p:cNvPicPr/>
          <p:nvPr/>
        </p:nvPicPr>
        <p:blipFill>
          <a:blip r:embed="rId2"/>
          <a:stretch/>
        </p:blipFill>
        <p:spPr>
          <a:xfrm>
            <a:off x="1295280" y="1371600"/>
            <a:ext cx="6629040" cy="4266720"/>
          </a:xfrm>
          <a:prstGeom prst="rect">
            <a:avLst/>
          </a:prstGeom>
          <a:ln>
            <a:noFill/>
          </a:ln>
        </p:spPr>
      </p:pic>
      <p:sp>
        <p:nvSpPr>
          <p:cNvPr id="235" name="CustomShape 3"/>
          <p:cNvSpPr/>
          <p:nvPr/>
        </p:nvSpPr>
        <p:spPr>
          <a:xfrm>
            <a:off x="1227600" y="5638680"/>
            <a:ext cx="15022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© 2012 Zoya Akulova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38088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4F81BD"/>
                </a:solidFill>
                <a:latin typeface="Calibri"/>
              </a:rPr>
              <a:t>RIPARIAN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7315200" y="6356520"/>
            <a:ext cx="13712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61F2ED4-5F27-47F7-84E1-51EA9404F8C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38" name="Content Placeholder 3"/>
          <p:cNvPicPr/>
          <p:nvPr/>
        </p:nvPicPr>
        <p:blipFill>
          <a:blip r:embed="rId2"/>
          <a:stretch/>
        </p:blipFill>
        <p:spPr>
          <a:xfrm>
            <a:off x="2362320" y="1143000"/>
            <a:ext cx="4241520" cy="518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9" name="CustomShape 3"/>
          <p:cNvSpPr/>
          <p:nvPr/>
        </p:nvSpPr>
        <p:spPr>
          <a:xfrm>
            <a:off x="2298960" y="6396480"/>
            <a:ext cx="30553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Mona Burell © California Academy of Sciences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299936</Template>
  <TotalTime>139</TotalTime>
  <Words>932</Words>
  <Application>Microsoft Office PowerPoint</Application>
  <PresentationFormat>On-screen Show (4:3)</PresentationFormat>
  <Paragraphs>193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Nadine Hart</dc:creator>
  <dc:description/>
  <cp:lastModifiedBy>Nadine Hart</cp:lastModifiedBy>
  <cp:revision>61</cp:revision>
  <dcterms:created xsi:type="dcterms:W3CDTF">2019-08-07T21:29:07Z</dcterms:created>
  <dcterms:modified xsi:type="dcterms:W3CDTF">2020-09-26T22:06:12Z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32</vt:i4>
  </property>
</Properties>
</file>