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4" r:id="rId2"/>
    <p:sldMasterId id="2147483749" r:id="rId3"/>
  </p:sldMasterIdLst>
  <p:notesMasterIdLst>
    <p:notesMasterId r:id="rId35"/>
  </p:notesMasterIdLst>
  <p:handoutMasterIdLst>
    <p:handoutMasterId r:id="rId36"/>
  </p:handoutMasterIdLst>
  <p:sldIdLst>
    <p:sldId id="262" r:id="rId4"/>
    <p:sldId id="263" r:id="rId5"/>
    <p:sldId id="265" r:id="rId6"/>
    <p:sldId id="269" r:id="rId7"/>
    <p:sldId id="267" r:id="rId8"/>
    <p:sldId id="288" r:id="rId9"/>
    <p:sldId id="273" r:id="rId10"/>
    <p:sldId id="297" r:id="rId11"/>
    <p:sldId id="272" r:id="rId12"/>
    <p:sldId id="275" r:id="rId13"/>
    <p:sldId id="268" r:id="rId14"/>
    <p:sldId id="295" r:id="rId15"/>
    <p:sldId id="274" r:id="rId16"/>
    <p:sldId id="286" r:id="rId17"/>
    <p:sldId id="276" r:id="rId18"/>
    <p:sldId id="296" r:id="rId19"/>
    <p:sldId id="277" r:id="rId20"/>
    <p:sldId id="278" r:id="rId21"/>
    <p:sldId id="279" r:id="rId22"/>
    <p:sldId id="280" r:id="rId23"/>
    <p:sldId id="291" r:id="rId24"/>
    <p:sldId id="281" r:id="rId25"/>
    <p:sldId id="285" r:id="rId26"/>
    <p:sldId id="292" r:id="rId27"/>
    <p:sldId id="294" r:id="rId28"/>
    <p:sldId id="293" r:id="rId29"/>
    <p:sldId id="282" r:id="rId30"/>
    <p:sldId id="284" r:id="rId31"/>
    <p:sldId id="289" r:id="rId32"/>
    <p:sldId id="271" r:id="rId33"/>
    <p:sldId id="270" r:id="rId34"/>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4"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 initials="A" lastIdx="1" clrIdx="0">
    <p:extLst>
      <p:ext uri="{19B8F6BF-5375-455C-9EA6-DF929625EA0E}">
        <p15:presenceInfo xmlns:p15="http://schemas.microsoft.com/office/powerpoint/2012/main" userId="An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E4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1" autoAdjust="0"/>
    <p:restoredTop sz="94650" autoAdjust="0"/>
  </p:normalViewPr>
  <p:slideViewPr>
    <p:cSldViewPr>
      <p:cViewPr varScale="1">
        <p:scale>
          <a:sx n="85" d="100"/>
          <a:sy n="85" d="100"/>
        </p:scale>
        <p:origin x="115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1776" y="-90"/>
      </p:cViewPr>
      <p:guideLst>
        <p:guide orient="horz" pos="2934"/>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2401" tIns="46200" rIns="92401" bIns="4620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693"/>
          </a:xfrm>
          <a:prstGeom prst="rect">
            <a:avLst/>
          </a:prstGeom>
        </p:spPr>
        <p:txBody>
          <a:bodyPr vert="horz" lIns="92401" tIns="46200" rIns="92401" bIns="46200" rtlCol="0"/>
          <a:lstStyle>
            <a:lvl1pPr algn="r">
              <a:defRPr sz="1200"/>
            </a:lvl1pPr>
          </a:lstStyle>
          <a:p>
            <a:fld id="{076B3FA4-DBAA-4EA7-8A79-5D496AB929E0}" type="datetimeFigureOut">
              <a:rPr lang="en-US" smtClean="0"/>
              <a:pPr/>
              <a:t>8/4/2022</a:t>
            </a:fld>
            <a:endParaRPr lang="en-US"/>
          </a:p>
        </p:txBody>
      </p:sp>
      <p:sp>
        <p:nvSpPr>
          <p:cNvPr id="4" name="Footer Placeholder 3"/>
          <p:cNvSpPr>
            <a:spLocks noGrp="1"/>
          </p:cNvSpPr>
          <p:nvPr>
            <p:ph type="ftr" sz="quarter" idx="2"/>
          </p:nvPr>
        </p:nvSpPr>
        <p:spPr>
          <a:xfrm>
            <a:off x="0" y="8846554"/>
            <a:ext cx="2971800" cy="465693"/>
          </a:xfrm>
          <a:prstGeom prst="rect">
            <a:avLst/>
          </a:prstGeom>
        </p:spPr>
        <p:txBody>
          <a:bodyPr vert="horz" lIns="92401" tIns="46200" rIns="92401" bIns="4620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6554"/>
            <a:ext cx="2971800" cy="465693"/>
          </a:xfrm>
          <a:prstGeom prst="rect">
            <a:avLst/>
          </a:prstGeom>
        </p:spPr>
        <p:txBody>
          <a:bodyPr vert="horz" lIns="92401" tIns="46200" rIns="92401" bIns="46200" rtlCol="0" anchor="b"/>
          <a:lstStyle>
            <a:lvl1pPr algn="r">
              <a:defRPr sz="1200"/>
            </a:lvl1pPr>
          </a:lstStyle>
          <a:p>
            <a:fld id="{72AE321B-42E6-4082-ADCB-16DB624964F2}"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2401" tIns="46200" rIns="92401" bIns="46200" rtlCol="0"/>
          <a:lstStyle>
            <a:lvl1pPr algn="l">
              <a:defRPr sz="1200"/>
            </a:lvl1pPr>
          </a:lstStyle>
          <a:p>
            <a:endParaRPr lang="en-US"/>
          </a:p>
        </p:txBody>
      </p:sp>
      <p:sp>
        <p:nvSpPr>
          <p:cNvPr id="3" name="Date Placeholder 2"/>
          <p:cNvSpPr>
            <a:spLocks noGrp="1"/>
          </p:cNvSpPr>
          <p:nvPr>
            <p:ph type="dt" idx="1"/>
          </p:nvPr>
        </p:nvSpPr>
        <p:spPr>
          <a:xfrm>
            <a:off x="3884613" y="0"/>
            <a:ext cx="2971800" cy="465693"/>
          </a:xfrm>
          <a:prstGeom prst="rect">
            <a:avLst/>
          </a:prstGeom>
        </p:spPr>
        <p:txBody>
          <a:bodyPr vert="horz" lIns="92401" tIns="46200" rIns="92401" bIns="46200" rtlCol="0"/>
          <a:lstStyle>
            <a:lvl1pPr algn="r">
              <a:defRPr sz="1200"/>
            </a:lvl1pPr>
          </a:lstStyle>
          <a:p>
            <a:fld id="{D794C6B2-0E18-41FC-8CA1-B467464E7545}" type="datetimeFigureOut">
              <a:rPr lang="en-US" smtClean="0"/>
              <a:pPr/>
              <a:t>8/4/2022</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2401" tIns="46200" rIns="92401" bIns="46200" rtlCol="0" anchor="ctr"/>
          <a:lstStyle/>
          <a:p>
            <a:endParaRPr lang="en-US"/>
          </a:p>
        </p:txBody>
      </p:sp>
      <p:sp>
        <p:nvSpPr>
          <p:cNvPr id="5" name="Notes Placeholder 4"/>
          <p:cNvSpPr>
            <a:spLocks noGrp="1"/>
          </p:cNvSpPr>
          <p:nvPr>
            <p:ph type="body" sz="quarter" idx="3"/>
          </p:nvPr>
        </p:nvSpPr>
        <p:spPr>
          <a:xfrm>
            <a:off x="685800" y="4424085"/>
            <a:ext cx="5486400" cy="4191239"/>
          </a:xfrm>
          <a:prstGeom prst="rect">
            <a:avLst/>
          </a:prstGeom>
        </p:spPr>
        <p:txBody>
          <a:bodyPr vert="horz" lIns="92401" tIns="46200" rIns="92401" bIns="462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5693"/>
          </a:xfrm>
          <a:prstGeom prst="rect">
            <a:avLst/>
          </a:prstGeom>
        </p:spPr>
        <p:txBody>
          <a:bodyPr vert="horz" lIns="92401" tIns="46200" rIns="92401" bIns="4620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5693"/>
          </a:xfrm>
          <a:prstGeom prst="rect">
            <a:avLst/>
          </a:prstGeom>
        </p:spPr>
        <p:txBody>
          <a:bodyPr vert="horz" lIns="92401" tIns="46200" rIns="92401" bIns="46200" rtlCol="0" anchor="b"/>
          <a:lstStyle>
            <a:lvl1pPr algn="r">
              <a:defRPr sz="1200"/>
            </a:lvl1pPr>
          </a:lstStyle>
          <a:p>
            <a:fld id="{30B60A3E-4BC9-4497-95E2-69F5661E229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b="1" dirty="0">
                <a:solidFill>
                  <a:srgbClr val="000000"/>
                </a:solidFill>
                <a:latin typeface="Calibri" panose="020F0502020204030204" pitchFamily="34" charset="0"/>
                <a:ea typeface="Calibri" panose="020F0502020204030204" pitchFamily="34" charset="0"/>
              </a:rPr>
              <a:t>Created:      </a:t>
            </a:r>
            <a:r>
              <a:rPr lang="en-US" sz="1900" dirty="0">
                <a:solidFill>
                  <a:srgbClr val="000000"/>
                </a:solidFill>
                <a:latin typeface="Calibri" panose="020F0502020204030204" pitchFamily="34" charset="0"/>
                <a:ea typeface="Calibri" panose="020F0502020204030204" pitchFamily="34" charset="0"/>
              </a:rPr>
              <a:t>April 2022 </a:t>
            </a:r>
            <a:r>
              <a:rPr lang="en-US" sz="1900" b="1" dirty="0">
                <a:solidFill>
                  <a:srgbClr val="000000"/>
                </a:solidFill>
                <a:latin typeface="Calibri" panose="020F0502020204030204" pitchFamily="34" charset="0"/>
                <a:ea typeface="Calibri" panose="020F0502020204030204" pitchFamily="34" charset="0"/>
              </a:rPr>
              <a:t>Created by</a:t>
            </a:r>
            <a:r>
              <a:rPr lang="en-US" sz="1900" dirty="0">
                <a:solidFill>
                  <a:srgbClr val="000000"/>
                </a:solidFill>
                <a:latin typeface="Calibri" panose="020F0502020204030204" pitchFamily="34" charset="0"/>
                <a:ea typeface="Calibri" panose="020F0502020204030204" pitchFamily="34" charset="0"/>
              </a:rPr>
              <a:t>:   Ann Beinhorn</a:t>
            </a:r>
            <a:endParaRPr lang="en-US" sz="1900" dirty="0">
              <a:latin typeface="Calibri" panose="020F0502020204030204" pitchFamily="34" charset="0"/>
              <a:ea typeface="Calibri" panose="020F0502020204030204" pitchFamily="34" charset="0"/>
            </a:endParaRPr>
          </a:p>
          <a:p>
            <a:r>
              <a:rPr lang="en-US" sz="1900" b="1" dirty="0">
                <a:solidFill>
                  <a:srgbClr val="000000"/>
                </a:solidFill>
                <a:latin typeface="Calibri" panose="020F0502020204030204" pitchFamily="34" charset="0"/>
                <a:ea typeface="Calibri" panose="020F0502020204030204" pitchFamily="34" charset="0"/>
              </a:rPr>
              <a:t>Audience:     </a:t>
            </a:r>
            <a:r>
              <a:rPr lang="en-US" sz="1900" dirty="0">
                <a:solidFill>
                  <a:srgbClr val="000000"/>
                </a:solidFill>
                <a:latin typeface="Calibri" panose="020F0502020204030204" pitchFamily="34" charset="0"/>
                <a:ea typeface="Calibri" panose="020F0502020204030204" pitchFamily="34" charset="0"/>
              </a:rPr>
              <a:t>Local Garden Club (60+ members)</a:t>
            </a:r>
            <a:endParaRPr lang="en-US" sz="1900" dirty="0">
              <a:latin typeface="Calibri" panose="020F0502020204030204" pitchFamily="34" charset="0"/>
              <a:ea typeface="Calibri" panose="020F0502020204030204" pitchFamily="34" charset="0"/>
            </a:endParaRPr>
          </a:p>
          <a:p>
            <a:r>
              <a:rPr lang="en-US" sz="1900" b="1" dirty="0">
                <a:solidFill>
                  <a:srgbClr val="000000"/>
                </a:solidFill>
                <a:latin typeface="Calibri" panose="020F0502020204030204" pitchFamily="34" charset="0"/>
                <a:ea typeface="Calibri" panose="020F0502020204030204" pitchFamily="34" charset="0"/>
              </a:rPr>
              <a:t>Publicity:  </a:t>
            </a:r>
            <a:r>
              <a:rPr lang="en-US" sz="1900" dirty="0">
                <a:solidFill>
                  <a:srgbClr val="000000"/>
                </a:solidFill>
                <a:latin typeface="Calibri" panose="020F0502020204030204" pitchFamily="34" charset="0"/>
                <a:ea typeface="Calibri" panose="020F0502020204030204" pitchFamily="34" charset="0"/>
              </a:rPr>
              <a:t>    UCD webpage:: </a:t>
            </a:r>
            <a:r>
              <a:rPr lang="en-US" sz="1900" dirty="0">
                <a:latin typeface="Calibri" panose="020F0502020204030204" pitchFamily="34" charset="0"/>
                <a:ea typeface="Calibri" panose="020F0502020204030204" pitchFamily="34" charset="0"/>
                <a:cs typeface="Times New Roman" panose="02020603050405020304" pitchFamily="18" charset="0"/>
              </a:rPr>
              <a:t>About </a:t>
            </a:r>
            <a:r>
              <a:rPr lang="en-US" sz="1900" b="1" dirty="0">
                <a:latin typeface="Calibri" panose="020F0502020204030204" pitchFamily="34" charset="0"/>
                <a:ea typeface="Calibri" panose="020F0502020204030204" pitchFamily="34" charset="0"/>
                <a:cs typeface="Times New Roman" panose="02020603050405020304" pitchFamily="18" charset="0"/>
              </a:rPr>
              <a:t>the Arboretum All-Stars Program</a:t>
            </a:r>
            <a:r>
              <a:rPr lang="en-US" sz="1900" dirty="0">
                <a:latin typeface="Calibri" panose="020F0502020204030204" pitchFamily="34" charset="0"/>
                <a:ea typeface="Calibri" panose="020F0502020204030204" pitchFamily="34" charset="0"/>
                <a:cs typeface="Times New Roman" panose="02020603050405020304" pitchFamily="18" charset="0"/>
              </a:rPr>
              <a:t> is a joint project of the UC Davis Arboretum and the California Center for Urban Horticulture (CCUH) in collaboration with other partners throughout the state. Together they are working to help you, the home gardener, make </a:t>
            </a:r>
            <a:r>
              <a:rPr lang="en-US" sz="1900" dirty="0">
                <a:highlight>
                  <a:srgbClr val="FFFF00"/>
                </a:highlight>
                <a:latin typeface="Calibri" panose="020F0502020204030204" pitchFamily="34" charset="0"/>
                <a:ea typeface="Calibri" panose="020F0502020204030204" pitchFamily="34" charset="0"/>
                <a:cs typeface="Times New Roman" panose="02020603050405020304" pitchFamily="18" charset="0"/>
              </a:rPr>
              <a:t>eco-friendly</a:t>
            </a:r>
            <a:r>
              <a:rPr lang="en-US" sz="1900" dirty="0">
                <a:latin typeface="Calibri" panose="020F0502020204030204" pitchFamily="34" charset="0"/>
                <a:ea typeface="Calibri" panose="020F0502020204030204" pitchFamily="34" charset="0"/>
                <a:cs typeface="Times New Roman" panose="02020603050405020304" pitchFamily="18" charset="0"/>
              </a:rPr>
              <a:t> plant choices that will </a:t>
            </a:r>
            <a:r>
              <a:rPr lang="en-US" sz="1900" dirty="0">
                <a:highlight>
                  <a:srgbClr val="FFFF00"/>
                </a:highlight>
                <a:latin typeface="Calibri" panose="020F0502020204030204" pitchFamily="34" charset="0"/>
                <a:ea typeface="Calibri" panose="020F0502020204030204" pitchFamily="34" charset="0"/>
                <a:cs typeface="Times New Roman" panose="02020603050405020304" pitchFamily="18" charset="0"/>
              </a:rPr>
              <a:t>enhance the beauty and sustainability</a:t>
            </a:r>
            <a:r>
              <a:rPr lang="en-US" sz="1900" dirty="0">
                <a:latin typeface="Calibri" panose="020F0502020204030204" pitchFamily="34" charset="0"/>
                <a:ea typeface="Calibri" panose="020F0502020204030204" pitchFamily="34" charset="0"/>
                <a:cs typeface="Times New Roman" panose="02020603050405020304" pitchFamily="18" charset="0"/>
              </a:rPr>
              <a:t> of your landscape.</a:t>
            </a:r>
            <a:endParaRPr lang="en-US" sz="1900" dirty="0">
              <a:latin typeface="Calibri" panose="020F0502020204030204" pitchFamily="34" charset="0"/>
              <a:ea typeface="Calibri" panose="020F0502020204030204" pitchFamily="34" charset="0"/>
            </a:endParaRPr>
          </a:p>
          <a:p>
            <a:r>
              <a:rPr lang="en-US" sz="1900" b="1" dirty="0">
                <a:solidFill>
                  <a:srgbClr val="000000"/>
                </a:solidFill>
                <a:latin typeface="Calibri" panose="020F0502020204030204" pitchFamily="34" charset="0"/>
                <a:ea typeface="Calibri" panose="020F0502020204030204" pitchFamily="34" charset="0"/>
              </a:rPr>
              <a:t>Update History: </a:t>
            </a:r>
            <a:r>
              <a:rPr lang="en-US" sz="1900" dirty="0">
                <a:solidFill>
                  <a:srgbClr val="000000"/>
                </a:solidFill>
                <a:latin typeface="Calibri" panose="020F0502020204030204" pitchFamily="34" charset="0"/>
                <a:ea typeface="Calibri" panose="020F0502020204030204" pitchFamily="34" charset="0"/>
              </a:rPr>
              <a:t>Presented in August, 2022 for Placer County Master Gardeners’ Public Workshops.</a:t>
            </a:r>
            <a:endParaRPr lang="en-US" b="0"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a:t>
            </a:fld>
            <a:endParaRPr lang="en-US"/>
          </a:p>
        </p:txBody>
      </p:sp>
    </p:spTree>
    <p:extLst>
      <p:ext uri="{BB962C8B-B14F-4D97-AF65-F5344CB8AC3E}">
        <p14:creationId xmlns:p14="http://schemas.microsoft.com/office/powerpoint/2010/main" val="2384613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Zbergenia</a:t>
            </a:r>
            <a:r>
              <a:rPr lang="en-US" dirty="0"/>
              <a:t> requires a sheltered place in hotter areas.  Does well under trees &amp; can get to 1 ½’.  Bold leaves make for a great border.</a:t>
            </a:r>
          </a:p>
          <a:p>
            <a:r>
              <a:rPr lang="en-US" dirty="0"/>
              <a:t>Cape balsam is a vigorous grower, and a winter-bloomer.  Divide frequently, as it can spread.  Does well in containers.</a:t>
            </a:r>
          </a:p>
        </p:txBody>
      </p:sp>
      <p:sp>
        <p:nvSpPr>
          <p:cNvPr id="4" name="Slide Number Placeholder 3"/>
          <p:cNvSpPr>
            <a:spLocks noGrp="1"/>
          </p:cNvSpPr>
          <p:nvPr>
            <p:ph type="sldNum" sz="quarter" idx="5"/>
          </p:nvPr>
        </p:nvSpPr>
        <p:spPr/>
        <p:txBody>
          <a:bodyPr/>
          <a:lstStyle/>
          <a:p>
            <a:fld id="{30B60A3E-4BC9-4497-95E2-69F5661E229A}" type="slidenum">
              <a:rPr lang="en-US" smtClean="0"/>
              <a:pPr/>
              <a:t>15</a:t>
            </a:fld>
            <a:endParaRPr lang="en-US"/>
          </a:p>
        </p:txBody>
      </p:sp>
    </p:spTree>
    <p:extLst>
      <p:ext uri="{BB962C8B-B14F-4D97-AF65-F5344CB8AC3E}">
        <p14:creationId xmlns:p14="http://schemas.microsoft.com/office/powerpoint/2010/main" val="3334482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Bergenia requires a sheltered place in hotter areas.  Does well under trees &amp; can get to 1 ½’.  Bold leaves make for a great border.</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16</a:t>
            </a:fld>
            <a:endParaRPr lang="en-US"/>
          </a:p>
        </p:txBody>
      </p:sp>
    </p:spTree>
    <p:extLst>
      <p:ext uri="{BB962C8B-B14F-4D97-AF65-F5344CB8AC3E}">
        <p14:creationId xmlns:p14="http://schemas.microsoft.com/office/powerpoint/2010/main" val="333842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Miscanthus </a:t>
            </a:r>
            <a:r>
              <a:rPr lang="en-US" i="1" dirty="0" err="1"/>
              <a:t>siinensis</a:t>
            </a:r>
            <a:r>
              <a:rPr lang="en-US" dirty="0"/>
              <a:t> is a warm season grass, and </a:t>
            </a:r>
            <a:r>
              <a:rPr lang="en-US" i="1" dirty="0"/>
              <a:t>Calamagrostis</a:t>
            </a:r>
            <a:r>
              <a:rPr lang="en-US" dirty="0"/>
              <a:t> is a cool season grass.  This </a:t>
            </a:r>
            <a:r>
              <a:rPr lang="en-US" i="1" dirty="0"/>
              <a:t>Miscanthus</a:t>
            </a:r>
            <a:r>
              <a:rPr lang="en-US" dirty="0"/>
              <a:t> has variegated leaves and blooms with amber flowers.</a:t>
            </a:r>
          </a:p>
          <a:p>
            <a:r>
              <a:rPr lang="en-US" dirty="0"/>
              <a:t>This Calamagrostis blooms are much taller than the 3’ grassy, clumpy plant.</a:t>
            </a:r>
          </a:p>
        </p:txBody>
      </p:sp>
      <p:sp>
        <p:nvSpPr>
          <p:cNvPr id="4" name="Slide Number Placeholder 3"/>
          <p:cNvSpPr>
            <a:spLocks noGrp="1"/>
          </p:cNvSpPr>
          <p:nvPr>
            <p:ph type="sldNum" sz="quarter" idx="5"/>
          </p:nvPr>
        </p:nvSpPr>
        <p:spPr/>
        <p:txBody>
          <a:bodyPr/>
          <a:lstStyle/>
          <a:p>
            <a:fld id="{30B60A3E-4BC9-4497-95E2-69F5661E229A}" type="slidenum">
              <a:rPr lang="en-US" smtClean="0"/>
              <a:pPr/>
              <a:t>17</a:t>
            </a:fld>
            <a:endParaRPr lang="en-US"/>
          </a:p>
        </p:txBody>
      </p:sp>
    </p:spTree>
    <p:extLst>
      <p:ext uri="{BB962C8B-B14F-4D97-AF65-F5344CB8AC3E}">
        <p14:creationId xmlns:p14="http://schemas.microsoft.com/office/powerpoint/2010/main" val="372814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Wintering grasses can have an  intriguing look and be protection against the frost.  Also dormant plants can be an overwintering place for beneficial insects in the garden.</a:t>
            </a:r>
          </a:p>
        </p:txBody>
      </p:sp>
      <p:sp>
        <p:nvSpPr>
          <p:cNvPr id="4" name="Slide Number Placeholder 3"/>
          <p:cNvSpPr>
            <a:spLocks noGrp="1"/>
          </p:cNvSpPr>
          <p:nvPr>
            <p:ph type="sldNum" sz="quarter" idx="5"/>
          </p:nvPr>
        </p:nvSpPr>
        <p:spPr/>
        <p:txBody>
          <a:bodyPr/>
          <a:lstStyle/>
          <a:p>
            <a:fld id="{30B60A3E-4BC9-4497-95E2-69F5661E229A}" type="slidenum">
              <a:rPr lang="en-US" smtClean="0"/>
              <a:pPr/>
              <a:t>18</a:t>
            </a:fld>
            <a:endParaRPr lang="en-US"/>
          </a:p>
        </p:txBody>
      </p:sp>
    </p:spTree>
    <p:extLst>
      <p:ext uri="{BB962C8B-B14F-4D97-AF65-F5344CB8AC3E}">
        <p14:creationId xmlns:p14="http://schemas.microsoft.com/office/powerpoint/2010/main" val="4291305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Cerastium</a:t>
            </a:r>
            <a:r>
              <a:rPr lang="en-US" dirty="0"/>
              <a:t> is a European native &amp; tolerates a wide range of soil types &amp; exposures.  Good for borders &amp; slopes.</a:t>
            </a:r>
          </a:p>
          <a:p>
            <a:r>
              <a:rPr lang="en-US" dirty="0" err="1"/>
              <a:t>Thid</a:t>
            </a:r>
            <a:r>
              <a:rPr lang="en-US" dirty="0"/>
              <a:t> </a:t>
            </a:r>
            <a:r>
              <a:rPr lang="en-US" dirty="0" err="1"/>
              <a:t>Delosperma</a:t>
            </a:r>
            <a:r>
              <a:rPr lang="en-US" dirty="0"/>
              <a:t> needs moderate water &amp; afternoon shade here.</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19</a:t>
            </a:fld>
            <a:endParaRPr lang="en-US"/>
          </a:p>
        </p:txBody>
      </p:sp>
    </p:spTree>
    <p:extLst>
      <p:ext uri="{BB962C8B-B14F-4D97-AF65-F5344CB8AC3E}">
        <p14:creationId xmlns:p14="http://schemas.microsoft.com/office/powerpoint/2010/main" val="3634406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pipevine may have a disagreeable odor so plant where you have space.  Native to Calif. Coastal &amp; Sierra Nevada mtn. Ranges under 1500 ft.</a:t>
            </a:r>
          </a:p>
          <a:p>
            <a:r>
              <a:rPr lang="en-US" i="1" dirty="0" err="1"/>
              <a:t>Hardenbergia</a:t>
            </a:r>
            <a:r>
              <a:rPr lang="en-US" dirty="0"/>
              <a:t> is a vigorous grower, and will fill your arbor.  Prune after bloom to train.  Can grow 10 feet.</a:t>
            </a:r>
          </a:p>
        </p:txBody>
      </p:sp>
      <p:sp>
        <p:nvSpPr>
          <p:cNvPr id="4" name="Slide Number Placeholder 3"/>
          <p:cNvSpPr>
            <a:spLocks noGrp="1"/>
          </p:cNvSpPr>
          <p:nvPr>
            <p:ph type="sldNum" sz="quarter" idx="5"/>
          </p:nvPr>
        </p:nvSpPr>
        <p:spPr/>
        <p:txBody>
          <a:bodyPr/>
          <a:lstStyle/>
          <a:p>
            <a:fld id="{30B60A3E-4BC9-4497-95E2-69F5661E229A}" type="slidenum">
              <a:rPr lang="en-US" smtClean="0"/>
              <a:pPr/>
              <a:t>20</a:t>
            </a:fld>
            <a:endParaRPr lang="en-US"/>
          </a:p>
        </p:txBody>
      </p:sp>
    </p:spTree>
    <p:extLst>
      <p:ext uri="{BB962C8B-B14F-4D97-AF65-F5344CB8AC3E}">
        <p14:creationId xmlns:p14="http://schemas.microsoft.com/office/powerpoint/2010/main" val="112197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a:t>Hardenbergia</a:t>
            </a:r>
            <a:r>
              <a:rPr lang="en-US" dirty="0"/>
              <a:t> is a vigorous grower, and will fill your arbor.  Prune after bloom to train.  Can grow 10 feet.</a:t>
            </a:r>
          </a:p>
        </p:txBody>
      </p:sp>
      <p:sp>
        <p:nvSpPr>
          <p:cNvPr id="4" name="Slide Number Placeholder 3"/>
          <p:cNvSpPr>
            <a:spLocks noGrp="1"/>
          </p:cNvSpPr>
          <p:nvPr>
            <p:ph type="sldNum" sz="quarter" idx="5"/>
          </p:nvPr>
        </p:nvSpPr>
        <p:spPr/>
        <p:txBody>
          <a:bodyPr/>
          <a:lstStyle/>
          <a:p>
            <a:fld id="{30B60A3E-4BC9-4497-95E2-69F5661E229A}" type="slidenum">
              <a:rPr lang="en-US" smtClean="0"/>
              <a:pPr/>
              <a:t>21</a:t>
            </a:fld>
            <a:endParaRPr lang="en-US"/>
          </a:p>
        </p:txBody>
      </p:sp>
    </p:spTree>
    <p:extLst>
      <p:ext uri="{BB962C8B-B14F-4D97-AF65-F5344CB8AC3E}">
        <p14:creationId xmlns:p14="http://schemas.microsoft.com/office/powerpoint/2010/main" val="332060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Attracts hummingbirds, bees &amp; butterflies.  Gets 4-6’ high, 6’wide.  Slow growth &amp; all soil tolerant but not overly moist soil.  Should be pruned to prevent cluttered branches, and susceptible to branch dieback (fungal disease).  Serves as a hedge or barrier plant.</a:t>
            </a:r>
          </a:p>
        </p:txBody>
      </p:sp>
      <p:sp>
        <p:nvSpPr>
          <p:cNvPr id="4" name="Slide Number Placeholder 3"/>
          <p:cNvSpPr>
            <a:spLocks noGrp="1"/>
          </p:cNvSpPr>
          <p:nvPr>
            <p:ph type="sldNum" sz="quarter" idx="5"/>
          </p:nvPr>
        </p:nvSpPr>
        <p:spPr/>
        <p:txBody>
          <a:bodyPr/>
          <a:lstStyle/>
          <a:p>
            <a:fld id="{30B60A3E-4BC9-4497-95E2-69F5661E229A}" type="slidenum">
              <a:rPr lang="en-US" smtClean="0"/>
              <a:pPr/>
              <a:t>22</a:t>
            </a:fld>
            <a:endParaRPr lang="en-US"/>
          </a:p>
        </p:txBody>
      </p:sp>
    </p:spTree>
    <p:extLst>
      <p:ext uri="{BB962C8B-B14F-4D97-AF65-F5344CB8AC3E}">
        <p14:creationId xmlns:p14="http://schemas.microsoft.com/office/powerpoint/2010/main" val="2826985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penstemon is a Calif. native, lives about 20 years.  Tolerates full sun to part shade.</a:t>
            </a:r>
          </a:p>
          <a:p>
            <a:r>
              <a:rPr lang="en-US" dirty="0"/>
              <a:t> Salvias are the largest genus in the mint family.  Square stems, strong scent.  Native to coastal scrub areas &amp; </a:t>
            </a:r>
            <a:r>
              <a:rPr lang="en-US" dirty="0" err="1"/>
              <a:t>chapparel</a:t>
            </a:r>
            <a:r>
              <a:rPr lang="en-US" dirty="0"/>
              <a:t> below 3,000 ft. in So. Calif.</a:t>
            </a:r>
          </a:p>
        </p:txBody>
      </p:sp>
      <p:sp>
        <p:nvSpPr>
          <p:cNvPr id="4" name="Slide Number Placeholder 3"/>
          <p:cNvSpPr>
            <a:spLocks noGrp="1"/>
          </p:cNvSpPr>
          <p:nvPr>
            <p:ph type="sldNum" sz="quarter" idx="5"/>
          </p:nvPr>
        </p:nvSpPr>
        <p:spPr/>
        <p:txBody>
          <a:bodyPr/>
          <a:lstStyle/>
          <a:p>
            <a:fld id="{30B60A3E-4BC9-4497-95E2-69F5661E229A}" type="slidenum">
              <a:rPr lang="en-US" smtClean="0"/>
              <a:pPr/>
              <a:t>23</a:t>
            </a:fld>
            <a:endParaRPr lang="en-US"/>
          </a:p>
        </p:txBody>
      </p:sp>
    </p:spTree>
    <p:extLst>
      <p:ext uri="{BB962C8B-B14F-4D97-AF65-F5344CB8AC3E}">
        <p14:creationId xmlns:p14="http://schemas.microsoft.com/office/powerpoint/2010/main" val="3424661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penstemon is a Calif. native, lives about 20 years.  Tolerates full sun to part shade.</a:t>
            </a:r>
          </a:p>
          <a:p>
            <a:r>
              <a:rPr lang="en-US" dirty="0"/>
              <a:t> Salvias are the largest genus in the mint family.  Square stems, strong scent.  Native to coastal scrub areas &amp; </a:t>
            </a:r>
            <a:r>
              <a:rPr lang="en-US" dirty="0" err="1"/>
              <a:t>chapparel</a:t>
            </a:r>
            <a:r>
              <a:rPr lang="en-US" dirty="0"/>
              <a:t> below 3,000 ft. in So. Calif.</a:t>
            </a:r>
          </a:p>
        </p:txBody>
      </p:sp>
      <p:sp>
        <p:nvSpPr>
          <p:cNvPr id="4" name="Slide Number Placeholder 3"/>
          <p:cNvSpPr>
            <a:spLocks noGrp="1"/>
          </p:cNvSpPr>
          <p:nvPr>
            <p:ph type="sldNum" sz="quarter" idx="5"/>
          </p:nvPr>
        </p:nvSpPr>
        <p:spPr/>
        <p:txBody>
          <a:bodyPr/>
          <a:lstStyle/>
          <a:p>
            <a:fld id="{30B60A3E-4BC9-4497-95E2-69F5661E229A}" type="slidenum">
              <a:rPr lang="en-US" smtClean="0"/>
              <a:pPr/>
              <a:t>24</a:t>
            </a:fld>
            <a:endParaRPr lang="en-US"/>
          </a:p>
        </p:txBody>
      </p:sp>
    </p:spTree>
    <p:extLst>
      <p:ext uri="{BB962C8B-B14F-4D97-AF65-F5344CB8AC3E}">
        <p14:creationId xmlns:p14="http://schemas.microsoft.com/office/powerpoint/2010/main" val="3532355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articles on individual All Star plants in the </a:t>
            </a:r>
            <a:r>
              <a:rPr lang="en-US" i="1" dirty="0"/>
              <a:t>Curious Gardener</a:t>
            </a:r>
            <a:r>
              <a:rPr lang="en-US" dirty="0"/>
              <a:t>.</a:t>
            </a:r>
          </a:p>
        </p:txBody>
      </p:sp>
      <p:sp>
        <p:nvSpPr>
          <p:cNvPr id="4" name="Slide Number Placeholder 3"/>
          <p:cNvSpPr>
            <a:spLocks noGrp="1"/>
          </p:cNvSpPr>
          <p:nvPr>
            <p:ph type="sldNum" sz="quarter" idx="5"/>
          </p:nvPr>
        </p:nvSpPr>
        <p:spPr/>
        <p:txBody>
          <a:bodyPr/>
          <a:lstStyle/>
          <a:p>
            <a:fld id="{30B60A3E-4BC9-4497-95E2-69F5661E229A}" type="slidenum">
              <a:rPr lang="en-US" smtClean="0"/>
              <a:pPr/>
              <a:t>3</a:t>
            </a:fld>
            <a:endParaRPr lang="en-US"/>
          </a:p>
        </p:txBody>
      </p:sp>
    </p:spTree>
    <p:extLst>
      <p:ext uri="{BB962C8B-B14F-4D97-AF65-F5344CB8AC3E}">
        <p14:creationId xmlns:p14="http://schemas.microsoft.com/office/powerpoint/2010/main" val="3759826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penstemon is a Calif. native, lives about 20 years.  Tolerates full sun to part shade.</a:t>
            </a:r>
          </a:p>
          <a:p>
            <a:r>
              <a:rPr lang="en-US" dirty="0"/>
              <a:t> Salvias are the largest genus in the mint family.  Square stems, strong scent.  Native to coastal scrub areas &amp; </a:t>
            </a:r>
            <a:r>
              <a:rPr lang="en-US" dirty="0" err="1"/>
              <a:t>chapparel</a:t>
            </a:r>
            <a:r>
              <a:rPr lang="en-US" dirty="0"/>
              <a:t> below 3,000 ft. in So. Calif.</a:t>
            </a:r>
          </a:p>
        </p:txBody>
      </p:sp>
      <p:sp>
        <p:nvSpPr>
          <p:cNvPr id="4" name="Slide Number Placeholder 3"/>
          <p:cNvSpPr>
            <a:spLocks noGrp="1"/>
          </p:cNvSpPr>
          <p:nvPr>
            <p:ph type="sldNum" sz="quarter" idx="5"/>
          </p:nvPr>
        </p:nvSpPr>
        <p:spPr/>
        <p:txBody>
          <a:bodyPr/>
          <a:lstStyle/>
          <a:p>
            <a:fld id="{30B60A3E-4BC9-4497-95E2-69F5661E229A}" type="slidenum">
              <a:rPr lang="en-US" smtClean="0"/>
              <a:pPr/>
              <a:t>25</a:t>
            </a:fld>
            <a:endParaRPr lang="en-US"/>
          </a:p>
        </p:txBody>
      </p:sp>
    </p:spTree>
    <p:extLst>
      <p:ext uri="{BB962C8B-B14F-4D97-AF65-F5344CB8AC3E}">
        <p14:creationId xmlns:p14="http://schemas.microsoft.com/office/powerpoint/2010/main" val="3556682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madrone can get to 30’ tall, but much sorter in the city garden.  Peeling bark of the madrone species is beautiful.</a:t>
            </a:r>
          </a:p>
        </p:txBody>
      </p:sp>
      <p:sp>
        <p:nvSpPr>
          <p:cNvPr id="4" name="Slide Number Placeholder 3"/>
          <p:cNvSpPr>
            <a:spLocks noGrp="1"/>
          </p:cNvSpPr>
          <p:nvPr>
            <p:ph type="sldNum" sz="quarter" idx="5"/>
          </p:nvPr>
        </p:nvSpPr>
        <p:spPr/>
        <p:txBody>
          <a:bodyPr/>
          <a:lstStyle/>
          <a:p>
            <a:fld id="{30B60A3E-4BC9-4497-95E2-69F5661E229A}" type="slidenum">
              <a:rPr lang="en-US" smtClean="0"/>
              <a:pPr/>
              <a:t>26</a:t>
            </a:fld>
            <a:endParaRPr lang="en-US"/>
          </a:p>
        </p:txBody>
      </p:sp>
    </p:spTree>
    <p:extLst>
      <p:ext uri="{BB962C8B-B14F-4D97-AF65-F5344CB8AC3E}">
        <p14:creationId xmlns:p14="http://schemas.microsoft.com/office/powerpoint/2010/main" val="1963201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madrone can get to 30’ tall, but much sorter in the city garden.  Peeling bark of the madrone species is beautiful.  Prune occasionally to reveal beautiful peeling bark.</a:t>
            </a:r>
          </a:p>
        </p:txBody>
      </p:sp>
      <p:sp>
        <p:nvSpPr>
          <p:cNvPr id="4" name="Slide Number Placeholder 3"/>
          <p:cNvSpPr>
            <a:spLocks noGrp="1"/>
          </p:cNvSpPr>
          <p:nvPr>
            <p:ph type="sldNum" sz="quarter" idx="5"/>
          </p:nvPr>
        </p:nvSpPr>
        <p:spPr/>
        <p:txBody>
          <a:bodyPr/>
          <a:lstStyle/>
          <a:p>
            <a:fld id="{30B60A3E-4BC9-4497-95E2-69F5661E229A}" type="slidenum">
              <a:rPr lang="en-US" smtClean="0"/>
              <a:pPr/>
              <a:t>27</a:t>
            </a:fld>
            <a:endParaRPr lang="en-US"/>
          </a:p>
        </p:txBody>
      </p:sp>
    </p:spTree>
    <p:extLst>
      <p:ext uri="{BB962C8B-B14F-4D97-AF65-F5344CB8AC3E}">
        <p14:creationId xmlns:p14="http://schemas.microsoft.com/office/powerpoint/2010/main" val="4293668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species is more frequently referred to by the </a:t>
            </a:r>
            <a:r>
              <a:rPr lang="en-US" i="1" dirty="0"/>
              <a:t>Acca</a:t>
            </a:r>
            <a:r>
              <a:rPr lang="en-US" dirty="0"/>
              <a:t> genus.  It’s a South American native.  Thrives in dry soil&amp; full sun.  Fruit comes 4-5 months after the spring flowers.  Bees and birds enjoy the blooms.</a:t>
            </a:r>
          </a:p>
        </p:txBody>
      </p:sp>
      <p:sp>
        <p:nvSpPr>
          <p:cNvPr id="4" name="Slide Number Placeholder 3"/>
          <p:cNvSpPr>
            <a:spLocks noGrp="1"/>
          </p:cNvSpPr>
          <p:nvPr>
            <p:ph type="sldNum" sz="quarter" idx="5"/>
          </p:nvPr>
        </p:nvSpPr>
        <p:spPr/>
        <p:txBody>
          <a:bodyPr/>
          <a:lstStyle/>
          <a:p>
            <a:fld id="{30B60A3E-4BC9-4497-95E2-69F5661E229A}" type="slidenum">
              <a:rPr lang="en-US" smtClean="0"/>
              <a:pPr/>
              <a:t>28</a:t>
            </a:fld>
            <a:endParaRPr lang="en-US"/>
          </a:p>
        </p:txBody>
      </p:sp>
    </p:spTree>
    <p:extLst>
      <p:ext uri="{BB962C8B-B14F-4D97-AF65-F5344CB8AC3E}">
        <p14:creationId xmlns:p14="http://schemas.microsoft.com/office/powerpoint/2010/main" val="2262994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Ceanothus is known as “protein for deer”.  It’s a short-lived plant.  ‘Ray Hartman’ gets to 18’.  Good screen or hedge.</a:t>
            </a:r>
          </a:p>
        </p:txBody>
      </p:sp>
      <p:sp>
        <p:nvSpPr>
          <p:cNvPr id="4" name="Slide Number Placeholder 3"/>
          <p:cNvSpPr>
            <a:spLocks noGrp="1"/>
          </p:cNvSpPr>
          <p:nvPr>
            <p:ph type="sldNum" sz="quarter" idx="5"/>
          </p:nvPr>
        </p:nvSpPr>
        <p:spPr/>
        <p:txBody>
          <a:bodyPr/>
          <a:lstStyle/>
          <a:p>
            <a:fld id="{30B60A3E-4BC9-4497-95E2-69F5661E229A}" type="slidenum">
              <a:rPr lang="en-US" smtClean="0"/>
              <a:pPr/>
              <a:t>29</a:t>
            </a:fld>
            <a:endParaRPr lang="en-US"/>
          </a:p>
        </p:txBody>
      </p:sp>
    </p:spTree>
    <p:extLst>
      <p:ext uri="{BB962C8B-B14F-4D97-AF65-F5344CB8AC3E}">
        <p14:creationId xmlns:p14="http://schemas.microsoft.com/office/powerpoint/2010/main" val="2218902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common climate with countries from which we import plants.  Sometimes a plant native to another country is treated differently here (i.e., evergreen there, as a deciduous here because of our winters).</a:t>
            </a:r>
          </a:p>
        </p:txBody>
      </p:sp>
      <p:sp>
        <p:nvSpPr>
          <p:cNvPr id="4" name="Slide Number Placeholder 3"/>
          <p:cNvSpPr>
            <a:spLocks noGrp="1"/>
          </p:cNvSpPr>
          <p:nvPr>
            <p:ph type="sldNum" sz="quarter" idx="5"/>
          </p:nvPr>
        </p:nvSpPr>
        <p:spPr/>
        <p:txBody>
          <a:bodyPr/>
          <a:lstStyle/>
          <a:p>
            <a:fld id="{30B60A3E-4BC9-4497-95E2-69F5661E229A}" type="slidenum">
              <a:rPr lang="en-US" smtClean="0"/>
              <a:pPr/>
              <a:t>7</a:t>
            </a:fld>
            <a:endParaRPr lang="en-US"/>
          </a:p>
        </p:txBody>
      </p:sp>
    </p:spTree>
    <p:extLst>
      <p:ext uri="{BB962C8B-B14F-4D97-AF65-F5344CB8AC3E}">
        <p14:creationId xmlns:p14="http://schemas.microsoft.com/office/powerpoint/2010/main" val="725275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 of All Stars has been done in associated locations throughout the state.  UC started with California natives.  There are many </a:t>
            </a:r>
            <a:r>
              <a:rPr lang="en-US" u="sng" dirty="0"/>
              <a:t>other</a:t>
            </a:r>
            <a:r>
              <a:rPr lang="en-US" dirty="0"/>
              <a:t> drought tolerant plants that grow well here too. Among sources, check </a:t>
            </a:r>
            <a:r>
              <a:rPr lang="en-US" u="sng" dirty="0"/>
              <a:t>California Native Plants for the Garden </a:t>
            </a:r>
            <a:r>
              <a:rPr lang="en-US" dirty="0"/>
              <a:t>by C. Bornstein, et al.</a:t>
            </a:r>
          </a:p>
          <a:p>
            <a:r>
              <a:rPr lang="en-US" dirty="0"/>
              <a:t>Another feature of these plants is that they are “power line friendly” (less than 25 ft. mature height).</a:t>
            </a:r>
          </a:p>
        </p:txBody>
      </p:sp>
      <p:sp>
        <p:nvSpPr>
          <p:cNvPr id="4" name="Slide Number Placeholder 3"/>
          <p:cNvSpPr>
            <a:spLocks noGrp="1"/>
          </p:cNvSpPr>
          <p:nvPr>
            <p:ph type="sldNum" sz="quarter" idx="5"/>
          </p:nvPr>
        </p:nvSpPr>
        <p:spPr/>
        <p:txBody>
          <a:bodyPr/>
          <a:lstStyle/>
          <a:p>
            <a:fld id="{30B60A3E-4BC9-4497-95E2-69F5661E229A}" type="slidenum">
              <a:rPr lang="en-US" smtClean="0"/>
              <a:pPr/>
              <a:t>9</a:t>
            </a:fld>
            <a:endParaRPr lang="en-US"/>
          </a:p>
        </p:txBody>
      </p:sp>
    </p:spTree>
    <p:extLst>
      <p:ext uri="{BB962C8B-B14F-4D97-AF65-F5344CB8AC3E}">
        <p14:creationId xmlns:p14="http://schemas.microsoft.com/office/powerpoint/2010/main" val="2339668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Download or order the brochure to have all plants as a handy reference. </a:t>
            </a:r>
          </a:p>
          <a:p>
            <a:r>
              <a:rPr lang="en-US" dirty="0"/>
              <a:t>Categories are </a:t>
            </a:r>
            <a:r>
              <a:rPr lang="en-US" i="1" dirty="0"/>
              <a:t>perennial, groundcover, vine,, shrub, tree</a:t>
            </a:r>
            <a:r>
              <a:rPr lang="en-US" i="0" dirty="0"/>
              <a:t>.  Entries are alphabetical by botanical name.</a:t>
            </a:r>
          </a:p>
          <a:p>
            <a:r>
              <a:rPr lang="en-US" i="1" dirty="0"/>
              <a:t>Largest entries are perennials.</a:t>
            </a:r>
          </a:p>
        </p:txBody>
      </p:sp>
      <p:sp>
        <p:nvSpPr>
          <p:cNvPr id="4" name="Slide Number Placeholder 3"/>
          <p:cNvSpPr>
            <a:spLocks noGrp="1"/>
          </p:cNvSpPr>
          <p:nvPr>
            <p:ph type="sldNum" sz="quarter" idx="5"/>
          </p:nvPr>
        </p:nvSpPr>
        <p:spPr/>
        <p:txBody>
          <a:bodyPr/>
          <a:lstStyle/>
          <a:p>
            <a:fld id="{30B60A3E-4BC9-4497-95E2-69F5661E229A}" type="slidenum">
              <a:rPr lang="en-US" smtClean="0"/>
              <a:pPr/>
              <a:t>10</a:t>
            </a:fld>
            <a:endParaRPr lang="en-US"/>
          </a:p>
        </p:txBody>
      </p:sp>
    </p:spTree>
    <p:extLst>
      <p:ext uri="{BB962C8B-B14F-4D97-AF65-F5344CB8AC3E}">
        <p14:creationId xmlns:p14="http://schemas.microsoft.com/office/powerpoint/2010/main" val="2963829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database to look up individual plants alphabetically</a:t>
            </a:r>
          </a:p>
        </p:txBody>
      </p:sp>
      <p:sp>
        <p:nvSpPr>
          <p:cNvPr id="4" name="Slide Number Placeholder 3"/>
          <p:cNvSpPr>
            <a:spLocks noGrp="1"/>
          </p:cNvSpPr>
          <p:nvPr>
            <p:ph type="sldNum" sz="quarter" idx="5"/>
          </p:nvPr>
        </p:nvSpPr>
        <p:spPr/>
        <p:txBody>
          <a:bodyPr/>
          <a:lstStyle/>
          <a:p>
            <a:fld id="{30B60A3E-4BC9-4497-95E2-69F5661E229A}" type="slidenum">
              <a:rPr lang="en-US" smtClean="0"/>
              <a:pPr/>
              <a:t>11</a:t>
            </a:fld>
            <a:endParaRPr lang="en-US"/>
          </a:p>
        </p:txBody>
      </p:sp>
    </p:spTree>
    <p:extLst>
      <p:ext uri="{BB962C8B-B14F-4D97-AF65-F5344CB8AC3E}">
        <p14:creationId xmlns:p14="http://schemas.microsoft.com/office/powerpoint/2010/main" val="1453067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database to look up individual plants alphabetically.  There was extensive research on the plants, starting with regular water until well-established.</a:t>
            </a:r>
          </a:p>
          <a:p>
            <a:pPr defTabSz="924009">
              <a:defRPr/>
            </a:pPr>
            <a:r>
              <a:rPr lang="en-US" dirty="0"/>
              <a:t>Wildlife value was a later part of the research.  Arboretum locations  </a:t>
            </a:r>
            <a:r>
              <a:rPr lang="en-US" sz="1900" dirty="0">
                <a:latin typeface="Calibri" panose="020F0502020204030204" pitchFamily="34" charset="0"/>
                <a:ea typeface="Calibri" panose="020F0502020204030204" pitchFamily="34" charset="0"/>
                <a:cs typeface="Times New Roman" panose="02020603050405020304" pitchFamily="18" charset="0"/>
              </a:rPr>
              <a:t>Australian Collection EASI East Asian Collection ACAC Acacia Grove MWB Mary Wattis Brown Garden (California Native Plants) TERR Arboretum Terrace Garden MEDI Mediterranean Collection NURS Arboretum Teaching Nursery STOR Ruth Risdon Storer Garden - a Valley-Wise Garden CONI Conifer Collection SWUS Southwest USA Collection DESE Desert Collection GAZE White Flower Garden (Gazebo)</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12</a:t>
            </a:fld>
            <a:endParaRPr lang="en-US"/>
          </a:p>
        </p:txBody>
      </p:sp>
    </p:spTree>
    <p:extLst>
      <p:ext uri="{BB962C8B-B14F-4D97-AF65-F5344CB8AC3E}">
        <p14:creationId xmlns:p14="http://schemas.microsoft.com/office/powerpoint/2010/main" val="2212237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species name was </a:t>
            </a:r>
            <a:r>
              <a:rPr lang="en-US" u="sng" dirty="0"/>
              <a:t>changed</a:t>
            </a:r>
            <a:r>
              <a:rPr lang="en-US" dirty="0"/>
              <a:t> from </a:t>
            </a:r>
            <a:r>
              <a:rPr lang="en-US" i="1" dirty="0" err="1"/>
              <a:t>Zauschneria</a:t>
            </a:r>
            <a:r>
              <a:rPr lang="en-US" i="1" dirty="0"/>
              <a:t> Californica.  </a:t>
            </a:r>
            <a:r>
              <a:rPr lang="en-US" i="0" dirty="0"/>
              <a:t>Bloom coincides with migration of hummingbirds (summer-fall).  Carpenter bees &amp; honeybees have to pierce the bloom to get to the nectar.  Invasive species spread by rhizomes.</a:t>
            </a:r>
          </a:p>
        </p:txBody>
      </p:sp>
      <p:sp>
        <p:nvSpPr>
          <p:cNvPr id="4" name="Slide Number Placeholder 3"/>
          <p:cNvSpPr>
            <a:spLocks noGrp="1"/>
          </p:cNvSpPr>
          <p:nvPr>
            <p:ph type="sldNum" sz="quarter" idx="5"/>
          </p:nvPr>
        </p:nvSpPr>
        <p:spPr/>
        <p:txBody>
          <a:bodyPr/>
          <a:lstStyle/>
          <a:p>
            <a:fld id="{30B60A3E-4BC9-4497-95E2-69F5661E229A}" type="slidenum">
              <a:rPr lang="en-US" smtClean="0"/>
              <a:pPr/>
              <a:t>13</a:t>
            </a:fld>
            <a:endParaRPr lang="en-US"/>
          </a:p>
        </p:txBody>
      </p:sp>
    </p:spTree>
    <p:extLst>
      <p:ext uri="{BB962C8B-B14F-4D97-AF65-F5344CB8AC3E}">
        <p14:creationId xmlns:p14="http://schemas.microsoft.com/office/powerpoint/2010/main" val="2553902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Above: perennial </a:t>
            </a:r>
          </a:p>
          <a:p>
            <a:r>
              <a:rPr lang="en-US" dirty="0"/>
              <a:t>Native to western US- Mexico.  The varieties range from small (&lt;1 ft) to large (2 ft.).   Larger ones tend to be leggy, but tolerate sun to part shad. Leaves can be fuzzy and light green to smooth &amp; dark green.</a:t>
            </a:r>
          </a:p>
          <a:p>
            <a:r>
              <a:rPr lang="en-US" dirty="0"/>
              <a:t>		Some of the All Star entries do not name a variety, such as this one and Lagerstroemia.</a:t>
            </a:r>
          </a:p>
        </p:txBody>
      </p:sp>
      <p:sp>
        <p:nvSpPr>
          <p:cNvPr id="4" name="Slide Number Placeholder 3"/>
          <p:cNvSpPr>
            <a:spLocks noGrp="1"/>
          </p:cNvSpPr>
          <p:nvPr>
            <p:ph type="sldNum" sz="quarter" idx="5"/>
          </p:nvPr>
        </p:nvSpPr>
        <p:spPr/>
        <p:txBody>
          <a:bodyPr/>
          <a:lstStyle/>
          <a:p>
            <a:fld id="{30B60A3E-4BC9-4497-95E2-69F5661E229A}" type="slidenum">
              <a:rPr lang="en-US" smtClean="0"/>
              <a:pPr/>
              <a:t>14</a:t>
            </a:fld>
            <a:endParaRPr lang="en-US"/>
          </a:p>
        </p:txBody>
      </p:sp>
    </p:spTree>
    <p:extLst>
      <p:ext uri="{BB962C8B-B14F-4D97-AF65-F5344CB8AC3E}">
        <p14:creationId xmlns:p14="http://schemas.microsoft.com/office/powerpoint/2010/main" val="1125948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a:solidFill>
            <a:srgbClr val="C0E4B5"/>
          </a:solidFill>
          <a:ln>
            <a:noFill/>
          </a:ln>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5" name="Picture Placeholder 7"/>
          <p:cNvSpPr>
            <a:spLocks noGrp="1"/>
          </p:cNvSpPr>
          <p:nvPr>
            <p:ph type="pic" sz="quarter" idx="13"/>
          </p:nvPr>
        </p:nvSpPr>
        <p:spPr>
          <a:xfrm>
            <a:off x="3429000" y="2133600"/>
            <a:ext cx="2286000" cy="1828800"/>
          </a:xfrm>
        </p:spPr>
        <p:txBody>
          <a:bodyPr/>
          <a:lstStyle/>
          <a:p>
            <a:r>
              <a:rPr lang="en-US"/>
              <a:t>Click icon to add picture</a:t>
            </a:r>
          </a:p>
        </p:txBody>
      </p:sp>
      <p:sp>
        <p:nvSpPr>
          <p:cNvPr id="19" name="TextBox 18"/>
          <p:cNvSpPr txBox="1"/>
          <p:nvPr userDrawn="1"/>
        </p:nvSpPr>
        <p:spPr>
          <a:xfrm>
            <a:off x="762000" y="4343400"/>
            <a:ext cx="7620000" cy="1015663"/>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a:solidFill>
                  <a:schemeClr val="accent1"/>
                </a:solidFill>
              </a:rPr>
              <a:t>Presented</a:t>
            </a:r>
            <a:r>
              <a:rPr lang="en-US" sz="2800" b="0" baseline="0" dirty="0">
                <a:solidFill>
                  <a:schemeClr val="accent1"/>
                </a:solidFill>
              </a:rPr>
              <a:t> by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rPr>
              <a:t>UC Master Gardeners of Placer County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6657D8-1380-4EDD-87F3-18931E8070C5}" type="datetimeFigureOut">
              <a:rPr lang="en-US" smtClean="0"/>
              <a:pPr/>
              <a:t>8/4/2022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598B15-36C4-4F24-A9CB-1D4C29CF9C87}" type="slidenum">
              <a:rPr lang="en-US" smtClean="0"/>
              <a:pPr/>
              <a:t>‹#›</a:t>
            </a:fld>
            <a:endParaRPr lang="en-US"/>
          </a:p>
        </p:txBody>
      </p:sp>
    </p:spTree>
    <p:extLst>
      <p:ext uri="{BB962C8B-B14F-4D97-AF65-F5344CB8AC3E}">
        <p14:creationId xmlns:p14="http://schemas.microsoft.com/office/powerpoint/2010/main" val="2403752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aseline="0"/>
            </a:lvl1pPr>
            <a:lvl2pPr>
              <a:defRPr sz="2400" b="0" i="0" baseline="0"/>
            </a:lvl2pPr>
            <a:lvl3pPr>
              <a:defRPr baseline="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17"/>
          <p:cNvSpPr>
            <a:spLocks noGrp="1"/>
          </p:cNvSpPr>
          <p:nvPr>
            <p:ph type="title"/>
          </p:nvPr>
        </p:nvSpPr>
        <p:spPr/>
        <p:txBody>
          <a:bodyPr/>
          <a:lstStyle/>
          <a:p>
            <a:r>
              <a:rPr lang="en-US"/>
              <a:t>Click to edit Master title style</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r>
              <a:rPr lang="en-US"/>
              <a:t>Click icon to add picture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Text Placeholder 11"/>
          <p:cNvSpPr>
            <a:spLocks noGrp="1"/>
          </p:cNvSpPr>
          <p:nvPr>
            <p:ph type="body" sz="quarter" idx="13"/>
          </p:nvPr>
        </p:nvSpPr>
        <p:spPr>
          <a:xfrm>
            <a:off x="685800" y="2057400"/>
            <a:ext cx="7772400" cy="3124200"/>
          </a:xfrm>
        </p:spPr>
        <p:txBody>
          <a:bodyPr/>
          <a:lstStyle>
            <a:lvl3pPr>
              <a:defRPr baseline="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normAutofit/>
          </a:bodyPr>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tif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tiff"/><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E4B5">
            <a:alpha val="94902"/>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3809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7" name="Picture 6" descr="ANR_subbrands_horizontal_MG.tif"/>
          <p:cNvPicPr>
            <a:picLocks noChangeAspect="1"/>
          </p:cNvPicPr>
          <p:nvPr userDrawn="1"/>
        </p:nvPicPr>
        <p:blipFill>
          <a:blip r:embed="rId6" cstate="screen">
            <a:clrChange>
              <a:clrFrom>
                <a:srgbClr val="FFFFFE"/>
              </a:clrFrom>
              <a:clrTo>
                <a:srgbClr val="FFFFFE">
                  <a:alpha val="0"/>
                </a:srgbClr>
              </a:clrTo>
            </a:clrChange>
          </a:blip>
          <a:stretch>
            <a:fillRect/>
          </a:stretch>
        </p:blipFill>
        <p:spPr>
          <a:xfrm>
            <a:off x="1524000" y="5638800"/>
            <a:ext cx="5766816" cy="786384"/>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32" r:id="rId3"/>
    <p:sldLayoutId id="2147483747" r:id="rId4"/>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i="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0E4B5">
            <a:alpha val="94902"/>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
        <p:nvSpPr>
          <p:cNvPr id="8" name="TextBox 7"/>
          <p:cNvSpPr txBox="1"/>
          <p:nvPr userDrawn="1"/>
        </p:nvSpPr>
        <p:spPr>
          <a:xfrm>
            <a:off x="2667000" y="6172200"/>
            <a:ext cx="4191000" cy="400110"/>
          </a:xfrm>
          <a:prstGeom prst="rect">
            <a:avLst/>
          </a:prstGeom>
          <a:noFill/>
        </p:spPr>
        <p:txBody>
          <a:bodyPr wrap="square" rtlCol="0">
            <a:spAutoFit/>
          </a:bodyPr>
          <a:lstStyle/>
          <a:p>
            <a:r>
              <a:rPr lang="en-US" sz="2000" b="0" dirty="0">
                <a:solidFill>
                  <a:schemeClr val="accent1"/>
                </a:solidFill>
              </a:rPr>
              <a:t>UC Master</a:t>
            </a:r>
            <a:r>
              <a:rPr lang="en-US" sz="2000" b="0" baseline="0" dirty="0">
                <a:solidFill>
                  <a:schemeClr val="accent1"/>
                </a:solidFill>
              </a:rPr>
              <a:t> Gardeners of Placer County</a:t>
            </a:r>
            <a:endParaRPr lang="en-US" sz="2000" b="0" dirty="0">
              <a:solidFill>
                <a:schemeClr val="accent1"/>
              </a:solidFill>
            </a:endParaRPr>
          </a:p>
        </p:txBody>
      </p:sp>
      <p:pic>
        <p:nvPicPr>
          <p:cNvPr id="9" name="Picture 8" descr="MG_logo-v2014_short-UCCE.tif"/>
          <p:cNvPicPr>
            <a:picLocks noChangeAspect="1"/>
          </p:cNvPicPr>
          <p:nvPr userDrawn="1"/>
        </p:nvPicPr>
        <p:blipFill>
          <a:blip r:embed="rId7" cstate="screen">
            <a:clrChange>
              <a:clrFrom>
                <a:srgbClr val="FFFFFE"/>
              </a:clrFrom>
              <a:clrTo>
                <a:srgbClr val="FFFFFE">
                  <a:alpha val="0"/>
                </a:srgbClr>
              </a:clrTo>
            </a:clrChange>
          </a:blip>
          <a:stretch>
            <a:fillRect/>
          </a:stretch>
        </p:blipFill>
        <p:spPr>
          <a:xfrm>
            <a:off x="2103120" y="6096000"/>
            <a:ext cx="546652" cy="502920"/>
          </a:xfrm>
          <a:prstGeom prst="rect">
            <a:avLst/>
          </a:prstGeom>
        </p:spPr>
      </p:pic>
    </p:spTree>
  </p:cSld>
  <p:clrMap bg1="lt1" tx1="dk1" bg2="lt2" tx2="dk2" accent1="accent1" accent2="accent2" accent3="accent3" accent4="accent4" accent5="accent5" accent6="accent6" hlink="hlink" folHlink="folHlink"/>
  <p:sldLayoutIdLst>
    <p:sldLayoutId id="2147483736" r:id="rId1"/>
    <p:sldLayoutId id="2147483737" r:id="rId2"/>
    <p:sldLayoutId id="2147483748" r:id="rId3"/>
    <p:sldLayoutId id="2147483738" r:id="rId4"/>
    <p:sldLayoutId id="2147483745"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C0E4B5">
            <a:alpha val="94902"/>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 id="2147483756" r:id="rId6"/>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cid:13010571-1248-4FDB-8453-6B9A3A4A3BA3@hsd1.ca.comcast.net" TargetMode="Externa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hyperlink" Target="https://arboretum.ucdavis.edu/plant-database"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cid:13010571-1248-4FDB-8453-6B9A3A4A3BA3@hsd1.ca.comcast.net" TargetMode="Externa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hyperlink" Target="https://arboretum.ucdavis.edu/arboretum-all-stars" TargetMode="Externa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hyperlink" Target="https://arboretum.ucdavis.edu/arboretum-all-stars" TargetMode="Externa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a:xfrm>
            <a:off x="685800" y="304800"/>
            <a:ext cx="7772400" cy="1524000"/>
          </a:xfrm>
        </p:spPr>
        <p:txBody>
          <a:bodyPr/>
          <a:lstStyle/>
          <a:p>
            <a:r>
              <a:rPr lang="en-US" dirty="0"/>
              <a:t>UC Davis Arboretum All Stars</a:t>
            </a:r>
          </a:p>
        </p:txBody>
      </p:sp>
      <p:pic>
        <p:nvPicPr>
          <p:cNvPr id="7" name="Picture 6" descr="chaparral currant">
            <a:extLst>
              <a:ext uri="{FF2B5EF4-FFF2-40B4-BE49-F238E27FC236}">
                <a16:creationId xmlns:a16="http://schemas.microsoft.com/office/drawing/2014/main" id="{D5E02AF7-1B8C-4C7D-B9F8-C31626730B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9024" y="2398889"/>
            <a:ext cx="1905000" cy="1905000"/>
          </a:xfrm>
          <a:prstGeom prst="rect">
            <a:avLst/>
          </a:prstGeom>
          <a:noFill/>
          <a:ln>
            <a:noFill/>
          </a:ln>
        </p:spPr>
      </p:pic>
      <p:sp>
        <p:nvSpPr>
          <p:cNvPr id="6" name="Picture Placeholder 5">
            <a:extLst>
              <a:ext uri="{FF2B5EF4-FFF2-40B4-BE49-F238E27FC236}">
                <a16:creationId xmlns:a16="http://schemas.microsoft.com/office/drawing/2014/main" id="{E2BEB00D-CC66-4177-B171-7885AC186A3D}"/>
              </a:ext>
            </a:extLst>
          </p:cNvPr>
          <p:cNvSpPr>
            <a:spLocks noGrp="1"/>
          </p:cNvSpPr>
          <p:nvPr>
            <p:ph type="pic" sz="quarter" idx="13"/>
          </p:nvPr>
        </p:nvSpPr>
        <p:spPr/>
      </p:sp>
      <p:pic>
        <p:nvPicPr>
          <p:cNvPr id="8" name="Picture 7">
            <a:extLst>
              <a:ext uri="{FF2B5EF4-FFF2-40B4-BE49-F238E27FC236}">
                <a16:creationId xmlns:a16="http://schemas.microsoft.com/office/drawing/2014/main" id="{66D5FB9D-DDD5-4012-B48C-D2D9812D3795}"/>
              </a:ext>
            </a:extLst>
          </p:cNvPr>
          <p:cNvPicPr>
            <a:picLocks noChangeAspect="1"/>
          </p:cNvPicPr>
          <p:nvPr/>
        </p:nvPicPr>
        <p:blipFill rotWithShape="1">
          <a:blip r:embed="rId4" r:link="rId6"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r="12114" b="16627"/>
          <a:stretch/>
        </p:blipFill>
        <p:spPr bwMode="auto">
          <a:xfrm>
            <a:off x="1659976" y="1781779"/>
            <a:ext cx="2658024" cy="2522110"/>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143000"/>
          </a:xfrm>
        </p:spPr>
        <p:txBody>
          <a:bodyPr>
            <a:normAutofit fontScale="90000"/>
          </a:bodyPr>
          <a:lstStyle/>
          <a:p>
            <a:r>
              <a:rPr lang="en-US" dirty="0"/>
              <a:t>Arboretum All-Star Brochure</a:t>
            </a:r>
            <a:br>
              <a:rPr lang="en-US" dirty="0"/>
            </a:br>
            <a:r>
              <a:rPr lang="en-US" sz="2200" b="1" dirty="0"/>
              <a:t>http://arboretum.ucdavis.edu/allstars_browse.aspx?id=2</a:t>
            </a:r>
            <a:br>
              <a:rPr lang="en-US" sz="2200" b="1" dirty="0"/>
            </a:br>
            <a:endParaRPr lang="en-US" sz="2200" b="1" dirty="0"/>
          </a:p>
        </p:txBody>
      </p:sp>
      <p:sp>
        <p:nvSpPr>
          <p:cNvPr id="7" name="Text Placeholder 6"/>
          <p:cNvSpPr>
            <a:spLocks noGrp="1"/>
          </p:cNvSpPr>
          <p:nvPr>
            <p:ph type="body" idx="1"/>
          </p:nvPr>
        </p:nvSpPr>
        <p:spPr/>
        <p:txBody>
          <a:bodyPr/>
          <a:lstStyle/>
          <a:p>
            <a:endParaRPr lang="en-US" dirty="0"/>
          </a:p>
        </p:txBody>
      </p:sp>
      <p:sp>
        <p:nvSpPr>
          <p:cNvPr id="2" name="Content Placeholder 1"/>
          <p:cNvSpPr>
            <a:spLocks noGrp="1"/>
          </p:cNvSpPr>
          <p:nvPr>
            <p:ph sz="half" idx="2"/>
          </p:nvPr>
        </p:nvSpPr>
        <p:spPr>
          <a:xfrm>
            <a:off x="-304800" y="1444294"/>
            <a:ext cx="4802188" cy="4575506"/>
          </a:xfrm>
        </p:spPr>
        <p:txBody>
          <a:bodyPr>
            <a:normAutofit fontScale="55000" lnSpcReduction="20000"/>
          </a:bodyPr>
          <a:lstStyle/>
          <a:p>
            <a:pPr lvl="1"/>
            <a:r>
              <a:rPr lang="en-US" sz="4400" dirty="0"/>
              <a:t>Presented by plant </a:t>
            </a:r>
            <a:r>
              <a:rPr lang="en-US" sz="4400" u="sng" dirty="0"/>
              <a:t>category</a:t>
            </a:r>
          </a:p>
          <a:p>
            <a:pPr>
              <a:buNone/>
            </a:pPr>
            <a:r>
              <a:rPr lang="en-US" dirty="0"/>
              <a:t> </a:t>
            </a:r>
          </a:p>
          <a:p>
            <a:endParaRPr lang="en-US" b="1" i="1" dirty="0"/>
          </a:p>
          <a:p>
            <a:endParaRPr lang="en-US" b="1" i="1" dirty="0"/>
          </a:p>
          <a:p>
            <a:endParaRPr lang="en-US" b="1" i="1" dirty="0"/>
          </a:p>
          <a:p>
            <a:pPr lvl="1"/>
            <a:endParaRPr lang="en-US" b="1" i="1" dirty="0"/>
          </a:p>
          <a:p>
            <a:pPr>
              <a:buNone/>
            </a:pPr>
            <a:r>
              <a:rPr lang="en-US" dirty="0"/>
              <a:t> </a:t>
            </a:r>
          </a:p>
          <a:p>
            <a:endParaRPr lang="en-US" dirty="0"/>
          </a:p>
          <a:p>
            <a:endParaRPr lang="en-US" dirty="0"/>
          </a:p>
          <a:p>
            <a:pPr lvl="1"/>
            <a:endParaRPr lang="en-US" dirty="0"/>
          </a:p>
          <a:p>
            <a:pPr lvl="1"/>
            <a:r>
              <a:rPr lang="en-US" dirty="0"/>
              <a:t> </a:t>
            </a:r>
          </a:p>
          <a:p>
            <a:pPr lvl="1"/>
            <a:endParaRPr lang="en-US" b="1" i="1" dirty="0"/>
          </a:p>
          <a:p>
            <a:pPr lvl="1"/>
            <a:endParaRPr lang="en-US" b="1" i="1" dirty="0"/>
          </a:p>
          <a:p>
            <a:pPr lvl="1"/>
            <a:endParaRPr lang="en-US" sz="2600" b="1" i="1" dirty="0"/>
          </a:p>
          <a:p>
            <a:pPr lvl="1"/>
            <a:endParaRPr lang="en-US" sz="2600" b="1" i="1" dirty="0"/>
          </a:p>
          <a:p>
            <a:endParaRPr lang="en-US" b="1" i="1" dirty="0"/>
          </a:p>
          <a:p>
            <a:pPr lvl="1"/>
            <a:r>
              <a:rPr lang="en-US" b="1" i="1" dirty="0"/>
              <a:t> </a:t>
            </a:r>
          </a:p>
          <a:p>
            <a:pPr lvl="1"/>
            <a:endParaRPr lang="en-US" b="1" i="1" dirty="0"/>
          </a:p>
          <a:p>
            <a:pPr lvl="1"/>
            <a:endParaRPr lang="en-US" b="1" i="1" dirty="0"/>
          </a:p>
          <a:p>
            <a:pPr lvl="1"/>
            <a:endParaRPr lang="en-US" b="1" i="1" dirty="0"/>
          </a:p>
          <a:p>
            <a:pPr lvl="1"/>
            <a:endParaRPr lang="en-US" b="1" i="1" dirty="0"/>
          </a:p>
          <a:p>
            <a:pPr lvl="1"/>
            <a:endParaRPr lang="en-US" b="1" i="1" dirty="0"/>
          </a:p>
          <a:p>
            <a:pPr lvl="1"/>
            <a:endParaRPr lang="en-US" sz="2600" b="1" i="1" dirty="0"/>
          </a:p>
          <a:p>
            <a:pPr lvl="1"/>
            <a:endParaRPr lang="en-US" sz="2600" b="1" i="1" dirty="0"/>
          </a:p>
          <a:p>
            <a:pPr lvl="1"/>
            <a:endParaRPr lang="en-US" sz="2600" b="1" i="1" dirty="0"/>
          </a:p>
          <a:p>
            <a:pPr lvl="1"/>
            <a:endParaRPr lang="en-US" sz="2600" b="1" i="1" dirty="0"/>
          </a:p>
        </p:txBody>
      </p:sp>
      <p:sp>
        <p:nvSpPr>
          <p:cNvPr id="8" name="Text Placeholder 7"/>
          <p:cNvSpPr>
            <a:spLocks noGrp="1"/>
          </p:cNvSpPr>
          <p:nvPr>
            <p:ph type="body" sz="quarter" idx="3"/>
          </p:nvPr>
        </p:nvSpPr>
        <p:spPr/>
        <p:txBody>
          <a:bodyPr/>
          <a:lstStyle/>
          <a:p>
            <a:endParaRPr lang="en-US"/>
          </a:p>
        </p:txBody>
      </p:sp>
      <p:sp>
        <p:nvSpPr>
          <p:cNvPr id="9" name="Content Placeholder 8"/>
          <p:cNvSpPr>
            <a:spLocks noGrp="1"/>
          </p:cNvSpPr>
          <p:nvPr>
            <p:ph sz="quarter" idx="4"/>
          </p:nvPr>
        </p:nvSpPr>
        <p:spPr>
          <a:xfrm>
            <a:off x="3200400" y="609600"/>
            <a:ext cx="5333999" cy="5715000"/>
          </a:xfrm>
        </p:spPr>
        <p:txBody>
          <a:bodyPr>
            <a:normAutofit fontScale="55000" lnSpcReduction="20000"/>
          </a:bodyPr>
          <a:lstStyle/>
          <a:p>
            <a:pPr marL="365760" lvl="1" indent="-256032">
              <a:spcBef>
                <a:spcPts val="0"/>
              </a:spcBef>
              <a:buSzPct val="68000"/>
              <a:buNone/>
            </a:pPr>
            <a:endParaRPr lang="en-US" sz="1700" b="1" i="1" dirty="0"/>
          </a:p>
          <a:p>
            <a:pPr marL="365760" lvl="1" indent="-256032">
              <a:spcBef>
                <a:spcPts val="0"/>
              </a:spcBef>
              <a:buSzPct val="68000"/>
              <a:buNone/>
            </a:pPr>
            <a:endParaRPr lang="en-US" sz="1700" b="1" i="1" dirty="0"/>
          </a:p>
          <a:p>
            <a:pPr marL="365760" lvl="1" indent="-256032">
              <a:spcBef>
                <a:spcPts val="0"/>
              </a:spcBef>
              <a:buSzPct val="68000"/>
              <a:buNone/>
            </a:pPr>
            <a:endParaRPr lang="en-US" sz="1700" b="1" i="1" dirty="0"/>
          </a:p>
          <a:p>
            <a:pPr marL="365760" lvl="1" indent="-256032">
              <a:spcBef>
                <a:spcPts val="0"/>
              </a:spcBef>
              <a:buSzPct val="68000"/>
              <a:buNone/>
            </a:pPr>
            <a:endParaRPr lang="en-US" sz="1700" b="1" i="1" dirty="0"/>
          </a:p>
          <a:p>
            <a:pPr marL="365760" lvl="1" indent="-256032">
              <a:spcBef>
                <a:spcPts val="0"/>
              </a:spcBef>
              <a:buSzPct val="68000"/>
              <a:buNone/>
            </a:pPr>
            <a:endParaRPr lang="en-US" sz="2900" b="1" i="1" dirty="0"/>
          </a:p>
          <a:p>
            <a:pPr marL="365760" lvl="1" indent="-256032">
              <a:spcBef>
                <a:spcPts val="0"/>
              </a:spcBef>
              <a:buSzPct val="68000"/>
              <a:buNone/>
            </a:pPr>
            <a:endParaRPr lang="en-US" sz="2900" b="1" i="1" dirty="0"/>
          </a:p>
          <a:p>
            <a:pPr marL="365760" lvl="1" indent="-256032">
              <a:spcBef>
                <a:spcPts val="0"/>
              </a:spcBef>
              <a:buSzPct val="68000"/>
              <a:buNone/>
            </a:pPr>
            <a:endParaRPr lang="en-US" sz="2900" b="1" i="1" dirty="0"/>
          </a:p>
          <a:p>
            <a:pPr marL="365760" lvl="1" indent="-256032">
              <a:spcBef>
                <a:spcPts val="0"/>
              </a:spcBef>
              <a:buSzPct val="68000"/>
              <a:buNone/>
            </a:pPr>
            <a:r>
              <a:rPr lang="en-US" sz="3600" b="1" i="1" dirty="0"/>
              <a:t>Rosa ‘</a:t>
            </a:r>
            <a:r>
              <a:rPr lang="en-US" sz="3600" b="1" dirty="0"/>
              <a:t>Pink </a:t>
            </a:r>
            <a:r>
              <a:rPr lang="en-US" sz="3600" b="1" dirty="0" err="1"/>
              <a:t>Grüss</a:t>
            </a:r>
            <a:r>
              <a:rPr lang="en-US" sz="3600" b="1" dirty="0"/>
              <a:t> an Aachen</a:t>
            </a:r>
            <a:r>
              <a:rPr lang="en-US" sz="3600" b="1" i="1" dirty="0"/>
              <a:t>’ </a:t>
            </a:r>
            <a:r>
              <a:rPr lang="en-US" sz="3600" dirty="0"/>
              <a:t>-     </a:t>
            </a:r>
          </a:p>
          <a:p>
            <a:pPr marL="365760" lvl="1" indent="-256032">
              <a:spcBef>
                <a:spcPts val="0"/>
              </a:spcBef>
              <a:buSzPct val="68000"/>
              <a:buNone/>
            </a:pPr>
            <a:r>
              <a:rPr lang="en-US" sz="3600" dirty="0"/>
              <a:t> </a:t>
            </a:r>
            <a:r>
              <a:rPr lang="en-US" sz="3600" dirty="0" err="1"/>
              <a:t>grüss</a:t>
            </a:r>
            <a:r>
              <a:rPr lang="en-US" sz="3600" dirty="0"/>
              <a:t> an Aachen </a:t>
            </a:r>
            <a:r>
              <a:rPr lang="en-US" sz="3600" b="1" dirty="0"/>
              <a:t>                                                              floribunda rose     </a:t>
            </a:r>
            <a:br>
              <a:rPr lang="en-US" sz="3600" dirty="0"/>
            </a:br>
            <a:r>
              <a:rPr lang="en-US" sz="3600" dirty="0"/>
              <a:t>Showy, fragrant pink flowers bloom in clusters in spring and summer; naturally graceful form and practically thornless stems; flowers last longer than some in afternoon shade; leaves remain evergreen in mild winters and turn a beautiful burgundy color. Semi-deciduous. </a:t>
            </a:r>
          </a:p>
          <a:p>
            <a:pPr marL="365760" lvl="1" indent="-256032">
              <a:spcBef>
                <a:spcPts val="0"/>
              </a:spcBef>
              <a:buSzPct val="68000"/>
              <a:buFont typeface="Wingdings 3"/>
              <a:buChar char=""/>
            </a:pPr>
            <a:endParaRPr lang="en-US" sz="3600" dirty="0"/>
          </a:p>
          <a:p>
            <a:pPr lvl="1">
              <a:buNone/>
            </a:pPr>
            <a:r>
              <a:rPr lang="en-US" sz="3600" b="1" i="1" dirty="0"/>
              <a:t>Bergenia </a:t>
            </a:r>
            <a:r>
              <a:rPr lang="en-US" sz="3600" b="1" i="1" dirty="0" err="1"/>
              <a:t>crassifolia</a:t>
            </a:r>
            <a:r>
              <a:rPr lang="en-US" sz="3600" b="1" i="1" dirty="0"/>
              <a:t> ‘</a:t>
            </a:r>
            <a:r>
              <a:rPr lang="en-US" sz="3600" b="1" i="1" dirty="0" err="1"/>
              <a:t>pigsqueak</a:t>
            </a:r>
            <a:r>
              <a:rPr lang="en-US" sz="3600" b="1" i="1" dirty="0"/>
              <a:t>’</a:t>
            </a:r>
            <a:r>
              <a:rPr lang="en-US" sz="3600" dirty="0"/>
              <a:t>  </a:t>
            </a:r>
          </a:p>
          <a:p>
            <a:pPr>
              <a:buNone/>
            </a:pPr>
            <a:r>
              <a:rPr lang="en-US" sz="2900" dirty="0"/>
              <a:t>   	</a:t>
            </a:r>
            <a:r>
              <a:rPr lang="en-US" sz="3600" dirty="0"/>
              <a:t>Dense clusters of pink flowers bloom in winter and early spring; classic California garden plant for dry or moist shady border; broad, shiny leaves provide textural contrast to small-leaved plants.</a:t>
            </a:r>
          </a:p>
          <a:p>
            <a:endParaRPr lang="en-US" sz="3600" dirty="0"/>
          </a:p>
          <a:p>
            <a:pPr marL="365760" lvl="1" indent="-256032">
              <a:spcBef>
                <a:spcPts val="0"/>
              </a:spcBef>
              <a:buSzPct val="68000"/>
              <a:buFont typeface="Wingdings 3"/>
              <a:buChar char=""/>
            </a:pPr>
            <a:endParaRPr lang="en-US" sz="1100" dirty="0"/>
          </a:p>
          <a:p>
            <a:pPr marL="365760" lvl="1" indent="-256032">
              <a:spcBef>
                <a:spcPts val="0"/>
              </a:spcBef>
              <a:buSzPct val="68000"/>
              <a:buFont typeface="Wingdings 3"/>
              <a:buChar char=""/>
            </a:pPr>
            <a:endParaRPr lang="en-US" sz="1100" dirty="0"/>
          </a:p>
          <a:p>
            <a:endParaRPr lang="en-US" dirty="0"/>
          </a:p>
        </p:txBody>
      </p:sp>
      <p:pic>
        <p:nvPicPr>
          <p:cNvPr id="6" name="Picture 5" descr=" pigsqueak"/>
          <p:cNvPicPr/>
          <p:nvPr/>
        </p:nvPicPr>
        <p:blipFill>
          <a:blip r:embed="rId3" cstate="print"/>
          <a:srcRect/>
          <a:stretch>
            <a:fillRect/>
          </a:stretch>
        </p:blipFill>
        <p:spPr bwMode="auto">
          <a:xfrm>
            <a:off x="1717760" y="4842785"/>
            <a:ext cx="1367254" cy="1177015"/>
          </a:xfrm>
          <a:prstGeom prst="rect">
            <a:avLst/>
          </a:prstGeom>
          <a:noFill/>
          <a:ln w="9525">
            <a:noFill/>
            <a:miter lim="800000"/>
            <a:headEnd/>
            <a:tailEnd/>
          </a:ln>
        </p:spPr>
      </p:pic>
      <p:pic>
        <p:nvPicPr>
          <p:cNvPr id="10" name="Picture 9" descr="Click for more information"/>
          <p:cNvPicPr/>
          <p:nvPr/>
        </p:nvPicPr>
        <p:blipFill>
          <a:blip r:embed="rId4" cstate="print"/>
          <a:srcRect/>
          <a:stretch>
            <a:fillRect/>
          </a:stretch>
        </p:blipFill>
        <p:spPr bwMode="auto">
          <a:xfrm>
            <a:off x="1419021" y="2705100"/>
            <a:ext cx="1665993" cy="1447800"/>
          </a:xfrm>
          <a:prstGeom prst="rect">
            <a:avLst/>
          </a:prstGeom>
          <a:noFill/>
          <a:ln w="9525">
            <a:noFill/>
            <a:miter lim="800000"/>
            <a:headEnd/>
            <a:tailEnd/>
          </a:ln>
        </p:spPr>
      </p:pic>
    </p:spTree>
    <p:extLst>
      <p:ext uri="{BB962C8B-B14F-4D97-AF65-F5344CB8AC3E}">
        <p14:creationId xmlns:p14="http://schemas.microsoft.com/office/powerpoint/2010/main" val="407872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F14752-7DFC-45E5-8071-7191F0B41A44}"/>
              </a:ext>
            </a:extLst>
          </p:cNvPr>
          <p:cNvSpPr>
            <a:spLocks noGrp="1"/>
          </p:cNvSpPr>
          <p:nvPr>
            <p:ph type="title"/>
          </p:nvPr>
        </p:nvSpPr>
        <p:spPr>
          <a:xfrm>
            <a:off x="457200" y="274638"/>
            <a:ext cx="8229600" cy="1935163"/>
          </a:xfrm>
        </p:spPr>
        <p:txBody>
          <a:bodyPr>
            <a:normAutofit fontScale="90000"/>
          </a:bodyPr>
          <a:lstStyle/>
          <a:p>
            <a:pPr marL="0" marR="0" algn="l">
              <a:lnSpc>
                <a:spcPct val="115000"/>
              </a:lnSpc>
              <a:spcBef>
                <a:spcPts val="0"/>
              </a:spcBef>
              <a:spcAft>
                <a:spcPts val="0"/>
              </a:spcAft>
            </a:pPr>
            <a:br>
              <a:rPr lang="en-US" dirty="0"/>
            </a:br>
            <a:br>
              <a:rPr lang="en-US" dirty="0"/>
            </a:br>
            <a:r>
              <a:rPr lang="en-US" dirty="0"/>
              <a:t>The UC Davis All Star Database</a:t>
            </a:r>
            <a:br>
              <a:rPr lang="en-US" dirty="0"/>
            </a:br>
            <a:r>
              <a:rPr lang="en-US" sz="2200" i="1" dirty="0">
                <a:solidFill>
                  <a:srgbClr val="002060"/>
                </a:solidFill>
                <a:effectLst/>
                <a:latin typeface="Calibri" panose="020F0502020204030204" pitchFamily="34" charset="0"/>
                <a:ea typeface="Calibri" panose="020F0502020204030204" pitchFamily="34" charset="0"/>
                <a:cs typeface="Calibri" panose="020F0502020204030204" pitchFamily="34" charset="0"/>
                <a:hlinkClick r:id="rId3"/>
              </a:rPr>
              <a:t>https://arboretum.ucdavis.edu/plant-database</a:t>
            </a:r>
            <a:br>
              <a:rPr lang="en-US" sz="22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br>
            <a:r>
              <a:rPr lang="en-US" sz="27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Presented by botanical names, </a:t>
            </a:r>
            <a:r>
              <a:rPr lang="en-US" sz="2700" u="sng" dirty="0">
                <a:solidFill>
                  <a:schemeClr val="tx2"/>
                </a:solidFill>
                <a:effectLst/>
                <a:latin typeface="Calibri" panose="020F0502020204030204" pitchFamily="34" charset="0"/>
                <a:ea typeface="Calibri" panose="020F0502020204030204" pitchFamily="34" charset="0"/>
                <a:cs typeface="Calibri" panose="020F0502020204030204" pitchFamily="34" charset="0"/>
              </a:rPr>
              <a:t>alphabetically</a:t>
            </a:r>
            <a:br>
              <a:rPr lang="en-US" sz="44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br>
            <a:r>
              <a:rPr lang="en-US" sz="4400" i="1" dirty="0">
                <a:effectLst/>
                <a:latin typeface="Calibri" panose="020F0502020204030204" pitchFamily="34" charset="0"/>
                <a:ea typeface="Calibri" panose="020F0502020204030204" pitchFamily="34" charset="0"/>
                <a:cs typeface="Calibri" panose="020F0502020204030204" pitchFamily="34" charset="0"/>
              </a:rPr>
              <a:t>  </a:t>
            </a:r>
            <a:br>
              <a:rPr lang="en-US" sz="4400" i="1" dirty="0">
                <a:effectLst/>
                <a:latin typeface="Calibri" panose="020F0502020204030204" pitchFamily="34" charset="0"/>
                <a:ea typeface="Calibri" panose="020F0502020204030204" pitchFamily="34" charset="0"/>
                <a:cs typeface="Calibri" panose="020F0502020204030204" pitchFamily="34" charset="0"/>
              </a:rPr>
            </a:br>
            <a:r>
              <a:rPr lang="en-US" sz="3200" dirty="0">
                <a:latin typeface="Calibri" panose="020F0502020204030204" pitchFamily="34" charset="0"/>
                <a:ea typeface="Calibri" panose="020F0502020204030204" pitchFamily="34" charset="0"/>
                <a:cs typeface="Calibri" panose="020F0502020204030204" pitchFamily="34" charset="0"/>
              </a:rPr>
              <a:t>   </a:t>
            </a:r>
            <a:br>
              <a:rPr lang="en-US" sz="3200" dirty="0">
                <a:latin typeface="Calibri" panose="020F0502020204030204" pitchFamily="34" charset="0"/>
                <a:cs typeface="Calibri" panose="020F0502020204030204" pitchFamily="34" charset="0"/>
              </a:rPr>
            </a:br>
            <a:endParaRPr lang="en-US" dirty="0"/>
          </a:p>
        </p:txBody>
      </p:sp>
      <p:sp>
        <p:nvSpPr>
          <p:cNvPr id="2" name="Text Placeholder 1"/>
          <p:cNvSpPr>
            <a:spLocks noGrp="1"/>
          </p:cNvSpPr>
          <p:nvPr>
            <p:ph idx="1"/>
          </p:nvPr>
        </p:nvSpPr>
        <p:spPr>
          <a:xfrm>
            <a:off x="762000" y="1905000"/>
            <a:ext cx="8229600" cy="4451350"/>
          </a:xfrm>
        </p:spPr>
        <p:txBody>
          <a:bodyPr>
            <a:normAutofit fontScale="25000" lnSpcReduction="20000"/>
          </a:bodyPr>
          <a:lstStyle/>
          <a:p>
            <a:pPr marL="0" marR="0">
              <a:lnSpc>
                <a:spcPct val="115000"/>
              </a:lnSpc>
              <a:spcBef>
                <a:spcPts val="0"/>
              </a:spcBef>
              <a:spcAft>
                <a:spcPts val="0"/>
              </a:spcAft>
            </a:pPr>
            <a:r>
              <a:rPr lang="en-US" sz="9600" b="1" dirty="0">
                <a:effectLst/>
                <a:latin typeface="Calibri" panose="020F0502020204030204" pitchFamily="34" charset="0"/>
                <a:ea typeface="Times New Roman" panose="02020603050405020304" pitchFamily="18" charset="0"/>
                <a:cs typeface="Calibri" panose="020F0502020204030204" pitchFamily="34" charset="0"/>
              </a:rPr>
              <a:t>For </a:t>
            </a:r>
            <a:r>
              <a:rPr lang="en-US" sz="9600" b="1" dirty="0">
                <a:latin typeface="Calibri" panose="020F0502020204030204" pitchFamily="34" charset="0"/>
                <a:ea typeface="Times New Roman" panose="02020603050405020304" pitchFamily="18" charset="0"/>
                <a:cs typeface="Calibri" panose="020F0502020204030204" pitchFamily="34" charset="0"/>
              </a:rPr>
              <a:t>all 100</a:t>
            </a:r>
            <a:r>
              <a:rPr lang="en-US" sz="9600" b="1" dirty="0">
                <a:effectLst/>
                <a:latin typeface="Calibri" panose="020F0502020204030204" pitchFamily="34" charset="0"/>
                <a:ea typeface="Times New Roman" panose="02020603050405020304" pitchFamily="18" charset="0"/>
                <a:cs typeface="Calibri" panose="020F0502020204030204" pitchFamily="34" charset="0"/>
              </a:rPr>
              <a:t> All-Stars</a:t>
            </a:r>
            <a:r>
              <a:rPr lang="en-US" sz="9600" dirty="0">
                <a:effectLst/>
                <a:latin typeface="Calibri" panose="020F0502020204030204" pitchFamily="34" charset="0"/>
                <a:ea typeface="Times New Roman" panose="02020603050405020304" pitchFamily="18" charset="0"/>
                <a:cs typeface="Calibri" panose="020F0502020204030204" pitchFamily="34" charset="0"/>
              </a:rPr>
              <a:t>, there’s a </a:t>
            </a:r>
            <a:r>
              <a:rPr lang="en-US" sz="9600" u="sng" dirty="0">
                <a:effectLst/>
                <a:latin typeface="Calibri" panose="020F0502020204030204" pitchFamily="34" charset="0"/>
                <a:ea typeface="Times New Roman" panose="02020603050405020304" pitchFamily="18" charset="0"/>
                <a:cs typeface="Calibri" panose="020F0502020204030204" pitchFamily="34" charset="0"/>
              </a:rPr>
              <a:t>description</a:t>
            </a:r>
            <a:r>
              <a:rPr lang="en-US" sz="9600" dirty="0">
                <a:effectLst/>
                <a:latin typeface="Calibri" panose="020F0502020204030204" pitchFamily="34" charset="0"/>
                <a:ea typeface="Times New Roman" panose="02020603050405020304" pitchFamily="18" charset="0"/>
                <a:cs typeface="Calibri" panose="020F0502020204030204" pitchFamily="34" charset="0"/>
              </a:rPr>
              <a:t> covering features in the landscape, cultural care, and evergreen/deciduous.</a:t>
            </a:r>
            <a:endParaRPr lang="en-US" sz="96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endParaRPr lang="en-US" sz="8000" i="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1200" dirty="0">
                <a:effectLst/>
                <a:latin typeface="Calibri" panose="020F0502020204030204" pitchFamily="34" charset="0"/>
                <a:ea typeface="Calibri" panose="020F0502020204030204" pitchFamily="34" charset="0"/>
                <a:cs typeface="Times New Roman" panose="02020603050405020304" pitchFamily="18" charset="0"/>
              </a:rPr>
              <a:t>Categories:</a:t>
            </a:r>
            <a:r>
              <a:rPr lang="en-US" sz="11200" i="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r>
              <a:rPr lang="en-US" sz="11200" i="1" dirty="0">
                <a:effectLst/>
                <a:latin typeface="Calibri" panose="020F0502020204030204" pitchFamily="34" charset="0"/>
                <a:ea typeface="Calibri" panose="020F0502020204030204" pitchFamily="34" charset="0"/>
                <a:cs typeface="Times New Roman" panose="02020603050405020304" pitchFamily="18" charset="0"/>
              </a:rPr>
              <a:t> Perennial, </a:t>
            </a:r>
          </a:p>
          <a:p>
            <a:pPr marL="0" marR="0">
              <a:lnSpc>
                <a:spcPct val="115000"/>
              </a:lnSpc>
              <a:spcBef>
                <a:spcPts val="0"/>
              </a:spcBef>
              <a:spcAft>
                <a:spcPts val="0"/>
              </a:spcAft>
            </a:pPr>
            <a:r>
              <a:rPr lang="en-US" sz="11200" i="1" dirty="0">
                <a:effectLst/>
                <a:latin typeface="Calibri" panose="020F0502020204030204" pitchFamily="34" charset="0"/>
                <a:ea typeface="Calibri" panose="020F0502020204030204" pitchFamily="34" charset="0"/>
                <a:cs typeface="Times New Roman" panose="02020603050405020304" pitchFamily="18" charset="0"/>
              </a:rPr>
              <a:t>Groundcover, </a:t>
            </a:r>
          </a:p>
          <a:p>
            <a:pPr marL="0" marR="0">
              <a:lnSpc>
                <a:spcPct val="115000"/>
              </a:lnSpc>
              <a:spcBef>
                <a:spcPts val="0"/>
              </a:spcBef>
              <a:spcAft>
                <a:spcPts val="0"/>
              </a:spcAft>
            </a:pPr>
            <a:r>
              <a:rPr lang="en-US" sz="11200" i="1" dirty="0">
                <a:effectLst/>
                <a:latin typeface="Calibri" panose="020F0502020204030204" pitchFamily="34" charset="0"/>
                <a:ea typeface="Calibri" panose="020F0502020204030204" pitchFamily="34" charset="0"/>
                <a:cs typeface="Times New Roman" panose="02020603050405020304" pitchFamily="18" charset="0"/>
              </a:rPr>
              <a:t>Vine, </a:t>
            </a:r>
          </a:p>
          <a:p>
            <a:pPr marL="0" marR="0">
              <a:lnSpc>
                <a:spcPct val="115000"/>
              </a:lnSpc>
              <a:spcBef>
                <a:spcPts val="0"/>
              </a:spcBef>
              <a:spcAft>
                <a:spcPts val="0"/>
              </a:spcAft>
            </a:pPr>
            <a:r>
              <a:rPr lang="en-US" sz="11200" i="1" dirty="0">
                <a:effectLst/>
                <a:latin typeface="Calibri" panose="020F0502020204030204" pitchFamily="34" charset="0"/>
                <a:ea typeface="Calibri" panose="020F0502020204030204" pitchFamily="34" charset="0"/>
                <a:cs typeface="Times New Roman" panose="02020603050405020304" pitchFamily="18" charset="0"/>
              </a:rPr>
              <a:t>Shrub, </a:t>
            </a:r>
          </a:p>
          <a:p>
            <a:pPr marL="0" marR="0">
              <a:lnSpc>
                <a:spcPct val="115000"/>
              </a:lnSpc>
              <a:spcBef>
                <a:spcPts val="0"/>
              </a:spcBef>
              <a:spcAft>
                <a:spcPts val="0"/>
              </a:spcAft>
            </a:pPr>
            <a:r>
              <a:rPr lang="en-US" sz="11200" i="1" dirty="0">
                <a:effectLst/>
                <a:latin typeface="Calibri" panose="020F0502020204030204" pitchFamily="34" charset="0"/>
                <a:ea typeface="Calibri" panose="020F0502020204030204" pitchFamily="34" charset="0"/>
                <a:cs typeface="Times New Roman" panose="02020603050405020304" pitchFamily="18" charset="0"/>
              </a:rPr>
              <a:t>Tree</a:t>
            </a:r>
          </a:p>
          <a:p>
            <a:pPr marL="0" marR="0">
              <a:lnSpc>
                <a:spcPct val="115000"/>
              </a:lnSpc>
              <a:spcBef>
                <a:spcPts val="0"/>
              </a:spcBef>
              <a:spcAft>
                <a:spcPts val="0"/>
              </a:spcAft>
            </a:pPr>
            <a:r>
              <a:rPr lang="en-US" sz="11200" i="1" dirty="0">
                <a:effectLst/>
                <a:latin typeface="Calibri" panose="020F0502020204030204" pitchFamily="34" charset="0"/>
                <a:ea typeface="Calibri" panose="020F0502020204030204" pitchFamily="34" charset="0"/>
                <a:cs typeface="Times New Roman" panose="02020603050405020304" pitchFamily="18" charset="0"/>
              </a:rPr>
              <a:t>  (No annuals)</a:t>
            </a:r>
            <a:endParaRPr lang="en-US" sz="1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8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60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endParaRPr lang="en-US" sz="6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endParaRPr lang="en-US" sz="6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endParaRPr lang="en-US" sz="60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80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endParaRPr lang="en-US" sz="2600" dirty="0"/>
          </a:p>
          <a:p>
            <a:pPr lvl="1"/>
            <a:endParaRPr lang="en-US" dirty="0"/>
          </a:p>
          <a:p>
            <a:r>
              <a:rPr lang="en-US" dirty="0"/>
              <a:t>	</a:t>
            </a:r>
          </a:p>
        </p:txBody>
      </p:sp>
      <p:sp>
        <p:nvSpPr>
          <p:cNvPr id="6" name="Slide Number Placeholder 5"/>
          <p:cNvSpPr>
            <a:spLocks noGrp="1"/>
          </p:cNvSpPr>
          <p:nvPr>
            <p:ph type="sldNum" sz="quarter" idx="12"/>
          </p:nvPr>
        </p:nvSpPr>
        <p:spPr/>
        <p:txBody>
          <a:bodyPr/>
          <a:lstStyle/>
          <a:p>
            <a:fld id="{111DB74A-73E3-49E8-8984-0D5D8C20C556}"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F14752-7DFC-45E5-8071-7191F0B41A44}"/>
              </a:ext>
            </a:extLst>
          </p:cNvPr>
          <p:cNvSpPr>
            <a:spLocks noGrp="1"/>
          </p:cNvSpPr>
          <p:nvPr>
            <p:ph type="title"/>
          </p:nvPr>
        </p:nvSpPr>
        <p:spPr>
          <a:xfrm>
            <a:off x="457200" y="274638"/>
            <a:ext cx="8229600" cy="1935163"/>
          </a:xfrm>
        </p:spPr>
        <p:txBody>
          <a:bodyPr>
            <a:normAutofit fontScale="90000"/>
          </a:bodyPr>
          <a:lstStyle/>
          <a:p>
            <a:pPr marL="0" marR="0" algn="l">
              <a:lnSpc>
                <a:spcPct val="115000"/>
              </a:lnSpc>
              <a:spcBef>
                <a:spcPts val="0"/>
              </a:spcBef>
              <a:spcAft>
                <a:spcPts val="0"/>
              </a:spcAft>
            </a:pPr>
            <a:br>
              <a:rPr lang="en-US" dirty="0"/>
            </a:br>
            <a:br>
              <a:rPr lang="en-US" dirty="0"/>
            </a:br>
            <a:r>
              <a:rPr lang="en-US" dirty="0"/>
              <a:t>The UC Davis All Star Database</a:t>
            </a:r>
            <a:br>
              <a:rPr lang="en-US" dirty="0"/>
            </a:br>
            <a:r>
              <a:rPr lang="en-US" sz="2200" i="1" dirty="0">
                <a:solidFill>
                  <a:srgbClr val="002060"/>
                </a:solidFill>
                <a:latin typeface="Calibri" panose="020F0502020204030204" pitchFamily="34" charset="0"/>
                <a:ea typeface="Calibri" panose="020F0502020204030204" pitchFamily="34" charset="0"/>
                <a:cs typeface="Calibri" panose="020F0502020204030204" pitchFamily="34" charset="0"/>
              </a:rPr>
              <a:t>https://arboretum.ucdavis.edu/plant-databa</a:t>
            </a:r>
            <a:br>
              <a:rPr lang="en-US" sz="44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br>
            <a:r>
              <a:rPr lang="en-US" sz="4400" i="1" dirty="0">
                <a:effectLst/>
                <a:latin typeface="Calibri" panose="020F0502020204030204" pitchFamily="34" charset="0"/>
                <a:ea typeface="Calibri" panose="020F0502020204030204" pitchFamily="34" charset="0"/>
                <a:cs typeface="Calibri" panose="020F0502020204030204" pitchFamily="34" charset="0"/>
              </a:rPr>
              <a:t>  </a:t>
            </a:r>
            <a:br>
              <a:rPr lang="en-US" sz="4400" i="1" dirty="0">
                <a:effectLst/>
                <a:latin typeface="Calibri" panose="020F0502020204030204" pitchFamily="34" charset="0"/>
                <a:ea typeface="Calibri" panose="020F0502020204030204" pitchFamily="34" charset="0"/>
                <a:cs typeface="Calibri" panose="020F0502020204030204" pitchFamily="34" charset="0"/>
              </a:rPr>
            </a:br>
            <a:r>
              <a:rPr lang="en-US" sz="3200" dirty="0">
                <a:latin typeface="Calibri" panose="020F0502020204030204" pitchFamily="34" charset="0"/>
                <a:ea typeface="Calibri" panose="020F0502020204030204" pitchFamily="34" charset="0"/>
                <a:cs typeface="Calibri" panose="020F0502020204030204" pitchFamily="34" charset="0"/>
              </a:rPr>
              <a:t>   </a:t>
            </a:r>
            <a:br>
              <a:rPr lang="en-US" sz="3200" dirty="0">
                <a:latin typeface="Calibri" panose="020F0502020204030204" pitchFamily="34" charset="0"/>
                <a:cs typeface="Calibri" panose="020F0502020204030204" pitchFamily="34" charset="0"/>
              </a:rPr>
            </a:br>
            <a:endParaRPr lang="en-US" dirty="0"/>
          </a:p>
        </p:txBody>
      </p:sp>
      <p:sp>
        <p:nvSpPr>
          <p:cNvPr id="2" name="Text Placeholder 1"/>
          <p:cNvSpPr>
            <a:spLocks noGrp="1"/>
          </p:cNvSpPr>
          <p:nvPr>
            <p:ph idx="1"/>
          </p:nvPr>
        </p:nvSpPr>
        <p:spPr>
          <a:xfrm>
            <a:off x="762000" y="1524000"/>
            <a:ext cx="8229600" cy="4832350"/>
          </a:xfrm>
        </p:spPr>
        <p:txBody>
          <a:bodyPr>
            <a:normAutofit fontScale="25000" lnSpcReduction="20000"/>
          </a:bodyPr>
          <a:lstStyle/>
          <a:p>
            <a:pPr marL="0" marR="0">
              <a:lnSpc>
                <a:spcPct val="115000"/>
              </a:lnSpc>
              <a:spcBef>
                <a:spcPts val="0"/>
              </a:spcBef>
              <a:spcAft>
                <a:spcPts val="0"/>
              </a:spcAft>
            </a:pPr>
            <a:endParaRPr lang="en-US" sz="8000" i="1"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endParaRPr lang="en-US" sz="9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9600" dirty="0">
                <a:effectLst/>
                <a:latin typeface="Calibri" panose="020F0502020204030204" pitchFamily="34" charset="0"/>
                <a:ea typeface="Calibri" panose="020F0502020204030204" pitchFamily="34" charset="0"/>
                <a:cs typeface="Times New Roman" panose="02020603050405020304" pitchFamily="18" charset="0"/>
              </a:rPr>
              <a:t>Categories:</a:t>
            </a:r>
            <a:r>
              <a:rPr lang="en-US" sz="9600" i="1" dirty="0">
                <a:effectLst/>
                <a:latin typeface="Calibri" panose="020F0502020204030204" pitchFamily="34" charset="0"/>
                <a:ea typeface="Calibri" panose="020F0502020204030204" pitchFamily="34" charset="0"/>
                <a:cs typeface="Times New Roman" panose="02020603050405020304" pitchFamily="18" charset="0"/>
              </a:rPr>
              <a:t>    Perennial, Groundcover, Vine, Shrub, Tree  (No annuals)</a:t>
            </a:r>
            <a:endParaRPr lang="en-US" sz="9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8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9600" u="sng" dirty="0">
                <a:latin typeface="Calibri" panose="020F0502020204030204" pitchFamily="34" charset="0"/>
                <a:ea typeface="Calibri" panose="020F0502020204030204" pitchFamily="34" charset="0"/>
                <a:cs typeface="Calibri" panose="020F0502020204030204" pitchFamily="34" charset="0"/>
              </a:rPr>
              <a:t>See the left column</a:t>
            </a:r>
            <a:r>
              <a:rPr lang="en-US" sz="9600" dirty="0">
                <a:latin typeface="Calibri" panose="020F0502020204030204" pitchFamily="34" charset="0"/>
                <a:ea typeface="Calibri" panose="020F0502020204030204" pitchFamily="34" charset="0"/>
                <a:cs typeface="Calibri" panose="020F0502020204030204" pitchFamily="34" charset="0"/>
              </a:rPr>
              <a:t>: ……     </a:t>
            </a:r>
            <a:r>
              <a:rPr lang="en-US" sz="9600" i="1" dirty="0">
                <a:latin typeface="Calibri" panose="020F0502020204030204" pitchFamily="34" charset="0"/>
                <a:ea typeface="Calibri" panose="020F0502020204030204" pitchFamily="34" charset="0"/>
                <a:cs typeface="Calibri" panose="020F0502020204030204" pitchFamily="34" charset="0"/>
              </a:rPr>
              <a:t>Location</a:t>
            </a:r>
            <a:r>
              <a:rPr lang="en-US" sz="9600" dirty="0">
                <a:latin typeface="Calibri" panose="020F0502020204030204" pitchFamily="34" charset="0"/>
                <a:ea typeface="Calibri" panose="020F0502020204030204" pitchFamily="34" charset="0"/>
                <a:cs typeface="Calibri" panose="020F0502020204030204" pitchFamily="34" charset="0"/>
              </a:rPr>
              <a:t> in the Arboretum and….</a:t>
            </a:r>
          </a:p>
          <a:p>
            <a:pPr marL="0" marR="0">
              <a:lnSpc>
                <a:spcPct val="115000"/>
              </a:lnSpc>
              <a:spcBef>
                <a:spcPts val="0"/>
              </a:spcBef>
              <a:spcAft>
                <a:spcPts val="0"/>
              </a:spcAft>
            </a:pPr>
            <a:endParaRPr lang="en-US" sz="96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9600" i="1" dirty="0">
                <a:effectLst/>
                <a:latin typeface="Calibri" panose="020F0502020204030204" pitchFamily="34" charset="0"/>
                <a:ea typeface="Calibri" panose="020F0502020204030204" pitchFamily="34" charset="0"/>
                <a:cs typeface="Calibri" panose="020F0502020204030204" pitchFamily="34" charset="0"/>
              </a:rPr>
              <a:t>Size</a:t>
            </a:r>
            <a:r>
              <a:rPr lang="en-US" sz="9600" dirty="0">
                <a:effectLst/>
                <a:latin typeface="Calibri" panose="020F0502020204030204" pitchFamily="34" charset="0"/>
                <a:ea typeface="Calibri" panose="020F0502020204030204" pitchFamily="34" charset="0"/>
                <a:cs typeface="Calibri" panose="020F0502020204030204" pitchFamily="34" charset="0"/>
              </a:rPr>
              <a:t> …………………………… </a:t>
            </a:r>
            <a:r>
              <a:rPr lang="en-US" sz="9600" dirty="0" err="1">
                <a:latin typeface="Calibri" panose="020F0502020204030204" pitchFamily="34" charset="0"/>
                <a:ea typeface="Calibri" panose="020F0502020204030204" pitchFamily="34" charset="0"/>
                <a:cs typeface="Calibri" panose="020F0502020204030204" pitchFamily="34" charset="0"/>
              </a:rPr>
              <a:t>s</a:t>
            </a:r>
            <a:r>
              <a:rPr lang="en-US" sz="9600" dirty="0" err="1">
                <a:effectLst/>
                <a:latin typeface="Calibri" panose="020F0502020204030204" pitchFamily="34" charset="0"/>
                <a:ea typeface="Calibri" panose="020F0502020204030204" pitchFamily="34" charset="0"/>
                <a:cs typeface="Calibri" panose="020F0502020204030204" pitchFamily="34" charset="0"/>
              </a:rPr>
              <a:t>m</a:t>
            </a:r>
            <a:r>
              <a:rPr lang="en-US" sz="9600" dirty="0">
                <a:effectLst/>
                <a:latin typeface="Calibri" panose="020F0502020204030204" pitchFamily="34" charset="0"/>
                <a:ea typeface="Calibri" panose="020F0502020204030204" pitchFamily="34" charset="0"/>
                <a:cs typeface="Calibri" panose="020F0502020204030204" pitchFamily="34" charset="0"/>
              </a:rPr>
              <a:t>, med, </a:t>
            </a:r>
            <a:r>
              <a:rPr lang="en-US" sz="9600" dirty="0">
                <a:latin typeface="Calibri" panose="020F0502020204030204" pitchFamily="34" charset="0"/>
                <a:ea typeface="Calibri" panose="020F0502020204030204" pitchFamily="34" charset="0"/>
                <a:cs typeface="Calibri" panose="020F0502020204030204" pitchFamily="34" charset="0"/>
              </a:rPr>
              <a:t>l</a:t>
            </a:r>
            <a:r>
              <a:rPr lang="en-US" sz="9600" dirty="0">
                <a:effectLst/>
                <a:latin typeface="Calibri" panose="020F0502020204030204" pitchFamily="34" charset="0"/>
                <a:ea typeface="Calibri" panose="020F0502020204030204" pitchFamily="34" charset="0"/>
                <a:cs typeface="Calibri" panose="020F0502020204030204" pitchFamily="34" charset="0"/>
              </a:rPr>
              <a:t>ge.</a:t>
            </a:r>
          </a:p>
          <a:p>
            <a:pPr marL="0" marR="0">
              <a:lnSpc>
                <a:spcPct val="115000"/>
              </a:lnSpc>
              <a:spcBef>
                <a:spcPts val="0"/>
              </a:spcBef>
              <a:spcAft>
                <a:spcPts val="0"/>
              </a:spcAft>
            </a:pPr>
            <a:r>
              <a:rPr lang="en-US" sz="9600" i="1" dirty="0">
                <a:effectLst/>
                <a:latin typeface="Calibri" panose="020F0502020204030204" pitchFamily="34" charset="0"/>
                <a:ea typeface="Calibri" panose="020F0502020204030204" pitchFamily="34" charset="0"/>
                <a:cs typeface="Calibri" panose="020F0502020204030204" pitchFamily="34" charset="0"/>
              </a:rPr>
              <a:t>Bloom Season </a:t>
            </a:r>
            <a:r>
              <a:rPr lang="en-US" sz="96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15000"/>
              </a:lnSpc>
              <a:spcBef>
                <a:spcPts val="0"/>
              </a:spcBef>
              <a:spcAft>
                <a:spcPts val="0"/>
              </a:spcAft>
            </a:pPr>
            <a:r>
              <a:rPr lang="en-US" sz="9600" i="1" dirty="0">
                <a:effectLst/>
                <a:latin typeface="Calibri" panose="020F0502020204030204" pitchFamily="34" charset="0"/>
                <a:ea typeface="Calibri" panose="020F0502020204030204" pitchFamily="34" charset="0"/>
                <a:cs typeface="Calibri" panose="020F0502020204030204" pitchFamily="34" charset="0"/>
              </a:rPr>
              <a:t>Exposure</a:t>
            </a:r>
            <a:r>
              <a:rPr lang="en-US" sz="9600" dirty="0">
                <a:effectLst/>
                <a:latin typeface="Calibri" panose="020F0502020204030204" pitchFamily="34" charset="0"/>
                <a:ea typeface="Calibri" panose="020F0502020204030204" pitchFamily="34" charset="0"/>
                <a:cs typeface="Calibri" panose="020F0502020204030204" pitchFamily="34" charset="0"/>
              </a:rPr>
              <a:t>: …………………..5 variations of sun exposure</a:t>
            </a:r>
          </a:p>
          <a:p>
            <a:pPr marL="0" marR="0">
              <a:lnSpc>
                <a:spcPct val="115000"/>
              </a:lnSpc>
              <a:spcBef>
                <a:spcPts val="0"/>
              </a:spcBef>
              <a:spcAft>
                <a:spcPts val="0"/>
              </a:spcAft>
            </a:pPr>
            <a:r>
              <a:rPr lang="en-US" sz="9600" i="1" dirty="0">
                <a:effectLst/>
                <a:latin typeface="Calibri" panose="020F0502020204030204" pitchFamily="34" charset="0"/>
                <a:ea typeface="Calibri" panose="020F0502020204030204" pitchFamily="34" charset="0"/>
                <a:cs typeface="Calibri" panose="020F0502020204030204" pitchFamily="34" charset="0"/>
              </a:rPr>
              <a:t>Pruning Needs </a:t>
            </a:r>
          </a:p>
          <a:p>
            <a:pPr marL="0" marR="0">
              <a:lnSpc>
                <a:spcPct val="115000"/>
              </a:lnSpc>
              <a:spcBef>
                <a:spcPts val="0"/>
              </a:spcBef>
              <a:spcAft>
                <a:spcPts val="0"/>
              </a:spcAft>
            </a:pPr>
            <a:r>
              <a:rPr lang="en-US" sz="9600" i="1" dirty="0">
                <a:effectLst/>
                <a:latin typeface="Calibri" panose="020F0502020204030204" pitchFamily="34" charset="0"/>
                <a:ea typeface="Calibri" panose="020F0502020204030204" pitchFamily="34" charset="0"/>
                <a:cs typeface="Calibri" panose="020F0502020204030204" pitchFamily="34" charset="0"/>
              </a:rPr>
              <a:t>Water Needs</a:t>
            </a:r>
            <a:r>
              <a:rPr lang="en-US" sz="9600" dirty="0">
                <a:effectLst/>
                <a:latin typeface="Calibri" panose="020F0502020204030204" pitchFamily="34" charset="0"/>
                <a:ea typeface="Calibri" panose="020F0502020204030204" pitchFamily="34" charset="0"/>
                <a:cs typeface="Calibri" panose="020F0502020204030204" pitchFamily="34" charset="0"/>
              </a:rPr>
              <a:t>/Instructions: </a:t>
            </a:r>
            <a:r>
              <a:rPr lang="en-US" sz="9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Depth &amp; frequency, etc. </a:t>
            </a:r>
          </a:p>
          <a:p>
            <a:pPr marL="0" marR="0">
              <a:lnSpc>
                <a:spcPct val="115000"/>
              </a:lnSpc>
              <a:spcBef>
                <a:spcPts val="0"/>
              </a:spcBef>
              <a:spcAft>
                <a:spcPts val="0"/>
              </a:spcAft>
            </a:pPr>
            <a:r>
              <a:rPr lang="en-US" sz="9600"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en-US" sz="9600" i="1" dirty="0">
                <a:solidFill>
                  <a:srgbClr val="002060"/>
                </a:solidFill>
                <a:latin typeface="Calibri" panose="020F0502020204030204" pitchFamily="34" charset="0"/>
                <a:ea typeface="Calibri" panose="020F0502020204030204" pitchFamily="34" charset="0"/>
                <a:cs typeface="Calibri" panose="020F0502020204030204" pitchFamily="34" charset="0"/>
              </a:rPr>
              <a:t>Wildlife Value</a:t>
            </a:r>
            <a:r>
              <a:rPr lang="en-US" sz="9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endParaRPr lang="en-US" sz="9600" i="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endParaRPr lang="en-US" sz="60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endParaRPr lang="en-US" sz="6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endParaRPr lang="en-US" sz="6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endParaRPr lang="en-US" sz="60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80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endParaRPr lang="en-US" sz="2600" dirty="0"/>
          </a:p>
          <a:p>
            <a:pPr lvl="1"/>
            <a:endParaRPr lang="en-US" dirty="0"/>
          </a:p>
          <a:p>
            <a:r>
              <a:rPr lang="en-US" dirty="0"/>
              <a:t>	</a:t>
            </a:r>
          </a:p>
        </p:txBody>
      </p:sp>
      <p:sp>
        <p:nvSpPr>
          <p:cNvPr id="6" name="Slide Number Placeholder 5"/>
          <p:cNvSpPr>
            <a:spLocks noGrp="1"/>
          </p:cNvSpPr>
          <p:nvPr>
            <p:ph type="sldNum" sz="quarter" idx="12"/>
          </p:nvPr>
        </p:nvSpPr>
        <p:spPr/>
        <p:txBody>
          <a:bodyPr/>
          <a:lstStyle/>
          <a:p>
            <a:fld id="{111DB74A-73E3-49E8-8984-0D5D8C20C556}" type="slidenum">
              <a:rPr lang="en-US" smtClean="0"/>
              <a:pPr/>
              <a:t>12</a:t>
            </a:fld>
            <a:endParaRPr lang="en-US" dirty="0"/>
          </a:p>
        </p:txBody>
      </p:sp>
    </p:spTree>
    <p:extLst>
      <p:ext uri="{BB962C8B-B14F-4D97-AF65-F5344CB8AC3E}">
        <p14:creationId xmlns:p14="http://schemas.microsoft.com/office/powerpoint/2010/main" val="3486181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A347D6-56B4-4F60-9098-BC1A469BC08A}"/>
              </a:ext>
            </a:extLst>
          </p:cNvPr>
          <p:cNvSpPr>
            <a:spLocks noGrp="1"/>
          </p:cNvSpPr>
          <p:nvPr>
            <p:ph type="title"/>
          </p:nvPr>
        </p:nvSpPr>
        <p:spPr>
          <a:xfrm>
            <a:off x="457200" y="533400"/>
            <a:ext cx="8229600" cy="1143000"/>
          </a:xfrm>
        </p:spPr>
        <p:txBody>
          <a:bodyPr>
            <a:normAutofit fontScale="90000"/>
          </a:bodyPr>
          <a:lstStyle/>
          <a:p>
            <a:r>
              <a:rPr lang="en-US" dirty="0"/>
              <a:t>Using the Database</a:t>
            </a:r>
            <a:br>
              <a:rPr lang="en-US" dirty="0"/>
            </a:br>
            <a:r>
              <a:rPr lang="en-US" sz="2200" b="1" i="1" dirty="0">
                <a:latin typeface="Calibri" panose="020F0502020204030204" pitchFamily="34" charset="0"/>
                <a:ea typeface="Calibri" panose="020F0502020204030204" pitchFamily="34" charset="0"/>
                <a:cs typeface="Times New Roman" panose="02020603050405020304" pitchFamily="18" charset="0"/>
              </a:rPr>
              <a:t>https://arboretum.ucdavis.edu/arboretum-all-stars</a:t>
            </a:r>
            <a:br>
              <a:rPr lang="en-US" sz="4400" b="1" dirty="0">
                <a:latin typeface="Calibri" panose="020F0502020204030204" pitchFamily="34" charset="0"/>
                <a:ea typeface="Calibri" panose="020F0502020204030204" pitchFamily="34" charset="0"/>
                <a:cs typeface="Times New Roman" panose="02020603050405020304" pitchFamily="18" charset="0"/>
              </a:rPr>
            </a:br>
            <a:endParaRPr lang="en-US" b="1" dirty="0"/>
          </a:p>
        </p:txBody>
      </p:sp>
      <p:sp>
        <p:nvSpPr>
          <p:cNvPr id="7" name="Content Placeholder 6">
            <a:extLst>
              <a:ext uri="{FF2B5EF4-FFF2-40B4-BE49-F238E27FC236}">
                <a16:creationId xmlns:a16="http://schemas.microsoft.com/office/drawing/2014/main" id="{73302095-220E-4656-A899-0A0EB8F41202}"/>
              </a:ext>
            </a:extLst>
          </p:cNvPr>
          <p:cNvSpPr>
            <a:spLocks noGrp="1"/>
          </p:cNvSpPr>
          <p:nvPr>
            <p:ph idx="1"/>
          </p:nvPr>
        </p:nvSpPr>
        <p:spPr>
          <a:xfrm>
            <a:off x="457200" y="1600200"/>
            <a:ext cx="8229600" cy="4876800"/>
          </a:xfrm>
        </p:spPr>
        <p:txBody>
          <a:bodyPr>
            <a:normAutofit fontScale="77500" lnSpcReduction="20000"/>
          </a:bodyPr>
          <a:lstStyle/>
          <a:p>
            <a:pPr algn="l"/>
            <a:endParaRPr lang="en-US" sz="2600" b="1" i="0" dirty="0">
              <a:effectLst/>
              <a:latin typeface="Calibri" panose="020F0502020204030204" pitchFamily="34" charset="0"/>
              <a:cs typeface="Calibri" panose="020F0502020204030204" pitchFamily="34" charset="0"/>
            </a:endParaRPr>
          </a:p>
          <a:p>
            <a:pPr algn="l"/>
            <a:endParaRPr lang="en-US" sz="2600" b="1" i="0" dirty="0">
              <a:effectLst/>
              <a:latin typeface="Calibri" panose="020F0502020204030204" pitchFamily="34" charset="0"/>
              <a:cs typeface="Calibri" panose="020F0502020204030204" pitchFamily="34" charset="0"/>
            </a:endParaRPr>
          </a:p>
          <a:p>
            <a:pPr algn="l"/>
            <a:r>
              <a:rPr lang="en-US" sz="2600" b="1" i="0" dirty="0">
                <a:effectLst/>
                <a:latin typeface="Calibri" panose="020F0502020204030204" pitchFamily="34" charset="0"/>
                <a:cs typeface="Calibri" panose="020F0502020204030204" pitchFamily="34" charset="0"/>
              </a:rPr>
              <a:t>Common Name</a:t>
            </a:r>
          </a:p>
          <a:p>
            <a:pPr algn="l"/>
            <a:r>
              <a:rPr lang="en-US" sz="2600" i="0" dirty="0">
                <a:effectLst/>
                <a:latin typeface="Calibri" panose="020F0502020204030204" pitchFamily="34" charset="0"/>
                <a:cs typeface="Calibri" panose="020F0502020204030204" pitchFamily="34" charset="0"/>
              </a:rPr>
              <a:t>California fuchsia</a:t>
            </a:r>
          </a:p>
          <a:p>
            <a:pPr algn="l"/>
            <a:r>
              <a:rPr lang="en-US" sz="2600" b="1" i="0" dirty="0">
                <a:effectLst/>
                <a:latin typeface="Calibri" panose="020F0502020204030204" pitchFamily="34" charset="0"/>
                <a:cs typeface="Calibri" panose="020F0502020204030204" pitchFamily="34" charset="0"/>
              </a:rPr>
              <a:t>Latin Name</a:t>
            </a:r>
          </a:p>
          <a:p>
            <a:r>
              <a:rPr lang="en-US" sz="2600" i="1" dirty="0">
                <a:effectLst/>
                <a:latin typeface="Calibri" panose="020F0502020204030204" pitchFamily="34" charset="0"/>
                <a:cs typeface="Calibri" panose="020F0502020204030204" pitchFamily="34" charset="0"/>
              </a:rPr>
              <a:t>Epilobium </a:t>
            </a:r>
            <a:r>
              <a:rPr lang="en-US" sz="2600" i="1" dirty="0" err="1">
                <a:effectLst/>
                <a:latin typeface="Calibri" panose="020F0502020204030204" pitchFamily="34" charset="0"/>
                <a:cs typeface="Calibri" panose="020F0502020204030204" pitchFamily="34" charset="0"/>
              </a:rPr>
              <a:t>canum</a:t>
            </a:r>
            <a:r>
              <a:rPr lang="en-US" sz="2400" i="1" dirty="0">
                <a:effectLst/>
                <a:latin typeface="Calibri" panose="020F0502020204030204" pitchFamily="34" charset="0"/>
                <a:cs typeface="Calibri" panose="020F0502020204030204" pitchFamily="34" charset="0"/>
              </a:rPr>
              <a:t> </a:t>
            </a:r>
            <a:r>
              <a:rPr lang="en-US" sz="2400" b="0" i="1" dirty="0">
                <a:effectLst/>
                <a:latin typeface="Calibri" panose="020F0502020204030204" pitchFamily="34" charset="0"/>
                <a:cs typeface="Calibri" panose="020F0502020204030204" pitchFamily="34" charset="0"/>
              </a:rPr>
              <a:t>      </a:t>
            </a:r>
          </a:p>
          <a:p>
            <a:pPr algn="l"/>
            <a:endParaRPr lang="en-US" sz="2400" b="0" i="0" dirty="0">
              <a:effectLst/>
              <a:latin typeface="Calibri" panose="020F0502020204030204" pitchFamily="34" charset="0"/>
              <a:cs typeface="Calibri" panose="020F0502020204030204" pitchFamily="34" charset="0"/>
            </a:endParaRPr>
          </a:p>
          <a:p>
            <a:pPr algn="l"/>
            <a:endParaRPr lang="en-US" sz="2400" b="1" i="0" dirty="0">
              <a:effectLst/>
              <a:latin typeface="proxima-nova"/>
            </a:endParaRPr>
          </a:p>
          <a:p>
            <a:pPr algn="l"/>
            <a:endParaRPr lang="en-US" sz="2400" b="1" i="0" dirty="0">
              <a:effectLst/>
              <a:latin typeface="Calibri" panose="020F0502020204030204" pitchFamily="34" charset="0"/>
              <a:cs typeface="Calibri" panose="020F0502020204030204" pitchFamily="34" charset="0"/>
            </a:endParaRPr>
          </a:p>
          <a:p>
            <a:pPr algn="l"/>
            <a:endParaRPr lang="en-US" sz="2400" b="1" i="0" dirty="0">
              <a:effectLst/>
              <a:latin typeface="Calibri" panose="020F0502020204030204" pitchFamily="34" charset="0"/>
              <a:cs typeface="Calibri" panose="020F0502020204030204" pitchFamily="34" charset="0"/>
            </a:endParaRPr>
          </a:p>
          <a:p>
            <a:pPr algn="l"/>
            <a:r>
              <a:rPr lang="en-US" sz="2600" b="1" i="0" dirty="0">
                <a:effectLst/>
                <a:latin typeface="Calibri" panose="020F0502020204030204" pitchFamily="34" charset="0"/>
                <a:cs typeface="Calibri" panose="020F0502020204030204" pitchFamily="34" charset="0"/>
              </a:rPr>
              <a:t>Description</a:t>
            </a:r>
          </a:p>
          <a:p>
            <a:pPr algn="l"/>
            <a:endParaRPr lang="en-US" sz="1800" b="0" i="0" dirty="0">
              <a:effectLst/>
              <a:latin typeface="Calibri" panose="020F0502020204030204" pitchFamily="34" charset="0"/>
              <a:cs typeface="Calibri" panose="020F0502020204030204" pitchFamily="34" charset="0"/>
            </a:endParaRPr>
          </a:p>
          <a:p>
            <a:pPr algn="l"/>
            <a:r>
              <a:rPr lang="en-US" sz="2400" b="0" i="0" dirty="0">
                <a:effectLst/>
                <a:latin typeface="Calibri" panose="020F0502020204030204" pitchFamily="34" charset="0"/>
                <a:cs typeface="Calibri" panose="020F0502020204030204" pitchFamily="34" charset="0"/>
              </a:rPr>
              <a:t>California native plant; easy to grow and tolerates heat and drought; different varieties can have narrow or broad leaves that range from silver to bright green.</a:t>
            </a:r>
            <a:endParaRPr lang="en-US" sz="2400" b="1" i="0" dirty="0">
              <a:effectLst/>
              <a:latin typeface="Calibri" panose="020F0502020204030204" pitchFamily="34" charset="0"/>
              <a:cs typeface="Calibri" panose="020F0502020204030204" pitchFamily="34" charset="0"/>
            </a:endParaRPr>
          </a:p>
          <a:p>
            <a:endParaRPr lang="en-US" dirty="0"/>
          </a:p>
        </p:txBody>
      </p:sp>
      <p:sp>
        <p:nvSpPr>
          <p:cNvPr id="3" name="Slide Number Placeholder 2">
            <a:extLst>
              <a:ext uri="{FF2B5EF4-FFF2-40B4-BE49-F238E27FC236}">
                <a16:creationId xmlns:a16="http://schemas.microsoft.com/office/drawing/2014/main" id="{FE73ED47-F6CA-4022-A8F9-711B3246B317}"/>
              </a:ext>
            </a:extLst>
          </p:cNvPr>
          <p:cNvSpPr>
            <a:spLocks noGrp="1"/>
          </p:cNvSpPr>
          <p:nvPr>
            <p:ph type="sldNum" sz="quarter" idx="12"/>
          </p:nvPr>
        </p:nvSpPr>
        <p:spPr/>
        <p:txBody>
          <a:bodyPr/>
          <a:lstStyle/>
          <a:p>
            <a:fld id="{111DB74A-73E3-49E8-8984-0D5D8C20C556}" type="slidenum">
              <a:rPr lang="en-US" smtClean="0"/>
              <a:pPr/>
              <a:t>13</a:t>
            </a:fld>
            <a:endParaRPr lang="en-US" dirty="0"/>
          </a:p>
        </p:txBody>
      </p:sp>
      <p:pic>
        <p:nvPicPr>
          <p:cNvPr id="9" name="Picture 2" descr="California fuchsia">
            <a:extLst>
              <a:ext uri="{FF2B5EF4-FFF2-40B4-BE49-F238E27FC236}">
                <a16:creationId xmlns:a16="http://schemas.microsoft.com/office/drawing/2014/main" id="{A345793F-C65D-4A9D-969D-5C85A5AC9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28600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401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40323D-D500-4815-A941-BC200F6B6C30}"/>
              </a:ext>
            </a:extLst>
          </p:cNvPr>
          <p:cNvSpPr>
            <a:spLocks noGrp="1"/>
          </p:cNvSpPr>
          <p:nvPr>
            <p:ph type="body" sz="quarter" idx="13"/>
          </p:nvPr>
        </p:nvSpPr>
        <p:spPr>
          <a:xfrm>
            <a:off x="0" y="1600200"/>
            <a:ext cx="5791200" cy="4419600"/>
          </a:xfrm>
        </p:spPr>
        <p:txBody>
          <a:bodyPr>
            <a:normAutofit/>
          </a:bodyPr>
          <a:lstStyle/>
          <a:p>
            <a:r>
              <a:rPr lang="en-US" sz="2800" dirty="0"/>
              <a:t>               Varieties of California fuchsia</a:t>
            </a:r>
          </a:p>
          <a:p>
            <a:endParaRPr lang="en-US" sz="2800" dirty="0"/>
          </a:p>
        </p:txBody>
      </p:sp>
      <p:sp>
        <p:nvSpPr>
          <p:cNvPr id="3" name="Slide Number Placeholder 2">
            <a:extLst>
              <a:ext uri="{FF2B5EF4-FFF2-40B4-BE49-F238E27FC236}">
                <a16:creationId xmlns:a16="http://schemas.microsoft.com/office/drawing/2014/main" id="{064C0950-0E03-4523-A690-A2FC937E0C01}"/>
              </a:ext>
            </a:extLst>
          </p:cNvPr>
          <p:cNvSpPr>
            <a:spLocks noGrp="1"/>
          </p:cNvSpPr>
          <p:nvPr>
            <p:ph type="sldNum" sz="quarter" idx="16"/>
          </p:nvPr>
        </p:nvSpPr>
        <p:spPr/>
        <p:txBody>
          <a:bodyPr/>
          <a:lstStyle/>
          <a:p>
            <a:fld id="{111DB74A-73E3-49E8-8984-0D5D8C20C556}" type="slidenum">
              <a:rPr lang="en-US" smtClean="0"/>
              <a:pPr/>
              <a:t>14</a:t>
            </a:fld>
            <a:endParaRPr lang="en-US" dirty="0"/>
          </a:p>
        </p:txBody>
      </p:sp>
      <p:sp>
        <p:nvSpPr>
          <p:cNvPr id="5" name="Title 4">
            <a:extLst>
              <a:ext uri="{FF2B5EF4-FFF2-40B4-BE49-F238E27FC236}">
                <a16:creationId xmlns:a16="http://schemas.microsoft.com/office/drawing/2014/main" id="{F5DFF18E-BAE4-461B-937B-A796887BF85E}"/>
              </a:ext>
            </a:extLst>
          </p:cNvPr>
          <p:cNvSpPr>
            <a:spLocks noGrp="1"/>
          </p:cNvSpPr>
          <p:nvPr>
            <p:ph type="title"/>
          </p:nvPr>
        </p:nvSpPr>
        <p:spPr>
          <a:xfrm>
            <a:off x="457200" y="274638"/>
            <a:ext cx="8229600" cy="1039812"/>
          </a:xfrm>
        </p:spPr>
        <p:txBody>
          <a:bodyPr>
            <a:normAutofit/>
          </a:bodyPr>
          <a:lstStyle/>
          <a:p>
            <a:r>
              <a:rPr lang="en-US" sz="4000" dirty="0"/>
              <a:t>Using the Database</a:t>
            </a:r>
          </a:p>
        </p:txBody>
      </p:sp>
      <p:pic>
        <p:nvPicPr>
          <p:cNvPr id="1026" name="Picture 2" descr="California fuchsia">
            <a:extLst>
              <a:ext uri="{FF2B5EF4-FFF2-40B4-BE49-F238E27FC236}">
                <a16:creationId xmlns:a16="http://schemas.microsoft.com/office/drawing/2014/main" id="{CF63B634-E02E-4954-A5DE-5D0055F88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117" y="268605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Placeholder 8">
            <a:extLst>
              <a:ext uri="{FF2B5EF4-FFF2-40B4-BE49-F238E27FC236}">
                <a16:creationId xmlns:a16="http://schemas.microsoft.com/office/drawing/2014/main" id="{F34DCA9E-8F6C-4638-98D7-C7543BB8E275}"/>
              </a:ext>
            </a:extLst>
          </p:cNvPr>
          <p:cNvPicPr>
            <a:picLocks noGrp="1" noChangeAspect="1"/>
          </p:cNvPicPr>
          <p:nvPr>
            <p:ph type="pic" sz="quarter" idx="18"/>
          </p:nvPr>
        </p:nvPicPr>
        <p:blipFill rotWithShape="1">
          <a:blip r:embed="rId4" cstate="print">
            <a:extLst>
              <a:ext uri="{28A0092B-C50C-407E-A947-70E740481C1C}">
                <a14:useLocalDpi xmlns:a14="http://schemas.microsoft.com/office/drawing/2010/main" val="0"/>
              </a:ext>
            </a:extLst>
          </a:blip>
          <a:srcRect l="15633" r="15633"/>
          <a:stretch/>
        </p:blipFill>
        <p:spPr bwMode="auto">
          <a:xfrm rot="5400000">
            <a:off x="4859482" y="2227118"/>
            <a:ext cx="2971802" cy="324196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8255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A347D6-56B4-4F60-9098-BC1A469BC08A}"/>
              </a:ext>
            </a:extLst>
          </p:cNvPr>
          <p:cNvSpPr>
            <a:spLocks noGrp="1"/>
          </p:cNvSpPr>
          <p:nvPr>
            <p:ph type="title"/>
          </p:nvPr>
        </p:nvSpPr>
        <p:spPr/>
        <p:txBody>
          <a:bodyPr>
            <a:normAutofit/>
          </a:bodyPr>
          <a:lstStyle/>
          <a:p>
            <a:r>
              <a:rPr lang="en-US" sz="4000" dirty="0"/>
              <a:t>Using the Database</a:t>
            </a:r>
            <a:r>
              <a:rPr lang="en-US" sz="4000" i="1" dirty="0"/>
              <a:t>: perennials</a:t>
            </a:r>
            <a:endParaRPr lang="en-US" sz="4000" dirty="0"/>
          </a:p>
        </p:txBody>
      </p:sp>
      <p:sp>
        <p:nvSpPr>
          <p:cNvPr id="18" name="Content Placeholder 17">
            <a:extLst>
              <a:ext uri="{FF2B5EF4-FFF2-40B4-BE49-F238E27FC236}">
                <a16:creationId xmlns:a16="http://schemas.microsoft.com/office/drawing/2014/main" id="{4AB2D536-F740-4140-877C-C54E78FBA9B7}"/>
              </a:ext>
            </a:extLst>
          </p:cNvPr>
          <p:cNvSpPr>
            <a:spLocks noGrp="1"/>
          </p:cNvSpPr>
          <p:nvPr>
            <p:ph idx="1"/>
          </p:nvPr>
        </p:nvSpPr>
        <p:spPr/>
        <p:txBody>
          <a:bodyPr/>
          <a:lstStyle/>
          <a:p>
            <a:endParaRPr lang="en-US"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FE73ED47-F6CA-4022-A8F9-711B3246B317}"/>
              </a:ext>
            </a:extLst>
          </p:cNvPr>
          <p:cNvSpPr>
            <a:spLocks noGrp="1"/>
          </p:cNvSpPr>
          <p:nvPr>
            <p:ph type="sldNum" sz="quarter" idx="12"/>
          </p:nvPr>
        </p:nvSpPr>
        <p:spPr/>
        <p:txBody>
          <a:bodyPr/>
          <a:lstStyle/>
          <a:p>
            <a:fld id="{111DB74A-73E3-49E8-8984-0D5D8C20C556}" type="slidenum">
              <a:rPr lang="en-US" smtClean="0"/>
              <a:pPr/>
              <a:t>15</a:t>
            </a:fld>
            <a:endParaRPr lang="en-US" dirty="0"/>
          </a:p>
        </p:txBody>
      </p:sp>
      <p:sp>
        <p:nvSpPr>
          <p:cNvPr id="2" name="Text Placeholder 1">
            <a:extLst>
              <a:ext uri="{FF2B5EF4-FFF2-40B4-BE49-F238E27FC236}">
                <a16:creationId xmlns:a16="http://schemas.microsoft.com/office/drawing/2014/main" id="{486BC217-E22F-4659-BC16-CC60E1A2F225}"/>
              </a:ext>
            </a:extLst>
          </p:cNvPr>
          <p:cNvSpPr>
            <a:spLocks noGrp="1"/>
          </p:cNvSpPr>
          <p:nvPr>
            <p:ph type="body" idx="4294967295"/>
          </p:nvPr>
        </p:nvSpPr>
        <p:spPr>
          <a:xfrm>
            <a:off x="0" y="1905000"/>
            <a:ext cx="4116388" cy="2286000"/>
          </a:xfrm>
        </p:spPr>
        <p:txBody>
          <a:bodyPr>
            <a:normAutofit/>
          </a:bodyPr>
          <a:lstStyle/>
          <a:p>
            <a:pPr algn="l"/>
            <a:endParaRPr lang="en-US" sz="9600" b="0" i="0" dirty="0">
              <a:effectLst/>
              <a:latin typeface="+mj-lt"/>
              <a:cs typeface="Calibri" panose="020F0502020204030204" pitchFamily="34" charset="0"/>
            </a:endParaRPr>
          </a:p>
          <a:p>
            <a:pPr algn="l"/>
            <a:endParaRPr lang="en-US" dirty="0"/>
          </a:p>
        </p:txBody>
      </p:sp>
      <p:sp>
        <p:nvSpPr>
          <p:cNvPr id="4" name="Content Placeholder 3">
            <a:extLst>
              <a:ext uri="{FF2B5EF4-FFF2-40B4-BE49-F238E27FC236}">
                <a16:creationId xmlns:a16="http://schemas.microsoft.com/office/drawing/2014/main" id="{11EC7193-653B-4E87-B80A-118D49516548}"/>
              </a:ext>
            </a:extLst>
          </p:cNvPr>
          <p:cNvSpPr>
            <a:spLocks noGrp="1"/>
          </p:cNvSpPr>
          <p:nvPr>
            <p:ph idx="4294967295"/>
          </p:nvPr>
        </p:nvSpPr>
        <p:spPr>
          <a:xfrm>
            <a:off x="0" y="1600200"/>
            <a:ext cx="8229600" cy="3810000"/>
          </a:xfrm>
        </p:spPr>
        <p:txBody>
          <a:bodyPr>
            <a:normAutofit/>
          </a:bodyPr>
          <a:lstStyle/>
          <a:p>
            <a:r>
              <a:rPr lang="en-US" sz="2400" dirty="0"/>
              <a:t>   cape balsam</a:t>
            </a:r>
          </a:p>
        </p:txBody>
      </p:sp>
      <p:sp>
        <p:nvSpPr>
          <p:cNvPr id="22" name="TextBox 21">
            <a:extLst>
              <a:ext uri="{FF2B5EF4-FFF2-40B4-BE49-F238E27FC236}">
                <a16:creationId xmlns:a16="http://schemas.microsoft.com/office/drawing/2014/main" id="{6F74F0CB-9208-4193-B303-4235A56D2602}"/>
              </a:ext>
            </a:extLst>
          </p:cNvPr>
          <p:cNvSpPr txBox="1"/>
          <p:nvPr/>
        </p:nvSpPr>
        <p:spPr>
          <a:xfrm>
            <a:off x="228600" y="1756426"/>
            <a:ext cx="4340580" cy="4154984"/>
          </a:xfrm>
          <a:prstGeom prst="rect">
            <a:avLst/>
          </a:prstGeom>
          <a:noFill/>
        </p:spPr>
        <p:txBody>
          <a:bodyPr wrap="square">
            <a:spAutoFit/>
          </a:bodyPr>
          <a:lstStyle/>
          <a:p>
            <a:endParaRPr lang="en-US" sz="2400" b="0" i="1" dirty="0">
              <a:solidFill>
                <a:schemeClr val="tx2"/>
              </a:solidFill>
              <a:effectLst/>
              <a:latin typeface="Calibri" panose="020F0502020204030204" pitchFamily="34" charset="0"/>
              <a:cs typeface="Calibri" panose="020F0502020204030204" pitchFamily="34" charset="0"/>
            </a:endParaRPr>
          </a:p>
          <a:p>
            <a:r>
              <a:rPr lang="en-US" sz="2400" b="0" i="1" dirty="0" err="1">
                <a:solidFill>
                  <a:schemeClr val="tx2"/>
                </a:solidFill>
                <a:effectLst/>
                <a:latin typeface="Calibri" panose="020F0502020204030204" pitchFamily="34" charset="0"/>
                <a:cs typeface="Calibri" panose="020F0502020204030204" pitchFamily="34" charset="0"/>
              </a:rPr>
              <a:t>Bulbine</a:t>
            </a:r>
            <a:r>
              <a:rPr lang="en-US" sz="2400" b="0" i="1" dirty="0">
                <a:solidFill>
                  <a:schemeClr val="tx2"/>
                </a:solidFill>
                <a:effectLst/>
                <a:latin typeface="Calibri" panose="020F0502020204030204" pitchFamily="34" charset="0"/>
                <a:cs typeface="Calibri" panose="020F0502020204030204" pitchFamily="34" charset="0"/>
              </a:rPr>
              <a:t> frutescens</a:t>
            </a:r>
          </a:p>
          <a:p>
            <a:endParaRPr lang="en-US" sz="2400" dirty="0">
              <a:solidFill>
                <a:schemeClr val="tx2"/>
              </a:solidFill>
              <a:latin typeface="Calibri" panose="020F0502020204030204" pitchFamily="34" charset="0"/>
              <a:cs typeface="Calibri" panose="020F0502020204030204" pitchFamily="34" charset="0"/>
            </a:endParaRPr>
          </a:p>
          <a:p>
            <a:r>
              <a:rPr lang="en-US" sz="2400" b="0" i="0" dirty="0">
                <a:solidFill>
                  <a:schemeClr val="tx2"/>
                </a:solidFill>
                <a:effectLst/>
                <a:latin typeface="Calibri" panose="020F0502020204030204" pitchFamily="34" charset="0"/>
                <a:cs typeface="Calibri" panose="020F0502020204030204" pitchFamily="34" charset="0"/>
              </a:rPr>
              <a:t>Small, evergreen perennial is a wonderful addition to dry perennial borders with its long-blooming spikes of delicate, star-shaped yellow flowers; fleshy, bright green foliage adds a sculptural element.  </a:t>
            </a:r>
            <a:r>
              <a:rPr lang="en-US" sz="2400" dirty="0">
                <a:solidFill>
                  <a:schemeClr val="tx2"/>
                </a:solidFill>
                <a:latin typeface="Calibri" panose="020F0502020204030204" pitchFamily="34" charset="0"/>
                <a:cs typeface="Calibri" panose="020F0502020204030204" pitchFamily="34" charset="0"/>
              </a:rPr>
              <a:t>Tolerates drought and poor soils</a:t>
            </a:r>
            <a:r>
              <a:rPr lang="en-US" sz="2400" dirty="0">
                <a:solidFill>
                  <a:srgbClr val="000000"/>
                </a:solidFill>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pic>
        <p:nvPicPr>
          <p:cNvPr id="24" name="Picture 8" descr="Cape balsam">
            <a:extLst>
              <a:ext uri="{FF2B5EF4-FFF2-40B4-BE49-F238E27FC236}">
                <a16:creationId xmlns:a16="http://schemas.microsoft.com/office/drawing/2014/main" id="{A2166DB7-EC9B-4FA7-9547-254D8D42D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5135828" y="2235460"/>
            <a:ext cx="2958925" cy="295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80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A347D6-56B4-4F60-9098-BC1A469BC08A}"/>
              </a:ext>
            </a:extLst>
          </p:cNvPr>
          <p:cNvSpPr>
            <a:spLocks noGrp="1"/>
          </p:cNvSpPr>
          <p:nvPr>
            <p:ph type="title"/>
          </p:nvPr>
        </p:nvSpPr>
        <p:spPr>
          <a:xfrm>
            <a:off x="-152400" y="-53181"/>
            <a:ext cx="8912225" cy="1456476"/>
          </a:xfrm>
        </p:spPr>
        <p:txBody>
          <a:bodyPr>
            <a:normAutofit/>
          </a:bodyPr>
          <a:lstStyle/>
          <a:p>
            <a:r>
              <a:rPr lang="en-US" sz="4000" dirty="0"/>
              <a:t>Using the Database</a:t>
            </a:r>
            <a:r>
              <a:rPr lang="en-US" sz="4000" i="1" dirty="0"/>
              <a:t>: perennials</a:t>
            </a:r>
            <a:endParaRPr lang="en-US" sz="4000" dirty="0"/>
          </a:p>
        </p:txBody>
      </p:sp>
      <p:sp>
        <p:nvSpPr>
          <p:cNvPr id="2" name="Text Placeholder 1">
            <a:extLst>
              <a:ext uri="{FF2B5EF4-FFF2-40B4-BE49-F238E27FC236}">
                <a16:creationId xmlns:a16="http://schemas.microsoft.com/office/drawing/2014/main" id="{486BC217-E22F-4659-BC16-CC60E1A2F225}"/>
              </a:ext>
            </a:extLst>
          </p:cNvPr>
          <p:cNvSpPr>
            <a:spLocks noGrp="1"/>
          </p:cNvSpPr>
          <p:nvPr>
            <p:ph type="body" idx="1"/>
          </p:nvPr>
        </p:nvSpPr>
        <p:spPr>
          <a:xfrm>
            <a:off x="455613" y="1904999"/>
            <a:ext cx="4116387" cy="3377099"/>
          </a:xfrm>
        </p:spPr>
        <p:txBody>
          <a:bodyPr>
            <a:normAutofit fontScale="25000" lnSpcReduction="20000"/>
          </a:bodyPr>
          <a:lstStyle/>
          <a:p>
            <a:pPr algn="l"/>
            <a:endParaRPr lang="en-US" sz="9600" b="0" i="0" dirty="0">
              <a:effectLst/>
              <a:latin typeface="+mj-lt"/>
              <a:cs typeface="Calibri" panose="020F0502020204030204" pitchFamily="34" charset="0"/>
            </a:endParaRPr>
          </a:p>
          <a:p>
            <a:pPr algn="l"/>
            <a:endParaRPr lang="en-US" sz="9600" b="0" dirty="0">
              <a:effectLst/>
              <a:latin typeface="+mj-lt"/>
            </a:endParaRPr>
          </a:p>
          <a:p>
            <a:pPr algn="l"/>
            <a:endParaRPr lang="en-US" sz="9600" b="0" dirty="0">
              <a:latin typeface="+mj-lt"/>
            </a:endParaRPr>
          </a:p>
          <a:p>
            <a:pPr algn="l"/>
            <a:endParaRPr lang="en-US" sz="9600" b="0" dirty="0">
              <a:effectLst/>
              <a:latin typeface="+mj-lt"/>
            </a:endParaRPr>
          </a:p>
          <a:p>
            <a:pPr algn="l"/>
            <a:endParaRPr lang="en-US" sz="9600" b="0" dirty="0">
              <a:effectLst/>
              <a:latin typeface="+mj-lt"/>
            </a:endParaRPr>
          </a:p>
          <a:p>
            <a:pPr algn="l"/>
            <a:r>
              <a:rPr lang="en-US" sz="9600" b="0" dirty="0" err="1">
                <a:latin typeface="+mj-lt"/>
              </a:rPr>
              <a:t>p</a:t>
            </a:r>
            <a:r>
              <a:rPr lang="en-US" sz="9600" b="0" dirty="0" err="1">
                <a:effectLst/>
                <a:latin typeface="+mj-lt"/>
              </a:rPr>
              <a:t>igsqueak</a:t>
            </a:r>
            <a:r>
              <a:rPr lang="en-US" sz="9600" b="0" dirty="0">
                <a:effectLst/>
                <a:latin typeface="+mj-lt"/>
              </a:rPr>
              <a:t>    </a:t>
            </a:r>
          </a:p>
          <a:p>
            <a:pPr algn="l"/>
            <a:r>
              <a:rPr lang="en-US" sz="9600" b="0" i="1" dirty="0">
                <a:effectLst/>
                <a:latin typeface="+mj-lt"/>
              </a:rPr>
              <a:t>Bergenia </a:t>
            </a:r>
            <a:r>
              <a:rPr lang="en-US" sz="9600" b="0" i="1" dirty="0" err="1">
                <a:effectLst/>
                <a:latin typeface="+mj-lt"/>
              </a:rPr>
              <a:t>crassifolia</a:t>
            </a:r>
            <a:endParaRPr lang="en-US" sz="9600" b="0" i="1" dirty="0">
              <a:effectLst/>
              <a:latin typeface="+mj-lt"/>
            </a:endParaRPr>
          </a:p>
          <a:p>
            <a:pPr algn="l"/>
            <a:endParaRPr lang="en-US" sz="9600" b="0" i="0" dirty="0">
              <a:effectLst/>
              <a:latin typeface="+mj-lt"/>
            </a:endParaRPr>
          </a:p>
          <a:p>
            <a:pPr algn="l"/>
            <a:r>
              <a:rPr lang="en-US" sz="9600" b="0" i="0" dirty="0">
                <a:effectLst/>
                <a:latin typeface="+mj-lt"/>
              </a:rPr>
              <a:t>Dense clusters of pink flowers bloom in winter and early spring; classic California garden plant for dry or moist shady border; broad, shiny leaves provide textural contrast to small-leaved plants; attracts beneficial insects.</a:t>
            </a:r>
          </a:p>
          <a:p>
            <a:endParaRPr lang="en-US" dirty="0"/>
          </a:p>
        </p:txBody>
      </p:sp>
      <p:pic>
        <p:nvPicPr>
          <p:cNvPr id="1026" name="Picture 2" descr="pigsqueak">
            <a:extLst>
              <a:ext uri="{FF2B5EF4-FFF2-40B4-BE49-F238E27FC236}">
                <a16:creationId xmlns:a16="http://schemas.microsoft.com/office/drawing/2014/main" id="{B288F117-D266-4EB4-A015-15F037BE27D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784725" y="2843698"/>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a:extLst>
              <a:ext uri="{FF2B5EF4-FFF2-40B4-BE49-F238E27FC236}">
                <a16:creationId xmlns:a16="http://schemas.microsoft.com/office/drawing/2014/main" id="{19C89F97-5310-41EE-A7EA-0DC19FEA6850}"/>
              </a:ext>
            </a:extLst>
          </p:cNvPr>
          <p:cNvSpPr>
            <a:spLocks noGrp="1"/>
          </p:cNvSpPr>
          <p:nvPr>
            <p:ph type="body" sz="quarter" idx="3"/>
          </p:nvPr>
        </p:nvSpPr>
        <p:spPr>
          <a:xfrm flipV="1">
            <a:off x="4645025" y="1220786"/>
            <a:ext cx="4041775" cy="2589213"/>
          </a:xfrm>
        </p:spPr>
        <p:txBody>
          <a:bodyPr>
            <a:normAutofit fontScale="25000" lnSpcReduction="20000"/>
          </a:bodyPr>
          <a:lstStyle/>
          <a:p>
            <a:r>
              <a:rPr lang="en-US" dirty="0"/>
              <a:t>C</a:t>
            </a:r>
          </a:p>
        </p:txBody>
      </p:sp>
      <p:sp>
        <p:nvSpPr>
          <p:cNvPr id="3" name="Slide Number Placeholder 2">
            <a:extLst>
              <a:ext uri="{FF2B5EF4-FFF2-40B4-BE49-F238E27FC236}">
                <a16:creationId xmlns:a16="http://schemas.microsoft.com/office/drawing/2014/main" id="{FE73ED47-F6CA-4022-A8F9-711B3246B317}"/>
              </a:ext>
            </a:extLst>
          </p:cNvPr>
          <p:cNvSpPr>
            <a:spLocks noGrp="1"/>
          </p:cNvSpPr>
          <p:nvPr>
            <p:ph type="sldNum" sz="quarter" idx="12"/>
          </p:nvPr>
        </p:nvSpPr>
        <p:spPr/>
        <p:txBody>
          <a:bodyPr/>
          <a:lstStyle/>
          <a:p>
            <a:fld id="{111DB74A-73E3-49E8-8984-0D5D8C20C556}" type="slidenum">
              <a:rPr lang="en-US" smtClean="0"/>
              <a:pPr/>
              <a:t>16</a:t>
            </a:fld>
            <a:endParaRPr lang="en-US" dirty="0"/>
          </a:p>
        </p:txBody>
      </p:sp>
      <p:sp>
        <p:nvSpPr>
          <p:cNvPr id="22" name="TextBox 21">
            <a:extLst>
              <a:ext uri="{FF2B5EF4-FFF2-40B4-BE49-F238E27FC236}">
                <a16:creationId xmlns:a16="http://schemas.microsoft.com/office/drawing/2014/main" id="{6F74F0CB-9208-4193-B303-4235A56D2602}"/>
              </a:ext>
            </a:extLst>
          </p:cNvPr>
          <p:cNvSpPr txBox="1"/>
          <p:nvPr/>
        </p:nvSpPr>
        <p:spPr>
          <a:xfrm>
            <a:off x="4192587" y="1756426"/>
            <a:ext cx="4237038" cy="1477328"/>
          </a:xfrm>
          <a:prstGeom prst="rect">
            <a:avLst/>
          </a:prstGeom>
          <a:noFill/>
        </p:spPr>
        <p:txBody>
          <a:bodyPr wrap="square">
            <a:spAutoFit/>
          </a:bodyPr>
          <a:lstStyle/>
          <a:p>
            <a:endParaRPr lang="en-US" b="0" i="0" dirty="0">
              <a:solidFill>
                <a:srgbClr val="000000"/>
              </a:solidFill>
              <a:effectLst/>
              <a:latin typeface="proxima-nova"/>
            </a:endParaRPr>
          </a:p>
          <a:p>
            <a:endParaRPr lang="en-US" dirty="0">
              <a:solidFill>
                <a:srgbClr val="000000"/>
              </a:solidFill>
              <a:latin typeface="proxima-nova"/>
            </a:endParaRPr>
          </a:p>
          <a:p>
            <a:endParaRPr lang="en-US" b="0" i="0" dirty="0">
              <a:solidFill>
                <a:srgbClr val="000000"/>
              </a:solidFill>
              <a:effectLst/>
              <a:latin typeface="proxima-nova"/>
            </a:endParaRPr>
          </a:p>
          <a:p>
            <a:endParaRPr lang="en-US" dirty="0">
              <a:solidFill>
                <a:srgbClr val="000000"/>
              </a:solidFill>
              <a:latin typeface="proxima-nova"/>
            </a:endParaRPr>
          </a:p>
          <a:p>
            <a:endParaRPr lang="en-US" b="0" i="0" dirty="0">
              <a:solidFill>
                <a:srgbClr val="000000"/>
              </a:solidFill>
              <a:effectLst/>
              <a:latin typeface="proxima-nova"/>
            </a:endParaRPr>
          </a:p>
        </p:txBody>
      </p:sp>
      <p:sp>
        <p:nvSpPr>
          <p:cNvPr id="18" name="Content Placeholder 17">
            <a:extLst>
              <a:ext uri="{FF2B5EF4-FFF2-40B4-BE49-F238E27FC236}">
                <a16:creationId xmlns:a16="http://schemas.microsoft.com/office/drawing/2014/main" id="{4AB2D536-F740-4140-877C-C54E78FBA9B7}"/>
              </a:ext>
            </a:extLst>
          </p:cNvPr>
          <p:cNvSpPr>
            <a:spLocks noGrp="1"/>
          </p:cNvSpPr>
          <p:nvPr>
            <p:ph sz="quarter" idx="4"/>
          </p:nvPr>
        </p:nvSpPr>
        <p:spPr>
          <a:xfrm>
            <a:off x="4619625" y="3727225"/>
            <a:ext cx="4041775" cy="3171835"/>
          </a:xfrm>
        </p:spPr>
        <p:txBody>
          <a:bodyPr/>
          <a:lstStyle/>
          <a:p>
            <a:endParaRPr lang="en-US"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570993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A347D6-56B4-4F60-9098-BC1A469BC08A}"/>
              </a:ext>
            </a:extLst>
          </p:cNvPr>
          <p:cNvSpPr>
            <a:spLocks noGrp="1"/>
          </p:cNvSpPr>
          <p:nvPr>
            <p:ph type="title"/>
          </p:nvPr>
        </p:nvSpPr>
        <p:spPr>
          <a:xfrm>
            <a:off x="838200" y="425450"/>
            <a:ext cx="8053568" cy="946150"/>
          </a:xfrm>
        </p:spPr>
        <p:txBody>
          <a:bodyPr/>
          <a:lstStyle/>
          <a:p>
            <a:pPr algn="l"/>
            <a:r>
              <a:rPr lang="en-US" dirty="0"/>
              <a:t>Using the Database</a:t>
            </a:r>
            <a:r>
              <a:rPr lang="en-US" i="1" dirty="0"/>
              <a:t>: perennials</a:t>
            </a:r>
          </a:p>
        </p:txBody>
      </p:sp>
      <p:sp>
        <p:nvSpPr>
          <p:cNvPr id="11" name="Text Placeholder 10">
            <a:extLst>
              <a:ext uri="{FF2B5EF4-FFF2-40B4-BE49-F238E27FC236}">
                <a16:creationId xmlns:a16="http://schemas.microsoft.com/office/drawing/2014/main" id="{19C89F97-5310-41EE-A7EA-0DC19FEA6850}"/>
              </a:ext>
            </a:extLst>
          </p:cNvPr>
          <p:cNvSpPr>
            <a:spLocks noGrp="1"/>
          </p:cNvSpPr>
          <p:nvPr>
            <p:ph type="body" sz="quarter" idx="4294967295"/>
          </p:nvPr>
        </p:nvSpPr>
        <p:spPr>
          <a:xfrm flipV="1">
            <a:off x="5102225" y="1220788"/>
            <a:ext cx="4041775" cy="2589212"/>
          </a:xfrm>
        </p:spPr>
        <p:txBody>
          <a:bodyPr>
            <a:normAutofit/>
          </a:bodyPr>
          <a:lstStyle/>
          <a:p>
            <a:r>
              <a:rPr lang="en-US" dirty="0"/>
              <a:t>C</a:t>
            </a:r>
          </a:p>
        </p:txBody>
      </p:sp>
      <p:sp>
        <p:nvSpPr>
          <p:cNvPr id="2" name="Text Placeholder 1">
            <a:extLst>
              <a:ext uri="{FF2B5EF4-FFF2-40B4-BE49-F238E27FC236}">
                <a16:creationId xmlns:a16="http://schemas.microsoft.com/office/drawing/2014/main" id="{486BC217-E22F-4659-BC16-CC60E1A2F225}"/>
              </a:ext>
            </a:extLst>
          </p:cNvPr>
          <p:cNvSpPr>
            <a:spLocks noGrp="1"/>
          </p:cNvSpPr>
          <p:nvPr>
            <p:ph type="body" idx="1"/>
          </p:nvPr>
        </p:nvSpPr>
        <p:spPr>
          <a:xfrm>
            <a:off x="457200" y="1699115"/>
            <a:ext cx="8229600" cy="1958486"/>
          </a:xfrm>
        </p:spPr>
        <p:txBody>
          <a:bodyPr>
            <a:normAutofit fontScale="25000" lnSpcReduction="20000"/>
          </a:bodyPr>
          <a:lstStyle/>
          <a:p>
            <a:pPr algn="l"/>
            <a:r>
              <a:rPr lang="en-US" sz="9600" b="0" dirty="0">
                <a:solidFill>
                  <a:srgbClr val="4C4C4C"/>
                </a:solidFill>
                <a:latin typeface="Calibri" panose="020F0502020204030204" pitchFamily="34" charset="0"/>
                <a:cs typeface="Calibri" panose="020F0502020204030204" pitchFamily="34" charset="0"/>
              </a:rPr>
              <a:t>Japanese </a:t>
            </a:r>
            <a:r>
              <a:rPr lang="en-US" sz="9600" b="0" dirty="0" err="1">
                <a:solidFill>
                  <a:srgbClr val="4C4C4C"/>
                </a:solidFill>
                <a:latin typeface="Calibri" panose="020F0502020204030204" pitchFamily="34" charset="0"/>
                <a:cs typeface="Calibri" panose="020F0502020204030204" pitchFamily="34" charset="0"/>
              </a:rPr>
              <a:t>silvergrass</a:t>
            </a:r>
            <a:endParaRPr lang="en-US" sz="9600" b="0" i="0" dirty="0">
              <a:solidFill>
                <a:srgbClr val="4C4C4C"/>
              </a:solidFill>
              <a:effectLst/>
              <a:latin typeface="Calibri" panose="020F0502020204030204" pitchFamily="34" charset="0"/>
              <a:cs typeface="Calibri" panose="020F0502020204030204" pitchFamily="34" charset="0"/>
            </a:endParaRPr>
          </a:p>
          <a:p>
            <a:pPr algn="l"/>
            <a:r>
              <a:rPr lang="en-US" sz="9600" b="0" i="1" dirty="0">
                <a:solidFill>
                  <a:srgbClr val="4C4C4C"/>
                </a:solidFill>
                <a:effectLst/>
                <a:latin typeface="Calibri" panose="020F0502020204030204" pitchFamily="34" charset="0"/>
                <a:cs typeface="Calibri" panose="020F0502020204030204" pitchFamily="34" charset="0"/>
              </a:rPr>
              <a:t>    </a:t>
            </a:r>
          </a:p>
          <a:p>
            <a:pPr algn="l"/>
            <a:endParaRPr lang="en-US" sz="9600" i="1" dirty="0">
              <a:solidFill>
                <a:srgbClr val="4C4C4C"/>
              </a:solidFill>
              <a:latin typeface="Calibri" panose="020F0502020204030204" pitchFamily="34" charset="0"/>
              <a:cs typeface="Calibri" panose="020F0502020204030204" pitchFamily="34" charset="0"/>
            </a:endParaRPr>
          </a:p>
          <a:p>
            <a:pPr algn="l"/>
            <a:endParaRPr lang="en-US" sz="9600" b="0" i="1" dirty="0">
              <a:solidFill>
                <a:srgbClr val="4C4C4C"/>
              </a:solidFill>
              <a:effectLst/>
              <a:latin typeface="Calibri" panose="020F0502020204030204" pitchFamily="34" charset="0"/>
              <a:cs typeface="Calibri" panose="020F0502020204030204" pitchFamily="34" charset="0"/>
            </a:endParaRPr>
          </a:p>
          <a:p>
            <a:pPr algn="l"/>
            <a:endParaRPr lang="en-US" sz="9600" b="0" i="1" dirty="0">
              <a:solidFill>
                <a:srgbClr val="4C4C4C"/>
              </a:solidFill>
              <a:effectLst/>
              <a:latin typeface="Calibri" panose="020F0502020204030204" pitchFamily="34" charset="0"/>
              <a:cs typeface="Calibri" panose="020F0502020204030204" pitchFamily="34" charset="0"/>
            </a:endParaRPr>
          </a:p>
          <a:p>
            <a:pPr algn="l"/>
            <a:endParaRPr lang="en-US" sz="9600" i="1" dirty="0">
              <a:solidFill>
                <a:srgbClr val="4C4C4C"/>
              </a:solidFill>
              <a:latin typeface="Calibri" panose="020F0502020204030204" pitchFamily="34" charset="0"/>
              <a:cs typeface="Calibri" panose="020F0502020204030204" pitchFamily="34" charset="0"/>
            </a:endParaRPr>
          </a:p>
          <a:p>
            <a:pPr algn="l"/>
            <a:endParaRPr lang="en-US" sz="9600" b="0" i="1" dirty="0">
              <a:solidFill>
                <a:srgbClr val="4C4C4C"/>
              </a:solidFill>
              <a:effectLst/>
              <a:latin typeface="Calibri" panose="020F0502020204030204" pitchFamily="34" charset="0"/>
              <a:cs typeface="Calibri" panose="020F0502020204030204" pitchFamily="34" charset="0"/>
            </a:endParaRPr>
          </a:p>
          <a:p>
            <a:pPr algn="l"/>
            <a:endParaRPr lang="en-US" sz="9600" i="1" dirty="0">
              <a:solidFill>
                <a:srgbClr val="4C4C4C"/>
              </a:solidFill>
              <a:latin typeface="Calibri" panose="020F0502020204030204" pitchFamily="34" charset="0"/>
              <a:cs typeface="Calibri" panose="020F0502020204030204" pitchFamily="34" charset="0"/>
            </a:endParaRPr>
          </a:p>
          <a:p>
            <a:pPr algn="l"/>
            <a:endParaRPr lang="en-US" sz="9600" b="0" i="1" dirty="0">
              <a:solidFill>
                <a:srgbClr val="4C4C4C"/>
              </a:solidFill>
              <a:effectLst/>
              <a:latin typeface="Calibri" panose="020F0502020204030204" pitchFamily="34" charset="0"/>
              <a:cs typeface="Calibri" panose="020F0502020204030204" pitchFamily="34" charset="0"/>
            </a:endParaRPr>
          </a:p>
          <a:p>
            <a:pPr algn="l"/>
            <a:endParaRPr lang="en-US" sz="9600" i="1" dirty="0">
              <a:solidFill>
                <a:srgbClr val="4C4C4C"/>
              </a:solidFill>
              <a:latin typeface="Calibri" panose="020F0502020204030204" pitchFamily="34" charset="0"/>
              <a:cs typeface="Calibri" panose="020F0502020204030204" pitchFamily="34" charset="0"/>
            </a:endParaRPr>
          </a:p>
          <a:p>
            <a:pPr algn="l"/>
            <a:endParaRPr lang="en-US" sz="9600" b="0" i="1" dirty="0">
              <a:solidFill>
                <a:srgbClr val="4C4C4C"/>
              </a:solidFill>
              <a:effectLst/>
              <a:latin typeface="Calibri" panose="020F0502020204030204" pitchFamily="34" charset="0"/>
              <a:cs typeface="Calibri" panose="020F0502020204030204" pitchFamily="34" charset="0"/>
            </a:endParaRPr>
          </a:p>
          <a:p>
            <a:pPr algn="l"/>
            <a:r>
              <a:rPr lang="en-US" sz="9600" b="0" i="1" dirty="0">
                <a:solidFill>
                  <a:srgbClr val="4C4C4C"/>
                </a:solidFill>
                <a:effectLst/>
                <a:latin typeface="Calibri" panose="020F0502020204030204" pitchFamily="34" charset="0"/>
                <a:cs typeface="Calibri" panose="020F0502020204030204" pitchFamily="34" charset="0"/>
              </a:rPr>
              <a:t>   </a:t>
            </a:r>
          </a:p>
          <a:p>
            <a:pPr algn="l"/>
            <a:endParaRPr lang="en-US" sz="9600" b="0" dirty="0">
              <a:solidFill>
                <a:schemeClr val="tx2"/>
              </a:solidFill>
              <a:effectLst/>
              <a:latin typeface="Calibri" panose="020F0502020204030204" pitchFamily="34" charset="0"/>
              <a:cs typeface="Calibri" panose="020F0502020204030204" pitchFamily="34" charset="0"/>
            </a:endParaRPr>
          </a:p>
          <a:p>
            <a:pPr algn="l"/>
            <a:r>
              <a:rPr lang="en-US" sz="9600" b="0" dirty="0">
                <a:solidFill>
                  <a:schemeClr val="tx2"/>
                </a:solidFill>
                <a:effectLst/>
                <a:latin typeface="Calibri" panose="020F0502020204030204" pitchFamily="34" charset="0"/>
                <a:cs typeface="Calibri" panose="020F0502020204030204" pitchFamily="34" charset="0"/>
              </a:rPr>
              <a:t>Japanese </a:t>
            </a:r>
            <a:r>
              <a:rPr lang="en-US" sz="9600" b="0" dirty="0" err="1">
                <a:solidFill>
                  <a:schemeClr val="tx2"/>
                </a:solidFill>
                <a:effectLst/>
                <a:latin typeface="Calibri" panose="020F0502020204030204" pitchFamily="34" charset="0"/>
                <a:cs typeface="Calibri" panose="020F0502020204030204" pitchFamily="34" charset="0"/>
              </a:rPr>
              <a:t>silvergrass</a:t>
            </a:r>
            <a:r>
              <a:rPr lang="en-US" sz="9600" b="0" dirty="0">
                <a:solidFill>
                  <a:schemeClr val="tx2"/>
                </a:solidFill>
                <a:effectLst/>
                <a:latin typeface="Calibri" panose="020F0502020204030204" pitchFamily="34" charset="0"/>
                <a:cs typeface="Calibri" panose="020F0502020204030204" pitchFamily="34" charset="0"/>
              </a:rPr>
              <a:t>  </a:t>
            </a:r>
            <a:r>
              <a:rPr lang="en-US" sz="9600" b="0" i="1" dirty="0">
                <a:solidFill>
                  <a:schemeClr val="tx2"/>
                </a:solidFill>
                <a:effectLst/>
                <a:latin typeface="Calibri" panose="020F0502020204030204" pitchFamily="34" charset="0"/>
                <a:cs typeface="Calibri" panose="020F0502020204030204" pitchFamily="34" charset="0"/>
              </a:rPr>
              <a:t>Miscanthus sinensis</a:t>
            </a:r>
          </a:p>
          <a:p>
            <a:pPr algn="l"/>
            <a:r>
              <a:rPr lang="en-US" sz="8000" b="0" i="0" dirty="0">
                <a:solidFill>
                  <a:schemeClr val="tx2"/>
                </a:solidFill>
                <a:effectLst/>
                <a:latin typeface="proxima-nova"/>
              </a:rPr>
              <a:t>Leaves may turn red, orange, and yellow </a:t>
            </a:r>
          </a:p>
          <a:p>
            <a:pPr algn="l"/>
            <a:r>
              <a:rPr lang="en-US" sz="8000" b="0" i="0" dirty="0">
                <a:solidFill>
                  <a:schemeClr val="tx2"/>
                </a:solidFill>
                <a:effectLst/>
                <a:latin typeface="proxima-nova"/>
              </a:rPr>
              <a:t>in the fall; many varieties are available, </a:t>
            </a:r>
          </a:p>
          <a:p>
            <a:pPr algn="l"/>
            <a:r>
              <a:rPr lang="en-US" sz="8000" b="0" i="0" dirty="0">
                <a:solidFill>
                  <a:schemeClr val="tx2"/>
                </a:solidFill>
                <a:effectLst/>
                <a:latin typeface="proxima-nova"/>
              </a:rPr>
              <a:t>with different leaf patterns and a </a:t>
            </a:r>
          </a:p>
          <a:p>
            <a:pPr algn="l"/>
            <a:r>
              <a:rPr lang="en-US" sz="8000" b="0" i="0" dirty="0">
                <a:solidFill>
                  <a:schemeClr val="tx2"/>
                </a:solidFill>
                <a:effectLst/>
                <a:latin typeface="proxima-nova"/>
              </a:rPr>
              <a:t>range of sizes; thrives in clay soil.</a:t>
            </a:r>
            <a:endParaRPr lang="en-US" sz="8000" b="0" i="1" dirty="0">
              <a:solidFill>
                <a:schemeClr val="tx2"/>
              </a:solidFill>
              <a:effectLst/>
              <a:latin typeface="proxima-nova"/>
            </a:endParaRPr>
          </a:p>
          <a:p>
            <a:endParaRPr lang="en-US" dirty="0"/>
          </a:p>
        </p:txBody>
      </p:sp>
      <p:pic>
        <p:nvPicPr>
          <p:cNvPr id="12" name="Content Placeholder 11">
            <a:extLst>
              <a:ext uri="{FF2B5EF4-FFF2-40B4-BE49-F238E27FC236}">
                <a16:creationId xmlns:a16="http://schemas.microsoft.com/office/drawing/2014/main" id="{ABC90BF5-F579-4E70-A80C-3465B152AFF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tretch/>
        </p:blipFill>
        <p:spPr bwMode="auto">
          <a:xfrm>
            <a:off x="5665371" y="1285653"/>
            <a:ext cx="1938992" cy="2585323"/>
          </a:xfrm>
          <a:prstGeom prst="rect">
            <a:avLst/>
          </a:prstGeom>
          <a:noFill/>
          <a:ln>
            <a:noFill/>
          </a:ln>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FE73ED47-F6CA-4022-A8F9-711B3246B317}"/>
              </a:ext>
            </a:extLst>
          </p:cNvPr>
          <p:cNvSpPr>
            <a:spLocks noGrp="1"/>
          </p:cNvSpPr>
          <p:nvPr>
            <p:ph type="sldNum" sz="quarter" idx="12"/>
          </p:nvPr>
        </p:nvSpPr>
        <p:spPr/>
        <p:txBody>
          <a:bodyPr/>
          <a:lstStyle/>
          <a:p>
            <a:fld id="{111DB74A-73E3-49E8-8984-0D5D8C20C556}" type="slidenum">
              <a:rPr lang="en-US" smtClean="0"/>
              <a:pPr/>
              <a:t>17</a:t>
            </a:fld>
            <a:endParaRPr lang="en-US" dirty="0"/>
          </a:p>
        </p:txBody>
      </p:sp>
      <p:sp>
        <p:nvSpPr>
          <p:cNvPr id="18" name="Content Placeholder 17">
            <a:extLst>
              <a:ext uri="{FF2B5EF4-FFF2-40B4-BE49-F238E27FC236}">
                <a16:creationId xmlns:a16="http://schemas.microsoft.com/office/drawing/2014/main" id="{4AB2D536-F740-4140-877C-C54E78FBA9B7}"/>
              </a:ext>
            </a:extLst>
          </p:cNvPr>
          <p:cNvSpPr>
            <a:spLocks noGrp="1"/>
          </p:cNvSpPr>
          <p:nvPr>
            <p:ph sz="quarter" idx="4294967295"/>
          </p:nvPr>
        </p:nvSpPr>
        <p:spPr>
          <a:xfrm>
            <a:off x="5102225" y="5557838"/>
            <a:ext cx="4041775" cy="3171825"/>
          </a:xfrm>
        </p:spPr>
        <p:txBody>
          <a:bodyPr/>
          <a:lstStyle/>
          <a:p>
            <a:endParaRPr lang="en-US"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p:txBody>
      </p:sp>
      <p:sp>
        <p:nvSpPr>
          <p:cNvPr id="22" name="TextBox 21">
            <a:extLst>
              <a:ext uri="{FF2B5EF4-FFF2-40B4-BE49-F238E27FC236}">
                <a16:creationId xmlns:a16="http://schemas.microsoft.com/office/drawing/2014/main" id="{6F74F0CB-9208-4193-B303-4235A56D2602}"/>
              </a:ext>
            </a:extLst>
          </p:cNvPr>
          <p:cNvSpPr txBox="1"/>
          <p:nvPr/>
        </p:nvSpPr>
        <p:spPr>
          <a:xfrm>
            <a:off x="3037813" y="2850562"/>
            <a:ext cx="7194109" cy="2308324"/>
          </a:xfrm>
          <a:prstGeom prst="rect">
            <a:avLst/>
          </a:prstGeom>
          <a:noFill/>
        </p:spPr>
        <p:txBody>
          <a:bodyPr wrap="square">
            <a:spAutoFit/>
          </a:bodyPr>
          <a:lstStyle/>
          <a:p>
            <a:endParaRPr lang="en-US" b="0" i="0" dirty="0">
              <a:solidFill>
                <a:srgbClr val="000000"/>
              </a:solidFill>
              <a:effectLst/>
              <a:latin typeface="proxima-nova"/>
            </a:endParaRPr>
          </a:p>
          <a:p>
            <a:endParaRPr lang="en-US" dirty="0">
              <a:solidFill>
                <a:srgbClr val="000000"/>
              </a:solidFill>
              <a:latin typeface="proxima-nova"/>
            </a:endParaRPr>
          </a:p>
          <a:p>
            <a:endParaRPr lang="en-US" b="0" i="0" dirty="0">
              <a:solidFill>
                <a:srgbClr val="000000"/>
              </a:solidFill>
              <a:effectLst/>
              <a:latin typeface="proxima-nova"/>
            </a:endParaRPr>
          </a:p>
          <a:p>
            <a:endParaRPr lang="en-US" dirty="0">
              <a:solidFill>
                <a:srgbClr val="000000"/>
              </a:solidFill>
              <a:latin typeface="proxima-nova"/>
            </a:endParaRPr>
          </a:p>
          <a:p>
            <a:r>
              <a:rPr lang="en-US" sz="2400" dirty="0">
                <a:solidFill>
                  <a:srgbClr val="000000"/>
                </a:solidFill>
                <a:latin typeface="Calibri" panose="020F0502020204030204" pitchFamily="34" charset="0"/>
                <a:cs typeface="Calibri" panose="020F0502020204030204" pitchFamily="34" charset="0"/>
              </a:rPr>
              <a:t>K</a:t>
            </a:r>
            <a:r>
              <a:rPr lang="en-US" sz="2400" b="0" i="0" dirty="0">
                <a:solidFill>
                  <a:srgbClr val="000000"/>
                </a:solidFill>
                <a:effectLst/>
                <a:latin typeface="Calibri" panose="020F0502020204030204" pitchFamily="34" charset="0"/>
                <a:cs typeface="Calibri" panose="020F0502020204030204" pitchFamily="34" charset="0"/>
              </a:rPr>
              <a:t>arl Foerster feather reed grass</a:t>
            </a:r>
          </a:p>
          <a:p>
            <a:r>
              <a:rPr lang="en-US" sz="2400" i="1" dirty="0">
                <a:solidFill>
                  <a:srgbClr val="000000"/>
                </a:solidFill>
                <a:latin typeface="Calibri" panose="020F0502020204030204" pitchFamily="34" charset="0"/>
                <a:cs typeface="Calibri" panose="020F0502020204030204" pitchFamily="34" charset="0"/>
              </a:rPr>
              <a:t>            </a:t>
            </a:r>
            <a:r>
              <a:rPr lang="en-US" sz="2400" i="1" dirty="0" err="1">
                <a:solidFill>
                  <a:srgbClr val="000000"/>
                </a:solidFill>
                <a:latin typeface="Calibri" panose="020F0502020204030204" pitchFamily="34" charset="0"/>
                <a:cs typeface="Calibri" panose="020F0502020204030204" pitchFamily="34" charset="0"/>
              </a:rPr>
              <a:t>Calamagrostostis</a:t>
            </a:r>
            <a:r>
              <a:rPr lang="en-US" sz="2400" i="1" dirty="0">
                <a:solidFill>
                  <a:srgbClr val="000000"/>
                </a:solidFill>
                <a:latin typeface="Calibri" panose="020F0502020204030204" pitchFamily="34" charset="0"/>
                <a:cs typeface="Calibri" panose="020F0502020204030204" pitchFamily="34" charset="0"/>
              </a:rPr>
              <a:t> x </a:t>
            </a:r>
            <a:r>
              <a:rPr lang="en-US" sz="2400" i="1" dirty="0" err="1">
                <a:solidFill>
                  <a:srgbClr val="000000"/>
                </a:solidFill>
                <a:latin typeface="Calibri" panose="020F0502020204030204" pitchFamily="34" charset="0"/>
                <a:cs typeface="Calibri" panose="020F0502020204030204" pitchFamily="34" charset="0"/>
              </a:rPr>
              <a:t>Acutiflora</a:t>
            </a:r>
            <a:endParaRPr lang="en-US" sz="2400" i="1" dirty="0">
              <a:solidFill>
                <a:srgbClr val="000000"/>
              </a:solidFill>
              <a:latin typeface="Calibri" panose="020F0502020204030204" pitchFamily="34" charset="0"/>
              <a:cs typeface="Calibri" panose="020F0502020204030204" pitchFamily="34" charset="0"/>
            </a:endParaRPr>
          </a:p>
          <a:p>
            <a:r>
              <a:rPr lang="en-US" sz="2400" dirty="0">
                <a:solidFill>
                  <a:srgbClr val="000000"/>
                </a:solidFill>
                <a:latin typeface="Calibri" panose="020F0502020204030204" pitchFamily="34" charset="0"/>
                <a:cs typeface="Calibri" panose="020F0502020204030204" pitchFamily="34" charset="0"/>
              </a:rPr>
              <a:t>           ‘Karl Foerster’</a:t>
            </a:r>
            <a:endParaRPr lang="en-US" sz="2400" b="0" i="0" dirty="0">
              <a:solidFill>
                <a:srgbClr val="000000"/>
              </a:solidFill>
              <a:effectLst/>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06F2D678-473C-4D33-AF50-562ECE1BDFC2}"/>
              </a:ext>
            </a:extLst>
          </p:cNvPr>
          <p:cNvSpPr txBox="1"/>
          <p:nvPr/>
        </p:nvSpPr>
        <p:spPr>
          <a:xfrm>
            <a:off x="3505200" y="4608512"/>
            <a:ext cx="5386568" cy="1877437"/>
          </a:xfrm>
          <a:prstGeom prst="rect">
            <a:avLst/>
          </a:prstGeom>
          <a:noFill/>
        </p:spPr>
        <p:txBody>
          <a:bodyPr wrap="square">
            <a:spAutoFit/>
          </a:bodyPr>
          <a:lstStyle/>
          <a:p>
            <a:endParaRPr lang="en-US" dirty="0">
              <a:solidFill>
                <a:schemeClr val="tx2"/>
              </a:solidFill>
            </a:endParaRPr>
          </a:p>
          <a:p>
            <a:endParaRPr lang="en-US" dirty="0">
              <a:solidFill>
                <a:schemeClr val="tx2"/>
              </a:solidFill>
            </a:endParaRPr>
          </a:p>
          <a:p>
            <a:r>
              <a:rPr lang="en-US" sz="2000" dirty="0">
                <a:solidFill>
                  <a:schemeClr val="tx2"/>
                </a:solidFill>
              </a:rPr>
              <a:t>Attractive, upright dark green foliage; fluffy  blooms in spring turn into attractive buff spikes that last all summer and fall; a vertical plant that performs well in narrow spaces.</a:t>
            </a:r>
          </a:p>
        </p:txBody>
      </p:sp>
      <p:pic>
        <p:nvPicPr>
          <p:cNvPr id="14" name="Picture 2" descr="Karl Foerster feather reed grass">
            <a:extLst>
              <a:ext uri="{FF2B5EF4-FFF2-40B4-BE49-F238E27FC236}">
                <a16:creationId xmlns:a16="http://schemas.microsoft.com/office/drawing/2014/main" id="{0D474FA8-299D-40C4-9349-5E615A8DF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710" y="4004724"/>
            <a:ext cx="2699103" cy="2699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20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5D890-09F4-4CBD-BDB4-D0A122029EDA}"/>
              </a:ext>
            </a:extLst>
          </p:cNvPr>
          <p:cNvSpPr>
            <a:spLocks noGrp="1"/>
          </p:cNvSpPr>
          <p:nvPr>
            <p:ph type="title"/>
          </p:nvPr>
        </p:nvSpPr>
        <p:spPr/>
        <p:txBody>
          <a:bodyPr/>
          <a:lstStyle/>
          <a:p>
            <a:r>
              <a:rPr lang="en-US" dirty="0"/>
              <a:t>Using the Database</a:t>
            </a:r>
            <a:r>
              <a:rPr lang="en-US" i="1" dirty="0"/>
              <a:t>: perennials</a:t>
            </a:r>
            <a:endParaRPr lang="en-US" dirty="0"/>
          </a:p>
        </p:txBody>
      </p:sp>
      <p:sp>
        <p:nvSpPr>
          <p:cNvPr id="3" name="Text Placeholder 2">
            <a:extLst>
              <a:ext uri="{FF2B5EF4-FFF2-40B4-BE49-F238E27FC236}">
                <a16:creationId xmlns:a16="http://schemas.microsoft.com/office/drawing/2014/main" id="{147538EF-A23B-4833-8467-B3FC9E9C8126}"/>
              </a:ext>
            </a:extLst>
          </p:cNvPr>
          <p:cNvSpPr>
            <a:spLocks noGrp="1"/>
          </p:cNvSpPr>
          <p:nvPr>
            <p:ph type="body" idx="1"/>
          </p:nvPr>
        </p:nvSpPr>
        <p:spPr>
          <a:xfrm>
            <a:off x="457200" y="1143001"/>
            <a:ext cx="5334000" cy="639762"/>
          </a:xfrm>
        </p:spPr>
        <p:txBody>
          <a:bodyPr>
            <a:normAutofit fontScale="92500"/>
          </a:bodyPr>
          <a:lstStyle/>
          <a:p>
            <a:r>
              <a:rPr lang="en-US" dirty="0"/>
              <a:t>                                     -</a:t>
            </a:r>
            <a:r>
              <a:rPr lang="en-US" sz="2800" b="0" i="1" dirty="0"/>
              <a:t>Grasses in winter-</a:t>
            </a:r>
          </a:p>
        </p:txBody>
      </p:sp>
      <p:sp>
        <p:nvSpPr>
          <p:cNvPr id="4" name="Content Placeholder 3">
            <a:extLst>
              <a:ext uri="{FF2B5EF4-FFF2-40B4-BE49-F238E27FC236}">
                <a16:creationId xmlns:a16="http://schemas.microsoft.com/office/drawing/2014/main" id="{368B5362-505D-43DE-ADCD-58FC2A04B27E}"/>
              </a:ext>
            </a:extLst>
          </p:cNvPr>
          <p:cNvSpPr>
            <a:spLocks noGrp="1"/>
          </p:cNvSpPr>
          <p:nvPr>
            <p:ph sz="half" idx="2"/>
          </p:nvPr>
        </p:nvSpPr>
        <p:spPr>
          <a:xfrm>
            <a:off x="917222" y="2174875"/>
            <a:ext cx="3580166" cy="3951288"/>
          </a:xfrm>
        </p:spPr>
        <p:txBody>
          <a:bodyPr/>
          <a:lstStyle/>
          <a:p>
            <a:r>
              <a:rPr lang="en-US" i="1" dirty="0"/>
              <a:t>Miscanthus sinensis</a:t>
            </a:r>
          </a:p>
        </p:txBody>
      </p:sp>
      <p:sp>
        <p:nvSpPr>
          <p:cNvPr id="5" name="Text Placeholder 4">
            <a:extLst>
              <a:ext uri="{FF2B5EF4-FFF2-40B4-BE49-F238E27FC236}">
                <a16:creationId xmlns:a16="http://schemas.microsoft.com/office/drawing/2014/main" id="{1D1BDD3E-1C17-46DC-877D-BF790662D18D}"/>
              </a:ext>
            </a:extLst>
          </p:cNvPr>
          <p:cNvSpPr>
            <a:spLocks noGrp="1"/>
          </p:cNvSpPr>
          <p:nvPr>
            <p:ph type="body" sz="quarter" idx="3"/>
          </p:nvPr>
        </p:nvSpPr>
        <p:spPr>
          <a:xfrm>
            <a:off x="5106634" y="1535113"/>
            <a:ext cx="3580166" cy="639762"/>
          </a:xfrm>
        </p:spPr>
        <p:txBody>
          <a:bodyPr>
            <a:normAutofit fontScale="92500"/>
          </a:bodyPr>
          <a:lstStyle/>
          <a:p>
            <a:endParaRPr lang="en-US" dirty="0"/>
          </a:p>
        </p:txBody>
      </p:sp>
      <p:sp>
        <p:nvSpPr>
          <p:cNvPr id="6" name="Content Placeholder 5">
            <a:extLst>
              <a:ext uri="{FF2B5EF4-FFF2-40B4-BE49-F238E27FC236}">
                <a16:creationId xmlns:a16="http://schemas.microsoft.com/office/drawing/2014/main" id="{6E2394A9-F158-44C5-ADA3-822A8C049372}"/>
              </a:ext>
            </a:extLst>
          </p:cNvPr>
          <p:cNvSpPr>
            <a:spLocks noGrp="1"/>
          </p:cNvSpPr>
          <p:nvPr>
            <p:ph sz="quarter" idx="4"/>
          </p:nvPr>
        </p:nvSpPr>
        <p:spPr>
          <a:xfrm>
            <a:off x="4364829" y="2174875"/>
            <a:ext cx="4321971" cy="3951288"/>
          </a:xfrm>
        </p:spPr>
        <p:txBody>
          <a:bodyPr/>
          <a:lstStyle/>
          <a:p>
            <a:r>
              <a:rPr lang="en-US" i="1" dirty="0"/>
              <a:t>Calamagrostis x </a:t>
            </a:r>
            <a:r>
              <a:rPr lang="en-US" i="1" dirty="0" err="1"/>
              <a:t>Acuflora</a:t>
            </a:r>
            <a:endParaRPr lang="en-US" i="1" dirty="0"/>
          </a:p>
        </p:txBody>
      </p:sp>
      <p:sp>
        <p:nvSpPr>
          <p:cNvPr id="7" name="Slide Number Placeholder 6">
            <a:extLst>
              <a:ext uri="{FF2B5EF4-FFF2-40B4-BE49-F238E27FC236}">
                <a16:creationId xmlns:a16="http://schemas.microsoft.com/office/drawing/2014/main" id="{C7A05B30-C6CC-4E4E-B442-6B291DD80E86}"/>
              </a:ext>
            </a:extLst>
          </p:cNvPr>
          <p:cNvSpPr>
            <a:spLocks noGrp="1"/>
          </p:cNvSpPr>
          <p:nvPr>
            <p:ph type="sldNum" sz="quarter" idx="12"/>
          </p:nvPr>
        </p:nvSpPr>
        <p:spPr/>
        <p:txBody>
          <a:bodyPr/>
          <a:lstStyle/>
          <a:p>
            <a:fld id="{3E598B15-36C4-4F24-A9CB-1D4C29CF9C87}" type="slidenum">
              <a:rPr lang="en-US" smtClean="0"/>
              <a:pPr/>
              <a:t>18</a:t>
            </a:fld>
            <a:endParaRPr lang="en-US"/>
          </a:p>
        </p:txBody>
      </p:sp>
      <p:pic>
        <p:nvPicPr>
          <p:cNvPr id="9" name="Picture 8">
            <a:extLst>
              <a:ext uri="{FF2B5EF4-FFF2-40B4-BE49-F238E27FC236}">
                <a16:creationId xmlns:a16="http://schemas.microsoft.com/office/drawing/2014/main" id="{D19D1713-B0C0-48F5-94AF-6E57E9B591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7797" y="3122880"/>
            <a:ext cx="3835400" cy="2876550"/>
          </a:xfrm>
          <a:prstGeom prst="rect">
            <a:avLst/>
          </a:prstGeom>
        </p:spPr>
      </p:pic>
      <p:pic>
        <p:nvPicPr>
          <p:cNvPr id="10" name="Picture 9">
            <a:extLst>
              <a:ext uri="{FF2B5EF4-FFF2-40B4-BE49-F238E27FC236}">
                <a16:creationId xmlns:a16="http://schemas.microsoft.com/office/drawing/2014/main" id="{7AF8AE88-9BC3-4BF3-9C56-6EE21BD00D1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165599" y="3182936"/>
            <a:ext cx="3835402" cy="2876551"/>
          </a:xfrm>
          <a:prstGeom prst="rect">
            <a:avLst/>
          </a:prstGeom>
          <a:noFill/>
          <a:ln>
            <a:noFill/>
          </a:ln>
        </p:spPr>
      </p:pic>
    </p:spTree>
    <p:extLst>
      <p:ext uri="{BB962C8B-B14F-4D97-AF65-F5344CB8AC3E}">
        <p14:creationId xmlns:p14="http://schemas.microsoft.com/office/powerpoint/2010/main" val="3381856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5D890-09F4-4CBD-BDB4-D0A122029EDA}"/>
              </a:ext>
            </a:extLst>
          </p:cNvPr>
          <p:cNvSpPr>
            <a:spLocks noGrp="1"/>
          </p:cNvSpPr>
          <p:nvPr>
            <p:ph type="title"/>
          </p:nvPr>
        </p:nvSpPr>
        <p:spPr/>
        <p:txBody>
          <a:bodyPr/>
          <a:lstStyle/>
          <a:p>
            <a:r>
              <a:rPr lang="en-US" dirty="0"/>
              <a:t>Using the Database</a:t>
            </a:r>
            <a:r>
              <a:rPr lang="en-US" i="1" dirty="0"/>
              <a:t>: groundcovers</a:t>
            </a:r>
            <a:endParaRPr lang="en-US" dirty="0"/>
          </a:p>
        </p:txBody>
      </p:sp>
      <p:sp>
        <p:nvSpPr>
          <p:cNvPr id="3" name="Text Placeholder 2">
            <a:extLst>
              <a:ext uri="{FF2B5EF4-FFF2-40B4-BE49-F238E27FC236}">
                <a16:creationId xmlns:a16="http://schemas.microsoft.com/office/drawing/2014/main" id="{147538EF-A23B-4833-8467-B3FC9E9C8126}"/>
              </a:ext>
            </a:extLst>
          </p:cNvPr>
          <p:cNvSpPr>
            <a:spLocks noGrp="1"/>
          </p:cNvSpPr>
          <p:nvPr>
            <p:ph type="body" idx="1"/>
          </p:nvPr>
        </p:nvSpPr>
        <p:spPr>
          <a:xfrm>
            <a:off x="457200" y="1535113"/>
            <a:ext cx="4572000" cy="639762"/>
          </a:xfrm>
        </p:spPr>
        <p:txBody>
          <a:bodyPr>
            <a:normAutofit/>
          </a:bodyPr>
          <a:lstStyle/>
          <a:p>
            <a:r>
              <a:rPr lang="en-US" dirty="0"/>
              <a:t>                            </a:t>
            </a:r>
          </a:p>
        </p:txBody>
      </p:sp>
      <p:sp>
        <p:nvSpPr>
          <p:cNvPr id="4" name="Content Placeholder 3">
            <a:extLst>
              <a:ext uri="{FF2B5EF4-FFF2-40B4-BE49-F238E27FC236}">
                <a16:creationId xmlns:a16="http://schemas.microsoft.com/office/drawing/2014/main" id="{368B5362-505D-43DE-ADCD-58FC2A04B27E}"/>
              </a:ext>
            </a:extLst>
          </p:cNvPr>
          <p:cNvSpPr>
            <a:spLocks noGrp="1"/>
          </p:cNvSpPr>
          <p:nvPr>
            <p:ph sz="half" idx="2"/>
          </p:nvPr>
        </p:nvSpPr>
        <p:spPr>
          <a:xfrm>
            <a:off x="443089" y="1428927"/>
            <a:ext cx="3967164" cy="5170312"/>
          </a:xfrm>
        </p:spPr>
        <p:txBody>
          <a:bodyPr>
            <a:normAutofit/>
          </a:bodyPr>
          <a:lstStyle/>
          <a:p>
            <a:r>
              <a:rPr lang="en-US" sz="1800" dirty="0"/>
              <a:t> </a:t>
            </a:r>
            <a:r>
              <a:rPr lang="en-US" dirty="0"/>
              <a:t>snow-in-summer</a:t>
            </a:r>
          </a:p>
          <a:p>
            <a:r>
              <a:rPr lang="en-US" i="1" dirty="0" err="1"/>
              <a:t>Cerastium</a:t>
            </a:r>
            <a:r>
              <a:rPr lang="en-US" i="1" dirty="0"/>
              <a:t> </a:t>
            </a:r>
            <a:r>
              <a:rPr lang="en-US" i="1" dirty="0" err="1"/>
              <a:t>tomentosum</a:t>
            </a:r>
            <a:endParaRPr lang="en-US" i="1" dirty="0"/>
          </a:p>
          <a:p>
            <a:r>
              <a:rPr lang="en-US" sz="2000" dirty="0"/>
              <a:t> Gives a cool look to hot Central Valley gardens; can thrive in low to medium amounts of irrigation; silver foliage good for contrast with green-leaved plants.</a:t>
            </a:r>
          </a:p>
          <a:p>
            <a:endParaRPr lang="en-US" sz="1800" i="1" dirty="0"/>
          </a:p>
        </p:txBody>
      </p:sp>
      <p:sp>
        <p:nvSpPr>
          <p:cNvPr id="5" name="Text Placeholder 4">
            <a:extLst>
              <a:ext uri="{FF2B5EF4-FFF2-40B4-BE49-F238E27FC236}">
                <a16:creationId xmlns:a16="http://schemas.microsoft.com/office/drawing/2014/main" id="{1D1BDD3E-1C17-46DC-877D-BF790662D18D}"/>
              </a:ext>
            </a:extLst>
          </p:cNvPr>
          <p:cNvSpPr>
            <a:spLocks noGrp="1"/>
          </p:cNvSpPr>
          <p:nvPr>
            <p:ph type="body" sz="quarter" idx="3"/>
          </p:nvPr>
        </p:nvSpPr>
        <p:spPr>
          <a:xfrm>
            <a:off x="4645025" y="1535113"/>
            <a:ext cx="4041775" cy="336021"/>
          </a:xfrm>
        </p:spPr>
        <p:txBody>
          <a:bodyPr>
            <a:noAutofit/>
          </a:bodyPr>
          <a:lstStyle/>
          <a:p>
            <a:r>
              <a:rPr lang="en-US" b="0" dirty="0"/>
              <a:t>Cooper’s </a:t>
            </a:r>
            <a:r>
              <a:rPr lang="en-US" b="0" dirty="0" err="1"/>
              <a:t>iceplant</a:t>
            </a:r>
            <a:endParaRPr lang="en-US" b="0" dirty="0"/>
          </a:p>
        </p:txBody>
      </p:sp>
      <p:sp>
        <p:nvSpPr>
          <p:cNvPr id="7" name="Slide Number Placeholder 6">
            <a:extLst>
              <a:ext uri="{FF2B5EF4-FFF2-40B4-BE49-F238E27FC236}">
                <a16:creationId xmlns:a16="http://schemas.microsoft.com/office/drawing/2014/main" id="{C7A05B30-C6CC-4E4E-B442-6B291DD80E86}"/>
              </a:ext>
            </a:extLst>
          </p:cNvPr>
          <p:cNvSpPr>
            <a:spLocks noGrp="1"/>
          </p:cNvSpPr>
          <p:nvPr>
            <p:ph type="sldNum" sz="quarter" idx="12"/>
          </p:nvPr>
        </p:nvSpPr>
        <p:spPr/>
        <p:txBody>
          <a:bodyPr/>
          <a:lstStyle/>
          <a:p>
            <a:fld id="{3E598B15-36C4-4F24-A9CB-1D4C29CF9C87}" type="slidenum">
              <a:rPr lang="en-US" smtClean="0"/>
              <a:pPr/>
              <a:t>19</a:t>
            </a:fld>
            <a:endParaRPr lang="en-US"/>
          </a:p>
        </p:txBody>
      </p:sp>
      <p:pic>
        <p:nvPicPr>
          <p:cNvPr id="11" name="Picture 2" descr="snow-in-summer">
            <a:extLst>
              <a:ext uri="{FF2B5EF4-FFF2-40B4-BE49-F238E27FC236}">
                <a16:creationId xmlns:a16="http://schemas.microsoft.com/office/drawing/2014/main" id="{EDFDA7BA-0F33-4B9E-9A2C-99AFC1092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3078" y="4173361"/>
            <a:ext cx="2365551" cy="236555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E36C1875-135B-42A4-B1EA-05066815AB85}"/>
              </a:ext>
            </a:extLst>
          </p:cNvPr>
          <p:cNvSpPr>
            <a:spLocks noGrp="1"/>
          </p:cNvSpPr>
          <p:nvPr>
            <p:ph sz="quarter" idx="4"/>
          </p:nvPr>
        </p:nvSpPr>
        <p:spPr>
          <a:xfrm>
            <a:off x="4645025" y="1871134"/>
            <a:ext cx="4041775" cy="4255029"/>
          </a:xfrm>
        </p:spPr>
        <p:txBody>
          <a:bodyPr/>
          <a:lstStyle/>
          <a:p>
            <a:pPr marL="0" marR="0">
              <a:lnSpc>
                <a:spcPct val="107000"/>
              </a:lnSpc>
              <a:spcBef>
                <a:spcPts val="0"/>
              </a:spcBef>
              <a:spcAft>
                <a:spcPts val="800"/>
              </a:spcAft>
            </a:pPr>
            <a:r>
              <a:rPr lang="en-US" i="1" kern="1200" dirty="0" err="1">
                <a:effectLst/>
                <a:latin typeface="Calibri" panose="020F0502020204030204" pitchFamily="34" charset="0"/>
                <a:ea typeface="Calibri" panose="020F0502020204030204" pitchFamily="34" charset="0"/>
                <a:cs typeface="Times New Roman" panose="02020603050405020304" pitchFamily="18" charset="0"/>
              </a:rPr>
              <a:t>Delosperma</a:t>
            </a:r>
            <a:r>
              <a:rPr lang="en-US" i="1"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i="1" kern="1200" dirty="0" err="1">
                <a:effectLst/>
                <a:latin typeface="Calibri" panose="020F0502020204030204" pitchFamily="34" charset="0"/>
                <a:ea typeface="Calibri" panose="020F0502020204030204" pitchFamily="34" charset="0"/>
                <a:cs typeface="Times New Roman" panose="02020603050405020304" pitchFamily="18" charset="0"/>
              </a:rPr>
              <a:t>cooperi</a:t>
            </a:r>
            <a:r>
              <a:rPr lang="en-US" i="1"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n-US" kern="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Linear succulent foliage creeps along the ground, making an attractive apple-green mat; bright pink-purple flowers bloom in spring, summer, and fall.</a:t>
            </a:r>
          </a:p>
          <a:p>
            <a:pPr marL="0" marR="0">
              <a:lnSpc>
                <a:spcPct val="107000"/>
              </a:lnSpc>
              <a:spcBef>
                <a:spcPts val="0"/>
              </a:spcBef>
              <a:spcAft>
                <a:spcPts val="800"/>
              </a:spcAft>
            </a:pP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Cooper’s ice plant">
            <a:extLst>
              <a:ext uri="{FF2B5EF4-FFF2-40B4-BE49-F238E27FC236}">
                <a16:creationId xmlns:a16="http://schemas.microsoft.com/office/drawing/2014/main" id="{74295CC4-9393-436D-97D0-5A6F6C12B6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1399" y="3918989"/>
            <a:ext cx="1964354" cy="2765797"/>
          </a:xfrm>
          <a:prstGeom prst="rect">
            <a:avLst/>
          </a:prstGeom>
          <a:noFill/>
        </p:spPr>
      </p:pic>
    </p:spTree>
    <p:extLst>
      <p:ext uri="{BB962C8B-B14F-4D97-AF65-F5344CB8AC3E}">
        <p14:creationId xmlns:p14="http://schemas.microsoft.com/office/powerpoint/2010/main" val="133760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a:bodyPr>
          <a:lstStyle/>
          <a:p>
            <a:r>
              <a:rPr lang="en-US" dirty="0"/>
              <a:t>Master Gardeners of Placer County</a:t>
            </a:r>
          </a:p>
          <a:p>
            <a:pPr lvl="1"/>
            <a:r>
              <a:rPr lang="en-US" sz="2400" dirty="0"/>
              <a:t>Extend </a:t>
            </a:r>
            <a:r>
              <a:rPr lang="en-US" sz="2400" dirty="0">
                <a:solidFill>
                  <a:schemeClr val="accent2"/>
                </a:solidFill>
              </a:rPr>
              <a:t>research-based</a:t>
            </a:r>
            <a:r>
              <a:rPr lang="en-US" sz="2400" dirty="0"/>
              <a:t>, sustainable gardening and composting information</a:t>
            </a:r>
          </a:p>
          <a:p>
            <a:pPr lvl="1"/>
            <a:r>
              <a:rPr lang="en-US" sz="2400" dirty="0"/>
              <a:t>Present accurate, impartial information to </a:t>
            </a:r>
            <a:r>
              <a:rPr lang="en-US" sz="2400" dirty="0">
                <a:solidFill>
                  <a:schemeClr val="accent2"/>
                </a:solidFill>
              </a:rPr>
              <a:t>home gardeners</a:t>
            </a:r>
          </a:p>
          <a:p>
            <a:pPr lvl="1"/>
            <a:r>
              <a:rPr lang="en-US" sz="2400" dirty="0"/>
              <a:t>Encourage public to make </a:t>
            </a:r>
            <a:r>
              <a:rPr lang="en-US" sz="2400" dirty="0">
                <a:solidFill>
                  <a:schemeClr val="accent2"/>
                </a:solidFill>
              </a:rPr>
              <a:t>informed</a:t>
            </a:r>
            <a:r>
              <a:rPr lang="en-US" sz="2400" dirty="0"/>
              <a:t> gardening decisions</a:t>
            </a:r>
          </a:p>
        </p:txBody>
      </p:sp>
      <p:sp>
        <p:nvSpPr>
          <p:cNvPr id="4" name="Slide Number Placeholder 3"/>
          <p:cNvSpPr>
            <a:spLocks noGrp="1"/>
          </p:cNvSpPr>
          <p:nvPr>
            <p:ph type="sldNum" sz="quarter" idx="12"/>
          </p:nvPr>
        </p:nvSpPr>
        <p:spPr/>
        <p:txBody>
          <a:bodyPr/>
          <a:lstStyle/>
          <a:p>
            <a:fld id="{111DB74A-73E3-49E8-8984-0D5D8C20C556}"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5D890-09F4-4CBD-BDB4-D0A122029EDA}"/>
              </a:ext>
            </a:extLst>
          </p:cNvPr>
          <p:cNvSpPr>
            <a:spLocks noGrp="1"/>
          </p:cNvSpPr>
          <p:nvPr>
            <p:ph type="title"/>
          </p:nvPr>
        </p:nvSpPr>
        <p:spPr/>
        <p:txBody>
          <a:bodyPr/>
          <a:lstStyle/>
          <a:p>
            <a:r>
              <a:rPr lang="en-US" dirty="0"/>
              <a:t>Using the Database</a:t>
            </a:r>
            <a:r>
              <a:rPr lang="en-US" i="1" dirty="0"/>
              <a:t>: vines</a:t>
            </a:r>
            <a:endParaRPr lang="en-US" dirty="0"/>
          </a:p>
        </p:txBody>
      </p:sp>
      <p:sp>
        <p:nvSpPr>
          <p:cNvPr id="3" name="Text Placeholder 2">
            <a:extLst>
              <a:ext uri="{FF2B5EF4-FFF2-40B4-BE49-F238E27FC236}">
                <a16:creationId xmlns:a16="http://schemas.microsoft.com/office/drawing/2014/main" id="{147538EF-A23B-4833-8467-B3FC9E9C8126}"/>
              </a:ext>
            </a:extLst>
          </p:cNvPr>
          <p:cNvSpPr>
            <a:spLocks noGrp="1"/>
          </p:cNvSpPr>
          <p:nvPr>
            <p:ph type="body" idx="1"/>
          </p:nvPr>
        </p:nvSpPr>
        <p:spPr>
          <a:xfrm>
            <a:off x="457200" y="1535113"/>
            <a:ext cx="4572000" cy="639762"/>
          </a:xfrm>
        </p:spPr>
        <p:txBody>
          <a:bodyPr>
            <a:normAutofit/>
          </a:bodyPr>
          <a:lstStyle/>
          <a:p>
            <a:r>
              <a:rPr lang="en-US" dirty="0"/>
              <a:t>                            </a:t>
            </a:r>
          </a:p>
        </p:txBody>
      </p:sp>
      <p:sp>
        <p:nvSpPr>
          <p:cNvPr id="4" name="Content Placeholder 3">
            <a:extLst>
              <a:ext uri="{FF2B5EF4-FFF2-40B4-BE49-F238E27FC236}">
                <a16:creationId xmlns:a16="http://schemas.microsoft.com/office/drawing/2014/main" id="{368B5362-505D-43DE-ADCD-58FC2A04B27E}"/>
              </a:ext>
            </a:extLst>
          </p:cNvPr>
          <p:cNvSpPr>
            <a:spLocks noGrp="1"/>
          </p:cNvSpPr>
          <p:nvPr>
            <p:ph sz="half" idx="2"/>
          </p:nvPr>
        </p:nvSpPr>
        <p:spPr>
          <a:xfrm>
            <a:off x="382589" y="1417637"/>
            <a:ext cx="4041775" cy="4971875"/>
          </a:xfrm>
        </p:spPr>
        <p:txBody>
          <a:bodyPr>
            <a:normAutofit/>
          </a:bodyPr>
          <a:lstStyle/>
          <a:p>
            <a:r>
              <a:rPr lang="en-US" sz="2000" dirty="0"/>
              <a:t> </a:t>
            </a:r>
            <a:r>
              <a:rPr lang="en-US" dirty="0"/>
              <a:t>California pipevine</a:t>
            </a:r>
          </a:p>
          <a:p>
            <a:r>
              <a:rPr lang="en-US" i="1" dirty="0" err="1"/>
              <a:t>Aristolochia</a:t>
            </a:r>
            <a:r>
              <a:rPr lang="en-US" i="1" dirty="0"/>
              <a:t> californica </a:t>
            </a:r>
          </a:p>
          <a:p>
            <a:r>
              <a:rPr lang="en-US" sz="1600" dirty="0"/>
              <a:t>  </a:t>
            </a:r>
            <a:r>
              <a:rPr lang="en-US" dirty="0"/>
              <a:t>California native plant; leaves provide food for pipevine swallowtail butterfly larvae; versatile plant that can be used as a climbing vine or a </a:t>
            </a:r>
            <a:r>
              <a:rPr lang="en-US" dirty="0" err="1"/>
              <a:t>groundover</a:t>
            </a:r>
            <a:r>
              <a:rPr lang="en-US" dirty="0"/>
              <a:t>. Deciduous.</a:t>
            </a:r>
          </a:p>
          <a:p>
            <a:endParaRPr lang="en-US" sz="2000" i="1" dirty="0"/>
          </a:p>
        </p:txBody>
      </p:sp>
      <p:sp>
        <p:nvSpPr>
          <p:cNvPr id="5" name="Text Placeholder 4">
            <a:extLst>
              <a:ext uri="{FF2B5EF4-FFF2-40B4-BE49-F238E27FC236}">
                <a16:creationId xmlns:a16="http://schemas.microsoft.com/office/drawing/2014/main" id="{1D1BDD3E-1C17-46DC-877D-BF790662D18D}"/>
              </a:ext>
            </a:extLst>
          </p:cNvPr>
          <p:cNvSpPr>
            <a:spLocks noGrp="1"/>
          </p:cNvSpPr>
          <p:nvPr>
            <p:ph type="body" sz="quarter" idx="3"/>
          </p:nvPr>
        </p:nvSpPr>
        <p:spPr>
          <a:xfrm>
            <a:off x="4933868" y="1190627"/>
            <a:ext cx="4041775" cy="416452"/>
          </a:xfrm>
        </p:spPr>
        <p:txBody>
          <a:bodyPr>
            <a:noAutofit/>
          </a:bodyPr>
          <a:lstStyle/>
          <a:p>
            <a:endParaRPr lang="en-US" b="0" dirty="0"/>
          </a:p>
        </p:txBody>
      </p:sp>
      <p:sp>
        <p:nvSpPr>
          <p:cNvPr id="7" name="Slide Number Placeholder 6">
            <a:extLst>
              <a:ext uri="{FF2B5EF4-FFF2-40B4-BE49-F238E27FC236}">
                <a16:creationId xmlns:a16="http://schemas.microsoft.com/office/drawing/2014/main" id="{C7A05B30-C6CC-4E4E-B442-6B291DD80E86}"/>
              </a:ext>
            </a:extLst>
          </p:cNvPr>
          <p:cNvSpPr>
            <a:spLocks noGrp="1"/>
          </p:cNvSpPr>
          <p:nvPr>
            <p:ph type="sldNum" sz="quarter" idx="12"/>
          </p:nvPr>
        </p:nvSpPr>
        <p:spPr/>
        <p:txBody>
          <a:bodyPr/>
          <a:lstStyle/>
          <a:p>
            <a:fld id="{3E598B15-36C4-4F24-A9CB-1D4C29CF9C87}" type="slidenum">
              <a:rPr lang="en-US" smtClean="0"/>
              <a:pPr/>
              <a:t>20</a:t>
            </a:fld>
            <a:endParaRPr lang="en-US"/>
          </a:p>
        </p:txBody>
      </p:sp>
      <p:sp>
        <p:nvSpPr>
          <p:cNvPr id="8" name="Content Placeholder 7">
            <a:extLst>
              <a:ext uri="{FF2B5EF4-FFF2-40B4-BE49-F238E27FC236}">
                <a16:creationId xmlns:a16="http://schemas.microsoft.com/office/drawing/2014/main" id="{E36C1875-135B-42A4-B1EA-05066815AB85}"/>
              </a:ext>
            </a:extLst>
          </p:cNvPr>
          <p:cNvSpPr>
            <a:spLocks noGrp="1"/>
          </p:cNvSpPr>
          <p:nvPr>
            <p:ph sz="quarter" idx="4"/>
          </p:nvPr>
        </p:nvSpPr>
        <p:spPr>
          <a:xfrm>
            <a:off x="4645025" y="1647826"/>
            <a:ext cx="4041775" cy="4478337"/>
          </a:xfrm>
        </p:spPr>
        <p:txBody>
          <a:bodyPr>
            <a:normAutofit/>
          </a:bodyPr>
          <a:lstStyle/>
          <a:p>
            <a:pPr algn="l"/>
            <a:endParaRPr lang="en-US" sz="2000" b="0" i="0" dirty="0">
              <a:solidFill>
                <a:srgbClr val="000000"/>
              </a:solidFill>
              <a:effectLst/>
              <a:latin typeface="proxima-nova"/>
            </a:endParaRPr>
          </a:p>
          <a:p>
            <a:endParaRPr lang="en-US" sz="2000" b="1" i="0" dirty="0">
              <a:solidFill>
                <a:srgbClr val="022851"/>
              </a:solidFill>
              <a:effectLst/>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California pipevine">
            <a:extLst>
              <a:ext uri="{FF2B5EF4-FFF2-40B4-BE49-F238E27FC236}">
                <a16:creationId xmlns:a16="http://schemas.microsoft.com/office/drawing/2014/main" id="{C12063C3-BCD0-4D11-8BED-CA438AC9A9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8700" y="4732515"/>
            <a:ext cx="1771650" cy="1771650"/>
          </a:xfrm>
          <a:prstGeom prst="rect">
            <a:avLst/>
          </a:prstGeom>
          <a:noFill/>
          <a:ln>
            <a:noFill/>
          </a:ln>
        </p:spPr>
      </p:pic>
      <p:pic>
        <p:nvPicPr>
          <p:cNvPr id="11" name="Picture 10">
            <a:extLst>
              <a:ext uri="{FF2B5EF4-FFF2-40B4-BE49-F238E27FC236}">
                <a16:creationId xmlns:a16="http://schemas.microsoft.com/office/drawing/2014/main" id="{A0BD9A03-BDF0-4331-ACBB-4E49CEB7F4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707" r="19672"/>
          <a:stretch/>
        </p:blipFill>
        <p:spPr bwMode="auto">
          <a:xfrm>
            <a:off x="5428514" y="2333628"/>
            <a:ext cx="2380136" cy="306069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67248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5D890-09F4-4CBD-BDB4-D0A122029EDA}"/>
              </a:ext>
            </a:extLst>
          </p:cNvPr>
          <p:cNvSpPr>
            <a:spLocks noGrp="1"/>
          </p:cNvSpPr>
          <p:nvPr>
            <p:ph type="title"/>
          </p:nvPr>
        </p:nvSpPr>
        <p:spPr/>
        <p:txBody>
          <a:bodyPr/>
          <a:lstStyle/>
          <a:p>
            <a:r>
              <a:rPr lang="en-US" dirty="0"/>
              <a:t>Using the Database</a:t>
            </a:r>
            <a:r>
              <a:rPr lang="en-US" i="1" dirty="0"/>
              <a:t>: vines</a:t>
            </a:r>
            <a:endParaRPr lang="en-US" dirty="0"/>
          </a:p>
        </p:txBody>
      </p:sp>
      <p:sp>
        <p:nvSpPr>
          <p:cNvPr id="3" name="Text Placeholder 2">
            <a:extLst>
              <a:ext uri="{FF2B5EF4-FFF2-40B4-BE49-F238E27FC236}">
                <a16:creationId xmlns:a16="http://schemas.microsoft.com/office/drawing/2014/main" id="{147538EF-A23B-4833-8467-B3FC9E9C8126}"/>
              </a:ext>
            </a:extLst>
          </p:cNvPr>
          <p:cNvSpPr>
            <a:spLocks noGrp="1"/>
          </p:cNvSpPr>
          <p:nvPr>
            <p:ph type="body" idx="1"/>
          </p:nvPr>
        </p:nvSpPr>
        <p:spPr>
          <a:xfrm>
            <a:off x="457200" y="1535113"/>
            <a:ext cx="4572000" cy="639762"/>
          </a:xfrm>
        </p:spPr>
        <p:txBody>
          <a:bodyPr>
            <a:normAutofit/>
          </a:bodyPr>
          <a:lstStyle/>
          <a:p>
            <a:r>
              <a:rPr lang="en-US" dirty="0"/>
              <a:t>                            </a:t>
            </a:r>
          </a:p>
        </p:txBody>
      </p:sp>
      <p:sp>
        <p:nvSpPr>
          <p:cNvPr id="4" name="Content Placeholder 3">
            <a:extLst>
              <a:ext uri="{FF2B5EF4-FFF2-40B4-BE49-F238E27FC236}">
                <a16:creationId xmlns:a16="http://schemas.microsoft.com/office/drawing/2014/main" id="{368B5362-505D-43DE-ADCD-58FC2A04B27E}"/>
              </a:ext>
            </a:extLst>
          </p:cNvPr>
          <p:cNvSpPr>
            <a:spLocks noGrp="1"/>
          </p:cNvSpPr>
          <p:nvPr>
            <p:ph sz="half" idx="2"/>
          </p:nvPr>
        </p:nvSpPr>
        <p:spPr>
          <a:xfrm>
            <a:off x="844198" y="1417637"/>
            <a:ext cx="3580166" cy="4971875"/>
          </a:xfrm>
        </p:spPr>
        <p:txBody>
          <a:bodyPr>
            <a:normAutofit/>
          </a:bodyPr>
          <a:lstStyle/>
          <a:p>
            <a:r>
              <a:rPr lang="en-US" sz="2000" dirty="0"/>
              <a:t> </a:t>
            </a:r>
            <a:r>
              <a:rPr lang="en-US" b="0" dirty="0"/>
              <a:t>lilac vine</a:t>
            </a:r>
          </a:p>
          <a:p>
            <a:pPr algn="l"/>
            <a:r>
              <a:rPr lang="en-US" b="0" i="1" dirty="0" err="1">
                <a:effectLst/>
                <a:latin typeface="Calibri" panose="020F0502020204030204" pitchFamily="34" charset="0"/>
                <a:cs typeface="Calibri" panose="020F0502020204030204" pitchFamily="34" charset="0"/>
              </a:rPr>
              <a:t>Hardenbergia</a:t>
            </a:r>
            <a:r>
              <a:rPr lang="en-US" b="0" i="1" dirty="0">
                <a:effectLst/>
                <a:latin typeface="Calibri" panose="020F0502020204030204" pitchFamily="34" charset="0"/>
                <a:cs typeface="Calibri" panose="020F0502020204030204" pitchFamily="34" charset="0"/>
              </a:rPr>
              <a:t> </a:t>
            </a:r>
            <a:r>
              <a:rPr lang="en-US" b="0" i="1" dirty="0" err="1">
                <a:effectLst/>
                <a:latin typeface="Calibri" panose="020F0502020204030204" pitchFamily="34" charset="0"/>
                <a:cs typeface="Calibri" panose="020F0502020204030204" pitchFamily="34" charset="0"/>
              </a:rPr>
              <a:t>violacea</a:t>
            </a:r>
            <a:endParaRPr lang="en-US" b="0" i="0" dirty="0">
              <a:effectLst/>
              <a:latin typeface="Calibri" panose="020F0502020204030204" pitchFamily="34" charset="0"/>
              <a:cs typeface="Calibri" panose="020F0502020204030204" pitchFamily="34" charset="0"/>
            </a:endParaRPr>
          </a:p>
          <a:p>
            <a:pPr algn="l"/>
            <a:r>
              <a:rPr lang="en-US" sz="2400" b="0" i="0" dirty="0">
                <a:effectLst/>
                <a:latin typeface="Calibri" panose="020F0502020204030204" pitchFamily="34" charset="0"/>
                <a:cs typeface="Calibri" panose="020F0502020204030204" pitchFamily="34" charset="0"/>
              </a:rPr>
              <a:t>Vigorous evergreen vine can be used to cover an arbor, pergola or wall; small, purple, pea-like flowers bloom in late winter to early spring; other cultivars have white or pink flowers.</a:t>
            </a:r>
          </a:p>
          <a:p>
            <a:endParaRPr lang="en-US" dirty="0"/>
          </a:p>
          <a:p>
            <a:endParaRPr lang="en-US" sz="2000" i="1" dirty="0"/>
          </a:p>
        </p:txBody>
      </p:sp>
      <p:sp>
        <p:nvSpPr>
          <p:cNvPr id="5" name="Text Placeholder 4">
            <a:extLst>
              <a:ext uri="{FF2B5EF4-FFF2-40B4-BE49-F238E27FC236}">
                <a16:creationId xmlns:a16="http://schemas.microsoft.com/office/drawing/2014/main" id="{1D1BDD3E-1C17-46DC-877D-BF790662D18D}"/>
              </a:ext>
            </a:extLst>
          </p:cNvPr>
          <p:cNvSpPr>
            <a:spLocks noGrp="1"/>
          </p:cNvSpPr>
          <p:nvPr>
            <p:ph type="body" sz="quarter" idx="3"/>
          </p:nvPr>
        </p:nvSpPr>
        <p:spPr>
          <a:xfrm>
            <a:off x="4645025" y="1231374"/>
            <a:ext cx="4041775" cy="416452"/>
          </a:xfrm>
        </p:spPr>
        <p:txBody>
          <a:bodyPr>
            <a:noAutofit/>
          </a:bodyPr>
          <a:lstStyle/>
          <a:p>
            <a:endParaRPr lang="en-US" b="0" dirty="0"/>
          </a:p>
        </p:txBody>
      </p:sp>
      <p:sp>
        <p:nvSpPr>
          <p:cNvPr id="7" name="Slide Number Placeholder 6">
            <a:extLst>
              <a:ext uri="{FF2B5EF4-FFF2-40B4-BE49-F238E27FC236}">
                <a16:creationId xmlns:a16="http://schemas.microsoft.com/office/drawing/2014/main" id="{C7A05B30-C6CC-4E4E-B442-6B291DD80E86}"/>
              </a:ext>
            </a:extLst>
          </p:cNvPr>
          <p:cNvSpPr>
            <a:spLocks noGrp="1"/>
          </p:cNvSpPr>
          <p:nvPr>
            <p:ph type="sldNum" sz="quarter" idx="12"/>
          </p:nvPr>
        </p:nvSpPr>
        <p:spPr/>
        <p:txBody>
          <a:bodyPr/>
          <a:lstStyle/>
          <a:p>
            <a:fld id="{3E598B15-36C4-4F24-A9CB-1D4C29CF9C87}" type="slidenum">
              <a:rPr lang="en-US" smtClean="0"/>
              <a:pPr/>
              <a:t>21</a:t>
            </a:fld>
            <a:endParaRPr lang="en-US"/>
          </a:p>
        </p:txBody>
      </p:sp>
      <p:sp>
        <p:nvSpPr>
          <p:cNvPr id="8" name="Content Placeholder 7">
            <a:extLst>
              <a:ext uri="{FF2B5EF4-FFF2-40B4-BE49-F238E27FC236}">
                <a16:creationId xmlns:a16="http://schemas.microsoft.com/office/drawing/2014/main" id="{E36C1875-135B-42A4-B1EA-05066815AB85}"/>
              </a:ext>
            </a:extLst>
          </p:cNvPr>
          <p:cNvSpPr>
            <a:spLocks noGrp="1"/>
          </p:cNvSpPr>
          <p:nvPr>
            <p:ph sz="quarter" idx="4"/>
          </p:nvPr>
        </p:nvSpPr>
        <p:spPr>
          <a:xfrm>
            <a:off x="4645025" y="1647826"/>
            <a:ext cx="4041775" cy="4478337"/>
          </a:xfrm>
        </p:spPr>
        <p:txBody>
          <a:bodyPr>
            <a:normAutofit/>
          </a:bodyPr>
          <a:lstStyle/>
          <a:p>
            <a:pPr algn="l"/>
            <a:r>
              <a:rPr lang="en-US" sz="2000" dirty="0">
                <a:solidFill>
                  <a:srgbClr val="000000"/>
                </a:solidFill>
                <a:latin typeface="proxima-nova"/>
              </a:rPr>
              <a:t>   </a:t>
            </a:r>
            <a:endParaRPr lang="en-US" sz="2000" b="0" i="0" dirty="0">
              <a:solidFill>
                <a:srgbClr val="000000"/>
              </a:solidFill>
              <a:effectLst/>
              <a:latin typeface="proxima-nova"/>
            </a:endParaRPr>
          </a:p>
          <a:p>
            <a:pPr algn="l"/>
            <a:endParaRPr lang="en-US" sz="2000" b="0" i="0" dirty="0">
              <a:solidFill>
                <a:srgbClr val="000000"/>
              </a:solidFill>
              <a:effectLst/>
              <a:latin typeface="proxima-nova"/>
            </a:endParaRPr>
          </a:p>
          <a:p>
            <a:endParaRPr lang="en-US" sz="2000" b="1" i="0" dirty="0">
              <a:solidFill>
                <a:srgbClr val="022851"/>
              </a:solidFill>
              <a:effectLst/>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9DA5C55F-4752-4791-B619-65E3390D55EA}"/>
              </a:ext>
            </a:extLst>
          </p:cNvPr>
          <p:cNvPicPr>
            <a:picLocks noChangeAspect="1"/>
          </p:cNvPicPr>
          <p:nvPr/>
        </p:nvPicPr>
        <p:blipFill rotWithShape="1">
          <a:blip r:embed="rId3" r:link="rId5"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r="12114" b="16627"/>
          <a:stretch>
            <a:fillRect/>
          </a:stretch>
        </p:blipFill>
        <p:spPr bwMode="auto">
          <a:xfrm>
            <a:off x="4424364" y="2054949"/>
            <a:ext cx="3850038" cy="365317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56816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5D890-09F4-4CBD-BDB4-D0A122029EDA}"/>
              </a:ext>
            </a:extLst>
          </p:cNvPr>
          <p:cNvSpPr>
            <a:spLocks noGrp="1"/>
          </p:cNvSpPr>
          <p:nvPr>
            <p:ph type="title"/>
          </p:nvPr>
        </p:nvSpPr>
        <p:spPr/>
        <p:txBody>
          <a:bodyPr/>
          <a:lstStyle/>
          <a:p>
            <a:r>
              <a:rPr lang="en-US" dirty="0"/>
              <a:t>Using the Database</a:t>
            </a:r>
            <a:r>
              <a:rPr lang="en-US" i="1" dirty="0"/>
              <a:t>: shrubs</a:t>
            </a:r>
            <a:endParaRPr lang="en-US" dirty="0"/>
          </a:p>
        </p:txBody>
      </p:sp>
      <p:sp>
        <p:nvSpPr>
          <p:cNvPr id="3" name="Text Placeholder 2">
            <a:extLst>
              <a:ext uri="{FF2B5EF4-FFF2-40B4-BE49-F238E27FC236}">
                <a16:creationId xmlns:a16="http://schemas.microsoft.com/office/drawing/2014/main" id="{147538EF-A23B-4833-8467-B3FC9E9C8126}"/>
              </a:ext>
            </a:extLst>
          </p:cNvPr>
          <p:cNvSpPr>
            <a:spLocks noGrp="1"/>
          </p:cNvSpPr>
          <p:nvPr>
            <p:ph type="body" idx="1"/>
          </p:nvPr>
        </p:nvSpPr>
        <p:spPr>
          <a:xfrm>
            <a:off x="457200" y="1535113"/>
            <a:ext cx="4572000" cy="639762"/>
          </a:xfrm>
        </p:spPr>
        <p:txBody>
          <a:bodyPr>
            <a:normAutofit/>
          </a:bodyPr>
          <a:lstStyle/>
          <a:p>
            <a:r>
              <a:rPr lang="en-US" dirty="0"/>
              <a:t>                            </a:t>
            </a:r>
          </a:p>
        </p:txBody>
      </p:sp>
      <p:sp>
        <p:nvSpPr>
          <p:cNvPr id="4" name="Content Placeholder 3">
            <a:extLst>
              <a:ext uri="{FF2B5EF4-FFF2-40B4-BE49-F238E27FC236}">
                <a16:creationId xmlns:a16="http://schemas.microsoft.com/office/drawing/2014/main" id="{368B5362-505D-43DE-ADCD-58FC2A04B27E}"/>
              </a:ext>
            </a:extLst>
          </p:cNvPr>
          <p:cNvSpPr>
            <a:spLocks noGrp="1"/>
          </p:cNvSpPr>
          <p:nvPr>
            <p:ph sz="half" idx="2"/>
          </p:nvPr>
        </p:nvSpPr>
        <p:spPr>
          <a:xfrm>
            <a:off x="304800" y="1274227"/>
            <a:ext cx="4495800" cy="5115285"/>
          </a:xfrm>
        </p:spPr>
        <p:txBody>
          <a:bodyPr>
            <a:normAutofit lnSpcReduction="10000"/>
          </a:bodyPr>
          <a:lstStyle/>
          <a:p>
            <a:r>
              <a:rPr lang="en-US" sz="1600" dirty="0"/>
              <a:t>  </a:t>
            </a:r>
            <a:r>
              <a:rPr lang="en-US" dirty="0">
                <a:latin typeface="Calibri" panose="020F0502020204030204" pitchFamily="34" charset="0"/>
                <a:cs typeface="Calibri" panose="020F0502020204030204" pitchFamily="34" charset="0"/>
              </a:rPr>
              <a:t>Vine hill manzanita</a:t>
            </a:r>
          </a:p>
          <a:p>
            <a:r>
              <a:rPr lang="en-US" i="1" dirty="0"/>
              <a:t> Arctostaphylos </a:t>
            </a:r>
            <a:r>
              <a:rPr lang="en-US" i="1" dirty="0" err="1"/>
              <a:t>densiflora</a:t>
            </a:r>
            <a:r>
              <a:rPr lang="en-US" i="1" dirty="0"/>
              <a:t> </a:t>
            </a:r>
          </a:p>
          <a:p>
            <a:r>
              <a:rPr lang="en-US" dirty="0"/>
              <a:t>‘Howard McMinn’ </a:t>
            </a:r>
          </a:p>
          <a:p>
            <a:r>
              <a:rPr lang="en-US" sz="2000" dirty="0"/>
              <a:t>California native plant; known for its smooth, wine-red bark.</a:t>
            </a:r>
          </a:p>
          <a:p>
            <a:endParaRPr lang="en-US" sz="2000" i="1" dirty="0"/>
          </a:p>
        </p:txBody>
      </p:sp>
      <p:sp>
        <p:nvSpPr>
          <p:cNvPr id="5" name="Text Placeholder 4">
            <a:extLst>
              <a:ext uri="{FF2B5EF4-FFF2-40B4-BE49-F238E27FC236}">
                <a16:creationId xmlns:a16="http://schemas.microsoft.com/office/drawing/2014/main" id="{1D1BDD3E-1C17-46DC-877D-BF790662D18D}"/>
              </a:ext>
            </a:extLst>
          </p:cNvPr>
          <p:cNvSpPr>
            <a:spLocks noGrp="1"/>
          </p:cNvSpPr>
          <p:nvPr>
            <p:ph type="body" sz="quarter" idx="3"/>
          </p:nvPr>
        </p:nvSpPr>
        <p:spPr>
          <a:xfrm>
            <a:off x="4645025" y="1231374"/>
            <a:ext cx="4041775" cy="416452"/>
          </a:xfrm>
        </p:spPr>
        <p:txBody>
          <a:bodyPr>
            <a:noAutofit/>
          </a:bodyPr>
          <a:lstStyle/>
          <a:p>
            <a:endParaRPr lang="en-US" sz="2000" b="0" dirty="0"/>
          </a:p>
        </p:txBody>
      </p:sp>
      <p:sp>
        <p:nvSpPr>
          <p:cNvPr id="7" name="Slide Number Placeholder 6">
            <a:extLst>
              <a:ext uri="{FF2B5EF4-FFF2-40B4-BE49-F238E27FC236}">
                <a16:creationId xmlns:a16="http://schemas.microsoft.com/office/drawing/2014/main" id="{C7A05B30-C6CC-4E4E-B442-6B291DD80E86}"/>
              </a:ext>
            </a:extLst>
          </p:cNvPr>
          <p:cNvSpPr>
            <a:spLocks noGrp="1"/>
          </p:cNvSpPr>
          <p:nvPr>
            <p:ph type="sldNum" sz="quarter" idx="12"/>
          </p:nvPr>
        </p:nvSpPr>
        <p:spPr/>
        <p:txBody>
          <a:bodyPr/>
          <a:lstStyle/>
          <a:p>
            <a:fld id="{3E598B15-36C4-4F24-A9CB-1D4C29CF9C87}" type="slidenum">
              <a:rPr lang="en-US" smtClean="0"/>
              <a:pPr/>
              <a:t>22</a:t>
            </a:fld>
            <a:endParaRPr lang="en-US"/>
          </a:p>
        </p:txBody>
      </p:sp>
      <p:sp>
        <p:nvSpPr>
          <p:cNvPr id="8" name="Content Placeholder 7">
            <a:extLst>
              <a:ext uri="{FF2B5EF4-FFF2-40B4-BE49-F238E27FC236}">
                <a16:creationId xmlns:a16="http://schemas.microsoft.com/office/drawing/2014/main" id="{E36C1875-135B-42A4-B1EA-05066815AB85}"/>
              </a:ext>
            </a:extLst>
          </p:cNvPr>
          <p:cNvSpPr>
            <a:spLocks noGrp="1"/>
          </p:cNvSpPr>
          <p:nvPr>
            <p:ph sz="quarter" idx="4"/>
          </p:nvPr>
        </p:nvSpPr>
        <p:spPr>
          <a:xfrm>
            <a:off x="4645025" y="3048000"/>
            <a:ext cx="4041775" cy="3341512"/>
          </a:xfrm>
        </p:spPr>
        <p:txBody>
          <a:bodyPr>
            <a:normAutofit lnSpcReduction="10000"/>
          </a:bodyPr>
          <a:lstStyle/>
          <a:p>
            <a:pPr algn="l"/>
            <a:endParaRPr lang="en-US" sz="2000" b="0" i="0" dirty="0">
              <a:solidFill>
                <a:srgbClr val="000000"/>
              </a:solidFill>
              <a:effectLst/>
              <a:latin typeface="proxima-nova"/>
            </a:endParaRPr>
          </a:p>
          <a:p>
            <a:pPr algn="l"/>
            <a:endParaRPr lang="en-US" sz="2000" b="0" i="0" dirty="0">
              <a:solidFill>
                <a:srgbClr val="000000"/>
              </a:solidFill>
              <a:effectLst/>
              <a:latin typeface="proxima-nova"/>
            </a:endParaRPr>
          </a:p>
          <a:p>
            <a:endParaRPr lang="en-US" sz="2000" b="1" i="0" dirty="0">
              <a:solidFill>
                <a:srgbClr val="022851"/>
              </a:solidFill>
              <a:effectLst/>
            </a:endParaRPr>
          </a:p>
          <a:p>
            <a:pPr marL="0" marR="0">
              <a:lnSpc>
                <a:spcPct val="107000"/>
              </a:lnSpc>
              <a:spcBef>
                <a:spcPts val="0"/>
              </a:spcBef>
              <a:spcAft>
                <a:spcPts val="800"/>
              </a:spcAft>
            </a:pPr>
            <a:endParaRPr lang="en-US" sz="2000" dirty="0"/>
          </a:p>
          <a:p>
            <a:pPr marL="0" marR="0">
              <a:lnSpc>
                <a:spcPct val="107000"/>
              </a:lnSpc>
              <a:spcBef>
                <a:spcPts val="0"/>
              </a:spcBef>
              <a:spcAft>
                <a:spcPts val="800"/>
              </a:spcAft>
            </a:pPr>
            <a:r>
              <a:rPr lang="en-US" sz="2000" dirty="0"/>
              <a:t> </a:t>
            </a:r>
          </a:p>
          <a:p>
            <a:pPr marL="0" marR="0">
              <a:lnSpc>
                <a:spcPct val="107000"/>
              </a:lnSpc>
              <a:spcBef>
                <a:spcPts val="0"/>
              </a:spcBef>
              <a:spcAft>
                <a:spcPts val="800"/>
              </a:spcAft>
            </a:pPr>
            <a:r>
              <a:rPr lang="en-US" sz="2000" dirty="0"/>
              <a:t>One of the few manzanitas that tolerates our clay-loam soils; attracts hummingbirds and beneficial insects. Evergreen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F3455BA7-56BF-42A2-A459-3EC8CD4738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25" t="9088" r="21991" b="9615"/>
          <a:stretch/>
        </p:blipFill>
        <p:spPr bwMode="auto">
          <a:xfrm rot="5400000">
            <a:off x="4888281" y="1192449"/>
            <a:ext cx="3555261" cy="3718817"/>
          </a:xfrm>
          <a:prstGeom prst="rect">
            <a:avLst/>
          </a:prstGeom>
          <a:noFill/>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E2E5F3E5-C785-4D8E-B033-98FB564E4A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40" t="11481" r="31383" b="11767"/>
          <a:stretch/>
        </p:blipFill>
        <p:spPr bwMode="auto">
          <a:xfrm rot="5400000">
            <a:off x="1314778" y="3269517"/>
            <a:ext cx="2856841" cy="27961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82605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5D890-09F4-4CBD-BDB4-D0A122029EDA}"/>
              </a:ext>
            </a:extLst>
          </p:cNvPr>
          <p:cNvSpPr>
            <a:spLocks noGrp="1"/>
          </p:cNvSpPr>
          <p:nvPr>
            <p:ph type="title"/>
          </p:nvPr>
        </p:nvSpPr>
        <p:spPr>
          <a:xfrm>
            <a:off x="457200" y="-76200"/>
            <a:ext cx="8229600" cy="1066799"/>
          </a:xfrm>
        </p:spPr>
        <p:txBody>
          <a:bodyPr>
            <a:normAutofit/>
          </a:bodyPr>
          <a:lstStyle/>
          <a:p>
            <a:r>
              <a:rPr lang="en-US" dirty="0"/>
              <a:t>Using the Database</a:t>
            </a:r>
            <a:r>
              <a:rPr lang="en-US" i="1" dirty="0"/>
              <a:t>: shrubs</a:t>
            </a:r>
            <a:endParaRPr lang="en-US" dirty="0"/>
          </a:p>
        </p:txBody>
      </p:sp>
      <p:sp>
        <p:nvSpPr>
          <p:cNvPr id="3" name="Text Placeholder 2">
            <a:extLst>
              <a:ext uri="{FF2B5EF4-FFF2-40B4-BE49-F238E27FC236}">
                <a16:creationId xmlns:a16="http://schemas.microsoft.com/office/drawing/2014/main" id="{147538EF-A23B-4833-8467-B3FC9E9C8126}"/>
              </a:ext>
            </a:extLst>
          </p:cNvPr>
          <p:cNvSpPr>
            <a:spLocks noGrp="1"/>
          </p:cNvSpPr>
          <p:nvPr>
            <p:ph type="body" idx="1"/>
          </p:nvPr>
        </p:nvSpPr>
        <p:spPr>
          <a:xfrm>
            <a:off x="191294" y="1013003"/>
            <a:ext cx="4572000" cy="738364"/>
          </a:xfrm>
        </p:spPr>
        <p:txBody>
          <a:bodyPr>
            <a:normAutofit fontScale="25000" lnSpcReduction="20000"/>
          </a:bodyPr>
          <a:lstStyle/>
          <a:p>
            <a:r>
              <a:rPr lang="en-US" sz="9600" b="0" i="0" dirty="0">
                <a:effectLst/>
                <a:latin typeface="Calibri" panose="020F0502020204030204" pitchFamily="34" charset="0"/>
                <a:cs typeface="Calibri" panose="020F0502020204030204" pitchFamily="34" charset="0"/>
              </a:rPr>
              <a:t>Santa Margarita foothill penstemon</a:t>
            </a:r>
          </a:p>
          <a:p>
            <a:r>
              <a:rPr lang="en-US" dirty="0">
                <a:latin typeface="Calibri" panose="020F0502020204030204" pitchFamily="34" charset="0"/>
                <a:cs typeface="Calibri" panose="020F0502020204030204" pitchFamily="34" charset="0"/>
              </a:rPr>
              <a:t>                            </a:t>
            </a:r>
          </a:p>
        </p:txBody>
      </p:sp>
      <p:sp>
        <p:nvSpPr>
          <p:cNvPr id="5" name="Text Placeholder 4">
            <a:extLst>
              <a:ext uri="{FF2B5EF4-FFF2-40B4-BE49-F238E27FC236}">
                <a16:creationId xmlns:a16="http://schemas.microsoft.com/office/drawing/2014/main" id="{1D1BDD3E-1C17-46DC-877D-BF790662D18D}"/>
              </a:ext>
            </a:extLst>
          </p:cNvPr>
          <p:cNvSpPr>
            <a:spLocks noGrp="1"/>
          </p:cNvSpPr>
          <p:nvPr>
            <p:ph type="body" sz="quarter" idx="3"/>
          </p:nvPr>
        </p:nvSpPr>
        <p:spPr>
          <a:xfrm>
            <a:off x="4645025" y="808037"/>
            <a:ext cx="4041775" cy="1585771"/>
          </a:xfrm>
        </p:spPr>
        <p:txBody>
          <a:bodyPr>
            <a:noAutofit/>
          </a:bodyPr>
          <a:lstStyle/>
          <a:p>
            <a:r>
              <a:rPr lang="en-US" b="0" dirty="0">
                <a:solidFill>
                  <a:schemeClr val="tx1">
                    <a:lumMod val="95000"/>
                    <a:lumOff val="5000"/>
                  </a:schemeClr>
                </a:solidFill>
                <a:latin typeface="Calibri" panose="020F0502020204030204" pitchFamily="34" charset="0"/>
                <a:cs typeface="Calibri" panose="020F0502020204030204" pitchFamily="34" charset="0"/>
              </a:rPr>
              <a:t>Winnifred Gilman Cleveland sage</a:t>
            </a:r>
          </a:p>
          <a:p>
            <a:endParaRPr lang="en-US" b="0" dirty="0">
              <a:solidFill>
                <a:schemeClr val="tx1">
                  <a:lumMod val="95000"/>
                  <a:lumOff val="5000"/>
                </a:schemeClr>
              </a:solidFill>
              <a:latin typeface="Calibri" panose="020F0502020204030204" pitchFamily="34" charset="0"/>
              <a:cs typeface="Calibri" panose="020F0502020204030204" pitchFamily="34" charset="0"/>
            </a:endParaRPr>
          </a:p>
          <a:p>
            <a:endParaRPr lang="en-US" b="0" dirty="0">
              <a:solidFill>
                <a:schemeClr val="tx1">
                  <a:lumMod val="95000"/>
                  <a:lumOff val="5000"/>
                </a:schemeClr>
              </a:solidFill>
              <a:latin typeface="Calibri" panose="020F0502020204030204" pitchFamily="34" charset="0"/>
              <a:cs typeface="Calibri" panose="020F0502020204030204" pitchFamily="34" charset="0"/>
            </a:endParaRPr>
          </a:p>
          <a:p>
            <a:endParaRPr lang="en-US" b="0" dirty="0">
              <a:solidFill>
                <a:schemeClr val="tx1">
                  <a:lumMod val="95000"/>
                  <a:lumOff val="5000"/>
                </a:schemeClr>
              </a:solidFill>
              <a:latin typeface="Calibri" panose="020F0502020204030204" pitchFamily="34" charset="0"/>
              <a:cs typeface="Calibri" panose="020F0502020204030204" pitchFamily="34" charset="0"/>
            </a:endParaRPr>
          </a:p>
          <a:p>
            <a:endParaRPr lang="en-US" b="0" dirty="0">
              <a:solidFill>
                <a:schemeClr val="tx1">
                  <a:lumMod val="95000"/>
                  <a:lumOff val="5000"/>
                </a:schemeClr>
              </a:solidFill>
              <a:latin typeface="Calibri" panose="020F0502020204030204" pitchFamily="34" charset="0"/>
              <a:cs typeface="Calibri" panose="020F0502020204030204" pitchFamily="34" charset="0"/>
            </a:endParaRPr>
          </a:p>
          <a:p>
            <a:endParaRPr lang="en-US" b="0" dirty="0">
              <a:solidFill>
                <a:schemeClr val="tx1">
                  <a:lumMod val="95000"/>
                  <a:lumOff val="5000"/>
                </a:schemeClr>
              </a:solidFill>
              <a:latin typeface="Calibri" panose="020F0502020204030204" pitchFamily="34" charset="0"/>
              <a:cs typeface="Calibri" panose="020F0502020204030204" pitchFamily="34" charset="0"/>
            </a:endParaRPr>
          </a:p>
          <a:p>
            <a:endParaRPr lang="en-US" b="0" dirty="0">
              <a:solidFill>
                <a:schemeClr val="tx1">
                  <a:lumMod val="95000"/>
                  <a:lumOff val="5000"/>
                </a:schemeClr>
              </a:solidFill>
              <a:latin typeface="Calibri" panose="020F0502020204030204" pitchFamily="34" charset="0"/>
              <a:cs typeface="Calibri" panose="020F0502020204030204" pitchFamily="34" charset="0"/>
            </a:endParaRPr>
          </a:p>
          <a:p>
            <a:endParaRPr lang="en-US" b="0" dirty="0">
              <a:solidFill>
                <a:schemeClr val="tx1">
                  <a:lumMod val="95000"/>
                  <a:lumOff val="5000"/>
                </a:schemeClr>
              </a:solidFill>
              <a:latin typeface="Calibri" panose="020F0502020204030204" pitchFamily="34" charset="0"/>
              <a:cs typeface="Calibri" panose="020F0502020204030204" pitchFamily="34" charset="0"/>
            </a:endParaRPr>
          </a:p>
          <a:p>
            <a:endParaRPr lang="en-US" b="0" i="1" dirty="0">
              <a:solidFill>
                <a:srgbClr val="4C4C4C"/>
              </a:solidFill>
              <a:effectLst/>
              <a:latin typeface="Calibri" panose="020F0502020204030204" pitchFamily="34" charset="0"/>
              <a:cs typeface="Calibri" panose="020F0502020204030204" pitchFamily="34" charset="0"/>
            </a:endParaRPr>
          </a:p>
          <a:p>
            <a:endParaRPr lang="en-US" b="0" i="1" dirty="0">
              <a:solidFill>
                <a:srgbClr val="4C4C4C"/>
              </a:solidFill>
              <a:latin typeface="Calibri" panose="020F0502020204030204" pitchFamily="34" charset="0"/>
              <a:cs typeface="Calibri" panose="020F0502020204030204" pitchFamily="34" charset="0"/>
            </a:endParaRPr>
          </a:p>
          <a:p>
            <a:endParaRPr lang="en-US" b="0" i="1" dirty="0">
              <a:solidFill>
                <a:srgbClr val="4C4C4C"/>
              </a:solidFill>
              <a:latin typeface="Calibri" panose="020F0502020204030204" pitchFamily="34" charset="0"/>
              <a:cs typeface="Calibri" panose="020F0502020204030204" pitchFamily="34" charset="0"/>
            </a:endParaRPr>
          </a:p>
          <a:p>
            <a:endParaRPr lang="en-US" b="0" i="1" dirty="0">
              <a:solidFill>
                <a:srgbClr val="4C4C4C"/>
              </a:solidFill>
              <a:latin typeface="Calibri" panose="020F0502020204030204" pitchFamily="34" charset="0"/>
              <a:cs typeface="Calibri" panose="020F0502020204030204" pitchFamily="34" charset="0"/>
            </a:endParaRPr>
          </a:p>
          <a:p>
            <a:endParaRPr lang="en-US" b="0" i="1" dirty="0">
              <a:solidFill>
                <a:srgbClr val="4C4C4C"/>
              </a:solidFill>
              <a:latin typeface="Calibri" panose="020F0502020204030204" pitchFamily="34" charset="0"/>
              <a:cs typeface="Calibri" panose="020F0502020204030204" pitchFamily="34" charset="0"/>
            </a:endParaRPr>
          </a:p>
          <a:p>
            <a:r>
              <a:rPr lang="en-US" b="0" dirty="0">
                <a:latin typeface="Calibri" panose="020F0502020204030204" pitchFamily="34" charset="0"/>
                <a:cs typeface="Calibri" panose="020F0502020204030204" pitchFamily="34" charset="0"/>
              </a:rPr>
              <a:t>    Winifred Gilman sage</a:t>
            </a:r>
          </a:p>
          <a:p>
            <a:r>
              <a:rPr lang="en-US" b="0" i="1" dirty="0">
                <a:effectLst/>
                <a:latin typeface="Calibri" panose="020F0502020204030204" pitchFamily="34" charset="0"/>
                <a:cs typeface="Calibri" panose="020F0502020204030204" pitchFamily="34" charset="0"/>
              </a:rPr>
              <a:t>   Salvia </a:t>
            </a:r>
            <a:r>
              <a:rPr lang="en-US" b="0" i="1" dirty="0" err="1">
                <a:effectLst/>
                <a:latin typeface="Calibri" panose="020F0502020204030204" pitchFamily="34" charset="0"/>
                <a:cs typeface="Calibri" panose="020F0502020204030204" pitchFamily="34" charset="0"/>
              </a:rPr>
              <a:t>clevelandii</a:t>
            </a:r>
            <a:r>
              <a:rPr lang="en-US" b="0" i="0" dirty="0">
                <a:effectLst/>
                <a:latin typeface="Calibri" panose="020F0502020204030204" pitchFamily="34" charset="0"/>
                <a:cs typeface="Calibri" panose="020F0502020204030204" pitchFamily="34" charset="0"/>
              </a:rPr>
              <a:t> ‘Winnifred        		         Gilman’</a:t>
            </a:r>
          </a:p>
        </p:txBody>
      </p:sp>
      <p:sp>
        <p:nvSpPr>
          <p:cNvPr id="7" name="Slide Number Placeholder 6">
            <a:extLst>
              <a:ext uri="{FF2B5EF4-FFF2-40B4-BE49-F238E27FC236}">
                <a16:creationId xmlns:a16="http://schemas.microsoft.com/office/drawing/2014/main" id="{C7A05B30-C6CC-4E4E-B442-6B291DD80E86}"/>
              </a:ext>
            </a:extLst>
          </p:cNvPr>
          <p:cNvSpPr>
            <a:spLocks noGrp="1"/>
          </p:cNvSpPr>
          <p:nvPr>
            <p:ph type="sldNum" sz="quarter" idx="12"/>
          </p:nvPr>
        </p:nvSpPr>
        <p:spPr/>
        <p:txBody>
          <a:bodyPr/>
          <a:lstStyle/>
          <a:p>
            <a:fld id="{3E598B15-36C4-4F24-A9CB-1D4C29CF9C87}" type="slidenum">
              <a:rPr lang="en-US" smtClean="0"/>
              <a:pPr/>
              <a:t>23</a:t>
            </a:fld>
            <a:endParaRPr lang="en-US"/>
          </a:p>
        </p:txBody>
      </p:sp>
      <p:sp>
        <p:nvSpPr>
          <p:cNvPr id="8" name="Content Placeholder 7">
            <a:extLst>
              <a:ext uri="{FF2B5EF4-FFF2-40B4-BE49-F238E27FC236}">
                <a16:creationId xmlns:a16="http://schemas.microsoft.com/office/drawing/2014/main" id="{E36C1875-135B-42A4-B1EA-05066815AB85}"/>
              </a:ext>
            </a:extLst>
          </p:cNvPr>
          <p:cNvSpPr>
            <a:spLocks noGrp="1"/>
          </p:cNvSpPr>
          <p:nvPr>
            <p:ph sz="quarter" idx="4"/>
          </p:nvPr>
        </p:nvSpPr>
        <p:spPr>
          <a:xfrm>
            <a:off x="4645025" y="3048000"/>
            <a:ext cx="4041775" cy="3078163"/>
          </a:xfrm>
        </p:spPr>
        <p:txBody>
          <a:bodyPr>
            <a:normAutofit/>
          </a:bodyPr>
          <a:lstStyle/>
          <a:p>
            <a:pPr algn="l"/>
            <a:endParaRPr lang="en-US" sz="2000" b="0" i="0" dirty="0">
              <a:solidFill>
                <a:srgbClr val="000000"/>
              </a:solidFill>
              <a:effectLst/>
              <a:latin typeface="proxima-nova"/>
            </a:endParaRPr>
          </a:p>
          <a:p>
            <a:pPr algn="l"/>
            <a:endParaRPr lang="en-US" sz="2000" b="0" i="0" dirty="0">
              <a:solidFill>
                <a:srgbClr val="000000"/>
              </a:solidFill>
              <a:effectLst/>
              <a:latin typeface="proxima-nova"/>
            </a:endParaRPr>
          </a:p>
          <a:p>
            <a:endParaRPr lang="en-US" sz="2000" b="1" i="0" dirty="0">
              <a:solidFill>
                <a:srgbClr val="022851"/>
              </a:solidFill>
              <a:effectLst/>
            </a:endParaRPr>
          </a:p>
          <a:p>
            <a:pPr marL="0" marR="0">
              <a:lnSpc>
                <a:spcPct val="107000"/>
              </a:lnSpc>
              <a:spcBef>
                <a:spcPts val="0"/>
              </a:spcBef>
              <a:spcAft>
                <a:spcPts val="800"/>
              </a:spcAft>
            </a:pPr>
            <a:endParaRPr lang="en-US" sz="2000" dirty="0"/>
          </a:p>
          <a:p>
            <a:pPr marL="0" marR="0">
              <a:lnSpc>
                <a:spcPct val="107000"/>
              </a:lnSpc>
              <a:spcBef>
                <a:spcPts val="0"/>
              </a:spcBef>
              <a:spcAft>
                <a:spcPts val="800"/>
              </a:spcAft>
            </a:pPr>
            <a:r>
              <a:rPr lang="en-US" sz="2000" dirty="0"/>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ontent Placeholder 8">
            <a:extLst>
              <a:ext uri="{FF2B5EF4-FFF2-40B4-BE49-F238E27FC236}">
                <a16:creationId xmlns:a16="http://schemas.microsoft.com/office/drawing/2014/main" id="{490AD066-0917-4EAE-9BDE-230DFB6E0023}"/>
              </a:ext>
            </a:extLst>
          </p:cNvPr>
          <p:cNvSpPr>
            <a:spLocks noGrp="1"/>
          </p:cNvSpPr>
          <p:nvPr>
            <p:ph sz="half" idx="2"/>
          </p:nvPr>
        </p:nvSpPr>
        <p:spPr>
          <a:xfrm>
            <a:off x="304800" y="1524000"/>
            <a:ext cx="4192588" cy="4038601"/>
          </a:xfrm>
        </p:spPr>
        <p:txBody>
          <a:bodyPr/>
          <a:lstStyle/>
          <a:p>
            <a:pPr algn="just"/>
            <a:r>
              <a:rPr lang="en-US" i="1" dirty="0">
                <a:latin typeface="Calibri" panose="020F0502020204030204" pitchFamily="34" charset="0"/>
                <a:cs typeface="Calibri" panose="020F0502020204030204" pitchFamily="34" charset="0"/>
              </a:rPr>
              <a:t>Penstemon </a:t>
            </a:r>
            <a:r>
              <a:rPr lang="en-US" b="0" i="1" dirty="0">
                <a:effectLst/>
                <a:latin typeface="Calibri" panose="020F0502020204030204" pitchFamily="34" charset="0"/>
                <a:cs typeface="Calibri" panose="020F0502020204030204" pitchFamily="34" charset="0"/>
              </a:rPr>
              <a:t>heterophyllus</a:t>
            </a:r>
          </a:p>
          <a:p>
            <a:pPr algn="just"/>
            <a:r>
              <a:rPr lang="en-US" b="0" i="1" dirty="0">
                <a:effectLst/>
                <a:latin typeface="Calibri" panose="020F0502020204030204" pitchFamily="34" charset="0"/>
                <a:cs typeface="Calibri" panose="020F0502020204030204" pitchFamily="34" charset="0"/>
              </a:rPr>
              <a:t>            </a:t>
            </a:r>
            <a:r>
              <a:rPr lang="en-US" b="0" i="0" dirty="0">
                <a:effectLst/>
                <a:latin typeface="Calibri" panose="020F0502020204030204" pitchFamily="34" charset="0"/>
                <a:cs typeface="Calibri" panose="020F0502020204030204" pitchFamily="34" charset="0"/>
              </a:rPr>
              <a:t>‘Margarita B.O.P.’</a:t>
            </a:r>
          </a:p>
          <a:p>
            <a:pPr algn="just"/>
            <a:r>
              <a:rPr lang="en-US" sz="2000" b="0" i="0" dirty="0">
                <a:effectLst/>
                <a:latin typeface="Calibri" panose="020F0502020204030204" pitchFamily="34" charset="0"/>
                <a:cs typeface="Calibri" panose="020F0502020204030204" pitchFamily="34" charset="0"/>
              </a:rPr>
              <a:t>California native plant; flowers are golden yellow as buds, bright blue as blooms, then change to purple-pink; unlike many California native penstemons, it thrives in garden conditions.</a:t>
            </a:r>
            <a:endParaRPr lang="en-US" sz="20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B121B4A-0ED7-47EE-AB66-5A5F321828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75" t="10376" r="23087" b="1496"/>
          <a:stretch/>
        </p:blipFill>
        <p:spPr bwMode="auto">
          <a:xfrm rot="5400000">
            <a:off x="1053058" y="4304042"/>
            <a:ext cx="2073276" cy="2120240"/>
          </a:xfrm>
          <a:prstGeom prst="rect">
            <a:avLst/>
          </a:prstGeom>
          <a:noFill/>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2F0A4111-1B1B-47CD-9685-22A70123BE1C}"/>
              </a:ext>
            </a:extLst>
          </p:cNvPr>
          <p:cNvSpPr txBox="1"/>
          <p:nvPr/>
        </p:nvSpPr>
        <p:spPr>
          <a:xfrm>
            <a:off x="4572000" y="3676590"/>
            <a:ext cx="3886200" cy="2862322"/>
          </a:xfrm>
          <a:prstGeom prst="rect">
            <a:avLst/>
          </a:prstGeom>
          <a:noFill/>
        </p:spPr>
        <p:txBody>
          <a:bodyPr wrap="square">
            <a:spAutoFit/>
          </a:bodyPr>
          <a:lstStyle/>
          <a:p>
            <a:pPr algn="l"/>
            <a:endParaRPr lang="en-US" sz="2000" b="1" i="0" dirty="0">
              <a:solidFill>
                <a:srgbClr val="4C4C4C"/>
              </a:solidFill>
              <a:effectLst/>
              <a:latin typeface="proxima-nova"/>
            </a:endParaRPr>
          </a:p>
          <a:p>
            <a:pPr algn="l"/>
            <a:endParaRPr lang="en-US" sz="2000" b="0" i="0" dirty="0">
              <a:solidFill>
                <a:srgbClr val="4C4C4C"/>
              </a:solidFill>
              <a:effectLst/>
              <a:latin typeface="proxima-nova"/>
            </a:endParaRPr>
          </a:p>
          <a:p>
            <a:pPr algn="l"/>
            <a:endParaRPr lang="en-US" sz="2000" dirty="0">
              <a:solidFill>
                <a:srgbClr val="4C4C4C"/>
              </a:solidFill>
              <a:latin typeface="proxima-nova"/>
            </a:endParaRPr>
          </a:p>
          <a:p>
            <a:pPr algn="l"/>
            <a:r>
              <a:rPr lang="en-US" sz="2000" b="0" i="0" dirty="0">
                <a:solidFill>
                  <a:schemeClr val="tx2"/>
                </a:solidFill>
                <a:effectLst/>
                <a:latin typeface="Calibri" panose="020F0502020204030204" pitchFamily="34" charset="0"/>
                <a:cs typeface="Calibri" panose="020F0502020204030204" pitchFamily="34" charset="0"/>
              </a:rPr>
              <a:t>California native plant; evergreen shrub produces maroon-stemmed, blue-violet flowers; heat and drought tolerant; attracts hummingbirds, butterflies and beneficial insects.</a:t>
            </a:r>
          </a:p>
        </p:txBody>
      </p:sp>
      <p:pic>
        <p:nvPicPr>
          <p:cNvPr id="17" name="Picture 16">
            <a:extLst>
              <a:ext uri="{FF2B5EF4-FFF2-40B4-BE49-F238E27FC236}">
                <a16:creationId xmlns:a16="http://schemas.microsoft.com/office/drawing/2014/main" id="{FD523D5F-B3C3-4A87-9271-1C8490D934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600" t="9188" r="14904" b="3846"/>
          <a:stretch/>
        </p:blipFill>
        <p:spPr bwMode="auto">
          <a:xfrm rot="5400000">
            <a:off x="5398686" y="2317535"/>
            <a:ext cx="1952845" cy="210539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6636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5D890-09F4-4CBD-BDB4-D0A122029EDA}"/>
              </a:ext>
            </a:extLst>
          </p:cNvPr>
          <p:cNvSpPr>
            <a:spLocks noGrp="1"/>
          </p:cNvSpPr>
          <p:nvPr>
            <p:ph type="title"/>
          </p:nvPr>
        </p:nvSpPr>
        <p:spPr>
          <a:xfrm>
            <a:off x="457200" y="-76200"/>
            <a:ext cx="8229600" cy="1066799"/>
          </a:xfrm>
        </p:spPr>
        <p:txBody>
          <a:bodyPr>
            <a:normAutofit/>
          </a:bodyPr>
          <a:lstStyle/>
          <a:p>
            <a:r>
              <a:rPr lang="en-US" dirty="0"/>
              <a:t>Using the Database</a:t>
            </a:r>
            <a:r>
              <a:rPr lang="en-US" i="1" dirty="0"/>
              <a:t>: shrubs</a:t>
            </a:r>
            <a:endParaRPr lang="en-US" dirty="0"/>
          </a:p>
        </p:txBody>
      </p:sp>
      <p:sp>
        <p:nvSpPr>
          <p:cNvPr id="3" name="Text Placeholder 2">
            <a:extLst>
              <a:ext uri="{FF2B5EF4-FFF2-40B4-BE49-F238E27FC236}">
                <a16:creationId xmlns:a16="http://schemas.microsoft.com/office/drawing/2014/main" id="{147538EF-A23B-4833-8467-B3FC9E9C8126}"/>
              </a:ext>
            </a:extLst>
          </p:cNvPr>
          <p:cNvSpPr>
            <a:spLocks noGrp="1"/>
          </p:cNvSpPr>
          <p:nvPr>
            <p:ph type="body" idx="1"/>
          </p:nvPr>
        </p:nvSpPr>
        <p:spPr>
          <a:xfrm>
            <a:off x="191294" y="1013003"/>
            <a:ext cx="4572000" cy="738364"/>
          </a:xfrm>
        </p:spPr>
        <p:txBody>
          <a:bodyPr>
            <a:normAutofit fontScale="25000" lnSpcReduction="20000"/>
          </a:bodyPr>
          <a:lstStyle/>
          <a:p>
            <a:r>
              <a:rPr lang="en-US" sz="9600" b="0" i="0" dirty="0">
                <a:effectLst/>
                <a:latin typeface="Calibri" panose="020F0502020204030204" pitchFamily="34" charset="0"/>
                <a:cs typeface="Calibri" panose="020F0502020204030204" pitchFamily="34" charset="0"/>
              </a:rPr>
              <a:t>Santa Margarita foothill penstemon</a:t>
            </a:r>
          </a:p>
          <a:p>
            <a:r>
              <a:rPr lang="en-US" dirty="0">
                <a:latin typeface="Calibri" panose="020F0502020204030204" pitchFamily="34" charset="0"/>
                <a:cs typeface="Calibri" panose="020F0502020204030204" pitchFamily="34" charset="0"/>
              </a:rPr>
              <a:t>                            </a:t>
            </a:r>
          </a:p>
        </p:txBody>
      </p:sp>
      <p:sp>
        <p:nvSpPr>
          <p:cNvPr id="5" name="Text Placeholder 4">
            <a:extLst>
              <a:ext uri="{FF2B5EF4-FFF2-40B4-BE49-F238E27FC236}">
                <a16:creationId xmlns:a16="http://schemas.microsoft.com/office/drawing/2014/main" id="{1D1BDD3E-1C17-46DC-877D-BF790662D18D}"/>
              </a:ext>
            </a:extLst>
          </p:cNvPr>
          <p:cNvSpPr>
            <a:spLocks noGrp="1"/>
          </p:cNvSpPr>
          <p:nvPr>
            <p:ph type="body" sz="quarter" idx="3"/>
          </p:nvPr>
        </p:nvSpPr>
        <p:spPr>
          <a:xfrm>
            <a:off x="4645025" y="808037"/>
            <a:ext cx="4041775" cy="1585771"/>
          </a:xfrm>
        </p:spPr>
        <p:txBody>
          <a:bodyPr>
            <a:noAutofit/>
          </a:bodyPr>
          <a:lstStyle/>
          <a:p>
            <a:r>
              <a:rPr lang="en-US" b="0" dirty="0">
                <a:solidFill>
                  <a:schemeClr val="tx1">
                    <a:lumMod val="95000"/>
                    <a:lumOff val="5000"/>
                  </a:schemeClr>
                </a:solidFill>
                <a:latin typeface="Calibri" panose="020F0502020204030204" pitchFamily="34" charset="0"/>
                <a:cs typeface="Calibri" panose="020F0502020204030204" pitchFamily="34" charset="0"/>
              </a:rPr>
              <a:t>Winnifred Gilman Cleveland sage</a:t>
            </a:r>
          </a:p>
          <a:p>
            <a:endParaRPr lang="en-US" b="0" dirty="0">
              <a:solidFill>
                <a:schemeClr val="tx1">
                  <a:lumMod val="95000"/>
                  <a:lumOff val="5000"/>
                </a:schemeClr>
              </a:solidFill>
              <a:latin typeface="Calibri" panose="020F0502020204030204" pitchFamily="34" charset="0"/>
              <a:cs typeface="Calibri" panose="020F0502020204030204" pitchFamily="34" charset="0"/>
            </a:endParaRPr>
          </a:p>
          <a:p>
            <a:endParaRPr lang="en-US" b="0" dirty="0">
              <a:solidFill>
                <a:schemeClr val="tx1">
                  <a:lumMod val="95000"/>
                  <a:lumOff val="5000"/>
                </a:schemeClr>
              </a:solidFill>
              <a:latin typeface="Calibri" panose="020F0502020204030204" pitchFamily="34" charset="0"/>
              <a:cs typeface="Calibri" panose="020F0502020204030204" pitchFamily="34" charset="0"/>
            </a:endParaRPr>
          </a:p>
          <a:p>
            <a:endParaRPr lang="en-US" b="0" dirty="0">
              <a:solidFill>
                <a:schemeClr val="tx1">
                  <a:lumMod val="95000"/>
                  <a:lumOff val="5000"/>
                </a:schemeClr>
              </a:solidFill>
              <a:latin typeface="Calibri" panose="020F0502020204030204" pitchFamily="34" charset="0"/>
              <a:cs typeface="Calibri" panose="020F0502020204030204" pitchFamily="34" charset="0"/>
            </a:endParaRPr>
          </a:p>
          <a:p>
            <a:endParaRPr lang="en-US" b="0" dirty="0">
              <a:solidFill>
                <a:schemeClr val="tx1">
                  <a:lumMod val="95000"/>
                  <a:lumOff val="5000"/>
                </a:schemeClr>
              </a:solidFill>
              <a:latin typeface="Calibri" panose="020F0502020204030204" pitchFamily="34" charset="0"/>
              <a:cs typeface="Calibri" panose="020F0502020204030204" pitchFamily="34" charset="0"/>
            </a:endParaRPr>
          </a:p>
          <a:p>
            <a:endParaRPr lang="en-US" b="0" dirty="0">
              <a:solidFill>
                <a:schemeClr val="tx1">
                  <a:lumMod val="95000"/>
                  <a:lumOff val="5000"/>
                </a:schemeClr>
              </a:solidFill>
              <a:latin typeface="Calibri" panose="020F0502020204030204" pitchFamily="34" charset="0"/>
              <a:cs typeface="Calibri" panose="020F0502020204030204" pitchFamily="34" charset="0"/>
            </a:endParaRPr>
          </a:p>
          <a:p>
            <a:endParaRPr lang="en-US" b="0" dirty="0">
              <a:solidFill>
                <a:schemeClr val="tx1">
                  <a:lumMod val="95000"/>
                  <a:lumOff val="5000"/>
                </a:schemeClr>
              </a:solidFill>
              <a:latin typeface="Calibri" panose="020F0502020204030204" pitchFamily="34" charset="0"/>
              <a:cs typeface="Calibri" panose="020F0502020204030204" pitchFamily="34" charset="0"/>
            </a:endParaRPr>
          </a:p>
          <a:p>
            <a:endParaRPr lang="en-US" b="0" dirty="0">
              <a:solidFill>
                <a:schemeClr val="tx1">
                  <a:lumMod val="95000"/>
                  <a:lumOff val="5000"/>
                </a:schemeClr>
              </a:solidFill>
              <a:latin typeface="Calibri" panose="020F0502020204030204" pitchFamily="34" charset="0"/>
              <a:cs typeface="Calibri" panose="020F0502020204030204" pitchFamily="34" charset="0"/>
            </a:endParaRPr>
          </a:p>
          <a:p>
            <a:endParaRPr lang="en-US" b="0" i="1" dirty="0">
              <a:solidFill>
                <a:srgbClr val="4C4C4C"/>
              </a:solidFill>
              <a:effectLst/>
              <a:latin typeface="Calibri" panose="020F0502020204030204" pitchFamily="34" charset="0"/>
              <a:cs typeface="Calibri" panose="020F0502020204030204" pitchFamily="34" charset="0"/>
            </a:endParaRPr>
          </a:p>
          <a:p>
            <a:endParaRPr lang="en-US" b="0" i="1" dirty="0">
              <a:solidFill>
                <a:srgbClr val="4C4C4C"/>
              </a:solidFill>
              <a:latin typeface="Calibri" panose="020F0502020204030204" pitchFamily="34" charset="0"/>
              <a:cs typeface="Calibri" panose="020F0502020204030204" pitchFamily="34" charset="0"/>
            </a:endParaRPr>
          </a:p>
          <a:p>
            <a:endParaRPr lang="en-US" b="0" i="1" dirty="0">
              <a:solidFill>
                <a:srgbClr val="4C4C4C"/>
              </a:solidFill>
              <a:latin typeface="Calibri" panose="020F0502020204030204" pitchFamily="34" charset="0"/>
              <a:cs typeface="Calibri" panose="020F0502020204030204" pitchFamily="34" charset="0"/>
            </a:endParaRPr>
          </a:p>
          <a:p>
            <a:endParaRPr lang="en-US" b="0" i="1" dirty="0">
              <a:solidFill>
                <a:srgbClr val="4C4C4C"/>
              </a:solidFill>
              <a:latin typeface="Calibri" panose="020F0502020204030204" pitchFamily="34" charset="0"/>
              <a:cs typeface="Calibri" panose="020F0502020204030204" pitchFamily="34" charset="0"/>
            </a:endParaRPr>
          </a:p>
          <a:p>
            <a:endParaRPr lang="en-US" b="0" i="1" dirty="0">
              <a:solidFill>
                <a:srgbClr val="4C4C4C"/>
              </a:solidFill>
              <a:latin typeface="Calibri" panose="020F0502020204030204" pitchFamily="34" charset="0"/>
              <a:cs typeface="Calibri" panose="020F0502020204030204" pitchFamily="34" charset="0"/>
            </a:endParaRPr>
          </a:p>
          <a:p>
            <a:r>
              <a:rPr lang="en-US" b="0" i="1" dirty="0">
                <a:latin typeface="Calibri" panose="020F0502020204030204" pitchFamily="34" charset="0"/>
                <a:cs typeface="Calibri" panose="020F0502020204030204" pitchFamily="34" charset="0"/>
              </a:rPr>
              <a:t>    Winifred Gilman sage</a:t>
            </a:r>
          </a:p>
          <a:p>
            <a:r>
              <a:rPr lang="en-US" b="0" i="1" dirty="0">
                <a:effectLst/>
                <a:latin typeface="Calibri" panose="020F0502020204030204" pitchFamily="34" charset="0"/>
                <a:cs typeface="Calibri" panose="020F0502020204030204" pitchFamily="34" charset="0"/>
              </a:rPr>
              <a:t>   Salvia </a:t>
            </a:r>
            <a:r>
              <a:rPr lang="en-US" b="0" i="1" dirty="0" err="1">
                <a:effectLst/>
                <a:latin typeface="Calibri" panose="020F0502020204030204" pitchFamily="34" charset="0"/>
                <a:cs typeface="Calibri" panose="020F0502020204030204" pitchFamily="34" charset="0"/>
              </a:rPr>
              <a:t>clevelandii</a:t>
            </a:r>
            <a:r>
              <a:rPr lang="en-US" b="0" i="0" dirty="0">
                <a:effectLst/>
                <a:latin typeface="Calibri" panose="020F0502020204030204" pitchFamily="34" charset="0"/>
                <a:cs typeface="Calibri" panose="020F0502020204030204" pitchFamily="34" charset="0"/>
              </a:rPr>
              <a:t> ‘Winnifred        		         Gilman’</a:t>
            </a:r>
          </a:p>
        </p:txBody>
      </p:sp>
      <p:sp>
        <p:nvSpPr>
          <p:cNvPr id="7" name="Slide Number Placeholder 6">
            <a:extLst>
              <a:ext uri="{FF2B5EF4-FFF2-40B4-BE49-F238E27FC236}">
                <a16:creationId xmlns:a16="http://schemas.microsoft.com/office/drawing/2014/main" id="{C7A05B30-C6CC-4E4E-B442-6B291DD80E86}"/>
              </a:ext>
            </a:extLst>
          </p:cNvPr>
          <p:cNvSpPr>
            <a:spLocks noGrp="1"/>
          </p:cNvSpPr>
          <p:nvPr>
            <p:ph type="sldNum" sz="quarter" idx="12"/>
          </p:nvPr>
        </p:nvSpPr>
        <p:spPr/>
        <p:txBody>
          <a:bodyPr/>
          <a:lstStyle/>
          <a:p>
            <a:fld id="{3E598B15-36C4-4F24-A9CB-1D4C29CF9C87}" type="slidenum">
              <a:rPr lang="en-US" smtClean="0"/>
              <a:pPr/>
              <a:t>24</a:t>
            </a:fld>
            <a:endParaRPr lang="en-US"/>
          </a:p>
        </p:txBody>
      </p:sp>
      <p:sp>
        <p:nvSpPr>
          <p:cNvPr id="8" name="Content Placeholder 7">
            <a:extLst>
              <a:ext uri="{FF2B5EF4-FFF2-40B4-BE49-F238E27FC236}">
                <a16:creationId xmlns:a16="http://schemas.microsoft.com/office/drawing/2014/main" id="{E36C1875-135B-42A4-B1EA-05066815AB85}"/>
              </a:ext>
            </a:extLst>
          </p:cNvPr>
          <p:cNvSpPr>
            <a:spLocks noGrp="1"/>
          </p:cNvSpPr>
          <p:nvPr>
            <p:ph sz="quarter" idx="4"/>
          </p:nvPr>
        </p:nvSpPr>
        <p:spPr>
          <a:xfrm>
            <a:off x="4645025" y="3048000"/>
            <a:ext cx="4041775" cy="3078163"/>
          </a:xfrm>
        </p:spPr>
        <p:txBody>
          <a:bodyPr>
            <a:normAutofit/>
          </a:bodyPr>
          <a:lstStyle/>
          <a:p>
            <a:pPr algn="l"/>
            <a:endParaRPr lang="en-US" sz="2000" b="0" i="0" dirty="0">
              <a:solidFill>
                <a:srgbClr val="000000"/>
              </a:solidFill>
              <a:effectLst/>
              <a:latin typeface="proxima-nova"/>
            </a:endParaRPr>
          </a:p>
          <a:p>
            <a:pPr algn="l"/>
            <a:endParaRPr lang="en-US" sz="2000" b="0" i="0" dirty="0">
              <a:solidFill>
                <a:srgbClr val="000000"/>
              </a:solidFill>
              <a:effectLst/>
              <a:latin typeface="proxima-nova"/>
            </a:endParaRPr>
          </a:p>
          <a:p>
            <a:endParaRPr lang="en-US" sz="2000" b="1" i="0" dirty="0">
              <a:solidFill>
                <a:srgbClr val="022851"/>
              </a:solidFill>
              <a:effectLst/>
            </a:endParaRPr>
          </a:p>
          <a:p>
            <a:pPr marL="0" marR="0">
              <a:lnSpc>
                <a:spcPct val="107000"/>
              </a:lnSpc>
              <a:spcBef>
                <a:spcPts val="0"/>
              </a:spcBef>
              <a:spcAft>
                <a:spcPts val="800"/>
              </a:spcAft>
            </a:pPr>
            <a:endParaRPr lang="en-US" sz="2000" dirty="0"/>
          </a:p>
          <a:p>
            <a:pPr marL="0" marR="0">
              <a:lnSpc>
                <a:spcPct val="107000"/>
              </a:lnSpc>
              <a:spcBef>
                <a:spcPts val="0"/>
              </a:spcBef>
              <a:spcAft>
                <a:spcPts val="800"/>
              </a:spcAft>
            </a:pPr>
            <a:r>
              <a:rPr lang="en-US" sz="2000" dirty="0"/>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ontent Placeholder 8">
            <a:extLst>
              <a:ext uri="{FF2B5EF4-FFF2-40B4-BE49-F238E27FC236}">
                <a16:creationId xmlns:a16="http://schemas.microsoft.com/office/drawing/2014/main" id="{490AD066-0917-4EAE-9BDE-230DFB6E0023}"/>
              </a:ext>
            </a:extLst>
          </p:cNvPr>
          <p:cNvSpPr>
            <a:spLocks noGrp="1"/>
          </p:cNvSpPr>
          <p:nvPr>
            <p:ph sz="half" idx="2"/>
          </p:nvPr>
        </p:nvSpPr>
        <p:spPr>
          <a:xfrm>
            <a:off x="304800" y="1524000"/>
            <a:ext cx="4192588" cy="4038601"/>
          </a:xfrm>
        </p:spPr>
        <p:txBody>
          <a:bodyPr/>
          <a:lstStyle/>
          <a:p>
            <a:pPr algn="just"/>
            <a:r>
              <a:rPr lang="en-US" i="1" dirty="0">
                <a:latin typeface="Calibri" panose="020F0502020204030204" pitchFamily="34" charset="0"/>
                <a:cs typeface="Calibri" panose="020F0502020204030204" pitchFamily="34" charset="0"/>
              </a:rPr>
              <a:t>Penstemon </a:t>
            </a:r>
            <a:r>
              <a:rPr lang="en-US" b="0" i="1" dirty="0">
                <a:effectLst/>
                <a:latin typeface="Calibri" panose="020F0502020204030204" pitchFamily="34" charset="0"/>
                <a:cs typeface="Calibri" panose="020F0502020204030204" pitchFamily="34" charset="0"/>
              </a:rPr>
              <a:t>heterophyllus</a:t>
            </a:r>
          </a:p>
          <a:p>
            <a:pPr algn="just"/>
            <a:r>
              <a:rPr lang="en-US" b="0" i="1" dirty="0">
                <a:effectLst/>
                <a:latin typeface="Calibri" panose="020F0502020204030204" pitchFamily="34" charset="0"/>
                <a:cs typeface="Calibri" panose="020F0502020204030204" pitchFamily="34" charset="0"/>
              </a:rPr>
              <a:t>            </a:t>
            </a:r>
            <a:r>
              <a:rPr lang="en-US" b="0" i="0" dirty="0">
                <a:effectLst/>
                <a:latin typeface="Calibri" panose="020F0502020204030204" pitchFamily="34" charset="0"/>
                <a:cs typeface="Calibri" panose="020F0502020204030204" pitchFamily="34" charset="0"/>
              </a:rPr>
              <a:t>‘Margarita B.O.P.’</a:t>
            </a:r>
          </a:p>
          <a:p>
            <a:pPr algn="just"/>
            <a:r>
              <a:rPr lang="en-US" sz="2000" b="0" i="0" dirty="0">
                <a:effectLst/>
                <a:latin typeface="Calibri" panose="020F0502020204030204" pitchFamily="34" charset="0"/>
                <a:cs typeface="Calibri" panose="020F0502020204030204" pitchFamily="34" charset="0"/>
              </a:rPr>
              <a:t>California native plant; flowers are golden yellow as buds, bright blue as blooms, then change to purple-pink; unlike many California native penstemons, it thrives in garden conditions.</a:t>
            </a:r>
            <a:endParaRPr lang="en-US" sz="20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B121B4A-0ED7-47EE-AB66-5A5F321828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75" t="10376" r="23087" b="1496"/>
          <a:stretch/>
        </p:blipFill>
        <p:spPr bwMode="auto">
          <a:xfrm rot="5400000">
            <a:off x="1053058" y="4304042"/>
            <a:ext cx="2073276" cy="2120240"/>
          </a:xfrm>
          <a:prstGeom prst="rect">
            <a:avLst/>
          </a:prstGeom>
          <a:noFill/>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2F0A4111-1B1B-47CD-9685-22A70123BE1C}"/>
              </a:ext>
            </a:extLst>
          </p:cNvPr>
          <p:cNvSpPr txBox="1"/>
          <p:nvPr/>
        </p:nvSpPr>
        <p:spPr>
          <a:xfrm>
            <a:off x="4572000" y="3676590"/>
            <a:ext cx="3886200" cy="2862322"/>
          </a:xfrm>
          <a:prstGeom prst="rect">
            <a:avLst/>
          </a:prstGeom>
          <a:noFill/>
        </p:spPr>
        <p:txBody>
          <a:bodyPr wrap="square">
            <a:spAutoFit/>
          </a:bodyPr>
          <a:lstStyle/>
          <a:p>
            <a:pPr algn="l"/>
            <a:endParaRPr lang="en-US" sz="2000" b="1" i="0" dirty="0">
              <a:solidFill>
                <a:srgbClr val="4C4C4C"/>
              </a:solidFill>
              <a:effectLst/>
              <a:latin typeface="proxima-nova"/>
            </a:endParaRPr>
          </a:p>
          <a:p>
            <a:pPr algn="l"/>
            <a:endParaRPr lang="en-US" sz="2000" b="0" i="0" dirty="0">
              <a:solidFill>
                <a:srgbClr val="4C4C4C"/>
              </a:solidFill>
              <a:effectLst/>
              <a:latin typeface="proxima-nova"/>
            </a:endParaRPr>
          </a:p>
          <a:p>
            <a:pPr algn="l"/>
            <a:endParaRPr lang="en-US" sz="2000" dirty="0">
              <a:solidFill>
                <a:srgbClr val="4C4C4C"/>
              </a:solidFill>
              <a:latin typeface="proxima-nova"/>
            </a:endParaRPr>
          </a:p>
          <a:p>
            <a:pPr algn="l"/>
            <a:r>
              <a:rPr lang="en-US" sz="2000" b="0" i="0" dirty="0">
                <a:solidFill>
                  <a:schemeClr val="tx2"/>
                </a:solidFill>
                <a:effectLst/>
                <a:latin typeface="Calibri" panose="020F0502020204030204" pitchFamily="34" charset="0"/>
                <a:cs typeface="Calibri" panose="020F0502020204030204" pitchFamily="34" charset="0"/>
              </a:rPr>
              <a:t>California native plant; evergreen shrub produces maroon-stemmed, blue-violet flowers; heat and drought tolerant; attracts hummingbirds, butterflies and beneficial insects.</a:t>
            </a:r>
          </a:p>
        </p:txBody>
      </p:sp>
      <p:pic>
        <p:nvPicPr>
          <p:cNvPr id="17" name="Picture 16">
            <a:extLst>
              <a:ext uri="{FF2B5EF4-FFF2-40B4-BE49-F238E27FC236}">
                <a16:creationId xmlns:a16="http://schemas.microsoft.com/office/drawing/2014/main" id="{FD523D5F-B3C3-4A87-9271-1C8490D934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600" t="9188" r="14904" b="3846"/>
          <a:stretch/>
        </p:blipFill>
        <p:spPr bwMode="auto">
          <a:xfrm rot="5400000">
            <a:off x="5398686" y="2317535"/>
            <a:ext cx="1952845" cy="210539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5982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5D890-09F4-4CBD-BDB4-D0A122029EDA}"/>
              </a:ext>
            </a:extLst>
          </p:cNvPr>
          <p:cNvSpPr>
            <a:spLocks noGrp="1"/>
          </p:cNvSpPr>
          <p:nvPr>
            <p:ph type="title"/>
          </p:nvPr>
        </p:nvSpPr>
        <p:spPr>
          <a:xfrm>
            <a:off x="457200" y="152400"/>
            <a:ext cx="8229600" cy="1095376"/>
          </a:xfrm>
        </p:spPr>
        <p:txBody>
          <a:bodyPr>
            <a:normAutofit/>
          </a:bodyPr>
          <a:lstStyle/>
          <a:p>
            <a:r>
              <a:rPr lang="en-US" dirty="0"/>
              <a:t>Using the Database</a:t>
            </a:r>
            <a:r>
              <a:rPr lang="en-US" i="1" dirty="0"/>
              <a:t>: shrubs</a:t>
            </a:r>
            <a:endParaRPr lang="en-US" dirty="0"/>
          </a:p>
        </p:txBody>
      </p:sp>
      <p:sp>
        <p:nvSpPr>
          <p:cNvPr id="9" name="Content Placeholder 8">
            <a:extLst>
              <a:ext uri="{FF2B5EF4-FFF2-40B4-BE49-F238E27FC236}">
                <a16:creationId xmlns:a16="http://schemas.microsoft.com/office/drawing/2014/main" id="{490AD066-0917-4EAE-9BDE-230DFB6E0023}"/>
              </a:ext>
            </a:extLst>
          </p:cNvPr>
          <p:cNvSpPr>
            <a:spLocks noGrp="1"/>
          </p:cNvSpPr>
          <p:nvPr>
            <p:ph idx="1"/>
          </p:nvPr>
        </p:nvSpPr>
        <p:spPr/>
        <p:txBody>
          <a:bodyPr>
            <a:normAutofit/>
          </a:bodyPr>
          <a:lstStyle/>
          <a:p>
            <a:pPr algn="just"/>
            <a:r>
              <a:rPr lang="en-US" sz="2400" dirty="0" err="1">
                <a:latin typeface="Calibri" panose="020F0502020204030204" pitchFamily="34" charset="0"/>
                <a:cs typeface="Calibri" panose="020F0502020204030204" pitchFamily="34" charset="0"/>
              </a:rPr>
              <a:t>p</a:t>
            </a:r>
            <a:r>
              <a:rPr lang="en-US" sz="2400" b="0" dirty="0" err="1">
                <a:latin typeface="Calibri" panose="020F0502020204030204" pitchFamily="34" charset="0"/>
                <a:cs typeface="Calibri" panose="020F0502020204030204" pitchFamily="34" charset="0"/>
              </a:rPr>
              <a:t>ozo</a:t>
            </a:r>
            <a:r>
              <a:rPr lang="en-US" sz="2400" b="0" dirty="0">
                <a:latin typeface="Calibri" panose="020F0502020204030204" pitchFamily="34" charset="0"/>
                <a:cs typeface="Calibri" panose="020F0502020204030204" pitchFamily="34" charset="0"/>
              </a:rPr>
              <a:t> blue</a:t>
            </a:r>
          </a:p>
          <a:p>
            <a:pPr algn="just"/>
            <a:r>
              <a:rPr lang="en-US" sz="2400" b="0" dirty="0">
                <a:latin typeface="Calibri" panose="020F0502020204030204" pitchFamily="34" charset="0"/>
                <a:cs typeface="Calibri" panose="020F0502020204030204" pitchFamily="34" charset="0"/>
              </a:rPr>
              <a:t>Cleveland sage</a:t>
            </a:r>
          </a:p>
          <a:p>
            <a:pPr algn="just"/>
            <a:r>
              <a:rPr lang="en-US" sz="2400" b="0" i="1" dirty="0">
                <a:effectLst/>
                <a:latin typeface="Calibri" panose="020F0502020204030204" pitchFamily="34" charset="0"/>
                <a:cs typeface="Calibri" panose="020F0502020204030204" pitchFamily="34" charset="0"/>
              </a:rPr>
              <a:t>Salvia </a:t>
            </a:r>
            <a:r>
              <a:rPr lang="en-US" sz="2400" b="0" i="1" dirty="0" err="1">
                <a:effectLst/>
                <a:latin typeface="Calibri" panose="020F0502020204030204" pitchFamily="34" charset="0"/>
                <a:cs typeface="Calibri" panose="020F0502020204030204" pitchFamily="34" charset="0"/>
              </a:rPr>
              <a:t>clevelandii</a:t>
            </a:r>
            <a:r>
              <a:rPr lang="en-US" sz="2400" b="0" i="0" dirty="0">
                <a:effectLst/>
                <a:latin typeface="Calibri" panose="020F0502020204030204" pitchFamily="34" charset="0"/>
                <a:cs typeface="Calibri" panose="020F0502020204030204" pitchFamily="34" charset="0"/>
              </a:rPr>
              <a:t> </a:t>
            </a:r>
          </a:p>
          <a:p>
            <a:pPr algn="just"/>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Pozo</a:t>
            </a:r>
            <a:r>
              <a:rPr lang="en-US" sz="2400" dirty="0">
                <a:latin typeface="Calibri" panose="020F0502020204030204" pitchFamily="34" charset="0"/>
                <a:cs typeface="Calibri" panose="020F0502020204030204" pitchFamily="34" charset="0"/>
              </a:rPr>
              <a:t> Blue’</a:t>
            </a:r>
          </a:p>
          <a:p>
            <a:pPr algn="just"/>
            <a:r>
              <a:rPr lang="en-US" sz="2400" b="0" i="0" dirty="0">
                <a:effectLst/>
                <a:latin typeface="Calibri" panose="020F0502020204030204" pitchFamily="34" charset="0"/>
                <a:cs typeface="Calibri" panose="020F0502020204030204" pitchFamily="34" charset="0"/>
              </a:rPr>
              <a:t>(not an All Star)</a:t>
            </a:r>
          </a:p>
        </p:txBody>
      </p:sp>
      <p:sp>
        <p:nvSpPr>
          <p:cNvPr id="7" name="Slide Number Placeholder 6">
            <a:extLst>
              <a:ext uri="{FF2B5EF4-FFF2-40B4-BE49-F238E27FC236}">
                <a16:creationId xmlns:a16="http://schemas.microsoft.com/office/drawing/2014/main" id="{C7A05B30-C6CC-4E4E-B442-6B291DD80E86}"/>
              </a:ext>
            </a:extLst>
          </p:cNvPr>
          <p:cNvSpPr>
            <a:spLocks noGrp="1"/>
          </p:cNvSpPr>
          <p:nvPr>
            <p:ph type="sldNum" sz="quarter" idx="12"/>
          </p:nvPr>
        </p:nvSpPr>
        <p:spPr/>
        <p:txBody>
          <a:bodyPr/>
          <a:lstStyle/>
          <a:p>
            <a:fld id="{3E598B15-36C4-4F24-A9CB-1D4C29CF9C87}" type="slidenum">
              <a:rPr lang="en-US" smtClean="0"/>
              <a:pPr/>
              <a:t>25</a:t>
            </a:fld>
            <a:endParaRPr lang="en-US"/>
          </a:p>
        </p:txBody>
      </p:sp>
      <p:sp>
        <p:nvSpPr>
          <p:cNvPr id="5" name="Text Placeholder 4">
            <a:extLst>
              <a:ext uri="{FF2B5EF4-FFF2-40B4-BE49-F238E27FC236}">
                <a16:creationId xmlns:a16="http://schemas.microsoft.com/office/drawing/2014/main" id="{1D1BDD3E-1C17-46DC-877D-BF790662D18D}"/>
              </a:ext>
            </a:extLst>
          </p:cNvPr>
          <p:cNvSpPr>
            <a:spLocks noGrp="1"/>
          </p:cNvSpPr>
          <p:nvPr>
            <p:ph type="body" sz="quarter" idx="4294967295"/>
          </p:nvPr>
        </p:nvSpPr>
        <p:spPr>
          <a:xfrm>
            <a:off x="5102225" y="808038"/>
            <a:ext cx="4041775" cy="1585912"/>
          </a:xfrm>
        </p:spPr>
        <p:txBody>
          <a:bodyPr>
            <a:noAutofit/>
          </a:bodyPr>
          <a:lstStyle/>
          <a:p>
            <a:r>
              <a:rPr lang="en-US" b="0" dirty="0">
                <a:solidFill>
                  <a:schemeClr val="tx1">
                    <a:lumMod val="95000"/>
                    <a:lumOff val="5000"/>
                  </a:schemeClr>
                </a:solidFill>
                <a:latin typeface="Calibri" panose="020F0502020204030204" pitchFamily="34" charset="0"/>
                <a:cs typeface="Calibri" panose="020F0502020204030204" pitchFamily="34" charset="0"/>
              </a:rPr>
              <a:t> </a:t>
            </a:r>
          </a:p>
          <a:p>
            <a:endParaRPr lang="en-US" b="0" dirty="0">
              <a:solidFill>
                <a:schemeClr val="tx1">
                  <a:lumMod val="95000"/>
                  <a:lumOff val="5000"/>
                </a:schemeClr>
              </a:solidFill>
              <a:latin typeface="Calibri" panose="020F0502020204030204" pitchFamily="34" charset="0"/>
              <a:cs typeface="Calibri" panose="020F0502020204030204" pitchFamily="34" charset="0"/>
            </a:endParaRPr>
          </a:p>
          <a:p>
            <a:endParaRPr lang="en-US" b="0" dirty="0">
              <a:solidFill>
                <a:schemeClr val="tx1">
                  <a:lumMod val="95000"/>
                  <a:lumOff val="5000"/>
                </a:schemeClr>
              </a:solidFill>
              <a:latin typeface="Calibri" panose="020F0502020204030204" pitchFamily="34" charset="0"/>
              <a:cs typeface="Calibri" panose="020F0502020204030204" pitchFamily="34" charset="0"/>
            </a:endParaRPr>
          </a:p>
          <a:p>
            <a:endParaRPr lang="en-US" b="0" dirty="0">
              <a:solidFill>
                <a:schemeClr val="tx1">
                  <a:lumMod val="95000"/>
                  <a:lumOff val="5000"/>
                </a:schemeClr>
              </a:solidFill>
              <a:latin typeface="Calibri" panose="020F0502020204030204" pitchFamily="34" charset="0"/>
              <a:cs typeface="Calibri" panose="020F0502020204030204" pitchFamily="34" charset="0"/>
            </a:endParaRPr>
          </a:p>
          <a:p>
            <a:endParaRPr lang="en-US" b="0" dirty="0">
              <a:solidFill>
                <a:schemeClr val="tx1">
                  <a:lumMod val="95000"/>
                  <a:lumOff val="5000"/>
                </a:schemeClr>
              </a:solidFill>
              <a:latin typeface="Calibri" panose="020F0502020204030204" pitchFamily="34" charset="0"/>
              <a:cs typeface="Calibri" panose="020F0502020204030204" pitchFamily="34" charset="0"/>
            </a:endParaRPr>
          </a:p>
          <a:p>
            <a:endParaRPr lang="en-US" b="0" dirty="0">
              <a:solidFill>
                <a:schemeClr val="tx1">
                  <a:lumMod val="95000"/>
                  <a:lumOff val="5000"/>
                </a:schemeClr>
              </a:solidFill>
              <a:latin typeface="Calibri" panose="020F0502020204030204" pitchFamily="34" charset="0"/>
              <a:cs typeface="Calibri" panose="020F0502020204030204" pitchFamily="34" charset="0"/>
            </a:endParaRPr>
          </a:p>
          <a:p>
            <a:endParaRPr lang="en-US" b="0" dirty="0">
              <a:solidFill>
                <a:schemeClr val="tx1">
                  <a:lumMod val="95000"/>
                  <a:lumOff val="5000"/>
                </a:schemeClr>
              </a:solidFill>
              <a:latin typeface="Calibri" panose="020F0502020204030204" pitchFamily="34" charset="0"/>
              <a:cs typeface="Calibri" panose="020F0502020204030204" pitchFamily="34" charset="0"/>
            </a:endParaRPr>
          </a:p>
          <a:p>
            <a:endParaRPr lang="en-US" b="0" dirty="0">
              <a:solidFill>
                <a:schemeClr val="tx1">
                  <a:lumMod val="95000"/>
                  <a:lumOff val="5000"/>
                </a:schemeClr>
              </a:solidFill>
              <a:latin typeface="Calibri" panose="020F0502020204030204" pitchFamily="34" charset="0"/>
              <a:cs typeface="Calibri" panose="020F0502020204030204" pitchFamily="34" charset="0"/>
            </a:endParaRPr>
          </a:p>
          <a:p>
            <a:endParaRPr lang="en-US" b="0" i="1" dirty="0">
              <a:solidFill>
                <a:srgbClr val="4C4C4C"/>
              </a:solidFill>
              <a:effectLst/>
              <a:latin typeface="Calibri" panose="020F0502020204030204" pitchFamily="34" charset="0"/>
              <a:cs typeface="Calibri" panose="020F0502020204030204" pitchFamily="34" charset="0"/>
            </a:endParaRPr>
          </a:p>
          <a:p>
            <a:endParaRPr lang="en-US" b="0" i="1" dirty="0">
              <a:latin typeface="Calibri" panose="020F0502020204030204" pitchFamily="34" charset="0"/>
              <a:cs typeface="Calibri" panose="020F0502020204030204" pitchFamily="34" charset="0"/>
            </a:endParaRPr>
          </a:p>
          <a:p>
            <a:r>
              <a:rPr lang="en-US" b="0" i="1" dirty="0">
                <a:effectLst/>
                <a:latin typeface="Calibri" panose="020F0502020204030204" pitchFamily="34" charset="0"/>
                <a:cs typeface="Calibri" panose="020F0502020204030204" pitchFamily="34" charset="0"/>
              </a:rPr>
              <a:t>   </a:t>
            </a:r>
            <a:r>
              <a:rPr lang="en-US" b="0" i="0" dirty="0">
                <a:effectLst/>
                <a:latin typeface="Calibri" panose="020F0502020204030204" pitchFamily="34" charset="0"/>
                <a:cs typeface="Calibri" panose="020F0502020204030204" pitchFamily="34" charset="0"/>
              </a:rPr>
              <a:t> </a:t>
            </a:r>
          </a:p>
        </p:txBody>
      </p:sp>
      <p:sp>
        <p:nvSpPr>
          <p:cNvPr id="8" name="Content Placeholder 7">
            <a:extLst>
              <a:ext uri="{FF2B5EF4-FFF2-40B4-BE49-F238E27FC236}">
                <a16:creationId xmlns:a16="http://schemas.microsoft.com/office/drawing/2014/main" id="{E36C1875-135B-42A4-B1EA-05066815AB85}"/>
              </a:ext>
            </a:extLst>
          </p:cNvPr>
          <p:cNvSpPr>
            <a:spLocks noGrp="1"/>
          </p:cNvSpPr>
          <p:nvPr>
            <p:ph sz="quarter" idx="4294967295"/>
          </p:nvPr>
        </p:nvSpPr>
        <p:spPr>
          <a:xfrm>
            <a:off x="5102225" y="3048000"/>
            <a:ext cx="4041775" cy="3078163"/>
          </a:xfrm>
        </p:spPr>
        <p:txBody>
          <a:bodyPr>
            <a:normAutofit/>
          </a:bodyPr>
          <a:lstStyle/>
          <a:p>
            <a:pPr algn="l"/>
            <a:endParaRPr lang="en-US" sz="2000" b="0" i="0" dirty="0">
              <a:solidFill>
                <a:srgbClr val="000000"/>
              </a:solidFill>
              <a:effectLst/>
              <a:latin typeface="proxima-nova"/>
            </a:endParaRPr>
          </a:p>
          <a:p>
            <a:pPr algn="l"/>
            <a:endParaRPr lang="en-US" sz="2000" b="0" i="0" dirty="0">
              <a:solidFill>
                <a:srgbClr val="000000"/>
              </a:solidFill>
              <a:effectLst/>
              <a:latin typeface="proxima-nova"/>
            </a:endParaRPr>
          </a:p>
          <a:p>
            <a:endParaRPr lang="en-US" sz="2000" b="1" i="0" dirty="0">
              <a:solidFill>
                <a:srgbClr val="022851"/>
              </a:solidFill>
              <a:effectLst/>
            </a:endParaRPr>
          </a:p>
          <a:p>
            <a:pPr marL="0" marR="0">
              <a:lnSpc>
                <a:spcPct val="107000"/>
              </a:lnSpc>
              <a:spcBef>
                <a:spcPts val="0"/>
              </a:spcBef>
              <a:spcAft>
                <a:spcPts val="800"/>
              </a:spcAft>
            </a:pPr>
            <a:endParaRPr lang="en-US" sz="2000" dirty="0"/>
          </a:p>
          <a:p>
            <a:pPr marL="0" marR="0">
              <a:lnSpc>
                <a:spcPct val="107000"/>
              </a:lnSpc>
              <a:spcBef>
                <a:spcPts val="0"/>
              </a:spcBef>
              <a:spcAft>
                <a:spcPts val="800"/>
              </a:spcAft>
            </a:pPr>
            <a:r>
              <a:rPr lang="en-US" sz="2000" dirty="0"/>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2F0A4111-1B1B-47CD-9685-22A70123BE1C}"/>
              </a:ext>
            </a:extLst>
          </p:cNvPr>
          <p:cNvSpPr txBox="1"/>
          <p:nvPr/>
        </p:nvSpPr>
        <p:spPr>
          <a:xfrm>
            <a:off x="3908641" y="3826638"/>
            <a:ext cx="3886200" cy="1015663"/>
          </a:xfrm>
          <a:prstGeom prst="rect">
            <a:avLst/>
          </a:prstGeom>
          <a:noFill/>
        </p:spPr>
        <p:txBody>
          <a:bodyPr wrap="square">
            <a:spAutoFit/>
          </a:bodyPr>
          <a:lstStyle/>
          <a:p>
            <a:pPr algn="l"/>
            <a:endParaRPr lang="en-US" sz="2000" b="1" i="0" dirty="0">
              <a:solidFill>
                <a:srgbClr val="4C4C4C"/>
              </a:solidFill>
              <a:effectLst/>
              <a:latin typeface="proxima-nova"/>
            </a:endParaRPr>
          </a:p>
          <a:p>
            <a:pPr algn="l"/>
            <a:endParaRPr lang="en-US" sz="2000" b="0" i="0" dirty="0">
              <a:solidFill>
                <a:srgbClr val="4C4C4C"/>
              </a:solidFill>
              <a:effectLst/>
              <a:latin typeface="proxima-nova"/>
            </a:endParaRPr>
          </a:p>
          <a:p>
            <a:pPr algn="l"/>
            <a:endParaRPr lang="en-US" sz="2000" dirty="0">
              <a:solidFill>
                <a:srgbClr val="4C4C4C"/>
              </a:solidFill>
              <a:latin typeface="proxima-nova"/>
            </a:endParaRPr>
          </a:p>
        </p:txBody>
      </p:sp>
      <p:pic>
        <p:nvPicPr>
          <p:cNvPr id="6" name="Picture 5">
            <a:extLst>
              <a:ext uri="{FF2B5EF4-FFF2-40B4-BE49-F238E27FC236}">
                <a16:creationId xmlns:a16="http://schemas.microsoft.com/office/drawing/2014/main" id="{E487E051-6A33-4828-BDF5-CD19F3384F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22550" y="2243371"/>
            <a:ext cx="4622800" cy="3467100"/>
          </a:xfrm>
          <a:prstGeom prst="rect">
            <a:avLst/>
          </a:prstGeom>
        </p:spPr>
      </p:pic>
    </p:spTree>
    <p:extLst>
      <p:ext uri="{BB962C8B-B14F-4D97-AF65-F5344CB8AC3E}">
        <p14:creationId xmlns:p14="http://schemas.microsoft.com/office/powerpoint/2010/main" val="1704802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5D890-09F4-4CBD-BDB4-D0A122029EDA}"/>
              </a:ext>
            </a:extLst>
          </p:cNvPr>
          <p:cNvSpPr>
            <a:spLocks noGrp="1"/>
          </p:cNvSpPr>
          <p:nvPr>
            <p:ph type="title"/>
          </p:nvPr>
        </p:nvSpPr>
        <p:spPr/>
        <p:txBody>
          <a:bodyPr/>
          <a:lstStyle/>
          <a:p>
            <a:r>
              <a:rPr lang="en-US" dirty="0"/>
              <a:t>Using the Database</a:t>
            </a:r>
            <a:r>
              <a:rPr lang="en-US" i="1" dirty="0"/>
              <a:t>: trees</a:t>
            </a:r>
            <a:endParaRPr lang="en-US" dirty="0"/>
          </a:p>
        </p:txBody>
      </p:sp>
      <p:sp>
        <p:nvSpPr>
          <p:cNvPr id="4" name="Content Placeholder 3">
            <a:extLst>
              <a:ext uri="{FF2B5EF4-FFF2-40B4-BE49-F238E27FC236}">
                <a16:creationId xmlns:a16="http://schemas.microsoft.com/office/drawing/2014/main" id="{368B5362-505D-43DE-ADCD-58FC2A04B27E}"/>
              </a:ext>
            </a:extLst>
          </p:cNvPr>
          <p:cNvSpPr>
            <a:spLocks noGrp="1"/>
          </p:cNvSpPr>
          <p:nvPr>
            <p:ph idx="1"/>
          </p:nvPr>
        </p:nvSpPr>
        <p:spPr/>
        <p:txBody>
          <a:bodyPr>
            <a:normAutofit/>
          </a:bodyPr>
          <a:lstStyle/>
          <a:p>
            <a:r>
              <a:rPr lang="en-US" sz="2400" dirty="0"/>
              <a:t> Marina madrone</a:t>
            </a:r>
          </a:p>
          <a:p>
            <a:r>
              <a:rPr lang="en-US" sz="2400" i="1" dirty="0"/>
              <a:t>Arbutus ‘Marina’ </a:t>
            </a:r>
          </a:p>
          <a:p>
            <a:endParaRPr lang="en-US" sz="2000" i="1" dirty="0"/>
          </a:p>
        </p:txBody>
      </p:sp>
      <p:sp>
        <p:nvSpPr>
          <p:cNvPr id="7" name="Slide Number Placeholder 6">
            <a:extLst>
              <a:ext uri="{FF2B5EF4-FFF2-40B4-BE49-F238E27FC236}">
                <a16:creationId xmlns:a16="http://schemas.microsoft.com/office/drawing/2014/main" id="{C7A05B30-C6CC-4E4E-B442-6B291DD80E86}"/>
              </a:ext>
            </a:extLst>
          </p:cNvPr>
          <p:cNvSpPr>
            <a:spLocks noGrp="1"/>
          </p:cNvSpPr>
          <p:nvPr>
            <p:ph type="sldNum" sz="quarter" idx="12"/>
          </p:nvPr>
        </p:nvSpPr>
        <p:spPr/>
        <p:txBody>
          <a:bodyPr/>
          <a:lstStyle/>
          <a:p>
            <a:fld id="{3E598B15-36C4-4F24-A9CB-1D4C29CF9C87}" type="slidenum">
              <a:rPr lang="en-US" smtClean="0"/>
              <a:pPr/>
              <a:t>26</a:t>
            </a:fld>
            <a:endParaRPr lang="en-US"/>
          </a:p>
        </p:txBody>
      </p:sp>
      <p:sp>
        <p:nvSpPr>
          <p:cNvPr id="3" name="Text Placeholder 2">
            <a:extLst>
              <a:ext uri="{FF2B5EF4-FFF2-40B4-BE49-F238E27FC236}">
                <a16:creationId xmlns:a16="http://schemas.microsoft.com/office/drawing/2014/main" id="{147538EF-A23B-4833-8467-B3FC9E9C8126}"/>
              </a:ext>
            </a:extLst>
          </p:cNvPr>
          <p:cNvSpPr>
            <a:spLocks noGrp="1"/>
          </p:cNvSpPr>
          <p:nvPr>
            <p:ph type="body" idx="4294967295"/>
          </p:nvPr>
        </p:nvSpPr>
        <p:spPr>
          <a:xfrm>
            <a:off x="0" y="1535113"/>
            <a:ext cx="4572000" cy="639762"/>
          </a:xfrm>
        </p:spPr>
        <p:txBody>
          <a:bodyPr>
            <a:normAutofit/>
          </a:bodyPr>
          <a:lstStyle/>
          <a:p>
            <a:r>
              <a:rPr lang="en-US" dirty="0"/>
              <a:t>                            </a:t>
            </a:r>
          </a:p>
        </p:txBody>
      </p:sp>
      <p:sp>
        <p:nvSpPr>
          <p:cNvPr id="8" name="Content Placeholder 7">
            <a:extLst>
              <a:ext uri="{FF2B5EF4-FFF2-40B4-BE49-F238E27FC236}">
                <a16:creationId xmlns:a16="http://schemas.microsoft.com/office/drawing/2014/main" id="{E36C1875-135B-42A4-B1EA-05066815AB85}"/>
              </a:ext>
            </a:extLst>
          </p:cNvPr>
          <p:cNvSpPr>
            <a:spLocks noGrp="1"/>
          </p:cNvSpPr>
          <p:nvPr>
            <p:ph sz="quarter" idx="4294967295"/>
          </p:nvPr>
        </p:nvSpPr>
        <p:spPr>
          <a:xfrm>
            <a:off x="4495800" y="1647825"/>
            <a:ext cx="4648200" cy="4935538"/>
          </a:xfrm>
        </p:spPr>
        <p:txBody>
          <a:bodyPr>
            <a:normAutofit/>
          </a:bodyPr>
          <a:lstStyle/>
          <a:p>
            <a:pPr algn="l"/>
            <a:endParaRPr lang="en-US" sz="2000" b="0" i="0" dirty="0">
              <a:solidFill>
                <a:srgbClr val="000000"/>
              </a:solidFill>
              <a:effectLst/>
              <a:latin typeface="proxima-nova"/>
            </a:endParaRPr>
          </a:p>
          <a:p>
            <a:pPr algn="l"/>
            <a:endParaRPr lang="en-US" sz="2000" b="0" i="0" dirty="0">
              <a:solidFill>
                <a:srgbClr val="000000"/>
              </a:solidFill>
              <a:effectLst/>
              <a:latin typeface="proxima-nova"/>
            </a:endParaRPr>
          </a:p>
          <a:p>
            <a:endParaRPr lang="en-US" sz="2000" b="1" i="0" dirty="0">
              <a:solidFill>
                <a:srgbClr val="022851"/>
              </a:solidFill>
              <a:effectLst/>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70C3B6BB-09C6-4CD9-ADA1-78FAFC7FB129}"/>
              </a:ext>
            </a:extLst>
          </p:cNvPr>
          <p:cNvPicPr>
            <a:picLocks noChangeAspect="1"/>
          </p:cNvPicPr>
          <p:nvPr/>
        </p:nvPicPr>
        <p:blipFill>
          <a:blip r:embed="rId3" cstate="print"/>
          <a:srcRect b="17553"/>
          <a:stretch>
            <a:fillRect/>
          </a:stretch>
        </p:blipFill>
        <p:spPr bwMode="auto">
          <a:xfrm>
            <a:off x="762001" y="2860658"/>
            <a:ext cx="2971800" cy="3265504"/>
          </a:xfrm>
          <a:prstGeom prst="rect">
            <a:avLst/>
          </a:prstGeom>
          <a:noFill/>
          <a:ln w="9525">
            <a:noFill/>
            <a:miter lim="800000"/>
            <a:headEnd/>
            <a:tailEnd/>
          </a:ln>
        </p:spPr>
      </p:pic>
      <p:pic>
        <p:nvPicPr>
          <p:cNvPr id="15" name="Picture 14">
            <a:extLst>
              <a:ext uri="{FF2B5EF4-FFF2-40B4-BE49-F238E27FC236}">
                <a16:creationId xmlns:a16="http://schemas.microsoft.com/office/drawing/2014/main" id="{6B3C7C27-292D-4672-BB8F-A8F3F87DAE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95" r="21752" b="11323"/>
          <a:stretch/>
        </p:blipFill>
        <p:spPr bwMode="auto">
          <a:xfrm rot="5400000">
            <a:off x="4660874" y="1997481"/>
            <a:ext cx="2477258" cy="2514600"/>
          </a:xfrm>
          <a:prstGeom prst="rect">
            <a:avLst/>
          </a:prstGeom>
          <a:noFill/>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2A48F8C7-EABA-4130-94F9-A6596868350B}"/>
              </a:ext>
            </a:extLst>
          </p:cNvPr>
          <p:cNvSpPr txBox="1"/>
          <p:nvPr/>
        </p:nvSpPr>
        <p:spPr>
          <a:xfrm>
            <a:off x="4343400" y="2912180"/>
            <a:ext cx="4038599" cy="3293209"/>
          </a:xfrm>
          <a:prstGeom prst="rect">
            <a:avLst/>
          </a:prstGeom>
          <a:noFill/>
        </p:spPr>
        <p:txBody>
          <a:bodyPr wrap="square">
            <a:spAutoFit/>
          </a:bodyPr>
          <a:lstStyle/>
          <a:p>
            <a:endParaRPr lang="en-US" dirty="0">
              <a:solidFill>
                <a:srgbClr val="4C4C4C"/>
              </a:solidFill>
              <a:latin typeface="proxima-nova"/>
            </a:endParaRPr>
          </a:p>
          <a:p>
            <a:endParaRPr lang="en-US" dirty="0">
              <a:solidFill>
                <a:srgbClr val="4C4C4C"/>
              </a:solidFill>
              <a:latin typeface="proxima-nova"/>
            </a:endParaRPr>
          </a:p>
          <a:p>
            <a:endParaRPr lang="en-US" dirty="0">
              <a:solidFill>
                <a:srgbClr val="4C4C4C"/>
              </a:solidFill>
              <a:latin typeface="proxima-nova"/>
            </a:endParaRPr>
          </a:p>
          <a:p>
            <a:endParaRPr lang="en-US" b="0" i="0" dirty="0">
              <a:solidFill>
                <a:srgbClr val="4C4C4C"/>
              </a:solidFill>
              <a:effectLst/>
              <a:latin typeface="proxima-nova"/>
            </a:endParaRPr>
          </a:p>
          <a:p>
            <a:endParaRPr lang="en-US" dirty="0">
              <a:solidFill>
                <a:srgbClr val="4C4C4C"/>
              </a:solidFill>
              <a:latin typeface="proxima-nova"/>
            </a:endParaRPr>
          </a:p>
          <a:p>
            <a:endParaRPr lang="en-US" b="0" i="0" dirty="0">
              <a:solidFill>
                <a:srgbClr val="4C4C4C"/>
              </a:solidFill>
              <a:effectLst/>
              <a:latin typeface="proxima-nova"/>
            </a:endParaRPr>
          </a:p>
          <a:p>
            <a:r>
              <a:rPr lang="en-US" sz="2000" b="0" i="0" dirty="0">
                <a:solidFill>
                  <a:srgbClr val="4C4C4C"/>
                </a:solidFill>
                <a:effectLst/>
                <a:latin typeface="proxima-nova"/>
              </a:rPr>
              <a:t>Shiny evergreen leaves and  attractive smooth coppery bark;  drooping clusters of pink flowers, large red berries.</a:t>
            </a:r>
          </a:p>
          <a:p>
            <a:r>
              <a:rPr lang="en-US" sz="2000" dirty="0">
                <a:solidFill>
                  <a:srgbClr val="4C4C4C"/>
                </a:solidFill>
                <a:latin typeface="proxima-nova"/>
              </a:rPr>
              <a:t>Very attractive to hummingbirds.</a:t>
            </a:r>
            <a:endParaRPr lang="en-US" sz="2000" dirty="0"/>
          </a:p>
        </p:txBody>
      </p:sp>
    </p:spTree>
    <p:extLst>
      <p:ext uri="{BB962C8B-B14F-4D97-AF65-F5344CB8AC3E}">
        <p14:creationId xmlns:p14="http://schemas.microsoft.com/office/powerpoint/2010/main" val="801573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5D890-09F4-4CBD-BDB4-D0A122029EDA}"/>
              </a:ext>
            </a:extLst>
          </p:cNvPr>
          <p:cNvSpPr>
            <a:spLocks noGrp="1"/>
          </p:cNvSpPr>
          <p:nvPr>
            <p:ph type="title"/>
          </p:nvPr>
        </p:nvSpPr>
        <p:spPr/>
        <p:txBody>
          <a:bodyPr/>
          <a:lstStyle/>
          <a:p>
            <a:r>
              <a:rPr lang="en-US" dirty="0"/>
              <a:t>Using the Database</a:t>
            </a:r>
            <a:r>
              <a:rPr lang="en-US" i="1" dirty="0"/>
              <a:t>: trees</a:t>
            </a:r>
            <a:endParaRPr lang="en-US" dirty="0"/>
          </a:p>
        </p:txBody>
      </p:sp>
      <p:sp>
        <p:nvSpPr>
          <p:cNvPr id="4" name="Content Placeholder 3">
            <a:extLst>
              <a:ext uri="{FF2B5EF4-FFF2-40B4-BE49-F238E27FC236}">
                <a16:creationId xmlns:a16="http://schemas.microsoft.com/office/drawing/2014/main" id="{368B5362-505D-43DE-ADCD-58FC2A04B27E}"/>
              </a:ext>
            </a:extLst>
          </p:cNvPr>
          <p:cNvSpPr>
            <a:spLocks noGrp="1"/>
          </p:cNvSpPr>
          <p:nvPr>
            <p:ph idx="1"/>
          </p:nvPr>
        </p:nvSpPr>
        <p:spPr/>
        <p:txBody>
          <a:bodyPr>
            <a:normAutofit/>
          </a:bodyPr>
          <a:lstStyle/>
          <a:p>
            <a:r>
              <a:rPr lang="en-US" sz="2000" dirty="0"/>
              <a:t> </a:t>
            </a:r>
            <a:endParaRPr lang="en-US" dirty="0"/>
          </a:p>
          <a:p>
            <a:endParaRPr lang="en-US" sz="2000" i="1" dirty="0"/>
          </a:p>
        </p:txBody>
      </p:sp>
      <p:sp>
        <p:nvSpPr>
          <p:cNvPr id="7" name="Slide Number Placeholder 6">
            <a:extLst>
              <a:ext uri="{FF2B5EF4-FFF2-40B4-BE49-F238E27FC236}">
                <a16:creationId xmlns:a16="http://schemas.microsoft.com/office/drawing/2014/main" id="{C7A05B30-C6CC-4E4E-B442-6B291DD80E86}"/>
              </a:ext>
            </a:extLst>
          </p:cNvPr>
          <p:cNvSpPr>
            <a:spLocks noGrp="1"/>
          </p:cNvSpPr>
          <p:nvPr>
            <p:ph type="sldNum" sz="quarter" idx="12"/>
          </p:nvPr>
        </p:nvSpPr>
        <p:spPr/>
        <p:txBody>
          <a:bodyPr/>
          <a:lstStyle/>
          <a:p>
            <a:fld id="{3E598B15-36C4-4F24-A9CB-1D4C29CF9C87}" type="slidenum">
              <a:rPr lang="en-US" smtClean="0"/>
              <a:pPr/>
              <a:t>27</a:t>
            </a:fld>
            <a:endParaRPr lang="en-US"/>
          </a:p>
        </p:txBody>
      </p:sp>
      <p:sp>
        <p:nvSpPr>
          <p:cNvPr id="3" name="Text Placeholder 2">
            <a:extLst>
              <a:ext uri="{FF2B5EF4-FFF2-40B4-BE49-F238E27FC236}">
                <a16:creationId xmlns:a16="http://schemas.microsoft.com/office/drawing/2014/main" id="{147538EF-A23B-4833-8467-B3FC9E9C8126}"/>
              </a:ext>
            </a:extLst>
          </p:cNvPr>
          <p:cNvSpPr>
            <a:spLocks noGrp="1"/>
          </p:cNvSpPr>
          <p:nvPr>
            <p:ph type="body" idx="4294967295"/>
          </p:nvPr>
        </p:nvSpPr>
        <p:spPr>
          <a:xfrm>
            <a:off x="0" y="1405817"/>
            <a:ext cx="7848600" cy="828503"/>
          </a:xfrm>
        </p:spPr>
        <p:txBody>
          <a:bodyPr>
            <a:noAutofit/>
          </a:bodyPr>
          <a:lstStyle/>
          <a:p>
            <a:r>
              <a:rPr lang="en-US" sz="2400" dirty="0"/>
              <a:t>                    Marina madrone             </a:t>
            </a:r>
            <a:r>
              <a:rPr lang="en-US" sz="2400" i="1" dirty="0"/>
              <a:t>Arbutus ‘Marina’ </a:t>
            </a:r>
          </a:p>
        </p:txBody>
      </p:sp>
      <p:sp>
        <p:nvSpPr>
          <p:cNvPr id="8" name="Content Placeholder 7">
            <a:extLst>
              <a:ext uri="{FF2B5EF4-FFF2-40B4-BE49-F238E27FC236}">
                <a16:creationId xmlns:a16="http://schemas.microsoft.com/office/drawing/2014/main" id="{E36C1875-135B-42A4-B1EA-05066815AB85}"/>
              </a:ext>
            </a:extLst>
          </p:cNvPr>
          <p:cNvSpPr>
            <a:spLocks noGrp="1"/>
          </p:cNvSpPr>
          <p:nvPr>
            <p:ph sz="quarter" idx="4294967295"/>
          </p:nvPr>
        </p:nvSpPr>
        <p:spPr>
          <a:xfrm>
            <a:off x="5102225" y="1647825"/>
            <a:ext cx="4041775" cy="4478338"/>
          </a:xfrm>
        </p:spPr>
        <p:txBody>
          <a:bodyPr>
            <a:normAutofit/>
          </a:bodyPr>
          <a:lstStyle/>
          <a:p>
            <a:pPr algn="l"/>
            <a:endParaRPr lang="en-US" sz="2000" b="0" i="0" dirty="0">
              <a:solidFill>
                <a:srgbClr val="000000"/>
              </a:solidFill>
              <a:effectLst/>
              <a:latin typeface="proxima-nova"/>
            </a:endParaRPr>
          </a:p>
          <a:p>
            <a:pPr algn="l"/>
            <a:endParaRPr lang="en-US" sz="2000" b="0" i="0" dirty="0">
              <a:solidFill>
                <a:srgbClr val="000000"/>
              </a:solidFill>
              <a:effectLst/>
              <a:latin typeface="proxima-nova"/>
            </a:endParaRPr>
          </a:p>
          <a:p>
            <a:endParaRPr lang="en-US" sz="2000" b="1" i="0" dirty="0">
              <a:solidFill>
                <a:srgbClr val="022851"/>
              </a:solidFill>
              <a:effectLst/>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3ED6F7A6-C1B8-4F92-B1C3-666733C010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1250"/>
          <a:stretch/>
        </p:blipFill>
        <p:spPr bwMode="auto">
          <a:xfrm rot="5400000">
            <a:off x="1998663" y="2048583"/>
            <a:ext cx="4086225" cy="44577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16385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5D890-09F4-4CBD-BDB4-D0A122029EDA}"/>
              </a:ext>
            </a:extLst>
          </p:cNvPr>
          <p:cNvSpPr>
            <a:spLocks noGrp="1"/>
          </p:cNvSpPr>
          <p:nvPr>
            <p:ph type="title"/>
          </p:nvPr>
        </p:nvSpPr>
        <p:spPr/>
        <p:txBody>
          <a:bodyPr/>
          <a:lstStyle/>
          <a:p>
            <a:r>
              <a:rPr lang="en-US" dirty="0"/>
              <a:t>Using the Database</a:t>
            </a:r>
            <a:r>
              <a:rPr lang="en-US" i="1" dirty="0"/>
              <a:t>: trees</a:t>
            </a:r>
            <a:endParaRPr lang="en-US" dirty="0"/>
          </a:p>
        </p:txBody>
      </p:sp>
      <p:sp>
        <p:nvSpPr>
          <p:cNvPr id="3" name="Text Placeholder 2">
            <a:extLst>
              <a:ext uri="{FF2B5EF4-FFF2-40B4-BE49-F238E27FC236}">
                <a16:creationId xmlns:a16="http://schemas.microsoft.com/office/drawing/2014/main" id="{147538EF-A23B-4833-8467-B3FC9E9C8126}"/>
              </a:ext>
            </a:extLst>
          </p:cNvPr>
          <p:cNvSpPr>
            <a:spLocks noGrp="1"/>
          </p:cNvSpPr>
          <p:nvPr>
            <p:ph type="body" idx="1"/>
          </p:nvPr>
        </p:nvSpPr>
        <p:spPr/>
        <p:txBody>
          <a:bodyPr>
            <a:normAutofit/>
          </a:bodyPr>
          <a:lstStyle/>
          <a:p>
            <a:r>
              <a:rPr lang="en-US" dirty="0"/>
              <a:t>                            </a:t>
            </a:r>
          </a:p>
        </p:txBody>
      </p:sp>
      <p:sp>
        <p:nvSpPr>
          <p:cNvPr id="4" name="Content Placeholder 3">
            <a:extLst>
              <a:ext uri="{FF2B5EF4-FFF2-40B4-BE49-F238E27FC236}">
                <a16:creationId xmlns:a16="http://schemas.microsoft.com/office/drawing/2014/main" id="{368B5362-505D-43DE-ADCD-58FC2A04B27E}"/>
              </a:ext>
            </a:extLst>
          </p:cNvPr>
          <p:cNvSpPr>
            <a:spLocks noGrp="1"/>
          </p:cNvSpPr>
          <p:nvPr>
            <p:ph sz="half" idx="2"/>
          </p:nvPr>
        </p:nvSpPr>
        <p:spPr/>
        <p:txBody>
          <a:bodyPr>
            <a:normAutofit/>
          </a:bodyPr>
          <a:lstStyle/>
          <a:p>
            <a:r>
              <a:rPr lang="en-US" sz="2000" dirty="0"/>
              <a:t> </a:t>
            </a:r>
            <a:r>
              <a:rPr lang="en-US" b="0" dirty="0"/>
              <a:t>pineapple guava</a:t>
            </a:r>
          </a:p>
          <a:p>
            <a:pPr marL="0" marR="0">
              <a:lnSpc>
                <a:spcPct val="107000"/>
              </a:lnSpc>
              <a:spcBef>
                <a:spcPts val="0"/>
              </a:spcBef>
              <a:spcAft>
                <a:spcPts val="800"/>
              </a:spcAft>
            </a:pPr>
            <a:r>
              <a:rPr lang="en-US" i="1" dirty="0">
                <a:effectLst/>
                <a:latin typeface="Calibri" panose="020F0502020204030204" pitchFamily="34" charset="0"/>
                <a:ea typeface="Calibri" panose="020F0502020204030204" pitchFamily="34" charset="0"/>
                <a:cs typeface="Times New Roman" panose="02020603050405020304" pitchFamily="18" charset="0"/>
              </a:rPr>
              <a:t>Acca </a:t>
            </a:r>
            <a:r>
              <a:rPr lang="en-US" i="1" dirty="0" err="1">
                <a:effectLst/>
                <a:latin typeface="Calibri" panose="020F0502020204030204" pitchFamily="34" charset="0"/>
                <a:ea typeface="Calibri" panose="020F0502020204030204" pitchFamily="34" charset="0"/>
                <a:cs typeface="Times New Roman" panose="02020603050405020304" pitchFamily="18" charset="0"/>
              </a:rPr>
              <a:t>sellowiana</a:t>
            </a:r>
            <a:endParaRPr lang="en-US"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i="1" dirty="0">
                <a:effectLst/>
                <a:latin typeface="Calibri" panose="020F0502020204030204" pitchFamily="34" charset="0"/>
                <a:ea typeface="Calibri" panose="020F0502020204030204" pitchFamily="34" charset="0"/>
                <a:cs typeface="Times New Roman" panose="02020603050405020304" pitchFamily="18" charset="0"/>
              </a:rPr>
              <a:t> </a:t>
            </a:r>
            <a:r>
              <a:rPr lang="en-US" i="1" dirty="0"/>
              <a:t>(Feijoa </a:t>
            </a:r>
            <a:r>
              <a:rPr lang="en-US" i="1" dirty="0" err="1"/>
              <a:t>sellowiana</a:t>
            </a:r>
            <a:r>
              <a:rPr lang="en-US" i="1" dirty="0"/>
              <a:t> )</a:t>
            </a:r>
            <a:r>
              <a:rPr lang="en-US" dirty="0"/>
              <a:t> </a:t>
            </a:r>
          </a:p>
          <a:p>
            <a:pPr marL="0" marR="0">
              <a:lnSpc>
                <a:spcPct val="107000"/>
              </a:lnSpc>
              <a:spcBef>
                <a:spcPts val="0"/>
              </a:spcBef>
              <a:spcAft>
                <a:spcPts val="800"/>
              </a:spcAft>
            </a:pPr>
            <a:r>
              <a:rPr lang="en-US" sz="2000" dirty="0"/>
              <a:t>Attractive spring flowers are edible and sweet; large green berries have a pineapple-like flavor; can be used as hedging or as a screen; attracts hummingbirds</a:t>
            </a:r>
          </a:p>
          <a:p>
            <a:endParaRPr lang="en-US" i="1" dirty="0"/>
          </a:p>
        </p:txBody>
      </p:sp>
      <p:sp>
        <p:nvSpPr>
          <p:cNvPr id="9" name="Text Placeholder 8">
            <a:extLst>
              <a:ext uri="{FF2B5EF4-FFF2-40B4-BE49-F238E27FC236}">
                <a16:creationId xmlns:a16="http://schemas.microsoft.com/office/drawing/2014/main" id="{EFD84595-E54E-4AEE-9956-24D9C17EE9D7}"/>
              </a:ext>
            </a:extLst>
          </p:cNvPr>
          <p:cNvSpPr>
            <a:spLocks noGrp="1"/>
          </p:cNvSpPr>
          <p:nvPr>
            <p:ph type="body" sz="quarter" idx="3"/>
          </p:nvPr>
        </p:nvSpPr>
        <p:spPr/>
        <p:txBody>
          <a:bodyPr/>
          <a:lstStyle/>
          <a:p>
            <a:endParaRPr lang="en-US"/>
          </a:p>
        </p:txBody>
      </p:sp>
      <p:sp>
        <p:nvSpPr>
          <p:cNvPr id="10" name="Content Placeholder 9">
            <a:extLst>
              <a:ext uri="{FF2B5EF4-FFF2-40B4-BE49-F238E27FC236}">
                <a16:creationId xmlns:a16="http://schemas.microsoft.com/office/drawing/2014/main" id="{FBD228AD-22A4-4367-9C3C-1ECA9AC84BB1}"/>
              </a:ext>
            </a:extLst>
          </p:cNvPr>
          <p:cNvSpPr>
            <a:spLocks noGrp="1"/>
          </p:cNvSpPr>
          <p:nvPr>
            <p:ph sz="quarter" idx="4"/>
          </p:nvPr>
        </p:nvSpPr>
        <p:spPr/>
        <p:txBody>
          <a:bodyPr/>
          <a:lstStyle/>
          <a:p>
            <a:endParaRPr lang="en-US" dirty="0"/>
          </a:p>
        </p:txBody>
      </p:sp>
      <p:sp>
        <p:nvSpPr>
          <p:cNvPr id="7" name="Slide Number Placeholder 6">
            <a:extLst>
              <a:ext uri="{FF2B5EF4-FFF2-40B4-BE49-F238E27FC236}">
                <a16:creationId xmlns:a16="http://schemas.microsoft.com/office/drawing/2014/main" id="{C7A05B30-C6CC-4E4E-B442-6B291DD80E86}"/>
              </a:ext>
            </a:extLst>
          </p:cNvPr>
          <p:cNvSpPr>
            <a:spLocks noGrp="1"/>
          </p:cNvSpPr>
          <p:nvPr>
            <p:ph type="sldNum" sz="quarter" idx="12"/>
          </p:nvPr>
        </p:nvSpPr>
        <p:spPr/>
        <p:txBody>
          <a:bodyPr/>
          <a:lstStyle/>
          <a:p>
            <a:fld id="{3E598B15-36C4-4F24-A9CB-1D4C29CF9C87}" type="slidenum">
              <a:rPr lang="en-US" smtClean="0"/>
              <a:pPr/>
              <a:t>28</a:t>
            </a:fld>
            <a:endParaRPr lang="en-US"/>
          </a:p>
        </p:txBody>
      </p:sp>
      <p:sp>
        <p:nvSpPr>
          <p:cNvPr id="14" name="TextBox 13">
            <a:extLst>
              <a:ext uri="{FF2B5EF4-FFF2-40B4-BE49-F238E27FC236}">
                <a16:creationId xmlns:a16="http://schemas.microsoft.com/office/drawing/2014/main" id="{CECB3753-E768-487C-948E-26896F2231C8}"/>
              </a:ext>
            </a:extLst>
          </p:cNvPr>
          <p:cNvSpPr txBox="1"/>
          <p:nvPr/>
        </p:nvSpPr>
        <p:spPr>
          <a:xfrm>
            <a:off x="4645024" y="2693158"/>
            <a:ext cx="4041775" cy="400110"/>
          </a:xfrm>
          <a:prstGeom prst="rect">
            <a:avLst/>
          </a:prstGeom>
          <a:noFill/>
        </p:spPr>
        <p:txBody>
          <a:bodyPr wrap="square">
            <a:spAutoFit/>
          </a:bodyPr>
          <a:lstStyle/>
          <a:p>
            <a:r>
              <a:rPr lang="en-US" sz="2000" dirty="0"/>
              <a:t>. </a:t>
            </a:r>
          </a:p>
        </p:txBody>
      </p:sp>
      <p:pic>
        <p:nvPicPr>
          <p:cNvPr id="16" name="Picture 15" descr="pineapple guava">
            <a:extLst>
              <a:ext uri="{FF2B5EF4-FFF2-40B4-BE49-F238E27FC236}">
                <a16:creationId xmlns:a16="http://schemas.microsoft.com/office/drawing/2014/main" id="{4697A6C6-B94B-4631-AB90-4906985F6EBE}"/>
              </a:ext>
            </a:extLst>
          </p:cNvPr>
          <p:cNvPicPr>
            <a:picLocks noChangeAspect="1"/>
          </p:cNvPicPr>
          <p:nvPr/>
        </p:nvPicPr>
        <p:blipFill rotWithShape="1">
          <a:blip r:embed="rId3">
            <a:extLst>
              <a:ext uri="{28A0092B-C50C-407E-A947-70E740481C1C}">
                <a14:useLocalDpi xmlns:a14="http://schemas.microsoft.com/office/drawing/2010/main" val="0"/>
              </a:ext>
            </a:extLst>
          </a:blip>
          <a:srcRect l="2750" t="26215" r="-2750" b="-15766"/>
          <a:stretch/>
        </p:blipFill>
        <p:spPr bwMode="auto">
          <a:xfrm>
            <a:off x="5029200" y="2741408"/>
            <a:ext cx="2857500" cy="2558901"/>
          </a:xfrm>
          <a:prstGeom prst="rect">
            <a:avLst/>
          </a:prstGeom>
          <a:noFill/>
          <a:ln>
            <a:noFill/>
          </a:ln>
        </p:spPr>
      </p:pic>
    </p:spTree>
    <p:extLst>
      <p:ext uri="{BB962C8B-B14F-4D97-AF65-F5344CB8AC3E}">
        <p14:creationId xmlns:p14="http://schemas.microsoft.com/office/powerpoint/2010/main" val="2010385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5D890-09F4-4CBD-BDB4-D0A122029EDA}"/>
              </a:ext>
            </a:extLst>
          </p:cNvPr>
          <p:cNvSpPr>
            <a:spLocks noGrp="1"/>
          </p:cNvSpPr>
          <p:nvPr>
            <p:ph type="title"/>
          </p:nvPr>
        </p:nvSpPr>
        <p:spPr/>
        <p:txBody>
          <a:bodyPr/>
          <a:lstStyle/>
          <a:p>
            <a:r>
              <a:rPr lang="en-US" dirty="0"/>
              <a:t>Using the Database</a:t>
            </a:r>
            <a:r>
              <a:rPr lang="en-US" i="1" dirty="0"/>
              <a:t>: trees</a:t>
            </a:r>
            <a:endParaRPr lang="en-US" dirty="0"/>
          </a:p>
        </p:txBody>
      </p:sp>
      <p:sp>
        <p:nvSpPr>
          <p:cNvPr id="3" name="Text Placeholder 2">
            <a:extLst>
              <a:ext uri="{FF2B5EF4-FFF2-40B4-BE49-F238E27FC236}">
                <a16:creationId xmlns:a16="http://schemas.microsoft.com/office/drawing/2014/main" id="{147538EF-A23B-4833-8467-B3FC9E9C8126}"/>
              </a:ext>
            </a:extLst>
          </p:cNvPr>
          <p:cNvSpPr>
            <a:spLocks noGrp="1"/>
          </p:cNvSpPr>
          <p:nvPr>
            <p:ph type="body" idx="1"/>
          </p:nvPr>
        </p:nvSpPr>
        <p:spPr>
          <a:xfrm>
            <a:off x="457200" y="1535113"/>
            <a:ext cx="4572000" cy="639762"/>
          </a:xfrm>
        </p:spPr>
        <p:txBody>
          <a:bodyPr>
            <a:normAutofit/>
          </a:bodyPr>
          <a:lstStyle/>
          <a:p>
            <a:r>
              <a:rPr lang="en-US" dirty="0"/>
              <a:t>                            </a:t>
            </a:r>
          </a:p>
        </p:txBody>
      </p:sp>
      <p:sp>
        <p:nvSpPr>
          <p:cNvPr id="4" name="Content Placeholder 3">
            <a:extLst>
              <a:ext uri="{FF2B5EF4-FFF2-40B4-BE49-F238E27FC236}">
                <a16:creationId xmlns:a16="http://schemas.microsoft.com/office/drawing/2014/main" id="{368B5362-505D-43DE-ADCD-58FC2A04B27E}"/>
              </a:ext>
            </a:extLst>
          </p:cNvPr>
          <p:cNvSpPr>
            <a:spLocks noGrp="1"/>
          </p:cNvSpPr>
          <p:nvPr>
            <p:ph sz="half" idx="2"/>
          </p:nvPr>
        </p:nvSpPr>
        <p:spPr>
          <a:xfrm>
            <a:off x="457200" y="1417637"/>
            <a:ext cx="3967164" cy="4971875"/>
          </a:xfrm>
        </p:spPr>
        <p:txBody>
          <a:bodyPr>
            <a:normAutofit/>
          </a:bodyPr>
          <a:lstStyle/>
          <a:p>
            <a:r>
              <a:rPr lang="en-US" sz="2000" dirty="0"/>
              <a:t> </a:t>
            </a:r>
            <a:r>
              <a:rPr lang="en-US" dirty="0"/>
              <a:t>Ray Hartman California lilac</a:t>
            </a:r>
            <a:endParaRPr lang="en-US" i="1" dirty="0"/>
          </a:p>
        </p:txBody>
      </p:sp>
      <p:sp>
        <p:nvSpPr>
          <p:cNvPr id="5" name="Text Placeholder 4">
            <a:extLst>
              <a:ext uri="{FF2B5EF4-FFF2-40B4-BE49-F238E27FC236}">
                <a16:creationId xmlns:a16="http://schemas.microsoft.com/office/drawing/2014/main" id="{1D1BDD3E-1C17-46DC-877D-BF790662D18D}"/>
              </a:ext>
            </a:extLst>
          </p:cNvPr>
          <p:cNvSpPr>
            <a:spLocks noGrp="1"/>
          </p:cNvSpPr>
          <p:nvPr>
            <p:ph type="body" sz="quarter" idx="3"/>
          </p:nvPr>
        </p:nvSpPr>
        <p:spPr>
          <a:xfrm>
            <a:off x="4645025" y="1417637"/>
            <a:ext cx="4041775" cy="437358"/>
          </a:xfrm>
        </p:spPr>
        <p:txBody>
          <a:bodyPr>
            <a:noAutofit/>
          </a:bodyPr>
          <a:lstStyle/>
          <a:p>
            <a:endParaRPr lang="en-US" b="0" dirty="0"/>
          </a:p>
        </p:txBody>
      </p:sp>
      <p:sp>
        <p:nvSpPr>
          <p:cNvPr id="7" name="Slide Number Placeholder 6">
            <a:extLst>
              <a:ext uri="{FF2B5EF4-FFF2-40B4-BE49-F238E27FC236}">
                <a16:creationId xmlns:a16="http://schemas.microsoft.com/office/drawing/2014/main" id="{C7A05B30-C6CC-4E4E-B442-6B291DD80E86}"/>
              </a:ext>
            </a:extLst>
          </p:cNvPr>
          <p:cNvSpPr>
            <a:spLocks noGrp="1"/>
          </p:cNvSpPr>
          <p:nvPr>
            <p:ph type="sldNum" sz="quarter" idx="12"/>
          </p:nvPr>
        </p:nvSpPr>
        <p:spPr/>
        <p:txBody>
          <a:bodyPr/>
          <a:lstStyle/>
          <a:p>
            <a:fld id="{3E598B15-36C4-4F24-A9CB-1D4C29CF9C87}" type="slidenum">
              <a:rPr lang="en-US" smtClean="0"/>
              <a:pPr/>
              <a:t>29</a:t>
            </a:fld>
            <a:endParaRPr lang="en-US"/>
          </a:p>
        </p:txBody>
      </p:sp>
      <p:sp>
        <p:nvSpPr>
          <p:cNvPr id="12" name="TextBox 11">
            <a:extLst>
              <a:ext uri="{FF2B5EF4-FFF2-40B4-BE49-F238E27FC236}">
                <a16:creationId xmlns:a16="http://schemas.microsoft.com/office/drawing/2014/main" id="{EA8B8A47-7B63-4E4E-98FD-1EE3C40FD220}"/>
              </a:ext>
            </a:extLst>
          </p:cNvPr>
          <p:cNvSpPr txBox="1"/>
          <p:nvPr/>
        </p:nvSpPr>
        <p:spPr>
          <a:xfrm>
            <a:off x="400756" y="1854994"/>
            <a:ext cx="3790244" cy="2893100"/>
          </a:xfrm>
          <a:prstGeom prst="rect">
            <a:avLst/>
          </a:prstGeom>
          <a:noFill/>
        </p:spPr>
        <p:txBody>
          <a:bodyPr wrap="square">
            <a:spAutoFit/>
          </a:bodyPr>
          <a:lstStyle/>
          <a:p>
            <a:r>
              <a:rPr lang="en-US" sz="2400" i="1" dirty="0">
                <a:solidFill>
                  <a:schemeClr val="tx2"/>
                </a:solidFill>
              </a:rPr>
              <a:t>Ceanothus ‘Ray Hartman’</a:t>
            </a:r>
          </a:p>
          <a:p>
            <a:endParaRPr lang="en-US" sz="2000" i="1" dirty="0">
              <a:solidFill>
                <a:schemeClr val="tx2"/>
              </a:solidFill>
            </a:endParaRPr>
          </a:p>
          <a:p>
            <a:r>
              <a:rPr lang="en-US" sz="2000" dirty="0">
                <a:solidFill>
                  <a:schemeClr val="tx2"/>
                </a:solidFill>
              </a:rPr>
              <a:t>California native plant; one of the best ceanothus cultivars for gardens because it can tolerate some summer irrigation; makes a good screen or small garden tree. Evergreen.</a:t>
            </a:r>
          </a:p>
          <a:p>
            <a:endParaRPr lang="en-US" dirty="0"/>
          </a:p>
        </p:txBody>
      </p:sp>
      <p:sp>
        <p:nvSpPr>
          <p:cNvPr id="14" name="TextBox 13">
            <a:extLst>
              <a:ext uri="{FF2B5EF4-FFF2-40B4-BE49-F238E27FC236}">
                <a16:creationId xmlns:a16="http://schemas.microsoft.com/office/drawing/2014/main" id="{CECB3753-E768-487C-948E-26896F2231C8}"/>
              </a:ext>
            </a:extLst>
          </p:cNvPr>
          <p:cNvSpPr txBox="1"/>
          <p:nvPr/>
        </p:nvSpPr>
        <p:spPr>
          <a:xfrm>
            <a:off x="4645024" y="2693158"/>
            <a:ext cx="4041775" cy="400110"/>
          </a:xfrm>
          <a:prstGeom prst="rect">
            <a:avLst/>
          </a:prstGeom>
          <a:noFill/>
        </p:spPr>
        <p:txBody>
          <a:bodyPr wrap="square">
            <a:spAutoFit/>
          </a:bodyPr>
          <a:lstStyle/>
          <a:p>
            <a:r>
              <a:rPr lang="en-US" sz="2000" dirty="0"/>
              <a:t>. </a:t>
            </a:r>
          </a:p>
        </p:txBody>
      </p:sp>
      <p:pic>
        <p:nvPicPr>
          <p:cNvPr id="17" name="Content Placeholder 16">
            <a:extLst>
              <a:ext uri="{FF2B5EF4-FFF2-40B4-BE49-F238E27FC236}">
                <a16:creationId xmlns:a16="http://schemas.microsoft.com/office/drawing/2014/main" id="{81CE9A27-594F-44B4-97D8-D4120B3F8829}"/>
              </a:ext>
            </a:extLst>
          </p:cNvPr>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b="6435"/>
          <a:stretch/>
        </p:blipFill>
        <p:spPr bwMode="auto">
          <a:xfrm rot="5400000">
            <a:off x="4297274" y="2029001"/>
            <a:ext cx="4204141" cy="4450556"/>
          </a:xfrm>
          <a:prstGeom prst="rect">
            <a:avLst/>
          </a:prstGeom>
          <a:noFill/>
          <a:ln>
            <a:noFill/>
          </a:ln>
        </p:spPr>
      </p:pic>
      <p:pic>
        <p:nvPicPr>
          <p:cNvPr id="18" name="Picture 17" descr="Ray Hartman California lilac">
            <a:extLst>
              <a:ext uri="{FF2B5EF4-FFF2-40B4-BE49-F238E27FC236}">
                <a16:creationId xmlns:a16="http://schemas.microsoft.com/office/drawing/2014/main" id="{CA1715B8-4B37-4ACB-92BC-B8727C83D5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30054" y="4451349"/>
            <a:ext cx="1743075" cy="1743075"/>
          </a:xfrm>
          <a:prstGeom prst="rect">
            <a:avLst/>
          </a:prstGeom>
          <a:noFill/>
          <a:ln>
            <a:noFill/>
          </a:ln>
        </p:spPr>
      </p:pic>
    </p:spTree>
    <p:extLst>
      <p:ext uri="{BB962C8B-B14F-4D97-AF65-F5344CB8AC3E}">
        <p14:creationId xmlns:p14="http://schemas.microsoft.com/office/powerpoint/2010/main" val="3073313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fontScale="92500"/>
          </a:bodyPr>
          <a:lstStyle/>
          <a:p>
            <a:r>
              <a:rPr lang="en-US" dirty="0">
                <a:solidFill>
                  <a:schemeClr val="accent2"/>
                </a:solidFill>
              </a:rPr>
              <a:t>Where to find us…</a:t>
            </a:r>
          </a:p>
          <a:p>
            <a:r>
              <a:rPr lang="en-US" sz="3000" dirty="0"/>
              <a:t>Online, in the Media, and Special Publications</a:t>
            </a:r>
          </a:p>
          <a:p>
            <a:pPr lvl="1"/>
            <a:r>
              <a:rPr lang="en-US" sz="2400" b="0" dirty="0"/>
              <a:t>Hotline: Call </a:t>
            </a:r>
            <a:r>
              <a:rPr lang="en-US" b="1" dirty="0"/>
              <a:t>(530) 889-7388 </a:t>
            </a:r>
            <a:r>
              <a:rPr lang="en-US" sz="2400" b="0" dirty="0"/>
              <a:t>or submit your questions online</a:t>
            </a:r>
          </a:p>
          <a:p>
            <a:pPr lvl="1"/>
            <a:r>
              <a:rPr lang="en-US" sz="2400" b="0" dirty="0"/>
              <a:t>Website: pcmg.ucanr.org</a:t>
            </a:r>
          </a:p>
          <a:p>
            <a:pPr lvl="1"/>
            <a:r>
              <a:rPr lang="en-US" sz="2400" b="0" dirty="0" err="1"/>
              <a:t>Facebook</a:t>
            </a:r>
            <a:r>
              <a:rPr lang="en-US" sz="2400" b="0" dirty="0"/>
              <a:t>, Twitter, </a:t>
            </a:r>
            <a:r>
              <a:rPr lang="en-US" sz="2400" b="0" dirty="0" err="1"/>
              <a:t>Instagram</a:t>
            </a:r>
            <a:endParaRPr lang="en-US" sz="2400" b="0" dirty="0"/>
          </a:p>
          <a:p>
            <a:pPr lvl="1"/>
            <a:r>
              <a:rPr lang="en-US" sz="2400" b="0" dirty="0"/>
              <a:t>Gold Country Media monthly column </a:t>
            </a:r>
          </a:p>
          <a:p>
            <a:pPr lvl="1"/>
            <a:r>
              <a:rPr lang="en-US" sz="2400" b="0" i="1" dirty="0"/>
              <a:t>Curious Gardener</a:t>
            </a:r>
            <a:r>
              <a:rPr lang="en-US" sz="2400" b="0" dirty="0"/>
              <a:t> quarterly newsletter on our website</a:t>
            </a:r>
          </a:p>
          <a:p>
            <a:pPr lvl="1"/>
            <a:r>
              <a:rPr lang="en-US" sz="2400" b="0" i="1" dirty="0"/>
              <a:t>Calendar and Gardening Guide</a:t>
            </a:r>
          </a:p>
        </p:txBody>
      </p:sp>
      <p:sp>
        <p:nvSpPr>
          <p:cNvPr id="4" name="Slide Number Placeholder 3"/>
          <p:cNvSpPr>
            <a:spLocks noGrp="1"/>
          </p:cNvSpPr>
          <p:nvPr>
            <p:ph type="sldNum" sz="quarter" idx="12"/>
          </p:nvPr>
        </p:nvSpPr>
        <p:spPr/>
        <p:txBody>
          <a:bodyPr/>
          <a:lstStyle/>
          <a:p>
            <a:fld id="{111DB74A-73E3-49E8-8984-0D5D8C20C556}"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C9C66E-C68E-4EDC-9B43-660D532FAD09}"/>
              </a:ext>
            </a:extLst>
          </p:cNvPr>
          <p:cNvSpPr>
            <a:spLocks noGrp="1"/>
          </p:cNvSpPr>
          <p:nvPr>
            <p:ph type="title"/>
          </p:nvPr>
        </p:nvSpPr>
        <p:spPr/>
        <p:txBody>
          <a:bodyPr/>
          <a:lstStyle/>
          <a:p>
            <a:pPr algn="l"/>
            <a:r>
              <a:rPr lang="en-US" dirty="0"/>
              <a:t>                 References</a:t>
            </a:r>
          </a:p>
        </p:txBody>
      </p:sp>
      <p:sp>
        <p:nvSpPr>
          <p:cNvPr id="6" name="Content Placeholder 5">
            <a:extLst>
              <a:ext uri="{FF2B5EF4-FFF2-40B4-BE49-F238E27FC236}">
                <a16:creationId xmlns:a16="http://schemas.microsoft.com/office/drawing/2014/main" id="{ADD5FFF8-21FB-4CEF-B9DC-E55F587BB0D4}"/>
              </a:ext>
            </a:extLst>
          </p:cNvPr>
          <p:cNvSpPr>
            <a:spLocks noGrp="1"/>
          </p:cNvSpPr>
          <p:nvPr>
            <p:ph idx="1"/>
          </p:nvPr>
        </p:nvSpPr>
        <p:spPr>
          <a:xfrm>
            <a:off x="762000" y="1456973"/>
            <a:ext cx="7848600" cy="4602162"/>
          </a:xfrm>
        </p:spPr>
        <p:txBody>
          <a:bodyPr>
            <a:normAutofit fontScale="92500" lnSpcReduction="20000"/>
          </a:bodyPr>
          <a:lstStyle/>
          <a:p>
            <a:r>
              <a:rPr lang="en-US" sz="2600" b="1" dirty="0">
                <a:latin typeface="Calibri" panose="020F0502020204030204" pitchFamily="34" charset="0"/>
                <a:ea typeface="Calibri" panose="020F0502020204030204" pitchFamily="34" charset="0"/>
                <a:cs typeface="Times New Roman" panose="02020603050405020304" pitchFamily="18" charset="0"/>
              </a:rPr>
              <a:t>Online:</a:t>
            </a:r>
          </a:p>
          <a:p>
            <a:endParaRPr lang="en-US" sz="3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r>
              <a:rPr lang="en-US" sz="2600" dirty="0">
                <a:latin typeface="Calibri" panose="020F0502020204030204" pitchFamily="34" charset="0"/>
                <a:ea typeface="Calibri" panose="020F0502020204030204" pitchFamily="34" charset="0"/>
                <a:cs typeface="Times New Roman" panose="02020603050405020304" pitchFamily="18" charset="0"/>
              </a:rPr>
              <a:t>UC Davis Arboretum All Star        (introduction)</a:t>
            </a:r>
          </a:p>
          <a:p>
            <a:r>
              <a:rPr lang="en-US" sz="2600" i="1" dirty="0">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https://arboretum.ucdavis.edu/arboretum-all-stars</a:t>
            </a:r>
            <a:endParaRPr lang="en-US" sz="2600" b="1" dirty="0">
              <a:latin typeface="Calibri" panose="020F0502020204030204" pitchFamily="34" charset="0"/>
              <a:ea typeface="Calibri" panose="020F0502020204030204" pitchFamily="34" charset="0"/>
              <a:cs typeface="Times New Roman" panose="02020603050405020304" pitchFamily="18" charset="0"/>
            </a:endParaRPr>
          </a:p>
          <a:p>
            <a:endParaRPr lang="en-US" sz="2600" dirty="0">
              <a:latin typeface="Calibri" panose="020F0502020204030204" pitchFamily="34" charset="0"/>
              <a:ea typeface="Calibri" panose="020F0502020204030204" pitchFamily="34" charset="0"/>
              <a:cs typeface="Times New Roman" panose="02020603050405020304" pitchFamily="18" charset="0"/>
            </a:endParaRPr>
          </a:p>
          <a:p>
            <a:r>
              <a:rPr lang="en-US" sz="2600" dirty="0">
                <a:latin typeface="Calibri" panose="020F0502020204030204" pitchFamily="34" charset="0"/>
                <a:ea typeface="Calibri" panose="020F0502020204030204" pitchFamily="34" charset="0"/>
                <a:cs typeface="Times New Roman" panose="02020603050405020304" pitchFamily="18" charset="0"/>
              </a:rPr>
              <a:t>UC Davis Arboretum All Star Brochure</a:t>
            </a:r>
          </a:p>
          <a:p>
            <a:r>
              <a:rPr lang="en-US" sz="2600" i="1" u="sng" dirty="0">
                <a:latin typeface="Calibri" panose="020F0502020204030204" pitchFamily="34" charset="0"/>
                <a:ea typeface="Calibri" panose="020F0502020204030204" pitchFamily="34" charset="0"/>
                <a:cs typeface="Times New Roman" panose="02020603050405020304" pitchFamily="18" charset="0"/>
              </a:rPr>
              <a:t>https://arboretum.ucdavis.edu/sites/g/files/dgvnsk1546/files/inline-files/AllStarsBook_201415_final-reduced.pdf</a:t>
            </a:r>
          </a:p>
          <a:p>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600" dirty="0">
                <a:effectLst/>
                <a:latin typeface="Calibri" panose="020F0502020204030204" pitchFamily="34" charset="0"/>
                <a:ea typeface="Calibri" panose="020F0502020204030204" pitchFamily="34" charset="0"/>
                <a:cs typeface="Times New Roman" panose="02020603050405020304" pitchFamily="18" charset="0"/>
              </a:rPr>
              <a:t>UC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DavisArboretum</a:t>
            </a:r>
            <a:r>
              <a:rPr lang="en-US" sz="2600" dirty="0">
                <a:effectLst/>
                <a:latin typeface="Calibri" panose="020F0502020204030204" pitchFamily="34" charset="0"/>
                <a:ea typeface="Calibri" panose="020F0502020204030204" pitchFamily="34" charset="0"/>
                <a:cs typeface="Times New Roman" panose="02020603050405020304" pitchFamily="18" charset="0"/>
              </a:rPr>
              <a:t> All-Star </a:t>
            </a:r>
            <a:r>
              <a:rPr lang="en-US" sz="2600" dirty="0">
                <a:latin typeface="Calibri" panose="020F0502020204030204" pitchFamily="34" charset="0"/>
                <a:ea typeface="Calibri" panose="020F0502020204030204" pitchFamily="34" charset="0"/>
                <a:cs typeface="Times New Roman" panose="02020603050405020304" pitchFamily="18" charset="0"/>
              </a:rPr>
              <a:t>Database</a:t>
            </a: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2600" i="1" u="sng" dirty="0">
                <a:latin typeface="Calibri" panose="020F0502020204030204" pitchFamily="34" charset="0"/>
                <a:ea typeface="Calibri" panose="020F0502020204030204" pitchFamily="34" charset="0"/>
                <a:cs typeface="Times New Roman" panose="02020603050405020304" pitchFamily="18" charset="0"/>
              </a:rPr>
              <a:t>https</a:t>
            </a:r>
            <a:r>
              <a:rPr lang="en-US" sz="2600" i="1" u="sng" dirty="0">
                <a:effectLst/>
                <a:latin typeface="Calibri" panose="020F0502020204030204" pitchFamily="34" charset="0"/>
                <a:ea typeface="Calibri" panose="020F0502020204030204" pitchFamily="34" charset="0"/>
                <a:cs typeface="Times New Roman" panose="02020603050405020304" pitchFamily="18" charset="0"/>
              </a:rPr>
              <a:t>://arboretum.ucdavis.edu/allstars_browse.aspx?id=2</a:t>
            </a:r>
          </a:p>
          <a:p>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DACF4722-6002-4E67-B280-FC090AD5EA50}"/>
              </a:ext>
            </a:extLst>
          </p:cNvPr>
          <p:cNvSpPr>
            <a:spLocks noGrp="1"/>
          </p:cNvSpPr>
          <p:nvPr>
            <p:ph type="sldNum" sz="quarter" idx="12"/>
          </p:nvPr>
        </p:nvSpPr>
        <p:spPr/>
        <p:txBody>
          <a:bodyPr/>
          <a:lstStyle/>
          <a:p>
            <a:fld id="{111DB74A-73E3-49E8-8984-0D5D8C20C556}" type="slidenum">
              <a:rPr lang="en-US" smtClean="0"/>
              <a:pPr/>
              <a:t>30</a:t>
            </a:fld>
            <a:endParaRPr lang="en-US" dirty="0"/>
          </a:p>
        </p:txBody>
      </p:sp>
    </p:spTree>
    <p:extLst>
      <p:ext uri="{BB962C8B-B14F-4D97-AF65-F5344CB8AC3E}">
        <p14:creationId xmlns:p14="http://schemas.microsoft.com/office/powerpoint/2010/main" val="1368606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US" dirty="0"/>
              <a:t>               Thank You!</a:t>
            </a:r>
          </a:p>
        </p:txBody>
      </p:sp>
      <p:sp>
        <p:nvSpPr>
          <p:cNvPr id="7" name="Text Placeholder 6"/>
          <p:cNvSpPr>
            <a:spLocks noGrp="1"/>
          </p:cNvSpPr>
          <p:nvPr>
            <p:ph type="body" idx="1"/>
          </p:nvPr>
        </p:nvSpPr>
        <p:spPr>
          <a:xfrm>
            <a:off x="457200" y="1524000"/>
            <a:ext cx="8229600" cy="639762"/>
          </a:xfrm>
        </p:spPr>
        <p:txBody>
          <a:bodyPr>
            <a:noAutofit/>
          </a:bodyPr>
          <a:lstStyle/>
          <a:p>
            <a:pPr algn="l"/>
            <a:r>
              <a:rPr lang="en-US" sz="4000" b="0" dirty="0">
                <a:solidFill>
                  <a:schemeClr val="accent2"/>
                </a:solidFill>
              </a:rPr>
              <a:t>                Any Questions?</a:t>
            </a:r>
          </a:p>
        </p:txBody>
      </p:sp>
      <p:sp>
        <p:nvSpPr>
          <p:cNvPr id="8" name="Content Placeholder 7"/>
          <p:cNvSpPr>
            <a:spLocks noGrp="1"/>
          </p:cNvSpPr>
          <p:nvPr>
            <p:ph sz="half" idx="2"/>
          </p:nvPr>
        </p:nvSpPr>
        <p:spPr/>
        <p:txBody>
          <a:bodyPr/>
          <a:lstStyle/>
          <a:p>
            <a:endParaRPr lang="en-US" dirty="0"/>
          </a:p>
          <a:p>
            <a:pPr algn="ctr"/>
            <a:r>
              <a:rPr lang="en-US" dirty="0"/>
              <a:t>Master Gardener Hotline: </a:t>
            </a:r>
            <a:r>
              <a:rPr lang="en-US" b="1" dirty="0"/>
              <a:t>(530) 889-7388</a:t>
            </a:r>
          </a:p>
          <a:p>
            <a:pPr algn="ctr"/>
            <a:r>
              <a:rPr lang="en-US" dirty="0"/>
              <a:t>Master Gardener Website: </a:t>
            </a:r>
            <a:r>
              <a:rPr lang="en-US" b="1" dirty="0"/>
              <a:t>pcmg.ucanr.org</a:t>
            </a:r>
          </a:p>
          <a:p>
            <a:pPr algn="ctr"/>
            <a:endParaRPr lang="en-US" dirty="0"/>
          </a:p>
          <a:p>
            <a:pPr algn="ctr"/>
            <a:endParaRPr lang="en-US" dirty="0"/>
          </a:p>
        </p:txBody>
      </p:sp>
      <p:sp>
        <p:nvSpPr>
          <p:cNvPr id="10" name="Slide Number Placeholder 9"/>
          <p:cNvSpPr>
            <a:spLocks noGrp="1"/>
          </p:cNvSpPr>
          <p:nvPr>
            <p:ph type="sldNum" sz="quarter" idx="12"/>
          </p:nvPr>
        </p:nvSpPr>
        <p:spPr/>
        <p:txBody>
          <a:bodyPr/>
          <a:lstStyle/>
          <a:p>
            <a:fld id="{111DB74A-73E3-49E8-8984-0D5D8C20C556}" type="slidenum">
              <a:rPr lang="en-US" smtClean="0"/>
              <a:pPr/>
              <a:t>31</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Who Are Master Gardeners?</a:t>
            </a:r>
          </a:p>
        </p:txBody>
      </p:sp>
      <p:sp>
        <p:nvSpPr>
          <p:cNvPr id="6" name="Content Placeholder 5"/>
          <p:cNvSpPr>
            <a:spLocks noGrp="1"/>
          </p:cNvSpPr>
          <p:nvPr>
            <p:ph idx="1"/>
          </p:nvPr>
        </p:nvSpPr>
        <p:spPr/>
        <p:txBody>
          <a:bodyPr/>
          <a:lstStyle/>
          <a:p>
            <a:r>
              <a:rPr lang="en-US" dirty="0">
                <a:solidFill>
                  <a:schemeClr val="accent2"/>
                </a:solidFill>
              </a:rPr>
              <a:t>Where to find us…</a:t>
            </a:r>
          </a:p>
          <a:p>
            <a:r>
              <a:rPr lang="en-US" sz="3000" dirty="0"/>
              <a:t>Workshops, Fairs and Festivals and Special Events</a:t>
            </a:r>
          </a:p>
          <a:p>
            <a:pPr lvl="1"/>
            <a:r>
              <a:rPr lang="en-US" dirty="0"/>
              <a:t>Speakers by Request </a:t>
            </a:r>
          </a:p>
          <a:p>
            <a:pPr lvl="1"/>
            <a:r>
              <a:rPr lang="en-US" dirty="0"/>
              <a:t>Workshops (various venues, check website)</a:t>
            </a:r>
          </a:p>
          <a:p>
            <a:pPr lvl="1"/>
            <a:r>
              <a:rPr lang="en-US" dirty="0"/>
              <a:t>Farmers’ Markets (seasonal: Auburn, Roseville, Lincoln)</a:t>
            </a:r>
          </a:p>
          <a:p>
            <a:pPr lvl="1"/>
            <a:r>
              <a:rPr lang="en-US" dirty="0"/>
              <a:t>Fairs and Festivals Booths (varies)</a:t>
            </a:r>
          </a:p>
          <a:p>
            <a:pPr lvl="1"/>
            <a:r>
              <a:rPr lang="en-US" dirty="0"/>
              <a:t>Garden Faire (April)                          </a:t>
            </a:r>
          </a:p>
          <a:p>
            <a:pPr lvl="1"/>
            <a:r>
              <a:rPr lang="en-US" dirty="0"/>
              <a:t>Mother’s Day Garden Tour (May)  </a:t>
            </a:r>
          </a:p>
        </p:txBody>
      </p:sp>
      <p:sp>
        <p:nvSpPr>
          <p:cNvPr id="4" name="Slide Number Placeholder 3"/>
          <p:cNvSpPr>
            <a:spLocks noGrp="1"/>
          </p:cNvSpPr>
          <p:nvPr>
            <p:ph type="sldNum" sz="quarter" idx="12"/>
          </p:nvPr>
        </p:nvSpPr>
        <p:spPr/>
        <p:txBody>
          <a:bodyPr/>
          <a:lstStyle/>
          <a:p>
            <a:fld id="{111DB74A-73E3-49E8-8984-0D5D8C20C556}"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1020762"/>
          </a:xfrm>
        </p:spPr>
        <p:txBody>
          <a:bodyPr/>
          <a:lstStyle/>
          <a:p>
            <a:r>
              <a:rPr lang="en-US" dirty="0"/>
              <a:t>The UC Davis Arboretum</a:t>
            </a:r>
          </a:p>
        </p:txBody>
      </p:sp>
      <p:sp>
        <p:nvSpPr>
          <p:cNvPr id="3" name="Content Placeholder 2"/>
          <p:cNvSpPr>
            <a:spLocks noGrp="1"/>
          </p:cNvSpPr>
          <p:nvPr>
            <p:ph idx="1"/>
          </p:nvPr>
        </p:nvSpPr>
        <p:spPr>
          <a:xfrm>
            <a:off x="152400" y="565150"/>
            <a:ext cx="8534400" cy="5746750"/>
          </a:xfrm>
        </p:spPr>
        <p:txBody>
          <a:bodyPr>
            <a:normAutofit/>
          </a:bodyPr>
          <a:lstStyle/>
          <a:p>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r>
              <a:rPr lang="en-US" dirty="0"/>
              <a:t> </a:t>
            </a:r>
          </a:p>
          <a:p>
            <a:pPr marL="457200" lvl="1" indent="0">
              <a:buNone/>
            </a:pPr>
            <a:endParaRPr lang="en-US" sz="2000" b="1" i="1" dirty="0"/>
          </a:p>
          <a:p>
            <a:pPr marL="457200" lvl="1" indent="0">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Slide Number Placeholder 8"/>
          <p:cNvSpPr>
            <a:spLocks noGrp="1"/>
          </p:cNvSpPr>
          <p:nvPr>
            <p:ph type="sldNum" sz="quarter" idx="12"/>
          </p:nvPr>
        </p:nvSpPr>
        <p:spPr/>
        <p:txBody>
          <a:bodyPr/>
          <a:lstStyle/>
          <a:p>
            <a:fld id="{111DB74A-73E3-49E8-8984-0D5D8C20C556}" type="slidenum">
              <a:rPr lang="en-US" smtClean="0"/>
              <a:pPr/>
              <a:t>5</a:t>
            </a:fld>
            <a:endParaRPr lang="en-US" dirty="0"/>
          </a:p>
        </p:txBody>
      </p:sp>
      <p:pic>
        <p:nvPicPr>
          <p:cNvPr id="4" name="Picture 3">
            <a:extLst>
              <a:ext uri="{FF2B5EF4-FFF2-40B4-BE49-F238E27FC236}">
                <a16:creationId xmlns:a16="http://schemas.microsoft.com/office/drawing/2014/main" id="{4AA9C8F1-3989-49B1-8743-1F15643DEB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339" y="2133600"/>
            <a:ext cx="7352522" cy="36576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1020762"/>
          </a:xfrm>
        </p:spPr>
        <p:txBody>
          <a:bodyPr/>
          <a:lstStyle/>
          <a:p>
            <a:r>
              <a:rPr lang="en-US" dirty="0"/>
              <a:t>The UC Davis Arboretum</a:t>
            </a:r>
          </a:p>
        </p:txBody>
      </p:sp>
      <p:sp>
        <p:nvSpPr>
          <p:cNvPr id="3" name="Content Placeholder 2"/>
          <p:cNvSpPr>
            <a:spLocks noGrp="1"/>
          </p:cNvSpPr>
          <p:nvPr>
            <p:ph idx="1"/>
          </p:nvPr>
        </p:nvSpPr>
        <p:spPr>
          <a:xfrm>
            <a:off x="152400" y="274638"/>
            <a:ext cx="8534400" cy="6081712"/>
          </a:xfrm>
        </p:spPr>
        <p:txBody>
          <a:bodyPr>
            <a:normAutofit fontScale="85000" lnSpcReduction="20000"/>
          </a:bodyPr>
          <a:lstStyle/>
          <a:p>
            <a:endParaRPr lang="en-US" dirty="0"/>
          </a:p>
          <a:p>
            <a:pPr marL="457200" lvl="1" indent="0">
              <a:buNone/>
            </a:pPr>
            <a:endParaRPr lang="en-US" dirty="0"/>
          </a:p>
          <a:p>
            <a:pPr marL="457200" lvl="1" indent="0">
              <a:buNone/>
            </a:pPr>
            <a:endParaRPr lang="en-US" dirty="0"/>
          </a:p>
          <a:p>
            <a:pPr marL="457200" lvl="1" indent="0">
              <a:buNone/>
            </a:pPr>
            <a:r>
              <a:rPr lang="en-US" sz="4600" i="1" dirty="0"/>
              <a:t>Collections:</a:t>
            </a:r>
          </a:p>
          <a:p>
            <a:pPr marL="457200" lvl="1" indent="0">
              <a:buNone/>
            </a:pPr>
            <a:r>
              <a:rPr lang="en-US" sz="3000" b="1" dirty="0">
                <a:latin typeface="Calibri" panose="020F0502020204030204" pitchFamily="34" charset="0"/>
                <a:cs typeface="Calibri" panose="020F0502020204030204" pitchFamily="34" charset="0"/>
              </a:rPr>
              <a:t>AUST</a:t>
            </a:r>
            <a:r>
              <a:rPr lang="en-US" sz="3000" dirty="0">
                <a:latin typeface="Calibri" panose="020F0502020204030204" pitchFamily="34" charset="0"/>
                <a:cs typeface="Calibri" panose="020F0502020204030204" pitchFamily="34" charset="0"/>
              </a:rPr>
              <a:t> </a:t>
            </a:r>
            <a:r>
              <a:rPr lang="en-US" sz="3000" dirty="0">
                <a:effectLst/>
                <a:latin typeface="Calibri" panose="020F0502020204030204" pitchFamily="34" charset="0"/>
                <a:ea typeface="Calibri" panose="020F0502020204030204" pitchFamily="34" charset="0"/>
                <a:cs typeface="Times New Roman" panose="02020603050405020304" pitchFamily="18" charset="0"/>
              </a:rPr>
              <a:t>Australian  </a:t>
            </a:r>
            <a:r>
              <a:rPr lang="en-US" sz="3000" dirty="0">
                <a:latin typeface="Calibri" panose="020F0502020204030204" pitchFamily="34" charset="0"/>
                <a:ea typeface="Calibri" panose="020F0502020204030204" pitchFamily="34" charset="0"/>
                <a:cs typeface="Times New Roman" panose="02020603050405020304" pitchFamily="18" charset="0"/>
              </a:rPr>
              <a:t>	       </a:t>
            </a:r>
            <a:r>
              <a:rPr lang="en-US" sz="3000" b="1" dirty="0">
                <a:effectLst/>
                <a:latin typeface="Calibri" panose="020F0502020204030204" pitchFamily="34" charset="0"/>
                <a:ea typeface="Calibri" panose="020F0502020204030204" pitchFamily="34" charset="0"/>
                <a:cs typeface="Times New Roman" panose="02020603050405020304" pitchFamily="18" charset="0"/>
              </a:rPr>
              <a:t>EASI  </a:t>
            </a:r>
            <a:r>
              <a:rPr lang="en-US" sz="3000" dirty="0">
                <a:effectLst/>
                <a:latin typeface="Calibri" panose="020F0502020204030204" pitchFamily="34" charset="0"/>
                <a:ea typeface="Calibri" panose="020F0502020204030204" pitchFamily="34" charset="0"/>
                <a:cs typeface="Times New Roman" panose="02020603050405020304" pitchFamily="18" charset="0"/>
              </a:rPr>
              <a:t> E. Asian       </a:t>
            </a:r>
          </a:p>
          <a:p>
            <a:pPr marL="457200" lvl="1" indent="0">
              <a:buNone/>
            </a:pPr>
            <a:r>
              <a:rPr lang="en-US" sz="3000" b="1" dirty="0">
                <a:effectLst/>
                <a:latin typeface="Calibri" panose="020F0502020204030204" pitchFamily="34" charset="0"/>
                <a:ea typeface="Calibri" panose="020F0502020204030204" pitchFamily="34" charset="0"/>
                <a:cs typeface="Times New Roman" panose="02020603050405020304" pitchFamily="18" charset="0"/>
              </a:rPr>
              <a:t>ACAC</a:t>
            </a:r>
            <a:r>
              <a:rPr lang="en-US" sz="3000" dirty="0">
                <a:effectLst/>
                <a:latin typeface="Calibri" panose="020F0502020204030204" pitchFamily="34" charset="0"/>
                <a:ea typeface="Calibri" panose="020F0502020204030204" pitchFamily="34" charset="0"/>
                <a:cs typeface="Times New Roman" panose="02020603050405020304" pitchFamily="18" charset="0"/>
              </a:rPr>
              <a:t> Acacia Grove                </a:t>
            </a:r>
            <a:r>
              <a:rPr lang="en-US" sz="3000" b="1" dirty="0">
                <a:effectLst/>
                <a:latin typeface="Calibri" panose="020F0502020204030204" pitchFamily="34" charset="0"/>
                <a:ea typeface="Calibri" panose="020F0502020204030204" pitchFamily="34" charset="0"/>
                <a:cs typeface="Times New Roman" panose="02020603050405020304" pitchFamily="18" charset="0"/>
              </a:rPr>
              <a:t>MEDI</a:t>
            </a:r>
            <a:r>
              <a:rPr lang="en-US" sz="3000" dirty="0">
                <a:effectLst/>
                <a:latin typeface="Calibri" panose="020F0502020204030204" pitchFamily="34" charset="0"/>
                <a:ea typeface="Calibri" panose="020F0502020204030204" pitchFamily="34" charset="0"/>
                <a:cs typeface="Times New Roman" panose="02020603050405020304" pitchFamily="18" charset="0"/>
              </a:rPr>
              <a:t> Mediterranean </a:t>
            </a:r>
          </a:p>
          <a:p>
            <a:pPr marL="457200" lvl="1" indent="0">
              <a:buNone/>
            </a:pPr>
            <a:r>
              <a:rPr lang="en-US" sz="3000" b="1" dirty="0">
                <a:effectLst/>
                <a:latin typeface="Calibri" panose="020F0502020204030204" pitchFamily="34" charset="0"/>
                <a:ea typeface="Calibri" panose="020F0502020204030204" pitchFamily="34" charset="0"/>
                <a:cs typeface="Times New Roman" panose="02020603050405020304" pitchFamily="18" charset="0"/>
              </a:rPr>
              <a:t>CONI</a:t>
            </a:r>
            <a:r>
              <a:rPr lang="en-US" sz="3000" dirty="0">
                <a:effectLst/>
                <a:latin typeface="Calibri" panose="020F0502020204030204" pitchFamily="34" charset="0"/>
                <a:ea typeface="Calibri" panose="020F0502020204030204" pitchFamily="34" charset="0"/>
                <a:cs typeface="Times New Roman" panose="02020603050405020304" pitchFamily="18" charset="0"/>
              </a:rPr>
              <a:t> Conifer </a:t>
            </a:r>
            <a:r>
              <a:rPr lang="en-US" sz="3000" dirty="0">
                <a:latin typeface="Calibri" panose="020F0502020204030204" pitchFamily="34" charset="0"/>
                <a:ea typeface="Calibri" panose="020F0502020204030204" pitchFamily="34" charset="0"/>
                <a:cs typeface="Times New Roman" panose="02020603050405020304" pitchFamily="18" charset="0"/>
              </a:rPr>
              <a:t>	</a:t>
            </a:r>
            <a:r>
              <a:rPr lang="en-US" sz="3000" dirty="0">
                <a:effectLst/>
                <a:latin typeface="Calibri" panose="020F0502020204030204" pitchFamily="34" charset="0"/>
                <a:ea typeface="Calibri" panose="020F0502020204030204" pitchFamily="34" charset="0"/>
                <a:cs typeface="Times New Roman" panose="02020603050405020304" pitchFamily="18" charset="0"/>
              </a:rPr>
              <a:t>                    </a:t>
            </a:r>
            <a:r>
              <a:rPr lang="en-US" sz="3000" b="1" dirty="0">
                <a:effectLst/>
                <a:latin typeface="Calibri" panose="020F0502020204030204" pitchFamily="34" charset="0"/>
                <a:ea typeface="Calibri" panose="020F0502020204030204" pitchFamily="34" charset="0"/>
                <a:cs typeface="Times New Roman" panose="02020603050405020304" pitchFamily="18" charset="0"/>
              </a:rPr>
              <a:t>SWUS</a:t>
            </a:r>
            <a:r>
              <a:rPr lang="en-US" sz="3000" dirty="0">
                <a:effectLst/>
                <a:latin typeface="Calibri" panose="020F0502020204030204" pitchFamily="34" charset="0"/>
                <a:ea typeface="Calibri" panose="020F0502020204030204" pitchFamily="34" charset="0"/>
                <a:cs typeface="Times New Roman" panose="02020603050405020304" pitchFamily="18" charset="0"/>
              </a:rPr>
              <a:t> Southwest USA </a:t>
            </a:r>
          </a:p>
          <a:p>
            <a:pPr marL="457200" lvl="1" indent="0">
              <a:buNone/>
            </a:pPr>
            <a:r>
              <a:rPr lang="en-US" sz="3000" b="1" dirty="0">
                <a:effectLst/>
                <a:latin typeface="Calibri" panose="020F0502020204030204" pitchFamily="34" charset="0"/>
                <a:ea typeface="Calibri" panose="020F0502020204030204" pitchFamily="34" charset="0"/>
                <a:cs typeface="Times New Roman" panose="02020603050405020304" pitchFamily="18" charset="0"/>
              </a:rPr>
              <a:t>DESE</a:t>
            </a:r>
            <a:r>
              <a:rPr lang="en-US" sz="3000" dirty="0">
                <a:effectLst/>
                <a:latin typeface="Calibri" panose="020F0502020204030204" pitchFamily="34" charset="0"/>
                <a:ea typeface="Calibri" panose="020F0502020204030204" pitchFamily="34" charset="0"/>
                <a:cs typeface="Times New Roman" panose="02020603050405020304" pitchFamily="18" charset="0"/>
              </a:rPr>
              <a:t> Desert                             </a:t>
            </a:r>
            <a:r>
              <a:rPr lang="en-US" sz="3000" b="1" dirty="0">
                <a:effectLst/>
                <a:latin typeface="Calibri" panose="020F0502020204030204" pitchFamily="34" charset="0"/>
                <a:ea typeface="Calibri" panose="020F0502020204030204" pitchFamily="34" charset="0"/>
                <a:cs typeface="Times New Roman" panose="02020603050405020304" pitchFamily="18" charset="0"/>
              </a:rPr>
              <a:t>GAZE</a:t>
            </a:r>
            <a:r>
              <a:rPr lang="en-US" sz="3000" dirty="0">
                <a:effectLst/>
                <a:latin typeface="Calibri" panose="020F0502020204030204" pitchFamily="34" charset="0"/>
                <a:ea typeface="Calibri" panose="020F0502020204030204" pitchFamily="34" charset="0"/>
                <a:cs typeface="Times New Roman" panose="02020603050405020304" pitchFamily="18" charset="0"/>
              </a:rPr>
              <a:t> White Flower Garden 							(Gazebo)</a:t>
            </a:r>
          </a:p>
          <a:p>
            <a:pPr marL="457200" lvl="1" indent="0">
              <a:buNone/>
            </a:pPr>
            <a:r>
              <a:rPr lang="en-US" sz="3000" b="1" dirty="0">
                <a:effectLst/>
                <a:latin typeface="Calibri" panose="020F0502020204030204" pitchFamily="34" charset="0"/>
                <a:ea typeface="Calibri" panose="020F0502020204030204" pitchFamily="34" charset="0"/>
                <a:cs typeface="Times New Roman" panose="02020603050405020304" pitchFamily="18" charset="0"/>
              </a:rPr>
              <a:t>NURS   </a:t>
            </a:r>
            <a:r>
              <a:rPr lang="en-US" sz="3000" dirty="0">
                <a:effectLst/>
                <a:latin typeface="Calibri" panose="020F0502020204030204" pitchFamily="34" charset="0"/>
                <a:ea typeface="Calibri" panose="020F0502020204030204" pitchFamily="34" charset="0"/>
                <a:cs typeface="Times New Roman" panose="02020603050405020304" pitchFamily="18" charset="0"/>
              </a:rPr>
              <a:t>Arboretum Teaching Nursery  </a:t>
            </a:r>
          </a:p>
          <a:p>
            <a:pPr marL="457200" lvl="1" indent="0">
              <a:buNone/>
            </a:pPr>
            <a:r>
              <a:rPr lang="en-US" sz="3000" b="1" dirty="0">
                <a:effectLst/>
                <a:latin typeface="Calibri" panose="020F0502020204030204" pitchFamily="34" charset="0"/>
                <a:ea typeface="Calibri" panose="020F0502020204030204" pitchFamily="34" charset="0"/>
                <a:cs typeface="Times New Roman" panose="02020603050405020304" pitchFamily="18" charset="0"/>
              </a:rPr>
              <a:t>TERR</a:t>
            </a:r>
            <a:r>
              <a:rPr lang="en-US" sz="3000" dirty="0">
                <a:effectLst/>
                <a:latin typeface="Calibri" panose="020F0502020204030204" pitchFamily="34" charset="0"/>
                <a:ea typeface="Calibri" panose="020F0502020204030204" pitchFamily="34" charset="0"/>
                <a:cs typeface="Times New Roman" panose="02020603050405020304" pitchFamily="18" charset="0"/>
              </a:rPr>
              <a:t> Arboretum Terrace Garden</a:t>
            </a:r>
          </a:p>
          <a:p>
            <a:pPr marL="457200" lvl="1" indent="0">
              <a:buNone/>
            </a:pPr>
            <a:r>
              <a:rPr lang="en-US" sz="3000" b="1" dirty="0">
                <a:effectLst/>
                <a:latin typeface="Calibri" panose="020F0502020204030204" pitchFamily="34" charset="0"/>
                <a:ea typeface="Calibri" panose="020F0502020204030204" pitchFamily="34" charset="0"/>
                <a:cs typeface="Times New Roman" panose="02020603050405020304" pitchFamily="18" charset="0"/>
              </a:rPr>
              <a:t>MWB</a:t>
            </a:r>
            <a:r>
              <a:rPr lang="en-US" sz="3000" dirty="0">
                <a:effectLst/>
                <a:latin typeface="Calibri" panose="020F0502020204030204" pitchFamily="34" charset="0"/>
                <a:ea typeface="Calibri" panose="020F0502020204030204" pitchFamily="34" charset="0"/>
                <a:cs typeface="Times New Roman" panose="02020603050405020304" pitchFamily="18" charset="0"/>
              </a:rPr>
              <a:t> Mary Wattis Brown Garden (Calif. Native Plants)        </a:t>
            </a:r>
          </a:p>
          <a:p>
            <a:pPr marL="457200" lvl="1" indent="0">
              <a:buNone/>
            </a:pPr>
            <a:r>
              <a:rPr lang="en-US" sz="3000" b="1" dirty="0">
                <a:effectLst/>
                <a:latin typeface="Calibri" panose="020F0502020204030204" pitchFamily="34" charset="0"/>
                <a:ea typeface="Calibri" panose="020F0502020204030204" pitchFamily="34" charset="0"/>
                <a:cs typeface="Times New Roman" panose="02020603050405020304" pitchFamily="18" charset="0"/>
              </a:rPr>
              <a:t>STOR </a:t>
            </a:r>
            <a:r>
              <a:rPr lang="en-US" sz="3000" dirty="0">
                <a:effectLst/>
                <a:latin typeface="Calibri" panose="020F0502020204030204" pitchFamily="34" charset="0"/>
                <a:ea typeface="Calibri" panose="020F0502020204030204" pitchFamily="34" charset="0"/>
                <a:cs typeface="Times New Roman" panose="02020603050405020304" pitchFamily="18" charset="0"/>
              </a:rPr>
              <a:t>Ruth Risdon Storer Garden - a Valley-Wise Garden        </a:t>
            </a:r>
          </a:p>
          <a:p>
            <a:pPr marL="457200" lvl="1" indent="0">
              <a:buNone/>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Slide Number Placeholder 8"/>
          <p:cNvSpPr>
            <a:spLocks noGrp="1"/>
          </p:cNvSpPr>
          <p:nvPr>
            <p:ph type="sldNum" sz="quarter" idx="12"/>
          </p:nvPr>
        </p:nvSpPr>
        <p:spPr/>
        <p:txBody>
          <a:bodyPr/>
          <a:lstStyle/>
          <a:p>
            <a:fld id="{111DB74A-73E3-49E8-8984-0D5D8C20C556}" type="slidenum">
              <a:rPr lang="en-US" smtClean="0"/>
              <a:pPr/>
              <a:t>6</a:t>
            </a:fld>
            <a:endParaRPr lang="en-US" dirty="0"/>
          </a:p>
        </p:txBody>
      </p:sp>
    </p:spTree>
    <p:extLst>
      <p:ext uri="{BB962C8B-B14F-4D97-AF65-F5344CB8AC3E}">
        <p14:creationId xmlns:p14="http://schemas.microsoft.com/office/powerpoint/2010/main" val="1144197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E744AD-60AA-46C7-926E-9632A01E47AC}"/>
              </a:ext>
            </a:extLst>
          </p:cNvPr>
          <p:cNvSpPr>
            <a:spLocks noGrp="1"/>
          </p:cNvSpPr>
          <p:nvPr>
            <p:ph type="title"/>
          </p:nvPr>
        </p:nvSpPr>
        <p:spPr>
          <a:xfrm>
            <a:off x="457200" y="274638"/>
            <a:ext cx="8001000" cy="1143000"/>
          </a:xfrm>
        </p:spPr>
        <p:txBody>
          <a:bodyPr/>
          <a:lstStyle/>
          <a:p>
            <a:r>
              <a:rPr lang="en-US" dirty="0"/>
              <a:t>Mediterranean Climate</a:t>
            </a:r>
          </a:p>
        </p:txBody>
      </p:sp>
      <p:sp>
        <p:nvSpPr>
          <p:cNvPr id="6" name="Content Placeholder 5">
            <a:extLst>
              <a:ext uri="{FF2B5EF4-FFF2-40B4-BE49-F238E27FC236}">
                <a16:creationId xmlns:a16="http://schemas.microsoft.com/office/drawing/2014/main" id="{0D0B222E-715F-444E-A122-A29D2434B7E5}"/>
              </a:ext>
            </a:extLst>
          </p:cNvPr>
          <p:cNvSpPr>
            <a:spLocks noGrp="1"/>
          </p:cNvSpPr>
          <p:nvPr>
            <p:ph idx="1"/>
          </p:nvPr>
        </p:nvSpPr>
        <p:spPr>
          <a:xfrm>
            <a:off x="457200" y="1828800"/>
            <a:ext cx="8229600" cy="4343399"/>
          </a:xfrm>
        </p:spPr>
        <p:txBody>
          <a:bodyPr>
            <a:normAutofit lnSpcReduction="10000"/>
          </a:bodyPr>
          <a:lstStyle/>
          <a:p>
            <a:pPr marL="457200" indent="-457200">
              <a:buFont typeface="Wingdings" panose="05000000000000000000" pitchFamily="2" charset="2"/>
              <a:buChar char="v"/>
            </a:pPr>
            <a:r>
              <a:rPr lang="en-US" dirty="0"/>
              <a:t>Dry summers; droughts</a:t>
            </a:r>
          </a:p>
          <a:p>
            <a:pPr marL="457200" indent="-457200">
              <a:buFont typeface="Wingdings" panose="05000000000000000000" pitchFamily="2" charset="2"/>
              <a:buChar char="v"/>
            </a:pPr>
            <a:r>
              <a:rPr lang="en-US" dirty="0"/>
              <a:t>Mild, wet winters</a:t>
            </a:r>
          </a:p>
          <a:p>
            <a:pPr marL="457200" indent="-457200">
              <a:buFont typeface="Wingdings" panose="05000000000000000000" pitchFamily="2" charset="2"/>
              <a:buChar char="v"/>
            </a:pPr>
            <a:r>
              <a:rPr lang="en-US" dirty="0"/>
              <a:t>Occasional flooding</a:t>
            </a:r>
          </a:p>
          <a:p>
            <a:pPr marL="457200" indent="-457200">
              <a:buFont typeface="Wingdings" panose="05000000000000000000" pitchFamily="2" charset="2"/>
              <a:buChar char="v"/>
            </a:pPr>
            <a:r>
              <a:rPr lang="en-US" dirty="0">
                <a:solidFill>
                  <a:srgbClr val="002060"/>
                </a:solidFill>
              </a:rPr>
              <a:t>Found in </a:t>
            </a:r>
            <a:r>
              <a:rPr lang="en-US" sz="28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countries around the Mediterranean Sea, California, Australia, South Africa, and Chile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University of Calif. Natural Reserve System </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https://ucnrs.org/drought-fire-and-flood-in-mediterranean-climates</a:t>
            </a:r>
            <a:r>
              <a:rPr lang="en-US" sz="20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3" name="Slide Number Placeholder 2">
            <a:extLst>
              <a:ext uri="{FF2B5EF4-FFF2-40B4-BE49-F238E27FC236}">
                <a16:creationId xmlns:a16="http://schemas.microsoft.com/office/drawing/2014/main" id="{C5323173-7CBA-43CB-95C5-A7E036B51B47}"/>
              </a:ext>
            </a:extLst>
          </p:cNvPr>
          <p:cNvSpPr>
            <a:spLocks noGrp="1"/>
          </p:cNvSpPr>
          <p:nvPr>
            <p:ph type="sldNum" sz="quarter" idx="12"/>
          </p:nvPr>
        </p:nvSpPr>
        <p:spPr/>
        <p:txBody>
          <a:bodyPr/>
          <a:lstStyle/>
          <a:p>
            <a:fld id="{111DB74A-73E3-49E8-8984-0D5D8C20C556}" type="slidenum">
              <a:rPr lang="en-US" smtClean="0"/>
              <a:pPr/>
              <a:t>7</a:t>
            </a:fld>
            <a:endParaRPr lang="en-US" dirty="0"/>
          </a:p>
        </p:txBody>
      </p:sp>
    </p:spTree>
    <p:extLst>
      <p:ext uri="{BB962C8B-B14F-4D97-AF65-F5344CB8AC3E}">
        <p14:creationId xmlns:p14="http://schemas.microsoft.com/office/powerpoint/2010/main" val="425831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C9C66E-C68E-4EDC-9B43-660D532FAD09}"/>
              </a:ext>
            </a:extLst>
          </p:cNvPr>
          <p:cNvSpPr>
            <a:spLocks noGrp="1"/>
          </p:cNvSpPr>
          <p:nvPr>
            <p:ph type="title"/>
          </p:nvPr>
        </p:nvSpPr>
        <p:spPr/>
        <p:txBody>
          <a:bodyPr/>
          <a:lstStyle/>
          <a:p>
            <a:pPr algn="l"/>
            <a:r>
              <a:rPr lang="en-US" dirty="0"/>
              <a:t>                 References</a:t>
            </a:r>
          </a:p>
        </p:txBody>
      </p:sp>
      <p:sp>
        <p:nvSpPr>
          <p:cNvPr id="6" name="Content Placeholder 5">
            <a:extLst>
              <a:ext uri="{FF2B5EF4-FFF2-40B4-BE49-F238E27FC236}">
                <a16:creationId xmlns:a16="http://schemas.microsoft.com/office/drawing/2014/main" id="{ADD5FFF8-21FB-4CEF-B9DC-E55F587BB0D4}"/>
              </a:ext>
            </a:extLst>
          </p:cNvPr>
          <p:cNvSpPr>
            <a:spLocks noGrp="1"/>
          </p:cNvSpPr>
          <p:nvPr>
            <p:ph idx="1"/>
          </p:nvPr>
        </p:nvSpPr>
        <p:spPr>
          <a:xfrm>
            <a:off x="647700" y="1417638"/>
            <a:ext cx="7848600" cy="4602162"/>
          </a:xfrm>
        </p:spPr>
        <p:txBody>
          <a:bodyPr>
            <a:normAutofit fontScale="92500" lnSpcReduction="20000"/>
          </a:bodyPr>
          <a:lstStyle/>
          <a:p>
            <a:r>
              <a:rPr lang="en-US" sz="2600" b="1" dirty="0">
                <a:latin typeface="Calibri" panose="020F0502020204030204" pitchFamily="34" charset="0"/>
                <a:ea typeface="Calibri" panose="020F0502020204030204" pitchFamily="34" charset="0"/>
                <a:cs typeface="Times New Roman" panose="02020603050405020304" pitchFamily="18" charset="0"/>
              </a:rPr>
              <a:t>Online:</a:t>
            </a:r>
          </a:p>
          <a:p>
            <a:endParaRPr lang="en-US" sz="3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r>
              <a:rPr lang="en-US" sz="2600" dirty="0">
                <a:latin typeface="Calibri" panose="020F0502020204030204" pitchFamily="34" charset="0"/>
                <a:ea typeface="Calibri" panose="020F0502020204030204" pitchFamily="34" charset="0"/>
                <a:cs typeface="Times New Roman" panose="02020603050405020304" pitchFamily="18" charset="0"/>
              </a:rPr>
              <a:t>UC Davis Arboretum All Stars        (introduction)</a:t>
            </a:r>
          </a:p>
          <a:p>
            <a:r>
              <a:rPr lang="en-US" sz="2600" i="1" dirty="0">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https://arboretum.ucdavis.edu/arboretum-all-stars</a:t>
            </a:r>
            <a:endParaRPr lang="en-US" sz="2600" b="1" dirty="0">
              <a:latin typeface="Calibri" panose="020F0502020204030204" pitchFamily="34" charset="0"/>
              <a:ea typeface="Calibri" panose="020F0502020204030204" pitchFamily="34" charset="0"/>
              <a:cs typeface="Times New Roman" panose="02020603050405020304" pitchFamily="18" charset="0"/>
            </a:endParaRPr>
          </a:p>
          <a:p>
            <a:endParaRPr lang="en-US" sz="2600" dirty="0">
              <a:latin typeface="Calibri" panose="020F0502020204030204" pitchFamily="34" charset="0"/>
              <a:ea typeface="Calibri" panose="020F0502020204030204" pitchFamily="34" charset="0"/>
              <a:cs typeface="Times New Roman" panose="02020603050405020304" pitchFamily="18" charset="0"/>
            </a:endParaRPr>
          </a:p>
          <a:p>
            <a:r>
              <a:rPr lang="en-US" sz="2600" dirty="0">
                <a:latin typeface="Calibri" panose="020F0502020204030204" pitchFamily="34" charset="0"/>
                <a:ea typeface="Calibri" panose="020F0502020204030204" pitchFamily="34" charset="0"/>
                <a:cs typeface="Times New Roman" panose="02020603050405020304" pitchFamily="18" charset="0"/>
              </a:rPr>
              <a:t>UC Davis Arboretum All Star Brochure</a:t>
            </a:r>
          </a:p>
          <a:p>
            <a:r>
              <a:rPr lang="en-US" sz="2600" i="1" u="sng" dirty="0">
                <a:latin typeface="Calibri" panose="020F0502020204030204" pitchFamily="34" charset="0"/>
                <a:ea typeface="Calibri" panose="020F0502020204030204" pitchFamily="34" charset="0"/>
                <a:cs typeface="Times New Roman" panose="02020603050405020304" pitchFamily="18" charset="0"/>
              </a:rPr>
              <a:t>https://arboretum.ucdavis.edu/sites/g/files/dgvnsk1546/files/inline-files/AllStarsBook_201415_final-reduced.pdf</a:t>
            </a:r>
          </a:p>
          <a:p>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600" dirty="0">
                <a:effectLst/>
                <a:latin typeface="Calibri" panose="020F0502020204030204" pitchFamily="34" charset="0"/>
                <a:ea typeface="Calibri" panose="020F0502020204030204" pitchFamily="34" charset="0"/>
                <a:cs typeface="Times New Roman" panose="02020603050405020304" pitchFamily="18" charset="0"/>
              </a:rPr>
              <a:t>UC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DavisArboretum</a:t>
            </a:r>
            <a:r>
              <a:rPr lang="en-US" sz="2600" dirty="0">
                <a:effectLst/>
                <a:latin typeface="Calibri" panose="020F0502020204030204" pitchFamily="34" charset="0"/>
                <a:ea typeface="Calibri" panose="020F0502020204030204" pitchFamily="34" charset="0"/>
                <a:cs typeface="Times New Roman" panose="02020603050405020304" pitchFamily="18" charset="0"/>
              </a:rPr>
              <a:t> All-Star </a:t>
            </a:r>
            <a:r>
              <a:rPr lang="en-US" sz="2600" dirty="0">
                <a:latin typeface="Calibri" panose="020F0502020204030204" pitchFamily="34" charset="0"/>
                <a:ea typeface="Calibri" panose="020F0502020204030204" pitchFamily="34" charset="0"/>
                <a:cs typeface="Times New Roman" panose="02020603050405020304" pitchFamily="18" charset="0"/>
              </a:rPr>
              <a:t>Database</a:t>
            </a: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2600" i="1" u="sng" dirty="0">
                <a:latin typeface="Calibri" panose="020F0502020204030204" pitchFamily="34" charset="0"/>
                <a:ea typeface="Calibri" panose="020F0502020204030204" pitchFamily="34" charset="0"/>
                <a:cs typeface="Times New Roman" panose="02020603050405020304" pitchFamily="18" charset="0"/>
              </a:rPr>
              <a:t>https</a:t>
            </a:r>
            <a:r>
              <a:rPr lang="en-US" sz="2600" i="1" u="sng" dirty="0">
                <a:effectLst/>
                <a:latin typeface="Calibri" panose="020F0502020204030204" pitchFamily="34" charset="0"/>
                <a:ea typeface="Calibri" panose="020F0502020204030204" pitchFamily="34" charset="0"/>
                <a:cs typeface="Times New Roman" panose="02020603050405020304" pitchFamily="18" charset="0"/>
              </a:rPr>
              <a:t>://arboretum.ucdavis.edu/allstars_browse.aspx?id=2</a:t>
            </a:r>
          </a:p>
          <a:p>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DACF4722-6002-4E67-B280-FC090AD5EA50}"/>
              </a:ext>
            </a:extLst>
          </p:cNvPr>
          <p:cNvSpPr>
            <a:spLocks noGrp="1"/>
          </p:cNvSpPr>
          <p:nvPr>
            <p:ph type="sldNum" sz="quarter" idx="12"/>
          </p:nvPr>
        </p:nvSpPr>
        <p:spPr/>
        <p:txBody>
          <a:bodyPr/>
          <a:lstStyle/>
          <a:p>
            <a:fld id="{111DB74A-73E3-49E8-8984-0D5D8C20C556}" type="slidenum">
              <a:rPr lang="en-US" smtClean="0"/>
              <a:pPr/>
              <a:t>8</a:t>
            </a:fld>
            <a:endParaRPr lang="en-US" dirty="0"/>
          </a:p>
        </p:txBody>
      </p:sp>
    </p:spTree>
    <p:extLst>
      <p:ext uri="{BB962C8B-B14F-4D97-AF65-F5344CB8AC3E}">
        <p14:creationId xmlns:p14="http://schemas.microsoft.com/office/powerpoint/2010/main" val="3042939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7C222A0-5DF8-4099-90B4-6817A6F83BF7}"/>
              </a:ext>
            </a:extLst>
          </p:cNvPr>
          <p:cNvSpPr>
            <a:spLocks noGrp="1"/>
          </p:cNvSpPr>
          <p:nvPr>
            <p:ph type="title"/>
          </p:nvPr>
        </p:nvSpPr>
        <p:spPr/>
        <p:txBody>
          <a:bodyPr/>
          <a:lstStyle/>
          <a:p>
            <a:r>
              <a:rPr lang="en-US" dirty="0"/>
              <a:t>What Makes an All Star?</a:t>
            </a:r>
          </a:p>
        </p:txBody>
      </p:sp>
      <p:sp>
        <p:nvSpPr>
          <p:cNvPr id="7" name="Content Placeholder 6">
            <a:extLst>
              <a:ext uri="{FF2B5EF4-FFF2-40B4-BE49-F238E27FC236}">
                <a16:creationId xmlns:a16="http://schemas.microsoft.com/office/drawing/2014/main" id="{A6A89C2D-C5F0-40DB-B2A9-468D57EA9379}"/>
              </a:ext>
            </a:extLst>
          </p:cNvPr>
          <p:cNvSpPr>
            <a:spLocks noGrp="1"/>
          </p:cNvSpPr>
          <p:nvPr>
            <p:ph idx="1"/>
          </p:nvPr>
        </p:nvSpPr>
        <p:spPr>
          <a:xfrm>
            <a:off x="914400" y="1143000"/>
            <a:ext cx="7772400" cy="5440362"/>
          </a:xfrm>
        </p:spPr>
        <p:txBody>
          <a:bodyPr>
            <a:normAutofit fontScale="77500" lnSpcReduction="20000"/>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M</a:t>
            </a:r>
            <a:r>
              <a:rPr lang="en-US" sz="2800" dirty="0">
                <a:effectLst/>
                <a:latin typeface="Calibri" panose="020F0502020204030204" pitchFamily="34" charset="0"/>
                <a:ea typeface="Calibri" panose="020F0502020204030204" pitchFamily="34" charset="0"/>
                <a:cs typeface="Times New Roman" panose="02020603050405020304" pitchFamily="18" charset="0"/>
              </a:rPr>
              <a:t>ust have the following features: </a:t>
            </a:r>
          </a:p>
          <a:p>
            <a:pPr marL="457200" marR="0" indent="-457200">
              <a:lnSpc>
                <a:spcPct val="107000"/>
              </a:lnSpc>
              <a:spcBef>
                <a:spcPts val="0"/>
              </a:spcBef>
              <a:spcAft>
                <a:spcPts val="800"/>
              </a:spcAft>
              <a:buFont typeface="Wingdings" panose="05000000000000000000" pitchFamily="2" charset="2"/>
              <a:buChar char="v"/>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buFont typeface="Wingdings" panose="05000000000000000000" pitchFamily="2" charset="2"/>
              <a:buChar char="v"/>
            </a:pPr>
            <a:r>
              <a:rPr lang="en-US" sz="2800" dirty="0">
                <a:effectLst/>
                <a:latin typeface="Calibri" panose="020F0502020204030204" pitchFamily="34" charset="0"/>
                <a:ea typeface="Calibri" panose="020F0502020204030204" pitchFamily="34" charset="0"/>
                <a:cs typeface="Times New Roman" panose="02020603050405020304" pitchFamily="18" charset="0"/>
              </a:rPr>
              <a:t>Tested at the U</a:t>
            </a:r>
            <a:r>
              <a:rPr lang="en-US" sz="2800" dirty="0">
                <a:latin typeface="Calibri" panose="020F0502020204030204" pitchFamily="34" charset="0"/>
                <a:ea typeface="Calibri" panose="020F0502020204030204" pitchFamily="34" charset="0"/>
                <a:cs typeface="Times New Roman" panose="02020603050405020304" pitchFamily="18" charset="0"/>
              </a:rPr>
              <a:t>C Davis Arboretum and</a:t>
            </a:r>
          </a:p>
          <a:p>
            <a:pPr marL="0" marR="0" indent="0">
              <a:lnSpc>
                <a:spcPct val="107000"/>
              </a:lnSpc>
              <a:spcBef>
                <a:spcPts val="0"/>
              </a:spcBef>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      demonstration gardens around </a:t>
            </a:r>
          </a:p>
          <a:p>
            <a:pPr marL="0" marR="0" indent="0">
              <a:lnSpc>
                <a:spcPct val="107000"/>
              </a:lnSpc>
              <a:spcBef>
                <a:spcPts val="0"/>
              </a:spcBef>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      California </a:t>
            </a:r>
          </a:p>
          <a:p>
            <a:pPr marL="0" marR="0" indent="0">
              <a:lnSpc>
                <a:spcPct val="107000"/>
              </a:lnSpc>
              <a:spcBef>
                <a:spcPts val="0"/>
              </a:spcBef>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14300" marR="0" indent="-457200">
              <a:lnSpc>
                <a:spcPct val="107000"/>
              </a:lnSpc>
              <a:spcBef>
                <a:spcPts val="0"/>
              </a:spcBef>
              <a:spcAft>
                <a:spcPts val="800"/>
              </a:spcAft>
              <a:buFont typeface="Wingdings" panose="05000000000000000000" pitchFamily="2" charset="2"/>
              <a:buChar char="v"/>
            </a:pPr>
            <a:r>
              <a:rPr lang="en-US" sz="2800" dirty="0">
                <a:effectLst/>
                <a:latin typeface="Calibri" panose="020F0502020204030204" pitchFamily="34" charset="0"/>
                <a:ea typeface="Calibri" panose="020F0502020204030204" pitchFamily="34" charset="0"/>
                <a:cs typeface="Times New Roman" panose="02020603050405020304" pitchFamily="18" charset="0"/>
              </a:rPr>
              <a:t>Attractive for most of the year </a:t>
            </a:r>
          </a:p>
          <a:p>
            <a:pPr marL="114300" marR="0" indent="-457200">
              <a:lnSpc>
                <a:spcPct val="107000"/>
              </a:lnSpc>
              <a:spcBef>
                <a:spcPts val="0"/>
              </a:spcBef>
              <a:spcAft>
                <a:spcPts val="800"/>
              </a:spcAft>
              <a:buFont typeface="Wingdings" panose="05000000000000000000" pitchFamily="2" charset="2"/>
              <a:buChar char="v"/>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14300" marR="0" indent="-457200">
              <a:lnSpc>
                <a:spcPct val="107000"/>
              </a:lnSpc>
              <a:spcBef>
                <a:spcPts val="0"/>
              </a:spcBef>
              <a:spcAft>
                <a:spcPts val="800"/>
              </a:spcAft>
              <a:buFont typeface="Wingdings" panose="05000000000000000000" pitchFamily="2" charset="2"/>
              <a:buChar char="v"/>
            </a:pPr>
            <a:r>
              <a:rPr lang="en-US" sz="2800" dirty="0">
                <a:effectLst/>
                <a:latin typeface="Calibri" panose="020F0502020204030204" pitchFamily="34" charset="0"/>
                <a:ea typeface="Calibri" panose="020F0502020204030204" pitchFamily="34" charset="0"/>
                <a:cs typeface="Times New Roman" panose="02020603050405020304" pitchFamily="18" charset="0"/>
              </a:rPr>
              <a:t>Thrives in California’s Mediterranean climate </a:t>
            </a:r>
          </a:p>
          <a:p>
            <a:pPr marL="0" marR="0">
              <a:lnSpc>
                <a:spcPct val="107000"/>
              </a:lnSpc>
              <a:spcBef>
                <a:spcPts val="0"/>
              </a:spcBef>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14300" marR="0" indent="-457200">
              <a:lnSpc>
                <a:spcPct val="107000"/>
              </a:lnSpc>
              <a:spcBef>
                <a:spcPts val="0"/>
              </a:spcBef>
              <a:spcAft>
                <a:spcPts val="800"/>
              </a:spcAft>
              <a:buFont typeface="Wingdings" panose="05000000000000000000" pitchFamily="2" charset="2"/>
              <a:buChar char="v"/>
            </a:pPr>
            <a:r>
              <a:rPr lang="en-US" sz="2800" dirty="0">
                <a:latin typeface="Calibri" panose="020F0502020204030204" pitchFamily="34" charset="0"/>
                <a:ea typeface="Calibri" panose="020F0502020204030204" pitchFamily="34" charset="0"/>
                <a:cs typeface="Times New Roman" panose="02020603050405020304" pitchFamily="18" charset="0"/>
              </a:rPr>
              <a:t>Includes at least one of these features: </a:t>
            </a:r>
          </a:p>
          <a:p>
            <a:pPr marL="0" marR="0" indent="0">
              <a:lnSpc>
                <a:spcPct val="107000"/>
              </a:lnSpc>
              <a:spcBef>
                <a:spcPts val="0"/>
              </a:spcBef>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drought tolerant, easy to grow, not much water demand, few pest problems, attractive to wildlife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Slide Number Placeholder 2">
            <a:extLst>
              <a:ext uri="{FF2B5EF4-FFF2-40B4-BE49-F238E27FC236}">
                <a16:creationId xmlns:a16="http://schemas.microsoft.com/office/drawing/2014/main" id="{DC22DAAC-6DD8-4404-9179-B21176F250C1}"/>
              </a:ext>
            </a:extLst>
          </p:cNvPr>
          <p:cNvSpPr>
            <a:spLocks noGrp="1"/>
          </p:cNvSpPr>
          <p:nvPr>
            <p:ph type="sldNum" sz="quarter" idx="12"/>
          </p:nvPr>
        </p:nvSpPr>
        <p:spPr/>
        <p:txBody>
          <a:bodyPr/>
          <a:lstStyle/>
          <a:p>
            <a:fld id="{111DB74A-73E3-49E8-8984-0D5D8C20C556}" type="slidenum">
              <a:rPr lang="en-US" smtClean="0"/>
              <a:pPr/>
              <a:t>9</a:t>
            </a:fld>
            <a:endParaRPr lang="en-US" dirty="0"/>
          </a:p>
        </p:txBody>
      </p:sp>
      <p:pic>
        <p:nvPicPr>
          <p:cNvPr id="5" name="Picture 4" descr="Cooper’s ice plant">
            <a:extLst>
              <a:ext uri="{FF2B5EF4-FFF2-40B4-BE49-F238E27FC236}">
                <a16:creationId xmlns:a16="http://schemas.microsoft.com/office/drawing/2014/main" id="{BC4B16BB-241F-4AD4-B92C-8B878C300A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133600"/>
            <a:ext cx="1445895" cy="2035810"/>
          </a:xfrm>
          <a:prstGeom prst="rect">
            <a:avLst/>
          </a:prstGeom>
          <a:noFill/>
        </p:spPr>
      </p:pic>
    </p:spTree>
    <p:extLst>
      <p:ext uri="{BB962C8B-B14F-4D97-AF65-F5344CB8AC3E}">
        <p14:creationId xmlns:p14="http://schemas.microsoft.com/office/powerpoint/2010/main" val="2158369710"/>
      </p:ext>
    </p:extLst>
  </p:cSld>
  <p:clrMapOvr>
    <a:masterClrMapping/>
  </p:clrMapOvr>
</p:sld>
</file>

<file path=ppt/theme/theme1.xml><?xml version="1.0" encoding="utf-8"?>
<a:theme xmlns:a="http://schemas.openxmlformats.org/drawingml/2006/main" name="UCANR Intro slides ">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G Content slides">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no bottom logo)">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299936</Template>
  <TotalTime>3905</TotalTime>
  <Words>2778</Words>
  <Application>Microsoft Office PowerPoint</Application>
  <PresentationFormat>On-screen Show (4:3)</PresentationFormat>
  <Paragraphs>504</Paragraphs>
  <Slides>31</Slides>
  <Notes>24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31</vt:i4>
      </vt:variant>
    </vt:vector>
  </HeadingPairs>
  <TitlesOfParts>
    <vt:vector size="39" baseType="lpstr">
      <vt:lpstr>Arial</vt:lpstr>
      <vt:lpstr>Calibri</vt:lpstr>
      <vt:lpstr>proxima-nova</vt:lpstr>
      <vt:lpstr>Wingdings</vt:lpstr>
      <vt:lpstr>Wingdings 3</vt:lpstr>
      <vt:lpstr>UCANR Intro slides </vt:lpstr>
      <vt:lpstr>MG Content slides</vt:lpstr>
      <vt:lpstr>Content (no bottom logo)</vt:lpstr>
      <vt:lpstr>UC Davis Arboretum All Stars</vt:lpstr>
      <vt:lpstr>Who Are Master Gardeners?</vt:lpstr>
      <vt:lpstr>Who Are Master Gardeners?</vt:lpstr>
      <vt:lpstr>Who Are Master Gardeners?</vt:lpstr>
      <vt:lpstr>The UC Davis Arboretum</vt:lpstr>
      <vt:lpstr>The UC Davis Arboretum</vt:lpstr>
      <vt:lpstr>Mediterranean Climate</vt:lpstr>
      <vt:lpstr>                 References</vt:lpstr>
      <vt:lpstr>What Makes an All Star?</vt:lpstr>
      <vt:lpstr>Arboretum All-Star Brochure http://arboretum.ucdavis.edu/allstars_browse.aspx?id=2 </vt:lpstr>
      <vt:lpstr>  The UC Davis All Star Database https://arboretum.ucdavis.edu/plant-database Presented by botanical names, alphabetically        </vt:lpstr>
      <vt:lpstr>  The UC Davis All Star Database https://arboretum.ucdavis.edu/plant-databa        </vt:lpstr>
      <vt:lpstr>Using the Database https://arboretum.ucdavis.edu/arboretum-all-stars </vt:lpstr>
      <vt:lpstr>Using the Database</vt:lpstr>
      <vt:lpstr>Using the Database: perennials</vt:lpstr>
      <vt:lpstr>Using the Database: perennials</vt:lpstr>
      <vt:lpstr>Using the Database: perennials</vt:lpstr>
      <vt:lpstr>Using the Database: perennials</vt:lpstr>
      <vt:lpstr>Using the Database: groundcovers</vt:lpstr>
      <vt:lpstr>Using the Database: vines</vt:lpstr>
      <vt:lpstr>Using the Database: vines</vt:lpstr>
      <vt:lpstr>Using the Database: shrubs</vt:lpstr>
      <vt:lpstr>Using the Database: shrubs</vt:lpstr>
      <vt:lpstr>Using the Database: shrubs</vt:lpstr>
      <vt:lpstr>Using the Database: shrubs</vt:lpstr>
      <vt:lpstr>Using the Database: trees</vt:lpstr>
      <vt:lpstr>Using the Database: trees</vt:lpstr>
      <vt:lpstr>Using the Database: trees</vt:lpstr>
      <vt:lpstr>Using the Database: trees</vt:lpstr>
      <vt:lpstr>                 References</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Ann Beinhorn</dc:creator>
  <cp:lastModifiedBy>Ann</cp:lastModifiedBy>
  <cp:revision>62</cp:revision>
  <cp:lastPrinted>2022-08-04T17:58:02Z</cp:lastPrinted>
  <dcterms:created xsi:type="dcterms:W3CDTF">2019-09-10T00:27:57Z</dcterms:created>
  <dcterms:modified xsi:type="dcterms:W3CDTF">2022-08-05T02:40:27Z</dcterms:modified>
</cp:coreProperties>
</file>