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9" r:id="rId3"/>
  </p:sldMasterIdLst>
  <p:notesMasterIdLst>
    <p:notesMasterId r:id="rId26"/>
  </p:notesMasterIdLst>
  <p:handoutMasterIdLst>
    <p:handoutMasterId r:id="rId27"/>
  </p:handoutMasterIdLst>
  <p:sldIdLst>
    <p:sldId id="262" r:id="rId4"/>
    <p:sldId id="263" r:id="rId5"/>
    <p:sldId id="265"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85895" autoAdjust="0"/>
  </p:normalViewPr>
  <p:slideViewPr>
    <p:cSldViewPr>
      <p:cViewPr>
        <p:scale>
          <a:sx n="69" d="100"/>
          <a:sy n="69" d="100"/>
        </p:scale>
        <p:origin x="-2680" y="-2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7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microsoft.com/office/2016/11/relationships/changesInfo" Target="changesInfos/changesInfo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art" userId="f0d2f376cd6ab93d" providerId="LiveId" clId="{BECA265A-85C4-40A3-A39E-E5C0A2F4F06D}"/>
    <pc:docChg chg="modSld">
      <pc:chgData name="Nadine Hart" userId="f0d2f376cd6ab93d" providerId="LiveId" clId="{BECA265A-85C4-40A3-A39E-E5C0A2F4F06D}" dt="2019-08-07T21:28:18.780" v="58" actId="20577"/>
      <pc:docMkLst>
        <pc:docMk/>
      </pc:docMkLst>
      <pc:sldChg chg="modSp">
        <pc:chgData name="Nadine Hart" userId="f0d2f376cd6ab93d" providerId="LiveId" clId="{BECA265A-85C4-40A3-A39E-E5C0A2F4F06D}" dt="2019-08-07T21:28:18.780" v="58" actId="20577"/>
        <pc:sldMkLst>
          <pc:docMk/>
          <pc:sldMk cId="0" sldId="270"/>
        </pc:sldMkLst>
        <pc:spChg chg="mod">
          <ac:chgData name="Nadine Hart" userId="f0d2f376cd6ab93d" providerId="LiveId" clId="{BECA265A-85C4-40A3-A39E-E5C0A2F4F06D}" dt="2019-08-07T21:28:18.780" v="58" actId="20577"/>
          <ac:spMkLst>
            <pc:docMk/>
            <pc:sldMk cId="0" sldId="270"/>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6B3FA4-DBAA-4EA7-8A79-5D496AB929E0}" type="datetimeFigureOut">
              <a:rPr lang="en-US" smtClean="0"/>
              <a:pPr/>
              <a:t>11/1/19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E321B-42E6-4082-ADCB-16DB624964F2}" type="slidenum">
              <a:rPr lang="en-US" smtClean="0"/>
              <a:pPr/>
              <a:t>‹#›</a:t>
            </a:fld>
            <a:endParaRPr lang="en-US"/>
          </a:p>
        </p:txBody>
      </p:sp>
    </p:spTree>
    <p:extLst>
      <p:ext uri="{BB962C8B-B14F-4D97-AF65-F5344CB8AC3E}">
        <p14:creationId xmlns:p14="http://schemas.microsoft.com/office/powerpoint/2010/main" val="3561259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4C6B2-0E18-41FC-8CA1-B467464E7545}" type="datetimeFigureOut">
              <a:rPr lang="en-US" smtClean="0"/>
              <a:pPr/>
              <a:t>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60A3E-4BC9-4497-95E2-69F5661E229A}" type="slidenum">
              <a:rPr lang="en-US" smtClean="0"/>
              <a:pPr/>
              <a:t>‹#›</a:t>
            </a:fld>
            <a:endParaRPr lang="en-US"/>
          </a:p>
        </p:txBody>
      </p:sp>
    </p:spTree>
    <p:extLst>
      <p:ext uri="{BB962C8B-B14F-4D97-AF65-F5344CB8AC3E}">
        <p14:creationId xmlns:p14="http://schemas.microsoft.com/office/powerpoint/2010/main" val="213714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October,</a:t>
            </a:r>
            <a:r>
              <a:rPr lang="en-US" baseline="0" dirty="0" smtClean="0"/>
              <a:t> 16</a:t>
            </a:r>
            <a:r>
              <a:rPr lang="en-US" baseline="30000" dirty="0" smtClean="0"/>
              <a:t>th</a:t>
            </a:r>
            <a:r>
              <a:rPr lang="en-US" baseline="0" dirty="0" smtClean="0"/>
              <a:t> 2019</a:t>
            </a:r>
            <a:endParaRPr lang="en-US" dirty="0" smtClean="0"/>
          </a:p>
          <a:p>
            <a:r>
              <a:rPr lang="en-US" dirty="0" smtClean="0"/>
              <a:t>Created</a:t>
            </a:r>
            <a:r>
              <a:rPr lang="en-US" baseline="0" dirty="0" smtClean="0"/>
              <a:t> By: Julie Long, Placer County Master Gardener</a:t>
            </a:r>
          </a:p>
          <a:p>
            <a:r>
              <a:rPr lang="en-US" baseline="0" dirty="0" smtClean="0"/>
              <a:t>Audience: Gardening Enthusiast </a:t>
            </a:r>
          </a:p>
          <a:p>
            <a:r>
              <a:rPr lang="en-US" baseline="0" dirty="0" smtClean="0"/>
              <a:t>Publicity: </a:t>
            </a:r>
          </a:p>
          <a:p>
            <a:r>
              <a:rPr lang="en-US" baseline="0" dirty="0" smtClean="0"/>
              <a:t>Update History:</a:t>
            </a:r>
          </a:p>
          <a:p>
            <a:endParaRPr lang="en-US" baseline="0" dirty="0" smtClean="0"/>
          </a:p>
          <a:p>
            <a:r>
              <a:rPr lang="en-US" baseline="0" dirty="0" smtClean="0"/>
              <a:t>Photographs by Julie Long</a:t>
            </a: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1</a:t>
            </a:fld>
            <a:endParaRPr lang="en-US"/>
          </a:p>
        </p:txBody>
      </p:sp>
    </p:spTree>
    <p:extLst>
      <p:ext uri="{BB962C8B-B14F-4D97-AF65-F5344CB8AC3E}">
        <p14:creationId xmlns:p14="http://schemas.microsoft.com/office/powerpoint/2010/main" val="231462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B60A3E-4BC9-4497-95E2-69F5661E229A}" type="slidenum">
              <a:rPr lang="en-US" smtClean="0"/>
              <a:pPr/>
              <a:t>5</a:t>
            </a:fld>
            <a:endParaRPr lang="en-US"/>
          </a:p>
        </p:txBody>
      </p:sp>
    </p:spTree>
    <p:extLst>
      <p:ext uri="{BB962C8B-B14F-4D97-AF65-F5344CB8AC3E}">
        <p14:creationId xmlns:p14="http://schemas.microsoft.com/office/powerpoint/2010/main" val="316010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a:solidFill>
            <a:schemeClr val="bg1"/>
          </a:solidFill>
          <a:ln>
            <a:noFill/>
          </a:ln>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Picture Placeholder 7"/>
          <p:cNvSpPr>
            <a:spLocks noGrp="1"/>
          </p:cNvSpPr>
          <p:nvPr>
            <p:ph type="pic" sz="quarter" idx="13"/>
          </p:nvPr>
        </p:nvSpPr>
        <p:spPr>
          <a:xfrm>
            <a:off x="3429000" y="2133600"/>
            <a:ext cx="2286000" cy="1828800"/>
          </a:xfrm>
        </p:spPr>
        <p:txBody>
          <a:bodyPr/>
          <a:lstStyle/>
          <a:p>
            <a:r>
              <a:rPr lang="en-US"/>
              <a:t>Click icon to add picture</a:t>
            </a:r>
          </a:p>
        </p:txBody>
      </p:sp>
      <p:sp>
        <p:nvSpPr>
          <p:cNvPr id="19" name="TextBox 18"/>
          <p:cNvSpPr txBox="1"/>
          <p:nvPr userDrawn="1"/>
        </p:nvSpPr>
        <p:spPr>
          <a:xfrm>
            <a:off x="762000" y="4343400"/>
            <a:ext cx="7620000"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solidFill>
              </a:rPr>
              <a:t>Presented</a:t>
            </a:r>
            <a:r>
              <a:rPr lang="en-US" sz="2800" b="0" baseline="0" dirty="0">
                <a:solidFill>
                  <a:schemeClr val="accent1"/>
                </a:solidFill>
              </a:rPr>
              <a:t> by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solidFill>
              </a:rPr>
              <a:t>UC Master Gardeners of Placer County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9245353"/>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vl1pPr>
            <a:lvl2pPr>
              <a:defRPr sz="2400" b="0" i="0" baseline="0"/>
            </a:lvl2pPr>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p:txBody>
          <a:bodyPr/>
          <a:lstStyle/>
          <a:p>
            <a:r>
              <a:rPr lang="en-US"/>
              <a:t>Click to edit Master title style</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r>
              <a:rPr lang="en-US"/>
              <a:t>Click icon to add picture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685800"/>
            <a:ext cx="7772400" cy="1143000"/>
          </a:xfrm>
        </p:spPr>
        <p:txBody>
          <a:bodyPr/>
          <a:lstStyle>
            <a:lvl1pPr>
              <a:defRPr baseline="0">
                <a:solidFill>
                  <a:schemeClr val="accent1"/>
                </a:solidFill>
              </a:defRPr>
            </a:lvl1pPr>
          </a:lstStyle>
          <a:p>
            <a:r>
              <a:rPr lang="en-US"/>
              <a:t>Click to edit Master title style</a:t>
            </a:r>
            <a:endParaRPr lang="en-US" dirty="0"/>
          </a:p>
        </p:txBody>
      </p:sp>
      <p:sp>
        <p:nvSpPr>
          <p:cNvPr id="14" name="Slide Number Placeholder 5"/>
          <p:cNvSpPr txBox="1">
            <a:spLocks/>
          </p:cNvSpPr>
          <p:nvPr userDrawn="1"/>
        </p:nvSpPr>
        <p:spPr>
          <a:xfrm>
            <a:off x="7315200" y="6356350"/>
            <a:ext cx="1371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EBBE47B-08D9-4130-BED0-6D57421D0D1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 Placeholder 11"/>
          <p:cNvSpPr>
            <a:spLocks noGrp="1"/>
          </p:cNvSpPr>
          <p:nvPr>
            <p:ph type="body" sz="quarter" idx="13"/>
          </p:nvPr>
        </p:nvSpPr>
        <p:spPr>
          <a:xfrm>
            <a:off x="685800" y="2057400"/>
            <a:ext cx="7772400" cy="3124200"/>
          </a:xfrm>
        </p:spPr>
        <p:txBody>
          <a:bodyPr/>
          <a:lstStyle>
            <a:lvl3pPr>
              <a:defRPr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6002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1600200"/>
            <a:ext cx="2743200" cy="2514600"/>
          </a:xfrm>
        </p:spPr>
        <p:txBody>
          <a:bodyPr/>
          <a:lstStyle>
            <a:lvl1pPr>
              <a:buNone/>
              <a:defRPr/>
            </a:lvl1pPr>
          </a:lstStyle>
          <a:p>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685800"/>
            <a:ext cx="472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6"/>
          </p:nvPr>
        </p:nvSpPr>
        <p:spPr/>
        <p:txBody>
          <a:bodyPr/>
          <a:lstStyle/>
          <a:p>
            <a:fld id="{111DB74A-73E3-49E8-8984-0D5D8C20C556}" type="slidenum">
              <a:rPr lang="en-US" smtClean="0"/>
              <a:pPr/>
              <a:t>‹#›</a:t>
            </a:fld>
            <a:endParaRPr lang="en-US" dirty="0"/>
          </a:p>
        </p:txBody>
      </p:sp>
      <p:sp>
        <p:nvSpPr>
          <p:cNvPr id="10" name="Picture Placeholder 9"/>
          <p:cNvSpPr>
            <a:spLocks noGrp="1"/>
          </p:cNvSpPr>
          <p:nvPr>
            <p:ph type="pic" sz="quarter" idx="18"/>
          </p:nvPr>
        </p:nvSpPr>
        <p:spPr>
          <a:xfrm>
            <a:off x="5486400" y="685800"/>
            <a:ext cx="2743200" cy="2514600"/>
          </a:xfrm>
        </p:spPr>
        <p:txBody>
          <a:bodyPr/>
          <a:lstStyle>
            <a:lvl1pPr>
              <a:buNone/>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8229600" cy="639762"/>
          </a:xfrm>
          <a:ln>
            <a:noFill/>
          </a:ln>
        </p:spPr>
        <p:txBody>
          <a:bodyPr anchor="b">
            <a:normAutofit/>
          </a:bodyPr>
          <a:lstStyle>
            <a:lvl1pPr marL="0" indent="0" algn="ctr">
              <a:spcAft>
                <a:spcPts val="600"/>
              </a:spcAft>
              <a:buNone/>
              <a:defRPr sz="3200" b="0" i="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111DB74A-73E3-49E8-8984-0D5D8C20C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2.xml"/><Relationship Id="rId8"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3.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9" name="Picture 8" descr="ANR_subbrands_horizontal_MG.jp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76400" y="5867400"/>
            <a:ext cx="5740400" cy="78278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47" r:id="rId4"/>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i="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pic>
        <p:nvPicPr>
          <p:cNvPr id="7" name="Picture 6" descr="MG_logo-v2014_short-UCCE.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03120" y="6096000"/>
            <a:ext cx="540026" cy="496824"/>
          </a:xfrm>
          <a:prstGeom prst="rect">
            <a:avLst/>
          </a:prstGeom>
        </p:spPr>
      </p:pic>
      <p:sp>
        <p:nvSpPr>
          <p:cNvPr id="8" name="TextBox 7"/>
          <p:cNvSpPr txBox="1"/>
          <p:nvPr userDrawn="1"/>
        </p:nvSpPr>
        <p:spPr>
          <a:xfrm>
            <a:off x="2667000" y="6172200"/>
            <a:ext cx="4191000" cy="400110"/>
          </a:xfrm>
          <a:prstGeom prst="rect">
            <a:avLst/>
          </a:prstGeom>
          <a:noFill/>
        </p:spPr>
        <p:txBody>
          <a:bodyPr wrap="square" rtlCol="0">
            <a:spAutoFit/>
          </a:bodyPr>
          <a:lstStyle/>
          <a:p>
            <a:r>
              <a:rPr lang="en-US" sz="2000" b="0" dirty="0">
                <a:solidFill>
                  <a:schemeClr val="accent1"/>
                </a:solidFill>
              </a:rPr>
              <a:t>UC Master</a:t>
            </a:r>
            <a:r>
              <a:rPr lang="en-US" sz="2000" b="0" baseline="0" dirty="0">
                <a:solidFill>
                  <a:schemeClr val="accent1"/>
                </a:solidFill>
              </a:rPr>
              <a:t> Gardeners of Placer County</a:t>
            </a:r>
            <a:endParaRPr lang="en-US" sz="20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48" r:id="rId3"/>
    <p:sldLayoutId id="2147483738" r:id="rId4"/>
    <p:sldLayoutId id="2147483745" r:id="rId5"/>
    <p:sldLayoutId id="2147483756" r:id="rId6"/>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DB74A-73E3-49E8-8984-0D5D8C20C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5" r:id="rId5"/>
  </p:sldLayoutIdLst>
  <p:hf hdr="0" ftr="0" dt="0"/>
  <p:txStyles>
    <p:titleStyle>
      <a:lvl1pPr algn="ctr" defTabSz="9144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spcAft>
          <a:spcPts val="300"/>
        </a:spcAft>
        <a:buFontTx/>
        <a:buNone/>
        <a:defRPr sz="3200" b="0" i="0" kern="1200" baseline="0">
          <a:solidFill>
            <a:schemeClr val="tx2"/>
          </a:solidFill>
          <a:latin typeface="+mn-lt"/>
          <a:ea typeface="+mn-ea"/>
          <a:cs typeface="+mn-cs"/>
        </a:defRPr>
      </a:lvl1pPr>
      <a:lvl2pPr marL="742950" indent="-285750" algn="l" defTabSz="914400" rtl="0" eaLnBrk="1" latinLnBrk="0" hangingPunct="1">
        <a:spcBef>
          <a:spcPct val="20000"/>
        </a:spcBef>
        <a:spcAft>
          <a:spcPts val="300"/>
        </a:spcAft>
        <a:buFont typeface="Wingdings" pitchFamily="2" charset="2"/>
        <a:buChar char="v"/>
        <a:defRPr sz="2400" b="0" kern="1200" baseline="0">
          <a:solidFill>
            <a:schemeClr val="tx2"/>
          </a:solidFill>
          <a:latin typeface="+mn-lt"/>
          <a:ea typeface="+mn-ea"/>
          <a:cs typeface="+mn-cs"/>
        </a:defRPr>
      </a:lvl2pPr>
      <a:lvl3pPr marL="1143000" indent="-228600" algn="l" defTabSz="914400" rtl="0" eaLnBrk="1" latinLnBrk="0" hangingPunct="1">
        <a:spcBef>
          <a:spcPct val="20000"/>
        </a:spcBef>
        <a:spcAft>
          <a:spcPts val="300"/>
        </a:spcAft>
        <a:buFont typeface="Arial" pitchFamily="34" charset="0"/>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rboretum.ucdavis.edu" TargetMode="External"/><Relationship Id="rId4" Type="http://schemas.openxmlformats.org/officeDocument/2006/relationships/hyperlink" Target="https://plantright.org/about-invasive-plants/plant-list/" TargetMode="Externa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normAutofit fontScale="90000"/>
          </a:bodyPr>
          <a:lstStyle/>
          <a:p>
            <a:r>
              <a:rPr lang="en-US" dirty="0"/>
              <a:t>UC </a:t>
            </a:r>
            <a:r>
              <a:rPr lang="en-US" dirty="0" smtClean="0"/>
              <a:t>Davis </a:t>
            </a:r>
            <a:r>
              <a:rPr lang="en-US" dirty="0"/>
              <a:t>Arboretum</a:t>
            </a:r>
            <a:br>
              <a:rPr lang="en-US" dirty="0"/>
            </a:br>
            <a:r>
              <a:rPr lang="en-US" dirty="0"/>
              <a:t> All-Star Grasses</a:t>
            </a:r>
          </a:p>
        </p:txBody>
      </p:sp>
      <p:pic>
        <p:nvPicPr>
          <p:cNvPr id="2" name="Picture Placeholder 1" descr="PA134967.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3124200" y="1889760"/>
            <a:ext cx="3048000" cy="2438400"/>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err="1" smtClean="0"/>
              <a:t>Stipa</a:t>
            </a:r>
            <a:r>
              <a:rPr lang="en-US" i="1" dirty="0" smtClean="0"/>
              <a:t> </a:t>
            </a:r>
            <a:r>
              <a:rPr lang="en-US" i="1" dirty="0" err="1" smtClean="0"/>
              <a:t>gigantea</a:t>
            </a:r>
            <a:r>
              <a:rPr lang="en-US" dirty="0" smtClean="0"/>
              <a:t> (</a:t>
            </a:r>
            <a:r>
              <a:rPr lang="en-US" i="1" dirty="0" err="1" smtClean="0"/>
              <a:t>Celtica</a:t>
            </a:r>
            <a:r>
              <a:rPr lang="en-US" i="1" dirty="0" smtClean="0"/>
              <a:t> </a:t>
            </a:r>
            <a:r>
              <a:rPr lang="en-US" i="1" dirty="0" err="1" smtClean="0"/>
              <a:t>gigantea</a:t>
            </a:r>
            <a:r>
              <a:rPr lang="en-US" dirty="0" smtClean="0"/>
              <a:t>) </a:t>
            </a:r>
            <a:br>
              <a:rPr lang="en-US" dirty="0" smtClean="0"/>
            </a:br>
            <a:r>
              <a:rPr lang="en-US" dirty="0" smtClean="0"/>
              <a:t> giant feather grass</a:t>
            </a:r>
            <a:endParaRPr lang="en-US" dirty="0"/>
          </a:p>
        </p:txBody>
      </p:sp>
      <p:pic>
        <p:nvPicPr>
          <p:cNvPr id="4" name="Content Placeholder 3" descr="PA134854.JPG"/>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r="-1417"/>
          <a:stretch/>
        </p:blipFill>
        <p:spPr>
          <a:xfrm>
            <a:off x="3848101" y="1634098"/>
            <a:ext cx="5295900" cy="4869390"/>
          </a:xfrm>
          <a:prstGeom prst="rect">
            <a:avLst/>
          </a:prstGeom>
        </p:spPr>
      </p:pic>
      <p:sp>
        <p:nvSpPr>
          <p:cNvPr id="7" name="TextBox 6"/>
          <p:cNvSpPr txBox="1"/>
          <p:nvPr/>
        </p:nvSpPr>
        <p:spPr>
          <a:xfrm>
            <a:off x="88898" y="2393144"/>
            <a:ext cx="3644902" cy="2788456"/>
          </a:xfrm>
          <a:prstGeom prst="rect">
            <a:avLst/>
          </a:prstGeom>
          <a:noFill/>
        </p:spPr>
        <p:txBody>
          <a:bodyPr wrap="square" rtlCol="0">
            <a:spAutoFit/>
          </a:bodyPr>
          <a:lstStyle/>
          <a:p>
            <a:pPr marL="285750" indent="-285750">
              <a:lnSpc>
                <a:spcPct val="80000"/>
              </a:lnSpc>
              <a:spcAft>
                <a:spcPts val="1200"/>
              </a:spcAft>
              <a:buFont typeface="Arial"/>
              <a:buChar char="•"/>
            </a:pPr>
            <a:r>
              <a:rPr lang="en-US" sz="2400" dirty="0" smtClean="0"/>
              <a:t>Large and dramatic (over 3’ tall)</a:t>
            </a:r>
          </a:p>
          <a:p>
            <a:pPr marL="285750" indent="-285750">
              <a:lnSpc>
                <a:spcPct val="80000"/>
              </a:lnSpc>
              <a:spcAft>
                <a:spcPts val="1200"/>
              </a:spcAft>
              <a:buFont typeface="Arial"/>
              <a:buChar char="•"/>
            </a:pPr>
            <a:r>
              <a:rPr lang="en-US" sz="2400" dirty="0" smtClean="0"/>
              <a:t>Waving flower wands add movement</a:t>
            </a:r>
            <a:endParaRPr lang="en-US" sz="2400" dirty="0"/>
          </a:p>
          <a:p>
            <a:pPr marL="285750" indent="-285750">
              <a:lnSpc>
                <a:spcPct val="80000"/>
              </a:lnSpc>
              <a:spcAft>
                <a:spcPts val="1200"/>
              </a:spcAft>
              <a:buFont typeface="Arial"/>
              <a:buChar char="•"/>
            </a:pPr>
            <a:r>
              <a:rPr lang="en-US" sz="2400" dirty="0" smtClean="0"/>
              <a:t>Looks good year-round</a:t>
            </a:r>
            <a:endParaRPr lang="en-US" sz="2400" dirty="0"/>
          </a:p>
          <a:p>
            <a:pPr marL="285750" indent="-285750">
              <a:lnSpc>
                <a:spcPct val="80000"/>
              </a:lnSpc>
              <a:spcAft>
                <a:spcPts val="1200"/>
              </a:spcAft>
              <a:buFont typeface="Arial"/>
              <a:buChar char="•"/>
            </a:pPr>
            <a:r>
              <a:rPr lang="en-US" sz="2400" dirty="0" smtClean="0"/>
              <a:t>Low water requirements</a:t>
            </a:r>
            <a:endParaRPr lang="en-US" sz="2400" dirty="0"/>
          </a:p>
          <a:p>
            <a:pPr marL="285750" indent="-285750">
              <a:lnSpc>
                <a:spcPct val="80000"/>
              </a:lnSpc>
              <a:spcAft>
                <a:spcPts val="1200"/>
              </a:spcAft>
              <a:buFont typeface="Arial"/>
              <a:buChar char="•"/>
            </a:pPr>
            <a:r>
              <a:rPr lang="en-US" sz="2400" dirty="0" smtClean="0"/>
              <a:t>Full to part-sun exposure</a:t>
            </a:r>
            <a:endParaRPr lang="en-US" sz="2400" dirty="0"/>
          </a:p>
        </p:txBody>
      </p:sp>
    </p:spTree>
    <p:extLst>
      <p:ext uri="{BB962C8B-B14F-4D97-AF65-F5344CB8AC3E}">
        <p14:creationId xmlns:p14="http://schemas.microsoft.com/office/powerpoint/2010/main" val="24747854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2" y="2184400"/>
            <a:ext cx="3130548" cy="1066801"/>
          </a:xfrm>
        </p:spPr>
        <p:txBody>
          <a:bodyPr>
            <a:normAutofit fontScale="90000"/>
          </a:bodyPr>
          <a:lstStyle/>
          <a:p>
            <a:pPr algn="ctr"/>
            <a:r>
              <a:rPr lang="en-US" dirty="0" smtClean="0"/>
              <a:t>Delicate flower detail of the Giant feather grass</a:t>
            </a:r>
            <a:endParaRPr lang="en-US" dirty="0"/>
          </a:p>
        </p:txBody>
      </p:sp>
      <p:pic>
        <p:nvPicPr>
          <p:cNvPr id="4" name="Content Placeholder 3" descr="PA134857.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rot="16200000">
            <a:off x="3132668" y="681567"/>
            <a:ext cx="6333065" cy="5511799"/>
          </a:xfrm>
          <a:prstGeom prst="rect">
            <a:avLst/>
          </a:prstGeom>
        </p:spPr>
      </p:pic>
    </p:spTree>
    <p:extLst>
      <p:ext uri="{BB962C8B-B14F-4D97-AF65-F5344CB8AC3E}">
        <p14:creationId xmlns:p14="http://schemas.microsoft.com/office/powerpoint/2010/main" val="3876142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228600"/>
            <a:ext cx="6530975" cy="1066801"/>
          </a:xfrm>
        </p:spPr>
        <p:txBody>
          <a:bodyPr>
            <a:normAutofit fontScale="90000"/>
          </a:bodyPr>
          <a:lstStyle/>
          <a:p>
            <a:pPr algn="ctr"/>
            <a:r>
              <a:rPr lang="en-US" i="1" dirty="0" err="1" smtClean="0"/>
              <a:t>Festuca</a:t>
            </a:r>
            <a:r>
              <a:rPr lang="en-US" i="1" dirty="0" smtClean="0"/>
              <a:t> </a:t>
            </a:r>
            <a:r>
              <a:rPr lang="en-US" i="1" dirty="0" err="1" smtClean="0"/>
              <a:t>californica</a:t>
            </a:r>
            <a:r>
              <a:rPr lang="en-US" i="1" dirty="0" smtClean="0"/>
              <a:t> </a:t>
            </a:r>
            <a:r>
              <a:rPr lang="en-US" dirty="0"/>
              <a:t/>
            </a:r>
            <a:br>
              <a:rPr lang="en-US" dirty="0"/>
            </a:br>
            <a:r>
              <a:rPr lang="en-US" dirty="0" smtClean="0"/>
              <a:t>California fescue</a:t>
            </a:r>
            <a:endParaRPr lang="en-US" dirty="0"/>
          </a:p>
        </p:txBody>
      </p:sp>
      <p:pic>
        <p:nvPicPr>
          <p:cNvPr id="4" name="Content Placeholder 3" descr="PA134897.jpg"/>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a:stretch/>
        </p:blipFill>
        <p:spPr>
          <a:xfrm>
            <a:off x="3340100" y="1524000"/>
            <a:ext cx="5600700" cy="4965700"/>
          </a:xfrm>
          <a:prstGeom prst="rect">
            <a:avLst/>
          </a:prstGeom>
        </p:spPr>
      </p:pic>
      <p:sp>
        <p:nvSpPr>
          <p:cNvPr id="5" name="TextBox 4"/>
          <p:cNvSpPr txBox="1"/>
          <p:nvPr/>
        </p:nvSpPr>
        <p:spPr>
          <a:xfrm>
            <a:off x="25400" y="1524537"/>
            <a:ext cx="3314700" cy="4770536"/>
          </a:xfrm>
          <a:prstGeom prst="rect">
            <a:avLst/>
          </a:prstGeom>
          <a:noFill/>
        </p:spPr>
        <p:txBody>
          <a:bodyPr wrap="square" rtlCol="0">
            <a:spAutoFit/>
          </a:bodyPr>
          <a:lstStyle/>
          <a:p>
            <a:pPr marL="285750" indent="-285750">
              <a:spcAft>
                <a:spcPts val="1200"/>
              </a:spcAft>
              <a:buFont typeface="Arial"/>
              <a:buChar char="•"/>
            </a:pPr>
            <a:r>
              <a:rPr lang="en-US" sz="2400" dirty="0" smtClean="0"/>
              <a:t>California native</a:t>
            </a:r>
            <a:endParaRPr lang="en-US" sz="2400" dirty="0"/>
          </a:p>
          <a:p>
            <a:pPr marL="285750" indent="-285750">
              <a:spcAft>
                <a:spcPts val="1200"/>
              </a:spcAft>
              <a:buFont typeface="Arial"/>
              <a:buChar char="•"/>
            </a:pPr>
            <a:r>
              <a:rPr lang="en-US" sz="2400" dirty="0" smtClean="0"/>
              <a:t>Tolerates summer drought and different soil types</a:t>
            </a:r>
            <a:endParaRPr lang="en-US" sz="2400" dirty="0"/>
          </a:p>
          <a:p>
            <a:pPr marL="285750" indent="-285750">
              <a:spcAft>
                <a:spcPts val="1200"/>
              </a:spcAft>
              <a:buFont typeface="Arial"/>
              <a:buChar char="•"/>
            </a:pPr>
            <a:r>
              <a:rPr lang="en-US" sz="2400" dirty="0" smtClean="0"/>
              <a:t>Medium (1-3’tall) grass with graceful gray-green leaves and airy flowers</a:t>
            </a:r>
            <a:endParaRPr lang="en-US" sz="2400" dirty="0"/>
          </a:p>
          <a:p>
            <a:pPr marL="285750" indent="-285750">
              <a:spcAft>
                <a:spcPts val="1200"/>
              </a:spcAft>
              <a:buFont typeface="Arial"/>
              <a:buChar char="•"/>
            </a:pPr>
            <a:r>
              <a:rPr lang="en-US" sz="2400" dirty="0" smtClean="0"/>
              <a:t>Low water requirements</a:t>
            </a:r>
            <a:endParaRPr lang="en-US" sz="2400" dirty="0"/>
          </a:p>
          <a:p>
            <a:pPr marL="285750" indent="-285750">
              <a:spcAft>
                <a:spcPts val="1200"/>
              </a:spcAft>
              <a:buFont typeface="Arial"/>
              <a:buChar char="•"/>
            </a:pPr>
            <a:r>
              <a:rPr lang="en-US" sz="2400" dirty="0" smtClean="0"/>
              <a:t>Partial sun exposure</a:t>
            </a:r>
          </a:p>
        </p:txBody>
      </p:sp>
    </p:spTree>
    <p:extLst>
      <p:ext uri="{BB962C8B-B14F-4D97-AF65-F5344CB8AC3E}">
        <p14:creationId xmlns:p14="http://schemas.microsoft.com/office/powerpoint/2010/main" val="5291735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74700"/>
          </a:xfrm>
        </p:spPr>
        <p:txBody>
          <a:bodyPr/>
          <a:lstStyle/>
          <a:p>
            <a:pPr algn="ctr"/>
            <a:r>
              <a:rPr lang="en-US" dirty="0" smtClean="0"/>
              <a:t>Another view of California fescue</a:t>
            </a:r>
            <a:endParaRPr lang="en-US" dirty="0"/>
          </a:p>
        </p:txBody>
      </p:sp>
      <p:pic>
        <p:nvPicPr>
          <p:cNvPr id="4" name="Content Placeholder 3" descr="PA134902.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276225" y="1209548"/>
            <a:ext cx="8595360" cy="5343652"/>
          </a:xfrm>
          <a:prstGeom prst="rect">
            <a:avLst/>
          </a:prstGeom>
        </p:spPr>
      </p:pic>
    </p:spTree>
    <p:extLst>
      <p:ext uri="{BB962C8B-B14F-4D97-AF65-F5344CB8AC3E}">
        <p14:creationId xmlns:p14="http://schemas.microsoft.com/office/powerpoint/2010/main" val="2418569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90053"/>
            <a:ext cx="6403974" cy="1066801"/>
          </a:xfrm>
        </p:spPr>
        <p:txBody>
          <a:bodyPr>
            <a:noAutofit/>
          </a:bodyPr>
          <a:lstStyle/>
          <a:p>
            <a:pPr algn="ctr"/>
            <a:r>
              <a:rPr lang="en-US" sz="3600" i="1" dirty="0" err="1" smtClean="0"/>
              <a:t>Bouteloua</a:t>
            </a:r>
            <a:r>
              <a:rPr lang="en-US" sz="3600" i="1" dirty="0" smtClean="0"/>
              <a:t> </a:t>
            </a:r>
            <a:r>
              <a:rPr lang="en-US" sz="3600" i="1" dirty="0" err="1" smtClean="0"/>
              <a:t>gracilis</a:t>
            </a:r>
            <a:r>
              <a:rPr lang="en-US" sz="3600" dirty="0" smtClean="0"/>
              <a:t/>
            </a:r>
            <a:br>
              <a:rPr lang="en-US" sz="3600" dirty="0" smtClean="0"/>
            </a:br>
            <a:r>
              <a:rPr lang="en-US" sz="3600" dirty="0" smtClean="0"/>
              <a:t> blue </a:t>
            </a:r>
            <a:r>
              <a:rPr lang="en-US" sz="3600" dirty="0" err="1" smtClean="0"/>
              <a:t>grama</a:t>
            </a:r>
            <a:r>
              <a:rPr lang="en-US" sz="3600" dirty="0" smtClean="0"/>
              <a:t> grass</a:t>
            </a:r>
            <a:endParaRPr lang="en-US" sz="3600" dirty="0"/>
          </a:p>
        </p:txBody>
      </p:sp>
      <p:sp>
        <p:nvSpPr>
          <p:cNvPr id="5" name="TextBox 4"/>
          <p:cNvSpPr txBox="1"/>
          <p:nvPr/>
        </p:nvSpPr>
        <p:spPr>
          <a:xfrm>
            <a:off x="276225" y="2120900"/>
            <a:ext cx="2670175" cy="646331"/>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endParaRPr lang="en-US" dirty="0"/>
          </a:p>
        </p:txBody>
      </p:sp>
      <p:sp>
        <p:nvSpPr>
          <p:cNvPr id="7" name="TextBox 6"/>
          <p:cNvSpPr txBox="1"/>
          <p:nvPr/>
        </p:nvSpPr>
        <p:spPr>
          <a:xfrm>
            <a:off x="12700" y="2116991"/>
            <a:ext cx="4330700" cy="2923877"/>
          </a:xfrm>
          <a:prstGeom prst="rect">
            <a:avLst/>
          </a:prstGeom>
          <a:noFill/>
        </p:spPr>
        <p:txBody>
          <a:bodyPr wrap="square" rtlCol="0">
            <a:spAutoFit/>
          </a:bodyPr>
          <a:lstStyle/>
          <a:p>
            <a:pPr marL="285750" indent="-285750">
              <a:spcAft>
                <a:spcPts val="1200"/>
              </a:spcAft>
              <a:buFont typeface="Arial"/>
              <a:buChar char="•"/>
            </a:pPr>
            <a:r>
              <a:rPr lang="en-US" sz="2400" dirty="0" smtClean="0"/>
              <a:t>California native</a:t>
            </a:r>
            <a:endParaRPr lang="en-US" sz="2400" dirty="0"/>
          </a:p>
          <a:p>
            <a:pPr marL="285750" indent="-285750">
              <a:spcAft>
                <a:spcPts val="1200"/>
              </a:spcAft>
              <a:buFont typeface="Arial"/>
              <a:buChar char="•"/>
            </a:pPr>
            <a:r>
              <a:rPr lang="en-US" sz="2400" dirty="0" smtClean="0"/>
              <a:t>Medium (1-3’tall) with a tidy, upright shape</a:t>
            </a:r>
          </a:p>
          <a:p>
            <a:pPr marL="285750" indent="-285750">
              <a:spcAft>
                <a:spcPts val="1200"/>
              </a:spcAft>
              <a:buFont typeface="Arial"/>
              <a:buChar char="•"/>
            </a:pPr>
            <a:r>
              <a:rPr lang="en-US" sz="2400" smtClean="0"/>
              <a:t>Nicknamed </a:t>
            </a:r>
            <a:r>
              <a:rPr lang="en-US" sz="2400" dirty="0" smtClean="0"/>
              <a:t>“eyelash grass”</a:t>
            </a:r>
            <a:endParaRPr lang="en-US" sz="2400" dirty="0"/>
          </a:p>
          <a:p>
            <a:pPr marL="285750" indent="-285750">
              <a:spcAft>
                <a:spcPts val="1200"/>
              </a:spcAft>
              <a:buFont typeface="Arial"/>
              <a:buChar char="•"/>
            </a:pPr>
            <a:r>
              <a:rPr lang="en-US" sz="2400" dirty="0" smtClean="0"/>
              <a:t>Low water use</a:t>
            </a:r>
          </a:p>
          <a:p>
            <a:pPr marL="285750" indent="-285750">
              <a:spcAft>
                <a:spcPts val="1200"/>
              </a:spcAft>
              <a:buFont typeface="Arial"/>
              <a:buChar char="•"/>
            </a:pPr>
            <a:r>
              <a:rPr lang="en-US" sz="2400" dirty="0" smtClean="0"/>
              <a:t>Full to part-sun exposure</a:t>
            </a:r>
            <a:endParaRPr lang="en-US" sz="2400" dirty="0"/>
          </a:p>
        </p:txBody>
      </p:sp>
      <p:pic>
        <p:nvPicPr>
          <p:cNvPr id="12" name="Content Placeholder 11" descr="PA134940.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rot="16200000">
            <a:off x="3668273" y="2121056"/>
            <a:ext cx="5576336" cy="3698727"/>
          </a:xfrm>
          <a:prstGeom prst="rect">
            <a:avLst/>
          </a:prstGeom>
        </p:spPr>
      </p:pic>
    </p:spTree>
    <p:extLst>
      <p:ext uri="{BB962C8B-B14F-4D97-AF65-F5344CB8AC3E}">
        <p14:creationId xmlns:p14="http://schemas.microsoft.com/office/powerpoint/2010/main" val="37036072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69900"/>
            <a:ext cx="8591550" cy="647701"/>
          </a:xfrm>
        </p:spPr>
        <p:txBody>
          <a:bodyPr>
            <a:noAutofit/>
          </a:bodyPr>
          <a:lstStyle/>
          <a:p>
            <a:pPr algn="ctr"/>
            <a:r>
              <a:rPr lang="en-US" sz="3600" dirty="0" smtClean="0"/>
              <a:t>A grouping of blue </a:t>
            </a:r>
            <a:r>
              <a:rPr lang="en-US" sz="3600" dirty="0" err="1" smtClean="0"/>
              <a:t>grama</a:t>
            </a:r>
            <a:r>
              <a:rPr lang="en-US" sz="3600" dirty="0" smtClean="0"/>
              <a:t> grass wave gracefully in the sun</a:t>
            </a:r>
            <a:endParaRPr lang="en-US" sz="3600" dirty="0"/>
          </a:p>
        </p:txBody>
      </p:sp>
      <p:pic>
        <p:nvPicPr>
          <p:cNvPr id="4" name="Content Placeholder 3" descr="PA134936.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274320" y="1615440"/>
            <a:ext cx="8595360" cy="4937760"/>
          </a:xfrm>
          <a:prstGeom prst="rect">
            <a:avLst/>
          </a:prstGeom>
        </p:spPr>
      </p:pic>
    </p:spTree>
    <p:extLst>
      <p:ext uri="{BB962C8B-B14F-4D97-AF65-F5344CB8AC3E}">
        <p14:creationId xmlns:p14="http://schemas.microsoft.com/office/powerpoint/2010/main" val="38095909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657697"/>
            <a:ext cx="6251575" cy="520701"/>
          </a:xfrm>
        </p:spPr>
        <p:txBody>
          <a:bodyPr>
            <a:normAutofit fontScale="90000"/>
          </a:bodyPr>
          <a:lstStyle/>
          <a:p>
            <a:pPr algn="ctr"/>
            <a:r>
              <a:rPr lang="en-US" i="1" dirty="0" err="1" smtClean="0"/>
              <a:t>Muhlenbergia</a:t>
            </a:r>
            <a:r>
              <a:rPr lang="en-US" i="1" dirty="0" smtClean="0"/>
              <a:t> </a:t>
            </a:r>
            <a:r>
              <a:rPr lang="en-US" i="1" dirty="0" err="1" smtClean="0"/>
              <a:t>rigens</a:t>
            </a:r>
            <a:r>
              <a:rPr lang="en-US" i="1" dirty="0" smtClean="0"/>
              <a:t> </a:t>
            </a:r>
            <a:r>
              <a:rPr lang="en-US" dirty="0" smtClean="0"/>
              <a:t/>
            </a:r>
            <a:br>
              <a:rPr lang="en-US" dirty="0" smtClean="0"/>
            </a:br>
            <a:r>
              <a:rPr lang="en-US" dirty="0" err="1" smtClean="0"/>
              <a:t>deergrass</a:t>
            </a:r>
            <a:endParaRPr lang="en-US" dirty="0"/>
          </a:p>
        </p:txBody>
      </p:sp>
      <p:pic>
        <p:nvPicPr>
          <p:cNvPr id="4" name="Content Placeholder 3" descr="PA134876.jpg"/>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r="-1252"/>
          <a:stretch/>
        </p:blipFill>
        <p:spPr>
          <a:xfrm>
            <a:off x="3441700" y="1533998"/>
            <a:ext cx="5549900" cy="5099131"/>
          </a:xfrm>
          <a:prstGeom prst="rect">
            <a:avLst/>
          </a:prstGeom>
        </p:spPr>
      </p:pic>
      <p:sp>
        <p:nvSpPr>
          <p:cNvPr id="5" name="TextBox 4"/>
          <p:cNvSpPr txBox="1"/>
          <p:nvPr/>
        </p:nvSpPr>
        <p:spPr>
          <a:xfrm>
            <a:off x="152398" y="2064127"/>
            <a:ext cx="3289301" cy="4031873"/>
          </a:xfrm>
          <a:prstGeom prst="rect">
            <a:avLst/>
          </a:prstGeom>
          <a:noFill/>
        </p:spPr>
        <p:txBody>
          <a:bodyPr wrap="square" rtlCol="0">
            <a:spAutoFit/>
          </a:bodyPr>
          <a:lstStyle/>
          <a:p>
            <a:pPr marL="285750" indent="-285750">
              <a:spcAft>
                <a:spcPts val="1200"/>
              </a:spcAft>
              <a:buFont typeface="Arial"/>
              <a:buChar char="•"/>
            </a:pPr>
            <a:r>
              <a:rPr lang="en-US" sz="2400" dirty="0" smtClean="0"/>
              <a:t>California native</a:t>
            </a:r>
          </a:p>
          <a:p>
            <a:pPr marL="285750" indent="-285750">
              <a:spcAft>
                <a:spcPts val="1200"/>
              </a:spcAft>
              <a:buFont typeface="Arial"/>
              <a:buChar char="•"/>
            </a:pPr>
            <a:r>
              <a:rPr lang="en-US" sz="2400" dirty="0" smtClean="0"/>
              <a:t>Large (over 3’) grass that makes a nice, informal screen.  </a:t>
            </a:r>
            <a:endParaRPr lang="en-US" sz="2400" dirty="0"/>
          </a:p>
          <a:p>
            <a:pPr marL="285750" indent="-285750">
              <a:spcAft>
                <a:spcPts val="1200"/>
              </a:spcAft>
              <a:buFont typeface="Arial"/>
              <a:buChar char="•"/>
            </a:pPr>
            <a:r>
              <a:rPr lang="en-US" sz="2400" dirty="0" smtClean="0"/>
              <a:t>Needs almost no maintenance</a:t>
            </a:r>
            <a:endParaRPr lang="en-US" sz="2400" dirty="0"/>
          </a:p>
          <a:p>
            <a:pPr marL="285750" indent="-285750">
              <a:spcAft>
                <a:spcPts val="1200"/>
              </a:spcAft>
              <a:buFont typeface="Arial"/>
              <a:buChar char="•"/>
            </a:pPr>
            <a:r>
              <a:rPr lang="en-US" sz="2400" dirty="0" smtClean="0"/>
              <a:t>Low water use</a:t>
            </a:r>
            <a:endParaRPr lang="en-US" sz="2400" dirty="0"/>
          </a:p>
          <a:p>
            <a:pPr marL="285750" indent="-285750">
              <a:spcAft>
                <a:spcPts val="1200"/>
              </a:spcAft>
              <a:buFont typeface="Arial"/>
              <a:buChar char="•"/>
            </a:pPr>
            <a:r>
              <a:rPr lang="en-US" sz="2400" dirty="0" smtClean="0"/>
              <a:t>Full to part-sun exposure</a:t>
            </a:r>
            <a:endParaRPr lang="en-US" sz="2400" dirty="0"/>
          </a:p>
        </p:txBody>
      </p:sp>
    </p:spTree>
    <p:extLst>
      <p:ext uri="{BB962C8B-B14F-4D97-AF65-F5344CB8AC3E}">
        <p14:creationId xmlns:p14="http://schemas.microsoft.com/office/powerpoint/2010/main" val="21131895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5748"/>
            <a:ext cx="8591550" cy="965200"/>
          </a:xfrm>
        </p:spPr>
        <p:txBody>
          <a:bodyPr>
            <a:normAutofit fontScale="90000"/>
          </a:bodyPr>
          <a:lstStyle/>
          <a:p>
            <a:pPr algn="ctr"/>
            <a:r>
              <a:rPr lang="en-US" dirty="0" err="1" smtClean="0"/>
              <a:t>Deergrass</a:t>
            </a:r>
            <a:r>
              <a:rPr lang="en-US" dirty="0" smtClean="0"/>
              <a:t> en masse makes a statement!</a:t>
            </a:r>
            <a:endParaRPr lang="en-US" dirty="0"/>
          </a:p>
        </p:txBody>
      </p:sp>
      <p:pic>
        <p:nvPicPr>
          <p:cNvPr id="4" name="Content Placeholder 3" descr="PA134905.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274320" y="1298448"/>
            <a:ext cx="8595360" cy="4937760"/>
          </a:xfrm>
          <a:prstGeom prst="rect">
            <a:avLst/>
          </a:prstGeom>
        </p:spPr>
      </p:pic>
    </p:spTree>
    <p:extLst>
      <p:ext uri="{BB962C8B-B14F-4D97-AF65-F5344CB8AC3E}">
        <p14:creationId xmlns:p14="http://schemas.microsoft.com/office/powerpoint/2010/main" val="40973456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82600"/>
            <a:ext cx="6784974" cy="660400"/>
          </a:xfrm>
        </p:spPr>
        <p:txBody>
          <a:bodyPr>
            <a:normAutofit fontScale="90000"/>
          </a:bodyPr>
          <a:lstStyle/>
          <a:p>
            <a:pPr algn="ctr"/>
            <a:r>
              <a:rPr lang="en-US" i="1" dirty="0" err="1" smtClean="0"/>
              <a:t>Muhlenbergia</a:t>
            </a:r>
            <a:r>
              <a:rPr lang="en-US" i="1" dirty="0" smtClean="0"/>
              <a:t> </a:t>
            </a:r>
            <a:r>
              <a:rPr lang="en-US" i="1" dirty="0" err="1" smtClean="0"/>
              <a:t>dubia</a:t>
            </a:r>
            <a:r>
              <a:rPr lang="en-US" i="1" dirty="0"/>
              <a:t/>
            </a:r>
            <a:br>
              <a:rPr lang="en-US" i="1" dirty="0"/>
            </a:br>
            <a:r>
              <a:rPr lang="en-US" dirty="0" smtClean="0"/>
              <a:t>pine </a:t>
            </a:r>
            <a:r>
              <a:rPr lang="en-US" dirty="0" err="1" smtClean="0"/>
              <a:t>muhly</a:t>
            </a:r>
            <a:endParaRPr lang="en-US" dirty="0"/>
          </a:p>
        </p:txBody>
      </p:sp>
      <p:pic>
        <p:nvPicPr>
          <p:cNvPr id="4" name="Content Placeholder 3" descr="PA134967.JPG"/>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l="-237"/>
          <a:stretch/>
        </p:blipFill>
        <p:spPr>
          <a:xfrm>
            <a:off x="2911474" y="1676400"/>
            <a:ext cx="6096000" cy="4769104"/>
          </a:xfrm>
          <a:prstGeom prst="rect">
            <a:avLst/>
          </a:prstGeom>
        </p:spPr>
      </p:pic>
      <p:sp>
        <p:nvSpPr>
          <p:cNvPr id="5" name="TextBox 4"/>
          <p:cNvSpPr txBox="1"/>
          <p:nvPr/>
        </p:nvSpPr>
        <p:spPr>
          <a:xfrm>
            <a:off x="0" y="914400"/>
            <a:ext cx="2898774" cy="5816976"/>
          </a:xfrm>
          <a:prstGeom prst="rect">
            <a:avLst/>
          </a:prstGeom>
          <a:noFill/>
        </p:spPr>
        <p:txBody>
          <a:bodyPr wrap="square" rtlCol="0">
            <a:spAutoFit/>
          </a:bodyPr>
          <a:lstStyle/>
          <a:p>
            <a:pPr marL="285750" indent="-285750">
              <a:spcAft>
                <a:spcPts val="1200"/>
              </a:spcAft>
              <a:buFont typeface="Arial"/>
              <a:buChar char="•"/>
            </a:pPr>
            <a:r>
              <a:rPr lang="en-US" sz="2400" dirty="0" smtClean="0"/>
              <a:t>Dwarf  </a:t>
            </a:r>
            <a:r>
              <a:rPr lang="en-US" sz="2400" dirty="0" err="1" smtClean="0"/>
              <a:t>deergrass</a:t>
            </a:r>
            <a:r>
              <a:rPr lang="en-US" sz="2400" dirty="0" smtClean="0"/>
              <a:t> </a:t>
            </a:r>
            <a:endParaRPr lang="en-US" sz="2400" dirty="0"/>
          </a:p>
          <a:p>
            <a:pPr marL="285750" indent="-285750">
              <a:spcAft>
                <a:spcPts val="1200"/>
              </a:spcAft>
              <a:buFont typeface="Arial"/>
              <a:buChar char="•"/>
            </a:pPr>
            <a:r>
              <a:rPr lang="en-US" sz="2400" dirty="0" smtClean="0"/>
              <a:t>Medium size (1-3’)</a:t>
            </a:r>
          </a:p>
          <a:p>
            <a:pPr marL="342900" indent="-342900">
              <a:spcAft>
                <a:spcPts val="1200"/>
              </a:spcAft>
              <a:buFont typeface="Arial"/>
              <a:buChar char="•"/>
            </a:pPr>
            <a:r>
              <a:rPr lang="en-US" sz="2400" dirty="0" smtClean="0"/>
              <a:t>Adds texture and  movement to the garden</a:t>
            </a:r>
            <a:endParaRPr lang="en-US" sz="2400" dirty="0"/>
          </a:p>
          <a:p>
            <a:pPr marL="285750" indent="-285750">
              <a:spcAft>
                <a:spcPts val="1200"/>
              </a:spcAft>
              <a:buFont typeface="Arial"/>
              <a:buChar char="•"/>
            </a:pPr>
            <a:r>
              <a:rPr lang="en-US" sz="2400" dirty="0" smtClean="0"/>
              <a:t>Almost zero maintenance</a:t>
            </a:r>
            <a:endParaRPr lang="en-US" sz="2400" dirty="0"/>
          </a:p>
          <a:p>
            <a:pPr marL="285750" indent="-285750">
              <a:spcAft>
                <a:spcPts val="1200"/>
              </a:spcAft>
              <a:buFont typeface="Arial"/>
              <a:buChar char="•"/>
            </a:pPr>
            <a:r>
              <a:rPr lang="en-US" sz="2400" dirty="0" smtClean="0"/>
              <a:t>Looks good all year-round</a:t>
            </a:r>
            <a:endParaRPr lang="en-US" sz="2400" dirty="0"/>
          </a:p>
          <a:p>
            <a:pPr marL="285750" indent="-285750">
              <a:spcAft>
                <a:spcPts val="1200"/>
              </a:spcAft>
              <a:buFont typeface="Arial"/>
              <a:buChar char="•"/>
            </a:pPr>
            <a:r>
              <a:rPr lang="en-US" sz="2400" dirty="0" smtClean="0"/>
              <a:t>Low water requirements</a:t>
            </a:r>
          </a:p>
          <a:p>
            <a:pPr marL="285750" indent="-285750">
              <a:spcAft>
                <a:spcPts val="1200"/>
              </a:spcAft>
              <a:buFont typeface="Arial"/>
              <a:buChar char="•"/>
            </a:pPr>
            <a:r>
              <a:rPr lang="en-US" sz="2400" dirty="0" smtClean="0"/>
              <a:t>Full to part-sun exposure</a:t>
            </a:r>
            <a:endParaRPr lang="en-US" sz="2400" dirty="0"/>
          </a:p>
        </p:txBody>
      </p:sp>
    </p:spTree>
    <p:extLst>
      <p:ext uri="{BB962C8B-B14F-4D97-AF65-F5344CB8AC3E}">
        <p14:creationId xmlns:p14="http://schemas.microsoft.com/office/powerpoint/2010/main" val="7973639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09600"/>
            <a:ext cx="8591550" cy="469900"/>
          </a:xfrm>
        </p:spPr>
        <p:txBody>
          <a:bodyPr>
            <a:noAutofit/>
          </a:bodyPr>
          <a:lstStyle/>
          <a:p>
            <a:pPr algn="ctr"/>
            <a:r>
              <a:rPr lang="en-US" dirty="0" smtClean="0"/>
              <a:t>Pine </a:t>
            </a:r>
            <a:r>
              <a:rPr lang="en-US" dirty="0" err="1" smtClean="0"/>
              <a:t>muhly</a:t>
            </a:r>
            <a:r>
              <a:rPr lang="en-US" dirty="0" smtClean="0"/>
              <a:t> adds interest </a:t>
            </a:r>
            <a:br>
              <a:rPr lang="en-US" dirty="0" smtClean="0"/>
            </a:br>
            <a:r>
              <a:rPr lang="en-US" dirty="0" smtClean="0"/>
              <a:t>and texture in a landscape</a:t>
            </a:r>
            <a:endParaRPr lang="en-US" dirty="0"/>
          </a:p>
        </p:txBody>
      </p:sp>
      <p:pic>
        <p:nvPicPr>
          <p:cNvPr id="4" name="Content Placeholder 3" descr="PA134976.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345238" y="1701800"/>
            <a:ext cx="8506661" cy="5003800"/>
          </a:xfrm>
          <a:prstGeom prst="rect">
            <a:avLst/>
          </a:prstGeom>
        </p:spPr>
      </p:pic>
    </p:spTree>
    <p:extLst>
      <p:ext uri="{BB962C8B-B14F-4D97-AF65-F5344CB8AC3E}">
        <p14:creationId xmlns:p14="http://schemas.microsoft.com/office/powerpoint/2010/main" val="25929537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a:bodyPr>
          <a:lstStyle/>
          <a:p>
            <a:r>
              <a:rPr lang="en-US" dirty="0"/>
              <a:t>Master Gardeners of Placer County</a:t>
            </a:r>
          </a:p>
          <a:p>
            <a:pPr lvl="1"/>
            <a:r>
              <a:rPr lang="en-US" sz="2400" dirty="0"/>
              <a:t>Extend </a:t>
            </a:r>
            <a:r>
              <a:rPr lang="en-US" sz="2400" dirty="0">
                <a:solidFill>
                  <a:schemeClr val="accent2"/>
                </a:solidFill>
              </a:rPr>
              <a:t>research-based</a:t>
            </a:r>
            <a:r>
              <a:rPr lang="en-US" sz="2400" dirty="0"/>
              <a:t>, sustainable gardening and composting information</a:t>
            </a:r>
          </a:p>
          <a:p>
            <a:pPr lvl="1"/>
            <a:r>
              <a:rPr lang="en-US" sz="2400" dirty="0"/>
              <a:t>Present accurate, impartial information to </a:t>
            </a:r>
            <a:r>
              <a:rPr lang="en-US" sz="2400" dirty="0">
                <a:solidFill>
                  <a:schemeClr val="accent2"/>
                </a:solidFill>
              </a:rPr>
              <a:t>home gardeners</a:t>
            </a:r>
          </a:p>
          <a:p>
            <a:pPr lvl="1"/>
            <a:r>
              <a:rPr lang="en-US" sz="2400" dirty="0"/>
              <a:t>Encourage public to make </a:t>
            </a:r>
            <a:r>
              <a:rPr lang="en-US" sz="2400" dirty="0">
                <a:solidFill>
                  <a:schemeClr val="accent2"/>
                </a:solidFill>
              </a:rPr>
              <a:t>informed</a:t>
            </a:r>
            <a:r>
              <a:rPr lang="en-US" sz="2400" dirty="0"/>
              <a:t> gardening decisions</a:t>
            </a:r>
          </a:p>
        </p:txBody>
      </p:sp>
      <p:sp>
        <p:nvSpPr>
          <p:cNvPr id="4" name="Slide Number Placeholder 3"/>
          <p:cNvSpPr>
            <a:spLocks noGrp="1"/>
          </p:cNvSpPr>
          <p:nvPr>
            <p:ph type="sldNum" sz="quarter" idx="12"/>
          </p:nvPr>
        </p:nvSpPr>
        <p:spPr/>
        <p:txBody>
          <a:bodyPr/>
          <a:lstStyle/>
          <a:p>
            <a:fld id="{111DB74A-73E3-49E8-8984-0D5D8C20C556}"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i="1" dirty="0" err="1" smtClean="0"/>
              <a:t>Calamagrostis</a:t>
            </a:r>
            <a:r>
              <a:rPr lang="en-US" sz="3600" i="1" dirty="0" smtClean="0"/>
              <a:t> x </a:t>
            </a:r>
            <a:r>
              <a:rPr lang="en-US" sz="3600" i="1" dirty="0" err="1" smtClean="0"/>
              <a:t>acutiflora</a:t>
            </a:r>
            <a:r>
              <a:rPr lang="en-US" sz="3600" i="1" dirty="0" smtClean="0"/>
              <a:t> </a:t>
            </a:r>
            <a:r>
              <a:rPr lang="en-US" sz="3600" dirty="0" smtClean="0"/>
              <a:t>“</a:t>
            </a:r>
            <a:r>
              <a:rPr lang="en-US" sz="3600" dirty="0"/>
              <a:t>K</a:t>
            </a:r>
            <a:r>
              <a:rPr lang="en-US" sz="3600" dirty="0" smtClean="0"/>
              <a:t>arl </a:t>
            </a:r>
            <a:r>
              <a:rPr lang="en-US" sz="3600" dirty="0" err="1" smtClean="0"/>
              <a:t>Foerster</a:t>
            </a:r>
            <a:r>
              <a:rPr lang="en-US" sz="3600" dirty="0" smtClean="0"/>
              <a:t>”</a:t>
            </a:r>
            <a:br>
              <a:rPr lang="en-US" sz="3600" dirty="0" smtClean="0"/>
            </a:br>
            <a:r>
              <a:rPr lang="en-US" sz="3600" dirty="0" smtClean="0"/>
              <a:t> Karl </a:t>
            </a:r>
            <a:r>
              <a:rPr lang="en-US" sz="3600" dirty="0" err="1" smtClean="0"/>
              <a:t>Foerster</a:t>
            </a:r>
            <a:r>
              <a:rPr lang="en-US" sz="3600" dirty="0" smtClean="0"/>
              <a:t> feather reed grass</a:t>
            </a:r>
            <a:endParaRPr lang="en-US" sz="3600" dirty="0"/>
          </a:p>
        </p:txBody>
      </p:sp>
      <p:pic>
        <p:nvPicPr>
          <p:cNvPr id="4" name="Content Placeholder 3" descr="PA134956.jpg"/>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l="-838" r="-599"/>
          <a:stretch/>
        </p:blipFill>
        <p:spPr>
          <a:xfrm>
            <a:off x="3695700" y="1590040"/>
            <a:ext cx="5372100" cy="4937760"/>
          </a:xfrm>
          <a:prstGeom prst="rect">
            <a:avLst/>
          </a:prstGeom>
        </p:spPr>
      </p:pic>
      <p:sp>
        <p:nvSpPr>
          <p:cNvPr id="5" name="TextBox 4"/>
          <p:cNvSpPr txBox="1"/>
          <p:nvPr/>
        </p:nvSpPr>
        <p:spPr>
          <a:xfrm>
            <a:off x="114300" y="2088952"/>
            <a:ext cx="3581400" cy="4247317"/>
          </a:xfrm>
          <a:prstGeom prst="rect">
            <a:avLst/>
          </a:prstGeom>
          <a:noFill/>
        </p:spPr>
        <p:txBody>
          <a:bodyPr wrap="square" rtlCol="0">
            <a:spAutoFit/>
          </a:bodyPr>
          <a:lstStyle/>
          <a:p>
            <a:pPr marL="285750" indent="-285750">
              <a:spcAft>
                <a:spcPts val="1200"/>
              </a:spcAft>
              <a:buFont typeface="Arial"/>
              <a:buChar char="•"/>
            </a:pPr>
            <a:r>
              <a:rPr lang="en-US" sz="2400" dirty="0" smtClean="0"/>
              <a:t>Large striking grass (over 3’ tall) with tall vertical growth. Makes a stunning screen</a:t>
            </a:r>
            <a:endParaRPr lang="en-US" sz="2400" dirty="0"/>
          </a:p>
          <a:p>
            <a:pPr marL="285750" indent="-285750">
              <a:spcAft>
                <a:spcPts val="1200"/>
              </a:spcAft>
              <a:buFont typeface="Arial"/>
              <a:buChar char="•"/>
            </a:pPr>
            <a:r>
              <a:rPr lang="en-US" sz="2400" dirty="0" smtClean="0"/>
              <a:t>Has pretty blooms that turn into buff spikes in summer and fall</a:t>
            </a:r>
            <a:endParaRPr lang="en-US" sz="2400" dirty="0"/>
          </a:p>
          <a:p>
            <a:pPr marL="285750" indent="-285750">
              <a:spcAft>
                <a:spcPts val="1200"/>
              </a:spcAft>
              <a:buFont typeface="Arial"/>
              <a:buChar char="•"/>
            </a:pPr>
            <a:r>
              <a:rPr lang="en-US" sz="2400" dirty="0" smtClean="0"/>
              <a:t>Moderate water requirements</a:t>
            </a:r>
            <a:endParaRPr lang="en-US" sz="2400" dirty="0"/>
          </a:p>
          <a:p>
            <a:pPr marL="285750" indent="-285750">
              <a:spcAft>
                <a:spcPts val="1200"/>
              </a:spcAft>
              <a:buFont typeface="Arial"/>
              <a:buChar char="•"/>
            </a:pPr>
            <a:r>
              <a:rPr lang="en-US" sz="2400" dirty="0" smtClean="0"/>
              <a:t>Full to part-sun exposure</a:t>
            </a:r>
            <a:endParaRPr lang="en-US" dirty="0"/>
          </a:p>
        </p:txBody>
      </p:sp>
    </p:spTree>
    <p:extLst>
      <p:ext uri="{BB962C8B-B14F-4D97-AF65-F5344CB8AC3E}">
        <p14:creationId xmlns:p14="http://schemas.microsoft.com/office/powerpoint/2010/main" val="2324552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Autumn brings beautiful buff colored spikes on the Karl </a:t>
            </a:r>
            <a:r>
              <a:rPr lang="en-US" sz="3200" dirty="0" err="1" smtClean="0"/>
              <a:t>Foerster</a:t>
            </a:r>
            <a:r>
              <a:rPr lang="en-US" sz="3200" dirty="0" smtClean="0"/>
              <a:t> feather reed grass</a:t>
            </a:r>
            <a:endParaRPr lang="en-US" sz="3200" dirty="0"/>
          </a:p>
        </p:txBody>
      </p:sp>
      <p:pic>
        <p:nvPicPr>
          <p:cNvPr id="6" name="Content Placeholder 5" descr="PA134952.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272415" y="1565148"/>
            <a:ext cx="8595360" cy="4937760"/>
          </a:xfrm>
          <a:prstGeom prst="rect">
            <a:avLst/>
          </a:prstGeom>
        </p:spPr>
      </p:pic>
    </p:spTree>
    <p:extLst>
      <p:ext uri="{BB962C8B-B14F-4D97-AF65-F5344CB8AC3E}">
        <p14:creationId xmlns:p14="http://schemas.microsoft.com/office/powerpoint/2010/main" val="40174616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a:xfrm>
            <a:off x="457200" y="1524000"/>
            <a:ext cx="8229600" cy="639762"/>
          </a:xfrm>
        </p:spPr>
        <p:txBody>
          <a:bodyPr>
            <a:noAutofit/>
          </a:bodyPr>
          <a:lstStyle/>
          <a:p>
            <a:r>
              <a:rPr lang="en-US" sz="4000" b="0" dirty="0">
                <a:solidFill>
                  <a:schemeClr val="accent2"/>
                </a:solidFill>
              </a:rPr>
              <a:t>Any Questions?</a:t>
            </a:r>
          </a:p>
        </p:txBody>
      </p:sp>
      <p:sp>
        <p:nvSpPr>
          <p:cNvPr id="8" name="Content Placeholder 7"/>
          <p:cNvSpPr>
            <a:spLocks noGrp="1"/>
          </p:cNvSpPr>
          <p:nvPr>
            <p:ph sz="half" idx="2"/>
          </p:nvPr>
        </p:nvSpPr>
        <p:spPr/>
        <p:txBody>
          <a:bodyPr/>
          <a:lstStyle/>
          <a:p>
            <a:endParaRPr lang="en-US" dirty="0"/>
          </a:p>
          <a:p>
            <a:pPr algn="ctr"/>
            <a:r>
              <a:rPr lang="en-US" dirty="0"/>
              <a:t>Master Gardener Hotline: </a:t>
            </a:r>
            <a:r>
              <a:rPr lang="en-US" b="1" dirty="0"/>
              <a:t>(530) 889-7388</a:t>
            </a:r>
          </a:p>
          <a:p>
            <a:pPr algn="ctr"/>
            <a:r>
              <a:rPr lang="en-US" dirty="0"/>
              <a:t>                               Rot Line: </a:t>
            </a:r>
            <a:r>
              <a:rPr lang="en-US" b="1" dirty="0"/>
              <a:t>(530) 889-7399</a:t>
            </a:r>
          </a:p>
          <a:p>
            <a:pPr algn="ctr"/>
            <a:r>
              <a:rPr lang="en-US" dirty="0"/>
              <a:t>Master Gardener Website: </a:t>
            </a:r>
            <a:r>
              <a:rPr lang="en-US" b="1" dirty="0"/>
              <a:t>pcmg.ucanr.org</a:t>
            </a:r>
          </a:p>
          <a:p>
            <a:pPr algn="ctr"/>
            <a:endParaRPr lang="en-US" dirty="0"/>
          </a:p>
          <a:p>
            <a:pPr algn="ctr"/>
            <a:r>
              <a:rPr lang="en-US" dirty="0"/>
              <a:t>Evaluations, please!</a:t>
            </a:r>
          </a:p>
        </p:txBody>
      </p:sp>
      <p:sp>
        <p:nvSpPr>
          <p:cNvPr id="10" name="Slide Number Placeholder 9"/>
          <p:cNvSpPr>
            <a:spLocks noGrp="1"/>
          </p:cNvSpPr>
          <p:nvPr>
            <p:ph type="sldNum" sz="quarter" idx="12"/>
          </p:nvPr>
        </p:nvSpPr>
        <p:spPr/>
        <p:txBody>
          <a:bodyPr/>
          <a:lstStyle/>
          <a:p>
            <a:fld id="{111DB74A-73E3-49E8-8984-0D5D8C20C556}"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solidFill>
              </a:rPr>
              <a:t>Who Are Master Gardeners?</a:t>
            </a:r>
          </a:p>
        </p:txBody>
      </p:sp>
      <p:sp>
        <p:nvSpPr>
          <p:cNvPr id="9" name="Text Placeholder 8"/>
          <p:cNvSpPr>
            <a:spLocks noGrp="1"/>
          </p:cNvSpPr>
          <p:nvPr>
            <p:ph idx="1"/>
          </p:nvPr>
        </p:nvSpPr>
        <p:spPr/>
        <p:txBody>
          <a:bodyPr>
            <a:normAutofit fontScale="92500"/>
          </a:bodyPr>
          <a:lstStyle/>
          <a:p>
            <a:r>
              <a:rPr lang="en-US" dirty="0">
                <a:solidFill>
                  <a:schemeClr val="accent2"/>
                </a:solidFill>
              </a:rPr>
              <a:t>Where to find us…</a:t>
            </a:r>
          </a:p>
          <a:p>
            <a:r>
              <a:rPr lang="en-US" sz="3000" dirty="0"/>
              <a:t>Online, in the Media, and Special Publications</a:t>
            </a:r>
          </a:p>
          <a:p>
            <a:pPr lvl="1"/>
            <a:r>
              <a:rPr lang="en-US" sz="2400" b="0" dirty="0"/>
              <a:t>Hotline: Call </a:t>
            </a:r>
            <a:r>
              <a:rPr lang="en-US" b="1" dirty="0"/>
              <a:t>(530) 889-7388 </a:t>
            </a:r>
            <a:r>
              <a:rPr lang="en-US" sz="2400" b="0" dirty="0"/>
              <a:t>or submit your questions online</a:t>
            </a:r>
          </a:p>
          <a:p>
            <a:pPr lvl="1"/>
            <a:r>
              <a:rPr lang="en-US" sz="2400" b="0" dirty="0"/>
              <a:t>Website: pcmg.ucanr.org</a:t>
            </a:r>
          </a:p>
          <a:p>
            <a:pPr lvl="1"/>
            <a:r>
              <a:rPr lang="en-US" sz="2400" b="0" dirty="0" err="1"/>
              <a:t>Facebook</a:t>
            </a:r>
            <a:r>
              <a:rPr lang="en-US" sz="2400" b="0" dirty="0"/>
              <a:t>, Twitter, </a:t>
            </a:r>
            <a:r>
              <a:rPr lang="en-US" sz="2400" b="0" dirty="0" err="1"/>
              <a:t>Instagram</a:t>
            </a:r>
            <a:endParaRPr lang="en-US" sz="2400" b="0" dirty="0"/>
          </a:p>
          <a:p>
            <a:pPr lvl="1"/>
            <a:r>
              <a:rPr lang="en-US" sz="2400" b="0" dirty="0"/>
              <a:t>Gold Country Media monthly column </a:t>
            </a:r>
          </a:p>
          <a:p>
            <a:pPr lvl="1"/>
            <a:r>
              <a:rPr lang="en-US" sz="2400" b="0" i="1" dirty="0"/>
              <a:t>Curious Gardener </a:t>
            </a:r>
            <a:r>
              <a:rPr lang="en-US" dirty="0"/>
              <a:t>quarterly</a:t>
            </a:r>
            <a:r>
              <a:rPr lang="en-US" sz="2400" b="0" dirty="0"/>
              <a:t> newsletter on our website</a:t>
            </a:r>
          </a:p>
          <a:p>
            <a:pPr lvl="1"/>
            <a:r>
              <a:rPr lang="en-US" sz="2400" b="0" i="1" dirty="0"/>
              <a:t>Calendar and Gardening Guide</a:t>
            </a:r>
          </a:p>
        </p:txBody>
      </p:sp>
      <p:sp>
        <p:nvSpPr>
          <p:cNvPr id="4" name="Slide Number Placeholder 3"/>
          <p:cNvSpPr>
            <a:spLocks noGrp="1"/>
          </p:cNvSpPr>
          <p:nvPr>
            <p:ph type="sldNum" sz="quarter" idx="12"/>
          </p:nvPr>
        </p:nvSpPr>
        <p:spPr/>
        <p:txBody>
          <a:bodyPr/>
          <a:lstStyle/>
          <a:p>
            <a:fld id="{111DB74A-73E3-49E8-8984-0D5D8C20C556}"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Master Gardeners?</a:t>
            </a:r>
          </a:p>
        </p:txBody>
      </p:sp>
      <p:sp>
        <p:nvSpPr>
          <p:cNvPr id="6" name="Content Placeholder 5"/>
          <p:cNvSpPr>
            <a:spLocks noGrp="1"/>
          </p:cNvSpPr>
          <p:nvPr>
            <p:ph idx="1"/>
          </p:nvPr>
        </p:nvSpPr>
        <p:spPr/>
        <p:txBody>
          <a:bodyPr/>
          <a:lstStyle/>
          <a:p>
            <a:r>
              <a:rPr lang="en-US" dirty="0">
                <a:solidFill>
                  <a:schemeClr val="accent2"/>
                </a:solidFill>
              </a:rPr>
              <a:t>Where to find us…</a:t>
            </a:r>
          </a:p>
          <a:p>
            <a:r>
              <a:rPr lang="en-US" sz="3000" dirty="0"/>
              <a:t>Workshops, Fairs and Festivals, and Special Events</a:t>
            </a:r>
          </a:p>
          <a:p>
            <a:pPr lvl="1"/>
            <a:r>
              <a:rPr lang="en-US" dirty="0"/>
              <a:t>Speakers by Request </a:t>
            </a:r>
          </a:p>
          <a:p>
            <a:pPr lvl="1"/>
            <a:r>
              <a:rPr lang="en-US" dirty="0"/>
              <a:t>Workshops (various venues, check website)</a:t>
            </a:r>
          </a:p>
          <a:p>
            <a:pPr lvl="1"/>
            <a:r>
              <a:rPr lang="en-US" dirty="0"/>
              <a:t>Farmers’ Markets (seasonal: Auburn, Roseville)</a:t>
            </a:r>
          </a:p>
          <a:p>
            <a:pPr lvl="1"/>
            <a:r>
              <a:rPr lang="en-US" dirty="0"/>
              <a:t>Fairs and Festivals Booths (varies)</a:t>
            </a:r>
          </a:p>
          <a:p>
            <a:pPr lvl="1"/>
            <a:r>
              <a:rPr lang="en-US" dirty="0"/>
              <a:t>Garden Faire (April)</a:t>
            </a:r>
          </a:p>
          <a:p>
            <a:pPr lvl="1"/>
            <a:r>
              <a:rPr lang="en-US" dirty="0"/>
              <a:t>Mother’s Day Garden Tour (May)</a:t>
            </a:r>
          </a:p>
        </p:txBody>
      </p:sp>
      <p:sp>
        <p:nvSpPr>
          <p:cNvPr id="4" name="Slide Number Placeholder 3"/>
          <p:cNvSpPr>
            <a:spLocks noGrp="1"/>
          </p:cNvSpPr>
          <p:nvPr>
            <p:ph type="sldNum" sz="quarter" idx="12"/>
          </p:nvPr>
        </p:nvSpPr>
        <p:spPr/>
        <p:txBody>
          <a:bodyPr/>
          <a:lstStyle/>
          <a:p>
            <a:fld id="{111DB74A-73E3-49E8-8984-0D5D8C20C556}"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42899"/>
            <a:ext cx="7358063" cy="647701"/>
          </a:xfrm>
        </p:spPr>
        <p:txBody>
          <a:bodyPr>
            <a:normAutofit/>
          </a:bodyPr>
          <a:lstStyle/>
          <a:p>
            <a:r>
              <a:rPr lang="en-US" sz="3600" dirty="0" smtClean="0"/>
              <a:t>What is an Arboretum All-Star?</a:t>
            </a:r>
            <a:endParaRPr lang="en-US" sz="3600" dirty="0"/>
          </a:p>
        </p:txBody>
      </p:sp>
      <p:sp>
        <p:nvSpPr>
          <p:cNvPr id="3" name="TextBox 2"/>
          <p:cNvSpPr txBox="1"/>
          <p:nvPr/>
        </p:nvSpPr>
        <p:spPr>
          <a:xfrm>
            <a:off x="114300" y="1112252"/>
            <a:ext cx="9029700" cy="4755148"/>
          </a:xfrm>
          <a:prstGeom prst="rect">
            <a:avLst/>
          </a:prstGeom>
          <a:noFill/>
        </p:spPr>
        <p:txBody>
          <a:bodyPr wrap="square" rtlCol="0">
            <a:spAutoFit/>
          </a:bodyPr>
          <a:lstStyle/>
          <a:p>
            <a:pPr algn="ctr"/>
            <a:r>
              <a:rPr lang="en-US" sz="2000" dirty="0" smtClean="0"/>
              <a:t>Arboretum All-Stars are the top 100 plants recommended by the horticulture staff of the UC Davis Arboretum.  These plants thrive in California’s Mediterranean climate and have qualities that make them great choices for sustainable home gardens</a:t>
            </a:r>
            <a:endParaRPr lang="en-US" sz="2000" dirty="0"/>
          </a:p>
          <a:p>
            <a:pPr algn="ctr">
              <a:spcBef>
                <a:spcPts val="600"/>
              </a:spcBef>
            </a:pPr>
            <a:r>
              <a:rPr lang="en-US" sz="2400" i="1" dirty="0" smtClean="0"/>
              <a:t>What makes an All-Star?  It must have the following features:</a:t>
            </a:r>
          </a:p>
          <a:p>
            <a:pPr marL="285750" indent="-285750" algn="ctr">
              <a:buFont typeface="Arial"/>
              <a:buChar char="•"/>
            </a:pPr>
            <a:r>
              <a:rPr lang="en-US" sz="2000" dirty="0" smtClean="0"/>
              <a:t>Attractive for most of the year</a:t>
            </a:r>
          </a:p>
          <a:p>
            <a:pPr marL="285750" indent="-285750" algn="ctr">
              <a:buFont typeface="Arial"/>
              <a:buChar char="•"/>
            </a:pPr>
            <a:r>
              <a:rPr lang="en-US" sz="2000" dirty="0" smtClean="0"/>
              <a:t>Thrives in California’s Mediterranean climate</a:t>
            </a:r>
          </a:p>
          <a:p>
            <a:pPr marL="285750" indent="-285750" algn="ctr">
              <a:buFont typeface="Arial"/>
              <a:buChar char="•"/>
            </a:pPr>
            <a:r>
              <a:rPr lang="en-US" sz="2000" dirty="0" smtClean="0"/>
              <a:t>Tested in the UC Davis Arboretum</a:t>
            </a:r>
            <a:endParaRPr lang="en-US" sz="2000" dirty="0"/>
          </a:p>
          <a:p>
            <a:pPr algn="ctr">
              <a:spcBef>
                <a:spcPts val="600"/>
              </a:spcBef>
            </a:pPr>
            <a:r>
              <a:rPr lang="en-US" sz="2400" i="1" dirty="0" smtClean="0"/>
              <a:t>It may also have one or more of the following features:</a:t>
            </a:r>
          </a:p>
          <a:p>
            <a:pPr marL="285750" indent="-285750" algn="ctr">
              <a:buFont typeface="Arial"/>
              <a:buChar char="•"/>
            </a:pPr>
            <a:r>
              <a:rPr lang="en-US" sz="2000" dirty="0" smtClean="0"/>
              <a:t>Low maintenance</a:t>
            </a:r>
          </a:p>
          <a:p>
            <a:pPr marL="285750" indent="-285750" algn="ctr">
              <a:buFont typeface="Arial"/>
              <a:buChar char="•"/>
            </a:pPr>
            <a:r>
              <a:rPr lang="en-US" sz="2000" dirty="0" smtClean="0"/>
              <a:t>Drought tolerant</a:t>
            </a:r>
          </a:p>
          <a:p>
            <a:pPr marL="285750" indent="-285750" algn="ctr">
              <a:buFont typeface="Arial"/>
              <a:buChar char="•"/>
            </a:pPr>
            <a:r>
              <a:rPr lang="en-US" sz="2000" dirty="0" smtClean="0"/>
              <a:t>Attracts beneficial wildlife including pollinator insects</a:t>
            </a:r>
          </a:p>
          <a:p>
            <a:pPr marL="285750" indent="-285750" algn="ctr">
              <a:buFont typeface="Arial"/>
              <a:buChar char="•"/>
            </a:pPr>
            <a:r>
              <a:rPr lang="en-US" sz="2000" dirty="0" smtClean="0"/>
              <a:t>Power Line friendly (grows to a height of 25’ or less)</a:t>
            </a:r>
          </a:p>
          <a:p>
            <a:pPr algn="ctr">
              <a:spcBef>
                <a:spcPts val="600"/>
              </a:spcBef>
            </a:pPr>
            <a:r>
              <a:rPr lang="en-US" sz="2000" dirty="0" smtClean="0">
                <a:hlinkClick r:id="rId3"/>
              </a:rPr>
              <a:t>www.arboretum.ucdavis.edu</a:t>
            </a:r>
            <a:endParaRPr lang="en-US" sz="2000" dirty="0" smtClean="0"/>
          </a:p>
          <a:p>
            <a:pPr algn="ctr"/>
            <a:r>
              <a:rPr lang="en-US" sz="2000" dirty="0">
                <a:hlinkClick r:id="rId4"/>
              </a:rPr>
              <a:t>https://</a:t>
            </a:r>
            <a:r>
              <a:rPr lang="en-US" sz="2000" dirty="0" err="1">
                <a:hlinkClick r:id="rId4"/>
              </a:rPr>
              <a:t>plantright.org</a:t>
            </a:r>
            <a:r>
              <a:rPr lang="en-US" sz="2000" dirty="0">
                <a:hlinkClick r:id="rId4"/>
              </a:rPr>
              <a:t>/about-invasive-plants/plant-list</a:t>
            </a:r>
            <a:r>
              <a:rPr lang="en-US" sz="2000" dirty="0" smtClean="0">
                <a:hlinkClick r:id="rId4"/>
              </a:rPr>
              <a:t>/</a:t>
            </a:r>
            <a:endParaRPr lang="en-US" sz="2000" dirty="0" smtClean="0"/>
          </a:p>
        </p:txBody>
      </p:sp>
    </p:spTree>
    <p:extLst>
      <p:ext uri="{BB962C8B-B14F-4D97-AF65-F5344CB8AC3E}">
        <p14:creationId xmlns:p14="http://schemas.microsoft.com/office/powerpoint/2010/main" val="36894353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799"/>
            <a:ext cx="9096375" cy="1104901"/>
          </a:xfrm>
        </p:spPr>
        <p:txBody>
          <a:bodyPr>
            <a:normAutofit fontScale="90000"/>
          </a:bodyPr>
          <a:lstStyle/>
          <a:p>
            <a:pPr algn="ctr"/>
            <a:r>
              <a:rPr lang="en-US" i="1" dirty="0" err="1" smtClean="0"/>
              <a:t>Miscanthus</a:t>
            </a:r>
            <a:r>
              <a:rPr lang="en-US" i="1" dirty="0" smtClean="0"/>
              <a:t> </a:t>
            </a:r>
            <a:r>
              <a:rPr lang="en-US" i="1" dirty="0" err="1" smtClean="0"/>
              <a:t>sinensis</a:t>
            </a:r>
            <a:r>
              <a:rPr lang="en-US" i="1" dirty="0" smtClean="0"/>
              <a:t>  </a:t>
            </a:r>
            <a:r>
              <a:rPr lang="en-US" dirty="0" smtClean="0"/>
              <a:t>(dwarf varieties)  </a:t>
            </a:r>
            <a:br>
              <a:rPr lang="en-US" dirty="0" smtClean="0"/>
            </a:br>
            <a:r>
              <a:rPr lang="en-US" dirty="0" smtClean="0"/>
              <a:t>Japanese silver grass “</a:t>
            </a:r>
            <a:r>
              <a:rPr lang="en-US" dirty="0" err="1" smtClean="0"/>
              <a:t>Sarabande</a:t>
            </a:r>
            <a:r>
              <a:rPr lang="en-US" dirty="0" smtClean="0"/>
              <a:t>” </a:t>
            </a:r>
            <a:endParaRPr lang="en-US" dirty="0"/>
          </a:p>
        </p:txBody>
      </p:sp>
      <p:pic>
        <p:nvPicPr>
          <p:cNvPr id="3" name="Content Placeholder 2" descr="PA134847.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l="-66070" r="-66070"/>
          <a:stretch>
            <a:fillRect/>
          </a:stretch>
        </p:blipFill>
        <p:spPr>
          <a:xfrm>
            <a:off x="2036826" y="1460500"/>
            <a:ext cx="9103225" cy="5229226"/>
          </a:xfrm>
          <a:prstGeom prst="rect">
            <a:avLst/>
          </a:prstGeom>
        </p:spPr>
      </p:pic>
      <p:sp>
        <p:nvSpPr>
          <p:cNvPr id="4" name="TextBox 3"/>
          <p:cNvSpPr txBox="1"/>
          <p:nvPr/>
        </p:nvSpPr>
        <p:spPr>
          <a:xfrm>
            <a:off x="571500" y="3035300"/>
            <a:ext cx="2476500" cy="646331"/>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endParaRPr lang="en-US" dirty="0"/>
          </a:p>
        </p:txBody>
      </p:sp>
      <p:sp>
        <p:nvSpPr>
          <p:cNvPr id="6" name="TextBox 5"/>
          <p:cNvSpPr txBox="1"/>
          <p:nvPr/>
        </p:nvSpPr>
        <p:spPr>
          <a:xfrm>
            <a:off x="190500" y="2006600"/>
            <a:ext cx="4292600" cy="3293209"/>
          </a:xfrm>
          <a:prstGeom prst="rect">
            <a:avLst/>
          </a:prstGeom>
          <a:noFill/>
        </p:spPr>
        <p:txBody>
          <a:bodyPr wrap="square" rtlCol="0">
            <a:spAutoFit/>
          </a:bodyPr>
          <a:lstStyle/>
          <a:p>
            <a:pPr marL="285750" indent="-285750">
              <a:spcAft>
                <a:spcPts val="1200"/>
              </a:spcAft>
              <a:buFont typeface="Arial"/>
              <a:buChar char="•"/>
            </a:pPr>
            <a:r>
              <a:rPr lang="en-US" sz="2400" dirty="0" smtClean="0"/>
              <a:t>Leaves may turn red, orange and yellow in the fall</a:t>
            </a:r>
          </a:p>
          <a:p>
            <a:pPr marL="285750" indent="-285750">
              <a:spcAft>
                <a:spcPts val="1200"/>
              </a:spcAft>
              <a:buFont typeface="Arial"/>
              <a:buChar char="•"/>
            </a:pPr>
            <a:r>
              <a:rPr lang="en-US" sz="2400" dirty="0" smtClean="0"/>
              <a:t>Large grass (over 3’ tall) with broad growth</a:t>
            </a:r>
          </a:p>
          <a:p>
            <a:pPr marL="285750" indent="-285750">
              <a:spcAft>
                <a:spcPts val="1200"/>
              </a:spcAft>
              <a:buFont typeface="Arial"/>
              <a:buChar char="•"/>
            </a:pPr>
            <a:r>
              <a:rPr lang="en-US" sz="2400" dirty="0" smtClean="0"/>
              <a:t>Thrives in clay soil</a:t>
            </a:r>
            <a:endParaRPr lang="en-US" sz="2400" dirty="0"/>
          </a:p>
          <a:p>
            <a:pPr marL="285750" indent="-285750">
              <a:spcAft>
                <a:spcPts val="1200"/>
              </a:spcAft>
              <a:buFont typeface="Arial"/>
              <a:buChar char="•"/>
            </a:pPr>
            <a:r>
              <a:rPr lang="en-US" sz="2400" dirty="0" smtClean="0"/>
              <a:t>Low water requirements</a:t>
            </a:r>
            <a:endParaRPr lang="en-US" sz="2400" dirty="0"/>
          </a:p>
          <a:p>
            <a:pPr marL="285750" indent="-285750">
              <a:spcAft>
                <a:spcPts val="1200"/>
              </a:spcAft>
              <a:buFont typeface="Arial"/>
              <a:buChar char="•"/>
            </a:pPr>
            <a:r>
              <a:rPr lang="en-US" sz="2400" dirty="0" smtClean="0"/>
              <a:t>Full to part-sun exposure</a:t>
            </a:r>
            <a:endParaRPr lang="en-US" sz="2400" dirty="0"/>
          </a:p>
        </p:txBody>
      </p:sp>
    </p:spTree>
    <p:extLst>
      <p:ext uri="{BB962C8B-B14F-4D97-AF65-F5344CB8AC3E}">
        <p14:creationId xmlns:p14="http://schemas.microsoft.com/office/powerpoint/2010/main" val="35897830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Japanese silver grass “</a:t>
            </a:r>
            <a:r>
              <a:rPr lang="en-US" dirty="0" err="1" smtClean="0"/>
              <a:t>Sarabande</a:t>
            </a:r>
            <a:r>
              <a:rPr lang="en-US" dirty="0" smtClean="0"/>
              <a:t>”</a:t>
            </a:r>
            <a:br>
              <a:rPr lang="en-US" dirty="0" smtClean="0"/>
            </a:br>
            <a:r>
              <a:rPr lang="en-US" dirty="0" smtClean="0"/>
              <a:t> in a landscape setting</a:t>
            </a:r>
            <a:endParaRPr lang="en-US" dirty="0"/>
          </a:p>
        </p:txBody>
      </p:sp>
      <p:pic>
        <p:nvPicPr>
          <p:cNvPr id="4" name="Content Placeholder 3" descr="PA134849.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676275" y="1803400"/>
            <a:ext cx="7842250" cy="4505325"/>
          </a:xfrm>
          <a:prstGeom prst="rect">
            <a:avLst/>
          </a:prstGeom>
        </p:spPr>
      </p:pic>
    </p:spTree>
    <p:extLst>
      <p:ext uri="{BB962C8B-B14F-4D97-AF65-F5344CB8AC3E}">
        <p14:creationId xmlns:p14="http://schemas.microsoft.com/office/powerpoint/2010/main" val="1132019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err="1" smtClean="0"/>
              <a:t>Miscanthus</a:t>
            </a:r>
            <a:r>
              <a:rPr lang="en-US" i="1" dirty="0" smtClean="0"/>
              <a:t> </a:t>
            </a:r>
            <a:r>
              <a:rPr lang="en-US" i="1" dirty="0" err="1" smtClean="0"/>
              <a:t>sinensis</a:t>
            </a:r>
            <a:r>
              <a:rPr lang="en-US" i="1" dirty="0" smtClean="0"/>
              <a:t> </a:t>
            </a:r>
            <a:r>
              <a:rPr lang="en-US" dirty="0" err="1" smtClean="0"/>
              <a:t>silverspider</a:t>
            </a:r>
            <a:r>
              <a:rPr lang="en-US" dirty="0"/>
              <a:t/>
            </a:r>
            <a:br>
              <a:rPr lang="en-US" dirty="0"/>
            </a:br>
            <a:r>
              <a:rPr lang="en-US" dirty="0" smtClean="0"/>
              <a:t>Silver spider Japanese silver grass</a:t>
            </a:r>
            <a:endParaRPr lang="en-US" dirty="0"/>
          </a:p>
        </p:txBody>
      </p:sp>
      <p:pic>
        <p:nvPicPr>
          <p:cNvPr id="4" name="Content Placeholder 3" descr="PA134865.jpg"/>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l="-3174" r="-5225"/>
          <a:stretch/>
        </p:blipFill>
        <p:spPr>
          <a:xfrm>
            <a:off x="5043456" y="1524000"/>
            <a:ext cx="3735419" cy="5238344"/>
          </a:xfrm>
          <a:prstGeom prst="rect">
            <a:avLst/>
          </a:prstGeom>
        </p:spPr>
      </p:pic>
      <p:sp>
        <p:nvSpPr>
          <p:cNvPr id="8" name="TextBox 7"/>
          <p:cNvSpPr txBox="1"/>
          <p:nvPr/>
        </p:nvSpPr>
        <p:spPr>
          <a:xfrm>
            <a:off x="283845" y="1768348"/>
            <a:ext cx="4330700" cy="4401204"/>
          </a:xfrm>
          <a:prstGeom prst="rect">
            <a:avLst/>
          </a:prstGeom>
          <a:noFill/>
        </p:spPr>
        <p:txBody>
          <a:bodyPr wrap="square" rtlCol="0">
            <a:spAutoFit/>
          </a:bodyPr>
          <a:lstStyle/>
          <a:p>
            <a:pPr marL="285750" indent="-285750">
              <a:spcAft>
                <a:spcPts val="1200"/>
              </a:spcAft>
              <a:buFont typeface="Arial"/>
              <a:buChar char="•"/>
            </a:pPr>
            <a:r>
              <a:rPr lang="en-US" sz="2400" dirty="0" smtClean="0"/>
              <a:t>Leaves may turn red, orange and yellow in the fall</a:t>
            </a:r>
            <a:endParaRPr lang="en-US" sz="2400" dirty="0"/>
          </a:p>
          <a:p>
            <a:pPr marL="285750" indent="-285750">
              <a:spcAft>
                <a:spcPts val="1200"/>
              </a:spcAft>
              <a:buFont typeface="Arial"/>
              <a:buChar char="•"/>
            </a:pPr>
            <a:r>
              <a:rPr lang="en-US" sz="2400" dirty="0" smtClean="0"/>
              <a:t>Large grass (over 3’ tall) with upright growth and graceful, arching leaves and shimmering, silver-white plumes </a:t>
            </a:r>
            <a:endParaRPr lang="en-US" sz="2400" dirty="0"/>
          </a:p>
          <a:p>
            <a:pPr marL="285750" indent="-285750">
              <a:spcAft>
                <a:spcPts val="1200"/>
              </a:spcAft>
              <a:buFont typeface="Arial"/>
              <a:buChar char="•"/>
            </a:pPr>
            <a:r>
              <a:rPr lang="en-US" sz="2400" dirty="0" smtClean="0"/>
              <a:t>Thrives in clay soil</a:t>
            </a:r>
            <a:endParaRPr lang="en-US" sz="2400" dirty="0"/>
          </a:p>
          <a:p>
            <a:pPr marL="285750" indent="-285750">
              <a:spcAft>
                <a:spcPts val="1200"/>
              </a:spcAft>
              <a:buFont typeface="Arial"/>
              <a:buChar char="•"/>
            </a:pPr>
            <a:r>
              <a:rPr lang="en-US" sz="2400" dirty="0" smtClean="0"/>
              <a:t>Low water requirements</a:t>
            </a:r>
            <a:endParaRPr lang="en-US" sz="2400" dirty="0"/>
          </a:p>
          <a:p>
            <a:pPr marL="285750" indent="-285750">
              <a:spcAft>
                <a:spcPts val="1200"/>
              </a:spcAft>
              <a:buFont typeface="Arial"/>
              <a:buChar char="•"/>
            </a:pPr>
            <a:r>
              <a:rPr lang="en-US" sz="2400" dirty="0" smtClean="0"/>
              <a:t>Full to part-sun exposure</a:t>
            </a:r>
            <a:endParaRPr lang="en-US" sz="2400" dirty="0"/>
          </a:p>
        </p:txBody>
      </p:sp>
    </p:spTree>
    <p:extLst>
      <p:ext uri="{BB962C8B-B14F-4D97-AF65-F5344CB8AC3E}">
        <p14:creationId xmlns:p14="http://schemas.microsoft.com/office/powerpoint/2010/main" val="1837397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9400"/>
            <a:ext cx="8591550" cy="736601"/>
          </a:xfrm>
        </p:spPr>
        <p:txBody>
          <a:bodyPr>
            <a:normAutofit/>
          </a:bodyPr>
          <a:lstStyle/>
          <a:p>
            <a:r>
              <a:rPr lang="en-US" sz="3600" dirty="0" smtClean="0"/>
              <a:t>Japanese silver grass in a landscape setting</a:t>
            </a:r>
            <a:endParaRPr lang="en-US" sz="3600" dirty="0"/>
          </a:p>
        </p:txBody>
      </p:sp>
      <p:pic>
        <p:nvPicPr>
          <p:cNvPr id="4" name="Content Placeholder 3" descr="PA134866.JP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274320" y="1361948"/>
            <a:ext cx="8595360" cy="5038852"/>
          </a:xfrm>
          <a:prstGeom prst="rect">
            <a:avLst/>
          </a:prstGeom>
        </p:spPr>
      </p:pic>
    </p:spTree>
    <p:extLst>
      <p:ext uri="{BB962C8B-B14F-4D97-AF65-F5344CB8AC3E}">
        <p14:creationId xmlns:p14="http://schemas.microsoft.com/office/powerpoint/2010/main" val="8019572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CANR Intro slides ">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G Content slides">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no bottom logo)">
  <a:themeElements>
    <a:clrScheme name="UCANR">
      <a:dk1>
        <a:srgbClr val="000000"/>
      </a:dk1>
      <a:lt1>
        <a:sysClr val="window" lastClr="FFFFFF"/>
      </a:lt1>
      <a:dk2>
        <a:srgbClr val="194687"/>
      </a:dk2>
      <a:lt2>
        <a:srgbClr val="EEECE1"/>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299935</Template>
  <TotalTime>5333</TotalTime>
  <Words>723</Words>
  <Application>Microsoft Macintosh PowerPoint</Application>
  <PresentationFormat>On-screen Show (4:3)</PresentationFormat>
  <Paragraphs>115</Paragraphs>
  <Slides>22</Slides>
  <Notes>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UCANR Intro slides </vt:lpstr>
      <vt:lpstr>MG Content slides</vt:lpstr>
      <vt:lpstr>Content (no bottom logo)</vt:lpstr>
      <vt:lpstr>UC Davis Arboretum  All-Star Grasses</vt:lpstr>
      <vt:lpstr>Who Are Master Gardeners?</vt:lpstr>
      <vt:lpstr>Who Are Master Gardeners?</vt:lpstr>
      <vt:lpstr>Who Are Master Gardeners?</vt:lpstr>
      <vt:lpstr>What is an Arboretum All-Star?</vt:lpstr>
      <vt:lpstr>Miscanthus sinensis  (dwarf varieties)   Japanese silver grass “Sarabande” </vt:lpstr>
      <vt:lpstr>Japanese silver grass “Sarabande”  in a landscape setting</vt:lpstr>
      <vt:lpstr>Miscanthus sinensis silverspider Silver spider Japanese silver grass</vt:lpstr>
      <vt:lpstr>Japanese silver grass in a landscape setting</vt:lpstr>
      <vt:lpstr>Stipa gigantea (Celtica gigantea)   giant feather grass</vt:lpstr>
      <vt:lpstr>Delicate flower detail of the Giant feather grass</vt:lpstr>
      <vt:lpstr>Festuca californica  California fescue</vt:lpstr>
      <vt:lpstr>Another view of California fescue</vt:lpstr>
      <vt:lpstr>Bouteloua gracilis  blue grama grass</vt:lpstr>
      <vt:lpstr>A grouping of blue grama grass wave gracefully in the sun</vt:lpstr>
      <vt:lpstr>Muhlenbergia rigens  deergrass</vt:lpstr>
      <vt:lpstr>Deergrass en masse makes a statement!</vt:lpstr>
      <vt:lpstr>Muhlenbergia dubia pine muhly</vt:lpstr>
      <vt:lpstr>Pine muhly adds interest  and texture in a landscape</vt:lpstr>
      <vt:lpstr>Calamagrostis x acutiflora “Karl Foerster”  Karl Foerster feather reed grass</vt:lpstr>
      <vt:lpstr>Autumn brings beautiful buff colored spikes on the Karl Foerster feather reed grass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Nadine Hart</dc:creator>
  <cp:lastModifiedBy>Julie Long</cp:lastModifiedBy>
  <cp:revision>21</cp:revision>
  <dcterms:created xsi:type="dcterms:W3CDTF">2019-08-07T21:26:16Z</dcterms:created>
  <dcterms:modified xsi:type="dcterms:W3CDTF">2019-11-05T01:00:09Z</dcterms:modified>
</cp:coreProperties>
</file>