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0" r:id="rId2"/>
    <p:sldId id="263" r:id="rId3"/>
    <p:sldId id="265" r:id="rId4"/>
    <p:sldId id="269" r:id="rId5"/>
    <p:sldId id="257" r:id="rId6"/>
    <p:sldId id="285" r:id="rId7"/>
    <p:sldId id="275" r:id="rId8"/>
    <p:sldId id="272" r:id="rId9"/>
    <p:sldId id="258" r:id="rId10"/>
    <p:sldId id="268" r:id="rId11"/>
    <p:sldId id="276" r:id="rId12"/>
    <p:sldId id="278" r:id="rId13"/>
    <p:sldId id="284" r:id="rId14"/>
    <p:sldId id="283" r:id="rId15"/>
    <p:sldId id="270" r:id="rId16"/>
    <p:sldId id="299" r:id="rId17"/>
    <p:sldId id="281" r:id="rId18"/>
    <p:sldId id="259" r:id="rId19"/>
    <p:sldId id="282" r:id="rId20"/>
    <p:sldId id="273" r:id="rId21"/>
    <p:sldId id="298" r:id="rId22"/>
    <p:sldId id="277" r:id="rId23"/>
    <p:sldId id="302" r:id="rId24"/>
    <p:sldId id="300" r:id="rId25"/>
    <p:sldId id="301" r:id="rId26"/>
    <p:sldId id="267" r:id="rId27"/>
    <p:sldId id="260" r:id="rId28"/>
    <p:sldId id="297"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0000"/>
    <a:srgbClr val="CEEAB0"/>
    <a:srgbClr val="AFDD7D"/>
    <a:srgbClr val="E3F3D1"/>
    <a:srgbClr val="00CC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06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628" y="9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Hart" userId="f0d2f376cd6ab93d" providerId="LiveId" clId="{CA9236EB-F3E2-4CCC-B648-0DD263F50A73}"/>
    <pc:docChg chg="modSld modNotesMaster modHandout">
      <pc:chgData name="Nadine Hart" userId="f0d2f376cd6ab93d" providerId="LiveId" clId="{CA9236EB-F3E2-4CCC-B648-0DD263F50A73}" dt="2021-06-14T21:27:30.381" v="26"/>
      <pc:docMkLst>
        <pc:docMk/>
      </pc:docMkLst>
      <pc:sldChg chg="modSp mod">
        <pc:chgData name="Nadine Hart" userId="f0d2f376cd6ab93d" providerId="LiveId" clId="{CA9236EB-F3E2-4CCC-B648-0DD263F50A73}" dt="2021-06-14T21:25:31.901" v="25" actId="6549"/>
        <pc:sldMkLst>
          <pc:docMk/>
          <pc:sldMk cId="0" sldId="265"/>
        </pc:sldMkLst>
        <pc:spChg chg="mod">
          <ac:chgData name="Nadine Hart" userId="f0d2f376cd6ab93d" providerId="LiveId" clId="{CA9236EB-F3E2-4CCC-B648-0DD263F50A73}" dt="2021-06-14T21:25:31.901" v="25" actId="6549"/>
          <ac:spMkLst>
            <pc:docMk/>
            <pc:sldMk cId="0" sldId="265"/>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1"/>
            <a:ext cx="3169920" cy="480646"/>
          </a:xfrm>
          <a:prstGeom prst="rect">
            <a:avLst/>
          </a:prstGeom>
          <a:noFill/>
          <a:ln w="9525">
            <a:noFill/>
            <a:miter lim="800000"/>
            <a:headEnd/>
            <a:tailEnd/>
          </a:ln>
          <a:effectLst/>
        </p:spPr>
        <p:txBody>
          <a:bodyPr vert="horz" wrap="square" lIns="95646" tIns="47823" rIns="95646" bIns="47823" numCol="1" anchor="t" anchorCtr="0" compatLnSpc="1">
            <a:prstTxWarp prst="textNoShape">
              <a:avLst/>
            </a:prstTxWarp>
          </a:bodyPr>
          <a:lstStyle>
            <a:lvl1pPr>
              <a:defRPr sz="1300"/>
            </a:lvl1pPr>
          </a:lstStyle>
          <a:p>
            <a:pPr>
              <a:defRPr/>
            </a:pPr>
            <a:endParaRPr lang="en-US"/>
          </a:p>
        </p:txBody>
      </p:sp>
      <p:sp>
        <p:nvSpPr>
          <p:cNvPr id="34819" name="Rectangle 3"/>
          <p:cNvSpPr>
            <a:spLocks noGrp="1" noChangeArrowheads="1"/>
          </p:cNvSpPr>
          <p:nvPr>
            <p:ph type="dt" sz="quarter" idx="1"/>
          </p:nvPr>
        </p:nvSpPr>
        <p:spPr bwMode="auto">
          <a:xfrm>
            <a:off x="4143587" y="1"/>
            <a:ext cx="3169920" cy="480646"/>
          </a:xfrm>
          <a:prstGeom prst="rect">
            <a:avLst/>
          </a:prstGeom>
          <a:noFill/>
          <a:ln w="9525">
            <a:noFill/>
            <a:miter lim="800000"/>
            <a:headEnd/>
            <a:tailEnd/>
          </a:ln>
          <a:effectLst/>
        </p:spPr>
        <p:txBody>
          <a:bodyPr vert="horz" wrap="square" lIns="95646" tIns="47823" rIns="95646" bIns="47823" numCol="1" anchor="t" anchorCtr="0" compatLnSpc="1">
            <a:prstTxWarp prst="textNoShape">
              <a:avLst/>
            </a:prstTxWarp>
          </a:bodyPr>
          <a:lstStyle>
            <a:lvl1pPr algn="r">
              <a:defRPr sz="1300"/>
            </a:lvl1pPr>
          </a:lstStyle>
          <a:p>
            <a:pPr>
              <a:defRPr/>
            </a:pPr>
            <a:endParaRPr lang="en-US"/>
          </a:p>
        </p:txBody>
      </p:sp>
      <p:sp>
        <p:nvSpPr>
          <p:cNvPr id="34820" name="Rectangle 4"/>
          <p:cNvSpPr>
            <a:spLocks noGrp="1" noChangeArrowheads="1"/>
          </p:cNvSpPr>
          <p:nvPr>
            <p:ph type="ftr" sz="quarter" idx="2"/>
          </p:nvPr>
        </p:nvSpPr>
        <p:spPr bwMode="auto">
          <a:xfrm>
            <a:off x="0" y="9118880"/>
            <a:ext cx="3169920" cy="480645"/>
          </a:xfrm>
          <a:prstGeom prst="rect">
            <a:avLst/>
          </a:prstGeom>
          <a:noFill/>
          <a:ln w="9525">
            <a:noFill/>
            <a:miter lim="800000"/>
            <a:headEnd/>
            <a:tailEnd/>
          </a:ln>
          <a:effectLst/>
        </p:spPr>
        <p:txBody>
          <a:bodyPr vert="horz" wrap="square" lIns="95646" tIns="47823" rIns="95646" bIns="47823" numCol="1" anchor="b" anchorCtr="0" compatLnSpc="1">
            <a:prstTxWarp prst="textNoShape">
              <a:avLst/>
            </a:prstTxWarp>
          </a:bodyPr>
          <a:lstStyle>
            <a:lvl1pPr>
              <a:defRPr sz="1300"/>
            </a:lvl1pPr>
          </a:lstStyle>
          <a:p>
            <a:pPr>
              <a:defRPr/>
            </a:pPr>
            <a:endParaRPr lang="en-US"/>
          </a:p>
        </p:txBody>
      </p:sp>
      <p:sp>
        <p:nvSpPr>
          <p:cNvPr id="34821" name="Rectangle 5"/>
          <p:cNvSpPr>
            <a:spLocks noGrp="1" noChangeArrowheads="1"/>
          </p:cNvSpPr>
          <p:nvPr>
            <p:ph type="sldNum" sz="quarter" idx="3"/>
          </p:nvPr>
        </p:nvSpPr>
        <p:spPr bwMode="auto">
          <a:xfrm>
            <a:off x="4143587" y="9118880"/>
            <a:ext cx="3169920" cy="480645"/>
          </a:xfrm>
          <a:prstGeom prst="rect">
            <a:avLst/>
          </a:prstGeom>
          <a:noFill/>
          <a:ln w="9525">
            <a:noFill/>
            <a:miter lim="800000"/>
            <a:headEnd/>
            <a:tailEnd/>
          </a:ln>
          <a:effectLst/>
        </p:spPr>
        <p:txBody>
          <a:bodyPr vert="horz" wrap="square" lIns="95646" tIns="47823" rIns="95646" bIns="47823" numCol="1" anchor="b" anchorCtr="0" compatLnSpc="1">
            <a:prstTxWarp prst="textNoShape">
              <a:avLst/>
            </a:prstTxWarp>
          </a:bodyPr>
          <a:lstStyle>
            <a:lvl1pPr algn="r">
              <a:defRPr sz="1300"/>
            </a:lvl1pPr>
          </a:lstStyle>
          <a:p>
            <a:pPr>
              <a:defRPr/>
            </a:pPr>
            <a:fld id="{4728979A-8F6B-44A9-A90D-F63C1238D9A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3169920" cy="480646"/>
          </a:xfrm>
          <a:prstGeom prst="rect">
            <a:avLst/>
          </a:prstGeom>
          <a:noFill/>
          <a:ln w="9525">
            <a:noFill/>
            <a:miter lim="800000"/>
            <a:headEnd/>
            <a:tailEnd/>
          </a:ln>
          <a:effectLst/>
        </p:spPr>
        <p:txBody>
          <a:bodyPr vert="horz" wrap="square" lIns="95646" tIns="47823" rIns="95646" bIns="47823" numCol="1" anchor="t" anchorCtr="0" compatLnSpc="1">
            <a:prstTxWarp prst="textNoShape">
              <a:avLst/>
            </a:prstTxWarp>
          </a:bodyPr>
          <a:lstStyle>
            <a:lvl1pPr>
              <a:defRPr sz="1300"/>
            </a:lvl1pPr>
          </a:lstStyle>
          <a:p>
            <a:pPr>
              <a:defRPr/>
            </a:pPr>
            <a:endParaRPr lang="en-US"/>
          </a:p>
        </p:txBody>
      </p:sp>
      <p:sp>
        <p:nvSpPr>
          <p:cNvPr id="12291" name="Rectangle 3"/>
          <p:cNvSpPr>
            <a:spLocks noGrp="1" noChangeArrowheads="1"/>
          </p:cNvSpPr>
          <p:nvPr>
            <p:ph type="dt" idx="1"/>
          </p:nvPr>
        </p:nvSpPr>
        <p:spPr bwMode="auto">
          <a:xfrm>
            <a:off x="4143587" y="1"/>
            <a:ext cx="3169920" cy="480646"/>
          </a:xfrm>
          <a:prstGeom prst="rect">
            <a:avLst/>
          </a:prstGeom>
          <a:noFill/>
          <a:ln w="9525">
            <a:noFill/>
            <a:miter lim="800000"/>
            <a:headEnd/>
            <a:tailEnd/>
          </a:ln>
          <a:effectLst/>
        </p:spPr>
        <p:txBody>
          <a:bodyPr vert="horz" wrap="square" lIns="95646" tIns="47823" rIns="95646" bIns="47823" numCol="1" anchor="t" anchorCtr="0" compatLnSpc="1">
            <a:prstTxWarp prst="textNoShape">
              <a:avLst/>
            </a:prstTxWarp>
          </a:bodyPr>
          <a:lstStyle>
            <a:lvl1pPr algn="r">
              <a:defRPr sz="13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31520" y="4560277"/>
            <a:ext cx="5852160" cy="4320791"/>
          </a:xfrm>
          <a:prstGeom prst="rect">
            <a:avLst/>
          </a:prstGeom>
          <a:noFill/>
          <a:ln w="9525">
            <a:noFill/>
            <a:miter lim="800000"/>
            <a:headEnd/>
            <a:tailEnd/>
          </a:ln>
          <a:effectLst/>
        </p:spPr>
        <p:txBody>
          <a:bodyPr vert="horz" wrap="square" lIns="95646" tIns="47823" rIns="95646" bIns="478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18880"/>
            <a:ext cx="3169920" cy="480645"/>
          </a:xfrm>
          <a:prstGeom prst="rect">
            <a:avLst/>
          </a:prstGeom>
          <a:noFill/>
          <a:ln w="9525">
            <a:noFill/>
            <a:miter lim="800000"/>
            <a:headEnd/>
            <a:tailEnd/>
          </a:ln>
          <a:effectLst/>
        </p:spPr>
        <p:txBody>
          <a:bodyPr vert="horz" wrap="square" lIns="95646" tIns="47823" rIns="95646" bIns="47823" numCol="1" anchor="b" anchorCtr="0" compatLnSpc="1">
            <a:prstTxWarp prst="textNoShape">
              <a:avLst/>
            </a:prstTxWarp>
          </a:bodyPr>
          <a:lstStyle>
            <a:lvl1pPr>
              <a:defRPr sz="1300"/>
            </a:lvl1pPr>
          </a:lstStyle>
          <a:p>
            <a:pPr>
              <a:defRPr/>
            </a:pPr>
            <a:endParaRPr lang="en-US"/>
          </a:p>
        </p:txBody>
      </p:sp>
      <p:sp>
        <p:nvSpPr>
          <p:cNvPr id="12295" name="Rectangle 7"/>
          <p:cNvSpPr>
            <a:spLocks noGrp="1" noChangeArrowheads="1"/>
          </p:cNvSpPr>
          <p:nvPr>
            <p:ph type="sldNum" sz="quarter" idx="5"/>
          </p:nvPr>
        </p:nvSpPr>
        <p:spPr bwMode="auto">
          <a:xfrm>
            <a:off x="4143587" y="9118880"/>
            <a:ext cx="3169920" cy="480645"/>
          </a:xfrm>
          <a:prstGeom prst="rect">
            <a:avLst/>
          </a:prstGeom>
          <a:noFill/>
          <a:ln w="9525">
            <a:noFill/>
            <a:miter lim="800000"/>
            <a:headEnd/>
            <a:tailEnd/>
          </a:ln>
          <a:effectLst/>
        </p:spPr>
        <p:txBody>
          <a:bodyPr vert="horz" wrap="square" lIns="95646" tIns="47823" rIns="95646" bIns="47823" numCol="1" anchor="b" anchorCtr="0" compatLnSpc="1">
            <a:prstTxWarp prst="textNoShape">
              <a:avLst/>
            </a:prstTxWarp>
          </a:bodyPr>
          <a:lstStyle>
            <a:lvl1pPr algn="r">
              <a:defRPr sz="1300"/>
            </a:lvl1pPr>
          </a:lstStyle>
          <a:p>
            <a:pPr>
              <a:defRPr/>
            </a:pPr>
            <a:fld id="{31CC22B7-3FD4-4020-943F-C1BCD66CF27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Created by Ann Beinhorn &amp; Marie Salers, 2018.  Adapted from Gardening in Clay Soils by Marie Salers &amp; Ann Beinhorn, 2011.  Presented to Big History Group at Sun City Lincoln Hills 2018.  Publicity:  Club newsletter.  Presented again to Meadow Vista Garden Club, 01-2019.</a:t>
            </a:r>
          </a:p>
        </p:txBody>
      </p:sp>
      <p:sp>
        <p:nvSpPr>
          <p:cNvPr id="4" name="Slide Number Placeholder 3"/>
          <p:cNvSpPr>
            <a:spLocks noGrp="1"/>
          </p:cNvSpPr>
          <p:nvPr>
            <p:ph type="sldNum" sz="quarter" idx="10"/>
          </p:nvPr>
        </p:nvSpPr>
        <p:spPr/>
        <p:txBody>
          <a:bodyPr/>
          <a:lstStyle/>
          <a:p>
            <a:fld id="{102A233A-A549-472C-8F5A-85C5B8F7D52B}" type="slidenum">
              <a:rPr lang="en-US" smtClean="0"/>
              <a:t>1</a:t>
            </a:fld>
            <a:endParaRPr lang="en-US"/>
          </a:p>
        </p:txBody>
      </p:sp>
    </p:spTree>
    <p:extLst>
      <p:ext uri="{BB962C8B-B14F-4D97-AF65-F5344CB8AC3E}">
        <p14:creationId xmlns:p14="http://schemas.microsoft.com/office/powerpoint/2010/main" val="494600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composition of soil aggregates is important for the health of plants.</a:t>
            </a:r>
          </a:p>
        </p:txBody>
      </p:sp>
      <p:sp>
        <p:nvSpPr>
          <p:cNvPr id="4" name="Slide Number Placeholder 3"/>
          <p:cNvSpPr>
            <a:spLocks noGrp="1"/>
          </p:cNvSpPr>
          <p:nvPr>
            <p:ph type="sldNum" sz="quarter" idx="5"/>
          </p:nvPr>
        </p:nvSpPr>
        <p:spPr/>
        <p:txBody>
          <a:bodyPr/>
          <a:lstStyle/>
          <a:p>
            <a:pPr>
              <a:defRPr/>
            </a:pPr>
            <a:fld id="{31CC22B7-3FD4-4020-943F-C1BCD66CF278}" type="slidenum">
              <a:rPr lang="en-US" smtClean="0"/>
              <a:pPr>
                <a:defRPr/>
              </a:pPr>
              <a:t>14</a:t>
            </a:fld>
            <a:endParaRPr lang="en-US"/>
          </a:p>
        </p:txBody>
      </p:sp>
    </p:spTree>
    <p:extLst>
      <p:ext uri="{BB962C8B-B14F-4D97-AF65-F5344CB8AC3E}">
        <p14:creationId xmlns:p14="http://schemas.microsoft.com/office/powerpoint/2010/main" val="4076636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find humus in locations with many layers of organic matter that are highly decomposed and rich in nutrient ions for plants (See definition).  Soil chemical and physical properties are largely a function of the humus and clay in the soil.</a:t>
            </a:r>
          </a:p>
        </p:txBody>
      </p:sp>
      <p:sp>
        <p:nvSpPr>
          <p:cNvPr id="4" name="Slide Number Placeholder 3"/>
          <p:cNvSpPr>
            <a:spLocks noGrp="1"/>
          </p:cNvSpPr>
          <p:nvPr>
            <p:ph type="sldNum" sz="quarter" idx="5"/>
          </p:nvPr>
        </p:nvSpPr>
        <p:spPr/>
        <p:txBody>
          <a:bodyPr/>
          <a:lstStyle/>
          <a:p>
            <a:pPr>
              <a:defRPr/>
            </a:pPr>
            <a:fld id="{31CC22B7-3FD4-4020-943F-C1BCD66CF278}" type="slidenum">
              <a:rPr lang="en-US" smtClean="0"/>
              <a:pPr>
                <a:defRPr/>
              </a:pPr>
              <a:t>15</a:t>
            </a:fld>
            <a:endParaRPr lang="en-US"/>
          </a:p>
        </p:txBody>
      </p:sp>
    </p:spTree>
    <p:extLst>
      <p:ext uri="{BB962C8B-B14F-4D97-AF65-F5344CB8AC3E}">
        <p14:creationId xmlns:p14="http://schemas.microsoft.com/office/powerpoint/2010/main" val="3712278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micro organisms in circles and macro organisms, labeled by 3 categories in the food chain..</a:t>
            </a:r>
          </a:p>
        </p:txBody>
      </p:sp>
      <p:sp>
        <p:nvSpPr>
          <p:cNvPr id="4" name="Slide Number Placeholder 3"/>
          <p:cNvSpPr>
            <a:spLocks noGrp="1"/>
          </p:cNvSpPr>
          <p:nvPr>
            <p:ph type="sldNum" sz="quarter" idx="10"/>
          </p:nvPr>
        </p:nvSpPr>
        <p:spPr/>
        <p:txBody>
          <a:bodyPr/>
          <a:lstStyle/>
          <a:p>
            <a:pPr>
              <a:defRPr/>
            </a:pPr>
            <a:fld id="{31CC22B7-3FD4-4020-943F-C1BCD66CF278}" type="slidenum">
              <a:rPr lang="en-US" smtClean="0"/>
              <a:pPr>
                <a:defRPr/>
              </a:pPr>
              <a:t>16</a:t>
            </a:fld>
            <a:endParaRPr lang="en-US"/>
          </a:p>
        </p:txBody>
      </p:sp>
    </p:spTree>
    <p:extLst>
      <p:ext uri="{BB962C8B-B14F-4D97-AF65-F5344CB8AC3E}">
        <p14:creationId xmlns:p14="http://schemas.microsoft.com/office/powerpoint/2010/main" val="2598674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a:t>Micro to Macro organisms all play a part in nourishing the soil.</a:t>
            </a:r>
          </a:p>
        </p:txBody>
      </p:sp>
      <p:sp>
        <p:nvSpPr>
          <p:cNvPr id="32772" name="Slide Number Placeholder 3"/>
          <p:cNvSpPr>
            <a:spLocks noGrp="1"/>
          </p:cNvSpPr>
          <p:nvPr>
            <p:ph type="sldNum" sz="quarter" idx="5"/>
          </p:nvPr>
        </p:nvSpPr>
        <p:spPr>
          <a:noFill/>
        </p:spPr>
        <p:txBody>
          <a:bodyPr/>
          <a:lstStyle/>
          <a:p>
            <a:fld id="{BD67A4EC-737A-4AC1-82AC-782963F347DE}"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6442D9C-6C6F-43F2-9EDD-B18EEEA7929E}" type="slidenum">
              <a:rPr lang="en-US" smtClean="0"/>
              <a:pPr/>
              <a:t>18</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a:t>The cell wall of the root hair magnified to show osmosis of water, nutrients and air from the soil.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chemical cation exchange capacity of clay can be stated without using the term CEC).  Clay is important for soil nutrition.</a:t>
            </a:r>
          </a:p>
        </p:txBody>
      </p:sp>
      <p:sp>
        <p:nvSpPr>
          <p:cNvPr id="4" name="Slide Number Placeholder 3"/>
          <p:cNvSpPr>
            <a:spLocks noGrp="1"/>
          </p:cNvSpPr>
          <p:nvPr>
            <p:ph type="sldNum" sz="quarter" idx="10"/>
          </p:nvPr>
        </p:nvSpPr>
        <p:spPr/>
        <p:txBody>
          <a:bodyPr/>
          <a:lstStyle/>
          <a:p>
            <a:pPr>
              <a:defRPr/>
            </a:pPr>
            <a:fld id="{31CC22B7-3FD4-4020-943F-C1BCD66CF278}" type="slidenum">
              <a:rPr lang="en-US" smtClean="0"/>
              <a:pPr>
                <a:defRPr/>
              </a:pPr>
              <a:t>19</a:t>
            </a:fld>
            <a:endParaRPr lang="en-US"/>
          </a:p>
        </p:txBody>
      </p:sp>
    </p:spTree>
    <p:extLst>
      <p:ext uri="{BB962C8B-B14F-4D97-AF65-F5344CB8AC3E}">
        <p14:creationId xmlns:p14="http://schemas.microsoft.com/office/powerpoint/2010/main" val="2058591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Roseville location had a pinkish grey color, but is loamy and responds well to amendments for plant vigor.  The lot was originally an oak woodland.</a:t>
            </a:r>
          </a:p>
        </p:txBody>
      </p:sp>
      <p:sp>
        <p:nvSpPr>
          <p:cNvPr id="4" name="Slide Number Placeholder 3"/>
          <p:cNvSpPr>
            <a:spLocks noGrp="1"/>
          </p:cNvSpPr>
          <p:nvPr>
            <p:ph type="sldNum" sz="quarter" idx="5"/>
          </p:nvPr>
        </p:nvSpPr>
        <p:spPr/>
        <p:txBody>
          <a:bodyPr/>
          <a:lstStyle/>
          <a:p>
            <a:pPr>
              <a:defRPr/>
            </a:pPr>
            <a:fld id="{31CC22B7-3FD4-4020-943F-C1BCD66CF278}" type="slidenum">
              <a:rPr lang="en-US" smtClean="0"/>
              <a:pPr>
                <a:defRPr/>
              </a:pPr>
              <a:t>20</a:t>
            </a:fld>
            <a:endParaRPr lang="en-US"/>
          </a:p>
        </p:txBody>
      </p:sp>
    </p:spTree>
    <p:extLst>
      <p:ext uri="{BB962C8B-B14F-4D97-AF65-F5344CB8AC3E}">
        <p14:creationId xmlns:p14="http://schemas.microsoft.com/office/powerpoint/2010/main" val="1175746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soil amendment definition in your handout.  Show a soil testing kit.  </a:t>
            </a:r>
          </a:p>
        </p:txBody>
      </p:sp>
      <p:sp>
        <p:nvSpPr>
          <p:cNvPr id="4" name="Slide Number Placeholder 3"/>
          <p:cNvSpPr>
            <a:spLocks noGrp="1"/>
          </p:cNvSpPr>
          <p:nvPr>
            <p:ph type="sldNum" sz="quarter" idx="10"/>
          </p:nvPr>
        </p:nvSpPr>
        <p:spPr/>
        <p:txBody>
          <a:bodyPr/>
          <a:lstStyle/>
          <a:p>
            <a:pPr>
              <a:defRPr/>
            </a:pPr>
            <a:fld id="{31CC22B7-3FD4-4020-943F-C1BCD66CF278}" type="slidenum">
              <a:rPr lang="en-US" smtClean="0"/>
              <a:pPr>
                <a:defRPr/>
              </a:pPr>
              <a:t>22</a:t>
            </a:fld>
            <a:endParaRPr lang="en-US"/>
          </a:p>
        </p:txBody>
      </p:sp>
    </p:spTree>
    <p:extLst>
      <p:ext uri="{BB962C8B-B14F-4D97-AF65-F5344CB8AC3E}">
        <p14:creationId xmlns:p14="http://schemas.microsoft.com/office/powerpoint/2010/main" val="1040936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your glossary for a definition for mycorrhizae.  Tilling is damaging to the microorganisms, and compacts the soil pores.</a:t>
            </a:r>
          </a:p>
        </p:txBody>
      </p:sp>
      <p:sp>
        <p:nvSpPr>
          <p:cNvPr id="4" name="Slide Number Placeholder 3"/>
          <p:cNvSpPr>
            <a:spLocks noGrp="1"/>
          </p:cNvSpPr>
          <p:nvPr>
            <p:ph type="sldNum" sz="quarter" idx="5"/>
          </p:nvPr>
        </p:nvSpPr>
        <p:spPr/>
        <p:txBody>
          <a:bodyPr/>
          <a:lstStyle/>
          <a:p>
            <a:pPr>
              <a:defRPr/>
            </a:pPr>
            <a:fld id="{31CC22B7-3FD4-4020-943F-C1BCD66CF278}" type="slidenum">
              <a:rPr lang="en-US" smtClean="0"/>
              <a:pPr>
                <a:defRPr/>
              </a:pPr>
              <a:t>23</a:t>
            </a:fld>
            <a:endParaRPr lang="en-US"/>
          </a:p>
        </p:txBody>
      </p:sp>
    </p:spTree>
    <p:extLst>
      <p:ext uri="{BB962C8B-B14F-4D97-AF65-F5344CB8AC3E}">
        <p14:creationId xmlns:p14="http://schemas.microsoft.com/office/powerpoint/2010/main" val="213217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organic materials to your soil is very influential on the structure and chemical properties needed for plants.</a:t>
            </a:r>
          </a:p>
        </p:txBody>
      </p:sp>
      <p:sp>
        <p:nvSpPr>
          <p:cNvPr id="4" name="Slide Number Placeholder 3"/>
          <p:cNvSpPr>
            <a:spLocks noGrp="1"/>
          </p:cNvSpPr>
          <p:nvPr>
            <p:ph type="sldNum" sz="quarter" idx="10"/>
          </p:nvPr>
        </p:nvSpPr>
        <p:spPr/>
        <p:txBody>
          <a:bodyPr/>
          <a:lstStyle/>
          <a:p>
            <a:pPr>
              <a:defRPr/>
            </a:pPr>
            <a:fld id="{31CC22B7-3FD4-4020-943F-C1BCD66CF278}" type="slidenum">
              <a:rPr lang="en-US" smtClean="0"/>
              <a:pPr>
                <a:defRPr/>
              </a:pPr>
              <a:t>24</a:t>
            </a:fld>
            <a:endParaRPr lang="en-US"/>
          </a:p>
        </p:txBody>
      </p:sp>
    </p:spTree>
    <p:extLst>
      <p:ext uri="{BB962C8B-B14F-4D97-AF65-F5344CB8AC3E}">
        <p14:creationId xmlns:p14="http://schemas.microsoft.com/office/powerpoint/2010/main" val="265301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D472858-1BE3-4236-A118-8D874AB98F46}" type="slidenum">
              <a:rPr lang="en-US" smtClean="0"/>
              <a:pPr/>
              <a:t>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Gypsum is calcium sulfate.  You may find some gypsum in these mixes, but it is only effective in improving soil aggregation and water infiltration when the soil has excessive sodium salts from irrigation.  </a:t>
            </a:r>
          </a:p>
        </p:txBody>
      </p:sp>
      <p:sp>
        <p:nvSpPr>
          <p:cNvPr id="4" name="Slide Number Placeholder 3"/>
          <p:cNvSpPr>
            <a:spLocks noGrp="1"/>
          </p:cNvSpPr>
          <p:nvPr>
            <p:ph type="sldNum" sz="quarter" idx="5"/>
          </p:nvPr>
        </p:nvSpPr>
        <p:spPr/>
        <p:txBody>
          <a:bodyPr/>
          <a:lstStyle/>
          <a:p>
            <a:pPr>
              <a:defRPr/>
            </a:pPr>
            <a:fld id="{31CC22B7-3FD4-4020-943F-C1BCD66CF278}" type="slidenum">
              <a:rPr lang="en-US" smtClean="0"/>
              <a:pPr>
                <a:defRPr/>
              </a:pPr>
              <a:t>25</a:t>
            </a:fld>
            <a:endParaRPr lang="en-US"/>
          </a:p>
        </p:txBody>
      </p:sp>
    </p:spTree>
    <p:extLst>
      <p:ext uri="{BB962C8B-B14F-4D97-AF65-F5344CB8AC3E}">
        <p14:creationId xmlns:p14="http://schemas.microsoft.com/office/powerpoint/2010/main" val="336082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“Dirt” is a term used by geologists to refer to soil depleted of organic materials.</a:t>
            </a:r>
          </a:p>
          <a:p>
            <a:r>
              <a:rPr lang="en-US" dirty="0"/>
              <a:t>Parent material comes from the original minerals usually at a higher elevation.</a:t>
            </a:r>
          </a:p>
        </p:txBody>
      </p:sp>
      <p:sp>
        <p:nvSpPr>
          <p:cNvPr id="4" name="Slide Number Placeholder 3"/>
          <p:cNvSpPr>
            <a:spLocks noGrp="1"/>
          </p:cNvSpPr>
          <p:nvPr>
            <p:ph type="sldNum" sz="quarter" idx="10"/>
          </p:nvPr>
        </p:nvSpPr>
        <p:spPr/>
        <p:txBody>
          <a:bodyPr/>
          <a:lstStyle/>
          <a:p>
            <a:pPr>
              <a:defRPr/>
            </a:pPr>
            <a:fld id="{31CC22B7-3FD4-4020-943F-C1BCD66CF278}" type="slidenum">
              <a:rPr lang="en-US" smtClean="0"/>
              <a:pPr>
                <a:defRPr/>
              </a:pPr>
              <a:t>7</a:t>
            </a:fld>
            <a:endParaRPr lang="en-US"/>
          </a:p>
        </p:txBody>
      </p:sp>
    </p:spTree>
    <p:extLst>
      <p:ext uri="{BB962C8B-B14F-4D97-AF65-F5344CB8AC3E}">
        <p14:creationId xmlns:p14="http://schemas.microsoft.com/office/powerpoint/2010/main" val="24977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chart shows 12 basic soil structures derived from the 3 types of soil particles.</a:t>
            </a:r>
          </a:p>
        </p:txBody>
      </p:sp>
      <p:sp>
        <p:nvSpPr>
          <p:cNvPr id="4" name="Slide Number Placeholder 3"/>
          <p:cNvSpPr>
            <a:spLocks noGrp="1"/>
          </p:cNvSpPr>
          <p:nvPr>
            <p:ph type="sldNum" sz="quarter" idx="10"/>
          </p:nvPr>
        </p:nvSpPr>
        <p:spPr/>
        <p:txBody>
          <a:bodyPr/>
          <a:lstStyle/>
          <a:p>
            <a:pPr>
              <a:defRPr/>
            </a:pPr>
            <a:fld id="{31CC22B7-3FD4-4020-943F-C1BCD66CF278}" type="slidenum">
              <a:rPr lang="en-US" smtClean="0"/>
              <a:pPr>
                <a:defRPr/>
              </a:pPr>
              <a:t>8</a:t>
            </a:fld>
            <a:endParaRPr lang="en-US"/>
          </a:p>
        </p:txBody>
      </p:sp>
    </p:spTree>
    <p:extLst>
      <p:ext uri="{BB962C8B-B14F-4D97-AF65-F5344CB8AC3E}">
        <p14:creationId xmlns:p14="http://schemas.microsoft.com/office/powerpoint/2010/main" val="149511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772DF3B-3F92-43E6-B814-781FCC6991F5}" type="slidenum">
              <a:rPr lang="en-US" smtClean="0"/>
              <a:pPr/>
              <a:t>9</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a:p>
            <a:pPr eaLnBrk="1" hangingPunct="1"/>
            <a:r>
              <a:rPr lang="en-US" b="1" dirty="0"/>
              <a:t>Clay soils hold minerals well, but they can </a:t>
            </a:r>
            <a:r>
              <a:rPr lang="en-US" sz="1500" b="1" dirty="0"/>
              <a:t>hold as much as 4 inches of water in the top foot of soil. </a:t>
            </a:r>
          </a:p>
          <a:p>
            <a:pPr eaLnBrk="1" hangingPunct="1"/>
            <a:r>
              <a:rPr lang="en-US" dirty="0"/>
              <a:t>	</a:t>
            </a:r>
          </a:p>
          <a:p>
            <a:pPr eaLnBrk="1" hangingPunct="1"/>
            <a:r>
              <a:rPr lang="en-US" dirty="0"/>
              <a:t>	Clay is comprised of very fine particles .. .0002mm.  </a:t>
            </a:r>
            <a:r>
              <a:rPr lang="en-US" sz="1500" b="1" dirty="0"/>
              <a:t>89 acres of surface area in 1 pound of clay soil. </a:t>
            </a:r>
          </a:p>
          <a:p>
            <a:pPr eaLnBrk="1" hangingPunct="1"/>
            <a:endParaRPr lang="en-US" sz="1500"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the great difference in the three sizes, their differences in free surface area, and potential pore space.</a:t>
            </a:r>
          </a:p>
          <a:p>
            <a:r>
              <a:rPr lang="en-US" dirty="0"/>
              <a:t>Texture gives you a distinct feel.</a:t>
            </a:r>
          </a:p>
        </p:txBody>
      </p:sp>
      <p:sp>
        <p:nvSpPr>
          <p:cNvPr id="4" name="Slide Number Placeholder 3"/>
          <p:cNvSpPr>
            <a:spLocks noGrp="1"/>
          </p:cNvSpPr>
          <p:nvPr>
            <p:ph type="sldNum" sz="quarter" idx="10"/>
          </p:nvPr>
        </p:nvSpPr>
        <p:spPr/>
        <p:txBody>
          <a:bodyPr/>
          <a:lstStyle/>
          <a:p>
            <a:pPr>
              <a:defRPr/>
            </a:pPr>
            <a:fld id="{31CC22B7-3FD4-4020-943F-C1BCD66CF278}" type="slidenum">
              <a:rPr lang="en-US" smtClean="0"/>
              <a:pPr>
                <a:defRPr/>
              </a:pPr>
              <a:t>10</a:t>
            </a:fld>
            <a:endParaRPr lang="en-US"/>
          </a:p>
        </p:txBody>
      </p:sp>
    </p:spTree>
    <p:extLst>
      <p:ext uri="{BB962C8B-B14F-4D97-AF65-F5344CB8AC3E}">
        <p14:creationId xmlns:p14="http://schemas.microsoft.com/office/powerpoint/2010/main" val="361013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physical properties of a textural class include the ability to hold water and allow gaseous exchange.  Too many finer particles can result in very slow percolation, and too many large particles leach water.</a:t>
            </a:r>
          </a:p>
        </p:txBody>
      </p:sp>
      <p:sp>
        <p:nvSpPr>
          <p:cNvPr id="4" name="Slide Number Placeholder 3"/>
          <p:cNvSpPr>
            <a:spLocks noGrp="1"/>
          </p:cNvSpPr>
          <p:nvPr>
            <p:ph type="sldNum" sz="quarter" idx="10"/>
          </p:nvPr>
        </p:nvSpPr>
        <p:spPr/>
        <p:txBody>
          <a:bodyPr/>
          <a:lstStyle/>
          <a:p>
            <a:pPr>
              <a:defRPr/>
            </a:pPr>
            <a:fld id="{31CC22B7-3FD4-4020-943F-C1BCD66CF278}" type="slidenum">
              <a:rPr lang="en-US" smtClean="0"/>
              <a:pPr>
                <a:defRPr/>
              </a:pPr>
              <a:t>11</a:t>
            </a:fld>
            <a:endParaRPr lang="en-US"/>
          </a:p>
        </p:txBody>
      </p:sp>
    </p:spTree>
    <p:extLst>
      <p:ext uri="{BB962C8B-B14F-4D97-AF65-F5344CB8AC3E}">
        <p14:creationId xmlns:p14="http://schemas.microsoft.com/office/powerpoint/2010/main" val="1218213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 shows some of the horizons that have built up over time.  C= unconsolidated parent material, B=Accumulation of organic, mineral &amp; inorganic chemicals, </a:t>
            </a:r>
          </a:p>
          <a:p>
            <a:r>
              <a:rPr lang="en-US" dirty="0"/>
              <a:t>A=  Organic material and mineral material intimately mixed.  Above Zone A you get a narrow layer of organic material.  </a:t>
            </a:r>
          </a:p>
          <a:p>
            <a:r>
              <a:rPr lang="en-US" dirty="0" err="1"/>
              <a:t>Zbedrock</a:t>
            </a:r>
            <a:r>
              <a:rPr lang="en-US" dirty="0"/>
              <a:t> is below the C Zone.</a:t>
            </a:r>
          </a:p>
        </p:txBody>
      </p:sp>
      <p:sp>
        <p:nvSpPr>
          <p:cNvPr id="4" name="Slide Number Placeholder 3"/>
          <p:cNvSpPr>
            <a:spLocks noGrp="1"/>
          </p:cNvSpPr>
          <p:nvPr>
            <p:ph type="sldNum" sz="quarter" idx="5"/>
          </p:nvPr>
        </p:nvSpPr>
        <p:spPr/>
        <p:txBody>
          <a:bodyPr/>
          <a:lstStyle/>
          <a:p>
            <a:pPr>
              <a:defRPr/>
            </a:pPr>
            <a:fld id="{31CC22B7-3FD4-4020-943F-C1BCD66CF278}" type="slidenum">
              <a:rPr lang="en-US" smtClean="0"/>
              <a:pPr>
                <a:defRPr/>
              </a:pPr>
              <a:t>12</a:t>
            </a:fld>
            <a:endParaRPr lang="en-US"/>
          </a:p>
        </p:txBody>
      </p:sp>
    </p:spTree>
    <p:extLst>
      <p:ext uri="{BB962C8B-B14F-4D97-AF65-F5344CB8AC3E}">
        <p14:creationId xmlns:p14="http://schemas.microsoft.com/office/powerpoint/2010/main" val="3556816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dirty="0"/>
              <a:t>See definition:  The way sand, silt &amp; clay are bonded together as aggregates.</a:t>
            </a:r>
          </a:p>
          <a:p>
            <a:endParaRPr lang="en-US" dirty="0"/>
          </a:p>
          <a:p>
            <a:r>
              <a:rPr lang="en-US" dirty="0" err="1"/>
              <a:t>Mayn</a:t>
            </a:r>
            <a:r>
              <a:rPr lang="en-US" dirty="0"/>
              <a:t> be recognized visually, such as platy, massive, granular, single-grained, etc.</a:t>
            </a:r>
          </a:p>
        </p:txBody>
      </p:sp>
      <p:sp>
        <p:nvSpPr>
          <p:cNvPr id="31748" name="Slide Number Placeholder 3"/>
          <p:cNvSpPr>
            <a:spLocks noGrp="1"/>
          </p:cNvSpPr>
          <p:nvPr>
            <p:ph type="sldNum" sz="quarter" idx="5"/>
          </p:nvPr>
        </p:nvSpPr>
        <p:spPr>
          <a:noFill/>
        </p:spPr>
        <p:txBody>
          <a:bodyPr/>
          <a:lstStyle/>
          <a:p>
            <a:fld id="{44300E49-7ADA-4B6B-BEFD-73F72184A7D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151F48-D537-4433-B922-EE6049F1B5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8609E0-29DA-4073-83C9-B3EF330600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4AC7BC-B61B-4ECA-B14E-94D04EE4755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A9FDC7-3ADE-4913-90C2-65D79074569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E11127-759D-497E-8C73-AF6C838962E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content, photo">
    <p:spTree>
      <p:nvGrpSpPr>
        <p:cNvPr id="1" name=""/>
        <p:cNvGrpSpPr/>
        <p:nvPr/>
      </p:nvGrpSpPr>
      <p:grpSpPr>
        <a:xfrm>
          <a:off x="0" y="0"/>
          <a:ext cx="0" cy="0"/>
          <a:chOff x="0" y="0"/>
          <a:chExt cx="0" cy="0"/>
        </a:xfrm>
      </p:grpSpPr>
      <p:sp>
        <p:nvSpPr>
          <p:cNvPr id="61" name="TextBox 7"/>
          <p:cNvSpPr txBox="1"/>
          <p:nvPr/>
        </p:nvSpPr>
        <p:spPr>
          <a:xfrm>
            <a:off x="2667000" y="6172200"/>
            <a:ext cx="4191000" cy="3962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000">
                <a:solidFill>
                  <a:schemeClr val="accent1"/>
                </a:solidFill>
              </a:defRPr>
            </a:lvl1pPr>
          </a:lstStyle>
          <a:p>
            <a:r>
              <a:t>UC Master Gardeners of Placer County</a:t>
            </a:r>
          </a:p>
        </p:txBody>
      </p:sp>
      <p:pic>
        <p:nvPicPr>
          <p:cNvPr id="62" name="Picture 8" descr="Picture 8"/>
          <p:cNvPicPr>
            <a:picLocks noChangeAspect="1"/>
          </p:cNvPicPr>
          <p:nvPr/>
        </p:nvPicPr>
        <p:blipFill>
          <a:blip r:embed="rId2"/>
          <a:stretch>
            <a:fillRect/>
          </a:stretch>
        </p:blipFill>
        <p:spPr>
          <a:xfrm>
            <a:off x="2148838" y="6099047"/>
            <a:ext cx="546655" cy="502922"/>
          </a:xfrm>
          <a:prstGeom prst="rect">
            <a:avLst/>
          </a:prstGeom>
          <a:ln w="12700">
            <a:miter lim="400000"/>
          </a:ln>
        </p:spPr>
      </p:pic>
      <p:sp>
        <p:nvSpPr>
          <p:cNvPr id="63" name="Body Level One…"/>
          <p:cNvSpPr txBox="1">
            <a:spLocks noGrp="1"/>
          </p:cNvSpPr>
          <p:nvPr>
            <p:ph type="body" sz="half" idx="1"/>
          </p:nvPr>
        </p:nvSpPr>
        <p:spPr>
          <a:xfrm>
            <a:off x="457200" y="1600200"/>
            <a:ext cx="4724400" cy="4419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Picture Placeholder 9"/>
          <p:cNvSpPr>
            <a:spLocks noGrp="1"/>
          </p:cNvSpPr>
          <p:nvPr>
            <p:ph type="pic" sz="quarter" idx="13"/>
          </p:nvPr>
        </p:nvSpPr>
        <p:spPr>
          <a:xfrm>
            <a:off x="5486400" y="1600200"/>
            <a:ext cx="2743200" cy="2514600"/>
          </a:xfrm>
          <a:prstGeom prst="rect">
            <a:avLst/>
          </a:prstGeom>
        </p:spPr>
        <p:txBody>
          <a:bodyPr lIns="91439" tIns="45719" rIns="91439" bIns="45719">
            <a:noAutofit/>
          </a:bodyPr>
          <a:lstStyle/>
          <a:p>
            <a:endParaRPr/>
          </a:p>
        </p:txBody>
      </p:sp>
      <p:sp>
        <p:nvSpPr>
          <p:cNvPr id="65" name="Title Text"/>
          <p:cNvSpPr txBox="1">
            <a:spLocks noGrp="1"/>
          </p:cNvSpPr>
          <p:nvPr>
            <p:ph type="title"/>
          </p:nvPr>
        </p:nvSpPr>
        <p:spPr>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69833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235609-5BE6-4C95-9370-C8F3A9AA90C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1408A-3933-46AD-9043-23993B247F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6A4AD8-4641-46C1-ABD4-45D935DDC39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FF416E-0DC4-48B4-ACA1-FF6E29CFF36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269D47-CE6A-4FAA-B9DB-C1183FE739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4992FC-D0DA-4C9C-BFC5-F9B3601336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FAC7C5-7F10-4C78-97E6-49739BF6BD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3135A9-ECB0-4EBB-AEBF-6E4DEF2805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EEAB0">
            <a:alpha val="95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4F40D6C-56C5-451C-898A-26B2B7A1A5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upload.wikimedia.org/wikipedia/commons/a/a5/Mycorrhizal_root_tips_(amanita).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cmg.ucanr.org/newsletters/Curious_Gardener_Newsletters76595.pdf" TargetMode="External"/><Relationship Id="rId2" Type="http://schemas.openxmlformats.org/officeDocument/2006/relationships/hyperlink" Target="http://anrcatalog.ucanr.edu/pdf/8037.pdf" TargetMode="External"/><Relationship Id="rId1" Type="http://schemas.openxmlformats.org/officeDocument/2006/relationships/slideLayout" Target="../slideLayouts/slideLayout2.xml"/><Relationship Id="rId4" Type="http://schemas.openxmlformats.org/officeDocument/2006/relationships/hyperlink" Target="https://anrcatalog.ucanr.edu/pdf/8059.pdf"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cmg.ucanr.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EC176-6E87-44DE-89BB-1E233CCD065D}"/>
              </a:ext>
            </a:extLst>
          </p:cNvPr>
          <p:cNvSpPr>
            <a:spLocks noGrp="1"/>
          </p:cNvSpPr>
          <p:nvPr>
            <p:ph type="ctrTitle"/>
          </p:nvPr>
        </p:nvSpPr>
        <p:spPr>
          <a:xfrm>
            <a:off x="1143000" y="1699022"/>
            <a:ext cx="6858000" cy="924398"/>
          </a:xfrm>
        </p:spPr>
        <p:txBody>
          <a:bodyPr/>
          <a:lstStyle/>
          <a:p>
            <a:r>
              <a:rPr lang="en-US" b="1" dirty="0"/>
              <a:t>Gardening in</a:t>
            </a:r>
            <a:br>
              <a:rPr lang="en-US" b="1" dirty="0"/>
            </a:br>
            <a:r>
              <a:rPr lang="en-US" b="1" dirty="0"/>
              <a:t>Placer County Soils</a:t>
            </a:r>
          </a:p>
        </p:txBody>
      </p:sp>
      <p:sp>
        <p:nvSpPr>
          <p:cNvPr id="3" name="Subtitle 2">
            <a:extLst>
              <a:ext uri="{FF2B5EF4-FFF2-40B4-BE49-F238E27FC236}">
                <a16:creationId xmlns:a16="http://schemas.microsoft.com/office/drawing/2014/main" id="{D6F7683D-5038-4B42-8A85-EDBF5E6EEBA4}"/>
              </a:ext>
            </a:extLst>
          </p:cNvPr>
          <p:cNvSpPr>
            <a:spLocks noGrp="1"/>
          </p:cNvSpPr>
          <p:nvPr>
            <p:ph type="subTitle" idx="1"/>
          </p:nvPr>
        </p:nvSpPr>
        <p:spPr>
          <a:xfrm>
            <a:off x="1143000" y="3558778"/>
            <a:ext cx="6858000" cy="2117861"/>
          </a:xfrm>
        </p:spPr>
        <p:txBody>
          <a:bodyPr/>
          <a:lstStyle/>
          <a:p>
            <a:r>
              <a:rPr lang="en-US" dirty="0"/>
              <a:t>Presented by</a:t>
            </a:r>
          </a:p>
          <a:p>
            <a:r>
              <a:rPr lang="en-US" dirty="0"/>
              <a:t>Placer County Master Gardeners  </a:t>
            </a:r>
          </a:p>
          <a:p>
            <a:endParaRPr lang="en-US" dirty="0"/>
          </a:p>
        </p:txBody>
      </p:sp>
      <p:grpSp>
        <p:nvGrpSpPr>
          <p:cNvPr id="4" name="Group">
            <a:extLst>
              <a:ext uri="{FF2B5EF4-FFF2-40B4-BE49-F238E27FC236}">
                <a16:creationId xmlns:a16="http://schemas.microsoft.com/office/drawing/2014/main" id="{145DB4CC-CF99-4322-9B9E-26B0ABB34130}"/>
              </a:ext>
            </a:extLst>
          </p:cNvPr>
          <p:cNvGrpSpPr/>
          <p:nvPr/>
        </p:nvGrpSpPr>
        <p:grpSpPr>
          <a:xfrm>
            <a:off x="1066800" y="5762877"/>
            <a:ext cx="5076524" cy="728993"/>
            <a:chOff x="100208" y="213991"/>
            <a:chExt cx="6768698" cy="971990"/>
          </a:xfrm>
        </p:grpSpPr>
        <p:pic>
          <p:nvPicPr>
            <p:cNvPr id="5" name="ANR_subbrands_horizontal_MG.png" descr="ANR_subbrands_horizontal_MG.png">
              <a:extLst>
                <a:ext uri="{FF2B5EF4-FFF2-40B4-BE49-F238E27FC236}">
                  <a16:creationId xmlns:a16="http://schemas.microsoft.com/office/drawing/2014/main" id="{B2C92AA6-586E-4525-85DA-681F001A939B}"/>
                </a:ext>
              </a:extLst>
            </p:cNvPr>
            <p:cNvPicPr>
              <a:picLocks noChangeAspect="1"/>
            </p:cNvPicPr>
            <p:nvPr/>
          </p:nvPicPr>
          <p:blipFill>
            <a:blip r:embed="rId3"/>
            <a:stretch>
              <a:fillRect/>
            </a:stretch>
          </p:blipFill>
          <p:spPr>
            <a:xfrm>
              <a:off x="100208" y="222878"/>
              <a:ext cx="6768698" cy="963103"/>
            </a:xfrm>
            <a:prstGeom prst="rect">
              <a:avLst/>
            </a:prstGeom>
            <a:ln w="12700" cap="flat">
              <a:noFill/>
              <a:miter lim="400000"/>
            </a:ln>
            <a:effectLst/>
          </p:spPr>
        </p:pic>
        <p:sp>
          <p:nvSpPr>
            <p:cNvPr id="6" name="Placer County">
              <a:extLst>
                <a:ext uri="{FF2B5EF4-FFF2-40B4-BE49-F238E27FC236}">
                  <a16:creationId xmlns:a16="http://schemas.microsoft.com/office/drawing/2014/main" id="{3953CFB4-C8BC-43F5-A931-9CE284653227}"/>
                </a:ext>
              </a:extLst>
            </p:cNvPr>
            <p:cNvSpPr txBox="1"/>
            <p:nvPr/>
          </p:nvSpPr>
          <p:spPr>
            <a:xfrm>
              <a:off x="4041926" y="213991"/>
              <a:ext cx="1469797" cy="3642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defRPr sz="1700">
                  <a:solidFill>
                    <a:srgbClr val="004687"/>
                  </a:solidFill>
                  <a:latin typeface="Times New Roman"/>
                  <a:ea typeface="Times New Roman"/>
                  <a:cs typeface="Times New Roman"/>
                  <a:sym typeface="Times New Roman"/>
                </a:defRPr>
              </a:lvl1pPr>
            </a:lstStyle>
            <a:p>
              <a:r>
                <a:rPr sz="1275" dirty="0"/>
                <a:t>Placer County</a:t>
              </a:r>
            </a:p>
          </p:txBody>
        </p:sp>
      </p:grpSp>
    </p:spTree>
    <p:extLst>
      <p:ext uri="{BB962C8B-B14F-4D97-AF65-F5344CB8AC3E}">
        <p14:creationId xmlns:p14="http://schemas.microsoft.com/office/powerpoint/2010/main" val="375410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texture%20comparison"/>
          <p:cNvPicPr>
            <a:picLocks noChangeAspect="1" noChangeArrowheads="1"/>
          </p:cNvPicPr>
          <p:nvPr/>
        </p:nvPicPr>
        <p:blipFill>
          <a:blip r:embed="rId3" cstate="print"/>
          <a:srcRect/>
          <a:stretch>
            <a:fillRect/>
          </a:stretch>
        </p:blipFill>
        <p:spPr bwMode="auto">
          <a:xfrm>
            <a:off x="1066800" y="2275970"/>
            <a:ext cx="3610131" cy="3886200"/>
          </a:xfrm>
          <a:prstGeom prst="rect">
            <a:avLst/>
          </a:prstGeom>
          <a:noFill/>
          <a:ln w="9525">
            <a:noFill/>
            <a:miter lim="800000"/>
            <a:headEnd/>
            <a:tailEnd/>
          </a:ln>
        </p:spPr>
      </p:pic>
      <p:sp>
        <p:nvSpPr>
          <p:cNvPr id="8195" name="Rectangle 6"/>
          <p:cNvSpPr>
            <a:spLocks noGrp="1" noChangeArrowheads="1"/>
          </p:cNvSpPr>
          <p:nvPr>
            <p:ph type="title"/>
          </p:nvPr>
        </p:nvSpPr>
        <p:spPr>
          <a:xfrm>
            <a:off x="469481" y="609600"/>
            <a:ext cx="8229600" cy="1143000"/>
          </a:xfrm>
        </p:spPr>
        <p:txBody>
          <a:bodyPr/>
          <a:lstStyle/>
          <a:p>
            <a:pPr algn="l" eaLnBrk="1" hangingPunct="1"/>
            <a:r>
              <a:rPr lang="en-US" sz="3200" dirty="0"/>
              <a:t>      </a:t>
            </a:r>
            <a:br>
              <a:rPr lang="en-US" sz="3200" dirty="0"/>
            </a:br>
            <a:r>
              <a:rPr lang="en-US" sz="3200" dirty="0"/>
              <a:t>   </a:t>
            </a:r>
            <a:br>
              <a:rPr lang="en-US" sz="3200" dirty="0"/>
            </a:br>
            <a:r>
              <a:rPr lang="en-US" sz="3200" dirty="0"/>
              <a:t>             </a:t>
            </a:r>
            <a:r>
              <a:rPr lang="en-US" sz="4000" dirty="0"/>
              <a:t>Soil Texture: </a:t>
            </a:r>
            <a:br>
              <a:rPr lang="en-US" sz="4000" dirty="0"/>
            </a:br>
            <a:r>
              <a:rPr lang="en-US" sz="2400" dirty="0"/>
              <a:t>The </a:t>
            </a:r>
            <a:r>
              <a:rPr lang="en-US" sz="2400" dirty="0">
                <a:solidFill>
                  <a:srgbClr val="0033CC"/>
                </a:solidFill>
              </a:rPr>
              <a:t>natural relative</a:t>
            </a:r>
            <a:r>
              <a:rPr lang="en-US" sz="2400" dirty="0"/>
              <a:t> </a:t>
            </a:r>
            <a:r>
              <a:rPr lang="en-US" sz="2400" dirty="0">
                <a:solidFill>
                  <a:srgbClr val="0033CC"/>
                </a:solidFill>
              </a:rPr>
              <a:t>proportion </a:t>
            </a:r>
            <a:r>
              <a:rPr lang="en-US" sz="2400" dirty="0"/>
              <a:t>of various soil </a:t>
            </a:r>
            <a:r>
              <a:rPr lang="en-US" sz="2400" dirty="0">
                <a:solidFill>
                  <a:srgbClr val="0033CC"/>
                </a:solidFill>
              </a:rPr>
              <a:t>particles</a:t>
            </a:r>
            <a:br>
              <a:rPr lang="en-US" sz="2400" dirty="0"/>
            </a:br>
            <a:br>
              <a:rPr lang="en-US" sz="2400" dirty="0"/>
            </a:br>
            <a:r>
              <a:rPr lang="en-US" sz="2000" dirty="0"/>
              <a:t>            Sand, Silt and Clay</a:t>
            </a:r>
            <a:br>
              <a:rPr lang="en-US" dirty="0"/>
            </a:br>
            <a:r>
              <a:rPr lang="en-US" dirty="0"/>
              <a:t>  </a:t>
            </a:r>
            <a:endParaRPr lang="en-US" sz="1800" dirty="0"/>
          </a:p>
        </p:txBody>
      </p:sp>
      <p:sp>
        <p:nvSpPr>
          <p:cNvPr id="8196" name="Rectangle 8"/>
          <p:cNvSpPr>
            <a:spLocks noGrp="1" noChangeArrowheads="1"/>
          </p:cNvSpPr>
          <p:nvPr>
            <p:ph type="body" sz="half" idx="2"/>
          </p:nvPr>
        </p:nvSpPr>
        <p:spPr>
          <a:xfrm>
            <a:off x="5257800" y="1752600"/>
            <a:ext cx="3429000" cy="4373563"/>
          </a:xfrm>
        </p:spPr>
        <p:txBody>
          <a:bodyPr/>
          <a:lstStyle/>
          <a:p>
            <a:pPr eaLnBrk="1" hangingPunct="1">
              <a:lnSpc>
                <a:spcPct val="90000"/>
              </a:lnSpc>
            </a:pPr>
            <a:r>
              <a:rPr lang="en-US" sz="1600" dirty="0"/>
              <a:t>Sand:  2.00 mm-.05 mm</a:t>
            </a:r>
          </a:p>
          <a:p>
            <a:pPr eaLnBrk="1" hangingPunct="1">
              <a:lnSpc>
                <a:spcPct val="90000"/>
              </a:lnSpc>
            </a:pPr>
            <a:endParaRPr lang="en-US" sz="1600" dirty="0"/>
          </a:p>
          <a:p>
            <a:pPr eaLnBrk="1" hangingPunct="1">
              <a:lnSpc>
                <a:spcPct val="90000"/>
              </a:lnSpc>
            </a:pPr>
            <a:r>
              <a:rPr lang="en-US" sz="1600" dirty="0"/>
              <a:t>Silt:  .05-.002 mm</a:t>
            </a:r>
          </a:p>
          <a:p>
            <a:pPr eaLnBrk="1" hangingPunct="1">
              <a:lnSpc>
                <a:spcPct val="90000"/>
              </a:lnSpc>
            </a:pPr>
            <a:endParaRPr lang="en-US" sz="2000" dirty="0"/>
          </a:p>
          <a:p>
            <a:pPr eaLnBrk="1" hangingPunct="1">
              <a:lnSpc>
                <a:spcPct val="90000"/>
              </a:lnSpc>
            </a:pPr>
            <a:r>
              <a:rPr lang="en-US" sz="2000" dirty="0"/>
              <a:t>Clay has the smallest grain </a:t>
            </a:r>
            <a:r>
              <a:rPr lang="en-US" sz="2000" b="1" i="1" dirty="0">
                <a:solidFill>
                  <a:srgbClr val="0033CC"/>
                </a:solidFill>
              </a:rPr>
              <a:t>particles</a:t>
            </a:r>
            <a:r>
              <a:rPr lang="en-US" sz="2000" dirty="0"/>
              <a:t>, (&lt;.002mm),  which cover each other the most, leaving the </a:t>
            </a:r>
            <a:r>
              <a:rPr lang="en-US" sz="2000" u="sng" dirty="0"/>
              <a:t>smallest </a:t>
            </a:r>
            <a:r>
              <a:rPr lang="en-US" sz="2000" dirty="0"/>
              <a:t>pores.</a:t>
            </a:r>
          </a:p>
          <a:p>
            <a:pPr eaLnBrk="1" hangingPunct="1">
              <a:lnSpc>
                <a:spcPct val="90000"/>
              </a:lnSpc>
              <a:buFontTx/>
              <a:buNone/>
            </a:pPr>
            <a:endParaRPr lang="en-US" sz="2000" dirty="0"/>
          </a:p>
          <a:p>
            <a:pPr marL="0" indent="0" eaLnBrk="1" hangingPunct="1">
              <a:lnSpc>
                <a:spcPct val="90000"/>
              </a:lnSpc>
              <a:buNone/>
            </a:pPr>
            <a:endParaRPr lang="en-US" sz="2000" dirty="0"/>
          </a:p>
          <a:p>
            <a:pPr eaLnBrk="1" hangingPunct="1">
              <a:lnSpc>
                <a:spcPct val="90000"/>
              </a:lnSpc>
            </a:pPr>
            <a:endParaRPr lang="en-US" sz="2000" dirty="0"/>
          </a:p>
          <a:p>
            <a:pPr eaLnBrk="1" hangingPunct="1">
              <a:lnSpc>
                <a:spcPct val="90000"/>
              </a:lnSpc>
            </a:pPr>
            <a:r>
              <a:rPr lang="en-US" sz="2000" dirty="0"/>
              <a:t>Soil </a:t>
            </a:r>
            <a:r>
              <a:rPr lang="en-US" sz="2000" b="1" i="1" dirty="0">
                <a:solidFill>
                  <a:srgbClr val="0033CC"/>
                </a:solidFill>
              </a:rPr>
              <a:t>pores</a:t>
            </a:r>
            <a:r>
              <a:rPr lang="en-US" sz="2000" dirty="0"/>
              <a:t> are the </a:t>
            </a:r>
            <a:r>
              <a:rPr lang="en-US" sz="2000" u="sng" dirty="0"/>
              <a:t>spaces</a:t>
            </a:r>
            <a:r>
              <a:rPr lang="en-US" sz="2000" dirty="0"/>
              <a:t> between the particles</a:t>
            </a:r>
          </a:p>
          <a:p>
            <a:pPr eaLnBrk="1" hangingPunct="1">
              <a:lnSpc>
                <a:spcPct val="90000"/>
              </a:lnSpc>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196">
                                            <p:txEl>
                                              <p:pRg st="8" end="8"/>
                                            </p:txEl>
                                          </p:spTgt>
                                        </p:tgtEl>
                                        <p:attrNameLst>
                                          <p:attrName>style.visibility</p:attrName>
                                        </p:attrNameLst>
                                      </p:cBhvr>
                                      <p:to>
                                        <p:strVal val="visible"/>
                                      </p:to>
                                    </p:set>
                                    <p:anim calcmode="lin" valueType="num">
                                      <p:cBhvr additive="base">
                                        <p:cTn id="7" dur="3000" fill="hold"/>
                                        <p:tgtEl>
                                          <p:spTgt spid="8196">
                                            <p:txEl>
                                              <p:pRg st="8" end="8"/>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819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600" dirty="0"/>
              <a:t>Texture influences soil water-holding and gas-exchange capacity</a:t>
            </a:r>
          </a:p>
        </p:txBody>
      </p:sp>
      <p:sp>
        <p:nvSpPr>
          <p:cNvPr id="12291" name="Text Placeholder 3"/>
          <p:cNvSpPr>
            <a:spLocks noGrp="1"/>
          </p:cNvSpPr>
          <p:nvPr>
            <p:ph type="body" idx="1"/>
          </p:nvPr>
        </p:nvSpPr>
        <p:spPr/>
        <p:txBody>
          <a:bodyPr/>
          <a:lstStyle/>
          <a:p>
            <a:r>
              <a:rPr lang="en-US" dirty="0"/>
              <a:t>Texture			</a:t>
            </a:r>
          </a:p>
        </p:txBody>
      </p:sp>
      <p:sp>
        <p:nvSpPr>
          <p:cNvPr id="12292" name="Content Placeholder 4"/>
          <p:cNvSpPr>
            <a:spLocks noGrp="1"/>
          </p:cNvSpPr>
          <p:nvPr>
            <p:ph sz="half" idx="2"/>
          </p:nvPr>
        </p:nvSpPr>
        <p:spPr/>
        <p:txBody>
          <a:bodyPr/>
          <a:lstStyle/>
          <a:p>
            <a:r>
              <a:rPr lang="en-US" sz="2000" dirty="0" err="1"/>
              <a:t>Silty</a:t>
            </a:r>
            <a:r>
              <a:rPr lang="en-US" sz="2000" dirty="0"/>
              <a:t> clay loam</a:t>
            </a:r>
          </a:p>
          <a:p>
            <a:endParaRPr lang="en-US" sz="2000" dirty="0"/>
          </a:p>
          <a:p>
            <a:r>
              <a:rPr lang="en-US" sz="2000" dirty="0"/>
              <a:t>Clay loam</a:t>
            </a:r>
          </a:p>
          <a:p>
            <a:endParaRPr lang="en-US" sz="2000" dirty="0"/>
          </a:p>
          <a:p>
            <a:r>
              <a:rPr lang="en-US" sz="2000" dirty="0" err="1"/>
              <a:t>Sllt</a:t>
            </a:r>
            <a:r>
              <a:rPr lang="en-US" sz="2000" dirty="0"/>
              <a:t> loam  </a:t>
            </a:r>
            <a:r>
              <a:rPr lang="en-US" sz="2000" dirty="0">
                <a:solidFill>
                  <a:srgbClr val="FF0000"/>
                </a:solidFill>
              </a:rPr>
              <a:t>(most)</a:t>
            </a:r>
          </a:p>
          <a:p>
            <a:endParaRPr lang="en-US" sz="2000" dirty="0"/>
          </a:p>
          <a:p>
            <a:r>
              <a:rPr lang="en-US" sz="2000" dirty="0" err="1"/>
              <a:t>Silty</a:t>
            </a:r>
            <a:r>
              <a:rPr lang="en-US" sz="2000" dirty="0"/>
              <a:t> clay</a:t>
            </a:r>
          </a:p>
          <a:p>
            <a:endParaRPr lang="en-US" sz="2000" dirty="0"/>
          </a:p>
          <a:p>
            <a:r>
              <a:rPr lang="en-US" sz="2000" dirty="0"/>
              <a:t>Sandy loam  </a:t>
            </a:r>
            <a:r>
              <a:rPr lang="en-US" sz="2000" dirty="0">
                <a:solidFill>
                  <a:srgbClr val="FF0000"/>
                </a:solidFill>
              </a:rPr>
              <a:t>(least)</a:t>
            </a:r>
          </a:p>
        </p:txBody>
      </p:sp>
      <p:sp>
        <p:nvSpPr>
          <p:cNvPr id="12293" name="Text Placeholder 5"/>
          <p:cNvSpPr>
            <a:spLocks noGrp="1"/>
          </p:cNvSpPr>
          <p:nvPr>
            <p:ph type="body" sz="quarter" idx="3"/>
          </p:nvPr>
        </p:nvSpPr>
        <p:spPr>
          <a:xfrm>
            <a:off x="4038600" y="1535113"/>
            <a:ext cx="4648200" cy="639762"/>
          </a:xfrm>
        </p:spPr>
        <p:txBody>
          <a:bodyPr/>
          <a:lstStyle/>
          <a:p>
            <a:r>
              <a:rPr lang="en-US"/>
              <a:t>Storage capacity </a:t>
            </a:r>
            <a:r>
              <a:rPr lang="en-US" sz="2000" b="0"/>
              <a:t>(in./ft.)</a:t>
            </a:r>
          </a:p>
        </p:txBody>
      </p:sp>
      <p:sp>
        <p:nvSpPr>
          <p:cNvPr id="12294" name="Content Placeholder 6"/>
          <p:cNvSpPr>
            <a:spLocks noGrp="1"/>
          </p:cNvSpPr>
          <p:nvPr>
            <p:ph sz="quarter" idx="4"/>
          </p:nvPr>
        </p:nvSpPr>
        <p:spPr>
          <a:xfrm>
            <a:off x="3657600" y="2174875"/>
            <a:ext cx="5029200" cy="3951288"/>
          </a:xfrm>
        </p:spPr>
        <p:txBody>
          <a:bodyPr/>
          <a:lstStyle/>
          <a:p>
            <a:r>
              <a:rPr lang="en-US" sz="2000" dirty="0"/>
              <a:t>1.8</a:t>
            </a:r>
          </a:p>
          <a:p>
            <a:endParaRPr lang="en-US" sz="2000" dirty="0"/>
          </a:p>
          <a:p>
            <a:r>
              <a:rPr lang="en-US" sz="2000" dirty="0"/>
              <a:t>1.8</a:t>
            </a:r>
          </a:p>
          <a:p>
            <a:endParaRPr lang="en-US" sz="2000" dirty="0"/>
          </a:p>
          <a:p>
            <a:r>
              <a:rPr lang="en-US" sz="2000" dirty="0"/>
              <a:t>2.0</a:t>
            </a:r>
          </a:p>
          <a:p>
            <a:endParaRPr lang="en-US" sz="2000" dirty="0"/>
          </a:p>
          <a:p>
            <a:r>
              <a:rPr lang="en-US" sz="2000" dirty="0"/>
              <a:t>1.6</a:t>
            </a:r>
          </a:p>
          <a:p>
            <a:endParaRPr lang="en-US" sz="2000" dirty="0"/>
          </a:p>
          <a:p>
            <a:r>
              <a:rPr lang="en-US" sz="2000" dirty="0"/>
              <a:t>1.4</a:t>
            </a:r>
          </a:p>
          <a:p>
            <a:pPr>
              <a:buFontTx/>
              <a:buNone/>
            </a:pPr>
            <a:endParaRPr lang="en-US" sz="2000" dirty="0"/>
          </a:p>
        </p:txBody>
      </p:sp>
      <p:pic>
        <p:nvPicPr>
          <p:cNvPr id="12295" name="Picture 4" descr="Soil Structure"/>
          <p:cNvPicPr>
            <a:picLocks noChangeAspect="1" noChangeArrowheads="1"/>
          </p:cNvPicPr>
          <p:nvPr/>
        </p:nvPicPr>
        <p:blipFill>
          <a:blip r:embed="rId3" cstate="print"/>
          <a:srcRect/>
          <a:stretch>
            <a:fillRect/>
          </a:stretch>
        </p:blipFill>
        <p:spPr bwMode="auto">
          <a:xfrm>
            <a:off x="4800600" y="3276600"/>
            <a:ext cx="4044950" cy="3014663"/>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12292">
                                            <p:txEl>
                                              <p:pRg st="8" end="8"/>
                                            </p:txEl>
                                          </p:spTgt>
                                        </p:tgtEl>
                                        <p:attrNameLst>
                                          <p:attrName>style.visibility</p:attrName>
                                        </p:attrNameLst>
                                      </p:cBhvr>
                                      <p:to>
                                        <p:strVal val="visible"/>
                                      </p:to>
                                    </p:set>
                                    <p:anim calcmode="lin" valueType="num">
                                      <p:cBhvr additive="base">
                                        <p:cTn id="11" dur="5000" fill="hold"/>
                                        <p:tgtEl>
                                          <p:spTgt spid="12292">
                                            <p:txEl>
                                              <p:pRg st="8" end="8"/>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1229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292">
                                            <p:txEl>
                                              <p:pRg st="4" end="4"/>
                                            </p:txEl>
                                          </p:spTgt>
                                        </p:tgtEl>
                                        <p:attrNameLst>
                                          <p:attrName>style.visibility</p:attrName>
                                        </p:attrNameLst>
                                      </p:cBhvr>
                                      <p:to>
                                        <p:strVal val="visible"/>
                                      </p:to>
                                    </p:set>
                                    <p:anim calcmode="lin" valueType="num">
                                      <p:cBhvr additive="base">
                                        <p:cTn id="17" dur="5000" fill="hold"/>
                                        <p:tgtEl>
                                          <p:spTgt spid="12292">
                                            <p:txEl>
                                              <p:pRg st="4" end="4"/>
                                            </p:txEl>
                                          </p:spTgt>
                                        </p:tgtEl>
                                        <p:attrNameLst>
                                          <p:attrName>ppt_x</p:attrName>
                                        </p:attrNameLst>
                                      </p:cBhvr>
                                      <p:tavLst>
                                        <p:tav tm="0">
                                          <p:val>
                                            <p:strVal val="0-#ppt_w/2"/>
                                          </p:val>
                                        </p:tav>
                                        <p:tav tm="100000">
                                          <p:val>
                                            <p:strVal val="#ppt_x"/>
                                          </p:val>
                                        </p:tav>
                                      </p:tavLst>
                                    </p:anim>
                                    <p:anim calcmode="lin" valueType="num">
                                      <p:cBhvr additive="base">
                                        <p:cTn id="18" dur="5000" fill="hold"/>
                                        <p:tgtEl>
                                          <p:spTgt spid="1229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br>
              <a:rPr lang="en-US" sz="3600" dirty="0"/>
            </a:br>
            <a:br>
              <a:rPr lang="en-US" sz="3600" dirty="0"/>
            </a:br>
            <a:r>
              <a:rPr lang="en-US" sz="3600" dirty="0"/>
              <a:t>             Soil Organic Matter</a:t>
            </a:r>
            <a:br>
              <a:rPr lang="en-US" sz="3600" dirty="0"/>
            </a:br>
            <a:br>
              <a:rPr lang="en-US" sz="3600" dirty="0"/>
            </a:br>
            <a:r>
              <a:rPr lang="en-US" sz="3600" dirty="0"/>
              <a:t>Factors influencing organic matter accumulation</a:t>
            </a:r>
          </a:p>
        </p:txBody>
      </p:sp>
      <p:sp>
        <p:nvSpPr>
          <p:cNvPr id="5123" name="Content Placeholder 2"/>
          <p:cNvSpPr>
            <a:spLocks noGrp="1"/>
          </p:cNvSpPr>
          <p:nvPr>
            <p:ph idx="1"/>
          </p:nvPr>
        </p:nvSpPr>
        <p:spPr>
          <a:xfrm>
            <a:off x="457200" y="1066800"/>
            <a:ext cx="8229600" cy="5059363"/>
          </a:xfrm>
        </p:spPr>
        <p:txBody>
          <a:bodyPr/>
          <a:lstStyle/>
          <a:p>
            <a:endParaRPr lang="en-US" dirty="0"/>
          </a:p>
          <a:p>
            <a:endParaRPr lang="en-US" dirty="0"/>
          </a:p>
          <a:p>
            <a:endParaRPr lang="en-US" dirty="0"/>
          </a:p>
          <a:p>
            <a:r>
              <a:rPr lang="en-US" dirty="0"/>
              <a:t>Topography                     </a:t>
            </a:r>
            <a:r>
              <a:rPr lang="en-US" sz="1400" dirty="0"/>
              <a:t>“A”  Horizon accumulation</a:t>
            </a:r>
          </a:p>
          <a:p>
            <a:r>
              <a:rPr lang="en-US" dirty="0"/>
              <a:t>Native vegetation</a:t>
            </a:r>
          </a:p>
          <a:p>
            <a:r>
              <a:rPr lang="en-US" dirty="0"/>
              <a:t>Climate</a:t>
            </a:r>
          </a:p>
          <a:p>
            <a:r>
              <a:rPr lang="en-US" dirty="0"/>
              <a:t>Time</a:t>
            </a:r>
          </a:p>
          <a:p>
            <a:r>
              <a:rPr lang="en-US" dirty="0"/>
              <a:t>Organisms</a:t>
            </a:r>
          </a:p>
        </p:txBody>
      </p:sp>
      <p:pic>
        <p:nvPicPr>
          <p:cNvPr id="5124" name="Picture 3" descr="C:\Users\Ann\Documents\Green Investment\2011_10_11\2011-9-01GI Dividend  Info.jpg"/>
          <p:cNvPicPr>
            <a:picLocks noChangeAspect="1" noChangeArrowheads="1"/>
          </p:cNvPicPr>
          <p:nvPr/>
        </p:nvPicPr>
        <p:blipFill>
          <a:blip r:embed="rId3" cstate="print"/>
          <a:srcRect l="56065" t="25673" r="14230" b="51540"/>
          <a:stretch>
            <a:fillRect/>
          </a:stretch>
        </p:blipFill>
        <p:spPr bwMode="auto">
          <a:xfrm>
            <a:off x="5257800" y="3276600"/>
            <a:ext cx="2530475" cy="29987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23">
                                            <p:txEl>
                                              <p:pRg st="7" end="7"/>
                                            </p:txEl>
                                          </p:spTgt>
                                        </p:tgtEl>
                                        <p:attrNameLst>
                                          <p:attrName>style.visibility</p:attrName>
                                        </p:attrNameLst>
                                      </p:cBhvr>
                                      <p:to>
                                        <p:strVal val="visible"/>
                                      </p:to>
                                    </p:set>
                                    <p:anim calcmode="lin" valueType="num">
                                      <p:cBhvr additive="base">
                                        <p:cTn id="21" dur="5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Soil Structure</a:t>
            </a:r>
          </a:p>
        </p:txBody>
      </p:sp>
      <p:sp>
        <p:nvSpPr>
          <p:cNvPr id="9219" name="Rectangle 3"/>
          <p:cNvSpPr>
            <a:spLocks noGrp="1" noChangeArrowheads="1"/>
          </p:cNvSpPr>
          <p:nvPr>
            <p:ph type="body" idx="1"/>
          </p:nvPr>
        </p:nvSpPr>
        <p:spPr>
          <a:xfrm>
            <a:off x="457200" y="1219200"/>
            <a:ext cx="8229600" cy="5638800"/>
          </a:xfrm>
        </p:spPr>
        <p:txBody>
          <a:bodyPr/>
          <a:lstStyle/>
          <a:p>
            <a:pPr marL="0" indent="0" eaLnBrk="1" hangingPunct="1">
              <a:buNone/>
            </a:pPr>
            <a:endParaRPr lang="en-US" sz="2400" dirty="0"/>
          </a:p>
          <a:p>
            <a:pPr lvl="1" eaLnBrk="1" hangingPunct="1"/>
            <a:r>
              <a:rPr lang="en-US" sz="2400" dirty="0">
                <a:solidFill>
                  <a:srgbClr val="0033CC"/>
                </a:solidFill>
              </a:rPr>
              <a:t>made of aggregates: </a:t>
            </a:r>
            <a:r>
              <a:rPr lang="en-US" sz="2400" dirty="0"/>
              <a:t>small </a:t>
            </a:r>
            <a:r>
              <a:rPr lang="en-US" sz="2400" dirty="0">
                <a:solidFill>
                  <a:srgbClr val="0033CC"/>
                </a:solidFill>
              </a:rPr>
              <a:t>groups</a:t>
            </a:r>
            <a:r>
              <a:rPr lang="en-US" sz="2400" dirty="0"/>
              <a:t> of particles</a:t>
            </a:r>
          </a:p>
          <a:p>
            <a:pPr eaLnBrk="1" hangingPunct="1"/>
            <a:endParaRPr lang="en-US" sz="2400" dirty="0"/>
          </a:p>
          <a:p>
            <a:pPr lvl="1" eaLnBrk="1" hangingPunct="1"/>
            <a:r>
              <a:rPr lang="en-US" sz="2400" dirty="0">
                <a:solidFill>
                  <a:srgbClr val="0033CC"/>
                </a:solidFill>
              </a:rPr>
              <a:t>defined by </a:t>
            </a:r>
            <a:r>
              <a:rPr lang="en-US" sz="2400" dirty="0"/>
              <a:t>size, shape and stability of the aggregates</a:t>
            </a:r>
          </a:p>
          <a:p>
            <a:pPr eaLnBrk="1" hangingPunct="1"/>
            <a:endParaRPr lang="en-US" sz="2400" dirty="0"/>
          </a:p>
          <a:p>
            <a:pPr lvl="1" eaLnBrk="1" hangingPunct="1"/>
            <a:r>
              <a:rPr lang="en-US" sz="2400" dirty="0">
                <a:solidFill>
                  <a:srgbClr val="0033CC"/>
                </a:solidFill>
              </a:rPr>
              <a:t>the</a:t>
            </a:r>
            <a:r>
              <a:rPr lang="en-US" sz="2400" dirty="0"/>
              <a:t> </a:t>
            </a:r>
            <a:r>
              <a:rPr lang="en-US" sz="2400" dirty="0">
                <a:solidFill>
                  <a:srgbClr val="0033CC"/>
                </a:solidFill>
              </a:rPr>
              <a:t>major</a:t>
            </a:r>
            <a:r>
              <a:rPr lang="en-US" sz="2400" dirty="0"/>
              <a:t> influences availability of nutrients and water to the plants.</a:t>
            </a:r>
          </a:p>
          <a:p>
            <a:pPr eaLnBrk="1" hangingPunct="1"/>
            <a:endParaRPr lang="en-US" sz="2400" dirty="0"/>
          </a:p>
          <a:p>
            <a:pPr lvl="1" eaLnBrk="1" hangingPunct="1"/>
            <a:r>
              <a:rPr lang="en-US" sz="2400" dirty="0">
                <a:solidFill>
                  <a:srgbClr val="0033CC"/>
                </a:solidFill>
              </a:rPr>
              <a:t>influenced by </a:t>
            </a:r>
            <a:r>
              <a:rPr lang="en-US" sz="2400" dirty="0"/>
              <a:t>living microbes, insects and earthworms</a:t>
            </a:r>
          </a:p>
          <a:p>
            <a:pPr eaLnBrk="1" hangingPunct="1"/>
            <a:endParaRPr lang="en-US" sz="2400" dirty="0"/>
          </a:p>
          <a:p>
            <a:pPr lvl="1" eaLnBrk="1" hangingPunct="1"/>
            <a:r>
              <a:rPr lang="en-US" sz="2400" dirty="0">
                <a:solidFill>
                  <a:srgbClr val="0033CC"/>
                </a:solidFill>
              </a:rPr>
              <a:t>damaged by </a:t>
            </a:r>
            <a:r>
              <a:rPr lang="en-US" sz="2400" dirty="0"/>
              <a:t>tilling &amp; compaction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anim calcmode="lin" valueType="num">
                                      <p:cBhvr additive="base">
                                        <p:cTn id="11" dur="30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12" dur="30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anim calcmode="lin" valueType="num">
                                      <p:cBhvr additive="base">
                                        <p:cTn id="17" dur="5000" fill="hold"/>
                                        <p:tgtEl>
                                          <p:spTgt spid="9219">
                                            <p:txEl>
                                              <p:pRg st="5" end="5"/>
                                            </p:txEl>
                                          </p:spTgt>
                                        </p:tgtEl>
                                        <p:attrNameLst>
                                          <p:attrName>ppt_x</p:attrName>
                                        </p:attrNameLst>
                                      </p:cBhvr>
                                      <p:tavLst>
                                        <p:tav tm="0">
                                          <p:val>
                                            <p:strVal val="1+#ppt_w/2"/>
                                          </p:val>
                                        </p:tav>
                                        <p:tav tm="100000">
                                          <p:val>
                                            <p:strVal val="#ppt_x"/>
                                          </p:val>
                                        </p:tav>
                                      </p:tavLst>
                                    </p:anim>
                                    <p:anim calcmode="lin" valueType="num">
                                      <p:cBhvr additive="base">
                                        <p:cTn id="18" dur="5000" fill="hold"/>
                                        <p:tgtEl>
                                          <p:spTgt spid="92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Soil Structure is:</a:t>
            </a:r>
          </a:p>
        </p:txBody>
      </p:sp>
      <p:sp>
        <p:nvSpPr>
          <p:cNvPr id="10243" name="Content Placeholder 2"/>
          <p:cNvSpPr>
            <a:spLocks noGrp="1"/>
          </p:cNvSpPr>
          <p:nvPr>
            <p:ph idx="1"/>
          </p:nvPr>
        </p:nvSpPr>
        <p:spPr/>
        <p:txBody>
          <a:bodyPr/>
          <a:lstStyle/>
          <a:p>
            <a:pPr eaLnBrk="1" hangingPunct="1"/>
            <a:r>
              <a:rPr lang="en-US" dirty="0">
                <a:solidFill>
                  <a:srgbClr val="0033CC"/>
                </a:solidFill>
              </a:rPr>
              <a:t>ideal</a:t>
            </a:r>
            <a:r>
              <a:rPr lang="en-US" dirty="0"/>
              <a:t> when large and small pores occur in proportion to the relative needs of the plants.</a:t>
            </a:r>
          </a:p>
          <a:p>
            <a:pPr eaLnBrk="1" hangingPunct="1">
              <a:buFontTx/>
              <a:buNone/>
            </a:pPr>
            <a:endParaRPr lang="en-US" dirty="0"/>
          </a:p>
          <a:p>
            <a:pPr eaLnBrk="1" hangingPunct="1"/>
            <a:r>
              <a:rPr lang="en-US" dirty="0">
                <a:solidFill>
                  <a:srgbClr val="0033CC"/>
                </a:solidFill>
              </a:rPr>
              <a:t>good</a:t>
            </a:r>
            <a:r>
              <a:rPr lang="en-US" dirty="0"/>
              <a:t> for growing if </a:t>
            </a:r>
            <a:r>
              <a:rPr lang="en-US" dirty="0">
                <a:solidFill>
                  <a:srgbClr val="0033CC"/>
                </a:solidFill>
              </a:rPr>
              <a:t>“loamy”</a:t>
            </a:r>
          </a:p>
          <a:p>
            <a:pPr lvl="1" eaLnBrk="1" hangingPunct="1"/>
            <a:r>
              <a:rPr lang="en-US" dirty="0"/>
              <a:t>nearly equal proportions of sand  silt &amp; clay</a:t>
            </a:r>
          </a:p>
          <a:p>
            <a:pPr lvl="1" eaLnBrk="1" hangingPunct="1"/>
            <a:r>
              <a:rPr lang="en-US" dirty="0"/>
              <a:t> best gaseous exchange and water-storage capacity</a:t>
            </a:r>
          </a:p>
          <a:p>
            <a:pPr marL="457200" lvl="1" indent="0" eaLnBrk="1" hangingPunct="1">
              <a:buNone/>
            </a:pPr>
            <a:endParaRPr lang="en-US" sz="2000" dirty="0">
              <a:solidFill>
                <a:srgbClr val="0033CC"/>
              </a:solidFill>
            </a:endParaRPr>
          </a:p>
          <a:p>
            <a:pPr marL="457200" lvl="1" indent="0" eaLnBrk="1" hangingPunct="1">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2" dur="50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243">
                                            <p:txEl>
                                              <p:pRg st="2" end="2"/>
                                            </p:txEl>
                                          </p:spTgt>
                                        </p:tgtEl>
                                        <p:attrNameLst>
                                          <p:attrName>style.visibility</p:attrName>
                                        </p:attrNameLst>
                                      </p:cBhvr>
                                      <p:to>
                                        <p:strVal val="visible"/>
                                      </p:to>
                                    </p:set>
                                    <p:anim calcmode="lin" valueType="num">
                                      <p:cBhvr additive="base">
                                        <p:cTn id="37" dur="50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38" dur="50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0243">
                                            <p:txEl>
                                              <p:pRg st="3" end="3"/>
                                            </p:txEl>
                                          </p:spTgt>
                                        </p:tgtEl>
                                        <p:attrNameLst>
                                          <p:attrName>style.visibility</p:attrName>
                                        </p:attrNameLst>
                                      </p:cBhvr>
                                      <p:to>
                                        <p:strVal val="visible"/>
                                      </p:to>
                                    </p:set>
                                    <p:anim calcmode="lin" valueType="num">
                                      <p:cBhvr additive="base">
                                        <p:cTn id="43" dur="5000" fill="hold"/>
                                        <p:tgtEl>
                                          <p:spTgt spid="10243">
                                            <p:txEl>
                                              <p:pRg st="3" end="3"/>
                                            </p:txEl>
                                          </p:spTgt>
                                        </p:tgtEl>
                                        <p:attrNameLst>
                                          <p:attrName>ppt_x</p:attrName>
                                        </p:attrNameLst>
                                      </p:cBhvr>
                                      <p:tavLst>
                                        <p:tav tm="0">
                                          <p:val>
                                            <p:strVal val="1+#ppt_w/2"/>
                                          </p:val>
                                        </p:tav>
                                        <p:tav tm="100000">
                                          <p:val>
                                            <p:strVal val="#ppt_x"/>
                                          </p:val>
                                        </p:tav>
                                      </p:tavLst>
                                    </p:anim>
                                    <p:anim calcmode="lin" valueType="num">
                                      <p:cBhvr additive="base">
                                        <p:cTn id="44" dur="50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0243">
                                            <p:txEl>
                                              <p:pRg st="4" end="4"/>
                                            </p:txEl>
                                          </p:spTgt>
                                        </p:tgtEl>
                                        <p:attrNameLst>
                                          <p:attrName>style.visibility</p:attrName>
                                        </p:attrNameLst>
                                      </p:cBhvr>
                                      <p:to>
                                        <p:strVal val="visible"/>
                                      </p:to>
                                    </p:set>
                                    <p:anim calcmode="lin" valueType="num">
                                      <p:cBhvr additive="base">
                                        <p:cTn id="49" dur="5000" fill="hold"/>
                                        <p:tgtEl>
                                          <p:spTgt spid="10243">
                                            <p:txEl>
                                              <p:pRg st="4" end="4"/>
                                            </p:txEl>
                                          </p:spTgt>
                                        </p:tgtEl>
                                        <p:attrNameLst>
                                          <p:attrName>ppt_x</p:attrName>
                                        </p:attrNameLst>
                                      </p:cBhvr>
                                      <p:tavLst>
                                        <p:tav tm="0">
                                          <p:val>
                                            <p:strVal val="1+#ppt_w/2"/>
                                          </p:val>
                                        </p:tav>
                                        <p:tav tm="100000">
                                          <p:val>
                                            <p:strVal val="#ppt_x"/>
                                          </p:val>
                                        </p:tav>
                                      </p:tavLst>
                                    </p:anim>
                                    <p:anim calcmode="lin" valueType="num">
                                      <p:cBhvr additive="base">
                                        <p:cTn id="50" dur="50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r>
              <a:rPr lang="en-US" dirty="0"/>
              <a:t>     Loam: The </a:t>
            </a:r>
            <a:r>
              <a:rPr lang="en-US" dirty="0">
                <a:solidFill>
                  <a:srgbClr val="0033CC"/>
                </a:solidFill>
              </a:rPr>
              <a:t>Ideal</a:t>
            </a:r>
            <a:r>
              <a:rPr lang="en-US" dirty="0"/>
              <a:t>, Healthy </a:t>
            </a:r>
            <a:br>
              <a:rPr lang="en-US" dirty="0"/>
            </a:br>
            <a:r>
              <a:rPr lang="en-US" dirty="0"/>
              <a:t>        Soil Structure</a:t>
            </a:r>
          </a:p>
        </p:txBody>
      </p:sp>
      <p:sp>
        <p:nvSpPr>
          <p:cNvPr id="13315" name="Rectangle 3"/>
          <p:cNvSpPr>
            <a:spLocks noGrp="1" noChangeArrowheads="1"/>
          </p:cNvSpPr>
          <p:nvPr>
            <p:ph type="body" idx="1"/>
          </p:nvPr>
        </p:nvSpPr>
        <p:spPr/>
        <p:txBody>
          <a:bodyPr/>
          <a:lstStyle/>
          <a:p>
            <a:pPr eaLnBrk="1" hangingPunct="1"/>
            <a:endParaRPr lang="en-US" dirty="0"/>
          </a:p>
          <a:p>
            <a:pPr eaLnBrk="1" hangingPunct="1"/>
            <a:r>
              <a:rPr lang="en-US" dirty="0"/>
              <a:t>17-27% clay</a:t>
            </a:r>
          </a:p>
          <a:p>
            <a:pPr eaLnBrk="1" hangingPunct="1"/>
            <a:r>
              <a:rPr lang="en-US" dirty="0"/>
              <a:t>&lt;52%  Sand </a:t>
            </a:r>
          </a:p>
          <a:p>
            <a:pPr eaLnBrk="1" hangingPunct="1"/>
            <a:r>
              <a:rPr lang="en-US" dirty="0"/>
              <a:t>28-50% Silt </a:t>
            </a:r>
            <a:endParaRPr lang="en-US" sz="1800" dirty="0"/>
          </a:p>
          <a:p>
            <a:pPr eaLnBrk="1" hangingPunct="1">
              <a:buNone/>
            </a:pPr>
            <a:endParaRPr lang="en-US" dirty="0"/>
          </a:p>
          <a:p>
            <a:pPr eaLnBrk="1" hangingPunct="1">
              <a:buNone/>
            </a:pPr>
            <a:r>
              <a:rPr lang="en-US" sz="3600" b="1" dirty="0">
                <a:solidFill>
                  <a:srgbClr val="0033CC"/>
                </a:solidFill>
              </a:rPr>
              <a:t>***.. </a:t>
            </a:r>
            <a:r>
              <a:rPr lang="en-US" sz="2800" dirty="0">
                <a:solidFill>
                  <a:srgbClr val="0033CC"/>
                </a:solidFill>
              </a:rPr>
              <a:t>and best </a:t>
            </a:r>
            <a:r>
              <a:rPr lang="en-US" sz="2800" dirty="0"/>
              <a:t>if it has about 5% organic matter, shown by a darker, browner color (</a:t>
            </a:r>
            <a:r>
              <a:rPr lang="en-US" sz="2800" dirty="0">
                <a:solidFill>
                  <a:srgbClr val="0033CC"/>
                </a:solidFill>
              </a:rPr>
              <a:t>humus</a:t>
            </a:r>
            <a:r>
              <a:rPr lang="en-US" sz="2800" dirty="0"/>
              <a:t>).</a:t>
            </a:r>
          </a:p>
          <a:p>
            <a:pPr eaLnBrk="1" hangingPunct="1"/>
            <a:endParaRPr lang="en-US" dirty="0"/>
          </a:p>
        </p:txBody>
      </p:sp>
      <p:pic>
        <p:nvPicPr>
          <p:cNvPr id="13316" name="Picture 5" descr="texture%20comparison"/>
          <p:cNvPicPr>
            <a:picLocks noChangeAspect="1" noChangeArrowheads="1"/>
          </p:cNvPicPr>
          <p:nvPr/>
        </p:nvPicPr>
        <p:blipFill>
          <a:blip r:embed="rId3" cstate="print"/>
          <a:srcRect/>
          <a:stretch>
            <a:fillRect/>
          </a:stretch>
        </p:blipFill>
        <p:spPr bwMode="auto">
          <a:xfrm>
            <a:off x="4267200" y="1624445"/>
            <a:ext cx="2362200" cy="254115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 calcmode="lin" valueType="num">
                                      <p:cBhvr additive="base">
                                        <p:cTn id="7" dur="3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anim calcmode="lin" valueType="num">
                                      <p:cBhvr additive="base">
                                        <p:cTn id="13" dur="3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animEffect transition="in" filter="diamond(in)">
                                      <p:cBhvr>
                                        <p:cTn id="19" dur="2000"/>
                                        <p:tgtEl>
                                          <p:spTgt spid="1331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3315">
                                            <p:txEl>
                                              <p:pRg st="5" end="5"/>
                                            </p:txEl>
                                          </p:spTgt>
                                        </p:tgtEl>
                                        <p:attrNameLst>
                                          <p:attrName>style.visibility</p:attrName>
                                        </p:attrNameLst>
                                      </p:cBhvr>
                                      <p:to>
                                        <p:strVal val="visible"/>
                                      </p:to>
                                    </p:set>
                                    <p:animEffect transition="in" filter="checkerboard(across)">
                                      <p:cBhvr>
                                        <p:cTn id="24" dur="30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205A2-A483-48D6-9941-0DAFB3D731B8}"/>
              </a:ext>
            </a:extLst>
          </p:cNvPr>
          <p:cNvSpPr>
            <a:spLocks noGrp="1"/>
          </p:cNvSpPr>
          <p:nvPr>
            <p:ph type="title"/>
          </p:nvPr>
        </p:nvSpPr>
        <p:spPr>
          <a:xfrm>
            <a:off x="457200" y="274638"/>
            <a:ext cx="8229600" cy="868362"/>
          </a:xfrm>
        </p:spPr>
        <p:txBody>
          <a:bodyPr/>
          <a:lstStyle/>
          <a:p>
            <a:pPr algn="l"/>
            <a:r>
              <a:rPr lang="en-US" dirty="0"/>
              <a:t>            Soil Organics:</a:t>
            </a:r>
            <a:br>
              <a:rPr lang="en-US" dirty="0"/>
            </a:br>
            <a:r>
              <a:rPr lang="en-US" dirty="0"/>
              <a:t>        The Soil Food Web</a:t>
            </a:r>
          </a:p>
        </p:txBody>
      </p:sp>
      <p:pic>
        <p:nvPicPr>
          <p:cNvPr id="4" name="Picture 5">
            <a:extLst>
              <a:ext uri="{FF2B5EF4-FFF2-40B4-BE49-F238E27FC236}">
                <a16:creationId xmlns:a16="http://schemas.microsoft.com/office/drawing/2014/main" id="{4673EBEF-713D-4354-AB91-42266D0F583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2852"/>
          <a:stretch>
            <a:fillRect/>
          </a:stretch>
        </p:blipFill>
        <p:spPr bwMode="auto">
          <a:xfrm>
            <a:off x="1338877" y="1600200"/>
            <a:ext cx="6466246" cy="4830762"/>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458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Organic </a:t>
            </a:r>
            <a:r>
              <a:rPr lang="en-US" dirty="0" err="1"/>
              <a:t>Matter:The</a:t>
            </a:r>
            <a:r>
              <a:rPr lang="en-US" dirty="0"/>
              <a:t> Soil Food Web</a:t>
            </a:r>
          </a:p>
        </p:txBody>
      </p:sp>
      <p:sp>
        <p:nvSpPr>
          <p:cNvPr id="14339" name="Content Placeholder 2"/>
          <p:cNvSpPr>
            <a:spLocks noGrp="1"/>
          </p:cNvSpPr>
          <p:nvPr>
            <p:ph idx="1"/>
          </p:nvPr>
        </p:nvSpPr>
        <p:spPr>
          <a:xfrm>
            <a:off x="0" y="1600200"/>
            <a:ext cx="8915400" cy="4953000"/>
          </a:xfrm>
        </p:spPr>
        <p:txBody>
          <a:bodyPr/>
          <a:lstStyle/>
          <a:p>
            <a:pPr>
              <a:buFontTx/>
              <a:buNone/>
            </a:pPr>
            <a:r>
              <a:rPr lang="en-US" sz="2400" dirty="0"/>
              <a:t>	</a:t>
            </a:r>
            <a:r>
              <a:rPr lang="en-US" sz="2400" b="1" dirty="0"/>
              <a:t>Smallest</a:t>
            </a:r>
            <a:r>
              <a:rPr lang="en-US" sz="2400" dirty="0"/>
              <a:t>: bacteria, fungi, protozoa, algae</a:t>
            </a:r>
          </a:p>
          <a:p>
            <a:pPr lvl="2">
              <a:buFont typeface="Wingdings" panose="05000000000000000000" pitchFamily="2" charset="2"/>
              <a:buChar char="Ø"/>
            </a:pPr>
            <a:r>
              <a:rPr lang="en-US" sz="1600" dirty="0"/>
              <a:t>extract nitrogen &amp; carbon from the atmosphere </a:t>
            </a:r>
          </a:p>
          <a:p>
            <a:pPr lvl="2">
              <a:buFont typeface="Wingdings" panose="05000000000000000000" pitchFamily="2" charset="2"/>
              <a:buChar char="Ø"/>
            </a:pPr>
            <a:r>
              <a:rPr lang="en-US" sz="1600" dirty="0"/>
              <a:t>decompose plants and minerals</a:t>
            </a:r>
          </a:p>
          <a:p>
            <a:pPr lvl="2">
              <a:buFont typeface="Wingdings" panose="05000000000000000000" pitchFamily="2" charset="2"/>
              <a:buChar char="Ø"/>
            </a:pPr>
            <a:r>
              <a:rPr lang="en-US" sz="1600" dirty="0">
                <a:solidFill>
                  <a:srgbClr val="0033CC"/>
                </a:solidFill>
              </a:rPr>
              <a:t>enable plant nutrient availability</a:t>
            </a:r>
            <a:endParaRPr lang="en-US" sz="1600" dirty="0"/>
          </a:p>
          <a:p>
            <a:pPr lvl="1">
              <a:buFontTx/>
              <a:buNone/>
            </a:pPr>
            <a:endParaRPr lang="en-US" sz="2400" b="1" dirty="0"/>
          </a:p>
          <a:p>
            <a:pPr lvl="1">
              <a:buFontTx/>
              <a:buNone/>
            </a:pPr>
            <a:r>
              <a:rPr lang="en-US" sz="2400" b="1" dirty="0"/>
              <a:t>Medium-Sized</a:t>
            </a:r>
            <a:r>
              <a:rPr lang="en-US" sz="2400" dirty="0"/>
              <a:t>: nematodes, and more</a:t>
            </a:r>
          </a:p>
          <a:p>
            <a:pPr lvl="2">
              <a:buFont typeface="Wingdings" panose="05000000000000000000" pitchFamily="2" charset="2"/>
              <a:buChar char="Ø"/>
            </a:pPr>
            <a:r>
              <a:rPr lang="en-US" sz="1600" dirty="0">
                <a:solidFill>
                  <a:srgbClr val="0033CC"/>
                </a:solidFill>
              </a:rPr>
              <a:t>recycle</a:t>
            </a:r>
            <a:r>
              <a:rPr lang="en-US" sz="1600" dirty="0"/>
              <a:t> nutrients                                                                        </a:t>
            </a:r>
            <a:r>
              <a:rPr lang="en-US" sz="1200" dirty="0"/>
              <a:t>Mycorrhizae and roots</a:t>
            </a:r>
          </a:p>
          <a:p>
            <a:pPr lvl="2">
              <a:buFontTx/>
              <a:buNone/>
            </a:pPr>
            <a:endParaRPr lang="en-US" sz="1600" dirty="0"/>
          </a:p>
          <a:p>
            <a:pPr lvl="1">
              <a:buFontTx/>
              <a:buNone/>
            </a:pPr>
            <a:r>
              <a:rPr lang="en-US" sz="2400" b="1" dirty="0"/>
              <a:t>Bigger:</a:t>
            </a:r>
            <a:r>
              <a:rPr lang="en-US" sz="2400" dirty="0"/>
              <a:t> earthworms, insects and more</a:t>
            </a:r>
          </a:p>
          <a:p>
            <a:pPr lvl="1">
              <a:buFontTx/>
              <a:buNone/>
            </a:pPr>
            <a:r>
              <a:rPr lang="en-US" sz="2000" dirty="0"/>
              <a:t>   </a:t>
            </a:r>
          </a:p>
          <a:p>
            <a:pPr lvl="2">
              <a:buFont typeface="Wingdings" panose="05000000000000000000" pitchFamily="2" charset="2"/>
              <a:buChar char="Ø"/>
            </a:pPr>
            <a:r>
              <a:rPr lang="en-US" sz="1600" dirty="0"/>
              <a:t> </a:t>
            </a:r>
            <a:r>
              <a:rPr lang="en-US" sz="1600" dirty="0">
                <a:solidFill>
                  <a:srgbClr val="0033CC"/>
                </a:solidFill>
              </a:rPr>
              <a:t>break</a:t>
            </a:r>
            <a:r>
              <a:rPr lang="en-US" sz="1600" dirty="0"/>
              <a:t> </a:t>
            </a:r>
            <a:r>
              <a:rPr lang="en-US" sz="1600" dirty="0">
                <a:solidFill>
                  <a:srgbClr val="0033CC"/>
                </a:solidFill>
              </a:rPr>
              <a:t>down </a:t>
            </a:r>
            <a:r>
              <a:rPr lang="en-US" sz="1600" dirty="0"/>
              <a:t> organic matter, </a:t>
            </a:r>
          </a:p>
          <a:p>
            <a:pPr lvl="2">
              <a:buFont typeface="Wingdings" panose="05000000000000000000" pitchFamily="2" charset="2"/>
              <a:buChar char="Ø"/>
            </a:pPr>
            <a:r>
              <a:rPr lang="en-US" sz="1600" dirty="0">
                <a:solidFill>
                  <a:srgbClr val="0033CC"/>
                </a:solidFill>
              </a:rPr>
              <a:t>recycle</a:t>
            </a:r>
            <a:r>
              <a:rPr lang="en-US" sz="1600" dirty="0"/>
              <a:t> nutrients,</a:t>
            </a:r>
          </a:p>
          <a:p>
            <a:pPr lvl="2">
              <a:buFont typeface="Wingdings" panose="05000000000000000000" pitchFamily="2" charset="2"/>
              <a:buChar char="Ø"/>
            </a:pPr>
            <a:r>
              <a:rPr lang="en-US" sz="1600" dirty="0">
                <a:solidFill>
                  <a:srgbClr val="0033CC"/>
                </a:solidFill>
              </a:rPr>
              <a:t>improve</a:t>
            </a:r>
            <a:r>
              <a:rPr lang="en-US" sz="1600" dirty="0"/>
              <a:t> soil pore space</a:t>
            </a:r>
          </a:p>
          <a:p>
            <a:pPr lvl="3">
              <a:buFontTx/>
              <a:buNone/>
            </a:pPr>
            <a:endParaRPr lang="en-US" sz="1600" dirty="0"/>
          </a:p>
          <a:p>
            <a:pPr lvl="2">
              <a:buFontTx/>
              <a:buNone/>
            </a:pPr>
            <a:endParaRPr lang="en-US" sz="1600" dirty="0"/>
          </a:p>
          <a:p>
            <a:pPr lvl="2">
              <a:buFontTx/>
              <a:buNone/>
            </a:pPr>
            <a:endParaRPr lang="en-US" sz="1600" dirty="0"/>
          </a:p>
          <a:p>
            <a:pPr lvl="2">
              <a:buFontTx/>
              <a:buNone/>
            </a:pPr>
            <a:endParaRPr lang="en-US" sz="1600" dirty="0"/>
          </a:p>
          <a:p>
            <a:pPr lvl="2">
              <a:buFontTx/>
              <a:buNone/>
            </a:pPr>
            <a:endParaRPr lang="en-US" sz="1600" dirty="0"/>
          </a:p>
        </p:txBody>
      </p:sp>
      <p:pic>
        <p:nvPicPr>
          <p:cNvPr id="14340" name="Picture 3" descr="File:Mycorrhizal root tips (amanita).jpg">
            <a:hlinkClick r:id="rId3"/>
          </p:cNvPr>
          <p:cNvPicPr>
            <a:picLocks noChangeAspect="1" noChangeArrowheads="1"/>
          </p:cNvPicPr>
          <p:nvPr/>
        </p:nvPicPr>
        <p:blipFill>
          <a:blip r:embed="rId4" cstate="print"/>
          <a:srcRect/>
          <a:stretch>
            <a:fillRect/>
          </a:stretch>
        </p:blipFill>
        <p:spPr bwMode="auto">
          <a:xfrm>
            <a:off x="6553200" y="2743200"/>
            <a:ext cx="2092325" cy="189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Clay Soil &amp; Your Garden</a:t>
            </a:r>
          </a:p>
        </p:txBody>
      </p:sp>
      <p:sp>
        <p:nvSpPr>
          <p:cNvPr id="17411" name="Rectangle 3"/>
          <p:cNvSpPr>
            <a:spLocks noGrp="1" noChangeArrowheads="1"/>
          </p:cNvSpPr>
          <p:nvPr>
            <p:ph type="body" idx="1"/>
          </p:nvPr>
        </p:nvSpPr>
        <p:spPr>
          <a:xfrm>
            <a:off x="457200" y="1447800"/>
            <a:ext cx="8229600" cy="4876800"/>
          </a:xfrm>
        </p:spPr>
        <p:txBody>
          <a:bodyPr/>
          <a:lstStyle/>
          <a:p>
            <a:pPr eaLnBrk="1" hangingPunct="1"/>
            <a:endParaRPr lang="en-US" dirty="0"/>
          </a:p>
          <a:p>
            <a:pPr eaLnBrk="1" hangingPunct="1"/>
            <a:r>
              <a:rPr lang="en-US" dirty="0"/>
              <a:t>What do roots need?</a:t>
            </a:r>
          </a:p>
          <a:p>
            <a:pPr lvl="1" eaLnBrk="1" hangingPunct="1"/>
            <a:r>
              <a:rPr lang="en-US" dirty="0"/>
              <a:t>Water ..but not water-logged</a:t>
            </a:r>
          </a:p>
          <a:p>
            <a:pPr lvl="1" eaLnBrk="1" hangingPunct="1"/>
            <a:r>
              <a:rPr lang="en-US" dirty="0"/>
              <a:t>Oxygen                       </a:t>
            </a:r>
            <a:r>
              <a:rPr lang="en-US" sz="1200" dirty="0"/>
              <a:t>billions of root hairs </a:t>
            </a:r>
            <a:r>
              <a:rPr lang="en-US" dirty="0"/>
              <a:t>  </a:t>
            </a:r>
          </a:p>
          <a:p>
            <a:pPr lvl="1" eaLnBrk="1" hangingPunct="1"/>
            <a:r>
              <a:rPr lang="en-US" dirty="0"/>
              <a:t>Nutrients                        </a:t>
            </a:r>
          </a:p>
          <a:p>
            <a:pPr lvl="1" eaLnBrk="1" hangingPunct="1">
              <a:buNone/>
            </a:pPr>
            <a:r>
              <a:rPr lang="en-US" dirty="0"/>
              <a:t> </a:t>
            </a:r>
          </a:p>
          <a:p>
            <a:pPr eaLnBrk="1" hangingPunct="1">
              <a:buFontTx/>
              <a:buNone/>
            </a:pPr>
            <a:endParaRPr lang="en-US" b="1" i="1" dirty="0">
              <a:solidFill>
                <a:srgbClr val="008000"/>
              </a:solidFill>
            </a:endParaRPr>
          </a:p>
        </p:txBody>
      </p:sp>
      <p:pic>
        <p:nvPicPr>
          <p:cNvPr id="5" name="Picture 4" descr="C:\Users\Ann\Documents\MG Speakers Bureau\2011_10_14\Roots.jpg"/>
          <p:cNvPicPr/>
          <p:nvPr/>
        </p:nvPicPr>
        <p:blipFill>
          <a:blip r:embed="rId3" cstate="print">
            <a:lum bright="-20000" contrast="40000"/>
          </a:blip>
          <a:srcRect l="7369" t="6044" r="47031" b="60973"/>
          <a:stretch>
            <a:fillRect/>
          </a:stretch>
        </p:blipFill>
        <p:spPr bwMode="auto">
          <a:xfrm>
            <a:off x="4724400" y="3657600"/>
            <a:ext cx="2713517" cy="266877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t>The Chemical Value of Clay</a:t>
            </a:r>
          </a:p>
        </p:txBody>
      </p:sp>
      <p:sp>
        <p:nvSpPr>
          <p:cNvPr id="15363" name="Rectangle 3"/>
          <p:cNvSpPr>
            <a:spLocks noGrp="1" noChangeArrowheads="1"/>
          </p:cNvSpPr>
          <p:nvPr>
            <p:ph type="body" idx="1"/>
          </p:nvPr>
        </p:nvSpPr>
        <p:spPr/>
        <p:txBody>
          <a:body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r>
              <a:rPr lang="en-US"/>
              <a:t>          </a:t>
            </a:r>
          </a:p>
          <a:p>
            <a:pPr lvl="4" eaLnBrk="1" hangingPunct="1"/>
            <a:r>
              <a:rPr lang="en-US"/>
              <a:t>                                      </a:t>
            </a:r>
          </a:p>
          <a:p>
            <a:pPr eaLnBrk="1" hangingPunct="1"/>
            <a:endParaRPr lang="en-US"/>
          </a:p>
        </p:txBody>
      </p:sp>
      <p:sp>
        <p:nvSpPr>
          <p:cNvPr id="15364" name="Content Placeholder 4"/>
          <p:cNvSpPr>
            <a:spLocks noGrp="1"/>
          </p:cNvSpPr>
          <p:nvPr>
            <p:ph sz="half" idx="2"/>
          </p:nvPr>
        </p:nvSpPr>
        <p:spPr/>
        <p:txBody>
          <a:bodyPr/>
          <a:lstStyle/>
          <a:p>
            <a:pPr>
              <a:buFontTx/>
              <a:buNone/>
            </a:pPr>
            <a:r>
              <a:rPr lang="en-US" dirty="0"/>
              <a:t>    Organic matter and clay are needed to transport </a:t>
            </a:r>
            <a:r>
              <a:rPr lang="en-US" i="1" dirty="0">
                <a:solidFill>
                  <a:srgbClr val="0033CC"/>
                </a:solidFill>
              </a:rPr>
              <a:t>nutrients</a:t>
            </a:r>
            <a:r>
              <a:rPr lang="en-US" dirty="0"/>
              <a:t> to the plants</a:t>
            </a:r>
          </a:p>
        </p:txBody>
      </p:sp>
      <p:sp>
        <p:nvSpPr>
          <p:cNvPr id="15365" name="Text Placeholder 5"/>
          <p:cNvSpPr>
            <a:spLocks noGrp="1"/>
          </p:cNvSpPr>
          <p:nvPr>
            <p:ph type="body" sz="quarter" idx="3"/>
          </p:nvPr>
        </p:nvSpPr>
        <p:spPr/>
        <p:txBody>
          <a:bodyPr/>
          <a:lstStyle/>
          <a:p>
            <a:endParaRPr lang="en-US"/>
          </a:p>
        </p:txBody>
      </p:sp>
      <p:sp>
        <p:nvSpPr>
          <p:cNvPr id="15366" name="Content Placeholder 6"/>
          <p:cNvSpPr>
            <a:spLocks noGrp="1"/>
          </p:cNvSpPr>
          <p:nvPr>
            <p:ph sz="quarter" idx="4"/>
          </p:nvPr>
        </p:nvSpPr>
        <p:spPr/>
        <p:txBody>
          <a:bodyPr/>
          <a:lstStyle/>
          <a:p>
            <a:endParaRPr lang="en-US"/>
          </a:p>
        </p:txBody>
      </p:sp>
      <p:pic>
        <p:nvPicPr>
          <p:cNvPr id="15367" name="il_fi" descr="http://www.nunukphotos.com/images/plant-roots-pv.jpg"/>
          <p:cNvPicPr>
            <a:picLocks noChangeAspect="1" noChangeArrowheads="1"/>
          </p:cNvPicPr>
          <p:nvPr/>
        </p:nvPicPr>
        <p:blipFill>
          <a:blip r:embed="rId3" cstate="print"/>
          <a:srcRect/>
          <a:stretch>
            <a:fillRect/>
          </a:stretch>
        </p:blipFill>
        <p:spPr bwMode="auto">
          <a:xfrm>
            <a:off x="4038600" y="3810000"/>
            <a:ext cx="2420938" cy="26558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tx1"/>
                </a:solidFill>
              </a:rPr>
              <a:t>Who Are Master Gardeners?</a:t>
            </a:r>
          </a:p>
        </p:txBody>
      </p:sp>
      <p:sp>
        <p:nvSpPr>
          <p:cNvPr id="9" name="Text Placeholder 8"/>
          <p:cNvSpPr>
            <a:spLocks noGrp="1"/>
          </p:cNvSpPr>
          <p:nvPr>
            <p:ph idx="1"/>
          </p:nvPr>
        </p:nvSpPr>
        <p:spPr/>
        <p:txBody>
          <a:bodyPr>
            <a:normAutofit/>
          </a:bodyPr>
          <a:lstStyle/>
          <a:p>
            <a:endParaRPr lang="en-US" dirty="0"/>
          </a:p>
          <a:p>
            <a:r>
              <a:rPr lang="en-US" dirty="0"/>
              <a:t>Master Gardeners of Placer County</a:t>
            </a:r>
          </a:p>
          <a:p>
            <a:pPr lvl="1">
              <a:buFont typeface="Wingdings" panose="05000000000000000000" pitchFamily="2" charset="2"/>
              <a:buChar char="v"/>
            </a:pPr>
            <a:r>
              <a:rPr lang="en-US" sz="2400" dirty="0"/>
              <a:t>Extend </a:t>
            </a:r>
            <a:r>
              <a:rPr lang="en-US" sz="2400" dirty="0">
                <a:solidFill>
                  <a:srgbClr val="0033CC"/>
                </a:solidFill>
              </a:rPr>
              <a:t>research-based</a:t>
            </a:r>
            <a:r>
              <a:rPr lang="en-US" sz="2400" dirty="0"/>
              <a:t>, sustainable gardening and composting information</a:t>
            </a:r>
          </a:p>
          <a:p>
            <a:pPr lvl="1">
              <a:buFont typeface="Wingdings" panose="05000000000000000000" pitchFamily="2" charset="2"/>
              <a:buChar char="v"/>
            </a:pPr>
            <a:r>
              <a:rPr lang="en-US" sz="2400" dirty="0"/>
              <a:t>Present accurate, impartial information to </a:t>
            </a:r>
            <a:r>
              <a:rPr lang="en-US" sz="2400" dirty="0">
                <a:solidFill>
                  <a:srgbClr val="0033CC"/>
                </a:solidFill>
              </a:rPr>
              <a:t>home</a:t>
            </a:r>
            <a:r>
              <a:rPr lang="en-US" sz="2400" dirty="0">
                <a:solidFill>
                  <a:schemeClr val="accent2"/>
                </a:solidFill>
              </a:rPr>
              <a:t> </a:t>
            </a:r>
            <a:r>
              <a:rPr lang="en-US" sz="2400" dirty="0">
                <a:solidFill>
                  <a:srgbClr val="0033CC"/>
                </a:solidFill>
              </a:rPr>
              <a:t>gardeners</a:t>
            </a:r>
          </a:p>
          <a:p>
            <a:pPr lvl="1">
              <a:buFont typeface="Wingdings" panose="05000000000000000000" pitchFamily="2" charset="2"/>
              <a:buChar char="v"/>
            </a:pPr>
            <a:r>
              <a:rPr lang="en-US" sz="2400" dirty="0"/>
              <a:t>Encourage public to make </a:t>
            </a:r>
            <a:r>
              <a:rPr lang="en-US" sz="2400" dirty="0">
                <a:solidFill>
                  <a:srgbClr val="0033CC"/>
                </a:solidFill>
              </a:rPr>
              <a:t>informed</a:t>
            </a:r>
            <a:r>
              <a:rPr lang="en-US" sz="2400" dirty="0"/>
              <a:t> gardening decisions</a:t>
            </a:r>
          </a:p>
          <a:p>
            <a:pPr lvl="1">
              <a:buFont typeface="Wingdings" panose="05000000000000000000" pitchFamily="2" charset="2"/>
              <a:buChar char="v"/>
            </a:pPr>
            <a:endParaRPr lang="en-US" sz="2400" dirty="0"/>
          </a:p>
          <a:p>
            <a:pPr lvl="1">
              <a:buFont typeface="Wingdings" panose="05000000000000000000" pitchFamily="2" charset="2"/>
              <a:buChar char="v"/>
            </a:pPr>
            <a:endParaRPr lang="en-US" sz="2400" dirty="0"/>
          </a:p>
          <a:p>
            <a:pPr lvl="1">
              <a:buFont typeface="Wingdings" panose="05000000000000000000" pitchFamily="2" charset="2"/>
              <a:buChar char="v"/>
            </a:pPr>
            <a:endParaRPr lang="en-US" sz="2400" dirty="0"/>
          </a:p>
        </p:txBody>
      </p:sp>
      <p:sp>
        <p:nvSpPr>
          <p:cNvPr id="4" name="Slide Number Placeholder 3"/>
          <p:cNvSpPr>
            <a:spLocks noGrp="1"/>
          </p:cNvSpPr>
          <p:nvPr>
            <p:ph type="sldNum" sz="quarter" idx="12"/>
          </p:nvPr>
        </p:nvSpPr>
        <p:spPr/>
        <p:txBody>
          <a:bodyPr/>
          <a:lstStyle/>
          <a:p>
            <a:fld id="{111DB74A-73E3-49E8-8984-0D5D8C20C556}"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An East Roseville Soil Sample</a:t>
            </a:r>
          </a:p>
        </p:txBody>
      </p:sp>
      <p:sp>
        <p:nvSpPr>
          <p:cNvPr id="16387" name="Rectangle 3"/>
          <p:cNvSpPr>
            <a:spLocks noGrp="1" noChangeArrowheads="1"/>
          </p:cNvSpPr>
          <p:nvPr>
            <p:ph type="body" idx="1"/>
          </p:nvPr>
        </p:nvSpPr>
        <p:spPr>
          <a:xfrm>
            <a:off x="457200" y="1600200"/>
            <a:ext cx="8229600" cy="4724400"/>
          </a:xfrm>
        </p:spPr>
        <p:txBody>
          <a:bodyPr/>
          <a:lstStyle/>
          <a:p>
            <a:pPr lvl="1" eaLnBrk="1" hangingPunct="1">
              <a:lnSpc>
                <a:spcPct val="90000"/>
              </a:lnSpc>
              <a:buFontTx/>
              <a:buChar char="•"/>
            </a:pPr>
            <a:r>
              <a:rPr lang="en-US" dirty="0"/>
              <a:t>pH:  7</a:t>
            </a:r>
          </a:p>
          <a:p>
            <a:pPr lvl="1" eaLnBrk="1" hangingPunct="1">
              <a:lnSpc>
                <a:spcPct val="90000"/>
              </a:lnSpc>
              <a:buFontTx/>
              <a:buChar char="•"/>
            </a:pPr>
            <a:r>
              <a:rPr lang="en-US" dirty="0"/>
              <a:t>Soil Texture: Sandy Clay Loam</a:t>
            </a:r>
          </a:p>
          <a:p>
            <a:pPr lvl="1" eaLnBrk="1" hangingPunct="1">
              <a:lnSpc>
                <a:spcPct val="90000"/>
              </a:lnSpc>
              <a:buFontTx/>
              <a:buNone/>
            </a:pPr>
            <a:r>
              <a:rPr lang="en-US" dirty="0"/>
              <a:t>    50% Clay</a:t>
            </a:r>
          </a:p>
          <a:p>
            <a:pPr lvl="1" eaLnBrk="1" hangingPunct="1">
              <a:lnSpc>
                <a:spcPct val="90000"/>
              </a:lnSpc>
              <a:buFontTx/>
              <a:buNone/>
            </a:pPr>
            <a:r>
              <a:rPr lang="en-US" dirty="0"/>
              <a:t>	  4 % Silt</a:t>
            </a:r>
          </a:p>
          <a:p>
            <a:pPr lvl="1" eaLnBrk="1" hangingPunct="1">
              <a:lnSpc>
                <a:spcPct val="90000"/>
              </a:lnSpc>
              <a:buFontTx/>
              <a:buNone/>
            </a:pPr>
            <a:r>
              <a:rPr lang="en-US" dirty="0"/>
              <a:t>	  46 % Sand </a:t>
            </a:r>
          </a:p>
          <a:p>
            <a:pPr lvl="1" eaLnBrk="1" hangingPunct="1">
              <a:lnSpc>
                <a:spcPct val="90000"/>
              </a:lnSpc>
              <a:buFontTx/>
              <a:buChar char="•"/>
            </a:pPr>
            <a:r>
              <a:rPr lang="en-US" dirty="0"/>
              <a:t>Available Minerals:</a:t>
            </a:r>
          </a:p>
          <a:p>
            <a:pPr lvl="1" eaLnBrk="1" hangingPunct="1">
              <a:lnSpc>
                <a:spcPct val="90000"/>
              </a:lnSpc>
              <a:buFontTx/>
              <a:buNone/>
            </a:pPr>
            <a:r>
              <a:rPr lang="en-US" dirty="0"/>
              <a:t>	N (Nitrogen): trace</a:t>
            </a:r>
          </a:p>
          <a:p>
            <a:pPr lvl="1" eaLnBrk="1" hangingPunct="1">
              <a:lnSpc>
                <a:spcPct val="90000"/>
              </a:lnSpc>
              <a:buFontTx/>
              <a:buNone/>
            </a:pPr>
            <a:r>
              <a:rPr lang="en-US" dirty="0"/>
              <a:t>	P (Phosphorus): high</a:t>
            </a:r>
          </a:p>
          <a:p>
            <a:pPr lvl="1" eaLnBrk="1" hangingPunct="1">
              <a:lnSpc>
                <a:spcPct val="90000"/>
              </a:lnSpc>
              <a:buFontTx/>
              <a:buNone/>
            </a:pPr>
            <a:r>
              <a:rPr lang="en-US" dirty="0"/>
              <a:t>	K  (Potassium): high</a:t>
            </a:r>
          </a:p>
          <a:p>
            <a:pPr lvl="1" eaLnBrk="1" hangingPunct="1">
              <a:lnSpc>
                <a:spcPct val="90000"/>
              </a:lnSpc>
              <a:buFontTx/>
              <a:buNone/>
            </a:pPr>
            <a:endParaRPr lang="en-US" sz="2000" dirty="0">
              <a:solidFill>
                <a:srgbClr val="FF0000"/>
              </a:solidFill>
            </a:endParaRPr>
          </a:p>
          <a:p>
            <a:pPr lvl="1" eaLnBrk="1" hangingPunct="1">
              <a:lnSpc>
                <a:spcPct val="90000"/>
              </a:lnSpc>
              <a:buFontTx/>
              <a:buNone/>
            </a:pPr>
            <a:r>
              <a:rPr lang="en-US" sz="2000" dirty="0">
                <a:solidFill>
                  <a:srgbClr val="FF0000"/>
                </a:solidFill>
              </a:rPr>
              <a:t>(Best soil= about 40% silt, 40% sand, 20% clay)</a:t>
            </a:r>
          </a:p>
          <a:p>
            <a:pPr lvl="1" eaLnBrk="1" hangingPunct="1">
              <a:lnSpc>
                <a:spcPct val="90000"/>
              </a:lnSpc>
              <a:buFontTx/>
              <a:buChar char="•"/>
            </a:pPr>
            <a:endParaRPr lang="en-US" dirty="0"/>
          </a:p>
          <a:p>
            <a:pPr lvl="2" eaLnBrk="1" hangingPunct="1">
              <a:lnSpc>
                <a:spcPct val="90000"/>
              </a:lnSpc>
            </a:pPr>
            <a:endParaRPr lang="en-US" dirty="0"/>
          </a:p>
        </p:txBody>
      </p:sp>
      <p:pic>
        <p:nvPicPr>
          <p:cNvPr id="16388" name="Picture 5" descr="texture%20comparison"/>
          <p:cNvPicPr>
            <a:picLocks noChangeAspect="1" noChangeArrowheads="1"/>
          </p:cNvPicPr>
          <p:nvPr/>
        </p:nvPicPr>
        <p:blipFill>
          <a:blip r:embed="rId3" cstate="print"/>
          <a:srcRect/>
          <a:stretch>
            <a:fillRect/>
          </a:stretch>
        </p:blipFill>
        <p:spPr bwMode="auto">
          <a:xfrm>
            <a:off x="5715000" y="3200400"/>
            <a:ext cx="1676400" cy="1804988"/>
          </a:xfrm>
          <a:prstGeom prst="rect">
            <a:avLst/>
          </a:prstGeom>
          <a:noFill/>
          <a:ln w="9525">
            <a:noFill/>
            <a:miter lim="800000"/>
            <a:headEnd/>
            <a:tailEnd/>
          </a:ln>
        </p:spPr>
      </p:pic>
    </p:spTree>
    <p:extLst>
      <p:ext uri="{BB962C8B-B14F-4D97-AF65-F5344CB8AC3E}">
        <p14:creationId xmlns:p14="http://schemas.microsoft.com/office/powerpoint/2010/main" val="16302260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057400"/>
            <a:ext cx="8342313" cy="2057399"/>
          </a:xfrm>
        </p:spPr>
        <p:txBody>
          <a:bodyPr/>
          <a:lstStyle/>
          <a:p>
            <a:r>
              <a:rPr lang="en-US" dirty="0"/>
              <a:t>   AMENDING THE SOIL</a:t>
            </a:r>
          </a:p>
        </p:txBody>
      </p:sp>
      <p:sp>
        <p:nvSpPr>
          <p:cNvPr id="5" name="Text Placeholder 4"/>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174826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47800" y="609600"/>
            <a:ext cx="8229600" cy="609600"/>
          </a:xfrm>
        </p:spPr>
        <p:txBody>
          <a:bodyPr/>
          <a:lstStyle/>
          <a:p>
            <a:r>
              <a:rPr lang="en-US" sz="3600"/>
              <a:t>             Soil pH</a:t>
            </a:r>
          </a:p>
        </p:txBody>
      </p:sp>
      <p:sp>
        <p:nvSpPr>
          <p:cNvPr id="6147" name="Content Placeholder 2"/>
          <p:cNvSpPr>
            <a:spLocks noGrp="1"/>
          </p:cNvSpPr>
          <p:nvPr>
            <p:ph idx="1"/>
          </p:nvPr>
        </p:nvSpPr>
        <p:spPr>
          <a:xfrm>
            <a:off x="457200" y="1704508"/>
            <a:ext cx="8229600" cy="4525963"/>
          </a:xfrm>
        </p:spPr>
        <p:txBody>
          <a:bodyPr/>
          <a:lstStyle/>
          <a:p>
            <a:r>
              <a:rPr lang="en-US" dirty="0"/>
              <a:t>Little rainfall&gt; alkaline soil</a:t>
            </a:r>
          </a:p>
          <a:p>
            <a:r>
              <a:rPr lang="en-US" dirty="0"/>
              <a:t>Lots of rainfall&gt; acidic soil</a:t>
            </a:r>
          </a:p>
          <a:p>
            <a:pPr marL="0" indent="0">
              <a:buNone/>
            </a:pPr>
            <a:endParaRPr lang="en-US" dirty="0"/>
          </a:p>
          <a:p>
            <a:pPr marL="0" indent="0">
              <a:buNone/>
            </a:pPr>
            <a:r>
              <a:rPr lang="en-US" dirty="0"/>
              <a:t>Best pH for plants is 6.5-7.5 </a:t>
            </a:r>
            <a:endParaRPr lang="en-US" sz="1800" dirty="0"/>
          </a:p>
          <a:p>
            <a:endParaRPr lang="en-US" sz="2800" dirty="0"/>
          </a:p>
          <a:p>
            <a:r>
              <a:rPr lang="en-US" sz="2800" dirty="0"/>
              <a:t>To ^ acidity, add pine needles, composted oak leaves, </a:t>
            </a:r>
            <a:r>
              <a:rPr lang="en-US" sz="2800" dirty="0">
                <a:solidFill>
                  <a:srgbClr val="0033CC"/>
                </a:solidFill>
              </a:rPr>
              <a:t>soil sulfur</a:t>
            </a:r>
          </a:p>
          <a:p>
            <a:endParaRPr lang="en-US" sz="2800" dirty="0"/>
          </a:p>
          <a:p>
            <a:r>
              <a:rPr lang="en-US" sz="2800" dirty="0"/>
              <a:t>To ^ alkalinity, add any form of </a:t>
            </a:r>
            <a:r>
              <a:rPr lang="en-US" sz="2800" dirty="0">
                <a:solidFill>
                  <a:srgbClr val="0033CC"/>
                </a:solidFill>
              </a:rPr>
              <a:t>lime</a:t>
            </a:r>
          </a:p>
          <a:p>
            <a:endParaRPr lang="en-US" dirty="0"/>
          </a:p>
        </p:txBody>
      </p:sp>
    </p:spTree>
    <p:extLst>
      <p:ext uri="{BB962C8B-B14F-4D97-AF65-F5344CB8AC3E}">
        <p14:creationId xmlns:p14="http://schemas.microsoft.com/office/powerpoint/2010/main" val="20390571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ACA5C-47FF-45BB-B74A-186CC2DC47AF}"/>
              </a:ext>
            </a:extLst>
          </p:cNvPr>
          <p:cNvSpPr>
            <a:spLocks noGrp="1"/>
          </p:cNvSpPr>
          <p:nvPr>
            <p:ph type="title"/>
          </p:nvPr>
        </p:nvSpPr>
        <p:spPr/>
        <p:txBody>
          <a:bodyPr/>
          <a:lstStyle/>
          <a:p>
            <a:r>
              <a:rPr lang="en-US" dirty="0"/>
              <a:t>Soil Mycorrhizae</a:t>
            </a:r>
          </a:p>
        </p:txBody>
      </p:sp>
      <p:sp>
        <p:nvSpPr>
          <p:cNvPr id="3" name="Content Placeholder 2">
            <a:extLst>
              <a:ext uri="{FF2B5EF4-FFF2-40B4-BE49-F238E27FC236}">
                <a16:creationId xmlns:a16="http://schemas.microsoft.com/office/drawing/2014/main" id="{CE2F0583-40FA-46F6-9244-8416437D6235}"/>
              </a:ext>
            </a:extLst>
          </p:cNvPr>
          <p:cNvSpPr>
            <a:spLocks noGrp="1"/>
          </p:cNvSpPr>
          <p:nvPr>
            <p:ph idx="1"/>
          </p:nvPr>
        </p:nvSpPr>
        <p:spPr/>
        <p:txBody>
          <a:bodyPr/>
          <a:lstStyle/>
          <a:p>
            <a:endParaRPr lang="en-US" sz="1800" dirty="0"/>
          </a:p>
          <a:p>
            <a:r>
              <a:rPr lang="en-US" sz="2000" dirty="0"/>
              <a:t>=</a:t>
            </a:r>
            <a:r>
              <a:rPr lang="en-US" sz="2000" dirty="0">
                <a:solidFill>
                  <a:srgbClr val="0033CC"/>
                </a:solidFill>
              </a:rPr>
              <a:t>Symbiotic relationships </a:t>
            </a:r>
            <a:r>
              <a:rPr lang="en-US" sz="2000" dirty="0"/>
              <a:t>between fungi present in the soil and plant roots</a:t>
            </a:r>
          </a:p>
          <a:p>
            <a:r>
              <a:rPr lang="en-US" sz="2000" dirty="0"/>
              <a:t>Water &amp; nutrients </a:t>
            </a:r>
            <a:r>
              <a:rPr lang="en-US" sz="2000" dirty="0">
                <a:solidFill>
                  <a:srgbClr val="0033CC"/>
                </a:solidFill>
              </a:rPr>
              <a:t>for the plant</a:t>
            </a:r>
          </a:p>
          <a:p>
            <a:endParaRPr lang="en-US" sz="2000" dirty="0"/>
          </a:p>
          <a:p>
            <a:r>
              <a:rPr lang="en-US" sz="2000" dirty="0"/>
              <a:t>^ Pathogen resistance, drought tolerance, general tolerance of stresses on the </a:t>
            </a:r>
            <a:r>
              <a:rPr lang="en-US" sz="2000" dirty="0">
                <a:solidFill>
                  <a:srgbClr val="0033CC"/>
                </a:solidFill>
              </a:rPr>
              <a:t>plant</a:t>
            </a:r>
          </a:p>
          <a:p>
            <a:pPr marL="0" indent="0">
              <a:buNone/>
            </a:pPr>
            <a:endParaRPr lang="en-US" sz="2000" dirty="0"/>
          </a:p>
          <a:p>
            <a:pPr>
              <a:buFont typeface="Arial" panose="020B0604020202020204" pitchFamily="34" charset="0"/>
              <a:buChar char="•"/>
            </a:pPr>
            <a:r>
              <a:rPr lang="en-US" sz="2000" dirty="0"/>
              <a:t>Food (carbon) </a:t>
            </a:r>
            <a:r>
              <a:rPr lang="en-US" sz="2000" dirty="0">
                <a:solidFill>
                  <a:srgbClr val="0033CC"/>
                </a:solidFill>
              </a:rPr>
              <a:t>for the fungi</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r>
              <a:rPr lang="en-US" sz="2000" dirty="0"/>
              <a:t>So…don’t till, don’t over-water, don’t over-fertilize!</a:t>
            </a:r>
          </a:p>
        </p:txBody>
      </p:sp>
    </p:spTree>
    <p:extLst>
      <p:ext uri="{BB962C8B-B14F-4D97-AF65-F5344CB8AC3E}">
        <p14:creationId xmlns:p14="http://schemas.microsoft.com/office/powerpoint/2010/main" val="420031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CD96-44EC-4833-8F5E-836FD063F826}"/>
              </a:ext>
            </a:extLst>
          </p:cNvPr>
          <p:cNvSpPr>
            <a:spLocks noGrp="1"/>
          </p:cNvSpPr>
          <p:nvPr>
            <p:ph type="title"/>
          </p:nvPr>
        </p:nvSpPr>
        <p:spPr/>
        <p:txBody>
          <a:bodyPr/>
          <a:lstStyle/>
          <a:p>
            <a:r>
              <a:rPr lang="en-US" dirty="0"/>
              <a:t>Organic Amendments</a:t>
            </a:r>
            <a:br>
              <a:rPr lang="en-US" dirty="0"/>
            </a:br>
            <a:r>
              <a:rPr lang="en-US" dirty="0"/>
              <a:t>that Influence Soil Structure</a:t>
            </a:r>
          </a:p>
        </p:txBody>
      </p:sp>
      <p:sp>
        <p:nvSpPr>
          <p:cNvPr id="3" name="Content Placeholder 2">
            <a:extLst>
              <a:ext uri="{FF2B5EF4-FFF2-40B4-BE49-F238E27FC236}">
                <a16:creationId xmlns:a16="http://schemas.microsoft.com/office/drawing/2014/main" id="{5CE5A850-557E-47FD-B4AB-8232C6B7D266}"/>
              </a:ext>
            </a:extLst>
          </p:cNvPr>
          <p:cNvSpPr>
            <a:spLocks noGrp="1"/>
          </p:cNvSpPr>
          <p:nvPr>
            <p:ph idx="1"/>
          </p:nvPr>
        </p:nvSpPr>
        <p:spPr/>
        <p:txBody>
          <a:bodyPr/>
          <a:lstStyle/>
          <a:p>
            <a:r>
              <a:rPr lang="en-US" sz="2400" dirty="0"/>
              <a:t>Compost    (</a:t>
            </a:r>
            <a:r>
              <a:rPr lang="en-US" sz="2000" dirty="0"/>
              <a:t>The yield from the progressive conversion of organic       		   materials into smaller units, becoming humus)</a:t>
            </a:r>
          </a:p>
          <a:p>
            <a:r>
              <a:rPr lang="en-US" sz="2400" dirty="0"/>
              <a:t>Worm castings</a:t>
            </a:r>
          </a:p>
          <a:p>
            <a:r>
              <a:rPr lang="en-US" sz="2400" dirty="0"/>
              <a:t>Steer, chicken manure</a:t>
            </a:r>
          </a:p>
          <a:p>
            <a:r>
              <a:rPr lang="en-US" sz="2400" dirty="0"/>
              <a:t>Bat guano</a:t>
            </a:r>
          </a:p>
          <a:p>
            <a:r>
              <a:rPr lang="en-US" sz="2400" dirty="0"/>
              <a:t>Blood meal</a:t>
            </a:r>
          </a:p>
          <a:p>
            <a:r>
              <a:rPr lang="en-US" sz="2400" dirty="0"/>
              <a:t>Alfalfa</a:t>
            </a:r>
          </a:p>
          <a:p>
            <a:r>
              <a:rPr lang="en-US" sz="2400" dirty="0"/>
              <a:t>Cotton seed meal </a:t>
            </a:r>
          </a:p>
          <a:p>
            <a:r>
              <a:rPr lang="en-US" sz="2400" dirty="0"/>
              <a:t>Green manures from cover crops</a:t>
            </a:r>
          </a:p>
          <a:p>
            <a:r>
              <a:rPr lang="en-US" sz="2400" dirty="0"/>
              <a:t>Organic fertilizer (Note the ratio of N-P-K)</a:t>
            </a:r>
          </a:p>
          <a:p>
            <a:r>
              <a:rPr lang="en-US" sz="2400" dirty="0"/>
              <a:t>Organic mulches</a:t>
            </a:r>
          </a:p>
        </p:txBody>
      </p:sp>
    </p:spTree>
    <p:extLst>
      <p:ext uri="{BB962C8B-B14F-4D97-AF65-F5344CB8AC3E}">
        <p14:creationId xmlns:p14="http://schemas.microsoft.com/office/powerpoint/2010/main" val="3417471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F148-237C-4017-B6AE-2792A7A45A58}"/>
              </a:ext>
            </a:extLst>
          </p:cNvPr>
          <p:cNvSpPr>
            <a:spLocks noGrp="1"/>
          </p:cNvSpPr>
          <p:nvPr>
            <p:ph type="title"/>
          </p:nvPr>
        </p:nvSpPr>
        <p:spPr/>
        <p:txBody>
          <a:bodyPr/>
          <a:lstStyle/>
          <a:p>
            <a:r>
              <a:rPr lang="en-US" dirty="0"/>
              <a:t>Commercial Soil Mixes</a:t>
            </a:r>
          </a:p>
        </p:txBody>
      </p:sp>
      <p:sp>
        <p:nvSpPr>
          <p:cNvPr id="3" name="Content Placeholder 2">
            <a:extLst>
              <a:ext uri="{FF2B5EF4-FFF2-40B4-BE49-F238E27FC236}">
                <a16:creationId xmlns:a16="http://schemas.microsoft.com/office/drawing/2014/main" id="{5050FCD5-6CD3-4E30-8F60-11B128151723}"/>
              </a:ext>
            </a:extLst>
          </p:cNvPr>
          <p:cNvSpPr>
            <a:spLocks noGrp="1"/>
          </p:cNvSpPr>
          <p:nvPr>
            <p:ph idx="1"/>
          </p:nvPr>
        </p:nvSpPr>
        <p:spPr/>
        <p:txBody>
          <a:bodyPr/>
          <a:lstStyle/>
          <a:p>
            <a:r>
              <a:rPr lang="en-US" dirty="0"/>
              <a:t>Organic potting mix</a:t>
            </a:r>
          </a:p>
          <a:p>
            <a:pPr marL="457200" lvl="1" indent="0">
              <a:buNone/>
            </a:pPr>
            <a:r>
              <a:rPr lang="en-US" sz="1800" dirty="0"/>
              <a:t>Fir bark, lava rock, sphagnum peat moss, sand, aged redwood</a:t>
            </a:r>
          </a:p>
          <a:p>
            <a:pPr marL="400050">
              <a:buFont typeface="Arial" panose="020B0604020202020204" pitchFamily="34" charset="0"/>
              <a:buChar char="•"/>
            </a:pPr>
            <a:endParaRPr lang="en-US" dirty="0"/>
          </a:p>
          <a:p>
            <a:pPr marL="400050">
              <a:buFont typeface="Arial" panose="020B0604020202020204" pitchFamily="34" charset="0"/>
              <a:buChar char="•"/>
            </a:pPr>
            <a:r>
              <a:rPr lang="en-US" dirty="0"/>
              <a:t>Cactus mix</a:t>
            </a:r>
          </a:p>
          <a:p>
            <a:pPr marL="57150" indent="0">
              <a:buNone/>
            </a:pPr>
            <a:r>
              <a:rPr lang="en-US" sz="1800" dirty="0"/>
              <a:t>      Pumice, fir bark, aged redwood, sand</a:t>
            </a:r>
          </a:p>
          <a:p>
            <a:endParaRPr lang="en-US" sz="2000" dirty="0"/>
          </a:p>
          <a:p>
            <a:r>
              <a:rPr lang="en-US" dirty="0"/>
              <a:t>General Soil Amendment</a:t>
            </a:r>
          </a:p>
          <a:p>
            <a:pPr marL="400050" lvl="1" indent="0">
              <a:buNone/>
            </a:pPr>
            <a:r>
              <a:rPr lang="en-US" sz="1800" dirty="0"/>
              <a:t>Compost,  (rice hulls, recycled forest products, arbor fines, dairy manure, poultry manure), dehydrated poultry manure, hydrolyzed feather meal, gypsum</a:t>
            </a:r>
          </a:p>
          <a:p>
            <a:pPr marL="0" indent="0">
              <a:buNone/>
            </a:pPr>
            <a:br>
              <a:rPr lang="en-US" sz="1800" dirty="0"/>
            </a:br>
            <a:endParaRPr lang="en-US" sz="1800" dirty="0"/>
          </a:p>
        </p:txBody>
      </p:sp>
    </p:spTree>
    <p:extLst>
      <p:ext uri="{BB962C8B-B14F-4D97-AF65-F5344CB8AC3E}">
        <p14:creationId xmlns:p14="http://schemas.microsoft.com/office/powerpoint/2010/main" val="2681694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dirty="0"/>
              <a:t>References</a:t>
            </a:r>
          </a:p>
        </p:txBody>
      </p:sp>
      <p:sp>
        <p:nvSpPr>
          <p:cNvPr id="26627" name="Rectangle 3"/>
          <p:cNvSpPr>
            <a:spLocks noGrp="1" noChangeArrowheads="1"/>
          </p:cNvSpPr>
          <p:nvPr>
            <p:ph type="body" idx="1"/>
          </p:nvPr>
        </p:nvSpPr>
        <p:spPr>
          <a:xfrm>
            <a:off x="152400" y="990600"/>
            <a:ext cx="8534400" cy="5592762"/>
          </a:xfrm>
        </p:spPr>
        <p:txBody>
          <a:bodyPr/>
          <a:lstStyle/>
          <a:p>
            <a:pPr eaLnBrk="1" hangingPunct="1">
              <a:lnSpc>
                <a:spcPct val="80000"/>
              </a:lnSpc>
            </a:pPr>
            <a:endParaRPr lang="en-US" sz="1800" u="sng" dirty="0"/>
          </a:p>
          <a:p>
            <a:pPr marL="0" indent="0" eaLnBrk="1" hangingPunct="1">
              <a:lnSpc>
                <a:spcPct val="80000"/>
              </a:lnSpc>
              <a:buNone/>
            </a:pPr>
            <a:r>
              <a:rPr lang="en-US" sz="1600" b="1" dirty="0">
                <a:solidFill>
                  <a:srgbClr val="0033CC"/>
                </a:solidFill>
              </a:rPr>
              <a:t>Books:</a:t>
            </a:r>
          </a:p>
          <a:p>
            <a:pPr eaLnBrk="1" hangingPunct="1">
              <a:lnSpc>
                <a:spcPct val="80000"/>
              </a:lnSpc>
            </a:pPr>
            <a:r>
              <a:rPr lang="en-US" sz="1600" u="sng" dirty="0"/>
              <a:t>Essential Soil Science</a:t>
            </a:r>
            <a:r>
              <a:rPr lang="en-US" sz="1600" dirty="0"/>
              <a:t>		M.R. Ashman &amp; G. </a:t>
            </a:r>
            <a:r>
              <a:rPr lang="en-US" sz="1600" dirty="0" err="1"/>
              <a:t>Puri</a:t>
            </a:r>
            <a:r>
              <a:rPr lang="en-US" sz="1600" dirty="0"/>
              <a:t>	</a:t>
            </a:r>
          </a:p>
          <a:p>
            <a:pPr eaLnBrk="1" hangingPunct="1">
              <a:lnSpc>
                <a:spcPct val="80000"/>
              </a:lnSpc>
            </a:pPr>
            <a:endParaRPr lang="en-US" sz="1600" u="sng" dirty="0"/>
          </a:p>
          <a:p>
            <a:pPr eaLnBrk="1" hangingPunct="1">
              <a:lnSpc>
                <a:spcPct val="80000"/>
              </a:lnSpc>
            </a:pPr>
            <a:r>
              <a:rPr lang="en-US" sz="1600" u="sng" dirty="0"/>
              <a:t>Master Gardener Handbook</a:t>
            </a:r>
            <a:r>
              <a:rPr lang="en-US" sz="1600" dirty="0"/>
              <a:t>	University of California ANR pub #3382</a:t>
            </a:r>
          </a:p>
          <a:p>
            <a:pPr eaLnBrk="1" hangingPunct="1">
              <a:lnSpc>
                <a:spcPct val="80000"/>
              </a:lnSpc>
            </a:pPr>
            <a:endParaRPr lang="en-US" sz="1800" dirty="0"/>
          </a:p>
          <a:p>
            <a:pPr eaLnBrk="1" hangingPunct="1">
              <a:lnSpc>
                <a:spcPct val="80000"/>
              </a:lnSpc>
              <a:buFontTx/>
              <a:buNone/>
            </a:pPr>
            <a:r>
              <a:rPr lang="en-US" sz="1800" b="1" dirty="0">
                <a:solidFill>
                  <a:srgbClr val="0033CC"/>
                </a:solidFill>
              </a:rPr>
              <a:t>Online:</a:t>
            </a:r>
          </a:p>
          <a:p>
            <a:pPr eaLnBrk="1" hangingPunct="1">
              <a:lnSpc>
                <a:spcPct val="80000"/>
              </a:lnSpc>
              <a:buNone/>
            </a:pPr>
            <a:r>
              <a:rPr lang="en-US" sz="1800" dirty="0"/>
              <a:t>   </a:t>
            </a:r>
            <a:r>
              <a:rPr lang="en-US" sz="1800" b="1" i="1" dirty="0">
                <a:solidFill>
                  <a:srgbClr val="0033CC"/>
                </a:solidFill>
              </a:rPr>
              <a:t>USDA</a:t>
            </a:r>
          </a:p>
          <a:p>
            <a:pPr eaLnBrk="1" hangingPunct="1">
              <a:lnSpc>
                <a:spcPct val="80000"/>
              </a:lnSpc>
              <a:buNone/>
            </a:pPr>
            <a:r>
              <a:rPr lang="en-US" sz="1800" b="1" i="1" dirty="0">
                <a:solidFill>
                  <a:srgbClr val="0033CC"/>
                </a:solidFill>
              </a:rPr>
              <a:t>	</a:t>
            </a:r>
            <a:r>
              <a:rPr lang="en-US" sz="1800" u="sng" dirty="0">
                <a:solidFill>
                  <a:srgbClr val="0033CC"/>
                </a:solidFill>
              </a:rPr>
              <a:t>https://www.nrcs.usda.gov/wps/portal/nrcs/main/soils/health/</a:t>
            </a:r>
          </a:p>
          <a:p>
            <a:pPr eaLnBrk="1" hangingPunct="1">
              <a:lnSpc>
                <a:spcPct val="80000"/>
              </a:lnSpc>
              <a:buNone/>
            </a:pPr>
            <a:r>
              <a:rPr lang="en-US" sz="1800" dirty="0"/>
              <a:t> </a:t>
            </a:r>
          </a:p>
          <a:p>
            <a:pPr eaLnBrk="1" hangingPunct="1">
              <a:lnSpc>
                <a:spcPct val="80000"/>
              </a:lnSpc>
              <a:buNone/>
            </a:pPr>
            <a:r>
              <a:rPr lang="en-US" sz="1800" b="1" i="1" dirty="0">
                <a:solidFill>
                  <a:srgbClr val="0033CC"/>
                </a:solidFill>
              </a:rPr>
              <a:t>UC Agricultural and Natural Resources:</a:t>
            </a:r>
          </a:p>
          <a:p>
            <a:pPr eaLnBrk="1" hangingPunct="1">
              <a:lnSpc>
                <a:spcPct val="80000"/>
              </a:lnSpc>
              <a:buFontTx/>
              <a:buNone/>
            </a:pPr>
            <a:endParaRPr lang="en-US" sz="1800" i="1" dirty="0"/>
          </a:p>
          <a:p>
            <a:pPr eaLnBrk="1" hangingPunct="1">
              <a:lnSpc>
                <a:spcPct val="80000"/>
              </a:lnSpc>
            </a:pPr>
            <a:r>
              <a:rPr lang="en-US" sz="1600" dirty="0"/>
              <a:t>ANR pub #31-156, “Working With Foothill Soils”</a:t>
            </a:r>
          </a:p>
          <a:p>
            <a:pPr marL="0" indent="0" eaLnBrk="1" hangingPunct="1">
              <a:lnSpc>
                <a:spcPct val="80000"/>
              </a:lnSpc>
              <a:buNone/>
            </a:pPr>
            <a:r>
              <a:rPr lang="en-US" sz="1600" dirty="0">
                <a:solidFill>
                  <a:srgbClr val="0033CC"/>
                </a:solidFill>
              </a:rPr>
              <a:t>      </a:t>
            </a:r>
            <a:r>
              <a:rPr lang="en-US" sz="1600" dirty="0">
                <a:solidFill>
                  <a:srgbClr val="0033CC"/>
                </a:solidFill>
                <a:hlinkClick r:id="rId2">
                  <a:extLst>
                    <a:ext uri="{A12FA001-AC4F-418D-AE19-62706E023703}">
                      <ahyp:hlinkClr xmlns:ahyp="http://schemas.microsoft.com/office/drawing/2018/hyperlinkcolor" val="tx"/>
                    </a:ext>
                  </a:extLst>
                </a:hlinkClick>
              </a:rPr>
              <a:t>http://anrcatalog.ucanr.edu/pdf/8037.pdf</a:t>
            </a:r>
            <a:endParaRPr lang="en-US" sz="1600" dirty="0">
              <a:solidFill>
                <a:srgbClr val="0033CC"/>
              </a:solidFill>
            </a:endParaRPr>
          </a:p>
          <a:p>
            <a:pPr eaLnBrk="1" hangingPunct="1">
              <a:lnSpc>
                <a:spcPct val="80000"/>
              </a:lnSpc>
            </a:pPr>
            <a:endParaRPr lang="en-US" sz="1600" dirty="0">
              <a:solidFill>
                <a:srgbClr val="0033CC"/>
              </a:solidFill>
            </a:endParaRPr>
          </a:p>
          <a:p>
            <a:pPr eaLnBrk="1" hangingPunct="1">
              <a:lnSpc>
                <a:spcPct val="80000"/>
              </a:lnSpc>
            </a:pPr>
            <a:r>
              <a:rPr lang="en-US" sz="1600" dirty="0"/>
              <a:t>PCMG Curious Gardener, "The Marketing of Mycorrhizae” </a:t>
            </a:r>
            <a:r>
              <a:rPr lang="en-US" sz="1600" u="sng" dirty="0">
                <a:solidFill>
                  <a:srgbClr val="0033CC"/>
                </a:solidFill>
                <a:hlinkClick r:id="rId3">
                  <a:extLst>
                    <a:ext uri="{A12FA001-AC4F-418D-AE19-62706E023703}">
                      <ahyp:hlinkClr xmlns:ahyp="http://schemas.microsoft.com/office/drawing/2018/hyperlinkcolor" val="tx"/>
                    </a:ext>
                  </a:extLst>
                </a:hlinkClick>
              </a:rPr>
              <a:t>http://pcmg.ucanr.org/newsletters/Curious_Gardener Newsletters76595.pdf</a:t>
            </a:r>
            <a:endParaRPr lang="en-US" sz="1600" u="sng" dirty="0">
              <a:solidFill>
                <a:srgbClr val="0033CC"/>
              </a:solidFill>
            </a:endParaRPr>
          </a:p>
          <a:p>
            <a:endParaRPr lang="en-US" sz="1800" dirty="0"/>
          </a:p>
          <a:p>
            <a:r>
              <a:rPr lang="en-US" sz="1600" dirty="0"/>
              <a:t>ANR pub #8059, “Vegetable Gardening Basics”</a:t>
            </a:r>
          </a:p>
          <a:p>
            <a:pPr marL="0" indent="0">
              <a:buNone/>
            </a:pPr>
            <a:r>
              <a:rPr lang="en-US" sz="1600" dirty="0">
                <a:solidFill>
                  <a:srgbClr val="0033CC"/>
                </a:solidFill>
              </a:rPr>
              <a:t>      </a:t>
            </a:r>
            <a:r>
              <a:rPr lang="en-US" sz="1600" u="sng" dirty="0">
                <a:solidFill>
                  <a:srgbClr val="0033CC"/>
                </a:solidFill>
              </a:rPr>
              <a:t>http://anrcatalog</a:t>
            </a:r>
            <a:r>
              <a:rPr lang="en-US" sz="1600" u="sng" dirty="0">
                <a:solidFill>
                  <a:srgbClr val="0033CC"/>
                </a:solidFill>
                <a:hlinkClick r:id="rId4">
                  <a:extLst>
                    <a:ext uri="{A12FA001-AC4F-418D-AE19-62706E023703}">
                      <ahyp:hlinkClr xmlns:ahyp="http://schemas.microsoft.com/office/drawing/2018/hyperlinkcolor" val="tx"/>
                    </a:ext>
                  </a:extLst>
                </a:hlinkClick>
              </a:rPr>
              <a:t>https://anrcatalog.ucanr.edu/pdf/8059.pdf</a:t>
            </a:r>
            <a:endParaRPr lang="en-US" sz="1600" dirty="0">
              <a:solidFill>
                <a:srgbClr val="0033CC"/>
              </a:solidFill>
            </a:endParaRPr>
          </a:p>
          <a:p>
            <a:pPr eaLnBrk="1" hangingPunct="1">
              <a:lnSpc>
                <a:spcPct val="80000"/>
              </a:lnSpc>
            </a:pPr>
            <a:endParaRPr lang="en-US" sz="1800" u="sng" dirty="0">
              <a:solidFill>
                <a:schemeClr val="accent6">
                  <a:lumMod val="75000"/>
                </a:schemeClr>
              </a:solidFill>
            </a:endParaRPr>
          </a:p>
          <a:p>
            <a:pPr eaLnBrk="1" hangingPunct="1">
              <a:lnSpc>
                <a:spcPct val="80000"/>
              </a:lnSpc>
              <a:buFontTx/>
              <a:buNone/>
            </a:pPr>
            <a:endParaRPr lang="en-US"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Screen Shot 2018-09-25 at 9.31.16 AM.png" descr="Screen Shot 2018-09-25 at 9.31.16 AM.png"/>
          <p:cNvPicPr>
            <a:picLocks noChangeAspect="1"/>
          </p:cNvPicPr>
          <p:nvPr/>
        </p:nvPicPr>
        <p:blipFill>
          <a:blip r:embed="rId2"/>
          <a:stretch>
            <a:fillRect/>
          </a:stretch>
        </p:blipFill>
        <p:spPr>
          <a:xfrm>
            <a:off x="668070" y="524847"/>
            <a:ext cx="8018728" cy="5149120"/>
          </a:xfrm>
          <a:prstGeom prst="rect">
            <a:avLst/>
          </a:prstGeom>
          <a:ln w="12700">
            <a:miter lim="400000"/>
          </a:ln>
        </p:spPr>
      </p:pic>
    </p:spTree>
    <p:extLst>
      <p:ext uri="{BB962C8B-B14F-4D97-AF65-F5344CB8AC3E}">
        <p14:creationId xmlns:p14="http://schemas.microsoft.com/office/powerpoint/2010/main" val="351134494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2E3D9-96BC-48FF-A927-9FC87D690C78}"/>
              </a:ext>
            </a:extLst>
          </p:cNvPr>
          <p:cNvSpPr>
            <a:spLocks noGrp="1"/>
          </p:cNvSpPr>
          <p:nvPr>
            <p:ph type="title"/>
          </p:nvPr>
        </p:nvSpPr>
        <p:spPr/>
        <p:txBody>
          <a:bodyPr>
            <a:normAutofit fontScale="90000"/>
          </a:bodyPr>
          <a:lstStyle/>
          <a:p>
            <a:pPr algn="l"/>
            <a:r>
              <a:rPr lang="en-US" sz="4050" dirty="0"/>
              <a:t>		</a:t>
            </a:r>
            <a:br>
              <a:rPr lang="en-US" sz="4050" dirty="0"/>
            </a:br>
            <a:r>
              <a:rPr lang="en-US" sz="4050" dirty="0"/>
              <a:t>              </a:t>
            </a:r>
            <a:r>
              <a:rPr lang="en-US" sz="4900" b="1" dirty="0">
                <a:latin typeface="+mn-lt"/>
              </a:rPr>
              <a:t>Thank you</a:t>
            </a:r>
          </a:p>
        </p:txBody>
      </p:sp>
      <p:sp>
        <p:nvSpPr>
          <p:cNvPr id="3" name="Content Placeholder 2">
            <a:extLst>
              <a:ext uri="{FF2B5EF4-FFF2-40B4-BE49-F238E27FC236}">
                <a16:creationId xmlns:a16="http://schemas.microsoft.com/office/drawing/2014/main" id="{210462BF-BFA4-46FE-AF37-52D0E12F0D7A}"/>
              </a:ext>
            </a:extLst>
          </p:cNvPr>
          <p:cNvSpPr>
            <a:spLocks noGrp="1"/>
          </p:cNvSpPr>
          <p:nvPr>
            <p:ph idx="1"/>
          </p:nvPr>
        </p:nvSpPr>
        <p:spPr>
          <a:xfrm>
            <a:off x="457200" y="1600200"/>
            <a:ext cx="8229600" cy="4525963"/>
          </a:xfrm>
        </p:spPr>
        <p:txBody>
          <a:bodyPr>
            <a:normAutofit fontScale="92500" lnSpcReduction="20000"/>
          </a:bodyPr>
          <a:lstStyle/>
          <a:p>
            <a:pPr marL="2057400" lvl="6" indent="0">
              <a:buNone/>
            </a:pPr>
            <a:endParaRPr lang="en-US" sz="4050" dirty="0"/>
          </a:p>
          <a:p>
            <a:pPr marL="2057400" lvl="6" indent="0">
              <a:buNone/>
            </a:pPr>
            <a:r>
              <a:rPr lang="en-US" sz="4050" dirty="0"/>
              <a:t>Questions?</a:t>
            </a:r>
          </a:p>
          <a:p>
            <a:pPr marL="2057400" lvl="6" indent="0">
              <a:buNone/>
            </a:pPr>
            <a:endParaRPr lang="en-US" sz="4050" dirty="0"/>
          </a:p>
          <a:p>
            <a:pPr marR="40639" indent="0">
              <a:buNone/>
              <a:defRPr sz="2600" b="1">
                <a:solidFill>
                  <a:srgbClr val="011993"/>
                </a:solidFill>
                <a:uFill>
                  <a:solidFill>
                    <a:srgbClr val="945200"/>
                  </a:solidFill>
                </a:uFill>
                <a:latin typeface="Arial"/>
                <a:ea typeface="Arial"/>
                <a:cs typeface="Arial"/>
                <a:sym typeface="Arial"/>
              </a:defRPr>
            </a:pPr>
            <a:endParaRPr lang="en-US" dirty="0"/>
          </a:p>
          <a:p>
            <a:pPr marR="40639" indent="0">
              <a:buNone/>
              <a:defRPr sz="2600" b="1">
                <a:solidFill>
                  <a:srgbClr val="011993"/>
                </a:solidFill>
                <a:uFill>
                  <a:solidFill>
                    <a:srgbClr val="945200"/>
                  </a:solidFill>
                </a:uFill>
                <a:latin typeface="Arial"/>
                <a:ea typeface="Arial"/>
                <a:cs typeface="Arial"/>
                <a:sym typeface="Arial"/>
              </a:defRPr>
            </a:pPr>
            <a:r>
              <a:rPr lang="en-US" dirty="0"/>
              <a:t>        Gardener Hotline:  530 889-7388</a:t>
            </a:r>
          </a:p>
          <a:p>
            <a:pPr marR="40639" indent="0">
              <a:buNone/>
              <a:defRPr sz="2600" b="1">
                <a:solidFill>
                  <a:srgbClr val="011993"/>
                </a:solidFill>
                <a:uFill>
                  <a:solidFill>
                    <a:srgbClr val="945200"/>
                  </a:solidFill>
                </a:uFill>
                <a:latin typeface="Arial"/>
                <a:ea typeface="Arial"/>
                <a:cs typeface="Arial"/>
                <a:sym typeface="Arial"/>
              </a:defRPr>
            </a:pPr>
            <a:endParaRPr lang="en-US" dirty="0"/>
          </a:p>
          <a:p>
            <a:pPr marR="40639" indent="0">
              <a:buNone/>
              <a:defRPr sz="2600" b="1">
                <a:solidFill>
                  <a:srgbClr val="323539"/>
                </a:solidFill>
                <a:uFill>
                  <a:solidFill>
                    <a:srgbClr val="945200"/>
                  </a:solidFill>
                </a:uFill>
                <a:latin typeface="Arial"/>
                <a:ea typeface="Arial"/>
                <a:cs typeface="Arial"/>
                <a:sym typeface="Arial"/>
              </a:defRPr>
            </a:pPr>
            <a:r>
              <a:rPr lang="en-US" dirty="0"/>
              <a:t>Master Gardener </a:t>
            </a:r>
            <a:r>
              <a:rPr lang="en-US" dirty="0" err="1"/>
              <a:t>website:</a:t>
            </a:r>
            <a:r>
              <a:rPr lang="en-US" u="sng" dirty="0" err="1">
                <a:solidFill>
                  <a:srgbClr val="0000FF"/>
                </a:solidFill>
                <a:uFill>
                  <a:solidFill>
                    <a:srgbClr val="0000FF"/>
                  </a:solidFill>
                </a:uFill>
                <a:hlinkClick r:id="rId2"/>
              </a:rPr>
              <a:t>pcmg.ucanr.org</a:t>
            </a:r>
            <a:endParaRPr lang="en-US" u="sng" dirty="0">
              <a:solidFill>
                <a:srgbClr val="0000FF"/>
              </a:solidFill>
              <a:uFill>
                <a:solidFill>
                  <a:srgbClr val="0000FF"/>
                </a:solidFill>
              </a:uFill>
              <a:hlinkClick r:id="rId2"/>
            </a:endParaRPr>
          </a:p>
          <a:p>
            <a:pPr marR="40639" indent="0">
              <a:buNone/>
              <a:defRPr b="1">
                <a:solidFill>
                  <a:srgbClr val="323539"/>
                </a:solidFill>
                <a:uFill>
                  <a:solidFill>
                    <a:srgbClr val="945200"/>
                  </a:solidFill>
                </a:uFill>
                <a:latin typeface="Arial"/>
                <a:ea typeface="Arial"/>
                <a:cs typeface="Arial"/>
                <a:sym typeface="Arial"/>
              </a:defRPr>
            </a:pPr>
            <a:endParaRPr lang="en-US" dirty="0"/>
          </a:p>
          <a:p>
            <a:pPr marR="40639" indent="0">
              <a:buNone/>
              <a:defRPr b="1">
                <a:solidFill>
                  <a:srgbClr val="323539"/>
                </a:solidFill>
                <a:uFill>
                  <a:solidFill>
                    <a:srgbClr val="945200"/>
                  </a:solidFill>
                </a:uFill>
                <a:latin typeface="Arial"/>
                <a:ea typeface="Arial"/>
                <a:cs typeface="Arial"/>
                <a:sym typeface="Arial"/>
              </a:defRPr>
            </a:pPr>
            <a:endParaRPr lang="en-US" dirty="0"/>
          </a:p>
          <a:p>
            <a:pPr marR="40639" indent="0">
              <a:buNone/>
              <a:defRPr b="1">
                <a:solidFill>
                  <a:srgbClr val="323539"/>
                </a:solidFill>
                <a:uFill>
                  <a:solidFill>
                    <a:srgbClr val="945200"/>
                  </a:solidFill>
                </a:uFill>
                <a:latin typeface="Arial"/>
                <a:ea typeface="Arial"/>
                <a:cs typeface="Arial"/>
                <a:sym typeface="Arial"/>
              </a:defRPr>
            </a:pPr>
            <a:r>
              <a:rPr lang="en-US" dirty="0"/>
              <a:t> </a:t>
            </a:r>
          </a:p>
          <a:p>
            <a:pPr marL="2057400" lvl="6" indent="0">
              <a:buNone/>
            </a:pPr>
            <a:endParaRPr lang="en-US" sz="4050" dirty="0"/>
          </a:p>
          <a:p>
            <a:endParaRPr lang="en-US" dirty="0"/>
          </a:p>
        </p:txBody>
      </p:sp>
      <p:pic>
        <p:nvPicPr>
          <p:cNvPr id="7" name="ANR_subbrands_horizontal_MG.png" descr="ANR_subbrands_horizontal_MG.png">
            <a:extLst>
              <a:ext uri="{FF2B5EF4-FFF2-40B4-BE49-F238E27FC236}">
                <a16:creationId xmlns:a16="http://schemas.microsoft.com/office/drawing/2014/main" id="{FEF27EDF-D028-42E7-BF48-B271AACE13C5}"/>
              </a:ext>
            </a:extLst>
          </p:cNvPr>
          <p:cNvPicPr>
            <a:picLocks noChangeAspect="1"/>
          </p:cNvPicPr>
          <p:nvPr/>
        </p:nvPicPr>
        <p:blipFill>
          <a:blip r:embed="rId3"/>
          <a:stretch>
            <a:fillRect/>
          </a:stretch>
        </p:blipFill>
        <p:spPr>
          <a:xfrm>
            <a:off x="1112668" y="5724067"/>
            <a:ext cx="5516732" cy="895352"/>
          </a:xfrm>
          <a:prstGeom prst="rect">
            <a:avLst/>
          </a:prstGeom>
          <a:ln w="12700" cap="flat">
            <a:noFill/>
            <a:miter lim="400000"/>
          </a:ln>
          <a:effectLst/>
        </p:spPr>
      </p:pic>
    </p:spTree>
    <p:extLst>
      <p:ext uri="{BB962C8B-B14F-4D97-AF65-F5344CB8AC3E}">
        <p14:creationId xmlns:p14="http://schemas.microsoft.com/office/powerpoint/2010/main" val="176485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tx1"/>
                </a:solidFill>
              </a:rPr>
              <a:t>Who Are Master Gardeners?</a:t>
            </a:r>
          </a:p>
        </p:txBody>
      </p:sp>
      <p:sp>
        <p:nvSpPr>
          <p:cNvPr id="9" name="Text Placeholder 8"/>
          <p:cNvSpPr>
            <a:spLocks noGrp="1"/>
          </p:cNvSpPr>
          <p:nvPr>
            <p:ph idx="1"/>
          </p:nvPr>
        </p:nvSpPr>
        <p:spPr/>
        <p:txBody>
          <a:bodyPr>
            <a:normAutofit fontScale="92500"/>
          </a:bodyPr>
          <a:lstStyle/>
          <a:p>
            <a:r>
              <a:rPr lang="en-US" dirty="0">
                <a:solidFill>
                  <a:srgbClr val="0033CC"/>
                </a:solidFill>
              </a:rPr>
              <a:t>Where to find us…</a:t>
            </a:r>
          </a:p>
          <a:p>
            <a:r>
              <a:rPr lang="en-US" sz="3000" dirty="0"/>
              <a:t>Online, in the Media, and Special Publications</a:t>
            </a:r>
          </a:p>
          <a:p>
            <a:pPr lvl="1">
              <a:buFont typeface="Wingdings" panose="05000000000000000000" pitchFamily="2" charset="2"/>
              <a:buChar char="v"/>
            </a:pPr>
            <a:r>
              <a:rPr lang="en-US" sz="2400" b="0" dirty="0"/>
              <a:t>Hotline: Call </a:t>
            </a:r>
            <a:r>
              <a:rPr lang="en-US" b="1" dirty="0"/>
              <a:t>(530) 889-7388 </a:t>
            </a:r>
            <a:r>
              <a:rPr lang="en-US" sz="2400" b="0" dirty="0"/>
              <a:t>or submit your questions online</a:t>
            </a:r>
          </a:p>
          <a:p>
            <a:pPr lvl="1">
              <a:buFont typeface="Wingdings" panose="05000000000000000000" pitchFamily="2" charset="2"/>
              <a:buChar char="v"/>
            </a:pPr>
            <a:r>
              <a:rPr lang="en-US" sz="2400" b="0" dirty="0"/>
              <a:t>Website: pcmg.ucanr.org</a:t>
            </a:r>
          </a:p>
          <a:p>
            <a:pPr lvl="1">
              <a:buFont typeface="Wingdings" panose="05000000000000000000" pitchFamily="2" charset="2"/>
              <a:buChar char="v"/>
            </a:pPr>
            <a:r>
              <a:rPr lang="en-US" sz="2400" b="0" dirty="0"/>
              <a:t>Facebook, Twitter, Instagram</a:t>
            </a:r>
          </a:p>
          <a:p>
            <a:pPr lvl="1">
              <a:buFont typeface="Wingdings" panose="05000000000000000000" pitchFamily="2" charset="2"/>
              <a:buChar char="v"/>
            </a:pPr>
            <a:r>
              <a:rPr lang="en-US" sz="2400" b="0" dirty="0"/>
              <a:t>Gold Country Media monthly column </a:t>
            </a:r>
          </a:p>
          <a:p>
            <a:pPr lvl="1">
              <a:buFont typeface="Wingdings" panose="05000000000000000000" pitchFamily="2" charset="2"/>
              <a:buChar char="v"/>
            </a:pPr>
            <a:r>
              <a:rPr lang="en-US" sz="2400" b="0" i="1" dirty="0"/>
              <a:t>Curious Gardener </a:t>
            </a:r>
            <a:r>
              <a:rPr lang="en-US" sz="2400" i="1" dirty="0"/>
              <a:t>quarter</a:t>
            </a:r>
            <a:r>
              <a:rPr lang="en-US" sz="2400" b="0" dirty="0"/>
              <a:t>ly newsletter and on our website</a:t>
            </a:r>
          </a:p>
          <a:p>
            <a:pPr lvl="1">
              <a:buFont typeface="Wingdings" panose="05000000000000000000" pitchFamily="2" charset="2"/>
              <a:buChar char="v"/>
            </a:pPr>
            <a:r>
              <a:rPr lang="en-US" sz="2400" b="0" i="1" dirty="0"/>
              <a:t>Gardening Guide and Calendar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Are Master Gardeners?</a:t>
            </a:r>
          </a:p>
        </p:txBody>
      </p:sp>
      <p:sp>
        <p:nvSpPr>
          <p:cNvPr id="6" name="Content Placeholder 5"/>
          <p:cNvSpPr>
            <a:spLocks noGrp="1"/>
          </p:cNvSpPr>
          <p:nvPr>
            <p:ph idx="1"/>
          </p:nvPr>
        </p:nvSpPr>
        <p:spPr/>
        <p:txBody>
          <a:bodyPr/>
          <a:lstStyle/>
          <a:p>
            <a:pPr marL="0" indent="0">
              <a:buNone/>
            </a:pPr>
            <a:r>
              <a:rPr lang="en-US" dirty="0">
                <a:solidFill>
                  <a:srgbClr val="CC0000"/>
                </a:solidFill>
                <a:latin typeface="Calibri" panose="020F0502020204030204" pitchFamily="34" charset="0"/>
                <a:cs typeface="Calibri" panose="020F0502020204030204" pitchFamily="34" charset="0"/>
              </a:rPr>
              <a:t>Where to find us…</a:t>
            </a:r>
          </a:p>
          <a:p>
            <a:pPr marL="0" indent="0">
              <a:buNone/>
            </a:pPr>
            <a:r>
              <a:rPr lang="en-US" dirty="0">
                <a:latin typeface="Calibri" panose="020F0502020204030204" pitchFamily="34" charset="0"/>
                <a:cs typeface="Calibri" panose="020F0502020204030204" pitchFamily="34" charset="0"/>
              </a:rPr>
              <a:t>Workshops, Fairs and Festivals and Special Events</a:t>
            </a:r>
          </a:p>
          <a:p>
            <a:pPr lvl="1">
              <a:buFont typeface="Wingdings" panose="05000000000000000000" pitchFamily="2" charset="2"/>
              <a:buChar char="v"/>
            </a:pPr>
            <a:r>
              <a:rPr lang="en-US" sz="2400" dirty="0"/>
              <a:t>Speakers by Request </a:t>
            </a:r>
          </a:p>
          <a:p>
            <a:pPr lvl="1">
              <a:buFont typeface="Wingdings" panose="05000000000000000000" pitchFamily="2" charset="2"/>
              <a:buChar char="v"/>
            </a:pPr>
            <a:r>
              <a:rPr lang="en-US" sz="2400" dirty="0"/>
              <a:t>Workshops (various venues, check website)</a:t>
            </a:r>
          </a:p>
          <a:p>
            <a:pPr lvl="1">
              <a:buFont typeface="Wingdings" panose="05000000000000000000" pitchFamily="2" charset="2"/>
              <a:buChar char="v"/>
            </a:pPr>
            <a:r>
              <a:rPr lang="en-US" sz="2400" dirty="0"/>
              <a:t>Farmers’ Markets (seasonal: Auburn, Roseville)</a:t>
            </a:r>
          </a:p>
          <a:p>
            <a:pPr lvl="1">
              <a:buFont typeface="Wingdings" panose="05000000000000000000" pitchFamily="2" charset="2"/>
              <a:buChar char="v"/>
            </a:pPr>
            <a:r>
              <a:rPr lang="en-US" sz="2400" dirty="0"/>
              <a:t>Fairs and Festivals Booths (varies)</a:t>
            </a:r>
          </a:p>
          <a:p>
            <a:pPr lvl="1">
              <a:buFont typeface="Wingdings" panose="05000000000000000000" pitchFamily="2" charset="2"/>
              <a:buChar char="v"/>
            </a:pPr>
            <a:r>
              <a:rPr lang="en-US" sz="2400" dirty="0"/>
              <a:t>Garden Faire (April)</a:t>
            </a:r>
          </a:p>
          <a:p>
            <a:pPr lvl="1">
              <a:buFont typeface="Wingdings" panose="05000000000000000000" pitchFamily="2" charset="2"/>
              <a:buChar char="v"/>
            </a:pPr>
            <a:r>
              <a:rPr lang="en-US" sz="2400" dirty="0"/>
              <a:t>Mother’s Day Garden Tour (M</a:t>
            </a:r>
            <a:r>
              <a:rPr lang="en-US" dirty="0"/>
              <a:t>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Agenda</a:t>
            </a:r>
          </a:p>
        </p:txBody>
      </p:sp>
      <p:sp>
        <p:nvSpPr>
          <p:cNvPr id="3075" name="Rectangle 3"/>
          <p:cNvSpPr>
            <a:spLocks noGrp="1" noChangeArrowheads="1"/>
          </p:cNvSpPr>
          <p:nvPr>
            <p:ph type="body" idx="1"/>
          </p:nvPr>
        </p:nvSpPr>
        <p:spPr>
          <a:xfrm>
            <a:off x="457200" y="1828800"/>
            <a:ext cx="8229600" cy="4572000"/>
          </a:xfrm>
        </p:spPr>
        <p:txBody>
          <a:bodyPr/>
          <a:lstStyle/>
          <a:p>
            <a:r>
              <a:rPr lang="en-US" sz="2800" dirty="0"/>
              <a:t>The Elements of Soil</a:t>
            </a:r>
          </a:p>
          <a:p>
            <a:pPr lvl="1">
              <a:buFont typeface="Wingdings" panose="05000000000000000000" pitchFamily="2" charset="2"/>
              <a:buChar char="v"/>
            </a:pPr>
            <a:r>
              <a:rPr lang="en-US" sz="2400" dirty="0"/>
              <a:t>Definition of Soil</a:t>
            </a:r>
          </a:p>
          <a:p>
            <a:pPr lvl="1">
              <a:buFont typeface="Wingdings" panose="05000000000000000000" pitchFamily="2" charset="2"/>
              <a:buChar char="v"/>
            </a:pPr>
            <a:r>
              <a:rPr lang="en-US" sz="2400" dirty="0"/>
              <a:t>Soil Texture</a:t>
            </a:r>
          </a:p>
          <a:p>
            <a:pPr lvl="1">
              <a:buFont typeface="Wingdings" panose="05000000000000000000" pitchFamily="2" charset="2"/>
              <a:buChar char="v"/>
            </a:pPr>
            <a:r>
              <a:rPr lang="en-US" sz="2400" dirty="0"/>
              <a:t>Soil Structure</a:t>
            </a:r>
          </a:p>
          <a:p>
            <a:pPr lvl="1">
              <a:buFont typeface="Wingdings" panose="05000000000000000000" pitchFamily="2" charset="2"/>
              <a:buChar char="v"/>
            </a:pPr>
            <a:r>
              <a:rPr lang="en-US" sz="2400" dirty="0"/>
              <a:t>Organic Matter</a:t>
            </a:r>
          </a:p>
          <a:p>
            <a:pPr lvl="1">
              <a:buFont typeface="Wingdings" panose="05000000000000000000" pitchFamily="2" charset="2"/>
              <a:buChar char="v"/>
            </a:pPr>
            <a:endParaRPr lang="en-US" sz="2400" dirty="0"/>
          </a:p>
          <a:p>
            <a:pPr marL="0" indent="0">
              <a:buNone/>
            </a:pPr>
            <a:r>
              <a:rPr lang="en-US" sz="2400" dirty="0"/>
              <a:t>A</a:t>
            </a:r>
            <a:r>
              <a:rPr lang="en-US" sz="2800" dirty="0"/>
              <a:t>mending the Soil</a:t>
            </a:r>
          </a:p>
          <a:p>
            <a:pPr lvl="1">
              <a:buFont typeface="Wingdings" panose="05000000000000000000" pitchFamily="2" charset="2"/>
              <a:buChar char="v"/>
            </a:pPr>
            <a:r>
              <a:rPr lang="en-US" sz="2400" dirty="0"/>
              <a:t> pH</a:t>
            </a:r>
          </a:p>
          <a:p>
            <a:pPr lvl="1">
              <a:buFont typeface="Wingdings" panose="05000000000000000000" pitchFamily="2" charset="2"/>
              <a:buChar char="v"/>
            </a:pPr>
            <a:r>
              <a:rPr lang="en-US" sz="2400" dirty="0"/>
              <a:t> Organics</a:t>
            </a:r>
          </a:p>
          <a:p>
            <a:endParaRPr lang="en-US" sz="2800" dirty="0"/>
          </a:p>
          <a:p>
            <a:pPr marL="0" indent="0">
              <a:buNone/>
            </a:pPr>
            <a:endParaRPr lang="en-US" sz="2800" dirty="0"/>
          </a:p>
          <a:p>
            <a:pPr>
              <a:buNone/>
            </a:pPr>
            <a:r>
              <a:rPr lang="en-US" sz="2400" dirty="0"/>
              <a:t>	    </a:t>
            </a:r>
          </a:p>
          <a:p>
            <a:pPr>
              <a:buNone/>
            </a:pPr>
            <a:r>
              <a:rPr lang="en-US" sz="2400" dirty="0"/>
              <a:t>	    </a:t>
            </a:r>
            <a:r>
              <a:rPr lang="en-US" sz="28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86000"/>
            <a:ext cx="7772400" cy="1362075"/>
          </a:xfrm>
        </p:spPr>
        <p:txBody>
          <a:bodyPr/>
          <a:lstStyle/>
          <a:p>
            <a:r>
              <a:rPr lang="en-US" dirty="0"/>
              <a:t>    The Elements of Soil</a:t>
            </a:r>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a:r>
              <a:rPr lang="en-US" sz="4000" dirty="0"/>
              <a:t>Definitions:  What is “Dirt”?</a:t>
            </a:r>
            <a:br>
              <a:rPr lang="en-US" sz="4000" dirty="0"/>
            </a:br>
            <a:r>
              <a:rPr lang="en-US" sz="4000" dirty="0"/>
              <a:t>			What is Soil?</a:t>
            </a:r>
          </a:p>
        </p:txBody>
      </p:sp>
      <p:sp>
        <p:nvSpPr>
          <p:cNvPr id="4099" name="Content Placeholder 2"/>
          <p:cNvSpPr>
            <a:spLocks noGrp="1"/>
          </p:cNvSpPr>
          <p:nvPr>
            <p:ph idx="1"/>
          </p:nvPr>
        </p:nvSpPr>
        <p:spPr>
          <a:xfrm>
            <a:off x="457200" y="1905000"/>
            <a:ext cx="8229600" cy="4221163"/>
          </a:xfrm>
        </p:spPr>
        <p:txBody>
          <a:bodyPr/>
          <a:lstStyle/>
          <a:p>
            <a:pPr marL="0" indent="0">
              <a:buNone/>
            </a:pPr>
            <a:r>
              <a:rPr lang="en-US" sz="2800" b="1" dirty="0"/>
              <a:t>Dirt:</a:t>
            </a:r>
            <a:r>
              <a:rPr lang="en-US" sz="2800" dirty="0"/>
              <a:t> Not soil!</a:t>
            </a:r>
          </a:p>
          <a:p>
            <a:pPr marL="0" indent="0">
              <a:buNone/>
            </a:pPr>
            <a:endParaRPr lang="en-US" sz="2800" dirty="0"/>
          </a:p>
          <a:p>
            <a:pPr marL="0" indent="0">
              <a:buNone/>
            </a:pPr>
            <a:r>
              <a:rPr lang="en-US" sz="2800" b="1" dirty="0"/>
              <a:t>Soil</a:t>
            </a:r>
            <a:r>
              <a:rPr lang="en-US" sz="2800" dirty="0"/>
              <a:t>:  a highly </a:t>
            </a:r>
            <a:r>
              <a:rPr lang="en-US" sz="2800" dirty="0">
                <a:solidFill>
                  <a:srgbClr val="0033CC"/>
                </a:solidFill>
              </a:rPr>
              <a:t>organized </a:t>
            </a:r>
            <a:r>
              <a:rPr lang="en-US" sz="2800" dirty="0"/>
              <a:t>material composed of minerals, organic material, air &amp; water.</a:t>
            </a:r>
          </a:p>
          <a:p>
            <a:pPr marL="0" indent="0">
              <a:buNone/>
            </a:pPr>
            <a:r>
              <a:rPr lang="en-US" sz="2800" dirty="0"/>
              <a:t>  </a:t>
            </a:r>
          </a:p>
          <a:p>
            <a:pPr>
              <a:buFont typeface="Arial" panose="020B0604020202020204" pitchFamily="34" charset="0"/>
              <a:buChar char="•"/>
            </a:pPr>
            <a:r>
              <a:rPr lang="en-US" sz="2800" dirty="0">
                <a:solidFill>
                  <a:srgbClr val="0033CC"/>
                </a:solidFill>
              </a:rPr>
              <a:t>influences</a:t>
            </a:r>
            <a:r>
              <a:rPr lang="en-US" sz="2800" dirty="0"/>
              <a:t> water absorption, runoff &amp; erosion</a:t>
            </a:r>
          </a:p>
          <a:p>
            <a:pPr marL="0" indent="0">
              <a:buNone/>
            </a:pPr>
            <a:endParaRPr lang="en-US" sz="2800" dirty="0"/>
          </a:p>
          <a:p>
            <a:pPr>
              <a:buFont typeface="Arial" panose="020B0604020202020204" pitchFamily="34" charset="0"/>
              <a:buChar char="•"/>
            </a:pPr>
            <a:r>
              <a:rPr lang="en-US" sz="2800" dirty="0">
                <a:solidFill>
                  <a:srgbClr val="0033CC"/>
                </a:solidFill>
              </a:rPr>
              <a:t>can be </a:t>
            </a:r>
            <a:r>
              <a:rPr lang="en-US" sz="2800" dirty="0"/>
              <a:t>made from glacial ice, wind, gravity, water, or parent rock material that may have left its place of origin.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099">
                                            <p:txEl>
                                              <p:pRg st="6" end="6"/>
                                            </p:txEl>
                                          </p:spTgt>
                                        </p:tgtEl>
                                        <p:attrNameLst>
                                          <p:attrName>style.visibility</p:attrName>
                                        </p:attrNameLst>
                                      </p:cBhvr>
                                      <p:to>
                                        <p:strVal val="visible"/>
                                      </p:to>
                                    </p:set>
                                    <p:anim calcmode="lin" valueType="num">
                                      <p:cBhvr additive="base">
                                        <p:cTn id="7" dur="5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The </a:t>
            </a:r>
            <a:r>
              <a:rPr lang="en-US" sz="4000" dirty="0"/>
              <a:t>12 Basic Soil Texture Classes</a:t>
            </a:r>
            <a:br>
              <a:rPr lang="en-US" sz="4000" dirty="0"/>
            </a:br>
            <a:endParaRPr lang="en-US" sz="4000" dirty="0"/>
          </a:p>
        </p:txBody>
      </p:sp>
      <p:pic>
        <p:nvPicPr>
          <p:cNvPr id="4" name="Picture 3" descr="Soil Structure">
            <a:extLst>
              <a:ext uri="{FF2B5EF4-FFF2-40B4-BE49-F238E27FC236}">
                <a16:creationId xmlns:a16="http://schemas.microsoft.com/office/drawing/2014/main" id="{91D72275-C6B8-44E3-A33F-6A4FCE9EE37B}"/>
              </a:ext>
            </a:extLst>
          </p:cNvPr>
          <p:cNvPicPr/>
          <p:nvPr/>
        </p:nvPicPr>
        <p:blipFill>
          <a:blip r:embed="rId3" cstate="print">
            <a:extLst>
              <a:ext uri="{BEBA8EAE-BF5A-486C-A8C5-ECC9F3942E4B}">
                <a14:imgProps xmlns:a14="http://schemas.microsoft.com/office/drawing/2010/main">
                  <a14:imgLayer r:embed="rId4">
                    <a14:imgEffect>
                      <a14:saturation sat="102000"/>
                    </a14:imgEffect>
                  </a14:imgLayer>
                </a14:imgProps>
              </a:ext>
            </a:extLst>
          </a:blip>
          <a:srcRect/>
          <a:stretch>
            <a:fillRect/>
          </a:stretch>
        </p:blipFill>
        <p:spPr bwMode="auto">
          <a:xfrm>
            <a:off x="1787525" y="1495815"/>
            <a:ext cx="5568950" cy="41509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BAC8204C-73FD-45DB-8EDB-2550DC6BAD87}"/>
              </a:ext>
            </a:extLst>
          </p:cNvPr>
          <p:cNvSpPr>
            <a:spLocks noGrp="1"/>
          </p:cNvSpPr>
          <p:nvPr>
            <p:ph idx="1"/>
          </p:nvPr>
        </p:nvSpPr>
        <p:spPr>
          <a:xfrm>
            <a:off x="457200" y="838200"/>
            <a:ext cx="8229600" cy="4419601"/>
          </a:xfrm>
        </p:spPr>
        <p:txBody>
          <a:bodyPr/>
          <a:lstStyle/>
          <a:p>
            <a:pPr marL="0" indent="0">
              <a:buNone/>
            </a:pPr>
            <a:endParaRPr lang="en-US" sz="2000" dirty="0"/>
          </a:p>
          <a:p>
            <a:pPr marL="0" indent="0">
              <a:buNone/>
            </a:pPr>
            <a:r>
              <a:rPr lang="en-US" sz="2000" dirty="0"/>
              <a:t>                              Clay </a:t>
            </a:r>
            <a:r>
              <a:rPr lang="en-US" dirty="0"/>
              <a:t>                          </a:t>
            </a:r>
          </a:p>
          <a:p>
            <a:pPr marL="0" indent="0">
              <a:buNone/>
            </a:pPr>
            <a:r>
              <a:rPr lang="en-US" dirty="0"/>
              <a:t>                                                  </a:t>
            </a:r>
          </a:p>
          <a:p>
            <a:pPr marL="0" indent="0">
              <a:buNone/>
            </a:pPr>
            <a:r>
              <a:rPr lang="en-US" dirty="0"/>
              <a:t>                                                     </a:t>
            </a:r>
            <a:r>
              <a:rPr lang="en-US" sz="2000" dirty="0"/>
              <a:t>Silt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	        Sand</a:t>
            </a:r>
          </a:p>
          <a:p>
            <a:pPr marL="0" indent="0">
              <a:buNone/>
            </a:pPr>
            <a:r>
              <a:rPr lang="en-US" sz="2000" dirty="0"/>
              <a:t>			                                                                                                   </a:t>
            </a:r>
          </a:p>
          <a:p>
            <a:pPr marL="0" indent="0">
              <a:buNone/>
            </a:pPr>
            <a:r>
              <a:rPr lang="en-US" sz="2000" dirty="0"/>
              <a:t>                                        </a:t>
            </a:r>
          </a:p>
          <a:p>
            <a:pPr marL="0" indent="0">
              <a:buNone/>
            </a:pPr>
            <a:endParaRPr lang="en-US" sz="2000" dirty="0"/>
          </a:p>
          <a:p>
            <a:pPr marL="0" indent="0">
              <a:buNone/>
            </a:pPr>
            <a:endParaRPr lang="en-US" sz="2000" dirty="0"/>
          </a:p>
          <a:p>
            <a:pPr marL="0" indent="0">
              <a:buNone/>
            </a:pPr>
            <a:r>
              <a:rPr lang="en-US" sz="2000" dirty="0"/>
              <a:t>				</a:t>
            </a:r>
          </a:p>
        </p:txBody>
      </p:sp>
    </p:spTree>
    <p:extLst>
      <p:ext uri="{BB962C8B-B14F-4D97-AF65-F5344CB8AC3E}">
        <p14:creationId xmlns:p14="http://schemas.microsoft.com/office/powerpoint/2010/main" val="2978207216"/>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44562"/>
          </a:xfrm>
        </p:spPr>
        <p:txBody>
          <a:bodyPr/>
          <a:lstStyle/>
          <a:p>
            <a:pPr algn="l" eaLnBrk="1" hangingPunct="1"/>
            <a:r>
              <a:rPr lang="en-US"/>
              <a:t>             What is Clay?</a:t>
            </a:r>
          </a:p>
        </p:txBody>
      </p:sp>
      <p:sp>
        <p:nvSpPr>
          <p:cNvPr id="7171" name="Rectangle 3"/>
          <p:cNvSpPr>
            <a:spLocks noGrp="1" noChangeArrowheads="1"/>
          </p:cNvSpPr>
          <p:nvPr>
            <p:ph type="body" idx="1"/>
          </p:nvPr>
        </p:nvSpPr>
        <p:spPr>
          <a:xfrm>
            <a:off x="457200" y="1401762"/>
            <a:ext cx="8229600" cy="5181600"/>
          </a:xfrm>
        </p:spPr>
        <p:txBody>
          <a:bodyPr/>
          <a:lstStyle/>
          <a:p>
            <a:pPr eaLnBrk="1" hangingPunct="1">
              <a:lnSpc>
                <a:spcPct val="80000"/>
              </a:lnSpc>
              <a:buFont typeface="Arial" panose="020B0604020202020204" pitchFamily="34" charset="0"/>
              <a:buChar char="•"/>
            </a:pPr>
            <a:endParaRPr lang="en-US" sz="2800" dirty="0"/>
          </a:p>
          <a:p>
            <a:pPr eaLnBrk="1" hangingPunct="1">
              <a:lnSpc>
                <a:spcPct val="80000"/>
              </a:lnSpc>
              <a:buFont typeface="Arial" panose="020B0604020202020204" pitchFamily="34" charset="0"/>
              <a:buChar char="•"/>
            </a:pPr>
            <a:r>
              <a:rPr lang="en-US" sz="2800" dirty="0"/>
              <a:t>developed from silica and other basic minerals</a:t>
            </a:r>
            <a:endParaRPr lang="en-US" sz="2800" i="1" dirty="0"/>
          </a:p>
          <a:p>
            <a:pPr eaLnBrk="1" hangingPunct="1">
              <a:lnSpc>
                <a:spcPct val="80000"/>
              </a:lnSpc>
              <a:buFont typeface="Arial" panose="020B0604020202020204" pitchFamily="34" charset="0"/>
              <a:buChar char="•"/>
            </a:pPr>
            <a:endParaRPr lang="en-US" sz="2800" i="1" dirty="0"/>
          </a:p>
          <a:p>
            <a:pPr eaLnBrk="1" hangingPunct="1">
              <a:lnSpc>
                <a:spcPct val="80000"/>
              </a:lnSpc>
              <a:buFont typeface="Arial" panose="020B0604020202020204" pitchFamily="34" charset="0"/>
              <a:buChar char="•"/>
            </a:pPr>
            <a:r>
              <a:rPr lang="en-US" sz="2800" dirty="0"/>
              <a:t>“heavy”, wet and sticky in the winter, </a:t>
            </a:r>
          </a:p>
          <a:p>
            <a:pPr marL="0" indent="0" eaLnBrk="1" hangingPunct="1">
              <a:lnSpc>
                <a:spcPct val="80000"/>
              </a:lnSpc>
              <a:buNone/>
            </a:pPr>
            <a:r>
              <a:rPr lang="en-US" sz="2800" dirty="0"/>
              <a:t>    hard and dry in the summer </a:t>
            </a:r>
          </a:p>
          <a:p>
            <a:pPr marL="0" indent="0" eaLnBrk="1" hangingPunct="1">
              <a:lnSpc>
                <a:spcPct val="80000"/>
              </a:lnSpc>
              <a:buNone/>
            </a:pPr>
            <a:r>
              <a:rPr lang="en-US" sz="2800" i="1" dirty="0"/>
              <a:t>	</a:t>
            </a:r>
          </a:p>
          <a:p>
            <a:pPr marL="0" indent="0" eaLnBrk="1" hangingPunct="1">
              <a:lnSpc>
                <a:spcPct val="80000"/>
              </a:lnSpc>
              <a:buNone/>
            </a:pPr>
            <a:r>
              <a:rPr lang="en-US" sz="2800" i="1" dirty="0"/>
              <a:t>	</a:t>
            </a:r>
          </a:p>
          <a:p>
            <a:pPr eaLnBrk="1" hangingPunct="1">
              <a:lnSpc>
                <a:spcPct val="80000"/>
              </a:lnSpc>
              <a:buFont typeface="Arial" panose="020B0604020202020204" pitchFamily="34" charset="0"/>
              <a:buChar char="•"/>
            </a:pPr>
            <a:endParaRPr lang="en-US" sz="2800" i="1" dirty="0"/>
          </a:p>
          <a:p>
            <a:pPr marL="0" indent="0" eaLnBrk="1" hangingPunct="1">
              <a:lnSpc>
                <a:spcPct val="80000"/>
              </a:lnSpc>
              <a:buNone/>
            </a:pPr>
            <a:r>
              <a:rPr lang="en-US" sz="2800" i="1" dirty="0"/>
              <a:t>Soil </a:t>
            </a:r>
            <a:r>
              <a:rPr lang="en-US" sz="2800" b="1" i="1" dirty="0">
                <a:solidFill>
                  <a:srgbClr val="0033CC"/>
                </a:solidFill>
              </a:rPr>
              <a:t>texture</a:t>
            </a:r>
            <a:r>
              <a:rPr lang="en-US" sz="2800" i="1" dirty="0"/>
              <a:t> is an </a:t>
            </a:r>
            <a:r>
              <a:rPr lang="en-US" sz="2800" i="1" dirty="0">
                <a:solidFill>
                  <a:srgbClr val="0033CC"/>
                </a:solidFill>
              </a:rPr>
              <a:t>inherent</a:t>
            </a:r>
            <a:r>
              <a:rPr lang="en-US" sz="2800" i="1" dirty="0"/>
              <a:t> property that you cannot change. Instead, direct your efforts toward improving soil </a:t>
            </a:r>
            <a:r>
              <a:rPr lang="en-US" sz="2800" i="1" dirty="0">
                <a:solidFill>
                  <a:srgbClr val="0033CC"/>
                </a:solidFill>
              </a:rPr>
              <a:t>structure</a:t>
            </a:r>
            <a:r>
              <a:rPr lang="en-US" sz="2800" i="1" dirty="0"/>
              <a:t>.</a:t>
            </a:r>
            <a:r>
              <a:rPr lang="en-US" sz="2800" dirty="0"/>
              <a:t> </a:t>
            </a:r>
          </a:p>
          <a:p>
            <a:pPr marL="0" indent="0" eaLnBrk="1" hangingPunct="1">
              <a:lnSpc>
                <a:spcPct val="80000"/>
              </a:lnSpc>
              <a:buNone/>
            </a:pPr>
            <a:r>
              <a:rPr lang="en-US" sz="1600" dirty="0"/>
              <a:t>                                              </a:t>
            </a:r>
          </a:p>
          <a:p>
            <a:pPr marL="0" indent="0" eaLnBrk="1" hangingPunct="1">
              <a:lnSpc>
                <a:spcPct val="80000"/>
              </a:lnSpc>
              <a:buNone/>
            </a:pPr>
            <a:r>
              <a:rPr lang="en-US" sz="1600" dirty="0"/>
              <a:t>             (See your handout)</a:t>
            </a:r>
          </a:p>
          <a:p>
            <a:pPr marL="0" indent="0" eaLnBrk="1" hangingPunct="1">
              <a:lnSpc>
                <a:spcPct val="80000"/>
              </a:lnSpc>
              <a:buNone/>
            </a:pPr>
            <a:r>
              <a:rPr lang="en-US" sz="2800" dirty="0"/>
              <a:t>       </a:t>
            </a:r>
          </a:p>
          <a:p>
            <a:pPr marL="0" indent="0" eaLnBrk="1" hangingPunct="1">
              <a:lnSpc>
                <a:spcPct val="80000"/>
              </a:lnSpc>
              <a:buNone/>
            </a:pPr>
            <a:r>
              <a:rPr lang="en-US" sz="2800" dirty="0"/>
              <a:t>                                                   </a:t>
            </a:r>
          </a:p>
          <a:p>
            <a:pPr lvl="1" eaLnBrk="1" hangingPunct="1">
              <a:lnSpc>
                <a:spcPct val="80000"/>
              </a:lnSpc>
              <a:buFontTx/>
              <a:buNone/>
            </a:pPr>
            <a:r>
              <a:rPr lang="en-US" dirty="0"/>
              <a:t>	</a:t>
            </a:r>
          </a:p>
          <a:p>
            <a:pPr lvl="1" eaLnBrk="1" hangingPunct="1">
              <a:lnSpc>
                <a:spcPct val="80000"/>
              </a:lnSpc>
              <a:buFontTx/>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1">
                                            <p:txEl>
                                              <p:pRg st="8" end="8"/>
                                            </p:txEl>
                                          </p:spTgt>
                                        </p:tgtEl>
                                        <p:attrNameLst>
                                          <p:attrName>style.visibility</p:attrName>
                                        </p:attrNameLst>
                                      </p:cBhvr>
                                      <p:to>
                                        <p:strVal val="visible"/>
                                      </p:to>
                                    </p:set>
                                    <p:anim calcmode="lin" valueType="num">
                                      <p:cBhvr additive="base">
                                        <p:cTn id="7"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171">
                                            <p:txEl>
                                              <p:pRg st="9" end="9"/>
                                            </p:txEl>
                                          </p:spTgt>
                                        </p:tgtEl>
                                        <p:attrNameLst>
                                          <p:attrName>style.visibility</p:attrName>
                                        </p:attrNameLst>
                                      </p:cBhvr>
                                      <p:to>
                                        <p:strVal val="visible"/>
                                      </p:to>
                                    </p:set>
                                    <p:anim calcmode="lin" valueType="num">
                                      <p:cBhvr additive="base">
                                        <p:cTn id="13" dur="500" fill="hold"/>
                                        <p:tgtEl>
                                          <p:spTgt spid="7171">
                                            <p:txEl>
                                              <p:pRg st="9"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171">
                                            <p:txEl>
                                              <p:pRg st="10" end="10"/>
                                            </p:txEl>
                                          </p:spTgt>
                                        </p:tgtEl>
                                        <p:attrNameLst>
                                          <p:attrName>style.visibility</p:attrName>
                                        </p:attrNameLst>
                                      </p:cBhvr>
                                      <p:to>
                                        <p:strVal val="visible"/>
                                      </p:to>
                                    </p:set>
                                    <p:anim calcmode="lin" valueType="num">
                                      <p:cBhvr additive="base">
                                        <p:cTn id="19" dur="500" fill="hold"/>
                                        <p:tgtEl>
                                          <p:spTgt spid="7171">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171">
                                            <p:txEl>
                                              <p:pRg st="11" end="11"/>
                                            </p:txEl>
                                          </p:spTgt>
                                        </p:tgtEl>
                                        <p:attrNameLst>
                                          <p:attrName>style.visibility</p:attrName>
                                        </p:attrNameLst>
                                      </p:cBhvr>
                                      <p:to>
                                        <p:strVal val="visible"/>
                                      </p:to>
                                    </p:set>
                                    <p:anim calcmode="lin" valueType="num">
                                      <p:cBhvr additive="base">
                                        <p:cTn id="25" dur="500" fill="hold"/>
                                        <p:tgtEl>
                                          <p:spTgt spid="7171">
                                            <p:txEl>
                                              <p:pRg st="11" end="1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171">
                                            <p:txEl>
                                              <p:pRg st="12" end="12"/>
                                            </p:txEl>
                                          </p:spTgt>
                                        </p:tgtEl>
                                        <p:attrNameLst>
                                          <p:attrName>style.visibility</p:attrName>
                                        </p:attrNameLst>
                                      </p:cBhvr>
                                      <p:to>
                                        <p:strVal val="visible"/>
                                      </p:to>
                                    </p:set>
                                    <p:anim calcmode="lin" valueType="num">
                                      <p:cBhvr additive="base">
                                        <p:cTn id="31" dur="500" fill="hold"/>
                                        <p:tgtEl>
                                          <p:spTgt spid="7171">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5812</TotalTime>
  <Words>1771</Words>
  <Application>Microsoft Office PowerPoint</Application>
  <PresentationFormat>On-screen Show (4:3)</PresentationFormat>
  <Paragraphs>332</Paragraphs>
  <Slides>28</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 New Roman</vt:lpstr>
      <vt:lpstr>Wingdings</vt:lpstr>
      <vt:lpstr>Default Design</vt:lpstr>
      <vt:lpstr>Gardening in Placer County Soils</vt:lpstr>
      <vt:lpstr>Who Are Master Gardeners?</vt:lpstr>
      <vt:lpstr>Who Are Master Gardeners?</vt:lpstr>
      <vt:lpstr>Who Are Master Gardeners?</vt:lpstr>
      <vt:lpstr>Agenda</vt:lpstr>
      <vt:lpstr>    The Elements of Soil</vt:lpstr>
      <vt:lpstr>Definitions:  What is “Dirt”?    What is Soil?</vt:lpstr>
      <vt:lpstr>The 12 Basic Soil Texture Classes </vt:lpstr>
      <vt:lpstr>             What is Clay?</vt:lpstr>
      <vt:lpstr>                        Soil Texture:  The natural relative proportion of various soil particles              Sand, Silt and Clay   </vt:lpstr>
      <vt:lpstr>Texture influences soil water-holding and gas-exchange capacity</vt:lpstr>
      <vt:lpstr>               Soil Organic Matter  Factors influencing organic matter accumulation</vt:lpstr>
      <vt:lpstr>Soil Structure</vt:lpstr>
      <vt:lpstr>Soil Structure is:</vt:lpstr>
      <vt:lpstr>     Loam: The Ideal, Healthy          Soil Structure</vt:lpstr>
      <vt:lpstr>            Soil Organics:         The Soil Food Web</vt:lpstr>
      <vt:lpstr>Organic Matter:The Soil Food Web</vt:lpstr>
      <vt:lpstr>Clay Soil &amp; Your Garden</vt:lpstr>
      <vt:lpstr>The Chemical Value of Clay</vt:lpstr>
      <vt:lpstr>An East Roseville Soil Sample</vt:lpstr>
      <vt:lpstr>   AMENDING THE SOIL</vt:lpstr>
      <vt:lpstr>             Soil pH</vt:lpstr>
      <vt:lpstr>Soil Mycorrhizae</vt:lpstr>
      <vt:lpstr>Organic Amendments that Influence Soil Structure</vt:lpstr>
      <vt:lpstr>Commercial Soil Mixes</vt:lpstr>
      <vt:lpstr>References</vt:lpstr>
      <vt:lpstr>PowerPoint Presentation</vt:lpstr>
      <vt:lpstr>                 Thank you</vt:lpstr>
    </vt:vector>
  </TitlesOfParts>
  <Company>Placer County Master Gardener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Gardening in Clay Soil</dc:title>
  <dc:creator>Placer County MG</dc:creator>
  <cp:lastModifiedBy>Nadine Hart</cp:lastModifiedBy>
  <cp:revision>229</cp:revision>
  <cp:lastPrinted>2021-06-14T21:29:26Z</cp:lastPrinted>
  <dcterms:created xsi:type="dcterms:W3CDTF">2007-01-02T07:40:36Z</dcterms:created>
  <dcterms:modified xsi:type="dcterms:W3CDTF">2021-06-14T21:30:12Z</dcterms:modified>
</cp:coreProperties>
</file>