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comment1.xml" ContentType="application/vnd.openxmlformats-officedocument.presentationml.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 id="2147483734" r:id="rId2"/>
    <p:sldMasterId id="2147483749" r:id="rId3"/>
  </p:sldMasterIdLst>
  <p:notesMasterIdLst>
    <p:notesMasterId r:id="rId41"/>
  </p:notesMasterIdLst>
  <p:handoutMasterIdLst>
    <p:handoutMasterId r:id="rId42"/>
  </p:handoutMasterIdLst>
  <p:sldIdLst>
    <p:sldId id="262" r:id="rId4"/>
    <p:sldId id="263" r:id="rId5"/>
    <p:sldId id="265" r:id="rId6"/>
    <p:sldId id="269" r:id="rId7"/>
    <p:sldId id="331" r:id="rId8"/>
    <p:sldId id="257" r:id="rId9"/>
    <p:sldId id="317" r:id="rId10"/>
    <p:sldId id="258" r:id="rId11"/>
    <p:sldId id="259" r:id="rId12"/>
    <p:sldId id="327" r:id="rId13"/>
    <p:sldId id="332" r:id="rId14"/>
    <p:sldId id="336" r:id="rId15"/>
    <p:sldId id="334" r:id="rId16"/>
    <p:sldId id="276" r:id="rId17"/>
    <p:sldId id="261" r:id="rId18"/>
    <p:sldId id="271" r:id="rId19"/>
    <p:sldId id="272" r:id="rId20"/>
    <p:sldId id="264" r:id="rId21"/>
    <p:sldId id="273" r:id="rId22"/>
    <p:sldId id="333" r:id="rId23"/>
    <p:sldId id="295" r:id="rId24"/>
    <p:sldId id="296" r:id="rId25"/>
    <p:sldId id="297" r:id="rId26"/>
    <p:sldId id="298" r:id="rId27"/>
    <p:sldId id="284" r:id="rId28"/>
    <p:sldId id="275" r:id="rId29"/>
    <p:sldId id="279" r:id="rId30"/>
    <p:sldId id="330" r:id="rId31"/>
    <p:sldId id="289" r:id="rId32"/>
    <p:sldId id="285" r:id="rId33"/>
    <p:sldId id="286" r:id="rId34"/>
    <p:sldId id="288" r:id="rId35"/>
    <p:sldId id="277" r:id="rId36"/>
    <p:sldId id="287" r:id="rId37"/>
    <p:sldId id="291" r:id="rId38"/>
    <p:sldId id="268" r:id="rId39"/>
    <p:sldId id="270" r:id="rId40"/>
  </p:sldIdLst>
  <p:sldSz cx="9144000" cy="6858000" type="screen4x3"/>
  <p:notesSz cx="6858000" cy="93138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4"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n" initials="A" lastIdx="2" clrIdx="0">
    <p:extLst>
      <p:ext uri="{19B8F6BF-5375-455C-9EA6-DF929625EA0E}">
        <p15:presenceInfo xmlns:p15="http://schemas.microsoft.com/office/powerpoint/2012/main" userId="An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E4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71" autoAdjust="0"/>
    <p:restoredTop sz="86176" autoAdjust="0"/>
  </p:normalViewPr>
  <p:slideViewPr>
    <p:cSldViewPr>
      <p:cViewPr varScale="1">
        <p:scale>
          <a:sx n="95" d="100"/>
          <a:sy n="95" d="100"/>
        </p:scale>
        <p:origin x="2070"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79" d="100"/>
          <a:sy n="79" d="100"/>
        </p:scale>
        <p:origin x="-1776" y="-90"/>
      </p:cViewPr>
      <p:guideLst>
        <p:guide orient="horz" pos="2934"/>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commentAuthors" Target="commentAuthor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4-25T13:05:30.949" idx="2">
    <p:pos x="2114" y="1209"/>
    <p:text/>
    <p:extLst>
      <p:ext uri="{C676402C-5697-4E1C-873F-D02D1690AC5C}">
        <p15:threadingInfo xmlns:p15="http://schemas.microsoft.com/office/powerpoint/2012/main" timeZoneBias="42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69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5693"/>
          </a:xfrm>
          <a:prstGeom prst="rect">
            <a:avLst/>
          </a:prstGeom>
        </p:spPr>
        <p:txBody>
          <a:bodyPr vert="horz" lIns="91440" tIns="45720" rIns="91440" bIns="45720" rtlCol="0"/>
          <a:lstStyle>
            <a:lvl1pPr algn="r">
              <a:defRPr sz="1200"/>
            </a:lvl1pPr>
          </a:lstStyle>
          <a:p>
            <a:fld id="{076B3FA4-DBAA-4EA7-8A79-5D496AB929E0}" type="datetimeFigureOut">
              <a:rPr lang="en-US" smtClean="0"/>
              <a:pPr/>
              <a:t>12/8/2022</a:t>
            </a:fld>
            <a:endParaRPr lang="en-US"/>
          </a:p>
        </p:txBody>
      </p:sp>
      <p:sp>
        <p:nvSpPr>
          <p:cNvPr id="4" name="Footer Placeholder 3"/>
          <p:cNvSpPr>
            <a:spLocks noGrp="1"/>
          </p:cNvSpPr>
          <p:nvPr>
            <p:ph type="ftr" sz="quarter" idx="2"/>
          </p:nvPr>
        </p:nvSpPr>
        <p:spPr>
          <a:xfrm>
            <a:off x="0" y="8846553"/>
            <a:ext cx="2971800" cy="46569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46553"/>
            <a:ext cx="2971800" cy="465693"/>
          </a:xfrm>
          <a:prstGeom prst="rect">
            <a:avLst/>
          </a:prstGeom>
        </p:spPr>
        <p:txBody>
          <a:bodyPr vert="horz" lIns="91440" tIns="45720" rIns="91440" bIns="45720" rtlCol="0" anchor="b"/>
          <a:lstStyle>
            <a:lvl1pPr algn="r">
              <a:defRPr sz="1200"/>
            </a:lvl1pPr>
          </a:lstStyle>
          <a:p>
            <a:fld id="{72AE321B-42E6-4082-ADCB-16DB624964F2}" type="slidenum">
              <a:rPr lang="en-US" smtClean="0"/>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69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5693"/>
          </a:xfrm>
          <a:prstGeom prst="rect">
            <a:avLst/>
          </a:prstGeom>
        </p:spPr>
        <p:txBody>
          <a:bodyPr vert="horz" lIns="91440" tIns="45720" rIns="91440" bIns="45720" rtlCol="0"/>
          <a:lstStyle>
            <a:lvl1pPr algn="r">
              <a:defRPr sz="1200"/>
            </a:lvl1pPr>
          </a:lstStyle>
          <a:p>
            <a:fld id="{D794C6B2-0E18-41FC-8CA1-B467464E7545}" type="datetimeFigureOut">
              <a:rPr lang="en-US" smtClean="0"/>
              <a:pPr/>
              <a:t>12/8/2022</a:t>
            </a:fld>
            <a:endParaRPr lang="en-US"/>
          </a:p>
        </p:txBody>
      </p:sp>
      <p:sp>
        <p:nvSpPr>
          <p:cNvPr id="4" name="Slide Image Placeholder 3"/>
          <p:cNvSpPr>
            <a:spLocks noGrp="1" noRot="1" noChangeAspect="1"/>
          </p:cNvSpPr>
          <p:nvPr>
            <p:ph type="sldImg" idx="2"/>
          </p:nvPr>
        </p:nvSpPr>
        <p:spPr>
          <a:xfrm>
            <a:off x="1101725" y="698500"/>
            <a:ext cx="4654550" cy="34925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24085"/>
            <a:ext cx="5486400" cy="41912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6553"/>
            <a:ext cx="2971800" cy="46569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46553"/>
            <a:ext cx="2971800" cy="465693"/>
          </a:xfrm>
          <a:prstGeom prst="rect">
            <a:avLst/>
          </a:prstGeom>
        </p:spPr>
        <p:txBody>
          <a:bodyPr vert="horz" lIns="91440" tIns="45720" rIns="91440" bIns="45720" rtlCol="0" anchor="b"/>
          <a:lstStyle>
            <a:lvl1pPr algn="r">
              <a:defRPr sz="1200"/>
            </a:lvl1pPr>
          </a:lstStyle>
          <a:p>
            <a:fld id="{30B60A3E-4BC9-4497-95E2-69F5661E229A}"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asi.ucdavis.edu/sites/g/files/dgvnsk5751/files/inline-files/pepperproject-savepepperseeds_0.pdf"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Created:      </a:t>
            </a:r>
            <a:r>
              <a:rPr lang="en-US" b="0" dirty="0"/>
              <a:t>Original2011.  Amended 2018 and 2021.</a:t>
            </a:r>
            <a:endParaRPr lang="en-US" b="1" dirty="0"/>
          </a:p>
          <a:p>
            <a:r>
              <a:rPr lang="en-US" b="1" dirty="0"/>
              <a:t>Created by</a:t>
            </a:r>
            <a:r>
              <a:rPr lang="en-US" dirty="0"/>
              <a:t>:   Ann Beinhorn and Marie Salers</a:t>
            </a:r>
          </a:p>
          <a:p>
            <a:r>
              <a:rPr lang="en-US" b="1" dirty="0"/>
              <a:t>Audience:     </a:t>
            </a:r>
            <a:r>
              <a:rPr lang="en-US" b="0" dirty="0"/>
              <a:t>Home gardeners Who  want to improve their skills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Publicity:  </a:t>
            </a:r>
            <a:r>
              <a:rPr lang="en-US" dirty="0"/>
              <a:t>    </a:t>
            </a:r>
            <a:r>
              <a:rPr lang="en-US" sz="1800" dirty="0">
                <a:ln>
                  <a:noFill/>
                </a:ln>
                <a:solidFill>
                  <a:srgbClr val="0D0D0D"/>
                </a:solidFill>
                <a:effectLst/>
                <a:latin typeface="Arial" panose="020B0604020202020204" pitchFamily="34" charset="0"/>
                <a:ea typeface="Arial Unicode MS"/>
                <a:cs typeface="Calibri" panose="020F0502020204030204" pitchFamily="34" charset="0"/>
              </a:rPr>
              <a:t>Propagation is the term for the multiplication of plants, either by natural means or by the actions of the nurseryman or gardener. This introductory workshop will show you some of the many ways you can propagate plants.</a:t>
            </a:r>
            <a:endParaRPr lang="en-US" sz="1800" dirty="0">
              <a:ln>
                <a:noFill/>
              </a:ln>
              <a:solidFill>
                <a:srgbClr val="000000"/>
              </a:solidFill>
              <a:effectLst/>
              <a:latin typeface="Helvetica Neue"/>
              <a:ea typeface="Arial Unicode MS"/>
              <a:cs typeface="Arial Unicode MS"/>
            </a:endParaRPr>
          </a:p>
          <a:p>
            <a:endParaRPr lang="en-US" dirty="0"/>
          </a:p>
          <a:p>
            <a:r>
              <a:rPr lang="en-US" b="1" dirty="0"/>
              <a:t>Update History:   </a:t>
            </a:r>
            <a:r>
              <a:rPr lang="en-US" b="0" dirty="0"/>
              <a:t>for each update to the presentation include date, name of updater, explanation of update</a:t>
            </a:r>
          </a:p>
          <a:p>
            <a:r>
              <a:rPr lang="en-US" b="0" dirty="0"/>
              <a:t>                (were additional slides added, were web links updated, etc.)  In 2021, slides were added and wording added to show to a general audience for online presentation for </a:t>
            </a:r>
            <a:r>
              <a:rPr lang="en-US" b="0" dirty="0" err="1"/>
              <a:t>Prblish</a:t>
            </a:r>
            <a:r>
              <a:rPr lang="en-US" b="0"/>
              <a:t> Workshops.</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p>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pPr/>
              <a:t>1</a:t>
            </a:fld>
            <a:endParaRPr lang="en-US"/>
          </a:p>
        </p:txBody>
      </p:sp>
    </p:spTree>
    <p:extLst>
      <p:ext uri="{BB962C8B-B14F-4D97-AF65-F5344CB8AC3E}">
        <p14:creationId xmlns:p14="http://schemas.microsoft.com/office/powerpoint/2010/main" val="31906960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Breaking the seed coat can be done by you per species.  Refrigeration may be necessary to preserve or stratify seeds.  </a:t>
            </a:r>
          </a:p>
        </p:txBody>
      </p:sp>
      <p:sp>
        <p:nvSpPr>
          <p:cNvPr id="4" name="Slide Number Placeholder 3"/>
          <p:cNvSpPr>
            <a:spLocks noGrp="1"/>
          </p:cNvSpPr>
          <p:nvPr>
            <p:ph type="sldNum" sz="quarter" idx="5"/>
          </p:nvPr>
        </p:nvSpPr>
        <p:spPr/>
        <p:txBody>
          <a:bodyPr/>
          <a:lstStyle/>
          <a:p>
            <a:fld id="{30B60A3E-4BC9-4497-95E2-69F5661E229A}" type="slidenum">
              <a:rPr lang="en-US" smtClean="0"/>
              <a:pPr/>
              <a:t>17</a:t>
            </a:fld>
            <a:endParaRPr lang="en-US"/>
          </a:p>
        </p:txBody>
      </p:sp>
    </p:spTree>
    <p:extLst>
      <p:ext uri="{BB962C8B-B14F-4D97-AF65-F5344CB8AC3E}">
        <p14:creationId xmlns:p14="http://schemas.microsoft.com/office/powerpoint/2010/main" val="8620068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Media must be pre-moistened.  Finish with a fine water mist.</a:t>
            </a:r>
          </a:p>
        </p:txBody>
      </p:sp>
      <p:sp>
        <p:nvSpPr>
          <p:cNvPr id="4" name="Slide Number Placeholder 3"/>
          <p:cNvSpPr>
            <a:spLocks noGrp="1"/>
          </p:cNvSpPr>
          <p:nvPr>
            <p:ph type="sldNum" sz="quarter" idx="5"/>
          </p:nvPr>
        </p:nvSpPr>
        <p:spPr/>
        <p:txBody>
          <a:bodyPr/>
          <a:lstStyle/>
          <a:p>
            <a:fld id="{30B60A3E-4BC9-4497-95E2-69F5661E229A}" type="slidenum">
              <a:rPr lang="en-US" smtClean="0"/>
              <a:pPr/>
              <a:t>18</a:t>
            </a:fld>
            <a:endParaRPr lang="en-US"/>
          </a:p>
        </p:txBody>
      </p:sp>
    </p:spTree>
    <p:extLst>
      <p:ext uri="{BB962C8B-B14F-4D97-AF65-F5344CB8AC3E}">
        <p14:creationId xmlns:p14="http://schemas.microsoft.com/office/powerpoint/2010/main" val="20699029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Keep all materials clean with any propagation technique.  Sanitize and clean cutting tools.  Don’t re-use soils.  Use moist media </a:t>
            </a:r>
            <a:r>
              <a:rPr lang="en-US"/>
              <a:t>in propagation.</a:t>
            </a:r>
            <a:endParaRPr lang="en-US" dirty="0"/>
          </a:p>
          <a:p>
            <a:r>
              <a:rPr lang="en-US" dirty="0"/>
              <a:t> The potting container is covered with a plastic sheeting or dome which preserves a humid environment.  </a:t>
            </a:r>
          </a:p>
        </p:txBody>
      </p:sp>
      <p:sp>
        <p:nvSpPr>
          <p:cNvPr id="4" name="Slide Number Placeholder 3"/>
          <p:cNvSpPr>
            <a:spLocks noGrp="1"/>
          </p:cNvSpPr>
          <p:nvPr>
            <p:ph type="sldNum" sz="quarter" idx="5"/>
          </p:nvPr>
        </p:nvSpPr>
        <p:spPr/>
        <p:txBody>
          <a:bodyPr/>
          <a:lstStyle/>
          <a:p>
            <a:fld id="{30B60A3E-4BC9-4497-95E2-69F5661E229A}" type="slidenum">
              <a:rPr lang="en-US" smtClean="0"/>
              <a:pPr/>
              <a:t>20</a:t>
            </a:fld>
            <a:endParaRPr lang="en-US"/>
          </a:p>
        </p:txBody>
      </p:sp>
    </p:spTree>
    <p:extLst>
      <p:ext uri="{BB962C8B-B14F-4D97-AF65-F5344CB8AC3E}">
        <p14:creationId xmlns:p14="http://schemas.microsoft.com/office/powerpoint/2010/main" val="39974169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natural occurrence for </a:t>
            </a:r>
            <a:r>
              <a:rPr lang="en-US" dirty="0" err="1"/>
              <a:t>bl;ackberries</a:t>
            </a:r>
            <a:r>
              <a:rPr lang="en-US" dirty="0"/>
              <a:t> and currants. The stem must be gently wounded or twisted to break into bark.  Adventitious cells are stimulated to become roots with the help of natural auxin hormones.</a:t>
            </a:r>
          </a:p>
          <a:p>
            <a:r>
              <a:rPr lang="en-US" dirty="0"/>
              <a:t>The resultant plants don’t suffer from water shortage or carbohydrate loss because they are still attached to the parent plant.  (unlike some cuttings)</a:t>
            </a:r>
          </a:p>
        </p:txBody>
      </p:sp>
      <p:sp>
        <p:nvSpPr>
          <p:cNvPr id="4" name="Slide Number Placeholder 3"/>
          <p:cNvSpPr>
            <a:spLocks noGrp="1"/>
          </p:cNvSpPr>
          <p:nvPr>
            <p:ph type="sldNum" sz="quarter" idx="5"/>
          </p:nvPr>
        </p:nvSpPr>
        <p:spPr/>
        <p:txBody>
          <a:bodyPr/>
          <a:lstStyle/>
          <a:p>
            <a:fld id="{30B60A3E-4BC9-4497-95E2-69F5661E229A}" type="slidenum">
              <a:rPr lang="en-US" smtClean="0"/>
              <a:pPr/>
              <a:t>21</a:t>
            </a:fld>
            <a:endParaRPr lang="en-US"/>
          </a:p>
        </p:txBody>
      </p:sp>
    </p:spTree>
    <p:extLst>
      <p:ext uri="{BB962C8B-B14F-4D97-AF65-F5344CB8AC3E}">
        <p14:creationId xmlns:p14="http://schemas.microsoft.com/office/powerpoint/2010/main" val="10065529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Propagate in spring. Stake the tip of stem with leaves, about 6-12” vertically.  Forming plant gets nutrients, water from </a:t>
            </a:r>
            <a:r>
              <a:rPr lang="en-US" dirty="0" err="1"/>
              <a:t>parent.Remove</a:t>
            </a:r>
            <a:r>
              <a:rPr lang="en-US" dirty="0"/>
              <a:t> shoots in fall or the next spring.  Ex:  heartleaf philodendron, wisteria, </a:t>
            </a:r>
            <a:r>
              <a:rPr lang="en-US" dirty="0" err="1"/>
              <a:t>pothos</a:t>
            </a:r>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pPr/>
              <a:t>22</a:t>
            </a:fld>
            <a:endParaRPr lang="en-US"/>
          </a:p>
        </p:txBody>
      </p:sp>
    </p:spTree>
    <p:extLst>
      <p:ext uri="{BB962C8B-B14F-4D97-AF65-F5344CB8AC3E}">
        <p14:creationId xmlns:p14="http://schemas.microsoft.com/office/powerpoint/2010/main" val="20769705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Air layering is a useful method of producing roots in </a:t>
            </a:r>
            <a:r>
              <a:rPr lang="en-US" sz="1800" u="sng" dirty="0">
                <a:effectLst/>
                <a:latin typeface="Times New Roman" panose="02020603050405020304" pitchFamily="18" charset="0"/>
                <a:ea typeface="Times New Roman" panose="02020603050405020304" pitchFamily="18" charset="0"/>
              </a:rPr>
              <a:t>spring or summer </a:t>
            </a:r>
            <a:r>
              <a:rPr lang="en-US" sz="1800" dirty="0">
                <a:effectLst/>
                <a:latin typeface="Times New Roman" panose="02020603050405020304" pitchFamily="18" charset="0"/>
                <a:ea typeface="Times New Roman" panose="02020603050405020304" pitchFamily="18" charset="0"/>
              </a:rPr>
              <a:t>on the stem of indoor or landscape plants that have become "leggy" through the loss of their lower foliage.  The stem is wounded; for slit cut, a piece of wood can be inserted to hold wound open.   Cover with moist sphagnum moss; cover with plastic wrap until roots develop.  </a:t>
            </a:r>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pPr/>
              <a:t>23</a:t>
            </a:fld>
            <a:endParaRPr lang="en-US"/>
          </a:p>
        </p:txBody>
      </p:sp>
    </p:spTree>
    <p:extLst>
      <p:ext uri="{BB962C8B-B14F-4D97-AF65-F5344CB8AC3E}">
        <p14:creationId xmlns:p14="http://schemas.microsoft.com/office/powerpoint/2010/main" val="10077209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Spider plantlets can be separated from the parent plant before rooting.  Tuberous roots and can develop into new plants, as long as they have a bud that </a:t>
            </a:r>
          </a:p>
          <a:p>
            <a:r>
              <a:rPr lang="en-US" dirty="0"/>
              <a:t>Is attached to each new root (ex. Dahlia).  </a:t>
            </a:r>
          </a:p>
        </p:txBody>
      </p:sp>
      <p:sp>
        <p:nvSpPr>
          <p:cNvPr id="4" name="Slide Number Placeholder 3"/>
          <p:cNvSpPr>
            <a:spLocks noGrp="1"/>
          </p:cNvSpPr>
          <p:nvPr>
            <p:ph type="sldNum" sz="quarter" idx="5"/>
          </p:nvPr>
        </p:nvSpPr>
        <p:spPr/>
        <p:txBody>
          <a:bodyPr/>
          <a:lstStyle/>
          <a:p>
            <a:fld id="{30B60A3E-4BC9-4497-95E2-69F5661E229A}" type="slidenum">
              <a:rPr lang="en-US" smtClean="0"/>
              <a:pPr/>
              <a:t>24</a:t>
            </a:fld>
            <a:endParaRPr lang="en-US"/>
          </a:p>
        </p:txBody>
      </p:sp>
    </p:spTree>
    <p:extLst>
      <p:ext uri="{BB962C8B-B14F-4D97-AF65-F5344CB8AC3E}">
        <p14:creationId xmlns:p14="http://schemas.microsoft.com/office/powerpoint/2010/main" val="19618410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Used for monocots and certain other clumping plants that have many roots.  Useful for agapanthus, bulbous plants (Watsonia).</a:t>
            </a:r>
          </a:p>
          <a:p>
            <a:r>
              <a:rPr lang="en-US" dirty="0"/>
              <a:t>Divide summer or spring-flowering plants in fall and fall bloomers in the spring.</a:t>
            </a:r>
          </a:p>
        </p:txBody>
      </p:sp>
      <p:sp>
        <p:nvSpPr>
          <p:cNvPr id="4" name="Slide Number Placeholder 3"/>
          <p:cNvSpPr>
            <a:spLocks noGrp="1"/>
          </p:cNvSpPr>
          <p:nvPr>
            <p:ph type="sldNum" sz="quarter" idx="5"/>
          </p:nvPr>
        </p:nvSpPr>
        <p:spPr/>
        <p:txBody>
          <a:bodyPr/>
          <a:lstStyle/>
          <a:p>
            <a:fld id="{30B60A3E-4BC9-4497-95E2-69F5661E229A}" type="slidenum">
              <a:rPr lang="en-US" smtClean="0"/>
              <a:pPr/>
              <a:t>25</a:t>
            </a:fld>
            <a:endParaRPr lang="en-US"/>
          </a:p>
        </p:txBody>
      </p:sp>
    </p:spTree>
    <p:extLst>
      <p:ext uri="{BB962C8B-B14F-4D97-AF65-F5344CB8AC3E}">
        <p14:creationId xmlns:p14="http://schemas.microsoft.com/office/powerpoint/2010/main" val="42021769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pPr/>
              <a:t>26</a:t>
            </a:fld>
            <a:endParaRPr lang="en-US"/>
          </a:p>
        </p:txBody>
      </p:sp>
    </p:spTree>
    <p:extLst>
      <p:ext uri="{BB962C8B-B14F-4D97-AF65-F5344CB8AC3E}">
        <p14:creationId xmlns:p14="http://schemas.microsoft.com/office/powerpoint/2010/main" val="35535428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Succulents set offsets to lay on soil or drop onto soil and form new plants with roots.  </a:t>
            </a:r>
          </a:p>
        </p:txBody>
      </p:sp>
      <p:sp>
        <p:nvSpPr>
          <p:cNvPr id="4" name="Slide Number Placeholder 3"/>
          <p:cNvSpPr>
            <a:spLocks noGrp="1"/>
          </p:cNvSpPr>
          <p:nvPr>
            <p:ph type="sldNum" sz="quarter" idx="5"/>
          </p:nvPr>
        </p:nvSpPr>
        <p:spPr/>
        <p:txBody>
          <a:bodyPr/>
          <a:lstStyle/>
          <a:p>
            <a:fld id="{30B60A3E-4BC9-4497-95E2-69F5661E229A}" type="slidenum">
              <a:rPr lang="en-US" smtClean="0"/>
              <a:pPr/>
              <a:t>27</a:t>
            </a:fld>
            <a:endParaRPr lang="en-US"/>
          </a:p>
        </p:txBody>
      </p:sp>
    </p:spTree>
    <p:extLst>
      <p:ext uri="{BB962C8B-B14F-4D97-AF65-F5344CB8AC3E}">
        <p14:creationId xmlns:p14="http://schemas.microsoft.com/office/powerpoint/2010/main" val="24817098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humorous picture was acquired by permission of Jan Bills, website owner of </a:t>
            </a:r>
            <a:r>
              <a:rPr lang="en-US" i="1" dirty="0" err="1"/>
              <a:t>twowomenandahoe</a:t>
            </a:r>
            <a:endParaRPr lang="en-US" i="1" dirty="0"/>
          </a:p>
        </p:txBody>
      </p:sp>
    </p:spTree>
    <p:extLst>
      <p:ext uri="{BB962C8B-B14F-4D97-AF65-F5344CB8AC3E}">
        <p14:creationId xmlns:p14="http://schemas.microsoft.com/office/powerpoint/2010/main" val="11023873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Succulents can form new plants from fallen leaves.  Before propagating it’s best to allow a cutting to sit out and callous.  During this time it may even develop new roots.</a:t>
            </a:r>
          </a:p>
          <a:p>
            <a:r>
              <a:rPr lang="en-US" dirty="0"/>
              <a:t>MG presentation on succulent propagation will be on June 12 2021.</a:t>
            </a:r>
          </a:p>
        </p:txBody>
      </p:sp>
      <p:sp>
        <p:nvSpPr>
          <p:cNvPr id="4" name="Slide Number Placeholder 3"/>
          <p:cNvSpPr>
            <a:spLocks noGrp="1"/>
          </p:cNvSpPr>
          <p:nvPr>
            <p:ph type="sldNum" sz="quarter" idx="5"/>
          </p:nvPr>
        </p:nvSpPr>
        <p:spPr/>
        <p:txBody>
          <a:bodyPr/>
          <a:lstStyle/>
          <a:p>
            <a:fld id="{30B60A3E-4BC9-4497-95E2-69F5661E229A}" type="slidenum">
              <a:rPr lang="en-US" smtClean="0"/>
              <a:pPr/>
              <a:t>28</a:t>
            </a:fld>
            <a:endParaRPr lang="en-US"/>
          </a:p>
        </p:txBody>
      </p:sp>
    </p:spTree>
    <p:extLst>
      <p:ext uri="{BB962C8B-B14F-4D97-AF65-F5344CB8AC3E}">
        <p14:creationId xmlns:p14="http://schemas.microsoft.com/office/powerpoint/2010/main" val="41377950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herbaceous cuttings.  Cuttings from lateral shoots generally  root better than terminal shoots.  Use younger plants that are not drought-stressed or over-fertilized.</a:t>
            </a:r>
          </a:p>
          <a:p>
            <a:r>
              <a:rPr lang="en-US" dirty="0"/>
              <a:t>Take cuttings in the a.m., if possible.  Store in a cooler or refrigerator before sticking.  Cut the top straight; angle-cut the bottom.  Use a dibble &amp; clean media. </a:t>
            </a:r>
            <a:r>
              <a:rPr lang="en-US" altLang="en-US" dirty="0"/>
              <a:t>Herbaceous plants are easiest to root.</a:t>
            </a:r>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pPr/>
              <a:t>29</a:t>
            </a:fld>
            <a:endParaRPr lang="en-US"/>
          </a:p>
        </p:txBody>
      </p:sp>
    </p:spTree>
    <p:extLst>
      <p:ext uri="{BB962C8B-B14F-4D97-AF65-F5344CB8AC3E}">
        <p14:creationId xmlns:p14="http://schemas.microsoft.com/office/powerpoint/2010/main" val="30317946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Buds must be present in soil: from a bud, roots may grow.  Give a very gentle pull on a cutting to see if it rooted.  Transplant to their own pots when well-rooted.</a:t>
            </a:r>
          </a:p>
          <a:p>
            <a:r>
              <a:rPr lang="en-US" dirty="0"/>
              <a:t>Be patient..</a:t>
            </a:r>
          </a:p>
        </p:txBody>
      </p:sp>
      <p:sp>
        <p:nvSpPr>
          <p:cNvPr id="4" name="Slide Number Placeholder 3"/>
          <p:cNvSpPr>
            <a:spLocks noGrp="1"/>
          </p:cNvSpPr>
          <p:nvPr>
            <p:ph type="sldNum" sz="quarter" idx="5"/>
          </p:nvPr>
        </p:nvSpPr>
        <p:spPr/>
        <p:txBody>
          <a:bodyPr/>
          <a:lstStyle/>
          <a:p>
            <a:fld id="{30B60A3E-4BC9-4497-95E2-69F5661E229A}" type="slidenum">
              <a:rPr lang="en-US" smtClean="0"/>
              <a:pPr/>
              <a:t>30</a:t>
            </a:fld>
            <a:endParaRPr lang="en-US"/>
          </a:p>
        </p:txBody>
      </p:sp>
    </p:spTree>
    <p:extLst>
      <p:ext uri="{BB962C8B-B14F-4D97-AF65-F5344CB8AC3E}">
        <p14:creationId xmlns:p14="http://schemas.microsoft.com/office/powerpoint/2010/main" val="4450044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Hardwood cuttings are slowest to root, so nurseries may use other methods.  Evergreens respond to varied timing of season (SW SH HW)</a:t>
            </a:r>
          </a:p>
        </p:txBody>
      </p:sp>
      <p:sp>
        <p:nvSpPr>
          <p:cNvPr id="4" name="Slide Number Placeholder 3"/>
          <p:cNvSpPr>
            <a:spLocks noGrp="1"/>
          </p:cNvSpPr>
          <p:nvPr>
            <p:ph type="sldNum" sz="quarter" idx="5"/>
          </p:nvPr>
        </p:nvSpPr>
        <p:spPr/>
        <p:txBody>
          <a:bodyPr/>
          <a:lstStyle/>
          <a:p>
            <a:fld id="{30B60A3E-4BC9-4497-95E2-69F5661E229A}" type="slidenum">
              <a:rPr lang="en-US" smtClean="0"/>
              <a:pPr/>
              <a:t>31</a:t>
            </a:fld>
            <a:endParaRPr lang="en-US"/>
          </a:p>
        </p:txBody>
      </p:sp>
    </p:spTree>
    <p:extLst>
      <p:ext uri="{BB962C8B-B14F-4D97-AF65-F5344CB8AC3E}">
        <p14:creationId xmlns:p14="http://schemas.microsoft.com/office/powerpoint/2010/main" val="20258732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Asparagus root crowns are available to purchase, or you can divide the roots of old plants.</a:t>
            </a:r>
          </a:p>
        </p:txBody>
      </p:sp>
      <p:sp>
        <p:nvSpPr>
          <p:cNvPr id="4" name="Slide Number Placeholder 3"/>
          <p:cNvSpPr>
            <a:spLocks noGrp="1"/>
          </p:cNvSpPr>
          <p:nvPr>
            <p:ph type="sldNum" sz="quarter" idx="5"/>
          </p:nvPr>
        </p:nvSpPr>
        <p:spPr/>
        <p:txBody>
          <a:bodyPr/>
          <a:lstStyle/>
          <a:p>
            <a:fld id="{30B60A3E-4BC9-4497-95E2-69F5661E229A}" type="slidenum">
              <a:rPr lang="en-US" smtClean="0"/>
              <a:pPr/>
              <a:t>32</a:t>
            </a:fld>
            <a:endParaRPr lang="en-US"/>
          </a:p>
        </p:txBody>
      </p:sp>
    </p:spTree>
    <p:extLst>
      <p:ext uri="{BB962C8B-B14F-4D97-AF65-F5344CB8AC3E}">
        <p14:creationId xmlns:p14="http://schemas.microsoft.com/office/powerpoint/2010/main" val="6994975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Grafting is a process of propagation by inserting a part of one plant into or onto another plant to result into a single plant.  The rootstock (“stock”), is chosen for the proven ability to thrive and withstand local environmental changes or some pests.  The “scion” of the same genus, is a branch, bud or shoot with dormant buds that will produce stems and branches of the new desired plant. The scion for these trees are placed slightly diagonally outward.</a:t>
            </a:r>
            <a:endParaRPr lang="en-US" dirty="0"/>
          </a:p>
        </p:txBody>
      </p:sp>
      <p:sp>
        <p:nvSpPr>
          <p:cNvPr id="4" name="Slide Number Placeholder 3"/>
          <p:cNvSpPr>
            <a:spLocks noGrp="1"/>
          </p:cNvSpPr>
          <p:nvPr>
            <p:ph type="sldNum" sz="quarter" idx="5"/>
          </p:nvPr>
        </p:nvSpPr>
        <p:spPr/>
        <p:txBody>
          <a:bodyPr/>
          <a:lstStyle/>
          <a:p>
            <a:pPr>
              <a:defRPr/>
            </a:pPr>
            <a:fld id="{953ABA75-F6CA-45BC-86A1-5BD65F86212A}" type="slidenum">
              <a:rPr lang="en-US" altLang="en-US" smtClean="0"/>
              <a:pPr>
                <a:defRPr/>
              </a:pPr>
              <a:t>33</a:t>
            </a:fld>
            <a:endParaRPr lang="en-US" altLang="en-US"/>
          </a:p>
        </p:txBody>
      </p:sp>
    </p:spTree>
    <p:extLst>
      <p:ext uri="{BB962C8B-B14F-4D97-AF65-F5344CB8AC3E}">
        <p14:creationId xmlns:p14="http://schemas.microsoft.com/office/powerpoint/2010/main" val="41411024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T-budding is the chosen method for rose grafting because it  is relatively easy to do with just a piece of the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scionwood</a:t>
            </a:r>
            <a:r>
              <a:rPr lang="en-US" sz="1800" dirty="0">
                <a:effectLst/>
                <a:latin typeface="Calibri" panose="020F0502020204030204" pitchFamily="34" charset="0"/>
                <a:ea typeface="Calibri" panose="020F0502020204030204" pitchFamily="34" charset="0"/>
                <a:cs typeface="Times New Roman" panose="02020603050405020304" pitchFamily="18" charset="0"/>
              </a:rPr>
              <a:t>.  The rootstock should be a healthy well-watered plant.</a:t>
            </a:r>
          </a:p>
          <a:p>
            <a:r>
              <a:rPr lang="en-US" dirty="0"/>
              <a:t>Rootstock must be healthy.  This is the most common graft used for roses.</a:t>
            </a:r>
          </a:p>
        </p:txBody>
      </p:sp>
      <p:sp>
        <p:nvSpPr>
          <p:cNvPr id="4" name="Slide Number Placeholder 3"/>
          <p:cNvSpPr>
            <a:spLocks noGrp="1"/>
          </p:cNvSpPr>
          <p:nvPr>
            <p:ph type="sldNum" sz="quarter" idx="5"/>
          </p:nvPr>
        </p:nvSpPr>
        <p:spPr/>
        <p:txBody>
          <a:bodyPr/>
          <a:lstStyle/>
          <a:p>
            <a:pPr>
              <a:defRPr/>
            </a:pPr>
            <a:fld id="{953ABA75-F6CA-45BC-86A1-5BD65F86212A}" type="slidenum">
              <a:rPr lang="en-US" altLang="en-US" smtClean="0"/>
              <a:pPr>
                <a:defRPr/>
              </a:pPr>
              <a:t>34</a:t>
            </a:fld>
            <a:endParaRPr lang="en-US" altLang="en-US"/>
          </a:p>
        </p:txBody>
      </p:sp>
    </p:spTree>
    <p:extLst>
      <p:ext uri="{BB962C8B-B14F-4D97-AF65-F5344CB8AC3E}">
        <p14:creationId xmlns:p14="http://schemas.microsoft.com/office/powerpoint/2010/main" val="6553565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seeds for many plants, but other methods of propagation may be better for some plants (i.e. woody).</a:t>
            </a:r>
          </a:p>
          <a:p>
            <a:r>
              <a:rPr lang="en-US" dirty="0"/>
              <a:t>Seeds can be purchased in pelts, which are held together for protection.</a:t>
            </a:r>
          </a:p>
        </p:txBody>
      </p:sp>
      <p:sp>
        <p:nvSpPr>
          <p:cNvPr id="4" name="Slide Number Placeholder 3"/>
          <p:cNvSpPr>
            <a:spLocks noGrp="1"/>
          </p:cNvSpPr>
          <p:nvPr>
            <p:ph type="sldNum" sz="quarter" idx="5"/>
          </p:nvPr>
        </p:nvSpPr>
        <p:spPr/>
        <p:txBody>
          <a:bodyPr/>
          <a:lstStyle/>
          <a:p>
            <a:fld id="{30B60A3E-4BC9-4497-95E2-69F5661E229A}" type="slidenum">
              <a:rPr lang="en-US" smtClean="0"/>
              <a:pPr/>
              <a:t>8</a:t>
            </a:fld>
            <a:endParaRPr lang="en-US"/>
          </a:p>
        </p:txBody>
      </p:sp>
    </p:spTree>
    <p:extLst>
      <p:ext uri="{BB962C8B-B14F-4D97-AF65-F5344CB8AC3E}">
        <p14:creationId xmlns:p14="http://schemas.microsoft.com/office/powerpoint/2010/main" val="27802688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F1 vegetable hybrids do not breed true.</a:t>
            </a:r>
          </a:p>
        </p:txBody>
      </p:sp>
      <p:sp>
        <p:nvSpPr>
          <p:cNvPr id="4" name="Slide Number Placeholder 3"/>
          <p:cNvSpPr>
            <a:spLocks noGrp="1"/>
          </p:cNvSpPr>
          <p:nvPr>
            <p:ph type="sldNum" sz="quarter" idx="5"/>
          </p:nvPr>
        </p:nvSpPr>
        <p:spPr/>
        <p:txBody>
          <a:bodyPr/>
          <a:lstStyle/>
          <a:p>
            <a:fld id="{30B60A3E-4BC9-4497-95E2-69F5661E229A}" type="slidenum">
              <a:rPr lang="en-US" smtClean="0"/>
              <a:pPr/>
              <a:t>9</a:t>
            </a:fld>
            <a:endParaRPr lang="en-US"/>
          </a:p>
        </p:txBody>
      </p:sp>
    </p:spTree>
    <p:extLst>
      <p:ext uri="{BB962C8B-B14F-4D97-AF65-F5344CB8AC3E}">
        <p14:creationId xmlns:p14="http://schemas.microsoft.com/office/powerpoint/2010/main" val="37135359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Know your own USDA zone, and know that nurseries use USDA zones when selling to the consumer.</a:t>
            </a:r>
          </a:p>
        </p:txBody>
      </p:sp>
    </p:spTree>
    <p:extLst>
      <p:ext uri="{BB962C8B-B14F-4D97-AF65-F5344CB8AC3E}">
        <p14:creationId xmlns:p14="http://schemas.microsoft.com/office/powerpoint/2010/main" val="9056925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the dried flowers on this plant.  Bag covers flower and you can separate seeds.</a:t>
            </a:r>
          </a:p>
        </p:txBody>
      </p:sp>
      <p:sp>
        <p:nvSpPr>
          <p:cNvPr id="4" name="Slide Number Placeholder 3"/>
          <p:cNvSpPr>
            <a:spLocks noGrp="1"/>
          </p:cNvSpPr>
          <p:nvPr>
            <p:ph type="sldNum" sz="quarter" idx="5"/>
          </p:nvPr>
        </p:nvSpPr>
        <p:spPr/>
        <p:txBody>
          <a:bodyPr/>
          <a:lstStyle/>
          <a:p>
            <a:fld id="{30B60A3E-4BC9-4497-95E2-69F5661E229A}" type="slidenum">
              <a:rPr lang="en-US" smtClean="0"/>
              <a:pPr/>
              <a:t>12</a:t>
            </a:fld>
            <a:endParaRPr lang="en-US"/>
          </a:p>
        </p:txBody>
      </p:sp>
    </p:spTree>
    <p:extLst>
      <p:ext uri="{BB962C8B-B14F-4D97-AF65-F5344CB8AC3E}">
        <p14:creationId xmlns:p14="http://schemas.microsoft.com/office/powerpoint/2010/main" val="35115833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Labeling is easy and important.</a:t>
            </a:r>
          </a:p>
        </p:txBody>
      </p:sp>
      <p:sp>
        <p:nvSpPr>
          <p:cNvPr id="4" name="Slide Number Placeholder 3"/>
          <p:cNvSpPr>
            <a:spLocks noGrp="1"/>
          </p:cNvSpPr>
          <p:nvPr>
            <p:ph type="sldNum" sz="quarter" idx="5"/>
          </p:nvPr>
        </p:nvSpPr>
        <p:spPr/>
        <p:txBody>
          <a:bodyPr/>
          <a:lstStyle/>
          <a:p>
            <a:fld id="{30B60A3E-4BC9-4497-95E2-69F5661E229A}" type="slidenum">
              <a:rPr lang="en-US" smtClean="0"/>
              <a:pPr/>
              <a:t>13</a:t>
            </a:fld>
            <a:endParaRPr lang="en-US"/>
          </a:p>
        </p:txBody>
      </p:sp>
    </p:spTree>
    <p:extLst>
      <p:ext uri="{BB962C8B-B14F-4D97-AF65-F5344CB8AC3E}">
        <p14:creationId xmlns:p14="http://schemas.microsoft.com/office/powerpoint/2010/main" val="30494275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Shape 335"/>
          <p:cNvSpPr>
            <a:spLocks noGrp="1" noRot="1" noChangeAspect="1"/>
          </p:cNvSpPr>
          <p:nvPr>
            <p:ph type="sldImg"/>
          </p:nvPr>
        </p:nvSpPr>
        <p:spPr>
          <a:prstGeom prst="rect">
            <a:avLst/>
          </a:prstGeom>
        </p:spPr>
        <p:txBody>
          <a:bodyPr/>
          <a:lstStyle/>
          <a:p>
            <a:endParaRPr/>
          </a:p>
        </p:txBody>
      </p:sp>
      <p:sp>
        <p:nvSpPr>
          <p:cNvPr id="336" name="Shape 336"/>
          <p:cNvSpPr>
            <a:spLocks noGrp="1"/>
          </p:cNvSpPr>
          <p:nvPr>
            <p:ph type="body" sz="quarter" idx="1"/>
          </p:nvPr>
        </p:nvSpPr>
        <p:spPr>
          <a:prstGeom prst="rect">
            <a:avLst/>
          </a:prstGeom>
        </p:spPr>
        <p:txBody>
          <a:bodyPr/>
          <a:lstStyle/>
          <a:p>
            <a:pPr defTabSz="457200">
              <a:lnSpc>
                <a:spcPct val="117999"/>
              </a:lnSpc>
              <a:defRPr>
                <a:latin typeface="Helvetica Neue"/>
                <a:ea typeface="Helvetica Neue"/>
                <a:cs typeface="Helvetica Neue"/>
                <a:sym typeface="Helvetica Neue"/>
              </a:defRPr>
            </a:pPr>
            <a:r>
              <a:rPr dirty="0"/>
              <a:t>Recycled containers	</a:t>
            </a:r>
            <a:r>
              <a:rPr lang="en-US" dirty="0"/>
              <a:t>  Storage should </a:t>
            </a:r>
            <a:r>
              <a:rPr lang="en-US" u="sng" dirty="0"/>
              <a:t>prevent</a:t>
            </a:r>
            <a:r>
              <a:rPr lang="en-US" dirty="0"/>
              <a:t> germination by protecting the seeds from heat, light and moisture.</a:t>
            </a:r>
            <a:endParaRPr dirty="0"/>
          </a:p>
          <a:p>
            <a:pPr defTabSz="457200">
              <a:lnSpc>
                <a:spcPct val="117999"/>
              </a:lnSpc>
              <a:defRPr>
                <a:latin typeface="Helvetica Neue"/>
                <a:ea typeface="Helvetica Neue"/>
                <a:cs typeface="Helvetica Neue"/>
                <a:sym typeface="Helvetica Neue"/>
              </a:defRPr>
            </a:pPr>
            <a:endParaRPr dirty="0"/>
          </a:p>
          <a:p>
            <a:pPr defTabSz="457200">
              <a:lnSpc>
                <a:spcPct val="117999"/>
              </a:lnSpc>
              <a:defRPr>
                <a:latin typeface="Helvetica Neue"/>
                <a:ea typeface="Helvetica Neue"/>
                <a:cs typeface="Helvetica Neue"/>
                <a:sym typeface="Helvetica Neue"/>
              </a:defRPr>
            </a:pPr>
            <a:r>
              <a:rPr dirty="0"/>
              <a:t>     label and store your seeds</a:t>
            </a:r>
          </a:p>
          <a:p>
            <a:pPr defTabSz="457200">
              <a:lnSpc>
                <a:spcPct val="117999"/>
              </a:lnSpc>
              <a:defRPr>
                <a:latin typeface="Helvetica Neue"/>
                <a:ea typeface="Helvetica Neue"/>
                <a:cs typeface="Helvetica Neue"/>
                <a:sym typeface="Helvetica Neue"/>
              </a:defRPr>
            </a:pPr>
            <a:r>
              <a:rPr dirty="0"/>
              <a:t> After allowing the seed to dry, funnel the seeds into small paper bags, small glass jars, sealable bags, or other moisture-proof containers.</a:t>
            </a:r>
          </a:p>
          <a:p>
            <a:pPr defTabSz="457200">
              <a:lnSpc>
                <a:spcPct val="117999"/>
              </a:lnSpc>
              <a:defRPr>
                <a:latin typeface="Helvetica Neue"/>
                <a:ea typeface="Helvetica Neue"/>
                <a:cs typeface="Helvetica Neue"/>
                <a:sym typeface="Helvetica Neue"/>
              </a:defRPr>
            </a:pPr>
            <a:r>
              <a:rPr dirty="0"/>
              <a:t> Clearly label with the date, species and the variety.</a:t>
            </a:r>
          </a:p>
          <a:p>
            <a:pPr defTabSz="457200">
              <a:lnSpc>
                <a:spcPct val="117999"/>
              </a:lnSpc>
              <a:defRPr>
                <a:latin typeface="Helvetica Neue"/>
                <a:ea typeface="Helvetica Neue"/>
                <a:cs typeface="Helvetica Neue"/>
                <a:sym typeface="Helvetica Neue"/>
              </a:defRPr>
            </a:pPr>
            <a:r>
              <a:rPr dirty="0"/>
              <a:t> Store your seed packets in a cool, dry, dark location until</a:t>
            </a:r>
            <a:r>
              <a:rPr lang="en-US" dirty="0"/>
              <a:t> ready to use.</a:t>
            </a:r>
            <a:endParaRPr dirty="0"/>
          </a:p>
          <a:p>
            <a:pPr defTabSz="457200">
              <a:lnSpc>
                <a:spcPct val="117999"/>
              </a:lnSpc>
              <a:defRPr>
                <a:latin typeface="Helvetica Neue"/>
                <a:ea typeface="Helvetica Neue"/>
                <a:cs typeface="Helvetica Neue"/>
                <a:sym typeface="Helvetica Neue"/>
              </a:defRPr>
            </a:pPr>
            <a:r>
              <a:rPr dirty="0"/>
              <a:t>you are ready to plant.</a:t>
            </a:r>
          </a:p>
          <a:p>
            <a:pPr defTabSz="457200">
              <a:lnSpc>
                <a:spcPct val="117999"/>
              </a:lnSpc>
              <a:defRPr>
                <a:latin typeface="Helvetica Neue"/>
                <a:ea typeface="Helvetica Neue"/>
                <a:cs typeface="Helvetica Neue"/>
                <a:sym typeface="Helvetica Neue"/>
              </a:defRPr>
            </a:pPr>
            <a:r>
              <a:rPr dirty="0"/>
              <a:t> If stored seed becomes moist and warm, some may begin to germinate or become moldy and contaminated with pathogens. A kitchen freezer is an ideal location for storing seed.</a:t>
            </a:r>
          </a:p>
          <a:p>
            <a:pPr defTabSz="457200">
              <a:lnSpc>
                <a:spcPct val="117999"/>
              </a:lnSpc>
              <a:defRPr>
                <a:latin typeface="Helvetica Neue"/>
                <a:ea typeface="Helvetica Neue"/>
                <a:cs typeface="Helvetica Neue"/>
                <a:sym typeface="Helvetica Neue"/>
              </a:defRPr>
            </a:pPr>
            <a:r>
              <a:rPr u="sng" dirty="0">
                <a:solidFill>
                  <a:srgbClr val="0000FF"/>
                </a:solidFill>
                <a:uFill>
                  <a:solidFill>
                    <a:srgbClr val="0000FF"/>
                  </a:solidFill>
                </a:uFill>
                <a:hlinkClick r:id="rId3"/>
              </a:rPr>
              <a:t>https://asi.ucdavis.edu/sites/g/files/dgvnsk5751/files/inline-files/pepperproject-savepepperseeds_0.pdf</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depth you plant a seed should be generally 2 to 2 ½ times as deep as the seed is wide.  This factor has some control of amount of light.  Germination can be dependent on warmth (65-75 </a:t>
            </a:r>
            <a:r>
              <a:rPr lang="en-US" dirty="0" err="1"/>
              <a:t>degr</a:t>
            </a:r>
            <a:r>
              <a:rPr lang="en-US" dirty="0"/>
              <a:t>.), but chilly temperatures may be needed for some seeds to germinate.  Heat mats may hasten germination.  Many plants have a wide range of temperatures in which they germinate.</a:t>
            </a:r>
          </a:p>
        </p:txBody>
      </p:sp>
      <p:sp>
        <p:nvSpPr>
          <p:cNvPr id="4" name="Slide Number Placeholder 3"/>
          <p:cNvSpPr>
            <a:spLocks noGrp="1"/>
          </p:cNvSpPr>
          <p:nvPr>
            <p:ph type="sldNum" sz="quarter" idx="5"/>
          </p:nvPr>
        </p:nvSpPr>
        <p:spPr/>
        <p:txBody>
          <a:bodyPr/>
          <a:lstStyle/>
          <a:p>
            <a:fld id="{30B60A3E-4BC9-4497-95E2-69F5661E229A}" type="slidenum">
              <a:rPr lang="en-US" smtClean="0"/>
              <a:pPr/>
              <a:t>16</a:t>
            </a:fld>
            <a:endParaRPr lang="en-US"/>
          </a:p>
        </p:txBody>
      </p:sp>
    </p:spTree>
    <p:extLst>
      <p:ext uri="{BB962C8B-B14F-4D97-AF65-F5344CB8AC3E}">
        <p14:creationId xmlns:p14="http://schemas.microsoft.com/office/powerpoint/2010/main" val="26516144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Title 1"/>
          <p:cNvSpPr>
            <a:spLocks noGrp="1"/>
          </p:cNvSpPr>
          <p:nvPr>
            <p:ph type="ctrTitle"/>
          </p:nvPr>
        </p:nvSpPr>
        <p:spPr>
          <a:xfrm>
            <a:off x="685800" y="685800"/>
            <a:ext cx="7772400" cy="1143000"/>
          </a:xfrm>
          <a:solidFill>
            <a:srgbClr val="C0E4B5"/>
          </a:solidFill>
          <a:ln>
            <a:noFill/>
          </a:ln>
        </p:spPr>
        <p:txBody>
          <a:bodyPr/>
          <a:lstStyle>
            <a:lvl1pPr>
              <a:defRPr baseline="0">
                <a:solidFill>
                  <a:schemeClr val="accent1"/>
                </a:solidFill>
              </a:defRPr>
            </a:lvl1pPr>
          </a:lstStyle>
          <a:p>
            <a:r>
              <a:rPr lang="en-US"/>
              <a:t>Click to edit Master title style</a:t>
            </a:r>
            <a:endParaRPr lang="en-US" dirty="0"/>
          </a:p>
        </p:txBody>
      </p:sp>
      <p:sp>
        <p:nvSpPr>
          <p:cNvPr id="14" name="Slide Number Placeholder 5"/>
          <p:cNvSpPr txBox="1">
            <a:spLocks/>
          </p:cNvSpPr>
          <p:nvPr userDrawn="1"/>
        </p:nvSpPr>
        <p:spPr>
          <a:xfrm>
            <a:off x="7315200" y="6356350"/>
            <a:ext cx="13716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0EBBE47B-08D9-4130-BED0-6D57421D0D15}"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15" name="Picture Placeholder 7"/>
          <p:cNvSpPr>
            <a:spLocks noGrp="1"/>
          </p:cNvSpPr>
          <p:nvPr>
            <p:ph type="pic" sz="quarter" idx="13"/>
          </p:nvPr>
        </p:nvSpPr>
        <p:spPr>
          <a:xfrm>
            <a:off x="3429000" y="2133600"/>
            <a:ext cx="2286000" cy="1828800"/>
          </a:xfrm>
        </p:spPr>
        <p:txBody>
          <a:bodyPr/>
          <a:lstStyle/>
          <a:p>
            <a:r>
              <a:rPr lang="en-US"/>
              <a:t>Click icon to add picture</a:t>
            </a:r>
          </a:p>
        </p:txBody>
      </p:sp>
      <p:sp>
        <p:nvSpPr>
          <p:cNvPr id="19" name="TextBox 18"/>
          <p:cNvSpPr txBox="1"/>
          <p:nvPr userDrawn="1"/>
        </p:nvSpPr>
        <p:spPr>
          <a:xfrm>
            <a:off x="762000" y="4343400"/>
            <a:ext cx="7620000" cy="1015663"/>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0" dirty="0">
                <a:solidFill>
                  <a:schemeClr val="accent1"/>
                </a:solidFill>
              </a:rPr>
              <a:t>Presented</a:t>
            </a:r>
            <a:r>
              <a:rPr lang="en-US" sz="2800" b="0" baseline="0" dirty="0">
                <a:solidFill>
                  <a:schemeClr val="accent1"/>
                </a:solidFill>
              </a:rPr>
              <a:t> by </a:t>
            </a:r>
          </a:p>
          <a:p>
            <a:pPr marL="0" marR="0" indent="0" algn="ctr" defTabSz="914400" rtl="0" eaLnBrk="1" fontAlgn="auto" latinLnBrk="0" hangingPunct="1">
              <a:lnSpc>
                <a:spcPct val="100000"/>
              </a:lnSpc>
              <a:spcBef>
                <a:spcPts val="0"/>
              </a:spcBef>
              <a:spcAft>
                <a:spcPts val="0"/>
              </a:spcAft>
              <a:buClrTx/>
              <a:buSzTx/>
              <a:buFontTx/>
              <a:buNone/>
              <a:tabLst/>
              <a:defRPr/>
            </a:pPr>
            <a:r>
              <a:rPr lang="en-US" sz="3200" dirty="0">
                <a:solidFill>
                  <a:schemeClr val="accent1"/>
                </a:solidFill>
              </a:rPr>
              <a:t>UC Master Gardeners of Placer County</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111DB74A-73E3-49E8-8984-0D5D8C20C55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content, photo">
    <p:spTree>
      <p:nvGrpSpPr>
        <p:cNvPr id="1" name=""/>
        <p:cNvGrpSpPr/>
        <p:nvPr/>
      </p:nvGrpSpPr>
      <p:grpSpPr>
        <a:xfrm>
          <a:off x="0" y="0"/>
          <a:ext cx="0" cy="0"/>
          <a:chOff x="0" y="0"/>
          <a:chExt cx="0" cy="0"/>
        </a:xfrm>
      </p:grpSpPr>
      <p:sp>
        <p:nvSpPr>
          <p:cNvPr id="15" name="Text Placeholder 14"/>
          <p:cNvSpPr>
            <a:spLocks noGrp="1"/>
          </p:cNvSpPr>
          <p:nvPr>
            <p:ph type="body" sz="quarter" idx="13"/>
          </p:nvPr>
        </p:nvSpPr>
        <p:spPr>
          <a:xfrm>
            <a:off x="457200" y="1600200"/>
            <a:ext cx="4724400" cy="4419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Slide Number Placeholder 19"/>
          <p:cNvSpPr>
            <a:spLocks noGrp="1"/>
          </p:cNvSpPr>
          <p:nvPr>
            <p:ph type="sldNum" sz="quarter" idx="16"/>
          </p:nvPr>
        </p:nvSpPr>
        <p:spPr/>
        <p:txBody>
          <a:bodyPr/>
          <a:lstStyle/>
          <a:p>
            <a:fld id="{111DB74A-73E3-49E8-8984-0D5D8C20C556}" type="slidenum">
              <a:rPr lang="en-US" smtClean="0"/>
              <a:pPr/>
              <a:t>‹#›</a:t>
            </a:fld>
            <a:endParaRPr lang="en-US" dirty="0"/>
          </a:p>
        </p:txBody>
      </p:sp>
      <p:sp>
        <p:nvSpPr>
          <p:cNvPr id="10" name="Picture Placeholder 9"/>
          <p:cNvSpPr>
            <a:spLocks noGrp="1"/>
          </p:cNvSpPr>
          <p:nvPr>
            <p:ph type="pic" sz="quarter" idx="18"/>
          </p:nvPr>
        </p:nvSpPr>
        <p:spPr>
          <a:xfrm>
            <a:off x="5486400" y="1600200"/>
            <a:ext cx="2743200" cy="2514600"/>
          </a:xfrm>
        </p:spPr>
        <p:txBody>
          <a:bodyPr/>
          <a:lstStyle>
            <a:lvl1pPr>
              <a:buNone/>
              <a:defRPr/>
            </a:lvl1pPr>
          </a:lstStyle>
          <a:p>
            <a:endParaRPr lang="en-US" dirty="0"/>
          </a:p>
        </p:txBody>
      </p:sp>
      <p:sp>
        <p:nvSpPr>
          <p:cNvPr id="7" name="Title 6"/>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and photo">
    <p:spTree>
      <p:nvGrpSpPr>
        <p:cNvPr id="1" name=""/>
        <p:cNvGrpSpPr/>
        <p:nvPr/>
      </p:nvGrpSpPr>
      <p:grpSpPr>
        <a:xfrm>
          <a:off x="0" y="0"/>
          <a:ext cx="0" cy="0"/>
          <a:chOff x="0" y="0"/>
          <a:chExt cx="0" cy="0"/>
        </a:xfrm>
      </p:grpSpPr>
      <p:sp>
        <p:nvSpPr>
          <p:cNvPr id="15" name="Text Placeholder 14"/>
          <p:cNvSpPr>
            <a:spLocks noGrp="1"/>
          </p:cNvSpPr>
          <p:nvPr>
            <p:ph type="body" sz="quarter" idx="13"/>
          </p:nvPr>
        </p:nvSpPr>
        <p:spPr>
          <a:xfrm>
            <a:off x="457200" y="685800"/>
            <a:ext cx="4724400" cy="4419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Slide Number Placeholder 19"/>
          <p:cNvSpPr>
            <a:spLocks noGrp="1"/>
          </p:cNvSpPr>
          <p:nvPr>
            <p:ph type="sldNum" sz="quarter" idx="16"/>
          </p:nvPr>
        </p:nvSpPr>
        <p:spPr/>
        <p:txBody>
          <a:bodyPr/>
          <a:lstStyle/>
          <a:p>
            <a:fld id="{111DB74A-73E3-49E8-8984-0D5D8C20C556}" type="slidenum">
              <a:rPr lang="en-US" smtClean="0"/>
              <a:pPr/>
              <a:t>‹#›</a:t>
            </a:fld>
            <a:endParaRPr lang="en-US" dirty="0"/>
          </a:p>
        </p:txBody>
      </p:sp>
      <p:sp>
        <p:nvSpPr>
          <p:cNvPr id="10" name="Picture Placeholder 9"/>
          <p:cNvSpPr>
            <a:spLocks noGrp="1"/>
          </p:cNvSpPr>
          <p:nvPr>
            <p:ph type="pic" sz="quarter" idx="18"/>
          </p:nvPr>
        </p:nvSpPr>
        <p:spPr>
          <a:xfrm>
            <a:off x="5486400" y="685800"/>
            <a:ext cx="2743200" cy="2514600"/>
          </a:xfrm>
        </p:spPr>
        <p:txBody>
          <a:bodyPr/>
          <a:lstStyle>
            <a:lvl1pPr>
              <a:buNone/>
              <a:defRPr/>
            </a:lvl1pPr>
          </a:lstStyle>
          <a:p>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ubtitl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8229600" cy="639762"/>
          </a:xfrm>
          <a:ln>
            <a:noFill/>
          </a:ln>
        </p:spPr>
        <p:txBody>
          <a:bodyPr anchor="b"/>
          <a:lstStyle>
            <a:lvl1pPr marL="0" indent="0" algn="ctr">
              <a:spcAft>
                <a:spcPts val="600"/>
              </a:spcAft>
              <a:buNone/>
              <a:defRPr sz="3200" b="0" i="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8229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p>
            <a:fld id="{111DB74A-73E3-49E8-8984-0D5D8C20C556}"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ctr">
              <a:defRPr sz="2000" b="1"/>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5762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111DB74A-73E3-49E8-8984-0D5D8C20C556}"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9">
            <a:extLst>
              <a:ext uri="{FF2B5EF4-FFF2-40B4-BE49-F238E27FC236}">
                <a16:creationId xmlns:a16="http://schemas.microsoft.com/office/drawing/2014/main" id="{D89AF525-E548-4AFF-8664-948C6C05BC55}"/>
              </a:ext>
            </a:extLst>
          </p:cNvPr>
          <p:cNvSpPr>
            <a:spLocks noGrp="1"/>
          </p:cNvSpPr>
          <p:nvPr>
            <p:ph type="dt" sz="half" idx="10"/>
          </p:nvPr>
        </p:nvSpPr>
        <p:spPr/>
        <p:txBody>
          <a:bodyPr/>
          <a:lstStyle>
            <a:lvl1pPr>
              <a:defRPr/>
            </a:lvl1pPr>
          </a:lstStyle>
          <a:p>
            <a:pPr>
              <a:defRPr/>
            </a:pPr>
            <a:fld id="{8FE902DF-F65E-4A7A-ABE5-3C72451B7E48}" type="datetimeFigureOut">
              <a:rPr lang="en-US"/>
              <a:pPr>
                <a:defRPr/>
              </a:pPr>
              <a:t>12/8/2022</a:t>
            </a:fld>
            <a:endParaRPr lang="en-US"/>
          </a:p>
        </p:txBody>
      </p:sp>
      <p:sp>
        <p:nvSpPr>
          <p:cNvPr id="8" name="Footer Placeholder 21">
            <a:extLst>
              <a:ext uri="{FF2B5EF4-FFF2-40B4-BE49-F238E27FC236}">
                <a16:creationId xmlns:a16="http://schemas.microsoft.com/office/drawing/2014/main" id="{6CE93EA5-6B96-4223-91C0-5E3DFE55E487}"/>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17">
            <a:extLst>
              <a:ext uri="{FF2B5EF4-FFF2-40B4-BE49-F238E27FC236}">
                <a16:creationId xmlns:a16="http://schemas.microsoft.com/office/drawing/2014/main" id="{188FDACB-A25A-4F7C-9AEC-70780A5A9D45}"/>
              </a:ext>
            </a:extLst>
          </p:cNvPr>
          <p:cNvSpPr>
            <a:spLocks noGrp="1"/>
          </p:cNvSpPr>
          <p:nvPr>
            <p:ph type="sldNum" sz="quarter" idx="12"/>
          </p:nvPr>
        </p:nvSpPr>
        <p:spPr/>
        <p:txBody>
          <a:bodyPr/>
          <a:lstStyle>
            <a:lvl1pPr>
              <a:defRPr/>
            </a:lvl1pPr>
          </a:lstStyle>
          <a:p>
            <a:pPr>
              <a:defRPr/>
            </a:pPr>
            <a:fld id="{A78A333D-6054-4867-BB9F-56DE95C96EA3}" type="slidenum">
              <a:rPr lang="en-US" altLang="en-US"/>
              <a:pPr>
                <a:defRPr/>
              </a:pPr>
              <a:t>‹#›</a:t>
            </a:fld>
            <a:endParaRPr lang="en-US" altLang="en-US"/>
          </a:p>
        </p:txBody>
      </p:sp>
    </p:spTree>
    <p:extLst>
      <p:ext uri="{BB962C8B-B14F-4D97-AF65-F5344CB8AC3E}">
        <p14:creationId xmlns:p14="http://schemas.microsoft.com/office/powerpoint/2010/main" val="3210375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9">
            <a:extLst>
              <a:ext uri="{FF2B5EF4-FFF2-40B4-BE49-F238E27FC236}">
                <a16:creationId xmlns:a16="http://schemas.microsoft.com/office/drawing/2014/main" id="{34358F3A-EEA0-42D1-AD8E-AB08DA8215BA}"/>
              </a:ext>
            </a:extLst>
          </p:cNvPr>
          <p:cNvSpPr>
            <a:spLocks noGrp="1"/>
          </p:cNvSpPr>
          <p:nvPr>
            <p:ph type="dt" sz="half" idx="10"/>
          </p:nvPr>
        </p:nvSpPr>
        <p:spPr/>
        <p:txBody>
          <a:bodyPr/>
          <a:lstStyle>
            <a:lvl1pPr>
              <a:defRPr/>
            </a:lvl1pPr>
          </a:lstStyle>
          <a:p>
            <a:pPr>
              <a:defRPr/>
            </a:pPr>
            <a:fld id="{AC4CA38C-E47A-4E81-80E2-234C03D55CF3}" type="datetimeFigureOut">
              <a:rPr lang="en-US"/>
              <a:pPr>
                <a:defRPr/>
              </a:pPr>
              <a:t>12/8/2022</a:t>
            </a:fld>
            <a:endParaRPr lang="en-US"/>
          </a:p>
        </p:txBody>
      </p:sp>
      <p:sp>
        <p:nvSpPr>
          <p:cNvPr id="5" name="Footer Placeholder 21">
            <a:extLst>
              <a:ext uri="{FF2B5EF4-FFF2-40B4-BE49-F238E27FC236}">
                <a16:creationId xmlns:a16="http://schemas.microsoft.com/office/drawing/2014/main" id="{A6ADAF32-C792-4F70-9F77-0A4FDC5C8BC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17">
            <a:extLst>
              <a:ext uri="{FF2B5EF4-FFF2-40B4-BE49-F238E27FC236}">
                <a16:creationId xmlns:a16="http://schemas.microsoft.com/office/drawing/2014/main" id="{F87622AB-8950-4006-BCFE-EC9798C945C1}"/>
              </a:ext>
            </a:extLst>
          </p:cNvPr>
          <p:cNvSpPr>
            <a:spLocks noGrp="1"/>
          </p:cNvSpPr>
          <p:nvPr>
            <p:ph type="sldNum" sz="quarter" idx="12"/>
          </p:nvPr>
        </p:nvSpPr>
        <p:spPr/>
        <p:txBody>
          <a:bodyPr/>
          <a:lstStyle>
            <a:lvl1pPr>
              <a:defRPr/>
            </a:lvl1pPr>
          </a:lstStyle>
          <a:p>
            <a:pPr>
              <a:defRPr/>
            </a:pPr>
            <a:fld id="{4757761F-D026-480C-981F-9EC23628D720}" type="slidenum">
              <a:rPr lang="en-US" altLang="en-US"/>
              <a:pPr>
                <a:defRPr/>
              </a:pPr>
              <a:t>‹#›</a:t>
            </a:fld>
            <a:endParaRPr lang="en-US" altLang="en-US"/>
          </a:p>
        </p:txBody>
      </p:sp>
    </p:spTree>
    <p:extLst>
      <p:ext uri="{BB962C8B-B14F-4D97-AF65-F5344CB8AC3E}">
        <p14:creationId xmlns:p14="http://schemas.microsoft.com/office/powerpoint/2010/main" val="5373145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1_Title, content, photo">
    <p:spTree>
      <p:nvGrpSpPr>
        <p:cNvPr id="1" name=""/>
        <p:cNvGrpSpPr/>
        <p:nvPr/>
      </p:nvGrpSpPr>
      <p:grpSpPr>
        <a:xfrm>
          <a:off x="0" y="0"/>
          <a:ext cx="0" cy="0"/>
          <a:chOff x="0" y="0"/>
          <a:chExt cx="0" cy="0"/>
        </a:xfrm>
      </p:grpSpPr>
      <p:sp>
        <p:nvSpPr>
          <p:cNvPr id="119" name="Body Level One…"/>
          <p:cNvSpPr txBox="1">
            <a:spLocks noGrp="1"/>
          </p:cNvSpPr>
          <p:nvPr>
            <p:ph type="body" sz="half" idx="1"/>
          </p:nvPr>
        </p:nvSpPr>
        <p:spPr>
          <a:xfrm>
            <a:off x="457200" y="1600200"/>
            <a:ext cx="4724400" cy="4419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2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21" name="Picture Placeholder 9"/>
          <p:cNvSpPr>
            <a:spLocks noGrp="1"/>
          </p:cNvSpPr>
          <p:nvPr>
            <p:ph type="pic" sz="quarter" idx="13"/>
          </p:nvPr>
        </p:nvSpPr>
        <p:spPr>
          <a:xfrm>
            <a:off x="5486400" y="1600200"/>
            <a:ext cx="2743200" cy="2514600"/>
          </a:xfrm>
          <a:prstGeom prst="rect">
            <a:avLst/>
          </a:prstGeom>
        </p:spPr>
        <p:txBody>
          <a:bodyPr lIns="91439" rIns="91439">
            <a:noAutofit/>
          </a:bodyPr>
          <a:lstStyle/>
          <a:p>
            <a:endParaRPr/>
          </a:p>
        </p:txBody>
      </p:sp>
      <p:sp>
        <p:nvSpPr>
          <p:cNvPr id="122" name="Title Text"/>
          <p:cNvSpPr txBox="1">
            <a:spLocks noGrp="1"/>
          </p:cNvSpPr>
          <p:nvPr>
            <p:ph type="title"/>
          </p:nvPr>
        </p:nvSpPr>
        <p:spPr>
          <a:xfrm>
            <a:off x="457200" y="274638"/>
            <a:ext cx="8229600" cy="1143001"/>
          </a:xfrm>
          <a:prstGeom prst="rect">
            <a:avLst/>
          </a:prstGeom>
          <a:noFill/>
        </p:spPr>
        <p:txBody>
          <a:bodyPr/>
          <a:lstStyle/>
          <a:p>
            <a:r>
              <a:t>Title Text</a:t>
            </a:r>
          </a:p>
        </p:txBody>
      </p:sp>
    </p:spTree>
    <p:extLst>
      <p:ext uri="{BB962C8B-B14F-4D97-AF65-F5344CB8AC3E}">
        <p14:creationId xmlns:p14="http://schemas.microsoft.com/office/powerpoint/2010/main" val="68020589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baseline="0"/>
            </a:lvl1pPr>
            <a:lvl2pPr>
              <a:defRPr sz="2400" b="0" i="0" baseline="0"/>
            </a:lvl2pPr>
            <a:lvl3pPr>
              <a:defRPr baseline="0"/>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111DB74A-73E3-49E8-8984-0D5D8C20C55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5" name="Text Placeholder 14"/>
          <p:cNvSpPr>
            <a:spLocks noGrp="1"/>
          </p:cNvSpPr>
          <p:nvPr>
            <p:ph type="body" sz="quarter" idx="13"/>
          </p:nvPr>
        </p:nvSpPr>
        <p:spPr>
          <a:xfrm>
            <a:off x="457200" y="1600200"/>
            <a:ext cx="4724400" cy="4191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itle 17"/>
          <p:cNvSpPr>
            <a:spLocks noGrp="1"/>
          </p:cNvSpPr>
          <p:nvPr>
            <p:ph type="title"/>
          </p:nvPr>
        </p:nvSpPr>
        <p:spPr/>
        <p:txBody>
          <a:bodyPr/>
          <a:lstStyle/>
          <a:p>
            <a:r>
              <a:rPr lang="en-US"/>
              <a:t>Click to edit Master title style</a:t>
            </a:r>
          </a:p>
        </p:txBody>
      </p:sp>
      <p:sp>
        <p:nvSpPr>
          <p:cNvPr id="20" name="Slide Number Placeholder 19"/>
          <p:cNvSpPr>
            <a:spLocks noGrp="1"/>
          </p:cNvSpPr>
          <p:nvPr>
            <p:ph type="sldNum" sz="quarter" idx="16"/>
          </p:nvPr>
        </p:nvSpPr>
        <p:spPr/>
        <p:txBody>
          <a:bodyPr/>
          <a:lstStyle/>
          <a:p>
            <a:fld id="{111DB74A-73E3-49E8-8984-0D5D8C20C556}" type="slidenum">
              <a:rPr lang="en-US" smtClean="0"/>
              <a:pPr/>
              <a:t>‹#›</a:t>
            </a:fld>
            <a:endParaRPr lang="en-US" dirty="0"/>
          </a:p>
        </p:txBody>
      </p:sp>
      <p:sp>
        <p:nvSpPr>
          <p:cNvPr id="10" name="Picture Placeholder 9"/>
          <p:cNvSpPr>
            <a:spLocks noGrp="1"/>
          </p:cNvSpPr>
          <p:nvPr>
            <p:ph type="pic" sz="quarter" idx="18"/>
          </p:nvPr>
        </p:nvSpPr>
        <p:spPr>
          <a:xfrm>
            <a:off x="5486400" y="1600200"/>
            <a:ext cx="2743200" cy="2514600"/>
          </a:xfrm>
        </p:spPr>
        <p:txBody>
          <a:bodyPr/>
          <a:lstStyle>
            <a:lvl1pPr>
              <a:buNone/>
              <a:defRPr/>
            </a:lvl1pPr>
          </a:lstStyle>
          <a:p>
            <a:r>
              <a:rPr lang="en-US"/>
              <a:t>Click icon to add picture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1" name="Title 1"/>
          <p:cNvSpPr>
            <a:spLocks noGrp="1"/>
          </p:cNvSpPr>
          <p:nvPr>
            <p:ph type="ctrTitle"/>
          </p:nvPr>
        </p:nvSpPr>
        <p:spPr>
          <a:xfrm>
            <a:off x="685800" y="685800"/>
            <a:ext cx="7772400" cy="1143000"/>
          </a:xfrm>
        </p:spPr>
        <p:txBody>
          <a:bodyPr/>
          <a:lstStyle>
            <a:lvl1pPr>
              <a:defRPr baseline="0">
                <a:solidFill>
                  <a:schemeClr val="accent1"/>
                </a:solidFill>
              </a:defRPr>
            </a:lvl1pPr>
          </a:lstStyle>
          <a:p>
            <a:r>
              <a:rPr lang="en-US"/>
              <a:t>Click to edit Master title style</a:t>
            </a:r>
            <a:endParaRPr lang="en-US" dirty="0"/>
          </a:p>
        </p:txBody>
      </p:sp>
      <p:sp>
        <p:nvSpPr>
          <p:cNvPr id="14" name="Slide Number Placeholder 5"/>
          <p:cNvSpPr txBox="1">
            <a:spLocks/>
          </p:cNvSpPr>
          <p:nvPr userDrawn="1"/>
        </p:nvSpPr>
        <p:spPr>
          <a:xfrm>
            <a:off x="7315200" y="6356350"/>
            <a:ext cx="13716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0EBBE47B-08D9-4130-BED0-6D57421D0D15}"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12" name="Text Placeholder 11"/>
          <p:cNvSpPr>
            <a:spLocks noGrp="1"/>
          </p:cNvSpPr>
          <p:nvPr>
            <p:ph type="body" sz="quarter" idx="13"/>
          </p:nvPr>
        </p:nvSpPr>
        <p:spPr>
          <a:xfrm>
            <a:off x="685800" y="2057400"/>
            <a:ext cx="7772400" cy="3124200"/>
          </a:xfrm>
        </p:spPr>
        <p:txBody>
          <a:bodyPr/>
          <a:lstStyle>
            <a:lvl3pPr>
              <a:defRPr baseline="0"/>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111DB74A-73E3-49E8-8984-0D5D8C20C55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content, photo">
    <p:spTree>
      <p:nvGrpSpPr>
        <p:cNvPr id="1" name=""/>
        <p:cNvGrpSpPr/>
        <p:nvPr/>
      </p:nvGrpSpPr>
      <p:grpSpPr>
        <a:xfrm>
          <a:off x="0" y="0"/>
          <a:ext cx="0" cy="0"/>
          <a:chOff x="0" y="0"/>
          <a:chExt cx="0" cy="0"/>
        </a:xfrm>
      </p:grpSpPr>
      <p:sp>
        <p:nvSpPr>
          <p:cNvPr id="15" name="Text Placeholder 14"/>
          <p:cNvSpPr>
            <a:spLocks noGrp="1"/>
          </p:cNvSpPr>
          <p:nvPr>
            <p:ph type="body" sz="quarter" idx="13"/>
          </p:nvPr>
        </p:nvSpPr>
        <p:spPr>
          <a:xfrm>
            <a:off x="457200" y="1600200"/>
            <a:ext cx="4724400" cy="4419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Slide Number Placeholder 19"/>
          <p:cNvSpPr>
            <a:spLocks noGrp="1"/>
          </p:cNvSpPr>
          <p:nvPr>
            <p:ph type="sldNum" sz="quarter" idx="16"/>
          </p:nvPr>
        </p:nvSpPr>
        <p:spPr/>
        <p:txBody>
          <a:bodyPr/>
          <a:lstStyle/>
          <a:p>
            <a:fld id="{111DB74A-73E3-49E8-8984-0D5D8C20C556}" type="slidenum">
              <a:rPr lang="en-US" smtClean="0"/>
              <a:pPr/>
              <a:t>‹#›</a:t>
            </a:fld>
            <a:endParaRPr lang="en-US" dirty="0"/>
          </a:p>
        </p:txBody>
      </p:sp>
      <p:sp>
        <p:nvSpPr>
          <p:cNvPr id="10" name="Picture Placeholder 9"/>
          <p:cNvSpPr>
            <a:spLocks noGrp="1"/>
          </p:cNvSpPr>
          <p:nvPr>
            <p:ph type="pic" sz="quarter" idx="18"/>
          </p:nvPr>
        </p:nvSpPr>
        <p:spPr>
          <a:xfrm>
            <a:off x="5486400" y="1600200"/>
            <a:ext cx="2743200" cy="2514600"/>
          </a:xfrm>
        </p:spPr>
        <p:txBody>
          <a:bodyPr/>
          <a:lstStyle>
            <a:lvl1pPr>
              <a:buNone/>
              <a:defRPr/>
            </a:lvl1pPr>
          </a:lstStyle>
          <a:p>
            <a:endParaRPr lang="en-US" dirty="0"/>
          </a:p>
        </p:txBody>
      </p:sp>
      <p:sp>
        <p:nvSpPr>
          <p:cNvPr id="7" name="Title 6"/>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and photo">
    <p:spTree>
      <p:nvGrpSpPr>
        <p:cNvPr id="1" name=""/>
        <p:cNvGrpSpPr/>
        <p:nvPr/>
      </p:nvGrpSpPr>
      <p:grpSpPr>
        <a:xfrm>
          <a:off x="0" y="0"/>
          <a:ext cx="0" cy="0"/>
          <a:chOff x="0" y="0"/>
          <a:chExt cx="0" cy="0"/>
        </a:xfrm>
      </p:grpSpPr>
      <p:sp>
        <p:nvSpPr>
          <p:cNvPr id="15" name="Text Placeholder 14"/>
          <p:cNvSpPr>
            <a:spLocks noGrp="1"/>
          </p:cNvSpPr>
          <p:nvPr>
            <p:ph type="body" sz="quarter" idx="13"/>
          </p:nvPr>
        </p:nvSpPr>
        <p:spPr>
          <a:xfrm>
            <a:off x="457200" y="685800"/>
            <a:ext cx="4724400" cy="4419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Slide Number Placeholder 19"/>
          <p:cNvSpPr>
            <a:spLocks noGrp="1"/>
          </p:cNvSpPr>
          <p:nvPr>
            <p:ph type="sldNum" sz="quarter" idx="16"/>
          </p:nvPr>
        </p:nvSpPr>
        <p:spPr/>
        <p:txBody>
          <a:bodyPr/>
          <a:lstStyle/>
          <a:p>
            <a:fld id="{111DB74A-73E3-49E8-8984-0D5D8C20C556}" type="slidenum">
              <a:rPr lang="en-US" smtClean="0"/>
              <a:pPr/>
              <a:t>‹#›</a:t>
            </a:fld>
            <a:endParaRPr lang="en-US" dirty="0"/>
          </a:p>
        </p:txBody>
      </p:sp>
      <p:sp>
        <p:nvSpPr>
          <p:cNvPr id="10" name="Picture Placeholder 9"/>
          <p:cNvSpPr>
            <a:spLocks noGrp="1"/>
          </p:cNvSpPr>
          <p:nvPr>
            <p:ph type="pic" sz="quarter" idx="18"/>
          </p:nvPr>
        </p:nvSpPr>
        <p:spPr>
          <a:xfrm>
            <a:off x="5486400" y="685800"/>
            <a:ext cx="2743200" cy="2514600"/>
          </a:xfrm>
        </p:spPr>
        <p:txBody>
          <a:bodyPr/>
          <a:lstStyle>
            <a:lvl1pPr>
              <a:buNone/>
              <a:defRPr/>
            </a:lvl1pPr>
          </a:lstStyle>
          <a:p>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titl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8229600" cy="639762"/>
          </a:xfrm>
          <a:ln>
            <a:noFill/>
          </a:ln>
        </p:spPr>
        <p:txBody>
          <a:bodyPr anchor="b">
            <a:normAutofit/>
          </a:bodyPr>
          <a:lstStyle>
            <a:lvl1pPr marL="0" indent="0" algn="ctr">
              <a:spcAft>
                <a:spcPts val="600"/>
              </a:spcAft>
              <a:buNone/>
              <a:defRPr sz="3200" b="0" i="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8229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p>
            <a:fld id="{111DB74A-73E3-49E8-8984-0D5D8C20C55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ctr">
              <a:defRPr sz="2000" b="1"/>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5762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fld id="{111DB74A-73E3-49E8-8984-0D5D8C20C55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tiff"/><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tiff"/><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2.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0E4B5">
            <a:alpha val="94902"/>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1"/>
            <a:ext cx="8229600" cy="380999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1DB74A-73E3-49E8-8984-0D5D8C20C556}" type="slidenum">
              <a:rPr lang="en-US" smtClean="0"/>
              <a:pPr/>
              <a:t>‹#›</a:t>
            </a:fld>
            <a:endParaRPr lang="en-US" dirty="0"/>
          </a:p>
        </p:txBody>
      </p:sp>
      <p:pic>
        <p:nvPicPr>
          <p:cNvPr id="7" name="Picture 6" descr="ANR_subbrands_horizontal_MG.tif"/>
          <p:cNvPicPr>
            <a:picLocks noChangeAspect="1"/>
          </p:cNvPicPr>
          <p:nvPr userDrawn="1"/>
        </p:nvPicPr>
        <p:blipFill>
          <a:blip r:embed="rId6" cstate="print">
            <a:clrChange>
              <a:clrFrom>
                <a:srgbClr val="FFFFFE"/>
              </a:clrFrom>
              <a:clrTo>
                <a:srgbClr val="FFFFFE">
                  <a:alpha val="0"/>
                </a:srgbClr>
              </a:clrTo>
            </a:clrChange>
          </a:blip>
          <a:stretch>
            <a:fillRect/>
          </a:stretch>
        </p:blipFill>
        <p:spPr>
          <a:xfrm>
            <a:off x="1600200" y="5715000"/>
            <a:ext cx="5766816" cy="786384"/>
          </a:xfrm>
          <a:prstGeom prst="rect">
            <a:avLst/>
          </a:prstGeom>
        </p:spPr>
      </p:pic>
    </p:spTree>
  </p:cSld>
  <p:clrMap bg1="lt1" tx1="dk1" bg2="lt2" tx2="dk2" accent1="accent1" accent2="accent2" accent3="accent3" accent4="accent4" accent5="accent5" accent6="accent6" hlink="hlink" folHlink="folHlink"/>
  <p:sldLayoutIdLst>
    <p:sldLayoutId id="2147483721" r:id="rId1"/>
    <p:sldLayoutId id="2147483722" r:id="rId2"/>
    <p:sldLayoutId id="2147483732" r:id="rId3"/>
    <p:sldLayoutId id="2147483747" r:id="rId4"/>
  </p:sldLayoutIdLst>
  <p:hf hdr="0" ftr="0" dt="0"/>
  <p:txStyles>
    <p:titleStyle>
      <a:lvl1pPr algn="ctr" defTabSz="914400" rtl="0" eaLnBrk="1" latinLnBrk="0" hangingPunct="1">
        <a:spcBef>
          <a:spcPct val="0"/>
        </a:spcBef>
        <a:buNone/>
        <a:defRPr sz="4400" kern="1200" baseline="0">
          <a:solidFill>
            <a:schemeClr val="accent1"/>
          </a:solidFill>
          <a:latin typeface="+mj-lt"/>
          <a:ea typeface="+mj-ea"/>
          <a:cs typeface="+mj-cs"/>
        </a:defRPr>
      </a:lvl1pPr>
    </p:titleStyle>
    <p:bodyStyle>
      <a:lvl1pPr marL="342900" indent="-342900" algn="l" defTabSz="914400" rtl="0" eaLnBrk="1" latinLnBrk="0" hangingPunct="1">
        <a:spcBef>
          <a:spcPct val="20000"/>
        </a:spcBef>
        <a:spcAft>
          <a:spcPts val="300"/>
        </a:spcAft>
        <a:buFontTx/>
        <a:buNone/>
        <a:defRPr sz="3200" b="0" i="0" kern="1200" baseline="0">
          <a:solidFill>
            <a:schemeClr val="tx2"/>
          </a:solidFill>
          <a:latin typeface="+mn-lt"/>
          <a:ea typeface="+mn-ea"/>
          <a:cs typeface="+mn-cs"/>
        </a:defRPr>
      </a:lvl1pPr>
      <a:lvl2pPr marL="742950" indent="-285750" algn="l" defTabSz="914400" rtl="0" eaLnBrk="1" latinLnBrk="0" hangingPunct="1">
        <a:spcBef>
          <a:spcPct val="20000"/>
        </a:spcBef>
        <a:spcAft>
          <a:spcPts val="300"/>
        </a:spcAft>
        <a:buFont typeface="Wingdings" pitchFamily="2" charset="2"/>
        <a:buChar char="v"/>
        <a:defRPr sz="2400" b="0" i="0" kern="1200" baseline="0">
          <a:solidFill>
            <a:schemeClr val="tx2"/>
          </a:solidFill>
          <a:latin typeface="+mn-lt"/>
          <a:ea typeface="+mn-ea"/>
          <a:cs typeface="+mn-cs"/>
        </a:defRPr>
      </a:lvl2pPr>
      <a:lvl3pPr marL="1143000" indent="-228600" algn="l" defTabSz="914400" rtl="0" eaLnBrk="1" latinLnBrk="0" hangingPunct="1">
        <a:spcBef>
          <a:spcPct val="20000"/>
        </a:spcBef>
        <a:spcAft>
          <a:spcPts val="300"/>
        </a:spcAft>
        <a:buFont typeface="Arial" pitchFamily="34" charset="0"/>
        <a:buChar char="•"/>
        <a:defRPr sz="2400" kern="1200" baseline="0">
          <a:solidFill>
            <a:schemeClr val="tx2"/>
          </a:solidFill>
          <a:latin typeface="+mn-lt"/>
          <a:ea typeface="+mn-ea"/>
          <a:cs typeface="+mn-cs"/>
        </a:defRPr>
      </a:lvl3pPr>
      <a:lvl4pPr marL="16002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C0E4B5">
            <a:alpha val="94902"/>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1"/>
            <a:ext cx="8229600" cy="4038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315200" y="6356350"/>
            <a:ext cx="1371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1DB74A-73E3-49E8-8984-0D5D8C20C556}" type="slidenum">
              <a:rPr lang="en-US" smtClean="0"/>
              <a:pPr/>
              <a:t>‹#›</a:t>
            </a:fld>
            <a:endParaRPr lang="en-US" dirty="0"/>
          </a:p>
        </p:txBody>
      </p:sp>
      <p:sp>
        <p:nvSpPr>
          <p:cNvPr id="8" name="TextBox 7"/>
          <p:cNvSpPr txBox="1"/>
          <p:nvPr userDrawn="1"/>
        </p:nvSpPr>
        <p:spPr>
          <a:xfrm>
            <a:off x="2667000" y="6172200"/>
            <a:ext cx="4191000" cy="400110"/>
          </a:xfrm>
          <a:prstGeom prst="rect">
            <a:avLst/>
          </a:prstGeom>
          <a:noFill/>
        </p:spPr>
        <p:txBody>
          <a:bodyPr wrap="square" rtlCol="0">
            <a:spAutoFit/>
          </a:bodyPr>
          <a:lstStyle/>
          <a:p>
            <a:r>
              <a:rPr lang="en-US" sz="2000" b="0" dirty="0">
                <a:solidFill>
                  <a:schemeClr val="accent1"/>
                </a:solidFill>
              </a:rPr>
              <a:t>UC Master</a:t>
            </a:r>
            <a:r>
              <a:rPr lang="en-US" sz="2000" b="0" baseline="0" dirty="0">
                <a:solidFill>
                  <a:schemeClr val="accent1"/>
                </a:solidFill>
              </a:rPr>
              <a:t> Gardeners of Placer County</a:t>
            </a:r>
            <a:endParaRPr lang="en-US" sz="2000" b="0" dirty="0">
              <a:solidFill>
                <a:schemeClr val="accent1"/>
              </a:solidFill>
            </a:endParaRPr>
          </a:p>
        </p:txBody>
      </p:sp>
      <p:pic>
        <p:nvPicPr>
          <p:cNvPr id="9" name="Picture 8" descr="MG_logo-v2014_short-UCCE.tif"/>
          <p:cNvPicPr>
            <a:picLocks noChangeAspect="1"/>
          </p:cNvPicPr>
          <p:nvPr userDrawn="1"/>
        </p:nvPicPr>
        <p:blipFill>
          <a:blip r:embed="rId7" cstate="print">
            <a:clrChange>
              <a:clrFrom>
                <a:srgbClr val="FFFFFE"/>
              </a:clrFrom>
              <a:clrTo>
                <a:srgbClr val="FFFFFE">
                  <a:alpha val="0"/>
                </a:srgbClr>
              </a:clrTo>
            </a:clrChange>
          </a:blip>
          <a:stretch>
            <a:fillRect/>
          </a:stretch>
        </p:blipFill>
        <p:spPr>
          <a:xfrm>
            <a:off x="2148840" y="6099048"/>
            <a:ext cx="546652" cy="502920"/>
          </a:xfrm>
          <a:prstGeom prst="rect">
            <a:avLst/>
          </a:prstGeom>
        </p:spPr>
      </p:pic>
    </p:spTree>
  </p:cSld>
  <p:clrMap bg1="lt1" tx1="dk1" bg2="lt2" tx2="dk2" accent1="accent1" accent2="accent2" accent3="accent3" accent4="accent4" accent5="accent5" accent6="accent6" hlink="hlink" folHlink="folHlink"/>
  <p:sldLayoutIdLst>
    <p:sldLayoutId id="2147483736" r:id="rId1"/>
    <p:sldLayoutId id="2147483737" r:id="rId2"/>
    <p:sldLayoutId id="2147483748" r:id="rId3"/>
    <p:sldLayoutId id="2147483738" r:id="rId4"/>
    <p:sldLayoutId id="2147483745" r:id="rId5"/>
  </p:sldLayoutIdLst>
  <p:hf hdr="0" ftr="0" dt="0"/>
  <p:txStyles>
    <p:titleStyle>
      <a:lvl1pPr algn="ctr" defTabSz="914400" rtl="0" eaLnBrk="1" latinLnBrk="0" hangingPunct="1">
        <a:spcBef>
          <a:spcPct val="0"/>
        </a:spcBef>
        <a:buNone/>
        <a:defRPr sz="4400" kern="1200" baseline="0">
          <a:solidFill>
            <a:schemeClr val="accent1"/>
          </a:solidFill>
          <a:latin typeface="+mj-lt"/>
          <a:ea typeface="+mj-ea"/>
          <a:cs typeface="+mj-cs"/>
        </a:defRPr>
      </a:lvl1pPr>
    </p:titleStyle>
    <p:bodyStyle>
      <a:lvl1pPr marL="342900" indent="-342900" algn="l" defTabSz="914400" rtl="0" eaLnBrk="1" latinLnBrk="0" hangingPunct="1">
        <a:spcBef>
          <a:spcPct val="20000"/>
        </a:spcBef>
        <a:spcAft>
          <a:spcPts val="300"/>
        </a:spcAft>
        <a:buFontTx/>
        <a:buNone/>
        <a:defRPr sz="3200" b="0" i="0" kern="1200" baseline="0">
          <a:solidFill>
            <a:schemeClr val="tx2"/>
          </a:solidFill>
          <a:latin typeface="+mn-lt"/>
          <a:ea typeface="+mn-ea"/>
          <a:cs typeface="+mn-cs"/>
        </a:defRPr>
      </a:lvl1pPr>
      <a:lvl2pPr marL="742950" indent="-285750" algn="l" defTabSz="914400" rtl="0" eaLnBrk="1" latinLnBrk="0" hangingPunct="1">
        <a:spcBef>
          <a:spcPct val="20000"/>
        </a:spcBef>
        <a:spcAft>
          <a:spcPts val="300"/>
        </a:spcAft>
        <a:buFont typeface="Wingdings" pitchFamily="2" charset="2"/>
        <a:buChar char="v"/>
        <a:defRPr sz="2400" b="0" kern="1200" baseline="0">
          <a:solidFill>
            <a:schemeClr val="tx2"/>
          </a:solidFill>
          <a:latin typeface="+mn-lt"/>
          <a:ea typeface="+mn-ea"/>
          <a:cs typeface="+mn-cs"/>
        </a:defRPr>
      </a:lvl2pPr>
      <a:lvl3pPr marL="1143000" indent="-228600" algn="l" defTabSz="914400" rtl="0" eaLnBrk="1" latinLnBrk="0" hangingPunct="1">
        <a:spcBef>
          <a:spcPct val="20000"/>
        </a:spcBef>
        <a:spcAft>
          <a:spcPts val="300"/>
        </a:spcAft>
        <a:buFont typeface="Arial" pitchFamily="34" charset="0"/>
        <a:buChar char="•"/>
        <a:defRPr sz="2400" kern="1200" baseline="0">
          <a:solidFill>
            <a:schemeClr val="tx2"/>
          </a:solidFill>
          <a:latin typeface="+mn-lt"/>
          <a:ea typeface="+mn-ea"/>
          <a:cs typeface="+mn-cs"/>
        </a:defRPr>
      </a:lvl3pPr>
      <a:lvl4pPr marL="16002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C0E4B5">
            <a:alpha val="94902"/>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1"/>
            <a:ext cx="8229600" cy="4038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315200" y="6356350"/>
            <a:ext cx="1371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1DB74A-73E3-49E8-8984-0D5D8C20C556}"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5" r:id="rId5"/>
    <p:sldLayoutId id="2147483757" r:id="rId6"/>
    <p:sldLayoutId id="2147483758" r:id="rId7"/>
    <p:sldLayoutId id="2147483759" r:id="rId8"/>
  </p:sldLayoutIdLst>
  <p:hf hdr="0" ftr="0" dt="0"/>
  <p:txStyles>
    <p:titleStyle>
      <a:lvl1pPr algn="ctr" defTabSz="914400" rtl="0" eaLnBrk="1" latinLnBrk="0" hangingPunct="1">
        <a:spcBef>
          <a:spcPct val="0"/>
        </a:spcBef>
        <a:buNone/>
        <a:defRPr sz="4400" kern="1200" baseline="0">
          <a:solidFill>
            <a:schemeClr val="accent1"/>
          </a:solidFill>
          <a:latin typeface="+mj-lt"/>
          <a:ea typeface="+mj-ea"/>
          <a:cs typeface="+mj-cs"/>
        </a:defRPr>
      </a:lvl1pPr>
    </p:titleStyle>
    <p:bodyStyle>
      <a:lvl1pPr marL="342900" indent="-342900" algn="l" defTabSz="914400" rtl="0" eaLnBrk="1" latinLnBrk="0" hangingPunct="1">
        <a:spcBef>
          <a:spcPct val="20000"/>
        </a:spcBef>
        <a:spcAft>
          <a:spcPts val="300"/>
        </a:spcAft>
        <a:buFontTx/>
        <a:buNone/>
        <a:defRPr sz="3200" b="0" i="0" kern="1200" baseline="0">
          <a:solidFill>
            <a:schemeClr val="tx2"/>
          </a:solidFill>
          <a:latin typeface="+mn-lt"/>
          <a:ea typeface="+mn-ea"/>
          <a:cs typeface="+mn-cs"/>
        </a:defRPr>
      </a:lvl1pPr>
      <a:lvl2pPr marL="742950" indent="-285750" algn="l" defTabSz="914400" rtl="0" eaLnBrk="1" latinLnBrk="0" hangingPunct="1">
        <a:spcBef>
          <a:spcPct val="20000"/>
        </a:spcBef>
        <a:spcAft>
          <a:spcPts val="300"/>
        </a:spcAft>
        <a:buFont typeface="Wingdings" pitchFamily="2" charset="2"/>
        <a:buChar char="v"/>
        <a:defRPr sz="2400" b="0" kern="1200" baseline="0">
          <a:solidFill>
            <a:schemeClr val="tx2"/>
          </a:solidFill>
          <a:latin typeface="+mn-lt"/>
          <a:ea typeface="+mn-ea"/>
          <a:cs typeface="+mn-cs"/>
        </a:defRPr>
      </a:lvl2pPr>
      <a:lvl3pPr marL="1143000" indent="-228600" algn="l" defTabSz="914400" rtl="0" eaLnBrk="1" latinLnBrk="0" hangingPunct="1">
        <a:spcBef>
          <a:spcPct val="20000"/>
        </a:spcBef>
        <a:spcAft>
          <a:spcPts val="300"/>
        </a:spcAft>
        <a:buFont typeface="Arial" pitchFamily="34" charset="0"/>
        <a:buChar char="•"/>
        <a:defRPr sz="2400" kern="1200" baseline="0">
          <a:solidFill>
            <a:schemeClr val="tx2"/>
          </a:solidFill>
          <a:latin typeface="+mn-lt"/>
          <a:ea typeface="+mn-ea"/>
          <a:cs typeface="+mn-cs"/>
        </a:defRPr>
      </a:lvl3pPr>
      <a:lvl4pPr marL="16002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15.xml"/><Relationship Id="rId5" Type="http://schemas.openxmlformats.org/officeDocument/2006/relationships/image" Target="../media/image25.jpeg"/><Relationship Id="rId4" Type="http://schemas.openxmlformats.org/officeDocument/2006/relationships/image" Target="../media/image24.jpeg"/></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comments" Target="../comments/comment1.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29.jpeg"/><Relationship Id="rId4" Type="http://schemas.openxmlformats.org/officeDocument/2006/relationships/image" Target="../media/image28.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11.xml"/><Relationship Id="rId4" Type="http://schemas.openxmlformats.org/officeDocument/2006/relationships/image" Target="../media/image31.jpeg"/></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33.jpeg"/></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15.xml"/><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hyperlink" Target="http://www.ces.ncsu.edu/depts/hort/hil/hil-8700.html" TargetMode="External"/><Relationship Id="rId2" Type="http://schemas.openxmlformats.org/officeDocument/2006/relationships/hyperlink" Target="https://content.ces.ncsu.edu/plant-propagation-by-stem-cuttings-instructions-for-the-home-gardener" TargetMode="Externa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0E4B5">
            <a:alpha val="94902"/>
          </a:srgbClr>
        </a:solidFill>
        <a:effectLst/>
      </p:bgPr>
    </p:bg>
    <p:spTree>
      <p:nvGrpSpPr>
        <p:cNvPr id="1" name=""/>
        <p:cNvGrpSpPr/>
        <p:nvPr/>
      </p:nvGrpSpPr>
      <p:grpSpPr>
        <a:xfrm>
          <a:off x="0" y="0"/>
          <a:ext cx="0" cy="0"/>
          <a:chOff x="0" y="0"/>
          <a:chExt cx="0" cy="0"/>
        </a:xfrm>
      </p:grpSpPr>
      <p:sp>
        <p:nvSpPr>
          <p:cNvPr id="15" name="Title 14"/>
          <p:cNvSpPr>
            <a:spLocks noGrp="1"/>
          </p:cNvSpPr>
          <p:nvPr>
            <p:ph type="ctrTitle"/>
          </p:nvPr>
        </p:nvSpPr>
        <p:spPr/>
        <p:txBody>
          <a:bodyPr>
            <a:normAutofit fontScale="90000"/>
          </a:bodyPr>
          <a:lstStyle/>
          <a:p>
            <a:r>
              <a:rPr lang="en-US" dirty="0"/>
              <a:t> </a:t>
            </a:r>
            <a:r>
              <a:rPr lang="en-US" sz="4900" dirty="0"/>
              <a:t>Principles of </a:t>
            </a:r>
            <a:br>
              <a:rPr lang="en-US" sz="4900" dirty="0"/>
            </a:br>
            <a:r>
              <a:rPr lang="en-US" sz="4900" dirty="0"/>
              <a:t>   Plant Propagation</a:t>
            </a:r>
          </a:p>
        </p:txBody>
      </p:sp>
      <p:pic>
        <p:nvPicPr>
          <p:cNvPr id="7" name="Picture 5" descr="http://www.ces.ncsu.edu/depts/hort/hil/gif/8701fig1.gif">
            <a:extLst>
              <a:ext uri="{FF2B5EF4-FFF2-40B4-BE49-F238E27FC236}">
                <a16:creationId xmlns:a16="http://schemas.microsoft.com/office/drawing/2014/main" id="{8202E3A0-6BAF-43F1-8728-B866AE9007EB}"/>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l="8333" r="8333"/>
          <a:stretch>
            <a:fillRect/>
          </a:stretch>
        </p:blipFill>
        <p:spPr bwMode="auto">
          <a:xfrm>
            <a:off x="3429000" y="2133600"/>
            <a:ext cx="2286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7A23D90-C921-4EBB-A517-ED7CF8D9737C}"/>
              </a:ext>
            </a:extLst>
          </p:cNvPr>
          <p:cNvSpPr>
            <a:spLocks noGrp="1"/>
          </p:cNvSpPr>
          <p:nvPr>
            <p:ph type="title"/>
          </p:nvPr>
        </p:nvSpPr>
        <p:spPr>
          <a:xfrm>
            <a:off x="457200" y="0"/>
            <a:ext cx="8229600" cy="1752599"/>
          </a:xfrm>
        </p:spPr>
        <p:txBody>
          <a:bodyPr/>
          <a:lstStyle/>
          <a:p>
            <a:pPr algn="l"/>
            <a:r>
              <a:rPr lang="en-US" dirty="0"/>
              <a:t>                 USDA Zones</a:t>
            </a:r>
          </a:p>
        </p:txBody>
      </p:sp>
      <p:sp>
        <p:nvSpPr>
          <p:cNvPr id="25603" name="Text Placeholder 2"/>
          <p:cNvSpPr>
            <a:spLocks noGrp="1"/>
          </p:cNvSpPr>
          <p:nvPr>
            <p:ph type="body" idx="1"/>
          </p:nvPr>
        </p:nvSpPr>
        <p:spPr/>
        <p:txBody>
          <a:bodyPr/>
          <a:lstStyle/>
          <a:p>
            <a:pPr>
              <a:buNone/>
            </a:pPr>
            <a:r>
              <a:rPr lang="en-US" dirty="0"/>
              <a:t>   </a:t>
            </a:r>
          </a:p>
          <a:p>
            <a:pPr>
              <a:buFontTx/>
              <a:buNone/>
            </a:pPr>
            <a:r>
              <a:rPr lang="en-US" dirty="0"/>
              <a:t>         </a:t>
            </a:r>
          </a:p>
        </p:txBody>
      </p:sp>
      <p:pic>
        <p:nvPicPr>
          <p:cNvPr id="5" name="Picture 4">
            <a:extLst>
              <a:ext uri="{FF2B5EF4-FFF2-40B4-BE49-F238E27FC236}">
                <a16:creationId xmlns:a16="http://schemas.microsoft.com/office/drawing/2014/main" id="{104A3A8C-0637-4E37-93EC-BCF63D1D73B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371600"/>
            <a:ext cx="6113207" cy="510539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0F428-6A08-4E0B-A539-9C31B2DB7F1E}"/>
              </a:ext>
            </a:extLst>
          </p:cNvPr>
          <p:cNvSpPr>
            <a:spLocks noGrp="1"/>
          </p:cNvSpPr>
          <p:nvPr>
            <p:ph type="title"/>
          </p:nvPr>
        </p:nvSpPr>
        <p:spPr>
          <a:xfrm>
            <a:off x="457200" y="304800"/>
            <a:ext cx="8229600" cy="1752600"/>
          </a:xfrm>
        </p:spPr>
        <p:txBody>
          <a:bodyPr>
            <a:normAutofit fontScale="90000"/>
          </a:bodyPr>
          <a:lstStyle/>
          <a:p>
            <a:pPr algn="l">
              <a:defRPr/>
            </a:pPr>
            <a:br>
              <a:rPr lang="en-US" altLang="en-US" dirty="0"/>
            </a:br>
            <a:br>
              <a:rPr lang="en-US" altLang="en-US" dirty="0"/>
            </a:br>
            <a:r>
              <a:rPr lang="en-US" altLang="en-US" dirty="0"/>
              <a:t>	         </a:t>
            </a:r>
            <a:r>
              <a:rPr lang="en-US" altLang="en-US" sz="4900" dirty="0"/>
              <a:t>Seed Gathering</a:t>
            </a:r>
            <a:br>
              <a:rPr lang="en-US" altLang="en-US" dirty="0"/>
            </a:br>
            <a:r>
              <a:rPr lang="en-US" dirty="0"/>
              <a:t>  	 	   </a:t>
            </a:r>
            <a:r>
              <a:rPr lang="en-US" sz="4000" dirty="0"/>
              <a:t>3 Basic Rules </a:t>
            </a:r>
            <a:br>
              <a:rPr lang="en-US" dirty="0"/>
            </a:br>
            <a:br>
              <a:rPr lang="en-US" dirty="0"/>
            </a:br>
            <a:endParaRPr lang="en-US" dirty="0"/>
          </a:p>
        </p:txBody>
      </p:sp>
      <p:sp useBgFill="1">
        <p:nvSpPr>
          <p:cNvPr id="9219" name="Content Placeholder 2">
            <a:extLst>
              <a:ext uri="{FF2B5EF4-FFF2-40B4-BE49-F238E27FC236}">
                <a16:creationId xmlns:a16="http://schemas.microsoft.com/office/drawing/2014/main" id="{C6293273-40C8-4D42-B30A-A39AE0D7E6B5}"/>
              </a:ext>
            </a:extLst>
          </p:cNvPr>
          <p:cNvSpPr>
            <a:spLocks noGrp="1"/>
          </p:cNvSpPr>
          <p:nvPr>
            <p:ph idx="1"/>
          </p:nvPr>
        </p:nvSpPr>
        <p:spPr>
          <a:xfrm>
            <a:off x="457200" y="2057399"/>
            <a:ext cx="8229600" cy="3581401"/>
          </a:xfrm>
        </p:spPr>
        <p:txBody>
          <a:bodyPr>
            <a:normAutofit fontScale="92500" lnSpcReduction="20000"/>
          </a:bodyPr>
          <a:lstStyle/>
          <a:p>
            <a:pPr marL="457200" indent="-457200">
              <a:buSzPct val="60000"/>
              <a:buFont typeface="Arial" panose="020B0604020202020204" pitchFamily="34" charset="0"/>
              <a:buChar char="•"/>
            </a:pPr>
            <a:endParaRPr lang="en-US" dirty="0"/>
          </a:p>
          <a:p>
            <a:pPr marL="857250" lvl="1" indent="-457200">
              <a:buSzPct val="60000"/>
              <a:buFont typeface="Arial" panose="020B0604020202020204" pitchFamily="34" charset="0"/>
              <a:buChar char="•"/>
            </a:pPr>
            <a:r>
              <a:rPr lang="en-US" sz="3000" dirty="0"/>
              <a:t>Let seeds ripen on the plant as long as possible.</a:t>
            </a:r>
          </a:p>
          <a:p>
            <a:pPr marL="457200" indent="-457200">
              <a:buSzPct val="60000"/>
              <a:buFont typeface="Arial" panose="020B0604020202020204" pitchFamily="34" charset="0"/>
              <a:buChar char="•"/>
            </a:pPr>
            <a:endParaRPr lang="en-US" sz="3000" dirty="0"/>
          </a:p>
          <a:p>
            <a:pPr marL="857250" lvl="1" indent="-457200">
              <a:buSzPct val="60000"/>
              <a:buFont typeface="Arial" panose="020B0604020202020204" pitchFamily="34" charset="0"/>
              <a:buChar char="•"/>
            </a:pPr>
            <a:r>
              <a:rPr lang="en-US" sz="3200" dirty="0"/>
              <a:t>Dry seeds well.</a:t>
            </a:r>
          </a:p>
          <a:p>
            <a:pPr marL="457200" indent="-457200">
              <a:buSzPct val="60000"/>
              <a:buFont typeface="Arial" panose="020B0604020202020204" pitchFamily="34" charset="0"/>
              <a:buChar char="•"/>
            </a:pPr>
            <a:endParaRPr lang="en-US" dirty="0"/>
          </a:p>
          <a:p>
            <a:pPr marL="857250" lvl="1" indent="-457200">
              <a:buSzPct val="60000"/>
              <a:buFont typeface="Arial" panose="020B0604020202020204" pitchFamily="34" charset="0"/>
              <a:buChar char="•"/>
            </a:pPr>
            <a:r>
              <a:rPr lang="en-US" sz="3200" dirty="0"/>
              <a:t>Store seeds in a cool, dark place in sealed containers.</a:t>
            </a:r>
          </a:p>
          <a:p>
            <a:pPr eaLnBrk="1" hangingPunct="1"/>
            <a:endParaRPr lang="en-US" altLang="en-US" dirty="0"/>
          </a:p>
          <a:p>
            <a:pPr eaLnBrk="1" hangingPunct="1"/>
            <a:endParaRPr lang="en-US" altLang="en-US" dirty="0"/>
          </a:p>
          <a:p>
            <a:pPr eaLnBrk="1" hangingPunct="1"/>
            <a:endParaRPr lang="en-US" altLang="en-US" dirty="0"/>
          </a:p>
          <a:p>
            <a:pPr eaLnBrk="1" hangingPunct="1"/>
            <a:endParaRPr lang="en-US" altLang="en-US" dirty="0"/>
          </a:p>
        </p:txBody>
      </p:sp>
    </p:spTree>
    <p:extLst>
      <p:ext uri="{BB962C8B-B14F-4D97-AF65-F5344CB8AC3E}">
        <p14:creationId xmlns:p14="http://schemas.microsoft.com/office/powerpoint/2010/main" val="28598118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0F428-6A08-4E0B-A539-9C31B2DB7F1E}"/>
              </a:ext>
            </a:extLst>
          </p:cNvPr>
          <p:cNvSpPr>
            <a:spLocks noGrp="1"/>
          </p:cNvSpPr>
          <p:nvPr>
            <p:ph type="title"/>
          </p:nvPr>
        </p:nvSpPr>
        <p:spPr>
          <a:xfrm>
            <a:off x="457200" y="274638"/>
            <a:ext cx="8229600" cy="1249362"/>
          </a:xfrm>
        </p:spPr>
        <p:txBody>
          <a:bodyPr>
            <a:normAutofit fontScale="90000"/>
          </a:bodyPr>
          <a:lstStyle/>
          <a:p>
            <a:pPr algn="l">
              <a:defRPr/>
            </a:pPr>
            <a:br>
              <a:rPr lang="en-US" altLang="en-US" dirty="0"/>
            </a:br>
            <a:r>
              <a:rPr lang="en-US" altLang="en-US" dirty="0"/>
              <a:t>   </a:t>
            </a:r>
            <a:r>
              <a:rPr lang="en-US" sz="4000" dirty="0"/>
              <a:t>Bag Fragile Seeds</a:t>
            </a:r>
            <a:r>
              <a:rPr lang="en-US" altLang="en-US" sz="4000" dirty="0"/>
              <a:t>            </a:t>
            </a:r>
            <a:br>
              <a:rPr lang="en-US" altLang="en-US" dirty="0"/>
            </a:br>
            <a:r>
              <a:rPr lang="en-US" altLang="en-US" dirty="0"/>
              <a:t>	</a:t>
            </a:r>
            <a:endParaRPr lang="en-US" dirty="0"/>
          </a:p>
        </p:txBody>
      </p:sp>
      <p:sp useBgFill="1">
        <p:nvSpPr>
          <p:cNvPr id="9219" name="Content Placeholder 2">
            <a:extLst>
              <a:ext uri="{FF2B5EF4-FFF2-40B4-BE49-F238E27FC236}">
                <a16:creationId xmlns:a16="http://schemas.microsoft.com/office/drawing/2014/main" id="{C6293273-40C8-4D42-B30A-A39AE0D7E6B5}"/>
              </a:ext>
            </a:extLst>
          </p:cNvPr>
          <p:cNvSpPr>
            <a:spLocks noGrp="1"/>
          </p:cNvSpPr>
          <p:nvPr>
            <p:ph idx="1"/>
          </p:nvPr>
        </p:nvSpPr>
        <p:spPr>
          <a:xfrm>
            <a:off x="457200" y="1524000"/>
            <a:ext cx="8229600" cy="4038600"/>
          </a:xfrm>
        </p:spPr>
        <p:txBody>
          <a:bodyPr>
            <a:normAutofit/>
          </a:bodyPr>
          <a:lstStyle/>
          <a:p>
            <a:pPr marL="457200" indent="-457200">
              <a:buSzPct val="60000"/>
              <a:buFont typeface="Arial" panose="020B0604020202020204" pitchFamily="34" charset="0"/>
              <a:buChar char="•"/>
            </a:pPr>
            <a:endParaRPr lang="en-US" dirty="0"/>
          </a:p>
          <a:p>
            <a:pPr marL="0" indent="0">
              <a:buSzPct val="60000"/>
            </a:pPr>
            <a:r>
              <a:rPr lang="en-US" dirty="0"/>
              <a:t>                                              </a:t>
            </a:r>
            <a:r>
              <a:rPr lang="en-US" sz="3600" dirty="0">
                <a:solidFill>
                  <a:schemeClr val="accent1"/>
                </a:solidFill>
              </a:rPr>
              <a:t>Separate from chaff  </a:t>
            </a:r>
          </a:p>
          <a:p>
            <a:pPr eaLnBrk="1" hangingPunct="1"/>
            <a:endParaRPr lang="en-US" altLang="en-US" dirty="0"/>
          </a:p>
          <a:p>
            <a:pPr eaLnBrk="1" hangingPunct="1"/>
            <a:endParaRPr lang="en-US" altLang="en-US" dirty="0"/>
          </a:p>
          <a:p>
            <a:pPr eaLnBrk="1" hangingPunct="1"/>
            <a:endParaRPr lang="en-US" altLang="en-US" dirty="0"/>
          </a:p>
          <a:p>
            <a:pPr eaLnBrk="1" hangingPunct="1"/>
            <a:r>
              <a:rPr lang="en-US" altLang="en-US" dirty="0"/>
              <a:t>                           </a:t>
            </a:r>
          </a:p>
        </p:txBody>
      </p:sp>
      <p:pic>
        <p:nvPicPr>
          <p:cNvPr id="6" name="page29image3852832.jpg" descr="page29image3852832.jpg">
            <a:extLst>
              <a:ext uri="{FF2B5EF4-FFF2-40B4-BE49-F238E27FC236}">
                <a16:creationId xmlns:a16="http://schemas.microsoft.com/office/drawing/2014/main" id="{7784851C-B04F-4D3C-AC84-2511932A591C}"/>
              </a:ext>
            </a:extLst>
          </p:cNvPr>
          <p:cNvPicPr>
            <a:picLocks noChangeAspect="1"/>
          </p:cNvPicPr>
          <p:nvPr/>
        </p:nvPicPr>
        <p:blipFill>
          <a:blip r:embed="rId3"/>
          <a:stretch>
            <a:fillRect/>
          </a:stretch>
        </p:blipFill>
        <p:spPr>
          <a:xfrm>
            <a:off x="1196335" y="1417638"/>
            <a:ext cx="3375665" cy="2900183"/>
          </a:xfrm>
          <a:prstGeom prst="rect">
            <a:avLst/>
          </a:prstGeom>
          <a:ln w="12700">
            <a:miter lim="400000"/>
          </a:ln>
        </p:spPr>
      </p:pic>
      <p:pic>
        <p:nvPicPr>
          <p:cNvPr id="5" name="Picture 4">
            <a:extLst>
              <a:ext uri="{FF2B5EF4-FFF2-40B4-BE49-F238E27FC236}">
                <a16:creationId xmlns:a16="http://schemas.microsoft.com/office/drawing/2014/main" id="{2B93F7E9-A568-43AA-A3E6-12BA24D9B979}"/>
              </a:ext>
            </a:extLst>
          </p:cNvPr>
          <p:cNvPicPr/>
          <p:nvPr/>
        </p:nvPicPr>
        <p:blipFill rotWithShape="1">
          <a:blip r:embed="rId4">
            <a:extLst>
              <a:ext uri="{28A0092B-C50C-407E-A947-70E740481C1C}">
                <a14:useLocalDpi xmlns:a14="http://schemas.microsoft.com/office/drawing/2010/main" val="0"/>
              </a:ext>
            </a:extLst>
          </a:blip>
          <a:srcRect l="12967" r="4324" b="17898"/>
          <a:stretch/>
        </p:blipFill>
        <p:spPr bwMode="auto">
          <a:xfrm rot="5400000">
            <a:off x="4894539" y="3391218"/>
            <a:ext cx="3284855" cy="244602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569667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0F428-6A08-4E0B-A539-9C31B2DB7F1E}"/>
              </a:ext>
            </a:extLst>
          </p:cNvPr>
          <p:cNvSpPr>
            <a:spLocks noGrp="1"/>
          </p:cNvSpPr>
          <p:nvPr>
            <p:ph type="title"/>
          </p:nvPr>
        </p:nvSpPr>
        <p:spPr/>
        <p:txBody>
          <a:bodyPr>
            <a:normAutofit fontScale="90000"/>
          </a:bodyPr>
          <a:lstStyle/>
          <a:p>
            <a:pPr algn="l">
              <a:defRPr/>
            </a:pPr>
            <a:br>
              <a:rPr lang="en-US" altLang="en-US" dirty="0"/>
            </a:br>
            <a:r>
              <a:rPr lang="en-US" altLang="en-US" dirty="0"/>
              <a:t>                    </a:t>
            </a:r>
            <a:r>
              <a:rPr lang="en-US" dirty="0"/>
              <a:t>Dry Your Seeds</a:t>
            </a:r>
            <a:br>
              <a:rPr lang="en-US" altLang="en-US" dirty="0"/>
            </a:br>
            <a:r>
              <a:rPr lang="en-US" altLang="en-US" dirty="0"/>
              <a:t>	</a:t>
            </a:r>
            <a:endParaRPr lang="en-US" dirty="0"/>
          </a:p>
        </p:txBody>
      </p:sp>
      <p:sp useBgFill="1">
        <p:nvSpPr>
          <p:cNvPr id="9219" name="Content Placeholder 2">
            <a:extLst>
              <a:ext uri="{FF2B5EF4-FFF2-40B4-BE49-F238E27FC236}">
                <a16:creationId xmlns:a16="http://schemas.microsoft.com/office/drawing/2014/main" id="{C6293273-40C8-4D42-B30A-A39AE0D7E6B5}"/>
              </a:ext>
            </a:extLst>
          </p:cNvPr>
          <p:cNvSpPr>
            <a:spLocks noGrp="1"/>
          </p:cNvSpPr>
          <p:nvPr>
            <p:ph idx="1"/>
          </p:nvPr>
        </p:nvSpPr>
        <p:spPr/>
        <p:txBody>
          <a:bodyPr>
            <a:normAutofit/>
          </a:bodyPr>
          <a:lstStyle/>
          <a:p>
            <a:pPr marL="457200" indent="-457200">
              <a:buSzPct val="60000"/>
              <a:buFont typeface="Arial" panose="020B0604020202020204" pitchFamily="34" charset="0"/>
              <a:buChar char="•"/>
            </a:pPr>
            <a:endParaRPr lang="en-US" dirty="0"/>
          </a:p>
          <a:p>
            <a:pPr marL="457200" indent="-457200">
              <a:buSzPct val="60000"/>
              <a:buFont typeface="Arial" panose="020B0604020202020204" pitchFamily="34" charset="0"/>
              <a:buChar char="•"/>
            </a:pPr>
            <a:endParaRPr lang="en-US" dirty="0"/>
          </a:p>
          <a:p>
            <a:pPr eaLnBrk="1" hangingPunct="1"/>
            <a:endParaRPr lang="en-US" altLang="en-US" dirty="0"/>
          </a:p>
          <a:p>
            <a:pPr eaLnBrk="1" hangingPunct="1"/>
            <a:endParaRPr lang="en-US" altLang="en-US" dirty="0"/>
          </a:p>
          <a:p>
            <a:pPr eaLnBrk="1" hangingPunct="1"/>
            <a:endParaRPr lang="en-US" altLang="en-US" dirty="0"/>
          </a:p>
          <a:p>
            <a:pPr eaLnBrk="1" hangingPunct="1"/>
            <a:endParaRPr lang="en-US" altLang="en-US" dirty="0"/>
          </a:p>
        </p:txBody>
      </p:sp>
      <p:pic>
        <p:nvPicPr>
          <p:cNvPr id="4" name="images-1.jpeg" descr="images-1.jpeg">
            <a:extLst>
              <a:ext uri="{FF2B5EF4-FFF2-40B4-BE49-F238E27FC236}">
                <a16:creationId xmlns:a16="http://schemas.microsoft.com/office/drawing/2014/main" id="{DC42F999-D73B-40C9-A521-F1C2548C03BD}"/>
              </a:ext>
            </a:extLst>
          </p:cNvPr>
          <p:cNvPicPr>
            <a:picLocks noChangeAspect="1"/>
          </p:cNvPicPr>
          <p:nvPr/>
        </p:nvPicPr>
        <p:blipFill>
          <a:blip r:embed="rId3"/>
          <a:stretch>
            <a:fillRect/>
          </a:stretch>
        </p:blipFill>
        <p:spPr>
          <a:xfrm>
            <a:off x="1243983" y="1941447"/>
            <a:ext cx="2463801" cy="3289301"/>
          </a:xfrm>
          <a:prstGeom prst="rect">
            <a:avLst/>
          </a:prstGeom>
          <a:ln w="12700">
            <a:miter lim="400000"/>
          </a:ln>
        </p:spPr>
      </p:pic>
      <p:pic>
        <p:nvPicPr>
          <p:cNvPr id="5" name="images-2.jpeg" descr="images-2.jpeg">
            <a:extLst>
              <a:ext uri="{FF2B5EF4-FFF2-40B4-BE49-F238E27FC236}">
                <a16:creationId xmlns:a16="http://schemas.microsoft.com/office/drawing/2014/main" id="{DF0FAD44-6827-4730-AA97-C86D07D25F0A}"/>
              </a:ext>
            </a:extLst>
          </p:cNvPr>
          <p:cNvPicPr>
            <a:picLocks noChangeAspect="1"/>
          </p:cNvPicPr>
          <p:nvPr/>
        </p:nvPicPr>
        <p:blipFill>
          <a:blip r:embed="rId4"/>
          <a:stretch>
            <a:fillRect/>
          </a:stretch>
        </p:blipFill>
        <p:spPr>
          <a:xfrm>
            <a:off x="4342058" y="2519297"/>
            <a:ext cx="3810001" cy="2133601"/>
          </a:xfrm>
          <a:prstGeom prst="rect">
            <a:avLst/>
          </a:prstGeom>
          <a:ln w="12700">
            <a:miter lim="400000"/>
          </a:ln>
        </p:spPr>
      </p:pic>
    </p:spTree>
    <p:extLst>
      <p:ext uri="{BB962C8B-B14F-4D97-AF65-F5344CB8AC3E}">
        <p14:creationId xmlns:p14="http://schemas.microsoft.com/office/powerpoint/2010/main" val="33980145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 name="Title 4"/>
          <p:cNvSpPr txBox="1">
            <a:spLocks noGrp="1"/>
          </p:cNvSpPr>
          <p:nvPr>
            <p:ph type="title"/>
          </p:nvPr>
        </p:nvSpPr>
        <p:spPr>
          <a:prstGeom prst="rect">
            <a:avLst/>
          </a:prstGeom>
        </p:spPr>
        <p:txBody>
          <a:bodyPr/>
          <a:lstStyle/>
          <a:p>
            <a:r>
              <a:rPr dirty="0">
                <a:latin typeface="+mn-lt"/>
              </a:rPr>
              <a:t>Store Seeds Safely</a:t>
            </a:r>
          </a:p>
        </p:txBody>
      </p:sp>
      <p:sp>
        <p:nvSpPr>
          <p:cNvPr id="328" name="Slide Number Placeholder 8"/>
          <p:cNvSpPr txBox="1">
            <a:spLocks noGrp="1"/>
          </p:cNvSpPr>
          <p:nvPr>
            <p:ph type="sldNum" sz="quarter" idx="2"/>
          </p:nvPr>
        </p:nvSpPr>
        <p:spPr>
          <a:xfrm>
            <a:off x="8428176" y="6404292"/>
            <a:ext cx="258624"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14</a:t>
            </a:fld>
            <a:endParaRPr/>
          </a:p>
        </p:txBody>
      </p:sp>
      <p:pic>
        <p:nvPicPr>
          <p:cNvPr id="329" name="Unknown-1.jpeg" descr="Unknown-1.jpeg"/>
          <p:cNvPicPr>
            <a:picLocks noChangeAspect="1"/>
          </p:cNvPicPr>
          <p:nvPr/>
        </p:nvPicPr>
        <p:blipFill>
          <a:blip r:embed="rId3"/>
          <a:stretch>
            <a:fillRect/>
          </a:stretch>
        </p:blipFill>
        <p:spPr>
          <a:xfrm>
            <a:off x="3665002" y="4192298"/>
            <a:ext cx="3289300" cy="2180950"/>
          </a:xfrm>
          <a:prstGeom prst="rect">
            <a:avLst/>
          </a:prstGeom>
          <a:ln w="12700">
            <a:miter lim="400000"/>
          </a:ln>
        </p:spPr>
      </p:pic>
      <p:pic>
        <p:nvPicPr>
          <p:cNvPr id="330" name="images-2.jpeg" descr="images-2.jpeg"/>
          <p:cNvPicPr>
            <a:picLocks noChangeAspect="1"/>
          </p:cNvPicPr>
          <p:nvPr/>
        </p:nvPicPr>
        <p:blipFill>
          <a:blip r:embed="rId4"/>
          <a:stretch>
            <a:fillRect/>
          </a:stretch>
        </p:blipFill>
        <p:spPr>
          <a:xfrm>
            <a:off x="3631134" y="2157282"/>
            <a:ext cx="3289301" cy="1613814"/>
          </a:xfrm>
          <a:prstGeom prst="rect">
            <a:avLst/>
          </a:prstGeom>
          <a:ln w="12700">
            <a:miter lim="400000"/>
          </a:ln>
        </p:spPr>
      </p:pic>
      <p:pic>
        <p:nvPicPr>
          <p:cNvPr id="331" name="images-1.jpeg" descr="images-1.jpeg"/>
          <p:cNvPicPr>
            <a:picLocks noChangeAspect="1"/>
          </p:cNvPicPr>
          <p:nvPr/>
        </p:nvPicPr>
        <p:blipFill>
          <a:blip r:embed="rId5"/>
          <a:stretch>
            <a:fillRect/>
          </a:stretch>
        </p:blipFill>
        <p:spPr>
          <a:xfrm>
            <a:off x="412589" y="2157282"/>
            <a:ext cx="3007195" cy="1993901"/>
          </a:xfrm>
          <a:prstGeom prst="rect">
            <a:avLst/>
          </a:prstGeom>
          <a:ln w="12700">
            <a:miter lim="400000"/>
          </a:ln>
        </p:spPr>
      </p:pic>
      <p:pic>
        <p:nvPicPr>
          <p:cNvPr id="333" name="seed-storage1-400x533.jpg" descr="seed-storage1-400x533.jpg"/>
          <p:cNvPicPr>
            <a:picLocks noChangeAspect="1"/>
          </p:cNvPicPr>
          <p:nvPr/>
        </p:nvPicPr>
        <p:blipFill rotWithShape="1">
          <a:blip r:embed="rId6"/>
          <a:srcRect/>
          <a:stretch/>
        </p:blipFill>
        <p:spPr>
          <a:xfrm>
            <a:off x="7131785" y="1967239"/>
            <a:ext cx="1496362" cy="1993901"/>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3743B7AC-812E-40B3-ACAD-D3B9ED72E2D3}"/>
              </a:ext>
            </a:extLst>
          </p:cNvPr>
          <p:cNvSpPr>
            <a:spLocks noGrp="1"/>
          </p:cNvSpPr>
          <p:nvPr>
            <p:ph type="title"/>
          </p:nvPr>
        </p:nvSpPr>
        <p:spPr/>
        <p:txBody>
          <a:bodyPr/>
          <a:lstStyle/>
          <a:p>
            <a:pPr algn="l" eaLnBrk="1" hangingPunct="1"/>
            <a:r>
              <a:rPr lang="en-US" altLang="en-US" dirty="0"/>
              <a:t>              Seed Germination           </a:t>
            </a:r>
          </a:p>
        </p:txBody>
      </p:sp>
      <p:sp>
        <p:nvSpPr>
          <p:cNvPr id="3" name="Content Placeholder 2">
            <a:extLst>
              <a:ext uri="{FF2B5EF4-FFF2-40B4-BE49-F238E27FC236}">
                <a16:creationId xmlns:a16="http://schemas.microsoft.com/office/drawing/2014/main" id="{EE994333-045A-4D3A-8E0B-40F48FB06A00}"/>
              </a:ext>
            </a:extLst>
          </p:cNvPr>
          <p:cNvSpPr>
            <a:spLocks noGrp="1"/>
          </p:cNvSpPr>
          <p:nvPr>
            <p:ph idx="1"/>
          </p:nvPr>
        </p:nvSpPr>
        <p:spPr/>
        <p:txBody>
          <a:bodyPr>
            <a:normAutofit fontScale="25000" lnSpcReduction="20000"/>
          </a:bodyPr>
          <a:lstStyle/>
          <a:p>
            <a:pPr marL="274320" indent="-274320" eaLnBrk="1" fontAlgn="auto" hangingPunct="1">
              <a:spcAft>
                <a:spcPts val="0"/>
              </a:spcAft>
              <a:buClr>
                <a:schemeClr val="accent3"/>
              </a:buClr>
              <a:buFont typeface="Wingdings 2"/>
              <a:buChar char=""/>
              <a:defRPr/>
            </a:pPr>
            <a:endParaRPr lang="en-US" dirty="0"/>
          </a:p>
          <a:p>
            <a:pPr marL="393192" lvl="1" indent="0" eaLnBrk="1" fontAlgn="auto" hangingPunct="1">
              <a:spcAft>
                <a:spcPts val="0"/>
              </a:spcAft>
              <a:buNone/>
              <a:defRPr/>
            </a:pPr>
            <a:r>
              <a:rPr lang="en-US" sz="11200" dirty="0"/>
              <a:t>-is a metabolic activity </a:t>
            </a:r>
          </a:p>
          <a:p>
            <a:pPr marL="393192" lvl="1" indent="0" eaLnBrk="1" fontAlgn="auto" hangingPunct="1">
              <a:spcAft>
                <a:spcPts val="0"/>
              </a:spcAft>
              <a:buNone/>
              <a:defRPr/>
            </a:pPr>
            <a:r>
              <a:rPr lang="en-US" sz="11200" dirty="0"/>
              <a:t>within an embryo resulting</a:t>
            </a:r>
          </a:p>
          <a:p>
            <a:pPr marL="393192" lvl="1" indent="0" eaLnBrk="1" fontAlgn="auto" hangingPunct="1">
              <a:spcAft>
                <a:spcPts val="0"/>
              </a:spcAft>
              <a:buNone/>
              <a:defRPr/>
            </a:pPr>
            <a:r>
              <a:rPr lang="en-US" sz="11200" dirty="0"/>
              <a:t> in the emergence of a</a:t>
            </a:r>
          </a:p>
          <a:p>
            <a:pPr marL="393192" lvl="1" indent="0" eaLnBrk="1" fontAlgn="auto" hangingPunct="1">
              <a:spcAft>
                <a:spcPts val="0"/>
              </a:spcAft>
              <a:buNone/>
              <a:defRPr/>
            </a:pPr>
            <a:r>
              <a:rPr lang="en-US" sz="11200" dirty="0"/>
              <a:t> seedling  plant</a:t>
            </a:r>
          </a:p>
          <a:p>
            <a:pPr marL="640080" lvl="1" indent="-246888" eaLnBrk="1" fontAlgn="auto" hangingPunct="1">
              <a:spcAft>
                <a:spcPts val="0"/>
              </a:spcAft>
              <a:buFont typeface="Wingdings 2"/>
              <a:buNone/>
              <a:defRPr/>
            </a:pPr>
            <a:endParaRPr lang="en-US" sz="9600" dirty="0"/>
          </a:p>
          <a:p>
            <a:pPr marL="640080" lvl="1" indent="-246888" eaLnBrk="1" fontAlgn="auto" hangingPunct="1">
              <a:spcAft>
                <a:spcPts val="0"/>
              </a:spcAft>
              <a:buFont typeface="Wingdings 2"/>
              <a:buNone/>
              <a:defRPr/>
            </a:pPr>
            <a:r>
              <a:rPr lang="en-US" sz="11200" dirty="0"/>
              <a:t>-is dependent on the seed coat; may enter dormant phase</a:t>
            </a:r>
          </a:p>
          <a:p>
            <a:pPr marL="640080" lvl="1" indent="-246888" eaLnBrk="1" fontAlgn="auto" hangingPunct="1">
              <a:spcAft>
                <a:spcPts val="0"/>
              </a:spcAft>
              <a:buFont typeface="Wingdings 2"/>
              <a:buNone/>
              <a:defRPr/>
            </a:pPr>
            <a:endParaRPr lang="en-US" sz="11200" dirty="0"/>
          </a:p>
          <a:p>
            <a:pPr marL="640080" lvl="1" indent="-246888" eaLnBrk="1" fontAlgn="auto" hangingPunct="1">
              <a:spcAft>
                <a:spcPts val="0"/>
              </a:spcAft>
              <a:buFont typeface="Wingdings 2"/>
              <a:buNone/>
              <a:defRPr/>
            </a:pPr>
            <a:r>
              <a:rPr lang="en-US" sz="11200" dirty="0"/>
              <a:t>-relies on the stored nitrogen &amp; carbohydrates in the seed</a:t>
            </a:r>
          </a:p>
          <a:p>
            <a:pPr marL="640080" lvl="1" indent="-246888" eaLnBrk="1" fontAlgn="auto" hangingPunct="1">
              <a:spcAft>
                <a:spcPts val="0"/>
              </a:spcAft>
              <a:buFont typeface="Wingdings 2"/>
              <a:buNone/>
              <a:defRPr/>
            </a:pPr>
            <a:endParaRPr lang="en-US" sz="7400" dirty="0"/>
          </a:p>
          <a:p>
            <a:pPr marL="640080" lvl="1" indent="-246888" eaLnBrk="1" fontAlgn="auto" hangingPunct="1">
              <a:spcAft>
                <a:spcPts val="0"/>
              </a:spcAft>
              <a:buFont typeface="Wingdings 2"/>
              <a:buNone/>
              <a:defRPr/>
            </a:pPr>
            <a:endParaRPr lang="en-US" sz="7400" dirty="0"/>
          </a:p>
          <a:p>
            <a:pPr marL="640080" lvl="1" indent="-246888" eaLnBrk="1" fontAlgn="auto" hangingPunct="1">
              <a:spcAft>
                <a:spcPts val="0"/>
              </a:spcAft>
              <a:buFont typeface="Wingdings 2"/>
              <a:buNone/>
              <a:defRPr/>
            </a:pPr>
            <a:endParaRPr lang="en-US" sz="7400" dirty="0"/>
          </a:p>
          <a:p>
            <a:pPr marL="640080" lvl="1" indent="-246888" eaLnBrk="1" fontAlgn="auto" hangingPunct="1">
              <a:spcAft>
                <a:spcPts val="0"/>
              </a:spcAft>
              <a:buFont typeface="Wingdings 2"/>
              <a:buNone/>
              <a:defRPr/>
            </a:pPr>
            <a:endParaRPr lang="en-US" dirty="0"/>
          </a:p>
          <a:p>
            <a:pPr marL="640080" lvl="1" indent="-246888" eaLnBrk="1" fontAlgn="auto" hangingPunct="1">
              <a:spcAft>
                <a:spcPts val="0"/>
              </a:spcAft>
              <a:buFont typeface="Wingdings 2"/>
              <a:buNone/>
              <a:defRPr/>
            </a:pPr>
            <a:endParaRPr lang="en-US" dirty="0"/>
          </a:p>
          <a:p>
            <a:pPr marL="640080" lvl="1" indent="-246888" eaLnBrk="1" fontAlgn="auto" hangingPunct="1">
              <a:spcAft>
                <a:spcPts val="0"/>
              </a:spcAft>
              <a:buFont typeface="Wingdings 2"/>
              <a:buNone/>
              <a:defRPr/>
            </a:pPr>
            <a:r>
              <a:rPr lang="en-US" dirty="0"/>
              <a:t> </a:t>
            </a:r>
          </a:p>
        </p:txBody>
      </p:sp>
      <p:pic>
        <p:nvPicPr>
          <p:cNvPr id="6" name="Picture 5">
            <a:extLst>
              <a:ext uri="{FF2B5EF4-FFF2-40B4-BE49-F238E27FC236}">
                <a16:creationId xmlns:a16="http://schemas.microsoft.com/office/drawing/2014/main" id="{3DD60513-E902-48B8-97A9-A606CD48E8DD}"/>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53000" y="1241776"/>
            <a:ext cx="3352800" cy="241582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40736CAB-F7BF-47DB-90F4-E50FD945EE10}"/>
              </a:ext>
            </a:extLst>
          </p:cNvPr>
          <p:cNvSpPr>
            <a:spLocks noGrp="1"/>
          </p:cNvSpPr>
          <p:nvPr>
            <p:ph type="title"/>
          </p:nvPr>
        </p:nvSpPr>
        <p:spPr/>
        <p:txBody>
          <a:bodyPr/>
          <a:lstStyle/>
          <a:p>
            <a:pPr eaLnBrk="1" hangingPunct="1"/>
            <a:r>
              <a:rPr lang="en-US" altLang="en-US" dirty="0"/>
              <a:t>What causes germination?</a:t>
            </a:r>
          </a:p>
        </p:txBody>
      </p:sp>
      <p:sp>
        <p:nvSpPr>
          <p:cNvPr id="12291" name="Content Placeholder 2">
            <a:extLst>
              <a:ext uri="{FF2B5EF4-FFF2-40B4-BE49-F238E27FC236}">
                <a16:creationId xmlns:a16="http://schemas.microsoft.com/office/drawing/2014/main" id="{101B3A8F-2D58-48C9-AC39-2C51E913656D}"/>
              </a:ext>
            </a:extLst>
          </p:cNvPr>
          <p:cNvSpPr>
            <a:spLocks noGrp="1"/>
          </p:cNvSpPr>
          <p:nvPr>
            <p:ph idx="1"/>
          </p:nvPr>
        </p:nvSpPr>
        <p:spPr>
          <a:xfrm>
            <a:off x="838200" y="1447800"/>
            <a:ext cx="7848600" cy="4648201"/>
          </a:xfrm>
        </p:spPr>
        <p:txBody>
          <a:bodyPr>
            <a:noAutofit/>
          </a:bodyPr>
          <a:lstStyle/>
          <a:p>
            <a:pPr marL="0" indent="0" eaLnBrk="1" hangingPunct="1"/>
            <a:r>
              <a:rPr lang="en-US" altLang="en-US" sz="2800" dirty="0"/>
              <a:t>Clean soil; controlled environment</a:t>
            </a:r>
          </a:p>
          <a:p>
            <a:pPr marL="457200" indent="-457200" eaLnBrk="1" hangingPunct="1">
              <a:buFont typeface="Arial" panose="020B0604020202020204" pitchFamily="34" charset="0"/>
              <a:buChar char="•"/>
            </a:pPr>
            <a:endParaRPr lang="en-US" altLang="en-US" sz="2800" dirty="0"/>
          </a:p>
          <a:p>
            <a:pPr marL="457200" indent="-457200" eaLnBrk="1" hangingPunct="1">
              <a:buFont typeface="Arial" panose="020B0604020202020204" pitchFamily="34" charset="0"/>
              <a:buChar char="•"/>
            </a:pPr>
            <a:r>
              <a:rPr lang="en-US" altLang="en-US" sz="2800" dirty="0"/>
              <a:t>Water (continuous)            </a:t>
            </a:r>
          </a:p>
          <a:p>
            <a:pPr marL="457200" indent="-457200" eaLnBrk="1" hangingPunct="1">
              <a:buFont typeface="Arial" panose="020B0604020202020204" pitchFamily="34" charset="0"/>
              <a:buChar char="•"/>
            </a:pPr>
            <a:endParaRPr lang="en-US" altLang="en-US" sz="2800" dirty="0"/>
          </a:p>
          <a:p>
            <a:pPr marL="457200" indent="-457200" eaLnBrk="1" hangingPunct="1">
              <a:buFont typeface="Arial" panose="020B0604020202020204" pitchFamily="34" charset="0"/>
              <a:buChar char="•"/>
            </a:pPr>
            <a:r>
              <a:rPr lang="en-US" altLang="en-US" sz="2800" dirty="0"/>
              <a:t>Oxygen (continuous)</a:t>
            </a:r>
          </a:p>
          <a:p>
            <a:pPr marL="457200" indent="-457200" eaLnBrk="1" hangingPunct="1">
              <a:buFont typeface="Arial" panose="020B0604020202020204" pitchFamily="34" charset="0"/>
              <a:buChar char="•"/>
            </a:pPr>
            <a:endParaRPr lang="en-US" altLang="en-US" sz="2800" dirty="0"/>
          </a:p>
          <a:p>
            <a:pPr marL="457200" indent="-457200" eaLnBrk="1" hangingPunct="1">
              <a:buFont typeface="Arial" panose="020B0604020202020204" pitchFamily="34" charset="0"/>
              <a:buChar char="•"/>
            </a:pPr>
            <a:r>
              <a:rPr lang="en-US" altLang="en-US" sz="2800" dirty="0"/>
              <a:t>Light (variable)</a:t>
            </a:r>
          </a:p>
          <a:p>
            <a:pPr marL="457200" indent="-457200" eaLnBrk="1" hangingPunct="1">
              <a:buFont typeface="Arial" panose="020B0604020202020204" pitchFamily="34" charset="0"/>
              <a:buChar char="•"/>
            </a:pPr>
            <a:endParaRPr lang="en-US" altLang="en-US" sz="2800" dirty="0"/>
          </a:p>
          <a:p>
            <a:pPr marL="457200" indent="-457200" eaLnBrk="1" hangingPunct="1">
              <a:buFont typeface="Arial" panose="020B0604020202020204" pitchFamily="34" charset="0"/>
              <a:buChar char="•"/>
            </a:pPr>
            <a:r>
              <a:rPr lang="en-US" altLang="en-US" sz="2800" dirty="0"/>
              <a:t>Temperature (range)</a:t>
            </a:r>
          </a:p>
        </p:txBody>
      </p:sp>
      <p:pic>
        <p:nvPicPr>
          <p:cNvPr id="5" name="Picture 4">
            <a:extLst>
              <a:ext uri="{FF2B5EF4-FFF2-40B4-BE49-F238E27FC236}">
                <a16:creationId xmlns:a16="http://schemas.microsoft.com/office/drawing/2014/main" id="{3D959E29-ED18-47A4-B977-22D4FB405CBE}"/>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62500" y="2209800"/>
            <a:ext cx="3543300" cy="32004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8574D4F5-4578-4B3B-9CCA-B513A8405449}"/>
              </a:ext>
            </a:extLst>
          </p:cNvPr>
          <p:cNvSpPr>
            <a:spLocks noGrp="1"/>
          </p:cNvSpPr>
          <p:nvPr>
            <p:ph type="title"/>
          </p:nvPr>
        </p:nvSpPr>
        <p:spPr/>
        <p:txBody>
          <a:bodyPr/>
          <a:lstStyle/>
          <a:p>
            <a:pPr eaLnBrk="1" hangingPunct="1"/>
            <a:r>
              <a:rPr lang="en-US" altLang="en-US" dirty="0"/>
              <a:t>What breaks seed dormancy?</a:t>
            </a:r>
          </a:p>
        </p:txBody>
      </p:sp>
      <p:sp>
        <p:nvSpPr>
          <p:cNvPr id="13317" name="Content Placeholder 2">
            <a:extLst>
              <a:ext uri="{FF2B5EF4-FFF2-40B4-BE49-F238E27FC236}">
                <a16:creationId xmlns:a16="http://schemas.microsoft.com/office/drawing/2014/main" id="{B64BE768-562F-4155-B187-4C7F9A390658}"/>
              </a:ext>
            </a:extLst>
          </p:cNvPr>
          <p:cNvSpPr>
            <a:spLocks noGrp="1"/>
          </p:cNvSpPr>
          <p:nvPr>
            <p:ph idx="1"/>
          </p:nvPr>
        </p:nvSpPr>
        <p:spPr>
          <a:xfrm>
            <a:off x="533400" y="1676400"/>
            <a:ext cx="8229600" cy="4038600"/>
          </a:xfrm>
        </p:spPr>
        <p:txBody>
          <a:bodyPr>
            <a:noAutofit/>
          </a:bodyPr>
          <a:lstStyle/>
          <a:p>
            <a:pPr eaLnBrk="1" hangingPunct="1"/>
            <a:r>
              <a:rPr lang="en-US" altLang="en-US" sz="2800" dirty="0"/>
              <a:t>     Scarification</a:t>
            </a:r>
          </a:p>
          <a:p>
            <a:pPr lvl="1" eaLnBrk="1" hangingPunct="1">
              <a:buFont typeface="Arial" panose="020B0604020202020204" pitchFamily="34" charset="0"/>
              <a:buChar char="•"/>
            </a:pPr>
            <a:r>
              <a:rPr lang="en-US" altLang="en-US" sz="2800" dirty="0"/>
              <a:t>Mechanical (abrasion)</a:t>
            </a:r>
          </a:p>
          <a:p>
            <a:pPr lvl="1" eaLnBrk="1" hangingPunct="1">
              <a:buFont typeface="Arial" panose="020B0604020202020204" pitchFamily="34" charset="0"/>
              <a:buChar char="•"/>
            </a:pPr>
            <a:r>
              <a:rPr lang="en-US" altLang="en-US" sz="2800" dirty="0"/>
              <a:t>Hot water</a:t>
            </a:r>
          </a:p>
          <a:p>
            <a:pPr lvl="1" eaLnBrk="1" hangingPunct="1">
              <a:buFont typeface="Arial" panose="020B0604020202020204" pitchFamily="34" charset="0"/>
              <a:buChar char="•"/>
            </a:pPr>
            <a:endParaRPr lang="en-US" altLang="en-US" sz="2800" dirty="0"/>
          </a:p>
          <a:p>
            <a:pPr eaLnBrk="1" hangingPunct="1"/>
            <a:r>
              <a:rPr lang="en-US" altLang="en-US" sz="2800" dirty="0"/>
              <a:t>     Stratification</a:t>
            </a:r>
          </a:p>
          <a:p>
            <a:pPr lvl="1" eaLnBrk="1" hangingPunct="1">
              <a:buFont typeface="Arial" panose="020B0604020202020204" pitchFamily="34" charset="0"/>
              <a:buChar char="•"/>
            </a:pPr>
            <a:r>
              <a:rPr lang="en-US" altLang="en-US" sz="2800" dirty="0"/>
              <a:t>Temperature</a:t>
            </a:r>
          </a:p>
          <a:p>
            <a:pPr lvl="1" eaLnBrk="1" hangingPunct="1">
              <a:buFont typeface="Arial" panose="020B0604020202020204" pitchFamily="34" charset="0"/>
              <a:buChar char="•"/>
            </a:pPr>
            <a:r>
              <a:rPr lang="en-US" altLang="en-US" sz="2800" dirty="0"/>
              <a:t>Water</a:t>
            </a:r>
          </a:p>
        </p:txBody>
      </p:sp>
      <p:pic>
        <p:nvPicPr>
          <p:cNvPr id="5" name="Picture 4">
            <a:extLst>
              <a:ext uri="{FF2B5EF4-FFF2-40B4-BE49-F238E27FC236}">
                <a16:creationId xmlns:a16="http://schemas.microsoft.com/office/drawing/2014/main" id="{D1D41623-45DD-46C7-8F23-7841F4E4A07D}"/>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2895600"/>
            <a:ext cx="3200400" cy="25146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FB858213-27E4-4EB7-98AF-3A437C1EBA91}"/>
              </a:ext>
            </a:extLst>
          </p:cNvPr>
          <p:cNvSpPr>
            <a:spLocks noGrp="1"/>
          </p:cNvSpPr>
          <p:nvPr>
            <p:ph type="title"/>
          </p:nvPr>
        </p:nvSpPr>
        <p:spPr>
          <a:xfrm>
            <a:off x="457200" y="381000"/>
            <a:ext cx="8229600" cy="914400"/>
          </a:xfrm>
        </p:spPr>
        <p:txBody>
          <a:bodyPr anchor="b"/>
          <a:lstStyle/>
          <a:p>
            <a:pPr eaLnBrk="1" hangingPunct="1"/>
            <a:r>
              <a:rPr lang="en-US" altLang="en-US" dirty="0"/>
              <a:t>Planting seeds</a:t>
            </a:r>
          </a:p>
        </p:txBody>
      </p:sp>
      <p:sp>
        <p:nvSpPr>
          <p:cNvPr id="13315" name="Content Placeholder 2">
            <a:extLst>
              <a:ext uri="{FF2B5EF4-FFF2-40B4-BE49-F238E27FC236}">
                <a16:creationId xmlns:a16="http://schemas.microsoft.com/office/drawing/2014/main" id="{D9E1DB63-E90D-410E-A0F0-8ED316124DC0}"/>
              </a:ext>
            </a:extLst>
          </p:cNvPr>
          <p:cNvSpPr>
            <a:spLocks noGrp="1"/>
          </p:cNvSpPr>
          <p:nvPr>
            <p:ph idx="1"/>
          </p:nvPr>
        </p:nvSpPr>
        <p:spPr>
          <a:xfrm>
            <a:off x="457200" y="1600200"/>
            <a:ext cx="8229600" cy="4552949"/>
          </a:xfrm>
        </p:spPr>
        <p:txBody>
          <a:bodyPr>
            <a:normAutofit fontScale="77500" lnSpcReduction="20000"/>
          </a:bodyPr>
          <a:lstStyle/>
          <a:p>
            <a:pPr eaLnBrk="1" hangingPunct="1">
              <a:defRPr/>
            </a:pPr>
            <a:r>
              <a:rPr lang="en-US" altLang="en-US" sz="3000" dirty="0"/>
              <a:t>Sterile media &amp; containers</a:t>
            </a:r>
          </a:p>
          <a:p>
            <a:pPr eaLnBrk="1" hangingPunct="1">
              <a:defRPr/>
            </a:pPr>
            <a:endParaRPr lang="en-US" altLang="en-US" sz="3000" dirty="0"/>
          </a:p>
          <a:p>
            <a:pPr eaLnBrk="1" hangingPunct="1">
              <a:defRPr/>
            </a:pPr>
            <a:r>
              <a:rPr lang="en-US" altLang="en-US" sz="3000" dirty="0"/>
              <a:t>Proper depth (2-4x seed</a:t>
            </a:r>
          </a:p>
          <a:p>
            <a:pPr marL="0" indent="0" eaLnBrk="1" hangingPunct="1">
              <a:buFont typeface="Wingdings 2" panose="05020102010507070707" pitchFamily="18" charset="2"/>
              <a:buNone/>
              <a:defRPr/>
            </a:pPr>
            <a:r>
              <a:rPr lang="en-US" altLang="en-US" sz="3000" dirty="0"/>
              <a:t>diameter)  -Some tiny seeds</a:t>
            </a:r>
          </a:p>
          <a:p>
            <a:pPr marL="0" indent="0" eaLnBrk="1" hangingPunct="1">
              <a:buFont typeface="Wingdings 2" panose="05020102010507070707" pitchFamily="18" charset="2"/>
              <a:buNone/>
              <a:defRPr/>
            </a:pPr>
            <a:r>
              <a:rPr lang="en-US" altLang="en-US" sz="3000" dirty="0"/>
              <a:t>may go on top of media-</a:t>
            </a:r>
          </a:p>
          <a:p>
            <a:pPr eaLnBrk="1" hangingPunct="1">
              <a:defRPr/>
            </a:pPr>
            <a:r>
              <a:rPr lang="en-US" altLang="en-US" sz="3000" dirty="0"/>
              <a:t>Fine water spray</a:t>
            </a:r>
          </a:p>
          <a:p>
            <a:pPr eaLnBrk="1" hangingPunct="1">
              <a:defRPr/>
            </a:pPr>
            <a:endParaRPr lang="en-US" altLang="en-US" sz="3000" dirty="0"/>
          </a:p>
          <a:p>
            <a:pPr eaLnBrk="1" hangingPunct="1">
              <a:defRPr/>
            </a:pPr>
            <a:r>
              <a:rPr lang="en-US" altLang="en-US" sz="3000" dirty="0"/>
              <a:t>Indirect light for containers</a:t>
            </a:r>
          </a:p>
          <a:p>
            <a:pPr eaLnBrk="1" hangingPunct="1">
              <a:defRPr/>
            </a:pPr>
            <a:r>
              <a:rPr lang="en-US" altLang="en-US" sz="3000" dirty="0"/>
              <a:t>                                                             </a:t>
            </a:r>
            <a:r>
              <a:rPr lang="en-US" altLang="en-US" sz="2400" dirty="0">
                <a:solidFill>
                  <a:schemeClr val="tx1"/>
                </a:solidFill>
              </a:rPr>
              <a:t>Cotyledon-to-true leaves</a:t>
            </a:r>
          </a:p>
          <a:p>
            <a:pPr eaLnBrk="1" hangingPunct="1">
              <a:defRPr/>
            </a:pPr>
            <a:r>
              <a:rPr lang="en-US" altLang="en-US" sz="3000" dirty="0"/>
              <a:t>Homemade media:  1 part perlite,             </a:t>
            </a:r>
          </a:p>
          <a:p>
            <a:pPr eaLnBrk="1" hangingPunct="1">
              <a:defRPr/>
            </a:pPr>
            <a:r>
              <a:rPr lang="en-US" altLang="en-US" sz="3000" dirty="0"/>
              <a:t> 1 part vermiculite, 1 part  peat moss </a:t>
            </a:r>
          </a:p>
          <a:p>
            <a:pPr eaLnBrk="1" hangingPunct="1">
              <a:defRPr/>
            </a:pPr>
            <a:endParaRPr lang="en-US" altLang="en-US" sz="2400" dirty="0"/>
          </a:p>
          <a:p>
            <a:pPr eaLnBrk="1" hangingPunct="1">
              <a:defRPr/>
            </a:pPr>
            <a:endParaRPr lang="en-US" altLang="en-US" dirty="0"/>
          </a:p>
        </p:txBody>
      </p:sp>
      <p:pic>
        <p:nvPicPr>
          <p:cNvPr id="14340" name="Picture 3" descr="C:\Users\Ann\AppData\Local\Microsoft\Windows\Temporary Internet Files\Content.IE5\JSN08UL6\MP900433069[1].jpg">
            <a:extLst>
              <a:ext uri="{FF2B5EF4-FFF2-40B4-BE49-F238E27FC236}">
                <a16:creationId xmlns:a16="http://schemas.microsoft.com/office/drawing/2014/main" id="{6DB5FC7A-9ACC-4BD0-A6A8-FEDAFED2AC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8100" y="1752600"/>
            <a:ext cx="4496122" cy="270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D7E92164-3B54-41F7-AFB2-4238C2AC82D4}"/>
              </a:ext>
            </a:extLst>
          </p:cNvPr>
          <p:cNvSpPr>
            <a:spLocks noGrp="1"/>
          </p:cNvSpPr>
          <p:nvPr>
            <p:ph type="title"/>
          </p:nvPr>
        </p:nvSpPr>
        <p:spPr/>
        <p:txBody>
          <a:bodyPr/>
          <a:lstStyle/>
          <a:p>
            <a:pPr eaLnBrk="1" hangingPunct="1"/>
            <a:r>
              <a:rPr lang="en-US" altLang="en-US" dirty="0"/>
              <a:t>Seedling success</a:t>
            </a:r>
          </a:p>
        </p:txBody>
      </p:sp>
      <p:sp>
        <p:nvSpPr>
          <p:cNvPr id="15363" name="Content Placeholder 2">
            <a:extLst>
              <a:ext uri="{FF2B5EF4-FFF2-40B4-BE49-F238E27FC236}">
                <a16:creationId xmlns:a16="http://schemas.microsoft.com/office/drawing/2014/main" id="{06062C8A-B112-479A-A8D4-D3F5979B497B}"/>
              </a:ext>
            </a:extLst>
          </p:cNvPr>
          <p:cNvSpPr>
            <a:spLocks noGrp="1"/>
          </p:cNvSpPr>
          <p:nvPr>
            <p:ph idx="1"/>
          </p:nvPr>
        </p:nvSpPr>
        <p:spPr/>
        <p:txBody>
          <a:bodyPr>
            <a:normAutofit/>
          </a:bodyPr>
          <a:lstStyle/>
          <a:p>
            <a:pPr marL="457200" indent="-457200" eaLnBrk="1" hangingPunct="1">
              <a:buFont typeface="Arial" panose="020B0604020202020204" pitchFamily="34" charset="0"/>
              <a:buChar char="•"/>
            </a:pPr>
            <a:r>
              <a:rPr lang="en-US" altLang="en-US" sz="2800" dirty="0"/>
              <a:t>Thin, transplant per instructions</a:t>
            </a:r>
          </a:p>
          <a:p>
            <a:pPr marL="457200" indent="-457200" eaLnBrk="1" hangingPunct="1">
              <a:buFont typeface="Arial" panose="020B0604020202020204" pitchFamily="34" charset="0"/>
              <a:buChar char="•"/>
            </a:pPr>
            <a:endParaRPr lang="en-US" altLang="en-US" sz="2800" dirty="0"/>
          </a:p>
          <a:p>
            <a:pPr marL="457200" indent="-457200" eaLnBrk="1" hangingPunct="1">
              <a:buFont typeface="Arial" panose="020B0604020202020204" pitchFamily="34" charset="0"/>
              <a:buChar char="•"/>
            </a:pPr>
            <a:r>
              <a:rPr lang="en-US" altLang="en-US" sz="2800" dirty="0"/>
              <a:t>Fertilize only after second set of true leaves</a:t>
            </a:r>
          </a:p>
          <a:p>
            <a:pPr marL="457200" indent="-457200" eaLnBrk="1" hangingPunct="1">
              <a:buFont typeface="Arial" panose="020B0604020202020204" pitchFamily="34" charset="0"/>
              <a:buChar char="•"/>
            </a:pPr>
            <a:endParaRPr lang="en-US" altLang="en-US" sz="2800" dirty="0"/>
          </a:p>
          <a:p>
            <a:pPr marL="457200" indent="-457200" eaLnBrk="1" hangingPunct="1">
              <a:buFont typeface="Arial" panose="020B0604020202020204" pitchFamily="34" charset="0"/>
              <a:buChar char="•"/>
            </a:pPr>
            <a:r>
              <a:rPr lang="en-US" altLang="en-US" sz="2800" dirty="0"/>
              <a:t>Start with no direct sun to seedlings in containers</a:t>
            </a:r>
          </a:p>
          <a:p>
            <a:pPr marL="457200" indent="-457200" eaLnBrk="1" hangingPunct="1">
              <a:buFont typeface="Arial" panose="020B0604020202020204" pitchFamily="34" charset="0"/>
              <a:buChar char="•"/>
            </a:pPr>
            <a:endParaRPr lang="en-US" altLang="en-US" sz="2800" dirty="0"/>
          </a:p>
          <a:p>
            <a:pPr marL="457200" indent="-457200" eaLnBrk="1" hangingPunct="1">
              <a:buFont typeface="Arial" panose="020B0604020202020204" pitchFamily="34" charset="0"/>
              <a:buChar char="•"/>
            </a:pPr>
            <a:r>
              <a:rPr lang="en-US" altLang="en-US" sz="2800" dirty="0"/>
              <a:t>“Harden-off”: Gradual light &amp; temperature exposure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solidFill>
                  <a:schemeClr val="accent1"/>
                </a:solidFill>
              </a:rPr>
              <a:t>Who Are Master Gardeners?</a:t>
            </a:r>
          </a:p>
        </p:txBody>
      </p:sp>
      <p:sp>
        <p:nvSpPr>
          <p:cNvPr id="9" name="Text Placeholder 8"/>
          <p:cNvSpPr>
            <a:spLocks noGrp="1"/>
          </p:cNvSpPr>
          <p:nvPr>
            <p:ph idx="1"/>
          </p:nvPr>
        </p:nvSpPr>
        <p:spPr/>
        <p:txBody>
          <a:bodyPr>
            <a:normAutofit/>
          </a:bodyPr>
          <a:lstStyle/>
          <a:p>
            <a:r>
              <a:rPr lang="en-US" dirty="0"/>
              <a:t>Master Gardeners of Placer County</a:t>
            </a:r>
          </a:p>
          <a:p>
            <a:pPr lvl="1"/>
            <a:r>
              <a:rPr lang="en-US" sz="2400" dirty="0"/>
              <a:t>Extend </a:t>
            </a:r>
            <a:r>
              <a:rPr lang="en-US" sz="2400" dirty="0">
                <a:solidFill>
                  <a:schemeClr val="accent2"/>
                </a:solidFill>
              </a:rPr>
              <a:t>research-based</a:t>
            </a:r>
            <a:r>
              <a:rPr lang="en-US" sz="2400" dirty="0"/>
              <a:t>, sustainable gardening and composting information</a:t>
            </a:r>
          </a:p>
          <a:p>
            <a:pPr lvl="1"/>
            <a:r>
              <a:rPr lang="en-US" sz="2400" dirty="0"/>
              <a:t>Present accurate, impartial information to </a:t>
            </a:r>
            <a:r>
              <a:rPr lang="en-US" sz="2400" dirty="0">
                <a:solidFill>
                  <a:schemeClr val="accent2"/>
                </a:solidFill>
              </a:rPr>
              <a:t>home gardeners</a:t>
            </a:r>
          </a:p>
          <a:p>
            <a:pPr lvl="1"/>
            <a:r>
              <a:rPr lang="en-US" sz="2400" dirty="0"/>
              <a:t>Encourage public to make </a:t>
            </a:r>
            <a:r>
              <a:rPr lang="en-US" sz="2400" dirty="0">
                <a:solidFill>
                  <a:schemeClr val="accent2"/>
                </a:solidFill>
              </a:rPr>
              <a:t>informed</a:t>
            </a:r>
            <a:r>
              <a:rPr lang="en-US" sz="2400" dirty="0"/>
              <a:t> gardening decisions</a:t>
            </a:r>
          </a:p>
        </p:txBody>
      </p:sp>
      <p:sp>
        <p:nvSpPr>
          <p:cNvPr id="4" name="Slide Number Placeholder 3"/>
          <p:cNvSpPr>
            <a:spLocks noGrp="1"/>
          </p:cNvSpPr>
          <p:nvPr>
            <p:ph type="sldNum" sz="quarter" idx="12"/>
          </p:nvPr>
        </p:nvSpPr>
        <p:spPr/>
        <p:txBody>
          <a:bodyPr/>
          <a:lstStyle/>
          <a:p>
            <a:fld id="{111DB74A-73E3-49E8-8984-0D5D8C20C556}" type="slidenum">
              <a:rPr lang="en-US" smtClean="0"/>
              <a:pPr/>
              <a:t>2</a:t>
            </a:fld>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1534A2D-2F9A-4520-BC21-E345925126A9}"/>
              </a:ext>
            </a:extLst>
          </p:cNvPr>
          <p:cNvSpPr>
            <a:spLocks noGrp="1"/>
          </p:cNvSpPr>
          <p:nvPr>
            <p:ph type="body" sz="quarter" idx="13"/>
          </p:nvPr>
        </p:nvSpPr>
        <p:spPr>
          <a:xfrm>
            <a:off x="457200" y="1828800"/>
            <a:ext cx="4724400" cy="4191000"/>
          </a:xfrm>
        </p:spPr>
        <p:txBody>
          <a:bodyPr>
            <a:normAutofit lnSpcReduction="10000"/>
          </a:bodyPr>
          <a:lstStyle/>
          <a:p>
            <a:pPr marL="457200" indent="-457200">
              <a:buFont typeface="Arial" panose="020B0604020202020204" pitchFamily="34" charset="0"/>
              <a:buChar char="•"/>
            </a:pPr>
            <a:r>
              <a:rPr lang="en-US" sz="3000" dirty="0"/>
              <a:t>All tools and containers must be sanitized</a:t>
            </a:r>
          </a:p>
          <a:p>
            <a:pPr marL="457200" indent="-457200">
              <a:buFont typeface="Arial" panose="020B0604020202020204" pitchFamily="34" charset="0"/>
              <a:buChar char="•"/>
            </a:pPr>
            <a:r>
              <a:rPr lang="en-US" sz="3000" dirty="0"/>
              <a:t>Use sterile soils</a:t>
            </a:r>
          </a:p>
          <a:p>
            <a:pPr marL="457200" indent="-457200">
              <a:buFont typeface="Arial" panose="020B0604020202020204" pitchFamily="34" charset="0"/>
              <a:buChar char="•"/>
            </a:pPr>
            <a:r>
              <a:rPr lang="en-US" sz="3000" dirty="0"/>
              <a:t>Ensure drainage</a:t>
            </a:r>
          </a:p>
          <a:p>
            <a:pPr marL="457200" indent="-457200">
              <a:buFont typeface="Arial" panose="020B0604020202020204" pitchFamily="34" charset="0"/>
              <a:buChar char="•"/>
            </a:pPr>
            <a:r>
              <a:rPr lang="en-US" sz="3000" dirty="0"/>
              <a:t>Humidity must be regulated</a:t>
            </a:r>
          </a:p>
          <a:p>
            <a:pPr marL="457200" indent="-457200">
              <a:buFont typeface="Arial" panose="020B0604020202020204" pitchFamily="34" charset="0"/>
              <a:buChar char="•"/>
            </a:pPr>
            <a:r>
              <a:rPr lang="en-US" sz="3000" dirty="0"/>
              <a:t>Air flow should be monitored</a:t>
            </a:r>
          </a:p>
          <a:p>
            <a:endParaRPr lang="en-US" dirty="0"/>
          </a:p>
        </p:txBody>
      </p:sp>
      <p:sp>
        <p:nvSpPr>
          <p:cNvPr id="3" name="Slide Number Placeholder 2">
            <a:extLst>
              <a:ext uri="{FF2B5EF4-FFF2-40B4-BE49-F238E27FC236}">
                <a16:creationId xmlns:a16="http://schemas.microsoft.com/office/drawing/2014/main" id="{E5BAD634-A47B-4AA8-9EC0-A6DB698370F0}"/>
              </a:ext>
            </a:extLst>
          </p:cNvPr>
          <p:cNvSpPr>
            <a:spLocks noGrp="1"/>
          </p:cNvSpPr>
          <p:nvPr>
            <p:ph type="sldNum" sz="quarter" idx="16"/>
          </p:nvPr>
        </p:nvSpPr>
        <p:spPr/>
        <p:txBody>
          <a:bodyPr/>
          <a:lstStyle/>
          <a:p>
            <a:fld id="{111DB74A-73E3-49E8-8984-0D5D8C20C556}" type="slidenum">
              <a:rPr lang="en-US" smtClean="0"/>
              <a:pPr/>
              <a:t>20</a:t>
            </a:fld>
            <a:endParaRPr lang="en-US" dirty="0"/>
          </a:p>
        </p:txBody>
      </p:sp>
      <p:sp>
        <p:nvSpPr>
          <p:cNvPr id="5" name="Title 4">
            <a:extLst>
              <a:ext uri="{FF2B5EF4-FFF2-40B4-BE49-F238E27FC236}">
                <a16:creationId xmlns:a16="http://schemas.microsoft.com/office/drawing/2014/main" id="{7F8EC453-7329-42AE-A33C-D3937E6567DA}"/>
              </a:ext>
            </a:extLst>
          </p:cNvPr>
          <p:cNvSpPr>
            <a:spLocks noGrp="1"/>
          </p:cNvSpPr>
          <p:nvPr>
            <p:ph type="title"/>
          </p:nvPr>
        </p:nvSpPr>
        <p:spPr/>
        <p:txBody>
          <a:bodyPr/>
          <a:lstStyle/>
          <a:p>
            <a:pPr algn="l"/>
            <a:r>
              <a:rPr lang="en-US" dirty="0"/>
              <a:t>                 Remember:</a:t>
            </a:r>
          </a:p>
        </p:txBody>
      </p:sp>
      <p:sp>
        <p:nvSpPr>
          <p:cNvPr id="14" name="Picture Placeholder 13">
            <a:extLst>
              <a:ext uri="{FF2B5EF4-FFF2-40B4-BE49-F238E27FC236}">
                <a16:creationId xmlns:a16="http://schemas.microsoft.com/office/drawing/2014/main" id="{4896444F-4846-42A4-A43C-99A448F7DBC0}"/>
              </a:ext>
            </a:extLst>
          </p:cNvPr>
          <p:cNvSpPr>
            <a:spLocks noGrp="1"/>
          </p:cNvSpPr>
          <p:nvPr>
            <p:ph type="pic" sz="quarter" idx="18"/>
          </p:nvPr>
        </p:nvSpPr>
        <p:spPr/>
      </p:sp>
      <p:pic>
        <p:nvPicPr>
          <p:cNvPr id="16" name="Picture 15">
            <a:extLst>
              <a:ext uri="{FF2B5EF4-FFF2-40B4-BE49-F238E27FC236}">
                <a16:creationId xmlns:a16="http://schemas.microsoft.com/office/drawing/2014/main" id="{D865CD97-29DB-49D7-9AF5-940C8BE4962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257800" y="1600200"/>
            <a:ext cx="2971800" cy="2667000"/>
          </a:xfrm>
          <a:prstGeom prst="rect">
            <a:avLst/>
          </a:prstGeom>
          <a:noFill/>
        </p:spPr>
      </p:pic>
    </p:spTree>
    <p:extLst>
      <p:ext uri="{BB962C8B-B14F-4D97-AF65-F5344CB8AC3E}">
        <p14:creationId xmlns:p14="http://schemas.microsoft.com/office/powerpoint/2010/main" val="12835371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3">
            <a:extLst>
              <a:ext uri="{FF2B5EF4-FFF2-40B4-BE49-F238E27FC236}">
                <a16:creationId xmlns:a16="http://schemas.microsoft.com/office/drawing/2014/main" id="{A4D5DAF2-DEB3-4152-9917-BEC13AC82F09}"/>
              </a:ext>
            </a:extLst>
          </p:cNvPr>
          <p:cNvSpPr>
            <a:spLocks noGrp="1"/>
          </p:cNvSpPr>
          <p:nvPr>
            <p:ph type="title"/>
          </p:nvPr>
        </p:nvSpPr>
        <p:spPr/>
        <p:txBody>
          <a:bodyPr>
            <a:normAutofit/>
          </a:bodyPr>
          <a:lstStyle/>
          <a:p>
            <a:pPr algn="l" eaLnBrk="1" hangingPunct="1"/>
            <a:r>
              <a:rPr lang="en-US" altLang="en-US" dirty="0"/>
              <a:t>	    Layering </a:t>
            </a:r>
            <a:r>
              <a:rPr lang="en-US" altLang="en-US" sz="3600" dirty="0"/>
              <a:t>Mimics Nature</a:t>
            </a:r>
          </a:p>
        </p:txBody>
      </p:sp>
      <p:sp>
        <p:nvSpPr>
          <p:cNvPr id="18435" name="Content Placeholder 4">
            <a:extLst>
              <a:ext uri="{FF2B5EF4-FFF2-40B4-BE49-F238E27FC236}">
                <a16:creationId xmlns:a16="http://schemas.microsoft.com/office/drawing/2014/main" id="{E2DE948A-80A1-4B13-8ADB-3BB25FDE746E}"/>
              </a:ext>
            </a:extLst>
          </p:cNvPr>
          <p:cNvSpPr>
            <a:spLocks noGrp="1"/>
          </p:cNvSpPr>
          <p:nvPr>
            <p:ph idx="1"/>
          </p:nvPr>
        </p:nvSpPr>
        <p:spPr>
          <a:xfrm>
            <a:off x="457200" y="1600200"/>
            <a:ext cx="8229600" cy="4495799"/>
          </a:xfrm>
        </p:spPr>
        <p:txBody>
          <a:bodyPr>
            <a:normAutofit fontScale="92500" lnSpcReduction="10000"/>
          </a:bodyPr>
          <a:lstStyle/>
          <a:p>
            <a:pPr eaLnBrk="1" hangingPunct="1"/>
            <a:r>
              <a:rPr lang="en-US" altLang="en-US" dirty="0">
                <a:latin typeface="+mj-lt"/>
              </a:rPr>
              <a:t>Definition:  </a:t>
            </a:r>
            <a:r>
              <a:rPr lang="en-US" altLang="en-US" sz="3000" dirty="0">
                <a:latin typeface="+mj-lt"/>
              </a:rPr>
              <a:t>A type of asexual propagation which takes place on stems still attached to the parent plant</a:t>
            </a:r>
            <a:r>
              <a:rPr lang="en-US" altLang="en-US" sz="3000" dirty="0"/>
              <a:t>.</a:t>
            </a:r>
          </a:p>
          <a:p>
            <a:pPr eaLnBrk="1" hangingPunct="1"/>
            <a:endParaRPr lang="en-US" altLang="en-US" dirty="0"/>
          </a:p>
          <a:p>
            <a:pPr eaLnBrk="1" hangingPunct="1"/>
            <a:r>
              <a:rPr lang="en-US" altLang="en-US" sz="3000" dirty="0"/>
              <a:t>How</a:t>
            </a:r>
            <a:r>
              <a:rPr lang="en-US" altLang="en-US" sz="3000" dirty="0">
                <a:latin typeface="Calibri" panose="020F0502020204030204" pitchFamily="34" charset="0"/>
                <a:cs typeface="Calibri" panose="020F0502020204030204" pitchFamily="34" charset="0"/>
              </a:rPr>
              <a:t>?   </a:t>
            </a:r>
            <a:r>
              <a:rPr lang="en-US" altLang="en-US" sz="2600" dirty="0">
                <a:latin typeface="Calibri" panose="020F0502020204030204" pitchFamily="34" charset="0"/>
                <a:cs typeface="Calibri" panose="020F0502020204030204" pitchFamily="34" charset="0"/>
              </a:rPr>
              <a:t>The stem’s cells</a:t>
            </a:r>
          </a:p>
          <a:p>
            <a:pPr eaLnBrk="1" hangingPunct="1"/>
            <a:r>
              <a:rPr lang="en-US" altLang="en-US" sz="2600" dirty="0">
                <a:latin typeface="Calibri" panose="020F0502020204030204" pitchFamily="34" charset="0"/>
                <a:cs typeface="Calibri" panose="020F0502020204030204" pitchFamily="34" charset="0"/>
              </a:rPr>
              <a:t>        become root cells      </a:t>
            </a:r>
          </a:p>
          <a:p>
            <a:pPr eaLnBrk="1" hangingPunct="1"/>
            <a:endParaRPr lang="en-US" altLang="en-US" sz="3000" dirty="0"/>
          </a:p>
          <a:p>
            <a:pPr eaLnBrk="1" hangingPunct="1"/>
            <a:r>
              <a:rPr lang="en-US" altLang="en-US" sz="3000" dirty="0"/>
              <a:t>Occurs naturally: </a:t>
            </a:r>
          </a:p>
          <a:p>
            <a:pPr eaLnBrk="1" hangingPunct="1"/>
            <a:r>
              <a:rPr lang="en-US" altLang="en-US" sz="2600" dirty="0">
                <a:latin typeface="Calibri" panose="020F0502020204030204" pitchFamily="34" charset="0"/>
                <a:cs typeface="Calibri" panose="020F0502020204030204" pitchFamily="34" charset="0"/>
              </a:rPr>
              <a:t>   blackberries, currants,</a:t>
            </a:r>
          </a:p>
          <a:p>
            <a:pPr eaLnBrk="1" hangingPunct="1"/>
            <a:r>
              <a:rPr lang="en-US" altLang="en-US" sz="2600" dirty="0">
                <a:latin typeface="Calibri" panose="020F0502020204030204" pitchFamily="34" charset="0"/>
                <a:cs typeface="Calibri" panose="020F0502020204030204" pitchFamily="34" charset="0"/>
              </a:rPr>
              <a:t> hydrangeas </a:t>
            </a:r>
          </a:p>
        </p:txBody>
      </p:sp>
      <p:pic>
        <p:nvPicPr>
          <p:cNvPr id="18436" name="Picture 5" descr="http://www.ces.ncsu.edu/depts/hort/hil/gif/8701fig1.gif">
            <a:extLst>
              <a:ext uri="{FF2B5EF4-FFF2-40B4-BE49-F238E27FC236}">
                <a16:creationId xmlns:a16="http://schemas.microsoft.com/office/drawing/2014/main" id="{D8B9BF4F-4567-43A6-8475-1ED39A31CC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2698749"/>
            <a:ext cx="2465145" cy="1644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044205B9-9521-4600-BD65-ED8B8F835CE5}"/>
              </a:ext>
            </a:extLst>
          </p:cNvPr>
          <p:cNvPicPr/>
          <p:nvPr/>
        </p:nvPicPr>
        <p:blipFill rotWithShape="1">
          <a:blip r:embed="rId4">
            <a:extLst>
              <a:ext uri="{28A0092B-C50C-407E-A947-70E740481C1C}">
                <a14:useLocalDpi xmlns:a14="http://schemas.microsoft.com/office/drawing/2010/main" val="0"/>
              </a:ext>
            </a:extLst>
          </a:blip>
          <a:srcRect b="49801"/>
          <a:stretch/>
        </p:blipFill>
        <p:spPr bwMode="auto">
          <a:xfrm>
            <a:off x="3962400" y="4581522"/>
            <a:ext cx="2362200" cy="1514477"/>
          </a:xfrm>
          <a:prstGeom prst="rect">
            <a:avLst/>
          </a:prstGeom>
          <a:noFill/>
          <a:ln>
            <a:noFill/>
          </a:ln>
          <a:extLst>
            <a:ext uri="{53640926-AAD7-44D8-BBD7-CCE9431645EC}">
              <a14:shadowObscured xmlns:a14="http://schemas.microsoft.com/office/drawing/2010/main"/>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E78C1BF7-EFC4-4F5A-86D8-2F78A8F51AE5}"/>
              </a:ext>
            </a:extLst>
          </p:cNvPr>
          <p:cNvSpPr>
            <a:spLocks noGrp="1"/>
          </p:cNvSpPr>
          <p:nvPr>
            <p:ph type="title"/>
          </p:nvPr>
        </p:nvSpPr>
        <p:spPr/>
        <p:txBody>
          <a:bodyPr/>
          <a:lstStyle/>
          <a:p>
            <a:pPr algn="l" eaLnBrk="1" hangingPunct="1"/>
            <a:r>
              <a:rPr lang="en-US" altLang="en-US" dirty="0"/>
              <a:t>             Layering </a:t>
            </a:r>
          </a:p>
        </p:txBody>
      </p:sp>
      <p:sp>
        <p:nvSpPr>
          <p:cNvPr id="19459" name="Content Placeholder 2">
            <a:extLst>
              <a:ext uri="{FF2B5EF4-FFF2-40B4-BE49-F238E27FC236}">
                <a16:creationId xmlns:a16="http://schemas.microsoft.com/office/drawing/2014/main" id="{745E607E-1773-4618-A05D-087CFA591B2B}"/>
              </a:ext>
            </a:extLst>
          </p:cNvPr>
          <p:cNvSpPr>
            <a:spLocks noGrp="1"/>
          </p:cNvSpPr>
          <p:nvPr>
            <p:ph idx="1"/>
          </p:nvPr>
        </p:nvSpPr>
        <p:spPr>
          <a:xfrm>
            <a:off x="609600" y="1981200"/>
            <a:ext cx="8382000" cy="4389438"/>
          </a:xfrm>
        </p:spPr>
        <p:txBody>
          <a:bodyPr lIns="0">
            <a:normAutofit/>
          </a:bodyPr>
          <a:lstStyle/>
          <a:p>
            <a:pPr eaLnBrk="1" hangingPunct="1">
              <a:buFont typeface="Wingdings 2" panose="05020102010507070707" pitchFamily="18" charset="2"/>
              <a:buNone/>
            </a:pPr>
            <a:r>
              <a:rPr lang="en-US" altLang="en-US" dirty="0"/>
              <a:t>     Tip layering</a:t>
            </a:r>
          </a:p>
          <a:p>
            <a:pPr lvl="1" eaLnBrk="1" hangingPunct="1">
              <a:buFont typeface="Wingdings 2" panose="05020102010507070707" pitchFamily="18" charset="2"/>
              <a:buNone/>
            </a:pPr>
            <a:r>
              <a:rPr lang="en-US" altLang="en-US" sz="2800" dirty="0"/>
              <a:t>Ex</a:t>
            </a:r>
            <a:r>
              <a:rPr lang="en-US" altLang="en-US" dirty="0"/>
              <a:t>: raspberry canes</a:t>
            </a:r>
          </a:p>
          <a:p>
            <a:pPr lvl="1" eaLnBrk="1" hangingPunct="1">
              <a:buFont typeface="Wingdings 2" panose="05020102010507070707" pitchFamily="18" charset="2"/>
              <a:buNone/>
            </a:pPr>
            <a:endParaRPr lang="en-US" altLang="en-US" dirty="0"/>
          </a:p>
          <a:p>
            <a:pPr lvl="1" eaLnBrk="1" hangingPunct="1">
              <a:buFont typeface="Wingdings 2" panose="05020102010507070707" pitchFamily="18" charset="2"/>
              <a:buNone/>
            </a:pPr>
            <a:r>
              <a:rPr lang="en-US" altLang="en-US" sz="3200" dirty="0"/>
              <a:t>Simple layering</a:t>
            </a:r>
            <a:r>
              <a:rPr lang="en-US" altLang="en-US" dirty="0"/>
              <a:t>:</a:t>
            </a:r>
          </a:p>
          <a:p>
            <a:pPr lvl="1" eaLnBrk="1" hangingPunct="1">
              <a:buFont typeface="Wingdings 2" panose="05020102010507070707" pitchFamily="18" charset="2"/>
              <a:buNone/>
            </a:pPr>
            <a:r>
              <a:rPr lang="en-US" altLang="en-US" sz="2800" dirty="0"/>
              <a:t>Ex</a:t>
            </a:r>
            <a:r>
              <a:rPr lang="en-US" altLang="en-US" dirty="0"/>
              <a:t>:  spirea, quince</a:t>
            </a:r>
          </a:p>
          <a:p>
            <a:pPr eaLnBrk="1" hangingPunct="1"/>
            <a:r>
              <a:rPr lang="en-US" altLang="en-US" sz="2400" dirty="0"/>
              <a:t>     rhododendron, </a:t>
            </a:r>
          </a:p>
          <a:p>
            <a:pPr eaLnBrk="1" hangingPunct="1"/>
            <a:r>
              <a:rPr lang="en-US" altLang="en-US" sz="2400" dirty="0"/>
              <a:t>     honeysuckle,</a:t>
            </a:r>
          </a:p>
          <a:p>
            <a:pPr eaLnBrk="1" hangingPunct="1"/>
            <a:r>
              <a:rPr lang="en-US" altLang="en-US" sz="2400" dirty="0"/>
              <a:t>     wisteria, grape              </a:t>
            </a:r>
          </a:p>
          <a:p>
            <a:pPr lvl="1" eaLnBrk="1" hangingPunct="1">
              <a:buFont typeface="Wingdings 2" panose="05020102010507070707" pitchFamily="18" charset="2"/>
              <a:buNone/>
            </a:pPr>
            <a:endParaRPr lang="en-US" altLang="en-US" dirty="0"/>
          </a:p>
          <a:p>
            <a:pPr lvl="1" eaLnBrk="1" hangingPunct="1">
              <a:buFont typeface="Wingdings 2" panose="05020102010507070707" pitchFamily="18" charset="2"/>
              <a:buNone/>
            </a:pPr>
            <a:endParaRPr lang="en-US" altLang="en-US" dirty="0"/>
          </a:p>
        </p:txBody>
      </p:sp>
      <p:pic>
        <p:nvPicPr>
          <p:cNvPr id="19460" name="Picture 3" descr="http://www.ces.ncsu.edu/depts/hort/hil/gif/8701fig2.gif">
            <a:extLst>
              <a:ext uri="{FF2B5EF4-FFF2-40B4-BE49-F238E27FC236}">
                <a16:creationId xmlns:a16="http://schemas.microsoft.com/office/drawing/2014/main" id="{1204D21A-FE3F-432B-80F7-DA7A96CB80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902419"/>
            <a:ext cx="2209800" cy="231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4" descr="http://www.ces.ncsu.edu/depts/hort/hil/gif/8701fig1.gif">
            <a:extLst>
              <a:ext uri="{FF2B5EF4-FFF2-40B4-BE49-F238E27FC236}">
                <a16:creationId xmlns:a16="http://schemas.microsoft.com/office/drawing/2014/main" id="{626D6967-1410-480A-A917-8F5F462D91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4343400"/>
            <a:ext cx="2895600" cy="1931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14FBF165-2810-41C1-A693-E097119CD16D}"/>
              </a:ext>
            </a:extLst>
          </p:cNvPr>
          <p:cNvSpPr>
            <a:spLocks noGrp="1"/>
          </p:cNvSpPr>
          <p:nvPr>
            <p:ph type="title"/>
          </p:nvPr>
        </p:nvSpPr>
        <p:spPr>
          <a:xfrm>
            <a:off x="457200" y="76200"/>
            <a:ext cx="8229600" cy="2226733"/>
          </a:xfrm>
        </p:spPr>
        <p:txBody>
          <a:bodyPr/>
          <a:lstStyle/>
          <a:p>
            <a:pPr algn="l" eaLnBrk="1" hangingPunct="1"/>
            <a:r>
              <a:rPr lang="en-US" altLang="en-US" dirty="0"/>
              <a:t>             Air Layering   </a:t>
            </a:r>
            <a:br>
              <a:rPr lang="en-US" altLang="en-US" dirty="0"/>
            </a:br>
            <a:r>
              <a:rPr lang="en-US" altLang="en-US" dirty="0"/>
              <a:t>     </a:t>
            </a:r>
            <a:r>
              <a:rPr lang="en-US" altLang="en-US" sz="2400" dirty="0">
                <a:latin typeface="+mn-lt"/>
              </a:rPr>
              <a:t>For difficult-to-root plants:    Camelia, Azalea, holly, Ficus  </a:t>
            </a:r>
          </a:p>
        </p:txBody>
      </p:sp>
      <p:sp>
        <p:nvSpPr>
          <p:cNvPr id="21508" name="Text Placeholder 9">
            <a:extLst>
              <a:ext uri="{FF2B5EF4-FFF2-40B4-BE49-F238E27FC236}">
                <a16:creationId xmlns:a16="http://schemas.microsoft.com/office/drawing/2014/main" id="{A2EFA7BB-DD2B-4B90-92C7-4A4BFD662DA7}"/>
              </a:ext>
            </a:extLst>
          </p:cNvPr>
          <p:cNvSpPr>
            <a:spLocks noGrp="1"/>
          </p:cNvSpPr>
          <p:nvPr>
            <p:ph type="body" sz="half" idx="3"/>
          </p:nvPr>
        </p:nvSpPr>
        <p:spPr>
          <a:xfrm>
            <a:off x="4724400" y="1828800"/>
            <a:ext cx="4041775" cy="381000"/>
          </a:xfrm>
        </p:spPr>
        <p:txBody>
          <a:bodyPr>
            <a:normAutofit lnSpcReduction="10000"/>
          </a:bodyPr>
          <a:lstStyle/>
          <a:p>
            <a:pPr eaLnBrk="1" hangingPunct="1"/>
            <a:endParaRPr lang="en-US" altLang="en-US" b="0" dirty="0">
              <a:solidFill>
                <a:schemeClr val="tx1"/>
              </a:solidFill>
            </a:endParaRPr>
          </a:p>
          <a:p>
            <a:pPr eaLnBrk="1" hangingPunct="1"/>
            <a:endParaRPr lang="en-US" altLang="en-US" b="0" dirty="0">
              <a:solidFill>
                <a:schemeClr val="tx1"/>
              </a:solidFill>
            </a:endParaRPr>
          </a:p>
        </p:txBody>
      </p:sp>
      <p:pic>
        <p:nvPicPr>
          <p:cNvPr id="21509" name="Content Placeholder 6" descr="http://aggie-horticulture.tamu.edu/extension/ornamentals/airlayer/fig1.jpeg">
            <a:extLst>
              <a:ext uri="{FF2B5EF4-FFF2-40B4-BE49-F238E27FC236}">
                <a16:creationId xmlns:a16="http://schemas.microsoft.com/office/drawing/2014/main" id="{C31149E2-909F-49E9-AF14-BE139ECFEEEA}"/>
              </a:ext>
            </a:extLst>
          </p:cNvPr>
          <p:cNvPicPr>
            <a:picLocks noGrp="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685800" y="3238500"/>
            <a:ext cx="2362200" cy="1485900"/>
          </a:xfrm>
        </p:spPr>
      </p:pic>
      <p:pic>
        <p:nvPicPr>
          <p:cNvPr id="21510" name="Content Placeholder 8" descr="http://aggie-horticulture.tamu.edu/extension/ornamentals/airlayer/fig3.jpeg">
            <a:extLst>
              <a:ext uri="{FF2B5EF4-FFF2-40B4-BE49-F238E27FC236}">
                <a16:creationId xmlns:a16="http://schemas.microsoft.com/office/drawing/2014/main" id="{7EA7C71F-FB2A-431D-965E-A98D8CB41E69}"/>
              </a:ext>
            </a:extLst>
          </p:cNvPr>
          <p:cNvPicPr>
            <a:picLocks noGrp="1" noChangeArrowheads="1"/>
          </p:cNvPicPr>
          <p:nvPr>
            <p:ph sz="quarter" idx="4"/>
          </p:nvPr>
        </p:nvPicPr>
        <p:blipFill>
          <a:blip r:embed="rId4">
            <a:extLst>
              <a:ext uri="{28A0092B-C50C-407E-A947-70E740481C1C}">
                <a14:useLocalDpi xmlns:a14="http://schemas.microsoft.com/office/drawing/2010/main" val="0"/>
              </a:ext>
            </a:extLst>
          </a:blip>
          <a:srcRect/>
          <a:stretch>
            <a:fillRect/>
          </a:stretch>
        </p:blipFill>
        <p:spPr>
          <a:xfrm>
            <a:off x="5950783" y="3200400"/>
            <a:ext cx="1495033" cy="3162212"/>
          </a:xfrm>
        </p:spPr>
      </p:pic>
      <p:sp>
        <p:nvSpPr>
          <p:cNvPr id="21507" name="Text Placeholder 2">
            <a:extLst>
              <a:ext uri="{FF2B5EF4-FFF2-40B4-BE49-F238E27FC236}">
                <a16:creationId xmlns:a16="http://schemas.microsoft.com/office/drawing/2014/main" id="{6080F3A5-6A3E-4B0A-AB2F-9068A4AE9215}"/>
              </a:ext>
            </a:extLst>
          </p:cNvPr>
          <p:cNvSpPr>
            <a:spLocks noGrp="1"/>
          </p:cNvSpPr>
          <p:nvPr>
            <p:ph type="body" idx="1"/>
          </p:nvPr>
        </p:nvSpPr>
        <p:spPr>
          <a:xfrm>
            <a:off x="496710" y="1855788"/>
            <a:ext cx="7428090" cy="1592968"/>
          </a:xfrm>
        </p:spPr>
        <p:txBody>
          <a:bodyPr/>
          <a:lstStyle/>
          <a:p>
            <a:endParaRPr lang="en-US" altLang="en-US" b="0" dirty="0">
              <a:solidFill>
                <a:schemeClr val="tx1"/>
              </a:solidFill>
              <a:latin typeface="+mj-lt"/>
            </a:endParaRPr>
          </a:p>
          <a:p>
            <a:r>
              <a:rPr lang="en-US" altLang="en-US" b="0" dirty="0">
                <a:solidFill>
                  <a:schemeClr val="tx1"/>
                </a:solidFill>
                <a:latin typeface="+mj-lt"/>
              </a:rPr>
              <a:t>    girdling and slit cuts                                                                     			        </a:t>
            </a:r>
            <a:r>
              <a:rPr lang="en-US" altLang="en-US" b="0" dirty="0">
                <a:solidFill>
                  <a:schemeClr val="tx1"/>
                </a:solidFill>
              </a:rPr>
              <a:t>wrapping in sphagnum moss</a:t>
            </a:r>
          </a:p>
          <a:p>
            <a:pPr eaLnBrk="1" hangingPunct="1"/>
            <a:r>
              <a:rPr lang="en-US" altLang="en-US" b="0" dirty="0">
                <a:solidFill>
                  <a:schemeClr val="tx1"/>
                </a:solidFill>
                <a:latin typeface="+mj-lt"/>
              </a:rPr>
              <a:t>         </a:t>
            </a:r>
          </a:p>
        </p:txBody>
      </p:sp>
      <p:pic>
        <p:nvPicPr>
          <p:cNvPr id="21511" name="Picture 7" descr="http://aggie-horticulture.tamu.edu/extension/ornamentals/airlayer/fig2.jpeg">
            <a:extLst>
              <a:ext uri="{FF2B5EF4-FFF2-40B4-BE49-F238E27FC236}">
                <a16:creationId xmlns:a16="http://schemas.microsoft.com/office/drawing/2014/main" id="{AA2B0497-974B-479B-A467-3077F66978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46300" y="4190999"/>
            <a:ext cx="1706700" cy="211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97B72E61-243D-4A52-AB3F-733EFB5262B1}"/>
              </a:ext>
            </a:extLst>
          </p:cNvPr>
          <p:cNvSpPr>
            <a:spLocks noGrp="1"/>
          </p:cNvSpPr>
          <p:nvPr>
            <p:ph idx="1"/>
          </p:nvPr>
        </p:nvSpPr>
        <p:spPr>
          <a:xfrm>
            <a:off x="457200" y="1828800"/>
            <a:ext cx="8229600" cy="4571999"/>
          </a:xfrm>
        </p:spPr>
        <p:txBody>
          <a:bodyPr>
            <a:normAutofit fontScale="92500" lnSpcReduction="20000"/>
          </a:bodyPr>
          <a:lstStyle/>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r>
              <a:rPr lang="en-US" sz="3000" dirty="0">
                <a:latin typeface="Calibri" panose="020F0502020204030204" pitchFamily="34" charset="0"/>
                <a:cs typeface="Calibri" panose="020F0502020204030204" pitchFamily="34" charset="0"/>
              </a:rPr>
              <a:t>Rosette-shaped plants</a:t>
            </a:r>
          </a:p>
          <a:p>
            <a:pPr marL="0" indent="0"/>
            <a:r>
              <a:rPr lang="en-US" sz="3000" dirty="0">
                <a:latin typeface="Calibri" panose="020F0502020204030204" pitchFamily="34" charset="0"/>
                <a:cs typeface="Calibri" panose="020F0502020204030204" pitchFamily="34" charset="0"/>
              </a:rPr>
              <a:t>   that put out offsets that root</a:t>
            </a:r>
          </a:p>
          <a:p>
            <a:pPr>
              <a:buFont typeface="Arial" panose="020B0604020202020204" pitchFamily="34" charset="0"/>
              <a:buChar char="•"/>
            </a:pPr>
            <a:endParaRPr lang="en-US" altLang="en-US" sz="3000" dirty="0">
              <a:solidFill>
                <a:schemeClr val="tx1"/>
              </a:solidFill>
              <a:latin typeface="Calibri" panose="020F0502020204030204" pitchFamily="34" charset="0"/>
              <a:cs typeface="Calibri" panose="020F0502020204030204" pitchFamily="34" charset="0"/>
            </a:endParaRPr>
          </a:p>
          <a:p>
            <a:pPr marL="0" indent="0"/>
            <a:r>
              <a:rPr lang="en-US" altLang="en-US" sz="3000" dirty="0">
                <a:solidFill>
                  <a:schemeClr val="tx1"/>
                </a:solidFill>
                <a:latin typeface="Calibri" panose="020F0502020204030204" pitchFamily="34" charset="0"/>
                <a:cs typeface="Calibri" panose="020F0502020204030204" pitchFamily="34" charset="0"/>
              </a:rPr>
              <a:t>Gladiolus          Dahlia</a:t>
            </a:r>
            <a:endParaRPr lang="en-US" sz="3000" dirty="0">
              <a:latin typeface="Calibri" panose="020F0502020204030204" pitchFamily="34" charset="0"/>
              <a:cs typeface="Calibri" panose="020F0502020204030204" pitchFamily="34" charset="0"/>
            </a:endParaRPr>
          </a:p>
          <a:p>
            <a:pPr>
              <a:buFont typeface="Arial" panose="020B0604020202020204" pitchFamily="34" charset="0"/>
              <a:buChar char="•"/>
            </a:pPr>
            <a:r>
              <a:rPr lang="en-US" sz="3000" dirty="0">
                <a:latin typeface="Calibri" panose="020F0502020204030204" pitchFamily="34" charset="0"/>
                <a:cs typeface="Calibri" panose="020F0502020204030204" pitchFamily="34" charset="0"/>
              </a:rPr>
              <a:t>Underground stems, corms or bulbs </a:t>
            </a:r>
          </a:p>
          <a:p>
            <a:pPr>
              <a:buFont typeface="Arial" panose="020B0604020202020204" pitchFamily="34" charset="0"/>
              <a:buChar char="•"/>
            </a:pPr>
            <a:endParaRPr lang="en-US" sz="3000" dirty="0">
              <a:latin typeface="Calibri" panose="020F0502020204030204" pitchFamily="34" charset="0"/>
              <a:cs typeface="Calibri" panose="020F0502020204030204" pitchFamily="34" charset="0"/>
            </a:endParaRPr>
          </a:p>
          <a:p>
            <a:pPr>
              <a:buFont typeface="Arial" panose="020B0604020202020204" pitchFamily="34" charset="0"/>
              <a:buChar char="•"/>
            </a:pPr>
            <a:r>
              <a:rPr lang="en-US" sz="3000" dirty="0">
                <a:latin typeface="Calibri" panose="020F0502020204030204" pitchFamily="34" charset="0"/>
                <a:cs typeface="Calibri" panose="020F0502020204030204" pitchFamily="34" charset="0"/>
              </a:rPr>
              <a:t>Many succulents</a:t>
            </a:r>
          </a:p>
        </p:txBody>
      </p:sp>
      <p:sp>
        <p:nvSpPr>
          <p:cNvPr id="6" name="Text Placeholder 5">
            <a:extLst>
              <a:ext uri="{FF2B5EF4-FFF2-40B4-BE49-F238E27FC236}">
                <a16:creationId xmlns:a16="http://schemas.microsoft.com/office/drawing/2014/main" id="{7101D325-E512-4B20-BDA1-28ACDBD9982D}"/>
              </a:ext>
            </a:extLst>
          </p:cNvPr>
          <p:cNvSpPr>
            <a:spLocks noGrp="1"/>
          </p:cNvSpPr>
          <p:nvPr>
            <p:ph type="body" idx="4294967295"/>
          </p:nvPr>
        </p:nvSpPr>
        <p:spPr>
          <a:xfrm>
            <a:off x="0" y="457200"/>
            <a:ext cx="4800600" cy="2057400"/>
          </a:xfrm>
        </p:spPr>
        <p:txBody>
          <a:bodyPr>
            <a:normAutofit/>
          </a:bodyPr>
          <a:lstStyle/>
          <a:p>
            <a:endParaRPr lang="en-US" dirty="0"/>
          </a:p>
          <a:p>
            <a:r>
              <a:rPr lang="en-US" dirty="0"/>
              <a:t> </a:t>
            </a:r>
          </a:p>
          <a:p>
            <a:endParaRPr lang="en-US" dirty="0"/>
          </a:p>
        </p:txBody>
      </p:sp>
      <p:pic>
        <p:nvPicPr>
          <p:cNvPr id="3" name="Picture 2">
            <a:extLst>
              <a:ext uri="{FF2B5EF4-FFF2-40B4-BE49-F238E27FC236}">
                <a16:creationId xmlns:a16="http://schemas.microsoft.com/office/drawing/2014/main" id="{81424ECA-A91C-47B7-903C-B8E5EBAD93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889500" y="1054100"/>
            <a:ext cx="2946400" cy="2209800"/>
          </a:xfrm>
          <a:prstGeom prst="rect">
            <a:avLst/>
          </a:prstGeom>
        </p:spPr>
      </p:pic>
      <p:sp>
        <p:nvSpPr>
          <p:cNvPr id="9" name="Title 3">
            <a:extLst>
              <a:ext uri="{FF2B5EF4-FFF2-40B4-BE49-F238E27FC236}">
                <a16:creationId xmlns:a16="http://schemas.microsoft.com/office/drawing/2014/main" id="{049D61ED-C265-452E-B592-1DAACC3BFF9E}"/>
              </a:ext>
            </a:extLst>
          </p:cNvPr>
          <p:cNvSpPr>
            <a:spLocks noGrp="1"/>
          </p:cNvSpPr>
          <p:nvPr>
            <p:ph type="title"/>
          </p:nvPr>
        </p:nvSpPr>
        <p:spPr>
          <a:xfrm>
            <a:off x="457200" y="274638"/>
            <a:ext cx="8229600" cy="1143000"/>
          </a:xfrm>
        </p:spPr>
        <p:txBody>
          <a:bodyPr>
            <a:normAutofit fontScale="90000"/>
          </a:bodyPr>
          <a:lstStyle/>
          <a:p>
            <a:pPr algn="l" eaLnBrk="1" hangingPunct="1"/>
            <a:r>
              <a:rPr lang="en-US" altLang="en-US" dirty="0"/>
              <a:t>                 </a:t>
            </a:r>
            <a:br>
              <a:rPr lang="en-US" altLang="en-US" dirty="0"/>
            </a:br>
            <a:r>
              <a:rPr lang="en-US" altLang="en-US" dirty="0"/>
              <a:t>                     </a:t>
            </a:r>
            <a:br>
              <a:rPr lang="en-US" altLang="en-US" dirty="0"/>
            </a:br>
            <a:r>
              <a:rPr lang="en-US" altLang="en-US" dirty="0"/>
              <a:t>     </a:t>
            </a:r>
            <a:br>
              <a:rPr lang="en-US" altLang="en-US" dirty="0"/>
            </a:br>
            <a:r>
              <a:rPr lang="en-US" altLang="en-US" dirty="0"/>
              <a:t>             </a:t>
            </a:r>
            <a:r>
              <a:rPr lang="en-US" altLang="en-US" sz="4900" dirty="0"/>
              <a:t>Separation</a:t>
            </a:r>
            <a:br>
              <a:rPr lang="en-US" altLang="en-US" dirty="0"/>
            </a:br>
            <a:br>
              <a:rPr lang="en-US" altLang="en-US" dirty="0"/>
            </a:br>
            <a:r>
              <a:rPr lang="en-US" altLang="en-US" sz="3100" dirty="0">
                <a:solidFill>
                  <a:schemeClr val="tx1"/>
                </a:solidFill>
              </a:rPr>
              <a:t>Examples:               </a:t>
            </a:r>
            <a:br>
              <a:rPr lang="en-US" altLang="en-US" sz="3100" dirty="0">
                <a:solidFill>
                  <a:schemeClr val="tx1"/>
                </a:solidFill>
              </a:rPr>
            </a:br>
            <a:r>
              <a:rPr lang="en-US" altLang="en-US" sz="3100" dirty="0">
                <a:solidFill>
                  <a:schemeClr val="tx1"/>
                </a:solidFill>
              </a:rPr>
              <a:t>                         </a:t>
            </a:r>
            <a:r>
              <a:rPr lang="en-US" altLang="en-US" sz="3100" dirty="0">
                <a:solidFill>
                  <a:schemeClr val="tx1"/>
                </a:solidFill>
                <a:cs typeface="Calibri" panose="020F0502020204030204" pitchFamily="34" charset="0"/>
              </a:rPr>
              <a:t>Spider plant </a:t>
            </a:r>
            <a:br>
              <a:rPr lang="en-US" altLang="en-US" sz="2700" dirty="0">
                <a:solidFill>
                  <a:schemeClr val="tx1"/>
                </a:solidFill>
              </a:rPr>
            </a:br>
            <a:endParaRPr lang="en-US" altLang="en-US" sz="2700" dirty="0">
              <a:solidFill>
                <a:schemeClr val="tx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9" name="Content Placeholder 6">
            <a:extLst>
              <a:ext uri="{FF2B5EF4-FFF2-40B4-BE49-F238E27FC236}">
                <a16:creationId xmlns:a16="http://schemas.microsoft.com/office/drawing/2014/main" id="{EA1908BD-944E-4612-8607-458BBA1EA867}"/>
              </a:ext>
            </a:extLst>
          </p:cNvPr>
          <p:cNvSpPr>
            <a:spLocks noGrp="1"/>
          </p:cNvSpPr>
          <p:nvPr>
            <p:ph type="body" sz="quarter" idx="13"/>
          </p:nvPr>
        </p:nvSpPr>
        <p:spPr/>
        <p:txBody>
          <a:bodyPr/>
          <a:lstStyle/>
          <a:p>
            <a:pPr eaLnBrk="1" hangingPunct="1"/>
            <a:endParaRPr lang="en-US" altLang="en-US" dirty="0"/>
          </a:p>
          <a:p>
            <a:pPr eaLnBrk="1" hangingPunct="1"/>
            <a:endParaRPr lang="en-US" altLang="en-US" dirty="0"/>
          </a:p>
          <a:p>
            <a:pPr eaLnBrk="1" hangingPunct="1"/>
            <a:endParaRPr lang="en-US" altLang="en-US" dirty="0"/>
          </a:p>
        </p:txBody>
      </p:sp>
      <p:pic>
        <p:nvPicPr>
          <p:cNvPr id="6" name="Picture Placeholder 5">
            <a:extLst>
              <a:ext uri="{FF2B5EF4-FFF2-40B4-BE49-F238E27FC236}">
                <a16:creationId xmlns:a16="http://schemas.microsoft.com/office/drawing/2014/main" id="{5518B9FE-4A84-4C64-8D00-2798800DCBA5}"/>
              </a:ext>
            </a:extLst>
          </p:cNvPr>
          <p:cNvPicPr>
            <a:picLocks noGrp="1" noChangeAspect="1"/>
          </p:cNvPicPr>
          <p:nvPr>
            <p:ph type="pic" sz="quarter" idx="18"/>
          </p:nvPr>
        </p:nvPicPr>
        <p:blipFill rotWithShape="1">
          <a:blip r:embed="rId3">
            <a:extLst>
              <a:ext uri="{28A0092B-C50C-407E-A947-70E740481C1C}">
                <a14:useLocalDpi xmlns:a14="http://schemas.microsoft.com/office/drawing/2010/main" val="0"/>
              </a:ext>
            </a:extLst>
          </a:blip>
          <a:srcRect l="15625" r="20042"/>
          <a:stretch/>
        </p:blipFill>
        <p:spPr>
          <a:xfrm rot="5400000">
            <a:off x="2848141" y="2143292"/>
            <a:ext cx="2571750" cy="3009567"/>
          </a:xfrm>
        </p:spPr>
      </p:pic>
      <p:sp>
        <p:nvSpPr>
          <p:cNvPr id="26626" name="Title 1">
            <a:extLst>
              <a:ext uri="{FF2B5EF4-FFF2-40B4-BE49-F238E27FC236}">
                <a16:creationId xmlns:a16="http://schemas.microsoft.com/office/drawing/2014/main" id="{9C705288-0C9C-438B-85B8-FC4C181D88FA}"/>
              </a:ext>
            </a:extLst>
          </p:cNvPr>
          <p:cNvSpPr>
            <a:spLocks noGrp="1"/>
          </p:cNvSpPr>
          <p:nvPr>
            <p:ph type="title" idx="4294967295"/>
          </p:nvPr>
        </p:nvSpPr>
        <p:spPr>
          <a:xfrm>
            <a:off x="0" y="914400"/>
            <a:ext cx="8229600" cy="1219200"/>
          </a:xfrm>
        </p:spPr>
        <p:txBody>
          <a:bodyPr>
            <a:normAutofit fontScale="90000"/>
          </a:bodyPr>
          <a:lstStyle/>
          <a:p>
            <a:pPr algn="l"/>
            <a:r>
              <a:rPr lang="en-US" altLang="en-US" sz="4900" dirty="0"/>
              <a:t>                        Division</a:t>
            </a:r>
            <a:br>
              <a:rPr lang="en-US" altLang="en-US" dirty="0"/>
            </a:br>
            <a:r>
              <a:rPr lang="en-US" altLang="en-US" sz="3100" dirty="0"/>
              <a:t>           Separation from a parent plant to form new                     	plants</a:t>
            </a:r>
            <a:br>
              <a:rPr lang="en-US" altLang="en-US" dirty="0"/>
            </a:br>
            <a:endParaRPr lang="en-US" altLang="en-US" dirty="0"/>
          </a:p>
        </p:txBody>
      </p:sp>
      <p:pic>
        <p:nvPicPr>
          <p:cNvPr id="9" name="Picture 8">
            <a:extLst>
              <a:ext uri="{FF2B5EF4-FFF2-40B4-BE49-F238E27FC236}">
                <a16:creationId xmlns:a16="http://schemas.microsoft.com/office/drawing/2014/main" id="{1166B6A2-FBD4-4329-85BD-AE0838B68D86}"/>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56700" y="2256642"/>
            <a:ext cx="2314574" cy="1916090"/>
          </a:xfrm>
          <a:prstGeom prst="rect">
            <a:avLst/>
          </a:prstGeom>
          <a:noFill/>
          <a:ln>
            <a:noFill/>
          </a:ln>
        </p:spPr>
      </p:pic>
      <p:pic>
        <p:nvPicPr>
          <p:cNvPr id="10" name="Picture 9">
            <a:extLst>
              <a:ext uri="{FF2B5EF4-FFF2-40B4-BE49-F238E27FC236}">
                <a16:creationId xmlns:a16="http://schemas.microsoft.com/office/drawing/2014/main" id="{D6E5655C-10D4-4AE9-986E-08C3164718C6}"/>
              </a:ext>
            </a:extLst>
          </p:cNvPr>
          <p:cNvPicPr/>
          <p:nvPr/>
        </p:nvPicPr>
        <p:blipFill rotWithShape="1">
          <a:blip r:embed="rId5">
            <a:extLst>
              <a:ext uri="{28A0092B-C50C-407E-A947-70E740481C1C}">
                <a14:useLocalDpi xmlns:a14="http://schemas.microsoft.com/office/drawing/2010/main" val="0"/>
              </a:ext>
            </a:extLst>
          </a:blip>
          <a:srcRect l="3541" r="31158"/>
          <a:stretch/>
        </p:blipFill>
        <p:spPr bwMode="auto">
          <a:xfrm rot="5400000">
            <a:off x="5994791" y="3276601"/>
            <a:ext cx="2571751" cy="2895600"/>
          </a:xfrm>
          <a:prstGeom prst="rect">
            <a:avLst/>
          </a:prstGeom>
          <a:noFill/>
          <a:ln>
            <a:noFill/>
          </a:ln>
          <a:extLst>
            <a:ext uri="{53640926-AAD7-44D8-BBD7-CCE9431645EC}">
              <a14:shadowObscured xmlns:a14="http://schemas.microsoft.com/office/drawing/2010/main"/>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326EB-E0B3-4235-8D0B-ECD20F820C5D}"/>
              </a:ext>
            </a:extLst>
          </p:cNvPr>
          <p:cNvSpPr>
            <a:spLocks noGrp="1"/>
          </p:cNvSpPr>
          <p:nvPr>
            <p:ph type="title"/>
          </p:nvPr>
        </p:nvSpPr>
        <p:spPr>
          <a:xfrm>
            <a:off x="609600" y="457200"/>
            <a:ext cx="6477000" cy="1219200"/>
          </a:xfrm>
        </p:spPr>
        <p:txBody>
          <a:bodyPr>
            <a:normAutofit fontScale="90000"/>
          </a:bodyPr>
          <a:lstStyle/>
          <a:p>
            <a:pPr algn="l" eaLnBrk="1" fontAlgn="auto" hangingPunct="1">
              <a:spcAft>
                <a:spcPts val="0"/>
              </a:spcAft>
              <a:defRPr/>
            </a:pPr>
            <a:r>
              <a:rPr lang="en-US" dirty="0"/>
              <a:t>  Advantages to planting after   	division or separation</a:t>
            </a:r>
          </a:p>
        </p:txBody>
      </p:sp>
      <p:sp>
        <p:nvSpPr>
          <p:cNvPr id="27651" name="Content Placeholder 2">
            <a:extLst>
              <a:ext uri="{FF2B5EF4-FFF2-40B4-BE49-F238E27FC236}">
                <a16:creationId xmlns:a16="http://schemas.microsoft.com/office/drawing/2014/main" id="{D4B463B1-DD80-48EF-BAA7-7F8748922F87}"/>
              </a:ext>
            </a:extLst>
          </p:cNvPr>
          <p:cNvSpPr>
            <a:spLocks noGrp="1"/>
          </p:cNvSpPr>
          <p:nvPr>
            <p:ph idx="1"/>
          </p:nvPr>
        </p:nvSpPr>
        <p:spPr/>
        <p:txBody>
          <a:bodyPr>
            <a:normAutofit/>
          </a:bodyPr>
          <a:lstStyle/>
          <a:p>
            <a:pPr eaLnBrk="1" hangingPunct="1"/>
            <a:endParaRPr lang="en-US" altLang="en-US" dirty="0"/>
          </a:p>
          <a:p>
            <a:pPr marL="457200" indent="-457200" eaLnBrk="1" hangingPunct="1">
              <a:buFont typeface="Arial" panose="020B0604020202020204" pitchFamily="34" charset="0"/>
              <a:buChar char="•"/>
            </a:pPr>
            <a:r>
              <a:rPr lang="en-US" altLang="en-US" sz="2800" dirty="0">
                <a:latin typeface="Calibri" panose="020F0502020204030204" pitchFamily="34" charset="0"/>
                <a:cs typeface="Calibri" panose="020F0502020204030204" pitchFamily="34" charset="0"/>
              </a:rPr>
              <a:t>Almost foolproof new plants</a:t>
            </a:r>
          </a:p>
          <a:p>
            <a:pPr marL="0" indent="0" eaLnBrk="1" hangingPunct="1"/>
            <a:r>
              <a:rPr lang="en-US" altLang="en-US" sz="2800" dirty="0">
                <a:latin typeface="Calibri" panose="020F0502020204030204" pitchFamily="34" charset="0"/>
                <a:cs typeface="Calibri" panose="020F0502020204030204" pitchFamily="34" charset="0"/>
              </a:rPr>
              <a:t>     with better flowering </a:t>
            </a:r>
          </a:p>
          <a:p>
            <a:pPr marL="0" indent="0" eaLnBrk="1" hangingPunct="1"/>
            <a:endParaRPr lang="en-US" altLang="en-US" sz="2800" dirty="0">
              <a:latin typeface="Calibri" panose="020F0502020204030204" pitchFamily="34" charset="0"/>
              <a:cs typeface="Calibri" panose="020F0502020204030204" pitchFamily="34" charset="0"/>
            </a:endParaRPr>
          </a:p>
          <a:p>
            <a:pPr marL="457200" indent="-457200" eaLnBrk="1" hangingPunct="1">
              <a:buFont typeface="Arial" panose="020B0604020202020204" pitchFamily="34" charset="0"/>
              <a:buChar char="•"/>
            </a:pPr>
            <a:r>
              <a:rPr lang="en-US" altLang="en-US" sz="2800" dirty="0"/>
              <a:t>Parent plant seems healthier</a:t>
            </a:r>
          </a:p>
          <a:p>
            <a:pPr marL="457200" indent="-457200" eaLnBrk="1" hangingPunct="1">
              <a:buFont typeface="Arial" panose="020B0604020202020204" pitchFamily="34" charset="0"/>
              <a:buChar char="•"/>
            </a:pPr>
            <a:endParaRPr lang="en-US" altLang="en-US" sz="2800" dirty="0"/>
          </a:p>
          <a:p>
            <a:pPr marL="457200" indent="-457200" eaLnBrk="1" hangingPunct="1">
              <a:buFont typeface="Arial" panose="020B0604020202020204" pitchFamily="34" charset="0"/>
              <a:buChar char="•"/>
            </a:pPr>
            <a:r>
              <a:rPr lang="en-US" altLang="en-US" sz="2800" dirty="0"/>
              <a:t>Parent plant looks better</a:t>
            </a:r>
          </a:p>
          <a:p>
            <a:pPr eaLnBrk="1" hangingPunct="1"/>
            <a:endParaRPr lang="en-US" alt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8A7E835-F5AA-4BB5-BC7F-B2C130DBEC63}"/>
              </a:ext>
            </a:extLst>
          </p:cNvPr>
          <p:cNvSpPr>
            <a:spLocks noGrp="1"/>
          </p:cNvSpPr>
          <p:nvPr>
            <p:ph type="body" sz="quarter" idx="13"/>
          </p:nvPr>
        </p:nvSpPr>
        <p:spPr>
          <a:xfrm>
            <a:off x="798689" y="2590800"/>
            <a:ext cx="4724400" cy="4419600"/>
          </a:xfrm>
        </p:spPr>
        <p:txBody>
          <a:bodyPr>
            <a:normAutofit/>
          </a:bodyPr>
          <a:lstStyle/>
          <a:p>
            <a:pPr algn="l"/>
            <a:endParaRPr lang="en-US" dirty="0">
              <a:solidFill>
                <a:schemeClr val="accent1"/>
              </a:solidFill>
            </a:endParaRPr>
          </a:p>
          <a:p>
            <a:endParaRPr lang="en-US" dirty="0"/>
          </a:p>
        </p:txBody>
      </p:sp>
      <p:sp>
        <p:nvSpPr>
          <p:cNvPr id="6" name="Title 5">
            <a:extLst>
              <a:ext uri="{FF2B5EF4-FFF2-40B4-BE49-F238E27FC236}">
                <a16:creationId xmlns:a16="http://schemas.microsoft.com/office/drawing/2014/main" id="{179ECB98-DF2E-4086-B0A6-185A28BDD7FB}"/>
              </a:ext>
            </a:extLst>
          </p:cNvPr>
          <p:cNvSpPr>
            <a:spLocks noGrp="1"/>
          </p:cNvSpPr>
          <p:nvPr>
            <p:ph type="title"/>
          </p:nvPr>
        </p:nvSpPr>
        <p:spPr>
          <a:xfrm>
            <a:off x="457200" y="274638"/>
            <a:ext cx="8229600" cy="3154362"/>
          </a:xfrm>
        </p:spPr>
        <p:txBody>
          <a:bodyPr>
            <a:normAutofit/>
          </a:bodyPr>
          <a:lstStyle/>
          <a:p>
            <a:pPr algn="l" eaLnBrk="1" fontAlgn="auto" hangingPunct="1">
              <a:spcAft>
                <a:spcPts val="0"/>
              </a:spcAft>
              <a:defRPr/>
            </a:pPr>
            <a:r>
              <a:rPr lang="en-US" sz="3600" dirty="0">
                <a:solidFill>
                  <a:schemeClr val="accent1"/>
                </a:solidFill>
              </a:rPr>
              <a:t>		   </a:t>
            </a:r>
            <a:r>
              <a:rPr lang="en-US" dirty="0">
                <a:solidFill>
                  <a:schemeClr val="accent1"/>
                </a:solidFill>
              </a:rPr>
              <a:t>Succulents</a:t>
            </a:r>
            <a:br>
              <a:rPr lang="en-US" sz="4000" dirty="0">
                <a:solidFill>
                  <a:schemeClr val="accent1"/>
                </a:solidFill>
              </a:rPr>
            </a:br>
            <a:r>
              <a:rPr lang="en-US" sz="4000" dirty="0">
                <a:solidFill>
                  <a:schemeClr val="accent1"/>
                </a:solidFill>
              </a:rPr>
              <a:t>                                                                                   		</a:t>
            </a:r>
            <a:r>
              <a:rPr lang="en-US" sz="2800" dirty="0"/>
              <a:t>offset            O</a:t>
            </a:r>
            <a:r>
              <a:rPr lang="en-US" sz="2800" dirty="0">
                <a:solidFill>
                  <a:schemeClr val="accent1"/>
                </a:solidFill>
              </a:rPr>
              <a:t>ffsets</a:t>
            </a:r>
            <a:r>
              <a:rPr lang="en-US" sz="4000" dirty="0">
                <a:solidFill>
                  <a:schemeClr val="accent1"/>
                </a:solidFill>
              </a:rPr>
              <a:t>	</a:t>
            </a:r>
            <a:br>
              <a:rPr lang="en-US" sz="3600" dirty="0">
                <a:solidFill>
                  <a:schemeClr val="accent1"/>
                </a:solidFill>
              </a:rPr>
            </a:br>
            <a:r>
              <a:rPr sz="3600" dirty="0"/>
              <a:t>       </a:t>
            </a:r>
          </a:p>
        </p:txBody>
      </p:sp>
      <p:pic>
        <p:nvPicPr>
          <p:cNvPr id="7" name="Picture 6">
            <a:extLst>
              <a:ext uri="{FF2B5EF4-FFF2-40B4-BE49-F238E27FC236}">
                <a16:creationId xmlns:a16="http://schemas.microsoft.com/office/drawing/2014/main" id="{7AFA1280-80F2-408D-B5F6-4761E970279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57135" y="2057465"/>
            <a:ext cx="3997166" cy="3082636"/>
          </a:xfrm>
          <a:prstGeom prst="rect">
            <a:avLst/>
          </a:prstGeom>
          <a:noFill/>
          <a:ln>
            <a:noFill/>
          </a:ln>
        </p:spPr>
      </p:pic>
      <p:pic>
        <p:nvPicPr>
          <p:cNvPr id="9" name="Picture Placeholder 8">
            <a:extLst>
              <a:ext uri="{FF2B5EF4-FFF2-40B4-BE49-F238E27FC236}">
                <a16:creationId xmlns:a16="http://schemas.microsoft.com/office/drawing/2014/main" id="{80E5CADD-FAD4-4E6C-9424-2C11F0E84DB1}"/>
              </a:ext>
            </a:extLst>
          </p:cNvPr>
          <p:cNvPicPr>
            <a:picLocks noGrp="1" noChangeAspect="1"/>
          </p:cNvPicPr>
          <p:nvPr>
            <p:ph type="pic" sz="quarter" idx="18"/>
          </p:nvPr>
        </p:nvPicPr>
        <p:blipFill>
          <a:blip r:embed="rId4" cstate="print">
            <a:extLst>
              <a:ext uri="{28A0092B-C50C-407E-A947-70E740481C1C}">
                <a14:useLocalDpi xmlns:a14="http://schemas.microsoft.com/office/drawing/2010/main" val="0"/>
              </a:ext>
            </a:extLst>
          </a:blip>
          <a:srcRect l="15625" r="15625"/>
          <a:stretch>
            <a:fillRect/>
          </a:stretch>
        </p:blipFill>
        <p:spPr>
          <a:xfrm rot="5400000">
            <a:off x="4945816" y="2597728"/>
            <a:ext cx="3200400" cy="3491345"/>
          </a:xfr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FAFC57B-C64E-49EB-9DCE-0CC95760E87D}"/>
              </a:ext>
            </a:extLst>
          </p:cNvPr>
          <p:cNvSpPr>
            <a:spLocks noGrp="1"/>
          </p:cNvSpPr>
          <p:nvPr>
            <p:ph type="body" sz="quarter" idx="13"/>
          </p:nvPr>
        </p:nvSpPr>
        <p:spPr>
          <a:xfrm>
            <a:off x="457200" y="533400"/>
            <a:ext cx="4724400" cy="4572000"/>
          </a:xfrm>
        </p:spPr>
        <p:txBody>
          <a:bodyPr>
            <a:normAutofit/>
          </a:bodyPr>
          <a:lstStyle/>
          <a:p>
            <a:r>
              <a:rPr lang="en-US" sz="4000" dirty="0"/>
              <a:t>                   </a:t>
            </a:r>
            <a:r>
              <a:rPr lang="en-US" sz="4000" dirty="0">
                <a:solidFill>
                  <a:schemeClr val="accent1"/>
                </a:solidFill>
              </a:rPr>
              <a:t>Succulents</a:t>
            </a:r>
          </a:p>
        </p:txBody>
      </p:sp>
      <p:sp>
        <p:nvSpPr>
          <p:cNvPr id="5" name="Slide Number Placeholder 4">
            <a:extLst>
              <a:ext uri="{FF2B5EF4-FFF2-40B4-BE49-F238E27FC236}">
                <a16:creationId xmlns:a16="http://schemas.microsoft.com/office/drawing/2014/main" id="{B293B4FA-10F8-476A-AADC-EAC8E88F37D2}"/>
              </a:ext>
            </a:extLst>
          </p:cNvPr>
          <p:cNvSpPr>
            <a:spLocks noGrp="1"/>
          </p:cNvSpPr>
          <p:nvPr>
            <p:ph type="sldNum" sz="quarter" idx="16"/>
          </p:nvPr>
        </p:nvSpPr>
        <p:spPr/>
        <p:txBody>
          <a:bodyPr/>
          <a:lstStyle/>
          <a:p>
            <a:fld id="{111DB74A-73E3-49E8-8984-0D5D8C20C556}" type="slidenum">
              <a:rPr lang="en-US" smtClean="0"/>
              <a:pPr/>
              <a:t>28</a:t>
            </a:fld>
            <a:endParaRPr lang="en-US"/>
          </a:p>
        </p:txBody>
      </p:sp>
      <p:pic>
        <p:nvPicPr>
          <p:cNvPr id="8" name="Picture 7">
            <a:extLst>
              <a:ext uri="{FF2B5EF4-FFF2-40B4-BE49-F238E27FC236}">
                <a16:creationId xmlns:a16="http://schemas.microsoft.com/office/drawing/2014/main" id="{6E9C6CBE-2782-41E0-9D6D-BC77164E2DA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761999" y="2209800"/>
            <a:ext cx="4419601" cy="3200400"/>
          </a:xfrm>
          <a:prstGeom prst="rect">
            <a:avLst/>
          </a:prstGeom>
          <a:noFill/>
          <a:ln>
            <a:noFill/>
          </a:ln>
        </p:spPr>
      </p:pic>
      <p:pic>
        <p:nvPicPr>
          <p:cNvPr id="9" name="Picture Placeholder 8">
            <a:extLst>
              <a:ext uri="{FF2B5EF4-FFF2-40B4-BE49-F238E27FC236}">
                <a16:creationId xmlns:a16="http://schemas.microsoft.com/office/drawing/2014/main" id="{067ED60D-1038-4518-B093-34E5AB55C83D}"/>
              </a:ext>
            </a:extLst>
          </p:cNvPr>
          <p:cNvPicPr>
            <a:picLocks noGrp="1"/>
          </p:cNvPicPr>
          <p:nvPr>
            <p:ph type="pic" sz="quarter" idx="18"/>
          </p:nvPr>
        </p:nvPicPr>
        <p:blipFill>
          <a:blip r:embed="rId4" cstate="print">
            <a:extLst>
              <a:ext uri="{28A0092B-C50C-407E-A947-70E740481C1C}">
                <a14:useLocalDpi xmlns:a14="http://schemas.microsoft.com/office/drawing/2010/main" val="0"/>
              </a:ext>
            </a:extLst>
          </a:blip>
          <a:srcRect l="9091" r="9091"/>
          <a:stretch>
            <a:fillRect/>
          </a:stretch>
        </p:blipFill>
        <p:spPr bwMode="auto">
          <a:xfrm>
            <a:off x="5334000" y="1066800"/>
            <a:ext cx="3200400" cy="3200400"/>
          </a:xfrm>
          <a:prstGeom prst="rect">
            <a:avLst/>
          </a:prstGeom>
          <a:noFill/>
          <a:ln>
            <a:noFill/>
          </a:ln>
        </p:spPr>
      </p:pic>
    </p:spTree>
    <p:extLst>
      <p:ext uri="{BB962C8B-B14F-4D97-AF65-F5344CB8AC3E}">
        <p14:creationId xmlns:p14="http://schemas.microsoft.com/office/powerpoint/2010/main" val="27571189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F3EBD-6952-4993-8387-07EC7F0859B4}"/>
              </a:ext>
            </a:extLst>
          </p:cNvPr>
          <p:cNvSpPr>
            <a:spLocks noGrp="1"/>
          </p:cNvSpPr>
          <p:nvPr>
            <p:ph type="title"/>
          </p:nvPr>
        </p:nvSpPr>
        <p:spPr>
          <a:xfrm>
            <a:off x="457200" y="1371600"/>
            <a:ext cx="8229600" cy="46038"/>
          </a:xfrm>
        </p:spPr>
        <p:txBody>
          <a:bodyPr>
            <a:normAutofit fontScale="90000"/>
          </a:bodyPr>
          <a:lstStyle/>
          <a:p>
            <a:pPr algn="l" eaLnBrk="1" fontAlgn="auto" hangingPunct="1">
              <a:spcAft>
                <a:spcPts val="0"/>
              </a:spcAft>
              <a:defRPr/>
            </a:pPr>
            <a:r>
              <a:rPr lang="en-US" dirty="0"/>
              <a:t>                 </a:t>
            </a:r>
            <a:br>
              <a:rPr lang="en-US" dirty="0"/>
            </a:br>
            <a:r>
              <a:rPr lang="en-US" dirty="0"/>
              <a:t>                </a:t>
            </a:r>
            <a:r>
              <a:rPr lang="en-US" sz="4900" dirty="0">
                <a:latin typeface="Calibri" panose="020F0502020204030204" pitchFamily="34" charset="0"/>
                <a:cs typeface="Calibri" panose="020F0502020204030204" pitchFamily="34" charset="0"/>
              </a:rPr>
              <a:t>Cuttings</a:t>
            </a:r>
            <a:br>
              <a:rPr lang="en-US" dirty="0"/>
            </a:br>
            <a:br>
              <a:rPr lang="en-US" dirty="0"/>
            </a:br>
            <a:br>
              <a:rPr lang="en-US" dirty="0"/>
            </a:br>
            <a:r>
              <a:rPr lang="en-US" dirty="0"/>
              <a:t>  	           </a:t>
            </a:r>
            <a:endParaRPr sz="3600" b="0" dirty="0">
              <a:solidFill>
                <a:schemeClr val="accent5">
                  <a:lumMod val="60000"/>
                  <a:lumOff val="40000"/>
                </a:schemeClr>
              </a:solidFill>
              <a:latin typeface="+mn-lt"/>
              <a:cs typeface="Calibri" panose="020F0502020204030204" pitchFamily="34" charset="0"/>
            </a:endParaRPr>
          </a:p>
        </p:txBody>
      </p:sp>
      <p:sp>
        <p:nvSpPr>
          <p:cNvPr id="29699" name="Text Placeholder 2">
            <a:extLst>
              <a:ext uri="{FF2B5EF4-FFF2-40B4-BE49-F238E27FC236}">
                <a16:creationId xmlns:a16="http://schemas.microsoft.com/office/drawing/2014/main" id="{6C5F73A2-53C2-44CE-B440-5B53E02D5615}"/>
              </a:ext>
            </a:extLst>
          </p:cNvPr>
          <p:cNvSpPr>
            <a:spLocks noGrp="1"/>
          </p:cNvSpPr>
          <p:nvPr>
            <p:ph idx="1"/>
          </p:nvPr>
        </p:nvSpPr>
        <p:spPr>
          <a:xfrm>
            <a:off x="228600" y="838200"/>
            <a:ext cx="8458200" cy="5867400"/>
          </a:xfrm>
        </p:spPr>
        <p:txBody>
          <a:bodyPr>
            <a:normAutofit fontScale="47500" lnSpcReduction="20000"/>
          </a:bodyPr>
          <a:lstStyle/>
          <a:p>
            <a:pPr eaLnBrk="1" hangingPunct="1"/>
            <a:endParaRPr lang="en-US" altLang="en-US" dirty="0"/>
          </a:p>
          <a:p>
            <a:pPr eaLnBrk="1" hangingPunct="1"/>
            <a:endParaRPr lang="en-US" altLang="en-US" sz="3600" dirty="0">
              <a:solidFill>
                <a:schemeClr val="accent1"/>
              </a:solidFill>
              <a:latin typeface="Calibri" panose="020F0502020204030204" pitchFamily="34" charset="0"/>
              <a:cs typeface="Calibri" panose="020F0502020204030204" pitchFamily="34" charset="0"/>
            </a:endParaRPr>
          </a:p>
          <a:p>
            <a:pPr eaLnBrk="1" hangingPunct="1"/>
            <a:r>
              <a:rPr lang="en-US" altLang="en-US" sz="5900" dirty="0">
                <a:solidFill>
                  <a:schemeClr val="accent1"/>
                </a:solidFill>
                <a:latin typeface="Calibri" panose="020F0502020204030204" pitchFamily="34" charset="0"/>
                <a:cs typeface="Calibri" panose="020F0502020204030204" pitchFamily="34" charset="0"/>
              </a:rPr>
              <a:t>    Adventitious Plant Parts:                                                              </a:t>
            </a:r>
            <a:r>
              <a:rPr lang="en-US" altLang="en-US" sz="3600" dirty="0">
                <a:solidFill>
                  <a:schemeClr val="accent1"/>
                </a:solidFill>
                <a:latin typeface="Calibri" panose="020F0502020204030204" pitchFamily="34" charset="0"/>
                <a:cs typeface="Calibri" panose="020F0502020204030204" pitchFamily="34" charset="0"/>
              </a:rPr>
              <a:t>					</a:t>
            </a:r>
            <a:endParaRPr lang="en-US" altLang="en-US" sz="3300" dirty="0">
              <a:solidFill>
                <a:schemeClr val="tx1"/>
              </a:solidFill>
              <a:latin typeface="Calibri" panose="020F0502020204030204" pitchFamily="34" charset="0"/>
              <a:cs typeface="Calibri" panose="020F0502020204030204" pitchFamily="34" charset="0"/>
            </a:endParaRPr>
          </a:p>
          <a:p>
            <a:pPr marL="457200" indent="-457200" eaLnBrk="1" hangingPunct="1">
              <a:buFont typeface="Arial" panose="020B0604020202020204" pitchFamily="34" charset="0"/>
              <a:buChar char="•"/>
            </a:pPr>
            <a:r>
              <a:rPr lang="en-US" altLang="en-US" sz="5100" dirty="0">
                <a:latin typeface="+mj-lt"/>
              </a:rPr>
              <a:t>can take on new roles (differentiate)</a:t>
            </a:r>
          </a:p>
          <a:p>
            <a:pPr marL="457200" indent="-457200" eaLnBrk="1" hangingPunct="1">
              <a:buFont typeface="Arial" panose="020B0604020202020204" pitchFamily="34" charset="0"/>
              <a:buChar char="•"/>
            </a:pPr>
            <a:r>
              <a:rPr lang="en-US" altLang="en-US" sz="5100" dirty="0">
                <a:latin typeface="+mj-lt"/>
              </a:rPr>
              <a:t>are cut below a node or above a node </a:t>
            </a:r>
          </a:p>
          <a:p>
            <a:pPr marL="457200" indent="-457200" eaLnBrk="1" hangingPunct="1">
              <a:buFont typeface="Arial" panose="020B0604020202020204" pitchFamily="34" charset="0"/>
              <a:buChar char="•"/>
            </a:pPr>
            <a:r>
              <a:rPr lang="en-US" altLang="en-US" sz="5100" dirty="0">
                <a:latin typeface="+mj-lt"/>
              </a:rPr>
              <a:t>are facilitated by rooting hormone</a:t>
            </a:r>
          </a:p>
          <a:p>
            <a:pPr marL="457200" indent="-457200" eaLnBrk="1" hangingPunct="1">
              <a:buFont typeface="Arial" panose="020B0604020202020204" pitchFamily="34" charset="0"/>
              <a:buChar char="•"/>
            </a:pPr>
            <a:endParaRPr lang="en-US" altLang="en-US" sz="4400" dirty="0"/>
          </a:p>
          <a:p>
            <a:pPr marL="457200" indent="-457200" eaLnBrk="1" hangingPunct="1">
              <a:buFont typeface="Arial" panose="020B0604020202020204" pitchFamily="34" charset="0"/>
              <a:buChar char="•"/>
            </a:pPr>
            <a:r>
              <a:rPr lang="en-US" altLang="en-US" sz="5100" dirty="0"/>
              <a:t>For both herbaceous and woody plants,</a:t>
            </a:r>
          </a:p>
          <a:p>
            <a:pPr marL="0" indent="0" eaLnBrk="1" hangingPunct="1"/>
            <a:r>
              <a:rPr lang="en-US" altLang="en-US" sz="5100" dirty="0"/>
              <a:t>         stem cuttings are taken, especially in sprin</a:t>
            </a:r>
            <a:r>
              <a:rPr lang="en-US" altLang="en-US" sz="4400" dirty="0"/>
              <a:t>g                                              </a:t>
            </a:r>
          </a:p>
          <a:p>
            <a:pPr eaLnBrk="1" hangingPunct="1"/>
            <a:r>
              <a:rPr lang="en-US" sz="3400" dirty="0">
                <a:solidFill>
                  <a:schemeClr val="accent1"/>
                </a:solidFill>
                <a:latin typeface="Calibri" panose="020F0502020204030204" pitchFamily="34" charset="0"/>
                <a:cs typeface="Calibri" panose="020F0502020204030204" pitchFamily="34" charset="0"/>
              </a:rPr>
              <a:t>                                                                                   </a:t>
            </a:r>
            <a:endParaRPr lang="en-US" sz="2600" b="0" dirty="0">
              <a:solidFill>
                <a:schemeClr val="tx1"/>
              </a:solidFill>
              <a:latin typeface="Calibri" panose="020F0502020204030204" pitchFamily="34" charset="0"/>
              <a:cs typeface="Calibri" panose="020F0502020204030204" pitchFamily="34" charset="0"/>
            </a:endParaRPr>
          </a:p>
          <a:p>
            <a:pPr eaLnBrk="1" hangingPunct="1"/>
            <a:r>
              <a:rPr lang="en-US" sz="6700" b="0" dirty="0">
                <a:solidFill>
                  <a:schemeClr val="accent1"/>
                </a:solidFill>
                <a:latin typeface="Calibri" panose="020F0502020204030204" pitchFamily="34" charset="0"/>
                <a:cs typeface="Calibri" panose="020F0502020204030204" pitchFamily="34" charset="0"/>
              </a:rPr>
              <a:t>    Polarity:    </a:t>
            </a:r>
            <a:r>
              <a:rPr lang="en-US" sz="5100" dirty="0">
                <a:solidFill>
                  <a:schemeClr val="tx1"/>
                </a:solidFill>
                <a:latin typeface="Calibri" panose="020F0502020204030204" pitchFamily="34" charset="0"/>
                <a:cs typeface="Calibri" panose="020F0502020204030204" pitchFamily="34" charset="0"/>
              </a:rPr>
              <a:t>(</a:t>
            </a:r>
            <a:r>
              <a:rPr lang="en-US" sz="5100" b="0" dirty="0">
                <a:solidFill>
                  <a:schemeClr val="tx1"/>
                </a:solidFill>
                <a:latin typeface="Calibri" panose="020F0502020204030204" pitchFamily="34" charset="0"/>
                <a:cs typeface="Calibri" panose="020F0502020204030204" pitchFamily="34" charset="0"/>
              </a:rPr>
              <a:t>up/down</a:t>
            </a:r>
            <a:r>
              <a:rPr lang="en-US" sz="5100" dirty="0">
                <a:solidFill>
                  <a:schemeClr val="tx1"/>
                </a:solidFill>
                <a:latin typeface="Calibri" panose="020F0502020204030204" pitchFamily="34" charset="0"/>
                <a:cs typeface="Calibri" panose="020F0502020204030204" pitchFamily="34" charset="0"/>
              </a:rPr>
              <a:t>)</a:t>
            </a:r>
            <a:endParaRPr lang="en-US" altLang="en-US" sz="5100" dirty="0">
              <a:solidFill>
                <a:schemeClr val="tx1"/>
              </a:solidFill>
              <a:latin typeface="Calibri" panose="020F0502020204030204" pitchFamily="34" charset="0"/>
              <a:cs typeface="Calibri" panose="020F0502020204030204" pitchFamily="34" charset="0"/>
            </a:endParaRPr>
          </a:p>
          <a:p>
            <a:pPr eaLnBrk="1" hangingPunct="1"/>
            <a:r>
              <a:rPr lang="en-US" altLang="en-US" sz="5100" dirty="0">
                <a:latin typeface="Calibri" panose="020F0502020204030204" pitchFamily="34" charset="0"/>
                <a:cs typeface="Calibri" panose="020F0502020204030204" pitchFamily="34" charset="0"/>
              </a:rPr>
              <a:t>Plant parts maintain their spatial orientation when </a:t>
            </a:r>
          </a:p>
          <a:p>
            <a:pPr eaLnBrk="1" hangingPunct="1"/>
            <a:r>
              <a:rPr lang="en-US" altLang="en-US" sz="5100" dirty="0">
                <a:latin typeface="Calibri" panose="020F0502020204030204" pitchFamily="34" charset="0"/>
                <a:cs typeface="Calibri" panose="020F0502020204030204" pitchFamily="34" charset="0"/>
              </a:rPr>
              <a:t>separated from the mother plant.  </a:t>
            </a:r>
          </a:p>
          <a:p>
            <a:pPr eaLnBrk="1" hangingPunct="1">
              <a:buFont typeface="Arial" panose="020B0604020202020204" pitchFamily="34" charset="0"/>
              <a:buChar char="•"/>
            </a:pPr>
            <a:endParaRPr lang="en-US" altLang="en-US" dirty="0"/>
          </a:p>
        </p:txBody>
      </p:sp>
      <p:pic>
        <p:nvPicPr>
          <p:cNvPr id="5" name="Picture 4">
            <a:extLst>
              <a:ext uri="{FF2B5EF4-FFF2-40B4-BE49-F238E27FC236}">
                <a16:creationId xmlns:a16="http://schemas.microsoft.com/office/drawing/2014/main" id="{9AF9E666-8D62-4676-8FE8-3B803175E971}"/>
              </a:ext>
            </a:extLst>
          </p:cNvPr>
          <p:cNvPicPr/>
          <p:nvPr/>
        </p:nvPicPr>
        <p:blipFill rotWithShape="1">
          <a:blip r:embed="rId3">
            <a:extLst>
              <a:ext uri="{28A0092B-C50C-407E-A947-70E740481C1C}">
                <a14:useLocalDpi xmlns:a14="http://schemas.microsoft.com/office/drawing/2010/main" val="0"/>
              </a:ext>
            </a:extLst>
          </a:blip>
          <a:srcRect l="-55104" t="-92107" r="-18797" b="-3768"/>
          <a:stretch/>
        </p:blipFill>
        <p:spPr bwMode="auto">
          <a:xfrm rot="5400000">
            <a:off x="4914900" y="-906462"/>
            <a:ext cx="6400800" cy="4648200"/>
          </a:xfrm>
          <a:prstGeom prst="rect">
            <a:avLst/>
          </a:prstGeom>
          <a:noFill/>
          <a:ln>
            <a:noFill/>
          </a:ln>
          <a:extLst>
            <a:ext uri="{53640926-AAD7-44D8-BBD7-CCE9431645EC}">
              <a14:shadowObscured xmlns:a14="http://schemas.microsoft.com/office/drawing/2010/main"/>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solidFill>
                  <a:schemeClr val="accent1"/>
                </a:solidFill>
              </a:rPr>
              <a:t>Who Are Master Gardeners?</a:t>
            </a:r>
          </a:p>
        </p:txBody>
      </p:sp>
      <p:sp>
        <p:nvSpPr>
          <p:cNvPr id="9" name="Text Placeholder 8"/>
          <p:cNvSpPr>
            <a:spLocks noGrp="1"/>
          </p:cNvSpPr>
          <p:nvPr>
            <p:ph idx="1"/>
          </p:nvPr>
        </p:nvSpPr>
        <p:spPr/>
        <p:txBody>
          <a:bodyPr>
            <a:normAutofit fontScale="92500"/>
          </a:bodyPr>
          <a:lstStyle/>
          <a:p>
            <a:r>
              <a:rPr lang="en-US" dirty="0">
                <a:solidFill>
                  <a:schemeClr val="accent2"/>
                </a:solidFill>
              </a:rPr>
              <a:t>Where to find us…</a:t>
            </a:r>
          </a:p>
          <a:p>
            <a:r>
              <a:rPr lang="en-US" sz="3000" dirty="0"/>
              <a:t>Online, in the Media, and Special Publications</a:t>
            </a:r>
          </a:p>
          <a:p>
            <a:pPr lvl="1"/>
            <a:r>
              <a:rPr lang="en-US" sz="2400" b="0" dirty="0"/>
              <a:t>Hotline: Call </a:t>
            </a:r>
            <a:r>
              <a:rPr lang="en-US" b="1" dirty="0"/>
              <a:t>(530) 889-7388 </a:t>
            </a:r>
            <a:r>
              <a:rPr lang="en-US" sz="2400" b="0" dirty="0"/>
              <a:t>or submit your questions online</a:t>
            </a:r>
          </a:p>
          <a:p>
            <a:pPr lvl="1"/>
            <a:r>
              <a:rPr lang="en-US" sz="2400" b="0" dirty="0"/>
              <a:t>Website: pcmg.ucanr.org</a:t>
            </a:r>
          </a:p>
          <a:p>
            <a:pPr lvl="1"/>
            <a:r>
              <a:rPr lang="en-US" sz="2400" b="0" dirty="0" err="1"/>
              <a:t>Facebook</a:t>
            </a:r>
            <a:r>
              <a:rPr lang="en-US" sz="2400" b="0" dirty="0"/>
              <a:t>, Twitter, </a:t>
            </a:r>
            <a:r>
              <a:rPr lang="en-US" sz="2400" b="0" dirty="0" err="1"/>
              <a:t>Instagram</a:t>
            </a:r>
            <a:endParaRPr lang="en-US" sz="2400" b="0" dirty="0"/>
          </a:p>
          <a:p>
            <a:pPr lvl="1"/>
            <a:r>
              <a:rPr lang="en-US" sz="2400" b="0" dirty="0"/>
              <a:t>Gold Country Media monthly column </a:t>
            </a:r>
          </a:p>
          <a:p>
            <a:pPr lvl="1"/>
            <a:r>
              <a:rPr lang="en-US" sz="2400" b="0" i="1" dirty="0"/>
              <a:t>Curious Gardener </a:t>
            </a:r>
            <a:r>
              <a:rPr lang="en-US" i="1" dirty="0"/>
              <a:t>quarter</a:t>
            </a:r>
            <a:r>
              <a:rPr lang="en-US" sz="2400" b="0" dirty="0"/>
              <a:t>ly newsletter and on our website</a:t>
            </a:r>
          </a:p>
          <a:p>
            <a:pPr lvl="1"/>
            <a:r>
              <a:rPr lang="en-US" sz="2400" b="0" i="1" dirty="0"/>
              <a:t>Gardening Guide and Calendar</a:t>
            </a:r>
          </a:p>
        </p:txBody>
      </p:sp>
      <p:sp>
        <p:nvSpPr>
          <p:cNvPr id="4" name="Slide Number Placeholder 3"/>
          <p:cNvSpPr>
            <a:spLocks noGrp="1"/>
          </p:cNvSpPr>
          <p:nvPr>
            <p:ph type="sldNum" sz="quarter" idx="12"/>
          </p:nvPr>
        </p:nvSpPr>
        <p:spPr/>
        <p:txBody>
          <a:bodyPr/>
          <a:lstStyle/>
          <a:p>
            <a:fld id="{111DB74A-73E3-49E8-8984-0D5D8C20C556}" type="slidenum">
              <a:rPr lang="en-US" smtClean="0"/>
              <a:pPr/>
              <a:t>3</a:t>
            </a:fld>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3">
            <a:extLst>
              <a:ext uri="{FF2B5EF4-FFF2-40B4-BE49-F238E27FC236}">
                <a16:creationId xmlns:a16="http://schemas.microsoft.com/office/drawing/2014/main" id="{9F46084B-16FC-43E7-A36E-E1174F7FF0E9}"/>
              </a:ext>
            </a:extLst>
          </p:cNvPr>
          <p:cNvSpPr>
            <a:spLocks noGrp="1"/>
          </p:cNvSpPr>
          <p:nvPr>
            <p:ph type="title"/>
          </p:nvPr>
        </p:nvSpPr>
        <p:spPr>
          <a:xfrm>
            <a:off x="457200" y="228600"/>
            <a:ext cx="8229600" cy="1371600"/>
          </a:xfrm>
        </p:spPr>
        <p:txBody>
          <a:bodyPr/>
          <a:lstStyle/>
          <a:p>
            <a:pPr algn="l" eaLnBrk="1" hangingPunct="1"/>
            <a:r>
              <a:rPr lang="en-US" altLang="en-US" dirty="0"/>
              <a:t>                 Cuttings</a:t>
            </a:r>
          </a:p>
        </p:txBody>
      </p:sp>
      <p:sp>
        <p:nvSpPr>
          <p:cNvPr id="30723" name="Text Placeholder 4">
            <a:extLst>
              <a:ext uri="{FF2B5EF4-FFF2-40B4-BE49-F238E27FC236}">
                <a16:creationId xmlns:a16="http://schemas.microsoft.com/office/drawing/2014/main" id="{4AA3D5DF-EED7-47AE-B0DC-451CD2F1E6F3}"/>
              </a:ext>
            </a:extLst>
          </p:cNvPr>
          <p:cNvSpPr>
            <a:spLocks noGrp="1"/>
          </p:cNvSpPr>
          <p:nvPr>
            <p:ph type="body" idx="1"/>
          </p:nvPr>
        </p:nvSpPr>
        <p:spPr>
          <a:xfrm>
            <a:off x="457200" y="1855788"/>
            <a:ext cx="4040188" cy="658812"/>
          </a:xfrm>
        </p:spPr>
        <p:txBody>
          <a:bodyPr/>
          <a:lstStyle/>
          <a:p>
            <a:pPr eaLnBrk="1" hangingPunct="1"/>
            <a:r>
              <a:rPr lang="en-US" altLang="en-US" b="0" dirty="0">
                <a:solidFill>
                  <a:schemeClr val="tx1"/>
                </a:solidFill>
              </a:rPr>
              <a:t>Softwood</a:t>
            </a:r>
          </a:p>
        </p:txBody>
      </p:sp>
      <p:sp>
        <p:nvSpPr>
          <p:cNvPr id="30724" name="Text Placeholder 6">
            <a:extLst>
              <a:ext uri="{FF2B5EF4-FFF2-40B4-BE49-F238E27FC236}">
                <a16:creationId xmlns:a16="http://schemas.microsoft.com/office/drawing/2014/main" id="{50001758-15BA-4622-A7A7-1C209825E808}"/>
              </a:ext>
            </a:extLst>
          </p:cNvPr>
          <p:cNvSpPr>
            <a:spLocks noGrp="1"/>
          </p:cNvSpPr>
          <p:nvPr>
            <p:ph type="body" sz="half" idx="3"/>
          </p:nvPr>
        </p:nvSpPr>
        <p:spPr>
          <a:xfrm>
            <a:off x="4645025" y="1860550"/>
            <a:ext cx="4041775" cy="654050"/>
          </a:xfrm>
        </p:spPr>
        <p:txBody>
          <a:bodyPr/>
          <a:lstStyle/>
          <a:p>
            <a:pPr eaLnBrk="1" hangingPunct="1"/>
            <a:endParaRPr lang="en-US" altLang="en-US"/>
          </a:p>
        </p:txBody>
      </p:sp>
      <p:sp>
        <p:nvSpPr>
          <p:cNvPr id="8" name="Content Placeholder 7">
            <a:extLst>
              <a:ext uri="{FF2B5EF4-FFF2-40B4-BE49-F238E27FC236}">
                <a16:creationId xmlns:a16="http://schemas.microsoft.com/office/drawing/2014/main" id="{B9505BB8-A1C5-4A70-BE97-8756164BA02A}"/>
              </a:ext>
            </a:extLst>
          </p:cNvPr>
          <p:cNvSpPr>
            <a:spLocks noGrp="1"/>
          </p:cNvSpPr>
          <p:nvPr>
            <p:ph sz="quarter" idx="4"/>
          </p:nvPr>
        </p:nvSpPr>
        <p:spPr>
          <a:xfrm>
            <a:off x="4645025" y="2514600"/>
            <a:ext cx="4041775" cy="3846513"/>
          </a:xfrm>
        </p:spPr>
        <p:txBody>
          <a:bodyPr>
            <a:normAutofit fontScale="92500" lnSpcReduction="20000"/>
          </a:bodyPr>
          <a:lstStyle/>
          <a:p>
            <a:pPr marL="274320" indent="-274320" eaLnBrk="1" fontAlgn="auto" hangingPunct="1">
              <a:spcAft>
                <a:spcPts val="0"/>
              </a:spcAft>
              <a:buClr>
                <a:schemeClr val="accent3"/>
              </a:buClr>
              <a:buFont typeface="Wingdings 2"/>
              <a:buChar char=""/>
              <a:defRPr/>
            </a:pPr>
            <a:r>
              <a:rPr lang="en-US" dirty="0"/>
              <a:t>from non-flowering shoots of deciduous plants</a:t>
            </a:r>
          </a:p>
          <a:p>
            <a:pPr marL="274320" indent="-274320" eaLnBrk="1" fontAlgn="auto" hangingPunct="1">
              <a:spcAft>
                <a:spcPts val="0"/>
              </a:spcAft>
              <a:buClr>
                <a:schemeClr val="accent3"/>
              </a:buClr>
              <a:buFont typeface="Wingdings 2"/>
              <a:buChar char=""/>
              <a:defRPr/>
            </a:pPr>
            <a:endParaRPr lang="en-US" dirty="0"/>
          </a:p>
          <a:p>
            <a:pPr marL="274320" indent="-274320" eaLnBrk="1" fontAlgn="auto" hangingPunct="1">
              <a:spcAft>
                <a:spcPts val="0"/>
              </a:spcAft>
              <a:buClr>
                <a:schemeClr val="accent3"/>
              </a:buClr>
              <a:buFont typeface="Wingdings 2"/>
              <a:buChar char=""/>
              <a:defRPr/>
            </a:pPr>
            <a:r>
              <a:rPr lang="en-US" dirty="0"/>
              <a:t>from new shoots, spring or early summer</a:t>
            </a:r>
          </a:p>
          <a:p>
            <a:pPr marL="274320" indent="-274320" eaLnBrk="1" fontAlgn="auto" hangingPunct="1">
              <a:spcAft>
                <a:spcPts val="0"/>
              </a:spcAft>
              <a:buClr>
                <a:schemeClr val="accent3"/>
              </a:buClr>
              <a:buFont typeface="Wingdings 2"/>
              <a:buChar char=""/>
              <a:defRPr/>
            </a:pPr>
            <a:endParaRPr lang="en-US" dirty="0"/>
          </a:p>
          <a:p>
            <a:pPr marL="274320" indent="-274320" eaLnBrk="1" fontAlgn="auto" hangingPunct="1">
              <a:spcAft>
                <a:spcPts val="0"/>
              </a:spcAft>
              <a:buClr>
                <a:schemeClr val="accent3"/>
              </a:buClr>
              <a:buFont typeface="Wingdings 2"/>
              <a:buChar char=""/>
              <a:defRPr/>
            </a:pPr>
            <a:r>
              <a:rPr lang="en-US" dirty="0"/>
              <a:t>3-5” long, </a:t>
            </a:r>
            <a:r>
              <a:rPr lang="en-US" u="sng" dirty="0"/>
              <a:t>at least 2 nodes </a:t>
            </a:r>
            <a:r>
              <a:rPr lang="en-US" dirty="0"/>
              <a:t>under soil level without leaves; add hormone to lower end</a:t>
            </a:r>
          </a:p>
          <a:p>
            <a:pPr marL="274320" indent="-274320" eaLnBrk="1" fontAlgn="auto" hangingPunct="1">
              <a:spcAft>
                <a:spcPts val="0"/>
              </a:spcAft>
              <a:buClr>
                <a:schemeClr val="accent3"/>
              </a:buClr>
              <a:buFont typeface="Wingdings 2"/>
              <a:buChar char=""/>
              <a:defRPr/>
            </a:pPr>
            <a:endParaRPr lang="en-US" dirty="0"/>
          </a:p>
          <a:p>
            <a:pPr marL="274320" indent="-274320" eaLnBrk="1" fontAlgn="auto" hangingPunct="1">
              <a:spcAft>
                <a:spcPts val="0"/>
              </a:spcAft>
              <a:buClr>
                <a:schemeClr val="accent3"/>
              </a:buClr>
              <a:buFont typeface="Wingdings 2"/>
              <a:buChar char=""/>
              <a:defRPr/>
            </a:pPr>
            <a:r>
              <a:rPr lang="en-US" dirty="0"/>
              <a:t>No direct sun; may use bottom heat mat, keep moist</a:t>
            </a:r>
          </a:p>
          <a:p>
            <a:pPr marL="274320" indent="-274320" eaLnBrk="1" fontAlgn="auto" hangingPunct="1">
              <a:spcAft>
                <a:spcPts val="0"/>
              </a:spcAft>
              <a:buClr>
                <a:schemeClr val="accent3"/>
              </a:buClr>
              <a:buFont typeface="Wingdings 2"/>
              <a:buChar char=""/>
              <a:defRPr/>
            </a:pPr>
            <a:r>
              <a:rPr lang="en-US" dirty="0"/>
              <a:t>Roots in 2-5 weeks</a:t>
            </a:r>
          </a:p>
          <a:p>
            <a:pPr marL="274320" indent="-274320" eaLnBrk="1" fontAlgn="auto" hangingPunct="1">
              <a:spcAft>
                <a:spcPts val="0"/>
              </a:spcAft>
              <a:buClr>
                <a:schemeClr val="accent3"/>
              </a:buClr>
              <a:buFont typeface="Wingdings 2"/>
              <a:buChar char=""/>
              <a:defRPr/>
            </a:pPr>
            <a:endParaRPr lang="en-US" dirty="0"/>
          </a:p>
          <a:p>
            <a:pPr marL="274320" indent="-274320" eaLnBrk="1" fontAlgn="auto" hangingPunct="1">
              <a:spcAft>
                <a:spcPts val="0"/>
              </a:spcAft>
              <a:buClr>
                <a:schemeClr val="accent3"/>
              </a:buClr>
              <a:buFont typeface="Wingdings 2"/>
              <a:buChar char=""/>
              <a:defRPr/>
            </a:pPr>
            <a:endParaRPr lang="en-US" dirty="0"/>
          </a:p>
          <a:p>
            <a:pPr marL="274320" indent="-274320" eaLnBrk="1" fontAlgn="auto" hangingPunct="1">
              <a:spcAft>
                <a:spcPts val="0"/>
              </a:spcAft>
              <a:buClr>
                <a:schemeClr val="accent3"/>
              </a:buClr>
              <a:buFont typeface="Wingdings 2"/>
              <a:buChar char=""/>
              <a:defRPr/>
            </a:pPr>
            <a:endParaRPr lang="en-US" dirty="0"/>
          </a:p>
        </p:txBody>
      </p:sp>
      <p:pic>
        <p:nvPicPr>
          <p:cNvPr id="30726" name="Content Placeholder 8" descr="C:\Users\Ann\Documents\MG Speakers Bureau\2011_10_31\cuttings.jpg">
            <a:extLst>
              <a:ext uri="{FF2B5EF4-FFF2-40B4-BE49-F238E27FC236}">
                <a16:creationId xmlns:a16="http://schemas.microsoft.com/office/drawing/2014/main" id="{FFCA7C06-7E99-4674-8D47-5535F746FD63}"/>
              </a:ext>
            </a:extLst>
          </p:cNvPr>
          <p:cNvPicPr>
            <a:picLocks noGrp="1" noChangeArrowheads="1"/>
          </p:cNvPicPr>
          <p:nvPr>
            <p:ph sz="quarter" idx="2"/>
          </p:nvPr>
        </p:nvPicPr>
        <p:blipFill>
          <a:blip r:embed="rId3">
            <a:extLst>
              <a:ext uri="{28A0092B-C50C-407E-A947-70E740481C1C}">
                <a14:useLocalDpi xmlns:a14="http://schemas.microsoft.com/office/drawing/2010/main" val="0"/>
              </a:ext>
            </a:extLst>
          </a:blip>
          <a:srcRect l="40005" t="64966" r="29327"/>
          <a:stretch>
            <a:fillRect/>
          </a:stretch>
        </p:blipFill>
        <p:spPr>
          <a:xfrm>
            <a:off x="1284288" y="2566988"/>
            <a:ext cx="2386012" cy="3741737"/>
          </a:xfr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6CCA13CE-28F6-408F-BCC3-8E272F818F27}"/>
              </a:ext>
            </a:extLst>
          </p:cNvPr>
          <p:cNvSpPr>
            <a:spLocks noGrp="1"/>
          </p:cNvSpPr>
          <p:nvPr>
            <p:ph type="title"/>
          </p:nvPr>
        </p:nvSpPr>
        <p:spPr>
          <a:xfrm>
            <a:off x="457200" y="496887"/>
            <a:ext cx="8229600" cy="874713"/>
          </a:xfrm>
        </p:spPr>
        <p:txBody>
          <a:bodyPr/>
          <a:lstStyle/>
          <a:p>
            <a:pPr algn="l" eaLnBrk="1" hangingPunct="1"/>
            <a:r>
              <a:rPr lang="en-US" altLang="en-US" dirty="0"/>
              <a:t>                 Cuttings</a:t>
            </a:r>
          </a:p>
        </p:txBody>
      </p:sp>
      <p:sp>
        <p:nvSpPr>
          <p:cNvPr id="31747" name="Text Placeholder 2">
            <a:extLst>
              <a:ext uri="{FF2B5EF4-FFF2-40B4-BE49-F238E27FC236}">
                <a16:creationId xmlns:a16="http://schemas.microsoft.com/office/drawing/2014/main" id="{7DA9A69F-348A-4103-A6E1-2A0ED473D645}"/>
              </a:ext>
            </a:extLst>
          </p:cNvPr>
          <p:cNvSpPr>
            <a:spLocks noGrp="1"/>
          </p:cNvSpPr>
          <p:nvPr>
            <p:ph type="body" idx="1"/>
          </p:nvPr>
        </p:nvSpPr>
        <p:spPr>
          <a:xfrm>
            <a:off x="457200" y="1855788"/>
            <a:ext cx="4040188" cy="658812"/>
          </a:xfrm>
        </p:spPr>
        <p:txBody>
          <a:bodyPr/>
          <a:lstStyle/>
          <a:p>
            <a:pPr eaLnBrk="1" hangingPunct="1"/>
            <a:r>
              <a:rPr lang="en-US" altLang="en-US" b="0" dirty="0">
                <a:solidFill>
                  <a:schemeClr val="tx1"/>
                </a:solidFill>
              </a:rPr>
              <a:t>Hardwood</a:t>
            </a:r>
          </a:p>
        </p:txBody>
      </p:sp>
      <p:sp>
        <p:nvSpPr>
          <p:cNvPr id="31748" name="Text Placeholder 3">
            <a:extLst>
              <a:ext uri="{FF2B5EF4-FFF2-40B4-BE49-F238E27FC236}">
                <a16:creationId xmlns:a16="http://schemas.microsoft.com/office/drawing/2014/main" id="{6DAF6CE0-3F80-44E0-A5D7-F89DBF42AED8}"/>
              </a:ext>
            </a:extLst>
          </p:cNvPr>
          <p:cNvSpPr>
            <a:spLocks noGrp="1"/>
          </p:cNvSpPr>
          <p:nvPr>
            <p:ph type="body" sz="half" idx="3"/>
          </p:nvPr>
        </p:nvSpPr>
        <p:spPr>
          <a:xfrm>
            <a:off x="4645025" y="1860550"/>
            <a:ext cx="4041775" cy="654050"/>
          </a:xfrm>
        </p:spPr>
        <p:txBody>
          <a:bodyPr/>
          <a:lstStyle/>
          <a:p>
            <a:pPr eaLnBrk="1" hangingPunct="1"/>
            <a:r>
              <a:rPr lang="en-US" altLang="en-US"/>
              <a:t>(not good for fruit trees)</a:t>
            </a:r>
          </a:p>
        </p:txBody>
      </p:sp>
      <p:sp>
        <p:nvSpPr>
          <p:cNvPr id="31749" name="Content Placeholder 5">
            <a:extLst>
              <a:ext uri="{FF2B5EF4-FFF2-40B4-BE49-F238E27FC236}">
                <a16:creationId xmlns:a16="http://schemas.microsoft.com/office/drawing/2014/main" id="{E288576C-6F2E-4B94-8977-0CA7CF75DB6F}"/>
              </a:ext>
            </a:extLst>
          </p:cNvPr>
          <p:cNvSpPr>
            <a:spLocks noGrp="1"/>
          </p:cNvSpPr>
          <p:nvPr>
            <p:ph sz="quarter" idx="4"/>
          </p:nvPr>
        </p:nvSpPr>
        <p:spPr>
          <a:xfrm>
            <a:off x="4645025" y="2514600"/>
            <a:ext cx="4041775" cy="3846513"/>
          </a:xfrm>
        </p:spPr>
        <p:txBody>
          <a:bodyPr>
            <a:normAutofit/>
          </a:bodyPr>
          <a:lstStyle/>
          <a:p>
            <a:pPr eaLnBrk="1" hangingPunct="1"/>
            <a:r>
              <a:rPr lang="en-US" altLang="en-US" dirty="0"/>
              <a:t>While plant is dormant (winter, early spring)</a:t>
            </a:r>
          </a:p>
          <a:p>
            <a:pPr eaLnBrk="1" hangingPunct="1"/>
            <a:endParaRPr lang="en-US" altLang="en-US" dirty="0"/>
          </a:p>
          <a:p>
            <a:pPr eaLnBrk="1" hangingPunct="1"/>
            <a:r>
              <a:rPr lang="en-US" altLang="en-US" dirty="0"/>
              <a:t>4-12” long, straight cut</a:t>
            </a:r>
          </a:p>
          <a:p>
            <a:pPr eaLnBrk="1" hangingPunct="1"/>
            <a:endParaRPr lang="en-US" altLang="en-US" dirty="0"/>
          </a:p>
          <a:p>
            <a:pPr eaLnBrk="1" hangingPunct="1"/>
            <a:r>
              <a:rPr lang="en-US" altLang="en-US" dirty="0"/>
              <a:t>Hormone powder to bottom of cutting.</a:t>
            </a:r>
          </a:p>
          <a:p>
            <a:pPr eaLnBrk="1" hangingPunct="1"/>
            <a:r>
              <a:rPr lang="en-US" altLang="en-US" dirty="0"/>
              <a:t>Mallet: 2 –year-old wood base, 1-year-old wood at tip</a:t>
            </a:r>
          </a:p>
        </p:txBody>
      </p:sp>
      <p:pic>
        <p:nvPicPr>
          <p:cNvPr id="31750" name="Content Placeholder 8" descr="C:\Users\Ann\Documents\MG Speakers Bureau\2011_10_31\hardwood.jpg">
            <a:extLst>
              <a:ext uri="{FF2B5EF4-FFF2-40B4-BE49-F238E27FC236}">
                <a16:creationId xmlns:a16="http://schemas.microsoft.com/office/drawing/2014/main" id="{352636EC-6302-4C95-9F9B-54383CE2E43E}"/>
              </a:ext>
            </a:extLst>
          </p:cNvPr>
          <p:cNvPicPr>
            <a:picLocks noGrp="1" noChangeArrowheads="1"/>
          </p:cNvPicPr>
          <p:nvPr>
            <p:ph sz="quarter" idx="2"/>
          </p:nvPr>
        </p:nvPicPr>
        <p:blipFill rotWithShape="1">
          <a:blip r:embed="rId3">
            <a:extLst>
              <a:ext uri="{28A0092B-C50C-407E-A947-70E740481C1C}">
                <a14:useLocalDpi xmlns:a14="http://schemas.microsoft.com/office/drawing/2010/main" val="0"/>
              </a:ext>
            </a:extLst>
          </a:blip>
          <a:srcRect l="36308" t="28608" r="26108" b="46196"/>
          <a:stretch/>
        </p:blipFill>
        <p:spPr>
          <a:xfrm>
            <a:off x="229834" y="2438400"/>
            <a:ext cx="4344988" cy="3714750"/>
          </a:xfr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5EF4DFE6-3403-4AF1-94C5-F39590EE8838}"/>
              </a:ext>
            </a:extLst>
          </p:cNvPr>
          <p:cNvSpPr>
            <a:spLocks noGrp="1"/>
          </p:cNvSpPr>
          <p:nvPr>
            <p:ph type="title"/>
          </p:nvPr>
        </p:nvSpPr>
        <p:spPr/>
        <p:txBody>
          <a:bodyPr/>
          <a:lstStyle/>
          <a:p>
            <a:pPr eaLnBrk="1" hangingPunct="1"/>
            <a:r>
              <a:rPr lang="en-US" altLang="en-US" dirty="0"/>
              <a:t>Other cuttings</a:t>
            </a:r>
          </a:p>
        </p:txBody>
      </p:sp>
      <p:sp>
        <p:nvSpPr>
          <p:cNvPr id="32773" name="Content Placeholder 4">
            <a:extLst>
              <a:ext uri="{FF2B5EF4-FFF2-40B4-BE49-F238E27FC236}">
                <a16:creationId xmlns:a16="http://schemas.microsoft.com/office/drawing/2014/main" id="{59A0C958-77D4-4A37-8C65-D07D6C073878}"/>
              </a:ext>
            </a:extLst>
          </p:cNvPr>
          <p:cNvSpPr>
            <a:spLocks noGrp="1"/>
          </p:cNvSpPr>
          <p:nvPr>
            <p:ph idx="1"/>
          </p:nvPr>
        </p:nvSpPr>
        <p:spPr>
          <a:xfrm>
            <a:off x="457200" y="1295400"/>
            <a:ext cx="8229600" cy="4343401"/>
          </a:xfrm>
        </p:spPr>
        <p:txBody>
          <a:bodyPr>
            <a:normAutofit fontScale="85000" lnSpcReduction="10000"/>
          </a:bodyPr>
          <a:lstStyle/>
          <a:p>
            <a:pPr>
              <a:buFont typeface="Arial" panose="020B0604020202020204" pitchFamily="34" charset="0"/>
              <a:buChar char="•"/>
            </a:pPr>
            <a:r>
              <a:rPr lang="en-US" altLang="en-US" sz="2800" dirty="0">
                <a:solidFill>
                  <a:schemeClr val="tx1"/>
                </a:solidFill>
              </a:rPr>
              <a:t>Greenwood/Semi-hardwood</a:t>
            </a:r>
            <a:r>
              <a:rPr lang="en-US" altLang="en-US" dirty="0"/>
              <a:t>: </a:t>
            </a:r>
            <a:r>
              <a:rPr lang="en-US" altLang="en-US" sz="2800" dirty="0"/>
              <a:t>(July-Sept.)</a:t>
            </a:r>
          </a:p>
          <a:p>
            <a:pPr marL="0" indent="0"/>
            <a:r>
              <a:rPr lang="en-US" altLang="en-US" sz="2600" dirty="0"/>
              <a:t>Roots in 4-6 wks.</a:t>
            </a:r>
          </a:p>
          <a:p>
            <a:pPr marL="0" indent="0" eaLnBrk="1" hangingPunct="1"/>
            <a:endParaRPr lang="en-US" altLang="en-US" dirty="0">
              <a:solidFill>
                <a:schemeClr val="tx1"/>
              </a:solidFill>
            </a:endParaRPr>
          </a:p>
          <a:p>
            <a:pPr marL="457200" indent="-457200" eaLnBrk="1" hangingPunct="1">
              <a:buFont typeface="Arial" panose="020B0604020202020204" pitchFamily="34" charset="0"/>
              <a:buChar char="•"/>
            </a:pPr>
            <a:r>
              <a:rPr lang="en-US" altLang="en-US" sz="2800" dirty="0">
                <a:solidFill>
                  <a:schemeClr val="tx1"/>
                </a:solidFill>
              </a:rPr>
              <a:t>Root</a:t>
            </a:r>
            <a:r>
              <a:rPr lang="en-US" altLang="en-US" sz="2800" dirty="0"/>
              <a:t>:</a:t>
            </a:r>
            <a:r>
              <a:rPr lang="en-US" altLang="en-US" dirty="0"/>
              <a:t> </a:t>
            </a:r>
            <a:r>
              <a:rPr lang="en-US" altLang="en-US" sz="2600" dirty="0">
                <a:latin typeface="+mj-lt"/>
              </a:rPr>
              <a:t>during dormancy, (quince, California poppies, phlox)    Use younger plants.</a:t>
            </a:r>
          </a:p>
          <a:p>
            <a:pPr marL="0" indent="0" eaLnBrk="1" hangingPunct="1"/>
            <a:endParaRPr lang="en-US" altLang="en-US" sz="1800" dirty="0"/>
          </a:p>
          <a:p>
            <a:pPr>
              <a:buFont typeface="Arial" panose="020B0604020202020204" pitchFamily="34" charset="0"/>
              <a:buChar char="•"/>
            </a:pPr>
            <a:endParaRPr lang="en-US" altLang="en-US" sz="2400" dirty="0"/>
          </a:p>
          <a:p>
            <a:pPr>
              <a:buFont typeface="Arial" panose="020B0604020202020204" pitchFamily="34" charset="0"/>
              <a:buChar char="•"/>
            </a:pPr>
            <a:r>
              <a:rPr lang="en-US" altLang="en-US" sz="2800" dirty="0">
                <a:solidFill>
                  <a:schemeClr val="tx1"/>
                </a:solidFill>
              </a:rPr>
              <a:t>Leaf</a:t>
            </a:r>
            <a:r>
              <a:rPr lang="en-US" altLang="en-US" sz="2800" dirty="0"/>
              <a:t>:</a:t>
            </a:r>
            <a:r>
              <a:rPr lang="en-US" altLang="en-US" sz="3000" dirty="0"/>
              <a:t> </a:t>
            </a:r>
            <a:r>
              <a:rPr lang="en-US" altLang="en-US" sz="2600" dirty="0"/>
              <a:t>only certain plants</a:t>
            </a:r>
          </a:p>
          <a:p>
            <a:pPr marL="0" indent="0"/>
            <a:r>
              <a:rPr lang="en-US" altLang="en-US" sz="2600" dirty="0"/>
              <a:t> African violet, tuberous</a:t>
            </a:r>
          </a:p>
          <a:p>
            <a:pPr marL="0" indent="0"/>
            <a:r>
              <a:rPr lang="en-US" altLang="en-US" sz="2600" dirty="0"/>
              <a:t> begonia                                       </a:t>
            </a:r>
            <a:r>
              <a:rPr lang="en-US" altLang="en-US" sz="2400" dirty="0"/>
              <a:t>					                                      </a:t>
            </a:r>
          </a:p>
          <a:p>
            <a:pPr eaLnBrk="1" hangingPunct="1">
              <a:buFont typeface="Arial" panose="020B0604020202020204" pitchFamily="34" charset="0"/>
              <a:buChar char="•"/>
            </a:pPr>
            <a:endParaRPr lang="en-US" altLang="en-US" sz="2400" dirty="0"/>
          </a:p>
          <a:p>
            <a:pPr marL="0" indent="0" eaLnBrk="1" hangingPunct="1"/>
            <a:endParaRPr lang="en-US" altLang="en-US" sz="1800" dirty="0"/>
          </a:p>
          <a:p>
            <a:pPr eaLnBrk="1" hangingPunct="1">
              <a:buFont typeface="Arial" panose="020B0604020202020204" pitchFamily="34" charset="0"/>
              <a:buChar char="•"/>
            </a:pPr>
            <a:endParaRPr lang="en-US" altLang="en-US" sz="1800" dirty="0"/>
          </a:p>
          <a:p>
            <a:pPr eaLnBrk="1" hangingPunct="1"/>
            <a:endParaRPr lang="en-US" altLang="en-US" dirty="0"/>
          </a:p>
        </p:txBody>
      </p:sp>
      <p:sp>
        <p:nvSpPr>
          <p:cNvPr id="3" name="Content Placeholder 2">
            <a:extLst>
              <a:ext uri="{FF2B5EF4-FFF2-40B4-BE49-F238E27FC236}">
                <a16:creationId xmlns:a16="http://schemas.microsoft.com/office/drawing/2014/main" id="{A8B8A5D1-07E1-4E9E-BF0B-CFB3592D911A}"/>
              </a:ext>
            </a:extLst>
          </p:cNvPr>
          <p:cNvSpPr>
            <a:spLocks noGrp="1"/>
          </p:cNvSpPr>
          <p:nvPr>
            <p:ph sz="quarter" idx="4294967295"/>
          </p:nvPr>
        </p:nvSpPr>
        <p:spPr>
          <a:xfrm>
            <a:off x="5102225" y="2514600"/>
            <a:ext cx="4041775" cy="3846513"/>
          </a:xfrm>
        </p:spPr>
        <p:txBody>
          <a:bodyPr anchor="b">
            <a:normAutofit/>
          </a:bodyPr>
          <a:lstStyle/>
          <a:p>
            <a:r>
              <a:rPr lang="en-US" sz="2000" dirty="0"/>
              <a:t>                   </a:t>
            </a:r>
            <a:r>
              <a:rPr lang="en-US" sz="2000" dirty="0">
                <a:solidFill>
                  <a:schemeClr val="tx1"/>
                </a:solidFill>
              </a:rPr>
              <a:t>Leaf cutting</a:t>
            </a:r>
          </a:p>
        </p:txBody>
      </p:sp>
      <p:pic>
        <p:nvPicPr>
          <p:cNvPr id="7" name="Content Placeholder 6">
            <a:extLst>
              <a:ext uri="{FF2B5EF4-FFF2-40B4-BE49-F238E27FC236}">
                <a16:creationId xmlns:a16="http://schemas.microsoft.com/office/drawing/2014/main" id="{56AFEA22-D74A-404F-9033-57A8DA2CF26B}"/>
              </a:ext>
            </a:extLst>
          </p:cNvPr>
          <p:cNvPicPr/>
          <p:nvPr/>
        </p:nvPicPr>
        <p:blipFill rotWithShape="1">
          <a:blip r:embed="rId3">
            <a:extLst>
              <a:ext uri="{28A0092B-C50C-407E-A947-70E740481C1C}">
                <a14:useLocalDpi xmlns:a14="http://schemas.microsoft.com/office/drawing/2010/main" val="0"/>
              </a:ext>
            </a:extLst>
          </a:blip>
          <a:srcRect l="17819" t="61542" r="26057" b="21770"/>
          <a:stretch/>
        </p:blipFill>
        <p:spPr bwMode="auto">
          <a:xfrm>
            <a:off x="4419600" y="3809120"/>
            <a:ext cx="4267200" cy="2006600"/>
          </a:xfrm>
          <a:prstGeom prst="rect">
            <a:avLst/>
          </a:prstGeom>
          <a:ln>
            <a:noFill/>
          </a:ln>
          <a:extLst>
            <a:ext uri="{53640926-AAD7-44D8-BBD7-CCE9431645EC}">
              <a14:shadowObscured xmlns:a14="http://schemas.microsoft.com/office/drawing/2010/main"/>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8">
            <a:extLst>
              <a:ext uri="{FF2B5EF4-FFF2-40B4-BE49-F238E27FC236}">
                <a16:creationId xmlns:a16="http://schemas.microsoft.com/office/drawing/2014/main" id="{540BCC1C-9032-473A-BAAC-29E8F903A7A8}"/>
              </a:ext>
            </a:extLst>
          </p:cNvPr>
          <p:cNvSpPr>
            <a:spLocks noGrp="1"/>
          </p:cNvSpPr>
          <p:nvPr>
            <p:ph type="title"/>
          </p:nvPr>
        </p:nvSpPr>
        <p:spPr>
          <a:xfrm>
            <a:off x="838200" y="457200"/>
            <a:ext cx="7848600" cy="1905000"/>
          </a:xfrm>
        </p:spPr>
        <p:txBody>
          <a:bodyPr>
            <a:normAutofit fontScale="90000"/>
          </a:bodyPr>
          <a:lstStyle/>
          <a:p>
            <a:pPr algn="l" eaLnBrk="1" hangingPunct="1"/>
            <a:r>
              <a:rPr lang="en-US" altLang="en-US" dirty="0"/>
              <a:t>                 Grafting</a:t>
            </a:r>
            <a:br>
              <a:rPr lang="en-US" altLang="en-US" dirty="0"/>
            </a:br>
            <a:r>
              <a:rPr lang="en-US" altLang="en-US" sz="2700" dirty="0"/>
              <a:t>The process of inserting a part of a plant into or onto another plant in a way that will unite and continue growth as a single unit.</a:t>
            </a:r>
          </a:p>
        </p:txBody>
      </p:sp>
      <p:sp>
        <p:nvSpPr>
          <p:cNvPr id="34819" name="Text Placeholder 9">
            <a:extLst>
              <a:ext uri="{FF2B5EF4-FFF2-40B4-BE49-F238E27FC236}">
                <a16:creationId xmlns:a16="http://schemas.microsoft.com/office/drawing/2014/main" id="{6C611545-4EDB-4EF3-9670-AA0BC2F7444F}"/>
              </a:ext>
            </a:extLst>
          </p:cNvPr>
          <p:cNvSpPr>
            <a:spLocks noGrp="1"/>
          </p:cNvSpPr>
          <p:nvPr>
            <p:ph type="body" idx="1"/>
          </p:nvPr>
        </p:nvSpPr>
        <p:spPr>
          <a:xfrm>
            <a:off x="516908" y="2362200"/>
            <a:ext cx="4055092" cy="1142999"/>
          </a:xfrm>
        </p:spPr>
        <p:txBody>
          <a:bodyPr/>
          <a:lstStyle/>
          <a:p>
            <a:pPr eaLnBrk="1" hangingPunct="1"/>
            <a:r>
              <a:rPr lang="en-US" altLang="en-US" b="0" dirty="0">
                <a:solidFill>
                  <a:schemeClr val="tx1"/>
                </a:solidFill>
              </a:rPr>
              <a:t>            </a:t>
            </a:r>
            <a:r>
              <a:rPr lang="en-US" altLang="en-US" b="0" dirty="0"/>
              <a:t>Cleft grafting</a:t>
            </a:r>
          </a:p>
          <a:p>
            <a:pPr eaLnBrk="1" hangingPunct="1"/>
            <a:r>
              <a:rPr lang="en-US" altLang="en-US" sz="1800" b="0" dirty="0"/>
              <a:t>        </a:t>
            </a:r>
            <a:r>
              <a:rPr lang="en-US" altLang="en-US" b="0" dirty="0"/>
              <a:t>Scions are cut to fit wedges</a:t>
            </a:r>
          </a:p>
        </p:txBody>
      </p:sp>
      <p:sp>
        <p:nvSpPr>
          <p:cNvPr id="34820" name="Text Placeholder 10">
            <a:extLst>
              <a:ext uri="{FF2B5EF4-FFF2-40B4-BE49-F238E27FC236}">
                <a16:creationId xmlns:a16="http://schemas.microsoft.com/office/drawing/2014/main" id="{EF2DC15D-4206-4AA8-ABE4-8F8A660DB8E6}"/>
              </a:ext>
            </a:extLst>
          </p:cNvPr>
          <p:cNvSpPr>
            <a:spLocks noGrp="1"/>
          </p:cNvSpPr>
          <p:nvPr>
            <p:ph type="body" sz="half" idx="3"/>
          </p:nvPr>
        </p:nvSpPr>
        <p:spPr>
          <a:xfrm>
            <a:off x="4645025" y="2269342"/>
            <a:ext cx="4041775" cy="746905"/>
          </a:xfrm>
        </p:spPr>
        <p:txBody>
          <a:bodyPr/>
          <a:lstStyle/>
          <a:p>
            <a:pPr eaLnBrk="1" hangingPunct="1"/>
            <a:r>
              <a:rPr lang="en-US" altLang="en-US" dirty="0"/>
              <a:t>                 </a:t>
            </a:r>
            <a:r>
              <a:rPr lang="en-US" altLang="en-US" b="0" dirty="0"/>
              <a:t>Bark grafting</a:t>
            </a:r>
          </a:p>
        </p:txBody>
      </p:sp>
      <p:pic>
        <p:nvPicPr>
          <p:cNvPr id="9" name="Content Placeholder 8">
            <a:extLst>
              <a:ext uri="{FF2B5EF4-FFF2-40B4-BE49-F238E27FC236}">
                <a16:creationId xmlns:a16="http://schemas.microsoft.com/office/drawing/2014/main" id="{4F7E08C2-D470-47D7-89AF-E517F83BD915}"/>
              </a:ext>
            </a:extLst>
          </p:cNvPr>
          <p:cNvPicPr>
            <a:picLocks noGrp="1"/>
          </p:cNvPicPr>
          <p:nvPr>
            <p:ph sz="quarter" idx="2"/>
          </p:nvPr>
        </p:nvPicPr>
        <p:blipFill rotWithShape="1">
          <a:blip r:embed="rId3">
            <a:extLst>
              <a:ext uri="{28A0092B-C50C-407E-A947-70E740481C1C}">
                <a14:useLocalDpi xmlns:a14="http://schemas.microsoft.com/office/drawing/2010/main" val="0"/>
              </a:ext>
            </a:extLst>
          </a:blip>
          <a:srcRect t="34087"/>
          <a:stretch/>
        </p:blipFill>
        <p:spPr bwMode="auto">
          <a:xfrm>
            <a:off x="990600" y="4038600"/>
            <a:ext cx="3352800" cy="2133600"/>
          </a:xfrm>
          <a:prstGeom prst="rect">
            <a:avLst/>
          </a:prstGeom>
          <a:ln>
            <a:noFill/>
          </a:ln>
          <a:extLst>
            <a:ext uri="{53640926-AAD7-44D8-BBD7-CCE9431645EC}">
              <a14:shadowObscured xmlns:a14="http://schemas.microsoft.com/office/drawing/2010/main"/>
            </a:ext>
          </a:extLst>
        </p:spPr>
      </p:pic>
      <p:pic>
        <p:nvPicPr>
          <p:cNvPr id="12" name="Content Placeholder 11">
            <a:extLst>
              <a:ext uri="{FF2B5EF4-FFF2-40B4-BE49-F238E27FC236}">
                <a16:creationId xmlns:a16="http://schemas.microsoft.com/office/drawing/2014/main" id="{996DA158-7894-4B5C-B306-735A9AD43CA4}"/>
              </a:ext>
            </a:extLst>
          </p:cNvPr>
          <p:cNvPicPr>
            <a:picLocks noGrp="1"/>
          </p:cNvPicPr>
          <p:nvPr>
            <p:ph sz="quarter" idx="4"/>
          </p:nvPr>
        </p:nvPicPr>
        <p:blipFill rotWithShape="1">
          <a:blip r:embed="rId4">
            <a:extLst>
              <a:ext uri="{28A0092B-C50C-407E-A947-70E740481C1C}">
                <a14:useLocalDpi xmlns:a14="http://schemas.microsoft.com/office/drawing/2010/main" val="0"/>
              </a:ext>
            </a:extLst>
          </a:blip>
          <a:srcRect l="42424" t="14986" b="7205"/>
          <a:stretch/>
        </p:blipFill>
        <p:spPr bwMode="auto">
          <a:xfrm>
            <a:off x="5851520" y="3151994"/>
            <a:ext cx="1768479" cy="2791606"/>
          </a:xfrm>
          <a:prstGeom prst="rect">
            <a:avLst/>
          </a:prstGeom>
          <a:ln>
            <a:noFill/>
          </a:ln>
          <a:extLst>
            <a:ext uri="{53640926-AAD7-44D8-BBD7-CCE9431645EC}">
              <a14:shadowObscured xmlns:a14="http://schemas.microsoft.com/office/drawing/2010/main"/>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52A7F8F9-3F01-4780-A6DE-4396C10B5360}"/>
              </a:ext>
            </a:extLst>
          </p:cNvPr>
          <p:cNvSpPr>
            <a:spLocks noGrp="1"/>
          </p:cNvSpPr>
          <p:nvPr>
            <p:ph type="title"/>
          </p:nvPr>
        </p:nvSpPr>
        <p:spPr>
          <a:xfrm>
            <a:off x="457200" y="228600"/>
            <a:ext cx="8229600" cy="1474788"/>
          </a:xfrm>
        </p:spPr>
        <p:txBody>
          <a:bodyPr/>
          <a:lstStyle/>
          <a:p>
            <a:pPr algn="l" eaLnBrk="1" hangingPunct="1"/>
            <a:r>
              <a:rPr lang="en-US" altLang="en-US" dirty="0"/>
              <a:t>                    Budding</a:t>
            </a:r>
          </a:p>
        </p:txBody>
      </p:sp>
      <p:sp>
        <p:nvSpPr>
          <p:cNvPr id="35843" name="Text Placeholder 2">
            <a:extLst>
              <a:ext uri="{FF2B5EF4-FFF2-40B4-BE49-F238E27FC236}">
                <a16:creationId xmlns:a16="http://schemas.microsoft.com/office/drawing/2014/main" id="{A020A064-6D8B-49D1-B989-C9B42F3B0BFC}"/>
              </a:ext>
            </a:extLst>
          </p:cNvPr>
          <p:cNvSpPr>
            <a:spLocks noGrp="1"/>
          </p:cNvSpPr>
          <p:nvPr>
            <p:ph type="body" idx="1"/>
          </p:nvPr>
        </p:nvSpPr>
        <p:spPr>
          <a:xfrm>
            <a:off x="457200" y="1855788"/>
            <a:ext cx="4040188" cy="658812"/>
          </a:xfrm>
        </p:spPr>
        <p:txBody>
          <a:bodyPr/>
          <a:lstStyle/>
          <a:p>
            <a:pPr eaLnBrk="1" hangingPunct="1"/>
            <a:r>
              <a:rPr lang="en-US" altLang="en-US" dirty="0"/>
              <a:t>    </a:t>
            </a:r>
            <a:r>
              <a:rPr lang="en-US" altLang="en-US" sz="2000" b="0" dirty="0">
                <a:latin typeface="+mj-lt"/>
              </a:rPr>
              <a:t>Scion</a:t>
            </a:r>
            <a:r>
              <a:rPr lang="en-US" altLang="en-US" b="0" dirty="0"/>
              <a:t>                  </a:t>
            </a:r>
            <a:r>
              <a:rPr lang="en-US" altLang="en-US" sz="2000" b="0" dirty="0">
                <a:latin typeface="+mj-lt"/>
              </a:rPr>
              <a:t>Rootstock</a:t>
            </a:r>
          </a:p>
        </p:txBody>
      </p:sp>
      <p:sp>
        <p:nvSpPr>
          <p:cNvPr id="35844" name="Text Placeholder 3">
            <a:extLst>
              <a:ext uri="{FF2B5EF4-FFF2-40B4-BE49-F238E27FC236}">
                <a16:creationId xmlns:a16="http://schemas.microsoft.com/office/drawing/2014/main" id="{25BAB5B7-115A-4E3E-B687-85D1DE3905A7}"/>
              </a:ext>
            </a:extLst>
          </p:cNvPr>
          <p:cNvSpPr>
            <a:spLocks noGrp="1"/>
          </p:cNvSpPr>
          <p:nvPr>
            <p:ph type="body" sz="half" idx="3"/>
          </p:nvPr>
        </p:nvSpPr>
        <p:spPr>
          <a:xfrm>
            <a:off x="4645025" y="1860550"/>
            <a:ext cx="4041775" cy="654050"/>
          </a:xfrm>
        </p:spPr>
        <p:txBody>
          <a:bodyPr/>
          <a:lstStyle/>
          <a:p>
            <a:pPr eaLnBrk="1" hangingPunct="1"/>
            <a:endParaRPr lang="en-US" altLang="en-US"/>
          </a:p>
        </p:txBody>
      </p:sp>
      <p:sp>
        <p:nvSpPr>
          <p:cNvPr id="35845" name="Content Placeholder 5">
            <a:extLst>
              <a:ext uri="{FF2B5EF4-FFF2-40B4-BE49-F238E27FC236}">
                <a16:creationId xmlns:a16="http://schemas.microsoft.com/office/drawing/2014/main" id="{70B05741-A9ED-4264-A291-73EBE4338B62}"/>
              </a:ext>
            </a:extLst>
          </p:cNvPr>
          <p:cNvSpPr>
            <a:spLocks noGrp="1"/>
          </p:cNvSpPr>
          <p:nvPr>
            <p:ph sz="quarter" idx="4"/>
          </p:nvPr>
        </p:nvSpPr>
        <p:spPr>
          <a:xfrm>
            <a:off x="4645025" y="2514601"/>
            <a:ext cx="4041775" cy="3638550"/>
          </a:xfrm>
        </p:spPr>
        <p:txBody>
          <a:bodyPr/>
          <a:lstStyle/>
          <a:p>
            <a:pPr eaLnBrk="1" hangingPunct="1"/>
            <a:r>
              <a:rPr lang="en-US" altLang="en-US" sz="2400" dirty="0"/>
              <a:t>Done in summer</a:t>
            </a:r>
          </a:p>
          <a:p>
            <a:pPr eaLnBrk="1" hangingPunct="1"/>
            <a:endParaRPr lang="en-US" altLang="en-US" sz="2400" dirty="0"/>
          </a:p>
          <a:p>
            <a:pPr eaLnBrk="1" hangingPunct="1"/>
            <a:r>
              <a:rPr lang="en-US" altLang="en-US" sz="2400" dirty="0"/>
              <a:t>Fruit tree maintains the characteristics of the parent</a:t>
            </a:r>
          </a:p>
          <a:p>
            <a:pPr eaLnBrk="1" hangingPunct="1"/>
            <a:endParaRPr lang="en-US" altLang="en-US" sz="2400" dirty="0"/>
          </a:p>
          <a:p>
            <a:pPr eaLnBrk="1" hangingPunct="1"/>
            <a:r>
              <a:rPr lang="en-US" altLang="en-US" sz="2400" dirty="0"/>
              <a:t>Rose acquires the vigor and disease-resistance of the rootstock.</a:t>
            </a:r>
          </a:p>
          <a:p>
            <a:pPr eaLnBrk="1" hangingPunct="1"/>
            <a:endParaRPr lang="en-US" altLang="en-US" dirty="0"/>
          </a:p>
        </p:txBody>
      </p:sp>
      <p:pic>
        <p:nvPicPr>
          <p:cNvPr id="7" name="Content Placeholder 6">
            <a:extLst>
              <a:ext uri="{FF2B5EF4-FFF2-40B4-BE49-F238E27FC236}">
                <a16:creationId xmlns:a16="http://schemas.microsoft.com/office/drawing/2014/main" id="{F8848180-364B-4AB2-B94A-276A72399638}"/>
              </a:ext>
            </a:extLst>
          </p:cNvPr>
          <p:cNvPicPr>
            <a:picLocks noGrp="1"/>
          </p:cNvPicPr>
          <p:nvPr>
            <p:ph sz="quarter" idx="2"/>
          </p:nvPr>
        </p:nvPicPr>
        <p:blipFill>
          <a:blip r:embed="rId3">
            <a:extLst>
              <a:ext uri="{28A0092B-C50C-407E-A947-70E740481C1C}">
                <a14:useLocalDpi xmlns:a14="http://schemas.microsoft.com/office/drawing/2010/main" val="0"/>
              </a:ext>
            </a:extLst>
          </a:blip>
          <a:srcRect/>
          <a:stretch>
            <a:fillRect/>
          </a:stretch>
        </p:blipFill>
        <p:spPr bwMode="auto">
          <a:xfrm>
            <a:off x="457200" y="2514600"/>
            <a:ext cx="3733800" cy="2616676"/>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6">
            <a:extLst>
              <a:ext uri="{FF2B5EF4-FFF2-40B4-BE49-F238E27FC236}">
                <a16:creationId xmlns:a16="http://schemas.microsoft.com/office/drawing/2014/main" id="{96371199-535C-40A3-838F-92F905044C89}"/>
              </a:ext>
            </a:extLst>
          </p:cNvPr>
          <p:cNvSpPr>
            <a:spLocks noGrp="1"/>
          </p:cNvSpPr>
          <p:nvPr>
            <p:ph type="title"/>
          </p:nvPr>
        </p:nvSpPr>
        <p:spPr/>
        <p:txBody>
          <a:bodyPr/>
          <a:lstStyle/>
          <a:p>
            <a:pPr eaLnBrk="1" hangingPunct="1"/>
            <a:r>
              <a:rPr lang="en-US" altLang="en-US"/>
              <a:t>In conclusion…..</a:t>
            </a:r>
          </a:p>
        </p:txBody>
      </p:sp>
      <p:sp>
        <p:nvSpPr>
          <p:cNvPr id="36867" name="Content Placeholder 7">
            <a:extLst>
              <a:ext uri="{FF2B5EF4-FFF2-40B4-BE49-F238E27FC236}">
                <a16:creationId xmlns:a16="http://schemas.microsoft.com/office/drawing/2014/main" id="{0FB1B335-3D8F-41AD-8DBA-38DED50448AE}"/>
              </a:ext>
            </a:extLst>
          </p:cNvPr>
          <p:cNvSpPr>
            <a:spLocks noGrp="1"/>
          </p:cNvSpPr>
          <p:nvPr>
            <p:ph idx="1"/>
          </p:nvPr>
        </p:nvSpPr>
        <p:spPr/>
        <p:txBody>
          <a:bodyPr>
            <a:normAutofit fontScale="92500"/>
          </a:bodyPr>
          <a:lstStyle/>
          <a:p>
            <a:pPr eaLnBrk="1" hangingPunct="1"/>
            <a:r>
              <a:rPr lang="en-US" altLang="en-US" dirty="0"/>
              <a:t>Gardening is a challenge, but pick your own challenges!</a:t>
            </a:r>
          </a:p>
          <a:p>
            <a:pPr eaLnBrk="1" hangingPunct="1"/>
            <a:endParaRPr lang="en-US" altLang="en-US" dirty="0"/>
          </a:p>
          <a:p>
            <a:pPr eaLnBrk="1" hangingPunct="1"/>
            <a:r>
              <a:rPr lang="en-US" altLang="en-US" dirty="0"/>
              <a:t>Different plant species respond to different propagation techniques.</a:t>
            </a:r>
          </a:p>
          <a:p>
            <a:pPr eaLnBrk="1" hangingPunct="1"/>
            <a:endParaRPr lang="en-US" altLang="en-US" dirty="0"/>
          </a:p>
          <a:p>
            <a:pPr eaLnBrk="1" hangingPunct="1"/>
            <a:r>
              <a:rPr lang="en-US" altLang="en-US" dirty="0"/>
              <a:t>Trial &amp; error:  Gain and lose a little, then gain a lot.</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594E22-B59B-4A07-9B04-6B832F57F1C1}"/>
              </a:ext>
            </a:extLst>
          </p:cNvPr>
          <p:cNvSpPr>
            <a:spLocks noGrp="1"/>
          </p:cNvSpPr>
          <p:nvPr>
            <p:ph type="title"/>
          </p:nvPr>
        </p:nvSpPr>
        <p:spPr/>
        <p:txBody>
          <a:bodyPr/>
          <a:lstStyle/>
          <a:p>
            <a:r>
              <a:rPr lang="en-US" dirty="0"/>
              <a:t>Resources</a:t>
            </a:r>
          </a:p>
        </p:txBody>
      </p:sp>
      <p:sp>
        <p:nvSpPr>
          <p:cNvPr id="2" name="Text Placeholder 1"/>
          <p:cNvSpPr>
            <a:spLocks noGrp="1"/>
          </p:cNvSpPr>
          <p:nvPr>
            <p:ph idx="1"/>
          </p:nvPr>
        </p:nvSpPr>
        <p:spPr>
          <a:xfrm>
            <a:off x="609600" y="1631156"/>
            <a:ext cx="8229600" cy="4511675"/>
          </a:xfrm>
        </p:spPr>
        <p:txBody>
          <a:bodyPr>
            <a:normAutofit fontScale="25000" lnSpcReduction="20000"/>
          </a:bodyPr>
          <a:lstStyle/>
          <a:p>
            <a:r>
              <a:rPr lang="en-US" sz="3300" dirty="0">
                <a:latin typeface="Calibri" panose="020F0502020204030204" pitchFamily="34" charset="0"/>
                <a:ea typeface="Times New Roman" panose="02020603050405020304" pitchFamily="18" charset="0"/>
                <a:cs typeface="Calibri" panose="020F0502020204030204" pitchFamily="34" charset="0"/>
              </a:rPr>
              <a:t> </a:t>
            </a:r>
          </a:p>
          <a:p>
            <a:pPr marL="0" marR="0">
              <a:lnSpc>
                <a:spcPct val="107000"/>
              </a:lnSpc>
              <a:spcBef>
                <a:spcPts val="0"/>
              </a:spcBef>
              <a:spcAft>
                <a:spcPts val="800"/>
              </a:spcAft>
            </a:pPr>
            <a:r>
              <a:rPr lang="en-US" sz="7200" dirty="0">
                <a:effectLst/>
                <a:latin typeface="Calibri" panose="020F0502020204030204" pitchFamily="34" charset="0"/>
                <a:ea typeface="Calibri" panose="020F0502020204030204" pitchFamily="34" charset="0"/>
                <a:cs typeface="Calibri" panose="020F0502020204030204" pitchFamily="34" charset="0"/>
              </a:rPr>
              <a:t>Evans, Ervin and </a:t>
            </a:r>
            <a:r>
              <a:rPr lang="en-US" sz="7200" dirty="0" err="1">
                <a:effectLst/>
                <a:latin typeface="Calibri" panose="020F0502020204030204" pitchFamily="34" charset="0"/>
                <a:ea typeface="Calibri" panose="020F0502020204030204" pitchFamily="34" charset="0"/>
                <a:cs typeface="Calibri" panose="020F0502020204030204" pitchFamily="34" charset="0"/>
              </a:rPr>
              <a:t>Blazich</a:t>
            </a:r>
            <a:r>
              <a:rPr lang="en-US" sz="7200" dirty="0">
                <a:effectLst/>
                <a:latin typeface="Calibri" panose="020F0502020204030204" pitchFamily="34" charset="0"/>
                <a:ea typeface="Calibri" panose="020F0502020204030204" pitchFamily="34" charset="0"/>
                <a:cs typeface="Calibri" panose="020F0502020204030204" pitchFamily="34" charset="0"/>
              </a:rPr>
              <a:t>, Frank</a:t>
            </a:r>
            <a:r>
              <a:rPr lang="en-US" sz="7200" i="1" dirty="0">
                <a:effectLst/>
                <a:latin typeface="Calibri" panose="020F0502020204030204" pitchFamily="34" charset="0"/>
                <a:ea typeface="Calibri" panose="020F0502020204030204" pitchFamily="34" charset="0"/>
                <a:cs typeface="Calibri" panose="020F0502020204030204" pitchFamily="34" charset="0"/>
              </a:rPr>
              <a:t>.  Propagation by Stem Cuttings for the Home Gardener.</a:t>
            </a:r>
          </a:p>
          <a:p>
            <a:pPr marL="0" marR="0">
              <a:lnSpc>
                <a:spcPct val="107000"/>
              </a:lnSpc>
              <a:spcBef>
                <a:spcPts val="0"/>
              </a:spcBef>
              <a:spcAft>
                <a:spcPts val="800"/>
              </a:spcAft>
            </a:pPr>
            <a:r>
              <a:rPr lang="en-US" sz="7200" dirty="0">
                <a:latin typeface="Calibri" panose="020F0502020204030204" pitchFamily="34" charset="0"/>
                <a:ea typeface="Calibri" panose="020F0502020204030204" pitchFamily="34" charset="0"/>
                <a:cs typeface="Calibri" panose="020F0502020204030204" pitchFamily="34" charset="0"/>
              </a:rPr>
              <a:t>North Carolina State University Extension.  1999</a:t>
            </a:r>
            <a:endParaRPr lang="en-US" sz="72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r>
              <a:rPr lang="en-US" sz="72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2"/>
              </a:rPr>
              <a:t>https://content.ces.ncsu.edu/plant-propagation-by-stem-cuttings-instructions-for-the-home-gardener</a:t>
            </a:r>
            <a:endParaRPr lang="en-US" sz="7200" dirty="0">
              <a:effectLst/>
              <a:latin typeface="Calibri" panose="020F0502020204030204" pitchFamily="34" charset="0"/>
              <a:ea typeface="Calibri" panose="020F0502020204030204" pitchFamily="34" charset="0"/>
              <a:cs typeface="Calibri" panose="020F0502020204030204" pitchFamily="34" charset="0"/>
            </a:endParaRPr>
          </a:p>
          <a:p>
            <a:pPr marL="0"/>
            <a:endParaRPr lang="en-US" sz="7200" dirty="0">
              <a:effectLst/>
              <a:latin typeface="Calibri" panose="020F0502020204030204" pitchFamily="34" charset="0"/>
              <a:ea typeface="Calibri" panose="020F0502020204030204" pitchFamily="34" charset="0"/>
              <a:cs typeface="Calibri" panose="020F0502020204030204" pitchFamily="34" charset="0"/>
            </a:endParaRPr>
          </a:p>
          <a:p>
            <a:pPr marL="0"/>
            <a:r>
              <a:rPr lang="en-US" sz="7200" dirty="0">
                <a:effectLst/>
                <a:latin typeface="Calibri" panose="020F0502020204030204" pitchFamily="34" charset="0"/>
                <a:ea typeface="Calibri" panose="020F0502020204030204" pitchFamily="34" charset="0"/>
                <a:cs typeface="Calibri" panose="020F0502020204030204" pitchFamily="34" charset="0"/>
              </a:rPr>
              <a:t>Evans, Ervin and </a:t>
            </a:r>
            <a:r>
              <a:rPr lang="en-US" sz="7200" dirty="0" err="1">
                <a:effectLst/>
                <a:latin typeface="Calibri" panose="020F0502020204030204" pitchFamily="34" charset="0"/>
                <a:ea typeface="Calibri" panose="020F0502020204030204" pitchFamily="34" charset="0"/>
                <a:cs typeface="Calibri" panose="020F0502020204030204" pitchFamily="34" charset="0"/>
              </a:rPr>
              <a:t>Blazich</a:t>
            </a:r>
            <a:r>
              <a:rPr lang="en-US" sz="7200" dirty="0">
                <a:effectLst/>
                <a:latin typeface="Calibri" panose="020F0502020204030204" pitchFamily="34" charset="0"/>
                <a:ea typeface="Calibri" panose="020F0502020204030204" pitchFamily="34" charset="0"/>
                <a:cs typeface="Calibri" panose="020F0502020204030204" pitchFamily="34" charset="0"/>
              </a:rPr>
              <a:t>, Frank</a:t>
            </a:r>
            <a:r>
              <a:rPr lang="en-US" sz="7200" i="1" dirty="0">
                <a:effectLst/>
                <a:latin typeface="Calibri" panose="020F0502020204030204" pitchFamily="34" charset="0"/>
                <a:ea typeface="Calibri" panose="020F0502020204030204" pitchFamily="34" charset="0"/>
                <a:cs typeface="Calibri" panose="020F0502020204030204" pitchFamily="34" charset="0"/>
              </a:rPr>
              <a:t>. </a:t>
            </a:r>
            <a:r>
              <a:rPr lang="en-US" sz="7200" i="1" dirty="0">
                <a:effectLst/>
                <a:latin typeface="Calibri" panose="020F0502020204030204" pitchFamily="34" charset="0"/>
                <a:ea typeface="Times New Roman" panose="02020603050405020304" pitchFamily="18" charset="0"/>
                <a:cs typeface="Calibri" panose="020F0502020204030204" pitchFamily="34" charset="0"/>
              </a:rPr>
              <a:t>Plant Propagation by Leaf, Cane, and Root Cuttings: Instructions for the Home Gardener. </a:t>
            </a:r>
            <a:r>
              <a:rPr lang="en-US" sz="7200" dirty="0">
                <a:latin typeface="Calibri" panose="020F0502020204030204" pitchFamily="34" charset="0"/>
                <a:ea typeface="Calibri" panose="020F0502020204030204" pitchFamily="34" charset="0"/>
                <a:cs typeface="Calibri" panose="020F0502020204030204" pitchFamily="34" charset="0"/>
              </a:rPr>
              <a:t>North Carolina State University Extension.  1999</a:t>
            </a:r>
            <a:endParaRPr lang="en-US" sz="7200" dirty="0">
              <a:effectLst/>
              <a:latin typeface="Calibri" panose="020F0502020204030204" pitchFamily="34" charset="0"/>
              <a:ea typeface="Calibri" panose="020F0502020204030204" pitchFamily="34" charset="0"/>
              <a:cs typeface="Calibri" panose="020F0502020204030204" pitchFamily="34" charset="0"/>
            </a:endParaRPr>
          </a:p>
          <a:p>
            <a:pPr marL="0" marR="0"/>
            <a:r>
              <a:rPr lang="en-US" sz="7200" u="sng" dirty="0">
                <a:solidFill>
                  <a:srgbClr val="0000CC"/>
                </a:solidFill>
                <a:effectLst/>
                <a:latin typeface="Calibri" panose="020F0502020204030204" pitchFamily="34" charset="0"/>
                <a:ea typeface="Times New Roman" panose="02020603050405020304" pitchFamily="18" charset="0"/>
                <a:cs typeface="Calibri" panose="020F0502020204030204" pitchFamily="34" charset="0"/>
                <a:hlinkClick r:id="rId3"/>
              </a:rPr>
              <a:t>http://www.ces.ncsu.edu/depts/hort/hil/hil-8700.html</a:t>
            </a:r>
            <a:endParaRPr lang="en-US" sz="7200" dirty="0">
              <a:effectLst/>
              <a:latin typeface="Calibri" panose="020F0502020204030204" pitchFamily="34" charset="0"/>
              <a:ea typeface="Times New Roman" panose="02020603050405020304" pitchFamily="18" charset="0"/>
              <a:cs typeface="Calibri" panose="020F0502020204030204" pitchFamily="34" charset="0"/>
            </a:endParaRPr>
          </a:p>
          <a:p>
            <a:endParaRPr lang="en-US" sz="2600" dirty="0">
              <a:solidFill>
                <a:srgbClr val="2E8B57"/>
              </a:solidFill>
              <a:effectLst/>
              <a:latin typeface="Palatino"/>
              <a:ea typeface="Times New Roman" panose="02020603050405020304" pitchFamily="18" charset="0"/>
            </a:endParaRPr>
          </a:p>
          <a:p>
            <a:endParaRPr lang="en-US" sz="7200" dirty="0">
              <a:latin typeface="Calibri" panose="020F0502020204030204" pitchFamily="34" charset="0"/>
              <a:ea typeface="Times New Roman" panose="02020603050405020304" pitchFamily="18" charset="0"/>
              <a:cs typeface="Calibri" panose="020F0502020204030204" pitchFamily="34" charset="0"/>
            </a:endParaRPr>
          </a:p>
          <a:p>
            <a:r>
              <a:rPr lang="en-US" sz="7200" dirty="0" err="1">
                <a:latin typeface="Calibri" panose="020F0502020204030204" pitchFamily="34" charset="0"/>
                <a:ea typeface="Times New Roman" panose="02020603050405020304" pitchFamily="18" charset="0"/>
                <a:cs typeface="Calibri" panose="020F0502020204030204" pitchFamily="34" charset="0"/>
              </a:rPr>
              <a:t>Pittenger</a:t>
            </a:r>
            <a:r>
              <a:rPr lang="en-US" sz="7200" dirty="0">
                <a:latin typeface="Calibri" panose="020F0502020204030204" pitchFamily="34" charset="0"/>
                <a:ea typeface="Times New Roman" panose="02020603050405020304" pitchFamily="18" charset="0"/>
                <a:cs typeface="Calibri" panose="020F0502020204030204" pitchFamily="34" charset="0"/>
              </a:rPr>
              <a:t>, Dennis R. </a:t>
            </a:r>
            <a:r>
              <a:rPr lang="en-US" sz="7200" i="1" dirty="0">
                <a:latin typeface="Calibri" panose="020F0502020204030204" pitchFamily="34" charset="0"/>
                <a:ea typeface="Times New Roman" panose="02020603050405020304" pitchFamily="18" charset="0"/>
                <a:cs typeface="Calibri" panose="020F0502020204030204" pitchFamily="34" charset="0"/>
              </a:rPr>
              <a:t>California Master Gardener Handbook. </a:t>
            </a:r>
            <a:r>
              <a:rPr lang="en-US" sz="7200" dirty="0">
                <a:latin typeface="Calibri" panose="020F0502020204030204" pitchFamily="34" charset="0"/>
                <a:ea typeface="Times New Roman" panose="02020603050405020304" pitchFamily="18" charset="0"/>
                <a:cs typeface="Calibri" panose="020F0502020204030204" pitchFamily="34" charset="0"/>
              </a:rPr>
              <a:t>UCANR Publication #9027.  2015. </a:t>
            </a:r>
          </a:p>
          <a:p>
            <a:endParaRPr lang="en-US" sz="7200" dirty="0">
              <a:solidFill>
                <a:srgbClr val="2E8B57"/>
              </a:solidFill>
              <a:effectLst/>
              <a:latin typeface="Calibri" panose="020F0502020204030204" pitchFamily="34" charset="0"/>
              <a:ea typeface="Times New Roman" panose="02020603050405020304" pitchFamily="18" charset="0"/>
              <a:cs typeface="Calibri" panose="020F0502020204030204" pitchFamily="34" charset="0"/>
            </a:endParaRPr>
          </a:p>
          <a:p>
            <a:r>
              <a:rPr lang="en-US" sz="7200" dirty="0">
                <a:effectLst/>
                <a:latin typeface="Calibri" panose="020F0502020204030204" pitchFamily="34" charset="0"/>
                <a:ea typeface="Calibri" panose="020F0502020204030204" pitchFamily="34" charset="0"/>
                <a:cs typeface="Calibri" panose="020F0502020204030204" pitchFamily="34" charset="0"/>
              </a:rPr>
              <a:t>Toogood, Alan, Editor-in-Chief.  </a:t>
            </a:r>
            <a:r>
              <a:rPr lang="en-US" sz="7200" i="1" dirty="0">
                <a:effectLst/>
                <a:latin typeface="Calibri" panose="020F0502020204030204" pitchFamily="34" charset="0"/>
                <a:ea typeface="Calibri" panose="020F0502020204030204" pitchFamily="34" charset="0"/>
                <a:cs typeface="Calibri" panose="020F0502020204030204" pitchFamily="34" charset="0"/>
              </a:rPr>
              <a:t>Plant Propagation.  </a:t>
            </a:r>
            <a:r>
              <a:rPr lang="en-US" sz="7200" dirty="0">
                <a:effectLst/>
                <a:latin typeface="Calibri" panose="020F0502020204030204" pitchFamily="34" charset="0"/>
                <a:ea typeface="Calibri" panose="020F0502020204030204" pitchFamily="34" charset="0"/>
                <a:cs typeface="Calibri" panose="020F0502020204030204" pitchFamily="34" charset="0"/>
              </a:rPr>
              <a:t>American Horticultural Society. 1999.</a:t>
            </a:r>
          </a:p>
          <a:p>
            <a:endParaRPr lang="en-US" sz="7200" dirty="0">
              <a:latin typeface="Calibri" panose="020F0502020204030204" pitchFamily="34" charset="0"/>
              <a:cs typeface="Calibri" panose="020F0502020204030204" pitchFamily="34" charset="0"/>
            </a:endParaRPr>
          </a:p>
          <a:p>
            <a:pPr marL="457200" lvl="1" indent="0">
              <a:buNone/>
            </a:pPr>
            <a:endParaRPr lang="en-US" sz="7200" dirty="0">
              <a:latin typeface="Calibri" panose="020F0502020204030204" pitchFamily="34" charset="0"/>
              <a:cs typeface="Calibri" panose="020F0502020204030204" pitchFamily="34" charset="0"/>
            </a:endParaRPr>
          </a:p>
          <a:p>
            <a:r>
              <a:rPr lang="en-US" sz="7200" dirty="0">
                <a:latin typeface="Calibri" panose="020F0502020204030204" pitchFamily="34" charset="0"/>
                <a:cs typeface="Calibri" panose="020F0502020204030204" pitchFamily="34" charset="0"/>
              </a:rPr>
              <a:t>	</a:t>
            </a:r>
          </a:p>
        </p:txBody>
      </p:sp>
      <p:sp>
        <p:nvSpPr>
          <p:cNvPr id="6" name="Slide Number Placeholder 5"/>
          <p:cNvSpPr>
            <a:spLocks noGrp="1"/>
          </p:cNvSpPr>
          <p:nvPr>
            <p:ph type="sldNum" sz="quarter" idx="12"/>
          </p:nvPr>
        </p:nvSpPr>
        <p:spPr/>
        <p:txBody>
          <a:bodyPr/>
          <a:lstStyle/>
          <a:p>
            <a:fld id="{111DB74A-73E3-49E8-8984-0D5D8C20C556}" type="slidenum">
              <a:rPr lang="en-US" smtClean="0"/>
              <a:pPr/>
              <a:t>36</a:t>
            </a:fld>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Thank You!</a:t>
            </a:r>
          </a:p>
        </p:txBody>
      </p:sp>
      <p:sp>
        <p:nvSpPr>
          <p:cNvPr id="7" name="Text Placeholder 6"/>
          <p:cNvSpPr>
            <a:spLocks noGrp="1"/>
          </p:cNvSpPr>
          <p:nvPr>
            <p:ph type="body" idx="1"/>
          </p:nvPr>
        </p:nvSpPr>
        <p:spPr>
          <a:xfrm>
            <a:off x="457200" y="1524000"/>
            <a:ext cx="8229600" cy="639762"/>
          </a:xfrm>
        </p:spPr>
        <p:txBody>
          <a:bodyPr>
            <a:noAutofit/>
          </a:bodyPr>
          <a:lstStyle/>
          <a:p>
            <a:r>
              <a:rPr lang="en-US" sz="4000" b="0" dirty="0">
                <a:solidFill>
                  <a:schemeClr val="accent2"/>
                </a:solidFill>
              </a:rPr>
              <a:t>Any Questions?</a:t>
            </a:r>
          </a:p>
        </p:txBody>
      </p:sp>
      <p:sp>
        <p:nvSpPr>
          <p:cNvPr id="8" name="Content Placeholder 7"/>
          <p:cNvSpPr>
            <a:spLocks noGrp="1"/>
          </p:cNvSpPr>
          <p:nvPr>
            <p:ph sz="half" idx="2"/>
          </p:nvPr>
        </p:nvSpPr>
        <p:spPr/>
        <p:txBody>
          <a:bodyPr/>
          <a:lstStyle/>
          <a:p>
            <a:endParaRPr lang="en-US" dirty="0"/>
          </a:p>
          <a:p>
            <a:pPr algn="ctr"/>
            <a:r>
              <a:rPr lang="en-US" dirty="0"/>
              <a:t>Master Gardener Hotline: </a:t>
            </a:r>
            <a:r>
              <a:rPr lang="en-US" b="1" dirty="0"/>
              <a:t>(530) 889-7388</a:t>
            </a:r>
          </a:p>
          <a:p>
            <a:pPr algn="ctr"/>
            <a:r>
              <a:rPr lang="en-US" dirty="0"/>
              <a:t>Master Gardener Website: </a:t>
            </a:r>
            <a:r>
              <a:rPr lang="en-US" b="1" dirty="0"/>
              <a:t>pcmg.ucanr.org</a:t>
            </a:r>
          </a:p>
          <a:p>
            <a:pPr algn="ctr"/>
            <a:endParaRPr lang="en-US" dirty="0"/>
          </a:p>
          <a:p>
            <a:pPr algn="ctr"/>
            <a:endParaRPr lang="en-US" dirty="0"/>
          </a:p>
        </p:txBody>
      </p:sp>
      <p:sp>
        <p:nvSpPr>
          <p:cNvPr id="10" name="Slide Number Placeholder 9"/>
          <p:cNvSpPr>
            <a:spLocks noGrp="1"/>
          </p:cNvSpPr>
          <p:nvPr>
            <p:ph type="sldNum" sz="quarter" idx="12"/>
          </p:nvPr>
        </p:nvSpPr>
        <p:spPr/>
        <p:txBody>
          <a:bodyPr/>
          <a:lstStyle/>
          <a:p>
            <a:fld id="{111DB74A-73E3-49E8-8984-0D5D8C20C556}" type="slidenum">
              <a:rPr lang="en-US" smtClean="0"/>
              <a:pPr/>
              <a:t>37</a:t>
            </a:fld>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Who Are Master Gardeners?</a:t>
            </a:r>
          </a:p>
        </p:txBody>
      </p:sp>
      <p:sp>
        <p:nvSpPr>
          <p:cNvPr id="6" name="Content Placeholder 5"/>
          <p:cNvSpPr>
            <a:spLocks noGrp="1"/>
          </p:cNvSpPr>
          <p:nvPr>
            <p:ph idx="1"/>
          </p:nvPr>
        </p:nvSpPr>
        <p:spPr/>
        <p:txBody>
          <a:bodyPr/>
          <a:lstStyle/>
          <a:p>
            <a:r>
              <a:rPr lang="en-US" dirty="0">
                <a:solidFill>
                  <a:schemeClr val="accent2"/>
                </a:solidFill>
              </a:rPr>
              <a:t>Where to find us…</a:t>
            </a:r>
          </a:p>
          <a:p>
            <a:r>
              <a:rPr lang="en-US" sz="3000" dirty="0"/>
              <a:t>Workshops, Fairs and Festivals and Special Events</a:t>
            </a:r>
          </a:p>
          <a:p>
            <a:pPr lvl="1"/>
            <a:r>
              <a:rPr lang="en-US" dirty="0"/>
              <a:t>Speakers by Request </a:t>
            </a:r>
          </a:p>
          <a:p>
            <a:pPr lvl="1"/>
            <a:r>
              <a:rPr lang="en-US" dirty="0"/>
              <a:t>Workshops (various venues, check website)</a:t>
            </a:r>
          </a:p>
          <a:p>
            <a:pPr lvl="1"/>
            <a:r>
              <a:rPr lang="en-US" dirty="0"/>
              <a:t>Farmers’ Markets (seasonal: Auburn, Roseville)</a:t>
            </a:r>
          </a:p>
          <a:p>
            <a:pPr lvl="1"/>
            <a:r>
              <a:rPr lang="en-US" dirty="0"/>
              <a:t>Fairs and Festivals Booths (varies)</a:t>
            </a:r>
          </a:p>
          <a:p>
            <a:pPr lvl="1"/>
            <a:r>
              <a:rPr lang="en-US" dirty="0"/>
              <a:t>Garden Faire (April)</a:t>
            </a:r>
          </a:p>
          <a:p>
            <a:pPr lvl="1"/>
            <a:r>
              <a:rPr lang="en-US" dirty="0"/>
              <a:t>Mother’s Day Garden Tour (May)</a:t>
            </a:r>
          </a:p>
        </p:txBody>
      </p:sp>
      <p:sp>
        <p:nvSpPr>
          <p:cNvPr id="4" name="Slide Number Placeholder 3"/>
          <p:cNvSpPr>
            <a:spLocks noGrp="1"/>
          </p:cNvSpPr>
          <p:nvPr>
            <p:ph type="sldNum" sz="quarter" idx="12"/>
          </p:nvPr>
        </p:nvSpPr>
        <p:spPr/>
        <p:txBody>
          <a:bodyPr/>
          <a:lstStyle/>
          <a:p>
            <a:fld id="{111DB74A-73E3-49E8-8984-0D5D8C20C556}" type="slidenum">
              <a:rPr lang="en-US" smtClean="0"/>
              <a:pPr/>
              <a:t>4</a:t>
            </a:fld>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7EC2005-C79A-43D0-B284-71D34F52F3EE}"/>
              </a:ext>
            </a:extLst>
          </p:cNvPr>
          <p:cNvSpPr>
            <a:spLocks noGrp="1"/>
          </p:cNvSpPr>
          <p:nvPr>
            <p:ph type="title"/>
          </p:nvPr>
        </p:nvSpPr>
        <p:spPr>
          <a:xfrm>
            <a:off x="457200" y="-228599"/>
            <a:ext cx="8229600" cy="2666998"/>
          </a:xfrm>
        </p:spPr>
        <p:txBody>
          <a:bodyPr>
            <a:normAutofit/>
          </a:bodyPr>
          <a:lstStyle/>
          <a:p>
            <a:r>
              <a:rPr lang="en-US" dirty="0"/>
              <a:t>Agenda</a:t>
            </a:r>
          </a:p>
        </p:txBody>
      </p:sp>
      <p:sp>
        <p:nvSpPr>
          <p:cNvPr id="6" name="Text Placeholder 5">
            <a:extLst>
              <a:ext uri="{FF2B5EF4-FFF2-40B4-BE49-F238E27FC236}">
                <a16:creationId xmlns:a16="http://schemas.microsoft.com/office/drawing/2014/main" id="{BC14FABC-6F5A-49C8-A325-7F18DD5DC384}"/>
              </a:ext>
            </a:extLst>
          </p:cNvPr>
          <p:cNvSpPr>
            <a:spLocks noGrp="1"/>
          </p:cNvSpPr>
          <p:nvPr>
            <p:ph type="body" idx="1"/>
          </p:nvPr>
        </p:nvSpPr>
        <p:spPr>
          <a:xfrm>
            <a:off x="457200" y="1828801"/>
            <a:ext cx="8229600" cy="115888"/>
          </a:xfrm>
        </p:spPr>
        <p:txBody>
          <a:bodyPr>
            <a:noAutofit/>
          </a:bodyPr>
          <a:lstStyle/>
          <a:p>
            <a:pPr algn="l"/>
            <a:r>
              <a:rPr lang="en-US" sz="2800" dirty="0"/>
              <a:t>                 </a:t>
            </a:r>
            <a:r>
              <a:rPr lang="en-US" sz="3600" dirty="0">
                <a:solidFill>
                  <a:srgbClr val="0070C0"/>
                </a:solidFill>
              </a:rPr>
              <a:t>Principles of Plant Propagation</a:t>
            </a:r>
          </a:p>
        </p:txBody>
      </p:sp>
      <p:sp>
        <p:nvSpPr>
          <p:cNvPr id="7" name="Content Placeholder 6">
            <a:extLst>
              <a:ext uri="{FF2B5EF4-FFF2-40B4-BE49-F238E27FC236}">
                <a16:creationId xmlns:a16="http://schemas.microsoft.com/office/drawing/2014/main" id="{6142E13C-4C0A-4F09-AF68-9072BA22CC8E}"/>
              </a:ext>
            </a:extLst>
          </p:cNvPr>
          <p:cNvSpPr>
            <a:spLocks noGrp="1"/>
          </p:cNvSpPr>
          <p:nvPr>
            <p:ph sz="half" idx="2"/>
          </p:nvPr>
        </p:nvSpPr>
        <p:spPr>
          <a:xfrm>
            <a:off x="1295400" y="2297112"/>
            <a:ext cx="7391400" cy="3951288"/>
          </a:xfrm>
        </p:spPr>
        <p:txBody>
          <a:bodyPr>
            <a:noAutofit/>
          </a:bodyPr>
          <a:lstStyle/>
          <a:p>
            <a:pPr marL="457200" indent="-457200">
              <a:buFont typeface="Wingdings" panose="05000000000000000000" pitchFamily="2" charset="2"/>
              <a:buChar char="v"/>
            </a:pPr>
            <a:r>
              <a:rPr lang="en-US" sz="3200" dirty="0"/>
              <a:t>Seeds</a:t>
            </a:r>
          </a:p>
          <a:p>
            <a:pPr marL="457200" indent="-457200">
              <a:buFont typeface="Wingdings" panose="05000000000000000000" pitchFamily="2" charset="2"/>
              <a:buChar char="v"/>
            </a:pPr>
            <a:r>
              <a:rPr lang="en-US" sz="3200" dirty="0"/>
              <a:t>Layering</a:t>
            </a:r>
          </a:p>
          <a:p>
            <a:pPr marL="457200" indent="-457200">
              <a:buFont typeface="Wingdings" panose="05000000000000000000" pitchFamily="2" charset="2"/>
              <a:buChar char="v"/>
            </a:pPr>
            <a:r>
              <a:rPr lang="en-US" sz="3200" dirty="0"/>
              <a:t>Separation and Division</a:t>
            </a:r>
          </a:p>
          <a:p>
            <a:pPr marL="457200" indent="-457200">
              <a:buFont typeface="Wingdings" panose="05000000000000000000" pitchFamily="2" charset="2"/>
              <a:buChar char="v"/>
            </a:pPr>
            <a:r>
              <a:rPr lang="en-US" sz="3200" dirty="0"/>
              <a:t>Cuttings</a:t>
            </a:r>
          </a:p>
          <a:p>
            <a:pPr marL="857250" lvl="1" indent="-457200">
              <a:buFont typeface="Arial" panose="020B0604020202020204" pitchFamily="34" charset="0"/>
              <a:buChar char="•"/>
            </a:pPr>
            <a:r>
              <a:rPr lang="en-US" sz="2800" dirty="0"/>
              <a:t>herbaceous</a:t>
            </a:r>
          </a:p>
          <a:p>
            <a:pPr marL="857250" lvl="1" indent="-457200">
              <a:buFont typeface="Arial" panose="020B0604020202020204" pitchFamily="34" charset="0"/>
              <a:buChar char="•"/>
            </a:pPr>
            <a:r>
              <a:rPr lang="en-US" sz="2800" dirty="0"/>
              <a:t>woody</a:t>
            </a:r>
          </a:p>
          <a:p>
            <a:pPr marL="457200" indent="-457200">
              <a:buFont typeface="Wingdings" panose="05000000000000000000" pitchFamily="2" charset="2"/>
              <a:buChar char="v"/>
            </a:pPr>
            <a:r>
              <a:rPr lang="en-US" sz="3200" dirty="0"/>
              <a:t>Grafting and Budding</a:t>
            </a:r>
          </a:p>
        </p:txBody>
      </p:sp>
      <p:sp>
        <p:nvSpPr>
          <p:cNvPr id="3" name="Slide Number Placeholder 2">
            <a:extLst>
              <a:ext uri="{FF2B5EF4-FFF2-40B4-BE49-F238E27FC236}">
                <a16:creationId xmlns:a16="http://schemas.microsoft.com/office/drawing/2014/main" id="{BAD8F143-C444-4E5C-A3AE-E049906BD985}"/>
              </a:ext>
            </a:extLst>
          </p:cNvPr>
          <p:cNvSpPr>
            <a:spLocks noGrp="1"/>
          </p:cNvSpPr>
          <p:nvPr>
            <p:ph type="sldNum" sz="quarter" idx="12"/>
          </p:nvPr>
        </p:nvSpPr>
        <p:spPr/>
        <p:txBody>
          <a:bodyPr/>
          <a:lstStyle/>
          <a:p>
            <a:fld id="{111DB74A-73E3-49E8-8984-0D5D8C20C556}" type="slidenum">
              <a:rPr lang="en-US" smtClean="0"/>
              <a:pPr/>
              <a:t>5</a:t>
            </a:fld>
            <a:endParaRPr lang="en-US" dirty="0"/>
          </a:p>
        </p:txBody>
      </p:sp>
    </p:spTree>
    <p:extLst>
      <p:ext uri="{BB962C8B-B14F-4D97-AF65-F5344CB8AC3E}">
        <p14:creationId xmlns:p14="http://schemas.microsoft.com/office/powerpoint/2010/main" val="1944938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BE5C9-6738-4CF5-B3E3-2C829B83E457}"/>
              </a:ext>
            </a:extLst>
          </p:cNvPr>
          <p:cNvSpPr>
            <a:spLocks noGrp="1"/>
          </p:cNvSpPr>
          <p:nvPr>
            <p:ph type="title"/>
          </p:nvPr>
        </p:nvSpPr>
        <p:spPr>
          <a:xfrm>
            <a:off x="457200" y="838200"/>
            <a:ext cx="8229600" cy="762000"/>
          </a:xfrm>
        </p:spPr>
        <p:txBody>
          <a:bodyPr>
            <a:normAutofit fontScale="90000"/>
          </a:bodyPr>
          <a:lstStyle/>
          <a:p>
            <a:pPr algn="l" eaLnBrk="1" fontAlgn="auto" hangingPunct="1">
              <a:spcAft>
                <a:spcPts val="0"/>
              </a:spcAft>
              <a:defRPr/>
            </a:pPr>
            <a:r>
              <a:rPr lang="en-US" sz="4900" dirty="0"/>
              <a:t>           Propagation Terms</a:t>
            </a:r>
            <a:br>
              <a:rPr lang="en-US" dirty="0"/>
            </a:br>
            <a:endParaRPr lang="en-US" dirty="0"/>
          </a:p>
        </p:txBody>
      </p:sp>
      <p:sp>
        <p:nvSpPr>
          <p:cNvPr id="7171" name="Content Placeholder 2">
            <a:extLst>
              <a:ext uri="{FF2B5EF4-FFF2-40B4-BE49-F238E27FC236}">
                <a16:creationId xmlns:a16="http://schemas.microsoft.com/office/drawing/2014/main" id="{7A7899B5-65BC-4426-824D-9466C1050D9F}"/>
              </a:ext>
            </a:extLst>
          </p:cNvPr>
          <p:cNvSpPr>
            <a:spLocks noGrp="1"/>
          </p:cNvSpPr>
          <p:nvPr>
            <p:ph idx="1"/>
          </p:nvPr>
        </p:nvSpPr>
        <p:spPr>
          <a:xfrm>
            <a:off x="457200" y="1600200"/>
            <a:ext cx="8229600" cy="4648200"/>
          </a:xfrm>
        </p:spPr>
        <p:txBody>
          <a:bodyPr>
            <a:normAutofit fontScale="62500" lnSpcReduction="20000"/>
          </a:bodyPr>
          <a:lstStyle/>
          <a:p>
            <a:pPr eaLnBrk="1" hangingPunct="1"/>
            <a:endParaRPr lang="en-US" altLang="en-US" b="1" dirty="0"/>
          </a:p>
          <a:p>
            <a:pPr eaLnBrk="1" hangingPunct="1"/>
            <a:r>
              <a:rPr lang="en-US" altLang="en-US" sz="4500" b="1" dirty="0"/>
              <a:t>   Propagation:</a:t>
            </a:r>
            <a:r>
              <a:rPr lang="en-US" altLang="en-US" sz="4000" dirty="0"/>
              <a:t>  The multiplication of plants by sexual or </a:t>
            </a:r>
          </a:p>
          <a:p>
            <a:pPr eaLnBrk="1" hangingPunct="1"/>
            <a:r>
              <a:rPr lang="en-US" altLang="en-US" sz="4000" dirty="0"/>
              <a:t>   asexual means</a:t>
            </a:r>
          </a:p>
          <a:p>
            <a:pPr eaLnBrk="1" hangingPunct="1"/>
            <a:endParaRPr lang="en-US" altLang="en-US" sz="4000" b="1" dirty="0"/>
          </a:p>
          <a:p>
            <a:pPr eaLnBrk="1" hangingPunct="1"/>
            <a:r>
              <a:rPr lang="en-US" altLang="en-US" sz="4500" b="1" dirty="0"/>
              <a:t>   Seed</a:t>
            </a:r>
            <a:r>
              <a:rPr lang="en-US" altLang="en-US" sz="4500" dirty="0"/>
              <a:t>:  </a:t>
            </a:r>
            <a:r>
              <a:rPr lang="en-US" altLang="en-US" sz="4000" dirty="0"/>
              <a:t>A mature ovary containing an embryo</a:t>
            </a:r>
          </a:p>
          <a:p>
            <a:pPr eaLnBrk="1" hangingPunct="1"/>
            <a:endParaRPr lang="en-US" altLang="en-US" sz="4000" b="1" dirty="0"/>
          </a:p>
          <a:p>
            <a:pPr eaLnBrk="1" hangingPunct="1"/>
            <a:r>
              <a:rPr lang="en-US" altLang="en-US" sz="4500" b="1" dirty="0"/>
              <a:t>   Clone</a:t>
            </a:r>
            <a:r>
              <a:rPr lang="en-US" altLang="en-US" sz="4500" dirty="0"/>
              <a:t>:   </a:t>
            </a:r>
            <a:r>
              <a:rPr lang="en-US" altLang="en-US" sz="4000" dirty="0"/>
              <a:t>A new plant identical to the parent</a:t>
            </a:r>
          </a:p>
          <a:p>
            <a:pPr eaLnBrk="1" hangingPunct="1"/>
            <a:endParaRPr lang="en-US" altLang="en-US" sz="4000" b="1" dirty="0"/>
          </a:p>
          <a:p>
            <a:pPr eaLnBrk="1" hangingPunct="1"/>
            <a:r>
              <a:rPr lang="en-US" altLang="en-US" sz="4000" b="1" dirty="0"/>
              <a:t>   </a:t>
            </a:r>
            <a:r>
              <a:rPr lang="en-US" altLang="en-US" sz="4500" b="1" dirty="0"/>
              <a:t>Hardening off:</a:t>
            </a:r>
            <a:r>
              <a:rPr lang="en-US" altLang="en-US" sz="4000" b="1" dirty="0"/>
              <a:t>  </a:t>
            </a:r>
            <a:r>
              <a:rPr lang="en-US" altLang="en-US" sz="4000" dirty="0"/>
              <a:t>Treating plants to make them more </a:t>
            </a:r>
          </a:p>
          <a:p>
            <a:pPr eaLnBrk="1" hangingPunct="1"/>
            <a:r>
              <a:rPr lang="en-US" altLang="en-US" sz="4000" dirty="0"/>
              <a:t>   resistant to harsh environmental conditions</a:t>
            </a:r>
          </a:p>
          <a:p>
            <a:pPr eaLnBrk="1" hangingPunct="1"/>
            <a:endParaRPr lang="en-US" altLang="en-US" sz="4000" b="1" dirty="0"/>
          </a:p>
          <a:p>
            <a:pPr eaLnBrk="1" hangingPunct="1"/>
            <a:endParaRPr lang="en-US" alt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CBCFCBB-020C-4EA7-8652-A86D001059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2995" y="1143000"/>
            <a:ext cx="3818009" cy="5191432"/>
          </a:xfrm>
          <a:prstGeom prst="rect">
            <a:avLst/>
          </a:prstGeom>
        </p:spPr>
      </p:pic>
      <p:sp>
        <p:nvSpPr>
          <p:cNvPr id="2" name="Title 1">
            <a:extLst>
              <a:ext uri="{FF2B5EF4-FFF2-40B4-BE49-F238E27FC236}">
                <a16:creationId xmlns:a16="http://schemas.microsoft.com/office/drawing/2014/main" id="{283D7AA0-E51D-4E22-B0BE-6EBBA2714416}"/>
              </a:ext>
            </a:extLst>
          </p:cNvPr>
          <p:cNvSpPr>
            <a:spLocks noGrp="1"/>
          </p:cNvSpPr>
          <p:nvPr>
            <p:ph type="title"/>
          </p:nvPr>
        </p:nvSpPr>
        <p:spPr>
          <a:xfrm>
            <a:off x="457200" y="162234"/>
            <a:ext cx="8229600" cy="1255406"/>
          </a:xfrm>
        </p:spPr>
        <p:txBody>
          <a:bodyPr>
            <a:normAutofit/>
          </a:bodyPr>
          <a:lstStyle/>
          <a:p>
            <a:pPr algn="l"/>
            <a:r>
              <a:rPr lang="en-US" sz="5400" dirty="0"/>
              <a:t>                    Seeds</a:t>
            </a:r>
          </a:p>
        </p:txBody>
      </p:sp>
      <p:sp>
        <p:nvSpPr>
          <p:cNvPr id="7" name="Content Placeholder 6">
            <a:extLst>
              <a:ext uri="{FF2B5EF4-FFF2-40B4-BE49-F238E27FC236}">
                <a16:creationId xmlns:a16="http://schemas.microsoft.com/office/drawing/2014/main" id="{B798251D-4CE3-42E4-84AE-9C118EF0D174}"/>
              </a:ext>
            </a:extLst>
          </p:cNvPr>
          <p:cNvSpPr>
            <a:spLocks noGrp="1"/>
          </p:cNvSpPr>
          <p:nvPr>
            <p:ph type="body" idx="1"/>
          </p:nvPr>
        </p:nvSpPr>
        <p:spPr>
          <a:xfrm>
            <a:off x="457200" y="1799302"/>
            <a:ext cx="7162800" cy="4896465"/>
          </a:xfrm>
        </p:spPr>
        <p:txBody>
          <a:bodyPr>
            <a:normAutofit fontScale="92500" lnSpcReduction="20000"/>
          </a:body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                                       </a:t>
            </a:r>
          </a:p>
          <a:p>
            <a:endParaRPr lang="en-US" sz="1050" dirty="0"/>
          </a:p>
          <a:p>
            <a:endParaRPr lang="en-US" sz="1050" dirty="0"/>
          </a:p>
          <a:p>
            <a:endParaRPr lang="en-US" sz="1050" dirty="0"/>
          </a:p>
          <a:p>
            <a:r>
              <a:rPr lang="en-US" sz="1500" dirty="0"/>
              <a:t>                                                                                      by permission: </a:t>
            </a:r>
            <a:r>
              <a:rPr lang="en-US" sz="1500" i="1" dirty="0"/>
              <a:t>http//twowomenandahoe.com</a:t>
            </a:r>
          </a:p>
        </p:txBody>
      </p:sp>
    </p:spTree>
    <p:extLst>
      <p:ext uri="{BB962C8B-B14F-4D97-AF65-F5344CB8AC3E}">
        <p14:creationId xmlns:p14="http://schemas.microsoft.com/office/powerpoint/2010/main" val="29741134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0F428-6A08-4E0B-A539-9C31B2DB7F1E}"/>
              </a:ext>
            </a:extLst>
          </p:cNvPr>
          <p:cNvSpPr>
            <a:spLocks noGrp="1"/>
          </p:cNvSpPr>
          <p:nvPr>
            <p:ph type="title"/>
          </p:nvPr>
        </p:nvSpPr>
        <p:spPr>
          <a:xfrm>
            <a:off x="-1676400" y="417689"/>
            <a:ext cx="10363200" cy="1639712"/>
          </a:xfrm>
        </p:spPr>
        <p:txBody>
          <a:bodyPr>
            <a:normAutofit/>
          </a:bodyPr>
          <a:lstStyle/>
          <a:p>
            <a:pPr eaLnBrk="1" fontAlgn="auto" hangingPunct="1">
              <a:spcAft>
                <a:spcPts val="0"/>
              </a:spcAft>
              <a:defRPr/>
            </a:pPr>
            <a:r>
              <a:rPr lang="en-US" dirty="0"/>
              <a:t>           Propagation by Seed</a:t>
            </a:r>
            <a:br>
              <a:rPr lang="en-US" dirty="0"/>
            </a:br>
            <a:endParaRPr lang="en-US" dirty="0"/>
          </a:p>
        </p:txBody>
      </p:sp>
      <p:sp>
        <p:nvSpPr>
          <p:cNvPr id="9219" name="Content Placeholder 2">
            <a:extLst>
              <a:ext uri="{FF2B5EF4-FFF2-40B4-BE49-F238E27FC236}">
                <a16:creationId xmlns:a16="http://schemas.microsoft.com/office/drawing/2014/main" id="{C6293273-40C8-4D42-B30A-A39AE0D7E6B5}"/>
              </a:ext>
            </a:extLst>
          </p:cNvPr>
          <p:cNvSpPr>
            <a:spLocks noGrp="1"/>
          </p:cNvSpPr>
          <p:nvPr>
            <p:ph idx="1"/>
          </p:nvPr>
        </p:nvSpPr>
        <p:spPr>
          <a:xfrm>
            <a:off x="0" y="1600200"/>
            <a:ext cx="8686800" cy="4876800"/>
          </a:xfrm>
        </p:spPr>
        <p:txBody>
          <a:bodyPr>
            <a:normAutofit/>
          </a:bodyPr>
          <a:lstStyle/>
          <a:p>
            <a:pPr algn="ctr" eaLnBrk="1" hangingPunct="1"/>
            <a:r>
              <a:rPr lang="en-US" altLang="en-US" dirty="0"/>
              <a:t>Propagation by seed is </a:t>
            </a:r>
            <a:r>
              <a:rPr lang="en-US" altLang="en-US" i="1" dirty="0"/>
              <a:t>sexual reproduction</a:t>
            </a:r>
          </a:p>
          <a:p>
            <a:pPr eaLnBrk="1" hangingPunct="1"/>
            <a:r>
              <a:rPr lang="en-US" altLang="en-US" dirty="0"/>
              <a:t>      What can be grown by seed:</a:t>
            </a:r>
          </a:p>
          <a:p>
            <a:pPr marL="457200" lvl="1" indent="0" eaLnBrk="1" hangingPunct="1">
              <a:buNone/>
            </a:pPr>
            <a:r>
              <a:rPr lang="en-US" altLang="en-US" dirty="0"/>
              <a:t>      Many annuals and vegetables</a:t>
            </a:r>
          </a:p>
          <a:p>
            <a:pPr marL="457200" lvl="1" indent="0" eaLnBrk="1" hangingPunct="1">
              <a:buNone/>
            </a:pPr>
            <a:r>
              <a:rPr lang="en-US" altLang="en-US" dirty="0"/>
              <a:t>      Most biennials</a:t>
            </a:r>
          </a:p>
          <a:p>
            <a:pPr marL="457200" lvl="1" indent="0" eaLnBrk="1" hangingPunct="1">
              <a:buNone/>
            </a:pPr>
            <a:r>
              <a:rPr lang="en-US" altLang="en-US" dirty="0"/>
              <a:t>      Some perennials, some woody plants</a:t>
            </a:r>
          </a:p>
          <a:p>
            <a:pPr marL="457200" lvl="1" indent="0" eaLnBrk="1" hangingPunct="1">
              <a:buNone/>
            </a:pPr>
            <a:r>
              <a:rPr lang="en-US" altLang="en-US" sz="3200" dirty="0"/>
              <a:t>Advantages:</a:t>
            </a:r>
          </a:p>
          <a:p>
            <a:pPr marL="457200" lvl="1" indent="0" eaLnBrk="1" hangingPunct="1">
              <a:buNone/>
            </a:pPr>
            <a:r>
              <a:rPr lang="en-US" altLang="en-US" dirty="0"/>
              <a:t>     Inexpensive</a:t>
            </a:r>
          </a:p>
          <a:p>
            <a:pPr marL="457200" lvl="1" indent="0" eaLnBrk="1" hangingPunct="1">
              <a:buNone/>
            </a:pPr>
            <a:r>
              <a:rPr lang="en-US" altLang="en-US" dirty="0"/>
              <a:t>     Easy to store</a:t>
            </a:r>
          </a:p>
          <a:p>
            <a:pPr marL="457200" lvl="1" indent="0" eaLnBrk="1" hangingPunct="1">
              <a:buNone/>
            </a:pPr>
            <a:r>
              <a:rPr lang="en-US" altLang="en-US" dirty="0"/>
              <a:t>     Many varieties and ways to plant 	</a:t>
            </a:r>
          </a:p>
          <a:p>
            <a:pPr marL="0" indent="0" eaLnBrk="1" hangingPunct="1"/>
            <a:endParaRPr lang="en-US" altLang="en-US" dirty="0"/>
          </a:p>
          <a:p>
            <a:pPr eaLnBrk="1" hangingPunct="1">
              <a:buFont typeface="Wingdings 2" panose="05020102010507070707" pitchFamily="18" charset="2"/>
              <a:buNone/>
            </a:pPr>
            <a:endParaRPr lang="en-US" altLang="en-US" dirty="0"/>
          </a:p>
          <a:p>
            <a:pPr eaLnBrk="1" hangingPunct="1"/>
            <a:endParaRPr lang="en-US" altLang="en-US" dirty="0"/>
          </a:p>
          <a:p>
            <a:pPr eaLnBrk="1" hangingPunct="1"/>
            <a:endParaRPr lang="en-US" altLang="en-US" dirty="0"/>
          </a:p>
          <a:p>
            <a:pPr eaLnBrk="1" hangingPunct="1"/>
            <a:endParaRPr lang="en-US" altLang="en-US" dirty="0"/>
          </a:p>
          <a:p>
            <a:pPr eaLnBrk="1" hangingPunct="1"/>
            <a:endParaRPr lang="en-US" altLang="en-US" dirty="0"/>
          </a:p>
          <a:p>
            <a:pPr eaLnBrk="1" hangingPunct="1"/>
            <a:endParaRPr lang="en-US" altLang="en-US" dirty="0"/>
          </a:p>
        </p:txBody>
      </p:sp>
      <p:pic>
        <p:nvPicPr>
          <p:cNvPr id="4" name="Picture 3">
            <a:extLst>
              <a:ext uri="{FF2B5EF4-FFF2-40B4-BE49-F238E27FC236}">
                <a16:creationId xmlns:a16="http://schemas.microsoft.com/office/drawing/2014/main" id="{D03B25F0-403B-4916-8DA0-3844ED80E0C9}"/>
              </a:ext>
            </a:extLst>
          </p:cNvPr>
          <p:cNvPicPr/>
          <p:nvPr/>
        </p:nvPicPr>
        <p:blipFill rotWithShape="1">
          <a:blip r:embed="rId3">
            <a:extLst>
              <a:ext uri="{28A0092B-C50C-407E-A947-70E740481C1C}">
                <a14:useLocalDpi xmlns:a14="http://schemas.microsoft.com/office/drawing/2010/main" val="0"/>
              </a:ext>
            </a:extLst>
          </a:blip>
          <a:srcRect r="22090"/>
          <a:stretch/>
        </p:blipFill>
        <p:spPr bwMode="auto">
          <a:xfrm rot="5400000">
            <a:off x="5591175" y="2804160"/>
            <a:ext cx="2564130" cy="2468880"/>
          </a:xfrm>
          <a:prstGeom prst="rect">
            <a:avLst/>
          </a:prstGeom>
          <a:noFill/>
          <a:ln>
            <a:noFill/>
          </a:ln>
          <a:extLst>
            <a:ext uri="{53640926-AAD7-44D8-BBD7-CCE9431645EC}">
              <a14:shadowObscured xmlns:a14="http://schemas.microsoft.com/office/drawing/2010/main"/>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D135926A-05B5-4935-9940-BE315633B98C}"/>
              </a:ext>
            </a:extLst>
          </p:cNvPr>
          <p:cNvSpPr>
            <a:spLocks noGrp="1"/>
          </p:cNvSpPr>
          <p:nvPr>
            <p:ph type="title"/>
          </p:nvPr>
        </p:nvSpPr>
        <p:spPr/>
        <p:txBody>
          <a:bodyPr/>
          <a:lstStyle/>
          <a:p>
            <a:pPr algn="l" eaLnBrk="1" hangingPunct="1"/>
            <a:r>
              <a:rPr lang="en-US" altLang="en-US" dirty="0"/>
              <a:t>             Seed Selection</a:t>
            </a:r>
          </a:p>
        </p:txBody>
      </p:sp>
      <p:sp>
        <p:nvSpPr>
          <p:cNvPr id="10243" name="Content Placeholder 2">
            <a:extLst>
              <a:ext uri="{FF2B5EF4-FFF2-40B4-BE49-F238E27FC236}">
                <a16:creationId xmlns:a16="http://schemas.microsoft.com/office/drawing/2014/main" id="{684DE5DA-254C-42C1-A0E0-2D7691F5AD14}"/>
              </a:ext>
            </a:extLst>
          </p:cNvPr>
          <p:cNvSpPr>
            <a:spLocks noGrp="1"/>
          </p:cNvSpPr>
          <p:nvPr>
            <p:ph idx="1"/>
          </p:nvPr>
        </p:nvSpPr>
        <p:spPr>
          <a:xfrm>
            <a:off x="457200" y="1600200"/>
            <a:ext cx="8229600" cy="4419599"/>
          </a:xfrm>
        </p:spPr>
        <p:txBody>
          <a:bodyPr>
            <a:normAutofit fontScale="92500" lnSpcReduction="20000"/>
          </a:bodyPr>
          <a:lstStyle/>
          <a:p>
            <a:pPr eaLnBrk="1" hangingPunct="1"/>
            <a:endParaRPr lang="en-US" altLang="en-US" dirty="0"/>
          </a:p>
          <a:p>
            <a:pPr marL="457200" indent="-457200" eaLnBrk="1" hangingPunct="1">
              <a:buFont typeface="Arial" panose="020B0604020202020204" pitchFamily="34" charset="0"/>
              <a:buChar char="•"/>
            </a:pPr>
            <a:endParaRPr lang="en-US" altLang="en-US" dirty="0"/>
          </a:p>
          <a:p>
            <a:pPr marL="457200" indent="-457200" eaLnBrk="1" hangingPunct="1">
              <a:buFont typeface="Arial" panose="020B0604020202020204" pitchFamily="34" charset="0"/>
              <a:buChar char="•"/>
            </a:pPr>
            <a:r>
              <a:rPr lang="en-US" altLang="en-US" dirty="0"/>
              <a:t>Seed packets: important information</a:t>
            </a:r>
          </a:p>
          <a:p>
            <a:pPr marL="857250" lvl="1" indent="-457200">
              <a:buFont typeface="Arial" panose="020B0604020202020204" pitchFamily="34" charset="0"/>
              <a:buChar char="•"/>
            </a:pPr>
            <a:r>
              <a:rPr lang="en-US" altLang="en-US" dirty="0"/>
              <a:t>Note year, germination time, season, thinning, time to transplant </a:t>
            </a:r>
          </a:p>
          <a:p>
            <a:pPr marL="457200" indent="-457200" eaLnBrk="1" hangingPunct="1">
              <a:buFont typeface="Arial" panose="020B0604020202020204" pitchFamily="34" charset="0"/>
              <a:buChar char="•"/>
            </a:pPr>
            <a:endParaRPr lang="en-US" altLang="en-US" dirty="0"/>
          </a:p>
          <a:p>
            <a:pPr marL="457200" indent="-457200" eaLnBrk="1" hangingPunct="1">
              <a:buFont typeface="Arial" panose="020B0604020202020204" pitchFamily="34" charset="0"/>
              <a:buChar char="•"/>
            </a:pPr>
            <a:r>
              <a:rPr lang="en-US" altLang="en-US" dirty="0"/>
              <a:t>Seeds you gather are free!</a:t>
            </a:r>
          </a:p>
          <a:p>
            <a:pPr marL="857250" lvl="1" indent="-457200">
              <a:buFont typeface="Arial" panose="020B0604020202020204" pitchFamily="34" charset="0"/>
              <a:buChar char="•"/>
            </a:pPr>
            <a:r>
              <a:rPr lang="en-US" altLang="en-US" dirty="0"/>
              <a:t>Choose healthy, locally-adapted plants</a:t>
            </a:r>
          </a:p>
          <a:p>
            <a:pPr marL="857250" lvl="1" indent="-457200">
              <a:buFont typeface="Arial" panose="020B0604020202020204" pitchFamily="34" charset="0"/>
              <a:buChar char="•"/>
            </a:pPr>
            <a:r>
              <a:rPr lang="en-US" altLang="en-US" dirty="0"/>
              <a:t>Preserve natural diversity</a:t>
            </a:r>
          </a:p>
          <a:p>
            <a:pPr marL="857250" lvl="1" indent="-457200">
              <a:buFont typeface="Arial" panose="020B0604020202020204" pitchFamily="34" charset="0"/>
              <a:buChar char="•"/>
            </a:pPr>
            <a:r>
              <a:rPr lang="en-US" altLang="en-US" dirty="0"/>
              <a:t>Protect heirloom varieties</a:t>
            </a:r>
          </a:p>
          <a:p>
            <a:pPr marL="857250" lvl="1" indent="-457200">
              <a:buFont typeface="Arial" panose="020B0604020202020204" pitchFamily="34" charset="0"/>
              <a:buChar char="•"/>
            </a:pPr>
            <a:endParaRPr lang="en-US" altLang="en-US" dirty="0"/>
          </a:p>
          <a:p>
            <a:pPr marL="457200" indent="-457200" eaLnBrk="1" hangingPunct="1">
              <a:buFont typeface="Arial" panose="020B0604020202020204" pitchFamily="34" charset="0"/>
              <a:buChar char="•"/>
            </a:pPr>
            <a:endParaRPr lang="en-US" altLang="en-US" sz="2400" dirty="0"/>
          </a:p>
          <a:p>
            <a:pPr marL="857250" lvl="1" indent="-457200">
              <a:buFont typeface="Arial" panose="020B0604020202020204" pitchFamily="34" charset="0"/>
              <a:buChar char="•"/>
            </a:pPr>
            <a:endParaRPr lang="en-US" altLang="en-US" dirty="0"/>
          </a:p>
        </p:txBody>
      </p:sp>
      <p:pic>
        <p:nvPicPr>
          <p:cNvPr id="4" name="Picture 3">
            <a:extLst>
              <a:ext uri="{FF2B5EF4-FFF2-40B4-BE49-F238E27FC236}">
                <a16:creationId xmlns:a16="http://schemas.microsoft.com/office/drawing/2014/main" id="{571AEADB-0AAF-4B34-8166-3F3159C703B8}"/>
              </a:ext>
            </a:extLst>
          </p:cNvPr>
          <p:cNvPicPr/>
          <p:nvPr/>
        </p:nvPicPr>
        <p:blipFill rotWithShape="1">
          <a:blip r:embed="rId3" cstate="print">
            <a:extLst>
              <a:ext uri="{28A0092B-C50C-407E-A947-70E740481C1C}">
                <a14:useLocalDpi xmlns:a14="http://schemas.microsoft.com/office/drawing/2010/main" val="0"/>
              </a:ext>
            </a:extLst>
          </a:blip>
          <a:srcRect r="22090"/>
          <a:stretch/>
        </p:blipFill>
        <p:spPr bwMode="auto">
          <a:xfrm rot="5400000">
            <a:off x="6316186" y="723900"/>
            <a:ext cx="1617027" cy="1752600"/>
          </a:xfrm>
          <a:prstGeom prst="rect">
            <a:avLst/>
          </a:prstGeom>
          <a:noFill/>
          <a:ln>
            <a:noFill/>
          </a:ln>
          <a:extLst>
            <a:ext uri="{53640926-AAD7-44D8-BBD7-CCE9431645EC}">
              <a14:shadowObscured xmlns:a14="http://schemas.microsoft.com/office/drawing/2010/main"/>
            </a:ext>
          </a:extLst>
        </p:spPr>
      </p:pic>
    </p:spTree>
  </p:cSld>
  <p:clrMapOvr>
    <a:masterClrMapping/>
  </p:clrMapOvr>
</p:sld>
</file>

<file path=ppt/theme/theme1.xml><?xml version="1.0" encoding="utf-8"?>
<a:theme xmlns:a="http://schemas.openxmlformats.org/drawingml/2006/main" name="UCANR Intro slides ">
  <a:themeElements>
    <a:clrScheme name="UCANR">
      <a:dk1>
        <a:srgbClr val="000000"/>
      </a:dk1>
      <a:lt1>
        <a:sysClr val="window" lastClr="FFFFFF"/>
      </a:lt1>
      <a:dk2>
        <a:srgbClr val="194687"/>
      </a:dk2>
      <a:lt2>
        <a:srgbClr val="EEECE1"/>
      </a:lt2>
      <a:accent1>
        <a:srgbClr val="4F81BD"/>
      </a:accent1>
      <a:accent2>
        <a:srgbClr val="C0504D"/>
      </a:accent2>
      <a:accent3>
        <a:srgbClr val="62BB46"/>
      </a:accent3>
      <a:accent4>
        <a:srgbClr val="8064A2"/>
      </a:accent4>
      <a:accent5>
        <a:srgbClr val="4BACC6"/>
      </a:accent5>
      <a:accent6>
        <a:srgbClr val="FDB913"/>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G Content slides">
  <a:themeElements>
    <a:clrScheme name="UCANR">
      <a:dk1>
        <a:srgbClr val="000000"/>
      </a:dk1>
      <a:lt1>
        <a:sysClr val="window" lastClr="FFFFFF"/>
      </a:lt1>
      <a:dk2>
        <a:srgbClr val="194687"/>
      </a:dk2>
      <a:lt2>
        <a:srgbClr val="EEECE1"/>
      </a:lt2>
      <a:accent1>
        <a:srgbClr val="4F81BD"/>
      </a:accent1>
      <a:accent2>
        <a:srgbClr val="C0504D"/>
      </a:accent2>
      <a:accent3>
        <a:srgbClr val="62BB46"/>
      </a:accent3>
      <a:accent4>
        <a:srgbClr val="8064A2"/>
      </a:accent4>
      <a:accent5>
        <a:srgbClr val="4BACC6"/>
      </a:accent5>
      <a:accent6>
        <a:srgbClr val="FDB913"/>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ontent (no bottom logo)">
  <a:themeElements>
    <a:clrScheme name="UCANR">
      <a:dk1>
        <a:srgbClr val="000000"/>
      </a:dk1>
      <a:lt1>
        <a:sysClr val="window" lastClr="FFFFFF"/>
      </a:lt1>
      <a:dk2>
        <a:srgbClr val="194687"/>
      </a:dk2>
      <a:lt2>
        <a:srgbClr val="EEECE1"/>
      </a:lt2>
      <a:accent1>
        <a:srgbClr val="4F81BD"/>
      </a:accent1>
      <a:accent2>
        <a:srgbClr val="C0504D"/>
      </a:accent2>
      <a:accent3>
        <a:srgbClr val="62BB46"/>
      </a:accent3>
      <a:accent4>
        <a:srgbClr val="8064A2"/>
      </a:accent4>
      <a:accent5>
        <a:srgbClr val="4BACC6"/>
      </a:accent5>
      <a:accent6>
        <a:srgbClr val="FDB913"/>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MGPC PowerPoint Color Bkgd Template Sept 2018</Template>
  <TotalTime>2264</TotalTime>
  <Words>2426</Words>
  <Application>Microsoft Office PowerPoint</Application>
  <PresentationFormat>On-screen Show (4:3)</PresentationFormat>
  <Paragraphs>379</Paragraphs>
  <Slides>37</Slides>
  <Notes>26</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37</vt:i4>
      </vt:variant>
    </vt:vector>
  </HeadingPairs>
  <TitlesOfParts>
    <vt:vector size="47" baseType="lpstr">
      <vt:lpstr>Arial</vt:lpstr>
      <vt:lpstr>Calibri</vt:lpstr>
      <vt:lpstr>Helvetica Neue</vt:lpstr>
      <vt:lpstr>Palatino</vt:lpstr>
      <vt:lpstr>Times New Roman</vt:lpstr>
      <vt:lpstr>Wingdings</vt:lpstr>
      <vt:lpstr>Wingdings 2</vt:lpstr>
      <vt:lpstr>UCANR Intro slides </vt:lpstr>
      <vt:lpstr>MG Content slides</vt:lpstr>
      <vt:lpstr>Content (no bottom logo)</vt:lpstr>
      <vt:lpstr> Principles of     Plant Propagation</vt:lpstr>
      <vt:lpstr>Who Are Master Gardeners?</vt:lpstr>
      <vt:lpstr>Who Are Master Gardeners?</vt:lpstr>
      <vt:lpstr>Who Are Master Gardeners?</vt:lpstr>
      <vt:lpstr>Agenda</vt:lpstr>
      <vt:lpstr>           Propagation Terms </vt:lpstr>
      <vt:lpstr>                    Seeds</vt:lpstr>
      <vt:lpstr>           Propagation by Seed </vt:lpstr>
      <vt:lpstr>             Seed Selection</vt:lpstr>
      <vt:lpstr>                 USDA Zones</vt:lpstr>
      <vt:lpstr>            Seed Gathering         3 Basic Rules   </vt:lpstr>
      <vt:lpstr>    Bag Fragile Seeds              </vt:lpstr>
      <vt:lpstr>                     Dry Your Seeds  </vt:lpstr>
      <vt:lpstr>Store Seeds Safely</vt:lpstr>
      <vt:lpstr>              Seed Germination           </vt:lpstr>
      <vt:lpstr>What causes germination?</vt:lpstr>
      <vt:lpstr>What breaks seed dormancy?</vt:lpstr>
      <vt:lpstr>Planting seeds</vt:lpstr>
      <vt:lpstr>Seedling success</vt:lpstr>
      <vt:lpstr>                 Remember:</vt:lpstr>
      <vt:lpstr>     Layering Mimics Nature</vt:lpstr>
      <vt:lpstr>             Layering </vt:lpstr>
      <vt:lpstr>             Air Layering         For difficult-to-root plants:    Camelia, Azalea, holly, Ficus  </vt:lpstr>
      <vt:lpstr>                                                           Separation  Examples:                                         Spider plant  </vt:lpstr>
      <vt:lpstr>                        Division            Separation from a parent plant to form new                      plants </vt:lpstr>
      <vt:lpstr>  Advantages to planting after    division or separation</vt:lpstr>
      <vt:lpstr>     Succulents                                                                                      offset            Offsets         </vt:lpstr>
      <vt:lpstr>PowerPoint Presentation</vt:lpstr>
      <vt:lpstr>                                  Cuttings                 </vt:lpstr>
      <vt:lpstr>                 Cuttings</vt:lpstr>
      <vt:lpstr>                 Cuttings</vt:lpstr>
      <vt:lpstr>Other cuttings</vt:lpstr>
      <vt:lpstr>                 Grafting The process of inserting a part of a plant into or onto another plant in a way that will unite and continue growth as a single unit.</vt:lpstr>
      <vt:lpstr>                    Budding</vt:lpstr>
      <vt:lpstr>In conclusion…..</vt:lpstr>
      <vt:lpstr>Resources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Nadine Hart</dc:creator>
  <cp:lastModifiedBy>Barbara Villareal</cp:lastModifiedBy>
  <cp:revision>174</cp:revision>
  <cp:lastPrinted>2021-04-23T18:21:43Z</cp:lastPrinted>
  <dcterms:created xsi:type="dcterms:W3CDTF">2018-09-09T20:36:28Z</dcterms:created>
  <dcterms:modified xsi:type="dcterms:W3CDTF">2022-12-09T04:23:21Z</dcterms:modified>
</cp:coreProperties>
</file>