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35"/>
  </p:notesMasterIdLst>
  <p:sldIdLst>
    <p:sldId id="256" r:id="rId2"/>
    <p:sldId id="289" r:id="rId3"/>
    <p:sldId id="290" r:id="rId4"/>
    <p:sldId id="291" r:id="rId5"/>
    <p:sldId id="258" r:id="rId6"/>
    <p:sldId id="257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84" r:id="rId15"/>
    <p:sldId id="269" r:id="rId16"/>
    <p:sldId id="271" r:id="rId17"/>
    <p:sldId id="294" r:id="rId18"/>
    <p:sldId id="296" r:id="rId19"/>
    <p:sldId id="297" r:id="rId20"/>
    <p:sldId id="273" r:id="rId21"/>
    <p:sldId id="274" r:id="rId22"/>
    <p:sldId id="272" r:id="rId23"/>
    <p:sldId id="295" r:id="rId24"/>
    <p:sldId id="275" r:id="rId25"/>
    <p:sldId id="276" r:id="rId26"/>
    <p:sldId id="285" r:id="rId27"/>
    <p:sldId id="278" r:id="rId28"/>
    <p:sldId id="279" r:id="rId29"/>
    <p:sldId id="280" r:id="rId30"/>
    <p:sldId id="281" r:id="rId31"/>
    <p:sldId id="282" r:id="rId32"/>
    <p:sldId id="283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78" autoAdjust="0"/>
  </p:normalViewPr>
  <p:slideViewPr>
    <p:cSldViewPr snapToGrid="0" snapToObjects="1">
      <p:cViewPr varScale="1">
        <p:scale>
          <a:sx n="81" d="100"/>
          <a:sy n="81" d="100"/>
        </p:scale>
        <p:origin x="3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8DFFE-9779-4E78-8694-85C0E8737419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79CBB-824C-439C-BB48-8B9A5BD5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2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Created: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     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6/24/2017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Created by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  Julie Pingree Long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Audience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   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Homeowners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Publicity: 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From blah to beautiful...Learn the best way to get rid of your high maintenance your lawn and create a pollinator paradise!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History:  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Updated 8/9/2022 for Tri Counties Home &amp; Garden show.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79CBB-824C-439C-BB48-8B9A5BD5ED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5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December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4660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December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December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December 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December 9,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December 9,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December 9,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December 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December 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December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cmg.ucanr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i="1" dirty="0"/>
              <a:t>Save water too!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From blah to Beautiful</a:t>
            </a:r>
            <a:r>
              <a:rPr lang="mr-IN" dirty="0"/>
              <a:t>…</a:t>
            </a:r>
            <a:r>
              <a:rPr lang="en-US" dirty="0"/>
              <a:t>sheet mulch your lawn and create a pollinator paradise</a:t>
            </a:r>
          </a:p>
        </p:txBody>
      </p:sp>
    </p:spTree>
    <p:extLst>
      <p:ext uri="{BB962C8B-B14F-4D97-AF65-F5344CB8AC3E}">
        <p14:creationId xmlns:p14="http://schemas.microsoft.com/office/powerpoint/2010/main" val="102865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800" dirty="0"/>
              <a:t>Finished!  </a:t>
            </a:r>
          </a:p>
        </p:txBody>
      </p:sp>
      <p:pic>
        <p:nvPicPr>
          <p:cNvPr id="5" name="Content Placeholder 4" descr="DSC_5104_1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177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Cool weather and rainfall work together to start the breakdown of layers</a:t>
            </a:r>
          </a:p>
        </p:txBody>
      </p:sp>
      <p:pic>
        <p:nvPicPr>
          <p:cNvPr id="5" name="Content Placeholder 4" descr="DSC_9667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833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Six months later, layer mulching complete. Dry bed and irrigation are in. Landscaping begins.</a:t>
            </a:r>
          </a:p>
        </p:txBody>
      </p:sp>
      <p:pic>
        <p:nvPicPr>
          <p:cNvPr id="4" name="Content Placeholder 3" descr="DSC_9692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638" y="1298575"/>
            <a:ext cx="8594725" cy="4937125"/>
          </a:xfrm>
        </p:spPr>
      </p:pic>
    </p:spTree>
    <p:extLst>
      <p:ext uri="{BB962C8B-B14F-4D97-AF65-F5344CB8AC3E}">
        <p14:creationId xmlns:p14="http://schemas.microsoft.com/office/powerpoint/2010/main" val="278056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/>
              <a:t>Landscaping done!  Grow please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5" name="Content Placeholder 4" descr="DSC_9875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275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Mulch mulch mulch!</a:t>
            </a:r>
          </a:p>
        </p:txBody>
      </p:sp>
      <p:pic>
        <p:nvPicPr>
          <p:cNvPr id="4" name="Content Placeholder 3" descr="IMG_0523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815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/>
              <a:t>Three months after planting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DSC_0554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70" r="-7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557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One year later</a:t>
            </a:r>
            <a:r>
              <a:rPr lang="mr-IN" dirty="0"/>
              <a:t>…</a:t>
            </a:r>
            <a:r>
              <a:rPr lang="en-US" dirty="0"/>
              <a:t>the plants have taken off!</a:t>
            </a:r>
          </a:p>
        </p:txBody>
      </p:sp>
      <p:pic>
        <p:nvPicPr>
          <p:cNvPr id="4" name="Content Placeholder 3" descr="DSC_2109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47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92208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98" y="774342"/>
            <a:ext cx="8595360" cy="5826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2581" y="141296"/>
            <a:ext cx="302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Two years later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425700" y="5016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1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12" y="126067"/>
            <a:ext cx="2590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Six years later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425700" y="5016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95BD8-AB7F-2487-3C6D-EB4C5E77E7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63" y="710842"/>
            <a:ext cx="7895673" cy="59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5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0001" y="126065"/>
            <a:ext cx="5078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Another view six years later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425700" y="5016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4E1F1-5732-A521-AB6C-951DDC4A1A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63118" y="1709523"/>
            <a:ext cx="5992091" cy="39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"/>
          <p:cNvGrpSpPr/>
          <p:nvPr/>
        </p:nvGrpSpPr>
        <p:grpSpPr>
          <a:xfrm>
            <a:off x="757490" y="5996843"/>
            <a:ext cx="4759238" cy="677174"/>
            <a:chOff x="0" y="0"/>
            <a:chExt cx="6768692" cy="963090"/>
          </a:xfrm>
        </p:grpSpPr>
        <p:pic>
          <p:nvPicPr>
            <p:cNvPr id="127" name="ANR_subbrands_horizontal_MG.png" descr="ANR_subbrands_horizontal_M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768692" cy="963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" name="Placer County"/>
            <p:cNvSpPr txBox="1"/>
            <p:nvPr/>
          </p:nvSpPr>
          <p:spPr>
            <a:xfrm>
              <a:off x="4041926" y="120665"/>
              <a:ext cx="2726766" cy="334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700">
                  <a:solidFill>
                    <a:srgbClr val="00468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Placer County</a:t>
              </a:r>
            </a:p>
          </p:txBody>
        </p:sp>
      </p:grpSp>
      <p:sp>
        <p:nvSpPr>
          <p:cNvPr id="130" name="Extend research-based gardening…"/>
          <p:cNvSpPr txBox="1"/>
          <p:nvPr/>
        </p:nvSpPr>
        <p:spPr>
          <a:xfrm>
            <a:off x="863600" y="1670860"/>
            <a:ext cx="7747000" cy="4108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marL="305086" indent="-305086" defTabSz="321457">
              <a:lnSpc>
                <a:spcPct val="120000"/>
              </a:lnSpc>
              <a:buClr>
                <a:srgbClr val="396A01"/>
              </a:buClr>
              <a:buSzPct val="40000"/>
              <a:buBlip>
                <a:blip r:embed="rId3"/>
              </a:buBlip>
              <a:defRPr sz="3100">
                <a:solidFill>
                  <a:srgbClr val="884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Extend </a:t>
            </a:r>
            <a:r>
              <a:rPr sz="2800" b="1" dirty="0">
                <a:solidFill>
                  <a:srgbClr val="02519A"/>
                </a:solidFill>
              </a:rPr>
              <a:t>research-based</a:t>
            </a:r>
            <a:r>
              <a:rPr sz="2800" dirty="0"/>
              <a:t> gardening</a:t>
            </a:r>
            <a:br>
              <a:rPr lang="en-US" sz="2800" dirty="0"/>
            </a:br>
            <a:r>
              <a:rPr sz="2800" dirty="0"/>
              <a:t>and composting information</a:t>
            </a:r>
          </a:p>
          <a:p>
            <a:pPr marL="305086" indent="-305086" defTabSz="321457">
              <a:buClr>
                <a:srgbClr val="396A01"/>
              </a:buClr>
              <a:buSzPct val="40000"/>
              <a:buBlip>
                <a:blip r:embed="rId3"/>
              </a:buBlip>
              <a:defRPr sz="3100">
                <a:solidFill>
                  <a:srgbClr val="884E1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dirty="0"/>
          </a:p>
          <a:p>
            <a:pPr marL="305086" indent="-305086" defTabSz="321457">
              <a:lnSpc>
                <a:spcPct val="120000"/>
              </a:lnSpc>
              <a:buClr>
                <a:srgbClr val="396A01"/>
              </a:buClr>
              <a:buSzPct val="40000"/>
              <a:buBlip>
                <a:blip r:embed="rId3"/>
              </a:buBlip>
              <a:defRPr sz="3100">
                <a:solidFill>
                  <a:srgbClr val="884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Present accurate, </a:t>
            </a:r>
            <a:r>
              <a:rPr sz="2800" b="1" dirty="0">
                <a:solidFill>
                  <a:srgbClr val="A01E05"/>
                </a:solidFill>
              </a:rPr>
              <a:t>impartial</a:t>
            </a:r>
            <a:r>
              <a:rPr sz="2800" dirty="0"/>
              <a:t> information</a:t>
            </a:r>
            <a:br>
              <a:rPr lang="en-US" sz="2800" dirty="0"/>
            </a:br>
            <a:r>
              <a:rPr sz="2800" dirty="0"/>
              <a:t>to </a:t>
            </a:r>
            <a:r>
              <a:rPr sz="2800" b="1" dirty="0">
                <a:solidFill>
                  <a:srgbClr val="02519A"/>
                </a:solidFill>
              </a:rPr>
              <a:t>home gardeners</a:t>
            </a:r>
          </a:p>
          <a:p>
            <a:pPr marL="305086" indent="-305086" defTabSz="321457">
              <a:lnSpc>
                <a:spcPct val="120000"/>
              </a:lnSpc>
              <a:buClr>
                <a:srgbClr val="396A01"/>
              </a:buClr>
              <a:buSzPct val="40000"/>
              <a:buBlip>
                <a:blip r:embed="rId3"/>
              </a:buBlip>
              <a:defRPr sz="3100">
                <a:solidFill>
                  <a:srgbClr val="884E1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b="1" dirty="0">
              <a:solidFill>
                <a:srgbClr val="02519A"/>
              </a:solidFill>
            </a:endParaRPr>
          </a:p>
          <a:p>
            <a:pPr marL="305086" indent="-305086" defTabSz="321457">
              <a:lnSpc>
                <a:spcPct val="120000"/>
              </a:lnSpc>
              <a:buClr>
                <a:srgbClr val="396A01"/>
              </a:buClr>
              <a:buSzPct val="40000"/>
              <a:buBlip>
                <a:blip r:embed="rId3"/>
              </a:buBlip>
              <a:defRPr sz="3100">
                <a:solidFill>
                  <a:srgbClr val="884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Give </a:t>
            </a:r>
            <a:r>
              <a:rPr sz="2800" b="1" dirty="0">
                <a:solidFill>
                  <a:srgbClr val="02519A"/>
                </a:solidFill>
              </a:rPr>
              <a:t>knowledge</a:t>
            </a:r>
            <a:r>
              <a:rPr sz="2800" dirty="0"/>
              <a:t> </a:t>
            </a:r>
            <a:br>
              <a:rPr lang="en-US" sz="2800" dirty="0"/>
            </a:br>
            <a:r>
              <a:rPr sz="2800" dirty="0"/>
              <a:t>to make </a:t>
            </a:r>
            <a:r>
              <a:rPr sz="2800" b="1" dirty="0">
                <a:solidFill>
                  <a:srgbClr val="A01E05"/>
                </a:solidFill>
              </a:rPr>
              <a:t>informed</a:t>
            </a:r>
            <a:r>
              <a:rPr sz="2800" dirty="0"/>
              <a:t> gardening decisions</a:t>
            </a:r>
          </a:p>
        </p:txBody>
      </p:sp>
      <p:sp>
        <p:nvSpPr>
          <p:cNvPr id="131" name="Master Gardeners of…"/>
          <p:cNvSpPr txBox="1">
            <a:spLocks noGrp="1"/>
          </p:cNvSpPr>
          <p:nvPr>
            <p:ph type="title"/>
          </p:nvPr>
        </p:nvSpPr>
        <p:spPr>
          <a:xfrm>
            <a:off x="376951" y="140811"/>
            <a:ext cx="7358063" cy="157369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28573" indent="28573" defTabSz="642915">
              <a:spcBef>
                <a:spcPts val="844"/>
              </a:spcBef>
              <a:defRPr sz="4600" b="1">
                <a:solidFill>
                  <a:srgbClr val="174F86"/>
                </a:solidFill>
                <a:uFill>
                  <a:solidFill>
                    <a:srgbClr val="9452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4400" dirty="0">
                <a:latin typeface="+mn-lt"/>
              </a:rPr>
              <a:t>Master Gardeners of</a:t>
            </a:r>
          </a:p>
          <a:p>
            <a:pPr marR="28573" indent="28573" defTabSz="642915">
              <a:spcBef>
                <a:spcPts val="844"/>
              </a:spcBef>
              <a:defRPr sz="4600" b="1">
                <a:solidFill>
                  <a:srgbClr val="174F86"/>
                </a:solidFill>
                <a:uFill>
                  <a:solidFill>
                    <a:srgbClr val="9452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4400" dirty="0">
                <a:latin typeface="+mn-lt"/>
              </a:rPr>
              <a:t>Placer County</a:t>
            </a:r>
          </a:p>
        </p:txBody>
      </p:sp>
    </p:spTree>
    <p:extLst>
      <p:ext uri="{BB962C8B-B14F-4D97-AF65-F5344CB8AC3E}">
        <p14:creationId xmlns:p14="http://schemas.microsoft.com/office/powerpoint/2010/main" val="265001296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Side benefits</a:t>
            </a:r>
            <a:r>
              <a:rPr lang="mr-IN" dirty="0"/>
              <a:t>…</a:t>
            </a:r>
            <a:r>
              <a:rPr lang="en-US" dirty="0"/>
              <a:t>space for vegetables</a:t>
            </a:r>
          </a:p>
        </p:txBody>
      </p:sp>
      <p:pic>
        <p:nvPicPr>
          <p:cNvPr id="4" name="Content Placeholder 3" descr="IMG_3254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88" r="-152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063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Success!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04" y="1298448"/>
            <a:ext cx="7426391" cy="4937760"/>
          </a:xfrm>
        </p:spPr>
      </p:pic>
    </p:spTree>
    <p:extLst>
      <p:ext uri="{BB962C8B-B14F-4D97-AF65-F5344CB8AC3E}">
        <p14:creationId xmlns:p14="http://schemas.microsoft.com/office/powerpoint/2010/main" val="3932431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Raised veggie beds are buffered from the street by flowers and herbs</a:t>
            </a:r>
          </a:p>
        </p:txBody>
      </p:sp>
      <p:pic>
        <p:nvPicPr>
          <p:cNvPr id="4" name="Content Placeholder 3" descr="DSC_1818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9148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266700"/>
            <a:ext cx="8591550" cy="714248"/>
          </a:xfrm>
        </p:spPr>
        <p:txBody>
          <a:bodyPr/>
          <a:lstStyle/>
          <a:p>
            <a:pPr algn="ctr"/>
            <a:r>
              <a:rPr lang="en-US" dirty="0"/>
              <a:t> It continues to flourish</a:t>
            </a:r>
          </a:p>
        </p:txBody>
      </p:sp>
      <p:pic>
        <p:nvPicPr>
          <p:cNvPr id="4" name="Content Placeholder 3" descr="P9220891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1838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Attracting pollinators by providing several water sources</a:t>
            </a:r>
          </a:p>
        </p:txBody>
      </p:sp>
      <p:pic>
        <p:nvPicPr>
          <p:cNvPr id="4" name="Content Placeholder 3" descr="DSC_1822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886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/>
              <a:t>The fountain draws in many varieties of birds, bees, and other flying creatures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323" y="3023735"/>
            <a:ext cx="4474628" cy="3494687"/>
          </a:xfrm>
        </p:spPr>
      </p:pic>
      <p:pic>
        <p:nvPicPr>
          <p:cNvPr id="4" name="Content Placeholder 5" descr="DSC_18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69" r="-9569"/>
          <a:stretch>
            <a:fillRect/>
          </a:stretch>
        </p:blipFill>
        <p:spPr>
          <a:xfrm>
            <a:off x="118254" y="1404357"/>
            <a:ext cx="5089122" cy="29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61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/>
              <a:t>A Western Tiger Swallowtail butterfly resting in our Japanese Maple tree</a:t>
            </a:r>
          </a:p>
        </p:txBody>
      </p:sp>
      <p:pic>
        <p:nvPicPr>
          <p:cNvPr id="4" name="Content Placeholder 3" descr="DSC_2124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1341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/>
              <a:t>Our favorite spot to watch the on-going activity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764607-5789-87F7-6648-8FDFA4A6FD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91" y="1197119"/>
            <a:ext cx="7050617" cy="5287963"/>
          </a:xfrm>
        </p:spPr>
      </p:pic>
    </p:spTree>
    <p:extLst>
      <p:ext uri="{BB962C8B-B14F-4D97-AF65-F5344CB8AC3E}">
        <p14:creationId xmlns:p14="http://schemas.microsoft.com/office/powerpoint/2010/main" val="2739877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/>
              <a:t>Not only are they pretty, coneflowers are loved by the bees</a:t>
            </a:r>
          </a:p>
        </p:txBody>
      </p:sp>
      <p:pic>
        <p:nvPicPr>
          <p:cNvPr id="5" name="Content Placeholder 4" descr="DSC_1921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6118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 small butterfly alight on Coreopsis Moonbeam</a:t>
            </a:r>
          </a:p>
        </p:txBody>
      </p:sp>
      <p:pic>
        <p:nvPicPr>
          <p:cNvPr id="5" name="Content Placeholder 4" descr="DSC_1887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453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emo Garden (Workshops &amp; Open days)…"/>
          <p:cNvSpPr txBox="1"/>
          <p:nvPr/>
        </p:nvSpPr>
        <p:spPr>
          <a:xfrm>
            <a:off x="976693" y="2500680"/>
            <a:ext cx="7190291" cy="3950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288809">
              <a:defRPr sz="2900">
                <a:solidFill>
                  <a:srgbClr val="02519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b="1" dirty="0"/>
              <a:t>Demo Garden</a:t>
            </a:r>
            <a:r>
              <a:rPr sz="2800" dirty="0"/>
              <a:t> (Workshops &amp; Open days)</a:t>
            </a:r>
          </a:p>
          <a:p>
            <a:pPr defTabSz="288809">
              <a:defRPr sz="2900">
                <a:solidFill>
                  <a:srgbClr val="02519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b="1" dirty="0"/>
              <a:t>Curious Gardener</a:t>
            </a:r>
            <a:r>
              <a:rPr sz="2800" dirty="0"/>
              <a:t> (Quarterly online)</a:t>
            </a:r>
          </a:p>
          <a:p>
            <a:pPr defTabSz="288809">
              <a:defRPr sz="2900" b="1">
                <a:solidFill>
                  <a:srgbClr val="02519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Speakers’ Bureau</a:t>
            </a:r>
          </a:p>
          <a:p>
            <a:pPr defTabSz="288809">
              <a:defRPr sz="2900">
                <a:solidFill>
                  <a:srgbClr val="02519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b="1" dirty="0"/>
              <a:t>Farmers’ Market Tables</a:t>
            </a:r>
            <a:r>
              <a:rPr sz="2800" dirty="0"/>
              <a:t> (Auburn, Roseville)</a:t>
            </a:r>
          </a:p>
          <a:p>
            <a:pPr defTabSz="288809">
              <a:defRPr sz="2900" b="1">
                <a:solidFill>
                  <a:srgbClr val="02519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Fairs and Festivals Booths</a:t>
            </a:r>
          </a:p>
          <a:p>
            <a:pPr defTabSz="288809">
              <a:defRPr sz="2900" b="1">
                <a:solidFill>
                  <a:srgbClr val="02519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Garden Faire </a:t>
            </a:r>
            <a:r>
              <a:rPr sz="2800" b="0" dirty="0"/>
              <a:t>(March)</a:t>
            </a:r>
          </a:p>
          <a:p>
            <a:pPr defTabSz="288809">
              <a:defRPr sz="2900">
                <a:solidFill>
                  <a:srgbClr val="02519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b="1" dirty="0"/>
              <a:t>Mothers’ Day Garden Tour</a:t>
            </a:r>
            <a:r>
              <a:rPr sz="2800" dirty="0"/>
              <a:t> (May)</a:t>
            </a:r>
          </a:p>
          <a:p>
            <a:pPr defTabSz="288809">
              <a:defRPr sz="2900">
                <a:solidFill>
                  <a:srgbClr val="02519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b="1" dirty="0"/>
              <a:t>Social Media</a:t>
            </a:r>
            <a:r>
              <a:rPr sz="2800" dirty="0"/>
              <a:t>: FB, Twitter, Instagram</a:t>
            </a:r>
          </a:p>
          <a:p>
            <a:pPr defTabSz="288809">
              <a:defRPr sz="2900">
                <a:solidFill>
                  <a:srgbClr val="02519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b="1" dirty="0"/>
              <a:t>Gold Country Media Q/A</a:t>
            </a:r>
          </a:p>
        </p:txBody>
      </p:sp>
      <p:sp>
        <p:nvSpPr>
          <p:cNvPr id="136" name="Where to Find Us"/>
          <p:cNvSpPr txBox="1"/>
          <p:nvPr/>
        </p:nvSpPr>
        <p:spPr>
          <a:xfrm>
            <a:off x="906349" y="1712969"/>
            <a:ext cx="4500665" cy="718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288809">
              <a:defRPr sz="4200" u="sng">
                <a:solidFill>
                  <a:srgbClr val="A01E0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Where to Find</a:t>
            </a:r>
            <a:r>
              <a:rPr dirty="0"/>
              <a:t> </a:t>
            </a:r>
            <a:r>
              <a:rPr b="1" dirty="0"/>
              <a:t>Us</a:t>
            </a:r>
          </a:p>
        </p:txBody>
      </p:sp>
      <p:sp>
        <p:nvSpPr>
          <p:cNvPr id="6" name="Master Gardeners of…"/>
          <p:cNvSpPr txBox="1">
            <a:spLocks noGrp="1"/>
          </p:cNvSpPr>
          <p:nvPr>
            <p:ph type="title"/>
          </p:nvPr>
        </p:nvSpPr>
        <p:spPr>
          <a:xfrm>
            <a:off x="376951" y="140811"/>
            <a:ext cx="7358063" cy="157369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28573" indent="28573" defTabSz="642915">
              <a:spcBef>
                <a:spcPts val="844"/>
              </a:spcBef>
              <a:defRPr sz="4600" b="1">
                <a:solidFill>
                  <a:srgbClr val="174F86"/>
                </a:solidFill>
                <a:uFill>
                  <a:solidFill>
                    <a:srgbClr val="9452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4400" dirty="0">
                <a:latin typeface="+mn-lt"/>
              </a:rPr>
              <a:t>Master Gardeners of</a:t>
            </a:r>
          </a:p>
          <a:p>
            <a:pPr marR="28573" indent="28573" defTabSz="642915">
              <a:spcBef>
                <a:spcPts val="844"/>
              </a:spcBef>
              <a:defRPr sz="4600" b="1">
                <a:solidFill>
                  <a:srgbClr val="174F86"/>
                </a:solidFill>
                <a:uFill>
                  <a:solidFill>
                    <a:srgbClr val="9452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4400" dirty="0">
                <a:latin typeface="+mn-lt"/>
              </a:rPr>
              <a:t>Placer County</a:t>
            </a:r>
          </a:p>
        </p:txBody>
      </p:sp>
    </p:spTree>
    <p:extLst>
      <p:ext uri="{BB962C8B-B14F-4D97-AF65-F5344CB8AC3E}">
        <p14:creationId xmlns:p14="http://schemas.microsoft.com/office/powerpoint/2010/main" val="61093586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/>
              <a:t>Loving the </a:t>
            </a:r>
            <a:r>
              <a:rPr lang="en-US" i="1" dirty="0"/>
              <a:t>buzz</a:t>
            </a:r>
            <a:r>
              <a:rPr lang="en-US" dirty="0"/>
              <a:t> of activity!  Lavender is a favorite</a:t>
            </a:r>
          </a:p>
        </p:txBody>
      </p:sp>
      <p:pic>
        <p:nvPicPr>
          <p:cNvPr id="4" name="Content Placeholder 3" descr="DSC_1876_1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585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/>
              <a:t>Orion Geranium with a Fiery Skipper butterfly</a:t>
            </a:r>
          </a:p>
        </p:txBody>
      </p:sp>
      <p:pic>
        <p:nvPicPr>
          <p:cNvPr id="4" name="Content Placeholder 3" descr="DSC_1898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7133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6464"/>
            <a:ext cx="8591550" cy="739291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Content Placeholder 3" descr="DSC_1515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5701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"/>
          <p:cNvGrpSpPr/>
          <p:nvPr/>
        </p:nvGrpSpPr>
        <p:grpSpPr>
          <a:xfrm>
            <a:off x="757490" y="5996843"/>
            <a:ext cx="4759238" cy="677174"/>
            <a:chOff x="0" y="0"/>
            <a:chExt cx="6768692" cy="963090"/>
          </a:xfrm>
        </p:grpSpPr>
        <p:pic>
          <p:nvPicPr>
            <p:cNvPr id="149" name="ANR_subbrands_horizontal_MG.png" descr="ANR_subbrands_horizontal_MG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768692" cy="963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Placer County"/>
            <p:cNvSpPr txBox="1"/>
            <p:nvPr/>
          </p:nvSpPr>
          <p:spPr>
            <a:xfrm>
              <a:off x="4041926" y="120665"/>
              <a:ext cx="2466886" cy="334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700">
                  <a:solidFill>
                    <a:srgbClr val="00468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Placer County</a:t>
              </a:r>
            </a:p>
          </p:txBody>
        </p:sp>
      </p:grpSp>
      <p:sp>
        <p:nvSpPr>
          <p:cNvPr id="152" name="Thank you"/>
          <p:cNvSpPr txBox="1">
            <a:spLocks noGrp="1"/>
          </p:cNvSpPr>
          <p:nvPr>
            <p:ph type="title"/>
          </p:nvPr>
        </p:nvSpPr>
        <p:spPr>
          <a:xfrm>
            <a:off x="67064" y="324345"/>
            <a:ext cx="7358063" cy="141555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9100"/>
            </a:lvl1pPr>
          </a:lstStyle>
          <a:p>
            <a:r>
              <a:rPr dirty="0"/>
              <a:t>Thank you</a:t>
            </a:r>
          </a:p>
        </p:txBody>
      </p:sp>
      <p:sp>
        <p:nvSpPr>
          <p:cNvPr id="153" name="Questions?"/>
          <p:cNvSpPr txBox="1"/>
          <p:nvPr/>
        </p:nvSpPr>
        <p:spPr>
          <a:xfrm>
            <a:off x="822384" y="2502079"/>
            <a:ext cx="7089716" cy="130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8000"/>
            </a:lvl1pPr>
          </a:lstStyle>
          <a:p>
            <a:pPr algn="ctr"/>
            <a:r>
              <a:rPr dirty="0"/>
              <a:t>Questions?</a:t>
            </a:r>
          </a:p>
        </p:txBody>
      </p:sp>
      <p:sp>
        <p:nvSpPr>
          <p:cNvPr id="154" name="Master Gardener Hotline:  530 889-7388…"/>
          <p:cNvSpPr txBox="1"/>
          <p:nvPr/>
        </p:nvSpPr>
        <p:spPr>
          <a:xfrm>
            <a:off x="1902084" y="4073097"/>
            <a:ext cx="4843851" cy="1272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marR="28573" indent="216089" defTabSz="642915">
              <a:defRPr b="1">
                <a:solidFill>
                  <a:srgbClr val="011993"/>
                </a:solidFill>
                <a:uFill>
                  <a:solidFill>
                    <a:srgbClr val="9452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Master Gardener Hotline:  530 889-7388</a:t>
            </a:r>
          </a:p>
          <a:p>
            <a:pPr marR="28573" indent="28573" defTabSz="642915">
              <a:defRPr sz="1400" b="1">
                <a:solidFill>
                  <a:srgbClr val="011993"/>
                </a:solidFill>
                <a:uFill>
                  <a:solidFill>
                    <a:srgbClr val="9452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R="28573" indent="28573" defTabSz="642915">
              <a:defRPr sz="1000" b="1">
                <a:solidFill>
                  <a:srgbClr val="011993"/>
                </a:solidFill>
                <a:uFill>
                  <a:solidFill>
                    <a:srgbClr val="9452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R="28573" indent="216089" defTabSz="642915">
              <a:defRPr b="1">
                <a:solidFill>
                  <a:srgbClr val="323539"/>
                </a:solidFill>
                <a:uFill>
                  <a:solidFill>
                    <a:srgbClr val="9452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Master Gardener website:</a:t>
            </a:r>
            <a:r>
              <a:rPr lang="en-US" dirty="0"/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pcmg.ucanr.org</a:t>
            </a:r>
          </a:p>
          <a:p>
            <a:pPr marR="28573" indent="216089" defTabSz="642915">
              <a:defRPr b="1">
                <a:solidFill>
                  <a:srgbClr val="323539"/>
                </a:solidFill>
                <a:uFill>
                  <a:solidFill>
                    <a:srgbClr val="9452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6533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ster Gardeners of…"/>
          <p:cNvSpPr txBox="1">
            <a:spLocks noGrp="1"/>
          </p:cNvSpPr>
          <p:nvPr>
            <p:ph type="title"/>
          </p:nvPr>
        </p:nvSpPr>
        <p:spPr>
          <a:xfrm>
            <a:off x="376951" y="0"/>
            <a:ext cx="7358063" cy="157369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28573" indent="28573" defTabSz="642915">
              <a:spcBef>
                <a:spcPts val="844"/>
              </a:spcBef>
              <a:defRPr sz="4600" b="1">
                <a:solidFill>
                  <a:srgbClr val="174F86"/>
                </a:solidFill>
                <a:uFill>
                  <a:solidFill>
                    <a:srgbClr val="9452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4400" dirty="0">
                <a:latin typeface="+mn-lt"/>
              </a:rPr>
              <a:t>Master Gardeners of</a:t>
            </a:r>
          </a:p>
          <a:p>
            <a:pPr marR="28573" indent="28573" defTabSz="642915">
              <a:spcBef>
                <a:spcPts val="844"/>
              </a:spcBef>
              <a:defRPr sz="4600" b="1">
                <a:solidFill>
                  <a:srgbClr val="174F86"/>
                </a:solidFill>
                <a:uFill>
                  <a:solidFill>
                    <a:srgbClr val="9452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4400" dirty="0">
                <a:latin typeface="+mn-lt"/>
              </a:rPr>
              <a:t>Placer County</a:t>
            </a:r>
          </a:p>
        </p:txBody>
      </p:sp>
      <p:pic>
        <p:nvPicPr>
          <p:cNvPr id="3" name="Picture 2" descr="Screen Shot 2018-09-17 at 7.15.3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1663700"/>
            <a:ext cx="7099300" cy="4601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633238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pcmg.ucanr.org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4202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layer mulching</a:t>
            </a:r>
            <a:r>
              <a:rPr lang="mr-IN" dirty="0"/>
              <a:t>…</a:t>
            </a:r>
            <a:r>
              <a:rPr lang="en-US" dirty="0"/>
              <a:t>a bit boring!</a:t>
            </a:r>
          </a:p>
        </p:txBody>
      </p:sp>
      <p:pic>
        <p:nvPicPr>
          <p:cNvPr id="4" name="Content Placeholder 3" descr="DSC_2133.jpe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638" y="1298575"/>
            <a:ext cx="8594725" cy="4937125"/>
          </a:xfrm>
        </p:spPr>
      </p:pic>
    </p:spTree>
    <p:extLst>
      <p:ext uri="{BB962C8B-B14F-4D97-AF65-F5344CB8AC3E}">
        <p14:creationId xmlns:p14="http://schemas.microsoft.com/office/powerpoint/2010/main" val="325654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Mow Lawn as Low as Possible and Cover with 2” to 3” of Compost</a:t>
            </a:r>
          </a:p>
        </p:txBody>
      </p:sp>
      <p:pic>
        <p:nvPicPr>
          <p:cNvPr id="4" name="Content Placeholder 3" descr="DSC_5097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70" r="-7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951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65605"/>
            <a:ext cx="8591550" cy="772491"/>
          </a:xfrm>
        </p:spPr>
        <p:txBody>
          <a:bodyPr anchor="t"/>
          <a:lstStyle/>
          <a:p>
            <a:pPr algn="ctr"/>
            <a:r>
              <a:rPr lang="en-US" dirty="0"/>
              <a:t>Entire Lawn Area Covered with Compost</a:t>
            </a:r>
          </a:p>
        </p:txBody>
      </p:sp>
      <p:pic>
        <p:nvPicPr>
          <p:cNvPr id="4" name="Content Placeholder 3" descr="DSC_5100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70" r="-7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900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15109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/>
              <a:t>Cover Compost with Cardboard and Top with Mulch</a:t>
            </a:r>
          </a:p>
        </p:txBody>
      </p:sp>
      <p:pic>
        <p:nvPicPr>
          <p:cNvPr id="4" name="Content Placeholder 3" descr="DSC_182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7397" y="1298448"/>
            <a:ext cx="5783514" cy="5068316"/>
          </a:xfrm>
        </p:spPr>
      </p:pic>
    </p:spTree>
    <p:extLst>
      <p:ext uri="{BB962C8B-B14F-4D97-AF65-F5344CB8AC3E}">
        <p14:creationId xmlns:p14="http://schemas.microsoft.com/office/powerpoint/2010/main" val="338376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945" y="228600"/>
            <a:ext cx="8591550" cy="1066801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/>
              <a:t>Showing the layers</a:t>
            </a:r>
            <a:r>
              <a:rPr lang="mr-IN" sz="2800" dirty="0"/>
              <a:t>…</a:t>
            </a:r>
            <a:r>
              <a:rPr lang="en-US" sz="2800" dirty="0"/>
              <a:t>we actually added another compost layer to the process, but it is not necessary.</a:t>
            </a:r>
          </a:p>
        </p:txBody>
      </p:sp>
      <p:pic>
        <p:nvPicPr>
          <p:cNvPr id="4" name="Content Placeholder 3" descr="DSC_5101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9248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346</TotalTime>
  <Words>430</Words>
  <Application>Microsoft Office PowerPoint</Application>
  <PresentationFormat>On-screen Show (4:3)</PresentationFormat>
  <Paragraphs>67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Candara</vt:lpstr>
      <vt:lpstr>inherit</vt:lpstr>
      <vt:lpstr>Times New Roman</vt:lpstr>
      <vt:lpstr>SOHO</vt:lpstr>
      <vt:lpstr>From blah to Beautiful…sheet mulch your lawn and create a pollinator paradise</vt:lpstr>
      <vt:lpstr>Master Gardeners of Placer County</vt:lpstr>
      <vt:lpstr>Master Gardeners of Placer County</vt:lpstr>
      <vt:lpstr>Master Gardeners of Placer County</vt:lpstr>
      <vt:lpstr>Before the layer mulching…a bit boring!</vt:lpstr>
      <vt:lpstr>Mow Lawn as Low as Possible and Cover with 2” to 3” of Compost</vt:lpstr>
      <vt:lpstr>Entire Lawn Area Covered with Compost</vt:lpstr>
      <vt:lpstr>Cover Compost with Cardboard and Top with Mulch</vt:lpstr>
      <vt:lpstr>Showing the layers…we actually added another compost layer to the process, but it is not necessary.</vt:lpstr>
      <vt:lpstr>Finished!  </vt:lpstr>
      <vt:lpstr>Cool weather and rainfall work together to start the breakdown of layers</vt:lpstr>
      <vt:lpstr>Six months later, layer mulching complete. Dry bed and irrigation are in. Landscaping begins.</vt:lpstr>
      <vt:lpstr>Landscaping done!  Grow please </vt:lpstr>
      <vt:lpstr>Mulch mulch mulch!</vt:lpstr>
      <vt:lpstr>Three months after planting </vt:lpstr>
      <vt:lpstr>One year later…the plants have taken off!</vt:lpstr>
      <vt:lpstr>PowerPoint Presentation</vt:lpstr>
      <vt:lpstr>PowerPoint Presentation</vt:lpstr>
      <vt:lpstr>PowerPoint Presentation</vt:lpstr>
      <vt:lpstr>Side benefits…space for vegetables</vt:lpstr>
      <vt:lpstr>Success!</vt:lpstr>
      <vt:lpstr>Raised veggie beds are buffered from the street by flowers and herbs</vt:lpstr>
      <vt:lpstr> It continues to flourish</vt:lpstr>
      <vt:lpstr>Attracting pollinators by providing several water sources</vt:lpstr>
      <vt:lpstr>The fountain draws in many varieties of birds, bees, and other flying creatures</vt:lpstr>
      <vt:lpstr>A Western Tiger Swallowtail butterfly resting in our Japanese Maple tree</vt:lpstr>
      <vt:lpstr>Our favorite spot to watch the on-going activity</vt:lpstr>
      <vt:lpstr>Not only are they pretty, coneflowers are loved by the bees</vt:lpstr>
      <vt:lpstr>A small butterfly alight on Coreopsis Moonbeam</vt:lpstr>
      <vt:lpstr>Loving the buzz of activity!  Lavender is a favorite</vt:lpstr>
      <vt:lpstr>Orion Geranium with a Fiery Skipper butterfly</vt:lpstr>
      <vt:lpstr>Questions?</vt:lpstr>
      <vt:lpstr>Thank you</vt:lpstr>
    </vt:vector>
  </TitlesOfParts>
  <Company>iMac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Long</dc:creator>
  <cp:lastModifiedBy>Barbara Villareal</cp:lastModifiedBy>
  <cp:revision>34</cp:revision>
  <dcterms:created xsi:type="dcterms:W3CDTF">2017-06-25T00:05:14Z</dcterms:created>
  <dcterms:modified xsi:type="dcterms:W3CDTF">2022-12-09T16:15:06Z</dcterms:modified>
</cp:coreProperties>
</file>