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25"/>
  </p:notesMasterIdLst>
  <p:sldIdLst>
    <p:sldId id="498" r:id="rId2"/>
    <p:sldId id="263" r:id="rId3"/>
    <p:sldId id="503" r:id="rId4"/>
    <p:sldId id="504" r:id="rId5"/>
    <p:sldId id="505" r:id="rId6"/>
    <p:sldId id="496" r:id="rId7"/>
    <p:sldId id="487" r:id="rId8"/>
    <p:sldId id="256" r:id="rId9"/>
    <p:sldId id="488" r:id="rId10"/>
    <p:sldId id="489" r:id="rId11"/>
    <p:sldId id="491" r:id="rId12"/>
    <p:sldId id="502" r:id="rId13"/>
    <p:sldId id="508" r:id="rId14"/>
    <p:sldId id="501" r:id="rId15"/>
    <p:sldId id="500" r:id="rId16"/>
    <p:sldId id="494" r:id="rId17"/>
    <p:sldId id="495" r:id="rId18"/>
    <p:sldId id="506" r:id="rId19"/>
    <p:sldId id="509" r:id="rId20"/>
    <p:sldId id="510" r:id="rId21"/>
    <p:sldId id="507" r:id="rId22"/>
    <p:sldId id="511"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Fritchie" initials="DF" lastIdx="1" clrIdx="0">
    <p:extLst>
      <p:ext uri="{19B8F6BF-5375-455C-9EA6-DF929625EA0E}">
        <p15:presenceInfo xmlns:p15="http://schemas.microsoft.com/office/powerpoint/2012/main" userId="e33126615262b1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5" autoAdjust="0"/>
    <p:restoredTop sz="94660"/>
  </p:normalViewPr>
  <p:slideViewPr>
    <p:cSldViewPr snapToGrid="0">
      <p:cViewPr varScale="1">
        <p:scale>
          <a:sx n="54" d="100"/>
          <a:sy n="54" d="100"/>
        </p:scale>
        <p:origin x="5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Hart" userId="f0d2f376cd6ab93d" providerId="LiveId" clId="{8931721C-B4B0-4EC5-9005-6A63CC933033}"/>
    <pc:docChg chg="modSld">
      <pc:chgData name="Nadine Hart" userId="f0d2f376cd6ab93d" providerId="LiveId" clId="{8931721C-B4B0-4EC5-9005-6A63CC933033}" dt="2021-06-14T21:49:50.564" v="2" actId="20577"/>
      <pc:docMkLst>
        <pc:docMk/>
      </pc:docMkLst>
      <pc:sldChg chg="modSp mod">
        <pc:chgData name="Nadine Hart" userId="f0d2f376cd6ab93d" providerId="LiveId" clId="{8931721C-B4B0-4EC5-9005-6A63CC933033}" dt="2021-06-14T21:49:50.564" v="2" actId="20577"/>
        <pc:sldMkLst>
          <pc:docMk/>
          <pc:sldMk cId="0" sldId="270"/>
        </pc:sldMkLst>
        <pc:spChg chg="mod">
          <ac:chgData name="Nadine Hart" userId="f0d2f376cd6ab93d" providerId="LiveId" clId="{8931721C-B4B0-4EC5-9005-6A63CC933033}" dt="2021-06-14T21:49:50.564" v="2" actId="20577"/>
          <ac:spMkLst>
            <pc:docMk/>
            <pc:sldMk cId="0" sldId="270"/>
            <ac:spMk id="8" creationId="{00000000-0000-0000-0000-000000000000}"/>
          </ac:spMkLst>
        </pc:spChg>
      </pc:sldChg>
      <pc:sldChg chg="modSp mod">
        <pc:chgData name="Nadine Hart" userId="f0d2f376cd6ab93d" providerId="LiveId" clId="{8931721C-B4B0-4EC5-9005-6A63CC933033}" dt="2021-06-14T21:49:04.946" v="0" actId="114"/>
        <pc:sldMkLst>
          <pc:docMk/>
          <pc:sldMk cId="0" sldId="503"/>
        </pc:sldMkLst>
        <pc:spChg chg="mod">
          <ac:chgData name="Nadine Hart" userId="f0d2f376cd6ab93d" providerId="LiveId" clId="{8931721C-B4B0-4EC5-9005-6A63CC933033}" dt="2021-06-14T21:49:04.946" v="0" actId="114"/>
          <ac:spMkLst>
            <pc:docMk/>
            <pc:sldMk cId="0" sldId="503"/>
            <ac:spMk id="9"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1-24T09:57:04.693" idx="1">
    <p:pos x="10" y="10"/>
    <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7EA90-681E-4B8A-B7F3-26CBE2EB0D0F}" type="doc">
      <dgm:prSet loTypeId="urn:microsoft.com/office/officeart/2018/2/layout/IconCircleList" loCatId="icon" qsTypeId="urn:microsoft.com/office/officeart/2005/8/quickstyle/simple1" qsCatId="simple" csTypeId="urn:microsoft.com/office/officeart/2018/5/colors/Iconchunking_neutralicon_accent5_2" csCatId="accent5" phldr="1"/>
      <dgm:spPr/>
      <dgm:t>
        <a:bodyPr/>
        <a:lstStyle/>
        <a:p>
          <a:endParaRPr lang="en-US"/>
        </a:p>
      </dgm:t>
    </dgm:pt>
    <dgm:pt modelId="{43B9E89E-25B1-42BC-A566-946FD5F0C5AC}">
      <dgm:prSet/>
      <dgm:spPr/>
      <dgm:t>
        <a:bodyPr/>
        <a:lstStyle/>
        <a:p>
          <a:pPr>
            <a:lnSpc>
              <a:spcPct val="100000"/>
            </a:lnSpc>
          </a:pPr>
          <a:r>
            <a:rPr lang="en-US"/>
            <a:t>Also called Lasagna Composting</a:t>
          </a:r>
        </a:p>
      </dgm:t>
    </dgm:pt>
    <dgm:pt modelId="{311E41D8-5E4C-46D9-969D-46B329CAF260}" type="parTrans" cxnId="{BA3A295A-32B3-4651-81CE-89CED6373B02}">
      <dgm:prSet/>
      <dgm:spPr/>
      <dgm:t>
        <a:bodyPr/>
        <a:lstStyle/>
        <a:p>
          <a:endParaRPr lang="en-US"/>
        </a:p>
      </dgm:t>
    </dgm:pt>
    <dgm:pt modelId="{172FB9FC-322F-461C-A59C-252D49112A55}" type="sibTrans" cxnId="{BA3A295A-32B3-4651-81CE-89CED6373B02}">
      <dgm:prSet/>
      <dgm:spPr/>
      <dgm:t>
        <a:bodyPr/>
        <a:lstStyle/>
        <a:p>
          <a:pPr>
            <a:lnSpc>
              <a:spcPct val="100000"/>
            </a:lnSpc>
          </a:pPr>
          <a:endParaRPr lang="en-US"/>
        </a:p>
      </dgm:t>
    </dgm:pt>
    <dgm:pt modelId="{FB2DCE0E-E40F-4E90-855E-39B23B6BCD80}">
      <dgm:prSet/>
      <dgm:spPr/>
      <dgm:t>
        <a:bodyPr/>
        <a:lstStyle/>
        <a:p>
          <a:pPr>
            <a:lnSpc>
              <a:spcPct val="100000"/>
            </a:lnSpc>
          </a:pPr>
          <a:r>
            <a:rPr lang="en-US"/>
            <a:t>Excellent way to convert grassy area to vegetable or flower beds. </a:t>
          </a:r>
        </a:p>
      </dgm:t>
    </dgm:pt>
    <dgm:pt modelId="{3A97569C-B37F-4BC4-A3C6-301A50B3629D}" type="parTrans" cxnId="{2E85A896-9DE9-4B03-A581-68032531BFDA}">
      <dgm:prSet/>
      <dgm:spPr/>
      <dgm:t>
        <a:bodyPr/>
        <a:lstStyle/>
        <a:p>
          <a:endParaRPr lang="en-US"/>
        </a:p>
      </dgm:t>
    </dgm:pt>
    <dgm:pt modelId="{96AB8BC8-8579-419B-9EB1-21A1D6F7CC3D}" type="sibTrans" cxnId="{2E85A896-9DE9-4B03-A581-68032531BFDA}">
      <dgm:prSet/>
      <dgm:spPr/>
      <dgm:t>
        <a:bodyPr/>
        <a:lstStyle/>
        <a:p>
          <a:pPr>
            <a:lnSpc>
              <a:spcPct val="100000"/>
            </a:lnSpc>
          </a:pPr>
          <a:endParaRPr lang="en-US"/>
        </a:p>
      </dgm:t>
    </dgm:pt>
    <dgm:pt modelId="{EB2A2663-FBF9-4BF3-BFC5-248F8BC3EAC5}">
      <dgm:prSet/>
      <dgm:spPr/>
      <dgm:t>
        <a:bodyPr/>
        <a:lstStyle/>
        <a:p>
          <a:pPr>
            <a:lnSpc>
              <a:spcPct val="100000"/>
            </a:lnSpc>
          </a:pPr>
          <a:r>
            <a:rPr lang="en-US"/>
            <a:t>Best started in the Fall. This is a slow process. </a:t>
          </a:r>
        </a:p>
      </dgm:t>
    </dgm:pt>
    <dgm:pt modelId="{35C953EA-4A23-4303-8573-578DB0CED943}" type="parTrans" cxnId="{4F9BCA84-710B-493E-A308-95AA4D340A9A}">
      <dgm:prSet/>
      <dgm:spPr/>
      <dgm:t>
        <a:bodyPr/>
        <a:lstStyle/>
        <a:p>
          <a:endParaRPr lang="en-US"/>
        </a:p>
      </dgm:t>
    </dgm:pt>
    <dgm:pt modelId="{65483913-7DC5-4CA7-9CD1-7BA9FE004B6A}" type="sibTrans" cxnId="{4F9BCA84-710B-493E-A308-95AA4D340A9A}">
      <dgm:prSet/>
      <dgm:spPr/>
      <dgm:t>
        <a:bodyPr/>
        <a:lstStyle/>
        <a:p>
          <a:pPr>
            <a:lnSpc>
              <a:spcPct val="100000"/>
            </a:lnSpc>
          </a:pPr>
          <a:endParaRPr lang="en-US"/>
        </a:p>
      </dgm:t>
    </dgm:pt>
    <dgm:pt modelId="{EF92E769-4D6A-4D9D-830E-23357FC90213}">
      <dgm:prSet/>
      <dgm:spPr/>
      <dgm:t>
        <a:bodyPr/>
        <a:lstStyle/>
        <a:p>
          <a:pPr>
            <a:lnSpc>
              <a:spcPct val="100000"/>
            </a:lnSpc>
          </a:pPr>
          <a:r>
            <a:rPr lang="en-US"/>
            <a:t>Plan ahead … make sure you have supplies.</a:t>
          </a:r>
        </a:p>
      </dgm:t>
    </dgm:pt>
    <dgm:pt modelId="{1539094F-A00B-44FD-AA60-7CEDBAB95EAA}" type="parTrans" cxnId="{0A0D37E9-BD2A-4C85-9E3B-A9623F299605}">
      <dgm:prSet/>
      <dgm:spPr/>
      <dgm:t>
        <a:bodyPr/>
        <a:lstStyle/>
        <a:p>
          <a:endParaRPr lang="en-US"/>
        </a:p>
      </dgm:t>
    </dgm:pt>
    <dgm:pt modelId="{AE574B96-447E-43AB-85E3-C1085424E381}" type="sibTrans" cxnId="{0A0D37E9-BD2A-4C85-9E3B-A9623F299605}">
      <dgm:prSet/>
      <dgm:spPr/>
      <dgm:t>
        <a:bodyPr/>
        <a:lstStyle/>
        <a:p>
          <a:endParaRPr lang="en-US"/>
        </a:p>
      </dgm:t>
    </dgm:pt>
    <dgm:pt modelId="{A1DA82DE-C84F-4136-81CF-EF2AF66A3FAC}" type="pres">
      <dgm:prSet presAssocID="{CF87EA90-681E-4B8A-B7F3-26CBE2EB0D0F}" presName="root" presStyleCnt="0">
        <dgm:presLayoutVars>
          <dgm:dir/>
          <dgm:resizeHandles val="exact"/>
        </dgm:presLayoutVars>
      </dgm:prSet>
      <dgm:spPr/>
    </dgm:pt>
    <dgm:pt modelId="{F988B2B0-A1BE-4F39-93C2-7A314EEEE2F1}" type="pres">
      <dgm:prSet presAssocID="{CF87EA90-681E-4B8A-B7F3-26CBE2EB0D0F}" presName="container" presStyleCnt="0">
        <dgm:presLayoutVars>
          <dgm:dir/>
          <dgm:resizeHandles val="exact"/>
        </dgm:presLayoutVars>
      </dgm:prSet>
      <dgm:spPr/>
    </dgm:pt>
    <dgm:pt modelId="{2B31BE2D-6306-48B2-BC5C-B6E0ACE04658}" type="pres">
      <dgm:prSet presAssocID="{43B9E89E-25B1-42BC-A566-946FD5F0C5AC}" presName="compNode" presStyleCnt="0"/>
      <dgm:spPr/>
    </dgm:pt>
    <dgm:pt modelId="{C406F714-A5DC-4404-88D2-6EB8060D7A5E}" type="pres">
      <dgm:prSet presAssocID="{43B9E89E-25B1-42BC-A566-946FD5F0C5AC}" presName="iconBgRect" presStyleLbl="bgShp" presStyleIdx="0" presStyleCnt="4"/>
      <dgm:spPr/>
    </dgm:pt>
    <dgm:pt modelId="{C60530A2-9BDD-44E3-A51B-48B79EF79843}" type="pres">
      <dgm:prSet presAssocID="{43B9E89E-25B1-42BC-A566-946FD5F0C5A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af"/>
        </a:ext>
      </dgm:extLst>
    </dgm:pt>
    <dgm:pt modelId="{B1F70A34-4EF9-435B-A374-E06BADC4E307}" type="pres">
      <dgm:prSet presAssocID="{43B9E89E-25B1-42BC-A566-946FD5F0C5AC}" presName="spaceRect" presStyleCnt="0"/>
      <dgm:spPr/>
    </dgm:pt>
    <dgm:pt modelId="{0CE475F2-604C-4440-8C38-D84AABB73CB7}" type="pres">
      <dgm:prSet presAssocID="{43B9E89E-25B1-42BC-A566-946FD5F0C5AC}" presName="textRect" presStyleLbl="revTx" presStyleIdx="0" presStyleCnt="4">
        <dgm:presLayoutVars>
          <dgm:chMax val="1"/>
          <dgm:chPref val="1"/>
        </dgm:presLayoutVars>
      </dgm:prSet>
      <dgm:spPr/>
    </dgm:pt>
    <dgm:pt modelId="{17C7F3AD-8AFB-4C1F-B3B1-49E175F82DCD}" type="pres">
      <dgm:prSet presAssocID="{172FB9FC-322F-461C-A59C-252D49112A55}" presName="sibTrans" presStyleLbl="sibTrans2D1" presStyleIdx="0" presStyleCnt="0"/>
      <dgm:spPr/>
    </dgm:pt>
    <dgm:pt modelId="{7D52F8E5-7F26-460E-90DD-F16178D53CE9}" type="pres">
      <dgm:prSet presAssocID="{FB2DCE0E-E40F-4E90-855E-39B23B6BCD80}" presName="compNode" presStyleCnt="0"/>
      <dgm:spPr/>
    </dgm:pt>
    <dgm:pt modelId="{BE00F0C3-9CAD-4A89-AFFA-25E488F5E859}" type="pres">
      <dgm:prSet presAssocID="{FB2DCE0E-E40F-4E90-855E-39B23B6BCD80}" presName="iconBgRect" presStyleLbl="bgShp" presStyleIdx="1" presStyleCnt="4"/>
      <dgm:spPr/>
    </dgm:pt>
    <dgm:pt modelId="{F9AD6682-AC73-4E88-9BC7-A4729299F973}" type="pres">
      <dgm:prSet presAssocID="{FB2DCE0E-E40F-4E90-855E-39B23B6BCD8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4067487E-9007-4947-8243-80D0858A964E}" type="pres">
      <dgm:prSet presAssocID="{FB2DCE0E-E40F-4E90-855E-39B23B6BCD80}" presName="spaceRect" presStyleCnt="0"/>
      <dgm:spPr/>
    </dgm:pt>
    <dgm:pt modelId="{5ECD5896-7E46-4C89-A654-6CFEDAFACA31}" type="pres">
      <dgm:prSet presAssocID="{FB2DCE0E-E40F-4E90-855E-39B23B6BCD80}" presName="textRect" presStyleLbl="revTx" presStyleIdx="1" presStyleCnt="4">
        <dgm:presLayoutVars>
          <dgm:chMax val="1"/>
          <dgm:chPref val="1"/>
        </dgm:presLayoutVars>
      </dgm:prSet>
      <dgm:spPr/>
    </dgm:pt>
    <dgm:pt modelId="{80EACDC3-6EBF-4A20-8DEE-D297309FE0D0}" type="pres">
      <dgm:prSet presAssocID="{96AB8BC8-8579-419B-9EB1-21A1D6F7CC3D}" presName="sibTrans" presStyleLbl="sibTrans2D1" presStyleIdx="0" presStyleCnt="0"/>
      <dgm:spPr/>
    </dgm:pt>
    <dgm:pt modelId="{CCD481BA-6EC2-4ED6-9658-B04AF776C2D7}" type="pres">
      <dgm:prSet presAssocID="{EB2A2663-FBF9-4BF3-BFC5-248F8BC3EAC5}" presName="compNode" presStyleCnt="0"/>
      <dgm:spPr/>
    </dgm:pt>
    <dgm:pt modelId="{859E32BE-53DD-49EA-8303-6C8D82A50D48}" type="pres">
      <dgm:prSet presAssocID="{EB2A2663-FBF9-4BF3-BFC5-248F8BC3EAC5}" presName="iconBgRect" presStyleLbl="bgShp" presStyleIdx="2" presStyleCnt="4"/>
      <dgm:spPr/>
    </dgm:pt>
    <dgm:pt modelId="{6F8EEA07-B83A-4FEF-B27E-BC02261A3703}" type="pres">
      <dgm:prSet presAssocID="{EB2A2663-FBF9-4BF3-BFC5-248F8BC3EA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ot"/>
        </a:ext>
      </dgm:extLst>
    </dgm:pt>
    <dgm:pt modelId="{BD875970-D84B-4914-BCE6-CEE25A85BE75}" type="pres">
      <dgm:prSet presAssocID="{EB2A2663-FBF9-4BF3-BFC5-248F8BC3EAC5}" presName="spaceRect" presStyleCnt="0"/>
      <dgm:spPr/>
    </dgm:pt>
    <dgm:pt modelId="{F5CABA0F-0477-4DF2-B7A9-2AF728447F95}" type="pres">
      <dgm:prSet presAssocID="{EB2A2663-FBF9-4BF3-BFC5-248F8BC3EAC5}" presName="textRect" presStyleLbl="revTx" presStyleIdx="2" presStyleCnt="4">
        <dgm:presLayoutVars>
          <dgm:chMax val="1"/>
          <dgm:chPref val="1"/>
        </dgm:presLayoutVars>
      </dgm:prSet>
      <dgm:spPr/>
    </dgm:pt>
    <dgm:pt modelId="{D11E2DC1-0FD3-49F9-84AC-0C8B67B945FF}" type="pres">
      <dgm:prSet presAssocID="{65483913-7DC5-4CA7-9CD1-7BA9FE004B6A}" presName="sibTrans" presStyleLbl="sibTrans2D1" presStyleIdx="0" presStyleCnt="0"/>
      <dgm:spPr/>
    </dgm:pt>
    <dgm:pt modelId="{58D897D2-FAD3-44B6-B494-D2CD4F824C2A}" type="pres">
      <dgm:prSet presAssocID="{EF92E769-4D6A-4D9D-830E-23357FC90213}" presName="compNode" presStyleCnt="0"/>
      <dgm:spPr/>
    </dgm:pt>
    <dgm:pt modelId="{BC62D3B8-EC9F-49D4-806B-B3DD9F5CAA63}" type="pres">
      <dgm:prSet presAssocID="{EF92E769-4D6A-4D9D-830E-23357FC90213}" presName="iconBgRect" presStyleLbl="bgShp" presStyleIdx="3" presStyleCnt="4"/>
      <dgm:spPr/>
    </dgm:pt>
    <dgm:pt modelId="{633D5913-6F24-40E6-8B60-2A1519EBC0E2}" type="pres">
      <dgm:prSet presAssocID="{EF92E769-4D6A-4D9D-830E-23357FC9021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6486124D-2FEF-487E-AC24-F1E11D3A5932}" type="pres">
      <dgm:prSet presAssocID="{EF92E769-4D6A-4D9D-830E-23357FC90213}" presName="spaceRect" presStyleCnt="0"/>
      <dgm:spPr/>
    </dgm:pt>
    <dgm:pt modelId="{8DCBA63A-5951-4B0B-92E2-A7FE0A075A96}" type="pres">
      <dgm:prSet presAssocID="{EF92E769-4D6A-4D9D-830E-23357FC90213}" presName="textRect" presStyleLbl="revTx" presStyleIdx="3" presStyleCnt="4">
        <dgm:presLayoutVars>
          <dgm:chMax val="1"/>
          <dgm:chPref val="1"/>
        </dgm:presLayoutVars>
      </dgm:prSet>
      <dgm:spPr/>
    </dgm:pt>
  </dgm:ptLst>
  <dgm:cxnLst>
    <dgm:cxn modelId="{9A633211-6798-42FB-B408-EC69986214CD}" type="presOf" srcId="{EB2A2663-FBF9-4BF3-BFC5-248F8BC3EAC5}" destId="{F5CABA0F-0477-4DF2-B7A9-2AF728447F95}" srcOrd="0" destOrd="0" presId="urn:microsoft.com/office/officeart/2018/2/layout/IconCircleList"/>
    <dgm:cxn modelId="{110FD311-B8C8-491A-9A90-4C46A5E3F08F}" type="presOf" srcId="{CF87EA90-681E-4B8A-B7F3-26CBE2EB0D0F}" destId="{A1DA82DE-C84F-4136-81CF-EF2AF66A3FAC}" srcOrd="0" destOrd="0" presId="urn:microsoft.com/office/officeart/2018/2/layout/IconCircleList"/>
    <dgm:cxn modelId="{A622F93D-1847-4C48-9982-6D9B677F6C20}" type="presOf" srcId="{172FB9FC-322F-461C-A59C-252D49112A55}" destId="{17C7F3AD-8AFB-4C1F-B3B1-49E175F82DCD}" srcOrd="0" destOrd="0" presId="urn:microsoft.com/office/officeart/2018/2/layout/IconCircleList"/>
    <dgm:cxn modelId="{B0B77C42-AF57-4F06-95F1-C30171095843}" type="presOf" srcId="{43B9E89E-25B1-42BC-A566-946FD5F0C5AC}" destId="{0CE475F2-604C-4440-8C38-D84AABB73CB7}" srcOrd="0" destOrd="0" presId="urn:microsoft.com/office/officeart/2018/2/layout/IconCircleList"/>
    <dgm:cxn modelId="{BA3A295A-32B3-4651-81CE-89CED6373B02}" srcId="{CF87EA90-681E-4B8A-B7F3-26CBE2EB0D0F}" destId="{43B9E89E-25B1-42BC-A566-946FD5F0C5AC}" srcOrd="0" destOrd="0" parTransId="{311E41D8-5E4C-46D9-969D-46B329CAF260}" sibTransId="{172FB9FC-322F-461C-A59C-252D49112A55}"/>
    <dgm:cxn modelId="{4F9BCA84-710B-493E-A308-95AA4D340A9A}" srcId="{CF87EA90-681E-4B8A-B7F3-26CBE2EB0D0F}" destId="{EB2A2663-FBF9-4BF3-BFC5-248F8BC3EAC5}" srcOrd="2" destOrd="0" parTransId="{35C953EA-4A23-4303-8573-578DB0CED943}" sibTransId="{65483913-7DC5-4CA7-9CD1-7BA9FE004B6A}"/>
    <dgm:cxn modelId="{2E85A896-9DE9-4B03-A581-68032531BFDA}" srcId="{CF87EA90-681E-4B8A-B7F3-26CBE2EB0D0F}" destId="{FB2DCE0E-E40F-4E90-855E-39B23B6BCD80}" srcOrd="1" destOrd="0" parTransId="{3A97569C-B37F-4BC4-A3C6-301A50B3629D}" sibTransId="{96AB8BC8-8579-419B-9EB1-21A1D6F7CC3D}"/>
    <dgm:cxn modelId="{245700C0-93F0-417F-AD0E-E97D1881C164}" type="presOf" srcId="{96AB8BC8-8579-419B-9EB1-21A1D6F7CC3D}" destId="{80EACDC3-6EBF-4A20-8DEE-D297309FE0D0}" srcOrd="0" destOrd="0" presId="urn:microsoft.com/office/officeart/2018/2/layout/IconCircleList"/>
    <dgm:cxn modelId="{0A0D37E9-BD2A-4C85-9E3B-A9623F299605}" srcId="{CF87EA90-681E-4B8A-B7F3-26CBE2EB0D0F}" destId="{EF92E769-4D6A-4D9D-830E-23357FC90213}" srcOrd="3" destOrd="0" parTransId="{1539094F-A00B-44FD-AA60-7CEDBAB95EAA}" sibTransId="{AE574B96-447E-43AB-85E3-C1085424E381}"/>
    <dgm:cxn modelId="{F78092EC-5CE3-48C6-AA5A-DABB788D28CE}" type="presOf" srcId="{65483913-7DC5-4CA7-9CD1-7BA9FE004B6A}" destId="{D11E2DC1-0FD3-49F9-84AC-0C8B67B945FF}" srcOrd="0" destOrd="0" presId="urn:microsoft.com/office/officeart/2018/2/layout/IconCircleList"/>
    <dgm:cxn modelId="{85D99AF4-FDF6-4CCC-9E8C-7DBAC4458381}" type="presOf" srcId="{EF92E769-4D6A-4D9D-830E-23357FC90213}" destId="{8DCBA63A-5951-4B0B-92E2-A7FE0A075A96}" srcOrd="0" destOrd="0" presId="urn:microsoft.com/office/officeart/2018/2/layout/IconCircleList"/>
    <dgm:cxn modelId="{A86483FE-C210-490A-A907-13EF57E952FA}" type="presOf" srcId="{FB2DCE0E-E40F-4E90-855E-39B23B6BCD80}" destId="{5ECD5896-7E46-4C89-A654-6CFEDAFACA31}" srcOrd="0" destOrd="0" presId="urn:microsoft.com/office/officeart/2018/2/layout/IconCircleList"/>
    <dgm:cxn modelId="{C03C690D-BD66-4C36-879C-D50FA639E839}" type="presParOf" srcId="{A1DA82DE-C84F-4136-81CF-EF2AF66A3FAC}" destId="{F988B2B0-A1BE-4F39-93C2-7A314EEEE2F1}" srcOrd="0" destOrd="0" presId="urn:microsoft.com/office/officeart/2018/2/layout/IconCircleList"/>
    <dgm:cxn modelId="{77E407D6-FAB1-4AB5-8686-AE9061C8AA12}" type="presParOf" srcId="{F988B2B0-A1BE-4F39-93C2-7A314EEEE2F1}" destId="{2B31BE2D-6306-48B2-BC5C-B6E0ACE04658}" srcOrd="0" destOrd="0" presId="urn:microsoft.com/office/officeart/2018/2/layout/IconCircleList"/>
    <dgm:cxn modelId="{6041D27B-8CAE-40E3-86EC-054B366B92A7}" type="presParOf" srcId="{2B31BE2D-6306-48B2-BC5C-B6E0ACE04658}" destId="{C406F714-A5DC-4404-88D2-6EB8060D7A5E}" srcOrd="0" destOrd="0" presId="urn:microsoft.com/office/officeart/2018/2/layout/IconCircleList"/>
    <dgm:cxn modelId="{3A07C6A5-14C2-4CD4-A957-40EAB7C5EBB5}" type="presParOf" srcId="{2B31BE2D-6306-48B2-BC5C-B6E0ACE04658}" destId="{C60530A2-9BDD-44E3-A51B-48B79EF79843}" srcOrd="1" destOrd="0" presId="urn:microsoft.com/office/officeart/2018/2/layout/IconCircleList"/>
    <dgm:cxn modelId="{38EC4A3D-5ABF-495D-94BE-7AC8C3968A57}" type="presParOf" srcId="{2B31BE2D-6306-48B2-BC5C-B6E0ACE04658}" destId="{B1F70A34-4EF9-435B-A374-E06BADC4E307}" srcOrd="2" destOrd="0" presId="urn:microsoft.com/office/officeart/2018/2/layout/IconCircleList"/>
    <dgm:cxn modelId="{C94520AE-76DC-4B31-897A-D76B06E24C45}" type="presParOf" srcId="{2B31BE2D-6306-48B2-BC5C-B6E0ACE04658}" destId="{0CE475F2-604C-4440-8C38-D84AABB73CB7}" srcOrd="3" destOrd="0" presId="urn:microsoft.com/office/officeart/2018/2/layout/IconCircleList"/>
    <dgm:cxn modelId="{B8006DE1-8472-4488-AC49-69CD09C2B5E5}" type="presParOf" srcId="{F988B2B0-A1BE-4F39-93C2-7A314EEEE2F1}" destId="{17C7F3AD-8AFB-4C1F-B3B1-49E175F82DCD}" srcOrd="1" destOrd="0" presId="urn:microsoft.com/office/officeart/2018/2/layout/IconCircleList"/>
    <dgm:cxn modelId="{B099FBDA-DB3C-4579-9839-613B45A21CC6}" type="presParOf" srcId="{F988B2B0-A1BE-4F39-93C2-7A314EEEE2F1}" destId="{7D52F8E5-7F26-460E-90DD-F16178D53CE9}" srcOrd="2" destOrd="0" presId="urn:microsoft.com/office/officeart/2018/2/layout/IconCircleList"/>
    <dgm:cxn modelId="{C3FCAC10-953C-4A51-BAFF-105C9B6C61E0}" type="presParOf" srcId="{7D52F8E5-7F26-460E-90DD-F16178D53CE9}" destId="{BE00F0C3-9CAD-4A89-AFFA-25E488F5E859}" srcOrd="0" destOrd="0" presId="urn:microsoft.com/office/officeart/2018/2/layout/IconCircleList"/>
    <dgm:cxn modelId="{74045987-0CC1-459B-B67B-8C3F6607AA7D}" type="presParOf" srcId="{7D52F8E5-7F26-460E-90DD-F16178D53CE9}" destId="{F9AD6682-AC73-4E88-9BC7-A4729299F973}" srcOrd="1" destOrd="0" presId="urn:microsoft.com/office/officeart/2018/2/layout/IconCircleList"/>
    <dgm:cxn modelId="{C0A5BA3C-2159-4A06-AC3C-91E1CB4C17E0}" type="presParOf" srcId="{7D52F8E5-7F26-460E-90DD-F16178D53CE9}" destId="{4067487E-9007-4947-8243-80D0858A964E}" srcOrd="2" destOrd="0" presId="urn:microsoft.com/office/officeart/2018/2/layout/IconCircleList"/>
    <dgm:cxn modelId="{F67E3FA8-12E4-4133-8C86-D0A992278566}" type="presParOf" srcId="{7D52F8E5-7F26-460E-90DD-F16178D53CE9}" destId="{5ECD5896-7E46-4C89-A654-6CFEDAFACA31}" srcOrd="3" destOrd="0" presId="urn:microsoft.com/office/officeart/2018/2/layout/IconCircleList"/>
    <dgm:cxn modelId="{61864352-A037-4341-8D1C-38D00D9068DD}" type="presParOf" srcId="{F988B2B0-A1BE-4F39-93C2-7A314EEEE2F1}" destId="{80EACDC3-6EBF-4A20-8DEE-D297309FE0D0}" srcOrd="3" destOrd="0" presId="urn:microsoft.com/office/officeart/2018/2/layout/IconCircleList"/>
    <dgm:cxn modelId="{D94A926C-98BC-4D96-9A15-71DB9F688F67}" type="presParOf" srcId="{F988B2B0-A1BE-4F39-93C2-7A314EEEE2F1}" destId="{CCD481BA-6EC2-4ED6-9658-B04AF776C2D7}" srcOrd="4" destOrd="0" presId="urn:microsoft.com/office/officeart/2018/2/layout/IconCircleList"/>
    <dgm:cxn modelId="{2E8C3FCD-8FD5-4A9D-AEE6-4F914CDD765E}" type="presParOf" srcId="{CCD481BA-6EC2-4ED6-9658-B04AF776C2D7}" destId="{859E32BE-53DD-49EA-8303-6C8D82A50D48}" srcOrd="0" destOrd="0" presId="urn:microsoft.com/office/officeart/2018/2/layout/IconCircleList"/>
    <dgm:cxn modelId="{C0CC2622-3509-4D54-BA57-2C91B7B98F1F}" type="presParOf" srcId="{CCD481BA-6EC2-4ED6-9658-B04AF776C2D7}" destId="{6F8EEA07-B83A-4FEF-B27E-BC02261A3703}" srcOrd="1" destOrd="0" presId="urn:microsoft.com/office/officeart/2018/2/layout/IconCircleList"/>
    <dgm:cxn modelId="{CFDFE5F1-32A0-41C8-9C2B-8083D13C920E}" type="presParOf" srcId="{CCD481BA-6EC2-4ED6-9658-B04AF776C2D7}" destId="{BD875970-D84B-4914-BCE6-CEE25A85BE75}" srcOrd="2" destOrd="0" presId="urn:microsoft.com/office/officeart/2018/2/layout/IconCircleList"/>
    <dgm:cxn modelId="{2A4F657F-0E3A-4847-B714-4495C3ED0037}" type="presParOf" srcId="{CCD481BA-6EC2-4ED6-9658-B04AF776C2D7}" destId="{F5CABA0F-0477-4DF2-B7A9-2AF728447F95}" srcOrd="3" destOrd="0" presId="urn:microsoft.com/office/officeart/2018/2/layout/IconCircleList"/>
    <dgm:cxn modelId="{635F445E-8C04-4D8D-963B-DAE64D3B7CC6}" type="presParOf" srcId="{F988B2B0-A1BE-4F39-93C2-7A314EEEE2F1}" destId="{D11E2DC1-0FD3-49F9-84AC-0C8B67B945FF}" srcOrd="5" destOrd="0" presId="urn:microsoft.com/office/officeart/2018/2/layout/IconCircleList"/>
    <dgm:cxn modelId="{41B7901B-E0E2-4811-91E1-C4BF5F1C5D44}" type="presParOf" srcId="{F988B2B0-A1BE-4F39-93C2-7A314EEEE2F1}" destId="{58D897D2-FAD3-44B6-B494-D2CD4F824C2A}" srcOrd="6" destOrd="0" presId="urn:microsoft.com/office/officeart/2018/2/layout/IconCircleList"/>
    <dgm:cxn modelId="{B5ABEC80-31DE-4AA4-907C-F9DD4FD8CDC6}" type="presParOf" srcId="{58D897D2-FAD3-44B6-B494-D2CD4F824C2A}" destId="{BC62D3B8-EC9F-49D4-806B-B3DD9F5CAA63}" srcOrd="0" destOrd="0" presId="urn:microsoft.com/office/officeart/2018/2/layout/IconCircleList"/>
    <dgm:cxn modelId="{22F63889-4E3B-41E5-B5BB-6617C6EB6BDD}" type="presParOf" srcId="{58D897D2-FAD3-44B6-B494-D2CD4F824C2A}" destId="{633D5913-6F24-40E6-8B60-2A1519EBC0E2}" srcOrd="1" destOrd="0" presId="urn:microsoft.com/office/officeart/2018/2/layout/IconCircleList"/>
    <dgm:cxn modelId="{29B0533C-DF1F-46C8-9A8D-4579B2E9CE47}" type="presParOf" srcId="{58D897D2-FAD3-44B6-B494-D2CD4F824C2A}" destId="{6486124D-2FEF-487E-AC24-F1E11D3A5932}" srcOrd="2" destOrd="0" presId="urn:microsoft.com/office/officeart/2018/2/layout/IconCircleList"/>
    <dgm:cxn modelId="{AB5F0A90-14B3-42D9-B201-F130C1A9A64F}" type="presParOf" srcId="{58D897D2-FAD3-44B6-B494-D2CD4F824C2A}" destId="{8DCBA63A-5951-4B0B-92E2-A7FE0A075A9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C3B92A-DCDC-4D7B-A692-D125CE04CA7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6FE3166-873D-43EF-B259-DD7F671DA23C}">
      <dgm:prSet/>
      <dgm:spPr/>
      <dgm:t>
        <a:bodyPr/>
        <a:lstStyle/>
        <a:p>
          <a:r>
            <a:rPr lang="en-US"/>
            <a:t>It saves you time doing lawncare</a:t>
          </a:r>
        </a:p>
      </dgm:t>
    </dgm:pt>
    <dgm:pt modelId="{750E5644-49A4-4324-B5BC-246F8022A1F6}" type="parTrans" cxnId="{BA30CADF-E9D9-4C31-AE00-3223F8A1E81E}">
      <dgm:prSet/>
      <dgm:spPr/>
      <dgm:t>
        <a:bodyPr/>
        <a:lstStyle/>
        <a:p>
          <a:endParaRPr lang="en-US"/>
        </a:p>
      </dgm:t>
    </dgm:pt>
    <dgm:pt modelId="{FA834B6F-25A1-4AC8-8FAF-1F9504467B36}" type="sibTrans" cxnId="{BA30CADF-E9D9-4C31-AE00-3223F8A1E81E}">
      <dgm:prSet/>
      <dgm:spPr/>
      <dgm:t>
        <a:bodyPr/>
        <a:lstStyle/>
        <a:p>
          <a:endParaRPr lang="en-US"/>
        </a:p>
      </dgm:t>
    </dgm:pt>
    <dgm:pt modelId="{65CE1FE7-615C-4E2A-89FA-2498E339D7B7}">
      <dgm:prSet/>
      <dgm:spPr/>
      <dgm:t>
        <a:bodyPr/>
        <a:lstStyle/>
        <a:p>
          <a:r>
            <a:rPr lang="en-US"/>
            <a:t>It enriches your soil</a:t>
          </a:r>
        </a:p>
      </dgm:t>
    </dgm:pt>
    <dgm:pt modelId="{7358CE2B-797B-4FB9-8B7C-C71622E75912}" type="parTrans" cxnId="{4CA4E16E-34F7-4313-8113-01E4ADF6D76C}">
      <dgm:prSet/>
      <dgm:spPr/>
      <dgm:t>
        <a:bodyPr/>
        <a:lstStyle/>
        <a:p>
          <a:endParaRPr lang="en-US"/>
        </a:p>
      </dgm:t>
    </dgm:pt>
    <dgm:pt modelId="{206AF811-F0FE-48E4-A822-4C168A8A196A}" type="sibTrans" cxnId="{4CA4E16E-34F7-4313-8113-01E4ADF6D76C}">
      <dgm:prSet/>
      <dgm:spPr/>
      <dgm:t>
        <a:bodyPr/>
        <a:lstStyle/>
        <a:p>
          <a:endParaRPr lang="en-US"/>
        </a:p>
      </dgm:t>
    </dgm:pt>
    <dgm:pt modelId="{6C267431-515F-43B7-B51A-5F1BCBF9F1AB}">
      <dgm:prSet/>
      <dgm:spPr/>
      <dgm:t>
        <a:bodyPr/>
        <a:lstStyle/>
        <a:p>
          <a:r>
            <a:rPr lang="en-US"/>
            <a:t>It cuts down on weeds</a:t>
          </a:r>
        </a:p>
      </dgm:t>
    </dgm:pt>
    <dgm:pt modelId="{251D80DD-07FC-479A-A0A8-F325E5A3BF44}" type="parTrans" cxnId="{7EFE9412-0ADB-4E98-A73D-E787481EEBCF}">
      <dgm:prSet/>
      <dgm:spPr/>
      <dgm:t>
        <a:bodyPr/>
        <a:lstStyle/>
        <a:p>
          <a:endParaRPr lang="en-US"/>
        </a:p>
      </dgm:t>
    </dgm:pt>
    <dgm:pt modelId="{34336EBC-CDB0-4287-8E5D-D626AD62BE63}" type="sibTrans" cxnId="{7EFE9412-0ADB-4E98-A73D-E787481EEBCF}">
      <dgm:prSet/>
      <dgm:spPr/>
      <dgm:t>
        <a:bodyPr/>
        <a:lstStyle/>
        <a:p>
          <a:endParaRPr lang="en-US"/>
        </a:p>
      </dgm:t>
    </dgm:pt>
    <dgm:pt modelId="{1EFA49D1-470D-4440-9AC1-C4A5A624B091}">
      <dgm:prSet/>
      <dgm:spPr/>
      <dgm:t>
        <a:bodyPr/>
        <a:lstStyle/>
        <a:p>
          <a:r>
            <a:rPr lang="en-US"/>
            <a:t>Depending on plant selection, it could save $$ in water</a:t>
          </a:r>
        </a:p>
      </dgm:t>
    </dgm:pt>
    <dgm:pt modelId="{2551A191-7BBA-460D-A646-06DBC4464333}" type="parTrans" cxnId="{E085AFDA-3E4A-464E-9D43-6B374C084A2E}">
      <dgm:prSet/>
      <dgm:spPr/>
      <dgm:t>
        <a:bodyPr/>
        <a:lstStyle/>
        <a:p>
          <a:endParaRPr lang="en-US"/>
        </a:p>
      </dgm:t>
    </dgm:pt>
    <dgm:pt modelId="{4045A60A-D762-48C3-8364-D9578F231EA7}" type="sibTrans" cxnId="{E085AFDA-3E4A-464E-9D43-6B374C084A2E}">
      <dgm:prSet/>
      <dgm:spPr/>
      <dgm:t>
        <a:bodyPr/>
        <a:lstStyle/>
        <a:p>
          <a:endParaRPr lang="en-US"/>
        </a:p>
      </dgm:t>
    </dgm:pt>
    <dgm:pt modelId="{45F35078-935B-4317-99BE-1C07A22DF7B1}" type="pres">
      <dgm:prSet presAssocID="{6CC3B92A-DCDC-4D7B-A692-D125CE04CA7D}" presName="root" presStyleCnt="0">
        <dgm:presLayoutVars>
          <dgm:dir/>
          <dgm:resizeHandles val="exact"/>
        </dgm:presLayoutVars>
      </dgm:prSet>
      <dgm:spPr/>
    </dgm:pt>
    <dgm:pt modelId="{D176A68D-A50A-46B7-88EE-0742555E7277}" type="pres">
      <dgm:prSet presAssocID="{96FE3166-873D-43EF-B259-DD7F671DA23C}" presName="compNode" presStyleCnt="0"/>
      <dgm:spPr/>
    </dgm:pt>
    <dgm:pt modelId="{A3F4D2C0-8327-454B-B36F-E70D1BF24EA3}" type="pres">
      <dgm:prSet presAssocID="{96FE3166-873D-43EF-B259-DD7F671DA23C}" presName="iconRect" presStyleLbl="node1" presStyleIdx="0" presStyleCnt="4"/>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0CCF9897-B698-4B24-9D33-002BD081C7A2}" type="pres">
      <dgm:prSet presAssocID="{96FE3166-873D-43EF-B259-DD7F671DA23C}" presName="spaceRect" presStyleCnt="0"/>
      <dgm:spPr/>
    </dgm:pt>
    <dgm:pt modelId="{0E04D3F9-67C6-4E7C-8CB0-6EB77BA24A86}" type="pres">
      <dgm:prSet presAssocID="{96FE3166-873D-43EF-B259-DD7F671DA23C}" presName="textRect" presStyleLbl="revTx" presStyleIdx="0" presStyleCnt="4">
        <dgm:presLayoutVars>
          <dgm:chMax val="1"/>
          <dgm:chPref val="1"/>
        </dgm:presLayoutVars>
      </dgm:prSet>
      <dgm:spPr/>
    </dgm:pt>
    <dgm:pt modelId="{3AC225A4-807E-4A3F-BC91-B1222C13F068}" type="pres">
      <dgm:prSet presAssocID="{FA834B6F-25A1-4AC8-8FAF-1F9504467B36}" presName="sibTrans" presStyleCnt="0"/>
      <dgm:spPr/>
    </dgm:pt>
    <dgm:pt modelId="{ED7D546F-AA44-4898-B207-33BDA56323BF}" type="pres">
      <dgm:prSet presAssocID="{65CE1FE7-615C-4E2A-89FA-2498E339D7B7}" presName="compNode" presStyleCnt="0"/>
      <dgm:spPr/>
    </dgm:pt>
    <dgm:pt modelId="{0647BC6D-E28C-4226-BA0A-F3596F161BCB}" type="pres">
      <dgm:prSet presAssocID="{65CE1FE7-615C-4E2A-89FA-2498E339D7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2579C80C-6325-41FC-BAE9-815BDE307758}" type="pres">
      <dgm:prSet presAssocID="{65CE1FE7-615C-4E2A-89FA-2498E339D7B7}" presName="spaceRect" presStyleCnt="0"/>
      <dgm:spPr/>
    </dgm:pt>
    <dgm:pt modelId="{F0320356-45E6-40ED-8DD5-AF969FCC6A00}" type="pres">
      <dgm:prSet presAssocID="{65CE1FE7-615C-4E2A-89FA-2498E339D7B7}" presName="textRect" presStyleLbl="revTx" presStyleIdx="1" presStyleCnt="4">
        <dgm:presLayoutVars>
          <dgm:chMax val="1"/>
          <dgm:chPref val="1"/>
        </dgm:presLayoutVars>
      </dgm:prSet>
      <dgm:spPr/>
    </dgm:pt>
    <dgm:pt modelId="{DB732E4E-7900-43C9-9C11-F7DE218FFC2D}" type="pres">
      <dgm:prSet presAssocID="{206AF811-F0FE-48E4-A822-4C168A8A196A}" presName="sibTrans" presStyleCnt="0"/>
      <dgm:spPr/>
    </dgm:pt>
    <dgm:pt modelId="{AAE3B505-284C-4B4C-8270-B363FF2CF219}" type="pres">
      <dgm:prSet presAssocID="{6C267431-515F-43B7-B51A-5F1BCBF9F1AB}" presName="compNode" presStyleCnt="0"/>
      <dgm:spPr/>
    </dgm:pt>
    <dgm:pt modelId="{F16A1657-C710-4C6B-86E3-8FCB0CBDB793}" type="pres">
      <dgm:prSet presAssocID="{6C267431-515F-43B7-B51A-5F1BCBF9F1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ral with solid fill"/>
        </a:ext>
      </dgm:extLst>
    </dgm:pt>
    <dgm:pt modelId="{9D0956D4-4E6D-43F0-818D-E8EDD82794C3}" type="pres">
      <dgm:prSet presAssocID="{6C267431-515F-43B7-B51A-5F1BCBF9F1AB}" presName="spaceRect" presStyleCnt="0"/>
      <dgm:spPr/>
    </dgm:pt>
    <dgm:pt modelId="{2C1D3597-B56E-46B0-907B-B2A808AED4FF}" type="pres">
      <dgm:prSet presAssocID="{6C267431-515F-43B7-B51A-5F1BCBF9F1AB}" presName="textRect" presStyleLbl="revTx" presStyleIdx="2" presStyleCnt="4">
        <dgm:presLayoutVars>
          <dgm:chMax val="1"/>
          <dgm:chPref val="1"/>
        </dgm:presLayoutVars>
      </dgm:prSet>
      <dgm:spPr/>
    </dgm:pt>
    <dgm:pt modelId="{771ED33F-A5FA-40AB-AC76-AB979D92373C}" type="pres">
      <dgm:prSet presAssocID="{34336EBC-CDB0-4287-8E5D-D626AD62BE63}" presName="sibTrans" presStyleCnt="0"/>
      <dgm:spPr/>
    </dgm:pt>
    <dgm:pt modelId="{79548ABC-7655-497D-B5F0-FA75186928B6}" type="pres">
      <dgm:prSet presAssocID="{1EFA49D1-470D-4440-9AC1-C4A5A624B091}" presName="compNode" presStyleCnt="0"/>
      <dgm:spPr/>
    </dgm:pt>
    <dgm:pt modelId="{0079619F-1E9B-45C3-8B16-42DF0472696B}" type="pres">
      <dgm:prSet presAssocID="{1EFA49D1-470D-4440-9AC1-C4A5A624B09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tering pot"/>
        </a:ext>
      </dgm:extLst>
    </dgm:pt>
    <dgm:pt modelId="{51442253-848F-4F38-8291-58F1889E3205}" type="pres">
      <dgm:prSet presAssocID="{1EFA49D1-470D-4440-9AC1-C4A5A624B091}" presName="spaceRect" presStyleCnt="0"/>
      <dgm:spPr/>
    </dgm:pt>
    <dgm:pt modelId="{0313B534-B941-4809-9DA8-5D912890B14C}" type="pres">
      <dgm:prSet presAssocID="{1EFA49D1-470D-4440-9AC1-C4A5A624B091}" presName="textRect" presStyleLbl="revTx" presStyleIdx="3" presStyleCnt="4">
        <dgm:presLayoutVars>
          <dgm:chMax val="1"/>
          <dgm:chPref val="1"/>
        </dgm:presLayoutVars>
      </dgm:prSet>
      <dgm:spPr/>
    </dgm:pt>
  </dgm:ptLst>
  <dgm:cxnLst>
    <dgm:cxn modelId="{B6B3A709-1F78-4970-A638-94CA9D3B4AC0}" type="presOf" srcId="{65CE1FE7-615C-4E2A-89FA-2498E339D7B7}" destId="{F0320356-45E6-40ED-8DD5-AF969FCC6A00}" srcOrd="0" destOrd="0" presId="urn:microsoft.com/office/officeart/2018/2/layout/IconLabelList"/>
    <dgm:cxn modelId="{7EFE9412-0ADB-4E98-A73D-E787481EEBCF}" srcId="{6CC3B92A-DCDC-4D7B-A692-D125CE04CA7D}" destId="{6C267431-515F-43B7-B51A-5F1BCBF9F1AB}" srcOrd="2" destOrd="0" parTransId="{251D80DD-07FC-479A-A0A8-F325E5A3BF44}" sibTransId="{34336EBC-CDB0-4287-8E5D-D626AD62BE63}"/>
    <dgm:cxn modelId="{5ECDFD4B-00B3-4C00-A305-D9127FEA7965}" type="presOf" srcId="{6CC3B92A-DCDC-4D7B-A692-D125CE04CA7D}" destId="{45F35078-935B-4317-99BE-1C07A22DF7B1}" srcOrd="0" destOrd="0" presId="urn:microsoft.com/office/officeart/2018/2/layout/IconLabelList"/>
    <dgm:cxn modelId="{4CA4E16E-34F7-4313-8113-01E4ADF6D76C}" srcId="{6CC3B92A-DCDC-4D7B-A692-D125CE04CA7D}" destId="{65CE1FE7-615C-4E2A-89FA-2498E339D7B7}" srcOrd="1" destOrd="0" parTransId="{7358CE2B-797B-4FB9-8B7C-C71622E75912}" sibTransId="{206AF811-F0FE-48E4-A822-4C168A8A196A}"/>
    <dgm:cxn modelId="{F77D1B75-8B67-40E4-ACCA-2DF52A1B7D8B}" type="presOf" srcId="{6C267431-515F-43B7-B51A-5F1BCBF9F1AB}" destId="{2C1D3597-B56E-46B0-907B-B2A808AED4FF}" srcOrd="0" destOrd="0" presId="urn:microsoft.com/office/officeart/2018/2/layout/IconLabelList"/>
    <dgm:cxn modelId="{B0BEAAC8-5BB3-4B0F-8DD7-A30DCD6F9034}" type="presOf" srcId="{1EFA49D1-470D-4440-9AC1-C4A5A624B091}" destId="{0313B534-B941-4809-9DA8-5D912890B14C}" srcOrd="0" destOrd="0" presId="urn:microsoft.com/office/officeart/2018/2/layout/IconLabelList"/>
    <dgm:cxn modelId="{E085AFDA-3E4A-464E-9D43-6B374C084A2E}" srcId="{6CC3B92A-DCDC-4D7B-A692-D125CE04CA7D}" destId="{1EFA49D1-470D-4440-9AC1-C4A5A624B091}" srcOrd="3" destOrd="0" parTransId="{2551A191-7BBA-460D-A646-06DBC4464333}" sibTransId="{4045A60A-D762-48C3-8364-D9578F231EA7}"/>
    <dgm:cxn modelId="{BA30CADF-E9D9-4C31-AE00-3223F8A1E81E}" srcId="{6CC3B92A-DCDC-4D7B-A692-D125CE04CA7D}" destId="{96FE3166-873D-43EF-B259-DD7F671DA23C}" srcOrd="0" destOrd="0" parTransId="{750E5644-49A4-4324-B5BC-246F8022A1F6}" sibTransId="{FA834B6F-25A1-4AC8-8FAF-1F9504467B36}"/>
    <dgm:cxn modelId="{0EBB0CFE-0119-4197-BAEC-59BC00E2D679}" type="presOf" srcId="{96FE3166-873D-43EF-B259-DD7F671DA23C}" destId="{0E04D3F9-67C6-4E7C-8CB0-6EB77BA24A86}" srcOrd="0" destOrd="0" presId="urn:microsoft.com/office/officeart/2018/2/layout/IconLabelList"/>
    <dgm:cxn modelId="{CD9215AE-0039-4EE3-B176-8C80F19C790D}" type="presParOf" srcId="{45F35078-935B-4317-99BE-1C07A22DF7B1}" destId="{D176A68D-A50A-46B7-88EE-0742555E7277}" srcOrd="0" destOrd="0" presId="urn:microsoft.com/office/officeart/2018/2/layout/IconLabelList"/>
    <dgm:cxn modelId="{3C022D95-5FB9-48D6-BD88-4E2929AC866B}" type="presParOf" srcId="{D176A68D-A50A-46B7-88EE-0742555E7277}" destId="{A3F4D2C0-8327-454B-B36F-E70D1BF24EA3}" srcOrd="0" destOrd="0" presId="urn:microsoft.com/office/officeart/2018/2/layout/IconLabelList"/>
    <dgm:cxn modelId="{F447D865-1086-468D-A01B-10CC0F92AC2D}" type="presParOf" srcId="{D176A68D-A50A-46B7-88EE-0742555E7277}" destId="{0CCF9897-B698-4B24-9D33-002BD081C7A2}" srcOrd="1" destOrd="0" presId="urn:microsoft.com/office/officeart/2018/2/layout/IconLabelList"/>
    <dgm:cxn modelId="{98FBD6A8-2D53-4083-B3CF-CCCDF9218324}" type="presParOf" srcId="{D176A68D-A50A-46B7-88EE-0742555E7277}" destId="{0E04D3F9-67C6-4E7C-8CB0-6EB77BA24A86}" srcOrd="2" destOrd="0" presId="urn:microsoft.com/office/officeart/2018/2/layout/IconLabelList"/>
    <dgm:cxn modelId="{62FCD718-4122-4E09-A1BC-D22597B397E9}" type="presParOf" srcId="{45F35078-935B-4317-99BE-1C07A22DF7B1}" destId="{3AC225A4-807E-4A3F-BC91-B1222C13F068}" srcOrd="1" destOrd="0" presId="urn:microsoft.com/office/officeart/2018/2/layout/IconLabelList"/>
    <dgm:cxn modelId="{768CB8D3-7FFB-4696-B213-9E072E8A8088}" type="presParOf" srcId="{45F35078-935B-4317-99BE-1C07A22DF7B1}" destId="{ED7D546F-AA44-4898-B207-33BDA56323BF}" srcOrd="2" destOrd="0" presId="urn:microsoft.com/office/officeart/2018/2/layout/IconLabelList"/>
    <dgm:cxn modelId="{95DC06D5-A447-4398-AA91-C58C65FA6470}" type="presParOf" srcId="{ED7D546F-AA44-4898-B207-33BDA56323BF}" destId="{0647BC6D-E28C-4226-BA0A-F3596F161BCB}" srcOrd="0" destOrd="0" presId="urn:microsoft.com/office/officeart/2018/2/layout/IconLabelList"/>
    <dgm:cxn modelId="{DFDF9936-240D-4CA9-8F57-FB0D24B961C2}" type="presParOf" srcId="{ED7D546F-AA44-4898-B207-33BDA56323BF}" destId="{2579C80C-6325-41FC-BAE9-815BDE307758}" srcOrd="1" destOrd="0" presId="urn:microsoft.com/office/officeart/2018/2/layout/IconLabelList"/>
    <dgm:cxn modelId="{BEE8C497-6C32-45A0-9D7E-A7AF5DDFC629}" type="presParOf" srcId="{ED7D546F-AA44-4898-B207-33BDA56323BF}" destId="{F0320356-45E6-40ED-8DD5-AF969FCC6A00}" srcOrd="2" destOrd="0" presId="urn:microsoft.com/office/officeart/2018/2/layout/IconLabelList"/>
    <dgm:cxn modelId="{1BEE0EF3-5364-4A61-9FE8-3ACF8AC40390}" type="presParOf" srcId="{45F35078-935B-4317-99BE-1C07A22DF7B1}" destId="{DB732E4E-7900-43C9-9C11-F7DE218FFC2D}" srcOrd="3" destOrd="0" presId="urn:microsoft.com/office/officeart/2018/2/layout/IconLabelList"/>
    <dgm:cxn modelId="{4AE95306-C85C-4E22-86A3-166136F86584}" type="presParOf" srcId="{45F35078-935B-4317-99BE-1C07A22DF7B1}" destId="{AAE3B505-284C-4B4C-8270-B363FF2CF219}" srcOrd="4" destOrd="0" presId="urn:microsoft.com/office/officeart/2018/2/layout/IconLabelList"/>
    <dgm:cxn modelId="{22BAADA2-01E6-4CF0-BB93-1E041E6FFE0D}" type="presParOf" srcId="{AAE3B505-284C-4B4C-8270-B363FF2CF219}" destId="{F16A1657-C710-4C6B-86E3-8FCB0CBDB793}" srcOrd="0" destOrd="0" presId="urn:microsoft.com/office/officeart/2018/2/layout/IconLabelList"/>
    <dgm:cxn modelId="{6853F9F0-3F21-4940-AA60-426C4E060002}" type="presParOf" srcId="{AAE3B505-284C-4B4C-8270-B363FF2CF219}" destId="{9D0956D4-4E6D-43F0-818D-E8EDD82794C3}" srcOrd="1" destOrd="0" presId="urn:microsoft.com/office/officeart/2018/2/layout/IconLabelList"/>
    <dgm:cxn modelId="{2E74F7A1-9934-40A5-9209-50F90B1A3409}" type="presParOf" srcId="{AAE3B505-284C-4B4C-8270-B363FF2CF219}" destId="{2C1D3597-B56E-46B0-907B-B2A808AED4FF}" srcOrd="2" destOrd="0" presId="urn:microsoft.com/office/officeart/2018/2/layout/IconLabelList"/>
    <dgm:cxn modelId="{2415EE41-E048-417D-9B6B-5D9B44482936}" type="presParOf" srcId="{45F35078-935B-4317-99BE-1C07A22DF7B1}" destId="{771ED33F-A5FA-40AB-AC76-AB979D92373C}" srcOrd="5" destOrd="0" presId="urn:microsoft.com/office/officeart/2018/2/layout/IconLabelList"/>
    <dgm:cxn modelId="{564AA8F4-EC3E-44F5-80AA-DD58F1B0C52C}" type="presParOf" srcId="{45F35078-935B-4317-99BE-1C07A22DF7B1}" destId="{79548ABC-7655-497D-B5F0-FA75186928B6}" srcOrd="6" destOrd="0" presId="urn:microsoft.com/office/officeart/2018/2/layout/IconLabelList"/>
    <dgm:cxn modelId="{AB8AB2A5-BAFB-4A98-A5A4-9B52EB58F9BE}" type="presParOf" srcId="{79548ABC-7655-497D-B5F0-FA75186928B6}" destId="{0079619F-1E9B-45C3-8B16-42DF0472696B}" srcOrd="0" destOrd="0" presId="urn:microsoft.com/office/officeart/2018/2/layout/IconLabelList"/>
    <dgm:cxn modelId="{0F4EC579-B7BB-4B13-8CB9-7F49321D83B9}" type="presParOf" srcId="{79548ABC-7655-497D-B5F0-FA75186928B6}" destId="{51442253-848F-4F38-8291-58F1889E3205}" srcOrd="1" destOrd="0" presId="urn:microsoft.com/office/officeart/2018/2/layout/IconLabelList"/>
    <dgm:cxn modelId="{99D6950C-9C14-445D-9294-C3D943E19EFE}" type="presParOf" srcId="{79548ABC-7655-497D-B5F0-FA75186928B6}" destId="{0313B534-B941-4809-9DA8-5D912890B14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6F714-A5DC-4404-88D2-6EB8060D7A5E}">
      <dsp:nvSpPr>
        <dsp:cNvPr id="0" name=""/>
        <dsp:cNvSpPr/>
      </dsp:nvSpPr>
      <dsp:spPr>
        <a:xfrm>
          <a:off x="212335" y="972563"/>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0530A2-9BDD-44E3-A51B-48B79EF79843}">
      <dsp:nvSpPr>
        <dsp:cNvPr id="0" name=""/>
        <dsp:cNvSpPr/>
      </dsp:nvSpPr>
      <dsp:spPr>
        <a:xfrm>
          <a:off x="492877" y="1253106"/>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E475F2-604C-4440-8C38-D84AABB73CB7}">
      <dsp:nvSpPr>
        <dsp:cNvPr id="0" name=""/>
        <dsp:cNvSpPr/>
      </dsp:nvSpPr>
      <dsp:spPr>
        <a:xfrm>
          <a:off x="1834517" y="972563"/>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Also called Lasagna Composting</a:t>
          </a:r>
        </a:p>
      </dsp:txBody>
      <dsp:txXfrm>
        <a:off x="1834517" y="972563"/>
        <a:ext cx="3148942" cy="1335915"/>
      </dsp:txXfrm>
    </dsp:sp>
    <dsp:sp modelId="{BE00F0C3-9CAD-4A89-AFFA-25E488F5E859}">
      <dsp:nvSpPr>
        <dsp:cNvPr id="0" name=""/>
        <dsp:cNvSpPr/>
      </dsp:nvSpPr>
      <dsp:spPr>
        <a:xfrm>
          <a:off x="5532139" y="972563"/>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AD6682-AC73-4E88-9BC7-A4729299F973}">
      <dsp:nvSpPr>
        <dsp:cNvPr id="0" name=""/>
        <dsp:cNvSpPr/>
      </dsp:nvSpPr>
      <dsp:spPr>
        <a:xfrm>
          <a:off x="5812681" y="1253106"/>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CD5896-7E46-4C89-A654-6CFEDAFACA31}">
      <dsp:nvSpPr>
        <dsp:cNvPr id="0" name=""/>
        <dsp:cNvSpPr/>
      </dsp:nvSpPr>
      <dsp:spPr>
        <a:xfrm>
          <a:off x="7154322" y="972563"/>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Excellent way to convert grassy area to vegetable or flower beds. </a:t>
          </a:r>
        </a:p>
      </dsp:txBody>
      <dsp:txXfrm>
        <a:off x="7154322" y="972563"/>
        <a:ext cx="3148942" cy="1335915"/>
      </dsp:txXfrm>
    </dsp:sp>
    <dsp:sp modelId="{859E32BE-53DD-49EA-8303-6C8D82A50D48}">
      <dsp:nvSpPr>
        <dsp:cNvPr id="0" name=""/>
        <dsp:cNvSpPr/>
      </dsp:nvSpPr>
      <dsp:spPr>
        <a:xfrm>
          <a:off x="212335" y="3254121"/>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8EEA07-B83A-4FEF-B27E-BC02261A3703}">
      <dsp:nvSpPr>
        <dsp:cNvPr id="0" name=""/>
        <dsp:cNvSpPr/>
      </dsp:nvSpPr>
      <dsp:spPr>
        <a:xfrm>
          <a:off x="492877" y="3534663"/>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CABA0F-0477-4DF2-B7A9-2AF728447F95}">
      <dsp:nvSpPr>
        <dsp:cNvPr id="0" name=""/>
        <dsp:cNvSpPr/>
      </dsp:nvSpPr>
      <dsp:spPr>
        <a:xfrm>
          <a:off x="1834517" y="325412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Best started in the Fall. This is a slow process. </a:t>
          </a:r>
        </a:p>
      </dsp:txBody>
      <dsp:txXfrm>
        <a:off x="1834517" y="3254121"/>
        <a:ext cx="3148942" cy="1335915"/>
      </dsp:txXfrm>
    </dsp:sp>
    <dsp:sp modelId="{BC62D3B8-EC9F-49D4-806B-B3DD9F5CAA63}">
      <dsp:nvSpPr>
        <dsp:cNvPr id="0" name=""/>
        <dsp:cNvSpPr/>
      </dsp:nvSpPr>
      <dsp:spPr>
        <a:xfrm>
          <a:off x="5532139" y="3254121"/>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D5913-6F24-40E6-8B60-2A1519EBC0E2}">
      <dsp:nvSpPr>
        <dsp:cNvPr id="0" name=""/>
        <dsp:cNvSpPr/>
      </dsp:nvSpPr>
      <dsp:spPr>
        <a:xfrm>
          <a:off x="5812681" y="3534663"/>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CBA63A-5951-4B0B-92E2-A7FE0A075A96}">
      <dsp:nvSpPr>
        <dsp:cNvPr id="0" name=""/>
        <dsp:cNvSpPr/>
      </dsp:nvSpPr>
      <dsp:spPr>
        <a:xfrm>
          <a:off x="7154322" y="325412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Plan ahead … make sure you have supplies.</a:t>
          </a:r>
        </a:p>
      </dsp:txBody>
      <dsp:txXfrm>
        <a:off x="7154322" y="3254121"/>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4D2C0-8327-454B-B36F-E70D1BF24EA3}">
      <dsp:nvSpPr>
        <dsp:cNvPr id="0" name=""/>
        <dsp:cNvSpPr/>
      </dsp:nvSpPr>
      <dsp:spPr>
        <a:xfrm>
          <a:off x="1134975" y="1295599"/>
          <a:ext cx="932434" cy="932434"/>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04D3F9-67C6-4E7C-8CB0-6EB77BA24A86}">
      <dsp:nvSpPr>
        <dsp:cNvPr id="0" name=""/>
        <dsp:cNvSpPr/>
      </dsp:nvSpPr>
      <dsp:spPr>
        <a:xfrm>
          <a:off x="565154" y="2519824"/>
          <a:ext cx="2072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It saves you time doing lawncare</a:t>
          </a:r>
        </a:p>
      </dsp:txBody>
      <dsp:txXfrm>
        <a:off x="565154" y="2519824"/>
        <a:ext cx="2072076" cy="720000"/>
      </dsp:txXfrm>
    </dsp:sp>
    <dsp:sp modelId="{0647BC6D-E28C-4226-BA0A-F3596F161BCB}">
      <dsp:nvSpPr>
        <dsp:cNvPr id="0" name=""/>
        <dsp:cNvSpPr/>
      </dsp:nvSpPr>
      <dsp:spPr>
        <a:xfrm>
          <a:off x="3569665" y="1295599"/>
          <a:ext cx="932434" cy="9324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320356-45E6-40ED-8DD5-AF969FCC6A00}">
      <dsp:nvSpPr>
        <dsp:cNvPr id="0" name=""/>
        <dsp:cNvSpPr/>
      </dsp:nvSpPr>
      <dsp:spPr>
        <a:xfrm>
          <a:off x="2999844" y="2519824"/>
          <a:ext cx="2072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It enriches your soil</a:t>
          </a:r>
        </a:p>
      </dsp:txBody>
      <dsp:txXfrm>
        <a:off x="2999844" y="2519824"/>
        <a:ext cx="2072076" cy="720000"/>
      </dsp:txXfrm>
    </dsp:sp>
    <dsp:sp modelId="{F16A1657-C710-4C6B-86E3-8FCB0CBDB793}">
      <dsp:nvSpPr>
        <dsp:cNvPr id="0" name=""/>
        <dsp:cNvSpPr/>
      </dsp:nvSpPr>
      <dsp:spPr>
        <a:xfrm>
          <a:off x="6004355" y="1295599"/>
          <a:ext cx="932434" cy="9324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1D3597-B56E-46B0-907B-B2A808AED4FF}">
      <dsp:nvSpPr>
        <dsp:cNvPr id="0" name=""/>
        <dsp:cNvSpPr/>
      </dsp:nvSpPr>
      <dsp:spPr>
        <a:xfrm>
          <a:off x="5434534" y="2519824"/>
          <a:ext cx="2072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It cuts down on weeds</a:t>
          </a:r>
        </a:p>
      </dsp:txBody>
      <dsp:txXfrm>
        <a:off x="5434534" y="2519824"/>
        <a:ext cx="2072076" cy="720000"/>
      </dsp:txXfrm>
    </dsp:sp>
    <dsp:sp modelId="{0079619F-1E9B-45C3-8B16-42DF0472696B}">
      <dsp:nvSpPr>
        <dsp:cNvPr id="0" name=""/>
        <dsp:cNvSpPr/>
      </dsp:nvSpPr>
      <dsp:spPr>
        <a:xfrm>
          <a:off x="8439046" y="1295599"/>
          <a:ext cx="932434" cy="9324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13B534-B941-4809-9DA8-5D912890B14C}">
      <dsp:nvSpPr>
        <dsp:cNvPr id="0" name=""/>
        <dsp:cNvSpPr/>
      </dsp:nvSpPr>
      <dsp:spPr>
        <a:xfrm>
          <a:off x="7869224" y="2519824"/>
          <a:ext cx="2072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Depending on plant selection, it could save $$ in water</a:t>
          </a:r>
        </a:p>
      </dsp:txBody>
      <dsp:txXfrm>
        <a:off x="7869224" y="2519824"/>
        <a:ext cx="2072076"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DD171-AD6B-4394-9A37-87EFFDB22AA6}" type="datetimeFigureOut">
              <a:rPr lang="en-US" smtClean="0"/>
              <a:t>6/14/2021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B143D-5787-44F5-A86D-5DB95278FADA}" type="slidenum">
              <a:rPr lang="en-US" smtClean="0"/>
              <a:t>‹#›</a:t>
            </a:fld>
            <a:endParaRPr lang="en-US"/>
          </a:p>
        </p:txBody>
      </p:sp>
    </p:spTree>
    <p:extLst>
      <p:ext uri="{BB962C8B-B14F-4D97-AF65-F5344CB8AC3E}">
        <p14:creationId xmlns:p14="http://schemas.microsoft.com/office/powerpoint/2010/main" val="214901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by Becky Fritchie 11/2020 for a workshop requested by the RUEC; informational workshop for those that want to replace their lawns, have a weedy area or bare dirt and don’t know what to do with it</a:t>
            </a:r>
          </a:p>
        </p:txBody>
      </p:sp>
      <p:sp>
        <p:nvSpPr>
          <p:cNvPr id="4" name="Slide Number Placeholder 3"/>
          <p:cNvSpPr>
            <a:spLocks noGrp="1"/>
          </p:cNvSpPr>
          <p:nvPr>
            <p:ph type="sldNum" sz="quarter" idx="5"/>
          </p:nvPr>
        </p:nvSpPr>
        <p:spPr/>
        <p:txBody>
          <a:bodyPr/>
          <a:lstStyle/>
          <a:p>
            <a:fld id="{EC5B143D-5787-44F5-A86D-5DB95278FADA}" type="slidenum">
              <a:rPr lang="en-US" smtClean="0"/>
              <a:t>1</a:t>
            </a:fld>
            <a:endParaRPr lang="en-US"/>
          </a:p>
        </p:txBody>
      </p:sp>
    </p:spTree>
    <p:extLst>
      <p:ext uri="{BB962C8B-B14F-4D97-AF65-F5344CB8AC3E}">
        <p14:creationId xmlns:p14="http://schemas.microsoft.com/office/powerpoint/2010/main" val="76444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emitters are sitting on top of the mulch to give you an idea of options. In reality they would be covered with mulch to hold the moisture in</a:t>
            </a:r>
          </a:p>
        </p:txBody>
      </p:sp>
      <p:sp>
        <p:nvSpPr>
          <p:cNvPr id="4" name="Slide Number Placeholder 3"/>
          <p:cNvSpPr>
            <a:spLocks noGrp="1"/>
          </p:cNvSpPr>
          <p:nvPr>
            <p:ph type="sldNum" sz="quarter" idx="5"/>
          </p:nvPr>
        </p:nvSpPr>
        <p:spPr/>
        <p:txBody>
          <a:bodyPr/>
          <a:lstStyle/>
          <a:p>
            <a:fld id="{EC5B143D-5787-44F5-A86D-5DB95278FADA}" type="slidenum">
              <a:rPr lang="en-US" smtClean="0"/>
              <a:t>14</a:t>
            </a:fld>
            <a:endParaRPr lang="en-US"/>
          </a:p>
        </p:txBody>
      </p:sp>
    </p:spTree>
    <p:extLst>
      <p:ext uri="{BB962C8B-B14F-4D97-AF65-F5344CB8AC3E}">
        <p14:creationId xmlns:p14="http://schemas.microsoft.com/office/powerpoint/2010/main" val="1275308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 summer the following year. This yard attracts tons of pollinators.</a:t>
            </a:r>
          </a:p>
        </p:txBody>
      </p:sp>
      <p:sp>
        <p:nvSpPr>
          <p:cNvPr id="4" name="Slide Number Placeholder 3"/>
          <p:cNvSpPr>
            <a:spLocks noGrp="1"/>
          </p:cNvSpPr>
          <p:nvPr>
            <p:ph type="sldNum" sz="quarter" idx="5"/>
          </p:nvPr>
        </p:nvSpPr>
        <p:spPr/>
        <p:txBody>
          <a:bodyPr/>
          <a:lstStyle/>
          <a:p>
            <a:fld id="{EC5B143D-5787-44F5-A86D-5DB95278FADA}" type="slidenum">
              <a:rPr lang="en-US" smtClean="0"/>
              <a:t>15</a:t>
            </a:fld>
            <a:endParaRPr lang="en-US"/>
          </a:p>
        </p:txBody>
      </p:sp>
    </p:spTree>
    <p:extLst>
      <p:ext uri="{BB962C8B-B14F-4D97-AF65-F5344CB8AC3E}">
        <p14:creationId xmlns:p14="http://schemas.microsoft.com/office/powerpoint/2010/main" val="22589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before photo of another MG’s yard. She thought her yard was boring also!</a:t>
            </a:r>
          </a:p>
        </p:txBody>
      </p:sp>
      <p:sp>
        <p:nvSpPr>
          <p:cNvPr id="4" name="Slide Number Placeholder 3"/>
          <p:cNvSpPr>
            <a:spLocks noGrp="1"/>
          </p:cNvSpPr>
          <p:nvPr>
            <p:ph type="sldNum" sz="quarter" idx="5"/>
          </p:nvPr>
        </p:nvSpPr>
        <p:spPr/>
        <p:txBody>
          <a:bodyPr/>
          <a:lstStyle/>
          <a:p>
            <a:fld id="{EC5B143D-5787-44F5-A86D-5DB95278FADA}" type="slidenum">
              <a:rPr lang="en-US" smtClean="0"/>
              <a:t>16</a:t>
            </a:fld>
            <a:endParaRPr lang="en-US"/>
          </a:p>
        </p:txBody>
      </p:sp>
    </p:spTree>
    <p:extLst>
      <p:ext uri="{BB962C8B-B14F-4D97-AF65-F5344CB8AC3E}">
        <p14:creationId xmlns:p14="http://schemas.microsoft.com/office/powerpoint/2010/main" val="236318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turned it into an award winner using a sheet mulching technique</a:t>
            </a:r>
          </a:p>
        </p:txBody>
      </p:sp>
      <p:sp>
        <p:nvSpPr>
          <p:cNvPr id="4" name="Slide Number Placeholder 3"/>
          <p:cNvSpPr>
            <a:spLocks noGrp="1"/>
          </p:cNvSpPr>
          <p:nvPr>
            <p:ph type="sldNum" sz="quarter" idx="5"/>
          </p:nvPr>
        </p:nvSpPr>
        <p:spPr/>
        <p:txBody>
          <a:bodyPr/>
          <a:lstStyle/>
          <a:p>
            <a:fld id="{EC5B143D-5787-44F5-A86D-5DB95278FADA}" type="slidenum">
              <a:rPr lang="en-US" smtClean="0"/>
              <a:t>17</a:t>
            </a:fld>
            <a:endParaRPr lang="en-US"/>
          </a:p>
        </p:txBody>
      </p:sp>
    </p:spTree>
    <p:extLst>
      <p:ext uri="{BB962C8B-B14F-4D97-AF65-F5344CB8AC3E}">
        <p14:creationId xmlns:p14="http://schemas.microsoft.com/office/powerpoint/2010/main" val="3002568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which plants you select, you may attract wildlife and beneficial insects. It can also decrease the amount of time and money put into maintaining a lawn. Less water, no fertilizer</a:t>
            </a:r>
          </a:p>
        </p:txBody>
      </p:sp>
      <p:sp>
        <p:nvSpPr>
          <p:cNvPr id="4" name="Slide Number Placeholder 3"/>
          <p:cNvSpPr>
            <a:spLocks noGrp="1"/>
          </p:cNvSpPr>
          <p:nvPr>
            <p:ph type="sldNum" sz="quarter" idx="5"/>
          </p:nvPr>
        </p:nvSpPr>
        <p:spPr/>
        <p:txBody>
          <a:bodyPr/>
          <a:lstStyle/>
          <a:p>
            <a:fld id="{EC5B143D-5787-44F5-A86D-5DB95278FADA}" type="slidenum">
              <a:rPr lang="en-US" smtClean="0"/>
              <a:t>18</a:t>
            </a:fld>
            <a:endParaRPr lang="en-US"/>
          </a:p>
        </p:txBody>
      </p:sp>
    </p:spTree>
    <p:extLst>
      <p:ext uri="{BB962C8B-B14F-4D97-AF65-F5344CB8AC3E}">
        <p14:creationId xmlns:p14="http://schemas.microsoft.com/office/powerpoint/2010/main" val="195129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talk about non-herbicide bermudagrass management. Shoots can grow 1-6” in untouched soil, and as deep as 6’ in healthy, moist soil. It can be controlled during the summer months by completely withholding water. Spade a couple of times to bring rhizomes to the surface.  Black plastic eliminates sunlight. Takes 6-8 weeks. For clear plastic, use ultraviolet protected polyethylene. For both types: closely mow grass, water, and extend plastic 2 feet out making sure infested area is covered. Seal with dirt, etc. making sure there are no holes. Leave covered for a minimum of 6 weeks. You will find more information about bermudagrass eradication in the UC IPM Pest Notes, whose link is on the next slide</a:t>
            </a:r>
          </a:p>
        </p:txBody>
      </p:sp>
      <p:sp>
        <p:nvSpPr>
          <p:cNvPr id="4" name="Slide Number Placeholder 3"/>
          <p:cNvSpPr>
            <a:spLocks noGrp="1"/>
          </p:cNvSpPr>
          <p:nvPr>
            <p:ph type="sldNum" sz="quarter" idx="5"/>
          </p:nvPr>
        </p:nvSpPr>
        <p:spPr/>
        <p:txBody>
          <a:bodyPr/>
          <a:lstStyle/>
          <a:p>
            <a:fld id="{EC5B143D-5787-44F5-A86D-5DB95278FADA}" type="slidenum">
              <a:rPr lang="en-US" smtClean="0"/>
              <a:t>20</a:t>
            </a:fld>
            <a:endParaRPr lang="en-US"/>
          </a:p>
        </p:txBody>
      </p:sp>
    </p:spTree>
    <p:extLst>
      <p:ext uri="{BB962C8B-B14F-4D97-AF65-F5344CB8AC3E}">
        <p14:creationId xmlns:p14="http://schemas.microsoft.com/office/powerpoint/2010/main" val="239983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to start in fall and use up all those leaves trees have dropped, along with taking advantage of the rainy season. Be careful doing this in times of drought, as the cardboard needs to be kept damp.  Not many supplies are needed, just paper or cardboard, leaves and coffee grounds. Lots of all.</a:t>
            </a:r>
          </a:p>
        </p:txBody>
      </p:sp>
      <p:sp>
        <p:nvSpPr>
          <p:cNvPr id="4" name="Slide Number Placeholder 3"/>
          <p:cNvSpPr>
            <a:spLocks noGrp="1"/>
          </p:cNvSpPr>
          <p:nvPr>
            <p:ph type="sldNum" sz="quarter" idx="5"/>
          </p:nvPr>
        </p:nvSpPr>
        <p:spPr/>
        <p:txBody>
          <a:bodyPr/>
          <a:lstStyle/>
          <a:p>
            <a:fld id="{EC5B143D-5787-44F5-A86D-5DB95278FADA}" type="slidenum">
              <a:rPr lang="en-US" smtClean="0"/>
              <a:t>6</a:t>
            </a:fld>
            <a:endParaRPr lang="en-US"/>
          </a:p>
        </p:txBody>
      </p:sp>
    </p:spTree>
    <p:extLst>
      <p:ext uri="{BB962C8B-B14F-4D97-AF65-F5344CB8AC3E}">
        <p14:creationId xmlns:p14="http://schemas.microsoft.com/office/powerpoint/2010/main" val="283396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 cardboard, etc. away from existing trees and shrubs as it may interfere with their gas/water exchange. Also keep away from buildings as you don’t want to invite termites!</a:t>
            </a:r>
          </a:p>
        </p:txBody>
      </p:sp>
      <p:sp>
        <p:nvSpPr>
          <p:cNvPr id="4" name="Slide Number Placeholder 3"/>
          <p:cNvSpPr>
            <a:spLocks noGrp="1"/>
          </p:cNvSpPr>
          <p:nvPr>
            <p:ph type="sldNum" sz="quarter" idx="5"/>
          </p:nvPr>
        </p:nvSpPr>
        <p:spPr/>
        <p:txBody>
          <a:bodyPr/>
          <a:lstStyle/>
          <a:p>
            <a:fld id="{EC5B143D-5787-44F5-A86D-5DB95278FADA}" type="slidenum">
              <a:rPr lang="en-US" smtClean="0"/>
              <a:t>7</a:t>
            </a:fld>
            <a:endParaRPr lang="en-US"/>
          </a:p>
        </p:txBody>
      </p:sp>
    </p:spTree>
    <p:extLst>
      <p:ext uri="{BB962C8B-B14F-4D97-AF65-F5344CB8AC3E}">
        <p14:creationId xmlns:p14="http://schemas.microsoft.com/office/powerpoint/2010/main" val="119034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yard. Boring. Too much time spent on watering and too much money spent on water which ran down the yard into the storm drain. Qualified for the City of Roseville Cash for Grass program</a:t>
            </a:r>
          </a:p>
        </p:txBody>
      </p:sp>
      <p:sp>
        <p:nvSpPr>
          <p:cNvPr id="4" name="Slide Number Placeholder 3"/>
          <p:cNvSpPr>
            <a:spLocks noGrp="1"/>
          </p:cNvSpPr>
          <p:nvPr>
            <p:ph type="sldNum" sz="quarter" idx="5"/>
          </p:nvPr>
        </p:nvSpPr>
        <p:spPr/>
        <p:txBody>
          <a:bodyPr/>
          <a:lstStyle/>
          <a:p>
            <a:fld id="{EC5B143D-5787-44F5-A86D-5DB95278FADA}" type="slidenum">
              <a:rPr lang="en-US" smtClean="0"/>
              <a:t>8</a:t>
            </a:fld>
            <a:endParaRPr lang="en-US"/>
          </a:p>
        </p:txBody>
      </p:sp>
    </p:spTree>
    <p:extLst>
      <p:ext uri="{BB962C8B-B14F-4D97-AF65-F5344CB8AC3E}">
        <p14:creationId xmlns:p14="http://schemas.microsoft.com/office/powerpoint/2010/main" val="52991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plants are all drought tolerant, including native Manzanita. Better with no mow grass. This grass is clumpy though allowing weeds to grow and not as drought tolerant as hoped. The new pavers are permeable allowing water to stay on the property. The yard still isn’t working for us.</a:t>
            </a:r>
          </a:p>
        </p:txBody>
      </p:sp>
      <p:sp>
        <p:nvSpPr>
          <p:cNvPr id="4" name="Slide Number Placeholder 3"/>
          <p:cNvSpPr>
            <a:spLocks noGrp="1"/>
          </p:cNvSpPr>
          <p:nvPr>
            <p:ph type="sldNum" sz="quarter" idx="5"/>
          </p:nvPr>
        </p:nvSpPr>
        <p:spPr/>
        <p:txBody>
          <a:bodyPr/>
          <a:lstStyle/>
          <a:p>
            <a:fld id="{EC5B143D-5787-44F5-A86D-5DB95278FADA}" type="slidenum">
              <a:rPr lang="en-US" smtClean="0"/>
              <a:t>9</a:t>
            </a:fld>
            <a:endParaRPr lang="en-US"/>
          </a:p>
        </p:txBody>
      </p:sp>
    </p:spTree>
    <p:extLst>
      <p:ext uri="{BB962C8B-B14F-4D97-AF65-F5344CB8AC3E}">
        <p14:creationId xmlns:p14="http://schemas.microsoft.com/office/powerpoint/2010/main" val="2562662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layers of sheet mulch. More mulch was added on top after this photo was taken. I used the roll of brown paper you can pick up inexpensively in the paint section of the big box stores . Coffee grounds were picked up at local “Starbucks”.  I recommend you put in a barrier where the yard and sidewalk meet. This work was done around Thanksgiving.</a:t>
            </a:r>
          </a:p>
          <a:p>
            <a:endParaRPr lang="en-US" dirty="0"/>
          </a:p>
        </p:txBody>
      </p:sp>
      <p:sp>
        <p:nvSpPr>
          <p:cNvPr id="4" name="Slide Number Placeholder 3"/>
          <p:cNvSpPr>
            <a:spLocks noGrp="1"/>
          </p:cNvSpPr>
          <p:nvPr>
            <p:ph type="sldNum" sz="quarter" idx="5"/>
          </p:nvPr>
        </p:nvSpPr>
        <p:spPr/>
        <p:txBody>
          <a:bodyPr/>
          <a:lstStyle/>
          <a:p>
            <a:fld id="{EC5B143D-5787-44F5-A86D-5DB95278FADA}" type="slidenum">
              <a:rPr lang="en-US" smtClean="0"/>
              <a:t>10</a:t>
            </a:fld>
            <a:endParaRPr lang="en-US"/>
          </a:p>
        </p:txBody>
      </p:sp>
    </p:spTree>
    <p:extLst>
      <p:ext uri="{BB962C8B-B14F-4D97-AF65-F5344CB8AC3E}">
        <p14:creationId xmlns:p14="http://schemas.microsoft.com/office/powerpoint/2010/main" val="399055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gives you the time to plan your irrigation and design your landscape</a:t>
            </a:r>
          </a:p>
        </p:txBody>
      </p:sp>
      <p:sp>
        <p:nvSpPr>
          <p:cNvPr id="4" name="Slide Number Placeholder 3"/>
          <p:cNvSpPr>
            <a:spLocks noGrp="1"/>
          </p:cNvSpPr>
          <p:nvPr>
            <p:ph type="sldNum" sz="quarter" idx="5"/>
          </p:nvPr>
        </p:nvSpPr>
        <p:spPr/>
        <p:txBody>
          <a:bodyPr/>
          <a:lstStyle/>
          <a:p>
            <a:fld id="{EC5B143D-5787-44F5-A86D-5DB95278FADA}" type="slidenum">
              <a:rPr lang="en-US" smtClean="0"/>
              <a:t>11</a:t>
            </a:fld>
            <a:endParaRPr lang="en-US"/>
          </a:p>
        </p:txBody>
      </p:sp>
    </p:spTree>
    <p:extLst>
      <p:ext uri="{BB962C8B-B14F-4D97-AF65-F5344CB8AC3E}">
        <p14:creationId xmlns:p14="http://schemas.microsoft.com/office/powerpoint/2010/main" val="2548156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Fabulous tool…Through the plant search database you can look up plants in your city, and filter your search by water type and type of plant</a:t>
            </a:r>
          </a:p>
        </p:txBody>
      </p:sp>
      <p:sp>
        <p:nvSpPr>
          <p:cNvPr id="4" name="Slide Number Placeholder 3"/>
          <p:cNvSpPr>
            <a:spLocks noGrp="1"/>
          </p:cNvSpPr>
          <p:nvPr>
            <p:ph type="sldNum" sz="quarter" idx="5"/>
          </p:nvPr>
        </p:nvSpPr>
        <p:spPr/>
        <p:txBody>
          <a:bodyPr/>
          <a:lstStyle/>
          <a:p>
            <a:fld id="{EC5B143D-5787-44F5-A86D-5DB95278FADA}" type="slidenum">
              <a:rPr lang="en-US" smtClean="0"/>
              <a:t>12</a:t>
            </a:fld>
            <a:endParaRPr lang="en-US"/>
          </a:p>
        </p:txBody>
      </p:sp>
    </p:spTree>
    <p:extLst>
      <p:ext uri="{BB962C8B-B14F-4D97-AF65-F5344CB8AC3E}">
        <p14:creationId xmlns:p14="http://schemas.microsoft.com/office/powerpoint/2010/main" val="400453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website to look up plants. This one is for native plants for your area</a:t>
            </a:r>
          </a:p>
        </p:txBody>
      </p:sp>
      <p:sp>
        <p:nvSpPr>
          <p:cNvPr id="4" name="Slide Number Placeholder 3"/>
          <p:cNvSpPr>
            <a:spLocks noGrp="1"/>
          </p:cNvSpPr>
          <p:nvPr>
            <p:ph type="sldNum" sz="quarter" idx="5"/>
          </p:nvPr>
        </p:nvSpPr>
        <p:spPr/>
        <p:txBody>
          <a:bodyPr/>
          <a:lstStyle/>
          <a:p>
            <a:fld id="{EC5B143D-5787-44F5-A86D-5DB95278FADA}" type="slidenum">
              <a:rPr lang="en-US" smtClean="0"/>
              <a:t>13</a:t>
            </a:fld>
            <a:endParaRPr lang="en-US"/>
          </a:p>
        </p:txBody>
      </p:sp>
    </p:spTree>
    <p:extLst>
      <p:ext uri="{BB962C8B-B14F-4D97-AF65-F5344CB8AC3E}">
        <p14:creationId xmlns:p14="http://schemas.microsoft.com/office/powerpoint/2010/main" val="385356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3CF13-1B0C-4AA8-8E3A-F4FF4E2A8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0EE41-BF9D-42A2-99CF-390BA54AAC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ED367-3394-489C-A1B7-EBD02C25728B}"/>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5" name="Footer Placeholder 4">
            <a:extLst>
              <a:ext uri="{FF2B5EF4-FFF2-40B4-BE49-F238E27FC236}">
                <a16:creationId xmlns:a16="http://schemas.microsoft.com/office/drawing/2014/main" id="{E20A2A7E-7173-456B-9874-5626A2D2D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FBE38-8459-4883-A5E8-AD987C60B237}"/>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381544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0B46-0E31-47AA-AEEB-D208F25185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A3B9C-C37F-48A2-A386-02333CFC7C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2E8C-F30C-4EC7-B7C9-417DE4D3B818}"/>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5" name="Footer Placeholder 4">
            <a:extLst>
              <a:ext uri="{FF2B5EF4-FFF2-40B4-BE49-F238E27FC236}">
                <a16:creationId xmlns:a16="http://schemas.microsoft.com/office/drawing/2014/main" id="{85FD6AF0-0635-47C6-AB9F-5E6786D1C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BB022-FE38-41BE-96EA-766F7C0FC10E}"/>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39157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69BF44-EA60-446C-9223-F419D1EF5D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9B892A-DCDF-4C71-BFFC-CC22C02D42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DFA29-999A-491F-B087-BE6FA02F77F5}"/>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5" name="Footer Placeholder 4">
            <a:extLst>
              <a:ext uri="{FF2B5EF4-FFF2-40B4-BE49-F238E27FC236}">
                <a16:creationId xmlns:a16="http://schemas.microsoft.com/office/drawing/2014/main" id="{1928F315-D652-4CD0-B4D3-A86646214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078D7-8789-4D9C-B41B-01DA80444959}"/>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1059125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109728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1097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extLst>
      <p:ext uri="{BB962C8B-B14F-4D97-AF65-F5344CB8AC3E}">
        <p14:creationId xmlns:p14="http://schemas.microsoft.com/office/powerpoint/2010/main" val="398056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34F-4061-4DE8-9D7E-F93D8EA22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866DF-8CF7-4AFB-ABB2-CFD354BBE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7F8CA-F115-45E1-BE2A-32D718F6BA2E}"/>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5" name="Footer Placeholder 4">
            <a:extLst>
              <a:ext uri="{FF2B5EF4-FFF2-40B4-BE49-F238E27FC236}">
                <a16:creationId xmlns:a16="http://schemas.microsoft.com/office/drawing/2014/main" id="{9907484E-047C-4866-A86B-7228DF22C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D522E-72B6-403D-87A6-77B369C5EAC0}"/>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304941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5A04-0061-4210-B6CD-E8CE4B963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EED2FA-BFCD-4F70-B5C9-152380361F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856FB-43BB-46C4-B1C5-900507D0643F}"/>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5" name="Footer Placeholder 4">
            <a:extLst>
              <a:ext uri="{FF2B5EF4-FFF2-40B4-BE49-F238E27FC236}">
                <a16:creationId xmlns:a16="http://schemas.microsoft.com/office/drawing/2014/main" id="{B476A9AC-97CA-48DA-8E92-DC53B8B6C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7D4B7-331A-4247-886D-3297E1F015A8}"/>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1859559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6032F-F88F-4A88-BCC8-D3A2387F4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FBDB17-347F-454C-811A-630F5026D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4D2E4E-423E-440C-8B6F-FD02AD062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34C9ED-EC3E-431F-8242-ECA6AA7B2D7A}"/>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6" name="Footer Placeholder 5">
            <a:extLst>
              <a:ext uri="{FF2B5EF4-FFF2-40B4-BE49-F238E27FC236}">
                <a16:creationId xmlns:a16="http://schemas.microsoft.com/office/drawing/2014/main" id="{5C977D9C-9315-45E5-86EA-01B5D7B96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D70EA-0B09-4793-8D89-64A5A7DE477D}"/>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995784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6A88-113B-4413-8631-0C7D7C826A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28828A-AAE4-4C5A-876E-09B7C5AF73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B24C9-3EDA-410C-A67A-A81D0629D0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9A24EB-974D-4647-95C0-0B3489BDC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728F1C-31E2-4BBA-9795-E22477178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2C370-E2F5-4CEE-91C9-2181CE969491}"/>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8" name="Footer Placeholder 7">
            <a:extLst>
              <a:ext uri="{FF2B5EF4-FFF2-40B4-BE49-F238E27FC236}">
                <a16:creationId xmlns:a16="http://schemas.microsoft.com/office/drawing/2014/main" id="{2CDCFE37-9600-4D1A-9264-C14A1C9CCE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BAC664-6726-4CD2-9650-B91A6CD87510}"/>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195801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E0F9-AF05-4EBF-807A-236A749AE2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CF3B0-0BB4-4F3D-B9D7-01AC8F66B261}"/>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4" name="Footer Placeholder 3">
            <a:extLst>
              <a:ext uri="{FF2B5EF4-FFF2-40B4-BE49-F238E27FC236}">
                <a16:creationId xmlns:a16="http://schemas.microsoft.com/office/drawing/2014/main" id="{08A68CB8-5B2A-430F-AAE9-223F11CE4C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CD8969-A8CB-473B-A369-9F6E8CE940A3}"/>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3495359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62234B-288A-4EE7-92E8-4DF1D63394B3}"/>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3" name="Footer Placeholder 2">
            <a:extLst>
              <a:ext uri="{FF2B5EF4-FFF2-40B4-BE49-F238E27FC236}">
                <a16:creationId xmlns:a16="http://schemas.microsoft.com/office/drawing/2014/main" id="{1CD32D69-32F6-4E0A-8077-68FDBF4EB4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46C6EC-D1AB-49FB-926D-F1D7E808DB88}"/>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413610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C9C25-2BA8-42D8-891D-6B566971C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F174E1-CE86-487B-BF29-2B49A8C45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FC44F-D735-492A-B559-6F5AFADF0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182CC-F8AA-4002-A1DF-FFDCC4135D6E}"/>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6" name="Footer Placeholder 5">
            <a:extLst>
              <a:ext uri="{FF2B5EF4-FFF2-40B4-BE49-F238E27FC236}">
                <a16:creationId xmlns:a16="http://schemas.microsoft.com/office/drawing/2014/main" id="{343894D0-0B43-427F-B54F-83D2E0B1C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C43D1B-F7E3-4FC3-94DD-8C833511DAE9}"/>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194923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2080-53F3-43DC-B768-3EA37F6D36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AF4982-F1E5-44E1-ACD5-D945BD181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9CA7F-0B5B-4ED9-834E-F3673B541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68C061-CDC6-4D2F-8514-A9CF1C9AB893}"/>
              </a:ext>
            </a:extLst>
          </p:cNvPr>
          <p:cNvSpPr>
            <a:spLocks noGrp="1"/>
          </p:cNvSpPr>
          <p:nvPr>
            <p:ph type="dt" sz="half" idx="10"/>
          </p:nvPr>
        </p:nvSpPr>
        <p:spPr/>
        <p:txBody>
          <a:bodyPr/>
          <a:lstStyle/>
          <a:p>
            <a:fld id="{3087F72E-B18C-4023-BB17-034019B4478B}" type="datetimeFigureOut">
              <a:rPr lang="en-US" smtClean="0"/>
              <a:t>6/14/2021</a:t>
            </a:fld>
            <a:endParaRPr lang="en-US"/>
          </a:p>
        </p:txBody>
      </p:sp>
      <p:sp>
        <p:nvSpPr>
          <p:cNvPr id="6" name="Footer Placeholder 5">
            <a:extLst>
              <a:ext uri="{FF2B5EF4-FFF2-40B4-BE49-F238E27FC236}">
                <a16:creationId xmlns:a16="http://schemas.microsoft.com/office/drawing/2014/main" id="{B0098D70-1453-4EB0-80E8-57D40CF25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980E0-5261-4008-AFAB-01DED2E71287}"/>
              </a:ext>
            </a:extLst>
          </p:cNvPr>
          <p:cNvSpPr>
            <a:spLocks noGrp="1"/>
          </p:cNvSpPr>
          <p:nvPr>
            <p:ph type="sldNum" sz="quarter" idx="12"/>
          </p:nvPr>
        </p:nvSpPr>
        <p:spPr/>
        <p:txBody>
          <a:bodyPr/>
          <a:lstStyle/>
          <a:p>
            <a:fld id="{BC3E48A0-136F-4276-BC0C-F9550A4790D5}" type="slidenum">
              <a:rPr lang="en-US" smtClean="0"/>
              <a:t>‹#›</a:t>
            </a:fld>
            <a:endParaRPr lang="en-US"/>
          </a:p>
        </p:txBody>
      </p:sp>
    </p:spTree>
    <p:extLst>
      <p:ext uri="{BB962C8B-B14F-4D97-AF65-F5344CB8AC3E}">
        <p14:creationId xmlns:p14="http://schemas.microsoft.com/office/powerpoint/2010/main" val="54454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882F87-9838-4FFC-B1A7-16D06BC4D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4D74C-B148-4E9E-A13E-42103E3BB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E6ACB-8BF3-429D-BE4E-9184AD672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7F72E-B18C-4023-BB17-034019B4478B}" type="datetimeFigureOut">
              <a:rPr lang="en-US" smtClean="0"/>
              <a:t>6/14/2021</a:t>
            </a:fld>
            <a:endParaRPr lang="en-US"/>
          </a:p>
        </p:txBody>
      </p:sp>
      <p:sp>
        <p:nvSpPr>
          <p:cNvPr id="5" name="Footer Placeholder 4">
            <a:extLst>
              <a:ext uri="{FF2B5EF4-FFF2-40B4-BE49-F238E27FC236}">
                <a16:creationId xmlns:a16="http://schemas.microsoft.com/office/drawing/2014/main" id="{AC75DE68-E508-4C5F-8241-5368F4638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AD99A-FED3-48D5-B542-714C40EBDC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E48A0-136F-4276-BC0C-F9550A4790D5}" type="slidenum">
              <a:rPr lang="en-US" smtClean="0"/>
              <a:t>‹#›</a:t>
            </a:fld>
            <a:endParaRPr lang="en-US"/>
          </a:p>
        </p:txBody>
      </p:sp>
    </p:spTree>
    <p:extLst>
      <p:ext uri="{BB962C8B-B14F-4D97-AF65-F5344CB8AC3E}">
        <p14:creationId xmlns:p14="http://schemas.microsoft.com/office/powerpoint/2010/main" val="24531327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D1FC-7C66-4401-92C2-90C9850C984C}"/>
              </a:ext>
            </a:extLst>
          </p:cNvPr>
          <p:cNvSpPr>
            <a:spLocks noGrp="1"/>
          </p:cNvSpPr>
          <p:nvPr>
            <p:ph type="ctrTitle"/>
          </p:nvPr>
        </p:nvSpPr>
        <p:spPr>
          <a:xfrm>
            <a:off x="6094409" y="835017"/>
            <a:ext cx="3179593" cy="3215820"/>
          </a:xfrm>
        </p:spPr>
        <p:txBody>
          <a:bodyPr>
            <a:normAutofit/>
          </a:bodyPr>
          <a:lstStyle/>
          <a:p>
            <a:r>
              <a:rPr lang="en-US" dirty="0"/>
              <a:t> </a:t>
            </a:r>
            <a:endParaRPr lang="en-US"/>
          </a:p>
        </p:txBody>
      </p:sp>
      <p:sp>
        <p:nvSpPr>
          <p:cNvPr id="3" name="Subtitle 2">
            <a:extLst>
              <a:ext uri="{FF2B5EF4-FFF2-40B4-BE49-F238E27FC236}">
                <a16:creationId xmlns:a16="http://schemas.microsoft.com/office/drawing/2014/main" id="{C9612F16-283F-4DFE-923C-42BAC68ADEA2}"/>
              </a:ext>
            </a:extLst>
          </p:cNvPr>
          <p:cNvSpPr>
            <a:spLocks noGrp="1"/>
          </p:cNvSpPr>
          <p:nvPr>
            <p:ph type="subTitle" idx="1"/>
          </p:nvPr>
        </p:nvSpPr>
        <p:spPr>
          <a:xfrm>
            <a:off x="1308295" y="621103"/>
            <a:ext cx="9215931" cy="1380226"/>
          </a:xfrm>
        </p:spPr>
        <p:txBody>
          <a:bodyPr>
            <a:normAutofit/>
          </a:bodyPr>
          <a:lstStyle/>
          <a:p>
            <a:r>
              <a:rPr lang="en-US" sz="4400" b="1" dirty="0"/>
              <a:t>Let’s Replace That Lawn!</a:t>
            </a:r>
            <a:endParaRPr lang="en-US" sz="4400" b="1" dirty="0">
              <a:solidFill>
                <a:schemeClr val="tx1"/>
              </a:solidFill>
            </a:endParaRPr>
          </a:p>
          <a:p>
            <a:endParaRPr lang="en-US" sz="4400" b="1" dirty="0">
              <a:solidFill>
                <a:schemeClr val="tx1"/>
              </a:solidFill>
            </a:endParaRPr>
          </a:p>
        </p:txBody>
      </p:sp>
      <p:pic>
        <p:nvPicPr>
          <p:cNvPr id="6" name="Picture 5" descr="A close up of a logo&#10;&#10;Description automatically generated">
            <a:extLst>
              <a:ext uri="{FF2B5EF4-FFF2-40B4-BE49-F238E27FC236}">
                <a16:creationId xmlns:a16="http://schemas.microsoft.com/office/drawing/2014/main" id="{4D4F2C91-5588-407F-9487-8EDC77A83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440" y="6022983"/>
            <a:ext cx="4977562" cy="759079"/>
          </a:xfrm>
          <a:prstGeom prst="rect">
            <a:avLst/>
          </a:prstGeom>
        </p:spPr>
      </p:pic>
      <p:pic>
        <p:nvPicPr>
          <p:cNvPr id="1028" name="Picture 4">
            <a:extLst>
              <a:ext uri="{FF2B5EF4-FFF2-40B4-BE49-F238E27FC236}">
                <a16:creationId xmlns:a16="http://schemas.microsoft.com/office/drawing/2014/main" id="{5FF84816-22BA-4EA3-A6CD-D8ED7FFB6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845" y="1412070"/>
            <a:ext cx="7781027" cy="3624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20487C-DFE1-4D79-B486-CDCE023F6405}"/>
              </a:ext>
            </a:extLst>
          </p:cNvPr>
          <p:cNvSpPr txBox="1"/>
          <p:nvPr/>
        </p:nvSpPr>
        <p:spPr>
          <a:xfrm flipH="1">
            <a:off x="2233534" y="5771213"/>
            <a:ext cx="7652337" cy="400110"/>
          </a:xfrm>
          <a:prstGeom prst="rect">
            <a:avLst/>
          </a:prstGeom>
          <a:noFill/>
        </p:spPr>
        <p:txBody>
          <a:bodyPr wrap="square" rtlCol="0">
            <a:spAutoFit/>
          </a:bodyPr>
          <a:lstStyle/>
          <a:p>
            <a:r>
              <a:rPr lang="en-US" sz="2000" dirty="0">
                <a:solidFill>
                  <a:srgbClr val="0070C0"/>
                </a:solidFill>
              </a:rPr>
              <a:t>                    Presented by the UC Master Gardeners of Placer County</a:t>
            </a:r>
          </a:p>
        </p:txBody>
      </p:sp>
    </p:spTree>
    <p:extLst>
      <p:ext uri="{BB962C8B-B14F-4D97-AF65-F5344CB8AC3E}">
        <p14:creationId xmlns:p14="http://schemas.microsoft.com/office/powerpoint/2010/main" val="3475962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covered in snow&#10;&#10;Description automatically generated">
            <a:extLst>
              <a:ext uri="{FF2B5EF4-FFF2-40B4-BE49-F238E27FC236}">
                <a16:creationId xmlns:a16="http://schemas.microsoft.com/office/drawing/2014/main" id="{F1869769-18D1-4D93-9ADC-33B07DE74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444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ED654E-5837-44DC-BF77-AE50EB74D5A2}"/>
              </a:ext>
            </a:extLst>
          </p:cNvPr>
          <p:cNvSpPr txBox="1"/>
          <p:nvPr/>
        </p:nvSpPr>
        <p:spPr>
          <a:xfrm>
            <a:off x="643467" y="1698170"/>
            <a:ext cx="10924756" cy="4516361"/>
          </a:xfrm>
          <a:prstGeom prst="rect">
            <a:avLst/>
          </a:prstGeom>
        </p:spPr>
        <p:txBody>
          <a:bodyPr vert="horz" lIns="91440" tIns="45720" rIns="91440" bIns="45720" rtlCol="0">
            <a:normAutofit/>
          </a:bodyPr>
          <a:lstStyle/>
          <a:p>
            <a:pPr defTabSz="914400">
              <a:lnSpc>
                <a:spcPct val="90000"/>
              </a:lnSpc>
              <a:spcAft>
                <a:spcPts val="600"/>
              </a:spcAft>
            </a:pPr>
            <a:r>
              <a:rPr lang="en-US" sz="2800" b="0" i="0" dirty="0">
                <a:effectLst/>
              </a:rPr>
              <a:t>                                       Waiting is the hard part!</a:t>
            </a:r>
          </a:p>
          <a:p>
            <a:pPr indent="-228600" defTabSz="914400">
              <a:lnSpc>
                <a:spcPct val="90000"/>
              </a:lnSpc>
              <a:spcAft>
                <a:spcPts val="600"/>
              </a:spcAft>
              <a:buFont typeface="Arial" panose="020B0604020202020204" pitchFamily="34" charset="0"/>
              <a:buChar char="•"/>
            </a:pPr>
            <a:endParaRPr lang="en-US" sz="2000" b="0" i="0" dirty="0">
              <a:effectLst/>
            </a:endParaRPr>
          </a:p>
          <a:p>
            <a:pPr indent="-228600" defTabSz="914400">
              <a:lnSpc>
                <a:spcPct val="90000"/>
              </a:lnSpc>
              <a:spcAft>
                <a:spcPts val="600"/>
              </a:spcAft>
              <a:buFont typeface="Arial" panose="020B0604020202020204" pitchFamily="34" charset="0"/>
              <a:buChar char="•"/>
            </a:pPr>
            <a:r>
              <a:rPr lang="en-US" sz="2400" b="0" i="0" dirty="0">
                <a:effectLst/>
              </a:rPr>
              <a:t>Sheet composting is a slow process. There is little or no heat reaction from the microorganisms to speed the process along.</a:t>
            </a:r>
          </a:p>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r>
              <a:rPr lang="en-US" sz="2000" b="0" i="0" dirty="0">
                <a:effectLst/>
              </a:rPr>
              <a:t> </a:t>
            </a:r>
            <a:r>
              <a:rPr lang="en-US" sz="2400" b="0" i="0" dirty="0">
                <a:effectLst/>
              </a:rPr>
              <a:t>A bed is “finished” and ready for planting when the layers have decomposed to the point that the original materials are no longer recognizable, and it looks and smells like fresh earth. </a:t>
            </a:r>
          </a:p>
        </p:txBody>
      </p:sp>
    </p:spTree>
    <p:extLst>
      <p:ext uri="{BB962C8B-B14F-4D97-AF65-F5344CB8AC3E}">
        <p14:creationId xmlns:p14="http://schemas.microsoft.com/office/powerpoint/2010/main" val="1564370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53BA715-3FCA-4DCB-9377-E087A0723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036056" cy="6858000"/>
          </a:xfrm>
          <a:prstGeom prst="rect">
            <a:avLst/>
          </a:prstGeom>
        </p:spPr>
      </p:pic>
    </p:spTree>
    <p:extLst>
      <p:ext uri="{BB962C8B-B14F-4D97-AF65-F5344CB8AC3E}">
        <p14:creationId xmlns:p14="http://schemas.microsoft.com/office/powerpoint/2010/main" val="2682865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36D25C-024E-473C-9DAA-948FFF52854B}"/>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87520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2BCCA-C9ED-44C9-A13C-66D42D2BF070}"/>
              </a:ext>
            </a:extLst>
          </p:cNvPr>
          <p:cNvSpPr txBox="1"/>
          <p:nvPr/>
        </p:nvSpPr>
        <p:spPr>
          <a:xfrm>
            <a:off x="1001684" y="170412"/>
            <a:ext cx="10178934" cy="13287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kern="1200">
                <a:solidFill>
                  <a:schemeClr val="tx1"/>
                </a:solidFill>
                <a:latin typeface="+mj-lt"/>
                <a:ea typeface="+mj-ea"/>
                <a:cs typeface="+mj-cs"/>
              </a:rPr>
              <a:t>Drip irrigation doesn’t waste water</a:t>
            </a:r>
          </a:p>
        </p:txBody>
      </p:sp>
      <p:pic>
        <p:nvPicPr>
          <p:cNvPr id="5" name="Picture 4" descr="A picture containing outdoor, grass, ground, plant&#10;&#10;Description automatically generated">
            <a:extLst>
              <a:ext uri="{FF2B5EF4-FFF2-40B4-BE49-F238E27FC236}">
                <a16:creationId xmlns:a16="http://schemas.microsoft.com/office/drawing/2014/main" id="{2D1E4D1D-F1AA-4F72-BF2D-4D338B40446C}"/>
              </a:ext>
            </a:extLst>
          </p:cNvPr>
          <p:cNvPicPr>
            <a:picLocks noChangeAspect="1"/>
          </p:cNvPicPr>
          <p:nvPr/>
        </p:nvPicPr>
        <p:blipFill rotWithShape="1">
          <a:blip r:embed="rId3">
            <a:extLst>
              <a:ext uri="{28A0092B-C50C-407E-A947-70E740481C1C}">
                <a14:useLocalDpi xmlns:a14="http://schemas.microsoft.com/office/drawing/2010/main" val="0"/>
              </a:ext>
            </a:extLst>
          </a:blip>
          <a:srcRect l="4165" r="2600" b="-3"/>
          <a:stretch/>
        </p:blipFill>
        <p:spPr>
          <a:xfrm>
            <a:off x="198741" y="2410448"/>
            <a:ext cx="5803323" cy="3890357"/>
          </a:xfrm>
          <a:prstGeom prst="rect">
            <a:avLst/>
          </a:prstGeom>
        </p:spPr>
      </p:pic>
      <p:pic>
        <p:nvPicPr>
          <p:cNvPr id="3" name="Picture 2" descr="A picture containing grass, plant, tree&#10;&#10;Description automatically generated">
            <a:extLst>
              <a:ext uri="{FF2B5EF4-FFF2-40B4-BE49-F238E27FC236}">
                <a16:creationId xmlns:a16="http://schemas.microsoft.com/office/drawing/2014/main" id="{70B91D98-AC7F-4553-921B-05C73B82F71C}"/>
              </a:ext>
            </a:extLst>
          </p:cNvPr>
          <p:cNvPicPr>
            <a:picLocks noChangeAspect="1"/>
          </p:cNvPicPr>
          <p:nvPr/>
        </p:nvPicPr>
        <p:blipFill rotWithShape="1">
          <a:blip r:embed="rId4">
            <a:extLst>
              <a:ext uri="{28A0092B-C50C-407E-A947-70E740481C1C}">
                <a14:useLocalDpi xmlns:a14="http://schemas.microsoft.com/office/drawing/2010/main" val="0"/>
              </a:ext>
            </a:extLst>
          </a:blip>
          <a:srcRect l="2248" r="6009" b="-3"/>
          <a:stretch/>
        </p:blipFill>
        <p:spPr>
          <a:xfrm>
            <a:off x="6189934" y="2410448"/>
            <a:ext cx="5803323" cy="3890357"/>
          </a:xfrm>
          <a:prstGeom prst="rect">
            <a:avLst/>
          </a:prstGeom>
        </p:spPr>
      </p:pic>
    </p:spTree>
    <p:extLst>
      <p:ext uri="{BB962C8B-B14F-4D97-AF65-F5344CB8AC3E}">
        <p14:creationId xmlns:p14="http://schemas.microsoft.com/office/powerpoint/2010/main" val="16778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front of a house&#10;&#10;Description automatically generated">
            <a:extLst>
              <a:ext uri="{FF2B5EF4-FFF2-40B4-BE49-F238E27FC236}">
                <a16:creationId xmlns:a16="http://schemas.microsoft.com/office/drawing/2014/main" id="{C7D33DEB-69E8-4CA7-9948-FC7B67159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128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AC5C03C9-1A6D-4788-BAD2-2AFF2A8B0F99}"/>
              </a:ext>
            </a:extLst>
          </p:cNvPr>
          <p:cNvPicPr>
            <a:picLocks noGrp="1" noChangeAspect="1"/>
          </p:cNvPicPr>
          <p:nvPr/>
        </p:nvPicPr>
        <p:blipFill>
          <a:blip r:embed="rId3" cstate="email">
            <a:extLst>
              <a:ext uri="{28A0092B-C50C-407E-A947-70E740481C1C}">
                <a14:useLocalDpi xmlns:a14="http://schemas.microsoft.com/office/drawing/2010/main"/>
              </a:ext>
            </a:extLst>
          </a:blip>
          <a:stretch>
            <a:fillRect/>
          </a:stretch>
        </p:blipFill>
        <p:spPr>
          <a:xfrm>
            <a:off x="886918" y="1042053"/>
            <a:ext cx="10418163" cy="5313776"/>
          </a:xfrm>
          <a:prstGeom prst="rect">
            <a:avLst/>
          </a:prstGeom>
        </p:spPr>
      </p:pic>
      <p:sp>
        <p:nvSpPr>
          <p:cNvPr id="3" name="TextBox 2">
            <a:extLst>
              <a:ext uri="{FF2B5EF4-FFF2-40B4-BE49-F238E27FC236}">
                <a16:creationId xmlns:a16="http://schemas.microsoft.com/office/drawing/2014/main" id="{B2039779-52E6-4CF9-AA7C-FE6A0D0F1B5F}"/>
              </a:ext>
            </a:extLst>
          </p:cNvPr>
          <p:cNvSpPr txBox="1"/>
          <p:nvPr/>
        </p:nvSpPr>
        <p:spPr>
          <a:xfrm>
            <a:off x="2323475" y="6265889"/>
            <a:ext cx="2526589" cy="369332"/>
          </a:xfrm>
          <a:prstGeom prst="rect">
            <a:avLst/>
          </a:prstGeom>
          <a:noFill/>
        </p:spPr>
        <p:txBody>
          <a:bodyPr wrap="none" rtlCol="0">
            <a:spAutoFit/>
          </a:bodyPr>
          <a:lstStyle/>
          <a:p>
            <a:r>
              <a:rPr lang="en-US" dirty="0"/>
              <a:t>Photo courtesy of J. Long</a:t>
            </a:r>
          </a:p>
        </p:txBody>
      </p:sp>
    </p:spTree>
    <p:extLst>
      <p:ext uri="{BB962C8B-B14F-4D97-AF65-F5344CB8AC3E}">
        <p14:creationId xmlns:p14="http://schemas.microsoft.com/office/powerpoint/2010/main" val="938282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591910C1-0FE0-4F5A-A4DA-6E1759230316}"/>
              </a:ext>
            </a:extLst>
          </p:cNvPr>
          <p:cNvPicPr>
            <a:picLocks noGrp="1" noChangeAspect="1"/>
          </p:cNvPicPr>
          <p:nvPr/>
        </p:nvPicPr>
        <p:blipFill rotWithShape="1">
          <a:blip r:embed="rId3" cstate="email">
            <a:extLst>
              <a:ext uri="{28A0092B-C50C-407E-A947-70E740481C1C}">
                <a14:useLocalDpi xmlns:a14="http://schemas.microsoft.com/office/drawing/2010/main"/>
              </a:ext>
            </a:extLst>
          </a:blip>
          <a:srcRect t="11131" r="1" b="11132"/>
          <a:stretch/>
        </p:blipFill>
        <p:spPr>
          <a:xfrm>
            <a:off x="568452" y="571500"/>
            <a:ext cx="11055096" cy="5715000"/>
          </a:xfrm>
          <a:prstGeom prst="rect">
            <a:avLst/>
          </a:prstGeom>
        </p:spPr>
      </p:pic>
      <p:sp>
        <p:nvSpPr>
          <p:cNvPr id="3" name="TextBox 2">
            <a:extLst>
              <a:ext uri="{FF2B5EF4-FFF2-40B4-BE49-F238E27FC236}">
                <a16:creationId xmlns:a16="http://schemas.microsoft.com/office/drawing/2014/main" id="{335E2173-C3A6-4350-88D0-ED74E5AB2393}"/>
              </a:ext>
            </a:extLst>
          </p:cNvPr>
          <p:cNvSpPr txBox="1"/>
          <p:nvPr/>
        </p:nvSpPr>
        <p:spPr>
          <a:xfrm flipH="1">
            <a:off x="1948721" y="6400800"/>
            <a:ext cx="2803161" cy="369332"/>
          </a:xfrm>
          <a:prstGeom prst="rect">
            <a:avLst/>
          </a:prstGeom>
          <a:noFill/>
        </p:spPr>
        <p:txBody>
          <a:bodyPr wrap="square" rtlCol="0">
            <a:spAutoFit/>
          </a:bodyPr>
          <a:lstStyle/>
          <a:p>
            <a:r>
              <a:rPr lang="en-US" dirty="0"/>
              <a:t>Photo courtesy of J. Long</a:t>
            </a:r>
          </a:p>
        </p:txBody>
      </p:sp>
    </p:spTree>
    <p:extLst>
      <p:ext uri="{BB962C8B-B14F-4D97-AF65-F5344CB8AC3E}">
        <p14:creationId xmlns:p14="http://schemas.microsoft.com/office/powerpoint/2010/main" val="42184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F799DC9-6C37-494C-A0A2-3D15C95D3C4A}"/>
              </a:ext>
            </a:extLst>
          </p:cNvPr>
          <p:cNvSpPr txBox="1"/>
          <p:nvPr/>
        </p:nvSpPr>
        <p:spPr>
          <a:xfrm>
            <a:off x="841248" y="334644"/>
            <a:ext cx="10509504" cy="107691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chemeClr val="tx1"/>
                </a:solidFill>
                <a:latin typeface="+mj-lt"/>
                <a:ea typeface="+mj-ea"/>
                <a:cs typeface="+mj-cs"/>
              </a:rPr>
              <a:t>So why Sheet Mulch?</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extBox 2">
            <a:extLst>
              <a:ext uri="{FF2B5EF4-FFF2-40B4-BE49-F238E27FC236}">
                <a16:creationId xmlns:a16="http://schemas.microsoft.com/office/drawing/2014/main" id="{C218E95F-855C-47F2-B4D2-EB9454E0BD1E}"/>
              </a:ext>
            </a:extLst>
          </p:cNvPr>
          <p:cNvGraphicFramePr/>
          <p:nvPr>
            <p:extLst>
              <p:ext uri="{D42A27DB-BD31-4B8C-83A1-F6EECF244321}">
                <p14:modId xmlns:p14="http://schemas.microsoft.com/office/powerpoint/2010/main" val="4076662896"/>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1118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73B5FE-A989-4F91-9889-5A1B8A6AB7E6}"/>
              </a:ext>
            </a:extLst>
          </p:cNvPr>
          <p:cNvSpPr txBox="1"/>
          <p:nvPr/>
        </p:nvSpPr>
        <p:spPr>
          <a:xfrm>
            <a:off x="2214563" y="842963"/>
            <a:ext cx="9444037" cy="646331"/>
          </a:xfrm>
          <a:prstGeom prst="rect">
            <a:avLst/>
          </a:prstGeom>
          <a:noFill/>
        </p:spPr>
        <p:txBody>
          <a:bodyPr wrap="square" rtlCol="0">
            <a:spAutoFit/>
          </a:bodyPr>
          <a:lstStyle/>
          <a:p>
            <a:r>
              <a:rPr lang="en-US" sz="3600" dirty="0"/>
              <a:t>Let’s Talk Briefly About Bermudagrass</a:t>
            </a:r>
          </a:p>
        </p:txBody>
      </p:sp>
      <p:pic>
        <p:nvPicPr>
          <p:cNvPr id="1026" name="Picture 2" descr="Photo">
            <a:extLst>
              <a:ext uri="{FF2B5EF4-FFF2-40B4-BE49-F238E27FC236}">
                <a16:creationId xmlns:a16="http://schemas.microsoft.com/office/drawing/2014/main" id="{CCE165B5-0EBA-4031-8E59-94340C053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1933574"/>
            <a:ext cx="6615111"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838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913468" y="365125"/>
            <a:ext cx="9440332" cy="1325563"/>
          </a:xfrm>
        </p:spPr>
        <p:txBody>
          <a:bodyPr>
            <a:normAutofit/>
          </a:bodyPr>
          <a:lstStyle/>
          <a:p>
            <a:r>
              <a:rPr lang="en-US" sz="5400"/>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endParaRPr lang="en-US" dirty="0"/>
          </a:p>
          <a:p>
            <a:pPr lvl="1"/>
            <a:r>
              <a:rPr lang="en-US" dirty="0"/>
              <a:t>Extend</a:t>
            </a:r>
            <a:r>
              <a:rPr lang="en-US" dirty="0">
                <a:solidFill>
                  <a:srgbClr val="0070C0"/>
                </a:solidFill>
              </a:rPr>
              <a:t> research-based</a:t>
            </a:r>
            <a:r>
              <a:rPr lang="en-US" dirty="0"/>
              <a:t>, sustainable gardening and composting information</a:t>
            </a:r>
          </a:p>
          <a:p>
            <a:pPr lvl="1"/>
            <a:endParaRPr lang="en-US" dirty="0"/>
          </a:p>
          <a:p>
            <a:pPr lvl="1"/>
            <a:r>
              <a:rPr lang="en-US" dirty="0"/>
              <a:t>Present accurate, impartial information to </a:t>
            </a:r>
            <a:r>
              <a:rPr lang="en-US" dirty="0">
                <a:solidFill>
                  <a:srgbClr val="0070C0"/>
                </a:solidFill>
              </a:rPr>
              <a:t>home gardeners</a:t>
            </a:r>
          </a:p>
          <a:p>
            <a:pPr lvl="1"/>
            <a:endParaRPr lang="en-US" dirty="0"/>
          </a:p>
          <a:p>
            <a:pPr lvl="1"/>
            <a:r>
              <a:rPr lang="en-US" dirty="0"/>
              <a:t>Encourage public to make </a:t>
            </a:r>
            <a:r>
              <a:rPr lang="en-US" dirty="0">
                <a:solidFill>
                  <a:srgbClr val="0070C0"/>
                </a:solidFill>
              </a:rPr>
              <a:t>informed </a:t>
            </a:r>
            <a:r>
              <a:rPr lang="en-US" dirty="0"/>
              <a:t>gardening decisions</a:t>
            </a:r>
          </a:p>
        </p:txBody>
      </p:sp>
      <p:sp>
        <p:nvSpPr>
          <p:cNvPr id="4" name="Slide Number Placeholder 3"/>
          <p:cNvSpPr>
            <a:spLocks noGrp="1"/>
          </p:cNvSpPr>
          <p:nvPr>
            <p:ph type="sldNum" sz="quarter" idx="12"/>
          </p:nvPr>
        </p:nvSpPr>
        <p:spPr/>
        <p:txBody>
          <a:bodyPr>
            <a:normAutofit/>
          </a:bodyPr>
          <a:lstStyle/>
          <a:p>
            <a:pPr>
              <a:spcAft>
                <a:spcPts val="600"/>
              </a:spcAft>
            </a:pPr>
            <a:fld id="{111DB74A-73E3-49E8-8984-0D5D8C20C556}" type="slidenum">
              <a:rPr lang="en-US"/>
              <a:pPr>
                <a:spcAft>
                  <a:spcPts val="600"/>
                </a:spcAft>
              </a:pPr>
              <a:t>2</a:t>
            </a:fld>
            <a:endParaRPr lang="en-US"/>
          </a:p>
        </p:txBody>
      </p:sp>
      <p:pic>
        <p:nvPicPr>
          <p:cNvPr id="2" name="Picture 1" descr="A picture containing kite&#10;&#10;Description automatically generated">
            <a:extLst>
              <a:ext uri="{FF2B5EF4-FFF2-40B4-BE49-F238E27FC236}">
                <a16:creationId xmlns:a16="http://schemas.microsoft.com/office/drawing/2014/main" id="{7147D69C-FB1F-468E-9E9F-47C4653FC04E}"/>
              </a:ext>
            </a:extLst>
          </p:cNvPr>
          <p:cNvPicPr>
            <a:picLocks noChangeAspect="1"/>
          </p:cNvPicPr>
          <p:nvPr/>
        </p:nvPicPr>
        <p:blipFill rotWithShape="1">
          <a:blip r:embed="rId2">
            <a:extLst>
              <a:ext uri="{28A0092B-C50C-407E-A947-70E740481C1C}">
                <a14:useLocalDpi xmlns:a14="http://schemas.microsoft.com/office/drawing/2010/main" val="0"/>
              </a:ext>
            </a:extLst>
          </a:blip>
          <a:srcRect r="1499"/>
          <a:stretch/>
        </p:blipFill>
        <p:spPr>
          <a:xfrm>
            <a:off x="845054" y="570706"/>
            <a:ext cx="900692" cy="914400"/>
          </a:xfrm>
          <a:prstGeom prst="rect">
            <a:avLst/>
          </a:prstGeom>
        </p:spPr>
      </p:pic>
      <p:pic>
        <p:nvPicPr>
          <p:cNvPr id="6" name="Picture 5" descr="A close up of a logo&#10;&#10;Description automatically generated">
            <a:extLst>
              <a:ext uri="{FF2B5EF4-FFF2-40B4-BE49-F238E27FC236}">
                <a16:creationId xmlns:a16="http://schemas.microsoft.com/office/drawing/2014/main" id="{55694369-A43C-4D75-81AD-105EEE500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440" y="6022983"/>
            <a:ext cx="4977562" cy="7590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hoto Credit: D. Abella&#10;&#10;">
            <a:extLst>
              <a:ext uri="{FF2B5EF4-FFF2-40B4-BE49-F238E27FC236}">
                <a16:creationId xmlns:a16="http://schemas.microsoft.com/office/drawing/2014/main" id="{4FFAAC46-D9E2-4B88-B0F0-319FB7D50C3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887" b="10072"/>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TextBox 2">
            <a:extLst>
              <a:ext uri="{FF2B5EF4-FFF2-40B4-BE49-F238E27FC236}">
                <a16:creationId xmlns:a16="http://schemas.microsoft.com/office/drawing/2014/main" id="{170ED9F3-6321-4035-89B2-ABF384163DFF}"/>
              </a:ext>
            </a:extLst>
          </p:cNvPr>
          <p:cNvSpPr txBox="1"/>
          <p:nvPr/>
        </p:nvSpPr>
        <p:spPr>
          <a:xfrm>
            <a:off x="4572001" y="1505244"/>
            <a:ext cx="6781800" cy="3953022"/>
          </a:xfrm>
          <a:prstGeom prst="rect">
            <a:avLst/>
          </a:prstGeom>
        </p:spPr>
        <p:txBody>
          <a:bodyPr vert="horz" lIns="91440" tIns="45720" rIns="91440" bIns="45720" rtlCol="0" anchor="t">
            <a:normAutofit/>
          </a:bodyPr>
          <a:lstStyle/>
          <a:p>
            <a:pPr marL="514350" indent="-228600">
              <a:lnSpc>
                <a:spcPct val="90000"/>
              </a:lnSpc>
              <a:spcAft>
                <a:spcPts val="600"/>
              </a:spcAft>
              <a:buFont typeface="Arial" panose="020B0604020202020204" pitchFamily="34" charset="0"/>
              <a:buChar char="•"/>
            </a:pPr>
            <a:r>
              <a:rPr lang="en-US" sz="2000"/>
              <a:t>Above ground shoots are called stolons</a:t>
            </a:r>
          </a:p>
          <a:p>
            <a:pPr marL="514350" indent="-228600">
              <a:lnSpc>
                <a:spcPct val="90000"/>
              </a:lnSpc>
              <a:spcAft>
                <a:spcPts val="600"/>
              </a:spcAft>
              <a:buFont typeface="Arial" panose="020B0604020202020204" pitchFamily="34" charset="0"/>
              <a:buChar char="•"/>
            </a:pPr>
            <a:r>
              <a:rPr lang="en-US" sz="2000"/>
              <a:t>Below the ground shoots are called rhizomes</a:t>
            </a:r>
          </a:p>
          <a:p>
            <a:pPr marL="514350" indent="-228600">
              <a:lnSpc>
                <a:spcPct val="90000"/>
              </a:lnSpc>
              <a:spcAft>
                <a:spcPts val="600"/>
              </a:spcAft>
              <a:buFont typeface="Arial" panose="020B0604020202020204" pitchFamily="34" charset="0"/>
              <a:buChar char="•"/>
            </a:pPr>
            <a:r>
              <a:rPr lang="en-US" sz="2000"/>
              <a:t>It likes moist soil</a:t>
            </a:r>
          </a:p>
          <a:p>
            <a:pPr marL="514350" indent="-228600">
              <a:lnSpc>
                <a:spcPct val="90000"/>
              </a:lnSpc>
              <a:spcAft>
                <a:spcPts val="600"/>
              </a:spcAft>
              <a:buFont typeface="Arial" panose="020B0604020202020204" pitchFamily="34" charset="0"/>
              <a:buChar char="•"/>
            </a:pPr>
            <a:r>
              <a:rPr lang="en-US" sz="2000"/>
              <a:t>Never add to home compost!</a:t>
            </a:r>
          </a:p>
          <a:p>
            <a:pPr marL="514350" indent="-228600">
              <a:lnSpc>
                <a:spcPct val="90000"/>
              </a:lnSpc>
              <a:spcAft>
                <a:spcPts val="600"/>
              </a:spcAft>
              <a:buFont typeface="Arial" panose="020B0604020202020204" pitchFamily="34" charset="0"/>
              <a:buChar char="•"/>
            </a:pPr>
            <a:endParaRPr lang="en-US" sz="2000"/>
          </a:p>
          <a:p>
            <a:pPr marL="514350" indent="-228600">
              <a:lnSpc>
                <a:spcPct val="90000"/>
              </a:lnSpc>
              <a:spcAft>
                <a:spcPts val="600"/>
              </a:spcAft>
              <a:buFont typeface="Arial" panose="020B0604020202020204" pitchFamily="34" charset="0"/>
              <a:buChar char="•"/>
            </a:pPr>
            <a:endParaRPr lang="en-US" sz="2000"/>
          </a:p>
          <a:p>
            <a:pPr marL="514350" indent="-228600">
              <a:lnSpc>
                <a:spcPct val="90000"/>
              </a:lnSpc>
              <a:spcAft>
                <a:spcPts val="600"/>
              </a:spcAft>
              <a:buFont typeface="Arial" panose="020B0604020202020204" pitchFamily="34" charset="0"/>
              <a:buChar char="•"/>
            </a:pPr>
            <a:r>
              <a:rPr lang="en-US" sz="2000"/>
              <a:t>Cover with black polyethylene during summer months</a:t>
            </a:r>
          </a:p>
          <a:p>
            <a:pPr marL="514350" indent="-228600">
              <a:lnSpc>
                <a:spcPct val="90000"/>
              </a:lnSpc>
              <a:spcAft>
                <a:spcPts val="600"/>
              </a:spcAft>
              <a:buFont typeface="Arial" panose="020B0604020202020204" pitchFamily="34" charset="0"/>
              <a:buChar char="•"/>
            </a:pPr>
            <a:r>
              <a:rPr lang="en-US" sz="2000"/>
              <a:t>Clear plastic mulching ( Solarization) also during summer months</a:t>
            </a:r>
          </a:p>
        </p:txBody>
      </p:sp>
      <p:sp>
        <p:nvSpPr>
          <p:cNvPr id="7" name="TextBox 6">
            <a:extLst>
              <a:ext uri="{FF2B5EF4-FFF2-40B4-BE49-F238E27FC236}">
                <a16:creationId xmlns:a16="http://schemas.microsoft.com/office/drawing/2014/main" id="{7A906369-091F-495B-A5D0-13CC0206B59B}"/>
              </a:ext>
            </a:extLst>
          </p:cNvPr>
          <p:cNvSpPr txBox="1"/>
          <p:nvPr/>
        </p:nvSpPr>
        <p:spPr>
          <a:xfrm>
            <a:off x="3615397" y="6295678"/>
            <a:ext cx="2480603" cy="369332"/>
          </a:xfrm>
          <a:prstGeom prst="rect">
            <a:avLst/>
          </a:prstGeom>
          <a:noFill/>
        </p:spPr>
        <p:txBody>
          <a:bodyPr wrap="square" rtlCol="0">
            <a:spAutoFit/>
          </a:bodyPr>
          <a:lstStyle/>
          <a:p>
            <a:r>
              <a:rPr lang="en-US" dirty="0"/>
              <a:t>Photo Credit: D. </a:t>
            </a:r>
            <a:r>
              <a:rPr lang="en-US" dirty="0" err="1"/>
              <a:t>Abella</a:t>
            </a:r>
            <a:endParaRPr lang="en-US" dirty="0"/>
          </a:p>
        </p:txBody>
      </p:sp>
    </p:spTree>
    <p:extLst>
      <p:ext uri="{BB962C8B-B14F-4D97-AF65-F5344CB8AC3E}">
        <p14:creationId xmlns:p14="http://schemas.microsoft.com/office/powerpoint/2010/main" val="3021243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EE886-C40D-44AB-A290-DBDA9C7C1DE4}"/>
              </a:ext>
            </a:extLst>
          </p:cNvPr>
          <p:cNvSpPr txBox="1"/>
          <p:nvPr/>
        </p:nvSpPr>
        <p:spPr>
          <a:xfrm>
            <a:off x="2114550" y="689318"/>
            <a:ext cx="6494877" cy="830997"/>
          </a:xfrm>
          <a:prstGeom prst="rect">
            <a:avLst/>
          </a:prstGeom>
          <a:noFill/>
        </p:spPr>
        <p:txBody>
          <a:bodyPr wrap="square" rtlCol="0">
            <a:spAutoFit/>
          </a:bodyPr>
          <a:lstStyle/>
          <a:p>
            <a:r>
              <a:rPr lang="en-US" sz="4800" dirty="0"/>
              <a:t>Resources:</a:t>
            </a:r>
          </a:p>
        </p:txBody>
      </p:sp>
      <p:sp>
        <p:nvSpPr>
          <p:cNvPr id="4" name="TextBox 3">
            <a:extLst>
              <a:ext uri="{FF2B5EF4-FFF2-40B4-BE49-F238E27FC236}">
                <a16:creationId xmlns:a16="http://schemas.microsoft.com/office/drawing/2014/main" id="{BA0CB01C-29FE-43C7-8AC6-98C177404ACB}"/>
              </a:ext>
            </a:extLst>
          </p:cNvPr>
          <p:cNvSpPr txBox="1"/>
          <p:nvPr/>
        </p:nvSpPr>
        <p:spPr>
          <a:xfrm>
            <a:off x="1997612" y="2110154"/>
            <a:ext cx="6214129" cy="1384995"/>
          </a:xfrm>
          <a:prstGeom prst="rect">
            <a:avLst/>
          </a:prstGeom>
          <a:noFill/>
        </p:spPr>
        <p:txBody>
          <a:bodyPr wrap="square">
            <a:spAutoFit/>
          </a:bodyPr>
          <a:lstStyle/>
          <a:p>
            <a:r>
              <a:rPr lang="en-US" sz="2800" dirty="0"/>
              <a:t>https://extension.oregonstate.edu/sites/default/files/documents/12281/sheetmulching.pdf</a:t>
            </a:r>
          </a:p>
        </p:txBody>
      </p:sp>
      <p:sp>
        <p:nvSpPr>
          <p:cNvPr id="3" name="TextBox 2">
            <a:extLst>
              <a:ext uri="{FF2B5EF4-FFF2-40B4-BE49-F238E27FC236}">
                <a16:creationId xmlns:a16="http://schemas.microsoft.com/office/drawing/2014/main" id="{0B2ACB03-6009-4858-9318-4F2CF2C4BD71}"/>
              </a:ext>
            </a:extLst>
          </p:cNvPr>
          <p:cNvSpPr txBox="1"/>
          <p:nvPr/>
        </p:nvSpPr>
        <p:spPr>
          <a:xfrm>
            <a:off x="1997613" y="4318782"/>
            <a:ext cx="7846476" cy="1077218"/>
          </a:xfrm>
          <a:prstGeom prst="rect">
            <a:avLst/>
          </a:prstGeom>
          <a:noFill/>
        </p:spPr>
        <p:txBody>
          <a:bodyPr wrap="square" rtlCol="0">
            <a:spAutoFit/>
          </a:bodyPr>
          <a:lstStyle/>
          <a:p>
            <a:r>
              <a:rPr lang="en-US" sz="3200" dirty="0"/>
              <a:t>http://ipm.ucanr.edu/PMG/PESTNOTES/pn7453.html</a:t>
            </a:r>
          </a:p>
        </p:txBody>
      </p:sp>
    </p:spTree>
    <p:extLst>
      <p:ext uri="{BB962C8B-B14F-4D97-AF65-F5344CB8AC3E}">
        <p14:creationId xmlns:p14="http://schemas.microsoft.com/office/powerpoint/2010/main" val="2568363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7B2FB-9EF9-4FAD-9C5B-96FD13FA8754}"/>
              </a:ext>
            </a:extLst>
          </p:cNvPr>
          <p:cNvPicPr>
            <a:picLocks noChangeAspect="1"/>
          </p:cNvPicPr>
          <p:nvPr/>
        </p:nvPicPr>
        <p:blipFill>
          <a:blip r:embed="rId2"/>
          <a:stretch>
            <a:fillRect/>
          </a:stretch>
        </p:blipFill>
        <p:spPr>
          <a:xfrm>
            <a:off x="182880" y="0"/>
            <a:ext cx="11859065" cy="6857999"/>
          </a:xfrm>
          <a:prstGeom prst="rect">
            <a:avLst/>
          </a:prstGeom>
        </p:spPr>
      </p:pic>
    </p:spTree>
    <p:extLst>
      <p:ext uri="{BB962C8B-B14F-4D97-AF65-F5344CB8AC3E}">
        <p14:creationId xmlns:p14="http://schemas.microsoft.com/office/powerpoint/2010/main" val="295788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22098" y="365125"/>
            <a:ext cx="6931702" cy="1325563"/>
          </a:xfrm>
        </p:spPr>
        <p:txBody>
          <a:bodyPr>
            <a:normAutofit/>
          </a:bodyPr>
          <a:lstStyle/>
          <a:p>
            <a:r>
              <a:rPr lang="en-US" sz="4800" b="1" dirty="0"/>
              <a:t>Thank You!</a:t>
            </a:r>
          </a:p>
        </p:txBody>
      </p:sp>
      <p:sp>
        <p:nvSpPr>
          <p:cNvPr id="7" name="Text Placeholder 6"/>
          <p:cNvSpPr>
            <a:spLocks noGrp="1"/>
          </p:cNvSpPr>
          <p:nvPr>
            <p:ph type="body" idx="1"/>
          </p:nvPr>
        </p:nvSpPr>
        <p:spPr>
          <a:xfrm>
            <a:off x="1981200" y="2128602"/>
            <a:ext cx="8229600" cy="720959"/>
          </a:xfrm>
        </p:spPr>
        <p:txBody>
          <a:bodyPr>
            <a:noAutofit/>
          </a:bodyPr>
          <a:lstStyle/>
          <a:p>
            <a:r>
              <a:rPr lang="en-US" sz="4000" dirty="0">
                <a:solidFill>
                  <a:srgbClr val="0070C0"/>
                </a:solidFill>
              </a:rPr>
              <a:t>Any Questions?</a:t>
            </a:r>
          </a:p>
        </p:txBody>
      </p:sp>
      <p:sp>
        <p:nvSpPr>
          <p:cNvPr id="8" name="Content Placeholder 7"/>
          <p:cNvSpPr>
            <a:spLocks noGrp="1"/>
          </p:cNvSpPr>
          <p:nvPr>
            <p:ph sz="half" idx="2"/>
          </p:nvPr>
        </p:nvSpPr>
        <p:spPr>
          <a:xfrm>
            <a:off x="2085974" y="2849561"/>
            <a:ext cx="8110757" cy="2951632"/>
          </a:xfrm>
        </p:spPr>
        <p:txBody>
          <a:bodyPr/>
          <a:lstStyle/>
          <a:p>
            <a:endParaRPr lang="en-US" dirty="0"/>
          </a:p>
          <a:p>
            <a:pPr marL="0" indent="0" algn="ctr">
              <a:buNone/>
            </a:pPr>
            <a:endParaRPr lang="en-US" dirty="0">
              <a:solidFill>
                <a:srgbClr val="0070C0"/>
              </a:solidFill>
            </a:endParaRPr>
          </a:p>
          <a:p>
            <a:pPr marL="0" indent="0" algn="ctr">
              <a:buNone/>
            </a:pPr>
            <a:r>
              <a:rPr lang="en-US" dirty="0">
                <a:solidFill>
                  <a:srgbClr val="0070C0"/>
                </a:solidFill>
              </a:rPr>
              <a:t> </a:t>
            </a:r>
            <a:r>
              <a:rPr lang="en-US" dirty="0"/>
              <a:t>Master</a:t>
            </a:r>
            <a:r>
              <a:rPr lang="en-US" dirty="0">
                <a:solidFill>
                  <a:srgbClr val="0070C0"/>
                </a:solidFill>
              </a:rPr>
              <a:t> </a:t>
            </a:r>
            <a:r>
              <a:rPr lang="en-US" dirty="0"/>
              <a:t>Gardener Hotline: </a:t>
            </a:r>
            <a:r>
              <a:rPr lang="en-US" b="1" dirty="0"/>
              <a:t>(530) 889-7388</a:t>
            </a:r>
          </a:p>
          <a:p>
            <a:pPr marL="0" indent="0" algn="ctr">
              <a:buNone/>
            </a:pPr>
            <a:r>
              <a:rPr lang="en-US" dirty="0" err="1"/>
              <a:t>Rotline</a:t>
            </a:r>
            <a:r>
              <a:rPr lang="en-US" b="1" dirty="0"/>
              <a:t> (530)889-7399</a:t>
            </a:r>
          </a:p>
          <a:p>
            <a:pPr marL="0" indent="0" algn="ctr">
              <a:buNone/>
            </a:pPr>
            <a:r>
              <a:rPr lang="en-US" dirty="0"/>
              <a:t>Master Gardener Website: </a:t>
            </a:r>
            <a:r>
              <a:rPr lang="en-US" b="1" dirty="0"/>
              <a:t>pcmg.ucanr.org</a:t>
            </a:r>
          </a:p>
          <a:p>
            <a:pPr marL="0" indent="0" algn="ctr">
              <a:buNone/>
            </a:pPr>
            <a:endParaRPr lang="en-US" dirty="0">
              <a:solidFill>
                <a:srgbClr val="0070C0"/>
              </a:solidFill>
            </a:endParaRPr>
          </a:p>
        </p:txBody>
      </p:sp>
      <p:sp>
        <p:nvSpPr>
          <p:cNvPr id="10" name="Slide Number Placeholder 9"/>
          <p:cNvSpPr>
            <a:spLocks noGrp="1"/>
          </p:cNvSpPr>
          <p:nvPr>
            <p:ph type="sldNum" sz="quarter" idx="12"/>
          </p:nvPr>
        </p:nvSpPr>
        <p:spPr/>
        <p:txBody>
          <a:bodyPr/>
          <a:lstStyle/>
          <a:p>
            <a:fld id="{111DB74A-73E3-49E8-8984-0D5D8C20C556}" type="slidenum">
              <a:rPr lang="en-US" smtClean="0"/>
              <a:pPr/>
              <a:t>23</a:t>
            </a:fld>
            <a:endParaRPr lang="en-US"/>
          </a:p>
        </p:txBody>
      </p:sp>
      <p:pic>
        <p:nvPicPr>
          <p:cNvPr id="2" name="Picture 1">
            <a:extLst>
              <a:ext uri="{FF2B5EF4-FFF2-40B4-BE49-F238E27FC236}">
                <a16:creationId xmlns:a16="http://schemas.microsoft.com/office/drawing/2014/main" id="{66D67A98-4A67-4E7B-A3D7-14D910A58E55}"/>
              </a:ext>
            </a:extLst>
          </p:cNvPr>
          <p:cNvPicPr>
            <a:picLocks noChangeAspect="1"/>
          </p:cNvPicPr>
          <p:nvPr/>
        </p:nvPicPr>
        <p:blipFill>
          <a:blip r:embed="rId2"/>
          <a:stretch>
            <a:fillRect/>
          </a:stretch>
        </p:blipFill>
        <p:spPr>
          <a:xfrm>
            <a:off x="3608616" y="5801193"/>
            <a:ext cx="4974767" cy="9202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idx="1"/>
          </p:nvPr>
        </p:nvSpPr>
        <p:spPr>
          <a:xfrm>
            <a:off x="679622" y="871538"/>
            <a:ext cx="9124778" cy="5643562"/>
          </a:xfrm>
        </p:spPr>
        <p:txBody>
          <a:bodyPr>
            <a:normAutofit/>
          </a:bodyPr>
          <a:lstStyle/>
          <a:p>
            <a:r>
              <a:rPr lang="en-US" sz="3200" dirty="0">
                <a:solidFill>
                  <a:srgbClr val="C00000"/>
                </a:solidFill>
              </a:rPr>
              <a:t>Where to find us…</a:t>
            </a:r>
          </a:p>
          <a:p>
            <a:endParaRPr lang="en-US" sz="2000" dirty="0"/>
          </a:p>
          <a:p>
            <a:r>
              <a:rPr lang="en-US" sz="2400" dirty="0"/>
              <a:t>Online, in the Media, and Special Publications</a:t>
            </a:r>
          </a:p>
          <a:p>
            <a:pPr lvl="1"/>
            <a:r>
              <a:rPr lang="en-US" dirty="0"/>
              <a:t>Hotline: Call </a:t>
            </a:r>
            <a:r>
              <a:rPr lang="en-US" b="1" dirty="0"/>
              <a:t>(530) 889-7388 </a:t>
            </a:r>
            <a:r>
              <a:rPr lang="en-US" dirty="0"/>
              <a:t>or submit your questions online</a:t>
            </a:r>
          </a:p>
          <a:p>
            <a:pPr lvl="1"/>
            <a:r>
              <a:rPr lang="en-US" dirty="0"/>
              <a:t>Website: pcmg.ucanr.org</a:t>
            </a:r>
          </a:p>
          <a:p>
            <a:pPr lvl="1"/>
            <a:r>
              <a:rPr lang="en-US" dirty="0" err="1"/>
              <a:t>Facebook</a:t>
            </a:r>
            <a:r>
              <a:rPr lang="en-US" dirty="0"/>
              <a:t>, Twitter, </a:t>
            </a:r>
            <a:r>
              <a:rPr lang="en-US" dirty="0" err="1"/>
              <a:t>Instagram</a:t>
            </a:r>
            <a:endParaRPr lang="en-US" dirty="0"/>
          </a:p>
          <a:p>
            <a:pPr lvl="1"/>
            <a:r>
              <a:rPr lang="en-US" dirty="0"/>
              <a:t>Gold Country Media </a:t>
            </a:r>
            <a:r>
              <a:rPr lang="en-US" sz="2000" dirty="0"/>
              <a:t>quarterly </a:t>
            </a:r>
            <a:r>
              <a:rPr lang="en-US" dirty="0"/>
              <a:t>column </a:t>
            </a:r>
          </a:p>
          <a:p>
            <a:pPr lvl="1"/>
            <a:r>
              <a:rPr lang="en-US" i="1" dirty="0"/>
              <a:t>Curious Gardener </a:t>
            </a:r>
            <a:r>
              <a:rPr lang="en-US" dirty="0"/>
              <a:t>quarterly newsletter and on our website</a:t>
            </a:r>
          </a:p>
          <a:p>
            <a:pPr lvl="1"/>
            <a:r>
              <a:rPr lang="en-US" i="1" dirty="0"/>
              <a:t> Gardening Guide and Calendar</a:t>
            </a:r>
          </a:p>
        </p:txBody>
      </p:sp>
      <p:sp>
        <p:nvSpPr>
          <p:cNvPr id="4" name="Slide Number Placeholder 3"/>
          <p:cNvSpPr>
            <a:spLocks noGrp="1"/>
          </p:cNvSpPr>
          <p:nvPr>
            <p:ph type="sldNum" sz="quarter" idx="12"/>
          </p:nvPr>
        </p:nvSpPr>
        <p:spPr>
          <a:xfrm>
            <a:off x="10656530" y="6041362"/>
            <a:ext cx="683339" cy="365125"/>
          </a:xfrm>
        </p:spPr>
        <p:txBody>
          <a:bodyPr>
            <a:normAutofit/>
          </a:bodyPr>
          <a:lstStyle/>
          <a:p>
            <a:pPr>
              <a:spcAft>
                <a:spcPts val="600"/>
              </a:spcAft>
            </a:pPr>
            <a:fld id="{111DB74A-73E3-49E8-8984-0D5D8C20C556}" type="slidenum">
              <a:rPr lang="en-US">
                <a:solidFill>
                  <a:srgbClr val="FFFFFF"/>
                </a:solidFill>
              </a:rPr>
              <a:pPr>
                <a:spcAft>
                  <a:spcPts val="600"/>
                </a:spcAft>
              </a:pPr>
              <a:t>3</a:t>
            </a:fld>
            <a:endParaRPr lang="en-US">
              <a:solidFill>
                <a:srgbClr val="FFFFFF"/>
              </a:solidFill>
            </a:endParaRPr>
          </a:p>
        </p:txBody>
      </p:sp>
      <p:pic>
        <p:nvPicPr>
          <p:cNvPr id="2" name="Picture 1">
            <a:extLst>
              <a:ext uri="{FF2B5EF4-FFF2-40B4-BE49-F238E27FC236}">
                <a16:creationId xmlns:a16="http://schemas.microsoft.com/office/drawing/2014/main" id="{C181FDE7-59B9-4B09-9FCE-D62FEDA14CDD}"/>
              </a:ext>
            </a:extLst>
          </p:cNvPr>
          <p:cNvPicPr>
            <a:picLocks noChangeAspect="1"/>
          </p:cNvPicPr>
          <p:nvPr/>
        </p:nvPicPr>
        <p:blipFill>
          <a:blip r:embed="rId2"/>
          <a:stretch>
            <a:fillRect/>
          </a:stretch>
        </p:blipFill>
        <p:spPr>
          <a:xfrm>
            <a:off x="3608616" y="5986462"/>
            <a:ext cx="4974767" cy="71204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9357A56-C7D1-412C-9925-79BE8D5DF953}"/>
              </a:ext>
            </a:extLst>
          </p:cNvPr>
          <p:cNvSpPr>
            <a:spLocks noGrp="1"/>
          </p:cNvSpPr>
          <p:nvPr/>
        </p:nvSpPr>
        <p:spPr>
          <a:xfrm>
            <a:off x="1828800" y="279400"/>
            <a:ext cx="8382000" cy="1397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solidFill>
                  <a:schemeClr val="tx1"/>
                </a:solidFill>
              </a:rPr>
              <a:t>Who Are Master Gardeners?</a:t>
            </a:r>
          </a:p>
        </p:txBody>
      </p:sp>
      <p:sp>
        <p:nvSpPr>
          <p:cNvPr id="4" name="TextBox 3">
            <a:extLst>
              <a:ext uri="{FF2B5EF4-FFF2-40B4-BE49-F238E27FC236}">
                <a16:creationId xmlns:a16="http://schemas.microsoft.com/office/drawing/2014/main" id="{FBC51641-31CD-4C96-A0E1-9D1C06A26522}"/>
              </a:ext>
            </a:extLst>
          </p:cNvPr>
          <p:cNvSpPr txBox="1"/>
          <p:nvPr/>
        </p:nvSpPr>
        <p:spPr>
          <a:xfrm>
            <a:off x="928468" y="1445567"/>
            <a:ext cx="7315200" cy="461665"/>
          </a:xfrm>
          <a:prstGeom prst="rect">
            <a:avLst/>
          </a:prstGeom>
          <a:noFill/>
        </p:spPr>
        <p:txBody>
          <a:bodyPr wrap="square">
            <a:spAutoFit/>
          </a:bodyPr>
          <a:lstStyle/>
          <a:p>
            <a:r>
              <a:rPr lang="en-US" sz="2400" dirty="0">
                <a:solidFill>
                  <a:srgbClr val="0070C0"/>
                </a:solidFill>
              </a:rPr>
              <a:t>Where to find us…</a:t>
            </a:r>
          </a:p>
        </p:txBody>
      </p:sp>
      <p:sp>
        <p:nvSpPr>
          <p:cNvPr id="6" name="TextBox 5">
            <a:extLst>
              <a:ext uri="{FF2B5EF4-FFF2-40B4-BE49-F238E27FC236}">
                <a16:creationId xmlns:a16="http://schemas.microsoft.com/office/drawing/2014/main" id="{51E3690C-CBD1-45C9-A144-7B1E27C2A2FB}"/>
              </a:ext>
            </a:extLst>
          </p:cNvPr>
          <p:cNvSpPr txBox="1"/>
          <p:nvPr/>
        </p:nvSpPr>
        <p:spPr>
          <a:xfrm>
            <a:off x="928468" y="2090172"/>
            <a:ext cx="9282331" cy="3170099"/>
          </a:xfrm>
          <a:prstGeom prst="rect">
            <a:avLst/>
          </a:prstGeom>
          <a:noFill/>
        </p:spPr>
        <p:txBody>
          <a:bodyPr wrap="square">
            <a:spAutoFit/>
          </a:bodyPr>
          <a:lstStyle/>
          <a:p>
            <a:r>
              <a:rPr lang="en-US" sz="3200" dirty="0"/>
              <a:t>Workshops, Fairs and Festivals, and Special Events</a:t>
            </a:r>
          </a:p>
          <a:p>
            <a:pPr lvl="1"/>
            <a:r>
              <a:rPr lang="en-US" sz="2800" dirty="0"/>
              <a:t>Speakers by Request </a:t>
            </a:r>
          </a:p>
          <a:p>
            <a:pPr lvl="1"/>
            <a:r>
              <a:rPr lang="en-US" sz="2800" dirty="0"/>
              <a:t>Workshops (various venues, check website)</a:t>
            </a:r>
          </a:p>
          <a:p>
            <a:pPr lvl="1"/>
            <a:r>
              <a:rPr lang="en-US" sz="2800" dirty="0"/>
              <a:t>Farmers’ Markets (seasonal: Auburn, Roseville)</a:t>
            </a:r>
          </a:p>
          <a:p>
            <a:pPr lvl="1"/>
            <a:r>
              <a:rPr lang="en-US" sz="2800" dirty="0"/>
              <a:t>Fairs and Festivals Booths (varies)</a:t>
            </a:r>
          </a:p>
          <a:p>
            <a:pPr lvl="1"/>
            <a:r>
              <a:rPr lang="en-US" sz="2800" dirty="0"/>
              <a:t>Garden Faire (April)</a:t>
            </a:r>
          </a:p>
          <a:p>
            <a:pPr lvl="1"/>
            <a:r>
              <a:rPr lang="en-US" sz="2800" dirty="0"/>
              <a:t>Mother’s Day Garden Tour (May)</a:t>
            </a:r>
          </a:p>
        </p:txBody>
      </p:sp>
      <p:pic>
        <p:nvPicPr>
          <p:cNvPr id="7" name="Picture 6">
            <a:extLst>
              <a:ext uri="{FF2B5EF4-FFF2-40B4-BE49-F238E27FC236}">
                <a16:creationId xmlns:a16="http://schemas.microsoft.com/office/drawing/2014/main" id="{D4871A88-C6FB-42C5-BB3C-314B840B773D}"/>
              </a:ext>
            </a:extLst>
          </p:cNvPr>
          <p:cNvPicPr>
            <a:picLocks noChangeAspect="1"/>
          </p:cNvPicPr>
          <p:nvPr/>
        </p:nvPicPr>
        <p:blipFill>
          <a:blip r:embed="rId2"/>
          <a:stretch>
            <a:fillRect/>
          </a:stretch>
        </p:blipFill>
        <p:spPr>
          <a:xfrm>
            <a:off x="3608616" y="5986462"/>
            <a:ext cx="4974767" cy="712049"/>
          </a:xfrm>
          <a:prstGeom prst="rect">
            <a:avLst/>
          </a:prstGeom>
        </p:spPr>
      </p:pic>
    </p:spTree>
    <p:extLst>
      <p:ext uri="{BB962C8B-B14F-4D97-AF65-F5344CB8AC3E}">
        <p14:creationId xmlns:p14="http://schemas.microsoft.com/office/powerpoint/2010/main" val="1105902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11553CE-A8E2-4279-8B6B-2F49712019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9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EFBA99C2-C7ED-41DA-9C77-07F08EA9B1BA}"/>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a:latin typeface="+mj-lt"/>
                <a:ea typeface="+mj-ea"/>
                <a:cs typeface="+mj-cs"/>
              </a:rPr>
              <a:t>Let’s Talk Sheet Mulching or Replacing Your Lawn</a:t>
            </a:r>
          </a:p>
        </p:txBody>
      </p:sp>
      <p:cxnSp>
        <p:nvCxnSpPr>
          <p:cNvPr id="13"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55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DB5A0E89-4A2D-4A29-AFF1-01F9DBA49B55}"/>
              </a:ext>
            </a:extLst>
          </p:cNvPr>
          <p:cNvGraphicFramePr/>
          <p:nvPr>
            <p:extLst>
              <p:ext uri="{D42A27DB-BD31-4B8C-83A1-F6EECF244321}">
                <p14:modId xmlns:p14="http://schemas.microsoft.com/office/powerpoint/2010/main" val="3990918633"/>
              </p:ext>
            </p:extLst>
          </p:nvPr>
        </p:nvGraphicFramePr>
        <p:xfrm>
          <a:off x="838200" y="614363"/>
          <a:ext cx="10515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2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CF1D-D977-4113-A13A-32C9DE41F143}"/>
              </a:ext>
            </a:extLst>
          </p:cNvPr>
          <p:cNvSpPr>
            <a:spLocks noGrp="1"/>
          </p:cNvSpPr>
          <p:nvPr>
            <p:ph type="title"/>
          </p:nvPr>
        </p:nvSpPr>
        <p:spPr/>
        <p:txBody>
          <a:bodyPr anchor="t">
            <a:normAutofit/>
          </a:bodyPr>
          <a:lstStyle/>
          <a:p>
            <a:r>
              <a:rPr lang="en-US" dirty="0"/>
              <a:t>Lasagna or Sheet Mulching</a:t>
            </a:r>
          </a:p>
        </p:txBody>
      </p:sp>
      <p:sp>
        <p:nvSpPr>
          <p:cNvPr id="3" name="Content Placeholder 2">
            <a:extLst>
              <a:ext uri="{FF2B5EF4-FFF2-40B4-BE49-F238E27FC236}">
                <a16:creationId xmlns:a16="http://schemas.microsoft.com/office/drawing/2014/main" id="{01C2092D-CB54-4D25-A8F7-26C772C2CA1A}"/>
              </a:ext>
            </a:extLst>
          </p:cNvPr>
          <p:cNvSpPr>
            <a:spLocks noGrp="1"/>
          </p:cNvSpPr>
          <p:nvPr>
            <p:ph idx="1"/>
          </p:nvPr>
        </p:nvSpPr>
        <p:spPr>
          <a:xfrm>
            <a:off x="4306048" y="1343025"/>
            <a:ext cx="6866777" cy="5063462"/>
          </a:xfrm>
        </p:spPr>
        <p:txBody>
          <a:bodyPr>
            <a:normAutofit/>
          </a:bodyPr>
          <a:lstStyle/>
          <a:p>
            <a:pPr>
              <a:lnSpc>
                <a:spcPct val="90000"/>
              </a:lnSpc>
            </a:pPr>
            <a:r>
              <a:rPr lang="en-US" sz="2000" dirty="0"/>
              <a:t>Cut down grasses, weeds, etc. close to ground</a:t>
            </a:r>
          </a:p>
          <a:p>
            <a:pPr>
              <a:lnSpc>
                <a:spcPct val="90000"/>
              </a:lnSpc>
            </a:pPr>
            <a:endParaRPr lang="en-US" sz="1100" dirty="0"/>
          </a:p>
          <a:p>
            <a:pPr>
              <a:lnSpc>
                <a:spcPct val="90000"/>
              </a:lnSpc>
            </a:pPr>
            <a:r>
              <a:rPr lang="en-US" dirty="0"/>
              <a:t> </a:t>
            </a:r>
            <a:r>
              <a:rPr lang="en-US" sz="2000" dirty="0"/>
              <a:t>Cover with barrier such as newspaper or cardboard</a:t>
            </a:r>
          </a:p>
          <a:p>
            <a:pPr>
              <a:lnSpc>
                <a:spcPct val="90000"/>
              </a:lnSpc>
            </a:pPr>
            <a:endParaRPr lang="en-US" sz="1100" dirty="0"/>
          </a:p>
          <a:p>
            <a:pPr>
              <a:lnSpc>
                <a:spcPct val="90000"/>
              </a:lnSpc>
            </a:pPr>
            <a:r>
              <a:rPr lang="en-US" sz="1100" dirty="0"/>
              <a:t> </a:t>
            </a:r>
            <a:r>
              <a:rPr lang="en-US" sz="2000" dirty="0"/>
              <a:t>Top paper with dried leaves or compost</a:t>
            </a:r>
          </a:p>
          <a:p>
            <a:pPr>
              <a:lnSpc>
                <a:spcPct val="90000"/>
              </a:lnSpc>
            </a:pPr>
            <a:endParaRPr lang="en-US" sz="1100" dirty="0"/>
          </a:p>
          <a:p>
            <a:pPr>
              <a:lnSpc>
                <a:spcPct val="90000"/>
              </a:lnSpc>
            </a:pPr>
            <a:r>
              <a:rPr lang="en-US" sz="1100" dirty="0"/>
              <a:t> </a:t>
            </a:r>
            <a:r>
              <a:rPr lang="en-US" sz="2000" dirty="0"/>
              <a:t>Sprinkle with coffee grounds</a:t>
            </a:r>
          </a:p>
          <a:p>
            <a:pPr>
              <a:lnSpc>
                <a:spcPct val="90000"/>
              </a:lnSpc>
            </a:pPr>
            <a:endParaRPr lang="en-US" sz="1100" dirty="0"/>
          </a:p>
          <a:p>
            <a:pPr>
              <a:lnSpc>
                <a:spcPct val="90000"/>
              </a:lnSpc>
            </a:pPr>
            <a:r>
              <a:rPr lang="en-US" sz="2000" dirty="0"/>
              <a:t>Moisten</a:t>
            </a:r>
          </a:p>
          <a:p>
            <a:pPr>
              <a:lnSpc>
                <a:spcPct val="90000"/>
              </a:lnSpc>
            </a:pPr>
            <a:endParaRPr lang="en-US" sz="1100" dirty="0"/>
          </a:p>
          <a:p>
            <a:pPr>
              <a:lnSpc>
                <a:spcPct val="90000"/>
              </a:lnSpc>
            </a:pPr>
            <a:r>
              <a:rPr lang="en-US" sz="2000" dirty="0"/>
              <a:t>Repeat 3-4 times. Pile will compost down in height</a:t>
            </a:r>
          </a:p>
          <a:p>
            <a:pPr>
              <a:lnSpc>
                <a:spcPct val="90000"/>
              </a:lnSpc>
            </a:pPr>
            <a:endParaRPr lang="en-US" sz="1100" dirty="0"/>
          </a:p>
          <a:p>
            <a:pPr>
              <a:lnSpc>
                <a:spcPct val="90000"/>
              </a:lnSpc>
            </a:pPr>
            <a:r>
              <a:rPr lang="en-US" sz="2000" dirty="0"/>
              <a:t>Ready to plant in 3-4 months</a:t>
            </a:r>
          </a:p>
          <a:p>
            <a:pPr>
              <a:lnSpc>
                <a:spcPct val="90000"/>
              </a:lnSpc>
            </a:pPr>
            <a:endParaRPr lang="en-US" sz="1100" dirty="0"/>
          </a:p>
          <a:p>
            <a:pPr>
              <a:lnSpc>
                <a:spcPct val="90000"/>
              </a:lnSpc>
            </a:pPr>
            <a:endParaRPr lang="en-US" sz="1100" dirty="0"/>
          </a:p>
        </p:txBody>
      </p:sp>
      <p:sp>
        <p:nvSpPr>
          <p:cNvPr id="4" name="Slide Number Placeholder 3">
            <a:extLst>
              <a:ext uri="{FF2B5EF4-FFF2-40B4-BE49-F238E27FC236}">
                <a16:creationId xmlns:a16="http://schemas.microsoft.com/office/drawing/2014/main" id="{94978FE9-E2D9-4E46-9874-7256E8DC62BD}"/>
              </a:ext>
            </a:extLst>
          </p:cNvPr>
          <p:cNvSpPr>
            <a:spLocks noGrp="1"/>
          </p:cNvSpPr>
          <p:nvPr>
            <p:ph type="sldNum" sz="quarter" idx="12"/>
          </p:nvPr>
        </p:nvSpPr>
        <p:spPr/>
        <p:txBody>
          <a:bodyPr>
            <a:normAutofit/>
          </a:bodyPr>
          <a:lstStyle/>
          <a:p>
            <a:pPr>
              <a:spcAft>
                <a:spcPts val="600"/>
              </a:spcAft>
            </a:pPr>
            <a:fld id="{111DB74A-73E3-49E8-8984-0D5D8C20C556}" type="slidenum">
              <a:rPr lang="en-US" smtClean="0"/>
              <a:pPr>
                <a:spcAft>
                  <a:spcPts val="600"/>
                </a:spcAft>
              </a:pPr>
              <a:t>7</a:t>
            </a:fld>
            <a:endParaRPr lang="en-US"/>
          </a:p>
        </p:txBody>
      </p:sp>
      <p:pic>
        <p:nvPicPr>
          <p:cNvPr id="1026" name="Picture 2">
            <a:extLst>
              <a:ext uri="{FF2B5EF4-FFF2-40B4-BE49-F238E27FC236}">
                <a16:creationId xmlns:a16="http://schemas.microsoft.com/office/drawing/2014/main" id="{DBDCE394-026A-450E-87D4-88BE005C0C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72" r="14580"/>
          <a:stretch/>
        </p:blipFill>
        <p:spPr bwMode="auto">
          <a:xfrm>
            <a:off x="677334" y="2159331"/>
            <a:ext cx="3144597"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25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ouse on the side of a road&#10;&#10;Description automatically generated">
            <a:extLst>
              <a:ext uri="{FF2B5EF4-FFF2-40B4-BE49-F238E27FC236}">
                <a16:creationId xmlns:a16="http://schemas.microsoft.com/office/drawing/2014/main" id="{7A5159DA-257D-40C2-8B79-C982E0888F93}"/>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3047" y="10"/>
            <a:ext cx="12191999" cy="6857990"/>
          </a:xfrm>
          <a:prstGeom prst="rect">
            <a:avLst/>
          </a:prstGeom>
        </p:spPr>
      </p:pic>
      <p:sp>
        <p:nvSpPr>
          <p:cNvPr id="17"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BA64B0-399E-4299-950A-49594EDA060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                                                                                                                                              BORING!</a:t>
            </a:r>
          </a:p>
        </p:txBody>
      </p:sp>
    </p:spTree>
    <p:extLst>
      <p:ext uri="{BB962C8B-B14F-4D97-AF65-F5344CB8AC3E}">
        <p14:creationId xmlns:p14="http://schemas.microsoft.com/office/powerpoint/2010/main" val="31434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ree in the corner of a street&#10;&#10;Description automatically generated">
            <a:extLst>
              <a:ext uri="{FF2B5EF4-FFF2-40B4-BE49-F238E27FC236}">
                <a16:creationId xmlns:a16="http://schemas.microsoft.com/office/drawing/2014/main" id="{7F4F070E-9149-40A9-B50E-B84C5516C494}"/>
              </a:ext>
            </a:extLst>
          </p:cNvPr>
          <p:cNvPicPr>
            <a:picLocks noChangeAspect="1"/>
          </p:cNvPicPr>
          <p:nvPr/>
        </p:nvPicPr>
        <p:blipFill rotWithShape="1">
          <a:blip r:embed="rId3">
            <a:extLst>
              <a:ext uri="{28A0092B-C50C-407E-A947-70E740481C1C}">
                <a14:useLocalDpi xmlns:a14="http://schemas.microsoft.com/office/drawing/2010/main" val="0"/>
              </a:ext>
            </a:extLst>
          </a:blip>
          <a:srcRect t="6926" r="1" b="24147"/>
          <a:stretch/>
        </p:blipFill>
        <p:spPr>
          <a:xfrm>
            <a:off x="568452" y="571500"/>
            <a:ext cx="11055096" cy="5715000"/>
          </a:xfrm>
          <a:prstGeom prst="rect">
            <a:avLst/>
          </a:prstGeom>
        </p:spPr>
      </p:pic>
    </p:spTree>
    <p:extLst>
      <p:ext uri="{BB962C8B-B14F-4D97-AF65-F5344CB8AC3E}">
        <p14:creationId xmlns:p14="http://schemas.microsoft.com/office/powerpoint/2010/main" val="4116456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1617</TotalTime>
  <Words>1123</Words>
  <Application>Microsoft Office PowerPoint</Application>
  <PresentationFormat>Widescreen</PresentationFormat>
  <Paragraphs>116</Paragraphs>
  <Slides>23</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 </vt:lpstr>
      <vt:lpstr>Who Are Master Gardeners?</vt:lpstr>
      <vt:lpstr>PowerPoint Presentation</vt:lpstr>
      <vt:lpstr>PowerPoint Presentation</vt:lpstr>
      <vt:lpstr>PowerPoint Presentation</vt:lpstr>
      <vt:lpstr>PowerPoint Presentation</vt:lpstr>
      <vt:lpstr>Lasagna or Sheet Mulching</vt:lpstr>
      <vt:lpstr>                                                                                                                                              BORING!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Master Gardeners?</dc:title>
  <dc:creator>David Fritchie</dc:creator>
  <cp:lastModifiedBy>Nadine Hart</cp:lastModifiedBy>
  <cp:revision>35</cp:revision>
  <dcterms:created xsi:type="dcterms:W3CDTF">2020-08-30T15:41:22Z</dcterms:created>
  <dcterms:modified xsi:type="dcterms:W3CDTF">2021-06-14T21:50:10Z</dcterms:modified>
</cp:coreProperties>
</file>