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56"/>
  </p:notesMasterIdLst>
  <p:handoutMasterIdLst>
    <p:handoutMasterId r:id="rId57"/>
  </p:handoutMasterIdLst>
  <p:sldIdLst>
    <p:sldId id="262" r:id="rId4"/>
    <p:sldId id="263" r:id="rId5"/>
    <p:sldId id="265" r:id="rId6"/>
    <p:sldId id="269" r:id="rId7"/>
    <p:sldId id="368" r:id="rId8"/>
    <p:sldId id="275" r:id="rId9"/>
    <p:sldId id="315" r:id="rId10"/>
    <p:sldId id="268" r:id="rId11"/>
    <p:sldId id="311" r:id="rId12"/>
    <p:sldId id="327" r:id="rId13"/>
    <p:sldId id="326" r:id="rId14"/>
    <p:sldId id="329" r:id="rId15"/>
    <p:sldId id="330" r:id="rId16"/>
    <p:sldId id="349" r:id="rId17"/>
    <p:sldId id="351" r:id="rId18"/>
    <p:sldId id="369" r:id="rId19"/>
    <p:sldId id="331" r:id="rId20"/>
    <p:sldId id="281" r:id="rId21"/>
    <p:sldId id="352" r:id="rId22"/>
    <p:sldId id="358" r:id="rId23"/>
    <p:sldId id="354" r:id="rId24"/>
    <p:sldId id="278" r:id="rId25"/>
    <p:sldId id="305" r:id="rId26"/>
    <p:sldId id="353" r:id="rId27"/>
    <p:sldId id="372" r:id="rId28"/>
    <p:sldId id="371" r:id="rId29"/>
    <p:sldId id="373" r:id="rId30"/>
    <p:sldId id="350" r:id="rId31"/>
    <p:sldId id="375" r:id="rId32"/>
    <p:sldId id="377" r:id="rId33"/>
    <p:sldId id="312" r:id="rId34"/>
    <p:sldId id="360" r:id="rId35"/>
    <p:sldId id="325" r:id="rId36"/>
    <p:sldId id="356" r:id="rId37"/>
    <p:sldId id="345" r:id="rId38"/>
    <p:sldId id="363" r:id="rId39"/>
    <p:sldId id="376" r:id="rId40"/>
    <p:sldId id="364" r:id="rId41"/>
    <p:sldId id="365" r:id="rId42"/>
    <p:sldId id="366" r:id="rId43"/>
    <p:sldId id="374" r:id="rId44"/>
    <p:sldId id="367" r:id="rId45"/>
    <p:sldId id="317" r:id="rId46"/>
    <p:sldId id="316" r:id="rId47"/>
    <p:sldId id="297" r:id="rId48"/>
    <p:sldId id="276" r:id="rId49"/>
    <p:sldId id="341" r:id="rId50"/>
    <p:sldId id="296" r:id="rId51"/>
    <p:sldId id="362" r:id="rId52"/>
    <p:sldId id="319" r:id="rId53"/>
    <p:sldId id="379" r:id="rId54"/>
    <p:sldId id="270"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77096" autoAdjust="0"/>
  </p:normalViewPr>
  <p:slideViewPr>
    <p:cSldViewPr>
      <p:cViewPr>
        <p:scale>
          <a:sx n="137" d="100"/>
          <a:sy n="137" d="100"/>
        </p:scale>
        <p:origin x="-40" y="-20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79" d="100"/>
          <a:sy n="79" d="100"/>
        </p:scale>
        <p:origin x="-17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6B3FA4-DBAA-4EA7-8A79-5D496AB929E0}" type="datetimeFigureOut">
              <a:rPr lang="en-US" smtClean="0"/>
              <a:pPr/>
              <a:t>12/7/22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94C6B2-0E18-41FC-8CA1-B467464E7545}" type="datetimeFigureOut">
              <a:rPr lang="en-US" smtClean="0"/>
              <a:pPr/>
              <a:t>12/7/22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60A3E-4BC9-4497-95E2-69F5661E22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cbi.nlm.nih.gov/pmc/articles/PMC305396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limatecentral.org/gallery/graphics/global-warming-and-poison-iv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acdigsgardening.blogspot.com/2021/04/winter-chill-brings-out-spring-lilac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edialibrary.climatecentral.org/resources/seasonal-warming-2018"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bloomberg.com/news/articles/2019-01-31/dangerous-cold-snaps-feel-even-worse-because-they-re-now-so-rare" TargetMode="External"/><Relationship Id="rId4" Type="http://schemas.openxmlformats.org/officeDocument/2006/relationships/hyperlink" Target="https://medialibrary.climatecentral.org/resources/winter-warm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arinmg.ucanr.edu/PLANTS/PLANTS_TO_AVOID/"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earthlab.uw.edu/2020/04/new-nw-casc-synthesis-explores-the-effects-of-climate-change-on-invasive-species-in-the-northwest/"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canr.edu/sites/master_gardener/files/53787.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canr.edu/sites/master_gardener/files/53787.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1016/j.cub.2019.07.063"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universityofcalifornia.edu/news/plants-are-going-extinct-350-times-faster-historical-norm"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xerces.org/blog/western-monarch-population-closer-to-extinction-as-wait-continues-for-monarchs-protectio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ucanr.edu/blogs/blogcore/postdetail.cfm?postnum=45525&amp;fbclid=IwAR0fkGFj4ebU30scDqnppfCuj5vwwFD7s14Cz_oefKM3KbFqfmsFX8z6JfE"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lickr.com/photos/at8eqeq3/49173878456/in/photolist-2hVjYSC-2iL15My-2hhTXmC-kArmxn-kAqgsV-2h92xzh-2h93idA-2h93hSk-VjstD7-WzSukx-kAqPVR-kAtnt5-kAtfEq-kAqm6k-VLMiKd-kAr3JV-kAqUKP-kAt4hA-kAqRuF-kAqquH-stWUf-aSxy3D-aSxx36-aSxxxK-3Bh7d-2j2V5Fb-8ktcuW-28KMkZX-xovj72-2j3hCG-GRsSAZ-3Yn53V-e7Yyur-cagbRC-6TmukK-cEMTQj-6DFsri-28NNP29-7qYP6w-7qFUzS-cw1V3s-7qBUMt-HqjqU-23RaYZ-4nC2oa-4RZ9kE-7qYZvs-iRoDG-7gx9V1-4zn2Xh"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ildlife.org/bumblebees-bite-leaves-to-work-around-climate-change/" TargetMode="External"/><Relationship Id="rId4" Type="http://schemas.openxmlformats.org/officeDocument/2006/relationships/hyperlink" Target="http://dx.doi.org/10.1126/science.aay0496"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inegardening.com/article/gardening-in-a-changing-climat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alscape.org/planting-guide.php"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calscape.org/myplantlist/ord-name" TargetMode="External"/><Relationship Id="rId4" Type="http://schemas.openxmlformats.org/officeDocument/2006/relationships/hyperlink" Target="https://calscape.org/nurseries.php"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nca2014.globalchange.gov/highlights/regions/southwest"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news.nationalgeographic.com/news/2014/08/140812-california-climate-change-global-warming-science/" TargetMode="External"/><Relationship Id="rId4" Type="http://schemas.openxmlformats.org/officeDocument/2006/relationships/hyperlink" Target="https://oag.ca.gov/environment/impact"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assets.climatecentral.org/pdfs/westernwildfires2016vfinal.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ire.ca.gov/media/4996/readysetgo_plan.pdf"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readyforwildfire.org/prepare-for-wildfire/get-ready/fire-resistant-landscaping/"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energy.ca.gov/sites/default/files/2019-11/Reg_Report-SUM-CCCA4-2018-002_SacramentoValley_ADA.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limatechange.ucdavis.edu/scien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a:t>
            </a:r>
            <a:r>
              <a:rPr lang="en-US" b="0" dirty="0"/>
              <a:t>2/2021</a:t>
            </a:r>
            <a:endParaRPr lang="en-US" b="1" dirty="0"/>
          </a:p>
          <a:p>
            <a:r>
              <a:rPr lang="en-US" b="1" dirty="0"/>
              <a:t>Created by</a:t>
            </a:r>
            <a:r>
              <a:rPr lang="en-US" dirty="0"/>
              <a:t>:   Peggy </a:t>
            </a:r>
            <a:r>
              <a:rPr lang="en-US" dirty="0" err="1"/>
              <a:t>Beltramo</a:t>
            </a:r>
            <a:endParaRPr lang="en-US" dirty="0"/>
          </a:p>
          <a:p>
            <a:r>
              <a:rPr lang="en-US" b="1" dirty="0"/>
              <a:t>Audience:     </a:t>
            </a:r>
            <a:r>
              <a:rPr lang="en-US" b="0" dirty="0"/>
              <a:t>Developed for Zoom presentation. Also given as general meeting CE.</a:t>
            </a:r>
            <a:endParaRPr lang="en-US" dirty="0"/>
          </a:p>
          <a:p>
            <a:r>
              <a:rPr lang="en-US" b="1" dirty="0"/>
              <a:t>Publicity:  </a:t>
            </a:r>
            <a:r>
              <a:rPr lang="en-US" dirty="0"/>
              <a:t>    </a:t>
            </a:r>
            <a:r>
              <a:rPr lang="en-US" sz="1200" b="1" kern="1200" dirty="0">
                <a:solidFill>
                  <a:schemeClr val="tx1"/>
                </a:solidFill>
                <a:effectLst/>
                <a:latin typeface="+mn-lt"/>
                <a:ea typeface="+mn-ea"/>
                <a:cs typeface="+mn-cs"/>
              </a:rPr>
              <a:t>Gardening in a Changing Climate</a:t>
            </a:r>
            <a:r>
              <a:rPr lang="en-US" sz="1200" kern="1200" dirty="0">
                <a:solidFill>
                  <a:schemeClr val="tx1"/>
                </a:solidFill>
                <a:effectLst/>
                <a:latin typeface="+mn-lt"/>
                <a:ea typeface="+mn-ea"/>
                <a:cs typeface="+mn-cs"/>
              </a:rPr>
              <a:t>.  As our climate continues to change, gardeners must adapt to these changes. Find out how our gardening climate is changing and what we can do to respond to those changes.</a:t>
            </a:r>
          </a:p>
          <a:p>
            <a:r>
              <a:rPr lang="en-US" b="1" dirty="0"/>
              <a:t>Update History:   </a:t>
            </a:r>
            <a:r>
              <a:rPr lang="en-US" b="0" dirty="0"/>
              <a:t>for each update to the presentation include date, name of updater, explanation of update</a:t>
            </a:r>
          </a:p>
          <a:p>
            <a:r>
              <a:rPr lang="en-US" b="0" dirty="0"/>
              <a:t>                (were additional slides added, were web links updated, etc.)</a:t>
            </a:r>
            <a:endParaRPr lang="en-US" b="1"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a:t>
            </a:fld>
            <a:endParaRPr lang="en-US"/>
          </a:p>
        </p:txBody>
      </p:sp>
    </p:spTree>
    <p:extLst>
      <p:ext uri="{BB962C8B-B14F-4D97-AF65-F5344CB8AC3E}">
        <p14:creationId xmlns:p14="http://schemas.microsoft.com/office/powerpoint/2010/main" val="1202390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ucanr.edu</a:t>
            </a:r>
            <a:r>
              <a:rPr lang="en-US" dirty="0"/>
              <a:t>/blogs/</a:t>
            </a:r>
            <a:r>
              <a:rPr lang="en-US" dirty="0" err="1"/>
              <a:t>blogcore</a:t>
            </a:r>
            <a:r>
              <a:rPr lang="en-US" dirty="0"/>
              <a:t>/</a:t>
            </a:r>
            <a:r>
              <a:rPr lang="en-US" dirty="0" err="1"/>
              <a:t>postdetail.cfm?postnum</a:t>
            </a:r>
            <a:r>
              <a:rPr lang="en-US" dirty="0"/>
              <a:t>=38819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climatechange.ucdavis.edu</a:t>
            </a:r>
            <a:r>
              <a:rPr lang="en-US" dirty="0"/>
              <a:t>/science/climate-change-definitions/</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13</a:t>
            </a:fld>
            <a:endParaRPr lang="en-US"/>
          </a:p>
        </p:txBody>
      </p:sp>
    </p:spTree>
    <p:extLst>
      <p:ext uri="{BB962C8B-B14F-4D97-AF65-F5344CB8AC3E}">
        <p14:creationId xmlns:p14="http://schemas.microsoft.com/office/powerpoint/2010/main" val="3950744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https://cpb-us-e1.wpmucdn.com/</a:t>
            </a:r>
            <a:r>
              <a:rPr lang="en-US" dirty="0" err="1"/>
              <a:t>blogs.</a:t>
            </a:r>
            <a:r>
              <a:rPr lang="en-US" sz="1200" kern="1200" dirty="0" err="1">
                <a:solidFill>
                  <a:schemeClr val="tx1"/>
                </a:solidFill>
                <a:latin typeface="+mn-lt"/>
                <a:ea typeface="+mn-ea"/>
                <a:cs typeface="+mn-cs"/>
              </a:rPr>
              <a:t>cornell</a:t>
            </a:r>
            <a:r>
              <a:rPr lang="en-US" dirty="0" err="1"/>
              <a:t>.edu</a:t>
            </a:r>
            <a:r>
              <a:rPr lang="en-US" dirty="0"/>
              <a:t>/</a:t>
            </a:r>
            <a:r>
              <a:rPr lang="en-US" dirty="0" err="1"/>
              <a:t>dist</a:t>
            </a:r>
            <a:r>
              <a:rPr lang="en-US" dirty="0"/>
              <a:t>/1/7755/files/2018/11/Course-Book-Fall-2018-289zx3u.pdf</a:t>
            </a:r>
          </a:p>
          <a:p>
            <a:r>
              <a:rPr lang="en-US" dirty="0"/>
              <a:t>Pages 15-16</a:t>
            </a:r>
          </a:p>
          <a:p>
            <a:endParaRPr lang="en-US" dirty="0"/>
          </a:p>
          <a:p>
            <a:endParaRPr lang="en-US" dirty="0"/>
          </a:p>
          <a:p>
            <a:r>
              <a:rPr lang="en-US" sz="1200" b="1" kern="1200" dirty="0">
                <a:solidFill>
                  <a:schemeClr val="tx1"/>
                </a:solidFill>
                <a:effectLst/>
                <a:latin typeface="+mn-lt"/>
                <a:ea typeface="+mn-ea"/>
                <a:cs typeface="+mn-cs"/>
              </a:rPr>
              <a:t>Observing Signs of Climate Change Impacts in Garden Systems </a:t>
            </a:r>
            <a:endParaRPr lang="en-US" dirty="0">
              <a:effectLst/>
            </a:endParaRPr>
          </a:p>
          <a:p>
            <a:r>
              <a:rPr lang="en-US" sz="1200" kern="1200" dirty="0">
                <a:solidFill>
                  <a:schemeClr val="tx1"/>
                </a:solidFill>
                <a:effectLst/>
                <a:latin typeface="+mn-lt"/>
                <a:ea typeface="+mn-ea"/>
                <a:cs typeface="+mn-cs"/>
              </a:rPr>
              <a:t>Gardeners are in unprecedented times. The warming trends observed across all seasons bring uncertainty around stability of temperature averages and ranges (figure 11). Observed increase in frost-free season length and changes in hardiness zones have gardeners questioning how confidently we can rely on frameworks that have provided a foundation to plan and achieve success in our garden settings (figure 11 and figure 12). Our decision-making process now, more than ever, means attaching importance to the increasing number and strength of extreme weather events including prolonged periods of excessively high temperatures, drought, floods, and heavy downpours. </a:t>
            </a:r>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14</a:t>
            </a:fld>
            <a:endParaRPr lang="en-US"/>
          </a:p>
        </p:txBody>
      </p:sp>
    </p:spTree>
    <p:extLst>
      <p:ext uri="{BB962C8B-B14F-4D97-AF65-F5344CB8AC3E}">
        <p14:creationId xmlns:p14="http://schemas.microsoft.com/office/powerpoint/2010/main" val="211600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dirty="0">
                <a:solidFill>
                  <a:schemeClr val="tx1"/>
                </a:solidFill>
                <a:effectLst/>
                <a:latin typeface="+mn-lt"/>
                <a:ea typeface="+mn-ea"/>
                <a:cs typeface="+mn-cs"/>
              </a:rPr>
              <a:t>Our warming climate is causing spring to arrive earlier across much of the U.S. Our analysis finds that spring ‘leaf out’ is happening earlier in 76% (181) of the 239 cities analyzed, compared to 1981. The most dramatic changes are in Flagstaff, Ariz. (18 days earlier), followed by Colorado Springs, Colo. (17 days) and Reno, Nev. (17 days).</a:t>
            </a:r>
          </a:p>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www.climatecentral.org</a:t>
            </a:r>
            <a:r>
              <a:rPr lang="en-US" sz="1200" b="0" i="0" kern="1200" dirty="0">
                <a:solidFill>
                  <a:schemeClr val="tx1"/>
                </a:solidFill>
                <a:effectLst/>
                <a:latin typeface="+mn-lt"/>
                <a:ea typeface="+mn-ea"/>
                <a:cs typeface="+mn-cs"/>
              </a:rPr>
              <a:t>/gallery/maps/spring-coming-earlier-number-of-days-local</a:t>
            </a:r>
          </a:p>
          <a:p>
            <a:r>
              <a:rPr lang="en-US" sz="1200" b="0" i="0" kern="1200" dirty="0">
                <a:solidFill>
                  <a:schemeClr val="tx1"/>
                </a:solidFill>
                <a:effectLst/>
                <a:latin typeface="+mn-lt"/>
                <a:ea typeface="+mn-ea"/>
                <a:cs typeface="+mn-cs"/>
              </a:rPr>
              <a:t>Earlier springs create a mismatching in availability of food (and other resources) with important natural events such as migration, hibernation and reproduction.</a:t>
            </a:r>
          </a:p>
          <a:p>
            <a:r>
              <a:rPr lang="en-US" sz="1200" b="0" i="0" kern="1200" dirty="0">
                <a:solidFill>
                  <a:schemeClr val="tx1"/>
                </a:solidFill>
                <a:effectLst/>
                <a:latin typeface="+mn-lt"/>
                <a:ea typeface="+mn-ea"/>
                <a:cs typeface="+mn-cs"/>
              </a:rPr>
              <a:t>It might seem appealing to shake off the winter cold sooner, but earlier springs can have negative consequences such as longer allergy seasons, more persistent pests (like mosquitoes), and risks to fruit production.</a:t>
            </a:r>
          </a:p>
          <a:p>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Our warming climate is causing spring to arrive earlier across much of the U.S. Our analysis finds that spring ‘leaf out’ is happening earlier in 76% (181) of the 239 cities analyzed, compared to 1981. The most dramatic changes are in Flagstaff, Ariz. (18 days earlier), followed by Colorado Springs, Colo. (17 days) and Reno, Nev. (17 days).</a:t>
            </a:r>
          </a:p>
          <a:p>
            <a:r>
              <a:rPr lang="en-US" sz="1200" b="0" i="0" u="none" strike="noStrike" kern="1200" dirty="0">
                <a:solidFill>
                  <a:schemeClr val="tx1"/>
                </a:solidFill>
                <a:effectLst/>
                <a:latin typeface="+mn-lt"/>
                <a:ea typeface="+mn-ea"/>
                <a:cs typeface="+mn-cs"/>
              </a:rPr>
              <a:t>Earlier springs create a mismatching in availability of food (and other resources) with important natural events such as migration, hibernation and reproduction.</a:t>
            </a:r>
          </a:p>
          <a:p>
            <a:r>
              <a:rPr lang="en-US" sz="1200" b="0" i="0" u="none" strike="noStrike" kern="1200" dirty="0">
                <a:solidFill>
                  <a:schemeClr val="tx1"/>
                </a:solidFill>
                <a:effectLst/>
                <a:latin typeface="+mn-lt"/>
                <a:ea typeface="+mn-ea"/>
                <a:cs typeface="+mn-cs"/>
              </a:rPr>
              <a:t>It might seem appealing to shake off the winter cold sooner, but earlier springs can have negative consequences such as longer allergy seasons, more persistent pests (like mosquitoes), and risks to fruit production.</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medialibrary.climatecentral.org</a:t>
            </a:r>
            <a:r>
              <a:rPr lang="en-US" sz="1200" kern="1200" dirty="0">
                <a:solidFill>
                  <a:schemeClr val="tx1"/>
                </a:solidFill>
                <a:effectLst/>
                <a:latin typeface="+mn-lt"/>
                <a:ea typeface="+mn-ea"/>
                <a:cs typeface="+mn-cs"/>
              </a:rPr>
              <a:t>/resources/spring-coming-earlier-2020</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16</a:t>
            </a:fld>
            <a:endParaRPr lang="en-US"/>
          </a:p>
        </p:txBody>
      </p:sp>
    </p:spTree>
    <p:extLst>
      <p:ext uri="{BB962C8B-B14F-4D97-AF65-F5344CB8AC3E}">
        <p14:creationId xmlns:p14="http://schemas.microsoft.com/office/powerpoint/2010/main" val="3841237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https://www.ncbi.nlm.nih.gov/pmc/articles/PMC3053965/</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several potential mechanisms by which climate change might affect allergic disease. First, longer pollen seasons may increase the duration of human exposure to aeroallergens and may thus increase allergic sensitization. Second, longer pollen seasons may increase the duration of allergy symptoms in individuals with allergic disease. Finally, higher atmospheric pollen counts may increase the severity of allergic symptoms (</a:t>
            </a:r>
            <a:r>
              <a:rPr lang="en-US" sz="1200" u="sng" kern="12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17</a:t>
            </a:fld>
            <a:endParaRPr lang="en-US"/>
          </a:p>
        </p:txBody>
      </p:sp>
    </p:spTree>
    <p:extLst>
      <p:ext uri="{BB962C8B-B14F-4D97-AF65-F5344CB8AC3E}">
        <p14:creationId xmlns:p14="http://schemas.microsoft.com/office/powerpoint/2010/main" val="2420635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Poison ivy plants respond to higher levels of carbon dioxide in controlled experiments by growing bigger and producing more toxic oil. </a:t>
            </a:r>
          </a:p>
          <a:p>
            <a:endParaRPr lang="en-US" dirty="0">
              <a:hlinkClick r:id="rId3"/>
            </a:endParaRPr>
          </a:p>
          <a:p>
            <a:r>
              <a:rPr lang="en-US" dirty="0">
                <a:hlinkClick r:id="rId3"/>
              </a:rPr>
              <a:t>https://www.climatecentral.org/gallery/graphics/global-warming-and-poison-ivy</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18</a:t>
            </a:fld>
            <a:endParaRPr lang="en-US"/>
          </a:p>
        </p:txBody>
      </p:sp>
    </p:spTree>
    <p:extLst>
      <p:ext uri="{BB962C8B-B14F-4D97-AF65-F5344CB8AC3E}">
        <p14:creationId xmlns:p14="http://schemas.microsoft.com/office/powerpoint/2010/main" val="342278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extreme storms (freeze/snow in Texas) after early spring temperatures tease plants and animals to emerge.</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19</a:t>
            </a:fld>
            <a:endParaRPr lang="en-US"/>
          </a:p>
        </p:txBody>
      </p:sp>
    </p:spTree>
    <p:extLst>
      <p:ext uri="{BB962C8B-B14F-4D97-AF65-F5344CB8AC3E}">
        <p14:creationId xmlns:p14="http://schemas.microsoft.com/office/powerpoint/2010/main" val="448207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increase in number of very heavy rainstorms.</a:t>
            </a:r>
          </a:p>
          <a:p>
            <a:r>
              <a:rPr lang="en-US" dirty="0"/>
              <a:t>https://</a:t>
            </a:r>
            <a:r>
              <a:rPr lang="en-US" dirty="0" err="1"/>
              <a:t>toolkit.climate.gov</a:t>
            </a:r>
            <a:r>
              <a:rPr lang="en-US" dirty="0"/>
              <a:t>/image/762.     </a:t>
            </a:r>
          </a:p>
          <a:p>
            <a:r>
              <a:rPr lang="en-US" dirty="0"/>
              <a:t>Date:  2015</a:t>
            </a:r>
          </a:p>
        </p:txBody>
      </p:sp>
      <p:sp>
        <p:nvSpPr>
          <p:cNvPr id="4" name="Slide Number Placeholder 3"/>
          <p:cNvSpPr>
            <a:spLocks noGrp="1"/>
          </p:cNvSpPr>
          <p:nvPr>
            <p:ph type="sldNum" sz="quarter" idx="5"/>
          </p:nvPr>
        </p:nvSpPr>
        <p:spPr/>
        <p:txBody>
          <a:bodyPr/>
          <a:lstStyle/>
          <a:p>
            <a:fld id="{30B60A3E-4BC9-4497-95E2-69F5661E229A}" type="slidenum">
              <a:rPr lang="en-US" smtClean="0"/>
              <a:pPr/>
              <a:t>20</a:t>
            </a:fld>
            <a:endParaRPr lang="en-US"/>
          </a:p>
        </p:txBody>
      </p:sp>
    </p:spTree>
    <p:extLst>
      <p:ext uri="{BB962C8B-B14F-4D97-AF65-F5344CB8AC3E}">
        <p14:creationId xmlns:p14="http://schemas.microsoft.com/office/powerpoint/2010/main" val="4224189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https://sacdigsgardening.blogspot.com/2021/04/winter-chill-brings-out-spring-lilacs.html</a:t>
            </a:r>
            <a:endParaRPr lang="en-US" sz="1200" kern="1200" dirty="0">
              <a:solidFill>
                <a:schemeClr val="tx1"/>
              </a:solidFill>
              <a:effectLst/>
              <a:latin typeface="+mn-lt"/>
              <a:ea typeface="+mn-ea"/>
              <a:cs typeface="+mn-cs"/>
            </a:endParaRPr>
          </a:p>
          <a:p>
            <a:endParaRPr lang="en-US" dirty="0"/>
          </a:p>
          <a:p>
            <a:r>
              <a:rPr lang="en-US" dirty="0"/>
              <a:t>More about chill hours.</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21</a:t>
            </a:fld>
            <a:endParaRPr lang="en-US"/>
          </a:p>
        </p:txBody>
      </p:sp>
    </p:spTree>
    <p:extLst>
      <p:ext uri="{BB962C8B-B14F-4D97-AF65-F5344CB8AC3E}">
        <p14:creationId xmlns:p14="http://schemas.microsoft.com/office/powerpoint/2010/main" val="1127530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toolkit.climate.gov</a:t>
            </a:r>
            <a:r>
              <a:rPr lang="en-US" dirty="0"/>
              <a:t>/image/2703.   </a:t>
            </a:r>
          </a:p>
          <a:p>
            <a:r>
              <a:rPr lang="en-US" dirty="0"/>
              <a:t>Date: 2018</a:t>
            </a:r>
          </a:p>
        </p:txBody>
      </p:sp>
      <p:sp>
        <p:nvSpPr>
          <p:cNvPr id="4" name="Slide Number Placeholder 3"/>
          <p:cNvSpPr>
            <a:spLocks noGrp="1"/>
          </p:cNvSpPr>
          <p:nvPr>
            <p:ph type="sldNum" sz="quarter" idx="5"/>
          </p:nvPr>
        </p:nvSpPr>
        <p:spPr/>
        <p:txBody>
          <a:bodyPr/>
          <a:lstStyle/>
          <a:p>
            <a:fld id="{30B60A3E-4BC9-4497-95E2-69F5661E229A}" type="slidenum">
              <a:rPr lang="en-US" smtClean="0"/>
              <a:pPr/>
              <a:t>22</a:t>
            </a:fld>
            <a:endParaRPr lang="en-US"/>
          </a:p>
        </p:txBody>
      </p:sp>
    </p:spTree>
    <p:extLst>
      <p:ext uri="{BB962C8B-B14F-4D97-AF65-F5344CB8AC3E}">
        <p14:creationId xmlns:p14="http://schemas.microsoft.com/office/powerpoint/2010/main" val="3810136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Rising temperatures sometimes seem most noticeable during periods of extreme heat such as summer heat waves. However, </a:t>
            </a:r>
            <a:r>
              <a:rPr lang="en-US" sz="1200" b="0" i="0" u="none" strike="noStrike" kern="1200" dirty="0">
                <a:solidFill>
                  <a:schemeClr val="tx1"/>
                </a:solidFill>
                <a:effectLst/>
                <a:latin typeface="+mn-lt"/>
                <a:ea typeface="+mn-ea"/>
                <a:cs typeface="+mn-cs"/>
                <a:hlinkClick r:id="rId3"/>
              </a:rPr>
              <a:t>for much of the U.S., winter is the fastest warming season</a:t>
            </a:r>
            <a:r>
              <a:rPr lang="en-US" sz="1200" b="0" i="0" u="none" strike="noStrike" kern="1200" dirty="0">
                <a:solidFill>
                  <a:schemeClr val="tx1"/>
                </a:solidFill>
                <a:effectLst/>
                <a:latin typeface="+mn-lt"/>
                <a:ea typeface="+mn-ea"/>
                <a:cs typeface="+mn-cs"/>
              </a:rPr>
              <a:t>. Cold weather still occurs in a warming climate but, on average, </a:t>
            </a:r>
            <a:r>
              <a:rPr lang="en-US" sz="1200" b="0" i="0" u="none" strike="noStrike" kern="1200" dirty="0">
                <a:solidFill>
                  <a:schemeClr val="tx1"/>
                </a:solidFill>
                <a:effectLst/>
                <a:latin typeface="+mn-lt"/>
                <a:ea typeface="+mn-ea"/>
                <a:cs typeface="+mn-cs"/>
                <a:hlinkClick r:id="rId4"/>
              </a:rPr>
              <a:t>winters are not as cold as they used to be</a:t>
            </a:r>
            <a:r>
              <a:rPr lang="en-US" sz="1200" b="0" i="0" u="none" strike="noStrike" kern="1200" dirty="0">
                <a:solidFill>
                  <a:schemeClr val="tx1"/>
                </a:solidFill>
                <a:effectLst/>
                <a:latin typeface="+mn-lt"/>
                <a:ea typeface="+mn-ea"/>
                <a:cs typeface="+mn-cs"/>
              </a:rPr>
              <a:t> and cold snaps that do happen are becoming shorter and </a:t>
            </a:r>
            <a:r>
              <a:rPr lang="en-US" sz="1200" b="0" i="0" u="none" strike="noStrike" kern="1200" dirty="0">
                <a:solidFill>
                  <a:schemeClr val="tx1"/>
                </a:solidFill>
                <a:effectLst/>
                <a:latin typeface="+mn-lt"/>
                <a:ea typeface="+mn-ea"/>
                <a:cs typeface="+mn-cs"/>
                <a:hlinkClick r:id="rId5"/>
              </a:rPr>
              <a:t>less frequent</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dirty="0"/>
              <a:t>https://</a:t>
            </a:r>
            <a:r>
              <a:rPr lang="en-US" dirty="0" err="1"/>
              <a:t>www.climatecentral.org</a:t>
            </a:r>
            <a:r>
              <a:rPr lang="en-US" dirty="0"/>
              <a:t>/gallery/maps/winter-losing-its-chill</a:t>
            </a:r>
          </a:p>
        </p:txBody>
      </p:sp>
      <p:sp>
        <p:nvSpPr>
          <p:cNvPr id="4" name="Slide Number Placeholder 3"/>
          <p:cNvSpPr>
            <a:spLocks noGrp="1"/>
          </p:cNvSpPr>
          <p:nvPr>
            <p:ph type="sldNum" sz="quarter" idx="5"/>
          </p:nvPr>
        </p:nvSpPr>
        <p:spPr/>
        <p:txBody>
          <a:bodyPr/>
          <a:lstStyle/>
          <a:p>
            <a:fld id="{30B60A3E-4BC9-4497-95E2-69F5661E229A}" type="slidenum">
              <a:rPr lang="en-US" smtClean="0"/>
              <a:pPr/>
              <a:t>23</a:t>
            </a:fld>
            <a:endParaRPr lang="en-US"/>
          </a:p>
        </p:txBody>
      </p:sp>
    </p:spTree>
    <p:extLst>
      <p:ext uri="{BB962C8B-B14F-4D97-AF65-F5344CB8AC3E}">
        <p14:creationId xmlns:p14="http://schemas.microsoft.com/office/powerpoint/2010/main" val="658285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4</a:t>
            </a:fld>
            <a:endParaRPr lang="en-US"/>
          </a:p>
        </p:txBody>
      </p:sp>
    </p:spTree>
    <p:extLst>
      <p:ext uri="{BB962C8B-B14F-4D97-AF65-F5344CB8AC3E}">
        <p14:creationId xmlns:p14="http://schemas.microsoft.com/office/powerpoint/2010/main" val="2861129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Invasives</a:t>
            </a:r>
            <a:r>
              <a:rPr lang="en-US" dirty="0"/>
              <a:t> are more adaptable</a:t>
            </a:r>
          </a:p>
          <a:p>
            <a:r>
              <a:rPr lang="en-US" dirty="0"/>
              <a:t>Aggressive vs. invasive. Thugs in your garden are aggressive plants. </a:t>
            </a:r>
          </a:p>
          <a:p>
            <a:r>
              <a:rPr lang="en-US" dirty="0"/>
              <a:t>Invasive plants invade natural areas, altering growing conditions ad supplanting native species.</a:t>
            </a:r>
          </a:p>
          <a:p>
            <a:endParaRPr lang="en-US" dirty="0"/>
          </a:p>
          <a:p>
            <a:r>
              <a:rPr lang="en-US" sz="1200" b="1" kern="1200" dirty="0">
                <a:solidFill>
                  <a:schemeClr val="tx1"/>
                </a:solidFill>
                <a:effectLst/>
                <a:latin typeface="+mn-lt"/>
                <a:ea typeface="+mn-ea"/>
                <a:cs typeface="+mn-cs"/>
              </a:rPr>
              <a:t>)</a:t>
            </a:r>
            <a:r>
              <a:rPr lang="en-US" sz="1200" b="1" u="sng" kern="1200" dirty="0">
                <a:solidFill>
                  <a:schemeClr val="tx1"/>
                </a:solidFill>
                <a:effectLst/>
                <a:latin typeface="+mn-lt"/>
                <a:ea typeface="+mn-ea"/>
                <a:cs typeface="+mn-cs"/>
                <a:hlinkClick r:id="rId3"/>
              </a:rPr>
              <a:t>http://marinmg.ucanr.edu/PLANTS/PLANTS_TO_AVOID/</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a:p>
            <a:r>
              <a:rPr lang="en-US" sz="1200" b="0" i="0" u="none" strike="noStrike" kern="1200" dirty="0">
                <a:solidFill>
                  <a:schemeClr val="tx1"/>
                </a:solidFill>
                <a:effectLst/>
                <a:latin typeface="+mn-lt"/>
                <a:ea typeface="+mn-ea"/>
                <a:cs typeface="+mn-cs"/>
              </a:rPr>
              <a:t>There is growing concern that changing climate conditions will amplify the negative impacts of non-native invasive species and facilitate their expansion.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4"/>
              </a:rPr>
              <a:t>https://earthlab.uw.edu/2020/04/new-nw-casc-synthesis-explores-the-effects-of-climate-change-on-invasive-species-in-the-northwest/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24</a:t>
            </a:fld>
            <a:endParaRPr lang="en-US"/>
          </a:p>
        </p:txBody>
      </p:sp>
    </p:spTree>
    <p:extLst>
      <p:ext uri="{BB962C8B-B14F-4D97-AF65-F5344CB8AC3E}">
        <p14:creationId xmlns:p14="http://schemas.microsoft.com/office/powerpoint/2010/main" val="1595887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PPT</a:t>
            </a:r>
          </a:p>
          <a:p>
            <a:r>
              <a:rPr lang="en-US" sz="1200" u="sng" kern="1200" dirty="0">
                <a:solidFill>
                  <a:schemeClr val="tx1"/>
                </a:solidFill>
                <a:effectLst/>
                <a:latin typeface="+mn-lt"/>
                <a:ea typeface="+mn-ea"/>
                <a:cs typeface="+mn-cs"/>
                <a:hlinkClick r:id="rId3"/>
              </a:rPr>
              <a:t>https://ucanr.edu/sites/master_gardener/files/53787.pdf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25</a:t>
            </a:fld>
            <a:endParaRPr lang="en-US"/>
          </a:p>
        </p:txBody>
      </p:sp>
    </p:spTree>
    <p:extLst>
      <p:ext uri="{BB962C8B-B14F-4D97-AF65-F5344CB8AC3E}">
        <p14:creationId xmlns:p14="http://schemas.microsoft.com/office/powerpoint/2010/main" val="1652240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PlantRight</a:t>
            </a:r>
            <a:r>
              <a:rPr lang="en-US" sz="1200" kern="1200" dirty="0">
                <a:solidFill>
                  <a:schemeClr val="tx1"/>
                </a:solidFill>
                <a:effectLst/>
                <a:latin typeface="+mn-lt"/>
                <a:ea typeface="+mn-ea"/>
                <a:cs typeface="+mn-cs"/>
              </a:rPr>
              <a:t> PPT</a:t>
            </a:r>
          </a:p>
          <a:p>
            <a:r>
              <a:rPr lang="en-US" sz="1200" u="sng" kern="1200" dirty="0">
                <a:solidFill>
                  <a:schemeClr val="tx1"/>
                </a:solidFill>
                <a:effectLst/>
                <a:latin typeface="+mn-lt"/>
                <a:ea typeface="+mn-ea"/>
                <a:cs typeface="+mn-cs"/>
                <a:hlinkClick r:id="rId3"/>
              </a:rPr>
              <a:t>https://ucanr.edu/sites/master_gardener/files/53787.pdf</a:t>
            </a:r>
            <a:endParaRPr lang="en-US" sz="1200" u="sng" kern="1200" dirty="0">
              <a:solidFill>
                <a:schemeClr val="tx1"/>
              </a:solidFill>
              <a:effectLst/>
              <a:latin typeface="+mn-lt"/>
              <a:ea typeface="+mn-ea"/>
              <a:cs typeface="+mn-cs"/>
            </a:endParaRPr>
          </a:p>
          <a:p>
            <a:endParaRPr lang="en-US" dirty="0"/>
          </a:p>
          <a:p>
            <a:r>
              <a:rPr lang="en-US" dirty="0"/>
              <a:t>https://</a:t>
            </a:r>
            <a:r>
              <a:rPr lang="en-US" dirty="0" err="1"/>
              <a:t>ucanr.edu</a:t>
            </a:r>
            <a:r>
              <a:rPr lang="en-US" dirty="0"/>
              <a:t>/blogs/</a:t>
            </a:r>
            <a:r>
              <a:rPr lang="en-US" dirty="0" err="1"/>
              <a:t>blogcore</a:t>
            </a:r>
            <a:r>
              <a:rPr lang="en-US" dirty="0"/>
              <a:t>/</a:t>
            </a:r>
            <a:r>
              <a:rPr lang="en-US" dirty="0" err="1"/>
              <a:t>postdetail.cfm?postnum</a:t>
            </a:r>
            <a:r>
              <a:rPr lang="en-US" dirty="0"/>
              <a:t>=10622</a:t>
            </a:r>
          </a:p>
          <a:p>
            <a:r>
              <a:rPr lang="en-US" dirty="0"/>
              <a:t>Scotch brooms </a:t>
            </a:r>
            <a:r>
              <a:rPr lang="en-US" sz="1200" b="0" i="0" u="none" strike="noStrike" kern="1200" dirty="0">
                <a:solidFill>
                  <a:schemeClr val="tx1"/>
                </a:solidFill>
                <a:effectLst/>
                <a:latin typeface="+mn-lt"/>
                <a:ea typeface="+mn-ea"/>
                <a:cs typeface="+mn-cs"/>
              </a:rPr>
              <a:t>pull nitrogen from the atmosphere and deposit it into the soil adding nitrogen while native plants thrive in low-nitrogen soils seed pods that are naturally spring loaded </a:t>
            </a:r>
          </a:p>
          <a:p>
            <a:r>
              <a:rPr lang="en-US" sz="1200" b="0" i="0" u="none" strike="noStrike" kern="1200" dirty="0">
                <a:solidFill>
                  <a:schemeClr val="tx1"/>
                </a:solidFill>
                <a:effectLst/>
                <a:latin typeface="+mn-lt"/>
                <a:ea typeface="+mn-ea"/>
                <a:cs typeface="+mn-cs"/>
              </a:rPr>
              <a:t>Life span 7-8 years, then they die and become tinder-dry woody skeletons that can burn high and hot.</a:t>
            </a:r>
            <a:endParaRPr lang="en-US" dirty="0"/>
          </a:p>
          <a:p>
            <a:r>
              <a:rPr lang="en-US" sz="1200" b="0" i="0" u="none" strike="noStrike" kern="1200" dirty="0">
                <a:solidFill>
                  <a:schemeClr val="tx1"/>
                </a:solidFill>
                <a:effectLst/>
                <a:latin typeface="+mn-lt"/>
                <a:ea typeface="+mn-ea"/>
                <a:cs typeface="+mn-cs"/>
              </a:rPr>
              <a:t>also displacing the birds and animals that would live in this environment with native plants.”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ipm.ucanr.edu</a:t>
            </a:r>
            <a:r>
              <a:rPr lang="en-US" sz="1200" kern="1200" dirty="0">
                <a:solidFill>
                  <a:schemeClr val="tx1"/>
                </a:solidFill>
                <a:effectLst/>
                <a:latin typeface="+mn-lt"/>
                <a:ea typeface="+mn-ea"/>
                <a:cs typeface="+mn-cs"/>
              </a:rPr>
              <a:t>/PDF/PESTNOTES/</a:t>
            </a:r>
            <a:r>
              <a:rPr lang="en-US" sz="1200" kern="1200" dirty="0" err="1">
                <a:solidFill>
                  <a:schemeClr val="tx1"/>
                </a:solidFill>
                <a:effectLst/>
                <a:latin typeface="+mn-lt"/>
                <a:ea typeface="+mn-ea"/>
                <a:cs typeface="+mn-cs"/>
              </a:rPr>
              <a:t>pnbrooms.pdf</a:t>
            </a:r>
            <a:endParaRPr lang="en-US" sz="1200" kern="1200" dirty="0">
              <a:solidFill>
                <a:schemeClr val="tx1"/>
              </a:solidFill>
              <a:effectLst/>
              <a:latin typeface="+mn-lt"/>
              <a:ea typeface="+mn-ea"/>
              <a:cs typeface="+mn-cs"/>
            </a:endParaRPr>
          </a:p>
          <a:p>
            <a:endParaRPr lang="en-US" dirty="0"/>
          </a:p>
          <a:p>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www.fs.fed.us</a:t>
            </a:r>
            <a:r>
              <a:rPr lang="en-US" sz="1200" b="0" i="0" u="none" strike="noStrike" kern="1200" dirty="0">
                <a:solidFill>
                  <a:schemeClr val="tx1"/>
                </a:solidFill>
                <a:effectLst/>
                <a:latin typeface="+mn-lt"/>
                <a:ea typeface="+mn-ea"/>
                <a:cs typeface="+mn-cs"/>
              </a:rPr>
              <a:t>/database/</a:t>
            </a:r>
            <a:r>
              <a:rPr lang="en-US" sz="1200" b="0" i="0" u="none" strike="noStrike" kern="1200" dirty="0" err="1">
                <a:solidFill>
                  <a:schemeClr val="tx1"/>
                </a:solidFill>
                <a:effectLst/>
                <a:latin typeface="+mn-lt"/>
                <a:ea typeface="+mn-ea"/>
                <a:cs typeface="+mn-cs"/>
              </a:rPr>
              <a:t>feis</a:t>
            </a:r>
            <a:r>
              <a:rPr lang="en-US" sz="1200" b="0" i="0" u="none" strike="noStrike" kern="1200" dirty="0">
                <a:solidFill>
                  <a:schemeClr val="tx1"/>
                </a:solidFill>
                <a:effectLst/>
                <a:latin typeface="+mn-lt"/>
                <a:ea typeface="+mn-ea"/>
                <a:cs typeface="+mn-cs"/>
              </a:rPr>
              <a:t>/plants/forb/</a:t>
            </a:r>
            <a:r>
              <a:rPr lang="en-US" sz="1200" b="0" i="0" u="none" strike="noStrike" kern="1200" dirty="0" err="1">
                <a:solidFill>
                  <a:schemeClr val="tx1"/>
                </a:solidFill>
                <a:effectLst/>
                <a:latin typeface="+mn-lt"/>
                <a:ea typeface="+mn-ea"/>
                <a:cs typeface="+mn-cs"/>
              </a:rPr>
              <a:t>censol</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all.html</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Star thistle seeds viable in the soil for up to 10 years. A single plant  can produce hundreds or thousands of seeds</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26</a:t>
            </a:fld>
            <a:endParaRPr lang="en-US"/>
          </a:p>
        </p:txBody>
      </p:sp>
    </p:spTree>
    <p:extLst>
      <p:ext uri="{BB962C8B-B14F-4D97-AF65-F5344CB8AC3E}">
        <p14:creationId xmlns:p14="http://schemas.microsoft.com/office/powerpoint/2010/main" val="3008986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27</a:t>
            </a:fld>
            <a:endParaRPr lang="en-US"/>
          </a:p>
        </p:txBody>
      </p:sp>
    </p:spTree>
    <p:extLst>
      <p:ext uri="{BB962C8B-B14F-4D97-AF65-F5344CB8AC3E}">
        <p14:creationId xmlns:p14="http://schemas.microsoft.com/office/powerpoint/2010/main" val="326750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tricky to declare a </a:t>
            </a:r>
            <a:r>
              <a:rPr lang="en-US" sz="1200" b="1" u="sng" kern="1200" dirty="0">
                <a:solidFill>
                  <a:schemeClr val="tx1"/>
                </a:solidFill>
                <a:effectLst/>
                <a:latin typeface="+mn-lt"/>
                <a:ea typeface="+mn-ea"/>
                <a:cs typeface="+mn-cs"/>
              </a:rPr>
              <a:t>plant</a:t>
            </a:r>
            <a:r>
              <a:rPr lang="en-US" sz="1200" kern="1200" dirty="0">
                <a:solidFill>
                  <a:schemeClr val="tx1"/>
                </a:solidFill>
                <a:effectLst/>
                <a:latin typeface="+mn-lt"/>
                <a:ea typeface="+mn-ea"/>
                <a:cs typeface="+mn-cs"/>
              </a:rPr>
              <a:t> extinct—if you don’t find it, you don’t know it is still there, BUT.  ”Our research, </a:t>
            </a:r>
            <a:r>
              <a:rPr lang="en-US" sz="1200" u="sng" kern="1200" dirty="0">
                <a:solidFill>
                  <a:schemeClr val="tx1"/>
                </a:solidFill>
                <a:effectLst/>
                <a:latin typeface="+mn-lt"/>
                <a:ea typeface="+mn-ea"/>
                <a:cs typeface="+mn-cs"/>
                <a:hlinkClick r:id="rId3"/>
              </a:rPr>
              <a:t>published today in Current Biology</a:t>
            </a:r>
            <a:r>
              <a:rPr lang="en-US" sz="1200" kern="1200" dirty="0">
                <a:solidFill>
                  <a:schemeClr val="tx1"/>
                </a:solidFill>
                <a:effectLst/>
                <a:latin typeface="+mn-lt"/>
                <a:ea typeface="+mn-ea"/>
                <a:cs typeface="+mn-cs"/>
              </a:rPr>
              <a:t>, found some plants have been going extinct up to 350 times faster than the historical average — with devastating consequences for unique species.”</a:t>
            </a:r>
          </a:p>
          <a:p>
            <a:r>
              <a:rPr lang="en-US" sz="1200" u="sng" kern="1200" dirty="0">
                <a:solidFill>
                  <a:schemeClr val="tx1"/>
                </a:solidFill>
                <a:effectLst/>
                <a:latin typeface="+mn-lt"/>
                <a:ea typeface="+mn-ea"/>
                <a:cs typeface="+mn-cs"/>
                <a:hlinkClick r:id="rId4"/>
              </a:rPr>
              <a:t>https://www.universityofcalifornia.edu/news/plants-are-going-extinct-350-times-faster-historical-norm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28</a:t>
            </a:fld>
            <a:endParaRPr lang="en-US"/>
          </a:p>
        </p:txBody>
      </p:sp>
    </p:spTree>
    <p:extLst>
      <p:ext uri="{BB962C8B-B14F-4D97-AF65-F5344CB8AC3E}">
        <p14:creationId xmlns:p14="http://schemas.microsoft.com/office/powerpoint/2010/main" val="2023635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butterflies whose populations are stable or increasing managed to expand and thrive as the climate has warmed.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https://cpb-us-e1.wpmucdn.com/</a:t>
            </a:r>
            <a:r>
              <a:rPr lang="en-US" dirty="0" err="1"/>
              <a:t>blogs.cornell.edu</a:t>
            </a:r>
            <a:r>
              <a:rPr lang="en-US" dirty="0"/>
              <a:t>/</a:t>
            </a:r>
            <a:r>
              <a:rPr lang="en-US" dirty="0" err="1"/>
              <a:t>dist</a:t>
            </a:r>
            <a:r>
              <a:rPr lang="en-US" dirty="0"/>
              <a:t>/1/7755/files/2018/11/Course-Book-Fall-2018-289zx3u.pdf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Monarchs are tracked, counted, monitored on their migratory journey—devastating losses within western migration. Only 1914 counted. Graph line is number of sites monitored—green bars is number of butterflies!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https://xerces.org/blog/western-monarch-population-closer-to-extinction-as-wait-continues-for-monarchs-protection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https://ucanr.edu/blogs/blogcore/postdetail.cfm?postnum=45525&amp;fbclid=IwAR0fkGFj4ebU30scDqnppfCuj5vwwFD7s14Cz_oefKM3KbFqfmsFX8z6JfE</a:t>
            </a: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29</a:t>
            </a:fld>
            <a:endParaRPr lang="en-US"/>
          </a:p>
        </p:txBody>
      </p:sp>
    </p:spTree>
    <p:extLst>
      <p:ext uri="{BB962C8B-B14F-4D97-AF65-F5344CB8AC3E}">
        <p14:creationId xmlns:p14="http://schemas.microsoft.com/office/powerpoint/2010/main" val="2131548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www.xerces.org</a:t>
            </a:r>
            <a:r>
              <a:rPr lang="en-US" dirty="0"/>
              <a:t>/blog/western-monarch-population-closer-to-extinction-as-wait-continues-for-monarchs-protection</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30</a:t>
            </a:fld>
            <a:endParaRPr lang="en-US"/>
          </a:p>
        </p:txBody>
      </p:sp>
    </p:spTree>
    <p:extLst>
      <p:ext uri="{BB962C8B-B14F-4D97-AF65-F5344CB8AC3E}">
        <p14:creationId xmlns:p14="http://schemas.microsoft.com/office/powerpoint/2010/main" val="1164038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Posted on June 5, 2020</a:t>
            </a:r>
            <a:endParaRPr lang="en-US" sz="1200" dirty="0"/>
          </a:p>
          <a:p>
            <a:r>
              <a:rPr lang="en-US" sz="1200" dirty="0"/>
              <a:t>Bumblebees can </a:t>
            </a:r>
            <a:r>
              <a:rPr lang="en-US" sz="1200" b="1" dirty="0"/>
              <a:t>prompt plants to pollinate early when they lack pollen</a:t>
            </a:r>
            <a:r>
              <a:rPr lang="en-US" sz="1200" dirty="0"/>
              <a:t>. Credit: </a:t>
            </a:r>
            <a:r>
              <a:rPr lang="en-US" sz="1200" u="sng" dirty="0">
                <a:hlinkClick r:id="rId3"/>
              </a:rPr>
              <a:t>Dmitry Grigoriev</a:t>
            </a:r>
            <a:endParaRPr lang="en-US" sz="1200" dirty="0"/>
          </a:p>
          <a:p>
            <a:r>
              <a:rPr lang="en-US" sz="1200" dirty="0"/>
              <a:t>Bumblebees are taking a bite out of the negative impacts of climate change by prompting plants </a:t>
            </a:r>
          </a:p>
          <a:p>
            <a:r>
              <a:rPr lang="en-US" sz="1200" dirty="0"/>
              <a:t>to pollinate sooner. According to new </a:t>
            </a:r>
            <a:r>
              <a:rPr lang="en-US" sz="1200" u="sng" dirty="0">
                <a:hlinkClick r:id="rId4"/>
              </a:rPr>
              <a:t>research</a:t>
            </a:r>
            <a:r>
              <a:rPr lang="en-US" sz="1200" dirty="0"/>
              <a:t> published in the journal </a:t>
            </a:r>
            <a:r>
              <a:rPr lang="en-US" sz="1200" i="1" dirty="0"/>
              <a:t>Science</a:t>
            </a:r>
            <a:r>
              <a:rPr lang="en-US" sz="1200" dirty="0"/>
              <a:t>, bumblebees </a:t>
            </a:r>
          </a:p>
          <a:p>
            <a:r>
              <a:rPr lang="en-US" sz="1200" dirty="0"/>
              <a:t>that don’t find enough pollen will bite the leaves of plants that are lacking flowers. This damage </a:t>
            </a:r>
          </a:p>
          <a:p>
            <a:r>
              <a:rPr lang="en-US" sz="1200" dirty="0"/>
              <a:t>apparently has a sweeping effect, causing bitten plants to </a:t>
            </a:r>
            <a:r>
              <a:rPr lang="en-US" sz="1200" b="1" dirty="0"/>
              <a:t>bloom as much as a month earlier than </a:t>
            </a:r>
          </a:p>
          <a:p>
            <a:r>
              <a:rPr lang="en-US" sz="1200" b="1" dirty="0"/>
              <a:t>they normally would</a:t>
            </a:r>
            <a:r>
              <a:rPr lang="en-US" sz="1200" dirty="0"/>
              <a:t>. This discovery is exciting, as plants and bees often depend on each other </a:t>
            </a:r>
          </a:p>
          <a:p>
            <a:r>
              <a:rPr lang="en-US" sz="1200" dirty="0"/>
              <a:t>for survival. But as the timing of flower blooming may be changing due to climate change, bee </a:t>
            </a:r>
          </a:p>
          <a:p>
            <a:r>
              <a:rPr lang="en-US" sz="1200" dirty="0"/>
              <a:t>researchers have often worried about possible mismatches that could be disastrous for both </a:t>
            </a:r>
          </a:p>
          <a:p>
            <a:r>
              <a:rPr lang="en-US" sz="1200" dirty="0"/>
              <a:t>pollinators and plants. Some researchers believe the discovery about this </a:t>
            </a:r>
            <a:r>
              <a:rPr lang="en-US" sz="1200" b="1" dirty="0"/>
              <a:t>behavior may help </a:t>
            </a:r>
          </a:p>
          <a:p>
            <a:r>
              <a:rPr lang="en-US" sz="1200" b="1" dirty="0"/>
              <a:t>bee and plant resilience</a:t>
            </a:r>
            <a:r>
              <a:rPr lang="en-US" sz="1200" dirty="0"/>
              <a:t> in the face of climate change.</a:t>
            </a:r>
          </a:p>
          <a:p>
            <a:endParaRPr lang="en-US" sz="1200" dirty="0"/>
          </a:p>
          <a:p>
            <a:r>
              <a:rPr lang="en-US" sz="1200" u="sng" dirty="0">
                <a:hlinkClick r:id="rId5"/>
              </a:rPr>
              <a:t>https://wildlife.org/bumblebees-bite-leaves-to-work-around-climate-change/</a:t>
            </a:r>
            <a:endParaRPr lang="en-US" sz="1200"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31</a:t>
            </a:fld>
            <a:endParaRPr lang="en-US"/>
          </a:p>
        </p:txBody>
      </p:sp>
    </p:spTree>
    <p:extLst>
      <p:ext uri="{BB962C8B-B14F-4D97-AF65-F5344CB8AC3E}">
        <p14:creationId xmlns:p14="http://schemas.microsoft.com/office/powerpoint/2010/main" val="207120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Deep reflection on our strategies in tending our lawns, trees, shrubs, flowers, and vegetables will be required to manage and adapt to this latest – and biggest - challenge to successful gardening. </a:t>
            </a:r>
          </a:p>
          <a:p>
            <a:endParaRPr lang="en-US" dirty="0"/>
          </a:p>
          <a:p>
            <a:r>
              <a:rPr lang="en-US" sz="1200" kern="1200" dirty="0">
                <a:solidFill>
                  <a:schemeClr val="tx1"/>
                </a:solidFill>
                <a:effectLst/>
                <a:latin typeface="+mn-lt"/>
                <a:ea typeface="+mn-ea"/>
                <a:cs typeface="+mn-cs"/>
              </a:rPr>
              <a:t>“Adapting gardening practices to climate change becomes an exercise in managing risk. Like managing other types of risk, diversity is the best tool gardeners have for dealing with climate change.” Bert </a:t>
            </a:r>
            <a:r>
              <a:rPr lang="en-US" sz="1200" kern="1200" dirty="0" err="1">
                <a:solidFill>
                  <a:schemeClr val="tx1"/>
                </a:solidFill>
                <a:effectLst/>
                <a:latin typeface="+mn-lt"/>
                <a:ea typeface="+mn-ea"/>
                <a:cs typeface="+mn-cs"/>
              </a:rPr>
              <a:t>Cleg</a:t>
            </a:r>
            <a:r>
              <a:rPr lang="en-US" sz="1200" kern="1200" dirty="0">
                <a:solidFill>
                  <a:schemeClr val="tx1"/>
                </a:solidFill>
                <a:effectLst/>
                <a:latin typeface="+mn-lt"/>
                <a:ea typeface="+mn-ea"/>
                <a:cs typeface="+mn-cs"/>
              </a:rPr>
              <a:t>, University of Michigan. (</a:t>
            </a:r>
            <a:r>
              <a:rPr lang="en-US" sz="1200" u="sng" kern="1200" dirty="0">
                <a:solidFill>
                  <a:schemeClr val="tx1"/>
                </a:solidFill>
                <a:effectLst/>
                <a:latin typeface="+mn-lt"/>
                <a:ea typeface="+mn-ea"/>
                <a:cs typeface="+mn-cs"/>
                <a:hlinkClick r:id="rId3"/>
              </a:rPr>
              <a:t>https://www.finegardening.com/article/gardening-in-a-changing-climate</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32</a:t>
            </a:fld>
            <a:endParaRPr lang="en-US"/>
          </a:p>
        </p:txBody>
      </p:sp>
    </p:spTree>
    <p:extLst>
      <p:ext uri="{BB962C8B-B14F-4D97-AF65-F5344CB8AC3E}">
        <p14:creationId xmlns:p14="http://schemas.microsoft.com/office/powerpoint/2010/main" val="519576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Gardening is a risky business. Gardeners are always looking up to the sky, checking wind direction and strength, bending over to pull out invasive weeds, agitating over the curled or rusty leaf, and frustrated by the lack of rain, or too much. The conditions for a truly successful, beautiful, and healthy garden, namely good soil, ample water, suitable air temperature, manageable pests -- and a dose of luck -- all need to be in balance with each other.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https://cpb-us-e1.wpmucdn.com/</a:t>
            </a:r>
            <a:r>
              <a:rPr lang="en-US" dirty="0" err="1"/>
              <a:t>blogs.cornell.edu</a:t>
            </a:r>
            <a:r>
              <a:rPr lang="en-US" dirty="0"/>
              <a:t>/</a:t>
            </a:r>
            <a:r>
              <a:rPr lang="en-US" dirty="0" err="1"/>
              <a:t>dist</a:t>
            </a:r>
            <a:r>
              <a:rPr lang="en-US" dirty="0"/>
              <a:t>/1/7755/files/2018/11/Course-Book-Fall-2018-289zx3u.pdf</a:t>
            </a:r>
          </a:p>
          <a:p>
            <a:endParaRPr lang="en-US" dirty="0"/>
          </a:p>
          <a:p>
            <a:endParaRPr lang="en-US" dirty="0"/>
          </a:p>
          <a:p>
            <a:r>
              <a:rPr lang="en-US" dirty="0"/>
              <a:t>http://</a:t>
            </a:r>
            <a:r>
              <a:rPr lang="en-US" dirty="0" err="1"/>
              <a:t>marinmg.ucanr.edu</a:t>
            </a:r>
            <a:r>
              <a:rPr lang="en-US" dirty="0"/>
              <a:t>/BASICS/CLIMATE_CHANGE_-_YOUR_GARDEN/</a:t>
            </a:r>
            <a:r>
              <a:rPr lang="en-US" dirty="0" err="1"/>
              <a:t>Adapting_to_a_Changing_Climate</a:t>
            </a:r>
            <a:r>
              <a:rPr lang="en-US" dirty="0"/>
              <a:t>/</a:t>
            </a:r>
          </a:p>
          <a:p>
            <a:r>
              <a:rPr lang="en-US" dirty="0"/>
              <a:t>http://</a:t>
            </a:r>
            <a:r>
              <a:rPr lang="en-US" dirty="0" err="1"/>
              <a:t>marinmg.ucanr.edu</a:t>
            </a:r>
            <a:r>
              <a:rPr lang="en-US" dirty="0"/>
              <a:t>/BASICS/CLIMATE_CHANGE_-_YOUR_GARDEN/</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33</a:t>
            </a:fld>
            <a:endParaRPr lang="en-US"/>
          </a:p>
        </p:txBody>
      </p:sp>
    </p:spTree>
    <p:extLst>
      <p:ext uri="{BB962C8B-B14F-4D97-AF65-F5344CB8AC3E}">
        <p14:creationId xmlns:p14="http://schemas.microsoft.com/office/powerpoint/2010/main" val="3898139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a:t>
            </a:r>
            <a:r>
              <a:rPr lang="en-US" b="1" dirty="0"/>
              <a:t>MORE gardening</a:t>
            </a:r>
            <a:r>
              <a:rPr lang="en-US" dirty="0"/>
              <a:t> information</a:t>
            </a:r>
          </a:p>
          <a:p>
            <a:r>
              <a:rPr lang="en-US" dirty="0"/>
              <a:t>Yellow–-</a:t>
            </a:r>
            <a:r>
              <a:rPr lang="en-US" b="1" dirty="0"/>
              <a:t>Zoom workshops </a:t>
            </a:r>
            <a:r>
              <a:rPr lang="en-US" dirty="0"/>
              <a:t>to come and already recorded</a:t>
            </a:r>
          </a:p>
          <a:p>
            <a:r>
              <a:rPr lang="en-US" dirty="0"/>
              <a:t>Red—</a:t>
            </a:r>
            <a:r>
              <a:rPr lang="en-US" b="1" dirty="0"/>
              <a:t>join</a:t>
            </a:r>
            <a:r>
              <a:rPr lang="en-US" dirty="0"/>
              <a:t> our Email list, and our quarterly newsletter.</a:t>
            </a:r>
          </a:p>
          <a:p>
            <a:r>
              <a:rPr lang="en-US" dirty="0"/>
              <a:t>Orange—</a:t>
            </a:r>
            <a:r>
              <a:rPr lang="en-US" b="1" dirty="0"/>
              <a:t>ASK A QUESTION????</a:t>
            </a:r>
          </a:p>
        </p:txBody>
      </p:sp>
      <p:sp>
        <p:nvSpPr>
          <p:cNvPr id="4" name="Slide Number Placeholder 3"/>
          <p:cNvSpPr>
            <a:spLocks noGrp="1"/>
          </p:cNvSpPr>
          <p:nvPr>
            <p:ph type="sldNum" sz="quarter" idx="5"/>
          </p:nvPr>
        </p:nvSpPr>
        <p:spPr/>
        <p:txBody>
          <a:bodyPr/>
          <a:lstStyle/>
          <a:p>
            <a:fld id="{30B60A3E-4BC9-4497-95E2-69F5661E229A}" type="slidenum">
              <a:rPr lang="en-US" smtClean="0"/>
              <a:pPr/>
              <a:t>5</a:t>
            </a:fld>
            <a:endParaRPr lang="en-US"/>
          </a:p>
        </p:txBody>
      </p:sp>
    </p:spTree>
    <p:extLst>
      <p:ext uri="{BB962C8B-B14F-4D97-AF65-F5344CB8AC3E}">
        <p14:creationId xmlns:p14="http://schemas.microsoft.com/office/powerpoint/2010/main" val="69070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marinmg.ucanr.edu</a:t>
            </a:r>
            <a:r>
              <a:rPr lang="en-US" dirty="0"/>
              <a:t>/BASICS/SITE_ANALYSIS__</a:t>
            </a:r>
            <a:r>
              <a:rPr lang="en-US" dirty="0" err="1"/>
              <a:t>Getting_To_Know_Your_Garden</a:t>
            </a:r>
            <a:r>
              <a:rPr lang="en-US" dirty="0"/>
              <a:t>/</a:t>
            </a:r>
          </a:p>
          <a:p>
            <a:endParaRPr lang="en-US" dirty="0"/>
          </a:p>
          <a:p>
            <a:r>
              <a:rPr lang="en-US" dirty="0"/>
              <a:t>Keep track of your garden and what you do there. </a:t>
            </a:r>
          </a:p>
        </p:txBody>
      </p:sp>
      <p:sp>
        <p:nvSpPr>
          <p:cNvPr id="4" name="Slide Number Placeholder 3"/>
          <p:cNvSpPr>
            <a:spLocks noGrp="1"/>
          </p:cNvSpPr>
          <p:nvPr>
            <p:ph type="sldNum" sz="quarter" idx="5"/>
          </p:nvPr>
        </p:nvSpPr>
        <p:spPr/>
        <p:txBody>
          <a:bodyPr/>
          <a:lstStyle/>
          <a:p>
            <a:fld id="{30B60A3E-4BC9-4497-95E2-69F5661E229A}" type="slidenum">
              <a:rPr lang="en-US" smtClean="0"/>
              <a:pPr/>
              <a:t>34</a:t>
            </a:fld>
            <a:endParaRPr lang="en-US"/>
          </a:p>
        </p:txBody>
      </p:sp>
    </p:spTree>
    <p:extLst>
      <p:ext uri="{BB962C8B-B14F-4D97-AF65-F5344CB8AC3E}">
        <p14:creationId xmlns:p14="http://schemas.microsoft.com/office/powerpoint/2010/main" val="1606123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climatechange.ucdavis.edu</a:t>
            </a:r>
            <a:r>
              <a:rPr lang="en-US" dirty="0"/>
              <a:t>/news/climate-change-solution-beneath-feet/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fontAlgn="base"/>
            <a:r>
              <a:rPr lang="en-US" sz="1200" b="0" i="0" u="none" strike="noStrike" kern="1200" dirty="0">
                <a:solidFill>
                  <a:schemeClr val="tx1"/>
                </a:solidFill>
                <a:effectLst/>
                <a:latin typeface="+mn-lt"/>
                <a:ea typeface="+mn-ea"/>
                <a:cs typeface="+mn-cs"/>
              </a:rPr>
              <a:t>A number of conventional farming and gardening practices are now scientifically understood to harm soil health by preventing the formation of carbon-rich, healthy soil. Over-application of synthetic NPK fertilizer shuts down soil production of nitrogen and slows down or even halts humus formation and carbon storage; on a diet of NPK fertilizer, plants cease to produce liquid carbon, relationships break, and the soil begins to deteriorate. Also, plowing, tilling, or extensive digging slices up soil aggregates, breaks up the vast fungal networks, and, by exposing the soil to air, releases carbon dioxide and nitrous oxide. Soil structure declines, and so does its biological health. Finally, leaving soil bare in winter means depriving the soil biome of the benefits that growing plants provide, by interrupting vital relationships and starving the soil critters. These three practices can result in compacted, poorly textured, low carbon soil that is infertile, unable to manage water or grow plants, and prone to blowing away.</a:t>
            </a:r>
          </a:p>
          <a:p>
            <a:r>
              <a:rPr lang="en-US" b="1" dirty="0"/>
              <a:t>https://</a:t>
            </a:r>
            <a:r>
              <a:rPr lang="en-US" b="1" dirty="0" err="1"/>
              <a:t>www.ecolandscaping.org</a:t>
            </a:r>
            <a:r>
              <a:rPr lang="en-US" b="1" dirty="0"/>
              <a:t>/01/developing-healthy-landscapes/climate-change/gardening-healthy-soil-carbon-sequestration/</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35</a:t>
            </a:fld>
            <a:endParaRPr lang="en-US"/>
          </a:p>
        </p:txBody>
      </p:sp>
    </p:spTree>
    <p:extLst>
      <p:ext uri="{BB962C8B-B14F-4D97-AF65-F5344CB8AC3E}">
        <p14:creationId xmlns:p14="http://schemas.microsoft.com/office/powerpoint/2010/main" val="290763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err="1">
                <a:solidFill>
                  <a:schemeClr val="tx2"/>
                </a:solidFill>
              </a:rPr>
              <a:t>calscape.org</a:t>
            </a:r>
            <a:r>
              <a:rPr lang="en-US" b="0" u="none" dirty="0">
                <a:solidFill>
                  <a:schemeClr val="tx2"/>
                </a:solidFill>
              </a:rPr>
              <a:t> Website to locate plants that are native to your yard. Put in your address to select for your area.</a:t>
            </a:r>
          </a:p>
          <a:p>
            <a:r>
              <a:rPr lang="en-US" sz="1200" b="0" i="0" u="none" strike="noStrike" kern="1200" cap="all" dirty="0">
                <a:solidFill>
                  <a:schemeClr val="tx2"/>
                </a:solidFill>
                <a:effectLst/>
                <a:latin typeface="+mn-lt"/>
                <a:ea typeface="+mn-ea"/>
                <a:cs typeface="+mn-cs"/>
                <a:hlinkClick r:id="rId3">
                  <a:extLst>
                    <a:ext uri="{A12FA001-AC4F-418D-AE19-62706E023703}">
                      <ahyp:hlinkClr xmlns:ahyp="http://schemas.microsoft.com/office/drawing/2018/hyperlinkcolor" val="tx"/>
                    </a:ext>
                  </a:extLst>
                </a:hlinkClick>
              </a:rPr>
              <a:t>TOP BAR Choices</a:t>
            </a:r>
            <a:r>
              <a:rPr lang="en-US" sz="1200" b="0" i="0" u="sng" strike="noStrike" kern="1200" cap="all" dirty="0">
                <a:solidFill>
                  <a:schemeClr val="tx2"/>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en-US" sz="1200" b="0" i="0" u="none" strike="noStrike" kern="1200" cap="all" dirty="0">
                <a:solidFill>
                  <a:schemeClr val="tx2"/>
                </a:solidFill>
                <a:effectLst/>
                <a:latin typeface="+mn-lt"/>
                <a:ea typeface="+mn-ea"/>
                <a:cs typeface="+mn-cs"/>
                <a:hlinkClick r:id="rId3">
                  <a:extLst>
                    <a:ext uri="{A12FA001-AC4F-418D-AE19-62706E023703}">
                      <ahyp:hlinkClr xmlns:ahyp="http://schemas.microsoft.com/office/drawing/2018/hyperlinkcolor" val="tx"/>
                    </a:ext>
                  </a:extLst>
                </a:hlinkClick>
              </a:rPr>
              <a:t>PLANTING GUIDE</a:t>
            </a:r>
            <a:r>
              <a:rPr lang="en-US" sz="1200" b="0" i="0" u="none" strike="noStrike" kern="1200" cap="all" dirty="0">
                <a:solidFill>
                  <a:schemeClr val="tx2"/>
                </a:solidFill>
                <a:effectLst/>
                <a:latin typeface="+mn-lt"/>
                <a:ea typeface="+mn-ea"/>
                <a:cs typeface="+mn-cs"/>
              </a:rPr>
              <a:t> </a:t>
            </a:r>
            <a:r>
              <a:rPr lang="en-US" sz="1200" b="0" i="0" u="none" strike="noStrike" kern="1200" cap="all" dirty="0">
                <a:solidFill>
                  <a:schemeClr val="tx2"/>
                </a:solidFill>
                <a:effectLst/>
                <a:latin typeface="+mn-lt"/>
                <a:ea typeface="+mn-ea"/>
                <a:cs typeface="+mn-cs"/>
                <a:hlinkClick r:id="rId4">
                  <a:extLst>
                    <a:ext uri="{A12FA001-AC4F-418D-AE19-62706E023703}">
                      <ahyp:hlinkClr xmlns:ahyp="http://schemas.microsoft.com/office/drawing/2018/hyperlinkcolor" val="tx"/>
                    </a:ext>
                  </a:extLst>
                </a:hlinkClick>
              </a:rPr>
              <a:t>NURSERIES</a:t>
            </a:r>
            <a:r>
              <a:rPr lang="en-US" sz="1200" b="0" i="0" u="none" strike="noStrike" kern="1200" cap="all" dirty="0">
                <a:solidFill>
                  <a:schemeClr val="tx2"/>
                </a:solidFill>
                <a:effectLst/>
                <a:latin typeface="+mn-lt"/>
                <a:ea typeface="+mn-ea"/>
                <a:cs typeface="+mn-cs"/>
              </a:rPr>
              <a:t> </a:t>
            </a:r>
            <a:r>
              <a:rPr lang="en-US" sz="1200" b="0" i="0" u="none" strike="noStrike" kern="1200" cap="all" dirty="0">
                <a:solidFill>
                  <a:schemeClr val="tx2"/>
                </a:solidFill>
                <a:effectLst/>
                <a:latin typeface="+mn-lt"/>
                <a:ea typeface="+mn-ea"/>
                <a:cs typeface="+mn-cs"/>
                <a:hlinkClick r:id="rId5">
                  <a:extLst>
                    <a:ext uri="{A12FA001-AC4F-418D-AE19-62706E023703}">
                      <ahyp:hlinkClr xmlns:ahyp="http://schemas.microsoft.com/office/drawing/2018/hyperlinkcolor" val="tx"/>
                    </a:ext>
                  </a:extLst>
                </a:hlinkClick>
              </a:rPr>
              <a:t>MY PLANT LISTS</a:t>
            </a:r>
            <a:r>
              <a:rPr lang="en-US" sz="1200" b="0" i="0" u="none" strike="noStrike" kern="1200" cap="all" dirty="0">
                <a:solidFill>
                  <a:schemeClr val="tx2"/>
                </a:solidFill>
                <a:effectLst/>
                <a:latin typeface="+mn-lt"/>
                <a:ea typeface="+mn-ea"/>
                <a:cs typeface="+mn-cs"/>
              </a:rPr>
              <a:t> </a:t>
            </a:r>
            <a:r>
              <a:rPr lang="en-US" sz="1200" b="0" i="0" u="sng" strike="noStrike" kern="1200" cap="all" dirty="0">
                <a:solidFill>
                  <a:schemeClr val="tx2"/>
                </a:solidFill>
                <a:effectLst/>
                <a:latin typeface="+mn-lt"/>
                <a:ea typeface="+mn-ea"/>
                <a:cs typeface="+mn-cs"/>
              </a:rPr>
              <a:t>BUTTERFLIES</a:t>
            </a:r>
          </a:p>
          <a:p>
            <a:br>
              <a:rPr lang="en-US" b="0" u="none" dirty="0">
                <a:solidFill>
                  <a:schemeClr val="tx2"/>
                </a:solidFill>
              </a:rPr>
            </a:br>
            <a:endParaRPr lang="en-US" b="0" u="none" dirty="0">
              <a:solidFill>
                <a:schemeClr val="tx2"/>
              </a:solidFill>
            </a:endParaRPr>
          </a:p>
        </p:txBody>
      </p:sp>
      <p:sp>
        <p:nvSpPr>
          <p:cNvPr id="4" name="Slide Number Placeholder 3"/>
          <p:cNvSpPr>
            <a:spLocks noGrp="1"/>
          </p:cNvSpPr>
          <p:nvPr>
            <p:ph type="sldNum" sz="quarter" idx="5"/>
          </p:nvPr>
        </p:nvSpPr>
        <p:spPr/>
        <p:txBody>
          <a:bodyPr/>
          <a:lstStyle/>
          <a:p>
            <a:fld id="{30B60A3E-4BC9-4497-95E2-69F5661E229A}" type="slidenum">
              <a:rPr lang="en-US" smtClean="0"/>
              <a:pPr/>
              <a:t>36</a:t>
            </a:fld>
            <a:endParaRPr lang="en-US"/>
          </a:p>
        </p:txBody>
      </p:sp>
    </p:spTree>
    <p:extLst>
      <p:ext uri="{BB962C8B-B14F-4D97-AF65-F5344CB8AC3E}">
        <p14:creationId xmlns:p14="http://schemas.microsoft.com/office/powerpoint/2010/main" val="3912888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38</a:t>
            </a:fld>
            <a:endParaRPr lang="en-US"/>
          </a:p>
        </p:txBody>
      </p:sp>
    </p:spTree>
    <p:extLst>
      <p:ext uri="{BB962C8B-B14F-4D97-AF65-F5344CB8AC3E}">
        <p14:creationId xmlns:p14="http://schemas.microsoft.com/office/powerpoint/2010/main" val="1443797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at </a:t>
            </a:r>
            <a:r>
              <a:rPr lang="en-US" dirty="0" err="1"/>
              <a:t>pcmg.ucanr.org</a:t>
            </a:r>
            <a:r>
              <a:rPr lang="en-US" dirty="0"/>
              <a:t>. Cool Season Veg on reverse. Free download.</a:t>
            </a:r>
          </a:p>
        </p:txBody>
      </p:sp>
      <p:sp>
        <p:nvSpPr>
          <p:cNvPr id="4" name="Slide Number Placeholder 3"/>
          <p:cNvSpPr>
            <a:spLocks noGrp="1"/>
          </p:cNvSpPr>
          <p:nvPr>
            <p:ph type="sldNum" sz="quarter" idx="5"/>
          </p:nvPr>
        </p:nvSpPr>
        <p:spPr/>
        <p:txBody>
          <a:bodyPr/>
          <a:lstStyle/>
          <a:p>
            <a:fld id="{30B60A3E-4BC9-4497-95E2-69F5661E229A}" type="slidenum">
              <a:rPr lang="en-US" smtClean="0"/>
              <a:pPr/>
              <a:t>41</a:t>
            </a:fld>
            <a:endParaRPr lang="en-US"/>
          </a:p>
        </p:txBody>
      </p:sp>
    </p:spTree>
    <p:extLst>
      <p:ext uri="{BB962C8B-B14F-4D97-AF65-F5344CB8AC3E}">
        <p14:creationId xmlns:p14="http://schemas.microsoft.com/office/powerpoint/2010/main" val="3007731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Hydrometer needs to be calibrated. Best sensor probe???----Your fingers!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Soil moisture sensors measure </a:t>
            </a:r>
            <a:r>
              <a:rPr lang="en-US" sz="1200" b="1" kern="1200" dirty="0">
                <a:solidFill>
                  <a:schemeClr val="tx1"/>
                </a:solidFill>
                <a:effectLst/>
                <a:latin typeface="+mn-lt"/>
                <a:ea typeface="+mn-ea"/>
                <a:cs typeface="+mn-cs"/>
              </a:rPr>
              <a:t>plant-available water </a:t>
            </a:r>
            <a:r>
              <a:rPr lang="en-US" sz="1200" kern="1200" dirty="0">
                <a:solidFill>
                  <a:schemeClr val="tx1"/>
                </a:solidFill>
                <a:effectLst/>
                <a:latin typeface="+mn-lt"/>
                <a:ea typeface="+mn-ea"/>
                <a:cs typeface="+mn-cs"/>
              </a:rPr>
              <a:t>as a function of soil volumetric water content as it relates to </a:t>
            </a:r>
            <a:r>
              <a:rPr lang="en-US" sz="1200" b="1" kern="1200" dirty="0">
                <a:solidFill>
                  <a:schemeClr val="tx1"/>
                </a:solidFill>
                <a:effectLst/>
                <a:latin typeface="+mn-lt"/>
                <a:ea typeface="+mn-ea"/>
                <a:cs typeface="+mn-cs"/>
              </a:rPr>
              <a:t>matric potential</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42</a:t>
            </a:fld>
            <a:endParaRPr lang="en-US"/>
          </a:p>
        </p:txBody>
      </p:sp>
    </p:spTree>
    <p:extLst>
      <p:ext uri="{BB962C8B-B14F-4D97-AF65-F5344CB8AC3E}">
        <p14:creationId xmlns:p14="http://schemas.microsoft.com/office/powerpoint/2010/main" val="2912570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 much great information on this website that these resources are included, but remember to be careful. If an article is talking about general gardening practices, it will be relevant information; however, if specifics are being mentioned, remember </a:t>
            </a:r>
            <a:r>
              <a:rPr lang="en-US" b="1" u="sng" dirty="0"/>
              <a:t>we do not garden in Marin!</a:t>
            </a:r>
          </a:p>
        </p:txBody>
      </p:sp>
      <p:sp>
        <p:nvSpPr>
          <p:cNvPr id="4" name="Slide Number Placeholder 3"/>
          <p:cNvSpPr>
            <a:spLocks noGrp="1"/>
          </p:cNvSpPr>
          <p:nvPr>
            <p:ph type="sldNum" sz="quarter" idx="5"/>
          </p:nvPr>
        </p:nvSpPr>
        <p:spPr/>
        <p:txBody>
          <a:bodyPr/>
          <a:lstStyle/>
          <a:p>
            <a:fld id="{30B60A3E-4BC9-4497-95E2-69F5661E229A}" type="slidenum">
              <a:rPr lang="en-US" smtClean="0"/>
              <a:pPr/>
              <a:t>43</a:t>
            </a:fld>
            <a:endParaRPr lang="en-US"/>
          </a:p>
        </p:txBody>
      </p:sp>
    </p:spTree>
    <p:extLst>
      <p:ext uri="{BB962C8B-B14F-4D97-AF65-F5344CB8AC3E}">
        <p14:creationId xmlns:p14="http://schemas.microsoft.com/office/powerpoint/2010/main" val="1794634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marinmg.ucanr.edu</a:t>
            </a:r>
            <a:r>
              <a:rPr lang="en-US" dirty="0"/>
              <a:t>/BASICS/CLIMATE_CHANGE_-_YOUR_GARDEN/</a:t>
            </a:r>
            <a:r>
              <a:rPr lang="en-US" dirty="0" err="1"/>
              <a:t>Adapting_to_a_Changing_Climate</a:t>
            </a:r>
            <a:r>
              <a:rPr lang="en-US" dirty="0"/>
              <a:t>/</a:t>
            </a:r>
          </a:p>
        </p:txBody>
      </p:sp>
      <p:sp>
        <p:nvSpPr>
          <p:cNvPr id="4" name="Slide Number Placeholder 3"/>
          <p:cNvSpPr>
            <a:spLocks noGrp="1"/>
          </p:cNvSpPr>
          <p:nvPr>
            <p:ph type="sldNum" sz="quarter" idx="5"/>
          </p:nvPr>
        </p:nvSpPr>
        <p:spPr/>
        <p:txBody>
          <a:bodyPr/>
          <a:lstStyle/>
          <a:p>
            <a:fld id="{30B60A3E-4BC9-4497-95E2-69F5661E229A}" type="slidenum">
              <a:rPr lang="en-US" smtClean="0"/>
              <a:pPr/>
              <a:t>44</a:t>
            </a:fld>
            <a:endParaRPr lang="en-US"/>
          </a:p>
        </p:txBody>
      </p:sp>
    </p:spTree>
    <p:extLst>
      <p:ext uri="{BB962C8B-B14F-4D97-AF65-F5344CB8AC3E}">
        <p14:creationId xmlns:p14="http://schemas.microsoft.com/office/powerpoint/2010/main" val="2128588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https://nca2014.globalchange.gov/highlights/regions/southwest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climaterealityproject.org</a:t>
            </a:r>
            <a:r>
              <a:rPr lang="en-US" sz="1200" dirty="0"/>
              <a:t>/blog/how-climate-change-affecting-California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“Today's fire season in the western United States starts earlier, lasts longer, and is more intense than in the last several decades,” </a:t>
            </a:r>
            <a:r>
              <a:rPr lang="en-US" b="1" dirty="0">
                <a:hlinkClick r:id="rId4"/>
              </a:rPr>
              <a:t>AG Becerra’s office writes</a:t>
            </a:r>
            <a:r>
              <a:rPr lang="en-US" dirty="0"/>
              <a:t>. And in California, which gets </a:t>
            </a:r>
            <a:r>
              <a:rPr lang="en-US" b="1" dirty="0">
                <a:hlinkClick r:id="rId5"/>
              </a:rPr>
              <a:t>about 75 to 80 percent of its freshwater</a:t>
            </a:r>
            <a:r>
              <a:rPr lang="en-US" dirty="0"/>
              <a:t> from the Sierra Nevada snowpack, that combination of rising temperatures and decreasing precipitation, particularly in the winter and early spring, could prove especially dangerous.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46</a:t>
            </a:fld>
            <a:endParaRPr lang="en-US"/>
          </a:p>
        </p:txBody>
      </p:sp>
    </p:spTree>
    <p:extLst>
      <p:ext uri="{BB962C8B-B14F-4D97-AF65-F5344CB8AC3E}">
        <p14:creationId xmlns:p14="http://schemas.microsoft.com/office/powerpoint/2010/main" val="4504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annual average wildfire season in the Western U.S. is </a:t>
            </a:r>
            <a:r>
              <a:rPr lang="en-US" sz="1200" b="0" i="0" u="none" strike="noStrike" kern="1200" dirty="0">
                <a:solidFill>
                  <a:schemeClr val="tx1"/>
                </a:solidFill>
                <a:effectLst/>
                <a:latin typeface="+mn-lt"/>
                <a:ea typeface="+mn-ea"/>
                <a:cs typeface="+mn-cs"/>
                <a:hlinkClick r:id="rId3"/>
              </a:rPr>
              <a:t>105 days longer, burns six times as many acres, and has three times as many large fires (more than 1,000 acres) than it did in the 1970s</a:t>
            </a:r>
            <a:r>
              <a:rPr lang="en-US" sz="1200" b="0" i="0" u="none" strike="noStrike" kern="1200" dirty="0">
                <a:solidFill>
                  <a:schemeClr val="tx1"/>
                </a:solidFill>
                <a:effectLst/>
                <a:latin typeface="+mn-lt"/>
                <a:ea typeface="+mn-ea"/>
                <a:cs typeface="+mn-cs"/>
              </a:rPr>
              <a:t>. Climate change is expected to continue increasing temperatures and reduce moisture across the West, in part by causing a smaller and faster melting snowpack. These changes will further pre-condition Western landscapes for more, and more intense, wildfires.</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48</a:t>
            </a:fld>
            <a:endParaRPr lang="en-US"/>
          </a:p>
        </p:txBody>
      </p:sp>
    </p:spTree>
    <p:extLst>
      <p:ext uri="{BB962C8B-B14F-4D97-AF65-F5344CB8AC3E}">
        <p14:creationId xmlns:p14="http://schemas.microsoft.com/office/powerpoint/2010/main" val="4058947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Master Gardeners are charged with trusting and reporting the science of gardening, so I will not discuss reasons for climate change; nonetheless, gardening is always an adventure, and it will be more so as we move forward. If we look at trends, we can better care for our gardens and make wiser choices. Just remember that </a:t>
            </a:r>
            <a:r>
              <a:rPr lang="en-US" sz="1200" b="1" kern="1200" dirty="0">
                <a:solidFill>
                  <a:schemeClr val="tx1"/>
                </a:solidFill>
                <a:effectLst/>
                <a:latin typeface="+mn-lt"/>
                <a:ea typeface="+mn-ea"/>
                <a:cs typeface="+mn-cs"/>
              </a:rPr>
              <a:t>plants don’t respond to averages, they respond to extremes.</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6</a:t>
            </a:fld>
            <a:endParaRPr lang="en-US"/>
          </a:p>
        </p:txBody>
      </p:sp>
    </p:spTree>
    <p:extLst>
      <p:ext uri="{BB962C8B-B14F-4D97-AF65-F5344CB8AC3E}">
        <p14:creationId xmlns:p14="http://schemas.microsoft.com/office/powerpoint/2010/main" val="1210283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kern="1200" dirty="0">
                <a:solidFill>
                  <a:schemeClr val="tx1"/>
                </a:solidFill>
                <a:effectLst/>
                <a:latin typeface="+mn-lt"/>
                <a:ea typeface="+mn-ea"/>
                <a:cs typeface="+mn-cs"/>
                <a:hlinkClick r:id="rId3"/>
              </a:rPr>
              <a:t>https://www.fire.ca.gov/media/4996/readysetgo_plan.pdf</a:t>
            </a:r>
            <a:endParaRPr lang="en-US" sz="1200" kern="1200" dirty="0">
              <a:solidFill>
                <a:schemeClr val="tx1"/>
              </a:solidFill>
              <a:effectLst/>
              <a:latin typeface="+mn-lt"/>
              <a:ea typeface="+mn-ea"/>
              <a:cs typeface="+mn-cs"/>
            </a:endParaRPr>
          </a:p>
          <a:p>
            <a:r>
              <a:rPr lang="en-US" sz="1200" i="1" u="sng" kern="1200" dirty="0">
                <a:solidFill>
                  <a:schemeClr val="tx1"/>
                </a:solidFill>
                <a:effectLst/>
                <a:latin typeface="+mn-lt"/>
                <a:ea typeface="+mn-ea"/>
                <a:cs typeface="+mn-cs"/>
                <a:hlinkClick r:id="rId4"/>
              </a:rPr>
              <a:t>https://www.readyforwildfire.org/prepare-for-wildfire/get-ready/fire-resistant-landscaping/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B60A3E-4BC9-4497-95E2-69F5661E229A}" type="slidenum">
              <a:rPr lang="en-US" smtClean="0"/>
              <a:pPr/>
              <a:t>49</a:t>
            </a:fld>
            <a:endParaRPr lang="en-US"/>
          </a:p>
        </p:txBody>
      </p:sp>
    </p:spTree>
    <p:extLst>
      <p:ext uri="{BB962C8B-B14F-4D97-AF65-F5344CB8AC3E}">
        <p14:creationId xmlns:p14="http://schemas.microsoft.com/office/powerpoint/2010/main" val="4055889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https://www.energy.ca.gov/sites/default/files/2019-11/Reg_Report-SUM-CCCA4-2018-002_SacramentoValley_ADA.pdf</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summarizes current and future climate change impacts and risks in California’s Sacramento Valley Region and highlights a set of promising climate-solutions for stakeholders, with the potential to promote resiliency, protect the environment, improve public health, create jobs, and grow the economy. </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50</a:t>
            </a:fld>
            <a:endParaRPr lang="en-US"/>
          </a:p>
        </p:txBody>
      </p:sp>
    </p:spTree>
    <p:extLst>
      <p:ext uri="{BB962C8B-B14F-4D97-AF65-F5344CB8AC3E}">
        <p14:creationId xmlns:p14="http://schemas.microsoft.com/office/powerpoint/2010/main" val="3444375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 info. https://</a:t>
            </a:r>
            <a:r>
              <a:rPr lang="en-US" dirty="0" err="1"/>
              <a:t>www.climatehotmap.org</a:t>
            </a:r>
            <a:r>
              <a:rPr lang="en-US" dirty="0"/>
              <a:t>/global-warming-effects/plants-and-</a:t>
            </a:r>
            <a:r>
              <a:rPr lang="en-US" dirty="0" err="1"/>
              <a:t>animals.html</a:t>
            </a: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52</a:t>
            </a:fld>
            <a:endParaRPr lang="en-US"/>
          </a:p>
        </p:txBody>
      </p:sp>
    </p:spTree>
    <p:extLst>
      <p:ext uri="{BB962C8B-B14F-4D97-AF65-F5344CB8AC3E}">
        <p14:creationId xmlns:p14="http://schemas.microsoft.com/office/powerpoint/2010/main" val="2748919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see that small incremental changes do add up over time and can significantly affect our gardens.</a:t>
            </a:r>
          </a:p>
        </p:txBody>
      </p:sp>
      <p:sp>
        <p:nvSpPr>
          <p:cNvPr id="4" name="Slide Number Placeholder 3"/>
          <p:cNvSpPr>
            <a:spLocks noGrp="1"/>
          </p:cNvSpPr>
          <p:nvPr>
            <p:ph type="sldNum" sz="quarter" idx="5"/>
          </p:nvPr>
        </p:nvSpPr>
        <p:spPr/>
        <p:txBody>
          <a:bodyPr/>
          <a:lstStyle/>
          <a:p>
            <a:fld id="{30B60A3E-4BC9-4497-95E2-69F5661E229A}" type="slidenum">
              <a:rPr lang="en-US" smtClean="0"/>
              <a:pPr/>
              <a:t>7</a:t>
            </a:fld>
            <a:endParaRPr lang="en-US"/>
          </a:p>
        </p:txBody>
      </p:sp>
    </p:spTree>
    <p:extLst>
      <p:ext uri="{BB962C8B-B14F-4D97-AF65-F5344CB8AC3E}">
        <p14:creationId xmlns:p14="http://schemas.microsoft.com/office/powerpoint/2010/main" val="113505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Examining the science, are we talking about weather or climate? What is the difference? </a:t>
            </a:r>
          </a:p>
          <a:p>
            <a:endParaRPr lang="en-US" dirty="0"/>
          </a:p>
          <a:p>
            <a:r>
              <a:rPr lang="en-US" dirty="0"/>
              <a:t>https://</a:t>
            </a:r>
            <a:r>
              <a:rPr lang="en-US" dirty="0" err="1"/>
              <a:t>ucanr.edu</a:t>
            </a:r>
            <a:r>
              <a:rPr lang="en-US" dirty="0"/>
              <a:t>/blogs/</a:t>
            </a:r>
            <a:r>
              <a:rPr lang="en-US" dirty="0" err="1"/>
              <a:t>blogcore</a:t>
            </a:r>
            <a:r>
              <a:rPr lang="en-US" dirty="0"/>
              <a:t>/</a:t>
            </a:r>
            <a:r>
              <a:rPr lang="en-US" dirty="0" err="1"/>
              <a:t>postdetail.cfm?postnum</a:t>
            </a:r>
            <a:r>
              <a:rPr lang="en-US" dirty="0"/>
              <a:t>=28204</a:t>
            </a:r>
          </a:p>
          <a:p>
            <a:endParaRPr lang="en-US" dirty="0"/>
          </a:p>
          <a:p>
            <a:r>
              <a:rPr lang="en-US" u="sng" dirty="0">
                <a:hlinkClick r:id="rId3"/>
              </a:rPr>
              <a:t>https://climatechange.ucdavis.edu/science/</a:t>
            </a:r>
            <a:r>
              <a:rPr lang="en-US" dirty="0"/>
              <a:t> </a:t>
            </a:r>
          </a:p>
        </p:txBody>
      </p:sp>
      <p:sp>
        <p:nvSpPr>
          <p:cNvPr id="4" name="Slide Number Placeholder 3"/>
          <p:cNvSpPr>
            <a:spLocks noGrp="1"/>
          </p:cNvSpPr>
          <p:nvPr>
            <p:ph type="sldNum" sz="quarter" idx="5"/>
          </p:nvPr>
        </p:nvSpPr>
        <p:spPr/>
        <p:txBody>
          <a:bodyPr/>
          <a:lstStyle/>
          <a:p>
            <a:fld id="{30B60A3E-4BC9-4497-95E2-69F5661E229A}" type="slidenum">
              <a:rPr lang="en-US" smtClean="0"/>
              <a:pPr/>
              <a:t>8</a:t>
            </a:fld>
            <a:endParaRPr lang="en-US"/>
          </a:p>
        </p:txBody>
      </p:sp>
    </p:spTree>
    <p:extLst>
      <p:ext uri="{BB962C8B-B14F-4D97-AF65-F5344CB8AC3E}">
        <p14:creationId xmlns:p14="http://schemas.microsoft.com/office/powerpoint/2010/main" val="65936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https://nca2014.globalchange.gov/report/response-strategies/adaptation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kern="1200" dirty="0">
                <a:solidFill>
                  <a:schemeClr val="tx1"/>
                </a:solidFill>
                <a:effectLst/>
                <a:latin typeface="+mn-lt"/>
                <a:ea typeface="+mn-ea"/>
                <a:cs typeface="+mn-cs"/>
              </a:rPr>
              <a:t>“Can society manage unavoidable changes and avoid unmanageable changes?”</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Research demonstrates that both mitigation (efforts to reduce future climate changes) and adaptation (efforts to reduce the vulnerability of society to climate change impacts) are needed in order to minimize the damages from human-caused climate change and to adapt to the pace and ultimate magnitude of changes that will occur.</a:t>
            </a:r>
            <a:r>
              <a:rPr lang="en-US" sz="1200" b="0" i="0" u="none" strike="noStrike" kern="1200" baseline="300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10</a:t>
            </a:fld>
            <a:endParaRPr lang="en-US"/>
          </a:p>
        </p:txBody>
      </p:sp>
    </p:spTree>
    <p:extLst>
      <p:ext uri="{BB962C8B-B14F-4D97-AF65-F5344CB8AC3E}">
        <p14:creationId xmlns:p14="http://schemas.microsoft.com/office/powerpoint/2010/main" val="428341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www.sciencebase.gov</a:t>
            </a:r>
            <a:r>
              <a:rPr lang="en-US" dirty="0"/>
              <a:t>/catalog/item/5956a3f1e4b0d1f9f050d931</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11</a:t>
            </a:fld>
            <a:endParaRPr lang="en-US"/>
          </a:p>
        </p:txBody>
      </p:sp>
    </p:spTree>
    <p:extLst>
      <p:ext uri="{BB962C8B-B14F-4D97-AF65-F5344CB8AC3E}">
        <p14:creationId xmlns:p14="http://schemas.microsoft.com/office/powerpoint/2010/main" val="446960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climatechange.ucdavis.edu</a:t>
            </a:r>
            <a:r>
              <a:rPr lang="en-US" dirty="0"/>
              <a:t>/science/carbon-sequestration/</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12</a:t>
            </a:fld>
            <a:endParaRPr lang="en-US"/>
          </a:p>
        </p:txBody>
      </p:sp>
    </p:spTree>
    <p:extLst>
      <p:ext uri="{BB962C8B-B14F-4D97-AF65-F5344CB8AC3E}">
        <p14:creationId xmlns:p14="http://schemas.microsoft.com/office/powerpoint/2010/main" val="117840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chemeClr val="bg1"/>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userDrawn="1"/>
        </p:nvPicPr>
        <p:blipFill>
          <a:blip r:embed="rId6" cstate="print"/>
          <a:stretch>
            <a:fillRect/>
          </a:stretch>
        </p:blipFill>
        <p:spPr>
          <a:xfrm>
            <a:off x="1676400" y="5867400"/>
            <a:ext cx="5740400" cy="782782"/>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userDrawn="1"/>
        </p:nvPicPr>
        <p:blipFill>
          <a:blip r:embed="rId7" cstate="print"/>
          <a:stretch>
            <a:fillRect/>
          </a:stretch>
        </p:blipFill>
        <p:spPr>
          <a:xfrm>
            <a:off x="2103120" y="6096000"/>
            <a:ext cx="540026" cy="496824"/>
          </a:xfrm>
          <a:prstGeom prst="rect">
            <a:avLst/>
          </a:prstGeom>
        </p:spPr>
      </p:pic>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wildlife.org/wp-content/uploads/2020/06/FYI-bumblebees-plants.jpg"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hyperlink" Target="http://marinmg.ucanr.edu/BASICS/FIRE-SMART_LANDSCAPING_32" TargetMode="External"/><Relationship Id="rId13" Type="http://schemas.openxmlformats.org/officeDocument/2006/relationships/hyperlink" Target="http://marinmg.ucanr.edu/BASICS/CONSERVE_WATER_-_ENERGY" TargetMode="External"/><Relationship Id="rId3" Type="http://schemas.openxmlformats.org/officeDocument/2006/relationships/hyperlink" Target="http://marinmg.ucanr.edu/BASICS/" TargetMode="External"/><Relationship Id="rId7" Type="http://schemas.openxmlformats.org/officeDocument/2006/relationships/hyperlink" Target="http://marinmg.ucanr.edu/BASICS/CLIMATE_CHANGE_-_YOUR_GARDEN" TargetMode="External"/><Relationship Id="rId12" Type="http://schemas.openxmlformats.org/officeDocument/2006/relationships/hyperlink" Target="http://marinmg.ucanr.edu/BASICS/IRRIGATION_911"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http://marinmg.ucanr.edu/BASICS/CLIMATE" TargetMode="External"/><Relationship Id="rId11" Type="http://schemas.openxmlformats.org/officeDocument/2006/relationships/hyperlink" Target="http://marinmg.ucanr.edu/BASICS/MULCH" TargetMode="External"/><Relationship Id="rId5" Type="http://schemas.openxmlformats.org/officeDocument/2006/relationships/hyperlink" Target="http://marinmg.ucanr.edu/BASICS/SITE_ANALYSIS__Getting_To_Know_Your_Garden" TargetMode="External"/><Relationship Id="rId10" Type="http://schemas.openxmlformats.org/officeDocument/2006/relationships/hyperlink" Target="http://marinmg.ucanr.edu/BASICS/COMPOST_-_OTHER_SOIL_AMENDMENTS" TargetMode="External"/><Relationship Id="rId4" Type="http://schemas.openxmlformats.org/officeDocument/2006/relationships/hyperlink" Target="http://marinmg.ucanr.edu/BASICS/EARTH-FRIENDLY_GARDENING__Why_It_Matters" TargetMode="External"/><Relationship Id="rId9" Type="http://schemas.openxmlformats.org/officeDocument/2006/relationships/hyperlink" Target="http://marinmg.ucanr.edu/BASICS/SOIL_813" TargetMode="External"/><Relationship Id="rId14" Type="http://schemas.openxmlformats.org/officeDocument/2006/relationships/hyperlink" Target="http://marinmg.ucanr.edu/BASICS/MINIMIZE_WASTE"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marinmg.ucanr.edu/BASICS/CLIMATE" TargetMode="External"/><Relationship Id="rId3" Type="http://schemas.openxmlformats.org/officeDocument/2006/relationships/hyperlink" Target="http://marinmg.ucanr.edu/BASICS/CLIMATE_CHANGE_-_YOUR_GARDEN" TargetMode="External"/><Relationship Id="rId7" Type="http://schemas.openxmlformats.org/officeDocument/2006/relationships/hyperlink" Target="http://marinmg.ucanr.edu/BASICS/CLIMATE_CHANGE_-_YOUR_GARDEN/Adapting_to_a_Changing_Climate"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hyperlink" Target="http://marinmg.ucanr.edu/BASICS/CLIMATE_CHANGE_-_YOUR_GARDEN/Climate_Change_Mitigation" TargetMode="External"/><Relationship Id="rId5" Type="http://schemas.openxmlformats.org/officeDocument/2006/relationships/hyperlink" Target="http://marinmg.ucanr.edu/BASICS" TargetMode="External"/><Relationship Id="rId10" Type="http://schemas.openxmlformats.org/officeDocument/2006/relationships/hyperlink" Target="http://marinmg.ucanr.edu/BASICS/CLIMATE/How_to_Assess_Your_Microclimates" TargetMode="External"/><Relationship Id="rId4" Type="http://schemas.openxmlformats.org/officeDocument/2006/relationships/hyperlink" Target="http://marinmg.ucanr.edu/BASICS/CLIMATE_CHANGE_-_YOUR_GARDEN/" TargetMode="External"/><Relationship Id="rId9" Type="http://schemas.openxmlformats.org/officeDocument/2006/relationships/hyperlink" Target="http://marinmg.ucanr.edu/BASICS/CLIMATE/What_Is_Your_Climate_Zone"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s://nca2014.globalchange.gov/highlights/regions/southwest" TargetMode="External"/><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685800" y="381000"/>
            <a:ext cx="7772400" cy="1143000"/>
          </a:xfrm>
        </p:spPr>
        <p:txBody>
          <a:bodyPr>
            <a:normAutofit/>
          </a:bodyPr>
          <a:lstStyle/>
          <a:p>
            <a:r>
              <a:rPr lang="en-US" dirty="0"/>
              <a:t>Gardening in a Changing Climate</a:t>
            </a:r>
          </a:p>
        </p:txBody>
      </p:sp>
      <p:pic>
        <p:nvPicPr>
          <p:cNvPr id="6" name="Picture 5">
            <a:extLst>
              <a:ext uri="{FF2B5EF4-FFF2-40B4-BE49-F238E27FC236}">
                <a16:creationId xmlns:a16="http://schemas.microsoft.com/office/drawing/2014/main" id="{728E410F-E00A-7540-B4F8-15426184B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400" y="1828800"/>
            <a:ext cx="3251200" cy="2425700"/>
          </a:xfrm>
          <a:prstGeom prst="rect">
            <a:avLst/>
          </a:prstGeom>
        </p:spPr>
      </p:pic>
      <p:sp>
        <p:nvSpPr>
          <p:cNvPr id="4" name="TextBox 3">
            <a:extLst>
              <a:ext uri="{FF2B5EF4-FFF2-40B4-BE49-F238E27FC236}">
                <a16:creationId xmlns:a16="http://schemas.microsoft.com/office/drawing/2014/main" id="{888E8375-6FDA-BB43-B1DF-9E9C45B76DC1}"/>
              </a:ext>
            </a:extLst>
          </p:cNvPr>
          <p:cNvSpPr txBox="1"/>
          <p:nvPr/>
        </p:nvSpPr>
        <p:spPr>
          <a:xfrm>
            <a:off x="496389" y="2168434"/>
            <a:ext cx="184731" cy="369332"/>
          </a:xfrm>
          <a:prstGeom prst="rect">
            <a:avLst/>
          </a:prstGeom>
          <a:noFill/>
        </p:spPr>
        <p:txBody>
          <a:bodyPr wrap="none" rtlCol="0">
            <a:spAutoFit/>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8FD8E4-EB11-154E-BDB1-E1871FF8ED86}"/>
              </a:ext>
            </a:extLst>
          </p:cNvPr>
          <p:cNvSpPr>
            <a:spLocks noGrp="1"/>
          </p:cNvSpPr>
          <p:nvPr>
            <p:ph type="body" sz="quarter" idx="13"/>
          </p:nvPr>
        </p:nvSpPr>
        <p:spPr>
          <a:xfrm>
            <a:off x="769749" y="1912211"/>
            <a:ext cx="7917051" cy="4419600"/>
          </a:xfrm>
        </p:spPr>
        <p:txBody>
          <a:bodyPr>
            <a:normAutofit/>
          </a:bodyPr>
          <a:lstStyle/>
          <a:p>
            <a:pPr marL="0" indent="0"/>
            <a:r>
              <a:rPr lang="en-US" sz="2800" b="1" dirty="0">
                <a:latin typeface="Arial" panose="020B0604020202020204" pitchFamily="34" charset="0"/>
              </a:rPr>
              <a:t>Mitigation </a:t>
            </a:r>
            <a:r>
              <a:rPr lang="en-US" sz="2800" b="1" dirty="0">
                <a:latin typeface="ArialMT"/>
              </a:rPr>
              <a:t>(of climate change):</a:t>
            </a:r>
            <a:br>
              <a:rPr lang="en-US" sz="2800" dirty="0">
                <a:latin typeface="ArialMT"/>
              </a:rPr>
            </a:br>
            <a:r>
              <a:rPr lang="en-US" sz="2800" dirty="0">
                <a:latin typeface="ArialMT"/>
              </a:rPr>
              <a:t>Implementing actions to </a:t>
            </a:r>
            <a:r>
              <a:rPr lang="en-US" sz="2800" u="sng" dirty="0">
                <a:latin typeface="ArialMT"/>
              </a:rPr>
              <a:t>reduce the sources</a:t>
            </a:r>
            <a:r>
              <a:rPr lang="en-US" sz="2800" dirty="0">
                <a:latin typeface="ArialMT"/>
              </a:rPr>
              <a:t> of greenhouse gas emissions. </a:t>
            </a:r>
          </a:p>
          <a:p>
            <a:endParaRPr lang="en-US" sz="2800" dirty="0"/>
          </a:p>
          <a:p>
            <a:r>
              <a:rPr lang="en-US" sz="2800" b="1" dirty="0">
                <a:latin typeface="Arial" panose="020B0604020202020204" pitchFamily="34" charset="0"/>
              </a:rPr>
              <a:t>Adaptation (to climate change): </a:t>
            </a:r>
            <a:endParaRPr lang="en-US" sz="2800" dirty="0"/>
          </a:p>
          <a:p>
            <a:r>
              <a:rPr lang="en-US" sz="2800" u="sng" dirty="0">
                <a:latin typeface="ArialMT"/>
              </a:rPr>
              <a:t>Adjusting to </a:t>
            </a:r>
            <a:r>
              <a:rPr lang="en-US" sz="2800" dirty="0">
                <a:latin typeface="ArialMT"/>
              </a:rPr>
              <a:t>actual and expected </a:t>
            </a:r>
            <a:r>
              <a:rPr lang="en-US" sz="2800" u="sng" dirty="0">
                <a:latin typeface="ArialMT"/>
              </a:rPr>
              <a:t>climate impacts</a:t>
            </a:r>
            <a:r>
              <a:rPr lang="en-US" sz="2800" u="sng" dirty="0"/>
              <a:t> </a:t>
            </a:r>
          </a:p>
          <a:p>
            <a:r>
              <a:rPr lang="en-US" sz="2800" dirty="0"/>
              <a:t>	Can moderate harm </a:t>
            </a:r>
          </a:p>
          <a:p>
            <a:r>
              <a:rPr lang="en-US" sz="2800" dirty="0"/>
              <a:t>    Can exploit  beneficial opportunities</a:t>
            </a:r>
          </a:p>
          <a:p>
            <a:endParaRPr lang="en-US" sz="2800" dirty="0"/>
          </a:p>
        </p:txBody>
      </p:sp>
      <p:sp>
        <p:nvSpPr>
          <p:cNvPr id="3" name="Slide Number Placeholder 2">
            <a:extLst>
              <a:ext uri="{FF2B5EF4-FFF2-40B4-BE49-F238E27FC236}">
                <a16:creationId xmlns:a16="http://schemas.microsoft.com/office/drawing/2014/main" id="{FD3C4353-84B1-FA41-92F8-A9418BE97B27}"/>
              </a:ext>
            </a:extLst>
          </p:cNvPr>
          <p:cNvSpPr>
            <a:spLocks noGrp="1"/>
          </p:cNvSpPr>
          <p:nvPr>
            <p:ph type="sldNum" sz="quarter" idx="16"/>
          </p:nvPr>
        </p:nvSpPr>
        <p:spPr/>
        <p:txBody>
          <a:bodyPr/>
          <a:lstStyle/>
          <a:p>
            <a:fld id="{111DB74A-73E3-49E8-8984-0D5D8C20C556}" type="slidenum">
              <a:rPr lang="en-US" smtClean="0"/>
              <a:pPr/>
              <a:t>10</a:t>
            </a:fld>
            <a:endParaRPr lang="en-US" dirty="0"/>
          </a:p>
        </p:txBody>
      </p:sp>
      <p:sp>
        <p:nvSpPr>
          <p:cNvPr id="5" name="Title 4">
            <a:extLst>
              <a:ext uri="{FF2B5EF4-FFF2-40B4-BE49-F238E27FC236}">
                <a16:creationId xmlns:a16="http://schemas.microsoft.com/office/drawing/2014/main" id="{B36EEB26-9AC7-CE47-9E94-DC6BC403DA93}"/>
              </a:ext>
            </a:extLst>
          </p:cNvPr>
          <p:cNvSpPr>
            <a:spLocks noGrp="1"/>
          </p:cNvSpPr>
          <p:nvPr>
            <p:ph type="title"/>
          </p:nvPr>
        </p:nvSpPr>
        <p:spPr/>
        <p:txBody>
          <a:bodyPr/>
          <a:lstStyle/>
          <a:p>
            <a:r>
              <a:rPr lang="en-US" dirty="0"/>
              <a:t>Mitigation vs. Adaptation</a:t>
            </a:r>
          </a:p>
        </p:txBody>
      </p:sp>
    </p:spTree>
    <p:extLst>
      <p:ext uri="{BB962C8B-B14F-4D97-AF65-F5344CB8AC3E}">
        <p14:creationId xmlns:p14="http://schemas.microsoft.com/office/powerpoint/2010/main" val="199068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FEBC7F-B776-D047-9798-2E09381D06E2}"/>
              </a:ext>
            </a:extLst>
          </p:cNvPr>
          <p:cNvSpPr>
            <a:spLocks noGrp="1"/>
          </p:cNvSpPr>
          <p:nvPr>
            <p:ph type="body" sz="quarter" idx="13"/>
          </p:nvPr>
        </p:nvSpPr>
        <p:spPr>
          <a:xfrm>
            <a:off x="457200" y="1323677"/>
            <a:ext cx="8229600" cy="5056341"/>
          </a:xfrm>
        </p:spPr>
        <p:txBody>
          <a:bodyPr>
            <a:noAutofit/>
          </a:bodyPr>
          <a:lstStyle/>
          <a:p>
            <a:r>
              <a:rPr lang="en-US" b="1" u="sng" dirty="0"/>
              <a:t>Phenology  </a:t>
            </a:r>
            <a:r>
              <a:rPr lang="en-US" sz="2800" b="1" dirty="0"/>
              <a:t>Annual cycles of plants and animals</a:t>
            </a:r>
            <a:endParaRPr lang="en-US" sz="1100" b="1" dirty="0"/>
          </a:p>
          <a:p>
            <a:pPr marL="457200" indent="-457200">
              <a:buFont typeface="Wingdings" pitchFamily="2" charset="2"/>
              <a:buChar char="v"/>
            </a:pPr>
            <a:r>
              <a:rPr lang="en-US" sz="2800" dirty="0"/>
              <a:t>Extremely  sensitive to climate changes</a:t>
            </a:r>
          </a:p>
          <a:p>
            <a:pPr marL="457200" indent="-457200">
              <a:buFont typeface="Wingdings" pitchFamily="2" charset="2"/>
              <a:buChar char="v"/>
            </a:pPr>
            <a:r>
              <a:rPr lang="en-US" sz="2800" dirty="0"/>
              <a:t>Not all species respond with the same speed</a:t>
            </a:r>
          </a:p>
          <a:p>
            <a:pPr marL="0" indent="0"/>
            <a:endParaRPr lang="en-US" sz="1400" b="1" u="sng" dirty="0">
              <a:latin typeface="+mj-lt"/>
            </a:endParaRPr>
          </a:p>
          <a:p>
            <a:pPr marL="0" indent="0"/>
            <a:r>
              <a:rPr lang="en-US" b="1" u="sng" dirty="0">
                <a:latin typeface="+mj-lt"/>
              </a:rPr>
              <a:t>Synchrony </a:t>
            </a:r>
            <a:r>
              <a:rPr lang="en-US" sz="2800" b="1" dirty="0">
                <a:latin typeface="+mj-lt"/>
              </a:rPr>
              <a:t>Events that occur at the same time</a:t>
            </a:r>
          </a:p>
          <a:p>
            <a:pPr marL="457200" indent="-457200">
              <a:buFont typeface="Wingdings" pitchFamily="2" charset="2"/>
              <a:buChar char="v"/>
            </a:pPr>
            <a:r>
              <a:rPr lang="en-US" sz="2800" dirty="0"/>
              <a:t>Climate change can disrupt species’</a:t>
            </a:r>
            <a:r>
              <a:rPr lang="en-US" sz="2800" b="1" u="sng" dirty="0"/>
              <a:t> interactions </a:t>
            </a:r>
          </a:p>
          <a:p>
            <a:pPr marL="457200" indent="-457200">
              <a:buFont typeface="Wingdings" pitchFamily="2" charset="2"/>
              <a:buChar char="v"/>
            </a:pPr>
            <a:r>
              <a:rPr lang="en-US" sz="2800" dirty="0"/>
              <a:t>Plants bloom before pollinators are active </a:t>
            </a:r>
          </a:p>
          <a:p>
            <a:pPr marL="457200" indent="-457200">
              <a:buFont typeface="Wingdings" pitchFamily="2" charset="2"/>
              <a:buChar char="v"/>
            </a:pPr>
            <a:r>
              <a:rPr lang="en-US" sz="2800" dirty="0"/>
              <a:t>Birds reproduce before caterpillars arrive</a:t>
            </a:r>
          </a:p>
        </p:txBody>
      </p:sp>
      <p:sp>
        <p:nvSpPr>
          <p:cNvPr id="3" name="Slide Number Placeholder 2">
            <a:extLst>
              <a:ext uri="{FF2B5EF4-FFF2-40B4-BE49-F238E27FC236}">
                <a16:creationId xmlns:a16="http://schemas.microsoft.com/office/drawing/2014/main" id="{DEF1F6DC-7A6B-7942-93F5-66660003E76D}"/>
              </a:ext>
            </a:extLst>
          </p:cNvPr>
          <p:cNvSpPr>
            <a:spLocks noGrp="1"/>
          </p:cNvSpPr>
          <p:nvPr>
            <p:ph type="sldNum" sz="quarter" idx="16"/>
          </p:nvPr>
        </p:nvSpPr>
        <p:spPr/>
        <p:txBody>
          <a:bodyPr/>
          <a:lstStyle/>
          <a:p>
            <a:fld id="{111DB74A-73E3-49E8-8984-0D5D8C20C556}" type="slidenum">
              <a:rPr lang="en-US" smtClean="0"/>
              <a:pPr/>
              <a:t>11</a:t>
            </a:fld>
            <a:endParaRPr lang="en-US" dirty="0"/>
          </a:p>
        </p:txBody>
      </p:sp>
      <p:sp>
        <p:nvSpPr>
          <p:cNvPr id="6" name="Title 4">
            <a:extLst>
              <a:ext uri="{FF2B5EF4-FFF2-40B4-BE49-F238E27FC236}">
                <a16:creationId xmlns:a16="http://schemas.microsoft.com/office/drawing/2014/main" id="{E5364199-07B1-B54D-A09C-36D03C893BFB}"/>
              </a:ext>
            </a:extLst>
          </p:cNvPr>
          <p:cNvSpPr txBox="1">
            <a:spLocks/>
          </p:cNvSpPr>
          <p:nvPr/>
        </p:nvSpPr>
        <p:spPr>
          <a:xfrm>
            <a:off x="395287" y="457200"/>
            <a:ext cx="8229600" cy="9906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Phenology and Synchrony</a:t>
            </a:r>
          </a:p>
        </p:txBody>
      </p:sp>
      <p:pic>
        <p:nvPicPr>
          <p:cNvPr id="7" name="Picture 6">
            <a:extLst>
              <a:ext uri="{FF2B5EF4-FFF2-40B4-BE49-F238E27FC236}">
                <a16:creationId xmlns:a16="http://schemas.microsoft.com/office/drawing/2014/main" id="{2E82BA72-49F8-0B43-A14D-908AE36DF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239000" y="4713441"/>
            <a:ext cx="1200150" cy="1600200"/>
          </a:xfrm>
          <a:prstGeom prst="rect">
            <a:avLst/>
          </a:prstGeom>
        </p:spPr>
      </p:pic>
    </p:spTree>
    <p:extLst>
      <p:ext uri="{BB962C8B-B14F-4D97-AF65-F5344CB8AC3E}">
        <p14:creationId xmlns:p14="http://schemas.microsoft.com/office/powerpoint/2010/main" val="3415580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7CEDB1-E0E8-534E-AEC9-308CD3648927}"/>
              </a:ext>
            </a:extLst>
          </p:cNvPr>
          <p:cNvSpPr>
            <a:spLocks noGrp="1"/>
          </p:cNvSpPr>
          <p:nvPr>
            <p:ph type="body" sz="quarter" idx="13"/>
          </p:nvPr>
        </p:nvSpPr>
        <p:spPr>
          <a:xfrm>
            <a:off x="914400" y="1793190"/>
            <a:ext cx="7772400" cy="3733801"/>
          </a:xfrm>
        </p:spPr>
        <p:txBody>
          <a:bodyPr>
            <a:noAutofit/>
          </a:bodyPr>
          <a:lstStyle/>
          <a:p>
            <a:pPr marL="514350" indent="-514350">
              <a:buFont typeface="Wingdings" pitchFamily="2" charset="2"/>
              <a:buChar char="v"/>
            </a:pPr>
            <a:r>
              <a:rPr lang="en-US" sz="2800" b="1" dirty="0"/>
              <a:t>Removing carbon from the atmosphere</a:t>
            </a:r>
          </a:p>
          <a:p>
            <a:pPr marL="514350" indent="-514350">
              <a:buFont typeface="Wingdings" pitchFamily="2" charset="2"/>
              <a:buChar char="v"/>
            </a:pPr>
            <a:r>
              <a:rPr lang="en-US" sz="2800" b="1" dirty="0"/>
              <a:t>Storing it in a fixed molecule</a:t>
            </a:r>
          </a:p>
          <a:p>
            <a:pPr marL="0" indent="0"/>
            <a:r>
              <a:rPr lang="en-US" sz="2800" b="1" dirty="0"/>
              <a:t>          In soil</a:t>
            </a:r>
          </a:p>
          <a:p>
            <a:pPr marL="0" indent="0"/>
            <a:r>
              <a:rPr lang="en-US" sz="2800" b="1" dirty="0"/>
              <a:t>          In the ocean</a:t>
            </a:r>
          </a:p>
          <a:p>
            <a:pPr marL="0" indent="0"/>
            <a:r>
              <a:rPr lang="en-US" sz="2800" b="1" dirty="0"/>
              <a:t>          In plants</a:t>
            </a:r>
          </a:p>
        </p:txBody>
      </p:sp>
      <p:sp>
        <p:nvSpPr>
          <p:cNvPr id="3" name="Slide Number Placeholder 2">
            <a:extLst>
              <a:ext uri="{FF2B5EF4-FFF2-40B4-BE49-F238E27FC236}">
                <a16:creationId xmlns:a16="http://schemas.microsoft.com/office/drawing/2014/main" id="{F32B5AF4-7404-D94F-9ADD-791CC735461A}"/>
              </a:ext>
            </a:extLst>
          </p:cNvPr>
          <p:cNvSpPr>
            <a:spLocks noGrp="1"/>
          </p:cNvSpPr>
          <p:nvPr>
            <p:ph type="sldNum" sz="quarter" idx="16"/>
          </p:nvPr>
        </p:nvSpPr>
        <p:spPr/>
        <p:txBody>
          <a:bodyPr/>
          <a:lstStyle/>
          <a:p>
            <a:fld id="{111DB74A-73E3-49E8-8984-0D5D8C20C556}" type="slidenum">
              <a:rPr lang="en-US" smtClean="0"/>
              <a:pPr/>
              <a:t>12</a:t>
            </a:fld>
            <a:endParaRPr lang="en-US" dirty="0"/>
          </a:p>
        </p:txBody>
      </p:sp>
      <p:sp>
        <p:nvSpPr>
          <p:cNvPr id="7" name="Title 4">
            <a:extLst>
              <a:ext uri="{FF2B5EF4-FFF2-40B4-BE49-F238E27FC236}">
                <a16:creationId xmlns:a16="http://schemas.microsoft.com/office/drawing/2014/main" id="{99567C68-FDD6-9B49-9C80-A8EE3DDD8011}"/>
              </a:ext>
            </a:extLst>
          </p:cNvPr>
          <p:cNvSpPr txBox="1">
            <a:spLocks/>
          </p:cNvSpPr>
          <p:nvPr/>
        </p:nvSpPr>
        <p:spPr>
          <a:xfrm>
            <a:off x="457200" y="501649"/>
            <a:ext cx="8229600" cy="896799"/>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Carbon Sequestration</a:t>
            </a:r>
          </a:p>
        </p:txBody>
      </p:sp>
      <p:pic>
        <p:nvPicPr>
          <p:cNvPr id="10" name="Picture Placeholder 11">
            <a:extLst>
              <a:ext uri="{FF2B5EF4-FFF2-40B4-BE49-F238E27FC236}">
                <a16:creationId xmlns:a16="http://schemas.microsoft.com/office/drawing/2014/main" id="{2F7299E5-0AED-4647-BAA3-BEB816AA39EF}"/>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9091" r="9091"/>
          <a:stretch>
            <a:fillRect/>
          </a:stretch>
        </p:blipFill>
        <p:spPr>
          <a:xfrm>
            <a:off x="5029200" y="3200400"/>
            <a:ext cx="2743200" cy="2514600"/>
          </a:xfrm>
        </p:spPr>
      </p:pic>
    </p:spTree>
    <p:extLst>
      <p:ext uri="{BB962C8B-B14F-4D97-AF65-F5344CB8AC3E}">
        <p14:creationId xmlns:p14="http://schemas.microsoft.com/office/powerpoint/2010/main" val="2914930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0EDF8-D921-684E-9C3B-3BF609542EB2}"/>
              </a:ext>
            </a:extLst>
          </p:cNvPr>
          <p:cNvSpPr>
            <a:spLocks noGrp="1"/>
          </p:cNvSpPr>
          <p:nvPr>
            <p:ph type="body" sz="quarter" idx="13"/>
          </p:nvPr>
        </p:nvSpPr>
        <p:spPr>
          <a:xfrm>
            <a:off x="483704" y="1219200"/>
            <a:ext cx="7517296" cy="4419600"/>
          </a:xfrm>
        </p:spPr>
        <p:txBody>
          <a:bodyPr>
            <a:normAutofit/>
          </a:bodyPr>
          <a:lstStyle/>
          <a:p>
            <a:r>
              <a:rPr lang="en-US" sz="2800" b="1" dirty="0"/>
              <a:t>Ecosystem</a:t>
            </a:r>
            <a:r>
              <a:rPr lang="en-US" sz="2800" dirty="0"/>
              <a:t>--a community of organisms and their</a:t>
            </a:r>
          </a:p>
          <a:p>
            <a:r>
              <a:rPr lang="en-US" sz="2800" dirty="0"/>
              <a:t>environment, functioning as an ecological unit</a:t>
            </a:r>
            <a:r>
              <a:rPr lang="en-US" sz="2800" b="1" dirty="0"/>
              <a:t> </a:t>
            </a:r>
          </a:p>
          <a:p>
            <a:endParaRPr lang="en-US" sz="2800" b="1" dirty="0"/>
          </a:p>
          <a:p>
            <a:endParaRPr lang="en-US" sz="2800" b="1" dirty="0"/>
          </a:p>
          <a:p>
            <a:r>
              <a:rPr lang="en-US" sz="2800" b="1" dirty="0"/>
              <a:t>Ecosystem Services</a:t>
            </a:r>
            <a:r>
              <a:rPr lang="en-US" sz="2800" dirty="0"/>
              <a:t> are the benefits</a:t>
            </a:r>
          </a:p>
          <a:p>
            <a:r>
              <a:rPr lang="en-US" sz="2800" dirty="0"/>
              <a:t>of an ecosystem to human life, </a:t>
            </a:r>
          </a:p>
          <a:p>
            <a:r>
              <a:rPr lang="en-US" sz="2800" dirty="0"/>
              <a:t>such as clean water, food, and </a:t>
            </a:r>
          </a:p>
          <a:p>
            <a:r>
              <a:rPr lang="en-US" sz="2800" dirty="0"/>
              <a:t>the decomposition of organic matter.</a:t>
            </a:r>
          </a:p>
        </p:txBody>
      </p:sp>
      <p:sp>
        <p:nvSpPr>
          <p:cNvPr id="3" name="Slide Number Placeholder 2">
            <a:extLst>
              <a:ext uri="{FF2B5EF4-FFF2-40B4-BE49-F238E27FC236}">
                <a16:creationId xmlns:a16="http://schemas.microsoft.com/office/drawing/2014/main" id="{CC7776F4-C40F-B645-8762-7D2F70145C5E}"/>
              </a:ext>
            </a:extLst>
          </p:cNvPr>
          <p:cNvSpPr>
            <a:spLocks noGrp="1"/>
          </p:cNvSpPr>
          <p:nvPr>
            <p:ph type="sldNum" sz="quarter" idx="16"/>
          </p:nvPr>
        </p:nvSpPr>
        <p:spPr/>
        <p:txBody>
          <a:bodyPr/>
          <a:lstStyle/>
          <a:p>
            <a:fld id="{111DB74A-73E3-49E8-8984-0D5D8C20C556}" type="slidenum">
              <a:rPr lang="en-US" smtClean="0"/>
              <a:pPr/>
              <a:t>13</a:t>
            </a:fld>
            <a:endParaRPr lang="en-US" dirty="0"/>
          </a:p>
        </p:txBody>
      </p:sp>
      <p:pic>
        <p:nvPicPr>
          <p:cNvPr id="5" name="Picture Placeholder 4">
            <a:extLst>
              <a:ext uri="{FF2B5EF4-FFF2-40B4-BE49-F238E27FC236}">
                <a16:creationId xmlns:a16="http://schemas.microsoft.com/office/drawing/2014/main" id="{24DED3E8-E80F-944A-84A0-962A8FA38B23}"/>
              </a:ext>
            </a:extLst>
          </p:cNvPr>
          <p:cNvPicPr>
            <a:picLocks noGrp="1" noChangeAspect="1"/>
          </p:cNvPicPr>
          <p:nvPr>
            <p:ph type="pic" sz="quarter" idx="18"/>
          </p:nvPr>
        </p:nvPicPr>
        <p:blipFill>
          <a:blip r:embed="rId3"/>
          <a:srcRect t="19221" b="19221"/>
          <a:stretch>
            <a:fillRect/>
          </a:stretch>
        </p:blipFill>
        <p:spPr>
          <a:xfrm>
            <a:off x="6231835" y="2478618"/>
            <a:ext cx="2514600" cy="3877732"/>
          </a:xfrm>
        </p:spPr>
      </p:pic>
      <p:sp>
        <p:nvSpPr>
          <p:cNvPr id="8" name="Title 4">
            <a:extLst>
              <a:ext uri="{FF2B5EF4-FFF2-40B4-BE49-F238E27FC236}">
                <a16:creationId xmlns:a16="http://schemas.microsoft.com/office/drawing/2014/main" id="{4D372C8F-A7D7-AF4B-82A3-C9DC189E4F6D}"/>
              </a:ext>
            </a:extLst>
          </p:cNvPr>
          <p:cNvSpPr txBox="1">
            <a:spLocks/>
          </p:cNvSpPr>
          <p:nvPr/>
        </p:nvSpPr>
        <p:spPr>
          <a:xfrm>
            <a:off x="152400" y="109302"/>
            <a:ext cx="8229600" cy="896799"/>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Ecosystem Services</a:t>
            </a:r>
          </a:p>
        </p:txBody>
      </p:sp>
    </p:spTree>
    <p:extLst>
      <p:ext uri="{BB962C8B-B14F-4D97-AF65-F5344CB8AC3E}">
        <p14:creationId xmlns:p14="http://schemas.microsoft.com/office/powerpoint/2010/main" val="2548825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AFAA3F-63F8-8945-B0FD-D60EBAAB68EF}"/>
              </a:ext>
            </a:extLst>
          </p:cNvPr>
          <p:cNvSpPr>
            <a:spLocks noGrp="1"/>
          </p:cNvSpPr>
          <p:nvPr>
            <p:ph type="body" sz="quarter" idx="13"/>
          </p:nvPr>
        </p:nvSpPr>
        <p:spPr>
          <a:xfrm>
            <a:off x="685800" y="1676400"/>
            <a:ext cx="7086600" cy="2743200"/>
          </a:xfrm>
        </p:spPr>
        <p:txBody>
          <a:bodyPr/>
          <a:lstStyle/>
          <a:p>
            <a:pPr marL="0" indent="0"/>
            <a:r>
              <a:rPr lang="en-US" dirty="0"/>
              <a:t>Here are 6 examples of the most common ecological responses to climate change that scientists have documented: </a:t>
            </a:r>
          </a:p>
          <a:p>
            <a:endParaRPr lang="en-US" dirty="0"/>
          </a:p>
        </p:txBody>
      </p:sp>
      <p:sp>
        <p:nvSpPr>
          <p:cNvPr id="3" name="Slide Number Placeholder 2">
            <a:extLst>
              <a:ext uri="{FF2B5EF4-FFF2-40B4-BE49-F238E27FC236}">
                <a16:creationId xmlns:a16="http://schemas.microsoft.com/office/drawing/2014/main" id="{8E98CADA-7864-9A49-A745-44BE3ED2D2AD}"/>
              </a:ext>
            </a:extLst>
          </p:cNvPr>
          <p:cNvSpPr>
            <a:spLocks noGrp="1"/>
          </p:cNvSpPr>
          <p:nvPr>
            <p:ph type="sldNum" sz="quarter" idx="16"/>
          </p:nvPr>
        </p:nvSpPr>
        <p:spPr/>
        <p:txBody>
          <a:bodyPr/>
          <a:lstStyle/>
          <a:p>
            <a:fld id="{111DB74A-73E3-49E8-8984-0D5D8C20C556}" type="slidenum">
              <a:rPr lang="en-US" smtClean="0"/>
              <a:pPr/>
              <a:t>14</a:t>
            </a:fld>
            <a:endParaRPr lang="en-US" dirty="0"/>
          </a:p>
        </p:txBody>
      </p:sp>
      <p:sp>
        <p:nvSpPr>
          <p:cNvPr id="5" name="Title 4">
            <a:extLst>
              <a:ext uri="{FF2B5EF4-FFF2-40B4-BE49-F238E27FC236}">
                <a16:creationId xmlns:a16="http://schemas.microsoft.com/office/drawing/2014/main" id="{F49E95D3-0C04-DE42-A046-C77903710F33}"/>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The Science of Change</a:t>
            </a:r>
          </a:p>
        </p:txBody>
      </p:sp>
    </p:spTree>
    <p:extLst>
      <p:ext uri="{BB962C8B-B14F-4D97-AF65-F5344CB8AC3E}">
        <p14:creationId xmlns:p14="http://schemas.microsoft.com/office/powerpoint/2010/main" val="3220945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07B41A-4C94-F243-81CD-BABC7140C133}"/>
              </a:ext>
            </a:extLst>
          </p:cNvPr>
          <p:cNvSpPr>
            <a:spLocks noGrp="1"/>
          </p:cNvSpPr>
          <p:nvPr>
            <p:ph type="body" sz="quarter" idx="13"/>
          </p:nvPr>
        </p:nvSpPr>
        <p:spPr>
          <a:xfrm>
            <a:off x="685800" y="1600199"/>
            <a:ext cx="7772400" cy="1633927"/>
          </a:xfrm>
        </p:spPr>
        <p:txBody>
          <a:bodyPr>
            <a:normAutofit lnSpcReduction="10000"/>
          </a:bodyPr>
          <a:lstStyle/>
          <a:p>
            <a:pPr marL="0" indent="0"/>
            <a:r>
              <a:rPr lang="en-US" dirty="0"/>
              <a:t>Spring is arriving earlier:</a:t>
            </a:r>
          </a:p>
          <a:p>
            <a:pPr marL="457200" indent="-457200">
              <a:buFont typeface="Wingdings" pitchFamily="2" charset="2"/>
              <a:buChar char="v"/>
            </a:pPr>
            <a:r>
              <a:rPr lang="en-US" dirty="0"/>
              <a:t>Leafing out and bloom events are generally happening earlier</a:t>
            </a:r>
          </a:p>
          <a:p>
            <a:pPr marL="457200" indent="-457200">
              <a:buFont typeface="Wingdings" pitchFamily="2" charset="2"/>
              <a:buChar char="v"/>
            </a:pPr>
            <a:endParaRPr lang="en-US" dirty="0"/>
          </a:p>
        </p:txBody>
      </p:sp>
      <p:sp>
        <p:nvSpPr>
          <p:cNvPr id="3" name="Slide Number Placeholder 2">
            <a:extLst>
              <a:ext uri="{FF2B5EF4-FFF2-40B4-BE49-F238E27FC236}">
                <a16:creationId xmlns:a16="http://schemas.microsoft.com/office/drawing/2014/main" id="{AE1FF5B6-3CFB-7949-95A1-83F51DE62166}"/>
              </a:ext>
            </a:extLst>
          </p:cNvPr>
          <p:cNvSpPr>
            <a:spLocks noGrp="1"/>
          </p:cNvSpPr>
          <p:nvPr>
            <p:ph type="sldNum" sz="quarter" idx="16"/>
          </p:nvPr>
        </p:nvSpPr>
        <p:spPr/>
        <p:txBody>
          <a:bodyPr/>
          <a:lstStyle/>
          <a:p>
            <a:fld id="{111DB74A-73E3-49E8-8984-0D5D8C20C556}" type="slidenum">
              <a:rPr lang="en-US" smtClean="0"/>
              <a:pPr/>
              <a:t>15</a:t>
            </a:fld>
            <a:endParaRPr lang="en-US" dirty="0"/>
          </a:p>
        </p:txBody>
      </p:sp>
      <p:sp>
        <p:nvSpPr>
          <p:cNvPr id="5" name="Title 4">
            <a:extLst>
              <a:ext uri="{FF2B5EF4-FFF2-40B4-BE49-F238E27FC236}">
                <a16:creationId xmlns:a16="http://schemas.microsoft.com/office/drawing/2014/main" id="{7B54F211-B5F5-714D-A92A-6055A8084B9E}"/>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The Science of Change</a:t>
            </a:r>
          </a:p>
        </p:txBody>
      </p:sp>
      <p:pic>
        <p:nvPicPr>
          <p:cNvPr id="8" name="Picture 7">
            <a:extLst>
              <a:ext uri="{FF2B5EF4-FFF2-40B4-BE49-F238E27FC236}">
                <a16:creationId xmlns:a16="http://schemas.microsoft.com/office/drawing/2014/main" id="{B7EC21F9-8065-EB47-821E-72C56572E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3623873"/>
            <a:ext cx="2184400" cy="1460500"/>
          </a:xfrm>
          <a:prstGeom prst="rect">
            <a:avLst/>
          </a:prstGeom>
        </p:spPr>
      </p:pic>
    </p:spTree>
    <p:extLst>
      <p:ext uri="{BB962C8B-B14F-4D97-AF65-F5344CB8AC3E}">
        <p14:creationId xmlns:p14="http://schemas.microsoft.com/office/powerpoint/2010/main" val="4172204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EF6A0-1597-E54C-BF64-86635791129E}"/>
              </a:ext>
            </a:extLst>
          </p:cNvPr>
          <p:cNvSpPr>
            <a:spLocks noGrp="1"/>
          </p:cNvSpPr>
          <p:nvPr>
            <p:ph type="sldNum" sz="quarter" idx="16"/>
          </p:nvPr>
        </p:nvSpPr>
        <p:spPr/>
        <p:txBody>
          <a:bodyPr/>
          <a:lstStyle/>
          <a:p>
            <a:fld id="{111DB74A-73E3-49E8-8984-0D5D8C20C556}" type="slidenum">
              <a:rPr lang="en-US" smtClean="0"/>
              <a:pPr/>
              <a:t>16</a:t>
            </a:fld>
            <a:endParaRPr lang="en-US" dirty="0"/>
          </a:p>
        </p:txBody>
      </p:sp>
      <p:pic>
        <p:nvPicPr>
          <p:cNvPr id="5" name="Picture 4">
            <a:extLst>
              <a:ext uri="{FF2B5EF4-FFF2-40B4-BE49-F238E27FC236}">
                <a16:creationId xmlns:a16="http://schemas.microsoft.com/office/drawing/2014/main" id="{9AFAAB17-CB6F-2F49-8A9C-71FCFF3C70C0}"/>
              </a:ext>
            </a:extLst>
          </p:cNvPr>
          <p:cNvPicPr>
            <a:picLocks noChangeAspect="1"/>
          </p:cNvPicPr>
          <p:nvPr/>
        </p:nvPicPr>
        <p:blipFill>
          <a:blip r:embed="rId3"/>
          <a:stretch>
            <a:fillRect/>
          </a:stretch>
        </p:blipFill>
        <p:spPr>
          <a:xfrm>
            <a:off x="878457" y="1349375"/>
            <a:ext cx="7387085" cy="4159250"/>
          </a:xfrm>
          <a:prstGeom prst="rect">
            <a:avLst/>
          </a:prstGeom>
        </p:spPr>
      </p:pic>
    </p:spTree>
    <p:extLst>
      <p:ext uri="{BB962C8B-B14F-4D97-AF65-F5344CB8AC3E}">
        <p14:creationId xmlns:p14="http://schemas.microsoft.com/office/powerpoint/2010/main" val="4115629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14CDF4-F255-8F40-A699-08D441F18981}"/>
              </a:ext>
            </a:extLst>
          </p:cNvPr>
          <p:cNvSpPr>
            <a:spLocks noGrp="1"/>
          </p:cNvSpPr>
          <p:nvPr>
            <p:ph idx="1"/>
          </p:nvPr>
        </p:nvSpPr>
        <p:spPr>
          <a:xfrm>
            <a:off x="457200" y="1447800"/>
            <a:ext cx="8229600" cy="4908550"/>
          </a:xfrm>
        </p:spPr>
        <p:txBody>
          <a:bodyPr>
            <a:normAutofit/>
          </a:bodyPr>
          <a:lstStyle/>
          <a:p>
            <a:pPr marL="457200" indent="-457200">
              <a:buFont typeface="Wingdings" pitchFamily="2" charset="2"/>
              <a:buChar char="v"/>
            </a:pPr>
            <a:r>
              <a:rPr lang="en-US" sz="2800" dirty="0"/>
              <a:t>Rising temperatures mean </a:t>
            </a:r>
          </a:p>
          <a:p>
            <a:pPr marL="914400" lvl="1" indent="-514350"/>
            <a:r>
              <a:rPr lang="en-US" sz="2800" dirty="0"/>
              <a:t>pollen seasons will start earlier </a:t>
            </a:r>
          </a:p>
          <a:p>
            <a:pPr marL="857250" lvl="1" indent="-457200"/>
            <a:r>
              <a:rPr lang="en-US" sz="2800" dirty="0"/>
              <a:t>and last longer, </a:t>
            </a:r>
          </a:p>
          <a:p>
            <a:pPr marL="857250" lvl="1" indent="-457200"/>
            <a:r>
              <a:rPr lang="en-US" sz="2800" dirty="0"/>
              <a:t>causing an uptick in asthma and allergies </a:t>
            </a:r>
          </a:p>
          <a:p>
            <a:pPr marL="457200" indent="-457200">
              <a:buFont typeface="Wingdings" pitchFamily="2" charset="2"/>
              <a:buChar char="v"/>
            </a:pPr>
            <a:endParaRPr lang="en-US" sz="2800" dirty="0"/>
          </a:p>
        </p:txBody>
      </p:sp>
      <p:sp>
        <p:nvSpPr>
          <p:cNvPr id="4" name="Slide Number Placeholder 3">
            <a:extLst>
              <a:ext uri="{FF2B5EF4-FFF2-40B4-BE49-F238E27FC236}">
                <a16:creationId xmlns:a16="http://schemas.microsoft.com/office/drawing/2014/main" id="{3F14D1E5-A527-D84A-81BF-98C8F9C34360}"/>
              </a:ext>
            </a:extLst>
          </p:cNvPr>
          <p:cNvSpPr>
            <a:spLocks noGrp="1"/>
          </p:cNvSpPr>
          <p:nvPr>
            <p:ph type="sldNum" sz="quarter" idx="12"/>
          </p:nvPr>
        </p:nvSpPr>
        <p:spPr/>
        <p:txBody>
          <a:bodyPr/>
          <a:lstStyle/>
          <a:p>
            <a:fld id="{111DB74A-73E3-49E8-8984-0D5D8C20C556}" type="slidenum">
              <a:rPr lang="en-US" smtClean="0"/>
              <a:pPr/>
              <a:t>17</a:t>
            </a:fld>
            <a:endParaRPr lang="en-US"/>
          </a:p>
        </p:txBody>
      </p:sp>
      <p:pic>
        <p:nvPicPr>
          <p:cNvPr id="5" name="Picture 4">
            <a:extLst>
              <a:ext uri="{FF2B5EF4-FFF2-40B4-BE49-F238E27FC236}">
                <a16:creationId xmlns:a16="http://schemas.microsoft.com/office/drawing/2014/main" id="{F8BC07EF-BFA8-4B40-AFF6-ED093538C6D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459747" y="3973810"/>
            <a:ext cx="3480010" cy="1949450"/>
          </a:xfrm>
          <a:prstGeom prst="rect">
            <a:avLst/>
          </a:prstGeom>
          <a:solidFill>
            <a:schemeClr val="accent6">
              <a:lumMod val="40000"/>
              <a:lumOff val="60000"/>
            </a:schemeClr>
          </a:solidFill>
        </p:spPr>
      </p:pic>
      <p:sp>
        <p:nvSpPr>
          <p:cNvPr id="6" name="Title 4">
            <a:extLst>
              <a:ext uri="{FF2B5EF4-FFF2-40B4-BE49-F238E27FC236}">
                <a16:creationId xmlns:a16="http://schemas.microsoft.com/office/drawing/2014/main" id="{7FBC0219-D5CB-2C42-81F6-3C0397448884}"/>
              </a:ext>
            </a:extLst>
          </p:cNvPr>
          <p:cNvSpPr txBox="1">
            <a:spLocks/>
          </p:cNvSpPr>
          <p:nvPr/>
        </p:nvSpPr>
        <p:spPr>
          <a:xfrm>
            <a:off x="457200" y="274638"/>
            <a:ext cx="8229600" cy="808037"/>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The Science of Change</a:t>
            </a:r>
          </a:p>
        </p:txBody>
      </p:sp>
      <p:sp>
        <p:nvSpPr>
          <p:cNvPr id="7" name="TextBox 6">
            <a:extLst>
              <a:ext uri="{FF2B5EF4-FFF2-40B4-BE49-F238E27FC236}">
                <a16:creationId xmlns:a16="http://schemas.microsoft.com/office/drawing/2014/main" id="{038E2F6F-5D26-7548-A433-A3A65823DE29}"/>
              </a:ext>
            </a:extLst>
          </p:cNvPr>
          <p:cNvSpPr txBox="1"/>
          <p:nvPr/>
        </p:nvSpPr>
        <p:spPr>
          <a:xfrm>
            <a:off x="4588727" y="4948535"/>
            <a:ext cx="1222050" cy="461665"/>
          </a:xfrm>
          <a:prstGeom prst="rect">
            <a:avLst/>
          </a:prstGeom>
          <a:solidFill>
            <a:schemeClr val="accent6">
              <a:lumMod val="20000"/>
              <a:lumOff val="80000"/>
            </a:schemeClr>
          </a:solidFill>
        </p:spPr>
        <p:txBody>
          <a:bodyPr wrap="square" rtlCol="0">
            <a:spAutoFit/>
          </a:bodyPr>
          <a:lstStyle/>
          <a:p>
            <a:r>
              <a:rPr lang="en-US" sz="2400" dirty="0"/>
              <a:t>Achoo!</a:t>
            </a:r>
          </a:p>
        </p:txBody>
      </p:sp>
    </p:spTree>
    <p:extLst>
      <p:ext uri="{BB962C8B-B14F-4D97-AF65-F5344CB8AC3E}">
        <p14:creationId xmlns:p14="http://schemas.microsoft.com/office/powerpoint/2010/main" val="2667014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95864D-6437-B74E-A807-1823C3F9C7E9}"/>
              </a:ext>
            </a:extLst>
          </p:cNvPr>
          <p:cNvSpPr>
            <a:spLocks noGrp="1"/>
          </p:cNvSpPr>
          <p:nvPr>
            <p:ph type="sldNum" sz="quarter" idx="16"/>
          </p:nvPr>
        </p:nvSpPr>
        <p:spPr/>
        <p:txBody>
          <a:bodyPr/>
          <a:lstStyle/>
          <a:p>
            <a:fld id="{111DB74A-73E3-49E8-8984-0D5D8C20C556}" type="slidenum">
              <a:rPr lang="en-US" smtClean="0"/>
              <a:pPr/>
              <a:t>18</a:t>
            </a:fld>
            <a:endParaRPr lang="en-US" dirty="0"/>
          </a:p>
        </p:txBody>
      </p:sp>
      <p:pic>
        <p:nvPicPr>
          <p:cNvPr id="5" name="Picture 4">
            <a:extLst>
              <a:ext uri="{FF2B5EF4-FFF2-40B4-BE49-F238E27FC236}">
                <a16:creationId xmlns:a16="http://schemas.microsoft.com/office/drawing/2014/main" id="{A6D0603B-489F-1444-9397-70FF3AB40C12}"/>
              </a:ext>
            </a:extLst>
          </p:cNvPr>
          <p:cNvPicPr>
            <a:picLocks noChangeAspect="1"/>
          </p:cNvPicPr>
          <p:nvPr/>
        </p:nvPicPr>
        <p:blipFill>
          <a:blip r:embed="rId3"/>
          <a:stretch>
            <a:fillRect/>
          </a:stretch>
        </p:blipFill>
        <p:spPr>
          <a:xfrm>
            <a:off x="285750" y="1022350"/>
            <a:ext cx="8572500" cy="4813300"/>
          </a:xfrm>
          <a:prstGeom prst="rect">
            <a:avLst/>
          </a:prstGeom>
        </p:spPr>
      </p:pic>
    </p:spTree>
    <p:extLst>
      <p:ext uri="{BB962C8B-B14F-4D97-AF65-F5344CB8AC3E}">
        <p14:creationId xmlns:p14="http://schemas.microsoft.com/office/powerpoint/2010/main" val="4090615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15CE3B-4682-794F-AE63-2DC899B43641}"/>
              </a:ext>
            </a:extLst>
          </p:cNvPr>
          <p:cNvSpPr>
            <a:spLocks noGrp="1"/>
          </p:cNvSpPr>
          <p:nvPr>
            <p:ph type="body" sz="quarter" idx="13"/>
          </p:nvPr>
        </p:nvSpPr>
        <p:spPr>
          <a:xfrm>
            <a:off x="697425" y="1707357"/>
            <a:ext cx="7924800" cy="1706562"/>
          </a:xfrm>
        </p:spPr>
        <p:txBody>
          <a:bodyPr/>
          <a:lstStyle/>
          <a:p>
            <a:pPr marL="457200" indent="-457200">
              <a:buFont typeface="Wingdings" pitchFamily="2" charset="2"/>
              <a:buChar char="v"/>
            </a:pPr>
            <a:r>
              <a:rPr lang="en-US" dirty="0"/>
              <a:t>Frost and freeze damage threaten plants when an earlier spring is combined with more extreme winter storms. </a:t>
            </a:r>
          </a:p>
        </p:txBody>
      </p:sp>
      <p:sp>
        <p:nvSpPr>
          <p:cNvPr id="3" name="Slide Number Placeholder 2">
            <a:extLst>
              <a:ext uri="{FF2B5EF4-FFF2-40B4-BE49-F238E27FC236}">
                <a16:creationId xmlns:a16="http://schemas.microsoft.com/office/drawing/2014/main" id="{E0EA2607-E4D2-B744-9F65-22FBFE6E6E16}"/>
              </a:ext>
            </a:extLst>
          </p:cNvPr>
          <p:cNvSpPr>
            <a:spLocks noGrp="1"/>
          </p:cNvSpPr>
          <p:nvPr>
            <p:ph type="sldNum" sz="quarter" idx="16"/>
          </p:nvPr>
        </p:nvSpPr>
        <p:spPr/>
        <p:txBody>
          <a:bodyPr/>
          <a:lstStyle/>
          <a:p>
            <a:fld id="{111DB74A-73E3-49E8-8984-0D5D8C20C556}" type="slidenum">
              <a:rPr lang="en-US" smtClean="0"/>
              <a:pPr/>
              <a:t>19</a:t>
            </a:fld>
            <a:endParaRPr lang="en-US" dirty="0"/>
          </a:p>
        </p:txBody>
      </p:sp>
      <p:pic>
        <p:nvPicPr>
          <p:cNvPr id="6" name="Picture Placeholder 5">
            <a:extLst>
              <a:ext uri="{FF2B5EF4-FFF2-40B4-BE49-F238E27FC236}">
                <a16:creationId xmlns:a16="http://schemas.microsoft.com/office/drawing/2014/main" id="{76AA3EA1-6659-B74D-B9D4-55BCE4556680}"/>
              </a:ext>
            </a:extLst>
          </p:cNvPr>
          <p:cNvPicPr>
            <a:picLocks noGrp="1" noChangeAspect="1"/>
          </p:cNvPicPr>
          <p:nvPr>
            <p:ph type="pic" sz="quarter" idx="18"/>
          </p:nvPr>
        </p:nvPicPr>
        <p:blipFill>
          <a:blip r:embed="rId3"/>
          <a:srcRect l="9002" r="9002"/>
          <a:stretch>
            <a:fillRect/>
          </a:stretch>
        </p:blipFill>
        <p:spPr>
          <a:xfrm>
            <a:off x="3288225" y="3591671"/>
            <a:ext cx="2743200" cy="2514600"/>
          </a:xfrm>
        </p:spPr>
      </p:pic>
      <p:sp>
        <p:nvSpPr>
          <p:cNvPr id="5" name="Title 4">
            <a:extLst>
              <a:ext uri="{FF2B5EF4-FFF2-40B4-BE49-F238E27FC236}">
                <a16:creationId xmlns:a16="http://schemas.microsoft.com/office/drawing/2014/main" id="{46847BA4-EA22-9C44-9599-5D004C03A18A}"/>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The Science of Change</a:t>
            </a:r>
          </a:p>
        </p:txBody>
      </p:sp>
    </p:spTree>
    <p:extLst>
      <p:ext uri="{BB962C8B-B14F-4D97-AF65-F5344CB8AC3E}">
        <p14:creationId xmlns:p14="http://schemas.microsoft.com/office/powerpoint/2010/main" val="248588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extLst>
      <p:ext uri="{BB962C8B-B14F-4D97-AF65-F5344CB8AC3E}">
        <p14:creationId xmlns:p14="http://schemas.microsoft.com/office/powerpoint/2010/main" val="3804513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EA40C3-28C6-B84D-9C8C-39DE65DEAA82}"/>
              </a:ext>
            </a:extLst>
          </p:cNvPr>
          <p:cNvSpPr>
            <a:spLocks noGrp="1"/>
          </p:cNvSpPr>
          <p:nvPr>
            <p:ph type="sldNum" sz="quarter" idx="16"/>
          </p:nvPr>
        </p:nvSpPr>
        <p:spPr/>
        <p:txBody>
          <a:bodyPr/>
          <a:lstStyle/>
          <a:p>
            <a:fld id="{111DB74A-73E3-49E8-8984-0D5D8C20C556}" type="slidenum">
              <a:rPr lang="en-US" smtClean="0"/>
              <a:pPr/>
              <a:t>20</a:t>
            </a:fld>
            <a:endParaRPr lang="en-US" dirty="0"/>
          </a:p>
        </p:txBody>
      </p:sp>
      <p:pic>
        <p:nvPicPr>
          <p:cNvPr id="4" name="Picture 3">
            <a:extLst>
              <a:ext uri="{FF2B5EF4-FFF2-40B4-BE49-F238E27FC236}">
                <a16:creationId xmlns:a16="http://schemas.microsoft.com/office/drawing/2014/main" id="{F7554710-CA8F-004C-9207-4B35F5C60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6525"/>
            <a:ext cx="6892540" cy="6060861"/>
          </a:xfrm>
          <a:prstGeom prst="rect">
            <a:avLst/>
          </a:prstGeom>
        </p:spPr>
      </p:pic>
    </p:spTree>
    <p:extLst>
      <p:ext uri="{BB962C8B-B14F-4D97-AF65-F5344CB8AC3E}">
        <p14:creationId xmlns:p14="http://schemas.microsoft.com/office/powerpoint/2010/main" val="3687113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F430D5-BA95-E040-80D0-2C775A0CAB87}"/>
              </a:ext>
            </a:extLst>
          </p:cNvPr>
          <p:cNvSpPr>
            <a:spLocks noGrp="1"/>
          </p:cNvSpPr>
          <p:nvPr>
            <p:ph type="body" sz="quarter" idx="13"/>
          </p:nvPr>
        </p:nvSpPr>
        <p:spPr>
          <a:xfrm>
            <a:off x="838200" y="1516588"/>
            <a:ext cx="6781800" cy="1760012"/>
          </a:xfrm>
        </p:spPr>
        <p:txBody>
          <a:bodyPr>
            <a:normAutofit fontScale="92500"/>
          </a:bodyPr>
          <a:lstStyle/>
          <a:p>
            <a:pPr marL="457200" indent="-457200">
              <a:buFont typeface="Wingdings" pitchFamily="2" charset="2"/>
              <a:buChar char="v"/>
            </a:pPr>
            <a:r>
              <a:rPr lang="en-US" dirty="0"/>
              <a:t>Reduction in winter chilling is expected to impact fruit and nut trees through too few chilling hours for fruit set</a:t>
            </a:r>
          </a:p>
        </p:txBody>
      </p:sp>
      <p:sp>
        <p:nvSpPr>
          <p:cNvPr id="3" name="Slide Number Placeholder 2">
            <a:extLst>
              <a:ext uri="{FF2B5EF4-FFF2-40B4-BE49-F238E27FC236}">
                <a16:creationId xmlns:a16="http://schemas.microsoft.com/office/drawing/2014/main" id="{F87D4DBB-C524-DE4B-B881-463A2B59AB13}"/>
              </a:ext>
            </a:extLst>
          </p:cNvPr>
          <p:cNvSpPr>
            <a:spLocks noGrp="1"/>
          </p:cNvSpPr>
          <p:nvPr>
            <p:ph type="sldNum" sz="quarter" idx="16"/>
          </p:nvPr>
        </p:nvSpPr>
        <p:spPr/>
        <p:txBody>
          <a:bodyPr/>
          <a:lstStyle/>
          <a:p>
            <a:fld id="{111DB74A-73E3-49E8-8984-0D5D8C20C556}" type="slidenum">
              <a:rPr lang="en-US" smtClean="0"/>
              <a:pPr/>
              <a:t>21</a:t>
            </a:fld>
            <a:endParaRPr lang="en-US" dirty="0"/>
          </a:p>
        </p:txBody>
      </p:sp>
      <p:sp>
        <p:nvSpPr>
          <p:cNvPr id="10" name="Title 4">
            <a:extLst>
              <a:ext uri="{FF2B5EF4-FFF2-40B4-BE49-F238E27FC236}">
                <a16:creationId xmlns:a16="http://schemas.microsoft.com/office/drawing/2014/main" id="{B982293A-BC0C-4143-B9A7-0287836C5432}"/>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The Science of Change</a:t>
            </a:r>
          </a:p>
        </p:txBody>
      </p:sp>
      <p:pic>
        <p:nvPicPr>
          <p:cNvPr id="17" name="Picture Placeholder 16">
            <a:extLst>
              <a:ext uri="{FF2B5EF4-FFF2-40B4-BE49-F238E27FC236}">
                <a16:creationId xmlns:a16="http://schemas.microsoft.com/office/drawing/2014/main" id="{A1E44354-4026-5D42-801F-9CEE3B6E2F81}"/>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9110" r="9110"/>
          <a:stretch>
            <a:fillRect/>
          </a:stretch>
        </p:blipFill>
        <p:spPr>
          <a:xfrm rot="5400000">
            <a:off x="3200400" y="3521344"/>
            <a:ext cx="2743200" cy="2514600"/>
          </a:xfrm>
          <a:prstGeom prst="rect">
            <a:avLst/>
          </a:prstGeom>
        </p:spPr>
      </p:pic>
      <p:sp>
        <p:nvSpPr>
          <p:cNvPr id="18" name="TextBox 17">
            <a:extLst>
              <a:ext uri="{FF2B5EF4-FFF2-40B4-BE49-F238E27FC236}">
                <a16:creationId xmlns:a16="http://schemas.microsoft.com/office/drawing/2014/main" id="{9FE4F9E5-BA50-0249-92A1-EAB60B612FF7}"/>
              </a:ext>
            </a:extLst>
          </p:cNvPr>
          <p:cNvSpPr txBox="1"/>
          <p:nvPr/>
        </p:nvSpPr>
        <p:spPr>
          <a:xfrm>
            <a:off x="4485834" y="5839665"/>
            <a:ext cx="1237839" cy="276999"/>
          </a:xfrm>
          <a:prstGeom prst="rect">
            <a:avLst/>
          </a:prstGeom>
          <a:solidFill>
            <a:schemeClr val="accent6">
              <a:lumMod val="20000"/>
              <a:lumOff val="80000"/>
            </a:schemeClr>
          </a:solidFill>
        </p:spPr>
        <p:txBody>
          <a:bodyPr wrap="none" rtlCol="0">
            <a:spAutoFit/>
          </a:bodyPr>
          <a:lstStyle/>
          <a:p>
            <a:r>
              <a:rPr lang="en-US" sz="1200" dirty="0"/>
              <a:t>Almond Blossom</a:t>
            </a:r>
          </a:p>
        </p:txBody>
      </p:sp>
    </p:spTree>
    <p:extLst>
      <p:ext uri="{BB962C8B-B14F-4D97-AF65-F5344CB8AC3E}">
        <p14:creationId xmlns:p14="http://schemas.microsoft.com/office/powerpoint/2010/main" val="1732330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DFB6B1-DE0C-694F-976B-AB0A88E86F68}"/>
              </a:ext>
            </a:extLst>
          </p:cNvPr>
          <p:cNvSpPr>
            <a:spLocks noGrp="1"/>
          </p:cNvSpPr>
          <p:nvPr>
            <p:ph type="sldNum" sz="quarter" idx="16"/>
          </p:nvPr>
        </p:nvSpPr>
        <p:spPr/>
        <p:txBody>
          <a:bodyPr/>
          <a:lstStyle/>
          <a:p>
            <a:fld id="{111DB74A-73E3-49E8-8984-0D5D8C20C556}" type="slidenum">
              <a:rPr lang="en-US" smtClean="0"/>
              <a:pPr/>
              <a:t>22</a:t>
            </a:fld>
            <a:endParaRPr lang="en-US" dirty="0"/>
          </a:p>
        </p:txBody>
      </p:sp>
      <p:pic>
        <p:nvPicPr>
          <p:cNvPr id="11" name="Picture 10">
            <a:extLst>
              <a:ext uri="{FF2B5EF4-FFF2-40B4-BE49-F238E27FC236}">
                <a16:creationId xmlns:a16="http://schemas.microsoft.com/office/drawing/2014/main" id="{DA578435-63C5-AD4B-A017-8ED546D5E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047750"/>
            <a:ext cx="5486400" cy="4762500"/>
          </a:xfrm>
          <a:prstGeom prst="rect">
            <a:avLst/>
          </a:prstGeom>
        </p:spPr>
      </p:pic>
      <p:pic>
        <p:nvPicPr>
          <p:cNvPr id="13" name="Picture 12">
            <a:extLst>
              <a:ext uri="{FF2B5EF4-FFF2-40B4-BE49-F238E27FC236}">
                <a16:creationId xmlns:a16="http://schemas.microsoft.com/office/drawing/2014/main" id="{219D3D7D-FFE0-5146-875C-B247A4E0D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411659"/>
            <a:ext cx="6934200" cy="6127253"/>
          </a:xfrm>
          <a:prstGeom prst="rect">
            <a:avLst/>
          </a:prstGeom>
        </p:spPr>
      </p:pic>
    </p:spTree>
    <p:extLst>
      <p:ext uri="{BB962C8B-B14F-4D97-AF65-F5344CB8AC3E}">
        <p14:creationId xmlns:p14="http://schemas.microsoft.com/office/powerpoint/2010/main" val="887989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51AA2-CB66-0843-A289-37A5DB3DB0DD}"/>
              </a:ext>
            </a:extLst>
          </p:cNvPr>
          <p:cNvSpPr>
            <a:spLocks noGrp="1"/>
          </p:cNvSpPr>
          <p:nvPr>
            <p:ph type="sldNum" sz="quarter" idx="16"/>
          </p:nvPr>
        </p:nvSpPr>
        <p:spPr/>
        <p:txBody>
          <a:bodyPr/>
          <a:lstStyle/>
          <a:p>
            <a:fld id="{111DB74A-73E3-49E8-8984-0D5D8C20C556}" type="slidenum">
              <a:rPr lang="en-US" smtClean="0"/>
              <a:pPr/>
              <a:t>23</a:t>
            </a:fld>
            <a:endParaRPr lang="en-US" dirty="0"/>
          </a:p>
        </p:txBody>
      </p:sp>
      <p:pic>
        <p:nvPicPr>
          <p:cNvPr id="8" name="Picture 7">
            <a:extLst>
              <a:ext uri="{FF2B5EF4-FFF2-40B4-BE49-F238E27FC236}">
                <a16:creationId xmlns:a16="http://schemas.microsoft.com/office/drawing/2014/main" id="{EFE1BB1F-03E1-3446-97FC-4B7FA8AD1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94" y="1050925"/>
            <a:ext cx="7578811" cy="4267200"/>
          </a:xfrm>
          <a:prstGeom prst="rect">
            <a:avLst/>
          </a:prstGeom>
        </p:spPr>
      </p:pic>
    </p:spTree>
    <p:extLst>
      <p:ext uri="{BB962C8B-B14F-4D97-AF65-F5344CB8AC3E}">
        <p14:creationId xmlns:p14="http://schemas.microsoft.com/office/powerpoint/2010/main" val="970469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6B8F87-294E-654C-84B8-66E6033EB48C}"/>
              </a:ext>
            </a:extLst>
          </p:cNvPr>
          <p:cNvSpPr>
            <a:spLocks noGrp="1"/>
          </p:cNvSpPr>
          <p:nvPr>
            <p:ph type="body" sz="quarter" idx="13"/>
          </p:nvPr>
        </p:nvSpPr>
        <p:spPr>
          <a:xfrm>
            <a:off x="838200" y="1600994"/>
            <a:ext cx="7391400" cy="1828006"/>
          </a:xfrm>
        </p:spPr>
        <p:txBody>
          <a:bodyPr>
            <a:normAutofit/>
          </a:bodyPr>
          <a:lstStyle/>
          <a:p>
            <a:pPr marL="457200" indent="-457200">
              <a:buFont typeface="Wingdings" pitchFamily="2" charset="2"/>
              <a:buChar char="v"/>
            </a:pPr>
            <a:r>
              <a:rPr lang="en-US" dirty="0"/>
              <a:t>Invasive species are more responsive to climate changes, facilitating naturalization and invasion.</a:t>
            </a:r>
          </a:p>
        </p:txBody>
      </p:sp>
      <p:sp>
        <p:nvSpPr>
          <p:cNvPr id="3" name="Slide Number Placeholder 2">
            <a:extLst>
              <a:ext uri="{FF2B5EF4-FFF2-40B4-BE49-F238E27FC236}">
                <a16:creationId xmlns:a16="http://schemas.microsoft.com/office/drawing/2014/main" id="{078044FD-1D03-0841-9B84-54F1E04002C2}"/>
              </a:ext>
            </a:extLst>
          </p:cNvPr>
          <p:cNvSpPr>
            <a:spLocks noGrp="1"/>
          </p:cNvSpPr>
          <p:nvPr>
            <p:ph type="sldNum" sz="quarter" idx="16"/>
          </p:nvPr>
        </p:nvSpPr>
        <p:spPr/>
        <p:txBody>
          <a:bodyPr/>
          <a:lstStyle/>
          <a:p>
            <a:fld id="{111DB74A-73E3-49E8-8984-0D5D8C20C556}" type="slidenum">
              <a:rPr lang="en-US" smtClean="0"/>
              <a:pPr/>
              <a:t>24</a:t>
            </a:fld>
            <a:endParaRPr lang="en-US" dirty="0"/>
          </a:p>
        </p:txBody>
      </p:sp>
      <p:pic>
        <p:nvPicPr>
          <p:cNvPr id="5" name="Picture Placeholder 4">
            <a:extLst>
              <a:ext uri="{FF2B5EF4-FFF2-40B4-BE49-F238E27FC236}">
                <a16:creationId xmlns:a16="http://schemas.microsoft.com/office/drawing/2014/main" id="{AAEEA7A1-2CF7-9F40-91D6-97A44CC77DA4}"/>
              </a:ext>
            </a:extLst>
          </p:cNvPr>
          <p:cNvPicPr>
            <a:picLocks noGrp="1" noChangeAspect="1"/>
          </p:cNvPicPr>
          <p:nvPr>
            <p:ph type="pic" sz="quarter" idx="18"/>
          </p:nvPr>
        </p:nvPicPr>
        <p:blipFill>
          <a:blip r:embed="rId3"/>
          <a:srcRect l="9091" r="9091"/>
          <a:stretch>
            <a:fillRect/>
          </a:stretch>
        </p:blipFill>
        <p:spPr>
          <a:xfrm>
            <a:off x="3200400" y="4003002"/>
            <a:ext cx="2743200" cy="2514600"/>
          </a:xfrm>
        </p:spPr>
      </p:pic>
      <p:sp>
        <p:nvSpPr>
          <p:cNvPr id="6" name="Title 4">
            <a:extLst>
              <a:ext uri="{FF2B5EF4-FFF2-40B4-BE49-F238E27FC236}">
                <a16:creationId xmlns:a16="http://schemas.microsoft.com/office/drawing/2014/main" id="{5BC6DE65-5F12-834A-889A-80750E8B185F}"/>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The Science of Change</a:t>
            </a:r>
          </a:p>
        </p:txBody>
      </p:sp>
      <p:sp>
        <p:nvSpPr>
          <p:cNvPr id="4" name="TextBox 3">
            <a:extLst>
              <a:ext uri="{FF2B5EF4-FFF2-40B4-BE49-F238E27FC236}">
                <a16:creationId xmlns:a16="http://schemas.microsoft.com/office/drawing/2014/main" id="{F9AF2144-897A-C64E-B82D-682799E6DE4C}"/>
              </a:ext>
            </a:extLst>
          </p:cNvPr>
          <p:cNvSpPr txBox="1"/>
          <p:nvPr/>
        </p:nvSpPr>
        <p:spPr>
          <a:xfrm>
            <a:off x="3390899" y="3381523"/>
            <a:ext cx="2286001" cy="461665"/>
          </a:xfrm>
          <a:prstGeom prst="rect">
            <a:avLst/>
          </a:prstGeom>
          <a:solidFill>
            <a:schemeClr val="accent6">
              <a:lumMod val="40000"/>
              <a:lumOff val="60000"/>
            </a:schemeClr>
          </a:solidFill>
        </p:spPr>
        <p:txBody>
          <a:bodyPr wrap="square" rtlCol="0">
            <a:spAutoFit/>
          </a:bodyPr>
          <a:lstStyle/>
          <a:p>
            <a:pPr algn="ctr"/>
            <a:r>
              <a:rPr lang="en-US" sz="2400" dirty="0" err="1"/>
              <a:t>plantright.org</a:t>
            </a:r>
            <a:endParaRPr lang="en-US" sz="2400" dirty="0"/>
          </a:p>
        </p:txBody>
      </p:sp>
      <p:sp>
        <p:nvSpPr>
          <p:cNvPr id="7" name="TextBox 6">
            <a:extLst>
              <a:ext uri="{FF2B5EF4-FFF2-40B4-BE49-F238E27FC236}">
                <a16:creationId xmlns:a16="http://schemas.microsoft.com/office/drawing/2014/main" id="{E45DBC69-C005-8E4A-9D52-D5E1C5198C2A}"/>
              </a:ext>
            </a:extLst>
          </p:cNvPr>
          <p:cNvSpPr txBox="1"/>
          <p:nvPr/>
        </p:nvSpPr>
        <p:spPr>
          <a:xfrm>
            <a:off x="3200400" y="6196372"/>
            <a:ext cx="1188980" cy="307777"/>
          </a:xfrm>
          <a:prstGeom prst="rect">
            <a:avLst/>
          </a:prstGeom>
          <a:solidFill>
            <a:schemeClr val="bg1">
              <a:lumMod val="85000"/>
            </a:schemeClr>
          </a:solidFill>
        </p:spPr>
        <p:txBody>
          <a:bodyPr wrap="none" rtlCol="0">
            <a:spAutoFit/>
          </a:bodyPr>
          <a:lstStyle/>
          <a:p>
            <a:r>
              <a:rPr lang="en-US" sz="1400" b="1" dirty="0"/>
              <a:t>pampas grass</a:t>
            </a:r>
          </a:p>
        </p:txBody>
      </p:sp>
    </p:spTree>
    <p:extLst>
      <p:ext uri="{BB962C8B-B14F-4D97-AF65-F5344CB8AC3E}">
        <p14:creationId xmlns:p14="http://schemas.microsoft.com/office/powerpoint/2010/main" val="2543175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C6D742-F445-B44F-866A-65AC0599DDA7}"/>
              </a:ext>
            </a:extLst>
          </p:cNvPr>
          <p:cNvSpPr>
            <a:spLocks noGrp="1"/>
          </p:cNvSpPr>
          <p:nvPr>
            <p:ph type="sldNum" sz="quarter" idx="16"/>
          </p:nvPr>
        </p:nvSpPr>
        <p:spPr/>
        <p:txBody>
          <a:bodyPr/>
          <a:lstStyle/>
          <a:p>
            <a:fld id="{111DB74A-73E3-49E8-8984-0D5D8C20C556}" type="slidenum">
              <a:rPr lang="en-US" smtClean="0"/>
              <a:pPr/>
              <a:t>25</a:t>
            </a:fld>
            <a:endParaRPr lang="en-US" dirty="0"/>
          </a:p>
        </p:txBody>
      </p:sp>
      <p:pic>
        <p:nvPicPr>
          <p:cNvPr id="10" name="Picture 9">
            <a:extLst>
              <a:ext uri="{FF2B5EF4-FFF2-40B4-BE49-F238E27FC236}">
                <a16:creationId xmlns:a16="http://schemas.microsoft.com/office/drawing/2014/main" id="{9227758A-2710-C34E-B085-0A605A087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358506"/>
            <a:ext cx="8496300" cy="6400800"/>
          </a:xfrm>
          <a:prstGeom prst="rect">
            <a:avLst/>
          </a:prstGeom>
        </p:spPr>
      </p:pic>
    </p:spTree>
    <p:extLst>
      <p:ext uri="{BB962C8B-B14F-4D97-AF65-F5344CB8AC3E}">
        <p14:creationId xmlns:p14="http://schemas.microsoft.com/office/powerpoint/2010/main" val="1160153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6B4128-31C6-5F46-9CD2-A712047F08A7}"/>
              </a:ext>
            </a:extLst>
          </p:cNvPr>
          <p:cNvSpPr>
            <a:spLocks noGrp="1"/>
          </p:cNvSpPr>
          <p:nvPr>
            <p:ph type="sldNum" sz="quarter" idx="16"/>
          </p:nvPr>
        </p:nvSpPr>
        <p:spPr/>
        <p:txBody>
          <a:bodyPr/>
          <a:lstStyle/>
          <a:p>
            <a:fld id="{111DB74A-73E3-49E8-8984-0D5D8C20C556}" type="slidenum">
              <a:rPr lang="en-US" smtClean="0"/>
              <a:pPr/>
              <a:t>26</a:t>
            </a:fld>
            <a:endParaRPr lang="en-US" dirty="0"/>
          </a:p>
        </p:txBody>
      </p:sp>
      <p:pic>
        <p:nvPicPr>
          <p:cNvPr id="6" name="Picture 5">
            <a:extLst>
              <a:ext uri="{FF2B5EF4-FFF2-40B4-BE49-F238E27FC236}">
                <a16:creationId xmlns:a16="http://schemas.microsoft.com/office/drawing/2014/main" id="{A81D65A5-DA67-5E44-A048-9188A7036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856476"/>
            <a:ext cx="2300288" cy="2300288"/>
          </a:xfrm>
          <a:prstGeom prst="rect">
            <a:avLst/>
          </a:prstGeom>
        </p:spPr>
      </p:pic>
      <p:pic>
        <p:nvPicPr>
          <p:cNvPr id="8" name="Picture 7">
            <a:extLst>
              <a:ext uri="{FF2B5EF4-FFF2-40B4-BE49-F238E27FC236}">
                <a16:creationId xmlns:a16="http://schemas.microsoft.com/office/drawing/2014/main" id="{D86224BB-247E-244B-84C7-2B4CF80B2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510240"/>
            <a:ext cx="4074979" cy="2951162"/>
          </a:xfrm>
          <a:prstGeom prst="rect">
            <a:avLst/>
          </a:prstGeom>
        </p:spPr>
      </p:pic>
      <p:pic>
        <p:nvPicPr>
          <p:cNvPr id="9" name="Picture 8">
            <a:extLst>
              <a:ext uri="{FF2B5EF4-FFF2-40B4-BE49-F238E27FC236}">
                <a16:creationId xmlns:a16="http://schemas.microsoft.com/office/drawing/2014/main" id="{DD244342-5990-D74D-A317-0534D2513B88}"/>
              </a:ext>
            </a:extLst>
          </p:cNvPr>
          <p:cNvPicPr>
            <a:picLocks noChangeAspect="1"/>
          </p:cNvPicPr>
          <p:nvPr/>
        </p:nvPicPr>
        <p:blipFill>
          <a:blip r:embed="rId5"/>
          <a:stretch>
            <a:fillRect/>
          </a:stretch>
        </p:blipFill>
        <p:spPr>
          <a:xfrm>
            <a:off x="4829835" y="2650242"/>
            <a:ext cx="3047999" cy="3047999"/>
          </a:xfrm>
          <a:prstGeom prst="rect">
            <a:avLst/>
          </a:prstGeom>
        </p:spPr>
      </p:pic>
      <p:sp>
        <p:nvSpPr>
          <p:cNvPr id="2" name="TextBox 1">
            <a:extLst>
              <a:ext uri="{FF2B5EF4-FFF2-40B4-BE49-F238E27FC236}">
                <a16:creationId xmlns:a16="http://schemas.microsoft.com/office/drawing/2014/main" id="{043FFA14-BD5F-E24D-B921-E929DE2C31D0}"/>
              </a:ext>
            </a:extLst>
          </p:cNvPr>
          <p:cNvSpPr txBox="1"/>
          <p:nvPr/>
        </p:nvSpPr>
        <p:spPr>
          <a:xfrm>
            <a:off x="2419477" y="3474273"/>
            <a:ext cx="814134" cy="369332"/>
          </a:xfrm>
          <a:prstGeom prst="rect">
            <a:avLst/>
          </a:prstGeom>
          <a:noFill/>
        </p:spPr>
        <p:txBody>
          <a:bodyPr wrap="none" rtlCol="0">
            <a:spAutoFit/>
          </a:bodyPr>
          <a:lstStyle/>
          <a:p>
            <a:r>
              <a:rPr lang="en-US" dirty="0"/>
              <a:t>Broom</a:t>
            </a:r>
          </a:p>
        </p:txBody>
      </p:sp>
      <p:sp>
        <p:nvSpPr>
          <p:cNvPr id="7" name="TextBox 6">
            <a:extLst>
              <a:ext uri="{FF2B5EF4-FFF2-40B4-BE49-F238E27FC236}">
                <a16:creationId xmlns:a16="http://schemas.microsoft.com/office/drawing/2014/main" id="{E29A0E6A-0698-9541-8969-5D2C0B47BB51}"/>
              </a:ext>
            </a:extLst>
          </p:cNvPr>
          <p:cNvSpPr txBox="1"/>
          <p:nvPr/>
        </p:nvSpPr>
        <p:spPr>
          <a:xfrm>
            <a:off x="2212722" y="6182506"/>
            <a:ext cx="1227644" cy="369332"/>
          </a:xfrm>
          <a:prstGeom prst="rect">
            <a:avLst/>
          </a:prstGeom>
          <a:noFill/>
        </p:spPr>
        <p:txBody>
          <a:bodyPr wrap="none" rtlCol="0">
            <a:spAutoFit/>
          </a:bodyPr>
          <a:lstStyle/>
          <a:p>
            <a:r>
              <a:rPr lang="en-US" dirty="0"/>
              <a:t>Star Thistle</a:t>
            </a:r>
          </a:p>
        </p:txBody>
      </p:sp>
      <p:sp>
        <p:nvSpPr>
          <p:cNvPr id="10" name="TextBox 9">
            <a:extLst>
              <a:ext uri="{FF2B5EF4-FFF2-40B4-BE49-F238E27FC236}">
                <a16:creationId xmlns:a16="http://schemas.microsoft.com/office/drawing/2014/main" id="{117E4598-D306-FD44-B3A5-62EF9BF9D5FC}"/>
              </a:ext>
            </a:extLst>
          </p:cNvPr>
          <p:cNvSpPr txBox="1"/>
          <p:nvPr/>
        </p:nvSpPr>
        <p:spPr>
          <a:xfrm>
            <a:off x="5565598" y="5703407"/>
            <a:ext cx="2312236" cy="369332"/>
          </a:xfrm>
          <a:prstGeom prst="rect">
            <a:avLst/>
          </a:prstGeom>
          <a:noFill/>
        </p:spPr>
        <p:txBody>
          <a:bodyPr wrap="none" rtlCol="0">
            <a:spAutoFit/>
          </a:bodyPr>
          <a:lstStyle/>
          <a:p>
            <a:r>
              <a:rPr lang="en-US" dirty="0"/>
              <a:t>Mexican Feather Grass</a:t>
            </a:r>
          </a:p>
        </p:txBody>
      </p:sp>
    </p:spTree>
    <p:extLst>
      <p:ext uri="{BB962C8B-B14F-4D97-AF65-F5344CB8AC3E}">
        <p14:creationId xmlns:p14="http://schemas.microsoft.com/office/powerpoint/2010/main" val="786610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8BEFD1-176E-9C4C-90DE-432D327B8B77}"/>
              </a:ext>
            </a:extLst>
          </p:cNvPr>
          <p:cNvSpPr>
            <a:spLocks noGrp="1"/>
          </p:cNvSpPr>
          <p:nvPr>
            <p:ph type="sldNum" sz="quarter" idx="16"/>
          </p:nvPr>
        </p:nvSpPr>
        <p:spPr/>
        <p:txBody>
          <a:bodyPr/>
          <a:lstStyle/>
          <a:p>
            <a:fld id="{111DB74A-73E3-49E8-8984-0D5D8C20C556}" type="slidenum">
              <a:rPr lang="en-US" smtClean="0"/>
              <a:pPr/>
              <a:t>27</a:t>
            </a:fld>
            <a:endParaRPr lang="en-US" dirty="0"/>
          </a:p>
        </p:txBody>
      </p:sp>
      <p:pic>
        <p:nvPicPr>
          <p:cNvPr id="6" name="Picture 5">
            <a:extLst>
              <a:ext uri="{FF2B5EF4-FFF2-40B4-BE49-F238E27FC236}">
                <a16:creationId xmlns:a16="http://schemas.microsoft.com/office/drawing/2014/main" id="{CC5C4757-A02E-5D42-858B-2507EF44D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11" y="586316"/>
            <a:ext cx="8611777" cy="5685367"/>
          </a:xfrm>
          <a:prstGeom prst="rect">
            <a:avLst/>
          </a:prstGeom>
        </p:spPr>
      </p:pic>
      <p:sp>
        <p:nvSpPr>
          <p:cNvPr id="2" name="Left Arrow 1">
            <a:extLst>
              <a:ext uri="{FF2B5EF4-FFF2-40B4-BE49-F238E27FC236}">
                <a16:creationId xmlns:a16="http://schemas.microsoft.com/office/drawing/2014/main" id="{40BB2172-0A43-4E43-A859-A72073039228}"/>
              </a:ext>
            </a:extLst>
          </p:cNvPr>
          <p:cNvSpPr/>
          <p:nvPr/>
        </p:nvSpPr>
        <p:spPr>
          <a:xfrm>
            <a:off x="7315200" y="4800600"/>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A2847A7-A26A-0B49-A554-A6C712128499}"/>
              </a:ext>
            </a:extLst>
          </p:cNvPr>
          <p:cNvSpPr txBox="1"/>
          <p:nvPr/>
        </p:nvSpPr>
        <p:spPr>
          <a:xfrm rot="-960000">
            <a:off x="327992" y="562274"/>
            <a:ext cx="1430584" cy="369332"/>
          </a:xfrm>
          <a:prstGeom prst="rect">
            <a:avLst/>
          </a:prstGeom>
          <a:solidFill>
            <a:schemeClr val="accent6">
              <a:lumMod val="40000"/>
              <a:lumOff val="60000"/>
            </a:schemeClr>
          </a:solidFill>
          <a:ln w="38100">
            <a:solidFill>
              <a:srgbClr val="FF0000"/>
            </a:solidFill>
          </a:ln>
        </p:spPr>
        <p:txBody>
          <a:bodyPr wrap="none" rtlCol="0">
            <a:spAutoFit/>
          </a:bodyPr>
          <a:lstStyle/>
          <a:p>
            <a:r>
              <a:rPr lang="en-US" b="1" dirty="0">
                <a:solidFill>
                  <a:schemeClr val="tx2"/>
                </a:solidFill>
              </a:rPr>
              <a:t>Resource List</a:t>
            </a:r>
          </a:p>
        </p:txBody>
      </p:sp>
    </p:spTree>
    <p:extLst>
      <p:ext uri="{BB962C8B-B14F-4D97-AF65-F5344CB8AC3E}">
        <p14:creationId xmlns:p14="http://schemas.microsoft.com/office/powerpoint/2010/main" val="4022200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FBF841-E64D-6A4A-BBFA-C8450AF3E017}"/>
              </a:ext>
            </a:extLst>
          </p:cNvPr>
          <p:cNvSpPr>
            <a:spLocks noGrp="1"/>
          </p:cNvSpPr>
          <p:nvPr>
            <p:ph type="body" sz="quarter" idx="13"/>
          </p:nvPr>
        </p:nvSpPr>
        <p:spPr>
          <a:xfrm>
            <a:off x="1066800" y="1663437"/>
            <a:ext cx="7391400" cy="1460761"/>
          </a:xfrm>
        </p:spPr>
        <p:txBody>
          <a:bodyPr>
            <a:noAutofit/>
          </a:bodyPr>
          <a:lstStyle/>
          <a:p>
            <a:pPr marL="457200" indent="-457200">
              <a:buFont typeface="Wingdings" pitchFamily="2" charset="2"/>
              <a:buChar char="v"/>
            </a:pPr>
            <a:r>
              <a:rPr lang="en-US" dirty="0"/>
              <a:t>Extinctions have occurred </a:t>
            </a:r>
          </a:p>
          <a:p>
            <a:pPr marL="0" indent="0"/>
            <a:r>
              <a:rPr lang="en-US" dirty="0"/>
              <a:t>           in hundreds of species </a:t>
            </a:r>
          </a:p>
        </p:txBody>
      </p:sp>
      <p:sp>
        <p:nvSpPr>
          <p:cNvPr id="3" name="Slide Number Placeholder 2">
            <a:extLst>
              <a:ext uri="{FF2B5EF4-FFF2-40B4-BE49-F238E27FC236}">
                <a16:creationId xmlns:a16="http://schemas.microsoft.com/office/drawing/2014/main" id="{88BBD53B-BC2C-414E-A235-4356980D3918}"/>
              </a:ext>
            </a:extLst>
          </p:cNvPr>
          <p:cNvSpPr>
            <a:spLocks noGrp="1"/>
          </p:cNvSpPr>
          <p:nvPr>
            <p:ph type="sldNum" sz="quarter" idx="16"/>
          </p:nvPr>
        </p:nvSpPr>
        <p:spPr/>
        <p:txBody>
          <a:bodyPr/>
          <a:lstStyle/>
          <a:p>
            <a:fld id="{111DB74A-73E3-49E8-8984-0D5D8C20C556}" type="slidenum">
              <a:rPr lang="en-US" smtClean="0"/>
              <a:pPr/>
              <a:t>28</a:t>
            </a:fld>
            <a:endParaRPr lang="en-US" dirty="0"/>
          </a:p>
        </p:txBody>
      </p:sp>
      <p:pic>
        <p:nvPicPr>
          <p:cNvPr id="7" name="Picture 6">
            <a:extLst>
              <a:ext uri="{FF2B5EF4-FFF2-40B4-BE49-F238E27FC236}">
                <a16:creationId xmlns:a16="http://schemas.microsoft.com/office/drawing/2014/main" id="{159EA2D0-2B6F-274F-BA52-0CBEE83D3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025" y="3733802"/>
            <a:ext cx="1885950" cy="2514600"/>
          </a:xfrm>
          <a:prstGeom prst="rect">
            <a:avLst/>
          </a:prstGeom>
        </p:spPr>
      </p:pic>
      <p:sp>
        <p:nvSpPr>
          <p:cNvPr id="5" name="Title 4">
            <a:extLst>
              <a:ext uri="{FF2B5EF4-FFF2-40B4-BE49-F238E27FC236}">
                <a16:creationId xmlns:a16="http://schemas.microsoft.com/office/drawing/2014/main" id="{7196F186-0621-9345-941C-5EC132C6CD4F}"/>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The Science of Change</a:t>
            </a:r>
          </a:p>
        </p:txBody>
      </p:sp>
    </p:spTree>
    <p:extLst>
      <p:ext uri="{BB962C8B-B14F-4D97-AF65-F5344CB8AC3E}">
        <p14:creationId xmlns:p14="http://schemas.microsoft.com/office/powerpoint/2010/main" val="198775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22941B-8DC2-3746-884C-C52C8841FC30}"/>
              </a:ext>
            </a:extLst>
          </p:cNvPr>
          <p:cNvSpPr>
            <a:spLocks noGrp="1"/>
          </p:cNvSpPr>
          <p:nvPr>
            <p:ph type="sldNum" sz="quarter" idx="16"/>
          </p:nvPr>
        </p:nvSpPr>
        <p:spPr/>
        <p:txBody>
          <a:bodyPr/>
          <a:lstStyle/>
          <a:p>
            <a:fld id="{111DB74A-73E3-49E8-8984-0D5D8C20C556}" type="slidenum">
              <a:rPr lang="en-US" smtClean="0"/>
              <a:pPr/>
              <a:t>29</a:t>
            </a:fld>
            <a:endParaRPr lang="en-US" dirty="0"/>
          </a:p>
        </p:txBody>
      </p:sp>
      <p:pic>
        <p:nvPicPr>
          <p:cNvPr id="5" name="Picture 4">
            <a:extLst>
              <a:ext uri="{FF2B5EF4-FFF2-40B4-BE49-F238E27FC236}">
                <a16:creationId xmlns:a16="http://schemas.microsoft.com/office/drawing/2014/main" id="{CECD7530-16A0-6649-9B09-8D367B3D7780}"/>
              </a:ext>
            </a:extLst>
          </p:cNvPr>
          <p:cNvPicPr>
            <a:picLocks noChangeAspect="1"/>
          </p:cNvPicPr>
          <p:nvPr/>
        </p:nvPicPr>
        <p:blipFill>
          <a:blip r:embed="rId3"/>
          <a:stretch>
            <a:fillRect/>
          </a:stretch>
        </p:blipFill>
        <p:spPr>
          <a:xfrm>
            <a:off x="1087966" y="1452762"/>
            <a:ext cx="6968067" cy="3952475"/>
          </a:xfrm>
          <a:prstGeom prst="rect">
            <a:avLst/>
          </a:prstGeom>
          <a:solidFill>
            <a:srgbClr val="FF0000"/>
          </a:solidFill>
        </p:spPr>
      </p:pic>
      <p:sp>
        <p:nvSpPr>
          <p:cNvPr id="10" name="TextBox 9">
            <a:extLst>
              <a:ext uri="{FF2B5EF4-FFF2-40B4-BE49-F238E27FC236}">
                <a16:creationId xmlns:a16="http://schemas.microsoft.com/office/drawing/2014/main" id="{61B9C8C1-0E7E-1E41-A0CD-E2CEFE7BB23A}"/>
              </a:ext>
            </a:extLst>
          </p:cNvPr>
          <p:cNvSpPr txBox="1"/>
          <p:nvPr/>
        </p:nvSpPr>
        <p:spPr>
          <a:xfrm>
            <a:off x="1749688" y="595372"/>
            <a:ext cx="5644622" cy="523220"/>
          </a:xfrm>
          <a:prstGeom prst="rect">
            <a:avLst/>
          </a:prstGeom>
          <a:noFill/>
        </p:spPr>
        <p:txBody>
          <a:bodyPr wrap="none" rtlCol="0">
            <a:spAutoFit/>
          </a:bodyPr>
          <a:lstStyle/>
          <a:p>
            <a:r>
              <a:rPr lang="en-US" sz="2800" b="1" dirty="0">
                <a:solidFill>
                  <a:schemeClr val="accent1">
                    <a:lumMod val="75000"/>
                  </a:schemeClr>
                </a:solidFill>
              </a:rPr>
              <a:t>Where Have all the Monarchs Gone?</a:t>
            </a:r>
          </a:p>
        </p:txBody>
      </p:sp>
      <p:sp>
        <p:nvSpPr>
          <p:cNvPr id="12" name="Text Placeholder 1">
            <a:extLst>
              <a:ext uri="{FF2B5EF4-FFF2-40B4-BE49-F238E27FC236}">
                <a16:creationId xmlns:a16="http://schemas.microsoft.com/office/drawing/2014/main" id="{AF9EE296-1339-DD4B-9633-F81D4332B9F9}"/>
              </a:ext>
            </a:extLst>
          </p:cNvPr>
          <p:cNvSpPr txBox="1">
            <a:spLocks/>
          </p:cNvSpPr>
          <p:nvPr/>
        </p:nvSpPr>
        <p:spPr>
          <a:xfrm>
            <a:off x="609597" y="5663960"/>
            <a:ext cx="7924801" cy="762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v"/>
            </a:pPr>
            <a:r>
              <a:rPr lang="en-US" sz="2000"/>
              <a:t>only 1,914 monarchs counted in 2020</a:t>
            </a:r>
          </a:p>
          <a:p>
            <a:pPr>
              <a:buFont typeface="Wingdings" pitchFamily="2" charset="2"/>
              <a:buChar char="v"/>
            </a:pPr>
            <a:r>
              <a:rPr lang="en-US" sz="2000"/>
              <a:t>a </a:t>
            </a:r>
            <a:r>
              <a:rPr lang="en-US" sz="2000" b="1" u="sng"/>
              <a:t>shocking 99.9% decline </a:t>
            </a:r>
            <a:r>
              <a:rPr lang="en-US" sz="2000"/>
              <a:t>since the 1980s</a:t>
            </a:r>
          </a:p>
          <a:p>
            <a:pPr marL="0" indent="0"/>
            <a:endParaRPr lang="en-US" sz="2000" dirty="0"/>
          </a:p>
        </p:txBody>
      </p:sp>
      <p:grpSp>
        <p:nvGrpSpPr>
          <p:cNvPr id="11" name="Group 10">
            <a:extLst>
              <a:ext uri="{FF2B5EF4-FFF2-40B4-BE49-F238E27FC236}">
                <a16:creationId xmlns:a16="http://schemas.microsoft.com/office/drawing/2014/main" id="{623F4F2D-B255-D04F-9DC8-B4C43ECCFE75}"/>
              </a:ext>
            </a:extLst>
          </p:cNvPr>
          <p:cNvGrpSpPr/>
          <p:nvPr/>
        </p:nvGrpSpPr>
        <p:grpSpPr>
          <a:xfrm>
            <a:off x="1447800" y="3886200"/>
            <a:ext cx="762000" cy="483032"/>
            <a:chOff x="1447800" y="3886200"/>
            <a:chExt cx="762000" cy="483032"/>
          </a:xfrm>
        </p:grpSpPr>
        <p:sp>
          <p:nvSpPr>
            <p:cNvPr id="2" name="Right Arrow 1">
              <a:extLst>
                <a:ext uri="{FF2B5EF4-FFF2-40B4-BE49-F238E27FC236}">
                  <a16:creationId xmlns:a16="http://schemas.microsoft.com/office/drawing/2014/main" id="{40B28BC8-4701-2943-9471-F55ED528F881}"/>
                </a:ext>
              </a:extLst>
            </p:cNvPr>
            <p:cNvSpPr/>
            <p:nvPr/>
          </p:nvSpPr>
          <p:spPr>
            <a:xfrm>
              <a:off x="1447800" y="3886200"/>
              <a:ext cx="762000" cy="483032"/>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F1AEFB-6D83-3F47-8030-201CD1736BDA}"/>
                </a:ext>
              </a:extLst>
            </p:cNvPr>
            <p:cNvSpPr txBox="1"/>
            <p:nvPr/>
          </p:nvSpPr>
          <p:spPr>
            <a:xfrm>
              <a:off x="1479328" y="3973827"/>
              <a:ext cx="523926" cy="307777"/>
            </a:xfrm>
            <a:prstGeom prst="rect">
              <a:avLst/>
            </a:prstGeom>
            <a:noFill/>
          </p:spPr>
          <p:txBody>
            <a:bodyPr wrap="none" rtlCol="0">
              <a:spAutoFit/>
            </a:bodyPr>
            <a:lstStyle/>
            <a:p>
              <a:r>
                <a:rPr lang="en-US" sz="1400" b="1" dirty="0"/>
                <a:t>sites</a:t>
              </a:r>
            </a:p>
          </p:txBody>
        </p:sp>
      </p:grpSp>
      <p:grpSp>
        <p:nvGrpSpPr>
          <p:cNvPr id="17" name="Group 16">
            <a:extLst>
              <a:ext uri="{FF2B5EF4-FFF2-40B4-BE49-F238E27FC236}">
                <a16:creationId xmlns:a16="http://schemas.microsoft.com/office/drawing/2014/main" id="{39A454EC-C95C-C646-B845-898C2EFD5F1A}"/>
              </a:ext>
            </a:extLst>
          </p:cNvPr>
          <p:cNvGrpSpPr/>
          <p:nvPr/>
        </p:nvGrpSpPr>
        <p:grpSpPr>
          <a:xfrm>
            <a:off x="5252508" y="2352848"/>
            <a:ext cx="762000" cy="483032"/>
            <a:chOff x="1447800" y="3886200"/>
            <a:chExt cx="762000" cy="483032"/>
          </a:xfrm>
        </p:grpSpPr>
        <p:sp>
          <p:nvSpPr>
            <p:cNvPr id="18" name="Right Arrow 17">
              <a:extLst>
                <a:ext uri="{FF2B5EF4-FFF2-40B4-BE49-F238E27FC236}">
                  <a16:creationId xmlns:a16="http://schemas.microsoft.com/office/drawing/2014/main" id="{73537894-3A10-364E-8D51-D6BEF798189B}"/>
                </a:ext>
              </a:extLst>
            </p:cNvPr>
            <p:cNvSpPr/>
            <p:nvPr/>
          </p:nvSpPr>
          <p:spPr>
            <a:xfrm>
              <a:off x="1447800" y="3886200"/>
              <a:ext cx="762000" cy="483032"/>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138B3B8-1125-FF4D-9E4B-0123C8FF11AB}"/>
                </a:ext>
              </a:extLst>
            </p:cNvPr>
            <p:cNvSpPr txBox="1"/>
            <p:nvPr/>
          </p:nvSpPr>
          <p:spPr>
            <a:xfrm>
              <a:off x="1479328" y="3973827"/>
              <a:ext cx="523926" cy="307777"/>
            </a:xfrm>
            <a:prstGeom prst="rect">
              <a:avLst/>
            </a:prstGeom>
            <a:noFill/>
          </p:spPr>
          <p:txBody>
            <a:bodyPr wrap="none" rtlCol="0">
              <a:spAutoFit/>
            </a:bodyPr>
            <a:lstStyle/>
            <a:p>
              <a:r>
                <a:rPr lang="en-US" sz="1400" b="1" dirty="0"/>
                <a:t>sites</a:t>
              </a:r>
            </a:p>
          </p:txBody>
        </p:sp>
      </p:grpSp>
      <p:grpSp>
        <p:nvGrpSpPr>
          <p:cNvPr id="26" name="Group 25">
            <a:extLst>
              <a:ext uri="{FF2B5EF4-FFF2-40B4-BE49-F238E27FC236}">
                <a16:creationId xmlns:a16="http://schemas.microsoft.com/office/drawing/2014/main" id="{90FA3E7A-FB4D-F146-BDA9-9FEE83786C46}"/>
              </a:ext>
            </a:extLst>
          </p:cNvPr>
          <p:cNvGrpSpPr/>
          <p:nvPr/>
        </p:nvGrpSpPr>
        <p:grpSpPr>
          <a:xfrm>
            <a:off x="6930559" y="4593218"/>
            <a:ext cx="1052143" cy="512181"/>
            <a:chOff x="6930559" y="4593218"/>
            <a:chExt cx="1052143" cy="512181"/>
          </a:xfrm>
        </p:grpSpPr>
        <p:sp>
          <p:nvSpPr>
            <p:cNvPr id="23" name="Right Arrow 22">
              <a:extLst>
                <a:ext uri="{FF2B5EF4-FFF2-40B4-BE49-F238E27FC236}">
                  <a16:creationId xmlns:a16="http://schemas.microsoft.com/office/drawing/2014/main" id="{EC6BEFDB-97DC-4247-95CE-E58F7C18B01D}"/>
                </a:ext>
              </a:extLst>
            </p:cNvPr>
            <p:cNvSpPr/>
            <p:nvPr/>
          </p:nvSpPr>
          <p:spPr>
            <a:xfrm flipH="1" flipV="1">
              <a:off x="6930559" y="4593218"/>
              <a:ext cx="978811" cy="512181"/>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BEF27D1-303F-5E44-8C5B-D8070634E069}"/>
                </a:ext>
              </a:extLst>
            </p:cNvPr>
            <p:cNvSpPr txBox="1"/>
            <p:nvPr/>
          </p:nvSpPr>
          <p:spPr>
            <a:xfrm>
              <a:off x="7055204" y="4695419"/>
              <a:ext cx="927498" cy="307777"/>
            </a:xfrm>
            <a:prstGeom prst="rect">
              <a:avLst/>
            </a:prstGeom>
            <a:noFill/>
          </p:spPr>
          <p:txBody>
            <a:bodyPr wrap="none" rtlCol="0">
              <a:spAutoFit/>
            </a:bodyPr>
            <a:lstStyle/>
            <a:p>
              <a:r>
                <a:rPr lang="en-US" sz="1400" b="1" dirty="0"/>
                <a:t>Monarchs</a:t>
              </a:r>
            </a:p>
          </p:txBody>
        </p:sp>
      </p:grpSp>
      <p:grpSp>
        <p:nvGrpSpPr>
          <p:cNvPr id="27" name="Group 26">
            <a:extLst>
              <a:ext uri="{FF2B5EF4-FFF2-40B4-BE49-F238E27FC236}">
                <a16:creationId xmlns:a16="http://schemas.microsoft.com/office/drawing/2014/main" id="{F9721295-0EEC-B747-B91E-96F2266BC9B4}"/>
              </a:ext>
            </a:extLst>
          </p:cNvPr>
          <p:cNvGrpSpPr/>
          <p:nvPr/>
        </p:nvGrpSpPr>
        <p:grpSpPr>
          <a:xfrm>
            <a:off x="2438400" y="2492161"/>
            <a:ext cx="1052143" cy="512181"/>
            <a:chOff x="6930559" y="4593218"/>
            <a:chExt cx="1052143" cy="512181"/>
          </a:xfrm>
        </p:grpSpPr>
        <p:sp>
          <p:nvSpPr>
            <p:cNvPr id="28" name="Right Arrow 27">
              <a:extLst>
                <a:ext uri="{FF2B5EF4-FFF2-40B4-BE49-F238E27FC236}">
                  <a16:creationId xmlns:a16="http://schemas.microsoft.com/office/drawing/2014/main" id="{9B8A3D25-BFD0-AB42-A53E-93B990D3992E}"/>
                </a:ext>
              </a:extLst>
            </p:cNvPr>
            <p:cNvSpPr/>
            <p:nvPr/>
          </p:nvSpPr>
          <p:spPr>
            <a:xfrm flipH="1" flipV="1">
              <a:off x="6930559" y="4593218"/>
              <a:ext cx="978811" cy="512181"/>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23910A9-93DA-5B43-9E67-CD309957699F}"/>
                </a:ext>
              </a:extLst>
            </p:cNvPr>
            <p:cNvSpPr txBox="1"/>
            <p:nvPr/>
          </p:nvSpPr>
          <p:spPr>
            <a:xfrm>
              <a:off x="7055204" y="4695419"/>
              <a:ext cx="927498" cy="307777"/>
            </a:xfrm>
            <a:prstGeom prst="rect">
              <a:avLst/>
            </a:prstGeom>
            <a:noFill/>
          </p:spPr>
          <p:txBody>
            <a:bodyPr wrap="none" rtlCol="0">
              <a:spAutoFit/>
            </a:bodyPr>
            <a:lstStyle/>
            <a:p>
              <a:r>
                <a:rPr lang="en-US" sz="1400" b="1" dirty="0"/>
                <a:t>Monarchs</a:t>
              </a:r>
            </a:p>
          </p:txBody>
        </p:sp>
      </p:grpSp>
    </p:spTree>
    <p:extLst>
      <p:ext uri="{BB962C8B-B14F-4D97-AF65-F5344CB8AC3E}">
        <p14:creationId xmlns:p14="http://schemas.microsoft.com/office/powerpoint/2010/main" val="1555429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 </a:t>
            </a:r>
            <a:r>
              <a:rPr lang="en-US" sz="2400" b="0" dirty="0"/>
              <a:t>monthly newsletter and on our website</a:t>
            </a:r>
          </a:p>
          <a:p>
            <a:pPr lvl="1"/>
            <a:r>
              <a:rPr lang="en-US" i="1" dirty="0"/>
              <a:t>Gardening Guide and Calendar</a:t>
            </a:r>
            <a:endParaRPr lang="en-US" sz="2400" b="0" i="1" dirty="0"/>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extLst>
      <p:ext uri="{BB962C8B-B14F-4D97-AF65-F5344CB8AC3E}">
        <p14:creationId xmlns:p14="http://schemas.microsoft.com/office/powerpoint/2010/main" val="4268943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750AF1-4752-854D-B2AA-60C1F26C5689}"/>
              </a:ext>
            </a:extLst>
          </p:cNvPr>
          <p:cNvSpPr>
            <a:spLocks noGrp="1"/>
          </p:cNvSpPr>
          <p:nvPr>
            <p:ph type="sldNum" sz="quarter" idx="16"/>
          </p:nvPr>
        </p:nvSpPr>
        <p:spPr/>
        <p:txBody>
          <a:bodyPr/>
          <a:lstStyle/>
          <a:p>
            <a:fld id="{111DB74A-73E3-49E8-8984-0D5D8C20C556}" type="slidenum">
              <a:rPr lang="en-US" smtClean="0"/>
              <a:pPr/>
              <a:t>30</a:t>
            </a:fld>
            <a:endParaRPr lang="en-US" dirty="0"/>
          </a:p>
        </p:txBody>
      </p:sp>
      <p:pic>
        <p:nvPicPr>
          <p:cNvPr id="10" name="Picture 9">
            <a:extLst>
              <a:ext uri="{FF2B5EF4-FFF2-40B4-BE49-F238E27FC236}">
                <a16:creationId xmlns:a16="http://schemas.microsoft.com/office/drawing/2014/main" id="{B081D224-8B18-4D49-8741-E5AADD13A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71" y="1299703"/>
            <a:ext cx="8280457" cy="4968274"/>
          </a:xfrm>
          <a:prstGeom prst="rect">
            <a:avLst/>
          </a:prstGeom>
        </p:spPr>
      </p:pic>
      <p:sp>
        <p:nvSpPr>
          <p:cNvPr id="11" name="TextBox 10">
            <a:extLst>
              <a:ext uri="{FF2B5EF4-FFF2-40B4-BE49-F238E27FC236}">
                <a16:creationId xmlns:a16="http://schemas.microsoft.com/office/drawing/2014/main" id="{0CBE2258-E87B-7C48-A4F0-A9803FDAD7B4}"/>
              </a:ext>
            </a:extLst>
          </p:cNvPr>
          <p:cNvSpPr txBox="1"/>
          <p:nvPr/>
        </p:nvSpPr>
        <p:spPr>
          <a:xfrm>
            <a:off x="3055110" y="304800"/>
            <a:ext cx="3033779" cy="523220"/>
          </a:xfrm>
          <a:prstGeom prst="rect">
            <a:avLst/>
          </a:prstGeom>
          <a:noFill/>
        </p:spPr>
        <p:txBody>
          <a:bodyPr wrap="none" rtlCol="0">
            <a:spAutoFit/>
          </a:bodyPr>
          <a:lstStyle/>
          <a:p>
            <a:r>
              <a:rPr lang="en-US" sz="2800" b="1" dirty="0">
                <a:solidFill>
                  <a:schemeClr val="accent1">
                    <a:lumMod val="75000"/>
                  </a:schemeClr>
                </a:solidFill>
              </a:rPr>
              <a:t>Plant for Monarchs</a:t>
            </a:r>
          </a:p>
        </p:txBody>
      </p:sp>
      <p:sp>
        <p:nvSpPr>
          <p:cNvPr id="12" name="Down Arrow 11">
            <a:extLst>
              <a:ext uri="{FF2B5EF4-FFF2-40B4-BE49-F238E27FC236}">
                <a16:creationId xmlns:a16="http://schemas.microsoft.com/office/drawing/2014/main" id="{52DAF3ED-0762-FC4F-BD09-9972B9A94C05}"/>
              </a:ext>
            </a:extLst>
          </p:cNvPr>
          <p:cNvSpPr/>
          <p:nvPr/>
        </p:nvSpPr>
        <p:spPr>
          <a:xfrm>
            <a:off x="1600200" y="2362200"/>
            <a:ext cx="381000" cy="95759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669AF085-EA1B-724D-85A4-4E10F168A6F9}"/>
              </a:ext>
            </a:extLst>
          </p:cNvPr>
          <p:cNvSpPr/>
          <p:nvPr/>
        </p:nvSpPr>
        <p:spPr>
          <a:xfrm rot="-960000">
            <a:off x="3641535" y="4852608"/>
            <a:ext cx="978408" cy="34252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260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E8968C-4B20-7E49-8D16-F1506563E948}"/>
              </a:ext>
            </a:extLst>
          </p:cNvPr>
          <p:cNvSpPr>
            <a:spLocks noGrp="1"/>
          </p:cNvSpPr>
          <p:nvPr>
            <p:ph type="sldNum" sz="quarter" idx="16"/>
          </p:nvPr>
        </p:nvSpPr>
        <p:spPr/>
        <p:txBody>
          <a:bodyPr/>
          <a:lstStyle/>
          <a:p>
            <a:fld id="{111DB74A-73E3-49E8-8984-0D5D8C20C556}" type="slidenum">
              <a:rPr lang="en-US" smtClean="0"/>
              <a:pPr/>
              <a:t>31</a:t>
            </a:fld>
            <a:endParaRPr lang="en-US" dirty="0"/>
          </a:p>
        </p:txBody>
      </p:sp>
      <p:sp>
        <p:nvSpPr>
          <p:cNvPr id="6" name="AutoShape 2">
            <a:hlinkClick r:id="rId3"/>
            <a:extLst>
              <a:ext uri="{FF2B5EF4-FFF2-40B4-BE49-F238E27FC236}">
                <a16:creationId xmlns:a16="http://schemas.microsoft.com/office/drawing/2014/main" id="{A63A98E2-A5EB-FC40-B0A8-6202A6F102B9}"/>
              </a:ext>
            </a:extLst>
          </p:cNvPr>
          <p:cNvSpPr>
            <a:spLocks noChangeAspect="1" noChangeArrowheads="1"/>
          </p:cNvSpPr>
          <p:nvPr/>
        </p:nvSpPr>
        <p:spPr bwMode="auto">
          <a:xfrm>
            <a:off x="156053" y="129718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a:hlinkClick r:id="rId3"/>
            <a:extLst>
              <a:ext uri="{FF2B5EF4-FFF2-40B4-BE49-F238E27FC236}">
                <a16:creationId xmlns:a16="http://schemas.microsoft.com/office/drawing/2014/main" id="{630C5556-87C2-6F46-ADA4-7BBE04C73FB7}"/>
              </a:ext>
            </a:extLst>
          </p:cNvPr>
          <p:cNvSpPr>
            <a:spLocks noChangeAspect="1" noChangeArrowheads="1"/>
          </p:cNvSpPr>
          <p:nvPr/>
        </p:nvSpPr>
        <p:spPr bwMode="auto">
          <a:xfrm>
            <a:off x="209550" y="-403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5">
            <a:extLst>
              <a:ext uri="{FF2B5EF4-FFF2-40B4-BE49-F238E27FC236}">
                <a16:creationId xmlns:a16="http://schemas.microsoft.com/office/drawing/2014/main" id="{25E24CDC-F2FA-054F-9376-62B7C6EC66E3}"/>
              </a:ext>
            </a:extLst>
          </p:cNvPr>
          <p:cNvSpPr>
            <a:spLocks noChangeArrowheads="1"/>
          </p:cNvSpPr>
          <p:nvPr/>
        </p:nvSpPr>
        <p:spPr bwMode="auto">
          <a:xfrm>
            <a:off x="304800" y="256401"/>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AutoShape 6">
            <a:hlinkClick r:id="rId3"/>
            <a:extLst>
              <a:ext uri="{FF2B5EF4-FFF2-40B4-BE49-F238E27FC236}">
                <a16:creationId xmlns:a16="http://schemas.microsoft.com/office/drawing/2014/main" id="{33D4BF98-32C0-6943-997F-A6C087EB061D}"/>
              </a:ext>
            </a:extLst>
          </p:cNvPr>
          <p:cNvSpPr>
            <a:spLocks noChangeAspect="1" noChangeArrowheads="1"/>
          </p:cNvSpPr>
          <p:nvPr/>
        </p:nvSpPr>
        <p:spPr bwMode="auto">
          <a:xfrm>
            <a:off x="361950" y="-250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1FC495DE-0AA3-6F4A-8173-EEFE9CEB83FD}"/>
              </a:ext>
            </a:extLst>
          </p:cNvPr>
          <p:cNvPicPr>
            <a:picLocks noChangeAspect="1"/>
          </p:cNvPicPr>
          <p:nvPr/>
        </p:nvPicPr>
        <p:blipFill>
          <a:blip r:embed="rId4"/>
          <a:stretch>
            <a:fillRect/>
          </a:stretch>
        </p:blipFill>
        <p:spPr>
          <a:xfrm>
            <a:off x="2823883" y="1059222"/>
            <a:ext cx="3496234" cy="1905000"/>
          </a:xfrm>
          <a:prstGeom prst="rect">
            <a:avLst/>
          </a:prstGeom>
        </p:spPr>
      </p:pic>
      <p:sp>
        <p:nvSpPr>
          <p:cNvPr id="18" name="TextBox 17">
            <a:extLst>
              <a:ext uri="{FF2B5EF4-FFF2-40B4-BE49-F238E27FC236}">
                <a16:creationId xmlns:a16="http://schemas.microsoft.com/office/drawing/2014/main" id="{8047774F-EF95-4548-ABA3-0AB00AA17AD5}"/>
              </a:ext>
            </a:extLst>
          </p:cNvPr>
          <p:cNvSpPr txBox="1"/>
          <p:nvPr/>
        </p:nvSpPr>
        <p:spPr>
          <a:xfrm>
            <a:off x="452430" y="3429000"/>
            <a:ext cx="8696035" cy="2677656"/>
          </a:xfrm>
          <a:prstGeom prst="rect">
            <a:avLst/>
          </a:prstGeom>
          <a:noFill/>
        </p:spPr>
        <p:txBody>
          <a:bodyPr wrap="none" rtlCol="0">
            <a:spAutoFit/>
          </a:bodyPr>
          <a:lstStyle/>
          <a:p>
            <a:pPr algn="ctr"/>
            <a:r>
              <a:rPr lang="en-US" sz="2800" b="1" dirty="0">
                <a:solidFill>
                  <a:schemeClr val="tx2"/>
                </a:solidFill>
              </a:rPr>
              <a:t>Bumblebees Bite Leaves </a:t>
            </a:r>
          </a:p>
          <a:p>
            <a:pPr marL="457200" indent="-457200">
              <a:buFont typeface="Wingdings" pitchFamily="2" charset="2"/>
              <a:buChar char="v"/>
            </a:pPr>
            <a:r>
              <a:rPr lang="en-US" sz="2800" dirty="0">
                <a:solidFill>
                  <a:schemeClr val="tx2"/>
                </a:solidFill>
              </a:rPr>
              <a:t>Prompts plants to pollinate early when bees lack pollen</a:t>
            </a:r>
          </a:p>
          <a:p>
            <a:pPr marL="457200" indent="-457200">
              <a:buFont typeface="Wingdings" pitchFamily="2" charset="2"/>
              <a:buChar char="v"/>
            </a:pPr>
            <a:r>
              <a:rPr lang="en-US" sz="2800" dirty="0">
                <a:solidFill>
                  <a:schemeClr val="tx2"/>
                </a:solidFill>
              </a:rPr>
              <a:t> Bees bite the leaves of plants that are lacking flowers</a:t>
            </a:r>
          </a:p>
          <a:p>
            <a:pPr marL="457200" indent="-457200">
              <a:buFont typeface="Wingdings" pitchFamily="2" charset="2"/>
              <a:buChar char="v"/>
            </a:pPr>
            <a:r>
              <a:rPr lang="en-US" sz="2800" dirty="0">
                <a:solidFill>
                  <a:schemeClr val="tx2"/>
                </a:solidFill>
              </a:rPr>
              <a:t>Causes plants to bloom as much as</a:t>
            </a:r>
          </a:p>
          <a:p>
            <a:r>
              <a:rPr lang="en-US" sz="2800" dirty="0">
                <a:solidFill>
                  <a:schemeClr val="tx2"/>
                </a:solidFill>
              </a:rPr>
              <a:t>     a month earlier than they normally would</a:t>
            </a:r>
          </a:p>
          <a:p>
            <a:pPr marL="457200" indent="-457200">
              <a:buFont typeface="Wingdings" pitchFamily="2" charset="2"/>
              <a:buChar char="v"/>
            </a:pPr>
            <a:r>
              <a:rPr lang="en-US" sz="2800" dirty="0">
                <a:solidFill>
                  <a:schemeClr val="tx2"/>
                </a:solidFill>
              </a:rPr>
              <a:t>May help both bee and plant resilience</a:t>
            </a:r>
          </a:p>
        </p:txBody>
      </p:sp>
      <p:sp>
        <p:nvSpPr>
          <p:cNvPr id="19" name="TextBox 18">
            <a:extLst>
              <a:ext uri="{FF2B5EF4-FFF2-40B4-BE49-F238E27FC236}">
                <a16:creationId xmlns:a16="http://schemas.microsoft.com/office/drawing/2014/main" id="{AEE7D9DA-7E52-8741-852D-64EBBADD1ED5}"/>
              </a:ext>
            </a:extLst>
          </p:cNvPr>
          <p:cNvSpPr txBox="1"/>
          <p:nvPr/>
        </p:nvSpPr>
        <p:spPr>
          <a:xfrm>
            <a:off x="2156210" y="186984"/>
            <a:ext cx="4831580" cy="584775"/>
          </a:xfrm>
          <a:prstGeom prst="rect">
            <a:avLst/>
          </a:prstGeom>
          <a:noFill/>
        </p:spPr>
        <p:txBody>
          <a:bodyPr wrap="none" rtlCol="0">
            <a:spAutoFit/>
          </a:bodyPr>
          <a:lstStyle/>
          <a:p>
            <a:pPr algn="ctr"/>
            <a:r>
              <a:rPr lang="en-US" sz="3200" b="1" dirty="0">
                <a:solidFill>
                  <a:schemeClr val="tx2"/>
                </a:solidFill>
              </a:rPr>
              <a:t>Climate Change Adaptation</a:t>
            </a:r>
            <a:endParaRPr lang="en-US" sz="3200" dirty="0">
              <a:solidFill>
                <a:schemeClr val="tx2"/>
              </a:solidFill>
            </a:endParaRPr>
          </a:p>
        </p:txBody>
      </p:sp>
    </p:spTree>
    <p:extLst>
      <p:ext uri="{BB962C8B-B14F-4D97-AF65-F5344CB8AC3E}">
        <p14:creationId xmlns:p14="http://schemas.microsoft.com/office/powerpoint/2010/main" val="241169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3B6214-D083-8C42-A087-EB9B3BEA8613}"/>
              </a:ext>
            </a:extLst>
          </p:cNvPr>
          <p:cNvSpPr>
            <a:spLocks noGrp="1"/>
          </p:cNvSpPr>
          <p:nvPr>
            <p:ph type="body" sz="quarter" idx="13"/>
          </p:nvPr>
        </p:nvSpPr>
        <p:spPr>
          <a:xfrm>
            <a:off x="819150" y="1666862"/>
            <a:ext cx="7505700" cy="4419600"/>
          </a:xfrm>
        </p:spPr>
        <p:txBody>
          <a:bodyPr/>
          <a:lstStyle/>
          <a:p>
            <a:r>
              <a:rPr lang="en-US" b="1" u="sng" dirty="0"/>
              <a:t>Plants react to extremes, not to averages.</a:t>
            </a:r>
          </a:p>
          <a:p>
            <a:endParaRPr lang="en-US" sz="1000" u="sng" dirty="0"/>
          </a:p>
          <a:p>
            <a:pPr marL="457200" indent="-457200">
              <a:buFont typeface="Wingdings" pitchFamily="2" charset="2"/>
              <a:buChar char="v"/>
            </a:pPr>
            <a:r>
              <a:rPr lang="en-US" dirty="0"/>
              <a:t>Uncertainty; keep eyes on the weather</a:t>
            </a:r>
          </a:p>
          <a:p>
            <a:pPr marL="457200" indent="-457200">
              <a:buFont typeface="Wingdings" pitchFamily="2" charset="2"/>
              <a:buChar char="v"/>
            </a:pPr>
            <a:r>
              <a:rPr lang="en-US" dirty="0"/>
              <a:t>Respond appropriately</a:t>
            </a:r>
          </a:p>
          <a:p>
            <a:pPr marL="457200" indent="-457200">
              <a:buFont typeface="Wingdings" pitchFamily="2" charset="2"/>
              <a:buChar char="v"/>
            </a:pPr>
            <a:r>
              <a:rPr lang="en-US" dirty="0"/>
              <a:t>Protect what you have</a:t>
            </a:r>
          </a:p>
          <a:p>
            <a:endParaRPr lang="en-US" dirty="0"/>
          </a:p>
        </p:txBody>
      </p:sp>
      <p:sp>
        <p:nvSpPr>
          <p:cNvPr id="3" name="Slide Number Placeholder 2">
            <a:extLst>
              <a:ext uri="{FF2B5EF4-FFF2-40B4-BE49-F238E27FC236}">
                <a16:creationId xmlns:a16="http://schemas.microsoft.com/office/drawing/2014/main" id="{318BD302-1BDA-AF4B-903B-07A6B78DED50}"/>
              </a:ext>
            </a:extLst>
          </p:cNvPr>
          <p:cNvSpPr>
            <a:spLocks noGrp="1"/>
          </p:cNvSpPr>
          <p:nvPr>
            <p:ph type="sldNum" sz="quarter" idx="16"/>
          </p:nvPr>
        </p:nvSpPr>
        <p:spPr/>
        <p:txBody>
          <a:bodyPr/>
          <a:lstStyle/>
          <a:p>
            <a:fld id="{111DB74A-73E3-49E8-8984-0D5D8C20C556}" type="slidenum">
              <a:rPr lang="en-US" smtClean="0"/>
              <a:pPr/>
              <a:t>32</a:t>
            </a:fld>
            <a:endParaRPr lang="en-US" dirty="0"/>
          </a:p>
        </p:txBody>
      </p:sp>
      <p:sp>
        <p:nvSpPr>
          <p:cNvPr id="6" name="Title 4">
            <a:extLst>
              <a:ext uri="{FF2B5EF4-FFF2-40B4-BE49-F238E27FC236}">
                <a16:creationId xmlns:a16="http://schemas.microsoft.com/office/drawing/2014/main" id="{D4D3403D-B568-2F40-983D-66AA7E9A0FB1}"/>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The Science of Change</a:t>
            </a:r>
          </a:p>
        </p:txBody>
      </p:sp>
    </p:spTree>
    <p:extLst>
      <p:ext uri="{BB962C8B-B14F-4D97-AF65-F5344CB8AC3E}">
        <p14:creationId xmlns:p14="http://schemas.microsoft.com/office/powerpoint/2010/main" val="115715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74F6DF-0566-934E-B312-34E09A908B4B}"/>
              </a:ext>
            </a:extLst>
          </p:cNvPr>
          <p:cNvSpPr>
            <a:spLocks noGrp="1"/>
          </p:cNvSpPr>
          <p:nvPr>
            <p:ph type="body" sz="quarter" idx="13"/>
          </p:nvPr>
        </p:nvSpPr>
        <p:spPr>
          <a:xfrm>
            <a:off x="990600" y="1295400"/>
            <a:ext cx="7568381" cy="5190393"/>
          </a:xfrm>
        </p:spPr>
        <p:txBody>
          <a:bodyPr>
            <a:noAutofit/>
          </a:bodyPr>
          <a:lstStyle/>
          <a:p>
            <a:pPr marL="457200" indent="-457200">
              <a:buFont typeface="Wingdings" pitchFamily="2" charset="2"/>
              <a:buChar char="v"/>
            </a:pPr>
            <a:r>
              <a:rPr lang="en-US" dirty="0"/>
              <a:t>Monitor your Garden </a:t>
            </a:r>
          </a:p>
          <a:p>
            <a:pPr marL="457200" indent="-457200">
              <a:buFont typeface="Wingdings" pitchFamily="2" charset="2"/>
              <a:buChar char="v"/>
            </a:pPr>
            <a:r>
              <a:rPr lang="en-US" dirty="0"/>
              <a:t>Improve and protect the soil </a:t>
            </a:r>
          </a:p>
          <a:p>
            <a:pPr marL="457200" indent="-457200">
              <a:buFont typeface="Wingdings" pitchFamily="2" charset="2"/>
              <a:buChar char="v"/>
            </a:pPr>
            <a:r>
              <a:rPr lang="en-US" dirty="0"/>
              <a:t>Choose plants for our climate </a:t>
            </a:r>
          </a:p>
          <a:p>
            <a:pPr marL="400050" lvl="1" indent="0">
              <a:buNone/>
            </a:pPr>
            <a:r>
              <a:rPr lang="en-US" sz="3200" dirty="0"/>
              <a:t>  Ca. natives (and other low water plants)</a:t>
            </a:r>
          </a:p>
          <a:p>
            <a:pPr marL="457200" indent="-457200">
              <a:buFont typeface="Wingdings" pitchFamily="2" charset="2"/>
              <a:buChar char="v"/>
            </a:pPr>
            <a:r>
              <a:rPr lang="en-US" dirty="0"/>
              <a:t>Support our native pollinators</a:t>
            </a:r>
          </a:p>
          <a:p>
            <a:pPr marL="0" indent="0"/>
            <a:r>
              <a:rPr lang="en-US" dirty="0"/>
              <a:t>        Continuous floral resources</a:t>
            </a:r>
          </a:p>
          <a:p>
            <a:pPr marL="457200" indent="-457200">
              <a:buFont typeface="Wingdings" pitchFamily="2" charset="2"/>
              <a:buChar char="v"/>
            </a:pPr>
            <a:r>
              <a:rPr lang="en-US" dirty="0"/>
              <a:t>Eliminate invasive plants </a:t>
            </a:r>
          </a:p>
          <a:p>
            <a:pPr marL="457200" indent="-457200">
              <a:buFont typeface="Wingdings" pitchFamily="2" charset="2"/>
              <a:buChar char="v"/>
            </a:pPr>
            <a:r>
              <a:rPr lang="en-US" dirty="0"/>
              <a:t>Adapt your food garden</a:t>
            </a:r>
          </a:p>
        </p:txBody>
      </p:sp>
      <p:sp>
        <p:nvSpPr>
          <p:cNvPr id="3" name="Slide Number Placeholder 2">
            <a:extLst>
              <a:ext uri="{FF2B5EF4-FFF2-40B4-BE49-F238E27FC236}">
                <a16:creationId xmlns:a16="http://schemas.microsoft.com/office/drawing/2014/main" id="{D457826E-8A29-D745-BE48-54EBA1D3316A}"/>
              </a:ext>
            </a:extLst>
          </p:cNvPr>
          <p:cNvSpPr>
            <a:spLocks noGrp="1"/>
          </p:cNvSpPr>
          <p:nvPr>
            <p:ph type="sldNum" sz="quarter" idx="16"/>
          </p:nvPr>
        </p:nvSpPr>
        <p:spPr/>
        <p:txBody>
          <a:bodyPr/>
          <a:lstStyle/>
          <a:p>
            <a:fld id="{111DB74A-73E3-49E8-8984-0D5D8C20C556}" type="slidenum">
              <a:rPr lang="en-US" smtClean="0"/>
              <a:pPr/>
              <a:t>33</a:t>
            </a:fld>
            <a:endParaRPr lang="en-US" dirty="0"/>
          </a:p>
        </p:txBody>
      </p:sp>
      <p:sp>
        <p:nvSpPr>
          <p:cNvPr id="8" name="Title 4">
            <a:extLst>
              <a:ext uri="{FF2B5EF4-FFF2-40B4-BE49-F238E27FC236}">
                <a16:creationId xmlns:a16="http://schemas.microsoft.com/office/drawing/2014/main" id="{89417D8A-6A71-A849-9CFA-D378A5F20BD0}"/>
              </a:ext>
            </a:extLst>
          </p:cNvPr>
          <p:cNvSpPr txBox="1">
            <a:spLocks/>
          </p:cNvSpPr>
          <p:nvPr/>
        </p:nvSpPr>
        <p:spPr>
          <a:xfrm>
            <a:off x="228600" y="372207"/>
            <a:ext cx="8686800" cy="694593"/>
          </a:xfrm>
          <a:prstGeom prst="rect">
            <a:avLst/>
          </a:prstGeom>
        </p:spPr>
        <p:txBody>
          <a:bodyPr>
            <a:noAutofit/>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sz="3400" b="1" dirty="0">
                <a:solidFill>
                  <a:schemeClr val="tx2"/>
                </a:solidFill>
              </a:rPr>
              <a:t>Adapt Gardening Practices to Climate Change</a:t>
            </a:r>
          </a:p>
        </p:txBody>
      </p:sp>
    </p:spTree>
    <p:extLst>
      <p:ext uri="{BB962C8B-B14F-4D97-AF65-F5344CB8AC3E}">
        <p14:creationId xmlns:p14="http://schemas.microsoft.com/office/powerpoint/2010/main" val="2624498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0FFFE-75C7-A849-8B88-69B1F1D72AFB}"/>
              </a:ext>
            </a:extLst>
          </p:cNvPr>
          <p:cNvSpPr>
            <a:spLocks noGrp="1"/>
          </p:cNvSpPr>
          <p:nvPr>
            <p:ph type="body" sz="quarter" idx="13"/>
          </p:nvPr>
        </p:nvSpPr>
        <p:spPr>
          <a:xfrm>
            <a:off x="914400" y="1295400"/>
            <a:ext cx="5715000" cy="4756150"/>
          </a:xfrm>
        </p:spPr>
        <p:txBody>
          <a:bodyPr>
            <a:noAutofit/>
          </a:bodyPr>
          <a:lstStyle/>
          <a:p>
            <a:pPr marL="457200" indent="-457200">
              <a:buFont typeface="Wingdings" pitchFamily="2" charset="2"/>
              <a:buChar char="v"/>
            </a:pPr>
            <a:r>
              <a:rPr lang="en-US" dirty="0"/>
              <a:t>Observe and keep a record</a:t>
            </a:r>
          </a:p>
          <a:p>
            <a:pPr marL="457200" indent="-457200">
              <a:buFont typeface="Wingdings" pitchFamily="2" charset="2"/>
              <a:buChar char="v"/>
            </a:pPr>
            <a:r>
              <a:rPr lang="en-US" dirty="0"/>
              <a:t>Document garden characteristics</a:t>
            </a:r>
          </a:p>
          <a:p>
            <a:pPr marL="857250" lvl="1" indent="-457200"/>
            <a:r>
              <a:rPr lang="en-US" sz="3200" dirty="0"/>
              <a:t>Sun exposure</a:t>
            </a:r>
          </a:p>
          <a:p>
            <a:pPr marL="857250" lvl="1" indent="-457200"/>
            <a:r>
              <a:rPr lang="en-US" sz="3200" dirty="0"/>
              <a:t>Soil type</a:t>
            </a:r>
          </a:p>
          <a:p>
            <a:pPr marL="857250" lvl="1" indent="-457200"/>
            <a:r>
              <a:rPr lang="en-US" sz="3200" dirty="0"/>
              <a:t>Climate Zone</a:t>
            </a:r>
          </a:p>
          <a:p>
            <a:pPr marL="857250" lvl="1" indent="-457200"/>
            <a:r>
              <a:rPr lang="en-US" sz="3200" dirty="0"/>
              <a:t>Water availability</a:t>
            </a:r>
          </a:p>
          <a:p>
            <a:pPr marL="857250" lvl="1" indent="-457200"/>
            <a:r>
              <a:rPr lang="en-US" sz="3200" dirty="0"/>
              <a:t>Use </a:t>
            </a:r>
            <a:r>
              <a:rPr lang="en-US" sz="3200" dirty="0" err="1"/>
              <a:t>hydrozones</a:t>
            </a:r>
            <a:endParaRPr lang="en-US" sz="3200" dirty="0"/>
          </a:p>
          <a:p>
            <a:pPr marL="400050" lvl="1" indent="0">
              <a:buNone/>
            </a:pPr>
            <a:endParaRPr lang="en-US" sz="3200" dirty="0"/>
          </a:p>
        </p:txBody>
      </p:sp>
      <p:sp>
        <p:nvSpPr>
          <p:cNvPr id="3" name="Slide Number Placeholder 2">
            <a:extLst>
              <a:ext uri="{FF2B5EF4-FFF2-40B4-BE49-F238E27FC236}">
                <a16:creationId xmlns:a16="http://schemas.microsoft.com/office/drawing/2014/main" id="{A2685E23-0709-CC44-BE86-70FFB5EA37AE}"/>
              </a:ext>
            </a:extLst>
          </p:cNvPr>
          <p:cNvSpPr>
            <a:spLocks noGrp="1"/>
          </p:cNvSpPr>
          <p:nvPr>
            <p:ph type="sldNum" sz="quarter" idx="16"/>
          </p:nvPr>
        </p:nvSpPr>
        <p:spPr/>
        <p:txBody>
          <a:bodyPr/>
          <a:lstStyle/>
          <a:p>
            <a:fld id="{111DB74A-73E3-49E8-8984-0D5D8C20C556}" type="slidenum">
              <a:rPr lang="en-US" smtClean="0"/>
              <a:pPr/>
              <a:t>34</a:t>
            </a:fld>
            <a:endParaRPr lang="en-US" dirty="0"/>
          </a:p>
        </p:txBody>
      </p:sp>
      <p:pic>
        <p:nvPicPr>
          <p:cNvPr id="6" name="Picture 5">
            <a:extLst>
              <a:ext uri="{FF2B5EF4-FFF2-40B4-BE49-F238E27FC236}">
                <a16:creationId xmlns:a16="http://schemas.microsoft.com/office/drawing/2014/main" id="{9FD27C31-8D6C-7346-B5A2-79D8F035A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
            <a:off x="5753074" y="2773057"/>
            <a:ext cx="2094271" cy="2129292"/>
          </a:xfrm>
          <a:prstGeom prst="rect">
            <a:avLst/>
          </a:prstGeom>
        </p:spPr>
      </p:pic>
      <p:sp>
        <p:nvSpPr>
          <p:cNvPr id="9" name="Title 4">
            <a:extLst>
              <a:ext uri="{FF2B5EF4-FFF2-40B4-BE49-F238E27FC236}">
                <a16:creationId xmlns:a16="http://schemas.microsoft.com/office/drawing/2014/main" id="{350A9360-03C7-5744-A64A-D2C92A819C4D}"/>
              </a:ext>
            </a:extLst>
          </p:cNvPr>
          <p:cNvSpPr txBox="1">
            <a:spLocks/>
          </p:cNvSpPr>
          <p:nvPr/>
        </p:nvSpPr>
        <p:spPr>
          <a:xfrm>
            <a:off x="2209800" y="403322"/>
            <a:ext cx="4724400" cy="6858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sz="3600" dirty="0">
                <a:solidFill>
                  <a:schemeClr val="tx2"/>
                </a:solidFill>
              </a:rPr>
              <a:t>Monitor Your Garden</a:t>
            </a:r>
          </a:p>
        </p:txBody>
      </p:sp>
    </p:spTree>
    <p:extLst>
      <p:ext uri="{BB962C8B-B14F-4D97-AF65-F5344CB8AC3E}">
        <p14:creationId xmlns:p14="http://schemas.microsoft.com/office/powerpoint/2010/main" val="846690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34667D-89E3-9746-BA0E-2CF1F5BD379C}"/>
              </a:ext>
            </a:extLst>
          </p:cNvPr>
          <p:cNvSpPr>
            <a:spLocks noGrp="1"/>
          </p:cNvSpPr>
          <p:nvPr>
            <p:ph type="body" sz="quarter" idx="13"/>
          </p:nvPr>
        </p:nvSpPr>
        <p:spPr>
          <a:xfrm>
            <a:off x="625028" y="1459832"/>
            <a:ext cx="7893943" cy="4992938"/>
          </a:xfrm>
          <a:ln>
            <a:noFill/>
          </a:ln>
        </p:spPr>
        <p:txBody>
          <a:bodyPr>
            <a:noAutofit/>
          </a:bodyPr>
          <a:lstStyle/>
          <a:p>
            <a:pPr marL="457200" indent="-457200">
              <a:buFont typeface="Wingdings" pitchFamily="2" charset="2"/>
              <a:buChar char="v"/>
            </a:pPr>
            <a:r>
              <a:rPr lang="en-US" dirty="0"/>
              <a:t>Apply compost, yard waste and other organic matter to feed microbes in the soil</a:t>
            </a:r>
          </a:p>
          <a:p>
            <a:pPr marL="457200" indent="-457200">
              <a:buFont typeface="Wingdings" pitchFamily="2" charset="2"/>
              <a:buChar char="v"/>
            </a:pPr>
            <a:r>
              <a:rPr lang="en-US" dirty="0"/>
              <a:t>Reduce—or eliminate-- tillage</a:t>
            </a:r>
          </a:p>
          <a:p>
            <a:pPr marL="457200" indent="-457200">
              <a:buFont typeface="Wingdings" pitchFamily="2" charset="2"/>
              <a:buChar char="v"/>
            </a:pPr>
            <a:r>
              <a:rPr lang="en-US" dirty="0"/>
              <a:t>Irrigate efficiently</a:t>
            </a:r>
          </a:p>
          <a:p>
            <a:pPr marL="457200" indent="-457200">
              <a:buFont typeface="Wingdings" pitchFamily="2" charset="2"/>
              <a:buChar char="v"/>
            </a:pPr>
            <a:r>
              <a:rPr lang="en-US" dirty="0"/>
              <a:t>Use cover crops </a:t>
            </a:r>
          </a:p>
          <a:p>
            <a:pPr marL="0" indent="0"/>
            <a:endParaRPr lang="en-US" sz="2800" dirty="0"/>
          </a:p>
          <a:p>
            <a:pPr marL="457200" indent="-457200">
              <a:buFont typeface="Wingdings" pitchFamily="2" charset="2"/>
              <a:buChar char="v"/>
            </a:pPr>
            <a:r>
              <a:rPr lang="en-US" dirty="0"/>
              <a:t>Keep landscapes vegetated and soil hydrated for plants to grow and sequester carbon</a:t>
            </a:r>
          </a:p>
          <a:p>
            <a:pPr marL="457200" indent="-457200">
              <a:buFont typeface="Wingdings" pitchFamily="2" charset="2"/>
              <a:buChar char="v"/>
            </a:pPr>
            <a:endParaRPr lang="en-US" dirty="0"/>
          </a:p>
        </p:txBody>
      </p:sp>
      <p:sp>
        <p:nvSpPr>
          <p:cNvPr id="3" name="Slide Number Placeholder 2">
            <a:extLst>
              <a:ext uri="{FF2B5EF4-FFF2-40B4-BE49-F238E27FC236}">
                <a16:creationId xmlns:a16="http://schemas.microsoft.com/office/drawing/2014/main" id="{F77441E6-6D7B-4442-B1AD-0D3A8CEED79A}"/>
              </a:ext>
            </a:extLst>
          </p:cNvPr>
          <p:cNvSpPr>
            <a:spLocks noGrp="1"/>
          </p:cNvSpPr>
          <p:nvPr>
            <p:ph type="sldNum" sz="quarter" idx="16"/>
          </p:nvPr>
        </p:nvSpPr>
        <p:spPr/>
        <p:txBody>
          <a:bodyPr/>
          <a:lstStyle/>
          <a:p>
            <a:fld id="{111DB74A-73E3-49E8-8984-0D5D8C20C556}" type="slidenum">
              <a:rPr lang="en-US" smtClean="0"/>
              <a:pPr/>
              <a:t>35</a:t>
            </a:fld>
            <a:endParaRPr lang="en-US" dirty="0"/>
          </a:p>
        </p:txBody>
      </p:sp>
      <p:pic>
        <p:nvPicPr>
          <p:cNvPr id="12" name="Picture Placeholder 11">
            <a:extLst>
              <a:ext uri="{FF2B5EF4-FFF2-40B4-BE49-F238E27FC236}">
                <a16:creationId xmlns:a16="http://schemas.microsoft.com/office/drawing/2014/main" id="{084071F1-710D-D74B-B69B-6461B1956AED}"/>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9091" r="9091"/>
          <a:stretch>
            <a:fillRect/>
          </a:stretch>
        </p:blipFill>
        <p:spPr>
          <a:xfrm>
            <a:off x="6257957" y="2771840"/>
            <a:ext cx="2434009" cy="2231175"/>
          </a:xfrm>
        </p:spPr>
      </p:pic>
      <p:sp>
        <p:nvSpPr>
          <p:cNvPr id="6" name="Title 4">
            <a:extLst>
              <a:ext uri="{FF2B5EF4-FFF2-40B4-BE49-F238E27FC236}">
                <a16:creationId xmlns:a16="http://schemas.microsoft.com/office/drawing/2014/main" id="{01D181F3-3378-CC4E-9175-F95D5CE42ED6}"/>
              </a:ext>
            </a:extLst>
          </p:cNvPr>
          <p:cNvSpPr txBox="1">
            <a:spLocks/>
          </p:cNvSpPr>
          <p:nvPr/>
        </p:nvSpPr>
        <p:spPr>
          <a:xfrm>
            <a:off x="693513" y="447945"/>
            <a:ext cx="7756972" cy="826532"/>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sz="3600" dirty="0">
                <a:solidFill>
                  <a:schemeClr val="tx2"/>
                </a:solidFill>
              </a:rPr>
              <a:t>Strengthen Soil’s Ability to Store Carbon</a:t>
            </a:r>
          </a:p>
        </p:txBody>
      </p:sp>
    </p:spTree>
    <p:extLst>
      <p:ext uri="{BB962C8B-B14F-4D97-AF65-F5344CB8AC3E}">
        <p14:creationId xmlns:p14="http://schemas.microsoft.com/office/powerpoint/2010/main" val="4168473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99271C-1B5C-9248-984D-EC286C17DBF8}"/>
              </a:ext>
            </a:extLst>
          </p:cNvPr>
          <p:cNvSpPr>
            <a:spLocks noGrp="1"/>
          </p:cNvSpPr>
          <p:nvPr>
            <p:ph type="body" sz="quarter" idx="13"/>
          </p:nvPr>
        </p:nvSpPr>
        <p:spPr>
          <a:xfrm>
            <a:off x="417058" y="1447800"/>
            <a:ext cx="7723477" cy="5121276"/>
          </a:xfrm>
        </p:spPr>
        <p:txBody>
          <a:bodyPr>
            <a:normAutofit lnSpcReduction="10000"/>
          </a:bodyPr>
          <a:lstStyle/>
          <a:p>
            <a:r>
              <a:rPr lang="en-US" dirty="0"/>
              <a:t>California native plants support native animal species and are adapted to our growing conditions.</a:t>
            </a:r>
          </a:p>
          <a:p>
            <a:pPr algn="ctr"/>
            <a:r>
              <a:rPr lang="en-US" b="1" u="sng" dirty="0" err="1"/>
              <a:t>calscape.org</a:t>
            </a:r>
            <a:endParaRPr lang="en-US" sz="2400" b="1" u="sng" dirty="0"/>
          </a:p>
          <a:p>
            <a:pPr marL="457200" indent="-457200">
              <a:buFont typeface="Wingdings" pitchFamily="2" charset="2"/>
              <a:buChar char="v"/>
            </a:pPr>
            <a:r>
              <a:rPr lang="en-US" b="1" dirty="0"/>
              <a:t>7988</a:t>
            </a:r>
            <a:r>
              <a:rPr lang="en-US" dirty="0"/>
              <a:t> plants native to California</a:t>
            </a:r>
          </a:p>
          <a:p>
            <a:pPr marL="457200" indent="-457200">
              <a:buFont typeface="Wingdings" pitchFamily="2" charset="2"/>
              <a:buChar char="v"/>
            </a:pPr>
            <a:r>
              <a:rPr lang="en-US" dirty="0"/>
              <a:t>644 native to my zip code</a:t>
            </a:r>
          </a:p>
          <a:p>
            <a:pPr marL="457200" indent="-457200">
              <a:buFont typeface="Wingdings" pitchFamily="2" charset="2"/>
              <a:buChar char="v"/>
            </a:pPr>
            <a:r>
              <a:rPr lang="en-US" dirty="0"/>
              <a:t>632 native to my </a:t>
            </a:r>
            <a:r>
              <a:rPr lang="en-US" b="1" dirty="0"/>
              <a:t>address</a:t>
            </a:r>
          </a:p>
          <a:p>
            <a:pPr marL="457200" indent="-457200">
              <a:buFont typeface="Wingdings" pitchFamily="2" charset="2"/>
              <a:buChar char="v"/>
            </a:pPr>
            <a:r>
              <a:rPr lang="en-US" dirty="0"/>
              <a:t>Advanced search to select</a:t>
            </a:r>
          </a:p>
          <a:p>
            <a:pPr marL="457200" indent="-457200">
              <a:buFont typeface="Wingdings" pitchFamily="2" charset="2"/>
              <a:buChar char="v"/>
            </a:pPr>
            <a:r>
              <a:rPr lang="en-US" dirty="0"/>
              <a:t>Butterflies—lists host plants</a:t>
            </a:r>
          </a:p>
        </p:txBody>
      </p:sp>
      <p:sp>
        <p:nvSpPr>
          <p:cNvPr id="3" name="Slide Number Placeholder 2">
            <a:extLst>
              <a:ext uri="{FF2B5EF4-FFF2-40B4-BE49-F238E27FC236}">
                <a16:creationId xmlns:a16="http://schemas.microsoft.com/office/drawing/2014/main" id="{A59D619D-8800-C34F-8CF1-47DE620F7746}"/>
              </a:ext>
            </a:extLst>
          </p:cNvPr>
          <p:cNvSpPr>
            <a:spLocks noGrp="1"/>
          </p:cNvSpPr>
          <p:nvPr>
            <p:ph type="sldNum" sz="quarter" idx="16"/>
          </p:nvPr>
        </p:nvSpPr>
        <p:spPr/>
        <p:txBody>
          <a:bodyPr/>
          <a:lstStyle/>
          <a:p>
            <a:fld id="{111DB74A-73E3-49E8-8984-0D5D8C20C556}" type="slidenum">
              <a:rPr lang="en-US" smtClean="0"/>
              <a:pPr/>
              <a:t>36</a:t>
            </a:fld>
            <a:endParaRPr lang="en-US" dirty="0"/>
          </a:p>
        </p:txBody>
      </p:sp>
      <p:sp>
        <p:nvSpPr>
          <p:cNvPr id="5" name="Title 4">
            <a:extLst>
              <a:ext uri="{FF2B5EF4-FFF2-40B4-BE49-F238E27FC236}">
                <a16:creationId xmlns:a16="http://schemas.microsoft.com/office/drawing/2014/main" id="{77DD68F7-63A0-914D-B7AE-69845F7EF276}"/>
              </a:ext>
            </a:extLst>
          </p:cNvPr>
          <p:cNvSpPr txBox="1">
            <a:spLocks/>
          </p:cNvSpPr>
          <p:nvPr/>
        </p:nvSpPr>
        <p:spPr>
          <a:xfrm>
            <a:off x="395287" y="457200"/>
            <a:ext cx="8229600" cy="9906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endParaRPr lang="en-US" sz="3600" dirty="0">
              <a:solidFill>
                <a:schemeClr val="tx2"/>
              </a:solidFill>
            </a:endParaRPr>
          </a:p>
        </p:txBody>
      </p:sp>
      <p:sp>
        <p:nvSpPr>
          <p:cNvPr id="6" name="Title 4">
            <a:extLst>
              <a:ext uri="{FF2B5EF4-FFF2-40B4-BE49-F238E27FC236}">
                <a16:creationId xmlns:a16="http://schemas.microsoft.com/office/drawing/2014/main" id="{C62BF9B7-DEBA-5542-9653-2833EBC7CDDB}"/>
              </a:ext>
            </a:extLst>
          </p:cNvPr>
          <p:cNvSpPr txBox="1">
            <a:spLocks/>
          </p:cNvSpPr>
          <p:nvPr/>
        </p:nvSpPr>
        <p:spPr>
          <a:xfrm>
            <a:off x="561541" y="457200"/>
            <a:ext cx="8229600" cy="9906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sz="3600" dirty="0">
                <a:solidFill>
                  <a:schemeClr val="tx2"/>
                </a:solidFill>
              </a:rPr>
              <a:t>Choose plants for our climate </a:t>
            </a:r>
          </a:p>
        </p:txBody>
      </p:sp>
      <p:sp>
        <p:nvSpPr>
          <p:cNvPr id="7" name="TextBox 6">
            <a:extLst>
              <a:ext uri="{FF2B5EF4-FFF2-40B4-BE49-F238E27FC236}">
                <a16:creationId xmlns:a16="http://schemas.microsoft.com/office/drawing/2014/main" id="{BB791B91-9478-4E4B-8132-4E8053161005}"/>
              </a:ext>
            </a:extLst>
          </p:cNvPr>
          <p:cNvSpPr txBox="1"/>
          <p:nvPr/>
        </p:nvSpPr>
        <p:spPr>
          <a:xfrm rot="-960000">
            <a:off x="418479" y="745355"/>
            <a:ext cx="1430584" cy="369332"/>
          </a:xfrm>
          <a:prstGeom prst="rect">
            <a:avLst/>
          </a:prstGeom>
          <a:solidFill>
            <a:schemeClr val="accent6">
              <a:lumMod val="40000"/>
              <a:lumOff val="60000"/>
            </a:schemeClr>
          </a:solidFill>
          <a:ln w="38100">
            <a:solidFill>
              <a:srgbClr val="FF0000"/>
            </a:solidFill>
          </a:ln>
        </p:spPr>
        <p:txBody>
          <a:bodyPr wrap="none" rtlCol="0">
            <a:spAutoFit/>
          </a:bodyPr>
          <a:lstStyle/>
          <a:p>
            <a:r>
              <a:rPr lang="en-US" b="1" dirty="0">
                <a:solidFill>
                  <a:schemeClr val="tx2"/>
                </a:solidFill>
              </a:rPr>
              <a:t>Resource List</a:t>
            </a:r>
          </a:p>
        </p:txBody>
      </p:sp>
    </p:spTree>
    <p:extLst>
      <p:ext uri="{BB962C8B-B14F-4D97-AF65-F5344CB8AC3E}">
        <p14:creationId xmlns:p14="http://schemas.microsoft.com/office/powerpoint/2010/main" val="3395659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39E8C0-4FE9-8146-9648-9CC8DC337F17}"/>
              </a:ext>
            </a:extLst>
          </p:cNvPr>
          <p:cNvSpPr>
            <a:spLocks noGrp="1"/>
          </p:cNvSpPr>
          <p:nvPr>
            <p:ph type="sldNum" sz="quarter" idx="16"/>
          </p:nvPr>
        </p:nvSpPr>
        <p:spPr/>
        <p:txBody>
          <a:bodyPr/>
          <a:lstStyle/>
          <a:p>
            <a:fld id="{111DB74A-73E3-49E8-8984-0D5D8C20C556}" type="slidenum">
              <a:rPr lang="en-US" smtClean="0"/>
              <a:pPr/>
              <a:t>37</a:t>
            </a:fld>
            <a:endParaRPr lang="en-US" dirty="0"/>
          </a:p>
        </p:txBody>
      </p:sp>
      <p:pic>
        <p:nvPicPr>
          <p:cNvPr id="6" name="Picture 5">
            <a:extLst>
              <a:ext uri="{FF2B5EF4-FFF2-40B4-BE49-F238E27FC236}">
                <a16:creationId xmlns:a16="http://schemas.microsoft.com/office/drawing/2014/main" id="{C6CE2508-EDD9-3745-AE54-75F44A37B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0768"/>
            <a:ext cx="9144000" cy="5565582"/>
          </a:xfrm>
          <a:prstGeom prst="rect">
            <a:avLst/>
          </a:prstGeom>
        </p:spPr>
      </p:pic>
      <p:sp>
        <p:nvSpPr>
          <p:cNvPr id="7" name="Title 4">
            <a:extLst>
              <a:ext uri="{FF2B5EF4-FFF2-40B4-BE49-F238E27FC236}">
                <a16:creationId xmlns:a16="http://schemas.microsoft.com/office/drawing/2014/main" id="{FB37C53E-ED78-154C-A020-D6212656E952}"/>
              </a:ext>
            </a:extLst>
          </p:cNvPr>
          <p:cNvSpPr txBox="1">
            <a:spLocks/>
          </p:cNvSpPr>
          <p:nvPr/>
        </p:nvSpPr>
        <p:spPr>
          <a:xfrm>
            <a:off x="2641169" y="25831"/>
            <a:ext cx="3861661" cy="106045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sz="3600" dirty="0" err="1">
                <a:solidFill>
                  <a:schemeClr val="tx2"/>
                </a:solidFill>
              </a:rPr>
              <a:t>Calscape.org</a:t>
            </a:r>
            <a:endParaRPr lang="en-US" sz="3600" dirty="0">
              <a:solidFill>
                <a:schemeClr val="tx2"/>
              </a:solidFill>
            </a:endParaRPr>
          </a:p>
        </p:txBody>
      </p:sp>
      <p:sp>
        <p:nvSpPr>
          <p:cNvPr id="8" name="Down Arrow 7">
            <a:extLst>
              <a:ext uri="{FF2B5EF4-FFF2-40B4-BE49-F238E27FC236}">
                <a16:creationId xmlns:a16="http://schemas.microsoft.com/office/drawing/2014/main" id="{C5129E16-35B1-9C45-9E2A-0281172E5E0B}"/>
              </a:ext>
            </a:extLst>
          </p:cNvPr>
          <p:cNvSpPr/>
          <p:nvPr/>
        </p:nvSpPr>
        <p:spPr>
          <a:xfrm>
            <a:off x="8013915" y="-79182"/>
            <a:ext cx="381000" cy="869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5C2E4A29-AB3B-D34E-A7CE-19219E4C1400}"/>
              </a:ext>
            </a:extLst>
          </p:cNvPr>
          <p:cNvSpPr/>
          <p:nvPr/>
        </p:nvSpPr>
        <p:spPr>
          <a:xfrm flipH="1" flipV="1">
            <a:off x="8026830" y="1660718"/>
            <a:ext cx="381000" cy="8699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a:extLst>
              <a:ext uri="{FF2B5EF4-FFF2-40B4-BE49-F238E27FC236}">
                <a16:creationId xmlns:a16="http://schemas.microsoft.com/office/drawing/2014/main" id="{B1F43194-35E0-6345-8729-D7529EF9C8B0}"/>
              </a:ext>
            </a:extLst>
          </p:cNvPr>
          <p:cNvSpPr/>
          <p:nvPr/>
        </p:nvSpPr>
        <p:spPr>
          <a:xfrm rot="16200000">
            <a:off x="1240916" y="1851218"/>
            <a:ext cx="381000" cy="86995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38ED640-04E5-DC44-8BA4-752DD69D5AA9}"/>
              </a:ext>
            </a:extLst>
          </p:cNvPr>
          <p:cNvSpPr txBox="1"/>
          <p:nvPr/>
        </p:nvSpPr>
        <p:spPr>
          <a:xfrm rot="-960000">
            <a:off x="414792" y="526941"/>
            <a:ext cx="1430584" cy="369332"/>
          </a:xfrm>
          <a:prstGeom prst="rect">
            <a:avLst/>
          </a:prstGeom>
          <a:solidFill>
            <a:schemeClr val="accent6">
              <a:lumMod val="40000"/>
              <a:lumOff val="60000"/>
            </a:schemeClr>
          </a:solidFill>
          <a:ln w="38100">
            <a:solidFill>
              <a:srgbClr val="FF0000"/>
            </a:solidFill>
          </a:ln>
        </p:spPr>
        <p:txBody>
          <a:bodyPr wrap="none" rtlCol="0">
            <a:spAutoFit/>
          </a:bodyPr>
          <a:lstStyle/>
          <a:p>
            <a:r>
              <a:rPr lang="en-US" b="1" dirty="0">
                <a:solidFill>
                  <a:schemeClr val="tx2"/>
                </a:solidFill>
              </a:rPr>
              <a:t>Resource List</a:t>
            </a:r>
          </a:p>
        </p:txBody>
      </p:sp>
      <p:sp>
        <p:nvSpPr>
          <p:cNvPr id="13" name="Down Arrow 12">
            <a:extLst>
              <a:ext uri="{FF2B5EF4-FFF2-40B4-BE49-F238E27FC236}">
                <a16:creationId xmlns:a16="http://schemas.microsoft.com/office/drawing/2014/main" id="{834F82CF-F444-2A4B-AECE-1C4DF7017F86}"/>
              </a:ext>
            </a:extLst>
          </p:cNvPr>
          <p:cNvSpPr/>
          <p:nvPr/>
        </p:nvSpPr>
        <p:spPr>
          <a:xfrm flipH="1" flipV="1">
            <a:off x="6662702" y="1086281"/>
            <a:ext cx="381000" cy="8699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a:extLst>
              <a:ext uri="{FF2B5EF4-FFF2-40B4-BE49-F238E27FC236}">
                <a16:creationId xmlns:a16="http://schemas.microsoft.com/office/drawing/2014/main" id="{7F4D2EE4-8400-7A4F-8553-02440FA8451F}"/>
              </a:ext>
            </a:extLst>
          </p:cNvPr>
          <p:cNvSpPr/>
          <p:nvPr/>
        </p:nvSpPr>
        <p:spPr>
          <a:xfrm>
            <a:off x="5791200" y="-36081"/>
            <a:ext cx="381000" cy="869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017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0B53B5-359D-F14F-97B3-7B78E5D2CE10}"/>
              </a:ext>
            </a:extLst>
          </p:cNvPr>
          <p:cNvSpPr>
            <a:spLocks noGrp="1"/>
          </p:cNvSpPr>
          <p:nvPr>
            <p:ph type="body" sz="quarter" idx="13"/>
          </p:nvPr>
        </p:nvSpPr>
        <p:spPr>
          <a:xfrm>
            <a:off x="582518" y="1454258"/>
            <a:ext cx="7037481" cy="2279542"/>
          </a:xfrm>
        </p:spPr>
        <p:txBody>
          <a:bodyPr/>
          <a:lstStyle/>
          <a:p>
            <a:pPr marL="457200" indent="-457200">
              <a:buFont typeface="Wingdings" pitchFamily="2" charset="2"/>
              <a:buChar char="v"/>
            </a:pPr>
            <a:r>
              <a:rPr lang="en-US" dirty="0"/>
              <a:t>More than 75% of flowering plants depend on pollinators</a:t>
            </a:r>
          </a:p>
          <a:p>
            <a:pPr marL="457200" indent="-457200">
              <a:buFont typeface="Wingdings" pitchFamily="2" charset="2"/>
              <a:buChar char="v"/>
            </a:pPr>
            <a:r>
              <a:rPr lang="en-US" dirty="0"/>
              <a:t>1 in 3 bites of food </a:t>
            </a:r>
            <a:r>
              <a:rPr lang="en-US" u="sng" dirty="0"/>
              <a:t>you</a:t>
            </a:r>
            <a:r>
              <a:rPr lang="en-US" dirty="0"/>
              <a:t> eat is thanks to pollinators</a:t>
            </a:r>
          </a:p>
        </p:txBody>
      </p:sp>
      <p:sp>
        <p:nvSpPr>
          <p:cNvPr id="3" name="Slide Number Placeholder 2">
            <a:extLst>
              <a:ext uri="{FF2B5EF4-FFF2-40B4-BE49-F238E27FC236}">
                <a16:creationId xmlns:a16="http://schemas.microsoft.com/office/drawing/2014/main" id="{DA02DA9F-8879-9345-98F3-661948C713F5}"/>
              </a:ext>
            </a:extLst>
          </p:cNvPr>
          <p:cNvSpPr>
            <a:spLocks noGrp="1"/>
          </p:cNvSpPr>
          <p:nvPr>
            <p:ph type="sldNum" sz="quarter" idx="16"/>
          </p:nvPr>
        </p:nvSpPr>
        <p:spPr/>
        <p:txBody>
          <a:bodyPr/>
          <a:lstStyle/>
          <a:p>
            <a:fld id="{111DB74A-73E3-49E8-8984-0D5D8C20C556}" type="slidenum">
              <a:rPr lang="en-US" smtClean="0"/>
              <a:pPr/>
              <a:t>38</a:t>
            </a:fld>
            <a:endParaRPr lang="en-US" dirty="0"/>
          </a:p>
        </p:txBody>
      </p:sp>
      <p:sp>
        <p:nvSpPr>
          <p:cNvPr id="5" name="Title 4">
            <a:extLst>
              <a:ext uri="{FF2B5EF4-FFF2-40B4-BE49-F238E27FC236}">
                <a16:creationId xmlns:a16="http://schemas.microsoft.com/office/drawing/2014/main" id="{0E4DA9A0-F2BA-3D4C-BA3B-EE9B9C3D8F4B}"/>
              </a:ext>
            </a:extLst>
          </p:cNvPr>
          <p:cNvSpPr txBox="1">
            <a:spLocks/>
          </p:cNvSpPr>
          <p:nvPr/>
        </p:nvSpPr>
        <p:spPr>
          <a:xfrm>
            <a:off x="395287" y="457200"/>
            <a:ext cx="8229600" cy="9906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sz="3600" dirty="0">
                <a:solidFill>
                  <a:schemeClr val="tx2"/>
                </a:solidFill>
              </a:rPr>
              <a:t>Support our native pollinators</a:t>
            </a:r>
          </a:p>
        </p:txBody>
      </p:sp>
      <p:grpSp>
        <p:nvGrpSpPr>
          <p:cNvPr id="9" name="Group 8">
            <a:extLst>
              <a:ext uri="{FF2B5EF4-FFF2-40B4-BE49-F238E27FC236}">
                <a16:creationId xmlns:a16="http://schemas.microsoft.com/office/drawing/2014/main" id="{1F232A3C-EEAD-754F-A236-B4F73AA946E1}"/>
              </a:ext>
            </a:extLst>
          </p:cNvPr>
          <p:cNvGrpSpPr/>
          <p:nvPr/>
        </p:nvGrpSpPr>
        <p:grpSpPr>
          <a:xfrm>
            <a:off x="3314700" y="3408816"/>
            <a:ext cx="2514600" cy="3124200"/>
            <a:chOff x="5727618" y="2774950"/>
            <a:chExt cx="2686050" cy="3581400"/>
          </a:xfrm>
        </p:grpSpPr>
        <p:pic>
          <p:nvPicPr>
            <p:cNvPr id="10" name="Picture 9">
              <a:extLst>
                <a:ext uri="{FF2B5EF4-FFF2-40B4-BE49-F238E27FC236}">
                  <a16:creationId xmlns:a16="http://schemas.microsoft.com/office/drawing/2014/main" id="{64966C0F-C396-A346-BB2A-6EC3085CB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79943" y="3222625"/>
              <a:ext cx="3581400" cy="2686050"/>
            </a:xfrm>
            <a:prstGeom prst="rect">
              <a:avLst/>
            </a:prstGeom>
          </p:spPr>
        </p:pic>
        <p:sp>
          <p:nvSpPr>
            <p:cNvPr id="11" name="TextBox 10">
              <a:extLst>
                <a:ext uri="{FF2B5EF4-FFF2-40B4-BE49-F238E27FC236}">
                  <a16:creationId xmlns:a16="http://schemas.microsoft.com/office/drawing/2014/main" id="{8BA582DB-B7DC-3F4A-A5B3-A13383C04768}"/>
                </a:ext>
              </a:extLst>
            </p:cNvPr>
            <p:cNvSpPr txBox="1"/>
            <p:nvPr/>
          </p:nvSpPr>
          <p:spPr>
            <a:xfrm>
              <a:off x="6022445" y="2895600"/>
              <a:ext cx="2151127" cy="317535"/>
            </a:xfrm>
            <a:prstGeom prst="rect">
              <a:avLst/>
            </a:prstGeom>
            <a:solidFill>
              <a:schemeClr val="bg1">
                <a:lumMod val="95000"/>
              </a:schemeClr>
            </a:solidFill>
          </p:spPr>
          <p:txBody>
            <a:bodyPr wrap="none" rtlCol="0">
              <a:spAutoFit/>
            </a:bodyPr>
            <a:lstStyle/>
            <a:p>
              <a:r>
                <a:rPr lang="en-US" sz="1200" dirty="0"/>
                <a:t>Carpenter bee on </a:t>
              </a:r>
              <a:r>
                <a:rPr lang="en-US" sz="1200" dirty="0" err="1"/>
                <a:t>Lepechinia</a:t>
              </a:r>
              <a:r>
                <a:rPr lang="en-US" sz="1200" dirty="0"/>
                <a:t> </a:t>
              </a:r>
            </a:p>
          </p:txBody>
        </p:sp>
      </p:grpSp>
    </p:spTree>
    <p:extLst>
      <p:ext uri="{BB962C8B-B14F-4D97-AF65-F5344CB8AC3E}">
        <p14:creationId xmlns:p14="http://schemas.microsoft.com/office/powerpoint/2010/main" val="3353531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660E3-5A4C-9248-A796-EB8F634FFEDD}"/>
              </a:ext>
            </a:extLst>
          </p:cNvPr>
          <p:cNvSpPr>
            <a:spLocks noGrp="1"/>
          </p:cNvSpPr>
          <p:nvPr>
            <p:ph type="body" sz="quarter" idx="13"/>
          </p:nvPr>
        </p:nvSpPr>
        <p:spPr>
          <a:xfrm>
            <a:off x="937022" y="1921144"/>
            <a:ext cx="7269956" cy="838200"/>
          </a:xfrm>
        </p:spPr>
        <p:txBody>
          <a:bodyPr/>
          <a:lstStyle/>
          <a:p>
            <a:pPr marL="457200" indent="-457200">
              <a:buFont typeface="Wingdings" pitchFamily="2" charset="2"/>
              <a:buChar char="v"/>
            </a:pPr>
            <a:r>
              <a:rPr lang="en-US" dirty="0"/>
              <a:t>Manage weeds and uninvited plants </a:t>
            </a:r>
          </a:p>
        </p:txBody>
      </p:sp>
      <p:sp>
        <p:nvSpPr>
          <p:cNvPr id="3" name="Slide Number Placeholder 2">
            <a:extLst>
              <a:ext uri="{FF2B5EF4-FFF2-40B4-BE49-F238E27FC236}">
                <a16:creationId xmlns:a16="http://schemas.microsoft.com/office/drawing/2014/main" id="{B971122B-CB20-B845-8096-5BCDF72309B3}"/>
              </a:ext>
            </a:extLst>
          </p:cNvPr>
          <p:cNvSpPr>
            <a:spLocks noGrp="1"/>
          </p:cNvSpPr>
          <p:nvPr>
            <p:ph type="sldNum" sz="quarter" idx="16"/>
          </p:nvPr>
        </p:nvSpPr>
        <p:spPr/>
        <p:txBody>
          <a:bodyPr/>
          <a:lstStyle/>
          <a:p>
            <a:fld id="{111DB74A-73E3-49E8-8984-0D5D8C20C556}" type="slidenum">
              <a:rPr lang="en-US" smtClean="0"/>
              <a:pPr/>
              <a:t>39</a:t>
            </a:fld>
            <a:endParaRPr lang="en-US" dirty="0"/>
          </a:p>
        </p:txBody>
      </p:sp>
      <p:sp>
        <p:nvSpPr>
          <p:cNvPr id="5" name="Title 4">
            <a:extLst>
              <a:ext uri="{FF2B5EF4-FFF2-40B4-BE49-F238E27FC236}">
                <a16:creationId xmlns:a16="http://schemas.microsoft.com/office/drawing/2014/main" id="{5D88BD9D-7B12-8141-ACE6-6B9CC739C55D}"/>
              </a:ext>
            </a:extLst>
          </p:cNvPr>
          <p:cNvSpPr txBox="1">
            <a:spLocks/>
          </p:cNvSpPr>
          <p:nvPr/>
        </p:nvSpPr>
        <p:spPr>
          <a:xfrm>
            <a:off x="395287" y="457200"/>
            <a:ext cx="8229600" cy="9906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sz="3600" dirty="0">
                <a:solidFill>
                  <a:schemeClr val="tx2"/>
                </a:solidFill>
              </a:rPr>
              <a:t>Eliminate invasive plants </a:t>
            </a:r>
          </a:p>
          <a:p>
            <a:endParaRPr lang="en-US" sz="3600" dirty="0">
              <a:solidFill>
                <a:schemeClr val="tx2"/>
              </a:solidFill>
            </a:endParaRPr>
          </a:p>
        </p:txBody>
      </p:sp>
      <p:sp>
        <p:nvSpPr>
          <p:cNvPr id="8" name="Text Placeholder 1">
            <a:extLst>
              <a:ext uri="{FF2B5EF4-FFF2-40B4-BE49-F238E27FC236}">
                <a16:creationId xmlns:a16="http://schemas.microsoft.com/office/drawing/2014/main" id="{18AAF34B-4ED8-9545-8F12-A01B69BAE880}"/>
              </a:ext>
            </a:extLst>
          </p:cNvPr>
          <p:cNvSpPr txBox="1">
            <a:spLocks/>
          </p:cNvSpPr>
          <p:nvPr/>
        </p:nvSpPr>
        <p:spPr>
          <a:xfrm>
            <a:off x="875109" y="3929197"/>
            <a:ext cx="7269956" cy="83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en-US" sz="3600" u="sng" dirty="0"/>
              <a:t>Remember:   Do not plant a pest!</a:t>
            </a:r>
          </a:p>
        </p:txBody>
      </p:sp>
      <p:sp>
        <p:nvSpPr>
          <p:cNvPr id="10" name="TextBox 9">
            <a:extLst>
              <a:ext uri="{FF2B5EF4-FFF2-40B4-BE49-F238E27FC236}">
                <a16:creationId xmlns:a16="http://schemas.microsoft.com/office/drawing/2014/main" id="{2FB4CF1A-7367-0C4C-9D08-33F2D8611974}"/>
              </a:ext>
            </a:extLst>
          </p:cNvPr>
          <p:cNvSpPr txBox="1"/>
          <p:nvPr/>
        </p:nvSpPr>
        <p:spPr>
          <a:xfrm>
            <a:off x="-914400" y="666427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9609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normAutofit lnSpcReduction="10000"/>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 Lincoln</a:t>
            </a:r>
          </a:p>
          <a:p>
            <a:pPr lvl="1"/>
            <a:r>
              <a:rPr lang="en-US" dirty="0"/>
              <a:t>Fairs and Festivals Booths (varies)</a:t>
            </a:r>
          </a:p>
          <a:p>
            <a:pPr lvl="1"/>
            <a:r>
              <a:rPr lang="en-US" dirty="0"/>
              <a:t>Garden Faire (April)</a:t>
            </a:r>
          </a:p>
          <a:p>
            <a:pPr lvl="1"/>
            <a:r>
              <a:rPr lang="en-US" dirty="0"/>
              <a:t>Mother’s Day Garden Tour (May)</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spTree>
    <p:extLst>
      <p:ext uri="{BB962C8B-B14F-4D97-AF65-F5344CB8AC3E}">
        <p14:creationId xmlns:p14="http://schemas.microsoft.com/office/powerpoint/2010/main" val="650382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83DF3A-067E-7E4C-B33E-8768464E4C29}"/>
              </a:ext>
            </a:extLst>
          </p:cNvPr>
          <p:cNvSpPr>
            <a:spLocks noGrp="1"/>
          </p:cNvSpPr>
          <p:nvPr>
            <p:ph type="body" sz="quarter" idx="13"/>
          </p:nvPr>
        </p:nvSpPr>
        <p:spPr>
          <a:xfrm>
            <a:off x="533400" y="1676400"/>
            <a:ext cx="6096000" cy="2133600"/>
          </a:xfrm>
        </p:spPr>
        <p:txBody>
          <a:bodyPr/>
          <a:lstStyle/>
          <a:p>
            <a:pPr marL="457200" indent="-457200">
              <a:buFont typeface="Wingdings" pitchFamily="2" charset="2"/>
              <a:buChar char="v"/>
            </a:pPr>
            <a:r>
              <a:rPr lang="en-US" dirty="0"/>
              <a:t>Check planting dates</a:t>
            </a:r>
          </a:p>
          <a:p>
            <a:pPr marL="457200" indent="-457200">
              <a:buFont typeface="Wingdings" pitchFamily="2" charset="2"/>
              <a:buChar char="v"/>
            </a:pPr>
            <a:r>
              <a:rPr lang="en-US" dirty="0"/>
              <a:t>Choose varieties for your area</a:t>
            </a:r>
          </a:p>
          <a:p>
            <a:pPr marL="457200" indent="-457200">
              <a:buFont typeface="Wingdings" pitchFamily="2" charset="2"/>
              <a:buChar char="v"/>
            </a:pPr>
            <a:r>
              <a:rPr lang="en-US" dirty="0"/>
              <a:t>Monitor sun and water</a:t>
            </a:r>
          </a:p>
        </p:txBody>
      </p:sp>
      <p:sp>
        <p:nvSpPr>
          <p:cNvPr id="3" name="Slide Number Placeholder 2">
            <a:extLst>
              <a:ext uri="{FF2B5EF4-FFF2-40B4-BE49-F238E27FC236}">
                <a16:creationId xmlns:a16="http://schemas.microsoft.com/office/drawing/2014/main" id="{9D76ACA2-963D-5A4C-AFAB-4C703F063CC9}"/>
              </a:ext>
            </a:extLst>
          </p:cNvPr>
          <p:cNvSpPr>
            <a:spLocks noGrp="1"/>
          </p:cNvSpPr>
          <p:nvPr>
            <p:ph type="sldNum" sz="quarter" idx="16"/>
          </p:nvPr>
        </p:nvSpPr>
        <p:spPr/>
        <p:txBody>
          <a:bodyPr/>
          <a:lstStyle/>
          <a:p>
            <a:fld id="{111DB74A-73E3-49E8-8984-0D5D8C20C556}" type="slidenum">
              <a:rPr lang="en-US" smtClean="0"/>
              <a:pPr/>
              <a:t>40</a:t>
            </a:fld>
            <a:endParaRPr lang="en-US" dirty="0"/>
          </a:p>
        </p:txBody>
      </p:sp>
      <p:sp>
        <p:nvSpPr>
          <p:cNvPr id="6" name="Title 4">
            <a:extLst>
              <a:ext uri="{FF2B5EF4-FFF2-40B4-BE49-F238E27FC236}">
                <a16:creationId xmlns:a16="http://schemas.microsoft.com/office/drawing/2014/main" id="{E707347B-BAEC-1E4F-A594-29236A2E7B1D}"/>
              </a:ext>
            </a:extLst>
          </p:cNvPr>
          <p:cNvSpPr txBox="1">
            <a:spLocks/>
          </p:cNvSpPr>
          <p:nvPr/>
        </p:nvSpPr>
        <p:spPr>
          <a:xfrm>
            <a:off x="395287" y="457200"/>
            <a:ext cx="8229600" cy="9906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sz="3600" dirty="0">
                <a:solidFill>
                  <a:schemeClr val="tx2"/>
                </a:solidFill>
              </a:rPr>
              <a:t>Adapt your food garden</a:t>
            </a:r>
          </a:p>
          <a:p>
            <a:endParaRPr lang="en-US" sz="3600" dirty="0">
              <a:solidFill>
                <a:schemeClr val="tx2"/>
              </a:solidFill>
            </a:endParaRPr>
          </a:p>
        </p:txBody>
      </p:sp>
      <p:pic>
        <p:nvPicPr>
          <p:cNvPr id="8" name="Picture 7">
            <a:extLst>
              <a:ext uri="{FF2B5EF4-FFF2-40B4-BE49-F238E27FC236}">
                <a16:creationId xmlns:a16="http://schemas.microsoft.com/office/drawing/2014/main" id="{FD5B880C-8D0F-DC4E-97D5-92304D7212A4}"/>
              </a:ext>
            </a:extLst>
          </p:cNvPr>
          <p:cNvPicPr>
            <a:picLocks noChangeAspect="1"/>
          </p:cNvPicPr>
          <p:nvPr/>
        </p:nvPicPr>
        <p:blipFill>
          <a:blip r:embed="rId2"/>
          <a:stretch>
            <a:fillRect/>
          </a:stretch>
        </p:blipFill>
        <p:spPr>
          <a:xfrm>
            <a:off x="3173512" y="4167975"/>
            <a:ext cx="2796975" cy="1570049"/>
          </a:xfrm>
          <a:prstGeom prst="rect">
            <a:avLst/>
          </a:prstGeom>
        </p:spPr>
      </p:pic>
    </p:spTree>
    <p:extLst>
      <p:ext uri="{BB962C8B-B14F-4D97-AF65-F5344CB8AC3E}">
        <p14:creationId xmlns:p14="http://schemas.microsoft.com/office/powerpoint/2010/main" val="2440668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01BB12-EAC6-4D4B-8E26-E22C0872C873}"/>
              </a:ext>
            </a:extLst>
          </p:cNvPr>
          <p:cNvSpPr>
            <a:spLocks noGrp="1"/>
          </p:cNvSpPr>
          <p:nvPr>
            <p:ph type="sldNum" sz="quarter" idx="16"/>
          </p:nvPr>
        </p:nvSpPr>
        <p:spPr/>
        <p:txBody>
          <a:bodyPr/>
          <a:lstStyle/>
          <a:p>
            <a:fld id="{111DB74A-73E3-49E8-8984-0D5D8C20C556}" type="slidenum">
              <a:rPr lang="en-US" smtClean="0"/>
              <a:pPr/>
              <a:t>41</a:t>
            </a:fld>
            <a:endParaRPr lang="en-US" dirty="0"/>
          </a:p>
        </p:txBody>
      </p:sp>
      <p:pic>
        <p:nvPicPr>
          <p:cNvPr id="5" name="Picture 4">
            <a:extLst>
              <a:ext uri="{FF2B5EF4-FFF2-40B4-BE49-F238E27FC236}">
                <a16:creationId xmlns:a16="http://schemas.microsoft.com/office/drawing/2014/main" id="{FC593362-1983-804B-8BA4-DEBB9DE03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1445148"/>
            <a:ext cx="6629400" cy="4965446"/>
          </a:xfrm>
          <a:prstGeom prst="rect">
            <a:avLst/>
          </a:prstGeom>
        </p:spPr>
      </p:pic>
      <p:sp>
        <p:nvSpPr>
          <p:cNvPr id="6" name="Title 4">
            <a:extLst>
              <a:ext uri="{FF2B5EF4-FFF2-40B4-BE49-F238E27FC236}">
                <a16:creationId xmlns:a16="http://schemas.microsoft.com/office/drawing/2014/main" id="{3B5AEF65-1304-634E-A70D-E5E20FDEACED}"/>
              </a:ext>
            </a:extLst>
          </p:cNvPr>
          <p:cNvSpPr txBox="1">
            <a:spLocks/>
          </p:cNvSpPr>
          <p:nvPr/>
        </p:nvSpPr>
        <p:spPr>
          <a:xfrm>
            <a:off x="2095500" y="372267"/>
            <a:ext cx="4953000" cy="7620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sz="3600" dirty="0">
                <a:solidFill>
                  <a:schemeClr val="tx2"/>
                </a:solidFill>
              </a:rPr>
              <a:t>Vegetable Planting Guide</a:t>
            </a:r>
          </a:p>
          <a:p>
            <a:endParaRPr lang="en-US" sz="3600" dirty="0">
              <a:solidFill>
                <a:schemeClr val="tx2"/>
              </a:solidFill>
            </a:endParaRPr>
          </a:p>
        </p:txBody>
      </p:sp>
      <p:sp>
        <p:nvSpPr>
          <p:cNvPr id="8" name="TextBox 7">
            <a:extLst>
              <a:ext uri="{FF2B5EF4-FFF2-40B4-BE49-F238E27FC236}">
                <a16:creationId xmlns:a16="http://schemas.microsoft.com/office/drawing/2014/main" id="{66821A8D-F189-B442-BA77-4CA6B4AA489C}"/>
              </a:ext>
            </a:extLst>
          </p:cNvPr>
          <p:cNvSpPr txBox="1"/>
          <p:nvPr/>
        </p:nvSpPr>
        <p:spPr>
          <a:xfrm rot="-960000">
            <a:off x="327992" y="562274"/>
            <a:ext cx="1430584" cy="369332"/>
          </a:xfrm>
          <a:prstGeom prst="rect">
            <a:avLst/>
          </a:prstGeom>
          <a:solidFill>
            <a:schemeClr val="accent6">
              <a:lumMod val="40000"/>
              <a:lumOff val="60000"/>
            </a:schemeClr>
          </a:solidFill>
          <a:ln w="38100">
            <a:solidFill>
              <a:srgbClr val="FF0000"/>
            </a:solidFill>
          </a:ln>
        </p:spPr>
        <p:txBody>
          <a:bodyPr wrap="none" rtlCol="0">
            <a:spAutoFit/>
          </a:bodyPr>
          <a:lstStyle/>
          <a:p>
            <a:r>
              <a:rPr lang="en-US" b="1" dirty="0">
                <a:solidFill>
                  <a:schemeClr val="tx2"/>
                </a:solidFill>
              </a:rPr>
              <a:t>Resource List</a:t>
            </a:r>
          </a:p>
        </p:txBody>
      </p:sp>
    </p:spTree>
    <p:extLst>
      <p:ext uri="{BB962C8B-B14F-4D97-AF65-F5344CB8AC3E}">
        <p14:creationId xmlns:p14="http://schemas.microsoft.com/office/powerpoint/2010/main" val="3448849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33C29F-C318-C141-B4DC-B335BF66E6EC}"/>
              </a:ext>
            </a:extLst>
          </p:cNvPr>
          <p:cNvSpPr>
            <a:spLocks noGrp="1"/>
          </p:cNvSpPr>
          <p:nvPr>
            <p:ph type="sldNum" sz="quarter" idx="16"/>
          </p:nvPr>
        </p:nvSpPr>
        <p:spPr/>
        <p:txBody>
          <a:bodyPr/>
          <a:lstStyle/>
          <a:p>
            <a:fld id="{111DB74A-73E3-49E8-8984-0D5D8C20C556}" type="slidenum">
              <a:rPr lang="en-US" smtClean="0"/>
              <a:pPr/>
              <a:t>42</a:t>
            </a:fld>
            <a:endParaRPr lang="en-US" dirty="0"/>
          </a:p>
        </p:txBody>
      </p:sp>
      <p:pic>
        <p:nvPicPr>
          <p:cNvPr id="5" name="Picture 4">
            <a:extLst>
              <a:ext uri="{FF2B5EF4-FFF2-40B4-BE49-F238E27FC236}">
                <a16:creationId xmlns:a16="http://schemas.microsoft.com/office/drawing/2014/main" id="{770F9BD5-1C1C-0B42-91B2-EAAE0EA84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25831"/>
            <a:ext cx="8875059" cy="6858000"/>
          </a:xfrm>
          <a:prstGeom prst="rect">
            <a:avLst/>
          </a:prstGeom>
        </p:spPr>
      </p:pic>
      <p:cxnSp>
        <p:nvCxnSpPr>
          <p:cNvPr id="10" name="Straight Connector 9">
            <a:extLst>
              <a:ext uri="{FF2B5EF4-FFF2-40B4-BE49-F238E27FC236}">
                <a16:creationId xmlns:a16="http://schemas.microsoft.com/office/drawing/2014/main" id="{2FAFAE70-FA40-E945-AD49-F221E6B30175}"/>
              </a:ext>
            </a:extLst>
          </p:cNvPr>
          <p:cNvCxnSpPr/>
          <p:nvPr/>
        </p:nvCxnSpPr>
        <p:spPr>
          <a:xfrm>
            <a:off x="5811142" y="2352891"/>
            <a:ext cx="1752600" cy="1676400"/>
          </a:xfrm>
          <a:prstGeom prst="line">
            <a:avLst/>
          </a:prstGeom>
          <a:ln w="57150">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70FF00F3-CFBC-FB4B-ABE0-1A3566A70553}"/>
              </a:ext>
            </a:extLst>
          </p:cNvPr>
          <p:cNvCxnSpPr>
            <a:cxnSpLocks/>
          </p:cNvCxnSpPr>
          <p:nvPr/>
        </p:nvCxnSpPr>
        <p:spPr>
          <a:xfrm flipH="1">
            <a:off x="6157423" y="2505291"/>
            <a:ext cx="1389529" cy="1524000"/>
          </a:xfrm>
          <a:prstGeom prst="line">
            <a:avLst/>
          </a:prstGeom>
          <a:ln w="57150">
            <a:solidFill>
              <a:srgbClr val="C0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534807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4A3EAB-8769-5449-8F0C-7AAA28010C43}"/>
              </a:ext>
            </a:extLst>
          </p:cNvPr>
          <p:cNvSpPr>
            <a:spLocks noGrp="1"/>
          </p:cNvSpPr>
          <p:nvPr>
            <p:ph type="sldNum" sz="quarter" idx="16"/>
          </p:nvPr>
        </p:nvSpPr>
        <p:spPr/>
        <p:txBody>
          <a:bodyPr/>
          <a:lstStyle/>
          <a:p>
            <a:fld id="{111DB74A-73E3-49E8-8984-0D5D8C20C556}" type="slidenum">
              <a:rPr lang="en-US" smtClean="0"/>
              <a:pPr/>
              <a:t>43</a:t>
            </a:fld>
            <a:endParaRPr lang="en-US" dirty="0"/>
          </a:p>
        </p:txBody>
      </p:sp>
      <p:sp>
        <p:nvSpPr>
          <p:cNvPr id="5" name="TextBox 4">
            <a:extLst>
              <a:ext uri="{FF2B5EF4-FFF2-40B4-BE49-F238E27FC236}">
                <a16:creationId xmlns:a16="http://schemas.microsoft.com/office/drawing/2014/main" id="{C2A53BF3-58CA-C34B-B21F-D4CFC29A9D53}"/>
              </a:ext>
            </a:extLst>
          </p:cNvPr>
          <p:cNvSpPr txBox="1"/>
          <p:nvPr/>
        </p:nvSpPr>
        <p:spPr>
          <a:xfrm>
            <a:off x="2265781" y="401923"/>
            <a:ext cx="4555542" cy="461665"/>
          </a:xfrm>
          <a:prstGeom prst="rect">
            <a:avLst/>
          </a:prstGeom>
          <a:noFill/>
        </p:spPr>
        <p:txBody>
          <a:bodyPr wrap="none" rtlCol="0">
            <a:spAutoFit/>
          </a:bodyPr>
          <a:lstStyle/>
          <a:p>
            <a:r>
              <a:rPr lang="en-US" sz="2400" dirty="0">
                <a:hlinkClick r:id="rId3"/>
              </a:rPr>
              <a:t>http://marinmg.ucanr.edu/BASICS/</a:t>
            </a:r>
            <a:endParaRPr lang="en-US" sz="2400" dirty="0"/>
          </a:p>
        </p:txBody>
      </p:sp>
      <p:grpSp>
        <p:nvGrpSpPr>
          <p:cNvPr id="2" name="Group 1">
            <a:extLst>
              <a:ext uri="{FF2B5EF4-FFF2-40B4-BE49-F238E27FC236}">
                <a16:creationId xmlns:a16="http://schemas.microsoft.com/office/drawing/2014/main" id="{95F3120D-B194-284C-AED3-85EE5AFF04F4}"/>
              </a:ext>
            </a:extLst>
          </p:cNvPr>
          <p:cNvGrpSpPr/>
          <p:nvPr/>
        </p:nvGrpSpPr>
        <p:grpSpPr>
          <a:xfrm>
            <a:off x="685800" y="1295400"/>
            <a:ext cx="8158367" cy="4814390"/>
            <a:chOff x="675738" y="539458"/>
            <a:chExt cx="8158367" cy="4814390"/>
          </a:xfrm>
        </p:grpSpPr>
        <p:sp>
          <p:nvSpPr>
            <p:cNvPr id="6" name="TextBox 5">
              <a:extLst>
                <a:ext uri="{FF2B5EF4-FFF2-40B4-BE49-F238E27FC236}">
                  <a16:creationId xmlns:a16="http://schemas.microsoft.com/office/drawing/2014/main" id="{04CD6E46-4C5E-F042-9D71-71FDA5BF3A5C}"/>
                </a:ext>
              </a:extLst>
            </p:cNvPr>
            <p:cNvSpPr txBox="1"/>
            <p:nvPr/>
          </p:nvSpPr>
          <p:spPr>
            <a:xfrm>
              <a:off x="920976" y="2214527"/>
              <a:ext cx="3592778" cy="3139321"/>
            </a:xfrm>
            <a:prstGeom prst="rect">
              <a:avLst/>
            </a:prstGeom>
            <a:noFill/>
          </p:spPr>
          <p:txBody>
            <a:bodyPr wrap="none" rtlCol="0">
              <a:spAutoFit/>
            </a:bodyPr>
            <a:lstStyle/>
            <a:p>
              <a:r>
                <a:rPr lang="en-US" b="1" dirty="0">
                  <a:hlinkClick r:id="rId4"/>
                </a:rPr>
                <a:t>Earth-Friendly Gardening</a:t>
              </a:r>
              <a:endParaRPr lang="en-US" b="1" dirty="0"/>
            </a:p>
            <a:p>
              <a:r>
                <a:rPr lang="en-US" b="1" dirty="0">
                  <a:hlinkClick r:id="rId5"/>
                </a:rPr>
                <a:t>Site Analysis</a:t>
              </a:r>
              <a:r>
                <a:rPr lang="en-US" b="1" dirty="0"/>
                <a:t> </a:t>
              </a:r>
            </a:p>
            <a:p>
              <a:r>
                <a:rPr lang="en-US" b="1" dirty="0">
                  <a:hlinkClick r:id="rId6"/>
                </a:rPr>
                <a:t>Climate &amp; Microclimate </a:t>
              </a:r>
              <a:endParaRPr lang="en-US" b="1" dirty="0"/>
            </a:p>
            <a:p>
              <a:r>
                <a:rPr lang="en-US" b="1" dirty="0">
                  <a:hlinkClick r:id="rId7"/>
                </a:rPr>
                <a:t>Climate Change &amp; Your Garden</a:t>
              </a:r>
              <a:endParaRPr lang="en-US" b="1" dirty="0"/>
            </a:p>
            <a:p>
              <a:r>
                <a:rPr lang="en-US" b="1" dirty="0">
                  <a:hlinkClick r:id="rId8"/>
                </a:rPr>
                <a:t>Fire-Smart Landscaping</a:t>
              </a:r>
              <a:endParaRPr lang="en-US" b="1" dirty="0"/>
            </a:p>
            <a:p>
              <a:r>
                <a:rPr lang="en-US" b="1" dirty="0">
                  <a:hlinkClick r:id="rId9"/>
                </a:rPr>
                <a:t>Soil</a:t>
              </a:r>
              <a:endParaRPr lang="en-US" b="1" dirty="0"/>
            </a:p>
            <a:p>
              <a:r>
                <a:rPr lang="en-US" b="1" dirty="0">
                  <a:hlinkClick r:id="rId10"/>
                </a:rPr>
                <a:t>Compost &amp; Other Soil Amendments</a:t>
              </a:r>
              <a:endParaRPr lang="en-US" b="1" dirty="0"/>
            </a:p>
            <a:p>
              <a:r>
                <a:rPr lang="en-US" b="1" dirty="0">
                  <a:hlinkClick r:id="rId11"/>
                </a:rPr>
                <a:t>Mulch</a:t>
              </a:r>
              <a:endParaRPr lang="en-US" b="1" dirty="0"/>
            </a:p>
            <a:p>
              <a:r>
                <a:rPr lang="en-US" b="1" dirty="0">
                  <a:hlinkClick r:id="rId12"/>
                </a:rPr>
                <a:t>Irrigation</a:t>
              </a:r>
              <a:endParaRPr lang="en-US" b="1" dirty="0"/>
            </a:p>
            <a:p>
              <a:r>
                <a:rPr lang="en-US" b="1" dirty="0">
                  <a:hlinkClick r:id="rId13"/>
                </a:rPr>
                <a:t>Conserving Water &amp; Energy</a:t>
              </a:r>
              <a:endParaRPr lang="en-US" b="1" dirty="0"/>
            </a:p>
            <a:p>
              <a:r>
                <a:rPr lang="en-US" b="1" dirty="0">
                  <a:hlinkClick r:id="rId14"/>
                </a:rPr>
                <a:t>Minimizing Waste</a:t>
              </a:r>
              <a:endParaRPr lang="en-US" dirty="0"/>
            </a:p>
          </p:txBody>
        </p:sp>
        <p:sp>
          <p:nvSpPr>
            <p:cNvPr id="7" name="TextBox 6">
              <a:extLst>
                <a:ext uri="{FF2B5EF4-FFF2-40B4-BE49-F238E27FC236}">
                  <a16:creationId xmlns:a16="http://schemas.microsoft.com/office/drawing/2014/main" id="{49290372-E126-6D4C-AD46-FB3643AA38EE}"/>
                </a:ext>
              </a:extLst>
            </p:cNvPr>
            <p:cNvSpPr txBox="1"/>
            <p:nvPr/>
          </p:nvSpPr>
          <p:spPr>
            <a:xfrm>
              <a:off x="675738" y="539458"/>
              <a:ext cx="7621125" cy="1754326"/>
            </a:xfrm>
            <a:prstGeom prst="rect">
              <a:avLst/>
            </a:prstGeom>
            <a:noFill/>
          </p:spPr>
          <p:txBody>
            <a:bodyPr wrap="none" rtlCol="0">
              <a:spAutoFit/>
            </a:bodyPr>
            <a:lstStyle/>
            <a:p>
              <a:r>
                <a:rPr lang="en-US" dirty="0"/>
                <a:t>Build Your Basic Gardening Foundation and Become a More Informed Gardener</a:t>
              </a:r>
            </a:p>
            <a:p>
              <a:endParaRPr lang="en-US" dirty="0"/>
            </a:p>
            <a:p>
              <a:r>
                <a:rPr lang="en-US" dirty="0"/>
                <a:t>Build a great foundation of climate-conscious, earth-friendly</a:t>
              </a:r>
            </a:p>
            <a:p>
              <a:r>
                <a:rPr lang="en-US" dirty="0"/>
                <a:t> gardening principles and knowledge tailored to the needs, </a:t>
              </a:r>
            </a:p>
            <a:p>
              <a:r>
                <a:rPr lang="en-US" dirty="0"/>
                <a:t>climate and conditions of </a:t>
              </a:r>
              <a:r>
                <a:rPr lang="en-US" b="1" u="sng" dirty="0"/>
                <a:t>gardens in Marin</a:t>
              </a:r>
              <a:r>
                <a:rPr lang="en-US" dirty="0"/>
                <a:t>. Dig in!</a:t>
              </a:r>
            </a:p>
            <a:p>
              <a:endParaRPr lang="en-US" dirty="0"/>
            </a:p>
          </p:txBody>
        </p:sp>
        <p:sp>
          <p:nvSpPr>
            <p:cNvPr id="4" name="TextBox 3">
              <a:extLst>
                <a:ext uri="{FF2B5EF4-FFF2-40B4-BE49-F238E27FC236}">
                  <a16:creationId xmlns:a16="http://schemas.microsoft.com/office/drawing/2014/main" id="{40C141BF-F04E-E945-BBCA-7A37530F1A1D}"/>
                </a:ext>
              </a:extLst>
            </p:cNvPr>
            <p:cNvSpPr txBox="1"/>
            <p:nvPr/>
          </p:nvSpPr>
          <p:spPr>
            <a:xfrm>
              <a:off x="5243699" y="2505798"/>
              <a:ext cx="3590406" cy="646331"/>
            </a:xfrm>
            <a:prstGeom prst="rect">
              <a:avLst/>
            </a:prstGeom>
            <a:noFill/>
          </p:spPr>
          <p:txBody>
            <a:bodyPr wrap="none" rtlCol="0">
              <a:spAutoFit/>
            </a:bodyPr>
            <a:lstStyle/>
            <a:p>
              <a:r>
                <a:rPr lang="en-US" dirty="0"/>
                <a:t>Remember, that Marin is a different </a:t>
              </a:r>
            </a:p>
            <a:p>
              <a:r>
                <a:rPr lang="en-US" dirty="0"/>
                <a:t>climate zone than Placer County</a:t>
              </a:r>
            </a:p>
          </p:txBody>
        </p:sp>
        <p:sp>
          <p:nvSpPr>
            <p:cNvPr id="8" name="Right Arrow 7">
              <a:extLst>
                <a:ext uri="{FF2B5EF4-FFF2-40B4-BE49-F238E27FC236}">
                  <a16:creationId xmlns:a16="http://schemas.microsoft.com/office/drawing/2014/main" id="{E3738C86-E182-8D40-8B83-497ADCAF7CB9}"/>
                </a:ext>
              </a:extLst>
            </p:cNvPr>
            <p:cNvSpPr/>
            <p:nvPr/>
          </p:nvSpPr>
          <p:spPr>
            <a:xfrm rot="12839881">
              <a:off x="4018611" y="2142663"/>
              <a:ext cx="1219200" cy="484632"/>
            </a:xfrm>
            <a:prstGeom prst="rightArrow">
              <a:avLst>
                <a:gd name="adj1" fmla="val 4244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FBB0943B-5748-CE47-B8F0-D21B979168FF}"/>
                </a:ext>
              </a:extLst>
            </p:cNvPr>
            <p:cNvSpPr/>
            <p:nvPr/>
          </p:nvSpPr>
          <p:spPr>
            <a:xfrm rot="11883726">
              <a:off x="3979410" y="3307156"/>
              <a:ext cx="1219200" cy="48463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6BA055-CC4F-4F41-BD2F-F4AA1CFD6B34}"/>
                </a:ext>
              </a:extLst>
            </p:cNvPr>
            <p:cNvSpPr txBox="1"/>
            <p:nvPr/>
          </p:nvSpPr>
          <p:spPr>
            <a:xfrm>
              <a:off x="5157924" y="3785085"/>
              <a:ext cx="3306674" cy="369332"/>
            </a:xfrm>
            <a:prstGeom prst="rect">
              <a:avLst/>
            </a:prstGeom>
            <a:noFill/>
          </p:spPr>
          <p:txBody>
            <a:bodyPr wrap="none" rtlCol="0">
              <a:spAutoFit/>
            </a:bodyPr>
            <a:lstStyle/>
            <a:p>
              <a:r>
                <a:rPr lang="en-US" dirty="0"/>
                <a:t>Lots of info about gardening here</a:t>
              </a:r>
            </a:p>
          </p:txBody>
        </p:sp>
      </p:grpSp>
      <p:sp>
        <p:nvSpPr>
          <p:cNvPr id="13" name="TextBox 12">
            <a:extLst>
              <a:ext uri="{FF2B5EF4-FFF2-40B4-BE49-F238E27FC236}">
                <a16:creationId xmlns:a16="http://schemas.microsoft.com/office/drawing/2014/main" id="{566B2900-EE4D-0340-93FA-F7E7AECB620A}"/>
              </a:ext>
            </a:extLst>
          </p:cNvPr>
          <p:cNvSpPr txBox="1"/>
          <p:nvPr/>
        </p:nvSpPr>
        <p:spPr>
          <a:xfrm rot="-960000">
            <a:off x="327992" y="562274"/>
            <a:ext cx="1430584" cy="369332"/>
          </a:xfrm>
          <a:prstGeom prst="rect">
            <a:avLst/>
          </a:prstGeom>
          <a:solidFill>
            <a:schemeClr val="accent6">
              <a:lumMod val="40000"/>
              <a:lumOff val="60000"/>
            </a:schemeClr>
          </a:solidFill>
          <a:ln w="38100">
            <a:solidFill>
              <a:srgbClr val="FF0000"/>
            </a:solidFill>
          </a:ln>
        </p:spPr>
        <p:txBody>
          <a:bodyPr wrap="none" rtlCol="0">
            <a:spAutoFit/>
          </a:bodyPr>
          <a:lstStyle/>
          <a:p>
            <a:r>
              <a:rPr lang="en-US" b="1" dirty="0">
                <a:solidFill>
                  <a:schemeClr val="tx2"/>
                </a:solidFill>
              </a:rPr>
              <a:t>Resource List</a:t>
            </a:r>
          </a:p>
        </p:txBody>
      </p:sp>
    </p:spTree>
    <p:extLst>
      <p:ext uri="{BB962C8B-B14F-4D97-AF65-F5344CB8AC3E}">
        <p14:creationId xmlns:p14="http://schemas.microsoft.com/office/powerpoint/2010/main" val="298317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37589-8378-2A45-AC25-206D99ACA12B}"/>
              </a:ext>
            </a:extLst>
          </p:cNvPr>
          <p:cNvSpPr>
            <a:spLocks noGrp="1"/>
          </p:cNvSpPr>
          <p:nvPr>
            <p:ph type="body" sz="quarter" idx="13"/>
          </p:nvPr>
        </p:nvSpPr>
        <p:spPr>
          <a:xfrm>
            <a:off x="838200" y="457200"/>
            <a:ext cx="7467600" cy="1220212"/>
          </a:xfrm>
        </p:spPr>
        <p:txBody>
          <a:bodyPr/>
          <a:lstStyle/>
          <a:p>
            <a:pPr algn="ctr"/>
            <a:r>
              <a:rPr lang="en-US" b="1" dirty="0">
                <a:hlinkClick r:id="rId3"/>
              </a:rPr>
              <a:t>Climate Change &amp; Your Garden</a:t>
            </a:r>
            <a:endParaRPr lang="en-US" dirty="0"/>
          </a:p>
          <a:p>
            <a:pPr algn="ctr"/>
            <a:r>
              <a:rPr lang="en-US" sz="1800" dirty="0">
                <a:hlinkClick r:id="rId4"/>
              </a:rPr>
              <a:t>http://marinmg.ucanr.edu/BASICS/CLIMATE_CHANGE_-_YOUR_GARDEN/</a:t>
            </a:r>
            <a:endParaRPr lang="en-US" sz="1800" dirty="0"/>
          </a:p>
        </p:txBody>
      </p:sp>
      <p:sp>
        <p:nvSpPr>
          <p:cNvPr id="3" name="Slide Number Placeholder 2">
            <a:extLst>
              <a:ext uri="{FF2B5EF4-FFF2-40B4-BE49-F238E27FC236}">
                <a16:creationId xmlns:a16="http://schemas.microsoft.com/office/drawing/2014/main" id="{B6BBB8D9-DC7D-724A-A08F-4742B5408C0D}"/>
              </a:ext>
            </a:extLst>
          </p:cNvPr>
          <p:cNvSpPr>
            <a:spLocks noGrp="1"/>
          </p:cNvSpPr>
          <p:nvPr>
            <p:ph type="sldNum" sz="quarter" idx="16"/>
          </p:nvPr>
        </p:nvSpPr>
        <p:spPr/>
        <p:txBody>
          <a:bodyPr/>
          <a:lstStyle/>
          <a:p>
            <a:fld id="{111DB74A-73E3-49E8-8984-0D5D8C20C556}" type="slidenum">
              <a:rPr lang="en-US" smtClean="0"/>
              <a:pPr/>
              <a:t>44</a:t>
            </a:fld>
            <a:endParaRPr lang="en-US" dirty="0"/>
          </a:p>
        </p:txBody>
      </p:sp>
      <p:sp>
        <p:nvSpPr>
          <p:cNvPr id="5" name="TextBox 4">
            <a:extLst>
              <a:ext uri="{FF2B5EF4-FFF2-40B4-BE49-F238E27FC236}">
                <a16:creationId xmlns:a16="http://schemas.microsoft.com/office/drawing/2014/main" id="{9E571BAF-C163-6447-81A7-722466365DBA}"/>
              </a:ext>
            </a:extLst>
          </p:cNvPr>
          <p:cNvSpPr txBox="1"/>
          <p:nvPr/>
        </p:nvSpPr>
        <p:spPr>
          <a:xfrm>
            <a:off x="914400" y="2209800"/>
            <a:ext cx="7315200" cy="3046988"/>
          </a:xfrm>
          <a:prstGeom prst="rect">
            <a:avLst/>
          </a:prstGeom>
          <a:noFill/>
        </p:spPr>
        <p:txBody>
          <a:bodyPr wrap="square" rtlCol="0">
            <a:spAutoFit/>
          </a:bodyPr>
          <a:lstStyle/>
          <a:p>
            <a:r>
              <a:rPr lang="en-US" sz="2400" u="sng" dirty="0">
                <a:hlinkClick r:id="rId5"/>
              </a:rPr>
              <a:t>BACK TO BASICS</a:t>
            </a:r>
            <a:endParaRPr lang="en-US" sz="2400" dirty="0"/>
          </a:p>
          <a:p>
            <a:r>
              <a:rPr lang="en-US" sz="2400" u="sng" dirty="0">
                <a:hlinkClick r:id="rId6"/>
              </a:rPr>
              <a:t>Climate Change Mitigation -</a:t>
            </a:r>
            <a:br>
              <a:rPr lang="en-US" sz="2400" u="sng" dirty="0">
                <a:hlinkClick r:id="rId6"/>
              </a:rPr>
            </a:br>
            <a:r>
              <a:rPr lang="en-US" sz="2400" u="sng" dirty="0">
                <a:hlinkClick r:id="rId6"/>
              </a:rPr>
              <a:t>Be Part of the Solution!</a:t>
            </a:r>
            <a:endParaRPr lang="en-US" sz="2400" dirty="0"/>
          </a:p>
          <a:p>
            <a:r>
              <a:rPr lang="en-US" sz="2400" u="sng" dirty="0">
                <a:hlinkClick r:id="rId7"/>
              </a:rPr>
              <a:t>How Can Gardeners Adapt for a Changing Climate?</a:t>
            </a:r>
            <a:endParaRPr lang="en-US" sz="2400" dirty="0"/>
          </a:p>
          <a:p>
            <a:r>
              <a:rPr lang="en-US" sz="2400" u="sng" dirty="0">
                <a:hlinkClick r:id="rId8"/>
              </a:rPr>
              <a:t>CLIMATE &amp; MICROCLIMATE</a:t>
            </a:r>
            <a:endParaRPr lang="en-US" sz="2400" dirty="0"/>
          </a:p>
          <a:p>
            <a:r>
              <a:rPr lang="en-US" sz="2400" u="sng" dirty="0">
                <a:hlinkClick r:id="rId9"/>
              </a:rPr>
              <a:t>What is Your Climate Zone?</a:t>
            </a:r>
            <a:endParaRPr lang="en-US" sz="2400" dirty="0"/>
          </a:p>
          <a:p>
            <a:r>
              <a:rPr lang="en-US" sz="2400" u="sng" dirty="0">
                <a:hlinkClick r:id="rId10"/>
              </a:rPr>
              <a:t>How to Assess Your Microclimate</a:t>
            </a:r>
            <a:endParaRPr lang="en-US" sz="2400" dirty="0"/>
          </a:p>
          <a:p>
            <a:endParaRPr lang="en-US" sz="2400" dirty="0"/>
          </a:p>
        </p:txBody>
      </p:sp>
    </p:spTree>
    <p:extLst>
      <p:ext uri="{BB962C8B-B14F-4D97-AF65-F5344CB8AC3E}">
        <p14:creationId xmlns:p14="http://schemas.microsoft.com/office/powerpoint/2010/main" val="1566593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23118-DBE4-5848-8F94-BB8718E885AB}"/>
              </a:ext>
            </a:extLst>
          </p:cNvPr>
          <p:cNvSpPr>
            <a:spLocks noGrp="1"/>
          </p:cNvSpPr>
          <p:nvPr>
            <p:ph type="sldNum" sz="quarter" idx="16"/>
          </p:nvPr>
        </p:nvSpPr>
        <p:spPr/>
        <p:txBody>
          <a:bodyPr/>
          <a:lstStyle/>
          <a:p>
            <a:fld id="{111DB74A-73E3-49E8-8984-0D5D8C20C556}" type="slidenum">
              <a:rPr lang="en-US" smtClean="0"/>
              <a:pPr/>
              <a:t>45</a:t>
            </a:fld>
            <a:endParaRPr lang="en-US" dirty="0"/>
          </a:p>
        </p:txBody>
      </p:sp>
      <p:sp>
        <p:nvSpPr>
          <p:cNvPr id="2" name="TextBox 1">
            <a:extLst>
              <a:ext uri="{FF2B5EF4-FFF2-40B4-BE49-F238E27FC236}">
                <a16:creationId xmlns:a16="http://schemas.microsoft.com/office/drawing/2014/main" id="{D4284509-74CA-A948-A57E-679852F4E989}"/>
              </a:ext>
            </a:extLst>
          </p:cNvPr>
          <p:cNvSpPr txBox="1"/>
          <p:nvPr/>
        </p:nvSpPr>
        <p:spPr>
          <a:xfrm>
            <a:off x="2819400" y="533400"/>
            <a:ext cx="3657600" cy="769441"/>
          </a:xfrm>
          <a:prstGeom prst="rect">
            <a:avLst/>
          </a:prstGeom>
          <a:noFill/>
        </p:spPr>
        <p:txBody>
          <a:bodyPr wrap="square" rtlCol="0">
            <a:spAutoFit/>
          </a:bodyPr>
          <a:lstStyle/>
          <a:p>
            <a:pPr algn="ctr"/>
            <a:r>
              <a:rPr lang="en-US" sz="4400" b="1" dirty="0">
                <a:solidFill>
                  <a:schemeClr val="accent1">
                    <a:lumMod val="75000"/>
                  </a:schemeClr>
                </a:solidFill>
              </a:rPr>
              <a:t>Be Fire Smart</a:t>
            </a:r>
          </a:p>
        </p:txBody>
      </p:sp>
      <p:grpSp>
        <p:nvGrpSpPr>
          <p:cNvPr id="5" name="Group 4">
            <a:extLst>
              <a:ext uri="{FF2B5EF4-FFF2-40B4-BE49-F238E27FC236}">
                <a16:creationId xmlns:a16="http://schemas.microsoft.com/office/drawing/2014/main" id="{1F15C5F5-6A8D-3046-9F71-892D7F1EBD10}"/>
              </a:ext>
            </a:extLst>
          </p:cNvPr>
          <p:cNvGrpSpPr/>
          <p:nvPr/>
        </p:nvGrpSpPr>
        <p:grpSpPr>
          <a:xfrm>
            <a:off x="1962150" y="1967484"/>
            <a:ext cx="5219700" cy="2923032"/>
            <a:chOff x="2095500" y="1967484"/>
            <a:chExt cx="5219700" cy="2923032"/>
          </a:xfrm>
        </p:grpSpPr>
        <p:pic>
          <p:nvPicPr>
            <p:cNvPr id="8" name="Picture 7">
              <a:extLst>
                <a:ext uri="{FF2B5EF4-FFF2-40B4-BE49-F238E27FC236}">
                  <a16:creationId xmlns:a16="http://schemas.microsoft.com/office/drawing/2014/main" id="{1D1D241A-828D-C342-B59B-32355648B914}"/>
                </a:ext>
              </a:extLst>
            </p:cNvPr>
            <p:cNvPicPr>
              <a:picLocks noChangeAspect="1"/>
            </p:cNvPicPr>
            <p:nvPr/>
          </p:nvPicPr>
          <p:blipFill>
            <a:blip r:embed="rId2"/>
            <a:stretch>
              <a:fillRect/>
            </a:stretch>
          </p:blipFill>
          <p:spPr>
            <a:xfrm>
              <a:off x="2095500" y="1967484"/>
              <a:ext cx="5219700" cy="2923032"/>
            </a:xfrm>
            <a:prstGeom prst="rect">
              <a:avLst/>
            </a:prstGeom>
          </p:spPr>
        </p:pic>
        <p:sp>
          <p:nvSpPr>
            <p:cNvPr id="4" name="TextBox 3">
              <a:extLst>
                <a:ext uri="{FF2B5EF4-FFF2-40B4-BE49-F238E27FC236}">
                  <a16:creationId xmlns:a16="http://schemas.microsoft.com/office/drawing/2014/main" id="{EAD1C26B-31E3-A24E-A0CE-B0C9C053A857}"/>
                </a:ext>
              </a:extLst>
            </p:cNvPr>
            <p:cNvSpPr txBox="1"/>
            <p:nvPr/>
          </p:nvSpPr>
          <p:spPr>
            <a:xfrm>
              <a:off x="2209800" y="4495800"/>
              <a:ext cx="938077" cy="253916"/>
            </a:xfrm>
            <a:prstGeom prst="rect">
              <a:avLst/>
            </a:prstGeom>
            <a:solidFill>
              <a:schemeClr val="bg1"/>
            </a:solidFill>
          </p:spPr>
          <p:txBody>
            <a:bodyPr wrap="none" rtlCol="0">
              <a:spAutoFit/>
            </a:bodyPr>
            <a:lstStyle/>
            <a:p>
              <a:r>
                <a:rPr lang="en-US" sz="1050" dirty="0"/>
                <a:t>Photo UCANR</a:t>
              </a:r>
            </a:p>
          </p:txBody>
        </p:sp>
      </p:grpSp>
    </p:spTree>
    <p:extLst>
      <p:ext uri="{BB962C8B-B14F-4D97-AF65-F5344CB8AC3E}">
        <p14:creationId xmlns:p14="http://schemas.microsoft.com/office/powerpoint/2010/main" val="2922010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C33DEA-4CC9-DE46-82D4-69908CFCC058}"/>
              </a:ext>
            </a:extLst>
          </p:cNvPr>
          <p:cNvSpPr>
            <a:spLocks noGrp="1"/>
          </p:cNvSpPr>
          <p:nvPr>
            <p:ph type="body" sz="quarter" idx="13"/>
          </p:nvPr>
        </p:nvSpPr>
        <p:spPr>
          <a:xfrm>
            <a:off x="558357" y="1896013"/>
            <a:ext cx="8077200" cy="3886200"/>
          </a:xfrm>
        </p:spPr>
        <p:txBody>
          <a:bodyPr>
            <a:normAutofit/>
          </a:bodyPr>
          <a:lstStyle/>
          <a:p>
            <a:pPr marL="0" indent="0"/>
            <a:r>
              <a:rPr lang="en-US" dirty="0"/>
              <a:t>Increased warming, drought, and insect outbreaks, due to climate change have increased wildfires and impacts to people and ecosystems in the Southwest. </a:t>
            </a:r>
          </a:p>
          <a:p>
            <a:pPr marL="0" indent="0"/>
            <a:endParaRPr lang="en-US" sz="1200" dirty="0"/>
          </a:p>
          <a:p>
            <a:pPr marL="0" indent="0"/>
            <a:r>
              <a:rPr lang="en-US" dirty="0"/>
              <a:t>Fire models project more wildfire and increased risks to communities across extensive areas.</a:t>
            </a:r>
          </a:p>
          <a:p>
            <a:endParaRPr lang="en-US" sz="2800" dirty="0">
              <a:hlinkClick r:id="rId3"/>
            </a:endParaRPr>
          </a:p>
          <a:p>
            <a:endParaRPr lang="en-US" sz="2800" dirty="0"/>
          </a:p>
        </p:txBody>
      </p:sp>
      <p:sp>
        <p:nvSpPr>
          <p:cNvPr id="3" name="Slide Number Placeholder 2">
            <a:extLst>
              <a:ext uri="{FF2B5EF4-FFF2-40B4-BE49-F238E27FC236}">
                <a16:creationId xmlns:a16="http://schemas.microsoft.com/office/drawing/2014/main" id="{1EDFB6B1-DE0C-694F-976B-AB0A88E86F68}"/>
              </a:ext>
            </a:extLst>
          </p:cNvPr>
          <p:cNvSpPr>
            <a:spLocks noGrp="1"/>
          </p:cNvSpPr>
          <p:nvPr>
            <p:ph type="sldNum" sz="quarter" idx="16"/>
          </p:nvPr>
        </p:nvSpPr>
        <p:spPr/>
        <p:txBody>
          <a:bodyPr/>
          <a:lstStyle/>
          <a:p>
            <a:fld id="{111DB74A-73E3-49E8-8984-0D5D8C20C556}" type="slidenum">
              <a:rPr lang="en-US" smtClean="0"/>
              <a:pPr/>
              <a:t>46</a:t>
            </a:fld>
            <a:endParaRPr lang="en-US" dirty="0"/>
          </a:p>
        </p:txBody>
      </p:sp>
      <p:sp>
        <p:nvSpPr>
          <p:cNvPr id="4" name="TextBox 3">
            <a:extLst>
              <a:ext uri="{FF2B5EF4-FFF2-40B4-BE49-F238E27FC236}">
                <a16:creationId xmlns:a16="http://schemas.microsoft.com/office/drawing/2014/main" id="{49E3C2B0-8461-0F40-AB83-8B9ADE5CB8ED}"/>
              </a:ext>
            </a:extLst>
          </p:cNvPr>
          <p:cNvSpPr txBox="1"/>
          <p:nvPr/>
        </p:nvSpPr>
        <p:spPr>
          <a:xfrm>
            <a:off x="373626" y="537824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D6A8C8F-C3B7-574D-BB69-CAE8AF307A78}"/>
              </a:ext>
            </a:extLst>
          </p:cNvPr>
          <p:cNvSpPr txBox="1"/>
          <p:nvPr/>
        </p:nvSpPr>
        <p:spPr>
          <a:xfrm>
            <a:off x="2819400" y="533400"/>
            <a:ext cx="3657600" cy="769441"/>
          </a:xfrm>
          <a:prstGeom prst="rect">
            <a:avLst/>
          </a:prstGeom>
          <a:noFill/>
        </p:spPr>
        <p:txBody>
          <a:bodyPr wrap="square" rtlCol="0">
            <a:spAutoFit/>
          </a:bodyPr>
          <a:lstStyle/>
          <a:p>
            <a:pPr algn="ctr"/>
            <a:r>
              <a:rPr lang="en-US" sz="4400" b="1" dirty="0">
                <a:solidFill>
                  <a:schemeClr val="accent1">
                    <a:lumMod val="75000"/>
                  </a:schemeClr>
                </a:solidFill>
              </a:rPr>
              <a:t>Be Fire Smart</a:t>
            </a:r>
          </a:p>
        </p:txBody>
      </p:sp>
    </p:spTree>
    <p:extLst>
      <p:ext uri="{BB962C8B-B14F-4D97-AF65-F5344CB8AC3E}">
        <p14:creationId xmlns:p14="http://schemas.microsoft.com/office/powerpoint/2010/main" val="2170623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F1D134-9C9A-4A45-A63A-582E96C455E8}"/>
              </a:ext>
            </a:extLst>
          </p:cNvPr>
          <p:cNvSpPr>
            <a:spLocks noGrp="1"/>
          </p:cNvSpPr>
          <p:nvPr>
            <p:ph type="body" sz="quarter" idx="13"/>
          </p:nvPr>
        </p:nvSpPr>
        <p:spPr>
          <a:xfrm>
            <a:off x="457201" y="1922895"/>
            <a:ext cx="8077200" cy="4419600"/>
          </a:xfrm>
        </p:spPr>
        <p:txBody>
          <a:bodyPr>
            <a:normAutofit/>
          </a:bodyPr>
          <a:lstStyle/>
          <a:p>
            <a:pPr algn="ctr"/>
            <a:r>
              <a:rPr lang="en-US" b="1" dirty="0"/>
              <a:t>5 largest fires in California history </a:t>
            </a:r>
          </a:p>
          <a:p>
            <a:pPr marL="457200" indent="-457200">
              <a:buFont typeface="+mj-lt"/>
              <a:buAutoNum type="arabicPeriod"/>
            </a:pPr>
            <a:endParaRPr lang="en-US" sz="2400" b="1" dirty="0"/>
          </a:p>
          <a:p>
            <a:pPr marL="457200" indent="-457200">
              <a:buFont typeface="+mj-lt"/>
              <a:buAutoNum type="arabicPeriod"/>
            </a:pPr>
            <a:r>
              <a:rPr lang="en-US" sz="2400" b="1" u="sng" dirty="0"/>
              <a:t>AUGUST COMPLEX FIRE </a:t>
            </a:r>
            <a:r>
              <a:rPr lang="en-US" sz="2400" b="1" dirty="0"/>
              <a:t>August 2020 </a:t>
            </a:r>
            <a:r>
              <a:rPr lang="en-US" sz="2400" dirty="0"/>
              <a:t>1,002,097 acres</a:t>
            </a:r>
          </a:p>
          <a:p>
            <a:pPr marL="457200" indent="-457200">
              <a:buFont typeface="+mj-lt"/>
              <a:buAutoNum type="arabicPeriod"/>
            </a:pPr>
            <a:r>
              <a:rPr lang="en-US" sz="2400" b="1" u="sng" dirty="0"/>
              <a:t>Dixie FIRE </a:t>
            </a:r>
            <a:r>
              <a:rPr lang="en-US" sz="2400" b="1" dirty="0"/>
              <a:t>July 2021  </a:t>
            </a:r>
            <a:r>
              <a:rPr lang="en-US" sz="2400" dirty="0"/>
              <a:t>963,309acres</a:t>
            </a:r>
          </a:p>
          <a:p>
            <a:pPr marL="457200" indent="-457200">
              <a:buFont typeface="+mj-lt"/>
              <a:buAutoNum type="arabicPeriod"/>
            </a:pPr>
            <a:r>
              <a:rPr lang="en-US" sz="2400" b="1" u="sng" dirty="0"/>
              <a:t>MENDOCINO COMPLEX FIRE </a:t>
            </a:r>
            <a:r>
              <a:rPr lang="en-US" sz="2400" b="1" dirty="0"/>
              <a:t>July 2018 </a:t>
            </a:r>
            <a:r>
              <a:rPr lang="en-US" sz="2400" dirty="0"/>
              <a:t>459,123 acres</a:t>
            </a:r>
          </a:p>
          <a:p>
            <a:pPr marL="457200" indent="-457200">
              <a:buFont typeface="+mj-lt"/>
              <a:buAutoNum type="arabicPeriod"/>
            </a:pPr>
            <a:r>
              <a:rPr lang="en-US" sz="2400" b="1" dirty="0"/>
              <a:t> </a:t>
            </a:r>
            <a:r>
              <a:rPr lang="en-US" sz="2400" b="1" u="sng" dirty="0"/>
              <a:t>SCU LIGHTNING COMPLEX FIRE </a:t>
            </a:r>
            <a:r>
              <a:rPr lang="en-US" sz="2400" b="1" dirty="0"/>
              <a:t>August 2020 </a:t>
            </a:r>
            <a:r>
              <a:rPr lang="en-US" sz="2400" dirty="0"/>
              <a:t>396,624 Acres</a:t>
            </a:r>
          </a:p>
          <a:p>
            <a:pPr marL="457200" indent="-457200">
              <a:buFont typeface="+mj-lt"/>
              <a:buAutoNum type="arabicPeriod"/>
            </a:pPr>
            <a:r>
              <a:rPr lang="en-US" sz="2400" b="1" u="sng" dirty="0"/>
              <a:t>CREEK FIRE </a:t>
            </a:r>
            <a:r>
              <a:rPr lang="en-US" sz="2400" b="1" dirty="0"/>
              <a:t>Sept. 2020 </a:t>
            </a:r>
            <a:r>
              <a:rPr lang="en-US" sz="2400" dirty="0"/>
              <a:t>379,895 acres</a:t>
            </a:r>
            <a:endParaRPr lang="en-US" sz="2400" b="1" u="sng" dirty="0"/>
          </a:p>
          <a:p>
            <a:pPr marL="0" indent="0"/>
            <a:endParaRPr lang="en-US" sz="1800" dirty="0"/>
          </a:p>
        </p:txBody>
      </p:sp>
      <p:sp>
        <p:nvSpPr>
          <p:cNvPr id="3" name="Slide Number Placeholder 2">
            <a:extLst>
              <a:ext uri="{FF2B5EF4-FFF2-40B4-BE49-F238E27FC236}">
                <a16:creationId xmlns:a16="http://schemas.microsoft.com/office/drawing/2014/main" id="{60B00761-013E-7247-BA7F-6EBAF54AF76A}"/>
              </a:ext>
            </a:extLst>
          </p:cNvPr>
          <p:cNvSpPr>
            <a:spLocks noGrp="1"/>
          </p:cNvSpPr>
          <p:nvPr>
            <p:ph type="sldNum" sz="quarter" idx="16"/>
          </p:nvPr>
        </p:nvSpPr>
        <p:spPr/>
        <p:txBody>
          <a:bodyPr/>
          <a:lstStyle/>
          <a:p>
            <a:fld id="{111DB74A-73E3-49E8-8984-0D5D8C20C556}" type="slidenum">
              <a:rPr lang="en-US" smtClean="0"/>
              <a:pPr/>
              <a:t>47</a:t>
            </a:fld>
            <a:endParaRPr lang="en-US" dirty="0"/>
          </a:p>
        </p:txBody>
      </p:sp>
      <p:sp>
        <p:nvSpPr>
          <p:cNvPr id="7" name="TextBox 6">
            <a:extLst>
              <a:ext uri="{FF2B5EF4-FFF2-40B4-BE49-F238E27FC236}">
                <a16:creationId xmlns:a16="http://schemas.microsoft.com/office/drawing/2014/main" id="{30DE902F-DDCD-D941-9356-0BE7688AECE7}"/>
              </a:ext>
            </a:extLst>
          </p:cNvPr>
          <p:cNvSpPr txBox="1"/>
          <p:nvPr/>
        </p:nvSpPr>
        <p:spPr>
          <a:xfrm>
            <a:off x="2819400" y="533400"/>
            <a:ext cx="3657600" cy="769441"/>
          </a:xfrm>
          <a:prstGeom prst="rect">
            <a:avLst/>
          </a:prstGeom>
          <a:noFill/>
        </p:spPr>
        <p:txBody>
          <a:bodyPr wrap="square" rtlCol="0">
            <a:spAutoFit/>
          </a:bodyPr>
          <a:lstStyle/>
          <a:p>
            <a:pPr algn="ctr"/>
            <a:r>
              <a:rPr lang="en-US" sz="4400" b="1" dirty="0">
                <a:solidFill>
                  <a:schemeClr val="accent1">
                    <a:lumMod val="75000"/>
                  </a:schemeClr>
                </a:solidFill>
              </a:rPr>
              <a:t>Be Fire Smart</a:t>
            </a:r>
          </a:p>
        </p:txBody>
      </p:sp>
    </p:spTree>
    <p:extLst>
      <p:ext uri="{BB962C8B-B14F-4D97-AF65-F5344CB8AC3E}">
        <p14:creationId xmlns:p14="http://schemas.microsoft.com/office/powerpoint/2010/main" val="666893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B9EF5D-63F6-6B4D-A8FF-1EACE5D9A6E2}"/>
              </a:ext>
            </a:extLst>
          </p:cNvPr>
          <p:cNvSpPr>
            <a:spLocks noGrp="1"/>
          </p:cNvSpPr>
          <p:nvPr>
            <p:ph type="sldNum" sz="quarter" idx="16"/>
          </p:nvPr>
        </p:nvSpPr>
        <p:spPr/>
        <p:txBody>
          <a:bodyPr/>
          <a:lstStyle/>
          <a:p>
            <a:fld id="{111DB74A-73E3-49E8-8984-0D5D8C20C556}" type="slidenum">
              <a:rPr lang="en-US" smtClean="0"/>
              <a:pPr/>
              <a:t>48</a:t>
            </a:fld>
            <a:endParaRPr lang="en-US" dirty="0"/>
          </a:p>
        </p:txBody>
      </p:sp>
      <p:pic>
        <p:nvPicPr>
          <p:cNvPr id="10" name="Picture 9">
            <a:extLst>
              <a:ext uri="{FF2B5EF4-FFF2-40B4-BE49-F238E27FC236}">
                <a16:creationId xmlns:a16="http://schemas.microsoft.com/office/drawing/2014/main" id="{FBD79489-577E-9A46-8AE4-B6B87F687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21" y="1773144"/>
            <a:ext cx="8886558" cy="4551456"/>
          </a:xfrm>
          <a:prstGeom prst="rect">
            <a:avLst/>
          </a:prstGeom>
        </p:spPr>
      </p:pic>
      <p:sp>
        <p:nvSpPr>
          <p:cNvPr id="4" name="TextBox 3">
            <a:extLst>
              <a:ext uri="{FF2B5EF4-FFF2-40B4-BE49-F238E27FC236}">
                <a16:creationId xmlns:a16="http://schemas.microsoft.com/office/drawing/2014/main" id="{05FA483B-2EA7-B94C-AF7D-3D2A65270680}"/>
              </a:ext>
            </a:extLst>
          </p:cNvPr>
          <p:cNvSpPr txBox="1"/>
          <p:nvPr/>
        </p:nvSpPr>
        <p:spPr>
          <a:xfrm>
            <a:off x="2819400" y="533400"/>
            <a:ext cx="3657600" cy="769441"/>
          </a:xfrm>
          <a:prstGeom prst="rect">
            <a:avLst/>
          </a:prstGeom>
          <a:noFill/>
        </p:spPr>
        <p:txBody>
          <a:bodyPr wrap="square" rtlCol="0">
            <a:spAutoFit/>
          </a:bodyPr>
          <a:lstStyle/>
          <a:p>
            <a:pPr algn="ctr"/>
            <a:r>
              <a:rPr lang="en-US" sz="4400" b="1" dirty="0">
                <a:solidFill>
                  <a:schemeClr val="accent1">
                    <a:lumMod val="75000"/>
                  </a:schemeClr>
                </a:solidFill>
              </a:rPr>
              <a:t>Be Fire Smart</a:t>
            </a:r>
          </a:p>
        </p:txBody>
      </p:sp>
    </p:spTree>
    <p:extLst>
      <p:ext uri="{BB962C8B-B14F-4D97-AF65-F5344CB8AC3E}">
        <p14:creationId xmlns:p14="http://schemas.microsoft.com/office/powerpoint/2010/main" val="2159810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8C1D2F-F90E-3C41-AF57-B9532A9B0DB8}"/>
              </a:ext>
            </a:extLst>
          </p:cNvPr>
          <p:cNvSpPr>
            <a:spLocks noGrp="1"/>
          </p:cNvSpPr>
          <p:nvPr>
            <p:ph type="body" sz="quarter" idx="13"/>
          </p:nvPr>
        </p:nvSpPr>
        <p:spPr>
          <a:xfrm>
            <a:off x="685800" y="1689961"/>
            <a:ext cx="5334000" cy="1524000"/>
          </a:xfrm>
        </p:spPr>
        <p:txBody>
          <a:bodyPr>
            <a:normAutofit fontScale="92500"/>
          </a:bodyPr>
          <a:lstStyle/>
          <a:p>
            <a:pPr marL="457200" indent="-457200">
              <a:buFont typeface="Wingdings" pitchFamily="2" charset="2"/>
              <a:buChar char="v"/>
            </a:pPr>
            <a:r>
              <a:rPr lang="en-US" dirty="0"/>
              <a:t>Prepare defensible space</a:t>
            </a:r>
          </a:p>
          <a:p>
            <a:pPr marL="457200" indent="-457200">
              <a:buFont typeface="Wingdings" pitchFamily="2" charset="2"/>
              <a:buChar char="v"/>
            </a:pPr>
            <a:r>
              <a:rPr lang="en-US" dirty="0"/>
              <a:t>Use fire resistant landscaping. </a:t>
            </a:r>
          </a:p>
        </p:txBody>
      </p:sp>
      <p:sp>
        <p:nvSpPr>
          <p:cNvPr id="3" name="Slide Number Placeholder 2">
            <a:extLst>
              <a:ext uri="{FF2B5EF4-FFF2-40B4-BE49-F238E27FC236}">
                <a16:creationId xmlns:a16="http://schemas.microsoft.com/office/drawing/2014/main" id="{80ACE999-502B-D748-BC72-13466D8DA350}"/>
              </a:ext>
            </a:extLst>
          </p:cNvPr>
          <p:cNvSpPr>
            <a:spLocks noGrp="1"/>
          </p:cNvSpPr>
          <p:nvPr>
            <p:ph type="sldNum" sz="quarter" idx="16"/>
          </p:nvPr>
        </p:nvSpPr>
        <p:spPr/>
        <p:txBody>
          <a:bodyPr/>
          <a:lstStyle/>
          <a:p>
            <a:fld id="{111DB74A-73E3-49E8-8984-0D5D8C20C556}" type="slidenum">
              <a:rPr lang="en-US" smtClean="0"/>
              <a:pPr/>
              <a:t>49</a:t>
            </a:fld>
            <a:endParaRPr lang="en-US" dirty="0"/>
          </a:p>
        </p:txBody>
      </p:sp>
      <p:sp>
        <p:nvSpPr>
          <p:cNvPr id="7" name="TextBox 6">
            <a:extLst>
              <a:ext uri="{FF2B5EF4-FFF2-40B4-BE49-F238E27FC236}">
                <a16:creationId xmlns:a16="http://schemas.microsoft.com/office/drawing/2014/main" id="{EE7DD78A-567F-5C4E-B83E-2E645919D0E2}"/>
              </a:ext>
            </a:extLst>
          </p:cNvPr>
          <p:cNvSpPr txBox="1"/>
          <p:nvPr/>
        </p:nvSpPr>
        <p:spPr>
          <a:xfrm>
            <a:off x="2819400" y="533400"/>
            <a:ext cx="3657600" cy="769441"/>
          </a:xfrm>
          <a:prstGeom prst="rect">
            <a:avLst/>
          </a:prstGeom>
          <a:noFill/>
        </p:spPr>
        <p:txBody>
          <a:bodyPr wrap="square" rtlCol="0">
            <a:spAutoFit/>
          </a:bodyPr>
          <a:lstStyle/>
          <a:p>
            <a:pPr algn="ctr"/>
            <a:r>
              <a:rPr lang="en-US" sz="4400" b="1" dirty="0">
                <a:solidFill>
                  <a:schemeClr val="accent1">
                    <a:lumMod val="75000"/>
                  </a:schemeClr>
                </a:solidFill>
              </a:rPr>
              <a:t>Be Fire Smart</a:t>
            </a:r>
          </a:p>
        </p:txBody>
      </p:sp>
      <p:pic>
        <p:nvPicPr>
          <p:cNvPr id="8" name="Picture 7">
            <a:extLst>
              <a:ext uri="{FF2B5EF4-FFF2-40B4-BE49-F238E27FC236}">
                <a16:creationId xmlns:a16="http://schemas.microsoft.com/office/drawing/2014/main" id="{70CEEF6C-8A79-FC40-8CF7-79A78B832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636" y="3601081"/>
            <a:ext cx="2298700" cy="2362200"/>
          </a:xfrm>
          <a:prstGeom prst="rect">
            <a:avLst/>
          </a:prstGeom>
        </p:spPr>
      </p:pic>
      <p:sp>
        <p:nvSpPr>
          <p:cNvPr id="10" name="Text Placeholder 1">
            <a:extLst>
              <a:ext uri="{FF2B5EF4-FFF2-40B4-BE49-F238E27FC236}">
                <a16:creationId xmlns:a16="http://schemas.microsoft.com/office/drawing/2014/main" id="{A1F7D9B4-C7F1-5142-8A0A-E53DDB7FF0CC}"/>
              </a:ext>
            </a:extLst>
          </p:cNvPr>
          <p:cNvSpPr txBox="1">
            <a:spLocks/>
          </p:cNvSpPr>
          <p:nvPr/>
        </p:nvSpPr>
        <p:spPr>
          <a:xfrm>
            <a:off x="347636" y="4209482"/>
            <a:ext cx="53340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en-US" dirty="0"/>
              <a:t>Ready Set Go!</a:t>
            </a:r>
          </a:p>
          <a:p>
            <a:pPr marL="0" indent="0" algn="ctr"/>
            <a:r>
              <a:rPr lang="en-US" dirty="0"/>
              <a:t>Personal Wildfire Action Plan</a:t>
            </a:r>
          </a:p>
        </p:txBody>
      </p:sp>
      <p:sp>
        <p:nvSpPr>
          <p:cNvPr id="11" name="TextBox 10">
            <a:extLst>
              <a:ext uri="{FF2B5EF4-FFF2-40B4-BE49-F238E27FC236}">
                <a16:creationId xmlns:a16="http://schemas.microsoft.com/office/drawing/2014/main" id="{98CD29C9-6543-ED41-AF85-245628F1CFF3}"/>
              </a:ext>
            </a:extLst>
          </p:cNvPr>
          <p:cNvSpPr txBox="1"/>
          <p:nvPr/>
        </p:nvSpPr>
        <p:spPr>
          <a:xfrm rot="-960000">
            <a:off x="327992" y="562274"/>
            <a:ext cx="1430584" cy="369332"/>
          </a:xfrm>
          <a:prstGeom prst="rect">
            <a:avLst/>
          </a:prstGeom>
          <a:solidFill>
            <a:schemeClr val="accent6">
              <a:lumMod val="40000"/>
              <a:lumOff val="60000"/>
            </a:schemeClr>
          </a:solidFill>
          <a:ln w="38100">
            <a:solidFill>
              <a:srgbClr val="FF0000"/>
            </a:solidFill>
          </a:ln>
        </p:spPr>
        <p:txBody>
          <a:bodyPr wrap="none" rtlCol="0">
            <a:spAutoFit/>
          </a:bodyPr>
          <a:lstStyle/>
          <a:p>
            <a:r>
              <a:rPr lang="en-US" b="1" dirty="0">
                <a:solidFill>
                  <a:schemeClr val="tx2"/>
                </a:solidFill>
              </a:rPr>
              <a:t>Resource List</a:t>
            </a:r>
          </a:p>
        </p:txBody>
      </p:sp>
    </p:spTree>
    <p:extLst>
      <p:ext uri="{BB962C8B-B14F-4D97-AF65-F5344CB8AC3E}">
        <p14:creationId xmlns:p14="http://schemas.microsoft.com/office/powerpoint/2010/main" val="4239824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2E5FD1-7446-5645-A935-5113D206C39A}"/>
              </a:ext>
            </a:extLst>
          </p:cNvPr>
          <p:cNvSpPr>
            <a:spLocks noGrp="1"/>
          </p:cNvSpPr>
          <p:nvPr>
            <p:ph type="sldNum" sz="quarter" idx="16"/>
          </p:nvPr>
        </p:nvSpPr>
        <p:spPr/>
        <p:txBody>
          <a:bodyPr/>
          <a:lstStyle/>
          <a:p>
            <a:fld id="{111DB74A-73E3-49E8-8984-0D5D8C20C556}" type="slidenum">
              <a:rPr lang="en-US" smtClean="0"/>
              <a:pPr/>
              <a:t>5</a:t>
            </a:fld>
            <a:endParaRPr lang="en-US" dirty="0"/>
          </a:p>
        </p:txBody>
      </p:sp>
      <p:sp>
        <p:nvSpPr>
          <p:cNvPr id="5" name="Title 4">
            <a:extLst>
              <a:ext uri="{FF2B5EF4-FFF2-40B4-BE49-F238E27FC236}">
                <a16:creationId xmlns:a16="http://schemas.microsoft.com/office/drawing/2014/main" id="{2F833825-05D4-9849-B3F4-5F52BC73C7D2}"/>
              </a:ext>
            </a:extLst>
          </p:cNvPr>
          <p:cNvSpPr>
            <a:spLocks noGrp="1"/>
          </p:cNvSpPr>
          <p:nvPr>
            <p:ph type="title"/>
          </p:nvPr>
        </p:nvSpPr>
        <p:spPr>
          <a:xfrm>
            <a:off x="457200" y="274638"/>
            <a:ext cx="8229600" cy="831186"/>
          </a:xfrm>
        </p:spPr>
        <p:txBody>
          <a:bodyPr/>
          <a:lstStyle/>
          <a:p>
            <a:r>
              <a:rPr lang="en-US" dirty="0"/>
              <a:t>Homepage </a:t>
            </a:r>
            <a:r>
              <a:rPr lang="en-US" dirty="0" err="1"/>
              <a:t>pcmg.ucanr.org</a:t>
            </a:r>
            <a:endParaRPr lang="en-US" dirty="0"/>
          </a:p>
        </p:txBody>
      </p:sp>
      <p:pic>
        <p:nvPicPr>
          <p:cNvPr id="7" name="Picture 6">
            <a:extLst>
              <a:ext uri="{FF2B5EF4-FFF2-40B4-BE49-F238E27FC236}">
                <a16:creationId xmlns:a16="http://schemas.microsoft.com/office/drawing/2014/main" id="{BB1E79D5-EB3D-8D42-B17B-678F30B2D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570" y="1294087"/>
            <a:ext cx="7086600" cy="5275420"/>
          </a:xfrm>
          <a:prstGeom prst="rect">
            <a:avLst/>
          </a:prstGeom>
          <a:solidFill>
            <a:srgbClr val="FFFF00"/>
          </a:solidFill>
        </p:spPr>
      </p:pic>
      <p:grpSp>
        <p:nvGrpSpPr>
          <p:cNvPr id="4" name="Group 3">
            <a:extLst>
              <a:ext uri="{FF2B5EF4-FFF2-40B4-BE49-F238E27FC236}">
                <a16:creationId xmlns:a16="http://schemas.microsoft.com/office/drawing/2014/main" id="{21A98C90-CDF8-6E43-9170-37EF7B541813}"/>
              </a:ext>
            </a:extLst>
          </p:cNvPr>
          <p:cNvGrpSpPr/>
          <p:nvPr/>
        </p:nvGrpSpPr>
        <p:grpSpPr>
          <a:xfrm>
            <a:off x="2057398" y="3446181"/>
            <a:ext cx="696973" cy="499931"/>
            <a:chOff x="2057398" y="3446181"/>
            <a:chExt cx="696973" cy="499931"/>
          </a:xfrm>
        </p:grpSpPr>
        <p:sp>
          <p:nvSpPr>
            <p:cNvPr id="13" name="Right Arrow 12">
              <a:extLst>
                <a:ext uri="{FF2B5EF4-FFF2-40B4-BE49-F238E27FC236}">
                  <a16:creationId xmlns:a16="http://schemas.microsoft.com/office/drawing/2014/main" id="{FBB95A8C-CF60-E047-936D-B85222E54F37}"/>
                </a:ext>
              </a:extLst>
            </p:cNvPr>
            <p:cNvSpPr/>
            <p:nvPr/>
          </p:nvSpPr>
          <p:spPr>
            <a:xfrm>
              <a:off x="2057398" y="3446181"/>
              <a:ext cx="696973" cy="49993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E57AE6-5039-C34C-AAF8-DEA19943D62C}"/>
                </a:ext>
              </a:extLst>
            </p:cNvPr>
            <p:cNvSpPr txBox="1"/>
            <p:nvPr/>
          </p:nvSpPr>
          <p:spPr>
            <a:xfrm>
              <a:off x="2057398" y="3557277"/>
              <a:ext cx="541559" cy="276999"/>
            </a:xfrm>
            <a:prstGeom prst="rect">
              <a:avLst/>
            </a:prstGeom>
            <a:noFill/>
          </p:spPr>
          <p:txBody>
            <a:bodyPr wrap="none" rtlCol="0">
              <a:spAutoFit/>
            </a:bodyPr>
            <a:lstStyle/>
            <a:p>
              <a:r>
                <a:rPr lang="en-US" sz="1200" dirty="0"/>
                <a:t>Zoom</a:t>
              </a:r>
            </a:p>
          </p:txBody>
        </p:sp>
      </p:grpSp>
      <p:grpSp>
        <p:nvGrpSpPr>
          <p:cNvPr id="18" name="Group 17">
            <a:extLst>
              <a:ext uri="{FF2B5EF4-FFF2-40B4-BE49-F238E27FC236}">
                <a16:creationId xmlns:a16="http://schemas.microsoft.com/office/drawing/2014/main" id="{E5DFEB19-F18D-E448-9F8A-042DC467E03D}"/>
              </a:ext>
            </a:extLst>
          </p:cNvPr>
          <p:cNvGrpSpPr/>
          <p:nvPr/>
        </p:nvGrpSpPr>
        <p:grpSpPr>
          <a:xfrm>
            <a:off x="2057398" y="5098460"/>
            <a:ext cx="696973" cy="499931"/>
            <a:chOff x="2057398" y="3446181"/>
            <a:chExt cx="696973" cy="499931"/>
          </a:xfrm>
        </p:grpSpPr>
        <p:sp>
          <p:nvSpPr>
            <p:cNvPr id="19" name="Right Arrow 18">
              <a:extLst>
                <a:ext uri="{FF2B5EF4-FFF2-40B4-BE49-F238E27FC236}">
                  <a16:creationId xmlns:a16="http://schemas.microsoft.com/office/drawing/2014/main" id="{AF3DE74C-0304-B747-A23F-6CCD61373332}"/>
                </a:ext>
              </a:extLst>
            </p:cNvPr>
            <p:cNvSpPr/>
            <p:nvPr/>
          </p:nvSpPr>
          <p:spPr>
            <a:xfrm>
              <a:off x="2057398" y="3446181"/>
              <a:ext cx="696973" cy="49993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307EE2C-EB3A-904F-9076-9D718976B050}"/>
                </a:ext>
              </a:extLst>
            </p:cNvPr>
            <p:cNvSpPr txBox="1"/>
            <p:nvPr/>
          </p:nvSpPr>
          <p:spPr>
            <a:xfrm>
              <a:off x="2057398" y="3557277"/>
              <a:ext cx="541559" cy="276999"/>
            </a:xfrm>
            <a:prstGeom prst="rect">
              <a:avLst/>
            </a:prstGeom>
            <a:noFill/>
          </p:spPr>
          <p:txBody>
            <a:bodyPr wrap="none" rtlCol="0">
              <a:spAutoFit/>
            </a:bodyPr>
            <a:lstStyle/>
            <a:p>
              <a:r>
                <a:rPr lang="en-US" sz="1200" dirty="0"/>
                <a:t>Zoom</a:t>
              </a:r>
            </a:p>
          </p:txBody>
        </p:sp>
      </p:grpSp>
      <p:grpSp>
        <p:nvGrpSpPr>
          <p:cNvPr id="8" name="Group 7">
            <a:extLst>
              <a:ext uri="{FF2B5EF4-FFF2-40B4-BE49-F238E27FC236}">
                <a16:creationId xmlns:a16="http://schemas.microsoft.com/office/drawing/2014/main" id="{B4440A59-57C2-2743-86A6-E92E0D1A0D9E}"/>
              </a:ext>
            </a:extLst>
          </p:cNvPr>
          <p:cNvGrpSpPr/>
          <p:nvPr/>
        </p:nvGrpSpPr>
        <p:grpSpPr>
          <a:xfrm>
            <a:off x="117042" y="3689200"/>
            <a:ext cx="814834" cy="365125"/>
            <a:chOff x="175766" y="3701478"/>
            <a:chExt cx="717804" cy="365125"/>
          </a:xfrm>
        </p:grpSpPr>
        <p:sp>
          <p:nvSpPr>
            <p:cNvPr id="17" name="Right Arrow 16">
              <a:extLst>
                <a:ext uri="{FF2B5EF4-FFF2-40B4-BE49-F238E27FC236}">
                  <a16:creationId xmlns:a16="http://schemas.microsoft.com/office/drawing/2014/main" id="{0C8F2073-26FF-D548-8CAB-5C4849E4F0FA}"/>
                </a:ext>
              </a:extLst>
            </p:cNvPr>
            <p:cNvSpPr/>
            <p:nvPr/>
          </p:nvSpPr>
          <p:spPr>
            <a:xfrm>
              <a:off x="175766" y="3701478"/>
              <a:ext cx="717804" cy="36512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D6CFF0-FC09-EC41-A3E5-EA76039A7B96}"/>
                </a:ext>
              </a:extLst>
            </p:cNvPr>
            <p:cNvSpPr txBox="1"/>
            <p:nvPr/>
          </p:nvSpPr>
          <p:spPr>
            <a:xfrm>
              <a:off x="239833" y="3734417"/>
              <a:ext cx="434734" cy="307777"/>
            </a:xfrm>
            <a:prstGeom prst="rect">
              <a:avLst/>
            </a:prstGeom>
            <a:noFill/>
          </p:spPr>
          <p:txBody>
            <a:bodyPr wrap="none" rtlCol="0">
              <a:spAutoFit/>
            </a:bodyPr>
            <a:lstStyle/>
            <a:p>
              <a:r>
                <a:rPr lang="en-US" sz="1400" b="1" dirty="0"/>
                <a:t>???</a:t>
              </a:r>
            </a:p>
          </p:txBody>
        </p:sp>
      </p:grpSp>
      <p:grpSp>
        <p:nvGrpSpPr>
          <p:cNvPr id="22" name="Group 21">
            <a:extLst>
              <a:ext uri="{FF2B5EF4-FFF2-40B4-BE49-F238E27FC236}">
                <a16:creationId xmlns:a16="http://schemas.microsoft.com/office/drawing/2014/main" id="{53E2D21C-BC3F-9E4D-8299-0E6581588F3A}"/>
              </a:ext>
            </a:extLst>
          </p:cNvPr>
          <p:cNvGrpSpPr/>
          <p:nvPr/>
        </p:nvGrpSpPr>
        <p:grpSpPr>
          <a:xfrm>
            <a:off x="165557" y="2882460"/>
            <a:ext cx="717804" cy="365125"/>
            <a:chOff x="165557" y="2842282"/>
            <a:chExt cx="717804" cy="365125"/>
          </a:xfrm>
        </p:grpSpPr>
        <p:sp>
          <p:nvSpPr>
            <p:cNvPr id="12" name="Right Arrow 11">
              <a:extLst>
                <a:ext uri="{FF2B5EF4-FFF2-40B4-BE49-F238E27FC236}">
                  <a16:creationId xmlns:a16="http://schemas.microsoft.com/office/drawing/2014/main" id="{AA48C903-B759-E748-8136-3259483BDCB1}"/>
                </a:ext>
              </a:extLst>
            </p:cNvPr>
            <p:cNvSpPr/>
            <p:nvPr/>
          </p:nvSpPr>
          <p:spPr>
            <a:xfrm>
              <a:off x="165557" y="2842282"/>
              <a:ext cx="717804" cy="36512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245D9E2-8A7E-B548-A144-F4A71533BE16}"/>
                </a:ext>
              </a:extLst>
            </p:cNvPr>
            <p:cNvSpPr txBox="1"/>
            <p:nvPr/>
          </p:nvSpPr>
          <p:spPr>
            <a:xfrm>
              <a:off x="175766" y="2870955"/>
              <a:ext cx="583045" cy="307777"/>
            </a:xfrm>
            <a:prstGeom prst="rect">
              <a:avLst/>
            </a:prstGeom>
            <a:noFill/>
          </p:spPr>
          <p:txBody>
            <a:bodyPr wrap="none" rtlCol="0">
              <a:spAutoFit/>
            </a:bodyPr>
            <a:lstStyle/>
            <a:p>
              <a:r>
                <a:rPr lang="en-US" sz="1400" dirty="0"/>
                <a:t>More</a:t>
              </a:r>
            </a:p>
          </p:txBody>
        </p:sp>
      </p:grpSp>
      <p:grpSp>
        <p:nvGrpSpPr>
          <p:cNvPr id="23" name="Group 22">
            <a:extLst>
              <a:ext uri="{FF2B5EF4-FFF2-40B4-BE49-F238E27FC236}">
                <a16:creationId xmlns:a16="http://schemas.microsoft.com/office/drawing/2014/main" id="{50AC5FFE-6137-CF48-AFF8-641406BE9822}"/>
              </a:ext>
            </a:extLst>
          </p:cNvPr>
          <p:cNvGrpSpPr/>
          <p:nvPr/>
        </p:nvGrpSpPr>
        <p:grpSpPr>
          <a:xfrm>
            <a:off x="5486400" y="6280366"/>
            <a:ext cx="717804" cy="365125"/>
            <a:chOff x="165557" y="2842282"/>
            <a:chExt cx="717804" cy="365125"/>
          </a:xfrm>
        </p:grpSpPr>
        <p:sp>
          <p:nvSpPr>
            <p:cNvPr id="24" name="Right Arrow 23">
              <a:extLst>
                <a:ext uri="{FF2B5EF4-FFF2-40B4-BE49-F238E27FC236}">
                  <a16:creationId xmlns:a16="http://schemas.microsoft.com/office/drawing/2014/main" id="{A66AAECC-B63F-E545-AFF0-14C7283967DA}"/>
                </a:ext>
              </a:extLst>
            </p:cNvPr>
            <p:cNvSpPr/>
            <p:nvPr/>
          </p:nvSpPr>
          <p:spPr>
            <a:xfrm>
              <a:off x="165557" y="2842282"/>
              <a:ext cx="717804" cy="36512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7944C14-D3B2-1849-BA48-7CAF9FA03DC8}"/>
                </a:ext>
              </a:extLst>
            </p:cNvPr>
            <p:cNvSpPr txBox="1"/>
            <p:nvPr/>
          </p:nvSpPr>
          <p:spPr>
            <a:xfrm>
              <a:off x="175766" y="2870955"/>
              <a:ext cx="583045" cy="307777"/>
            </a:xfrm>
            <a:prstGeom prst="rect">
              <a:avLst/>
            </a:prstGeom>
            <a:noFill/>
          </p:spPr>
          <p:txBody>
            <a:bodyPr wrap="none" rtlCol="0">
              <a:spAutoFit/>
            </a:bodyPr>
            <a:lstStyle/>
            <a:p>
              <a:r>
                <a:rPr lang="en-US" sz="1400" dirty="0"/>
                <a:t>More</a:t>
              </a:r>
            </a:p>
          </p:txBody>
        </p:sp>
      </p:grpSp>
      <p:grpSp>
        <p:nvGrpSpPr>
          <p:cNvPr id="27" name="Group 26">
            <a:extLst>
              <a:ext uri="{FF2B5EF4-FFF2-40B4-BE49-F238E27FC236}">
                <a16:creationId xmlns:a16="http://schemas.microsoft.com/office/drawing/2014/main" id="{ECBB76EE-CC35-8243-83F5-96FB2979048B}"/>
              </a:ext>
            </a:extLst>
          </p:cNvPr>
          <p:cNvGrpSpPr/>
          <p:nvPr/>
        </p:nvGrpSpPr>
        <p:grpSpPr>
          <a:xfrm>
            <a:off x="175766" y="4043604"/>
            <a:ext cx="717804" cy="365125"/>
            <a:chOff x="175766" y="4066603"/>
            <a:chExt cx="717804" cy="365125"/>
          </a:xfrm>
        </p:grpSpPr>
        <p:sp>
          <p:nvSpPr>
            <p:cNvPr id="14" name="Right Arrow 13">
              <a:extLst>
                <a:ext uri="{FF2B5EF4-FFF2-40B4-BE49-F238E27FC236}">
                  <a16:creationId xmlns:a16="http://schemas.microsoft.com/office/drawing/2014/main" id="{32BAFC8C-3ABA-014C-B2DD-E51A6C603395}"/>
                </a:ext>
              </a:extLst>
            </p:cNvPr>
            <p:cNvSpPr/>
            <p:nvPr/>
          </p:nvSpPr>
          <p:spPr>
            <a:xfrm>
              <a:off x="175766" y="4066603"/>
              <a:ext cx="717804"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6CF47EC-0925-5448-9A53-751A6CC05470}"/>
                </a:ext>
              </a:extLst>
            </p:cNvPr>
            <p:cNvSpPr txBox="1"/>
            <p:nvPr/>
          </p:nvSpPr>
          <p:spPr>
            <a:xfrm>
              <a:off x="230685" y="4095276"/>
              <a:ext cx="481222" cy="307777"/>
            </a:xfrm>
            <a:prstGeom prst="rect">
              <a:avLst/>
            </a:prstGeom>
            <a:noFill/>
          </p:spPr>
          <p:txBody>
            <a:bodyPr wrap="none" rtlCol="0">
              <a:spAutoFit/>
            </a:bodyPr>
            <a:lstStyle/>
            <a:p>
              <a:r>
                <a:rPr lang="en-US" sz="1400" b="1" dirty="0"/>
                <a:t>Join</a:t>
              </a:r>
            </a:p>
          </p:txBody>
        </p:sp>
      </p:grpSp>
      <p:grpSp>
        <p:nvGrpSpPr>
          <p:cNvPr id="28" name="Group 27">
            <a:extLst>
              <a:ext uri="{FF2B5EF4-FFF2-40B4-BE49-F238E27FC236}">
                <a16:creationId xmlns:a16="http://schemas.microsoft.com/office/drawing/2014/main" id="{28D0B959-9AC8-AA45-99AF-6A0BCB08B2F1}"/>
              </a:ext>
            </a:extLst>
          </p:cNvPr>
          <p:cNvGrpSpPr/>
          <p:nvPr/>
        </p:nvGrpSpPr>
        <p:grpSpPr>
          <a:xfrm>
            <a:off x="208485" y="3469151"/>
            <a:ext cx="717804" cy="365125"/>
            <a:chOff x="175766" y="4066603"/>
            <a:chExt cx="717804" cy="365125"/>
          </a:xfrm>
        </p:grpSpPr>
        <p:sp>
          <p:nvSpPr>
            <p:cNvPr id="29" name="Right Arrow 28">
              <a:extLst>
                <a:ext uri="{FF2B5EF4-FFF2-40B4-BE49-F238E27FC236}">
                  <a16:creationId xmlns:a16="http://schemas.microsoft.com/office/drawing/2014/main" id="{41BC0492-1CCC-4E4F-B2E7-46E39ACC1D4B}"/>
                </a:ext>
              </a:extLst>
            </p:cNvPr>
            <p:cNvSpPr/>
            <p:nvPr/>
          </p:nvSpPr>
          <p:spPr>
            <a:xfrm>
              <a:off x="175766" y="4066603"/>
              <a:ext cx="717804"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0D03DA3-C7CD-CC40-A35F-0FDE89F46C3B}"/>
                </a:ext>
              </a:extLst>
            </p:cNvPr>
            <p:cNvSpPr txBox="1"/>
            <p:nvPr/>
          </p:nvSpPr>
          <p:spPr>
            <a:xfrm>
              <a:off x="230685" y="4095276"/>
              <a:ext cx="481222" cy="307777"/>
            </a:xfrm>
            <a:prstGeom prst="rect">
              <a:avLst/>
            </a:prstGeom>
            <a:noFill/>
          </p:spPr>
          <p:txBody>
            <a:bodyPr wrap="none" rtlCol="0">
              <a:spAutoFit/>
            </a:bodyPr>
            <a:lstStyle/>
            <a:p>
              <a:r>
                <a:rPr lang="en-US" sz="1400" b="1" dirty="0"/>
                <a:t>Join</a:t>
              </a:r>
            </a:p>
          </p:txBody>
        </p:sp>
      </p:grpSp>
    </p:spTree>
    <p:extLst>
      <p:ext uri="{BB962C8B-B14F-4D97-AF65-F5344CB8AC3E}">
        <p14:creationId xmlns:p14="http://schemas.microsoft.com/office/powerpoint/2010/main" val="251066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6442DB-E610-4F4B-B309-B1FAAF7168A6}"/>
              </a:ext>
            </a:extLst>
          </p:cNvPr>
          <p:cNvSpPr>
            <a:spLocks noGrp="1"/>
          </p:cNvSpPr>
          <p:nvPr>
            <p:ph type="sldNum" sz="quarter" idx="16"/>
          </p:nvPr>
        </p:nvSpPr>
        <p:spPr/>
        <p:txBody>
          <a:bodyPr/>
          <a:lstStyle/>
          <a:p>
            <a:fld id="{111DB74A-73E3-49E8-8984-0D5D8C20C556}" type="slidenum">
              <a:rPr lang="en-US" smtClean="0"/>
              <a:pPr/>
              <a:t>50</a:t>
            </a:fld>
            <a:endParaRPr lang="en-US" dirty="0"/>
          </a:p>
        </p:txBody>
      </p:sp>
      <p:pic>
        <p:nvPicPr>
          <p:cNvPr id="9" name="Picture 8">
            <a:extLst>
              <a:ext uri="{FF2B5EF4-FFF2-40B4-BE49-F238E27FC236}">
                <a16:creationId xmlns:a16="http://schemas.microsoft.com/office/drawing/2014/main" id="{1869187C-106D-0E4D-89AC-26B58FA89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199" y="1633818"/>
            <a:ext cx="3906675" cy="4593842"/>
          </a:xfrm>
          <a:prstGeom prst="rect">
            <a:avLst/>
          </a:prstGeom>
        </p:spPr>
      </p:pic>
      <p:sp>
        <p:nvSpPr>
          <p:cNvPr id="11" name="TextBox 10">
            <a:extLst>
              <a:ext uri="{FF2B5EF4-FFF2-40B4-BE49-F238E27FC236}">
                <a16:creationId xmlns:a16="http://schemas.microsoft.com/office/drawing/2014/main" id="{DB226255-ED87-6545-9C0E-4F6120B08669}"/>
              </a:ext>
            </a:extLst>
          </p:cNvPr>
          <p:cNvSpPr txBox="1"/>
          <p:nvPr/>
        </p:nvSpPr>
        <p:spPr>
          <a:xfrm>
            <a:off x="1179133" y="220512"/>
            <a:ext cx="7034806" cy="1200329"/>
          </a:xfrm>
          <a:prstGeom prst="rect">
            <a:avLst/>
          </a:prstGeom>
          <a:noFill/>
        </p:spPr>
        <p:txBody>
          <a:bodyPr wrap="square" rtlCol="0">
            <a:spAutoFit/>
          </a:bodyPr>
          <a:lstStyle/>
          <a:p>
            <a:pPr algn="ctr"/>
            <a:r>
              <a:rPr lang="en-US" sz="3600" b="1" dirty="0">
                <a:solidFill>
                  <a:schemeClr val="tx2">
                    <a:lumMod val="75000"/>
                  </a:schemeClr>
                </a:solidFill>
              </a:rPr>
              <a:t>Fourth Climate Assessment</a:t>
            </a:r>
          </a:p>
          <a:p>
            <a:pPr algn="ctr"/>
            <a:r>
              <a:rPr lang="en-US" sz="3600" b="1" dirty="0">
                <a:solidFill>
                  <a:schemeClr val="tx2">
                    <a:lumMod val="75000"/>
                  </a:schemeClr>
                </a:solidFill>
              </a:rPr>
              <a:t>Sacramento Valley</a:t>
            </a:r>
          </a:p>
        </p:txBody>
      </p:sp>
      <p:sp>
        <p:nvSpPr>
          <p:cNvPr id="6" name="TextBox 5">
            <a:extLst>
              <a:ext uri="{FF2B5EF4-FFF2-40B4-BE49-F238E27FC236}">
                <a16:creationId xmlns:a16="http://schemas.microsoft.com/office/drawing/2014/main" id="{802E46EE-81C4-5048-9137-771781DB1F99}"/>
              </a:ext>
            </a:extLst>
          </p:cNvPr>
          <p:cNvSpPr txBox="1"/>
          <p:nvPr/>
        </p:nvSpPr>
        <p:spPr>
          <a:xfrm rot="-960000">
            <a:off x="327992" y="562274"/>
            <a:ext cx="1430584" cy="369332"/>
          </a:xfrm>
          <a:prstGeom prst="rect">
            <a:avLst/>
          </a:prstGeom>
          <a:solidFill>
            <a:schemeClr val="accent6">
              <a:lumMod val="40000"/>
              <a:lumOff val="60000"/>
            </a:schemeClr>
          </a:solidFill>
          <a:ln w="38100">
            <a:solidFill>
              <a:srgbClr val="FF0000"/>
            </a:solidFill>
          </a:ln>
        </p:spPr>
        <p:txBody>
          <a:bodyPr wrap="none" rtlCol="0">
            <a:spAutoFit/>
          </a:bodyPr>
          <a:lstStyle/>
          <a:p>
            <a:r>
              <a:rPr lang="en-US" b="1" dirty="0">
                <a:solidFill>
                  <a:schemeClr val="tx2"/>
                </a:solidFill>
              </a:rPr>
              <a:t>Resource List</a:t>
            </a:r>
          </a:p>
        </p:txBody>
      </p:sp>
    </p:spTree>
    <p:extLst>
      <p:ext uri="{BB962C8B-B14F-4D97-AF65-F5344CB8AC3E}">
        <p14:creationId xmlns:p14="http://schemas.microsoft.com/office/powerpoint/2010/main" val="397136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C8EBC3-B30B-A749-9418-C7B7ADDFAC1E}"/>
              </a:ext>
            </a:extLst>
          </p:cNvPr>
          <p:cNvSpPr>
            <a:spLocks noGrp="1"/>
          </p:cNvSpPr>
          <p:nvPr>
            <p:ph type="sldNum" sz="quarter" idx="16"/>
          </p:nvPr>
        </p:nvSpPr>
        <p:spPr/>
        <p:txBody>
          <a:bodyPr/>
          <a:lstStyle/>
          <a:p>
            <a:fld id="{111DB74A-73E3-49E8-8984-0D5D8C20C556}" type="slidenum">
              <a:rPr lang="en-US" smtClean="0"/>
              <a:pPr/>
              <a:t>51</a:t>
            </a:fld>
            <a:endParaRPr lang="en-US" dirty="0"/>
          </a:p>
        </p:txBody>
      </p:sp>
      <p:sp>
        <p:nvSpPr>
          <p:cNvPr id="5" name="Title 4">
            <a:extLst>
              <a:ext uri="{FF2B5EF4-FFF2-40B4-BE49-F238E27FC236}">
                <a16:creationId xmlns:a16="http://schemas.microsoft.com/office/drawing/2014/main" id="{86FD2BF1-0057-E444-9D9F-5FD9E260C2FC}"/>
              </a:ext>
            </a:extLst>
          </p:cNvPr>
          <p:cNvSpPr>
            <a:spLocks noGrp="1"/>
          </p:cNvSpPr>
          <p:nvPr>
            <p:ph type="title"/>
          </p:nvPr>
        </p:nvSpPr>
        <p:spPr/>
        <p:txBody>
          <a:bodyPr/>
          <a:lstStyle/>
          <a:p>
            <a:r>
              <a:rPr lang="en-US" dirty="0"/>
              <a:t>Resources Handout</a:t>
            </a:r>
          </a:p>
        </p:txBody>
      </p:sp>
      <p:pic>
        <p:nvPicPr>
          <p:cNvPr id="9" name="Picture 8">
            <a:extLst>
              <a:ext uri="{FF2B5EF4-FFF2-40B4-BE49-F238E27FC236}">
                <a16:creationId xmlns:a16="http://schemas.microsoft.com/office/drawing/2014/main" id="{192D01D9-4396-5B4A-8BB0-449D03A4F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474" y="1417638"/>
            <a:ext cx="5160014" cy="4761558"/>
          </a:xfrm>
          <a:prstGeom prst="rect">
            <a:avLst/>
          </a:prstGeom>
        </p:spPr>
      </p:pic>
    </p:spTree>
    <p:extLst>
      <p:ext uri="{BB962C8B-B14F-4D97-AF65-F5344CB8AC3E}">
        <p14:creationId xmlns:p14="http://schemas.microsoft.com/office/powerpoint/2010/main" val="32089016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417638"/>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a:xfrm>
            <a:off x="685800" y="2209642"/>
            <a:ext cx="8229600" cy="1594164"/>
          </a:xfrm>
        </p:spPr>
        <p:txBody>
          <a:bodyPr>
            <a:normAutofit/>
          </a:bodyPr>
          <a:lstStyle/>
          <a:p>
            <a:pPr algn="ctr"/>
            <a:r>
              <a:rPr lang="en-US" dirty="0"/>
              <a:t>Master Gardener Website: </a:t>
            </a:r>
            <a:r>
              <a:rPr lang="en-US" b="1" dirty="0" err="1"/>
              <a:t>pcmg.ucanr.org</a:t>
            </a:r>
            <a:endParaRPr lang="en-US" dirty="0"/>
          </a:p>
          <a:p>
            <a:pPr algn="ctr"/>
            <a:r>
              <a:rPr lang="en-US" dirty="0"/>
              <a:t>Master Gardener Hotline: </a:t>
            </a:r>
            <a:r>
              <a:rPr lang="en-US" b="1" dirty="0"/>
              <a:t>(530) 889-7388</a:t>
            </a:r>
          </a:p>
          <a:p>
            <a:pPr algn="ctr"/>
            <a:r>
              <a:rPr lang="en-US" dirty="0"/>
              <a:t>Composting  Rot Line: </a:t>
            </a:r>
            <a:r>
              <a:rPr lang="en-US" b="1" dirty="0"/>
              <a:t>(530) 889-7399</a:t>
            </a:r>
          </a:p>
        </p:txBody>
      </p:sp>
      <p:sp>
        <p:nvSpPr>
          <p:cNvPr id="10" name="Slide Number Placeholder 9"/>
          <p:cNvSpPr>
            <a:spLocks noGrp="1"/>
          </p:cNvSpPr>
          <p:nvPr>
            <p:ph type="sldNum" sz="quarter" idx="12"/>
          </p:nvPr>
        </p:nvSpPr>
        <p:spPr/>
        <p:txBody>
          <a:bodyPr/>
          <a:lstStyle/>
          <a:p>
            <a:fld id="{111DB74A-73E3-49E8-8984-0D5D8C20C556}" type="slidenum">
              <a:rPr lang="en-US" smtClean="0"/>
              <a:pPr/>
              <a:t>52</a:t>
            </a:fld>
            <a:endParaRPr lang="en-US"/>
          </a:p>
        </p:txBody>
      </p:sp>
      <p:pic>
        <p:nvPicPr>
          <p:cNvPr id="4" name="Picture 3">
            <a:extLst>
              <a:ext uri="{FF2B5EF4-FFF2-40B4-BE49-F238E27FC236}">
                <a16:creationId xmlns:a16="http://schemas.microsoft.com/office/drawing/2014/main" id="{CA230168-1F50-584F-8641-2A590C7FF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947007"/>
            <a:ext cx="3051175" cy="2125137"/>
          </a:xfrm>
          <a:prstGeom prst="rect">
            <a:avLst/>
          </a:prstGeom>
        </p:spPr>
      </p:pic>
      <p:sp>
        <p:nvSpPr>
          <p:cNvPr id="2" name="TextBox 1">
            <a:extLst>
              <a:ext uri="{FF2B5EF4-FFF2-40B4-BE49-F238E27FC236}">
                <a16:creationId xmlns:a16="http://schemas.microsoft.com/office/drawing/2014/main" id="{8573ACC1-84E1-EE4D-9877-99FD1531B203}"/>
              </a:ext>
            </a:extLst>
          </p:cNvPr>
          <p:cNvSpPr txBox="1"/>
          <p:nvPr/>
        </p:nvSpPr>
        <p:spPr>
          <a:xfrm>
            <a:off x="2627870" y="4604951"/>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A744818-9569-7648-8693-E8D96AEE0F4A}"/>
              </a:ext>
            </a:extLst>
          </p:cNvPr>
          <p:cNvSpPr txBox="1"/>
          <p:nvPr/>
        </p:nvSpPr>
        <p:spPr>
          <a:xfrm>
            <a:off x="2636108" y="3937686"/>
            <a:ext cx="184731" cy="369332"/>
          </a:xfrm>
          <a:prstGeom prst="rect">
            <a:avLst/>
          </a:prstGeom>
          <a:noFill/>
        </p:spPr>
        <p:txBody>
          <a:bodyPr wrap="none" rtlCol="0">
            <a:spAutoFit/>
          </a:bodyPr>
          <a:lstStyle/>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57200" y="1295400"/>
            <a:ext cx="5085594" cy="4419600"/>
          </a:xfrm>
        </p:spPr>
        <p:txBody>
          <a:bodyPr/>
          <a:lstStyle/>
          <a:p>
            <a:r>
              <a:rPr lang="en-US" dirty="0"/>
              <a:t>What is Climate Change?</a:t>
            </a:r>
          </a:p>
          <a:p>
            <a:r>
              <a:rPr lang="en-US" dirty="0"/>
              <a:t>The Science of Change</a:t>
            </a:r>
          </a:p>
          <a:p>
            <a:r>
              <a:rPr lang="en-US" dirty="0"/>
              <a:t>Adapting Gardening Practices</a:t>
            </a:r>
          </a:p>
          <a:p>
            <a:r>
              <a:rPr lang="en-US" dirty="0"/>
              <a:t>Be Fire Smart</a:t>
            </a:r>
          </a:p>
          <a:p>
            <a:r>
              <a:rPr lang="en-US" dirty="0"/>
              <a:t>Ask Questions</a:t>
            </a:r>
          </a:p>
        </p:txBody>
      </p:sp>
      <p:sp>
        <p:nvSpPr>
          <p:cNvPr id="5" name="Title 4"/>
          <p:cNvSpPr>
            <a:spLocks noGrp="1"/>
          </p:cNvSpPr>
          <p:nvPr>
            <p:ph type="title"/>
          </p:nvPr>
        </p:nvSpPr>
        <p:spPr>
          <a:xfrm>
            <a:off x="457200" y="274638"/>
            <a:ext cx="8229600" cy="715962"/>
          </a:xfrm>
        </p:spPr>
        <p:txBody>
          <a:bodyPr>
            <a:normAutofit fontScale="90000"/>
          </a:bodyPr>
          <a:lstStyle/>
          <a:p>
            <a:r>
              <a:rPr lang="en-US" dirty="0"/>
              <a:t>Agenda</a:t>
            </a:r>
          </a:p>
        </p:txBody>
      </p:sp>
      <p:sp>
        <p:nvSpPr>
          <p:cNvPr id="9" name="Slide Number Placeholder 8"/>
          <p:cNvSpPr>
            <a:spLocks noGrp="1"/>
          </p:cNvSpPr>
          <p:nvPr>
            <p:ph type="sldNum" sz="quarter" idx="16"/>
          </p:nvPr>
        </p:nvSpPr>
        <p:spPr/>
        <p:txBody>
          <a:bodyPr/>
          <a:lstStyle/>
          <a:p>
            <a:fld id="{111DB74A-73E3-49E8-8984-0D5D8C20C556}" type="slidenum">
              <a:rPr lang="en-US" smtClean="0"/>
              <a:pPr/>
              <a:t>6</a:t>
            </a:fld>
            <a:endParaRPr lang="en-US" dirty="0"/>
          </a:p>
        </p:txBody>
      </p:sp>
      <p:pic>
        <p:nvPicPr>
          <p:cNvPr id="6" name="Picture 5">
            <a:extLst>
              <a:ext uri="{FF2B5EF4-FFF2-40B4-BE49-F238E27FC236}">
                <a16:creationId xmlns:a16="http://schemas.microsoft.com/office/drawing/2014/main" id="{7FC2798B-2C73-2442-BBFD-D32D580ED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395" y="1600200"/>
            <a:ext cx="2255665" cy="3004248"/>
          </a:xfrm>
          <a:prstGeom prst="rect">
            <a:avLst/>
          </a:prstGeom>
        </p:spPr>
      </p:pic>
      <p:sp>
        <p:nvSpPr>
          <p:cNvPr id="10" name="Title 4">
            <a:extLst>
              <a:ext uri="{FF2B5EF4-FFF2-40B4-BE49-F238E27FC236}">
                <a16:creationId xmlns:a16="http://schemas.microsoft.com/office/drawing/2014/main" id="{6EA29B28-56D1-C54A-B4CD-28AFB5924486}"/>
              </a:ext>
            </a:extLst>
          </p:cNvPr>
          <p:cNvSpPr txBox="1">
            <a:spLocks/>
          </p:cNvSpPr>
          <p:nvPr/>
        </p:nvSpPr>
        <p:spPr>
          <a:xfrm>
            <a:off x="473015" y="4972356"/>
            <a:ext cx="8229600" cy="1383994"/>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A Handout with links</a:t>
            </a:r>
          </a:p>
          <a:p>
            <a:r>
              <a:rPr lang="en-US" dirty="0"/>
              <a:t> is available on our website: </a:t>
            </a:r>
            <a:r>
              <a:rPr lang="en-US" dirty="0" err="1"/>
              <a:t>pcmg.ucanr.org</a:t>
            </a:r>
            <a:endParaRPr lang="en-US" dirty="0"/>
          </a:p>
        </p:txBody>
      </p:sp>
    </p:spTree>
    <p:extLst>
      <p:ext uri="{BB962C8B-B14F-4D97-AF65-F5344CB8AC3E}">
        <p14:creationId xmlns:p14="http://schemas.microsoft.com/office/powerpoint/2010/main" val="1022566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402D94-0A4A-0D4F-939D-D0EE26EEA5C8}"/>
              </a:ext>
            </a:extLst>
          </p:cNvPr>
          <p:cNvSpPr>
            <a:spLocks noGrp="1"/>
          </p:cNvSpPr>
          <p:nvPr>
            <p:ph type="body" sz="quarter" idx="13"/>
          </p:nvPr>
        </p:nvSpPr>
        <p:spPr>
          <a:xfrm>
            <a:off x="685800" y="1394287"/>
            <a:ext cx="7620000" cy="3230562"/>
          </a:xfrm>
        </p:spPr>
        <p:txBody>
          <a:bodyPr>
            <a:noAutofit/>
          </a:bodyPr>
          <a:lstStyle/>
          <a:p>
            <a:pPr marL="0" indent="0"/>
            <a:r>
              <a:rPr lang="en-US" dirty="0"/>
              <a:t>Measured in small increments </a:t>
            </a:r>
          </a:p>
          <a:p>
            <a:pPr marL="0" indent="0"/>
            <a:r>
              <a:rPr lang="en-US" dirty="0"/>
              <a:t>Changes add up over time</a:t>
            </a:r>
          </a:p>
          <a:p>
            <a:pPr marL="0" indent="0"/>
            <a:r>
              <a:rPr lang="en-US" dirty="0"/>
              <a:t>Can have a huge impact on our gardens </a:t>
            </a:r>
          </a:p>
          <a:p>
            <a:endParaRPr lang="en-US" dirty="0"/>
          </a:p>
        </p:txBody>
      </p:sp>
      <p:sp>
        <p:nvSpPr>
          <p:cNvPr id="3" name="Slide Number Placeholder 2">
            <a:extLst>
              <a:ext uri="{FF2B5EF4-FFF2-40B4-BE49-F238E27FC236}">
                <a16:creationId xmlns:a16="http://schemas.microsoft.com/office/drawing/2014/main" id="{620DF1A7-D8EB-9C4A-9806-CDC7DC602EAC}"/>
              </a:ext>
            </a:extLst>
          </p:cNvPr>
          <p:cNvSpPr>
            <a:spLocks noGrp="1"/>
          </p:cNvSpPr>
          <p:nvPr>
            <p:ph type="sldNum" sz="quarter" idx="16"/>
          </p:nvPr>
        </p:nvSpPr>
        <p:spPr/>
        <p:txBody>
          <a:bodyPr/>
          <a:lstStyle/>
          <a:p>
            <a:fld id="{111DB74A-73E3-49E8-8984-0D5D8C20C556}" type="slidenum">
              <a:rPr lang="en-US" smtClean="0"/>
              <a:pPr/>
              <a:t>7</a:t>
            </a:fld>
            <a:endParaRPr lang="en-US" dirty="0"/>
          </a:p>
        </p:txBody>
      </p:sp>
      <p:sp>
        <p:nvSpPr>
          <p:cNvPr id="5" name="Title 4">
            <a:extLst>
              <a:ext uri="{FF2B5EF4-FFF2-40B4-BE49-F238E27FC236}">
                <a16:creationId xmlns:a16="http://schemas.microsoft.com/office/drawing/2014/main" id="{7DB9C759-F763-6A41-BDF1-C1C762962EA8}"/>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What is Climate Change?</a:t>
            </a:r>
          </a:p>
        </p:txBody>
      </p:sp>
      <p:pic>
        <p:nvPicPr>
          <p:cNvPr id="7" name="Picture 6">
            <a:extLst>
              <a:ext uri="{FF2B5EF4-FFF2-40B4-BE49-F238E27FC236}">
                <a16:creationId xmlns:a16="http://schemas.microsoft.com/office/drawing/2014/main" id="{67C8B6E8-6E37-A843-925B-B04EF92B6674}"/>
              </a:ext>
            </a:extLst>
          </p:cNvPr>
          <p:cNvPicPr>
            <a:picLocks noChangeAspect="1"/>
          </p:cNvPicPr>
          <p:nvPr/>
        </p:nvPicPr>
        <p:blipFill>
          <a:blip r:embed="rId3"/>
          <a:stretch>
            <a:fillRect/>
          </a:stretch>
        </p:blipFill>
        <p:spPr>
          <a:xfrm>
            <a:off x="2914650" y="3165354"/>
            <a:ext cx="3314700" cy="3230562"/>
          </a:xfrm>
          <a:prstGeom prst="rect">
            <a:avLst/>
          </a:prstGeom>
        </p:spPr>
      </p:pic>
    </p:spTree>
    <p:extLst>
      <p:ext uri="{BB962C8B-B14F-4D97-AF65-F5344CB8AC3E}">
        <p14:creationId xmlns:p14="http://schemas.microsoft.com/office/powerpoint/2010/main" val="2535213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6"/>
          </p:nvPr>
        </p:nvSpPr>
        <p:spPr/>
        <p:txBody>
          <a:bodyPr/>
          <a:lstStyle/>
          <a:p>
            <a:fld id="{111DB74A-73E3-49E8-8984-0D5D8C20C556}" type="slidenum">
              <a:rPr lang="en-US" smtClean="0"/>
              <a:pPr/>
              <a:t>8</a:t>
            </a:fld>
            <a:endParaRPr lang="en-US" dirty="0"/>
          </a:p>
        </p:txBody>
      </p:sp>
      <p:sp>
        <p:nvSpPr>
          <p:cNvPr id="5" name="Text Placeholder 4">
            <a:extLst>
              <a:ext uri="{FF2B5EF4-FFF2-40B4-BE49-F238E27FC236}">
                <a16:creationId xmlns:a16="http://schemas.microsoft.com/office/drawing/2014/main" id="{773E455C-F015-6D4F-9B65-B78344001AFA}"/>
              </a:ext>
            </a:extLst>
          </p:cNvPr>
          <p:cNvSpPr>
            <a:spLocks noGrp="1"/>
          </p:cNvSpPr>
          <p:nvPr>
            <p:ph type="body" sz="quarter" idx="13"/>
          </p:nvPr>
        </p:nvSpPr>
        <p:spPr>
          <a:xfrm>
            <a:off x="800100" y="1319212"/>
            <a:ext cx="7543800" cy="5060950"/>
          </a:xfrm>
        </p:spPr>
        <p:txBody>
          <a:bodyPr>
            <a:normAutofit/>
          </a:bodyPr>
          <a:lstStyle/>
          <a:p>
            <a:pPr algn="ctr"/>
            <a:r>
              <a:rPr lang="en-US" b="1" u="sng" dirty="0"/>
              <a:t>Weather vs. Climate</a:t>
            </a:r>
          </a:p>
          <a:p>
            <a:pPr algn="ctr"/>
            <a:endParaRPr lang="en-US" sz="1800" dirty="0"/>
          </a:p>
          <a:p>
            <a:pPr marL="0" indent="0" algn="ctr"/>
            <a:r>
              <a:rPr lang="en-US" b="1" u="sng" dirty="0"/>
              <a:t>Weather</a:t>
            </a:r>
            <a:r>
              <a:rPr lang="en-US" dirty="0"/>
              <a:t> </a:t>
            </a:r>
          </a:p>
          <a:p>
            <a:pPr marL="0" indent="0" algn="ctr"/>
            <a:r>
              <a:rPr lang="en-US" dirty="0"/>
              <a:t>What the temperature will be tomorrow or whether it will rain on Thursday. </a:t>
            </a:r>
          </a:p>
          <a:p>
            <a:pPr marL="0" indent="0" algn="ctr"/>
            <a:endParaRPr lang="en-US" sz="800" b="1" dirty="0"/>
          </a:p>
          <a:p>
            <a:pPr marL="0" indent="0" algn="ctr"/>
            <a:r>
              <a:rPr lang="en-US" b="1" u="sng" dirty="0"/>
              <a:t>Climate</a:t>
            </a:r>
            <a:r>
              <a:rPr lang="en-US" dirty="0"/>
              <a:t> </a:t>
            </a:r>
          </a:p>
          <a:p>
            <a:pPr marL="0" indent="0" algn="ctr"/>
            <a:r>
              <a:rPr lang="en-US" dirty="0"/>
              <a:t>Looks at long term (about 30 year) </a:t>
            </a:r>
          </a:p>
          <a:p>
            <a:pPr marL="0" indent="0" algn="ctr"/>
            <a:r>
              <a:rPr lang="en-US" dirty="0"/>
              <a:t>averages of daily weather. </a:t>
            </a:r>
          </a:p>
        </p:txBody>
      </p:sp>
      <p:sp>
        <p:nvSpPr>
          <p:cNvPr id="7" name="Title 4">
            <a:extLst>
              <a:ext uri="{FF2B5EF4-FFF2-40B4-BE49-F238E27FC236}">
                <a16:creationId xmlns:a16="http://schemas.microsoft.com/office/drawing/2014/main" id="{82EE30B2-0E7F-1144-937D-73A934451873}"/>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What is Climate Change?</a:t>
            </a:r>
          </a:p>
        </p:txBody>
      </p:sp>
      <p:pic>
        <p:nvPicPr>
          <p:cNvPr id="2" name="Picture 1">
            <a:extLst>
              <a:ext uri="{FF2B5EF4-FFF2-40B4-BE49-F238E27FC236}">
                <a16:creationId xmlns:a16="http://schemas.microsoft.com/office/drawing/2014/main" id="{0D8DD372-248D-B64F-887D-8AA55E9EEDF4}"/>
              </a:ext>
            </a:extLst>
          </p:cNvPr>
          <p:cNvPicPr>
            <a:picLocks noChangeAspect="1"/>
          </p:cNvPicPr>
          <p:nvPr/>
        </p:nvPicPr>
        <p:blipFill>
          <a:blip r:embed="rId3"/>
          <a:stretch>
            <a:fillRect/>
          </a:stretch>
        </p:blipFill>
        <p:spPr>
          <a:xfrm>
            <a:off x="6978650" y="1417638"/>
            <a:ext cx="1536700" cy="13081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A3E72-ABB6-D34B-B85D-ABF3F018CABF}"/>
              </a:ext>
            </a:extLst>
          </p:cNvPr>
          <p:cNvSpPr>
            <a:spLocks noGrp="1"/>
          </p:cNvSpPr>
          <p:nvPr>
            <p:ph type="body" sz="quarter" idx="13"/>
          </p:nvPr>
        </p:nvSpPr>
        <p:spPr>
          <a:xfrm>
            <a:off x="914400" y="1713053"/>
            <a:ext cx="6324599" cy="4419600"/>
          </a:xfrm>
        </p:spPr>
        <p:txBody>
          <a:bodyPr/>
          <a:lstStyle/>
          <a:p>
            <a:pPr marL="457200" indent="-457200">
              <a:buFont typeface="Wingdings" pitchFamily="2" charset="2"/>
              <a:buChar char="v"/>
            </a:pPr>
            <a:r>
              <a:rPr lang="en-US" dirty="0"/>
              <a:t>Mitigation</a:t>
            </a:r>
          </a:p>
          <a:p>
            <a:pPr marL="457200" indent="-457200">
              <a:buFont typeface="Wingdings" pitchFamily="2" charset="2"/>
              <a:buChar char="v"/>
            </a:pPr>
            <a:r>
              <a:rPr lang="en-US" dirty="0"/>
              <a:t>Adaptation</a:t>
            </a:r>
          </a:p>
          <a:p>
            <a:pPr marL="457200" indent="-457200">
              <a:buFont typeface="Wingdings" pitchFamily="2" charset="2"/>
              <a:buChar char="v"/>
            </a:pPr>
            <a:r>
              <a:rPr lang="en-US" dirty="0"/>
              <a:t>Phenology</a:t>
            </a:r>
          </a:p>
          <a:p>
            <a:pPr marL="457200" indent="-457200">
              <a:buFont typeface="Wingdings" pitchFamily="2" charset="2"/>
              <a:buChar char="v"/>
            </a:pPr>
            <a:r>
              <a:rPr lang="en-US" dirty="0"/>
              <a:t>Synchrony </a:t>
            </a:r>
          </a:p>
          <a:p>
            <a:pPr marL="457200" indent="-457200">
              <a:buFont typeface="Wingdings" pitchFamily="2" charset="2"/>
              <a:buChar char="v"/>
            </a:pPr>
            <a:r>
              <a:rPr lang="en-US" dirty="0"/>
              <a:t>Carbon sequestration</a:t>
            </a:r>
          </a:p>
          <a:p>
            <a:pPr marL="457200" indent="-457200">
              <a:buFont typeface="Wingdings" pitchFamily="2" charset="2"/>
              <a:buChar char="v"/>
            </a:pPr>
            <a:r>
              <a:rPr lang="en-US" dirty="0"/>
              <a:t>Ecosystem services</a:t>
            </a:r>
          </a:p>
          <a:p>
            <a:pPr marL="457200" indent="-457200">
              <a:buFont typeface="Wingdings" pitchFamily="2" charset="2"/>
              <a:buChar char="v"/>
            </a:pPr>
            <a:endParaRPr lang="en-US" dirty="0"/>
          </a:p>
        </p:txBody>
      </p:sp>
      <p:sp>
        <p:nvSpPr>
          <p:cNvPr id="3" name="Slide Number Placeholder 2">
            <a:extLst>
              <a:ext uri="{FF2B5EF4-FFF2-40B4-BE49-F238E27FC236}">
                <a16:creationId xmlns:a16="http://schemas.microsoft.com/office/drawing/2014/main" id="{0D61ED9F-D989-1E45-BBDD-BE84CD755BEB}"/>
              </a:ext>
            </a:extLst>
          </p:cNvPr>
          <p:cNvSpPr>
            <a:spLocks noGrp="1"/>
          </p:cNvSpPr>
          <p:nvPr>
            <p:ph type="sldNum" sz="quarter" idx="16"/>
          </p:nvPr>
        </p:nvSpPr>
        <p:spPr/>
        <p:txBody>
          <a:bodyPr/>
          <a:lstStyle/>
          <a:p>
            <a:fld id="{111DB74A-73E3-49E8-8984-0D5D8C20C556}" type="slidenum">
              <a:rPr lang="en-US" smtClean="0"/>
              <a:pPr/>
              <a:t>9</a:t>
            </a:fld>
            <a:endParaRPr lang="en-US" dirty="0"/>
          </a:p>
        </p:txBody>
      </p:sp>
      <p:sp>
        <p:nvSpPr>
          <p:cNvPr id="5" name="Title 4">
            <a:extLst>
              <a:ext uri="{FF2B5EF4-FFF2-40B4-BE49-F238E27FC236}">
                <a16:creationId xmlns:a16="http://schemas.microsoft.com/office/drawing/2014/main" id="{03C9D0E9-D489-B44C-9C38-106BCBB21AE4}"/>
              </a:ext>
            </a:extLst>
          </p:cNvPr>
          <p:cNvSpPr>
            <a:spLocks noGrp="1"/>
          </p:cNvSpPr>
          <p:nvPr>
            <p:ph type="title"/>
          </p:nvPr>
        </p:nvSpPr>
        <p:spPr/>
        <p:txBody>
          <a:bodyPr/>
          <a:lstStyle/>
          <a:p>
            <a:r>
              <a:rPr lang="en-US" dirty="0"/>
              <a:t>Climate Change Vocabulary</a:t>
            </a:r>
          </a:p>
        </p:txBody>
      </p:sp>
      <p:pic>
        <p:nvPicPr>
          <p:cNvPr id="7" name="Picture 6">
            <a:extLst>
              <a:ext uri="{FF2B5EF4-FFF2-40B4-BE49-F238E27FC236}">
                <a16:creationId xmlns:a16="http://schemas.microsoft.com/office/drawing/2014/main" id="{9A8921A1-0293-7F48-827C-24E062340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455" y="1713053"/>
            <a:ext cx="3690230" cy="2457450"/>
          </a:xfrm>
          <a:prstGeom prst="rect">
            <a:avLst/>
          </a:prstGeom>
        </p:spPr>
      </p:pic>
    </p:spTree>
    <p:extLst>
      <p:ext uri="{BB962C8B-B14F-4D97-AF65-F5344CB8AC3E}">
        <p14:creationId xmlns:p14="http://schemas.microsoft.com/office/powerpoint/2010/main" val="724232557"/>
      </p:ext>
    </p:extLst>
  </p:cSld>
  <p:clrMapOvr>
    <a:masterClrMapping/>
  </p:clrMapOvr>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299935</Template>
  <TotalTime>8255</TotalTime>
  <Words>4074</Words>
  <Application>Microsoft Macintosh PowerPoint</Application>
  <PresentationFormat>On-screen Show (4:3)</PresentationFormat>
  <Paragraphs>480</Paragraphs>
  <Slides>52</Slides>
  <Notes>42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52</vt:i4>
      </vt:variant>
    </vt:vector>
  </HeadingPairs>
  <TitlesOfParts>
    <vt:vector size="59" baseType="lpstr">
      <vt:lpstr>Arial</vt:lpstr>
      <vt:lpstr>ArialMT</vt:lpstr>
      <vt:lpstr>Calibri</vt:lpstr>
      <vt:lpstr>Wingdings</vt:lpstr>
      <vt:lpstr>UCANR Intro slides </vt:lpstr>
      <vt:lpstr>MG Content slides</vt:lpstr>
      <vt:lpstr>Content (no bottom logo)</vt:lpstr>
      <vt:lpstr>Gardening in a Changing Climate</vt:lpstr>
      <vt:lpstr>Who Are Master Gardeners?</vt:lpstr>
      <vt:lpstr>Who Are Master Gardeners?</vt:lpstr>
      <vt:lpstr>Who Are Master Gardeners?</vt:lpstr>
      <vt:lpstr>Homepage pcmg.ucanr.org</vt:lpstr>
      <vt:lpstr>Agenda</vt:lpstr>
      <vt:lpstr>PowerPoint Presentation</vt:lpstr>
      <vt:lpstr>PowerPoint Presentation</vt:lpstr>
      <vt:lpstr>Climate Change Vocabulary</vt:lpstr>
      <vt:lpstr>Mitigation vs. Adaptation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Handout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Nadine Hart</dc:creator>
  <cp:lastModifiedBy>Microsoft Office User</cp:lastModifiedBy>
  <cp:revision>226</cp:revision>
  <dcterms:created xsi:type="dcterms:W3CDTF">2019-08-07T21:26:16Z</dcterms:created>
  <dcterms:modified xsi:type="dcterms:W3CDTF">2022-12-07T15:15:41Z</dcterms:modified>
</cp:coreProperties>
</file>