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94" r:id="rId2"/>
    <p:sldMasterId id="2147483800" r:id="rId3"/>
  </p:sldMasterIdLst>
  <p:notesMasterIdLst>
    <p:notesMasterId r:id="rId35"/>
  </p:notesMasterIdLst>
  <p:handoutMasterIdLst>
    <p:handoutMasterId r:id="rId36"/>
  </p:handoutMasterIdLst>
  <p:sldIdLst>
    <p:sldId id="288" r:id="rId4"/>
    <p:sldId id="263" r:id="rId5"/>
    <p:sldId id="265" r:id="rId6"/>
    <p:sldId id="269" r:id="rId7"/>
    <p:sldId id="292" r:id="rId8"/>
    <p:sldId id="293" r:id="rId9"/>
    <p:sldId id="267" r:id="rId10"/>
    <p:sldId id="272" r:id="rId11"/>
    <p:sldId id="273" r:id="rId12"/>
    <p:sldId id="300" r:id="rId13"/>
    <p:sldId id="285" r:id="rId14"/>
    <p:sldId id="281" r:id="rId15"/>
    <p:sldId id="275" r:id="rId16"/>
    <p:sldId id="283" r:id="rId17"/>
    <p:sldId id="284" r:id="rId18"/>
    <p:sldId id="291" r:id="rId19"/>
    <p:sldId id="295" r:id="rId20"/>
    <p:sldId id="294" r:id="rId21"/>
    <p:sldId id="290" r:id="rId22"/>
    <p:sldId id="276" r:id="rId23"/>
    <p:sldId id="277" r:id="rId24"/>
    <p:sldId id="274" r:id="rId25"/>
    <p:sldId id="278" r:id="rId26"/>
    <p:sldId id="296" r:id="rId27"/>
    <p:sldId id="279" r:id="rId28"/>
    <p:sldId id="282" r:id="rId29"/>
    <p:sldId id="298" r:id="rId30"/>
    <p:sldId id="280" r:id="rId31"/>
    <p:sldId id="297" r:id="rId32"/>
    <p:sldId id="271" r:id="rId33"/>
    <p:sldId id="29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687"/>
    <a:srgbClr val="4F81BD"/>
    <a:srgbClr val="C0E4B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79425" autoAdjust="0"/>
  </p:normalViewPr>
  <p:slideViewPr>
    <p:cSldViewPr>
      <p:cViewPr varScale="1">
        <p:scale>
          <a:sx n="87" d="100"/>
          <a:sy n="87" d="100"/>
        </p:scale>
        <p:origin x="1272" y="184"/>
      </p:cViewPr>
      <p:guideLst>
        <p:guide orient="horz" pos="2160"/>
        <p:guide pos="2880"/>
      </p:guideLst>
    </p:cSldViewPr>
  </p:slideViewPr>
  <p:outlineViewPr>
    <p:cViewPr>
      <p:scale>
        <a:sx n="33" d="100"/>
        <a:sy n="33" d="100"/>
      </p:scale>
      <p:origin x="0" y="-3296"/>
    </p:cViewPr>
  </p:outlineViewPr>
  <p:notesTextViewPr>
    <p:cViewPr>
      <p:scale>
        <a:sx n="100" d="100"/>
        <a:sy n="100" d="100"/>
      </p:scale>
      <p:origin x="0" y="0"/>
    </p:cViewPr>
  </p:notesTextViewPr>
  <p:sorterViewPr>
    <p:cViewPr>
      <p:scale>
        <a:sx n="100" d="100"/>
        <a:sy n="100" d="100"/>
      </p:scale>
      <p:origin x="0" y="-8304"/>
    </p:cViewPr>
  </p:sorterViewPr>
  <p:notesViewPr>
    <p:cSldViewPr>
      <p:cViewPr varScale="1">
        <p:scale>
          <a:sx n="48" d="100"/>
          <a:sy n="48" d="100"/>
        </p:scale>
        <p:origin x="2684" y="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10/2/22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10/2/22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tel:+1800222122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2007?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Created by</a:t>
            </a:r>
            <a:r>
              <a:rPr lang="en-US" dirty="0"/>
              <a:t>:   </a:t>
            </a:r>
            <a:r>
              <a:rPr lang="en-US" b="0" dirty="0"/>
              <a:t>Sharon Ross</a:t>
            </a:r>
            <a:endParaRPr lang="en-US" dirty="0"/>
          </a:p>
          <a:p>
            <a:r>
              <a:rPr lang="en-US" b="1" dirty="0"/>
              <a:t>Audience:     </a:t>
            </a:r>
            <a:r>
              <a:rPr lang="en-US" b="0" dirty="0"/>
              <a:t>Preschool teachers </a:t>
            </a:r>
            <a:endParaRPr lang="en-US" dirty="0"/>
          </a:p>
          <a:p>
            <a:r>
              <a:rPr lang="en-US" b="1" dirty="0"/>
              <a:t>Publicity:  </a:t>
            </a:r>
            <a:r>
              <a:rPr lang="en-US" dirty="0"/>
              <a:t>    </a:t>
            </a:r>
          </a:p>
          <a:p>
            <a:r>
              <a:rPr lang="en-US" b="1" dirty="0"/>
              <a:t>Update History:   August 2021, Carolyn McElhany, </a:t>
            </a:r>
            <a:r>
              <a:rPr lang="en-US" b="1" dirty="0" err="1"/>
              <a:t>Additonal</a:t>
            </a:r>
            <a:r>
              <a:rPr lang="en-US" b="1" dirty="0"/>
              <a:t> slides added for more detailed information on sources for identifying poisonous plants and their toxins. All links updated and verified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60A3E-4BC9-4497-95E2-69F5661E22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6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B3B"/>
                </a:solidFill>
                <a:effectLst/>
                <a:latin typeface="HelveticaNeue"/>
              </a:rPr>
              <a:t>Some plants may be safe and some dangerous. It is important to know which species you have and to check both the non-toxic plant list as well as the toxic plant list to make sure the plant you have is safe. </a:t>
            </a:r>
            <a:r>
              <a:rPr lang="en-US" dirty="0"/>
              <a:t>Each year about one in four calls to poison control centers across the US about plant and mushroom exposure involves a plant of unknown identity. It is important to know the identity </a:t>
            </a:r>
            <a:r>
              <a:rPr lang="en-US"/>
              <a:t>before calling.</a:t>
            </a:r>
            <a:endParaRPr lang="en-US" b="0" i="0" dirty="0">
              <a:solidFill>
                <a:srgbClr val="333333"/>
              </a:solidFill>
              <a:effectLst/>
              <a:latin typeface="Verdana" panose="020B0604030504040204" pitchFamily="34" charset="0"/>
            </a:endParaRPr>
          </a:p>
          <a:p>
            <a:endParaRPr lang="en-US" b="0" i="0" dirty="0">
              <a:solidFill>
                <a:srgbClr val="3B3B3B"/>
              </a:solidFill>
              <a:effectLst/>
              <a:latin typeface="HelveticaNeue"/>
            </a:endParaRPr>
          </a:p>
          <a:p>
            <a:endParaRPr lang="en-US" b="0" i="0" dirty="0">
              <a:solidFill>
                <a:srgbClr val="3B3B3B"/>
              </a:solidFill>
              <a:effectLst/>
              <a:latin typeface="HelveticaNeue"/>
            </a:endParaRPr>
          </a:p>
          <a:p>
            <a:r>
              <a:rPr lang="en-US" b="0" i="0" dirty="0">
                <a:solidFill>
                  <a:srgbClr val="3B3B3B"/>
                </a:solidFill>
                <a:effectLst/>
                <a:latin typeface="HelveticaNeue"/>
              </a:rPr>
              <a:t>You must have a name of the plant (either the common name or the Latin name) to get the most reliable specific information. Poison center staff cannot identify plants over the phone from the description of the plant. There are over 1,000,000 species of plants. A call to the poison center about an unknown plant described as having big, shiny green leaves is not enough information to know what the plant is. If you do not know the name of the plant, take the plant or a part of the plant with leaves, berries or flowers to a reputable plant nursery for a positive identification. Try to get the common name and the Latin scientific name. </a:t>
            </a:r>
            <a:r>
              <a:rPr lang="en-US" b="1" i="0" dirty="0">
                <a:solidFill>
                  <a:srgbClr val="3B3B3B"/>
                </a:solidFill>
                <a:effectLst/>
                <a:latin typeface="HelveticaNeue"/>
              </a:rPr>
              <a:t>Then call the California Poison Control System at 1-800-222-1222 for more help.</a:t>
            </a:r>
            <a:endParaRPr lang="en-US" b="0" i="0" dirty="0">
              <a:solidFill>
                <a:srgbClr val="3B3B3B"/>
              </a:solidFill>
              <a:effectLst/>
              <a:latin typeface="HelveticaNeue"/>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12</a:t>
            </a:fld>
            <a:endParaRPr lang="en-US"/>
          </a:p>
        </p:txBody>
      </p:sp>
    </p:spTree>
    <p:extLst>
      <p:ext uri="{BB962C8B-B14F-4D97-AF65-F5344CB8AC3E}">
        <p14:creationId xmlns:p14="http://schemas.microsoft.com/office/powerpoint/2010/main" val="2909471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ratings are:</a:t>
            </a:r>
          </a:p>
          <a:p>
            <a:r>
              <a:rPr lang="en-US" dirty="0"/>
              <a:t>Dermal 1</a:t>
            </a:r>
          </a:p>
          <a:p>
            <a:r>
              <a:rPr lang="en-US" dirty="0"/>
              <a:t>Oxalates-Fast onset 2a</a:t>
            </a:r>
          </a:p>
          <a:p>
            <a:r>
              <a:rPr lang="en-US" dirty="0"/>
              <a:t>Oxalates- late onset 2b</a:t>
            </a:r>
          </a:p>
          <a:p>
            <a:r>
              <a:rPr lang="en-US" dirty="0"/>
              <a:t>Moderate 3</a:t>
            </a:r>
          </a:p>
          <a:p>
            <a:r>
              <a:rPr lang="en-US" dirty="0"/>
              <a:t>Major 4</a:t>
            </a:r>
          </a:p>
          <a:p>
            <a:endParaRPr lang="en-US" dirty="0"/>
          </a:p>
          <a:p>
            <a:r>
              <a:rPr lang="en-US" dirty="0" err="1"/>
              <a:t>Oxolate</a:t>
            </a:r>
            <a:r>
              <a:rPr lang="en-US" dirty="0"/>
              <a:t> -</a:t>
            </a:r>
            <a:r>
              <a:rPr lang="en-US" b="0" i="0" dirty="0">
                <a:solidFill>
                  <a:srgbClr val="202124"/>
                </a:solidFill>
                <a:effectLst/>
                <a:latin typeface="Roboto" panose="02000000000000000000" pitchFamily="2" charset="0"/>
              </a:rPr>
              <a:t>Oxalic acid is </a:t>
            </a:r>
            <a:r>
              <a:rPr lang="en-US" b="1" i="0" dirty="0">
                <a:solidFill>
                  <a:srgbClr val="202124"/>
                </a:solidFill>
                <a:effectLst/>
                <a:latin typeface="Roboto" panose="02000000000000000000" pitchFamily="2" charset="0"/>
              </a:rPr>
              <a:t>an organic compound found in many plants</a:t>
            </a:r>
            <a:r>
              <a:rPr lang="en-US" b="0" i="0" dirty="0">
                <a:solidFill>
                  <a:srgbClr val="202124"/>
                </a:solidFill>
                <a:effectLst/>
                <a:latin typeface="Roboto" panose="02000000000000000000" pitchFamily="2" charset="0"/>
              </a:rPr>
              <a:t>. These include leafy greens, vegetables, fruits, cocoa, nuts and seeds ( 1 ). In plants, it's usually bound to minerals, forming oxalate. The terms “oxalic acid” and “oxalate” are used interchangeably in nutrition science.</a:t>
            </a:r>
          </a:p>
          <a:p>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F81BD"/>
                </a:solidFill>
              </a:rPr>
              <a:t>Dermal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F81BD"/>
                </a:solidFill>
              </a:rPr>
              <a:t>S</a:t>
            </a:r>
            <a:r>
              <a:rPr lang="en-US" sz="1200" b="0" i="0" dirty="0">
                <a:solidFill>
                  <a:srgbClr val="4F81BD"/>
                </a:solidFill>
                <a:effectLst/>
              </a:rPr>
              <a:t>ymptoms ranging from redness, itching, and rash to painful blisters like skin burns.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4F81BD"/>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F81BD"/>
                </a:solidFill>
              </a:rPr>
              <a:t>Oxalates-fast onset 2a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F81BD"/>
                </a:solidFill>
              </a:rPr>
              <a:t>J</a:t>
            </a:r>
            <a:r>
              <a:rPr lang="en-US" sz="1200" b="0" i="0" dirty="0">
                <a:solidFill>
                  <a:srgbClr val="4F81BD"/>
                </a:solidFill>
                <a:effectLst/>
              </a:rPr>
              <a:t>uice or sap contain tiny oxalate crystals that can cause immediate pain and irritation to the lips, mouth and tongue. In severe cases, they may cause breathing problems by causing swelling in the throat.</a:t>
            </a:r>
            <a:endParaRPr lang="en-US" sz="1200" dirty="0">
              <a:solidFill>
                <a:srgbClr val="4F81B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F81BD"/>
              </a:solidFill>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226916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effectLst/>
              </a:rPr>
              <a:t>Oxalate-late onset 2b-</a:t>
            </a:r>
          </a:p>
          <a:p>
            <a:r>
              <a:rPr lang="en-US" sz="1200" b="0" i="0" dirty="0">
                <a:solidFill>
                  <a:srgbClr val="4F81BD"/>
                </a:solidFill>
                <a:effectLst/>
              </a:rPr>
              <a:t>These also contain oxalate crystals that lodge in the kidneys and can cause kidney damage as well as nausea, vomiting and diarrhea but they do not cause immediate problems. </a:t>
            </a:r>
          </a:p>
          <a:p>
            <a:endParaRPr lang="en-US" sz="1200" b="0" i="0" dirty="0">
              <a:solidFill>
                <a:srgbClr val="4F81BD"/>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Moderate - 3</a:t>
            </a:r>
            <a:br>
              <a:rPr lang="en-US" sz="1600" dirty="0"/>
            </a:br>
            <a:r>
              <a:rPr lang="en-US" sz="1200" b="0" i="0" dirty="0">
                <a:solidFill>
                  <a:srgbClr val="4F81BD"/>
                </a:solidFill>
                <a:effectLst/>
              </a:rPr>
              <a:t>Ingestion of these plants is expected to cause nausea, vomiting, diarrhea and other symptoms that may cause illness but is not life-threatening.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4F81BD"/>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Major - 4</a:t>
            </a:r>
            <a:br>
              <a:rPr lang="en-US" sz="1600" dirty="0"/>
            </a:br>
            <a:r>
              <a:rPr lang="en-US" sz="1200" b="0" i="0" dirty="0">
                <a:solidFill>
                  <a:srgbClr val="4F81BD"/>
                </a:solidFill>
                <a:effectLst/>
              </a:rPr>
              <a:t>Ingestion of these plants, especially in large amounts, is expected to cause serious effects to the heart, liver, kidneys or brain. If ingested in any amount,  </a:t>
            </a:r>
            <a:br>
              <a:rPr lang="en-US" sz="1200" b="0" i="0" dirty="0">
                <a:solidFill>
                  <a:srgbClr val="4F81BD"/>
                </a:solidFill>
                <a:effectLst/>
              </a:rPr>
            </a:br>
            <a:r>
              <a:rPr lang="en-US" sz="1400" b="1" i="0" dirty="0">
                <a:solidFill>
                  <a:srgbClr val="4F81BD"/>
                </a:solidFill>
                <a:effectLst/>
              </a:rPr>
              <a:t>call the poison center immediately</a:t>
            </a:r>
            <a:r>
              <a:rPr lang="en-US" sz="1400" b="0" i="0" dirty="0">
                <a:solidFill>
                  <a:srgbClr val="4F81BD"/>
                </a:solidFill>
                <a:effectLst/>
              </a:rPr>
              <a:t>. </a:t>
            </a:r>
            <a:endParaRPr lang="en-US" sz="1400" b="1" dirty="0">
              <a:solidFill>
                <a:srgbClr val="4F81B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F81BD"/>
              </a:solidFill>
            </a:endParaRPr>
          </a:p>
          <a:p>
            <a:r>
              <a:rPr lang="en-US" dirty="0"/>
              <a:t>A cyclamen is shown here. The whole plant is toxic and is in the moderate category.</a:t>
            </a:r>
          </a:p>
        </p:txBody>
      </p:sp>
      <p:sp>
        <p:nvSpPr>
          <p:cNvPr id="4" name="Slide Number Placeholder 3"/>
          <p:cNvSpPr>
            <a:spLocks noGrp="1"/>
          </p:cNvSpPr>
          <p:nvPr>
            <p:ph type="sldNum" sz="quarter" idx="5"/>
          </p:nvPr>
        </p:nvSpPr>
        <p:spPr/>
        <p:txBody>
          <a:bodyPr/>
          <a:lstStyle/>
          <a:p>
            <a:fld id="{30B60A3E-4BC9-4497-95E2-69F5661E229A}" type="slidenum">
              <a:rPr lang="en-US" smtClean="0"/>
              <a:pPr/>
              <a:t>14</a:t>
            </a:fld>
            <a:endParaRPr lang="en-US"/>
          </a:p>
        </p:txBody>
      </p:sp>
    </p:spTree>
    <p:extLst>
      <p:ext uri="{BB962C8B-B14F-4D97-AF65-F5344CB8AC3E}">
        <p14:creationId xmlns:p14="http://schemas.microsoft.com/office/powerpoint/2010/main" val="48541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Shown here is a sample of the California Poison Controls list by common name. It is easy to be deceived by plants…one part may be edible while another is poisonous. </a:t>
            </a:r>
          </a:p>
          <a:p>
            <a:endParaRPr lang="en-US" b="0" i="0" dirty="0">
              <a:solidFill>
                <a:srgbClr val="333333"/>
              </a:solidFill>
              <a:effectLst/>
              <a:latin typeface="Source Sans Pro" panose="020B0503030403020204" pitchFamily="34" charset="0"/>
            </a:endParaRPr>
          </a:p>
          <a:p>
            <a:r>
              <a:rPr lang="en-US" b="0" i="0" dirty="0">
                <a:solidFill>
                  <a:srgbClr val="3B3B3B"/>
                </a:solidFill>
                <a:effectLst/>
                <a:latin typeface="HelveticaNeue"/>
              </a:rPr>
              <a:t>Look at the list and see which number is in the last column. Read the rating information guide below the list to see how the plant is dangerous.</a:t>
            </a:r>
          </a:p>
          <a:p>
            <a:endParaRPr lang="en-US" b="0" i="0" dirty="0">
              <a:solidFill>
                <a:srgbClr val="3B3B3B"/>
              </a:solidFill>
              <a:effectLst/>
              <a:latin typeface="HelveticaNeue"/>
            </a:endParaRPr>
          </a:p>
          <a:p>
            <a:endParaRPr lang="en-US" b="0" i="0" dirty="0">
              <a:solidFill>
                <a:srgbClr val="333333"/>
              </a:solidFill>
              <a:effectLst/>
              <a:latin typeface="Source Sans Pro" panose="020B0503030403020204" pitchFamily="34" charset="0"/>
            </a:endParaRPr>
          </a:p>
          <a:p>
            <a:endParaRPr lang="en-US" b="0"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0B60A3E-4BC9-4497-95E2-69F5661E229A}" type="slidenum">
              <a:rPr lang="en-US" smtClean="0"/>
              <a:pPr/>
              <a:t>15</a:t>
            </a:fld>
            <a:endParaRPr lang="en-US"/>
          </a:p>
        </p:txBody>
      </p:sp>
    </p:spTree>
    <p:extLst>
      <p:ext uri="{BB962C8B-B14F-4D97-AF65-F5344CB8AC3E}">
        <p14:creationId xmlns:p14="http://schemas.microsoft.com/office/powerpoint/2010/main" val="26763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it is important to emphasis that identity of a plant is crucial before contacting CPC.</a:t>
            </a:r>
          </a:p>
          <a:p>
            <a:endParaRPr lang="en-US" dirty="0"/>
          </a:p>
          <a:p>
            <a:r>
              <a:rPr lang="en-US" dirty="0"/>
              <a:t>A more general classification can be found on the website and a very detailed, comprehensive resource (ANR publication 8560 can be downloaded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publication explains the importance of and gives directions on creating a file, photographing your plants, and tagging them so you have the information when needed.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ource Sans Pro" panose="020B0503030403020204" pitchFamily="34" charset="0"/>
              </a:rPr>
              <a:t>ANR Publication 8560 – https://anrcatalog.ucanr.edu/pdf/8560.pdf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you can down the .pdf of the publication on the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Foxglove is a garden herb that grow 1 to 5 feet tall. It has tubular flowers in a variety of colors with rosette-like leaves. It is the original source of the drug digitalis, which is used to medicinally to stimulate a weakened heart. Eating fresh or dried leaves and swallowing seeds can cause poisoning and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46747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Verdana" panose="020B0604030504040204" pitchFamily="34" charset="0"/>
              </a:rPr>
              <a:t>Toxicity Class</a:t>
            </a:r>
            <a:r>
              <a:rPr lang="en-US" b="0" i="0" dirty="0">
                <a:solidFill>
                  <a:srgbClr val="333333"/>
                </a:solidFill>
                <a:effectLst/>
                <a:latin typeface="Verdana" panose="020B0604030504040204" pitchFamily="34" charset="0"/>
              </a:rPr>
              <a:t> (third column in table below)</a:t>
            </a:r>
          </a:p>
          <a:p>
            <a:pPr algn="l">
              <a:buFont typeface="+mj-lt"/>
              <a:buAutoNum type="arabicPeriod"/>
            </a:pPr>
            <a:r>
              <a:rPr lang="en-US" b="1" i="0" dirty="0">
                <a:solidFill>
                  <a:srgbClr val="333333"/>
                </a:solidFill>
                <a:effectLst/>
                <a:latin typeface="Verdana" panose="020B0604030504040204" pitchFamily="34" charset="0"/>
              </a:rPr>
              <a:t>Major Toxicity:</a:t>
            </a:r>
            <a:r>
              <a:rPr lang="en-US" b="0" i="0" dirty="0">
                <a:solidFill>
                  <a:srgbClr val="333333"/>
                </a:solidFill>
                <a:effectLst/>
                <a:latin typeface="Verdana" panose="020B0604030504040204" pitchFamily="34" charset="0"/>
              </a:rPr>
              <a:t> These plants may cause serious illness or death. If ingested, immediately call the Poison Control Center -- (800) 222-1222 -- or your doctor.</a:t>
            </a:r>
          </a:p>
          <a:p>
            <a:pPr algn="l">
              <a:buFont typeface="+mj-lt"/>
              <a:buAutoNum type="arabicPeriod"/>
            </a:pPr>
            <a:r>
              <a:rPr lang="en-US" b="1" i="0" dirty="0">
                <a:solidFill>
                  <a:srgbClr val="333333"/>
                </a:solidFill>
                <a:effectLst/>
                <a:latin typeface="Verdana" panose="020B0604030504040204" pitchFamily="34" charset="0"/>
              </a:rPr>
              <a:t>Minor Toxicity:</a:t>
            </a:r>
            <a:r>
              <a:rPr lang="en-US" b="0" i="0" dirty="0">
                <a:solidFill>
                  <a:srgbClr val="333333"/>
                </a:solidFill>
                <a:effectLst/>
                <a:latin typeface="Verdana" panose="020B0604030504040204" pitchFamily="34" charset="0"/>
              </a:rPr>
              <a:t> Ingestion of these plants may cause minor illnesses such as vomiting or diarrhea. If ingested, call the Poison Control Center or your doctor.</a:t>
            </a:r>
          </a:p>
          <a:p>
            <a:pPr algn="l">
              <a:buFont typeface="+mj-lt"/>
              <a:buAutoNum type="arabicPeriod"/>
            </a:pPr>
            <a:r>
              <a:rPr lang="en-US" b="1" i="0" dirty="0">
                <a:solidFill>
                  <a:srgbClr val="333333"/>
                </a:solidFill>
                <a:effectLst/>
                <a:latin typeface="Verdana" panose="020B0604030504040204" pitchFamily="34" charset="0"/>
              </a:rPr>
              <a:t>Oxalates:</a:t>
            </a:r>
            <a:r>
              <a:rPr lang="en-US" b="0" i="0" dirty="0">
                <a:solidFill>
                  <a:srgbClr val="333333"/>
                </a:solidFill>
                <a:effectLst/>
                <a:latin typeface="Verdana" panose="020B0604030504040204" pitchFamily="34" charset="0"/>
              </a:rPr>
              <a:t> The juice or sap of these plants contains oxalate crystals. These needle-shaped crystals can irritate the skin, mouth, tongue, and throat, resulting in throat swelling, breathing difficulties, burning pain, and stomach upset. Call the Poison Control Center or your doctor if any of these symptoms appear following ingestion of plants.</a:t>
            </a:r>
          </a:p>
          <a:p>
            <a:pPr algn="l">
              <a:buFont typeface="+mj-lt"/>
              <a:buAutoNum type="arabicPeriod"/>
            </a:pPr>
            <a:r>
              <a:rPr lang="en-US" b="1" i="0" dirty="0">
                <a:solidFill>
                  <a:srgbClr val="333333"/>
                </a:solidFill>
                <a:effectLst/>
                <a:latin typeface="Verdana" panose="020B0604030504040204" pitchFamily="34" charset="0"/>
              </a:rPr>
              <a:t>Dermatitis:</a:t>
            </a:r>
            <a:r>
              <a:rPr lang="en-US" b="0" i="0" dirty="0">
                <a:solidFill>
                  <a:srgbClr val="333333"/>
                </a:solidFill>
                <a:effectLst/>
                <a:latin typeface="Verdana" panose="020B0604030504040204" pitchFamily="34" charset="0"/>
              </a:rPr>
              <a:t> The juice, sap, or thorns of these plants may cause a skin rash or irritation. Wash the affected area of skin with soap and water as soon as possible after contact. The rashes may be very serious and painful. Call the Poison Control Center or your doctor if symptoms appear following contact with the plants.</a:t>
            </a:r>
          </a:p>
          <a:p>
            <a:pPr algn="l">
              <a:buFont typeface="+mj-lt"/>
              <a:buNone/>
            </a:pPr>
            <a:endParaRPr lang="en-US" b="0" i="0" dirty="0">
              <a:solidFill>
                <a:srgbClr val="333333"/>
              </a:solidFill>
              <a:effectLst/>
              <a:latin typeface="Verdana" panose="020B0604030504040204" pitchFamily="34" charset="0"/>
            </a:endParaRPr>
          </a:p>
          <a:p>
            <a:pPr algn="l">
              <a:buFont typeface="+mj-lt"/>
              <a:buNone/>
            </a:pPr>
            <a:r>
              <a:rPr lang="en-US" b="0" i="0" dirty="0">
                <a:solidFill>
                  <a:srgbClr val="333333"/>
                </a:solidFill>
                <a:effectLst/>
                <a:latin typeface="Verdana" panose="020B0604030504040204" pitchFamily="34" charset="0"/>
              </a:rPr>
              <a:t>Shown here is Lily-of-the-valley a sweet, fragrant, spring-blooming perennial herb. It is a good ground cover in partial shade. Leaves, flowers, and berries are toxic and contain </a:t>
            </a:r>
            <a:r>
              <a:rPr lang="en-US" b="0" i="0" dirty="0" err="1">
                <a:solidFill>
                  <a:srgbClr val="333333"/>
                </a:solidFill>
                <a:effectLst/>
                <a:latin typeface="Verdana" panose="020B0604030504040204" pitchFamily="34" charset="0"/>
              </a:rPr>
              <a:t>cardic</a:t>
            </a:r>
            <a:r>
              <a:rPr lang="en-US" b="0" i="0" dirty="0">
                <a:solidFill>
                  <a:srgbClr val="333333"/>
                </a:solidFill>
                <a:effectLst/>
                <a:latin typeface="Verdana" panose="020B0604030504040204" pitchFamily="34" charset="0"/>
              </a:rPr>
              <a:t> glycosides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400104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toxicity class in right hand column.</a:t>
            </a:r>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4136625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This is an additional chart that is found on the UC/ANR website. </a:t>
            </a:r>
            <a:r>
              <a:rPr lang="en-US" dirty="0"/>
              <a:t>The Codes for this chart are very technical. The key for these codes are found at the end of the chart.</a:t>
            </a:r>
          </a:p>
          <a:p>
            <a:endParaRPr lang="en-US" dirty="0"/>
          </a:p>
          <a:p>
            <a:r>
              <a:rPr lang="en-US" dirty="0"/>
              <a:t>The first on the list </a:t>
            </a:r>
            <a:r>
              <a:rPr lang="en-US" dirty="0" err="1"/>
              <a:t>Acokanthera</a:t>
            </a:r>
            <a:r>
              <a:rPr lang="en-US" dirty="0"/>
              <a:t> or busman’s poison indicates the toxic part as WP which means whole plant, the toxin is indicated by a – which means unknown, and the effect is very toxic.</a:t>
            </a:r>
          </a:p>
          <a:p>
            <a:endParaRPr lang="en-US" dirty="0"/>
          </a:p>
          <a:p>
            <a:r>
              <a:rPr lang="en-US" dirty="0"/>
              <a:t>The second Aconitum or monkshood shows WP (whole plant toxic), Toxin A- alkaloid and CT-cardiotoxin, and the effect GI-gastrointestinal and sever NS-nervous system.</a:t>
            </a:r>
          </a:p>
          <a:p>
            <a:endParaRPr lang="en-US" dirty="0"/>
          </a:p>
          <a:p>
            <a:r>
              <a:rPr lang="en-US" dirty="0"/>
              <a:t>This is more information that most of us need but is a very thorough resource for those that are interested or need those details.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406350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Eating mushrooms collected outdoors can be very risky because many poisonous mushrooms look and taste like ones that are safe to eat. There is no easy way to tell the difference between safe and unsafe mushrooms.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94687"/>
                </a:solidFill>
                <a:effectLst/>
              </a:rPr>
              <a:t>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94687"/>
                </a:solidFill>
                <a:effectLst/>
              </a:rPr>
              <a:t>The death cap mushroom is highly toxic. </a:t>
            </a:r>
            <a:r>
              <a:rPr lang="en-US" b="0" i="0" dirty="0">
                <a:solidFill>
                  <a:srgbClr val="4D5156"/>
                </a:solidFill>
                <a:effectLst/>
                <a:latin typeface="Roboto" panose="02000000000000000000" pitchFamily="2" charset="0"/>
              </a:rPr>
              <a:t>Amanita phalloides, commonly known as the death cap or the death cap amanita, is a deadly poisonous basidiomycete fungus,</a:t>
            </a:r>
            <a:endParaRPr lang="en-US" sz="1200" b="0" i="0" dirty="0">
              <a:solidFill>
                <a:srgbClr val="194687"/>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94687"/>
              </a:solidFill>
              <a:effectLst/>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307128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a:r>
              <a:rPr lang="en-US" b="0" i="0" dirty="0">
                <a:solidFill>
                  <a:srgbClr val="333333"/>
                </a:solidFill>
                <a:effectLst/>
                <a:latin typeface="Verdana" panose="020B0604030504040204" pitchFamily="34" charset="0"/>
              </a:rPr>
              <a:t>Because scientific studies have not been done on many herbs, pregnant women, breast-feeding mothers, and infants and young children should probably not use herbs. Older people with serious health conditions should also be careful about the use of herbs.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Bullet-1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A "natural" product from a plant is not necessarily better than the same chemical produced in a laboratory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Bullet-2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An herbal treatment that does not work, even if it won't hurt you, could delay getting necessary medical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Verdana" panose="020B0604030504040204" pitchFamily="34" charset="0"/>
            </a:endParaRPr>
          </a:p>
          <a:p>
            <a:r>
              <a:rPr lang="en-US" dirty="0"/>
              <a:t>Bullet-3 </a:t>
            </a:r>
          </a:p>
          <a:p>
            <a:r>
              <a:rPr lang="en-US" dirty="0"/>
              <a:t>FDA approval is not required </a:t>
            </a:r>
          </a:p>
          <a:p>
            <a:pPr lvl="1">
              <a:buFont typeface="Arial" panose="020B0604020202020204" pitchFamily="34" charset="0"/>
              <a:buChar char="•"/>
            </a:pPr>
            <a:r>
              <a:rPr lang="en-US" b="0" i="0" dirty="0">
                <a:solidFill>
                  <a:srgbClr val="333333"/>
                </a:solidFill>
                <a:effectLst/>
                <a:latin typeface="Verdana" panose="020B0604030504040204" pitchFamily="34" charset="0"/>
              </a:rPr>
              <a:t>Unlike approved drugs, herbs are almost entirely unregulated for safety, uniformity of contents, and contamination. </a:t>
            </a:r>
          </a:p>
          <a:p>
            <a:pPr lvl="1">
              <a:buFont typeface="Arial" panose="020B0604020202020204" pitchFamily="34" charset="0"/>
              <a:buChar char="•"/>
            </a:pPr>
            <a:r>
              <a:rPr lang="en-US" b="0" i="0" dirty="0">
                <a:solidFill>
                  <a:srgbClr val="333333"/>
                </a:solidFill>
                <a:effectLst/>
                <a:latin typeface="Verdana" panose="020B0604030504040204" pitchFamily="34" charset="0"/>
              </a:rPr>
              <a:t>The correct dose of herbal products is often hard to determine. </a:t>
            </a:r>
          </a:p>
          <a:p>
            <a:pPr lvl="1">
              <a:buFont typeface="Arial" panose="020B0604020202020204" pitchFamily="34" charset="0"/>
              <a:buChar char="•"/>
            </a:pPr>
            <a:r>
              <a:rPr lang="en-US" b="0" i="0" dirty="0">
                <a:solidFill>
                  <a:srgbClr val="333333"/>
                </a:solidFill>
                <a:effectLst/>
                <a:latin typeface="Verdana" panose="020B0604030504040204" pitchFamily="34" charset="0"/>
              </a:rPr>
              <a:t>Herbal remedies may have other unlabeled medicines or materials mixed in with them.</a:t>
            </a:r>
          </a:p>
          <a:p>
            <a:pPr lvl="1">
              <a:buFont typeface="Arial" panose="020B0604020202020204" pitchFamily="34" charset="0"/>
              <a:buChar char="•"/>
            </a:pPr>
            <a:endParaRPr lang="en-US" b="0" i="0" dirty="0">
              <a:solidFill>
                <a:srgbClr val="333333"/>
              </a:solidFill>
              <a:effectLst/>
              <a:latin typeface="Verdana" panose="020B0604030504040204" pitchFamily="34" charset="0"/>
            </a:endParaRPr>
          </a:p>
          <a:p>
            <a:pPr algn="l"/>
            <a:endParaRPr lang="en-US" b="0" i="0" dirty="0">
              <a:solidFill>
                <a:srgbClr val="333333"/>
              </a:solidFill>
              <a:effectLst/>
              <a:latin typeface="Verdana" panose="020B0604030504040204" pitchFamily="34" charset="0"/>
            </a:endParaRPr>
          </a:p>
          <a:p>
            <a:pPr algn="l"/>
            <a:endParaRPr lang="en-US" b="0" i="0" dirty="0">
              <a:solidFill>
                <a:srgbClr val="333333"/>
              </a:solidFill>
              <a:effectLst/>
              <a:latin typeface="Verdana" panose="020B0604030504040204" pitchFamily="34" charset="0"/>
            </a:endParaRPr>
          </a:p>
          <a:p>
            <a:pPr algn="l"/>
            <a:r>
              <a:rPr lang="en-US" b="0" i="0" dirty="0">
                <a:solidFill>
                  <a:srgbClr val="333333"/>
                </a:solidFill>
                <a:effectLst/>
                <a:latin typeface="Verdana" panose="020B0604030504040204" pitchFamily="34" charset="0"/>
              </a:rPr>
              <a:t>Bullet-5</a:t>
            </a:r>
          </a:p>
          <a:p>
            <a:pPr algn="l"/>
            <a:r>
              <a:rPr lang="en-US" b="0" i="0" dirty="0">
                <a:solidFill>
                  <a:srgbClr val="333333"/>
                </a:solidFill>
                <a:effectLst/>
                <a:latin typeface="Verdana" panose="020B0604030504040204" pitchFamily="34" charset="0"/>
              </a:rPr>
              <a:t>Some herbal products contain active ingredients that can produce unexpected side effects (for example, saw palmetto contains estrogen, a female hormone).</a:t>
            </a:r>
          </a:p>
          <a:p>
            <a:pPr marL="742950" lvl="1" indent="-285750" algn="l">
              <a:buFont typeface="Arial" panose="020B0604020202020204" pitchFamily="34" charset="0"/>
              <a:buChar char="•"/>
            </a:pPr>
            <a:endParaRPr lang="en-US" b="0" i="0" dirty="0">
              <a:solidFill>
                <a:srgbClr val="333333"/>
              </a:solidFill>
              <a:effectLst/>
              <a:latin typeface="Verdana" panose="020B0604030504040204" pitchFamily="34" charset="0"/>
            </a:endParaRPr>
          </a:p>
          <a:p>
            <a:br>
              <a:rPr lang="en-US" b="0" i="0" dirty="0">
                <a:solidFill>
                  <a:srgbClr val="333333"/>
                </a:solidFill>
                <a:effectLst/>
                <a:latin typeface="Verdana" panose="020B0604030504040204" pitchFamily="34" charset="0"/>
              </a:rPr>
            </a:b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402321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a:t>
            </a:fld>
            <a:endParaRPr lang="en-US"/>
          </a:p>
        </p:txBody>
      </p:sp>
    </p:spTree>
    <p:extLst>
      <p:ext uri="{BB962C8B-B14F-4D97-AF65-F5344CB8AC3E}">
        <p14:creationId xmlns:p14="http://schemas.microsoft.com/office/powerpoint/2010/main" val="266560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161175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Verdana" panose="020B0604030504040204" pitchFamily="34" charset="0"/>
              </a:rPr>
              <a:t>Label Plants</a:t>
            </a:r>
            <a:endParaRPr lang="en-US" b="0" i="0" dirty="0">
              <a:solidFill>
                <a:srgbClr val="333333"/>
              </a:solidFill>
              <a:effectLst/>
              <a:latin typeface="Verdana" panose="020B0604030504040204" pitchFamily="34" charset="0"/>
            </a:endParaRPr>
          </a:p>
          <a:p>
            <a:pPr algn="l">
              <a:buFont typeface="Arial" panose="020B0604020202020204" pitchFamily="34" charset="0"/>
              <a:buChar char="•"/>
            </a:pPr>
            <a:r>
              <a:rPr lang="en-US" b="0" i="0" dirty="0">
                <a:solidFill>
                  <a:srgbClr val="333333"/>
                </a:solidFill>
                <a:effectLst/>
                <a:latin typeface="Verdana" panose="020B0604030504040204" pitchFamily="34" charset="0"/>
              </a:rPr>
              <a:t>Before buying a plant, have the store label it with both the common and scientific name.</a:t>
            </a:r>
          </a:p>
          <a:p>
            <a:pPr algn="l">
              <a:buFont typeface="Arial" panose="020B0604020202020204" pitchFamily="34" charset="0"/>
              <a:buChar char="•"/>
            </a:pPr>
            <a:r>
              <a:rPr lang="en-US" b="0" i="0" dirty="0">
                <a:solidFill>
                  <a:srgbClr val="333333"/>
                </a:solidFill>
                <a:effectLst/>
                <a:latin typeface="Verdana" panose="020B0604030504040204" pitchFamily="34" charset="0"/>
              </a:rPr>
              <a:t>Show grandparents and baby sitters where the plant label is. It is very hard for poison specialists to identify plants from a description given on the phone. Know the names of your plants </a:t>
            </a:r>
            <a:r>
              <a:rPr lang="en-US" b="0" i="1" dirty="0">
                <a:solidFill>
                  <a:srgbClr val="333333"/>
                </a:solidFill>
                <a:effectLst/>
                <a:latin typeface="Verdana" panose="020B0604030504040204" pitchFamily="34" charset="0"/>
              </a:rPr>
              <a:t>before</a:t>
            </a:r>
            <a:r>
              <a:rPr lang="en-US" b="0" i="0" dirty="0">
                <a:solidFill>
                  <a:srgbClr val="333333"/>
                </a:solidFill>
                <a:effectLst/>
                <a:latin typeface="Verdana" panose="020B0604030504040204" pitchFamily="34" charset="0"/>
              </a:rPr>
              <a:t> a poisoning happens.</a:t>
            </a:r>
          </a:p>
          <a:p>
            <a:pPr algn="l"/>
            <a:r>
              <a:rPr lang="en-US" b="1" i="0" dirty="0">
                <a:solidFill>
                  <a:srgbClr val="333333"/>
                </a:solidFill>
                <a:effectLst/>
                <a:latin typeface="Verdana" panose="020B0604030504040204" pitchFamily="34" charset="0"/>
              </a:rPr>
              <a:t>Children</a:t>
            </a:r>
            <a:endParaRPr lang="en-US" b="0" i="0" dirty="0">
              <a:solidFill>
                <a:srgbClr val="333333"/>
              </a:solidFill>
              <a:effectLst/>
              <a:latin typeface="Verdana" panose="020B0604030504040204" pitchFamily="34" charset="0"/>
            </a:endParaRPr>
          </a:p>
          <a:p>
            <a:pPr algn="l">
              <a:buFont typeface="Arial" panose="020B0604020202020204" pitchFamily="34" charset="0"/>
              <a:buChar char="•"/>
            </a:pPr>
            <a:r>
              <a:rPr lang="en-US" b="0" i="0" dirty="0">
                <a:solidFill>
                  <a:srgbClr val="333333"/>
                </a:solidFill>
                <a:effectLst/>
                <a:latin typeface="Verdana" panose="020B0604030504040204" pitchFamily="34" charset="0"/>
              </a:rPr>
              <a:t>If you have small children or curious pets, consider removing toxic plants from your garden and house. House plants should be placed out of reach of the very young.</a:t>
            </a:r>
          </a:p>
          <a:p>
            <a:pPr algn="l">
              <a:buFont typeface="Arial" panose="020B0604020202020204" pitchFamily="34" charset="0"/>
              <a:buChar char="•"/>
            </a:pPr>
            <a:r>
              <a:rPr lang="en-US" b="0" i="0" dirty="0">
                <a:solidFill>
                  <a:srgbClr val="333333"/>
                </a:solidFill>
                <a:effectLst/>
                <a:latin typeface="Verdana" panose="020B0604030504040204" pitchFamily="34" charset="0"/>
              </a:rPr>
              <a:t>Teach children not to put any part of a plant in the mouth. This means leaves, stems, bark, seeds, nuts, berries, and bulbs. Do not allow children to suck nectar from flowers or make "tea" from the leaves. Never chew, or let children chew, on jewelry made from seeds or beans.</a:t>
            </a:r>
          </a:p>
          <a:p>
            <a:pPr algn="l"/>
            <a:endParaRPr lang="en-US" b="0" i="0" dirty="0">
              <a:solidFill>
                <a:srgbClr val="333333"/>
              </a:solidFill>
              <a:effectLst/>
              <a:latin typeface="Verdana" panose="020B0604030504040204" pitchFamily="34" charset="0"/>
            </a:endParaRPr>
          </a:p>
          <a:p>
            <a:pPr algn="l"/>
            <a:r>
              <a:rPr lang="en-US" b="1" i="0" dirty="0">
                <a:solidFill>
                  <a:srgbClr val="333333"/>
                </a:solidFill>
                <a:effectLst/>
                <a:latin typeface="Verdana" panose="020B0604030504040204" pitchFamily="34" charset="0"/>
              </a:rPr>
              <a:t>Other Information</a:t>
            </a:r>
            <a:endParaRPr lang="en-US" b="0" i="0" dirty="0">
              <a:solidFill>
                <a:srgbClr val="333333"/>
              </a:solidFill>
              <a:effectLst/>
              <a:latin typeface="Verdana" panose="020B0604030504040204" pitchFamily="34" charset="0"/>
            </a:endParaRPr>
          </a:p>
          <a:p>
            <a:pPr algn="l">
              <a:buFont typeface="Arial" panose="020B0604020202020204" pitchFamily="34" charset="0"/>
              <a:buChar char="•"/>
            </a:pPr>
            <a:r>
              <a:rPr lang="en-US" b="0" i="0" dirty="0">
                <a:solidFill>
                  <a:srgbClr val="333333"/>
                </a:solidFill>
                <a:effectLst/>
                <a:latin typeface="Verdana" panose="020B0604030504040204" pitchFamily="34" charset="0"/>
              </a:rPr>
              <a:t>Do not eat plants or mushrooms collected outdoors unless you are certain they are safe.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110127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Verdana" panose="020B0604030504040204" pitchFamily="34" charset="0"/>
              </a:rPr>
              <a:t>Handling Toxic Plants</a:t>
            </a:r>
            <a:endParaRPr lang="en-US" b="0" i="0" dirty="0">
              <a:solidFill>
                <a:srgbClr val="333333"/>
              </a:solidFill>
              <a:effectLst/>
              <a:latin typeface="Verdana" panose="020B0604030504040204" pitchFamily="34" charset="0"/>
            </a:endParaRPr>
          </a:p>
          <a:p>
            <a:pPr algn="l">
              <a:buFont typeface="Arial" panose="020B0604020202020204" pitchFamily="34" charset="0"/>
              <a:buChar char="•"/>
            </a:pPr>
            <a:r>
              <a:rPr lang="en-US" b="0" i="0" dirty="0">
                <a:solidFill>
                  <a:srgbClr val="333333"/>
                </a:solidFill>
                <a:effectLst/>
                <a:latin typeface="Verdana" panose="020B0604030504040204" pitchFamily="34" charset="0"/>
              </a:rPr>
              <a:t>Store labeled bulbs and seeds safely away from children, pets, and food-storage areas. Avoid confusing bulbs with edible onions.</a:t>
            </a:r>
          </a:p>
          <a:p>
            <a:pPr algn="l">
              <a:buFont typeface="Arial" panose="020B0604020202020204" pitchFamily="34" charset="0"/>
              <a:buChar char="•"/>
            </a:pPr>
            <a:r>
              <a:rPr lang="en-US" b="0" i="0" dirty="0">
                <a:solidFill>
                  <a:srgbClr val="333333"/>
                </a:solidFill>
                <a:effectLst/>
                <a:latin typeface="Verdana" panose="020B0604030504040204" pitchFamily="34" charset="0"/>
              </a:rPr>
              <a:t>Use protective gloves and clothing when handling plants that may be irritating to the skin. Wash clothes afterwards.</a:t>
            </a:r>
          </a:p>
          <a:p>
            <a:pPr algn="l">
              <a:buFont typeface="Arial" panose="020B0604020202020204" pitchFamily="34" charset="0"/>
              <a:buChar char="•"/>
            </a:pPr>
            <a:r>
              <a:rPr lang="en-US" b="0" i="0" dirty="0">
                <a:solidFill>
                  <a:srgbClr val="333333"/>
                </a:solidFill>
                <a:effectLst/>
                <a:latin typeface="Verdana" panose="020B0604030504040204" pitchFamily="34" charset="0"/>
              </a:rPr>
              <a:t>Discard plant leaves and flowers in a safe way so that children and pets cannot get to them.</a:t>
            </a:r>
          </a:p>
          <a:p>
            <a:pPr algn="l">
              <a:buFont typeface="Arial" panose="020B0604020202020204" pitchFamily="34" charset="0"/>
              <a:buChar char="•"/>
            </a:pPr>
            <a:r>
              <a:rPr lang="en-US" b="0" i="0" dirty="0">
                <a:solidFill>
                  <a:srgbClr val="333333"/>
                </a:solidFill>
                <a:effectLst/>
                <a:latin typeface="Verdana" panose="020B0604030504040204" pitchFamily="34" charset="0"/>
              </a:rPr>
              <a:t>Smoke from fires made of twigs and other parts of poisonous plants, including poison oak, can irritate or harm the eyes, throat, and other parts of the body.</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2720507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189327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B3B3B"/>
                </a:solidFill>
                <a:effectLst/>
                <a:latin typeface="HelveticaNeue"/>
              </a:rPr>
              <a:t>Some plants that are not a problem to humans can be a problem for animals. The plant names that are listed in </a:t>
            </a:r>
            <a:r>
              <a:rPr lang="en-US" b="1" i="0" dirty="0">
                <a:solidFill>
                  <a:srgbClr val="3B3B3B"/>
                </a:solidFill>
                <a:effectLst/>
                <a:latin typeface="HelveticaNeue"/>
              </a:rPr>
              <a:t>bold typeface </a:t>
            </a:r>
            <a:r>
              <a:rPr lang="en-US" b="0" i="0" dirty="0">
                <a:solidFill>
                  <a:srgbClr val="3B3B3B"/>
                </a:solidFill>
                <a:effectLst/>
                <a:latin typeface="HelveticaNeue"/>
              </a:rPr>
              <a:t>are known to be dangerous to animals (dogs and cats). Because dogs, especially, will eat large amounts, it is important to keep pets and these plants apart.</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1459413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a:r>
              <a:rPr lang="en-US" b="0" i="0" dirty="0">
                <a:solidFill>
                  <a:srgbClr val="333333"/>
                </a:solidFill>
                <a:effectLst/>
                <a:latin typeface="Verdana" panose="020B0604030504040204" pitchFamily="34" charset="0"/>
              </a:rPr>
              <a:t>Information on this website is about plants poisonous to </a:t>
            </a:r>
            <a:r>
              <a:rPr lang="en-US" b="1" i="0" dirty="0">
                <a:solidFill>
                  <a:srgbClr val="333333"/>
                </a:solidFill>
                <a:effectLst/>
                <a:latin typeface="Verdana" panose="020B0604030504040204" pitchFamily="34" charset="0"/>
              </a:rPr>
              <a:t>people</a:t>
            </a:r>
            <a:r>
              <a:rPr lang="en-US" b="0" i="0" dirty="0">
                <a:solidFill>
                  <a:srgbClr val="333333"/>
                </a:solidFill>
                <a:effectLst/>
                <a:latin typeface="Verdana" panose="020B0604030504040204" pitchFamily="34" charset="0"/>
              </a:rPr>
              <a:t>. Do </a:t>
            </a:r>
            <a:r>
              <a:rPr lang="en-US" b="1" i="1" dirty="0">
                <a:solidFill>
                  <a:srgbClr val="333333"/>
                </a:solidFill>
                <a:effectLst/>
                <a:latin typeface="Verdana" panose="020B0604030504040204" pitchFamily="34" charset="0"/>
              </a:rPr>
              <a:t>not</a:t>
            </a:r>
            <a:r>
              <a:rPr lang="en-US" b="0" i="1" dirty="0">
                <a:solidFill>
                  <a:srgbClr val="333333"/>
                </a:solidFill>
                <a:effectLst/>
                <a:latin typeface="Verdana" panose="020B0604030504040204" pitchFamily="34" charset="0"/>
              </a:rPr>
              <a:t> </a:t>
            </a:r>
            <a:r>
              <a:rPr lang="en-US" b="0" i="0" dirty="0">
                <a:solidFill>
                  <a:srgbClr val="333333"/>
                </a:solidFill>
                <a:effectLst/>
                <a:latin typeface="Verdana" panose="020B0604030504040204" pitchFamily="34" charset="0"/>
              </a:rPr>
              <a:t>use the plant lists on this site to learn about safe or toxic plants for animals. Some links are provided below on plants poisonous to animals.</a:t>
            </a:r>
          </a:p>
          <a:p>
            <a:pPr algn="l"/>
            <a:r>
              <a:rPr lang="en-US" b="0" i="0" dirty="0">
                <a:solidFill>
                  <a:srgbClr val="333333"/>
                </a:solidFill>
                <a:effectLst/>
                <a:latin typeface="Verdana" panose="020B0604030504040204" pitchFamily="34" charset="0"/>
              </a:rPr>
              <a:t>Pets, especially cats and dogs, frequently ingest plants. If a plant is known to be hazardous to humans, it may be toxic to animals as well. However, some animals and birds may safely eat plants that are unsafe for humans.</a:t>
            </a:r>
          </a:p>
          <a:p>
            <a:pPr algn="l"/>
            <a:endParaRPr lang="en-US" b="0" i="0" dirty="0">
              <a:solidFill>
                <a:srgbClr val="333333"/>
              </a:solidFill>
              <a:effectLst/>
              <a:latin typeface="Verdana" panose="020B0604030504040204" pitchFamily="34" charset="0"/>
            </a:endParaRPr>
          </a:p>
          <a:p>
            <a:pPr algn="l"/>
            <a:r>
              <a:rPr lang="en-US" b="1" i="0" dirty="0">
                <a:solidFill>
                  <a:srgbClr val="666666"/>
                </a:solidFill>
                <a:effectLst/>
                <a:latin typeface="proxima-nova"/>
              </a:rPr>
              <a:t>Beware: pets and toxic plants</a:t>
            </a:r>
          </a:p>
          <a:p>
            <a:pPr algn="l"/>
            <a:r>
              <a:rPr lang="en-US" b="0" i="0" dirty="0">
                <a:solidFill>
                  <a:srgbClr val="000000"/>
                </a:solidFill>
                <a:effectLst/>
                <a:latin typeface="proxima-nova"/>
              </a:rPr>
              <a:t>A surprisingly large number of common garden and household plants are toxic to pets, and reactions to toxicity range from mild to life-threatening. Pets, like young children, explore the world with their senses, and they are therefore vulnerable to accidental poisoning. Many of these plants make wonderful additions to the  garden, but it's important to know which plants are toxic. Avoid planting these where pets (or children) will have frequent unsupervised access to the plants. </a:t>
            </a:r>
          </a:p>
          <a:p>
            <a:pPr algn="l"/>
            <a:endParaRPr lang="en-US" b="0" i="0" dirty="0">
              <a:solidFill>
                <a:srgbClr val="333333"/>
              </a:solidFill>
              <a:effectLst/>
              <a:latin typeface="Verdana" panose="020B0604030504040204" pitchFamily="34" charset="0"/>
            </a:endParaRPr>
          </a:p>
          <a:p>
            <a:r>
              <a:rPr lang="en-US" dirty="0"/>
              <a:t>Cornell University - </a:t>
            </a:r>
            <a:r>
              <a:rPr lang="en-US" b="0" i="0" dirty="0">
                <a:solidFill>
                  <a:srgbClr val="000000"/>
                </a:solidFill>
                <a:effectLst/>
                <a:latin typeface="Arial" panose="020B0604020202020204" pitchFamily="34" charset="0"/>
              </a:rPr>
              <a:t>a growing reference that includes plant images, pictures of affected animals and presentations concerning the botany, chemistry, toxicology, diagnosis and prevention of poisoning of animals by plants and other natural flora</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ASPCA-</a:t>
            </a:r>
            <a:r>
              <a:rPr lang="en-US" b="0" i="0" dirty="0">
                <a:solidFill>
                  <a:srgbClr val="848484"/>
                </a:solidFill>
                <a:effectLst/>
                <a:latin typeface="Museo Slab 300"/>
              </a:rPr>
              <a:t>American Society for the Prevention of Cruelty to Animals.</a:t>
            </a:r>
          </a:p>
          <a:p>
            <a:pPr algn="l"/>
            <a:r>
              <a:rPr lang="en-US" b="0" i="0" dirty="0">
                <a:solidFill>
                  <a:srgbClr val="272626"/>
                </a:solidFill>
                <a:effectLst/>
                <a:latin typeface="Museo Slab 300"/>
              </a:rPr>
              <a:t>This list contains plants that have been reported as having systemic effects on animals and/or intense effects on the gastrointestinal tract. Please note that the information contained in our plant lists is not meant to be all-inclusive, but rather a compilation of the most frequently encountered plants. Individual plants may differ in appearance from the photos used on our listings. Please be sure to check the name of the plant to determine its toxicity.</a:t>
            </a:r>
          </a:p>
          <a:p>
            <a:pPr algn="l"/>
            <a:r>
              <a:rPr lang="en-US" b="0" i="0" dirty="0">
                <a:solidFill>
                  <a:srgbClr val="272626"/>
                </a:solidFill>
                <a:effectLst/>
                <a:latin typeface="Museo Slab 300"/>
              </a:rPr>
              <a:t>Also, be advised that the consumption of </a:t>
            </a:r>
            <a:r>
              <a:rPr lang="en-US" b="0" i="0" dirty="0">
                <a:solidFill>
                  <a:srgbClr val="272626"/>
                </a:solidFill>
                <a:effectLst/>
                <a:latin typeface="Museo Slab 700"/>
              </a:rPr>
              <a:t>any</a:t>
            </a:r>
            <a:r>
              <a:rPr lang="en-US" b="0" i="0" dirty="0">
                <a:solidFill>
                  <a:srgbClr val="272626"/>
                </a:solidFill>
                <a:effectLst/>
                <a:latin typeface="Museo Slab 300"/>
              </a:rPr>
              <a:t> plant material </a:t>
            </a:r>
            <a:r>
              <a:rPr lang="en-US" b="0" i="0" dirty="0">
                <a:solidFill>
                  <a:srgbClr val="272626"/>
                </a:solidFill>
                <a:effectLst/>
                <a:latin typeface="Museo Slab 700"/>
              </a:rPr>
              <a:t>may</a:t>
            </a:r>
            <a:r>
              <a:rPr lang="en-US" b="0" i="0" dirty="0">
                <a:solidFill>
                  <a:srgbClr val="272626"/>
                </a:solidFill>
                <a:effectLst/>
                <a:latin typeface="Museo Slab 300"/>
              </a:rPr>
              <a:t> cause vomiting and gastrointestinal upset for dogs and cats. Plants listed as either non-toxic, or potentially toxic with mild GI upset as their symptoms are not expected to be life-threatening to your pets.</a:t>
            </a:r>
          </a:p>
          <a:p>
            <a:pPr algn="l"/>
            <a:r>
              <a:rPr lang="en-US" b="0" i="0" dirty="0">
                <a:solidFill>
                  <a:srgbClr val="272626"/>
                </a:solidFill>
                <a:effectLst/>
                <a:latin typeface="Museo Slab 300"/>
              </a:rPr>
              <a:t>If you believe that your animal is ill or may have ingested a poisonous substance, or if you have any further questions regarding the information contained in this database, contact either your local veterinarian or the APCC 24-hour emergency poison hotline at 1-888-426-4435.</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697221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33333"/>
                </a:solidFill>
                <a:effectLst/>
                <a:latin typeface="Verdana" panose="020B0604030504040204" pitchFamily="34" charset="0"/>
              </a:rPr>
              <a:t>A note on "safe" plants</a:t>
            </a:r>
            <a:r>
              <a:rPr lang="en-US" b="0" i="0" dirty="0">
                <a:solidFill>
                  <a:srgbClr val="333333"/>
                </a:solidFill>
                <a:effectLst/>
                <a:latin typeface="Verdana" panose="020B0604030504040204" pitchFamily="34" charset="0"/>
              </a:rPr>
              <a:t>: The plants on this list are generally believed to be safe. However, if you suspect that a child (or adult) has eaten quantities of any of these plants (or any of their parts), or if you notice symptoms such as illness or dermatitis after handling these plants, call your Poison Control Center for additional information: (800) 222-1222.</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28</a:t>
            </a:fld>
            <a:endParaRPr lang="en-US"/>
          </a:p>
        </p:txBody>
      </p:sp>
    </p:spTree>
    <p:extLst>
      <p:ext uri="{BB962C8B-B14F-4D97-AF65-F5344CB8AC3E}">
        <p14:creationId xmlns:p14="http://schemas.microsoft.com/office/powerpoint/2010/main" val="1114207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1337685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ANR publication is 6 pages long and if this is an in-person presentation </a:t>
            </a:r>
            <a:r>
              <a:rPr lang="en-US" b="1" dirty="0"/>
              <a:t>a copy can be downloaded, printed, and available as a “table copy” for those interested, to check whether they want to download it for themselves. Put a label on the top:</a:t>
            </a:r>
          </a:p>
          <a:p>
            <a:r>
              <a:rPr lang="en-US" b="1" dirty="0"/>
              <a:t>Table Copy</a:t>
            </a:r>
          </a:p>
          <a:p>
            <a:r>
              <a:rPr lang="en-US" b="1" dirty="0"/>
              <a:t>Download a dopy for yourself, if you wish</a:t>
            </a:r>
          </a:p>
        </p:txBody>
      </p:sp>
      <p:sp>
        <p:nvSpPr>
          <p:cNvPr id="4" name="Slide Number Placeholder 3"/>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2825389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76850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view of our website and quick orientation to helpful links.</a:t>
            </a:r>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4813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201911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will cover</a:t>
            </a:r>
          </a:p>
          <a:p>
            <a:endParaRPr lang="en-US" dirty="0"/>
          </a:p>
          <a:p>
            <a:r>
              <a:rPr lang="en-US" dirty="0"/>
              <a:t>Did you know? Facts to get us started</a:t>
            </a:r>
          </a:p>
        </p:txBody>
      </p:sp>
      <p:sp>
        <p:nvSpPr>
          <p:cNvPr id="4" name="Slide Number Placeholder 3"/>
          <p:cNvSpPr>
            <a:spLocks noGrp="1"/>
          </p:cNvSpPr>
          <p:nvPr>
            <p:ph type="sldNum" sz="quarter" idx="5"/>
          </p:nvPr>
        </p:nvSpPr>
        <p:spPr/>
        <p:txBody>
          <a:bodyPr/>
          <a:lstStyle/>
          <a:p>
            <a:fld id="{30B60A3E-4BC9-4497-95E2-69F5661E229A}" type="slidenum">
              <a:rPr lang="en-US" smtClean="0"/>
              <a:pPr/>
              <a:t>7</a:t>
            </a:fld>
            <a:endParaRPr lang="en-US"/>
          </a:p>
        </p:txBody>
      </p:sp>
    </p:spTree>
    <p:extLst>
      <p:ext uri="{BB962C8B-B14F-4D97-AF65-F5344CB8AC3E}">
        <p14:creationId xmlns:p14="http://schemas.microsoft.com/office/powerpoint/2010/main" val="314226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Did you know? (What we will cover) Facts to get us started.</a:t>
            </a:r>
          </a:p>
          <a:p>
            <a:pPr marL="0" indent="0">
              <a:buNone/>
            </a:pPr>
            <a:endParaRPr lang="en-US" dirty="0"/>
          </a:p>
          <a:p>
            <a:pPr marL="0" indent="0">
              <a:buNone/>
            </a:pPr>
            <a:r>
              <a:rPr lang="en-US" dirty="0"/>
              <a:t>Detail for 2</a:t>
            </a:r>
            <a:r>
              <a:rPr lang="en-US" baseline="30000" dirty="0"/>
              <a:t>nd</a:t>
            </a:r>
            <a:r>
              <a:rPr lang="en-US" dirty="0"/>
              <a:t> bullet</a:t>
            </a:r>
          </a:p>
          <a:p>
            <a:pPr marL="228600" indent="-228600">
              <a:buAutoNum type="arabicPeriod"/>
            </a:pPr>
            <a:r>
              <a:rPr lang="en-US" dirty="0"/>
              <a:t>Some of the most beautiful trees, shrubs, vegetables and vines cand be poisonous under certain conditions.</a:t>
            </a:r>
          </a:p>
          <a:p>
            <a:pPr marL="228600" indent="-228600">
              <a:buAutoNum type="arabicPeriod"/>
            </a:pPr>
            <a:r>
              <a:rPr lang="en-US" dirty="0"/>
              <a:t>While they provide shade, colorful flowers, or food, parts can be toxic.</a:t>
            </a:r>
          </a:p>
          <a:p>
            <a:pPr marL="228600" indent="-228600">
              <a:buAutoNum type="arabicPeriod"/>
            </a:pPr>
            <a:r>
              <a:rPr lang="en-US" dirty="0"/>
              <a:t>Skin rashes are the most common health complain that arise from handling certain plants, but fatalities can occur when toxin-containing plants are ingested</a:t>
            </a:r>
          </a:p>
        </p:txBody>
      </p:sp>
      <p:sp>
        <p:nvSpPr>
          <p:cNvPr id="4" name="Slide Number Placeholder 3"/>
          <p:cNvSpPr>
            <a:spLocks noGrp="1"/>
          </p:cNvSpPr>
          <p:nvPr>
            <p:ph type="sldNum" sz="quarter" idx="5"/>
          </p:nvPr>
        </p:nvSpPr>
        <p:spPr/>
        <p:txBody>
          <a:bodyPr/>
          <a:lstStyle/>
          <a:p>
            <a:fld id="{30B60A3E-4BC9-4497-95E2-69F5661E229A}" type="slidenum">
              <a:rPr lang="en-US" smtClean="0"/>
              <a:pPr/>
              <a:t>8</a:t>
            </a:fld>
            <a:endParaRPr lang="en-US"/>
          </a:p>
        </p:txBody>
      </p:sp>
    </p:spTree>
    <p:extLst>
      <p:ext uri="{BB962C8B-B14F-4D97-AF65-F5344CB8AC3E}">
        <p14:creationId xmlns:p14="http://schemas.microsoft.com/office/powerpoint/2010/main" val="411088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l">
              <a:buFont typeface="Arial" panose="020B0604020202020204" pitchFamily="34" charset="0"/>
              <a:buNone/>
            </a:pPr>
            <a:r>
              <a:rPr lang="en-US" b="0" i="0" dirty="0">
                <a:solidFill>
                  <a:srgbClr val="333333"/>
                </a:solidFill>
                <a:effectLst/>
                <a:latin typeface="Arial" panose="020B0604020202020204" pitchFamily="34" charset="0"/>
              </a:rPr>
              <a:t>Symptom's detail:</a:t>
            </a:r>
          </a:p>
          <a:p>
            <a:pPr marL="0" lvl="1" algn="l">
              <a:buFont typeface="Arial" panose="020B0604020202020204" pitchFamily="34" charset="0"/>
              <a:buNone/>
            </a:pPr>
            <a:r>
              <a:rPr lang="en-US" b="0" i="0" dirty="0">
                <a:solidFill>
                  <a:srgbClr val="333333"/>
                </a:solidFill>
                <a:effectLst/>
                <a:latin typeface="Arial" panose="020B0604020202020204" pitchFamily="34" charset="0"/>
              </a:rPr>
              <a:t>Immediate burning pain is common, mouth and tongue swelling, or breathing problems may occur.</a:t>
            </a:r>
          </a:p>
          <a:p>
            <a:pPr marL="0" lvl="1" algn="l">
              <a:buFont typeface="Arial" panose="020B0604020202020204" pitchFamily="34" charset="0"/>
              <a:buNone/>
            </a:pPr>
            <a:r>
              <a:rPr lang="en-US" b="0" i="0" dirty="0">
                <a:solidFill>
                  <a:srgbClr val="333333"/>
                </a:solidFill>
                <a:effectLst/>
                <a:latin typeface="Arial" panose="020B0604020202020204" pitchFamily="34" charset="0"/>
              </a:rPr>
              <a:t>Some plants may cause a skin rash. Sometimes the rash occurs only after being in sunlight, or gets worse with sunlight.</a:t>
            </a:r>
            <a:endParaRPr lang="en-US" b="0" i="0" dirty="0">
              <a:solidFill>
                <a:srgbClr val="333333"/>
              </a:solidFill>
              <a:effectLst/>
              <a:latin typeface="Verdana" panose="020B0604030504040204" pitchFamily="34" charset="0"/>
            </a:endParaRPr>
          </a:p>
          <a:p>
            <a:endParaRPr lang="en-US" dirty="0"/>
          </a:p>
          <a:p>
            <a:r>
              <a:rPr lang="en-US" dirty="0"/>
              <a:t>Pictures:</a:t>
            </a:r>
            <a:br>
              <a:rPr lang="en-US" dirty="0"/>
            </a:br>
            <a:r>
              <a:rPr lang="en-US" dirty="0"/>
              <a:t>The sap from the walnut tree </a:t>
            </a:r>
            <a:r>
              <a:rPr lang="en-US" b="0" i="0" dirty="0">
                <a:solidFill>
                  <a:srgbClr val="333333"/>
                </a:solidFill>
                <a:effectLst/>
                <a:latin typeface="Verdana" panose="020B0604030504040204" pitchFamily="34" charset="0"/>
              </a:rPr>
              <a:t>may cause a skin rash or irritation. The irritant (sap) is under the husk that surrounds the shell.</a:t>
            </a:r>
            <a:endParaRPr lang="en-US" b="0" i="0" dirty="0">
              <a:solidFill>
                <a:srgbClr val="343536"/>
              </a:solidFill>
              <a:effectLst/>
              <a:latin typeface="Roboto" panose="02000000000000000000" pitchFamily="2" charset="0"/>
            </a:endParaRPr>
          </a:p>
          <a:p>
            <a:endParaRPr lang="en-US" dirty="0"/>
          </a:p>
          <a:p>
            <a:r>
              <a:rPr lang="en-US" dirty="0"/>
              <a:t>The whole plant of Rhododendrons and Azaleas are poisonous potentially causing both cardiovascular (</a:t>
            </a:r>
            <a:r>
              <a:rPr lang="en-US" b="0" i="0" dirty="0">
                <a:solidFill>
                  <a:srgbClr val="202124"/>
                </a:solidFill>
                <a:effectLst/>
                <a:latin typeface="Roboto" panose="02000000000000000000" pitchFamily="2" charset="0"/>
              </a:rPr>
              <a:t>as well as irregular heart rhythm), </a:t>
            </a:r>
            <a:r>
              <a:rPr lang="en-US" dirty="0"/>
              <a:t>and GI problems.</a:t>
            </a:r>
          </a:p>
          <a:p>
            <a:endParaRPr lang="en-US" dirty="0"/>
          </a:p>
          <a:p>
            <a:r>
              <a:rPr lang="en-US" dirty="0"/>
              <a:t>All varieties of apple and pear plant parts (excluding the fruit) contain cyanide, but the seeds have the highest concentration. Seeds must be well chewed to release to release poison. While eating seeds is not recommended, eating an apple or pear including the seeds will not cause any danger to a child or adult. Problems occur when chewing large quantities of seeds. Symptoms from large quantities of seeds included shortness of breath, weakness, light-headedness, stupor, heartbeat irregularities, cardiovascular collapse, coma, and death.</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9</a:t>
            </a:fld>
            <a:endParaRPr lang="en-US"/>
          </a:p>
        </p:txBody>
      </p:sp>
    </p:spTree>
    <p:extLst>
      <p:ext uri="{BB962C8B-B14F-4D97-AF65-F5344CB8AC3E}">
        <p14:creationId xmlns:p14="http://schemas.microsoft.com/office/powerpoint/2010/main" val="193343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reliable sources for specific information on which plants are toxic, what part of the plant is toxic, and  what symptoms they cause are the California Poison Control and the University of California’s Agriculture and Natural Resources.</a:t>
            </a:r>
          </a:p>
          <a:p>
            <a:endParaRPr lang="en-US" b="0" i="0" dirty="0">
              <a:solidFill>
                <a:srgbClr val="3B3B3B"/>
              </a:solidFill>
              <a:effectLst/>
              <a:latin typeface="HelveticaNeue"/>
            </a:endParaRPr>
          </a:p>
          <a:p>
            <a:endParaRPr lang="en-US" b="0" i="0" dirty="0">
              <a:solidFill>
                <a:srgbClr val="3B3B3B"/>
              </a:solidFill>
              <a:effectLst/>
              <a:latin typeface="HelveticaNeue"/>
            </a:endParaRPr>
          </a:p>
          <a:p>
            <a:r>
              <a:rPr lang="en-US" b="0" i="0" dirty="0">
                <a:solidFill>
                  <a:srgbClr val="3B3B3B"/>
                </a:solidFill>
                <a:effectLst/>
                <a:latin typeface="HelveticaNeue"/>
              </a:rPr>
              <a:t>The California Poison Control System provides immediate, free, and expert treatment advice and referral over the telephone in case of exposure to poisonous or toxic substances. Pharmacists, nurses, and poison information providers answer the calls to </a:t>
            </a:r>
            <a:r>
              <a:rPr lang="en-US" b="0" i="0" u="none" strike="noStrike" dirty="0">
                <a:solidFill>
                  <a:srgbClr val="3B3B3B"/>
                </a:solidFill>
                <a:effectLst/>
                <a:latin typeface="HelveticaNeue"/>
                <a:hlinkClick r:id="rId3"/>
              </a:rPr>
              <a:t>1-800-222-1222</a:t>
            </a:r>
            <a:r>
              <a:rPr lang="en-US" b="0" i="0" dirty="0">
                <a:solidFill>
                  <a:srgbClr val="3B3B3B"/>
                </a:solidFill>
                <a:effectLst/>
                <a:latin typeface="HelveticaNeue"/>
              </a:rPr>
              <a:t> and are available 24 hours a day, 7 days a week, 365 days a year. Language interpreters are always available, just say the language you need when you call.</a:t>
            </a:r>
          </a:p>
          <a:p>
            <a:endParaRPr lang="en-US" b="0" i="0" dirty="0">
              <a:solidFill>
                <a:srgbClr val="3B3B3B"/>
              </a:solidFill>
              <a:effectLst/>
              <a:latin typeface="HelveticaNeue"/>
            </a:endParaRPr>
          </a:p>
        </p:txBody>
      </p:sp>
      <p:sp>
        <p:nvSpPr>
          <p:cNvPr id="4" name="Slide Number Placeholder 3"/>
          <p:cNvSpPr>
            <a:spLocks noGrp="1"/>
          </p:cNvSpPr>
          <p:nvPr>
            <p:ph type="sldNum" sz="quarter" idx="5"/>
          </p:nvPr>
        </p:nvSpPr>
        <p:spPr/>
        <p:txBody>
          <a:bodyPr/>
          <a:lstStyle/>
          <a:p>
            <a:fld id="{30B60A3E-4BC9-4497-95E2-69F5661E229A}" type="slidenum">
              <a:rPr lang="en-US" smtClean="0"/>
              <a:pPr/>
              <a:t>10</a:t>
            </a:fld>
            <a:endParaRPr lang="en-US"/>
          </a:p>
        </p:txBody>
      </p:sp>
    </p:spTree>
    <p:extLst>
      <p:ext uri="{BB962C8B-B14F-4D97-AF65-F5344CB8AC3E}">
        <p14:creationId xmlns:p14="http://schemas.microsoft.com/office/powerpoint/2010/main" val="28683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are listed on your Resource Handout</a:t>
            </a:r>
          </a:p>
        </p:txBody>
      </p:sp>
      <p:sp>
        <p:nvSpPr>
          <p:cNvPr id="4" name="Slide Number Placeholder 3"/>
          <p:cNvSpPr>
            <a:spLocks noGrp="1"/>
          </p:cNvSpPr>
          <p:nvPr>
            <p:ph type="sldNum" sz="quarter" idx="5"/>
          </p:nvPr>
        </p:nvSpPr>
        <p:spPr/>
        <p:txBody>
          <a:bodyPr/>
          <a:lstStyle/>
          <a:p>
            <a:fld id="{30B60A3E-4BC9-4497-95E2-69F5661E229A}" type="slidenum">
              <a:rPr lang="en-US" smtClean="0"/>
              <a:pPr/>
              <a:t>11</a:t>
            </a:fld>
            <a:endParaRPr lang="en-US"/>
          </a:p>
        </p:txBody>
      </p:sp>
    </p:spTree>
    <p:extLst>
      <p:ext uri="{BB962C8B-B14F-4D97-AF65-F5344CB8AC3E}">
        <p14:creationId xmlns:p14="http://schemas.microsoft.com/office/powerpoint/2010/main" val="11137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2061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rgbClr val="C0E4B5"/>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extLst>
      <p:ext uri="{BB962C8B-B14F-4D97-AF65-F5344CB8AC3E}">
        <p14:creationId xmlns:p14="http://schemas.microsoft.com/office/powerpoint/2010/main" val="3630970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942165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extLst>
      <p:ext uri="{BB962C8B-B14F-4D97-AF65-F5344CB8AC3E}">
        <p14:creationId xmlns:p14="http://schemas.microsoft.com/office/powerpoint/2010/main" val="394119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59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1858020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244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extLst>
      <p:ext uri="{BB962C8B-B14F-4D97-AF65-F5344CB8AC3E}">
        <p14:creationId xmlns:p14="http://schemas.microsoft.com/office/powerpoint/2010/main" val="23026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3514141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tif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tiff"/><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pic>
        <p:nvPicPr>
          <p:cNvPr id="9" name="Picture 8" descr="MG_logo-v2014_short-UCCE.tif"/>
          <p:cNvPicPr>
            <a:picLocks noChangeAspect="1"/>
          </p:cNvPicPr>
          <p:nvPr userDrawn="1"/>
        </p:nvPicPr>
        <p:blipFill>
          <a:blip r:embed="rId7" cstate="screen">
            <a:clrChange>
              <a:clrFrom>
                <a:srgbClr val="FFFFFE"/>
              </a:clrFrom>
              <a:clrTo>
                <a:srgbClr val="FFFFFE">
                  <a:alpha val="0"/>
                </a:srgbClr>
              </a:clrTo>
            </a:clrChange>
          </a:blip>
          <a:stretch>
            <a:fillRect/>
          </a:stretch>
        </p:blipFill>
        <p:spPr>
          <a:xfrm>
            <a:off x="2103120" y="6096000"/>
            <a:ext cx="546652" cy="502920"/>
          </a:xfrm>
          <a:prstGeom prst="rect">
            <a:avLst/>
          </a:prstGeom>
        </p:spPr>
      </p:pic>
    </p:spTree>
    <p:extLst>
      <p:ext uri="{BB962C8B-B14F-4D97-AF65-F5344CB8AC3E}">
        <p14:creationId xmlns:p14="http://schemas.microsoft.com/office/powerpoint/2010/main" val="16180050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ANR_subbrands_horizontal_MG.tif"/>
          <p:cNvPicPr>
            <a:picLocks noChangeAspect="1"/>
          </p:cNvPicPr>
          <p:nvPr userDrawn="1"/>
        </p:nvPicPr>
        <p:blipFill>
          <a:blip r:embed="rId6" cstate="screen">
            <a:clrChange>
              <a:clrFrom>
                <a:srgbClr val="FFFFFE"/>
              </a:clrFrom>
              <a:clrTo>
                <a:srgbClr val="FFFFFE">
                  <a:alpha val="0"/>
                </a:srgbClr>
              </a:clrTo>
            </a:clrChange>
          </a:blip>
          <a:stretch>
            <a:fillRect/>
          </a:stretch>
        </p:blipFill>
        <p:spPr>
          <a:xfrm>
            <a:off x="1524000" y="5638800"/>
            <a:ext cx="5766816" cy="786384"/>
          </a:xfrm>
          <a:prstGeom prst="rect">
            <a:avLst/>
          </a:prstGeom>
        </p:spPr>
      </p:pic>
    </p:spTree>
    <p:extLst>
      <p:ext uri="{BB962C8B-B14F-4D97-AF65-F5344CB8AC3E}">
        <p14:creationId xmlns:p14="http://schemas.microsoft.com/office/powerpoint/2010/main" val="132285678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anrcatalog.ucanr.edu/pdf/8560.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ucanr.edu/sites/poisonous_safe_plant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calpoison.org/topics/plant#toxic" TargetMode="External"/><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ccah.vetmed.ucdavis.edu/dogs/dog-health" TargetMode="External"/><Relationship Id="rId5" Type="http://schemas.openxmlformats.org/officeDocument/2006/relationships/hyperlink" Target="https://anrcatalog.ucanr.edu/pdf/8560.pdf" TargetMode="External"/><Relationship Id="rId4" Type="http://schemas.openxmlformats.org/officeDocument/2006/relationships/hyperlink" Target="https://ucanr.edu/sites/poisonous_safe_plant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normAutofit fontScale="90000"/>
          </a:bodyPr>
          <a:lstStyle/>
          <a:p>
            <a:r>
              <a:rPr kumimoji="0" lang="en-US" sz="4400" b="0" i="0" u="none" strike="noStrike" kern="1200" cap="none" spc="0" normalizeH="0" baseline="0" noProof="0" dirty="0">
                <a:ln>
                  <a:noFill/>
                </a:ln>
                <a:solidFill>
                  <a:srgbClr val="4F81BD"/>
                </a:solidFill>
                <a:effectLst/>
                <a:uLnTx/>
                <a:uFillTx/>
                <a:latin typeface="Calibri"/>
                <a:ea typeface="+mj-ea"/>
                <a:cs typeface="+mj-cs"/>
              </a:rPr>
              <a:t>Gardening With Toxic Plants</a:t>
            </a:r>
            <a:br>
              <a:rPr kumimoji="0" lang="en-US" sz="4000" b="0" i="0" u="none" strike="noStrike" kern="1200" cap="none" spc="0" normalizeH="0" baseline="0" noProof="0" dirty="0">
                <a:ln>
                  <a:noFill/>
                </a:ln>
                <a:solidFill>
                  <a:srgbClr val="4F81BD"/>
                </a:solidFill>
                <a:effectLst/>
                <a:uLnTx/>
                <a:uFillTx/>
                <a:latin typeface="Calibri"/>
                <a:ea typeface="+mj-ea"/>
                <a:cs typeface="+mj-cs"/>
              </a:rPr>
            </a:br>
            <a:r>
              <a:rPr kumimoji="0" lang="en-US" altLang="en-US" sz="3200" b="0" i="0" u="none" strike="noStrike" kern="1200" cap="none" spc="0" normalizeH="0" baseline="0" noProof="0" dirty="0">
                <a:ln>
                  <a:noFill/>
                </a:ln>
                <a:solidFill>
                  <a:srgbClr val="4F81BD"/>
                </a:solidFill>
                <a:effectLst/>
                <a:uLnTx/>
                <a:uFillTx/>
                <a:latin typeface="Calibri"/>
                <a:ea typeface="+mj-ea"/>
                <a:cs typeface="+mj-cs"/>
              </a:rPr>
              <a:t>Protecting Kids, Pets, and You!</a:t>
            </a:r>
            <a:endParaRPr lang="en-US" dirty="0"/>
          </a:p>
        </p:txBody>
      </p:sp>
      <p:pic>
        <p:nvPicPr>
          <p:cNvPr id="2" name="Picture Placeholder 1">
            <a:extLst>
              <a:ext uri="{FF2B5EF4-FFF2-40B4-BE49-F238E27FC236}">
                <a16:creationId xmlns:a16="http://schemas.microsoft.com/office/drawing/2014/main" id="{29FDA683-847C-4ED7-A917-946596D124E9}"/>
              </a:ext>
            </a:extLst>
          </p:cNvPr>
          <p:cNvPicPr>
            <a:picLocks noGrp="1" noChangeAspect="1"/>
          </p:cNvPicPr>
          <p:nvPr>
            <p:ph type="pic" sz="quarter" idx="13"/>
          </p:nvPr>
        </p:nvPicPr>
        <p:blipFill>
          <a:blip r:embed="rId3"/>
          <a:srcRect/>
          <a:stretch>
            <a:fillRect/>
          </a:stretch>
        </p:blipFill>
        <p:spPr>
          <a:xfrm>
            <a:off x="3124200" y="1889760"/>
            <a:ext cx="2971800" cy="23774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C89AA1-B5D0-4014-9B88-A325D5B9C8B3}"/>
              </a:ext>
            </a:extLst>
          </p:cNvPr>
          <p:cNvSpPr>
            <a:spLocks noGrp="1"/>
          </p:cNvSpPr>
          <p:nvPr>
            <p:ph type="body" sz="quarter" idx="13"/>
          </p:nvPr>
        </p:nvSpPr>
        <p:spPr>
          <a:xfrm>
            <a:off x="457200" y="1417638"/>
            <a:ext cx="8382000" cy="4419600"/>
          </a:xfrm>
        </p:spPr>
        <p:txBody>
          <a:bodyPr>
            <a:normAutofit lnSpcReduction="10000"/>
          </a:bodyPr>
          <a:lstStyle/>
          <a:p>
            <a:pPr marL="457200" indent="-457200">
              <a:buFont typeface="Wingdings" panose="05000000000000000000" pitchFamily="2" charset="2"/>
              <a:buChar char="v"/>
            </a:pPr>
            <a:r>
              <a:rPr lang="en-US" sz="2800" dirty="0"/>
              <a:t>California Poison Control System</a:t>
            </a:r>
          </a:p>
          <a:p>
            <a:pPr marL="857250" lvl="1" indent="-457200">
              <a:buSzPct val="100000"/>
              <a:buFont typeface="Wingdings" panose="05000000000000000000" pitchFamily="2" charset="2"/>
              <a:buChar char="§"/>
            </a:pPr>
            <a:r>
              <a:rPr lang="en-US" dirty="0"/>
              <a:t>Provides:</a:t>
            </a:r>
          </a:p>
          <a:p>
            <a:pPr marL="1257300" lvl="2" indent="-457200"/>
            <a:r>
              <a:rPr lang="en-US" sz="2200" dirty="0">
                <a:solidFill>
                  <a:srgbClr val="4F81BD"/>
                </a:solidFill>
              </a:rPr>
              <a:t>Immediate, free, and expert treatment advice</a:t>
            </a:r>
          </a:p>
          <a:p>
            <a:pPr marL="1257300" lvl="2" indent="-457200"/>
            <a:r>
              <a:rPr lang="en-US" sz="2200" dirty="0">
                <a:solidFill>
                  <a:srgbClr val="4F81BD"/>
                </a:solidFill>
              </a:rPr>
              <a:t>Referrals over the telephone</a:t>
            </a:r>
          </a:p>
          <a:p>
            <a:pPr marL="457200" indent="-457200">
              <a:buFont typeface="Wingdings" panose="05000000000000000000" pitchFamily="2" charset="2"/>
              <a:buChar char="v"/>
            </a:pPr>
            <a:r>
              <a:rPr lang="en-US" sz="2800" dirty="0"/>
              <a:t>University of California </a:t>
            </a:r>
            <a:br>
              <a:rPr lang="en-US" sz="2800" dirty="0"/>
            </a:br>
            <a:r>
              <a:rPr lang="en-US" sz="2800" dirty="0"/>
              <a:t>Agriculture and Natural Resources (ANR)</a:t>
            </a:r>
          </a:p>
          <a:p>
            <a:pPr marL="857250" lvl="1" indent="-457200">
              <a:buFont typeface="Wingdings" panose="05000000000000000000" pitchFamily="2" charset="2"/>
              <a:buChar char="§"/>
            </a:pPr>
            <a:r>
              <a:rPr lang="en-US" dirty="0"/>
              <a:t>Publication and website provides:</a:t>
            </a:r>
          </a:p>
          <a:p>
            <a:pPr marL="1257300" lvl="2" indent="-457200"/>
            <a:r>
              <a:rPr lang="en-US" sz="2000" dirty="0">
                <a:solidFill>
                  <a:srgbClr val="4F81BD"/>
                </a:solidFill>
              </a:rPr>
              <a:t>Lists of common poisonous plants</a:t>
            </a:r>
          </a:p>
          <a:p>
            <a:pPr marL="1257300" lvl="2" indent="-457200"/>
            <a:r>
              <a:rPr lang="en-US" sz="2000" dirty="0">
                <a:solidFill>
                  <a:srgbClr val="4F81BD"/>
                </a:solidFill>
              </a:rPr>
              <a:t>Typical symptoms</a:t>
            </a:r>
          </a:p>
          <a:p>
            <a:pPr marL="1257300" lvl="2" indent="-457200"/>
            <a:r>
              <a:rPr lang="en-US" sz="2000" dirty="0">
                <a:solidFill>
                  <a:srgbClr val="4F81BD"/>
                </a:solidFill>
              </a:rPr>
              <a:t>Instructions on making a plant ID file</a:t>
            </a:r>
          </a:p>
        </p:txBody>
      </p:sp>
      <p:sp>
        <p:nvSpPr>
          <p:cNvPr id="3" name="Slide Number Placeholder 2">
            <a:extLst>
              <a:ext uri="{FF2B5EF4-FFF2-40B4-BE49-F238E27FC236}">
                <a16:creationId xmlns:a16="http://schemas.microsoft.com/office/drawing/2014/main" id="{2B664CA1-4462-4A6E-AEC6-498C97A8ED31}"/>
              </a:ext>
            </a:extLst>
          </p:cNvPr>
          <p:cNvSpPr>
            <a:spLocks noGrp="1"/>
          </p:cNvSpPr>
          <p:nvPr>
            <p:ph type="sldNum" sz="quarter" idx="16"/>
          </p:nvPr>
        </p:nvSpPr>
        <p:spPr/>
        <p:txBody>
          <a:bodyPr/>
          <a:lstStyle/>
          <a:p>
            <a:fld id="{111DB74A-73E3-49E8-8984-0D5D8C20C556}" type="slidenum">
              <a:rPr lang="en-US" smtClean="0"/>
              <a:pPr/>
              <a:t>10</a:t>
            </a:fld>
            <a:endParaRPr lang="en-US" dirty="0"/>
          </a:p>
        </p:txBody>
      </p:sp>
      <p:pic>
        <p:nvPicPr>
          <p:cNvPr id="7" name="Picture Placeholder 6" descr="Graphical user interface, application&#10;&#10;Description automatically generated">
            <a:extLst>
              <a:ext uri="{FF2B5EF4-FFF2-40B4-BE49-F238E27FC236}">
                <a16:creationId xmlns:a16="http://schemas.microsoft.com/office/drawing/2014/main" id="{EE8D080D-929C-4374-8696-181DB58C8EB7}"/>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4045" b="4045"/>
          <a:stretch>
            <a:fillRect/>
          </a:stretch>
        </p:blipFill>
        <p:spPr>
          <a:xfrm>
            <a:off x="6629400" y="4251106"/>
            <a:ext cx="1738745" cy="1605924"/>
          </a:xfrm>
        </p:spPr>
      </p:pic>
      <p:sp>
        <p:nvSpPr>
          <p:cNvPr id="5" name="Title 4">
            <a:extLst>
              <a:ext uri="{FF2B5EF4-FFF2-40B4-BE49-F238E27FC236}">
                <a16:creationId xmlns:a16="http://schemas.microsoft.com/office/drawing/2014/main" id="{8AE2E739-6513-4123-8742-70C64A10A240}"/>
              </a:ext>
            </a:extLst>
          </p:cNvPr>
          <p:cNvSpPr>
            <a:spLocks noGrp="1"/>
          </p:cNvSpPr>
          <p:nvPr>
            <p:ph type="title"/>
          </p:nvPr>
        </p:nvSpPr>
        <p:spPr/>
        <p:txBody>
          <a:bodyPr/>
          <a:lstStyle/>
          <a:p>
            <a:r>
              <a:rPr lang="en-US" dirty="0"/>
              <a:t>Two Reliable Resources</a:t>
            </a:r>
          </a:p>
        </p:txBody>
      </p:sp>
    </p:spTree>
    <p:extLst>
      <p:ext uri="{BB962C8B-B14F-4D97-AF65-F5344CB8AC3E}">
        <p14:creationId xmlns:p14="http://schemas.microsoft.com/office/powerpoint/2010/main" val="410014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719359-C424-492C-AF33-04A85A90E0E7}"/>
              </a:ext>
            </a:extLst>
          </p:cNvPr>
          <p:cNvSpPr>
            <a:spLocks noGrp="1"/>
          </p:cNvSpPr>
          <p:nvPr>
            <p:ph type="body" sz="quarter" idx="13"/>
          </p:nvPr>
        </p:nvSpPr>
        <p:spPr>
          <a:xfrm>
            <a:off x="714233" y="1372394"/>
            <a:ext cx="7315200" cy="5349081"/>
          </a:xfrm>
        </p:spPr>
        <p:txBody>
          <a:bodyPr>
            <a:normAutofit fontScale="92500" lnSpcReduction="20000"/>
          </a:bodyPr>
          <a:lstStyle/>
          <a:p>
            <a:pPr marL="457200" indent="-457200">
              <a:buFont typeface="Wingdings" panose="05000000000000000000" pitchFamily="2" charset="2"/>
              <a:buChar char="v"/>
            </a:pPr>
            <a:r>
              <a:rPr lang="en-US" sz="2800" dirty="0"/>
              <a:t>California Poison Control</a:t>
            </a:r>
          </a:p>
          <a:p>
            <a:pPr marL="857250" lvl="1" indent="-457200">
              <a:buFont typeface="Wingdings" panose="05000000000000000000" pitchFamily="2" charset="2"/>
              <a:buChar char="§"/>
            </a:pPr>
            <a:r>
              <a:rPr lang="en-US" dirty="0"/>
              <a:t>Two formats of plant lists: Non-toxic and toxic</a:t>
            </a:r>
          </a:p>
          <a:p>
            <a:pPr marL="857250" lvl="1" indent="-457200">
              <a:buFont typeface="Wingdings" panose="05000000000000000000" pitchFamily="2" charset="2"/>
              <a:buChar char="§"/>
            </a:pPr>
            <a:r>
              <a:rPr lang="en-US" dirty="0"/>
              <a:t>Each then has two lists: plants by common name and plants and by scientific name</a:t>
            </a:r>
          </a:p>
          <a:p>
            <a:pPr marL="857250" lvl="1" indent="-457200">
              <a:buFont typeface="Wingdings" panose="05000000000000000000" pitchFamily="2" charset="2"/>
              <a:buChar char="§"/>
            </a:pPr>
            <a:r>
              <a:rPr lang="en-US" dirty="0">
                <a:solidFill>
                  <a:srgbClr val="194687"/>
                </a:solidFill>
              </a:rPr>
              <a:t>Plants on toxic list include rating by type of reaction their toxin causes</a:t>
            </a:r>
          </a:p>
          <a:p>
            <a:pPr marL="509588" lvl="1" indent="-457200"/>
            <a:r>
              <a:rPr lang="en-US" sz="2800" dirty="0"/>
              <a:t>University of California </a:t>
            </a:r>
            <a:br>
              <a:rPr lang="en-US" sz="2800" dirty="0"/>
            </a:br>
            <a:r>
              <a:rPr lang="en-US" sz="2800" dirty="0"/>
              <a:t>Agriculture and Natural Resources (ANR)</a:t>
            </a:r>
          </a:p>
          <a:p>
            <a:pPr marL="857250" lvl="1" indent="-457200">
              <a:buFont typeface="Wingdings" panose="05000000000000000000" pitchFamily="2" charset="2"/>
              <a:buChar char="§"/>
            </a:pPr>
            <a:r>
              <a:rPr lang="en-US" dirty="0"/>
              <a:t>List by scientific name</a:t>
            </a:r>
          </a:p>
          <a:p>
            <a:pPr marL="857250" lvl="1" indent="-457200">
              <a:buFont typeface="Wingdings" panose="05000000000000000000" pitchFamily="2" charset="2"/>
              <a:buChar char="§"/>
            </a:pPr>
            <a:r>
              <a:rPr lang="en-US" dirty="0"/>
              <a:t>Includes:</a:t>
            </a:r>
          </a:p>
          <a:p>
            <a:pPr marL="1257300" lvl="2" indent="-457200"/>
            <a:r>
              <a:rPr lang="en-US" sz="2200" dirty="0">
                <a:solidFill>
                  <a:srgbClr val="4F81BD"/>
                </a:solidFill>
              </a:rPr>
              <a:t>Common Name</a:t>
            </a:r>
          </a:p>
          <a:p>
            <a:pPr marL="1257300" lvl="2" indent="-457200"/>
            <a:r>
              <a:rPr lang="en-US" sz="2200" dirty="0">
                <a:solidFill>
                  <a:srgbClr val="4F81BD"/>
                </a:solidFill>
              </a:rPr>
              <a:t>Name of toxin</a:t>
            </a:r>
          </a:p>
          <a:p>
            <a:pPr marL="1257300" lvl="2" indent="-457200"/>
            <a:r>
              <a:rPr lang="en-US" sz="2200" dirty="0">
                <a:solidFill>
                  <a:srgbClr val="4F81BD"/>
                </a:solidFill>
              </a:rPr>
              <a:t>Which plant part contains the toxin</a:t>
            </a:r>
          </a:p>
          <a:p>
            <a:pPr marL="1257300" lvl="2" indent="-457200"/>
            <a:r>
              <a:rPr lang="en-US" sz="2200" dirty="0">
                <a:solidFill>
                  <a:srgbClr val="4F81BD"/>
                </a:solidFill>
              </a:rPr>
              <a:t>Human body part affected by the toxin</a:t>
            </a:r>
          </a:p>
        </p:txBody>
      </p:sp>
      <p:sp>
        <p:nvSpPr>
          <p:cNvPr id="3" name="Slide Number Placeholder 2">
            <a:extLst>
              <a:ext uri="{FF2B5EF4-FFF2-40B4-BE49-F238E27FC236}">
                <a16:creationId xmlns:a16="http://schemas.microsoft.com/office/drawing/2014/main" id="{1C4C1ECF-1B7B-4BE3-9B15-0632A7E99C61}"/>
              </a:ext>
            </a:extLst>
          </p:cNvPr>
          <p:cNvSpPr>
            <a:spLocks noGrp="1"/>
          </p:cNvSpPr>
          <p:nvPr>
            <p:ph type="sldNum" sz="quarter" idx="16"/>
          </p:nvPr>
        </p:nvSpPr>
        <p:spPr/>
        <p:txBody>
          <a:bodyPr/>
          <a:lstStyle/>
          <a:p>
            <a:fld id="{111DB74A-73E3-49E8-8984-0D5D8C20C556}" type="slidenum">
              <a:rPr lang="en-US" smtClean="0"/>
              <a:pPr/>
              <a:t>11</a:t>
            </a:fld>
            <a:endParaRPr lang="en-US" dirty="0"/>
          </a:p>
        </p:txBody>
      </p:sp>
      <p:sp>
        <p:nvSpPr>
          <p:cNvPr id="5" name="Title 4">
            <a:extLst>
              <a:ext uri="{FF2B5EF4-FFF2-40B4-BE49-F238E27FC236}">
                <a16:creationId xmlns:a16="http://schemas.microsoft.com/office/drawing/2014/main" id="{4BD5AADA-74A4-41C2-81D1-697DB3939DBF}"/>
              </a:ext>
            </a:extLst>
          </p:cNvPr>
          <p:cNvSpPr>
            <a:spLocks noGrp="1"/>
          </p:cNvSpPr>
          <p:nvPr>
            <p:ph type="title"/>
          </p:nvPr>
        </p:nvSpPr>
        <p:spPr/>
        <p:txBody>
          <a:bodyPr/>
          <a:lstStyle/>
          <a:p>
            <a:r>
              <a:rPr lang="en-US" dirty="0"/>
              <a:t>Toxic Plant Lists</a:t>
            </a:r>
          </a:p>
        </p:txBody>
      </p:sp>
    </p:spTree>
    <p:extLst>
      <p:ext uri="{BB962C8B-B14F-4D97-AF65-F5344CB8AC3E}">
        <p14:creationId xmlns:p14="http://schemas.microsoft.com/office/powerpoint/2010/main" val="1624180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1015DE-B15B-4930-9730-0BA981EE580A}"/>
              </a:ext>
            </a:extLst>
          </p:cNvPr>
          <p:cNvSpPr>
            <a:spLocks noGrp="1"/>
          </p:cNvSpPr>
          <p:nvPr>
            <p:ph type="body" sz="quarter" idx="13"/>
          </p:nvPr>
        </p:nvSpPr>
        <p:spPr>
          <a:xfrm>
            <a:off x="432391" y="1219200"/>
            <a:ext cx="6858000" cy="5638800"/>
          </a:xfrm>
        </p:spPr>
        <p:txBody>
          <a:bodyPr>
            <a:noAutofit/>
          </a:bodyPr>
          <a:lstStyle/>
          <a:p>
            <a:pPr>
              <a:buFont typeface="Wingdings" panose="05000000000000000000" pitchFamily="2" charset="2"/>
              <a:buChar char="v"/>
            </a:pPr>
            <a:r>
              <a:rPr lang="en-US" sz="2400" b="0" i="0" dirty="0">
                <a:solidFill>
                  <a:srgbClr val="194687"/>
                </a:solidFill>
                <a:effectLst/>
              </a:rPr>
              <a:t>Plants are a major cause of poisoning in </a:t>
            </a:r>
            <a:br>
              <a:rPr lang="en-US" sz="2400" b="0" i="0" dirty="0">
                <a:solidFill>
                  <a:srgbClr val="194687"/>
                </a:solidFill>
                <a:effectLst/>
              </a:rPr>
            </a:br>
            <a:r>
              <a:rPr lang="en-US" sz="2400" b="0" i="0" dirty="0">
                <a:solidFill>
                  <a:srgbClr val="194687"/>
                </a:solidFill>
                <a:effectLst/>
              </a:rPr>
              <a:t>children under the age of 6 years</a:t>
            </a:r>
          </a:p>
          <a:p>
            <a:pPr>
              <a:buFont typeface="Wingdings" panose="05000000000000000000" pitchFamily="2" charset="2"/>
              <a:buChar char="v"/>
            </a:pPr>
            <a:r>
              <a:rPr lang="en-US" sz="2400" dirty="0">
                <a:solidFill>
                  <a:srgbClr val="194687"/>
                </a:solidFill>
              </a:rPr>
              <a:t>Adults, pets and farm animals can also be victims</a:t>
            </a:r>
          </a:p>
          <a:p>
            <a:pPr>
              <a:buFont typeface="Wingdings" panose="05000000000000000000" pitchFamily="2" charset="2"/>
              <a:buChar char="v"/>
            </a:pPr>
            <a:r>
              <a:rPr lang="en-US" sz="2400" b="0" i="0" dirty="0">
                <a:solidFill>
                  <a:srgbClr val="194687"/>
                </a:solidFill>
                <a:effectLst/>
              </a:rPr>
              <a:t>Reactions can depend </a:t>
            </a:r>
            <a:r>
              <a:rPr lang="en-US" sz="2400" dirty="0">
                <a:solidFill>
                  <a:srgbClr val="194687"/>
                </a:solidFill>
              </a:rPr>
              <a:t>on a variety of </a:t>
            </a:r>
            <a:r>
              <a:rPr lang="en-US" sz="2400" b="0" i="0" dirty="0">
                <a:solidFill>
                  <a:srgbClr val="194687"/>
                </a:solidFill>
                <a:effectLst/>
              </a:rPr>
              <a:t>factors: </a:t>
            </a:r>
          </a:p>
          <a:p>
            <a:pPr lvl="1">
              <a:buFont typeface="Wingdings" panose="05000000000000000000" pitchFamily="2" charset="2"/>
              <a:buChar char="§"/>
            </a:pPr>
            <a:r>
              <a:rPr lang="en-US" sz="2200" b="0" i="0" dirty="0">
                <a:solidFill>
                  <a:srgbClr val="4F81BD"/>
                </a:solidFill>
                <a:effectLst/>
              </a:rPr>
              <a:t>age and size of the patient</a:t>
            </a:r>
          </a:p>
          <a:p>
            <a:pPr lvl="1">
              <a:buFont typeface="Wingdings" panose="05000000000000000000" pitchFamily="2" charset="2"/>
              <a:buChar char="§"/>
            </a:pPr>
            <a:r>
              <a:rPr lang="en-US" sz="2200" b="0" i="0" dirty="0">
                <a:solidFill>
                  <a:srgbClr val="4F81BD"/>
                </a:solidFill>
                <a:effectLst/>
              </a:rPr>
              <a:t>health factors such as allergies</a:t>
            </a:r>
            <a:endParaRPr lang="en-US" sz="2200" dirty="0">
              <a:solidFill>
                <a:srgbClr val="4F81BD"/>
              </a:solidFill>
            </a:endParaRPr>
          </a:p>
          <a:p>
            <a:pPr lvl="1">
              <a:buFont typeface="Wingdings" panose="05000000000000000000" pitchFamily="2" charset="2"/>
              <a:buChar char="§"/>
            </a:pPr>
            <a:r>
              <a:rPr lang="en-US" sz="2200" b="0" i="0" dirty="0">
                <a:solidFill>
                  <a:srgbClr val="4F81BD"/>
                </a:solidFill>
                <a:effectLst/>
              </a:rPr>
              <a:t>amount of the exposure</a:t>
            </a:r>
          </a:p>
          <a:p>
            <a:pPr>
              <a:buFont typeface="Wingdings" panose="05000000000000000000" pitchFamily="2" charset="2"/>
              <a:buChar char="v"/>
            </a:pPr>
            <a:r>
              <a:rPr lang="en-US" sz="2200" b="0" i="0" dirty="0">
                <a:solidFill>
                  <a:srgbClr val="194687"/>
                </a:solidFill>
                <a:effectLst/>
              </a:rPr>
              <a:t>ALWAYS call the poison center for up-to-the-minute treatment advice</a:t>
            </a:r>
          </a:p>
          <a:p>
            <a:pPr>
              <a:buFont typeface="Wingdings" panose="05000000000000000000" pitchFamily="2" charset="2"/>
              <a:buChar char="v"/>
            </a:pPr>
            <a:r>
              <a:rPr lang="en-US" sz="2200" dirty="0">
                <a:solidFill>
                  <a:srgbClr val="194687"/>
                </a:solidFill>
              </a:rPr>
              <a:t>Know the names of your house and garden plants</a:t>
            </a:r>
          </a:p>
          <a:p>
            <a:pPr>
              <a:buFont typeface="Wingdings" panose="05000000000000000000" pitchFamily="2" charset="2"/>
              <a:buChar char="v"/>
            </a:pPr>
            <a:r>
              <a:rPr lang="en-US" sz="2200" b="0" i="0" dirty="0">
                <a:solidFill>
                  <a:srgbClr val="194687"/>
                </a:solidFill>
                <a:effectLst/>
              </a:rPr>
              <a:t>CPC provides alphabetical lists of the more common safe and toxic plants by both common name and scientific name</a:t>
            </a:r>
          </a:p>
        </p:txBody>
      </p:sp>
      <p:sp>
        <p:nvSpPr>
          <p:cNvPr id="3" name="Slide Number Placeholder 2">
            <a:extLst>
              <a:ext uri="{FF2B5EF4-FFF2-40B4-BE49-F238E27FC236}">
                <a16:creationId xmlns:a16="http://schemas.microsoft.com/office/drawing/2014/main" id="{B5A0E134-D535-4A90-BFEA-9EF7385A8274}"/>
              </a:ext>
            </a:extLst>
          </p:cNvPr>
          <p:cNvSpPr>
            <a:spLocks noGrp="1"/>
          </p:cNvSpPr>
          <p:nvPr>
            <p:ph type="sldNum" sz="quarter" idx="16"/>
          </p:nvPr>
        </p:nvSpPr>
        <p:spPr/>
        <p:txBody>
          <a:bodyPr/>
          <a:lstStyle/>
          <a:p>
            <a:fld id="{111DB74A-73E3-49E8-8984-0D5D8C20C556}" type="slidenum">
              <a:rPr lang="en-US" smtClean="0"/>
              <a:pPr/>
              <a:t>12</a:t>
            </a:fld>
            <a:endParaRPr lang="en-US" dirty="0"/>
          </a:p>
        </p:txBody>
      </p:sp>
      <p:pic>
        <p:nvPicPr>
          <p:cNvPr id="7" name="Picture Placeholder 6">
            <a:extLst>
              <a:ext uri="{FF2B5EF4-FFF2-40B4-BE49-F238E27FC236}">
                <a16:creationId xmlns:a16="http://schemas.microsoft.com/office/drawing/2014/main" id="{EADA3066-075D-4CD3-829D-8E6258223C04}"/>
              </a:ext>
            </a:extLst>
          </p:cNvPr>
          <p:cNvPicPr>
            <a:picLocks noGrp="1" noChangeAspect="1"/>
          </p:cNvPicPr>
          <p:nvPr>
            <p:ph type="pic" sz="quarter" idx="18"/>
          </p:nvPr>
        </p:nvPicPr>
        <p:blipFill rotWithShape="1">
          <a:blip r:embed="rId3"/>
          <a:srcRect t="4167" b="4167"/>
          <a:stretch/>
        </p:blipFill>
        <p:spPr>
          <a:xfrm>
            <a:off x="6781800" y="1660967"/>
            <a:ext cx="2040082" cy="1870075"/>
          </a:xfrm>
        </p:spPr>
      </p:pic>
      <p:sp>
        <p:nvSpPr>
          <p:cNvPr id="5" name="Title 4">
            <a:extLst>
              <a:ext uri="{FF2B5EF4-FFF2-40B4-BE49-F238E27FC236}">
                <a16:creationId xmlns:a16="http://schemas.microsoft.com/office/drawing/2014/main" id="{D4B5833E-D5FB-435C-9DDC-5EFF7524382C}"/>
              </a:ext>
            </a:extLst>
          </p:cNvPr>
          <p:cNvSpPr>
            <a:spLocks noGrp="1"/>
          </p:cNvSpPr>
          <p:nvPr>
            <p:ph type="title"/>
          </p:nvPr>
        </p:nvSpPr>
        <p:spPr>
          <a:xfrm>
            <a:off x="304800" y="266700"/>
            <a:ext cx="8517082" cy="1143000"/>
          </a:xfrm>
        </p:spPr>
        <p:txBody>
          <a:bodyPr>
            <a:normAutofit fontScale="90000"/>
          </a:bodyPr>
          <a:lstStyle/>
          <a:p>
            <a:r>
              <a:rPr lang="en-US" dirty="0"/>
              <a:t>California Poison Control System Report</a:t>
            </a:r>
          </a:p>
        </p:txBody>
      </p:sp>
      <p:sp>
        <p:nvSpPr>
          <p:cNvPr id="4" name="TextBox 3">
            <a:extLst>
              <a:ext uri="{FF2B5EF4-FFF2-40B4-BE49-F238E27FC236}">
                <a16:creationId xmlns:a16="http://schemas.microsoft.com/office/drawing/2014/main" id="{1A29FEFD-C4C7-41EB-8024-7E9910932AD1}"/>
              </a:ext>
            </a:extLst>
          </p:cNvPr>
          <p:cNvSpPr txBox="1"/>
          <p:nvPr/>
        </p:nvSpPr>
        <p:spPr>
          <a:xfrm>
            <a:off x="6629400" y="3609459"/>
            <a:ext cx="2590800" cy="400110"/>
          </a:xfrm>
          <a:prstGeom prst="rect">
            <a:avLst/>
          </a:prstGeom>
          <a:noFill/>
        </p:spPr>
        <p:txBody>
          <a:bodyPr wrap="square" rtlCol="0">
            <a:spAutoFit/>
          </a:bodyPr>
          <a:lstStyle/>
          <a:p>
            <a:r>
              <a:rPr lang="en-US" sz="2000" dirty="0">
                <a:solidFill>
                  <a:srgbClr val="194687"/>
                </a:solidFill>
              </a:rPr>
              <a:t>https://calpoison.org/</a:t>
            </a:r>
          </a:p>
        </p:txBody>
      </p:sp>
    </p:spTree>
    <p:extLst>
      <p:ext uri="{BB962C8B-B14F-4D97-AF65-F5344CB8AC3E}">
        <p14:creationId xmlns:p14="http://schemas.microsoft.com/office/powerpoint/2010/main" val="1553559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8EE8A-3D56-47A0-84B5-BE33A8F24F5A}"/>
              </a:ext>
            </a:extLst>
          </p:cNvPr>
          <p:cNvSpPr>
            <a:spLocks noGrp="1"/>
          </p:cNvSpPr>
          <p:nvPr>
            <p:ph type="body" sz="quarter" idx="13"/>
          </p:nvPr>
        </p:nvSpPr>
        <p:spPr>
          <a:xfrm>
            <a:off x="457200" y="1600200"/>
            <a:ext cx="5257800" cy="4419600"/>
          </a:xfrm>
        </p:spPr>
        <p:txBody>
          <a:bodyPr>
            <a:noAutofit/>
          </a:bodyPr>
          <a:lstStyle/>
          <a:p>
            <a:pPr marL="0" indent="0"/>
            <a:r>
              <a:rPr lang="en-US" sz="2600" dirty="0">
                <a:solidFill>
                  <a:srgbClr val="194687"/>
                </a:solidFill>
              </a:rPr>
              <a:t>Plants are rated by type of reaction</a:t>
            </a:r>
          </a:p>
          <a:p>
            <a:pPr marL="457200" indent="-457200">
              <a:buFont typeface="Wingdings" panose="05000000000000000000" pitchFamily="2" charset="2"/>
              <a:buChar char="v"/>
            </a:pPr>
            <a:r>
              <a:rPr lang="en-US" sz="2200" dirty="0">
                <a:solidFill>
                  <a:srgbClr val="194687"/>
                </a:solidFill>
              </a:rPr>
              <a:t>Dermal – 1</a:t>
            </a:r>
          </a:p>
          <a:p>
            <a:pPr marL="857250" lvl="1" indent="-457200">
              <a:buFont typeface="Wingdings" panose="05000000000000000000" pitchFamily="2" charset="2"/>
              <a:buChar char="§"/>
            </a:pPr>
            <a:r>
              <a:rPr lang="en-US" sz="2000" b="0" i="0" dirty="0">
                <a:solidFill>
                  <a:srgbClr val="4F81BD"/>
                </a:solidFill>
                <a:effectLst/>
              </a:rPr>
              <a:t>Redness</a:t>
            </a:r>
          </a:p>
          <a:p>
            <a:pPr marL="857250" lvl="1" indent="-457200">
              <a:buFont typeface="Wingdings" panose="05000000000000000000" pitchFamily="2" charset="2"/>
              <a:buChar char="§"/>
            </a:pPr>
            <a:r>
              <a:rPr lang="en-US" sz="2000" dirty="0">
                <a:solidFill>
                  <a:srgbClr val="4F81BD"/>
                </a:solidFill>
              </a:rPr>
              <a:t>I</a:t>
            </a:r>
            <a:r>
              <a:rPr lang="en-US" sz="2000" b="0" i="0" dirty="0">
                <a:solidFill>
                  <a:srgbClr val="4F81BD"/>
                </a:solidFill>
                <a:effectLst/>
              </a:rPr>
              <a:t>tching</a:t>
            </a:r>
          </a:p>
          <a:p>
            <a:pPr marL="857250" lvl="1" indent="-457200">
              <a:buFont typeface="Wingdings" panose="05000000000000000000" pitchFamily="2" charset="2"/>
              <a:buChar char="§"/>
            </a:pPr>
            <a:r>
              <a:rPr lang="en-US" sz="2000" dirty="0">
                <a:solidFill>
                  <a:srgbClr val="4F81BD"/>
                </a:solidFill>
              </a:rPr>
              <a:t>R</a:t>
            </a:r>
            <a:r>
              <a:rPr lang="en-US" sz="2000" b="0" i="0" dirty="0">
                <a:solidFill>
                  <a:srgbClr val="4F81BD"/>
                </a:solidFill>
                <a:effectLst/>
              </a:rPr>
              <a:t>ash to painful blisters like skin burns.</a:t>
            </a:r>
            <a:endParaRPr lang="en-US" sz="2000" dirty="0">
              <a:solidFill>
                <a:srgbClr val="4F81BD"/>
              </a:solidFill>
            </a:endParaRPr>
          </a:p>
          <a:p>
            <a:pPr marL="457200" indent="-457200">
              <a:buFont typeface="Wingdings" panose="05000000000000000000" pitchFamily="2" charset="2"/>
              <a:buChar char="v"/>
            </a:pPr>
            <a:r>
              <a:rPr lang="en-US" sz="2600" dirty="0">
                <a:solidFill>
                  <a:srgbClr val="194687"/>
                </a:solidFill>
              </a:rPr>
              <a:t>Oxalates-fast onset – 2a</a:t>
            </a:r>
          </a:p>
          <a:p>
            <a:pPr marL="857250" lvl="1" indent="-457200">
              <a:buFont typeface="Wingdings" panose="05000000000000000000" pitchFamily="2" charset="2"/>
              <a:buChar char="§"/>
            </a:pPr>
            <a:r>
              <a:rPr lang="en-US" sz="2000" dirty="0">
                <a:solidFill>
                  <a:srgbClr val="4F81BD"/>
                </a:solidFill>
              </a:rPr>
              <a:t>I</a:t>
            </a:r>
            <a:r>
              <a:rPr lang="en-US" sz="2000" b="0" i="0" dirty="0">
                <a:solidFill>
                  <a:srgbClr val="4F81BD"/>
                </a:solidFill>
                <a:effectLst/>
              </a:rPr>
              <a:t>mmediate pain and irritation to the lips, mouth, and tongue</a:t>
            </a:r>
          </a:p>
          <a:p>
            <a:pPr marL="857250" lvl="1" indent="-457200">
              <a:buFont typeface="Wingdings" panose="05000000000000000000" pitchFamily="2" charset="2"/>
              <a:buChar char="§"/>
            </a:pPr>
            <a:r>
              <a:rPr lang="en-US" sz="2000" b="0" i="0" dirty="0">
                <a:solidFill>
                  <a:srgbClr val="4F81BD"/>
                </a:solidFill>
                <a:effectLst/>
              </a:rPr>
              <a:t>In severe cases, they may cause breathing problems by causing swelling in the throat</a:t>
            </a:r>
            <a:endParaRPr lang="en-US" sz="2000" dirty="0">
              <a:solidFill>
                <a:srgbClr val="4F81BD"/>
              </a:solidFill>
            </a:endParaRPr>
          </a:p>
          <a:p>
            <a:pPr marL="0" indent="0"/>
            <a:endParaRPr lang="en-US" sz="2200" dirty="0"/>
          </a:p>
        </p:txBody>
      </p:sp>
      <p:sp>
        <p:nvSpPr>
          <p:cNvPr id="3" name="Slide Number Placeholder 2">
            <a:extLst>
              <a:ext uri="{FF2B5EF4-FFF2-40B4-BE49-F238E27FC236}">
                <a16:creationId xmlns:a16="http://schemas.microsoft.com/office/drawing/2014/main" id="{1F4A10A6-98E5-41CC-972E-998571A8BF56}"/>
              </a:ext>
            </a:extLst>
          </p:cNvPr>
          <p:cNvSpPr>
            <a:spLocks noGrp="1"/>
          </p:cNvSpPr>
          <p:nvPr>
            <p:ph type="sldNum" sz="quarter" idx="16"/>
          </p:nvPr>
        </p:nvSpPr>
        <p:spPr/>
        <p:txBody>
          <a:bodyPr/>
          <a:lstStyle/>
          <a:p>
            <a:fld id="{111DB74A-73E3-49E8-8984-0D5D8C20C556}" type="slidenum">
              <a:rPr lang="en-US" smtClean="0"/>
              <a:pPr/>
              <a:t>13</a:t>
            </a:fld>
            <a:endParaRPr lang="en-US" dirty="0"/>
          </a:p>
        </p:txBody>
      </p:sp>
      <p:pic>
        <p:nvPicPr>
          <p:cNvPr id="7" name="Picture Placeholder 6" descr="A close-up of a hand&#10;&#10;Description automatically generated with low confidence">
            <a:extLst>
              <a:ext uri="{FF2B5EF4-FFF2-40B4-BE49-F238E27FC236}">
                <a16:creationId xmlns:a16="http://schemas.microsoft.com/office/drawing/2014/main" id="{6411931C-11CD-4B38-8ABB-E28C2F057A34}"/>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558" r="558"/>
          <a:stretch>
            <a:fillRect/>
          </a:stretch>
        </p:blipFill>
        <p:spPr>
          <a:xfrm>
            <a:off x="6127170" y="1600200"/>
            <a:ext cx="2078182" cy="1905000"/>
          </a:xfrm>
        </p:spPr>
      </p:pic>
      <p:sp>
        <p:nvSpPr>
          <p:cNvPr id="5" name="Title 4">
            <a:extLst>
              <a:ext uri="{FF2B5EF4-FFF2-40B4-BE49-F238E27FC236}">
                <a16:creationId xmlns:a16="http://schemas.microsoft.com/office/drawing/2014/main" id="{9BF3F031-5FF3-4DA7-B7F2-08CD83B55F45}"/>
              </a:ext>
            </a:extLst>
          </p:cNvPr>
          <p:cNvSpPr>
            <a:spLocks noGrp="1"/>
          </p:cNvSpPr>
          <p:nvPr>
            <p:ph type="title"/>
          </p:nvPr>
        </p:nvSpPr>
        <p:spPr/>
        <p:txBody>
          <a:bodyPr/>
          <a:lstStyle/>
          <a:p>
            <a:r>
              <a:rPr lang="en-US" dirty="0"/>
              <a:t>CPC Toxic Plant Lists</a:t>
            </a:r>
          </a:p>
        </p:txBody>
      </p:sp>
      <p:pic>
        <p:nvPicPr>
          <p:cNvPr id="9" name="Picture 8" descr="A picture containing shape&#10;&#10;Description automatically generated">
            <a:extLst>
              <a:ext uri="{FF2B5EF4-FFF2-40B4-BE49-F238E27FC236}">
                <a16:creationId xmlns:a16="http://schemas.microsoft.com/office/drawing/2014/main" id="{66358FE7-D76B-41D4-B0AC-B39D5E4B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3844663"/>
            <a:ext cx="2033153" cy="2033153"/>
          </a:xfrm>
          <a:prstGeom prst="rect">
            <a:avLst/>
          </a:prstGeom>
        </p:spPr>
      </p:pic>
    </p:spTree>
    <p:extLst>
      <p:ext uri="{BB962C8B-B14F-4D97-AF65-F5344CB8AC3E}">
        <p14:creationId xmlns:p14="http://schemas.microsoft.com/office/powerpoint/2010/main" val="194262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8EE8A-3D56-47A0-84B5-BE33A8F24F5A}"/>
              </a:ext>
            </a:extLst>
          </p:cNvPr>
          <p:cNvSpPr>
            <a:spLocks noGrp="1"/>
          </p:cNvSpPr>
          <p:nvPr>
            <p:ph type="body" sz="quarter" idx="13"/>
          </p:nvPr>
        </p:nvSpPr>
        <p:spPr>
          <a:xfrm>
            <a:off x="457200" y="1101123"/>
            <a:ext cx="7391400" cy="5484017"/>
          </a:xfrm>
        </p:spPr>
        <p:txBody>
          <a:bodyPr>
            <a:noAutofit/>
          </a:bodyPr>
          <a:lstStyle/>
          <a:p>
            <a:pPr marL="457200" indent="-457200">
              <a:buFont typeface="Wingdings" panose="05000000000000000000" pitchFamily="2" charset="2"/>
              <a:buChar char="v"/>
            </a:pPr>
            <a:r>
              <a:rPr lang="en-US" sz="2400" dirty="0"/>
              <a:t>Oxalates-late onset – 2b</a:t>
            </a:r>
          </a:p>
          <a:p>
            <a:pPr marL="857250" lvl="1" indent="-457200">
              <a:lnSpc>
                <a:spcPts val="2000"/>
              </a:lnSpc>
              <a:buFont typeface="Wingdings" panose="05000000000000000000" pitchFamily="2" charset="2"/>
              <a:buChar char="§"/>
            </a:pPr>
            <a:r>
              <a:rPr lang="en-US" sz="2000" b="0" i="0" dirty="0">
                <a:solidFill>
                  <a:srgbClr val="4F81BD"/>
                </a:solidFill>
                <a:effectLst/>
              </a:rPr>
              <a:t>Do not cause immediate problems.</a:t>
            </a:r>
            <a:endParaRPr lang="en-US" sz="2000" dirty="0"/>
          </a:p>
          <a:p>
            <a:pPr marL="857250" lvl="1" indent="-457200">
              <a:lnSpc>
                <a:spcPts val="2000"/>
              </a:lnSpc>
              <a:buFont typeface="Wingdings" panose="05000000000000000000" pitchFamily="2" charset="2"/>
              <a:buChar char="§"/>
            </a:pPr>
            <a:r>
              <a:rPr lang="en-US" sz="2000" dirty="0">
                <a:solidFill>
                  <a:srgbClr val="4F81BD"/>
                </a:solidFill>
              </a:rPr>
              <a:t>C</a:t>
            </a:r>
            <a:r>
              <a:rPr lang="en-US" sz="2000" b="0" i="0" dirty="0">
                <a:solidFill>
                  <a:srgbClr val="4F81BD"/>
                </a:solidFill>
                <a:effectLst/>
              </a:rPr>
              <a:t>an cause kidney damage</a:t>
            </a:r>
          </a:p>
          <a:p>
            <a:pPr marL="857250" lvl="1" indent="-457200">
              <a:lnSpc>
                <a:spcPts val="2000"/>
              </a:lnSpc>
              <a:buFont typeface="Wingdings" panose="05000000000000000000" pitchFamily="2" charset="2"/>
              <a:buChar char="§"/>
            </a:pPr>
            <a:r>
              <a:rPr lang="en-US" sz="2000" b="0" i="0" dirty="0">
                <a:solidFill>
                  <a:srgbClr val="4F81BD"/>
                </a:solidFill>
                <a:effectLst/>
              </a:rPr>
              <a:t>Nausea</a:t>
            </a:r>
          </a:p>
          <a:p>
            <a:pPr marL="857250" lvl="1" indent="-457200">
              <a:lnSpc>
                <a:spcPts val="2000"/>
              </a:lnSpc>
              <a:buFont typeface="Wingdings" panose="05000000000000000000" pitchFamily="2" charset="2"/>
              <a:buChar char="§"/>
            </a:pPr>
            <a:r>
              <a:rPr lang="en-US" sz="2000" dirty="0">
                <a:solidFill>
                  <a:srgbClr val="4F81BD"/>
                </a:solidFill>
              </a:rPr>
              <a:t>V</a:t>
            </a:r>
            <a:r>
              <a:rPr lang="en-US" sz="2000" b="0" i="0" dirty="0">
                <a:solidFill>
                  <a:srgbClr val="4F81BD"/>
                </a:solidFill>
                <a:effectLst/>
              </a:rPr>
              <a:t>omiting and diarrhea</a:t>
            </a:r>
          </a:p>
          <a:p>
            <a:pPr marL="457200" indent="-457200">
              <a:buFont typeface="Wingdings" panose="05000000000000000000" pitchFamily="2" charset="2"/>
              <a:buChar char="v"/>
            </a:pPr>
            <a:r>
              <a:rPr lang="en-US" sz="2400" dirty="0"/>
              <a:t>Moderate – 3</a:t>
            </a:r>
          </a:p>
          <a:p>
            <a:pPr marL="857250" lvl="1" indent="-457200">
              <a:lnSpc>
                <a:spcPts val="2000"/>
              </a:lnSpc>
              <a:buFont typeface="Wingdings" panose="05000000000000000000" pitchFamily="2" charset="2"/>
              <a:buChar char="§"/>
            </a:pPr>
            <a:r>
              <a:rPr lang="en-US" sz="2000" b="0" i="0" dirty="0">
                <a:solidFill>
                  <a:srgbClr val="4F81BD"/>
                </a:solidFill>
                <a:effectLst/>
              </a:rPr>
              <a:t>Nausea</a:t>
            </a:r>
            <a:endParaRPr lang="en-US" sz="2000" dirty="0">
              <a:solidFill>
                <a:srgbClr val="4F81BD"/>
              </a:solidFill>
            </a:endParaRPr>
          </a:p>
          <a:p>
            <a:pPr marL="857250" lvl="1" indent="-457200">
              <a:lnSpc>
                <a:spcPts val="2000"/>
              </a:lnSpc>
              <a:buFont typeface="Wingdings" panose="05000000000000000000" pitchFamily="2" charset="2"/>
              <a:buChar char="§"/>
            </a:pPr>
            <a:r>
              <a:rPr lang="en-US" sz="2000" b="0" i="0" dirty="0">
                <a:solidFill>
                  <a:srgbClr val="4F81BD"/>
                </a:solidFill>
                <a:effectLst/>
              </a:rPr>
              <a:t>Vomiting</a:t>
            </a:r>
            <a:endParaRPr lang="en-US" sz="2000" dirty="0">
              <a:solidFill>
                <a:srgbClr val="4F81BD"/>
              </a:solidFill>
            </a:endParaRPr>
          </a:p>
          <a:p>
            <a:pPr marL="857250" lvl="1" indent="-457200">
              <a:lnSpc>
                <a:spcPts val="2000"/>
              </a:lnSpc>
              <a:buFont typeface="Wingdings" panose="05000000000000000000" pitchFamily="2" charset="2"/>
              <a:buChar char="§"/>
            </a:pPr>
            <a:r>
              <a:rPr lang="en-US" sz="2000" b="0" i="0" dirty="0">
                <a:solidFill>
                  <a:srgbClr val="4F81BD"/>
                </a:solidFill>
                <a:effectLst/>
              </a:rPr>
              <a:t>Diarrhea </a:t>
            </a:r>
            <a:endParaRPr lang="en-US" sz="2000" dirty="0">
              <a:solidFill>
                <a:srgbClr val="4F81BD"/>
              </a:solidFill>
            </a:endParaRPr>
          </a:p>
          <a:p>
            <a:pPr marL="857250" lvl="1" indent="-457200">
              <a:lnSpc>
                <a:spcPts val="2000"/>
              </a:lnSpc>
              <a:buFont typeface="Wingdings" panose="05000000000000000000" pitchFamily="2" charset="2"/>
              <a:buChar char="§"/>
            </a:pPr>
            <a:r>
              <a:rPr lang="en-US" sz="2000" dirty="0">
                <a:solidFill>
                  <a:srgbClr val="4F81BD"/>
                </a:solidFill>
              </a:rPr>
              <a:t>O</a:t>
            </a:r>
            <a:r>
              <a:rPr lang="en-US" sz="2000" b="0" i="0" dirty="0">
                <a:solidFill>
                  <a:srgbClr val="4F81BD"/>
                </a:solidFill>
                <a:effectLst/>
              </a:rPr>
              <a:t>ther symptoms that may cause illness but </a:t>
            </a:r>
            <a:r>
              <a:rPr lang="en-US" sz="2000" b="1" dirty="0">
                <a:solidFill>
                  <a:srgbClr val="4F81BD"/>
                </a:solidFill>
              </a:rPr>
              <a:t>ARE</a:t>
            </a:r>
            <a:r>
              <a:rPr lang="en-US" sz="2000" b="0" i="0" dirty="0">
                <a:solidFill>
                  <a:srgbClr val="4F81BD"/>
                </a:solidFill>
                <a:effectLst/>
              </a:rPr>
              <a:t> not life-threatening</a:t>
            </a:r>
            <a:endParaRPr lang="en-US" sz="2000" dirty="0">
              <a:solidFill>
                <a:srgbClr val="4F81BD"/>
              </a:solidFill>
            </a:endParaRPr>
          </a:p>
          <a:p>
            <a:pPr marL="457200" indent="-457200">
              <a:buFont typeface="Wingdings" panose="05000000000000000000" pitchFamily="2" charset="2"/>
              <a:buChar char="v"/>
            </a:pPr>
            <a:r>
              <a:rPr lang="en-US" sz="2400" dirty="0"/>
              <a:t>Major – 4</a:t>
            </a:r>
          </a:p>
          <a:p>
            <a:pPr marL="857250" lvl="1" indent="-457200">
              <a:lnSpc>
                <a:spcPts val="2000"/>
              </a:lnSpc>
              <a:buFont typeface="Wingdings" panose="05000000000000000000" pitchFamily="2" charset="2"/>
              <a:buChar char="§"/>
            </a:pPr>
            <a:r>
              <a:rPr lang="en-US" sz="2000" dirty="0">
                <a:solidFill>
                  <a:srgbClr val="4F81BD"/>
                </a:solidFill>
              </a:rPr>
              <a:t>S</a:t>
            </a:r>
            <a:r>
              <a:rPr lang="en-US" sz="2000" b="0" i="0" dirty="0">
                <a:solidFill>
                  <a:srgbClr val="4F81BD"/>
                </a:solidFill>
                <a:effectLst/>
              </a:rPr>
              <a:t>erious effects to the heart, liver, kidneys or brain</a:t>
            </a:r>
          </a:p>
          <a:p>
            <a:pPr marL="857250" lvl="1" indent="-457200">
              <a:lnSpc>
                <a:spcPts val="2000"/>
              </a:lnSpc>
              <a:buFont typeface="Wingdings" panose="05000000000000000000" pitchFamily="2" charset="2"/>
              <a:buChar char="§"/>
            </a:pPr>
            <a:r>
              <a:rPr lang="en-US" sz="2000" dirty="0">
                <a:solidFill>
                  <a:srgbClr val="4F81BD"/>
                </a:solidFill>
              </a:rPr>
              <a:t>I</a:t>
            </a:r>
            <a:r>
              <a:rPr lang="en-US" sz="2000" b="0" i="0" dirty="0">
                <a:solidFill>
                  <a:srgbClr val="4F81BD"/>
                </a:solidFill>
                <a:effectLst/>
              </a:rPr>
              <a:t>f ingested in any amount,  </a:t>
            </a:r>
            <a:r>
              <a:rPr lang="en-US" sz="2000" b="1" i="0" dirty="0">
                <a:solidFill>
                  <a:srgbClr val="4F81BD"/>
                </a:solidFill>
                <a:effectLst/>
              </a:rPr>
              <a:t>call the poison center immediately</a:t>
            </a:r>
            <a:endParaRPr lang="en-US" sz="2000" b="1" dirty="0">
              <a:solidFill>
                <a:srgbClr val="4F81BD"/>
              </a:solidFill>
            </a:endParaRPr>
          </a:p>
        </p:txBody>
      </p:sp>
      <p:sp>
        <p:nvSpPr>
          <p:cNvPr id="3" name="Slide Number Placeholder 2">
            <a:extLst>
              <a:ext uri="{FF2B5EF4-FFF2-40B4-BE49-F238E27FC236}">
                <a16:creationId xmlns:a16="http://schemas.microsoft.com/office/drawing/2014/main" id="{1F4A10A6-98E5-41CC-972E-998571A8BF56}"/>
              </a:ext>
            </a:extLst>
          </p:cNvPr>
          <p:cNvSpPr>
            <a:spLocks noGrp="1"/>
          </p:cNvSpPr>
          <p:nvPr>
            <p:ph type="sldNum" sz="quarter" idx="16"/>
          </p:nvPr>
        </p:nvSpPr>
        <p:spPr/>
        <p:txBody>
          <a:bodyPr/>
          <a:lstStyle/>
          <a:p>
            <a:fld id="{111DB74A-73E3-49E8-8984-0D5D8C20C556}" type="slidenum">
              <a:rPr lang="en-US" smtClean="0"/>
              <a:pPr/>
              <a:t>14</a:t>
            </a:fld>
            <a:endParaRPr lang="en-US" dirty="0"/>
          </a:p>
        </p:txBody>
      </p:sp>
      <p:pic>
        <p:nvPicPr>
          <p:cNvPr id="7" name="Picture Placeholder 6" descr="A picture containing plant, leaf, flower, green&#10;&#10;Description automatically generated">
            <a:extLst>
              <a:ext uri="{FF2B5EF4-FFF2-40B4-BE49-F238E27FC236}">
                <a16:creationId xmlns:a16="http://schemas.microsoft.com/office/drawing/2014/main" id="{DAFFF0C6-9ADD-43DB-8EC2-96AC59898637}"/>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t="22740" b="22740"/>
          <a:stretch>
            <a:fillRect/>
          </a:stretch>
        </p:blipFill>
        <p:spPr>
          <a:xfrm>
            <a:off x="6235158" y="1140966"/>
            <a:ext cx="2160084" cy="2460096"/>
          </a:xfrm>
        </p:spPr>
      </p:pic>
      <p:sp>
        <p:nvSpPr>
          <p:cNvPr id="5" name="Title 4">
            <a:extLst>
              <a:ext uri="{FF2B5EF4-FFF2-40B4-BE49-F238E27FC236}">
                <a16:creationId xmlns:a16="http://schemas.microsoft.com/office/drawing/2014/main" id="{9BF3F031-5FF3-4DA7-B7F2-08CD83B55F45}"/>
              </a:ext>
            </a:extLst>
          </p:cNvPr>
          <p:cNvSpPr>
            <a:spLocks noGrp="1"/>
          </p:cNvSpPr>
          <p:nvPr>
            <p:ph type="title"/>
          </p:nvPr>
        </p:nvSpPr>
        <p:spPr>
          <a:xfrm>
            <a:off x="457200" y="115743"/>
            <a:ext cx="8229600" cy="1143000"/>
          </a:xfrm>
        </p:spPr>
        <p:txBody>
          <a:bodyPr/>
          <a:lstStyle/>
          <a:p>
            <a:r>
              <a:rPr lang="en-US" dirty="0"/>
              <a:t>CPC Toxic Plant Lists</a:t>
            </a:r>
          </a:p>
        </p:txBody>
      </p:sp>
      <p:sp>
        <p:nvSpPr>
          <p:cNvPr id="4" name="TextBox 3">
            <a:extLst>
              <a:ext uri="{FF2B5EF4-FFF2-40B4-BE49-F238E27FC236}">
                <a16:creationId xmlns:a16="http://schemas.microsoft.com/office/drawing/2014/main" id="{40D6869E-23B6-44D3-AB08-B9157B80DE00}"/>
              </a:ext>
            </a:extLst>
          </p:cNvPr>
          <p:cNvSpPr txBox="1"/>
          <p:nvPr/>
        </p:nvSpPr>
        <p:spPr>
          <a:xfrm>
            <a:off x="6117838" y="3598776"/>
            <a:ext cx="2568962" cy="646331"/>
          </a:xfrm>
          <a:prstGeom prst="rect">
            <a:avLst/>
          </a:prstGeom>
          <a:noFill/>
        </p:spPr>
        <p:txBody>
          <a:bodyPr wrap="square" rtlCol="0">
            <a:spAutoFit/>
          </a:bodyPr>
          <a:lstStyle/>
          <a:p>
            <a:pPr algn="ctr"/>
            <a:r>
              <a:rPr lang="en-US" dirty="0" err="1">
                <a:solidFill>
                  <a:srgbClr val="194687"/>
                </a:solidFill>
              </a:rPr>
              <a:t>Cyclamin</a:t>
            </a:r>
            <a:br>
              <a:rPr lang="en-US" dirty="0">
                <a:solidFill>
                  <a:srgbClr val="194687"/>
                </a:solidFill>
              </a:rPr>
            </a:br>
            <a:r>
              <a:rPr lang="en-US" i="1" dirty="0" err="1">
                <a:solidFill>
                  <a:srgbClr val="194687"/>
                </a:solidFill>
              </a:rPr>
              <a:t>Cycmen</a:t>
            </a:r>
            <a:r>
              <a:rPr lang="en-US" i="1" dirty="0">
                <a:solidFill>
                  <a:srgbClr val="194687"/>
                </a:solidFill>
              </a:rPr>
              <a:t> </a:t>
            </a:r>
            <a:r>
              <a:rPr lang="en-US" i="1" dirty="0" err="1">
                <a:solidFill>
                  <a:srgbClr val="194687"/>
                </a:solidFill>
              </a:rPr>
              <a:t>purpuascens</a:t>
            </a:r>
            <a:endParaRPr lang="en-US" i="1" dirty="0">
              <a:solidFill>
                <a:srgbClr val="194687"/>
              </a:solidFill>
            </a:endParaRPr>
          </a:p>
        </p:txBody>
      </p:sp>
    </p:spTree>
    <p:extLst>
      <p:ext uri="{BB962C8B-B14F-4D97-AF65-F5344CB8AC3E}">
        <p14:creationId xmlns:p14="http://schemas.microsoft.com/office/powerpoint/2010/main" val="192587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F42F9D-40FF-4ECA-A097-374BA653D6D2}"/>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Sample of  CPC Toxic List </a:t>
            </a:r>
            <a:br>
              <a:rPr lang="en-US" sz="3700" dirty="0"/>
            </a:br>
            <a:r>
              <a:rPr lang="en-US" sz="3700" dirty="0"/>
              <a:t>by Common Name</a:t>
            </a:r>
          </a:p>
        </p:txBody>
      </p:sp>
      <p:sp>
        <p:nvSpPr>
          <p:cNvPr id="3" name="Slide Number Placeholder 2">
            <a:extLst>
              <a:ext uri="{FF2B5EF4-FFF2-40B4-BE49-F238E27FC236}">
                <a16:creationId xmlns:a16="http://schemas.microsoft.com/office/drawing/2014/main" id="{1C0E9C97-586D-4F49-BB25-AC77F7D381BF}"/>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15</a:t>
            </a:fld>
            <a:endParaRPr lang="en-US"/>
          </a:p>
        </p:txBody>
      </p:sp>
      <p:graphicFrame>
        <p:nvGraphicFramePr>
          <p:cNvPr id="6" name="Table 5">
            <a:extLst>
              <a:ext uri="{FF2B5EF4-FFF2-40B4-BE49-F238E27FC236}">
                <a16:creationId xmlns:a16="http://schemas.microsoft.com/office/drawing/2014/main" id="{CCD6AB5E-938D-47C3-BF1E-F8EEE89730DC}"/>
              </a:ext>
            </a:extLst>
          </p:cNvPr>
          <p:cNvGraphicFramePr>
            <a:graphicFrameLocks noGrp="1"/>
          </p:cNvGraphicFramePr>
          <p:nvPr>
            <p:extLst>
              <p:ext uri="{D42A27DB-BD31-4B8C-83A1-F6EECF244321}">
                <p14:modId xmlns:p14="http://schemas.microsoft.com/office/powerpoint/2010/main" val="632972473"/>
              </p:ext>
            </p:extLst>
          </p:nvPr>
        </p:nvGraphicFramePr>
        <p:xfrm>
          <a:off x="594251" y="1600201"/>
          <a:ext cx="7955499" cy="4038604"/>
        </p:xfrm>
        <a:graphic>
          <a:graphicData uri="http://schemas.openxmlformats.org/drawingml/2006/table">
            <a:tbl>
              <a:tblPr firstRow="1" bandRow="1">
                <a:noFill/>
              </a:tblPr>
              <a:tblGrid>
                <a:gridCol w="2952959">
                  <a:extLst>
                    <a:ext uri="{9D8B030D-6E8A-4147-A177-3AD203B41FA5}">
                      <a16:colId xmlns:a16="http://schemas.microsoft.com/office/drawing/2014/main" val="1694217819"/>
                    </a:ext>
                  </a:extLst>
                </a:gridCol>
                <a:gridCol w="3315733">
                  <a:extLst>
                    <a:ext uri="{9D8B030D-6E8A-4147-A177-3AD203B41FA5}">
                      <a16:colId xmlns:a16="http://schemas.microsoft.com/office/drawing/2014/main" val="3057412927"/>
                    </a:ext>
                  </a:extLst>
                </a:gridCol>
                <a:gridCol w="1686807">
                  <a:extLst>
                    <a:ext uri="{9D8B030D-6E8A-4147-A177-3AD203B41FA5}">
                      <a16:colId xmlns:a16="http://schemas.microsoft.com/office/drawing/2014/main" val="1821179808"/>
                    </a:ext>
                  </a:extLst>
                </a:gridCol>
              </a:tblGrid>
              <a:tr h="354924">
                <a:tc>
                  <a:txBody>
                    <a:bodyPr/>
                    <a:lstStyle/>
                    <a:p>
                      <a:pPr algn="l" fontAlgn="b"/>
                      <a:r>
                        <a:rPr lang="en-US" sz="1100" b="1" cap="all" spc="60">
                          <a:solidFill>
                            <a:schemeClr val="tx1"/>
                          </a:solidFill>
                          <a:effectLst/>
                        </a:rPr>
                        <a:t>Common name</a:t>
                      </a:r>
                    </a:p>
                  </a:txBody>
                  <a:tcPr marL="80664" marR="80664" marT="80664" marB="80664" anchor="b">
                    <a:lnL w="12700" cmpd="sng">
                      <a:noFill/>
                    </a:lnL>
                    <a:lnR w="12700" cmpd="sng">
                      <a:noFill/>
                    </a:lnR>
                    <a:lnT w="12700" cmpd="sng">
                      <a:noFill/>
                    </a:lnT>
                    <a:lnB w="38100" cmpd="sng">
                      <a:noFill/>
                    </a:lnB>
                    <a:noFill/>
                  </a:tcPr>
                </a:tc>
                <a:tc>
                  <a:txBody>
                    <a:bodyPr/>
                    <a:lstStyle/>
                    <a:p>
                      <a:pPr algn="l" fontAlgn="b"/>
                      <a:r>
                        <a:rPr lang="en-US" sz="1100" b="1" cap="all" spc="60">
                          <a:solidFill>
                            <a:schemeClr val="tx1"/>
                          </a:solidFill>
                          <a:effectLst/>
                        </a:rPr>
                        <a:t>Latin or scientific name</a:t>
                      </a:r>
                    </a:p>
                  </a:txBody>
                  <a:tcPr marL="80664" marR="80664" marT="80664" marB="80664" anchor="b">
                    <a:lnL w="12700" cmpd="sng">
                      <a:noFill/>
                    </a:lnL>
                    <a:lnR w="12700" cmpd="sng">
                      <a:noFill/>
                    </a:lnR>
                    <a:lnT w="12700" cmpd="sng">
                      <a:noFill/>
                    </a:lnT>
                    <a:lnB w="38100" cmpd="sng">
                      <a:noFill/>
                    </a:lnB>
                    <a:noFill/>
                  </a:tcPr>
                </a:tc>
                <a:tc>
                  <a:txBody>
                    <a:bodyPr/>
                    <a:lstStyle/>
                    <a:p>
                      <a:pPr algn="l" fontAlgn="b"/>
                      <a:r>
                        <a:rPr lang="en-US" sz="1100" b="1" cap="all" spc="60">
                          <a:solidFill>
                            <a:schemeClr val="tx1"/>
                          </a:solidFill>
                          <a:effectLst/>
                        </a:rPr>
                        <a:t>Rating</a:t>
                      </a:r>
                    </a:p>
                  </a:txBody>
                  <a:tcPr marL="80664" marR="80664" marT="80664" marB="80664" anchor="b">
                    <a:lnL w="12700" cmpd="sng">
                      <a:noFill/>
                    </a:lnL>
                    <a:lnR w="12700" cmpd="sng">
                      <a:noFill/>
                    </a:lnR>
                    <a:lnT w="12700" cmpd="sng">
                      <a:noFill/>
                    </a:lnT>
                    <a:lnB w="38100" cmpd="sng">
                      <a:noFill/>
                    </a:lnB>
                    <a:noFill/>
                  </a:tcPr>
                </a:tc>
                <a:extLst>
                  <a:ext uri="{0D108BD9-81ED-4DB2-BD59-A6C34878D82A}">
                    <a16:rowId xmlns:a16="http://schemas.microsoft.com/office/drawing/2014/main" val="2431623919"/>
                  </a:ext>
                </a:extLst>
              </a:tr>
              <a:tr h="368368">
                <a:tc>
                  <a:txBody>
                    <a:bodyPr/>
                    <a:lstStyle/>
                    <a:p>
                      <a:pPr algn="l" fontAlgn="t"/>
                      <a:r>
                        <a:rPr lang="en-US" sz="1400" b="1" cap="none" spc="0">
                          <a:solidFill>
                            <a:schemeClr val="tx1"/>
                          </a:solidFill>
                          <a:effectLst/>
                        </a:rPr>
                        <a:t>A</a:t>
                      </a:r>
                      <a:endParaRPr lang="en-US" sz="1400" cap="none" spc="0">
                        <a:solidFill>
                          <a:schemeClr val="tx1"/>
                        </a:solidFill>
                        <a:effectLst/>
                      </a:endParaRPr>
                    </a:p>
                  </a:txBody>
                  <a:tcPr marL="80664" marR="80664" marT="40332" marB="80664">
                    <a:lnL w="12700" cap="flat" cmpd="sng" algn="ctr">
                      <a:solidFill>
                        <a:schemeClr val="tx1"/>
                      </a:solidFill>
                      <a:prstDash val="solid"/>
                    </a:lnL>
                    <a:lnR w="12700" cmpd="sng">
                      <a:noFill/>
                      <a:prstDash val="solid"/>
                    </a:lnR>
                    <a:lnT w="38100" cmpd="sng">
                      <a:noFill/>
                    </a:lnT>
                    <a:lnB w="12700" cmpd="sng">
                      <a:noFill/>
                      <a:prstDash val="solid"/>
                    </a:lnB>
                    <a:noFill/>
                  </a:tcPr>
                </a:tc>
                <a:tc>
                  <a:txBody>
                    <a:bodyPr/>
                    <a:lstStyle/>
                    <a:p>
                      <a:pPr algn="l" fontAlgn="t"/>
                      <a:r>
                        <a:rPr lang="en-US" sz="1400" cap="none" spc="0">
                          <a:solidFill>
                            <a:schemeClr val="tx1"/>
                          </a:solidFill>
                          <a:effectLst/>
                        </a:rPr>
                        <a:t> </a:t>
                      </a:r>
                    </a:p>
                  </a:txBody>
                  <a:tcPr marL="80664" marR="80664" marT="40332" marB="80664">
                    <a:lnL w="12700" cmpd="sng">
                      <a:noFill/>
                      <a:prstDash val="solid"/>
                    </a:lnL>
                    <a:lnR w="12700" cmpd="sng">
                      <a:noFill/>
                      <a:prstDash val="solid"/>
                    </a:lnR>
                    <a:lnT w="38100" cmpd="sng">
                      <a:noFill/>
                    </a:lnT>
                    <a:lnB w="12700" cmpd="sng">
                      <a:noFill/>
                      <a:prstDash val="solid"/>
                    </a:lnB>
                    <a:noFill/>
                  </a:tcPr>
                </a:tc>
                <a:tc>
                  <a:txBody>
                    <a:bodyPr/>
                    <a:lstStyle/>
                    <a:p>
                      <a:pPr algn="l" fontAlgn="t"/>
                      <a:r>
                        <a:rPr lang="en-US" sz="1400" cap="none" spc="0">
                          <a:solidFill>
                            <a:schemeClr val="tx1"/>
                          </a:solidFill>
                          <a:effectLst/>
                        </a:rPr>
                        <a:t> </a:t>
                      </a:r>
                    </a:p>
                  </a:txBody>
                  <a:tcPr marL="80664" marR="80664" marT="40332" marB="80664">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258296003"/>
                  </a:ext>
                </a:extLst>
              </a:tr>
              <a:tr h="368368">
                <a:tc>
                  <a:txBody>
                    <a:bodyPr/>
                    <a:lstStyle/>
                    <a:p>
                      <a:pPr algn="l" fontAlgn="t"/>
                      <a:r>
                        <a:rPr lang="en-US" sz="1400" cap="none" spc="0" dirty="0">
                          <a:solidFill>
                            <a:schemeClr val="tx1"/>
                          </a:solidFill>
                          <a:effectLst/>
                        </a:rPr>
                        <a:t>Absinthe</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i="1" cap="none" spc="0">
                          <a:solidFill>
                            <a:schemeClr val="tx1"/>
                          </a:solidFill>
                          <a:effectLst/>
                        </a:rPr>
                        <a:t>Artemesia absinthium</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cap="none" spc="0">
                          <a:solidFill>
                            <a:schemeClr val="tx1"/>
                          </a:solidFill>
                          <a:effectLst/>
                        </a:rPr>
                        <a:t>4</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71146059"/>
                  </a:ext>
                </a:extLst>
              </a:tr>
              <a:tr h="368368">
                <a:tc>
                  <a:txBody>
                    <a:bodyPr/>
                    <a:lstStyle/>
                    <a:p>
                      <a:pPr algn="l" fontAlgn="t"/>
                      <a:r>
                        <a:rPr lang="en-US" sz="1400" cap="none" spc="0">
                          <a:solidFill>
                            <a:schemeClr val="tx1"/>
                          </a:solidFill>
                          <a:effectLst/>
                        </a:rPr>
                        <a:t>Acacia palida</a:t>
                      </a:r>
                    </a:p>
                  </a:txBody>
                  <a:tcPr marL="80664" marR="80664" marT="40332" marB="80664">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i="1" cap="none" spc="0">
                          <a:solidFill>
                            <a:schemeClr val="tx1"/>
                          </a:solidFill>
                          <a:effectLst/>
                        </a:rPr>
                        <a:t>Leucaena leucocephala</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cap="none" spc="0">
                          <a:solidFill>
                            <a:schemeClr val="tx1"/>
                          </a:solidFill>
                          <a:effectLst/>
                        </a:rPr>
                        <a:t>4</a:t>
                      </a: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175688673"/>
                  </a:ext>
                </a:extLst>
              </a:tr>
              <a:tr h="368368">
                <a:tc>
                  <a:txBody>
                    <a:bodyPr/>
                    <a:lstStyle/>
                    <a:p>
                      <a:pPr algn="l" fontAlgn="t"/>
                      <a:r>
                        <a:rPr lang="en-US" sz="1400" cap="none" spc="0">
                          <a:solidFill>
                            <a:schemeClr val="tx1"/>
                          </a:solidFill>
                          <a:effectLst/>
                        </a:rPr>
                        <a:t>Acacia, black</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i="1" cap="none" spc="0">
                          <a:solidFill>
                            <a:schemeClr val="tx1"/>
                          </a:solidFill>
                          <a:effectLst/>
                        </a:rPr>
                        <a:t>Robinia pseudoacacia</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cap="none" spc="0">
                          <a:solidFill>
                            <a:schemeClr val="tx1"/>
                          </a:solidFill>
                          <a:effectLst/>
                        </a:rPr>
                        <a:t>4</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901017071"/>
                  </a:ext>
                </a:extLst>
              </a:tr>
              <a:tr h="368368">
                <a:tc>
                  <a:txBody>
                    <a:bodyPr/>
                    <a:lstStyle/>
                    <a:p>
                      <a:pPr algn="l" fontAlgn="t"/>
                      <a:r>
                        <a:rPr lang="en-US" sz="1400" cap="none" spc="0">
                          <a:solidFill>
                            <a:schemeClr val="tx1"/>
                          </a:solidFill>
                          <a:effectLst/>
                        </a:rPr>
                        <a:t>Acacia, false</a:t>
                      </a:r>
                    </a:p>
                  </a:txBody>
                  <a:tcPr marL="80664" marR="80664" marT="40332" marB="80664">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i="1" cap="none" spc="0">
                          <a:solidFill>
                            <a:schemeClr val="tx1"/>
                          </a:solidFill>
                          <a:effectLst/>
                        </a:rPr>
                        <a:t>Robinia pseudoacacia</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cap="none" spc="0">
                          <a:solidFill>
                            <a:schemeClr val="tx1"/>
                          </a:solidFill>
                          <a:effectLst/>
                        </a:rPr>
                        <a:t>4</a:t>
                      </a: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14460066"/>
                  </a:ext>
                </a:extLst>
              </a:tr>
              <a:tr h="368368">
                <a:tc>
                  <a:txBody>
                    <a:bodyPr/>
                    <a:lstStyle/>
                    <a:p>
                      <a:pPr algn="l" fontAlgn="t"/>
                      <a:r>
                        <a:rPr lang="en-US" sz="1400" cap="none" spc="0">
                          <a:solidFill>
                            <a:schemeClr val="tx1"/>
                          </a:solidFill>
                          <a:effectLst/>
                        </a:rPr>
                        <a:t>Aconite</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i="1" cap="none" spc="0">
                          <a:solidFill>
                            <a:schemeClr val="tx1"/>
                          </a:solidFill>
                          <a:effectLst/>
                        </a:rPr>
                        <a:t>Aconitium napellus</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cap="none" spc="0">
                          <a:solidFill>
                            <a:schemeClr val="tx1"/>
                          </a:solidFill>
                          <a:effectLst/>
                        </a:rPr>
                        <a:t>4</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545235055"/>
                  </a:ext>
                </a:extLst>
              </a:tr>
              <a:tr h="368368">
                <a:tc>
                  <a:txBody>
                    <a:bodyPr/>
                    <a:lstStyle/>
                    <a:p>
                      <a:pPr algn="l" fontAlgn="t"/>
                      <a:r>
                        <a:rPr lang="en-US" sz="1400" cap="none" spc="0">
                          <a:solidFill>
                            <a:schemeClr val="tx1"/>
                          </a:solidFill>
                          <a:effectLst/>
                        </a:rPr>
                        <a:t>Acorn</a:t>
                      </a:r>
                    </a:p>
                  </a:txBody>
                  <a:tcPr marL="80664" marR="80664" marT="40332" marB="80664">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i="1" cap="none" spc="0">
                          <a:solidFill>
                            <a:schemeClr val="tx1"/>
                          </a:solidFill>
                          <a:effectLst/>
                        </a:rPr>
                        <a:t>Quercus spp</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cap="none" spc="0">
                          <a:solidFill>
                            <a:schemeClr val="tx1"/>
                          </a:solidFill>
                          <a:effectLst/>
                        </a:rPr>
                        <a:t>1,3</a:t>
                      </a: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56141604"/>
                  </a:ext>
                </a:extLst>
              </a:tr>
              <a:tr h="368368">
                <a:tc>
                  <a:txBody>
                    <a:bodyPr/>
                    <a:lstStyle/>
                    <a:p>
                      <a:pPr algn="l" fontAlgn="t"/>
                      <a:r>
                        <a:rPr lang="en-US" sz="1400" cap="none" spc="0">
                          <a:solidFill>
                            <a:schemeClr val="tx1"/>
                          </a:solidFill>
                          <a:effectLst/>
                        </a:rPr>
                        <a:t>Adam-and-Eve</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i="1" cap="none" spc="0">
                          <a:solidFill>
                            <a:schemeClr val="tx1"/>
                          </a:solidFill>
                          <a:effectLst/>
                        </a:rPr>
                        <a:t>Arum maculatum</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cap="none" spc="0">
                          <a:solidFill>
                            <a:schemeClr val="tx1"/>
                          </a:solidFill>
                          <a:effectLst/>
                        </a:rPr>
                        <a:t>1,2a</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172914695"/>
                  </a:ext>
                </a:extLst>
              </a:tr>
              <a:tr h="368368">
                <a:tc>
                  <a:txBody>
                    <a:bodyPr/>
                    <a:lstStyle/>
                    <a:p>
                      <a:pPr algn="l" fontAlgn="t"/>
                      <a:r>
                        <a:rPr lang="en-US" sz="1400" cap="none" spc="0">
                          <a:solidFill>
                            <a:schemeClr val="tx1"/>
                          </a:solidFill>
                          <a:effectLst/>
                        </a:rPr>
                        <a:t>African lily</a:t>
                      </a:r>
                    </a:p>
                  </a:txBody>
                  <a:tcPr marL="80664" marR="80664" marT="40332" marB="80664">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i="1" cap="none" spc="0">
                          <a:solidFill>
                            <a:schemeClr val="tx1"/>
                          </a:solidFill>
                          <a:effectLst/>
                        </a:rPr>
                        <a:t>Agapanthus spp</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t"/>
                      <a:r>
                        <a:rPr lang="en-US" sz="1400" cap="none" spc="0">
                          <a:solidFill>
                            <a:schemeClr val="tx1"/>
                          </a:solidFill>
                          <a:effectLst/>
                        </a:rPr>
                        <a:t>1</a:t>
                      </a:r>
                    </a:p>
                  </a:txBody>
                  <a:tcPr marL="80664" marR="80664" marT="40332" marB="8066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46417214"/>
                  </a:ext>
                </a:extLst>
              </a:tr>
              <a:tr h="368368">
                <a:tc>
                  <a:txBody>
                    <a:bodyPr/>
                    <a:lstStyle/>
                    <a:p>
                      <a:pPr algn="l" fontAlgn="t"/>
                      <a:r>
                        <a:rPr lang="en-US" sz="1400" cap="none" spc="0">
                          <a:solidFill>
                            <a:schemeClr val="tx1"/>
                          </a:solidFill>
                          <a:effectLst/>
                        </a:rPr>
                        <a:t>Agapanthus</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i="1" cap="none" spc="0">
                          <a:solidFill>
                            <a:schemeClr val="tx1"/>
                          </a:solidFill>
                          <a:effectLst/>
                        </a:rPr>
                        <a:t>Agapanthus spp</a:t>
                      </a:r>
                      <a:endParaRPr lang="en-US" sz="1400" cap="none" spc="0">
                        <a:solidFill>
                          <a:schemeClr val="tx1"/>
                        </a:solidFill>
                        <a:effectLst/>
                      </a:endParaRP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t"/>
                      <a:r>
                        <a:rPr lang="en-US" sz="1400" cap="none" spc="0" dirty="0">
                          <a:solidFill>
                            <a:schemeClr val="tx1"/>
                          </a:solidFill>
                          <a:effectLst/>
                        </a:rPr>
                        <a:t>1</a:t>
                      </a:r>
                    </a:p>
                  </a:txBody>
                  <a:tcPr marL="80664" marR="80664" marT="40332" marB="8066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107086038"/>
                  </a:ext>
                </a:extLst>
              </a:tr>
            </a:tbl>
          </a:graphicData>
        </a:graphic>
      </p:graphicFrame>
    </p:spTree>
    <p:extLst>
      <p:ext uri="{BB962C8B-B14F-4D97-AF65-F5344CB8AC3E}">
        <p14:creationId xmlns:p14="http://schemas.microsoft.com/office/powerpoint/2010/main" val="149179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C91F7-1E47-497A-A0CE-F0E3F05258FA}"/>
              </a:ext>
            </a:extLst>
          </p:cNvPr>
          <p:cNvSpPr>
            <a:spLocks noGrp="1"/>
          </p:cNvSpPr>
          <p:nvPr>
            <p:ph type="body" sz="quarter" idx="13"/>
          </p:nvPr>
        </p:nvSpPr>
        <p:spPr>
          <a:xfrm>
            <a:off x="762000" y="2667000"/>
            <a:ext cx="5558859" cy="3689350"/>
          </a:xfrm>
        </p:spPr>
        <p:txBody>
          <a:bodyPr>
            <a:normAutofit lnSpcReduction="10000"/>
          </a:bodyPr>
          <a:lstStyle/>
          <a:p>
            <a:pPr>
              <a:spcAft>
                <a:spcPts val="1200"/>
              </a:spcAft>
              <a:buFont typeface="Wingdings" panose="05000000000000000000" pitchFamily="2" charset="2"/>
              <a:buChar char="v"/>
            </a:pPr>
            <a:r>
              <a:rPr lang="en-US" sz="2600" dirty="0">
                <a:solidFill>
                  <a:srgbClr val="194687"/>
                </a:solidFill>
              </a:rPr>
              <a:t>Description of typical adverse symptoms and health effects of poisonous plants and plant parts</a:t>
            </a:r>
          </a:p>
          <a:p>
            <a:pPr>
              <a:spcAft>
                <a:spcPts val="1200"/>
              </a:spcAft>
              <a:buFont typeface="Wingdings" panose="05000000000000000000" pitchFamily="2" charset="2"/>
              <a:buChar char="v"/>
            </a:pPr>
            <a:r>
              <a:rPr lang="en-US" sz="2600" dirty="0">
                <a:solidFill>
                  <a:srgbClr val="194687"/>
                </a:solidFill>
              </a:rPr>
              <a:t>How to make a plant identification file</a:t>
            </a:r>
          </a:p>
          <a:p>
            <a:pPr>
              <a:spcAft>
                <a:spcPts val="1200"/>
              </a:spcAft>
              <a:buFont typeface="Wingdings" panose="05000000000000000000" pitchFamily="2" charset="2"/>
              <a:buChar char="v"/>
            </a:pPr>
            <a:r>
              <a:rPr lang="en-US" sz="2600" dirty="0">
                <a:solidFill>
                  <a:srgbClr val="194687"/>
                </a:solidFill>
              </a:rPr>
              <a:t>Detailed information on toxins, how they are classified </a:t>
            </a:r>
          </a:p>
          <a:p>
            <a:pPr>
              <a:buFont typeface="Wingdings" panose="05000000000000000000" pitchFamily="2" charset="2"/>
              <a:buChar char="v"/>
            </a:pPr>
            <a:r>
              <a:rPr lang="en-US" sz="2600" dirty="0">
                <a:solidFill>
                  <a:srgbClr val="194687"/>
                </a:solidFill>
              </a:rPr>
              <a:t>Table of poisonous plants</a:t>
            </a:r>
          </a:p>
          <a:p>
            <a:endParaRPr lang="en-US" sz="2400" dirty="0"/>
          </a:p>
        </p:txBody>
      </p:sp>
      <p:sp>
        <p:nvSpPr>
          <p:cNvPr id="3" name="Slide Number Placeholder 2">
            <a:extLst>
              <a:ext uri="{FF2B5EF4-FFF2-40B4-BE49-F238E27FC236}">
                <a16:creationId xmlns:a16="http://schemas.microsoft.com/office/drawing/2014/main" id="{7A1A4B43-B664-4CAE-80FA-61022C0E5ACE}"/>
              </a:ext>
            </a:extLst>
          </p:cNvPr>
          <p:cNvSpPr>
            <a:spLocks noGrp="1"/>
          </p:cNvSpPr>
          <p:nvPr>
            <p:ph type="sldNum" sz="quarter" idx="16"/>
          </p:nvPr>
        </p:nvSpPr>
        <p:spPr/>
        <p:txBody>
          <a:bodyPr/>
          <a:lstStyle/>
          <a:p>
            <a:fld id="{111DB74A-73E3-49E8-8984-0D5D8C20C556}" type="slidenum">
              <a:rPr lang="en-US" smtClean="0"/>
              <a:pPr/>
              <a:t>16</a:t>
            </a:fld>
            <a:endParaRPr lang="en-US" dirty="0"/>
          </a:p>
        </p:txBody>
      </p:sp>
      <p:pic>
        <p:nvPicPr>
          <p:cNvPr id="7" name="Picture Placeholder 6" descr="A picture containing plant, flower, orchid&#10;&#10;Description automatically generated">
            <a:extLst>
              <a:ext uri="{FF2B5EF4-FFF2-40B4-BE49-F238E27FC236}">
                <a16:creationId xmlns:a16="http://schemas.microsoft.com/office/drawing/2014/main" id="{437EECEC-AE59-4811-9DFE-7BFADF9B2A44}"/>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5824" b="15824"/>
          <a:stretch>
            <a:fillRect/>
          </a:stretch>
        </p:blipFill>
        <p:spPr>
          <a:xfrm>
            <a:off x="6509822" y="3124200"/>
            <a:ext cx="2212604" cy="2557580"/>
          </a:xfrm>
        </p:spPr>
      </p:pic>
      <p:sp>
        <p:nvSpPr>
          <p:cNvPr id="5" name="Title 4">
            <a:extLst>
              <a:ext uri="{FF2B5EF4-FFF2-40B4-BE49-F238E27FC236}">
                <a16:creationId xmlns:a16="http://schemas.microsoft.com/office/drawing/2014/main" id="{2A25CE32-F1A5-4CE9-A292-E8C4ED9134C8}"/>
              </a:ext>
            </a:extLst>
          </p:cNvPr>
          <p:cNvSpPr>
            <a:spLocks noGrp="1"/>
          </p:cNvSpPr>
          <p:nvPr>
            <p:ph type="title"/>
          </p:nvPr>
        </p:nvSpPr>
        <p:spPr>
          <a:xfrm>
            <a:off x="533400" y="274637"/>
            <a:ext cx="8153400" cy="1648043"/>
          </a:xfrm>
        </p:spPr>
        <p:txBody>
          <a:bodyPr>
            <a:noAutofit/>
          </a:bodyPr>
          <a:lstStyle/>
          <a:p>
            <a:pPr marL="509588" marR="0" lvl="1" indent="-457200" algn="ctr" defTabSz="914400" rtl="0" eaLnBrk="1" fontAlgn="auto" latinLnBrk="0" hangingPunct="1">
              <a:lnSpc>
                <a:spcPct val="100000"/>
              </a:lnSpc>
              <a:spcBef>
                <a:spcPct val="20000"/>
              </a:spcBef>
              <a:spcAft>
                <a:spcPts val="300"/>
              </a:spcAft>
              <a:tabLst/>
              <a:defRPr/>
            </a:pPr>
            <a:r>
              <a:rPr kumimoji="0" lang="en-US" sz="3600" b="0" i="0" u="none" strike="noStrike" kern="1200" cap="none" spc="0" normalizeH="0" baseline="0" noProof="0" dirty="0">
                <a:ln>
                  <a:noFill/>
                </a:ln>
                <a:solidFill>
                  <a:srgbClr val="4F81BD"/>
                </a:solidFill>
                <a:effectLst/>
                <a:uLnTx/>
                <a:uFillTx/>
                <a:latin typeface="+mj-lt"/>
                <a:ea typeface="+mn-ea"/>
                <a:cs typeface="+mn-cs"/>
              </a:rPr>
              <a:t>Poisonous Plants Publication</a:t>
            </a:r>
            <a:br>
              <a:rPr kumimoji="0" lang="en-US" sz="3200" b="0" i="0" u="none" strike="noStrike" kern="1200" cap="none" spc="0" normalizeH="0" baseline="0" noProof="0" dirty="0">
                <a:ln>
                  <a:noFill/>
                </a:ln>
                <a:solidFill>
                  <a:srgbClr val="4F81BD"/>
                </a:solidFill>
                <a:effectLst/>
                <a:uLnTx/>
                <a:uFillTx/>
                <a:latin typeface="+mj-lt"/>
                <a:ea typeface="+mn-ea"/>
                <a:cs typeface="+mn-cs"/>
              </a:rPr>
            </a:br>
            <a:r>
              <a:rPr kumimoji="0" lang="en-US" sz="2400" b="0" i="0" u="none" strike="noStrike" kern="1200" cap="none" spc="0" normalizeH="0" baseline="0" noProof="0" dirty="0">
                <a:ln>
                  <a:noFill/>
                </a:ln>
                <a:solidFill>
                  <a:srgbClr val="4F81BD"/>
                </a:solidFill>
                <a:effectLst/>
                <a:uLnTx/>
                <a:uFillTx/>
                <a:latin typeface="+mj-lt"/>
                <a:ea typeface="+mn-ea"/>
                <a:cs typeface="+mn-cs"/>
              </a:rPr>
              <a:t>University of California</a:t>
            </a:r>
            <a:br>
              <a:rPr kumimoji="0" lang="en-US" sz="2400" b="0" i="0" u="none" strike="noStrike" kern="1200" cap="none" spc="0" normalizeH="0" baseline="0" noProof="0" dirty="0">
                <a:ln>
                  <a:noFill/>
                </a:ln>
                <a:solidFill>
                  <a:srgbClr val="4F81BD"/>
                </a:solidFill>
                <a:effectLst/>
                <a:uLnTx/>
                <a:uFillTx/>
                <a:latin typeface="+mj-lt"/>
                <a:ea typeface="+mn-ea"/>
                <a:cs typeface="+mn-cs"/>
              </a:rPr>
            </a:br>
            <a:r>
              <a:rPr kumimoji="0" lang="en-US" sz="2400" b="0" i="0" u="none" strike="noStrike" kern="1200" cap="none" spc="0" normalizeH="0" baseline="0" noProof="0" dirty="0">
                <a:ln>
                  <a:noFill/>
                </a:ln>
                <a:solidFill>
                  <a:srgbClr val="4F81BD"/>
                </a:solidFill>
                <a:effectLst/>
                <a:uLnTx/>
                <a:uFillTx/>
                <a:latin typeface="+mj-lt"/>
                <a:ea typeface="+mn-ea"/>
                <a:cs typeface="+mn-cs"/>
              </a:rPr>
              <a:t>Agriculture and Natural Resources (ANR)</a:t>
            </a:r>
            <a:br>
              <a:rPr kumimoji="0" lang="en-US" sz="2400" b="0" i="0" u="none" strike="noStrike" kern="1200" cap="none" spc="0" normalizeH="0" baseline="0" noProof="0" dirty="0">
                <a:ln>
                  <a:noFill/>
                </a:ln>
                <a:solidFill>
                  <a:srgbClr val="4F81BD"/>
                </a:solidFill>
                <a:effectLst/>
                <a:uLnTx/>
                <a:uFillTx/>
                <a:latin typeface="+mj-lt"/>
                <a:ea typeface="+mn-ea"/>
                <a:cs typeface="+mn-cs"/>
              </a:rPr>
            </a:br>
            <a:r>
              <a:rPr kumimoji="0" lang="en-US" b="0" i="0" u="none" strike="noStrike" kern="1200" cap="none" spc="0" normalizeH="0" baseline="0" noProof="0" dirty="0">
                <a:ln>
                  <a:noFill/>
                </a:ln>
                <a:solidFill>
                  <a:srgbClr val="4F81BD"/>
                </a:solidFill>
                <a:effectLst/>
                <a:uLnTx/>
                <a:uFillTx/>
                <a:latin typeface="+mj-lt"/>
                <a:ea typeface="+mn-ea"/>
                <a:cs typeface="+mn-cs"/>
                <a:hlinkClick r:id="rId4"/>
              </a:rPr>
              <a:t>https://anrcatalog.ucanr.edu/pdf/8560.pdf</a:t>
            </a:r>
            <a:r>
              <a:rPr kumimoji="0" lang="en-US" b="0" i="0" u="none" strike="noStrike" kern="1200" cap="none" spc="0" normalizeH="0" baseline="0" noProof="0" dirty="0">
                <a:ln>
                  <a:noFill/>
                </a:ln>
                <a:solidFill>
                  <a:srgbClr val="4F81BD"/>
                </a:solidFill>
                <a:effectLst/>
                <a:uLnTx/>
                <a:uFillTx/>
                <a:latin typeface="+mj-lt"/>
                <a:ea typeface="+mn-ea"/>
                <a:cs typeface="+mn-cs"/>
              </a:rPr>
              <a:t> </a:t>
            </a:r>
            <a:endParaRPr lang="en-US" dirty="0">
              <a:solidFill>
                <a:srgbClr val="4F81BD"/>
              </a:solidFill>
              <a:latin typeface="+mj-lt"/>
            </a:endParaRPr>
          </a:p>
        </p:txBody>
      </p:sp>
      <p:sp>
        <p:nvSpPr>
          <p:cNvPr id="8" name="TextBox 7">
            <a:extLst>
              <a:ext uri="{FF2B5EF4-FFF2-40B4-BE49-F238E27FC236}">
                <a16:creationId xmlns:a16="http://schemas.microsoft.com/office/drawing/2014/main" id="{5621BB79-99D3-4008-8AEC-AA687A13536D}"/>
              </a:ext>
            </a:extLst>
          </p:cNvPr>
          <p:cNvSpPr txBox="1"/>
          <p:nvPr/>
        </p:nvSpPr>
        <p:spPr>
          <a:xfrm>
            <a:off x="6549189" y="5681780"/>
            <a:ext cx="2362200" cy="646331"/>
          </a:xfrm>
          <a:prstGeom prst="rect">
            <a:avLst/>
          </a:prstGeom>
          <a:noFill/>
        </p:spPr>
        <p:txBody>
          <a:bodyPr wrap="square" rtlCol="0">
            <a:spAutoFit/>
          </a:bodyPr>
          <a:lstStyle/>
          <a:p>
            <a:pPr algn="ctr"/>
            <a:r>
              <a:rPr lang="en-US" dirty="0">
                <a:solidFill>
                  <a:srgbClr val="194687"/>
                </a:solidFill>
              </a:rPr>
              <a:t>Foxglove</a:t>
            </a:r>
          </a:p>
          <a:p>
            <a:pPr algn="ctr"/>
            <a:r>
              <a:rPr lang="en-US" i="1" dirty="0" err="1">
                <a:solidFill>
                  <a:srgbClr val="194687"/>
                </a:solidFill>
              </a:rPr>
              <a:t>Djigitalis</a:t>
            </a:r>
            <a:r>
              <a:rPr lang="en-US" i="1" dirty="0">
                <a:solidFill>
                  <a:srgbClr val="194687"/>
                </a:solidFill>
              </a:rPr>
              <a:t> purpurea</a:t>
            </a:r>
          </a:p>
        </p:txBody>
      </p:sp>
      <p:sp>
        <p:nvSpPr>
          <p:cNvPr id="6" name="TextBox 5">
            <a:extLst>
              <a:ext uri="{FF2B5EF4-FFF2-40B4-BE49-F238E27FC236}">
                <a16:creationId xmlns:a16="http://schemas.microsoft.com/office/drawing/2014/main" id="{2F821FA7-9F57-4D08-940B-CAF9B38023AD}"/>
              </a:ext>
            </a:extLst>
          </p:cNvPr>
          <p:cNvSpPr txBox="1"/>
          <p:nvPr/>
        </p:nvSpPr>
        <p:spPr>
          <a:xfrm>
            <a:off x="474035" y="2057400"/>
            <a:ext cx="8195930"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300"/>
              </a:spcAft>
              <a:buClrTx/>
              <a:buSzTx/>
              <a:buFontTx/>
              <a:buNone/>
              <a:tabLst/>
              <a:defRPr/>
            </a:pPr>
            <a:r>
              <a:rPr kumimoji="0" lang="en-US" sz="2800" b="0" i="0" u="none" strike="noStrike" kern="1200" cap="none" spc="0" normalizeH="0" baseline="0" noProof="0" dirty="0">
                <a:ln>
                  <a:noFill/>
                </a:ln>
                <a:solidFill>
                  <a:srgbClr val="194687"/>
                </a:solidFill>
                <a:effectLst/>
                <a:uLnTx/>
                <a:uFillTx/>
                <a:latin typeface="Calibri"/>
                <a:ea typeface="+mn-ea"/>
                <a:cs typeface="+mn-cs"/>
              </a:rPr>
              <a:t>Website and additional ANR Publication 8560 includes:</a:t>
            </a:r>
          </a:p>
        </p:txBody>
      </p:sp>
    </p:spTree>
    <p:extLst>
      <p:ext uri="{BB962C8B-B14F-4D97-AF65-F5344CB8AC3E}">
        <p14:creationId xmlns:p14="http://schemas.microsoft.com/office/powerpoint/2010/main" val="78632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CB924-DACB-480B-B213-36A6BF33D63F}"/>
              </a:ext>
            </a:extLst>
          </p:cNvPr>
          <p:cNvSpPr>
            <a:spLocks noGrp="1"/>
          </p:cNvSpPr>
          <p:nvPr>
            <p:ph type="body" sz="quarter" idx="13"/>
          </p:nvPr>
        </p:nvSpPr>
        <p:spPr>
          <a:xfrm>
            <a:off x="441158" y="1677194"/>
            <a:ext cx="8153400" cy="4419600"/>
          </a:xfrm>
        </p:spPr>
        <p:txBody>
          <a:bodyPr>
            <a:normAutofit lnSpcReduction="10000"/>
          </a:bodyPr>
          <a:lstStyle/>
          <a:p>
            <a:pPr marL="457200" indent="-457200">
              <a:buFont typeface="Wingdings" panose="05000000000000000000" pitchFamily="2" charset="2"/>
              <a:buChar char="v"/>
            </a:pPr>
            <a:r>
              <a:rPr lang="en-US" sz="2800" dirty="0"/>
              <a:t>Major Toxicity-1</a:t>
            </a:r>
          </a:p>
          <a:p>
            <a:pPr marL="857250" lvl="1" indent="-457200">
              <a:buFont typeface="Wingdings" panose="05000000000000000000" pitchFamily="2" charset="2"/>
              <a:buChar char="§"/>
            </a:pPr>
            <a:r>
              <a:rPr lang="en-US" dirty="0">
                <a:solidFill>
                  <a:srgbClr val="4F81BD"/>
                </a:solidFill>
              </a:rPr>
              <a:t>Cause serious illness or death (call poison control or your doctor immediately)</a:t>
            </a:r>
          </a:p>
          <a:p>
            <a:pPr marL="457200" indent="-457200">
              <a:buFont typeface="Wingdings" panose="05000000000000000000" pitchFamily="2" charset="2"/>
              <a:buChar char="v"/>
            </a:pPr>
            <a:r>
              <a:rPr lang="en-US" sz="2800" dirty="0"/>
              <a:t>Minor Toxicity-2</a:t>
            </a:r>
          </a:p>
          <a:p>
            <a:pPr marL="857250" lvl="1" indent="-457200">
              <a:buFont typeface="Wingdings" panose="05000000000000000000" pitchFamily="2" charset="2"/>
              <a:buChar char="§"/>
            </a:pPr>
            <a:r>
              <a:rPr lang="en-US" dirty="0">
                <a:solidFill>
                  <a:srgbClr val="4F81BD"/>
                </a:solidFill>
              </a:rPr>
              <a:t>Ingestion may cause minor illness</a:t>
            </a:r>
          </a:p>
          <a:p>
            <a:pPr marL="457200" indent="-457200">
              <a:buFont typeface="Wingdings" panose="05000000000000000000" pitchFamily="2" charset="2"/>
              <a:buChar char="v"/>
            </a:pPr>
            <a:r>
              <a:rPr lang="en-US" sz="2800" dirty="0"/>
              <a:t>Oxalates-3</a:t>
            </a:r>
          </a:p>
          <a:p>
            <a:pPr marL="857250" lvl="1" indent="-457200">
              <a:buFont typeface="Wingdings" panose="05000000000000000000" pitchFamily="2" charset="2"/>
              <a:buChar char="§"/>
            </a:pPr>
            <a:r>
              <a:rPr lang="en-US" dirty="0">
                <a:solidFill>
                  <a:srgbClr val="4F81BD"/>
                </a:solidFill>
              </a:rPr>
              <a:t>Can irritate the skin, mouth, tongue</a:t>
            </a:r>
          </a:p>
          <a:p>
            <a:pPr marL="457200" indent="-457200">
              <a:buFont typeface="Wingdings" panose="05000000000000000000" pitchFamily="2" charset="2"/>
              <a:buChar char="v"/>
            </a:pPr>
            <a:r>
              <a:rPr lang="en-US" sz="2800" dirty="0"/>
              <a:t>Dermatitis-4</a:t>
            </a:r>
          </a:p>
          <a:p>
            <a:pPr marL="857250" lvl="1" indent="-457200">
              <a:buFont typeface="Wingdings" panose="05000000000000000000" pitchFamily="2" charset="2"/>
              <a:buChar char="§"/>
            </a:pPr>
            <a:r>
              <a:rPr lang="en-US" dirty="0">
                <a:solidFill>
                  <a:srgbClr val="4F81BD"/>
                </a:solidFill>
              </a:rPr>
              <a:t>May cause skin rash or irritation</a:t>
            </a:r>
          </a:p>
        </p:txBody>
      </p:sp>
      <p:sp>
        <p:nvSpPr>
          <p:cNvPr id="3" name="Slide Number Placeholder 2">
            <a:extLst>
              <a:ext uri="{FF2B5EF4-FFF2-40B4-BE49-F238E27FC236}">
                <a16:creationId xmlns:a16="http://schemas.microsoft.com/office/drawing/2014/main" id="{9D8B6762-7B1E-4768-9154-8CA411E11904}"/>
              </a:ext>
            </a:extLst>
          </p:cNvPr>
          <p:cNvSpPr>
            <a:spLocks noGrp="1"/>
          </p:cNvSpPr>
          <p:nvPr>
            <p:ph type="sldNum" sz="quarter" idx="16"/>
          </p:nvPr>
        </p:nvSpPr>
        <p:spPr/>
        <p:txBody>
          <a:bodyPr/>
          <a:lstStyle/>
          <a:p>
            <a:fld id="{111DB74A-73E3-49E8-8984-0D5D8C20C556}" type="slidenum">
              <a:rPr lang="en-US" smtClean="0"/>
              <a:pPr/>
              <a:t>17</a:t>
            </a:fld>
            <a:endParaRPr lang="en-US" dirty="0"/>
          </a:p>
        </p:txBody>
      </p:sp>
      <p:pic>
        <p:nvPicPr>
          <p:cNvPr id="9" name="Picture Placeholder 8" descr="A close-up of some flowers&#10;&#10;Description automatically generated with medium confidence">
            <a:extLst>
              <a:ext uri="{FF2B5EF4-FFF2-40B4-BE49-F238E27FC236}">
                <a16:creationId xmlns:a16="http://schemas.microsoft.com/office/drawing/2014/main" id="{39F566C9-10F2-46D6-9C8B-C0EB62967610}"/>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3531" r="3531"/>
          <a:stretch>
            <a:fillRect/>
          </a:stretch>
        </p:blipFill>
        <p:spPr>
          <a:xfrm>
            <a:off x="6188242" y="3021985"/>
            <a:ext cx="2514600" cy="2298700"/>
          </a:xfrm>
        </p:spPr>
      </p:pic>
      <p:sp>
        <p:nvSpPr>
          <p:cNvPr id="5" name="Title 4">
            <a:extLst>
              <a:ext uri="{FF2B5EF4-FFF2-40B4-BE49-F238E27FC236}">
                <a16:creationId xmlns:a16="http://schemas.microsoft.com/office/drawing/2014/main" id="{24F7B8D4-880B-4D62-8B0C-B39D3BE2EC2A}"/>
              </a:ext>
            </a:extLst>
          </p:cNvPr>
          <p:cNvSpPr>
            <a:spLocks noGrp="1"/>
          </p:cNvSpPr>
          <p:nvPr>
            <p:ph type="title"/>
          </p:nvPr>
        </p:nvSpPr>
        <p:spPr/>
        <p:txBody>
          <a:bodyPr/>
          <a:lstStyle/>
          <a:p>
            <a:r>
              <a:rPr lang="en-US" dirty="0"/>
              <a:t>UC Toxicity Classification</a:t>
            </a:r>
          </a:p>
        </p:txBody>
      </p:sp>
      <p:sp>
        <p:nvSpPr>
          <p:cNvPr id="10" name="TextBox 9">
            <a:extLst>
              <a:ext uri="{FF2B5EF4-FFF2-40B4-BE49-F238E27FC236}">
                <a16:creationId xmlns:a16="http://schemas.microsoft.com/office/drawing/2014/main" id="{40620794-6596-4069-9CA3-AE907566ED0D}"/>
              </a:ext>
            </a:extLst>
          </p:cNvPr>
          <p:cNvSpPr txBox="1"/>
          <p:nvPr/>
        </p:nvSpPr>
        <p:spPr>
          <a:xfrm>
            <a:off x="6112042" y="5450463"/>
            <a:ext cx="2590800" cy="646331"/>
          </a:xfrm>
          <a:prstGeom prst="rect">
            <a:avLst/>
          </a:prstGeom>
          <a:noFill/>
        </p:spPr>
        <p:txBody>
          <a:bodyPr wrap="square" rtlCol="0">
            <a:spAutoFit/>
          </a:bodyPr>
          <a:lstStyle/>
          <a:p>
            <a:pPr algn="ctr"/>
            <a:r>
              <a:rPr lang="en-US" dirty="0">
                <a:solidFill>
                  <a:srgbClr val="194687"/>
                </a:solidFill>
              </a:rPr>
              <a:t>Lily of the Valley</a:t>
            </a:r>
            <a:br>
              <a:rPr lang="en-US" dirty="0">
                <a:solidFill>
                  <a:srgbClr val="194687"/>
                </a:solidFill>
              </a:rPr>
            </a:br>
            <a:r>
              <a:rPr lang="en-US" i="1" dirty="0">
                <a:solidFill>
                  <a:srgbClr val="194687"/>
                </a:solidFill>
              </a:rPr>
              <a:t>Convallaria </a:t>
            </a:r>
            <a:r>
              <a:rPr lang="en-US" i="1" dirty="0" err="1">
                <a:solidFill>
                  <a:srgbClr val="194687"/>
                </a:solidFill>
              </a:rPr>
              <a:t>majalis</a:t>
            </a:r>
            <a:endParaRPr lang="en-US" i="1" dirty="0">
              <a:solidFill>
                <a:srgbClr val="194687"/>
              </a:solidFill>
            </a:endParaRPr>
          </a:p>
        </p:txBody>
      </p:sp>
    </p:spTree>
    <p:extLst>
      <p:ext uri="{BB962C8B-B14F-4D97-AF65-F5344CB8AC3E}">
        <p14:creationId xmlns:p14="http://schemas.microsoft.com/office/powerpoint/2010/main" val="420791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FFC2-52F2-41E6-9FE0-79F9D31DFC7B}"/>
              </a:ext>
            </a:extLst>
          </p:cNvPr>
          <p:cNvSpPr>
            <a:spLocks noGrp="1"/>
          </p:cNvSpPr>
          <p:nvPr>
            <p:ph type="title"/>
          </p:nvPr>
        </p:nvSpPr>
        <p:spPr/>
        <p:txBody>
          <a:bodyPr>
            <a:normAutofit fontScale="90000"/>
          </a:bodyPr>
          <a:lstStyle/>
          <a:p>
            <a:r>
              <a:rPr lang="en-US" dirty="0"/>
              <a:t>Sample UC Toxic Plants</a:t>
            </a:r>
            <a:br>
              <a:rPr lang="en-US" dirty="0"/>
            </a:br>
            <a:r>
              <a:rPr lang="en-US" sz="3600" dirty="0"/>
              <a:t>(by common name)</a:t>
            </a:r>
          </a:p>
        </p:txBody>
      </p:sp>
      <p:graphicFrame>
        <p:nvGraphicFramePr>
          <p:cNvPr id="6" name="Content Placeholder 5">
            <a:extLst>
              <a:ext uri="{FF2B5EF4-FFF2-40B4-BE49-F238E27FC236}">
                <a16:creationId xmlns:a16="http://schemas.microsoft.com/office/drawing/2014/main" id="{D3B18320-54F9-40BE-A874-B2538893F70D}"/>
              </a:ext>
            </a:extLst>
          </p:cNvPr>
          <p:cNvGraphicFramePr>
            <a:graphicFrameLocks noGrp="1"/>
          </p:cNvGraphicFramePr>
          <p:nvPr>
            <p:ph idx="1"/>
            <p:extLst>
              <p:ext uri="{D42A27DB-BD31-4B8C-83A1-F6EECF244321}">
                <p14:modId xmlns:p14="http://schemas.microsoft.com/office/powerpoint/2010/main" val="633273593"/>
              </p:ext>
            </p:extLst>
          </p:nvPr>
        </p:nvGraphicFramePr>
        <p:xfrm>
          <a:off x="1600200" y="1599810"/>
          <a:ext cx="6172200" cy="4191082"/>
        </p:xfrm>
        <a:graphic>
          <a:graphicData uri="http://schemas.openxmlformats.org/drawingml/2006/table">
            <a:tbl>
              <a:tblPr/>
              <a:tblGrid>
                <a:gridCol w="2648747">
                  <a:extLst>
                    <a:ext uri="{9D8B030D-6E8A-4147-A177-3AD203B41FA5}">
                      <a16:colId xmlns:a16="http://schemas.microsoft.com/office/drawing/2014/main" val="3341090321"/>
                    </a:ext>
                  </a:extLst>
                </a:gridCol>
                <a:gridCol w="2328434">
                  <a:extLst>
                    <a:ext uri="{9D8B030D-6E8A-4147-A177-3AD203B41FA5}">
                      <a16:colId xmlns:a16="http://schemas.microsoft.com/office/drawing/2014/main" val="383825250"/>
                    </a:ext>
                  </a:extLst>
                </a:gridCol>
                <a:gridCol w="1195019">
                  <a:extLst>
                    <a:ext uri="{9D8B030D-6E8A-4147-A177-3AD203B41FA5}">
                      <a16:colId xmlns:a16="http://schemas.microsoft.com/office/drawing/2014/main" val="4043188650"/>
                    </a:ext>
                  </a:extLst>
                </a:gridCol>
              </a:tblGrid>
              <a:tr h="621746">
                <a:tc>
                  <a:txBody>
                    <a:bodyPr/>
                    <a:lstStyle/>
                    <a:p>
                      <a:r>
                        <a:rPr lang="en-US" sz="1800" b="1" dirty="0"/>
                        <a:t>Toxic plants: </a:t>
                      </a:r>
                    </a:p>
                    <a:p>
                      <a:r>
                        <a:rPr lang="en-US" sz="1800" b="1" dirty="0"/>
                        <a:t>Common name</a:t>
                      </a:r>
                      <a:endParaRPr lang="en-US" sz="1800" dirty="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b="1"/>
                        <a:t>Scientific name</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b="1"/>
                        <a:t>Toxicity class</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740671708"/>
                  </a:ext>
                </a:extLst>
              </a:tr>
              <a:tr h="423668">
                <a:tc>
                  <a:txBody>
                    <a:bodyPr/>
                    <a:lstStyle/>
                    <a:p>
                      <a:r>
                        <a:rPr lang="en-US" sz="1800"/>
                        <a:t>Achillea</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Achillea millefolium</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2,4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408436692"/>
                  </a:ext>
                </a:extLst>
              </a:tr>
              <a:tr h="423668">
                <a:tc>
                  <a:txBody>
                    <a:bodyPr/>
                    <a:lstStyle/>
                    <a:p>
                      <a:r>
                        <a:rPr lang="en-US" sz="1800"/>
                        <a:t>Aconite</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Aconitum spp.</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1</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179318068"/>
                  </a:ext>
                </a:extLst>
              </a:tr>
              <a:tr h="423668">
                <a:tc>
                  <a:txBody>
                    <a:bodyPr/>
                    <a:lstStyle/>
                    <a:p>
                      <a:r>
                        <a:rPr lang="en-US" sz="1800"/>
                        <a:t>African boxwood</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Myrsine africana</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2</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556750463"/>
                  </a:ext>
                </a:extLst>
              </a:tr>
              <a:tr h="423668">
                <a:tc>
                  <a:txBody>
                    <a:bodyPr/>
                    <a:lstStyle/>
                    <a:p>
                      <a:r>
                        <a:rPr lang="en-US" sz="1800"/>
                        <a:t>African lily</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Agapanthus spp.</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2,4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083504584"/>
                  </a:ext>
                </a:extLst>
              </a:tr>
              <a:tr h="423668">
                <a:tc>
                  <a:txBody>
                    <a:bodyPr/>
                    <a:lstStyle/>
                    <a:p>
                      <a:r>
                        <a:rPr lang="en-US" sz="1800"/>
                        <a:t>Agapanthus</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Agapanthus spp.</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2,4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4280128616"/>
                  </a:ext>
                </a:extLst>
              </a:tr>
              <a:tr h="225589">
                <a:tc>
                  <a:txBody>
                    <a:bodyPr/>
                    <a:lstStyle/>
                    <a:p>
                      <a:r>
                        <a:rPr lang="en-US" sz="1800"/>
                        <a:t>Agave</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Agave spp.</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2,3,4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154308877"/>
                  </a:ext>
                </a:extLst>
              </a:tr>
              <a:tr h="423668">
                <a:tc>
                  <a:txBody>
                    <a:bodyPr/>
                    <a:lstStyle/>
                    <a:p>
                      <a:r>
                        <a:rPr lang="en-US" sz="1800"/>
                        <a:t>Aglaonema</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Aglaonema spp.</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3,4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446471555"/>
                  </a:ext>
                </a:extLst>
              </a:tr>
              <a:tr h="423668">
                <a:tc>
                  <a:txBody>
                    <a:bodyPr/>
                    <a:lstStyle/>
                    <a:p>
                      <a:r>
                        <a:rPr lang="en-US" sz="1800"/>
                        <a:t>Ailanthus</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Ailanthus altissima</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a:effectLst/>
                        </a:rPr>
                        <a:t>2,4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31504425"/>
                  </a:ext>
                </a:extLst>
              </a:tr>
              <a:tr h="225589">
                <a:tc>
                  <a:txBody>
                    <a:bodyPr/>
                    <a:lstStyle/>
                    <a:p>
                      <a:r>
                        <a:rPr lang="en-US" sz="1800"/>
                        <a:t>Alder</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r>
                        <a:rPr lang="en-US" sz="1800" i="1"/>
                        <a:t>Alnus spp.</a:t>
                      </a:r>
                      <a:endParaRPr lang="en-US" sz="1800"/>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ctr"/>
                      <a:r>
                        <a:rPr lang="en-US" sz="1800" dirty="0">
                          <a:effectLst/>
                        </a:rPr>
                        <a:t>4</a:t>
                      </a:r>
                    </a:p>
                  </a:txBody>
                  <a:tcPr marL="13755" marR="13755" marT="13755" marB="13755" anchor="ctr">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985883922"/>
                  </a:ext>
                </a:extLst>
              </a:tr>
            </a:tbl>
          </a:graphicData>
        </a:graphic>
      </p:graphicFrame>
      <p:sp>
        <p:nvSpPr>
          <p:cNvPr id="4" name="Slide Number Placeholder 3">
            <a:extLst>
              <a:ext uri="{FF2B5EF4-FFF2-40B4-BE49-F238E27FC236}">
                <a16:creationId xmlns:a16="http://schemas.microsoft.com/office/drawing/2014/main" id="{80A706A4-246D-4518-A34D-991A98AD5281}"/>
              </a:ext>
            </a:extLst>
          </p:cNvPr>
          <p:cNvSpPr>
            <a:spLocks noGrp="1"/>
          </p:cNvSpPr>
          <p:nvPr>
            <p:ph type="sldNum" sz="quarter" idx="12"/>
          </p:nvPr>
        </p:nvSpPr>
        <p:spPr/>
        <p:txBody>
          <a:bodyPr/>
          <a:lstStyle/>
          <a:p>
            <a:fld id="{111DB74A-73E3-49E8-8984-0D5D8C20C556}" type="slidenum">
              <a:rPr lang="en-US" smtClean="0"/>
              <a:pPr/>
              <a:t>18</a:t>
            </a:fld>
            <a:endParaRPr lang="en-US"/>
          </a:p>
        </p:txBody>
      </p:sp>
    </p:spTree>
    <p:extLst>
      <p:ext uri="{BB962C8B-B14F-4D97-AF65-F5344CB8AC3E}">
        <p14:creationId xmlns:p14="http://schemas.microsoft.com/office/powerpoint/2010/main" val="4183272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C83FDB-45D2-4B6D-AF2B-9F15D8CDBD0B}"/>
              </a:ext>
            </a:extLst>
          </p:cNvPr>
          <p:cNvSpPr>
            <a:spLocks noGrp="1"/>
          </p:cNvSpPr>
          <p:nvPr>
            <p:ph type="sldNum" sz="quarter" idx="16"/>
          </p:nvPr>
        </p:nvSpPr>
        <p:spPr/>
        <p:txBody>
          <a:bodyPr/>
          <a:lstStyle/>
          <a:p>
            <a:fld id="{111DB74A-73E3-49E8-8984-0D5D8C20C556}" type="slidenum">
              <a:rPr lang="en-US" smtClean="0"/>
              <a:pPr/>
              <a:t>19</a:t>
            </a:fld>
            <a:endParaRPr lang="en-US" dirty="0"/>
          </a:p>
        </p:txBody>
      </p:sp>
      <p:pic>
        <p:nvPicPr>
          <p:cNvPr id="9" name="Picture Placeholder 8">
            <a:extLst>
              <a:ext uri="{FF2B5EF4-FFF2-40B4-BE49-F238E27FC236}">
                <a16:creationId xmlns:a16="http://schemas.microsoft.com/office/drawing/2014/main" id="{8FA73DB0-E878-4AA3-B1D0-25110D2D6483}"/>
              </a:ext>
            </a:extLst>
          </p:cNvPr>
          <p:cNvPicPr>
            <a:picLocks noGrp="1" noChangeAspect="1"/>
          </p:cNvPicPr>
          <p:nvPr>
            <p:ph type="pic" sz="quarter" idx="18"/>
          </p:nvPr>
        </p:nvPicPr>
        <p:blipFill rotWithShape="1">
          <a:blip r:embed="rId3"/>
          <a:stretch/>
        </p:blipFill>
        <p:spPr>
          <a:xfrm>
            <a:off x="171951" y="1676400"/>
            <a:ext cx="8800097" cy="4210050"/>
          </a:xfrm>
        </p:spPr>
      </p:pic>
      <p:sp>
        <p:nvSpPr>
          <p:cNvPr id="5" name="Title 4">
            <a:extLst>
              <a:ext uri="{FF2B5EF4-FFF2-40B4-BE49-F238E27FC236}">
                <a16:creationId xmlns:a16="http://schemas.microsoft.com/office/drawing/2014/main" id="{A3F709D4-1B5D-4B9D-BBC8-384E56C11CCB}"/>
              </a:ext>
            </a:extLst>
          </p:cNvPr>
          <p:cNvSpPr>
            <a:spLocks noGrp="1"/>
          </p:cNvSpPr>
          <p:nvPr>
            <p:ph type="title"/>
          </p:nvPr>
        </p:nvSpPr>
        <p:spPr/>
        <p:txBody>
          <a:bodyPr/>
          <a:lstStyle/>
          <a:p>
            <a:r>
              <a:rPr lang="en-US" dirty="0"/>
              <a:t>ANR Poisonous Plant Chart</a:t>
            </a:r>
          </a:p>
        </p:txBody>
      </p:sp>
    </p:spTree>
    <p:extLst>
      <p:ext uri="{BB962C8B-B14F-4D97-AF65-F5344CB8AC3E}">
        <p14:creationId xmlns:p14="http://schemas.microsoft.com/office/powerpoint/2010/main" val="392819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E38E3-A737-4042-9217-61D026B159A7}"/>
              </a:ext>
            </a:extLst>
          </p:cNvPr>
          <p:cNvSpPr>
            <a:spLocks noGrp="1"/>
          </p:cNvSpPr>
          <p:nvPr>
            <p:ph type="body" sz="quarter" idx="13"/>
          </p:nvPr>
        </p:nvSpPr>
        <p:spPr>
          <a:xfrm>
            <a:off x="381000" y="1304642"/>
            <a:ext cx="6019800" cy="5055214"/>
          </a:xfrm>
        </p:spPr>
        <p:txBody>
          <a:bodyPr>
            <a:noAutofit/>
          </a:bodyPr>
          <a:lstStyle/>
          <a:p>
            <a:pPr>
              <a:buFont typeface="Wingdings" panose="05000000000000000000" pitchFamily="2" charset="2"/>
              <a:buChar char="v"/>
            </a:pPr>
            <a:r>
              <a:rPr lang="en-US" altLang="en-US" sz="2200" dirty="0">
                <a:solidFill>
                  <a:srgbClr val="194687"/>
                </a:solidFill>
              </a:rPr>
              <a:t>Eating </a:t>
            </a:r>
            <a:r>
              <a:rPr lang="en-US" altLang="en-US" sz="2200" b="1" dirty="0">
                <a:solidFill>
                  <a:srgbClr val="194687"/>
                </a:solidFill>
              </a:rPr>
              <a:t>any</a:t>
            </a:r>
            <a:r>
              <a:rPr lang="en-US" altLang="en-US" sz="2200" dirty="0">
                <a:solidFill>
                  <a:srgbClr val="194687"/>
                </a:solidFill>
              </a:rPr>
              <a:t> mushrooms collected outdoors should be considered dangerous.</a:t>
            </a:r>
          </a:p>
          <a:p>
            <a:pPr>
              <a:buFont typeface="Wingdings" panose="05000000000000000000" pitchFamily="2" charset="2"/>
              <a:buChar char="v"/>
            </a:pPr>
            <a:r>
              <a:rPr lang="en-US" sz="2200" b="0" i="0" dirty="0">
                <a:solidFill>
                  <a:srgbClr val="194687"/>
                </a:solidFill>
                <a:effectLst/>
              </a:rPr>
              <a:t>Symptoms of mushroom poisoning can include:</a:t>
            </a:r>
          </a:p>
          <a:p>
            <a:pPr lvl="1">
              <a:buFont typeface="Wingdings" panose="05000000000000000000" pitchFamily="2" charset="2"/>
              <a:buChar char="§"/>
            </a:pPr>
            <a:r>
              <a:rPr lang="en-US" sz="2000" b="0" i="0" dirty="0">
                <a:solidFill>
                  <a:srgbClr val="4F81BD"/>
                </a:solidFill>
                <a:effectLst/>
              </a:rPr>
              <a:t>abdominal pain, cramping, vomiting, diarrhea, liver damage, and death. </a:t>
            </a:r>
          </a:p>
          <a:p>
            <a:pPr>
              <a:buFont typeface="Wingdings" panose="05000000000000000000" pitchFamily="2" charset="2"/>
              <a:buChar char="v"/>
            </a:pPr>
            <a:r>
              <a:rPr lang="en-US" sz="2200" b="0" i="0" dirty="0">
                <a:solidFill>
                  <a:srgbClr val="194687"/>
                </a:solidFill>
                <a:effectLst/>
              </a:rPr>
              <a:t>Serious illnesses and deaths have been linked to mushrooms that cause liver damage</a:t>
            </a:r>
          </a:p>
          <a:p>
            <a:pPr>
              <a:buFont typeface="Wingdings" panose="05000000000000000000" pitchFamily="2" charset="2"/>
              <a:buChar char="v"/>
            </a:pPr>
            <a:r>
              <a:rPr lang="en-US" altLang="en-US" sz="2200" dirty="0">
                <a:solidFill>
                  <a:srgbClr val="194687"/>
                </a:solidFill>
              </a:rPr>
              <a:t>Teach children never to touch or taste outdoor mushrooms </a:t>
            </a:r>
          </a:p>
          <a:p>
            <a:pPr>
              <a:buFont typeface="Wingdings" panose="05000000000000000000" pitchFamily="2" charset="2"/>
              <a:buChar char="v"/>
            </a:pPr>
            <a:r>
              <a:rPr lang="en-US" altLang="en-US" sz="2200" dirty="0">
                <a:solidFill>
                  <a:srgbClr val="194687"/>
                </a:solidFill>
              </a:rPr>
              <a:t>Call the Poison Control Center even if you only think that someone has eaten one. </a:t>
            </a:r>
          </a:p>
          <a:p>
            <a:pPr>
              <a:buFont typeface="Wingdings" panose="05000000000000000000" pitchFamily="2" charset="2"/>
              <a:buChar char="v"/>
            </a:pPr>
            <a:r>
              <a:rPr lang="en-US" altLang="en-US" sz="2200" dirty="0">
                <a:solidFill>
                  <a:srgbClr val="194687"/>
                </a:solidFill>
              </a:rPr>
              <a:t>Symptoms may not appear until many hours later. </a:t>
            </a:r>
            <a:r>
              <a:rPr lang="en-US" altLang="en-US" sz="2200" b="1" dirty="0">
                <a:solidFill>
                  <a:srgbClr val="194687"/>
                </a:solidFill>
              </a:rPr>
              <a:t>Do not wait until symptoms appear.</a:t>
            </a:r>
            <a:endParaRPr lang="en-US" sz="2200" dirty="0">
              <a:solidFill>
                <a:srgbClr val="194687"/>
              </a:solidFill>
            </a:endParaRPr>
          </a:p>
        </p:txBody>
      </p:sp>
      <p:pic>
        <p:nvPicPr>
          <p:cNvPr id="7" name="Picture Placeholder 6" descr="A mushroom growing in the dirt&#10;&#10;Description automatically generated with medium confidence">
            <a:extLst>
              <a:ext uri="{FF2B5EF4-FFF2-40B4-BE49-F238E27FC236}">
                <a16:creationId xmlns:a16="http://schemas.microsoft.com/office/drawing/2014/main" id="{58A68422-019A-44DA-B9F3-5D7ECD470FFE}"/>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0338" b="10338"/>
          <a:stretch>
            <a:fillRect/>
          </a:stretch>
        </p:blipFill>
        <p:spPr>
          <a:xfrm>
            <a:off x="6477000" y="1855787"/>
            <a:ext cx="2511006" cy="2182813"/>
          </a:xfrm>
        </p:spPr>
      </p:pic>
      <p:sp>
        <p:nvSpPr>
          <p:cNvPr id="5" name="Title 4">
            <a:extLst>
              <a:ext uri="{FF2B5EF4-FFF2-40B4-BE49-F238E27FC236}">
                <a16:creationId xmlns:a16="http://schemas.microsoft.com/office/drawing/2014/main" id="{9CBAB30A-A49D-45B8-80C0-227373D90464}"/>
              </a:ext>
            </a:extLst>
          </p:cNvPr>
          <p:cNvSpPr>
            <a:spLocks noGrp="1"/>
          </p:cNvSpPr>
          <p:nvPr>
            <p:ph type="title"/>
          </p:nvPr>
        </p:nvSpPr>
        <p:spPr>
          <a:xfrm>
            <a:off x="2667000" y="161642"/>
            <a:ext cx="3810000" cy="1143000"/>
          </a:xfrm>
        </p:spPr>
        <p:txBody>
          <a:bodyPr/>
          <a:lstStyle/>
          <a:p>
            <a:r>
              <a:rPr lang="en-US" dirty="0"/>
              <a:t>Mushrooms</a:t>
            </a:r>
          </a:p>
        </p:txBody>
      </p:sp>
      <p:sp>
        <p:nvSpPr>
          <p:cNvPr id="8" name="TextBox 7">
            <a:extLst>
              <a:ext uri="{FF2B5EF4-FFF2-40B4-BE49-F238E27FC236}">
                <a16:creationId xmlns:a16="http://schemas.microsoft.com/office/drawing/2014/main" id="{B6F69C38-4D86-4B26-8010-A60E9FF25A04}"/>
              </a:ext>
            </a:extLst>
          </p:cNvPr>
          <p:cNvSpPr txBox="1"/>
          <p:nvPr/>
        </p:nvSpPr>
        <p:spPr>
          <a:xfrm>
            <a:off x="6629400" y="4038600"/>
            <a:ext cx="2362200" cy="646331"/>
          </a:xfrm>
          <a:prstGeom prst="rect">
            <a:avLst/>
          </a:prstGeom>
          <a:noFill/>
        </p:spPr>
        <p:txBody>
          <a:bodyPr wrap="square" rtlCol="0">
            <a:spAutoFit/>
          </a:bodyPr>
          <a:lstStyle/>
          <a:p>
            <a:r>
              <a:rPr lang="en-US" sz="1800" b="0" i="0" dirty="0">
                <a:solidFill>
                  <a:srgbClr val="194687"/>
                </a:solidFill>
                <a:effectLst/>
              </a:rPr>
              <a:t> Death Cap Mushroom </a:t>
            </a:r>
          </a:p>
          <a:p>
            <a:pPr algn="ctr"/>
            <a:r>
              <a:rPr lang="en-US" b="0" i="1" dirty="0">
                <a:solidFill>
                  <a:srgbClr val="194687"/>
                </a:solidFill>
                <a:effectLst/>
              </a:rPr>
              <a:t>Amanita phalloides</a:t>
            </a:r>
            <a:endParaRPr lang="en-US" i="1" dirty="0">
              <a:solidFill>
                <a:srgbClr val="194687"/>
              </a:solidFill>
            </a:endParaRPr>
          </a:p>
        </p:txBody>
      </p:sp>
    </p:spTree>
    <p:extLst>
      <p:ext uri="{BB962C8B-B14F-4D97-AF65-F5344CB8AC3E}">
        <p14:creationId xmlns:p14="http://schemas.microsoft.com/office/powerpoint/2010/main" val="1637186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D6481-B6FE-46AC-AB98-F49DB00FAE8E}"/>
              </a:ext>
            </a:extLst>
          </p:cNvPr>
          <p:cNvSpPr>
            <a:spLocks noGrp="1"/>
          </p:cNvSpPr>
          <p:nvPr>
            <p:ph type="body" sz="quarter" idx="13"/>
          </p:nvPr>
        </p:nvSpPr>
        <p:spPr>
          <a:xfrm>
            <a:off x="421105" y="1821649"/>
            <a:ext cx="5827295" cy="4419600"/>
          </a:xfrm>
        </p:spPr>
        <p:txBody>
          <a:bodyPr>
            <a:normAutofit/>
          </a:bodyPr>
          <a:lstStyle/>
          <a:p>
            <a:pPr marL="457200" indent="-457200" eaLnBrk="1" hangingPunct="1">
              <a:buFont typeface="Wingdings" panose="05000000000000000000" pitchFamily="2" charset="2"/>
              <a:buChar char="v"/>
            </a:pPr>
            <a:r>
              <a:rPr lang="en-US" altLang="en-US" sz="2200" dirty="0">
                <a:solidFill>
                  <a:srgbClr val="194687"/>
                </a:solidFill>
              </a:rPr>
              <a:t>Herbal medicine is the use of drugs found in plants for prevention and cure of disease</a:t>
            </a:r>
          </a:p>
          <a:p>
            <a:pPr marL="457200" indent="-457200" eaLnBrk="1" hangingPunct="1">
              <a:buFont typeface="Wingdings" panose="05000000000000000000" pitchFamily="2" charset="2"/>
              <a:buChar char="v"/>
            </a:pPr>
            <a:r>
              <a:rPr lang="en-US" altLang="en-US" sz="2200" dirty="0">
                <a:solidFill>
                  <a:srgbClr val="194687"/>
                </a:solidFill>
              </a:rPr>
              <a:t>Some are safe but others may produce harmful side effects</a:t>
            </a:r>
          </a:p>
          <a:p>
            <a:pPr marL="457200" indent="-457200" eaLnBrk="1" hangingPunct="1">
              <a:buFont typeface="Wingdings" panose="05000000000000000000" pitchFamily="2" charset="2"/>
              <a:buChar char="v"/>
            </a:pPr>
            <a:r>
              <a:rPr lang="en-US" altLang="en-US" sz="2200" dirty="0">
                <a:solidFill>
                  <a:srgbClr val="194687"/>
                </a:solidFill>
              </a:rPr>
              <a:t>FDA approval is not required for package or marketing claims</a:t>
            </a:r>
          </a:p>
          <a:p>
            <a:pPr marL="457200" indent="-457200" eaLnBrk="1" hangingPunct="1">
              <a:buFont typeface="Wingdings" panose="05000000000000000000" pitchFamily="2" charset="2"/>
              <a:buChar char="v"/>
            </a:pPr>
            <a:r>
              <a:rPr lang="en-US" sz="2200" dirty="0">
                <a:solidFill>
                  <a:srgbClr val="194687"/>
                </a:solidFill>
              </a:rPr>
              <a:t>H</a:t>
            </a:r>
            <a:r>
              <a:rPr lang="en-US" sz="2200" b="0" i="0" dirty="0">
                <a:solidFill>
                  <a:srgbClr val="194687"/>
                </a:solidFill>
                <a:effectLst/>
              </a:rPr>
              <a:t>erbs taken with prescribed or over-the-counter drugs may cause health problems</a:t>
            </a:r>
          </a:p>
          <a:p>
            <a:pPr marL="457200" indent="-457200" eaLnBrk="1" hangingPunct="1">
              <a:buFont typeface="Wingdings" panose="05000000000000000000" pitchFamily="2" charset="2"/>
              <a:buChar char="v"/>
            </a:pPr>
            <a:r>
              <a:rPr lang="en-US" sz="2200" b="0" i="0" dirty="0">
                <a:solidFill>
                  <a:srgbClr val="194687"/>
                </a:solidFill>
                <a:effectLst/>
              </a:rPr>
              <a:t>Some herbal products contain active ingredients that can produce unexpected side effects</a:t>
            </a:r>
            <a:endParaRPr lang="en-US" altLang="en-US" sz="2200" dirty="0">
              <a:solidFill>
                <a:srgbClr val="194687"/>
              </a:solidFill>
            </a:endParaRPr>
          </a:p>
          <a:p>
            <a:endParaRPr lang="en-US" dirty="0"/>
          </a:p>
        </p:txBody>
      </p:sp>
      <p:sp>
        <p:nvSpPr>
          <p:cNvPr id="3" name="Slide Number Placeholder 2">
            <a:extLst>
              <a:ext uri="{FF2B5EF4-FFF2-40B4-BE49-F238E27FC236}">
                <a16:creationId xmlns:a16="http://schemas.microsoft.com/office/drawing/2014/main" id="{232D8722-45C2-4292-AD95-83756A9AC765}"/>
              </a:ext>
            </a:extLst>
          </p:cNvPr>
          <p:cNvSpPr>
            <a:spLocks noGrp="1"/>
          </p:cNvSpPr>
          <p:nvPr>
            <p:ph type="sldNum" sz="quarter" idx="16"/>
          </p:nvPr>
        </p:nvSpPr>
        <p:spPr/>
        <p:txBody>
          <a:bodyPr/>
          <a:lstStyle/>
          <a:p>
            <a:fld id="{111DB74A-73E3-49E8-8984-0D5D8C20C556}" type="slidenum">
              <a:rPr lang="en-US" smtClean="0"/>
              <a:pPr/>
              <a:t>21</a:t>
            </a:fld>
            <a:endParaRPr lang="en-US" dirty="0"/>
          </a:p>
        </p:txBody>
      </p:sp>
      <p:pic>
        <p:nvPicPr>
          <p:cNvPr id="7" name="Picture Placeholder 6" descr="A close up of a purple flower&#10;&#10;Description automatically generated with medium confidence">
            <a:extLst>
              <a:ext uri="{FF2B5EF4-FFF2-40B4-BE49-F238E27FC236}">
                <a16:creationId xmlns:a16="http://schemas.microsoft.com/office/drawing/2014/main" id="{516F4E75-B990-45CA-94A8-0545CD0A9C1C}"/>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3492" r="13492"/>
          <a:stretch>
            <a:fillRect/>
          </a:stretch>
        </p:blipFill>
        <p:spPr>
          <a:xfrm>
            <a:off x="6241140" y="2299622"/>
            <a:ext cx="2445660" cy="2232993"/>
          </a:xfrm>
        </p:spPr>
      </p:pic>
      <p:sp>
        <p:nvSpPr>
          <p:cNvPr id="5" name="Title 4">
            <a:extLst>
              <a:ext uri="{FF2B5EF4-FFF2-40B4-BE49-F238E27FC236}">
                <a16:creationId xmlns:a16="http://schemas.microsoft.com/office/drawing/2014/main" id="{0A22DA8B-C608-4836-AA3D-9F5244CE2D09}"/>
              </a:ext>
            </a:extLst>
          </p:cNvPr>
          <p:cNvSpPr>
            <a:spLocks noGrp="1"/>
          </p:cNvSpPr>
          <p:nvPr>
            <p:ph type="title"/>
          </p:nvPr>
        </p:nvSpPr>
        <p:spPr/>
        <p:txBody>
          <a:bodyPr/>
          <a:lstStyle/>
          <a:p>
            <a:r>
              <a:rPr lang="en-US" dirty="0"/>
              <a:t>Herbal Medicines</a:t>
            </a:r>
          </a:p>
        </p:txBody>
      </p:sp>
      <p:sp>
        <p:nvSpPr>
          <p:cNvPr id="8" name="TextBox 7">
            <a:extLst>
              <a:ext uri="{FF2B5EF4-FFF2-40B4-BE49-F238E27FC236}">
                <a16:creationId xmlns:a16="http://schemas.microsoft.com/office/drawing/2014/main" id="{47A10331-8518-4549-9B80-4FBABDB0D928}"/>
              </a:ext>
            </a:extLst>
          </p:cNvPr>
          <p:cNvSpPr txBox="1"/>
          <p:nvPr/>
        </p:nvSpPr>
        <p:spPr>
          <a:xfrm>
            <a:off x="6934200" y="4734621"/>
            <a:ext cx="1371600" cy="646331"/>
          </a:xfrm>
          <a:prstGeom prst="rect">
            <a:avLst/>
          </a:prstGeom>
          <a:noFill/>
        </p:spPr>
        <p:txBody>
          <a:bodyPr wrap="square" rtlCol="0">
            <a:spAutoFit/>
          </a:bodyPr>
          <a:lstStyle/>
          <a:p>
            <a:pPr algn="ctr"/>
            <a:r>
              <a:rPr lang="en-US" dirty="0">
                <a:solidFill>
                  <a:srgbClr val="194687"/>
                </a:solidFill>
              </a:rPr>
              <a:t>Comfrey</a:t>
            </a:r>
          </a:p>
          <a:p>
            <a:pPr algn="ctr"/>
            <a:r>
              <a:rPr lang="en-US" b="0" i="0" dirty="0">
                <a:solidFill>
                  <a:srgbClr val="194687"/>
                </a:solidFill>
                <a:effectLst/>
              </a:rPr>
              <a:t>Symphytum</a:t>
            </a:r>
            <a:endParaRPr lang="en-US" dirty="0">
              <a:solidFill>
                <a:srgbClr val="194687"/>
              </a:solidFill>
            </a:endParaRPr>
          </a:p>
        </p:txBody>
      </p:sp>
    </p:spTree>
    <p:extLst>
      <p:ext uri="{BB962C8B-B14F-4D97-AF65-F5344CB8AC3E}">
        <p14:creationId xmlns:p14="http://schemas.microsoft.com/office/powerpoint/2010/main" val="988622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E57F7-2C3E-4A89-9BF1-AF2332200522}"/>
              </a:ext>
            </a:extLst>
          </p:cNvPr>
          <p:cNvSpPr>
            <a:spLocks noGrp="1"/>
          </p:cNvSpPr>
          <p:nvPr>
            <p:ph type="sldNum" sz="quarter" idx="16"/>
          </p:nvPr>
        </p:nvSpPr>
        <p:spPr/>
        <p:txBody>
          <a:bodyPr/>
          <a:lstStyle/>
          <a:p>
            <a:fld id="{111DB74A-73E3-49E8-8984-0D5D8C20C556}" type="slidenum">
              <a:rPr lang="en-US" smtClean="0"/>
              <a:pPr/>
              <a:t>22</a:t>
            </a:fld>
            <a:endParaRPr lang="en-US" dirty="0"/>
          </a:p>
        </p:txBody>
      </p:sp>
      <p:sp>
        <p:nvSpPr>
          <p:cNvPr id="5" name="Title 4">
            <a:extLst>
              <a:ext uri="{FF2B5EF4-FFF2-40B4-BE49-F238E27FC236}">
                <a16:creationId xmlns:a16="http://schemas.microsoft.com/office/drawing/2014/main" id="{A874FA1F-8FB3-401D-966B-E6527037DC89}"/>
              </a:ext>
            </a:extLst>
          </p:cNvPr>
          <p:cNvSpPr>
            <a:spLocks noGrp="1"/>
          </p:cNvSpPr>
          <p:nvPr>
            <p:ph type="title"/>
          </p:nvPr>
        </p:nvSpPr>
        <p:spPr>
          <a:xfrm>
            <a:off x="457200" y="184244"/>
            <a:ext cx="8229600" cy="1143000"/>
          </a:xfrm>
        </p:spPr>
        <p:txBody>
          <a:bodyPr>
            <a:noAutofit/>
          </a:bodyPr>
          <a:lstStyle/>
          <a:p>
            <a:r>
              <a:rPr lang="en-US" sz="3200" dirty="0"/>
              <a:t>UC Examples of Potentially </a:t>
            </a:r>
            <a:br>
              <a:rPr lang="en-US" sz="3200" dirty="0"/>
            </a:br>
            <a:r>
              <a:rPr lang="en-US" sz="3200" dirty="0"/>
              <a:t>Harmful Plant Remedies</a:t>
            </a:r>
          </a:p>
        </p:txBody>
      </p:sp>
      <p:graphicFrame>
        <p:nvGraphicFramePr>
          <p:cNvPr id="11" name="Group 129">
            <a:extLst>
              <a:ext uri="{FF2B5EF4-FFF2-40B4-BE49-F238E27FC236}">
                <a16:creationId xmlns:a16="http://schemas.microsoft.com/office/drawing/2014/main" id="{3044ED43-4E3A-4908-81DC-26E93422B53E}"/>
              </a:ext>
            </a:extLst>
          </p:cNvPr>
          <p:cNvGraphicFramePr>
            <a:graphicFrameLocks/>
          </p:cNvGraphicFramePr>
          <p:nvPr>
            <p:extLst>
              <p:ext uri="{D42A27DB-BD31-4B8C-83A1-F6EECF244321}">
                <p14:modId xmlns:p14="http://schemas.microsoft.com/office/powerpoint/2010/main" val="3391817299"/>
              </p:ext>
            </p:extLst>
          </p:nvPr>
        </p:nvGraphicFramePr>
        <p:xfrm>
          <a:off x="457200" y="1433560"/>
          <a:ext cx="8229600" cy="5181599"/>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2953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Herb</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Potential Toxic Effect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953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Borage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Borago officinalis</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Skin irritation</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173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Calamus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Acorus calamus</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Skin irritation, stomach upset, may cause cancer</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44">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Chaparral (</a:t>
                      </a:r>
                      <a:r>
                        <a:rPr kumimoji="0" lang="en-US" altLang="en-US" sz="14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Larrea </a:t>
                      </a:r>
                      <a:r>
                        <a:rPr kumimoji="0" lang="en-US" altLang="en-US" sz="1400" b="0" i="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indentata</a:t>
                      </a: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Liver damage</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953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Comfrey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Symphytum officinale</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Liver damage</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173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Ephedra; Ma-huang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Ephedra sinica</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Agitation, high blood pressure, rapid heart beat, convulsions</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1044">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Germander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Teucrium chamaedrys</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Liver damage</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953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Life root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Senecio aureus</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Liver damage</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13869">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Pennyroyal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Mentha pulegium</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Liver damage. Concentrated oil can cause convulsions, shock, and multi organ failure</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8404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Sassafras (</a:t>
                      </a:r>
                      <a:r>
                        <a:rPr kumimoji="0" lang="en-US" altLang="en-US" sz="1400" b="0"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Sassafras albidum</a:t>
                      </a: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Liver damage. Concentrated oil can cause hallucinations, trembling, shock, and possibly cancer.</a:t>
                      </a:r>
                      <a:endParaRPr kumimoji="0" lang="en-US" altLang="en-US" sz="14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4645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DE76D-5585-4A7D-BEDC-D0711B85E93E}"/>
              </a:ext>
            </a:extLst>
          </p:cNvPr>
          <p:cNvSpPr>
            <a:spLocks noGrp="1"/>
          </p:cNvSpPr>
          <p:nvPr>
            <p:ph type="body" sz="quarter" idx="13"/>
          </p:nvPr>
        </p:nvSpPr>
        <p:spPr>
          <a:xfrm>
            <a:off x="266700" y="1501277"/>
            <a:ext cx="8458200" cy="4929981"/>
          </a:xfrm>
        </p:spPr>
        <p:txBody>
          <a:bodyPr>
            <a:normAutofit lnSpcReduction="10000"/>
          </a:bodyPr>
          <a:lstStyle/>
          <a:p>
            <a:pPr marL="457200" indent="-457200">
              <a:buFont typeface="Wingdings" panose="05000000000000000000" pitchFamily="2" charset="2"/>
              <a:buChar char="v"/>
            </a:pPr>
            <a:r>
              <a:rPr lang="en-US" sz="2800" dirty="0"/>
              <a:t>Label Plants</a:t>
            </a:r>
          </a:p>
          <a:p>
            <a:pPr marL="857250" lvl="1" indent="-457200">
              <a:buFont typeface="Wingdings" panose="05000000000000000000" pitchFamily="2" charset="2"/>
              <a:buChar char="§"/>
            </a:pPr>
            <a:r>
              <a:rPr lang="en-US" sz="2200" dirty="0">
                <a:solidFill>
                  <a:srgbClr val="4F81BD"/>
                </a:solidFill>
              </a:rPr>
              <a:t>Know the name before poisoning happen</a:t>
            </a:r>
          </a:p>
          <a:p>
            <a:pPr marL="857250" lvl="1" indent="-457200">
              <a:buFont typeface="Wingdings" panose="05000000000000000000" pitchFamily="2" charset="2"/>
              <a:buChar char="§"/>
            </a:pPr>
            <a:r>
              <a:rPr lang="en-US" sz="2200" dirty="0">
                <a:solidFill>
                  <a:srgbClr val="4F81BD"/>
                </a:solidFill>
              </a:rPr>
              <a:t>Have both common and scientific name</a:t>
            </a:r>
          </a:p>
          <a:p>
            <a:pPr marL="857250" lvl="1" indent="-457200">
              <a:buFont typeface="Wingdings" panose="05000000000000000000" pitchFamily="2" charset="2"/>
              <a:buChar char="§"/>
            </a:pPr>
            <a:r>
              <a:rPr lang="en-US" sz="2200" dirty="0">
                <a:solidFill>
                  <a:srgbClr val="4F81BD"/>
                </a:solidFill>
              </a:rPr>
              <a:t>Show grandparents and babysitters where </a:t>
            </a:r>
            <a:br>
              <a:rPr lang="en-US" sz="2200" dirty="0">
                <a:solidFill>
                  <a:srgbClr val="4F81BD"/>
                </a:solidFill>
              </a:rPr>
            </a:br>
            <a:r>
              <a:rPr lang="en-US" sz="2200" dirty="0">
                <a:solidFill>
                  <a:srgbClr val="4F81BD"/>
                </a:solidFill>
              </a:rPr>
              <a:t>the label is</a:t>
            </a:r>
          </a:p>
          <a:p>
            <a:pPr marL="457200" indent="-457200">
              <a:buFont typeface="Wingdings" panose="05000000000000000000" pitchFamily="2" charset="2"/>
              <a:buChar char="v"/>
            </a:pPr>
            <a:r>
              <a:rPr lang="en-US" sz="2800" dirty="0"/>
              <a:t>Children and Pets</a:t>
            </a:r>
          </a:p>
          <a:p>
            <a:pPr marL="857250" lvl="1" indent="-457200">
              <a:buFont typeface="Wingdings" panose="05000000000000000000" pitchFamily="2" charset="2"/>
              <a:buChar char="§"/>
            </a:pPr>
            <a:r>
              <a:rPr lang="en-US" sz="2200" dirty="0">
                <a:solidFill>
                  <a:srgbClr val="4F81BD"/>
                </a:solidFill>
              </a:rPr>
              <a:t>Consider removing toxic plants from the garden</a:t>
            </a:r>
          </a:p>
          <a:p>
            <a:pPr marL="857250" lvl="1" indent="-457200">
              <a:buFont typeface="Wingdings" panose="05000000000000000000" pitchFamily="2" charset="2"/>
              <a:buChar char="§"/>
            </a:pPr>
            <a:r>
              <a:rPr lang="en-US" sz="2200" dirty="0">
                <a:solidFill>
                  <a:srgbClr val="4F81BD"/>
                </a:solidFill>
              </a:rPr>
              <a:t>Keep houseplants out of reach</a:t>
            </a:r>
          </a:p>
          <a:p>
            <a:pPr marL="857250" lvl="1" indent="-457200">
              <a:buFont typeface="Wingdings" panose="05000000000000000000" pitchFamily="2" charset="2"/>
              <a:buChar char="§"/>
            </a:pPr>
            <a:r>
              <a:rPr lang="en-US" sz="2200" dirty="0">
                <a:solidFill>
                  <a:srgbClr val="4F81BD"/>
                </a:solidFill>
              </a:rPr>
              <a:t>Teach children not to put ANY part of a plant in the mouth</a:t>
            </a:r>
            <a:br>
              <a:rPr lang="en-US" sz="2200" dirty="0">
                <a:solidFill>
                  <a:srgbClr val="4F81BD"/>
                </a:solidFill>
              </a:rPr>
            </a:br>
            <a:r>
              <a:rPr lang="en-US" sz="2200" dirty="0">
                <a:solidFill>
                  <a:srgbClr val="4F81BD"/>
                </a:solidFill>
              </a:rPr>
              <a:t>(leaves, stems, bark, seeds, nuts, berries, bulbs)</a:t>
            </a:r>
          </a:p>
          <a:p>
            <a:pPr marL="857250" lvl="1" indent="-457200">
              <a:buFont typeface="Wingdings" panose="05000000000000000000" pitchFamily="2" charset="2"/>
              <a:buChar char="§"/>
            </a:pPr>
            <a:r>
              <a:rPr lang="en-US" sz="2200" dirty="0">
                <a:solidFill>
                  <a:srgbClr val="4F81BD"/>
                </a:solidFill>
              </a:rPr>
              <a:t>Do not allow sucking nectar from flowers, making tea from nectar or chewing on</a:t>
            </a:r>
            <a:r>
              <a:rPr lang="en-US" sz="2200" b="1" dirty="0">
                <a:solidFill>
                  <a:srgbClr val="4F81BD"/>
                </a:solidFill>
              </a:rPr>
              <a:t> </a:t>
            </a:r>
            <a:r>
              <a:rPr lang="en-US" sz="2200" dirty="0">
                <a:solidFill>
                  <a:srgbClr val="4F81BD"/>
                </a:solidFill>
              </a:rPr>
              <a:t>jewelry</a:t>
            </a:r>
            <a:r>
              <a:rPr lang="en-US" sz="2200" b="1" dirty="0">
                <a:solidFill>
                  <a:srgbClr val="4F81BD"/>
                </a:solidFill>
              </a:rPr>
              <a:t> </a:t>
            </a:r>
            <a:r>
              <a:rPr lang="en-US" sz="2200" dirty="0">
                <a:solidFill>
                  <a:srgbClr val="4F81BD"/>
                </a:solidFill>
              </a:rPr>
              <a:t>made from seeds or beans</a:t>
            </a:r>
          </a:p>
          <a:p>
            <a:endParaRPr lang="en-US" dirty="0"/>
          </a:p>
        </p:txBody>
      </p:sp>
      <p:sp>
        <p:nvSpPr>
          <p:cNvPr id="3" name="Slide Number Placeholder 2">
            <a:extLst>
              <a:ext uri="{FF2B5EF4-FFF2-40B4-BE49-F238E27FC236}">
                <a16:creationId xmlns:a16="http://schemas.microsoft.com/office/drawing/2014/main" id="{B812A2CE-C702-44C4-A53A-00BD25C15D2F}"/>
              </a:ext>
            </a:extLst>
          </p:cNvPr>
          <p:cNvSpPr>
            <a:spLocks noGrp="1"/>
          </p:cNvSpPr>
          <p:nvPr>
            <p:ph type="sldNum" sz="quarter" idx="16"/>
          </p:nvPr>
        </p:nvSpPr>
        <p:spPr/>
        <p:txBody>
          <a:bodyPr/>
          <a:lstStyle/>
          <a:p>
            <a:fld id="{111DB74A-73E3-49E8-8984-0D5D8C20C556}" type="slidenum">
              <a:rPr lang="en-US" smtClean="0"/>
              <a:pPr/>
              <a:t>23</a:t>
            </a:fld>
            <a:endParaRPr lang="en-US" dirty="0"/>
          </a:p>
        </p:txBody>
      </p:sp>
      <p:pic>
        <p:nvPicPr>
          <p:cNvPr id="7" name="Picture Placeholder 6" descr="A child in a field of red flowers&#10;&#10;Description automatically generated with low confidence">
            <a:extLst>
              <a:ext uri="{FF2B5EF4-FFF2-40B4-BE49-F238E27FC236}">
                <a16:creationId xmlns:a16="http://schemas.microsoft.com/office/drawing/2014/main" id="{98672D9D-01CC-435F-A465-BF7A3F7E0FD3}"/>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8499" r="18499"/>
          <a:stretch>
            <a:fillRect/>
          </a:stretch>
        </p:blipFill>
        <p:spPr>
          <a:xfrm>
            <a:off x="6324600" y="1228873"/>
            <a:ext cx="2400300" cy="2539900"/>
          </a:xfrm>
        </p:spPr>
      </p:pic>
      <p:sp>
        <p:nvSpPr>
          <p:cNvPr id="5" name="Title 4">
            <a:extLst>
              <a:ext uri="{FF2B5EF4-FFF2-40B4-BE49-F238E27FC236}">
                <a16:creationId xmlns:a16="http://schemas.microsoft.com/office/drawing/2014/main" id="{7D8E9314-41BE-493B-B664-272CCC544E66}"/>
              </a:ext>
            </a:extLst>
          </p:cNvPr>
          <p:cNvSpPr>
            <a:spLocks noGrp="1"/>
          </p:cNvSpPr>
          <p:nvPr>
            <p:ph type="title"/>
          </p:nvPr>
        </p:nvSpPr>
        <p:spPr/>
        <p:txBody>
          <a:bodyPr>
            <a:normAutofit/>
          </a:bodyPr>
          <a:lstStyle/>
          <a:p>
            <a:r>
              <a:rPr lang="en-US" dirty="0"/>
              <a:t>Preventing Exposure to Toxic Plants</a:t>
            </a:r>
          </a:p>
        </p:txBody>
      </p:sp>
    </p:spTree>
    <p:extLst>
      <p:ext uri="{BB962C8B-B14F-4D97-AF65-F5344CB8AC3E}">
        <p14:creationId xmlns:p14="http://schemas.microsoft.com/office/powerpoint/2010/main" val="3013945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8D9923-76A8-446F-8F56-66D7FCEB43B1}"/>
              </a:ext>
            </a:extLst>
          </p:cNvPr>
          <p:cNvSpPr>
            <a:spLocks noGrp="1"/>
          </p:cNvSpPr>
          <p:nvPr>
            <p:ph type="body" sz="quarter" idx="13"/>
          </p:nvPr>
        </p:nvSpPr>
        <p:spPr>
          <a:xfrm>
            <a:off x="304800" y="1431926"/>
            <a:ext cx="8382000" cy="5289550"/>
          </a:xfrm>
        </p:spPr>
        <p:txBody>
          <a:bodyPr>
            <a:normAutofit fontScale="62500" lnSpcReduction="20000"/>
          </a:bodyPr>
          <a:lstStyle/>
          <a:p>
            <a:pPr marL="457200" indent="-457200">
              <a:buFont typeface="Wingdings" panose="05000000000000000000" pitchFamily="2" charset="2"/>
              <a:buChar char="v"/>
            </a:pPr>
            <a:r>
              <a:rPr lang="en-US" sz="4000" dirty="0"/>
              <a:t>Storage</a:t>
            </a:r>
          </a:p>
          <a:p>
            <a:pPr marL="857250" lvl="1" indent="-457200">
              <a:buFont typeface="Wingdings" panose="05000000000000000000" pitchFamily="2" charset="2"/>
              <a:buChar char="§"/>
            </a:pPr>
            <a:r>
              <a:rPr lang="en-US" sz="3500" dirty="0">
                <a:solidFill>
                  <a:srgbClr val="4F81BD"/>
                </a:solidFill>
              </a:rPr>
              <a:t>Label bulbs and seeds</a:t>
            </a:r>
          </a:p>
          <a:p>
            <a:pPr marL="857250" lvl="1" indent="-457200">
              <a:buFont typeface="Wingdings" panose="05000000000000000000" pitchFamily="2" charset="2"/>
              <a:buChar char="§"/>
            </a:pPr>
            <a:r>
              <a:rPr lang="en-US" sz="3500" dirty="0">
                <a:solidFill>
                  <a:srgbClr val="4F81BD"/>
                </a:solidFill>
              </a:rPr>
              <a:t>Keep away from children, pets, </a:t>
            </a:r>
            <a:br>
              <a:rPr lang="en-US" sz="3500" dirty="0">
                <a:solidFill>
                  <a:srgbClr val="4F81BD"/>
                </a:solidFill>
              </a:rPr>
            </a:br>
            <a:r>
              <a:rPr lang="en-US" sz="3500" dirty="0">
                <a:solidFill>
                  <a:srgbClr val="4F81BD"/>
                </a:solidFill>
              </a:rPr>
              <a:t>and food storage area</a:t>
            </a:r>
            <a:r>
              <a:rPr lang="en-US" sz="3500" dirty="0"/>
              <a:t>s</a:t>
            </a:r>
          </a:p>
          <a:p>
            <a:pPr marL="457200" indent="-457200">
              <a:buFont typeface="Wingdings" panose="05000000000000000000" pitchFamily="2" charset="2"/>
              <a:buChar char="v"/>
            </a:pPr>
            <a:r>
              <a:rPr lang="en-US" sz="4000" dirty="0"/>
              <a:t>Protection</a:t>
            </a:r>
          </a:p>
          <a:p>
            <a:pPr marL="857250" lvl="1" indent="-457200">
              <a:buFont typeface="Wingdings" panose="05000000000000000000" pitchFamily="2" charset="2"/>
              <a:buChar char="§"/>
            </a:pPr>
            <a:r>
              <a:rPr lang="en-US" sz="3500" dirty="0">
                <a:solidFill>
                  <a:srgbClr val="4F81BD"/>
                </a:solidFill>
              </a:rPr>
              <a:t>Use protective gloves and clothing </a:t>
            </a:r>
            <a:br>
              <a:rPr lang="en-US" sz="3500" dirty="0">
                <a:solidFill>
                  <a:srgbClr val="4F81BD"/>
                </a:solidFill>
              </a:rPr>
            </a:br>
            <a:r>
              <a:rPr lang="en-US" sz="3500" dirty="0">
                <a:solidFill>
                  <a:srgbClr val="4F81BD"/>
                </a:solidFill>
              </a:rPr>
              <a:t>when handling plants that can irritate skin</a:t>
            </a:r>
          </a:p>
          <a:p>
            <a:pPr marL="857250" lvl="1" indent="-457200">
              <a:buFont typeface="Wingdings" panose="05000000000000000000" pitchFamily="2" charset="2"/>
              <a:buChar char="§"/>
            </a:pPr>
            <a:r>
              <a:rPr lang="en-US" sz="3500" dirty="0">
                <a:solidFill>
                  <a:srgbClr val="4F81BD"/>
                </a:solidFill>
              </a:rPr>
              <a:t>Wash clothes afterwards</a:t>
            </a:r>
          </a:p>
          <a:p>
            <a:pPr marL="457200" indent="-457200">
              <a:buFont typeface="Wingdings" panose="05000000000000000000" pitchFamily="2" charset="2"/>
              <a:buChar char="v"/>
            </a:pPr>
            <a:r>
              <a:rPr lang="en-US" sz="4000" dirty="0"/>
              <a:t>Discard Plant flowers and leaves </a:t>
            </a:r>
          </a:p>
          <a:p>
            <a:pPr marL="857250" lvl="1" indent="-457200">
              <a:buFont typeface="Wingdings" panose="05000000000000000000" pitchFamily="2" charset="2"/>
              <a:buChar char="§"/>
            </a:pPr>
            <a:r>
              <a:rPr lang="en-US" sz="3500" dirty="0">
                <a:solidFill>
                  <a:srgbClr val="4F81BD"/>
                </a:solidFill>
              </a:rPr>
              <a:t>Ensure children and pets can’t get to them </a:t>
            </a:r>
          </a:p>
          <a:p>
            <a:pPr marL="457200" indent="-457200">
              <a:buFont typeface="Wingdings" panose="05000000000000000000" pitchFamily="2" charset="2"/>
              <a:buChar char="v"/>
            </a:pPr>
            <a:r>
              <a:rPr lang="en-US" sz="4000" dirty="0"/>
              <a:t>Caution when burning yard trimmings</a:t>
            </a:r>
          </a:p>
          <a:p>
            <a:pPr marL="857250" lvl="1" indent="-457200">
              <a:buFont typeface="Wingdings" panose="05000000000000000000" pitchFamily="2" charset="2"/>
              <a:buChar char="§"/>
            </a:pPr>
            <a:r>
              <a:rPr lang="en-US" sz="3500" dirty="0">
                <a:solidFill>
                  <a:srgbClr val="4F81BD"/>
                </a:solidFill>
              </a:rPr>
              <a:t>Avoid when </a:t>
            </a:r>
            <a:r>
              <a:rPr lang="en-US" sz="3500" b="0" i="0" dirty="0">
                <a:solidFill>
                  <a:srgbClr val="4F81BD"/>
                </a:solidFill>
                <a:effectLst/>
              </a:rPr>
              <a:t>made of twigs and other parts of poisonous plants</a:t>
            </a:r>
          </a:p>
          <a:p>
            <a:pPr marL="857250" lvl="1" indent="-457200">
              <a:buFont typeface="Wingdings" panose="05000000000000000000" pitchFamily="2" charset="2"/>
              <a:buChar char="§"/>
            </a:pPr>
            <a:r>
              <a:rPr lang="en-US" sz="3500" dirty="0">
                <a:solidFill>
                  <a:srgbClr val="4F81BD"/>
                </a:solidFill>
              </a:rPr>
              <a:t>C</a:t>
            </a:r>
            <a:r>
              <a:rPr lang="en-US" sz="3500" b="0" i="0" dirty="0">
                <a:solidFill>
                  <a:srgbClr val="4F81BD"/>
                </a:solidFill>
                <a:effectLst/>
              </a:rPr>
              <a:t>an irritate or harm the eyes, throat, and other parts of the body</a:t>
            </a:r>
            <a:endParaRPr lang="en-US" sz="3500" dirty="0">
              <a:solidFill>
                <a:srgbClr val="4F81BD"/>
              </a:solidFill>
            </a:endParaRPr>
          </a:p>
        </p:txBody>
      </p:sp>
      <p:sp>
        <p:nvSpPr>
          <p:cNvPr id="3" name="Slide Number Placeholder 2">
            <a:extLst>
              <a:ext uri="{FF2B5EF4-FFF2-40B4-BE49-F238E27FC236}">
                <a16:creationId xmlns:a16="http://schemas.microsoft.com/office/drawing/2014/main" id="{A0B15A8A-E953-499A-B171-AB6F9697A07C}"/>
              </a:ext>
            </a:extLst>
          </p:cNvPr>
          <p:cNvSpPr>
            <a:spLocks noGrp="1"/>
          </p:cNvSpPr>
          <p:nvPr>
            <p:ph type="sldNum" sz="quarter" idx="16"/>
          </p:nvPr>
        </p:nvSpPr>
        <p:spPr/>
        <p:txBody>
          <a:bodyPr/>
          <a:lstStyle/>
          <a:p>
            <a:fld id="{111DB74A-73E3-49E8-8984-0D5D8C20C556}" type="slidenum">
              <a:rPr lang="en-US" smtClean="0"/>
              <a:pPr/>
              <a:t>24</a:t>
            </a:fld>
            <a:endParaRPr lang="en-US" dirty="0"/>
          </a:p>
        </p:txBody>
      </p:sp>
      <p:pic>
        <p:nvPicPr>
          <p:cNvPr id="7" name="Picture Placeholder 6" descr="A picture containing plant, cup, flower&#10;&#10;Description automatically generated">
            <a:extLst>
              <a:ext uri="{FF2B5EF4-FFF2-40B4-BE49-F238E27FC236}">
                <a16:creationId xmlns:a16="http://schemas.microsoft.com/office/drawing/2014/main" id="{DD66B07E-5F42-4BE9-AD5B-3F709D75D49D}"/>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9492" b="19492"/>
          <a:stretch>
            <a:fillRect/>
          </a:stretch>
        </p:blipFill>
        <p:spPr>
          <a:xfrm>
            <a:off x="6400799" y="1828800"/>
            <a:ext cx="2269177" cy="2672323"/>
          </a:xfrm>
        </p:spPr>
      </p:pic>
      <p:sp>
        <p:nvSpPr>
          <p:cNvPr id="5" name="Title 4">
            <a:extLst>
              <a:ext uri="{FF2B5EF4-FFF2-40B4-BE49-F238E27FC236}">
                <a16:creationId xmlns:a16="http://schemas.microsoft.com/office/drawing/2014/main" id="{44942849-C185-4595-AB27-96B056463E22}"/>
              </a:ext>
            </a:extLst>
          </p:cNvPr>
          <p:cNvSpPr>
            <a:spLocks noGrp="1"/>
          </p:cNvSpPr>
          <p:nvPr>
            <p:ph type="title"/>
          </p:nvPr>
        </p:nvSpPr>
        <p:spPr>
          <a:xfrm>
            <a:off x="381000" y="412751"/>
            <a:ext cx="8229600" cy="868362"/>
          </a:xfrm>
        </p:spPr>
        <p:txBody>
          <a:bodyPr>
            <a:noAutofit/>
          </a:bodyPr>
          <a:lstStyle/>
          <a:p>
            <a:r>
              <a:rPr lang="en-US" sz="4000" dirty="0"/>
              <a:t>Preventing Exposure to Toxic Plants</a:t>
            </a:r>
            <a:br>
              <a:rPr lang="en-US" sz="4000" dirty="0"/>
            </a:br>
            <a:r>
              <a:rPr lang="en-US" sz="4000" dirty="0"/>
              <a:t>Handling Toxic Plants</a:t>
            </a:r>
          </a:p>
        </p:txBody>
      </p:sp>
    </p:spTree>
    <p:extLst>
      <p:ext uri="{BB962C8B-B14F-4D97-AF65-F5344CB8AC3E}">
        <p14:creationId xmlns:p14="http://schemas.microsoft.com/office/powerpoint/2010/main" val="2832019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9F349-C394-4170-8CF5-41A7F58784A0}"/>
              </a:ext>
            </a:extLst>
          </p:cNvPr>
          <p:cNvSpPr>
            <a:spLocks noGrp="1"/>
          </p:cNvSpPr>
          <p:nvPr>
            <p:ph type="body" sz="quarter" idx="13"/>
          </p:nvPr>
        </p:nvSpPr>
        <p:spPr>
          <a:xfrm>
            <a:off x="457200" y="1417637"/>
            <a:ext cx="6477000" cy="5303837"/>
          </a:xfrm>
        </p:spPr>
        <p:txBody>
          <a:bodyPr>
            <a:normAutofit fontScale="62500" lnSpcReduction="20000"/>
          </a:bodyPr>
          <a:lstStyle/>
          <a:p>
            <a:pPr marL="457200" indent="-457200" algn="l">
              <a:buFont typeface="Wingdings" panose="05000000000000000000" pitchFamily="2" charset="2"/>
              <a:buChar char="v"/>
            </a:pPr>
            <a:r>
              <a:rPr lang="en-US" sz="4000" i="0" dirty="0">
                <a:solidFill>
                  <a:srgbClr val="194687"/>
                </a:solidFill>
                <a:effectLst/>
              </a:rPr>
              <a:t>Mouth</a:t>
            </a:r>
          </a:p>
          <a:p>
            <a:pPr lvl="1" indent="-342900">
              <a:buFont typeface="Wingdings" panose="05000000000000000000" pitchFamily="2" charset="2"/>
              <a:buChar char="§"/>
            </a:pPr>
            <a:r>
              <a:rPr lang="en-US" sz="3500" b="0" i="0" dirty="0">
                <a:solidFill>
                  <a:srgbClr val="4F81BD"/>
                </a:solidFill>
                <a:effectLst/>
              </a:rPr>
              <a:t>Remove any parts of the plant or mushroom from the patient's mouth and clean out the mouth.</a:t>
            </a:r>
          </a:p>
          <a:p>
            <a:pPr marL="457200" indent="-457200" algn="l">
              <a:buFont typeface="Wingdings" panose="05000000000000000000" pitchFamily="2" charset="2"/>
              <a:buChar char="v"/>
            </a:pPr>
            <a:r>
              <a:rPr lang="en-US" sz="4000" i="0" dirty="0">
                <a:solidFill>
                  <a:srgbClr val="194687"/>
                </a:solidFill>
                <a:effectLst/>
              </a:rPr>
              <a:t>Skin</a:t>
            </a:r>
          </a:p>
          <a:p>
            <a:pPr marL="857250" lvl="1" indent="-457200">
              <a:buFont typeface="Wingdings" panose="05000000000000000000" pitchFamily="2" charset="2"/>
              <a:buChar char="§"/>
            </a:pPr>
            <a:r>
              <a:rPr lang="en-US" sz="3500" b="0" i="0" dirty="0">
                <a:solidFill>
                  <a:srgbClr val="4F81BD"/>
                </a:solidFill>
                <a:effectLst/>
              </a:rPr>
              <a:t>Wash the area exposed to the plant with soap and cool water as soon as possible.</a:t>
            </a:r>
          </a:p>
          <a:p>
            <a:pPr marL="457200" indent="-457200" algn="l">
              <a:buFont typeface="Wingdings" panose="05000000000000000000" pitchFamily="2" charset="2"/>
              <a:buChar char="v"/>
            </a:pPr>
            <a:r>
              <a:rPr lang="en-US" sz="4000" i="0" dirty="0">
                <a:solidFill>
                  <a:srgbClr val="194687"/>
                </a:solidFill>
                <a:effectLst/>
              </a:rPr>
              <a:t>Eyes</a:t>
            </a:r>
          </a:p>
          <a:p>
            <a:pPr marL="857250" lvl="1" indent="-457200">
              <a:buFont typeface="Wingdings" panose="05000000000000000000" pitchFamily="2" charset="2"/>
              <a:buChar char="§"/>
            </a:pPr>
            <a:r>
              <a:rPr lang="en-US" sz="3500" b="0" i="0" dirty="0">
                <a:solidFill>
                  <a:srgbClr val="4F81BD"/>
                </a:solidFill>
                <a:effectLst/>
              </a:rPr>
              <a:t>Flush eyes with lukewarm water for 10 to 15 minutes</a:t>
            </a:r>
          </a:p>
          <a:p>
            <a:pPr marL="857250" lvl="1" indent="-457200">
              <a:buFont typeface="Wingdings" panose="05000000000000000000" pitchFamily="2" charset="2"/>
              <a:buChar char="§"/>
            </a:pPr>
            <a:r>
              <a:rPr lang="en-US" sz="3500" b="0" i="0" dirty="0">
                <a:solidFill>
                  <a:srgbClr val="4F81BD"/>
                </a:solidFill>
                <a:effectLst/>
              </a:rPr>
              <a:t>Be very gentle, as vigorous or prolonged rinsing can hurt the eyes</a:t>
            </a:r>
            <a:br>
              <a:rPr lang="en-US" sz="3500" b="0" i="0" dirty="0">
                <a:solidFill>
                  <a:srgbClr val="4F81BD"/>
                </a:solidFill>
                <a:effectLst/>
              </a:rPr>
            </a:br>
            <a:endParaRPr lang="en-US" sz="3500" b="0" i="0" dirty="0">
              <a:solidFill>
                <a:srgbClr val="4F81BD"/>
              </a:solidFill>
              <a:effectLst/>
            </a:endParaRPr>
          </a:p>
          <a:p>
            <a:pPr algn="l"/>
            <a:r>
              <a:rPr lang="en-US" sz="3800" b="0" i="0" dirty="0">
                <a:solidFill>
                  <a:srgbClr val="194687"/>
                </a:solidFill>
                <a:effectLst/>
              </a:rPr>
              <a:t>Meanwhile, </a:t>
            </a:r>
            <a:r>
              <a:rPr lang="en-US" sz="3800" b="1" i="0" dirty="0">
                <a:solidFill>
                  <a:srgbClr val="194687"/>
                </a:solidFill>
                <a:effectLst/>
              </a:rPr>
              <a:t>call the Poison Control Center:</a:t>
            </a:r>
            <a:r>
              <a:rPr lang="en-US" sz="3800" b="0" i="0" dirty="0">
                <a:solidFill>
                  <a:srgbClr val="194687"/>
                </a:solidFill>
                <a:effectLst/>
              </a:rPr>
              <a:t> </a:t>
            </a:r>
            <a:br>
              <a:rPr lang="en-US" sz="3800" b="0" i="0" dirty="0">
                <a:solidFill>
                  <a:srgbClr val="194687"/>
                </a:solidFill>
                <a:effectLst/>
              </a:rPr>
            </a:br>
            <a:r>
              <a:rPr lang="en-US" sz="3800" b="0" i="0" dirty="0">
                <a:solidFill>
                  <a:srgbClr val="194687"/>
                </a:solidFill>
                <a:effectLst/>
              </a:rPr>
              <a:t>(800) 222-1222</a:t>
            </a:r>
          </a:p>
          <a:p>
            <a:endParaRPr lang="en-US" dirty="0"/>
          </a:p>
        </p:txBody>
      </p:sp>
      <p:sp>
        <p:nvSpPr>
          <p:cNvPr id="3" name="Slide Number Placeholder 2">
            <a:extLst>
              <a:ext uri="{FF2B5EF4-FFF2-40B4-BE49-F238E27FC236}">
                <a16:creationId xmlns:a16="http://schemas.microsoft.com/office/drawing/2014/main" id="{B270FF2B-68B2-41DB-BE11-291D3072256C}"/>
              </a:ext>
            </a:extLst>
          </p:cNvPr>
          <p:cNvSpPr>
            <a:spLocks noGrp="1"/>
          </p:cNvSpPr>
          <p:nvPr>
            <p:ph type="sldNum" sz="quarter" idx="16"/>
          </p:nvPr>
        </p:nvSpPr>
        <p:spPr/>
        <p:txBody>
          <a:bodyPr/>
          <a:lstStyle/>
          <a:p>
            <a:fld id="{111DB74A-73E3-49E8-8984-0D5D8C20C556}" type="slidenum">
              <a:rPr lang="en-US" smtClean="0"/>
              <a:pPr/>
              <a:t>25</a:t>
            </a:fld>
            <a:endParaRPr lang="en-US" dirty="0"/>
          </a:p>
        </p:txBody>
      </p:sp>
      <p:pic>
        <p:nvPicPr>
          <p:cNvPr id="7" name="Picture Placeholder 6" descr="Close-up of a person's eye&#10;&#10;Description automatically generated">
            <a:extLst>
              <a:ext uri="{FF2B5EF4-FFF2-40B4-BE49-F238E27FC236}">
                <a16:creationId xmlns:a16="http://schemas.microsoft.com/office/drawing/2014/main" id="{005791C8-4E47-4900-A2A8-AC73B51EE3A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3927" r="23927"/>
          <a:stretch>
            <a:fillRect/>
          </a:stretch>
        </p:blipFill>
        <p:spPr>
          <a:xfrm>
            <a:off x="6993631" y="3843275"/>
            <a:ext cx="1828775" cy="1795525"/>
          </a:xfrm>
        </p:spPr>
      </p:pic>
      <p:sp>
        <p:nvSpPr>
          <p:cNvPr id="5" name="Title 4">
            <a:extLst>
              <a:ext uri="{FF2B5EF4-FFF2-40B4-BE49-F238E27FC236}">
                <a16:creationId xmlns:a16="http://schemas.microsoft.com/office/drawing/2014/main" id="{6B2EE709-F51E-46DF-B955-B3D09E008413}"/>
              </a:ext>
            </a:extLst>
          </p:cNvPr>
          <p:cNvSpPr>
            <a:spLocks noGrp="1"/>
          </p:cNvSpPr>
          <p:nvPr>
            <p:ph type="title"/>
          </p:nvPr>
        </p:nvSpPr>
        <p:spPr/>
        <p:txBody>
          <a:bodyPr>
            <a:normAutofit/>
          </a:bodyPr>
          <a:lstStyle/>
          <a:p>
            <a:r>
              <a:rPr lang="en-US" dirty="0"/>
              <a:t>Treatment for Plant Poisoning</a:t>
            </a:r>
          </a:p>
        </p:txBody>
      </p:sp>
      <p:pic>
        <p:nvPicPr>
          <p:cNvPr id="9" name="Picture 8">
            <a:extLst>
              <a:ext uri="{FF2B5EF4-FFF2-40B4-BE49-F238E27FC236}">
                <a16:creationId xmlns:a16="http://schemas.microsoft.com/office/drawing/2014/main" id="{B1E3A642-2B27-472C-BEE4-20DFE27B64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3631" y="1878906"/>
            <a:ext cx="1871119" cy="1550094"/>
          </a:xfrm>
          <a:prstGeom prst="rect">
            <a:avLst/>
          </a:prstGeom>
        </p:spPr>
      </p:pic>
    </p:spTree>
    <p:extLst>
      <p:ext uri="{BB962C8B-B14F-4D97-AF65-F5344CB8AC3E}">
        <p14:creationId xmlns:p14="http://schemas.microsoft.com/office/powerpoint/2010/main" val="4210355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32D2B-128F-40CE-843D-CCF14F5E740C}"/>
              </a:ext>
            </a:extLst>
          </p:cNvPr>
          <p:cNvSpPr>
            <a:spLocks noGrp="1"/>
          </p:cNvSpPr>
          <p:nvPr>
            <p:ph type="body" sz="quarter" idx="13"/>
          </p:nvPr>
        </p:nvSpPr>
        <p:spPr>
          <a:xfrm>
            <a:off x="381000" y="1594840"/>
            <a:ext cx="8229600" cy="3931267"/>
          </a:xfrm>
        </p:spPr>
        <p:txBody>
          <a:bodyPr>
            <a:normAutofit/>
          </a:bodyPr>
          <a:lstStyle/>
          <a:p>
            <a:pPr marL="457200" indent="-457200">
              <a:buFont typeface="Wingdings" panose="05000000000000000000" pitchFamily="2" charset="2"/>
              <a:buChar char="v"/>
            </a:pPr>
            <a:r>
              <a:rPr lang="en-US" sz="2800" dirty="0"/>
              <a:t>Some plants that are not a problem to humans can be a problem for animals</a:t>
            </a:r>
            <a:br>
              <a:rPr lang="en-US" sz="2800" dirty="0"/>
            </a:br>
            <a:endParaRPr lang="en-US" sz="2800" dirty="0"/>
          </a:p>
          <a:p>
            <a:pPr marL="457200" indent="-457200">
              <a:buFont typeface="Wingdings" panose="05000000000000000000" pitchFamily="2" charset="2"/>
              <a:buChar char="v"/>
            </a:pPr>
            <a:r>
              <a:rPr lang="en-US" sz="2800" dirty="0"/>
              <a:t>Because dogs, especially, will eat large amounts, it is important to keep pets and these plants apart</a:t>
            </a:r>
            <a:br>
              <a:rPr lang="en-US" sz="2800" dirty="0"/>
            </a:br>
            <a:endParaRPr lang="en-US" dirty="0"/>
          </a:p>
        </p:txBody>
      </p:sp>
      <p:sp>
        <p:nvSpPr>
          <p:cNvPr id="3" name="Slide Number Placeholder 2">
            <a:extLst>
              <a:ext uri="{FF2B5EF4-FFF2-40B4-BE49-F238E27FC236}">
                <a16:creationId xmlns:a16="http://schemas.microsoft.com/office/drawing/2014/main" id="{8CBFACFE-1D12-4665-80B1-B8FAC36490BC}"/>
              </a:ext>
            </a:extLst>
          </p:cNvPr>
          <p:cNvSpPr>
            <a:spLocks noGrp="1"/>
          </p:cNvSpPr>
          <p:nvPr>
            <p:ph type="sldNum" sz="quarter" idx="16"/>
          </p:nvPr>
        </p:nvSpPr>
        <p:spPr/>
        <p:txBody>
          <a:bodyPr/>
          <a:lstStyle/>
          <a:p>
            <a:fld id="{111DB74A-73E3-49E8-8984-0D5D8C20C556}" type="slidenum">
              <a:rPr lang="en-US" smtClean="0"/>
              <a:pPr/>
              <a:t>26</a:t>
            </a:fld>
            <a:endParaRPr lang="en-US" dirty="0"/>
          </a:p>
        </p:txBody>
      </p:sp>
      <p:pic>
        <p:nvPicPr>
          <p:cNvPr id="9" name="Picture Placeholder 8" descr="A dog in a field of flowers&#10;&#10;Description automatically generated with low confidence">
            <a:extLst>
              <a:ext uri="{FF2B5EF4-FFF2-40B4-BE49-F238E27FC236}">
                <a16:creationId xmlns:a16="http://schemas.microsoft.com/office/drawing/2014/main" id="{496C86F1-D769-456D-8B2B-805A7E1EDC40}"/>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6667" r="16667"/>
          <a:stretch>
            <a:fillRect/>
          </a:stretch>
        </p:blipFill>
        <p:spPr>
          <a:xfrm>
            <a:off x="6247430" y="4179145"/>
            <a:ext cx="2177205" cy="2177205"/>
          </a:xfrm>
        </p:spPr>
      </p:pic>
      <p:sp>
        <p:nvSpPr>
          <p:cNvPr id="5" name="Title 4">
            <a:extLst>
              <a:ext uri="{FF2B5EF4-FFF2-40B4-BE49-F238E27FC236}">
                <a16:creationId xmlns:a16="http://schemas.microsoft.com/office/drawing/2014/main" id="{C5762915-71FB-42B0-812B-27B9EF5F3615}"/>
              </a:ext>
            </a:extLst>
          </p:cNvPr>
          <p:cNvSpPr>
            <a:spLocks noGrp="1"/>
          </p:cNvSpPr>
          <p:nvPr>
            <p:ph type="title"/>
          </p:nvPr>
        </p:nvSpPr>
        <p:spPr/>
        <p:txBody>
          <a:bodyPr/>
          <a:lstStyle/>
          <a:p>
            <a:r>
              <a:rPr lang="en-US" dirty="0"/>
              <a:t>Pets and Toxic Plants</a:t>
            </a:r>
          </a:p>
        </p:txBody>
      </p:sp>
      <p:sp>
        <p:nvSpPr>
          <p:cNvPr id="4" name="TextBox 3">
            <a:extLst>
              <a:ext uri="{FF2B5EF4-FFF2-40B4-BE49-F238E27FC236}">
                <a16:creationId xmlns:a16="http://schemas.microsoft.com/office/drawing/2014/main" id="{01EAFC2E-6F64-45F9-AD8D-2326A038D178}"/>
              </a:ext>
            </a:extLst>
          </p:cNvPr>
          <p:cNvSpPr txBox="1"/>
          <p:nvPr/>
        </p:nvSpPr>
        <p:spPr>
          <a:xfrm>
            <a:off x="384029" y="4419600"/>
            <a:ext cx="5677436"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ct val="20000"/>
              </a:spcBef>
              <a:spcAft>
                <a:spcPts val="30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194687"/>
                </a:solidFill>
                <a:effectLst/>
                <a:uLnTx/>
                <a:uFillTx/>
                <a:latin typeface="Calibri"/>
                <a:ea typeface="+mn-ea"/>
                <a:cs typeface="+mn-cs"/>
              </a:rPr>
              <a:t>UC has information specific to animals</a:t>
            </a:r>
          </a:p>
        </p:txBody>
      </p:sp>
    </p:spTree>
    <p:extLst>
      <p:ext uri="{BB962C8B-B14F-4D97-AF65-F5344CB8AC3E}">
        <p14:creationId xmlns:p14="http://schemas.microsoft.com/office/powerpoint/2010/main" val="2629396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3ABFA-B839-4BEA-91D4-7CA07C952732}"/>
              </a:ext>
            </a:extLst>
          </p:cNvPr>
          <p:cNvSpPr>
            <a:spLocks noGrp="1"/>
          </p:cNvSpPr>
          <p:nvPr>
            <p:ph type="body" sz="quarter" idx="13"/>
          </p:nvPr>
        </p:nvSpPr>
        <p:spPr>
          <a:xfrm>
            <a:off x="304800" y="1228064"/>
            <a:ext cx="8534400" cy="5638801"/>
          </a:xfrm>
        </p:spPr>
        <p:txBody>
          <a:bodyPr>
            <a:normAutofit fontScale="92500" lnSpcReduction="20000"/>
          </a:bodyPr>
          <a:lstStyle/>
          <a:p>
            <a:pPr marL="457200" indent="-457200">
              <a:spcAft>
                <a:spcPts val="1800"/>
              </a:spcAft>
              <a:buFont typeface="Wingdings" panose="05000000000000000000" pitchFamily="2" charset="2"/>
              <a:buChar char="v"/>
            </a:pPr>
            <a:r>
              <a:rPr lang="en-US" sz="2600" dirty="0"/>
              <a:t>Do not use lists of plants poisonous to people</a:t>
            </a:r>
          </a:p>
          <a:p>
            <a:pPr marL="457200" indent="-457200">
              <a:spcAft>
                <a:spcPts val="1800"/>
              </a:spcAft>
              <a:buFont typeface="Wingdings" panose="05000000000000000000" pitchFamily="2" charset="2"/>
              <a:buChar char="v"/>
            </a:pPr>
            <a:r>
              <a:rPr lang="en-US" sz="2600" dirty="0"/>
              <a:t>Some animals and birds may safely eat plants that are unsafe for humans</a:t>
            </a:r>
          </a:p>
          <a:p>
            <a:pPr marL="457200" indent="-457200">
              <a:buFont typeface="Wingdings" panose="05000000000000000000" pitchFamily="2" charset="2"/>
              <a:buChar char="v"/>
            </a:pPr>
            <a:r>
              <a:rPr lang="en-US" sz="2600" dirty="0"/>
              <a:t>UC provide a list of resources specifically for pets </a:t>
            </a:r>
            <a:br>
              <a:rPr lang="en-US" sz="2800" dirty="0"/>
            </a:br>
            <a:r>
              <a:rPr lang="en-US" sz="1800" dirty="0">
                <a:solidFill>
                  <a:srgbClr val="194687"/>
                </a:solidFill>
              </a:rPr>
              <a:t> </a:t>
            </a:r>
            <a:r>
              <a:rPr lang="en-US" sz="1600" dirty="0">
                <a:solidFill>
                  <a:srgbClr val="194687"/>
                </a:solidFill>
              </a:rPr>
              <a:t> </a:t>
            </a:r>
            <a:br>
              <a:rPr lang="en-US" sz="2800" dirty="0">
                <a:solidFill>
                  <a:srgbClr val="194687"/>
                </a:solidFill>
              </a:rPr>
            </a:br>
            <a:r>
              <a:rPr lang="en-US" sz="2400" dirty="0">
                <a:solidFill>
                  <a:srgbClr val="194687"/>
                </a:solidFill>
              </a:rPr>
              <a:t>(See the links for the sites below on the </a:t>
            </a:r>
            <a:br>
              <a:rPr lang="en-US" sz="2400" dirty="0">
                <a:solidFill>
                  <a:srgbClr val="194687"/>
                </a:solidFill>
              </a:rPr>
            </a:br>
            <a:r>
              <a:rPr lang="en-US" sz="2400" dirty="0">
                <a:solidFill>
                  <a:srgbClr val="194687"/>
                </a:solidFill>
              </a:rPr>
              <a:t>UC </a:t>
            </a:r>
            <a:r>
              <a:rPr lang="en-US" sz="2400" b="0" i="0" dirty="0">
                <a:solidFill>
                  <a:srgbClr val="194687"/>
                </a:solidFill>
                <a:effectLst/>
              </a:rPr>
              <a:t>Safe and Poisonous Garden Plants page under Plants Toxic to Pets)</a:t>
            </a:r>
            <a:br>
              <a:rPr lang="en-US" sz="2400" b="0" i="0" dirty="0">
                <a:solidFill>
                  <a:srgbClr val="194687"/>
                </a:solidFill>
                <a:effectLst/>
              </a:rPr>
            </a:br>
            <a:r>
              <a:rPr lang="en-US" sz="2400" b="0" i="0" dirty="0">
                <a:solidFill>
                  <a:srgbClr val="4F81BD"/>
                </a:solidFill>
                <a:effectLst/>
              </a:rPr>
              <a:t> </a:t>
            </a:r>
            <a:r>
              <a:rPr lang="en-US" sz="2400" b="0" i="0" dirty="0">
                <a:solidFill>
                  <a:srgbClr val="4F81BD"/>
                </a:solidFill>
                <a:effectLst/>
                <a:latin typeface="Palatino Linotype" panose="02040502050505030304" pitchFamily="18" charset="0"/>
                <a:hlinkClick r:id="rId3"/>
              </a:rPr>
              <a:t>https://ucanr.edu/sites/poisonous_safe_plants/</a:t>
            </a:r>
            <a:r>
              <a:rPr lang="en-US" sz="2400" b="0" i="0" dirty="0">
                <a:solidFill>
                  <a:srgbClr val="4F81BD"/>
                </a:solidFill>
                <a:effectLst/>
                <a:latin typeface="Palatino Linotype" panose="02040502050505030304" pitchFamily="18" charset="0"/>
              </a:rPr>
              <a:t> </a:t>
            </a:r>
            <a:br>
              <a:rPr lang="en-US" sz="2400" b="0" i="0" dirty="0">
                <a:solidFill>
                  <a:srgbClr val="4F81BD"/>
                </a:solidFill>
                <a:effectLst/>
                <a:latin typeface="Palatino Linotype" panose="02040502050505030304" pitchFamily="18" charset="0"/>
              </a:rPr>
            </a:br>
            <a:endParaRPr lang="en-US" sz="2400" dirty="0">
              <a:solidFill>
                <a:srgbClr val="4F81BD"/>
              </a:solidFill>
            </a:endParaRPr>
          </a:p>
          <a:p>
            <a:pPr marL="857250" lvl="1" indent="-457200">
              <a:buFont typeface="Wingdings" panose="05000000000000000000" pitchFamily="2" charset="2"/>
              <a:buChar char="§"/>
            </a:pPr>
            <a:r>
              <a:rPr lang="en-US" sz="2200" dirty="0">
                <a:solidFill>
                  <a:srgbClr val="4F81BD"/>
                </a:solidFill>
              </a:rPr>
              <a:t>UC Davis School of Veterinary Medicine: Pets and Toxic Plants</a:t>
            </a:r>
          </a:p>
          <a:p>
            <a:pPr marL="857250" lvl="1" indent="-457200">
              <a:buFont typeface="Wingdings" panose="05000000000000000000" pitchFamily="2" charset="2"/>
              <a:buChar char="§"/>
            </a:pPr>
            <a:r>
              <a:rPr lang="en-US" sz="2200" dirty="0">
                <a:solidFill>
                  <a:srgbClr val="4F81BD"/>
                </a:solidFill>
              </a:rPr>
              <a:t>Cornell University: Plants Poisonous to Livestock and other Animals</a:t>
            </a:r>
          </a:p>
          <a:p>
            <a:pPr marL="857250" lvl="1" indent="-457200">
              <a:buFont typeface="Wingdings" panose="05000000000000000000" pitchFamily="2" charset="2"/>
              <a:buChar char="§"/>
            </a:pPr>
            <a:r>
              <a:rPr lang="en-US" sz="2200" dirty="0">
                <a:solidFill>
                  <a:srgbClr val="4F81BD"/>
                </a:solidFill>
              </a:rPr>
              <a:t>University of Illinois: Plants Toxic to Animals</a:t>
            </a:r>
          </a:p>
          <a:p>
            <a:pPr marL="857250" lvl="1" indent="-457200">
              <a:spcAft>
                <a:spcPts val="1800"/>
              </a:spcAft>
              <a:buFont typeface="Wingdings" panose="05000000000000000000" pitchFamily="2" charset="2"/>
              <a:buChar char="§"/>
            </a:pPr>
            <a:r>
              <a:rPr lang="en-US" sz="2200" dirty="0">
                <a:solidFill>
                  <a:srgbClr val="4F81BD"/>
                </a:solidFill>
              </a:rPr>
              <a:t>The ASPCA: Toxic and Nontoxic Plants for Animals</a:t>
            </a:r>
          </a:p>
          <a:p>
            <a:pPr marL="400050" lvl="1" indent="0">
              <a:buNone/>
            </a:pPr>
            <a:r>
              <a:rPr lang="en-US" b="0" i="0" dirty="0">
                <a:solidFill>
                  <a:srgbClr val="194687"/>
                </a:solidFill>
                <a:effectLst/>
              </a:rPr>
              <a:t>In case of suspected ingestion contact either your local veterinarian or the </a:t>
            </a:r>
            <a:r>
              <a:rPr lang="en-US" b="1" i="0" dirty="0">
                <a:solidFill>
                  <a:srgbClr val="194687"/>
                </a:solidFill>
                <a:effectLst/>
              </a:rPr>
              <a:t>APCC 24-hour emergency poison hotline at 1-888-426-4435</a:t>
            </a:r>
            <a:r>
              <a:rPr lang="en-US" b="0" i="0" dirty="0">
                <a:solidFill>
                  <a:srgbClr val="272626"/>
                </a:solidFill>
                <a:effectLst/>
              </a:rPr>
              <a:t>.</a:t>
            </a:r>
          </a:p>
          <a:p>
            <a:pPr marL="1257300" lvl="2" indent="-457200">
              <a:buFont typeface="Wingdings" panose="05000000000000000000" pitchFamily="2" charset="2"/>
              <a:buChar char="§"/>
            </a:pPr>
            <a:endParaRPr lang="en-US" dirty="0"/>
          </a:p>
          <a:p>
            <a:endParaRPr lang="en-US" dirty="0"/>
          </a:p>
        </p:txBody>
      </p:sp>
      <p:sp>
        <p:nvSpPr>
          <p:cNvPr id="3" name="Slide Number Placeholder 2">
            <a:extLst>
              <a:ext uri="{FF2B5EF4-FFF2-40B4-BE49-F238E27FC236}">
                <a16:creationId xmlns:a16="http://schemas.microsoft.com/office/drawing/2014/main" id="{C9164125-BCCF-4E42-9BE9-61BF38A3E06E}"/>
              </a:ext>
            </a:extLst>
          </p:cNvPr>
          <p:cNvSpPr>
            <a:spLocks noGrp="1"/>
          </p:cNvSpPr>
          <p:nvPr>
            <p:ph type="sldNum" sz="quarter" idx="16"/>
          </p:nvPr>
        </p:nvSpPr>
        <p:spPr/>
        <p:txBody>
          <a:bodyPr/>
          <a:lstStyle/>
          <a:p>
            <a:fld id="{111DB74A-73E3-49E8-8984-0D5D8C20C556}" type="slidenum">
              <a:rPr lang="en-US" smtClean="0"/>
              <a:pPr/>
              <a:t>27</a:t>
            </a:fld>
            <a:endParaRPr lang="en-US" dirty="0"/>
          </a:p>
        </p:txBody>
      </p:sp>
      <p:sp>
        <p:nvSpPr>
          <p:cNvPr id="5" name="Title 4">
            <a:extLst>
              <a:ext uri="{FF2B5EF4-FFF2-40B4-BE49-F238E27FC236}">
                <a16:creationId xmlns:a16="http://schemas.microsoft.com/office/drawing/2014/main" id="{EBB21B07-F88A-4612-AFA9-72EE170CA6CE}"/>
              </a:ext>
            </a:extLst>
          </p:cNvPr>
          <p:cNvSpPr>
            <a:spLocks noGrp="1"/>
          </p:cNvSpPr>
          <p:nvPr>
            <p:ph type="title"/>
          </p:nvPr>
        </p:nvSpPr>
        <p:spPr>
          <a:xfrm>
            <a:off x="457200" y="136525"/>
            <a:ext cx="8229600" cy="1143000"/>
          </a:xfrm>
        </p:spPr>
        <p:txBody>
          <a:bodyPr/>
          <a:lstStyle/>
          <a:p>
            <a:r>
              <a:rPr lang="en-US" dirty="0"/>
              <a:t>UC and Plants Toxic to Animals</a:t>
            </a:r>
          </a:p>
        </p:txBody>
      </p:sp>
    </p:spTree>
    <p:extLst>
      <p:ext uri="{BB962C8B-B14F-4D97-AF65-F5344CB8AC3E}">
        <p14:creationId xmlns:p14="http://schemas.microsoft.com/office/powerpoint/2010/main" val="358592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75EFCF-5F50-434C-8E43-756443662CD0}"/>
              </a:ext>
            </a:extLst>
          </p:cNvPr>
          <p:cNvSpPr>
            <a:spLocks noGrp="1"/>
          </p:cNvSpPr>
          <p:nvPr>
            <p:ph type="body" sz="quarter" idx="13"/>
          </p:nvPr>
        </p:nvSpPr>
        <p:spPr>
          <a:xfrm>
            <a:off x="609600" y="1600200"/>
            <a:ext cx="7924800" cy="4394200"/>
          </a:xfrm>
        </p:spPr>
        <p:txBody>
          <a:bodyPr>
            <a:normAutofit fontScale="92500" lnSpcReduction="10000"/>
          </a:bodyPr>
          <a:lstStyle/>
          <a:p>
            <a:pPr marL="457200" indent="-457200">
              <a:buFont typeface="Wingdings" panose="05000000000000000000" pitchFamily="2" charset="2"/>
              <a:buChar char="v"/>
            </a:pPr>
            <a:r>
              <a:rPr lang="en-US" sz="2800" dirty="0"/>
              <a:t>Both CPC and UC have lists of plants considered safe to humans (your handout has links for these lists)</a:t>
            </a:r>
            <a:br>
              <a:rPr lang="en-US" sz="2800" dirty="0"/>
            </a:br>
            <a:endParaRPr lang="en-US" sz="2800" dirty="0"/>
          </a:p>
          <a:p>
            <a:pPr marL="457200" indent="-457200">
              <a:buFont typeface="Wingdings" panose="05000000000000000000" pitchFamily="2" charset="2"/>
              <a:buChar char="v"/>
            </a:pPr>
            <a:r>
              <a:rPr lang="en-US" sz="2800" dirty="0"/>
              <a:t>Lists are in alphabetical order, one by Scientific and one by common name</a:t>
            </a:r>
            <a:br>
              <a:rPr lang="en-US" sz="2800" dirty="0"/>
            </a:br>
            <a:endParaRPr lang="en-US" sz="2800" dirty="0"/>
          </a:p>
          <a:p>
            <a:pPr marL="457200" indent="-457200">
              <a:buFont typeface="Wingdings" panose="05000000000000000000" pitchFamily="2" charset="2"/>
              <a:buChar char="v"/>
            </a:pPr>
            <a:r>
              <a:rPr lang="en-US" sz="2800" dirty="0"/>
              <a:t>Even non-toxic plants can cause vomiting in humans and animals</a:t>
            </a:r>
            <a:br>
              <a:rPr lang="en-US" sz="2800" dirty="0"/>
            </a:br>
            <a:endParaRPr lang="en-US" sz="2800" dirty="0"/>
          </a:p>
          <a:p>
            <a:pPr marL="457200" indent="-457200">
              <a:buFont typeface="Wingdings" panose="05000000000000000000" pitchFamily="2" charset="2"/>
              <a:buChar char="v"/>
            </a:pPr>
            <a:r>
              <a:rPr lang="en-US" sz="2800" dirty="0"/>
              <a:t> Children can choke on a plant piece and have gagging or choking</a:t>
            </a:r>
          </a:p>
        </p:txBody>
      </p:sp>
      <p:sp>
        <p:nvSpPr>
          <p:cNvPr id="3" name="Slide Number Placeholder 2">
            <a:extLst>
              <a:ext uri="{FF2B5EF4-FFF2-40B4-BE49-F238E27FC236}">
                <a16:creationId xmlns:a16="http://schemas.microsoft.com/office/drawing/2014/main" id="{3A65D9DD-183F-43C6-9E64-330D54C2FB62}"/>
              </a:ext>
            </a:extLst>
          </p:cNvPr>
          <p:cNvSpPr>
            <a:spLocks noGrp="1"/>
          </p:cNvSpPr>
          <p:nvPr>
            <p:ph type="sldNum" sz="quarter" idx="16"/>
          </p:nvPr>
        </p:nvSpPr>
        <p:spPr/>
        <p:txBody>
          <a:bodyPr/>
          <a:lstStyle/>
          <a:p>
            <a:fld id="{111DB74A-73E3-49E8-8984-0D5D8C20C556}" type="slidenum">
              <a:rPr lang="en-US" smtClean="0"/>
              <a:pPr/>
              <a:t>28</a:t>
            </a:fld>
            <a:endParaRPr lang="en-US" dirty="0"/>
          </a:p>
        </p:txBody>
      </p:sp>
      <p:sp>
        <p:nvSpPr>
          <p:cNvPr id="5" name="Title 4">
            <a:extLst>
              <a:ext uri="{FF2B5EF4-FFF2-40B4-BE49-F238E27FC236}">
                <a16:creationId xmlns:a16="http://schemas.microsoft.com/office/drawing/2014/main" id="{5D79BB80-4C5D-4507-B6BE-D42815EE4D44}"/>
              </a:ext>
            </a:extLst>
          </p:cNvPr>
          <p:cNvSpPr>
            <a:spLocks noGrp="1"/>
          </p:cNvSpPr>
          <p:nvPr>
            <p:ph type="title"/>
          </p:nvPr>
        </p:nvSpPr>
        <p:spPr/>
        <p:txBody>
          <a:bodyPr/>
          <a:lstStyle/>
          <a:p>
            <a:r>
              <a:rPr lang="en-US" dirty="0"/>
              <a:t>Safe Plants</a:t>
            </a:r>
          </a:p>
        </p:txBody>
      </p:sp>
    </p:spTree>
    <p:extLst>
      <p:ext uri="{BB962C8B-B14F-4D97-AF65-F5344CB8AC3E}">
        <p14:creationId xmlns:p14="http://schemas.microsoft.com/office/powerpoint/2010/main" val="3224446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F5BDD7-5D54-40FB-8C17-69DC23E3F170}"/>
              </a:ext>
            </a:extLst>
          </p:cNvPr>
          <p:cNvSpPr>
            <a:spLocks noGrp="1"/>
          </p:cNvSpPr>
          <p:nvPr>
            <p:ph type="body" sz="quarter" idx="13"/>
          </p:nvPr>
        </p:nvSpPr>
        <p:spPr>
          <a:xfrm>
            <a:off x="457200" y="1600200"/>
            <a:ext cx="3200401" cy="4419600"/>
          </a:xfrm>
        </p:spPr>
        <p:txBody>
          <a:bodyPr>
            <a:normAutofit fontScale="92500" lnSpcReduction="20000"/>
          </a:bodyPr>
          <a:lstStyle/>
          <a:p>
            <a:pPr marL="457200" indent="-457200" eaLnBrk="1" hangingPunct="1">
              <a:buFont typeface="Arial" panose="020B0604020202020204" pitchFamily="34" charset="0"/>
              <a:buChar char="•"/>
            </a:pPr>
            <a:r>
              <a:rPr lang="en-US" altLang="en-US" sz="3200" dirty="0">
                <a:solidFill>
                  <a:srgbClr val="194687"/>
                </a:solidFill>
              </a:rPr>
              <a:t>African daisy</a:t>
            </a:r>
          </a:p>
          <a:p>
            <a:pPr marL="457200" indent="-457200" eaLnBrk="1" hangingPunct="1">
              <a:buFont typeface="Arial" panose="020B0604020202020204" pitchFamily="34" charset="0"/>
              <a:buChar char="•"/>
            </a:pPr>
            <a:r>
              <a:rPr lang="en-US" altLang="en-US" sz="3200" dirty="0">
                <a:solidFill>
                  <a:srgbClr val="194687"/>
                </a:solidFill>
              </a:rPr>
              <a:t>African violet</a:t>
            </a:r>
          </a:p>
          <a:p>
            <a:pPr marL="457200" indent="-457200" eaLnBrk="1" hangingPunct="1">
              <a:buFont typeface="Arial" panose="020B0604020202020204" pitchFamily="34" charset="0"/>
              <a:buChar char="•"/>
            </a:pPr>
            <a:r>
              <a:rPr lang="en-US" altLang="en-US" sz="3200" dirty="0">
                <a:solidFill>
                  <a:srgbClr val="194687"/>
                </a:solidFill>
              </a:rPr>
              <a:t>Baby tears</a:t>
            </a:r>
          </a:p>
          <a:p>
            <a:pPr marL="457200" indent="-457200" eaLnBrk="1" hangingPunct="1">
              <a:buFont typeface="Arial" panose="020B0604020202020204" pitchFamily="34" charset="0"/>
              <a:buChar char="•"/>
            </a:pPr>
            <a:r>
              <a:rPr lang="en-US" altLang="en-US" sz="3200" dirty="0">
                <a:solidFill>
                  <a:srgbClr val="194687"/>
                </a:solidFill>
              </a:rPr>
              <a:t>Boston fern</a:t>
            </a:r>
          </a:p>
          <a:p>
            <a:pPr marL="457200" indent="-457200" eaLnBrk="1" hangingPunct="1">
              <a:buFont typeface="Arial" panose="020B0604020202020204" pitchFamily="34" charset="0"/>
              <a:buChar char="•"/>
            </a:pPr>
            <a:r>
              <a:rPr lang="en-US" altLang="en-US" sz="3200" dirty="0">
                <a:solidFill>
                  <a:srgbClr val="194687"/>
                </a:solidFill>
              </a:rPr>
              <a:t>Bottlebrush</a:t>
            </a:r>
          </a:p>
          <a:p>
            <a:pPr marL="457200" indent="-457200" eaLnBrk="1" hangingPunct="1">
              <a:buFont typeface="Arial" panose="020B0604020202020204" pitchFamily="34" charset="0"/>
              <a:buChar char="•"/>
            </a:pPr>
            <a:r>
              <a:rPr lang="en-US" altLang="en-US" sz="3200" dirty="0">
                <a:solidFill>
                  <a:srgbClr val="194687"/>
                </a:solidFill>
              </a:rPr>
              <a:t>California poppy</a:t>
            </a:r>
          </a:p>
          <a:p>
            <a:pPr marL="457200" indent="-457200" eaLnBrk="1" hangingPunct="1">
              <a:buFont typeface="Arial" panose="020B0604020202020204" pitchFamily="34" charset="0"/>
              <a:buChar char="•"/>
            </a:pPr>
            <a:r>
              <a:rPr lang="en-US" altLang="en-US" sz="3200" dirty="0">
                <a:solidFill>
                  <a:srgbClr val="194687"/>
                </a:solidFill>
              </a:rPr>
              <a:t>Canna </a:t>
            </a:r>
            <a:r>
              <a:rPr lang="en-US" altLang="en-US" sz="3200" dirty="0" err="1">
                <a:solidFill>
                  <a:srgbClr val="194687"/>
                </a:solidFill>
              </a:rPr>
              <a:t>lilly</a:t>
            </a:r>
            <a:endParaRPr lang="en-US" altLang="en-US" sz="3200" dirty="0">
              <a:solidFill>
                <a:srgbClr val="194687"/>
              </a:solidFill>
            </a:endParaRPr>
          </a:p>
          <a:p>
            <a:pPr marL="457200" indent="-457200" eaLnBrk="1" hangingPunct="1">
              <a:buFont typeface="Arial" panose="020B0604020202020204" pitchFamily="34" charset="0"/>
              <a:buChar char="•"/>
            </a:pPr>
            <a:r>
              <a:rPr lang="en-US" altLang="en-US" sz="3200" dirty="0">
                <a:solidFill>
                  <a:srgbClr val="194687"/>
                </a:solidFill>
              </a:rPr>
              <a:t>Christmas cactus</a:t>
            </a:r>
          </a:p>
          <a:p>
            <a:endParaRPr lang="en-US" dirty="0"/>
          </a:p>
        </p:txBody>
      </p:sp>
      <p:sp>
        <p:nvSpPr>
          <p:cNvPr id="3" name="Slide Number Placeholder 2">
            <a:extLst>
              <a:ext uri="{FF2B5EF4-FFF2-40B4-BE49-F238E27FC236}">
                <a16:creationId xmlns:a16="http://schemas.microsoft.com/office/drawing/2014/main" id="{12338280-D0A3-4C75-BEE6-136E85343FE0}"/>
              </a:ext>
            </a:extLst>
          </p:cNvPr>
          <p:cNvSpPr>
            <a:spLocks noGrp="1"/>
          </p:cNvSpPr>
          <p:nvPr>
            <p:ph type="sldNum" sz="quarter" idx="16"/>
          </p:nvPr>
        </p:nvSpPr>
        <p:spPr/>
        <p:txBody>
          <a:bodyPr/>
          <a:lstStyle/>
          <a:p>
            <a:fld id="{111DB74A-73E3-49E8-8984-0D5D8C20C556}" type="slidenum">
              <a:rPr lang="en-US" smtClean="0"/>
              <a:pPr/>
              <a:t>29</a:t>
            </a:fld>
            <a:endParaRPr lang="en-US" dirty="0"/>
          </a:p>
        </p:txBody>
      </p:sp>
      <p:pic>
        <p:nvPicPr>
          <p:cNvPr id="8" name="Picture Placeholder 7" descr="A close up of a flower&#10;&#10;Description automatically generated">
            <a:extLst>
              <a:ext uri="{FF2B5EF4-FFF2-40B4-BE49-F238E27FC236}">
                <a16:creationId xmlns:a16="http://schemas.microsoft.com/office/drawing/2014/main" id="{765EACA7-0E80-4247-8B82-7830F641C21D}"/>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9182" r="9182"/>
          <a:stretch>
            <a:fillRect/>
          </a:stretch>
        </p:blipFill>
        <p:spPr>
          <a:xfrm>
            <a:off x="3581400" y="3810000"/>
            <a:ext cx="1600200" cy="1729549"/>
          </a:xfrm>
        </p:spPr>
      </p:pic>
      <p:sp>
        <p:nvSpPr>
          <p:cNvPr id="5" name="Title 4">
            <a:extLst>
              <a:ext uri="{FF2B5EF4-FFF2-40B4-BE49-F238E27FC236}">
                <a16:creationId xmlns:a16="http://schemas.microsoft.com/office/drawing/2014/main" id="{0C49257F-1ED6-4EAE-8E3B-ADFACF287DC2}"/>
              </a:ext>
            </a:extLst>
          </p:cNvPr>
          <p:cNvSpPr>
            <a:spLocks noGrp="1"/>
          </p:cNvSpPr>
          <p:nvPr>
            <p:ph type="title"/>
          </p:nvPr>
        </p:nvSpPr>
        <p:spPr/>
        <p:txBody>
          <a:bodyPr/>
          <a:lstStyle/>
          <a:p>
            <a:r>
              <a:rPr lang="en-US" altLang="en-US" dirty="0"/>
              <a:t>Safe Plants Examples</a:t>
            </a:r>
            <a:endParaRPr lang="en-US" dirty="0"/>
          </a:p>
        </p:txBody>
      </p:sp>
      <p:sp>
        <p:nvSpPr>
          <p:cNvPr id="6" name="TextBox 5">
            <a:extLst>
              <a:ext uri="{FF2B5EF4-FFF2-40B4-BE49-F238E27FC236}">
                <a16:creationId xmlns:a16="http://schemas.microsoft.com/office/drawing/2014/main" id="{2683E526-9972-40D4-B230-6685327B75F0}"/>
              </a:ext>
            </a:extLst>
          </p:cNvPr>
          <p:cNvSpPr txBox="1"/>
          <p:nvPr/>
        </p:nvSpPr>
        <p:spPr>
          <a:xfrm>
            <a:off x="5486401" y="1751012"/>
            <a:ext cx="2819400" cy="362560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Coleus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Coreopsis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Dahlia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Daylily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Escallonia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Staghorn fern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194687"/>
                </a:solidFill>
                <a:effectLst/>
                <a:uLnTx/>
                <a:uFillTx/>
                <a:latin typeface="Arial"/>
                <a:ea typeface="+mn-ea"/>
                <a:cs typeface="+mn-cs"/>
              </a:rPr>
              <a:t>Zinnia</a:t>
            </a:r>
          </a:p>
        </p:txBody>
      </p:sp>
      <p:pic>
        <p:nvPicPr>
          <p:cNvPr id="10" name="Picture 9" descr="A close-up of a plant&#10;&#10;Description automatically generated with medium confidence">
            <a:extLst>
              <a:ext uri="{FF2B5EF4-FFF2-40B4-BE49-F238E27FC236}">
                <a16:creationId xmlns:a16="http://schemas.microsoft.com/office/drawing/2014/main" id="{D83E5BB4-D76F-4E33-A8BD-C158E05EC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352" y="1638301"/>
            <a:ext cx="1532719" cy="1562100"/>
          </a:xfrm>
          <a:prstGeom prst="rect">
            <a:avLst/>
          </a:prstGeom>
        </p:spPr>
      </p:pic>
      <p:sp>
        <p:nvSpPr>
          <p:cNvPr id="11" name="TextBox 10">
            <a:extLst>
              <a:ext uri="{FF2B5EF4-FFF2-40B4-BE49-F238E27FC236}">
                <a16:creationId xmlns:a16="http://schemas.microsoft.com/office/drawing/2014/main" id="{ADF53471-D52E-4FAD-A71F-A4A41202070E}"/>
              </a:ext>
            </a:extLst>
          </p:cNvPr>
          <p:cNvSpPr txBox="1"/>
          <p:nvPr/>
        </p:nvSpPr>
        <p:spPr>
          <a:xfrm>
            <a:off x="3638664" y="3164721"/>
            <a:ext cx="1485671" cy="369332"/>
          </a:xfrm>
          <a:prstGeom prst="rect">
            <a:avLst/>
          </a:prstGeom>
          <a:noFill/>
        </p:spPr>
        <p:txBody>
          <a:bodyPr wrap="square" rtlCol="0">
            <a:spAutoFit/>
          </a:bodyPr>
          <a:lstStyle/>
          <a:p>
            <a:r>
              <a:rPr lang="en-US" dirty="0">
                <a:solidFill>
                  <a:srgbClr val="194687"/>
                </a:solidFill>
              </a:rPr>
              <a:t>Boston Fern</a:t>
            </a:r>
          </a:p>
        </p:txBody>
      </p:sp>
      <p:sp>
        <p:nvSpPr>
          <p:cNvPr id="12" name="TextBox 11">
            <a:extLst>
              <a:ext uri="{FF2B5EF4-FFF2-40B4-BE49-F238E27FC236}">
                <a16:creationId xmlns:a16="http://schemas.microsoft.com/office/drawing/2014/main" id="{06EB6B1E-C93C-4AF2-A28E-6732D24CA4F9}"/>
              </a:ext>
            </a:extLst>
          </p:cNvPr>
          <p:cNvSpPr txBox="1"/>
          <p:nvPr/>
        </p:nvSpPr>
        <p:spPr>
          <a:xfrm>
            <a:off x="3962400" y="5630830"/>
            <a:ext cx="971435" cy="369332"/>
          </a:xfrm>
          <a:prstGeom prst="rect">
            <a:avLst/>
          </a:prstGeom>
          <a:noFill/>
        </p:spPr>
        <p:txBody>
          <a:bodyPr wrap="square" rtlCol="0">
            <a:spAutoFit/>
          </a:bodyPr>
          <a:lstStyle/>
          <a:p>
            <a:r>
              <a:rPr lang="en-US" dirty="0">
                <a:solidFill>
                  <a:srgbClr val="194687"/>
                </a:solidFill>
              </a:rPr>
              <a:t>Zinnia</a:t>
            </a:r>
          </a:p>
        </p:txBody>
      </p:sp>
    </p:spTree>
    <p:extLst>
      <p:ext uri="{BB962C8B-B14F-4D97-AF65-F5344CB8AC3E}">
        <p14:creationId xmlns:p14="http://schemas.microsoft.com/office/powerpoint/2010/main" val="8853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i="1" dirty="0"/>
              <a:t>quarter</a:t>
            </a:r>
            <a:r>
              <a:rPr lang="en-US" sz="2400" b="0" dirty="0"/>
              <a:t>ly newsletter and on our website</a:t>
            </a:r>
          </a:p>
          <a:p>
            <a:pPr lvl="1"/>
            <a:r>
              <a:rPr lang="en-US" sz="2400" b="0" i="1" dirty="0"/>
              <a:t>Calendar and Gardening Guide</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8600" y="1286148"/>
            <a:ext cx="8001000" cy="4945559"/>
          </a:xfrm>
        </p:spPr>
        <p:txBody>
          <a:bodyPr>
            <a:normAutofit fontScale="85000" lnSpcReduction="10000"/>
          </a:bodyPr>
          <a:lstStyle/>
          <a:p>
            <a:endParaRPr lang="en-US" dirty="0"/>
          </a:p>
          <a:p>
            <a:pPr lvl="1"/>
            <a:r>
              <a:rPr lang="en-US" sz="3100" dirty="0"/>
              <a:t>California Poison Control</a:t>
            </a:r>
          </a:p>
          <a:p>
            <a:pPr lvl="2"/>
            <a:r>
              <a:rPr lang="en-US" sz="2600" dirty="0">
                <a:hlinkClick r:id="rId3"/>
              </a:rPr>
              <a:t>https://calpoison.org/topics/plant#toxic</a:t>
            </a:r>
            <a:endParaRPr lang="en-US" sz="2600" dirty="0"/>
          </a:p>
          <a:p>
            <a:pPr marL="914400" lvl="2" indent="0">
              <a:buNone/>
            </a:pPr>
            <a:endParaRPr lang="en-US" sz="1900" dirty="0"/>
          </a:p>
          <a:p>
            <a:pPr lvl="1"/>
            <a:r>
              <a:rPr lang="en-US" sz="3100" dirty="0"/>
              <a:t>University of California </a:t>
            </a:r>
          </a:p>
          <a:p>
            <a:pPr lvl="2"/>
            <a:r>
              <a:rPr lang="en-US" sz="2800" dirty="0"/>
              <a:t>Safe and Poisonous Garde Plants</a:t>
            </a:r>
          </a:p>
          <a:p>
            <a:pPr marL="457200" lvl="1" indent="0">
              <a:buNone/>
            </a:pPr>
            <a:r>
              <a:rPr lang="en-US" sz="2800" dirty="0"/>
              <a:t>	     </a:t>
            </a:r>
            <a:r>
              <a:rPr lang="en-US" sz="2800" dirty="0">
                <a:hlinkClick r:id="rId4"/>
              </a:rPr>
              <a:t>https://ucanr.edu/sites/poisonous_safe_plants</a:t>
            </a:r>
            <a:r>
              <a:rPr lang="en-US" sz="2800" b="1" dirty="0">
                <a:hlinkClick r:id="rId4"/>
              </a:rPr>
              <a:t>/</a:t>
            </a:r>
            <a:endParaRPr lang="en-US" sz="2800" dirty="0"/>
          </a:p>
          <a:p>
            <a:pPr lvl="2"/>
            <a:r>
              <a:rPr lang="en-US" sz="2800" dirty="0"/>
              <a:t>ANR publication 8560 </a:t>
            </a:r>
            <a:r>
              <a:rPr lang="en-US" sz="2800" dirty="0">
                <a:hlinkClick r:id="rId5"/>
              </a:rPr>
              <a:t>https://anrcatalog.ucanr.edu/pdf/8560.pdf</a:t>
            </a:r>
            <a:endParaRPr lang="en-US" sz="2800" dirty="0"/>
          </a:p>
          <a:p>
            <a:pPr lvl="2"/>
            <a:r>
              <a:rPr lang="en-US" sz="2800" dirty="0"/>
              <a:t>Davis School of Veterinary </a:t>
            </a:r>
            <a:r>
              <a:rPr lang="en-US" sz="2800" dirty="0" err="1"/>
              <a:t>Mediciine</a:t>
            </a:r>
            <a:endParaRPr lang="en-US" sz="2800" dirty="0"/>
          </a:p>
          <a:p>
            <a:pPr marL="914400" lvl="2" indent="0">
              <a:buNone/>
            </a:pPr>
            <a:r>
              <a:rPr lang="en-US" sz="2800" dirty="0"/>
              <a:t>     </a:t>
            </a:r>
            <a:r>
              <a:rPr lang="en-US" sz="2800" dirty="0">
                <a:hlinkClick r:id="rId6"/>
              </a:rPr>
              <a:t>https://ccah.vetmed.ucdavis.edu/dogs/dog-health</a:t>
            </a:r>
            <a:r>
              <a:rPr lang="en-US" sz="2800" dirty="0"/>
              <a:t> </a:t>
            </a:r>
          </a:p>
          <a:p>
            <a:pPr lvl="2"/>
            <a:endParaRPr lang="en-US" sz="2900" dirty="0"/>
          </a:p>
          <a:p>
            <a:endParaRPr lang="en-US" dirty="0"/>
          </a:p>
        </p:txBody>
      </p:sp>
      <p:sp>
        <p:nvSpPr>
          <p:cNvPr id="6" name="Slide Number Placeholder 5"/>
          <p:cNvSpPr>
            <a:spLocks noGrp="1"/>
          </p:cNvSpPr>
          <p:nvPr>
            <p:ph type="sldNum" sz="quarter" idx="16"/>
          </p:nvPr>
        </p:nvSpPr>
        <p:spPr/>
        <p:txBody>
          <a:bodyPr/>
          <a:lstStyle/>
          <a:p>
            <a:fld id="{111DB74A-73E3-49E8-8984-0D5D8C20C556}" type="slidenum">
              <a:rPr lang="en-US" smtClean="0"/>
              <a:pPr/>
              <a:t>30</a:t>
            </a:fld>
            <a:endParaRPr lang="en-US" dirty="0"/>
          </a:p>
        </p:txBody>
      </p:sp>
      <p:sp>
        <p:nvSpPr>
          <p:cNvPr id="3" name="TextBox 2">
            <a:extLst>
              <a:ext uri="{FF2B5EF4-FFF2-40B4-BE49-F238E27FC236}">
                <a16:creationId xmlns:a16="http://schemas.microsoft.com/office/drawing/2014/main" id="{47C57E78-3B9A-44AB-B9A3-33CA81803258}"/>
              </a:ext>
            </a:extLst>
          </p:cNvPr>
          <p:cNvSpPr txBox="1"/>
          <p:nvPr/>
        </p:nvSpPr>
        <p:spPr>
          <a:xfrm>
            <a:off x="990600" y="516707"/>
            <a:ext cx="7696200" cy="769441"/>
          </a:xfrm>
          <a:prstGeom prst="rect">
            <a:avLst/>
          </a:prstGeom>
          <a:noFill/>
        </p:spPr>
        <p:txBody>
          <a:bodyPr wrap="square" rtlCol="0">
            <a:spAutoFit/>
          </a:bodyPr>
          <a:lstStyle/>
          <a:p>
            <a:pPr algn="ctr"/>
            <a:r>
              <a:rPr lang="en-US" sz="4400" dirty="0">
                <a:solidFill>
                  <a:srgbClr val="4F81BD"/>
                </a:solidFill>
              </a:rPr>
              <a:t>Resources</a:t>
            </a:r>
          </a:p>
        </p:txBody>
      </p:sp>
      <p:pic>
        <p:nvPicPr>
          <p:cNvPr id="7" name="Picture Placeholder 6">
            <a:extLst>
              <a:ext uri="{FF2B5EF4-FFF2-40B4-BE49-F238E27FC236}">
                <a16:creationId xmlns:a16="http://schemas.microsoft.com/office/drawing/2014/main" id="{F10F7F99-EADE-466A-96BD-C2B31B20AFDB}"/>
              </a:ext>
            </a:extLst>
          </p:cNvPr>
          <p:cNvPicPr>
            <a:picLocks noGrp="1" noChangeAspect="1"/>
          </p:cNvPicPr>
          <p:nvPr>
            <p:ph type="pic" sz="quarter" idx="18"/>
          </p:nvPr>
        </p:nvPicPr>
        <p:blipFill rotWithShape="1">
          <a:blip r:embed="rId7"/>
          <a:srcRect t="4167" b="4167"/>
          <a:stretch/>
        </p:blipFill>
        <p:spPr>
          <a:xfrm>
            <a:off x="6667599" y="1570261"/>
            <a:ext cx="1779715" cy="1631405"/>
          </a:xfrm>
        </p:spPr>
      </p:pic>
    </p:spTree>
    <p:extLst>
      <p:ext uri="{BB962C8B-B14F-4D97-AF65-F5344CB8AC3E}">
        <p14:creationId xmlns:p14="http://schemas.microsoft.com/office/powerpoint/2010/main" val="30827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b="1" dirty="0"/>
              <a:t>                               </a:t>
            </a:r>
            <a:r>
              <a:rPr lang="en-US" dirty="0"/>
              <a:t>Rot Line: </a:t>
            </a:r>
            <a:r>
              <a:rPr lang="en-US" b="1" dirty="0"/>
              <a:t>(530) 889-7399</a:t>
            </a:r>
          </a:p>
          <a:p>
            <a:pPr algn="ctr"/>
            <a:r>
              <a:rPr lang="en-US" dirty="0"/>
              <a:t>Master Gardener Website: </a:t>
            </a:r>
            <a:r>
              <a:rPr lang="en-US" b="1" dirty="0"/>
              <a:t>pcmg.ucanr.org</a:t>
            </a:r>
          </a:p>
          <a:p>
            <a:pPr algn="ctr"/>
            <a:endParaRPr lang="en-US" dirty="0"/>
          </a:p>
          <a:p>
            <a:pPr algn="ctr"/>
            <a:r>
              <a:rPr lang="en-US" dirty="0"/>
              <a:t>Evaluations, please!</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DB74A-73E3-49E8-8984-0D5D8C20C556}"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normAutofit lnSpcReduction="10000"/>
          </a:bodyPr>
          <a:lstStyle/>
          <a:p>
            <a:r>
              <a:rPr lang="en-US" dirty="0">
                <a:solidFill>
                  <a:schemeClr val="accent2"/>
                </a:solidFill>
              </a:rPr>
              <a:t>Where to find us…</a:t>
            </a:r>
          </a:p>
          <a:p>
            <a:r>
              <a:rPr lang="en-US" sz="28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a:t>
            </a:r>
            <a:r>
              <a:rPr lang="en-US"/>
              <a:t>Lincoln, Roseville</a:t>
            </a:r>
            <a:r>
              <a:rPr lang="en-US" dirty="0"/>
              <a:t>)</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7EB1-EC40-49AE-B669-55206F1D14B4}"/>
              </a:ext>
            </a:extLst>
          </p:cNvPr>
          <p:cNvSpPr>
            <a:spLocks noGrp="1"/>
          </p:cNvSpPr>
          <p:nvPr>
            <p:ph type="title"/>
          </p:nvPr>
        </p:nvSpPr>
        <p:spPr/>
        <p:txBody>
          <a:bodyPr/>
          <a:lstStyle/>
          <a:p>
            <a:r>
              <a:rPr lang="en-US" dirty="0"/>
              <a:t>Who Are the Master Gardeners?</a:t>
            </a:r>
          </a:p>
        </p:txBody>
      </p:sp>
      <p:sp>
        <p:nvSpPr>
          <p:cNvPr id="4" name="Slide Number Placeholder 3">
            <a:extLst>
              <a:ext uri="{FF2B5EF4-FFF2-40B4-BE49-F238E27FC236}">
                <a16:creationId xmlns:a16="http://schemas.microsoft.com/office/drawing/2014/main" id="{9B46651C-FC0F-473B-9950-71B89300EA91}"/>
              </a:ext>
            </a:extLst>
          </p:cNvPr>
          <p:cNvSpPr>
            <a:spLocks noGrp="1"/>
          </p:cNvSpPr>
          <p:nvPr>
            <p:ph type="sldNum" sz="quarter" idx="12"/>
          </p:nvPr>
        </p:nvSpPr>
        <p:spPr/>
        <p:txBody>
          <a:bodyPr/>
          <a:lstStyle/>
          <a:p>
            <a:fld id="{111DB74A-73E3-49E8-8984-0D5D8C20C556}" type="slidenum">
              <a:rPr lang="en-US" smtClean="0"/>
              <a:pPr/>
              <a:t>5</a:t>
            </a:fld>
            <a:endParaRPr lang="en-US"/>
          </a:p>
        </p:txBody>
      </p:sp>
      <p:pic>
        <p:nvPicPr>
          <p:cNvPr id="5" name="Screen Shot 2018-09-25 at 9.31.16 AM.png" descr="Screen Shot 2018-09-25 at 9.31.16 AM.png">
            <a:extLst>
              <a:ext uri="{FF2B5EF4-FFF2-40B4-BE49-F238E27FC236}">
                <a16:creationId xmlns:a16="http://schemas.microsoft.com/office/drawing/2014/main" id="{924F2498-F9A0-4344-85C1-5423E6893BF7}"/>
              </a:ext>
            </a:extLst>
          </p:cNvPr>
          <p:cNvPicPr>
            <a:picLocks noChangeAspect="1"/>
          </p:cNvPicPr>
          <p:nvPr/>
        </p:nvPicPr>
        <p:blipFill>
          <a:blip r:embed="rId3"/>
          <a:stretch>
            <a:fillRect/>
          </a:stretch>
        </p:blipFill>
        <p:spPr>
          <a:xfrm>
            <a:off x="1101137" y="1417638"/>
            <a:ext cx="6954288" cy="4529469"/>
          </a:xfrm>
          <a:prstGeom prst="rect">
            <a:avLst/>
          </a:prstGeom>
          <a:ln w="12700">
            <a:miter lim="400000"/>
          </a:ln>
        </p:spPr>
      </p:pic>
    </p:spTree>
    <p:extLst>
      <p:ext uri="{BB962C8B-B14F-4D97-AF65-F5344CB8AC3E}">
        <p14:creationId xmlns:p14="http://schemas.microsoft.com/office/powerpoint/2010/main" val="1143923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39799-05CB-4469-80A3-81950F58B901}"/>
              </a:ext>
            </a:extLst>
          </p:cNvPr>
          <p:cNvSpPr>
            <a:spLocks noGrp="1"/>
          </p:cNvSpPr>
          <p:nvPr>
            <p:ph type="body" sz="quarter" idx="13"/>
          </p:nvPr>
        </p:nvSpPr>
        <p:spPr>
          <a:xfrm>
            <a:off x="451513" y="2057400"/>
            <a:ext cx="6863687" cy="4114800"/>
          </a:xfrm>
        </p:spPr>
        <p:txBody>
          <a:bodyPr>
            <a:normAutofit/>
          </a:bodyPr>
          <a:lstStyle/>
          <a:p>
            <a:pPr marL="0" indent="0">
              <a:buSzPct val="60000"/>
            </a:pPr>
            <a:r>
              <a:rPr lang="en-US" sz="2800" dirty="0">
                <a:solidFill>
                  <a:srgbClr val="194687"/>
                </a:solidFill>
              </a:rPr>
              <a:t>Resources</a:t>
            </a:r>
          </a:p>
          <a:p>
            <a:pPr marL="0" indent="0">
              <a:buSzPct val="60000"/>
            </a:pPr>
            <a:endParaRPr lang="en-US" sz="1600" dirty="0">
              <a:solidFill>
                <a:srgbClr val="194687"/>
              </a:solidFill>
            </a:endParaRPr>
          </a:p>
          <a:p>
            <a:pPr marL="838200" lvl="1" indent="-342900">
              <a:buSzPct val="60000"/>
            </a:pPr>
            <a:r>
              <a:rPr lang="en-US" sz="2500" dirty="0">
                <a:solidFill>
                  <a:srgbClr val="4F81BD"/>
                </a:solidFill>
              </a:rPr>
              <a:t>Placer County Master Gardener’s </a:t>
            </a:r>
          </a:p>
          <a:p>
            <a:pPr marL="838200" lvl="1" indent="-342900">
              <a:buSzPct val="60000"/>
            </a:pPr>
            <a:r>
              <a:rPr lang="en-US" sz="2500" dirty="0">
                <a:solidFill>
                  <a:srgbClr val="4F81BD"/>
                </a:solidFill>
              </a:rPr>
              <a:t>University of California:</a:t>
            </a:r>
          </a:p>
          <a:p>
            <a:pPr marL="1219200" lvl="2" indent="-342900">
              <a:buSzPct val="60000"/>
              <a:buFont typeface="Wingdings" panose="05000000000000000000" pitchFamily="2" charset="2"/>
              <a:buChar char="§"/>
            </a:pPr>
            <a:r>
              <a:rPr lang="en-US" sz="2500" dirty="0">
                <a:solidFill>
                  <a:srgbClr val="4F81BD"/>
                </a:solidFill>
              </a:rPr>
              <a:t>Agriculture and Natural Resources</a:t>
            </a:r>
          </a:p>
          <a:p>
            <a:pPr marL="1219200" lvl="2" indent="-342900">
              <a:buSzPct val="60000"/>
              <a:buFont typeface="Wingdings" panose="05000000000000000000" pitchFamily="2" charset="2"/>
              <a:buChar char="§"/>
            </a:pPr>
            <a:r>
              <a:rPr lang="en-US" sz="2500" i="0" dirty="0">
                <a:solidFill>
                  <a:srgbClr val="4F81BD"/>
                </a:solidFill>
                <a:effectLst/>
              </a:rPr>
              <a:t>UC Davis School of Veterinary Medicine</a:t>
            </a:r>
          </a:p>
          <a:p>
            <a:pPr marL="862013" lvl="2" indent="-342900">
              <a:buSzPct val="60000"/>
              <a:buFont typeface="Wingdings" panose="05000000000000000000" pitchFamily="2" charset="2"/>
              <a:buChar char="v"/>
            </a:pPr>
            <a:r>
              <a:rPr lang="en-US" sz="2500" dirty="0">
                <a:solidFill>
                  <a:srgbClr val="4F81BD"/>
                </a:solidFill>
              </a:rPr>
              <a:t>California Poison Control System/Plants</a:t>
            </a:r>
          </a:p>
          <a:p>
            <a:pPr marL="860425" lvl="2" indent="-341313">
              <a:buSzPct val="60000"/>
              <a:buBlip>
                <a:blip/>
              </a:buBlip>
            </a:pPr>
            <a:endParaRPr lang="en-US" sz="2800" dirty="0">
              <a:solidFill>
                <a:srgbClr val="4F81BD"/>
              </a:solidFill>
            </a:endParaRPr>
          </a:p>
          <a:p>
            <a:endParaRPr lang="en-US" dirty="0"/>
          </a:p>
        </p:txBody>
      </p:sp>
      <p:sp>
        <p:nvSpPr>
          <p:cNvPr id="3" name="Slide Number Placeholder 2">
            <a:extLst>
              <a:ext uri="{FF2B5EF4-FFF2-40B4-BE49-F238E27FC236}">
                <a16:creationId xmlns:a16="http://schemas.microsoft.com/office/drawing/2014/main" id="{74A75C3A-62E8-475D-BA71-CC7758D1C192}"/>
              </a:ext>
            </a:extLst>
          </p:cNvPr>
          <p:cNvSpPr>
            <a:spLocks noGrp="1"/>
          </p:cNvSpPr>
          <p:nvPr>
            <p:ph type="sldNum" sz="quarter" idx="16"/>
          </p:nvPr>
        </p:nvSpPr>
        <p:spPr/>
        <p:txBody>
          <a:bodyPr/>
          <a:lstStyle/>
          <a:p>
            <a:fld id="{111DB74A-73E3-49E8-8984-0D5D8C20C556}" type="slidenum">
              <a:rPr lang="en-US" smtClean="0"/>
              <a:pPr/>
              <a:t>6</a:t>
            </a:fld>
            <a:endParaRPr lang="en-US" dirty="0"/>
          </a:p>
        </p:txBody>
      </p:sp>
      <p:pic>
        <p:nvPicPr>
          <p:cNvPr id="16" name="Picture Placeholder 15" descr="A picture containing text&#10;&#10;Description automatically generated">
            <a:extLst>
              <a:ext uri="{FF2B5EF4-FFF2-40B4-BE49-F238E27FC236}">
                <a16:creationId xmlns:a16="http://schemas.microsoft.com/office/drawing/2014/main" id="{40B26118-9842-44DF-A6A8-358E8D4646DE}"/>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l="80" r="80"/>
          <a:stretch>
            <a:fillRect/>
          </a:stretch>
        </p:blipFill>
        <p:spPr>
          <a:xfrm>
            <a:off x="5410200" y="1417638"/>
            <a:ext cx="3124200" cy="1982665"/>
          </a:xfrm>
        </p:spPr>
      </p:pic>
      <p:sp>
        <p:nvSpPr>
          <p:cNvPr id="5" name="Title 4">
            <a:extLst>
              <a:ext uri="{FF2B5EF4-FFF2-40B4-BE49-F238E27FC236}">
                <a16:creationId xmlns:a16="http://schemas.microsoft.com/office/drawing/2014/main" id="{CC239A7E-4C42-4D64-AF48-8A6E165E9742}"/>
              </a:ext>
            </a:extLst>
          </p:cNvPr>
          <p:cNvSpPr>
            <a:spLocks noGrp="1"/>
          </p:cNvSpPr>
          <p:nvPr>
            <p:ph type="title"/>
          </p:nvPr>
        </p:nvSpPr>
        <p:spPr/>
        <p:txBody>
          <a:bodyPr/>
          <a:lstStyle/>
          <a:p>
            <a:r>
              <a:rPr lang="en-US" b="1" dirty="0"/>
              <a:t>Let’s Look at your Handout</a:t>
            </a:r>
            <a:endParaRPr lang="en-US" dirty="0"/>
          </a:p>
        </p:txBody>
      </p:sp>
    </p:spTree>
    <p:extLst>
      <p:ext uri="{BB962C8B-B14F-4D97-AF65-F5344CB8AC3E}">
        <p14:creationId xmlns:p14="http://schemas.microsoft.com/office/powerpoint/2010/main" val="390910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7200" y="1228724"/>
            <a:ext cx="7467600" cy="5127625"/>
          </a:xfrm>
        </p:spPr>
        <p:txBody>
          <a:bodyPr>
            <a:normAutofit fontScale="85000" lnSpcReduction="20000"/>
          </a:bodyPr>
          <a:lstStyle/>
          <a:p>
            <a:pPr marL="457200" indent="-457200">
              <a:buClr>
                <a:srgbClr val="194687"/>
              </a:buClr>
              <a:buFont typeface="Wingdings" panose="05000000000000000000" pitchFamily="2" charset="2"/>
              <a:buChar char="v"/>
            </a:pPr>
            <a:r>
              <a:rPr lang="en-US" dirty="0">
                <a:solidFill>
                  <a:srgbClr val="194687"/>
                </a:solidFill>
              </a:rPr>
              <a:t>Did</a:t>
            </a:r>
            <a:r>
              <a:rPr lang="en-US" dirty="0"/>
              <a:t> you know? </a:t>
            </a:r>
          </a:p>
          <a:p>
            <a:pPr marL="457200" indent="-457200">
              <a:buClr>
                <a:srgbClr val="194687"/>
              </a:buClr>
              <a:buFont typeface="Wingdings" panose="05000000000000000000" pitchFamily="2" charset="2"/>
              <a:buChar char="v"/>
            </a:pPr>
            <a:r>
              <a:rPr lang="en-US" dirty="0"/>
              <a:t>Reactions to toxic plants</a:t>
            </a:r>
          </a:p>
          <a:p>
            <a:pPr marL="457200" indent="-457200">
              <a:buClr>
                <a:srgbClr val="194687"/>
              </a:buClr>
              <a:buFont typeface="Wingdings" panose="05000000000000000000" pitchFamily="2" charset="2"/>
              <a:buChar char="v"/>
            </a:pPr>
            <a:r>
              <a:rPr lang="en-US" dirty="0"/>
              <a:t>California Poison Control System Report</a:t>
            </a:r>
          </a:p>
          <a:p>
            <a:pPr marL="457200" indent="-457200">
              <a:buClr>
                <a:srgbClr val="194687"/>
              </a:buClr>
              <a:buFont typeface="Wingdings" panose="05000000000000000000" pitchFamily="2" charset="2"/>
              <a:buChar char="v"/>
            </a:pPr>
            <a:r>
              <a:rPr lang="en-US" dirty="0"/>
              <a:t>Sources for Toxic Plant Information and Plant Lists</a:t>
            </a:r>
          </a:p>
          <a:p>
            <a:pPr marL="457200" indent="-457200">
              <a:buClr>
                <a:srgbClr val="194687"/>
              </a:buClr>
              <a:buFont typeface="Wingdings" panose="05000000000000000000" pitchFamily="2" charset="2"/>
              <a:buChar char="v"/>
            </a:pPr>
            <a:r>
              <a:rPr lang="en-US" dirty="0"/>
              <a:t>Mushrooms</a:t>
            </a:r>
          </a:p>
          <a:p>
            <a:pPr marL="457200" indent="-457200">
              <a:buClr>
                <a:srgbClr val="194687"/>
              </a:buClr>
              <a:buFont typeface="Wingdings" panose="05000000000000000000" pitchFamily="2" charset="2"/>
              <a:buChar char="v"/>
            </a:pPr>
            <a:r>
              <a:rPr lang="en-US" dirty="0"/>
              <a:t>Herbal Medicines</a:t>
            </a:r>
          </a:p>
          <a:p>
            <a:pPr marL="457200" indent="-457200">
              <a:buClr>
                <a:srgbClr val="194687"/>
              </a:buClr>
              <a:buFont typeface="Wingdings" panose="05000000000000000000" pitchFamily="2" charset="2"/>
              <a:buChar char="v"/>
            </a:pPr>
            <a:r>
              <a:rPr lang="en-US" dirty="0"/>
              <a:t>Preventing Exposure to Toxic Plants</a:t>
            </a:r>
          </a:p>
          <a:p>
            <a:pPr marL="457200" indent="-457200">
              <a:buClr>
                <a:srgbClr val="194687"/>
              </a:buClr>
              <a:buFont typeface="Wingdings" panose="05000000000000000000" pitchFamily="2" charset="2"/>
              <a:buChar char="v"/>
            </a:pPr>
            <a:r>
              <a:rPr lang="en-US" dirty="0"/>
              <a:t>Treatment for Plant Poisoning</a:t>
            </a:r>
          </a:p>
          <a:p>
            <a:pPr marL="457200" indent="-457200">
              <a:buClr>
                <a:srgbClr val="194687"/>
              </a:buClr>
              <a:buFont typeface="Wingdings" panose="05000000000000000000" pitchFamily="2" charset="2"/>
              <a:buChar char="v"/>
            </a:pPr>
            <a:r>
              <a:rPr lang="en-US" dirty="0"/>
              <a:t>Pets/Livestock and Toxic Plants</a:t>
            </a:r>
          </a:p>
          <a:p>
            <a:pPr marL="457200" indent="-457200">
              <a:buClr>
                <a:srgbClr val="194687"/>
              </a:buClr>
              <a:buFont typeface="Wingdings" panose="05000000000000000000" pitchFamily="2" charset="2"/>
              <a:buChar char="v"/>
            </a:pPr>
            <a:r>
              <a:rPr lang="en-US" dirty="0"/>
              <a:t>Safe Plants</a:t>
            </a:r>
          </a:p>
        </p:txBody>
      </p:sp>
      <p:pic>
        <p:nvPicPr>
          <p:cNvPr id="4" name="Picture Placeholder 3" descr="Icon&#10;&#10;Description automatically generated">
            <a:extLst>
              <a:ext uri="{FF2B5EF4-FFF2-40B4-BE49-F238E27FC236}">
                <a16:creationId xmlns:a16="http://schemas.microsoft.com/office/drawing/2014/main" id="{0C9427E0-50A3-4FBF-A7F4-FF3C441CD884}"/>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t="5312" b="5312"/>
          <a:stretch>
            <a:fillRect/>
          </a:stretch>
        </p:blipFill>
        <p:spPr>
          <a:xfrm>
            <a:off x="6400800" y="3792536"/>
            <a:ext cx="2469573" cy="2263775"/>
          </a:xfrm>
        </p:spPr>
      </p:pic>
      <p:sp>
        <p:nvSpPr>
          <p:cNvPr id="5" name="Title 4"/>
          <p:cNvSpPr>
            <a:spLocks noGrp="1"/>
          </p:cNvSpPr>
          <p:nvPr>
            <p:ph type="title"/>
          </p:nvPr>
        </p:nvSpPr>
        <p:spPr>
          <a:xfrm>
            <a:off x="457200" y="141214"/>
            <a:ext cx="8229600" cy="1143000"/>
          </a:xfrm>
        </p:spPr>
        <p:txBody>
          <a:bodyPr/>
          <a:lstStyle/>
          <a:p>
            <a:r>
              <a:rPr lang="en-US" dirty="0"/>
              <a:t>Agenda</a:t>
            </a:r>
          </a:p>
        </p:txBody>
      </p:sp>
      <p:sp>
        <p:nvSpPr>
          <p:cNvPr id="9" name="Slide Number Placeholder 8"/>
          <p:cNvSpPr>
            <a:spLocks noGrp="1"/>
          </p:cNvSpPr>
          <p:nvPr>
            <p:ph type="sldNum" sz="quarter" idx="16"/>
          </p:nvPr>
        </p:nvSpPr>
        <p:spPr/>
        <p:txBody>
          <a:bodyPr/>
          <a:lstStyle/>
          <a:p>
            <a:pPr marL="171450" indent="-171450">
              <a:buFont typeface="Wingdings" panose="05000000000000000000" pitchFamily="2" charset="2"/>
              <a:buChar char="v"/>
            </a:pPr>
            <a:fld id="{111DB74A-73E3-49E8-8984-0D5D8C20C556}" type="slidenum">
              <a:rPr lang="en-US" smtClean="0"/>
              <a:pPr marL="171450" indent="-171450">
                <a:buFont typeface="Wingdings" panose="05000000000000000000" pitchFamily="2" charset="2"/>
                <a:buChar char="v"/>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44E54FE-5C88-4636-A68B-819DF654B48D}"/>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 b="1"/>
          <a:stretch/>
        </p:blipFill>
        <p:spPr>
          <a:xfrm>
            <a:off x="7029436" y="256522"/>
            <a:ext cx="1657364" cy="1344896"/>
          </a:xfrm>
        </p:spPr>
      </p:pic>
      <p:sp>
        <p:nvSpPr>
          <p:cNvPr id="2" name="Text Placeholder 1">
            <a:extLst>
              <a:ext uri="{FF2B5EF4-FFF2-40B4-BE49-F238E27FC236}">
                <a16:creationId xmlns:a16="http://schemas.microsoft.com/office/drawing/2014/main" id="{A7A3F8FF-012E-4181-B5C6-61F67761C2DE}"/>
              </a:ext>
            </a:extLst>
          </p:cNvPr>
          <p:cNvSpPr>
            <a:spLocks noGrp="1"/>
          </p:cNvSpPr>
          <p:nvPr>
            <p:ph type="body" sz="quarter" idx="13"/>
          </p:nvPr>
        </p:nvSpPr>
        <p:spPr>
          <a:xfrm>
            <a:off x="457200" y="1916719"/>
            <a:ext cx="8382000" cy="4684759"/>
          </a:xfrm>
        </p:spPr>
        <p:txBody>
          <a:bodyPr>
            <a:noAutofit/>
          </a:bodyPr>
          <a:lstStyle/>
          <a:p>
            <a:pPr>
              <a:spcAft>
                <a:spcPts val="0"/>
              </a:spcAft>
              <a:buFont typeface="Wingdings" panose="05000000000000000000" pitchFamily="2" charset="2"/>
              <a:buChar char="v"/>
            </a:pPr>
            <a:r>
              <a:rPr lang="en-US" sz="2200" dirty="0"/>
              <a:t>Each year </a:t>
            </a:r>
            <a:r>
              <a:rPr lang="en-US" sz="2200" dirty="0">
                <a:solidFill>
                  <a:srgbClr val="194687"/>
                </a:solidFill>
              </a:rPr>
              <a:t>100,000</a:t>
            </a:r>
            <a:r>
              <a:rPr lang="en-US" sz="2200" dirty="0"/>
              <a:t> people call poison control about plant and mushroom exposures </a:t>
            </a:r>
          </a:p>
          <a:p>
            <a:pPr>
              <a:lnSpc>
                <a:spcPct val="150000"/>
              </a:lnSpc>
              <a:spcAft>
                <a:spcPts val="0"/>
              </a:spcAft>
              <a:buFont typeface="Wingdings" panose="05000000000000000000" pitchFamily="2" charset="2"/>
              <a:buChar char="v"/>
            </a:pPr>
            <a:r>
              <a:rPr lang="en-US" sz="2200" dirty="0"/>
              <a:t>Hundreds of species of poisonous plants grow in the United States</a:t>
            </a:r>
          </a:p>
          <a:p>
            <a:pPr>
              <a:lnSpc>
                <a:spcPct val="150000"/>
              </a:lnSpc>
              <a:spcAft>
                <a:spcPts val="0"/>
              </a:spcAft>
              <a:buFont typeface="Wingdings" panose="05000000000000000000" pitchFamily="2" charset="2"/>
              <a:buChar char="v"/>
            </a:pPr>
            <a:r>
              <a:rPr lang="en-US" sz="2200" dirty="0"/>
              <a:t>There is no simple test to identify plants that are poisonous</a:t>
            </a:r>
          </a:p>
          <a:p>
            <a:pPr>
              <a:lnSpc>
                <a:spcPct val="150000"/>
              </a:lnSpc>
              <a:spcAft>
                <a:spcPts val="0"/>
              </a:spcAft>
              <a:buFont typeface="Wingdings" panose="05000000000000000000" pitchFamily="2" charset="2"/>
              <a:buChar char="v"/>
            </a:pPr>
            <a:r>
              <a:rPr lang="en-US" sz="2200" dirty="0"/>
              <a:t>Don’t assume a plant is nontoxic because birds and animals eat it</a:t>
            </a:r>
          </a:p>
          <a:p>
            <a:pPr>
              <a:lnSpc>
                <a:spcPct val="150000"/>
              </a:lnSpc>
              <a:spcAft>
                <a:spcPts val="0"/>
              </a:spcAft>
              <a:buFont typeface="Wingdings" panose="05000000000000000000" pitchFamily="2" charset="2"/>
              <a:buChar char="v"/>
            </a:pPr>
            <a:r>
              <a:rPr lang="en-US" sz="2200" dirty="0"/>
              <a:t>Heating and cooking do not necessarily destroy toxic parts</a:t>
            </a:r>
          </a:p>
          <a:p>
            <a:pPr>
              <a:lnSpc>
                <a:spcPct val="150000"/>
              </a:lnSpc>
              <a:spcAft>
                <a:spcPts val="0"/>
              </a:spcAft>
              <a:buFont typeface="Wingdings" panose="05000000000000000000" pitchFamily="2" charset="2"/>
              <a:buChar char="v"/>
            </a:pPr>
            <a:r>
              <a:rPr lang="en-US" sz="2200" dirty="0"/>
              <a:t>Teas and homemade medicines can be poisonous</a:t>
            </a:r>
          </a:p>
          <a:p>
            <a:pPr>
              <a:spcBef>
                <a:spcPts val="1800"/>
              </a:spcBef>
              <a:spcAft>
                <a:spcPts val="0"/>
              </a:spcAft>
              <a:buFont typeface="Wingdings" panose="05000000000000000000" pitchFamily="2" charset="2"/>
              <a:buChar char="v"/>
            </a:pPr>
            <a:r>
              <a:rPr lang="en-US" sz="2200" dirty="0"/>
              <a:t>Young children and pets will often chew on anything no matter how it tastes</a:t>
            </a:r>
          </a:p>
          <a:p>
            <a:pPr>
              <a:buFont typeface="Wingdings" panose="05000000000000000000" pitchFamily="2" charset="2"/>
              <a:buChar char="v"/>
            </a:pPr>
            <a:endParaRPr lang="en-US" sz="2400" dirty="0"/>
          </a:p>
          <a:p>
            <a:endParaRPr lang="en-US" sz="2400" dirty="0"/>
          </a:p>
        </p:txBody>
      </p:sp>
      <p:sp>
        <p:nvSpPr>
          <p:cNvPr id="3" name="Slide Number Placeholder 2">
            <a:extLst>
              <a:ext uri="{FF2B5EF4-FFF2-40B4-BE49-F238E27FC236}">
                <a16:creationId xmlns:a16="http://schemas.microsoft.com/office/drawing/2014/main" id="{20C8820A-CBF9-473D-9515-F928BC9C9624}"/>
              </a:ext>
            </a:extLst>
          </p:cNvPr>
          <p:cNvSpPr>
            <a:spLocks noGrp="1"/>
          </p:cNvSpPr>
          <p:nvPr>
            <p:ph type="sldNum" sz="quarter" idx="16"/>
          </p:nvPr>
        </p:nvSpPr>
        <p:spPr/>
        <p:txBody>
          <a:bodyPr/>
          <a:lstStyle/>
          <a:p>
            <a:fld id="{111DB74A-73E3-49E8-8984-0D5D8C20C556}" type="slidenum">
              <a:rPr lang="en-US" smtClean="0"/>
              <a:pPr/>
              <a:t>8</a:t>
            </a:fld>
            <a:endParaRPr lang="en-US" dirty="0"/>
          </a:p>
        </p:txBody>
      </p:sp>
      <p:sp>
        <p:nvSpPr>
          <p:cNvPr id="5" name="Title 4">
            <a:extLst>
              <a:ext uri="{FF2B5EF4-FFF2-40B4-BE49-F238E27FC236}">
                <a16:creationId xmlns:a16="http://schemas.microsoft.com/office/drawing/2014/main" id="{987E5B54-8793-42AD-9C30-EF253884D60A}"/>
              </a:ext>
            </a:extLst>
          </p:cNvPr>
          <p:cNvSpPr>
            <a:spLocks noGrp="1"/>
          </p:cNvSpPr>
          <p:nvPr>
            <p:ph type="title"/>
          </p:nvPr>
        </p:nvSpPr>
        <p:spPr/>
        <p:txBody>
          <a:bodyPr/>
          <a:lstStyle/>
          <a:p>
            <a:r>
              <a:rPr lang="en-US" dirty="0"/>
              <a:t>Did You Know?</a:t>
            </a:r>
          </a:p>
        </p:txBody>
      </p:sp>
      <p:pic>
        <p:nvPicPr>
          <p:cNvPr id="4" name="Picture 3">
            <a:extLst>
              <a:ext uri="{FF2B5EF4-FFF2-40B4-BE49-F238E27FC236}">
                <a16:creationId xmlns:a16="http://schemas.microsoft.com/office/drawing/2014/main" id="{FF3FBFF8-7C7E-4DE9-84D7-DB7D5E8F148F}"/>
              </a:ext>
            </a:extLst>
          </p:cNvPr>
          <p:cNvPicPr>
            <a:picLocks noChangeAspect="1"/>
          </p:cNvPicPr>
          <p:nvPr/>
        </p:nvPicPr>
        <p:blipFill>
          <a:blip r:embed="rId4"/>
          <a:stretch>
            <a:fillRect/>
          </a:stretch>
        </p:blipFill>
        <p:spPr>
          <a:xfrm>
            <a:off x="457200" y="255304"/>
            <a:ext cx="1652159" cy="1347333"/>
          </a:xfrm>
          <a:prstGeom prst="rect">
            <a:avLst/>
          </a:prstGeom>
        </p:spPr>
      </p:pic>
    </p:spTree>
    <p:extLst>
      <p:ext uri="{BB962C8B-B14F-4D97-AF65-F5344CB8AC3E}">
        <p14:creationId xmlns:p14="http://schemas.microsoft.com/office/powerpoint/2010/main" val="296038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00065-E540-43D3-A367-ACF98F09AE8E}"/>
              </a:ext>
            </a:extLst>
          </p:cNvPr>
          <p:cNvSpPr>
            <a:spLocks noGrp="1"/>
          </p:cNvSpPr>
          <p:nvPr>
            <p:ph type="body" sz="quarter" idx="13"/>
          </p:nvPr>
        </p:nvSpPr>
        <p:spPr>
          <a:xfrm>
            <a:off x="422137" y="1371600"/>
            <a:ext cx="5312599" cy="5273840"/>
          </a:xfrm>
        </p:spPr>
        <p:txBody>
          <a:bodyPr>
            <a:normAutofit fontScale="92500"/>
          </a:bodyPr>
          <a:lstStyle/>
          <a:p>
            <a:pPr>
              <a:buFont typeface="Wingdings" panose="05000000000000000000" pitchFamily="2" charset="2"/>
              <a:buChar char="v"/>
            </a:pPr>
            <a:r>
              <a:rPr lang="en-US" sz="2400" dirty="0"/>
              <a:t>Parts of the plant (sap, leaves, seed, flowers, stems) or the whole plant may  contain toxic compounds</a:t>
            </a:r>
          </a:p>
          <a:p>
            <a:pPr>
              <a:buFont typeface="Wingdings" panose="05000000000000000000" pitchFamily="2" charset="2"/>
              <a:buChar char="v"/>
            </a:pPr>
            <a:r>
              <a:rPr lang="en-US" sz="2400" dirty="0"/>
              <a:t>Eating a small amount may not be a problem, but large or repeated doses can be harmful</a:t>
            </a:r>
          </a:p>
          <a:p>
            <a:pPr>
              <a:buFont typeface="Wingdings" panose="05000000000000000000" pitchFamily="2" charset="2"/>
              <a:buChar char="v"/>
            </a:pPr>
            <a:r>
              <a:rPr lang="en-US" sz="2400" dirty="0"/>
              <a:t>Symptoms include :</a:t>
            </a:r>
          </a:p>
          <a:p>
            <a:pPr lvl="1">
              <a:buFont typeface="Arial" panose="020B0604020202020204" pitchFamily="34" charset="0"/>
              <a:buChar char="•"/>
            </a:pPr>
            <a:r>
              <a:rPr lang="en-US" sz="2200" dirty="0">
                <a:solidFill>
                  <a:srgbClr val="4F81BD"/>
                </a:solidFill>
              </a:rPr>
              <a:t>Skin, mouth, or tongue irritation</a:t>
            </a:r>
          </a:p>
          <a:p>
            <a:pPr lvl="1">
              <a:buFont typeface="Arial" panose="020B0604020202020204" pitchFamily="34" charset="0"/>
              <a:buChar char="•"/>
            </a:pPr>
            <a:r>
              <a:rPr lang="en-US" sz="2200" dirty="0">
                <a:solidFill>
                  <a:srgbClr val="4F81BD"/>
                </a:solidFill>
              </a:rPr>
              <a:t>Stomach upset</a:t>
            </a:r>
          </a:p>
          <a:p>
            <a:pPr lvl="1">
              <a:buFont typeface="Arial" panose="020B0604020202020204" pitchFamily="34" charset="0"/>
              <a:buChar char="•"/>
            </a:pPr>
            <a:r>
              <a:rPr lang="en-US" sz="2200" dirty="0">
                <a:solidFill>
                  <a:srgbClr val="4F81BD"/>
                </a:solidFill>
              </a:rPr>
              <a:t>Vomiting, diarrhea, or stomach cramps</a:t>
            </a:r>
          </a:p>
          <a:p>
            <a:pPr lvl="1">
              <a:buFont typeface="Arial" panose="020B0604020202020204" pitchFamily="34" charset="0"/>
              <a:buChar char="•"/>
            </a:pPr>
            <a:r>
              <a:rPr lang="en-US" sz="2200" dirty="0">
                <a:solidFill>
                  <a:srgbClr val="4F81BD"/>
                </a:solidFill>
              </a:rPr>
              <a:t>Cardiovascular complications</a:t>
            </a:r>
          </a:p>
          <a:p>
            <a:pPr>
              <a:buFont typeface="Wingdings" panose="05000000000000000000" pitchFamily="2" charset="2"/>
              <a:buChar char="v"/>
            </a:pPr>
            <a:r>
              <a:rPr lang="en-US" sz="2400" dirty="0"/>
              <a:t>Signs of poisoning many not appear for many hours after exposure</a:t>
            </a:r>
            <a:endParaRPr lang="en-US" sz="1800" dirty="0"/>
          </a:p>
          <a:p>
            <a:pPr marL="0" indent="0"/>
            <a:endParaRPr lang="en-US" sz="2400" dirty="0"/>
          </a:p>
          <a:p>
            <a:endParaRPr lang="en-US" dirty="0"/>
          </a:p>
        </p:txBody>
      </p:sp>
      <p:sp>
        <p:nvSpPr>
          <p:cNvPr id="3" name="Slide Number Placeholder 2">
            <a:extLst>
              <a:ext uri="{FF2B5EF4-FFF2-40B4-BE49-F238E27FC236}">
                <a16:creationId xmlns:a16="http://schemas.microsoft.com/office/drawing/2014/main" id="{BCD1C12C-E7A1-436C-A2E5-70CD14DF731C}"/>
              </a:ext>
            </a:extLst>
          </p:cNvPr>
          <p:cNvSpPr>
            <a:spLocks noGrp="1"/>
          </p:cNvSpPr>
          <p:nvPr>
            <p:ph type="sldNum" sz="quarter" idx="16"/>
          </p:nvPr>
        </p:nvSpPr>
        <p:spPr/>
        <p:txBody>
          <a:bodyPr/>
          <a:lstStyle/>
          <a:p>
            <a:fld id="{111DB74A-73E3-49E8-8984-0D5D8C20C556}" type="slidenum">
              <a:rPr lang="en-US" smtClean="0"/>
              <a:pPr/>
              <a:t>9</a:t>
            </a:fld>
            <a:endParaRPr lang="en-US" dirty="0"/>
          </a:p>
        </p:txBody>
      </p:sp>
      <p:pic>
        <p:nvPicPr>
          <p:cNvPr id="7" name="Picture Placeholder 6">
            <a:extLst>
              <a:ext uri="{FF2B5EF4-FFF2-40B4-BE49-F238E27FC236}">
                <a16:creationId xmlns:a16="http://schemas.microsoft.com/office/drawing/2014/main" id="{05D4F889-F88A-4AE3-A5D8-0194BE72418E}"/>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9311" r="19311"/>
          <a:stretch/>
        </p:blipFill>
        <p:spPr>
          <a:xfrm>
            <a:off x="6077536" y="1417638"/>
            <a:ext cx="2017735" cy="1637361"/>
          </a:xfrm>
        </p:spPr>
      </p:pic>
      <p:sp>
        <p:nvSpPr>
          <p:cNvPr id="5" name="Title 4">
            <a:extLst>
              <a:ext uri="{FF2B5EF4-FFF2-40B4-BE49-F238E27FC236}">
                <a16:creationId xmlns:a16="http://schemas.microsoft.com/office/drawing/2014/main" id="{8741F7B7-5B0E-43AB-841B-68DF76819E08}"/>
              </a:ext>
            </a:extLst>
          </p:cNvPr>
          <p:cNvSpPr>
            <a:spLocks noGrp="1"/>
          </p:cNvSpPr>
          <p:nvPr>
            <p:ph type="title"/>
          </p:nvPr>
        </p:nvSpPr>
        <p:spPr/>
        <p:txBody>
          <a:bodyPr/>
          <a:lstStyle/>
          <a:p>
            <a:r>
              <a:rPr lang="en-US" dirty="0"/>
              <a:t>Reactions to Toxic Plants</a:t>
            </a:r>
          </a:p>
        </p:txBody>
      </p:sp>
      <p:pic>
        <p:nvPicPr>
          <p:cNvPr id="11" name="Picture 10">
            <a:extLst>
              <a:ext uri="{FF2B5EF4-FFF2-40B4-BE49-F238E27FC236}">
                <a16:creationId xmlns:a16="http://schemas.microsoft.com/office/drawing/2014/main" id="{E81150E6-CBD9-405D-83DA-5791ACE0BF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14058" y="3228264"/>
            <a:ext cx="2453537" cy="1606550"/>
          </a:xfrm>
          <a:prstGeom prst="rect">
            <a:avLst/>
          </a:prstGeom>
        </p:spPr>
      </p:pic>
      <p:pic>
        <p:nvPicPr>
          <p:cNvPr id="13" name="Picture 12" descr="A picture containing fruit, apple, half, close&#10;&#10;Description automatically generated">
            <a:extLst>
              <a:ext uri="{FF2B5EF4-FFF2-40B4-BE49-F238E27FC236}">
                <a16:creationId xmlns:a16="http://schemas.microsoft.com/office/drawing/2014/main" id="{A6A6E221-AA35-47D3-AEE3-696C0DBD5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588" y="5126956"/>
            <a:ext cx="2276475" cy="1518484"/>
          </a:xfrm>
          <a:prstGeom prst="rect">
            <a:avLst/>
          </a:prstGeom>
        </p:spPr>
      </p:pic>
    </p:spTree>
    <p:extLst>
      <p:ext uri="{BB962C8B-B14F-4D97-AF65-F5344CB8AC3E}">
        <p14:creationId xmlns:p14="http://schemas.microsoft.com/office/powerpoint/2010/main" val="2400328921"/>
      </p:ext>
    </p:extLst>
  </p:cSld>
  <p:clrMapOvr>
    <a:masterClrMapping/>
  </p:clrMapOvr>
</p:sld>
</file>

<file path=ppt/theme/theme1.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299936</Template>
  <TotalTime>18337</TotalTime>
  <Words>4639</Words>
  <Application>Microsoft Macintosh PowerPoint</Application>
  <PresentationFormat>On-screen Show (4:3)</PresentationFormat>
  <Paragraphs>527</Paragraphs>
  <Slides>31</Slides>
  <Notes>29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Arial</vt:lpstr>
      <vt:lpstr>Calibri</vt:lpstr>
      <vt:lpstr>HelveticaNeue</vt:lpstr>
      <vt:lpstr>Museo Slab 300</vt:lpstr>
      <vt:lpstr>Museo Slab 700</vt:lpstr>
      <vt:lpstr>Palatino Linotype</vt:lpstr>
      <vt:lpstr>proxima-nova</vt:lpstr>
      <vt:lpstr>Roboto</vt:lpstr>
      <vt:lpstr>Source Sans Pro</vt:lpstr>
      <vt:lpstr>Times New Roman</vt:lpstr>
      <vt:lpstr>Verdana</vt:lpstr>
      <vt:lpstr>Wingdings</vt:lpstr>
      <vt:lpstr>Content (no bottom logo)</vt:lpstr>
      <vt:lpstr>1_MG Content slides</vt:lpstr>
      <vt:lpstr>1_UCANR Intro slides </vt:lpstr>
      <vt:lpstr>Gardening With Toxic Plants Protecting Kids, Pets, and You!</vt:lpstr>
      <vt:lpstr>Who Are Master Gardeners?</vt:lpstr>
      <vt:lpstr>Who Are Master Gardeners?</vt:lpstr>
      <vt:lpstr>Who Are Master Gardeners?</vt:lpstr>
      <vt:lpstr>Who Are the Master Gardeners?</vt:lpstr>
      <vt:lpstr>Let’s Look at your Handout</vt:lpstr>
      <vt:lpstr>Agenda</vt:lpstr>
      <vt:lpstr>Did You Know?</vt:lpstr>
      <vt:lpstr>Reactions to Toxic Plants</vt:lpstr>
      <vt:lpstr>Two Reliable Resources</vt:lpstr>
      <vt:lpstr>Toxic Plant Lists</vt:lpstr>
      <vt:lpstr>California Poison Control System Report</vt:lpstr>
      <vt:lpstr>CPC Toxic Plant Lists</vt:lpstr>
      <vt:lpstr>CPC Toxic Plant Lists</vt:lpstr>
      <vt:lpstr>Sample of  CPC Toxic List  by Common Name</vt:lpstr>
      <vt:lpstr>Poisonous Plants Publication University of California Agriculture and Natural Resources (ANR) https://anrcatalog.ucanr.edu/pdf/8560.pdf </vt:lpstr>
      <vt:lpstr>UC Toxicity Classification</vt:lpstr>
      <vt:lpstr>Sample UC Toxic Plants (by common name)</vt:lpstr>
      <vt:lpstr>ANR Poisonous Plant Chart</vt:lpstr>
      <vt:lpstr>Mushrooms</vt:lpstr>
      <vt:lpstr>Herbal Medicines</vt:lpstr>
      <vt:lpstr>UC Examples of Potentially  Harmful Plant Remedies</vt:lpstr>
      <vt:lpstr>Preventing Exposure to Toxic Plants</vt:lpstr>
      <vt:lpstr>Preventing Exposure to Toxic Plants Handling Toxic Plants</vt:lpstr>
      <vt:lpstr>Treatment for Plant Poisoning</vt:lpstr>
      <vt:lpstr>Pets and Toxic Plants</vt:lpstr>
      <vt:lpstr>UC and Plants Toxic to Animals</vt:lpstr>
      <vt:lpstr>Safe Plants</vt:lpstr>
      <vt:lpstr>Safe Plants Examples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Microsoft Office User</cp:lastModifiedBy>
  <cp:revision>170</cp:revision>
  <dcterms:created xsi:type="dcterms:W3CDTF">2019-08-07T21:29:07Z</dcterms:created>
  <dcterms:modified xsi:type="dcterms:W3CDTF">2022-10-02T19:49:00Z</dcterms:modified>
</cp:coreProperties>
</file>