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9" r:id="rId3"/>
  </p:sldMasterIdLst>
  <p:notesMasterIdLst>
    <p:notesMasterId r:id="rId49"/>
  </p:notesMasterIdLst>
  <p:handoutMasterIdLst>
    <p:handoutMasterId r:id="rId50"/>
  </p:handoutMasterIdLst>
  <p:sldIdLst>
    <p:sldId id="262" r:id="rId4"/>
    <p:sldId id="263" r:id="rId5"/>
    <p:sldId id="265" r:id="rId6"/>
    <p:sldId id="269" r:id="rId7"/>
    <p:sldId id="267" r:id="rId8"/>
    <p:sldId id="271" r:id="rId9"/>
    <p:sldId id="272" r:id="rId10"/>
    <p:sldId id="268" r:id="rId11"/>
    <p:sldId id="273" r:id="rId12"/>
    <p:sldId id="279" r:id="rId13"/>
    <p:sldId id="274" r:id="rId14"/>
    <p:sldId id="275" r:id="rId15"/>
    <p:sldId id="276" r:id="rId16"/>
    <p:sldId id="281" r:id="rId17"/>
    <p:sldId id="277" r:id="rId18"/>
    <p:sldId id="284" r:id="rId19"/>
    <p:sldId id="282" r:id="rId20"/>
    <p:sldId id="283" r:id="rId21"/>
    <p:sldId id="285" r:id="rId22"/>
    <p:sldId id="287" r:id="rId23"/>
    <p:sldId id="288" r:id="rId24"/>
    <p:sldId id="296" r:id="rId25"/>
    <p:sldId id="297" r:id="rId26"/>
    <p:sldId id="298" r:id="rId27"/>
    <p:sldId id="289" r:id="rId28"/>
    <p:sldId id="290" r:id="rId29"/>
    <p:sldId id="291" r:id="rId30"/>
    <p:sldId id="302" r:id="rId31"/>
    <p:sldId id="299" r:id="rId32"/>
    <p:sldId id="305" r:id="rId33"/>
    <p:sldId id="303" r:id="rId34"/>
    <p:sldId id="306" r:id="rId35"/>
    <p:sldId id="304" r:id="rId36"/>
    <p:sldId id="314" r:id="rId37"/>
    <p:sldId id="300" r:id="rId38"/>
    <p:sldId id="307" r:id="rId39"/>
    <p:sldId id="312" r:id="rId40"/>
    <p:sldId id="308" r:id="rId41"/>
    <p:sldId id="301" r:id="rId42"/>
    <p:sldId id="278" r:id="rId43"/>
    <p:sldId id="309" r:id="rId44"/>
    <p:sldId id="313" r:id="rId45"/>
    <p:sldId id="310" r:id="rId46"/>
    <p:sldId id="311" r:id="rId47"/>
    <p:sldId id="27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1817" autoAdjust="0"/>
  </p:normalViewPr>
  <p:slideViewPr>
    <p:cSldViewPr>
      <p:cViewPr varScale="1">
        <p:scale>
          <a:sx n="78" d="100"/>
          <a:sy n="78" d="100"/>
        </p:scale>
        <p:origin x="14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7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6B3FA4-DBAA-4EA7-8A79-5D496AB929E0}" type="datetimeFigureOut">
              <a:rPr lang="en-US" smtClean="0"/>
              <a:pPr/>
              <a:t>12/5/22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E321B-42E6-4082-ADCB-16DB624964F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4C6B2-0E18-41FC-8CA1-B467464E7545}" type="datetimeFigureOut">
              <a:rPr lang="en-US" smtClean="0"/>
              <a:pPr/>
              <a:t>12/5/22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60A3E-4BC9-4497-95E2-69F5661E22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bcnews.go.com/topics/news/california.htm"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abcnews.go.com/topics/news/mexico.htm" TargetMode="External"/><Relationship Id="rId4" Type="http://schemas.openxmlformats.org/officeDocument/2006/relationships/hyperlink" Target="http://abcnews.go.com/topics/entertainment/music/jimi-hendrix.ht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lants.ces.ncsu.edu/plants/agastache/"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denverpost.com/2008/05/16/you-say-aga-stah-chee-i-say-agah-steak-ee/" TargetMode="External"/><Relationship Id="rId5" Type="http://schemas.openxmlformats.org/officeDocument/2006/relationships/hyperlink" Target="https://cals.arizona.edu/cochise/mg/sites/cals.arizona.edu.cochise.mg/files/newsletter/Aug17.pdf" TargetMode="External"/><Relationship Id="rId4" Type="http://schemas.openxmlformats.org/officeDocument/2006/relationships/hyperlink" Target="https://www.google.com/url?sa=t&amp;rct=j&amp;q=&amp;esrc=s&amp;source=web&amp;cd=&amp;ved=2ahUKEwj5qv6GgbbuAhVELKwKHayNBTEQFjAAegQIAhAC&amp;url=http%3A%2F%2Fsonomamg.ucanr.edu%2FPlant_of_the_Month%2FAgastache&amp;usg=AOvVaw0XfiyNXtYAgv1ejm7KPzDO"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plantdelights.com/blogs/articles/name-that-plant"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guynesom.com/NameChangesInAsterWEB.htm" TargetMode="External"/><Relationship Id="rId4" Type="http://schemas.openxmlformats.org/officeDocument/2006/relationships/hyperlink" Target="http://ibot.sav.sk/icbn/main.ht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canr.edu/blogs/blogcore/postdetail.cfm?postnum=45824"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en.wikipedia.org/wiki/Cherry" TargetMode="External"/><Relationship Id="rId13" Type="http://schemas.openxmlformats.org/officeDocument/2006/relationships/hyperlink" Target="https://en.wikipedia.org/wiki/Almond" TargetMode="External"/><Relationship Id="rId3" Type="http://schemas.openxmlformats.org/officeDocument/2006/relationships/hyperlink" Target="https://en.wikipedia.org/wiki/Apple" TargetMode="External"/><Relationship Id="rId7" Type="http://schemas.openxmlformats.org/officeDocument/2006/relationships/hyperlink" Target="https://en.wikipedia.org/wiki/Plum" TargetMode="External"/><Relationship Id="rId12" Type="http://schemas.openxmlformats.org/officeDocument/2006/relationships/hyperlink" Target="https://en.wikipedia.org/wiki/Strawberry"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en.wikipedia.org/wiki/Apricot" TargetMode="External"/><Relationship Id="rId11" Type="http://schemas.openxmlformats.org/officeDocument/2006/relationships/hyperlink" Target="https://en.wikipedia.org/wiki/Loquat" TargetMode="External"/><Relationship Id="rId5" Type="http://schemas.openxmlformats.org/officeDocument/2006/relationships/hyperlink" Target="https://en.wikipedia.org/wiki/Quince" TargetMode="External"/><Relationship Id="rId10" Type="http://schemas.openxmlformats.org/officeDocument/2006/relationships/hyperlink" Target="https://en.wikipedia.org/wiki/Raspberry" TargetMode="External"/><Relationship Id="rId4" Type="http://schemas.openxmlformats.org/officeDocument/2006/relationships/hyperlink" Target="https://en.wikipedia.org/wiki/Pear" TargetMode="External"/><Relationship Id="rId9" Type="http://schemas.openxmlformats.org/officeDocument/2006/relationships/hyperlink" Target="https://en.wikipedia.org/wiki/Peach"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Lectotype" TargetMode="External"/><Relationship Id="rId3" Type="http://schemas.openxmlformats.org/officeDocument/2006/relationships/hyperlink" Target="https://en.wikipedia.org/wiki/Carl_Linnaeus" TargetMode="External"/><Relationship Id="rId7" Type="http://schemas.openxmlformats.org/officeDocument/2006/relationships/hyperlink" Target="https://en.wikipedia.org/wiki/Jean-Jacques_Rousseau"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Ennobled" TargetMode="External"/><Relationship Id="rId5" Type="http://schemas.openxmlformats.org/officeDocument/2006/relationships/hyperlink" Target="https://en.wikipedia.org/wiki/Order_of_the_Polar_Star" TargetMode="External"/><Relationship Id="rId10" Type="http://schemas.openxmlformats.org/officeDocument/2006/relationships/hyperlink" Target="https://en.wikipedia.org/wiki/International_Code_of_Zoological_Nomenclature" TargetMode="External"/><Relationship Id="rId4" Type="http://schemas.openxmlformats.org/officeDocument/2006/relationships/hyperlink" Target="https://en.wikipedia.org/wiki/Sweden" TargetMode="External"/><Relationship Id="rId9" Type="http://schemas.openxmlformats.org/officeDocument/2006/relationships/hyperlink" Target="https://en.wikipedia.org/wiki/Huma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hytokeys.pensoft.net/articles.php?id=138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Created:      </a:t>
            </a:r>
            <a:r>
              <a:rPr lang="en-US" b="0" dirty="0"/>
              <a:t>Created 3/17. Adapted to template 12/20</a:t>
            </a:r>
            <a:endParaRPr lang="en-US" b="1" dirty="0"/>
          </a:p>
          <a:p>
            <a:r>
              <a:rPr lang="en-US" b="1" dirty="0"/>
              <a:t>Created by</a:t>
            </a:r>
            <a:r>
              <a:rPr lang="en-US" dirty="0"/>
              <a:t>:   Peggy </a:t>
            </a:r>
            <a:r>
              <a:rPr lang="en-US" dirty="0" err="1"/>
              <a:t>Beltramo</a:t>
            </a:r>
            <a:endParaRPr lang="en-US" dirty="0"/>
          </a:p>
          <a:p>
            <a:r>
              <a:rPr lang="en-US" b="1" dirty="0"/>
              <a:t>Audience:     </a:t>
            </a:r>
            <a:r>
              <a:rPr lang="en-US" b="0" dirty="0"/>
              <a:t>Garden Club 3/17. CE 8/19</a:t>
            </a:r>
            <a:endParaRPr lang="en-US" dirty="0"/>
          </a:p>
          <a:p>
            <a:r>
              <a:rPr lang="en-US" b="1" dirty="0"/>
              <a:t>Publicity:  </a:t>
            </a:r>
            <a:r>
              <a:rPr lang="en-US" dirty="0"/>
              <a:t>    What’s in a name? A look at those complicated plant names that you can’t spell or pronounce. Why we need Botanical Latin names and what they tell you about your plants.</a:t>
            </a:r>
          </a:p>
          <a:p>
            <a:r>
              <a:rPr lang="en-US" b="1" dirty="0"/>
              <a:t>Update History:   </a:t>
            </a:r>
            <a:r>
              <a:rPr lang="en-US" b="0" dirty="0"/>
              <a:t>Prep. for Zoom workshop 2021</a:t>
            </a:r>
            <a:endParaRPr lang="en-US" b="1"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a:t>
            </a:fld>
            <a:endParaRPr lang="en-US"/>
          </a:p>
        </p:txBody>
      </p:sp>
    </p:spTree>
    <p:extLst>
      <p:ext uri="{BB962C8B-B14F-4D97-AF65-F5344CB8AC3E}">
        <p14:creationId xmlns:p14="http://schemas.microsoft.com/office/powerpoint/2010/main" val="120239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16</a:t>
            </a:fld>
            <a:endParaRPr lang="en-US"/>
          </a:p>
        </p:txBody>
      </p:sp>
    </p:spTree>
    <p:extLst>
      <p:ext uri="{BB962C8B-B14F-4D97-AF65-F5344CB8AC3E}">
        <p14:creationId xmlns:p14="http://schemas.microsoft.com/office/powerpoint/2010/main" val="288279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17</a:t>
            </a:fld>
            <a:endParaRPr lang="en-US"/>
          </a:p>
        </p:txBody>
      </p:sp>
    </p:spTree>
    <p:extLst>
      <p:ext uri="{BB962C8B-B14F-4D97-AF65-F5344CB8AC3E}">
        <p14:creationId xmlns:p14="http://schemas.microsoft.com/office/powerpoint/2010/main" val="158577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The plural of genus is genera.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18</a:t>
            </a:fld>
            <a:endParaRPr lang="en-US"/>
          </a:p>
        </p:txBody>
      </p:sp>
    </p:spTree>
    <p:extLst>
      <p:ext uri="{BB962C8B-B14F-4D97-AF65-F5344CB8AC3E}">
        <p14:creationId xmlns:p14="http://schemas.microsoft.com/office/powerpoint/2010/main" val="41477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Genus Species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 plant names are made up of two parts, the genus and the specific epithet.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example, </a:t>
            </a:r>
            <a:r>
              <a:rPr lang="en-US" sz="1200" i="1" kern="1200" dirty="0">
                <a:solidFill>
                  <a:schemeClr val="tx1"/>
                </a:solidFill>
                <a:effectLst/>
                <a:latin typeface="+mn-lt"/>
                <a:ea typeface="+mn-ea"/>
                <a:cs typeface="+mn-cs"/>
              </a:rPr>
              <a:t>Salvia </a:t>
            </a:r>
            <a:r>
              <a:rPr lang="en-US" sz="1200" i="1" kern="1200" dirty="0" err="1">
                <a:solidFill>
                  <a:schemeClr val="tx1"/>
                </a:solidFill>
                <a:effectLst/>
                <a:latin typeface="+mn-lt"/>
                <a:ea typeface="+mn-ea"/>
                <a:cs typeface="+mn-cs"/>
              </a:rPr>
              <a:t>mexicana</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(Mexican sage)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Think of it as a plant’s first and last name, but the last name (</a:t>
            </a:r>
            <a:r>
              <a:rPr lang="en-US" sz="1200" b="1" i="1" kern="1200" dirty="0">
                <a:solidFill>
                  <a:schemeClr val="tx1"/>
                </a:solidFill>
                <a:effectLst/>
                <a:latin typeface="+mn-lt"/>
                <a:ea typeface="+mn-ea"/>
                <a:cs typeface="+mn-cs"/>
              </a:rPr>
              <a:t>Genus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comes first, followed by its first name (</a:t>
            </a:r>
            <a:r>
              <a:rPr lang="en-US" sz="1200" b="1" kern="1200" dirty="0">
                <a:solidFill>
                  <a:schemeClr val="tx1"/>
                </a:solidFill>
                <a:effectLst/>
                <a:latin typeface="+mn-lt"/>
                <a:ea typeface="+mn-ea"/>
                <a:cs typeface="+mn-cs"/>
              </a:rPr>
              <a:t>specific epithet)</a:t>
            </a:r>
            <a:r>
              <a:rPr lang="en-US" sz="1200" kern="1200" dirty="0">
                <a:solidFill>
                  <a:schemeClr val="tx1"/>
                </a:solidFill>
                <a:effectLst/>
                <a:latin typeface="+mn-lt"/>
                <a:ea typeface="+mn-ea"/>
                <a:cs typeface="+mn-cs"/>
              </a:rPr>
              <a:t>; however, in this case, there is only one “Smith, John” in the whole world, and once John has been named “John”, then there can be no other John Smith ever (at least not in the plant world.) Also, by being named Smith, all plants in that </a:t>
            </a:r>
            <a:r>
              <a:rPr lang="en-US" sz="1200" b="1" i="1" kern="1200" dirty="0">
                <a:solidFill>
                  <a:schemeClr val="tx1"/>
                </a:solidFill>
                <a:effectLst/>
                <a:latin typeface="+mn-lt"/>
                <a:ea typeface="+mn-ea"/>
                <a:cs typeface="+mn-cs"/>
              </a:rPr>
              <a:t>Genus</a:t>
            </a:r>
            <a:r>
              <a:rPr lang="en-US" sz="1200" kern="1200" dirty="0">
                <a:solidFill>
                  <a:schemeClr val="tx1"/>
                </a:solidFill>
                <a:effectLst/>
                <a:latin typeface="+mn-lt"/>
                <a:ea typeface="+mn-ea"/>
                <a:cs typeface="+mn-cs"/>
              </a:rPr>
              <a:t> share common characteristics with all the other Smiths.</a:t>
            </a:r>
          </a:p>
          <a:p>
            <a:r>
              <a:rPr lang="en-US" sz="1200" b="1" u="sng" kern="1200" dirty="0">
                <a:solidFill>
                  <a:schemeClr val="tx1"/>
                </a:solidFill>
                <a:effectLst/>
                <a:latin typeface="+mn-lt"/>
                <a:ea typeface="+mn-ea"/>
                <a:cs typeface="+mn-cs"/>
              </a:rPr>
              <a:t>The plural of genus is genera.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19</a:t>
            </a:fld>
            <a:endParaRPr lang="en-US"/>
          </a:p>
        </p:txBody>
      </p:sp>
    </p:spTree>
    <p:extLst>
      <p:ext uri="{BB962C8B-B14F-4D97-AF65-F5344CB8AC3E}">
        <p14:creationId xmlns:p14="http://schemas.microsoft.com/office/powerpoint/2010/main" val="308235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www.theplantlist.org</a:t>
            </a:r>
            <a:r>
              <a:rPr lang="en-US" dirty="0"/>
              <a:t>/1.1/browse/A/#statistics</a:t>
            </a:r>
          </a:p>
          <a:p>
            <a:endParaRPr lang="en-US" dirty="0"/>
          </a:p>
          <a:p>
            <a:r>
              <a:rPr lang="en-US" sz="1200" b="1" u="sng" kern="1200" dirty="0">
                <a:solidFill>
                  <a:schemeClr val="tx1"/>
                </a:solidFill>
                <a:effectLst/>
                <a:latin typeface="+mn-lt"/>
                <a:ea typeface="+mn-ea"/>
                <a:cs typeface="+mn-cs"/>
              </a:rPr>
              <a:t>It’s complicated!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Species of </a:t>
            </a:r>
            <a:r>
              <a:rPr lang="en-US" sz="1200" i="1" kern="1200" dirty="0">
                <a:solidFill>
                  <a:schemeClr val="tx1"/>
                </a:solidFill>
                <a:effectLst/>
                <a:latin typeface="+mn-lt"/>
                <a:ea typeface="+mn-ea"/>
                <a:cs typeface="+mn-cs"/>
              </a:rPr>
              <a:t>Angiosperms</a:t>
            </a:r>
            <a:r>
              <a:rPr lang="en-US" sz="1200" kern="1200" dirty="0">
                <a:solidFill>
                  <a:schemeClr val="tx1"/>
                </a:solidFill>
                <a:effectLst/>
                <a:latin typeface="+mn-lt"/>
                <a:ea typeface="+mn-ea"/>
                <a:cs typeface="+mn-cs"/>
              </a:rPr>
              <a:t> (flowering plants) contained within </a:t>
            </a:r>
            <a:r>
              <a:rPr lang="en-US" sz="1200" i="1" kern="1200" dirty="0">
                <a:solidFill>
                  <a:schemeClr val="tx1"/>
                </a:solidFill>
                <a:effectLst/>
                <a:latin typeface="+mn-lt"/>
                <a:ea typeface="+mn-ea"/>
                <a:cs typeface="+mn-cs"/>
              </a:rPr>
              <a:t>The Plant List</a:t>
            </a:r>
            <a:r>
              <a:rPr lang="en-US" sz="1200" kern="1200" dirty="0">
                <a:solidFill>
                  <a:schemeClr val="tx1"/>
                </a:solidFill>
                <a:effectLst/>
                <a:latin typeface="+mn-lt"/>
                <a:ea typeface="+mn-ea"/>
                <a:cs typeface="+mn-cs"/>
              </a:rPr>
              <a:t> belong to 405 plant families and 14,559 plant genera.</a:t>
            </a:r>
          </a:p>
          <a:p>
            <a:r>
              <a:rPr lang="en-US" sz="1200" i="1" kern="1200" dirty="0">
                <a:solidFill>
                  <a:schemeClr val="tx1"/>
                </a:solidFill>
                <a:effectLst/>
                <a:latin typeface="+mn-lt"/>
                <a:ea typeface="+mn-ea"/>
                <a:cs typeface="+mn-cs"/>
              </a:rPr>
              <a:t>The Plant List</a:t>
            </a:r>
            <a:r>
              <a:rPr lang="en-US" sz="1200" kern="1200" dirty="0">
                <a:solidFill>
                  <a:schemeClr val="tx1"/>
                </a:solidFill>
                <a:effectLst/>
                <a:latin typeface="+mn-lt"/>
                <a:ea typeface="+mn-ea"/>
                <a:cs typeface="+mn-cs"/>
              </a:rPr>
              <a:t> includes 951,140 scientific plant names of species rank for the </a:t>
            </a:r>
            <a:r>
              <a:rPr lang="en-US" sz="1200" i="1" kern="1200" dirty="0">
                <a:solidFill>
                  <a:schemeClr val="tx1"/>
                </a:solidFill>
                <a:effectLst/>
                <a:latin typeface="+mn-lt"/>
                <a:ea typeface="+mn-ea"/>
                <a:cs typeface="+mn-cs"/>
              </a:rPr>
              <a:t>Angiosperms.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20</a:t>
            </a:fld>
            <a:endParaRPr lang="en-US"/>
          </a:p>
        </p:txBody>
      </p:sp>
    </p:spTree>
    <p:extLst>
      <p:ext uri="{BB962C8B-B14F-4D97-AF65-F5344CB8AC3E}">
        <p14:creationId xmlns:p14="http://schemas.microsoft.com/office/powerpoint/2010/main" val="47408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21</a:t>
            </a:fld>
            <a:endParaRPr lang="en-US"/>
          </a:p>
        </p:txBody>
      </p:sp>
    </p:spTree>
    <p:extLst>
      <p:ext uri="{BB962C8B-B14F-4D97-AF65-F5344CB8AC3E}">
        <p14:creationId xmlns:p14="http://schemas.microsoft.com/office/powerpoint/2010/main" val="1242093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Plants can be further described by using variety, cultivar, hybrid, and authority notations.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Variety </a:t>
            </a:r>
            <a:r>
              <a:rPr lang="en-US" sz="1200" b="1" kern="1200" dirty="0">
                <a:solidFill>
                  <a:schemeClr val="tx1"/>
                </a:solidFill>
                <a:effectLst/>
                <a:latin typeface="+mn-lt"/>
                <a:ea typeface="+mn-ea"/>
                <a:cs typeface="+mn-cs"/>
              </a:rPr>
              <a:t>var.--mutation-occurs in nature</a:t>
            </a:r>
            <a:r>
              <a:rPr lang="en-US" sz="1200" kern="1200" dirty="0">
                <a:solidFill>
                  <a:schemeClr val="tx1"/>
                </a:solidFill>
                <a:effectLst/>
                <a:latin typeface="+mn-lt"/>
                <a:ea typeface="+mn-ea"/>
                <a:cs typeface="+mn-cs"/>
              </a:rPr>
              <a:t>, is stable, e.g.  coast vs. foothill</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22</a:t>
            </a:fld>
            <a:endParaRPr lang="en-US"/>
          </a:p>
        </p:txBody>
      </p:sp>
    </p:spTree>
    <p:extLst>
      <p:ext uri="{BB962C8B-B14F-4D97-AF65-F5344CB8AC3E}">
        <p14:creationId xmlns:p14="http://schemas.microsoft.com/office/powerpoint/2010/main" val="348685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cultivar (</a:t>
            </a:r>
            <a:r>
              <a:rPr lang="en-US" sz="1200" i="1" kern="1200" dirty="0">
                <a:solidFill>
                  <a:schemeClr val="tx1"/>
                </a:solidFill>
                <a:effectLst/>
                <a:latin typeface="+mn-lt"/>
                <a:ea typeface="+mn-ea"/>
                <a:cs typeface="+mn-cs"/>
              </a:rPr>
              <a:t>culti</a:t>
            </a:r>
            <a:r>
              <a:rPr lang="en-US" sz="1200" kern="1200" dirty="0">
                <a:solidFill>
                  <a:schemeClr val="tx1"/>
                </a:solidFill>
                <a:effectLst/>
                <a:latin typeface="+mn-lt"/>
                <a:ea typeface="+mn-ea"/>
                <a:cs typeface="+mn-cs"/>
              </a:rPr>
              <a:t>vated </a:t>
            </a:r>
            <a:r>
              <a:rPr lang="en-US" sz="1200" i="1" kern="1200" dirty="0">
                <a:solidFill>
                  <a:schemeClr val="tx1"/>
                </a:solidFill>
                <a:effectLst/>
                <a:latin typeface="+mn-lt"/>
                <a:ea typeface="+mn-ea"/>
                <a:cs typeface="+mn-cs"/>
              </a:rPr>
              <a:t>var</a:t>
            </a:r>
            <a:r>
              <a:rPr lang="en-US" sz="1200" kern="1200" dirty="0">
                <a:solidFill>
                  <a:schemeClr val="tx1"/>
                </a:solidFill>
                <a:effectLst/>
                <a:latin typeface="+mn-lt"/>
                <a:ea typeface="+mn-ea"/>
                <a:cs typeface="+mn-cs"/>
              </a:rPr>
              <a:t>iety) </a:t>
            </a:r>
            <a:r>
              <a:rPr lang="en-US" sz="1200" b="1" kern="1200" dirty="0">
                <a:solidFill>
                  <a:schemeClr val="tx1"/>
                </a:solidFill>
                <a:effectLst/>
                <a:latin typeface="+mn-lt"/>
                <a:ea typeface="+mn-ea"/>
                <a:cs typeface="+mn-cs"/>
              </a:rPr>
              <a:t>cv. </a:t>
            </a:r>
            <a:r>
              <a:rPr lang="en-US" sz="1200" kern="1200" dirty="0">
                <a:solidFill>
                  <a:schemeClr val="tx1"/>
                </a:solidFill>
                <a:effectLst/>
                <a:latin typeface="+mn-lt"/>
                <a:ea typeface="+mn-ea"/>
                <a:cs typeface="+mn-cs"/>
              </a:rPr>
              <a:t>‘Name’ (not </a:t>
            </a:r>
            <a:r>
              <a:rPr lang="en-US" sz="1200" i="1" kern="1200" dirty="0">
                <a:solidFill>
                  <a:schemeClr val="tx1"/>
                </a:solidFill>
                <a:effectLst/>
                <a:latin typeface="+mn-lt"/>
                <a:ea typeface="+mn-ea"/>
                <a:cs typeface="+mn-cs"/>
              </a:rPr>
              <a:t>italicized) purposely bred and propagated.</a:t>
            </a:r>
            <a:r>
              <a:rPr lang="en-US" sz="1200" kern="1200" dirty="0">
                <a:solidFill>
                  <a:schemeClr val="tx1"/>
                </a:solidFill>
                <a:effectLst/>
                <a:latin typeface="+mn-lt"/>
                <a:ea typeface="+mn-ea"/>
                <a:cs typeface="+mn-cs"/>
              </a:rPr>
              <a:t> Cultivar names are given when the mutation occurs </a:t>
            </a:r>
            <a:r>
              <a:rPr lang="en-US" sz="1200" b="1" kern="1200" dirty="0">
                <a:solidFill>
                  <a:schemeClr val="tx1"/>
                </a:solidFill>
                <a:effectLst/>
                <a:latin typeface="+mn-lt"/>
                <a:ea typeface="+mn-ea"/>
                <a:cs typeface="+mn-cs"/>
              </a:rPr>
              <a:t>due to human influence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23</a:t>
            </a:fld>
            <a:endParaRPr lang="en-US"/>
          </a:p>
        </p:txBody>
      </p:sp>
    </p:spTree>
    <p:extLst>
      <p:ext uri="{BB962C8B-B14F-4D97-AF65-F5344CB8AC3E}">
        <p14:creationId xmlns:p14="http://schemas.microsoft.com/office/powerpoint/2010/main" val="302675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24</a:t>
            </a:fld>
            <a:endParaRPr lang="en-US"/>
          </a:p>
        </p:txBody>
      </p:sp>
    </p:spTree>
    <p:extLst>
      <p:ext uri="{BB962C8B-B14F-4D97-AF65-F5344CB8AC3E}">
        <p14:creationId xmlns:p14="http://schemas.microsoft.com/office/powerpoint/2010/main" val="232344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referring to an unidentified species, use the abbreviation “sp.”: The meadow contained several sedge plants (</a:t>
            </a:r>
            <a:r>
              <a:rPr lang="en-US" sz="1200" i="1" kern="1200" dirty="0" err="1">
                <a:solidFill>
                  <a:schemeClr val="tx1"/>
                </a:solidFill>
                <a:effectLst/>
                <a:latin typeface="+mn-lt"/>
                <a:ea typeface="+mn-ea"/>
                <a:cs typeface="+mn-cs"/>
              </a:rPr>
              <a:t>Carex</a:t>
            </a:r>
            <a:r>
              <a:rPr lang="en-US" sz="1200" kern="1200" dirty="0">
                <a:solidFill>
                  <a:schemeClr val="tx1"/>
                </a:solidFill>
                <a:effectLst/>
                <a:latin typeface="+mn-lt"/>
                <a:ea typeface="+mn-ea"/>
                <a:cs typeface="+mn-cs"/>
              </a:rPr>
              <a:t> sp.). The plural form is “spp.” </a:t>
            </a:r>
          </a:p>
          <a:p>
            <a:r>
              <a:rPr lang="en-US" sz="1200" kern="1200" dirty="0">
                <a:solidFill>
                  <a:schemeClr val="tx1"/>
                </a:solidFill>
                <a:effectLst/>
                <a:latin typeface="+mn-lt"/>
                <a:ea typeface="+mn-ea"/>
                <a:cs typeface="+mn-cs"/>
              </a:rPr>
              <a:t>In botany, the subspecies is indicated by “subsp.” or “ssp.”</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25</a:t>
            </a:fld>
            <a:endParaRPr lang="en-US"/>
          </a:p>
        </p:txBody>
      </p:sp>
    </p:spTree>
    <p:extLst>
      <p:ext uri="{BB962C8B-B14F-4D97-AF65-F5344CB8AC3E}">
        <p14:creationId xmlns:p14="http://schemas.microsoft.com/office/powerpoint/2010/main" val="94884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“Impress your friends, family and co-workers! Yes, in just a few short weeks, you too can become fluent in </a:t>
            </a:r>
            <a:r>
              <a:rPr lang="en-US" sz="1200" kern="1200" dirty="0" err="1">
                <a:solidFill>
                  <a:schemeClr val="tx1"/>
                </a:solidFill>
                <a:effectLst/>
                <a:latin typeface="+mn-lt"/>
                <a:ea typeface="+mn-ea"/>
                <a:cs typeface="+mn-cs"/>
              </a:rPr>
              <a:t>Botanicaleese</a:t>
            </a:r>
            <a:r>
              <a:rPr lang="en-US" sz="1200" kern="1200" dirty="0">
                <a:solidFill>
                  <a:schemeClr val="tx1"/>
                </a:solidFill>
                <a:effectLst/>
                <a:latin typeface="+mn-lt"/>
                <a:ea typeface="+mn-ea"/>
                <a:cs typeface="+mn-cs"/>
              </a:rPr>
              <a:t>! Communicate easily with landscape architects, upscale garden designers and the dude down at the garden center. Join millions of people worldwide who have become happier, healthier and more attractive to the opposite sex after learning to speak botanical Latin!” Courtesy of Kathy Stoner, Napa MG</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8</a:t>
            </a:fld>
            <a:endParaRPr lang="en-US"/>
          </a:p>
        </p:txBody>
      </p:sp>
    </p:spTree>
    <p:extLst>
      <p:ext uri="{BB962C8B-B14F-4D97-AF65-F5344CB8AC3E}">
        <p14:creationId xmlns:p14="http://schemas.microsoft.com/office/powerpoint/2010/main" val="275972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www.plantdelights.com</a:t>
            </a:r>
            <a:r>
              <a:rPr lang="en-US" sz="1200" kern="1200" dirty="0">
                <a:solidFill>
                  <a:schemeClr val="tx1"/>
                </a:solidFill>
                <a:effectLst/>
                <a:latin typeface="+mn-lt"/>
                <a:ea typeface="+mn-ea"/>
                <a:cs typeface="+mn-cs"/>
              </a:rPr>
              <a:t>/blogs/articles/name-that-plant</a:t>
            </a:r>
          </a:p>
          <a:p>
            <a:endParaRPr lang="en-US" dirty="0"/>
          </a:p>
          <a:p>
            <a:r>
              <a:rPr lang="en-US" sz="1200" kern="1200" dirty="0">
                <a:solidFill>
                  <a:schemeClr val="tx1"/>
                </a:solidFill>
                <a:effectLst/>
                <a:latin typeface="+mn-lt"/>
                <a:ea typeface="+mn-ea"/>
                <a:cs typeface="+mn-cs"/>
              </a:rPr>
              <a:t>Trademarking can be as simple as writing ™ after a name.</a:t>
            </a:r>
          </a:p>
          <a:p>
            <a:r>
              <a:rPr lang="en-US" sz="1200" kern="1200" dirty="0">
                <a:solidFill>
                  <a:schemeClr val="tx1"/>
                </a:solidFill>
                <a:effectLst/>
                <a:latin typeface="+mn-lt"/>
                <a:ea typeface="+mn-ea"/>
                <a:cs typeface="+mn-cs"/>
              </a:rPr>
              <a:t>For about $250, a name becomes a Registered Trademark ®</a:t>
            </a:r>
          </a:p>
          <a:p>
            <a:r>
              <a:rPr lang="en-US" sz="1200" b="1" kern="1200" dirty="0">
                <a:solidFill>
                  <a:schemeClr val="tx1"/>
                </a:solidFill>
                <a:effectLst/>
                <a:latin typeface="+mn-lt"/>
                <a:ea typeface="+mn-ea"/>
                <a:cs typeface="+mn-cs"/>
              </a:rPr>
              <a:t>PPAF</a:t>
            </a:r>
            <a:r>
              <a:rPr lang="en-US" sz="1200" kern="1200" dirty="0">
                <a:solidFill>
                  <a:schemeClr val="tx1"/>
                </a:solidFill>
                <a:effectLst/>
                <a:latin typeface="+mn-lt"/>
                <a:ea typeface="+mn-ea"/>
                <a:cs typeface="+mn-cs"/>
              </a:rPr>
              <a:t> =   Plant Patent Applied For</a:t>
            </a:r>
          </a:p>
          <a:p>
            <a:r>
              <a:rPr lang="en-US" sz="1200" b="1" kern="1200" dirty="0">
                <a:solidFill>
                  <a:schemeClr val="tx1"/>
                </a:solidFill>
                <a:effectLst/>
                <a:latin typeface="+mn-lt"/>
                <a:ea typeface="+mn-ea"/>
                <a:cs typeface="+mn-cs"/>
              </a:rPr>
              <a:t>PP#00,000</a:t>
            </a:r>
            <a:r>
              <a:rPr lang="en-US" sz="1200" kern="1200" dirty="0">
                <a:solidFill>
                  <a:schemeClr val="tx1"/>
                </a:solidFill>
                <a:effectLst/>
                <a:latin typeface="+mn-lt"/>
                <a:ea typeface="+mn-ea"/>
                <a:cs typeface="+mn-cs"/>
              </a:rPr>
              <a:t>  Plant Patent Granted:   Number</a:t>
            </a:r>
          </a:p>
          <a:p>
            <a:r>
              <a:rPr lang="en-US" sz="1200" kern="1200" dirty="0">
                <a:solidFill>
                  <a:schemeClr val="tx1"/>
                </a:solidFill>
                <a:effectLst/>
                <a:latin typeface="+mn-lt"/>
                <a:ea typeface="+mn-ea"/>
                <a:cs typeface="+mn-cs"/>
              </a:rPr>
              <a:t>It is illegal to propagate this plant, even for your own garden.</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26</a:t>
            </a:fld>
            <a:endParaRPr lang="en-US"/>
          </a:p>
        </p:txBody>
      </p:sp>
    </p:spTree>
    <p:extLst>
      <p:ext uri="{BB962C8B-B14F-4D97-AF65-F5344CB8AC3E}">
        <p14:creationId xmlns:p14="http://schemas.microsoft.com/office/powerpoint/2010/main" val="162286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27</a:t>
            </a:fld>
            <a:endParaRPr lang="en-US"/>
          </a:p>
        </p:txBody>
      </p:sp>
    </p:spTree>
    <p:extLst>
      <p:ext uri="{BB962C8B-B14F-4D97-AF65-F5344CB8AC3E}">
        <p14:creationId xmlns:p14="http://schemas.microsoft.com/office/powerpoint/2010/main" val="5884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Euphorbus</a:t>
            </a:r>
            <a:r>
              <a:rPr lang="en-US" sz="1200" b="1" kern="1200" dirty="0">
                <a:solidFill>
                  <a:schemeClr val="tx1"/>
                </a:solidFill>
                <a:effectLst/>
                <a:latin typeface="+mn-lt"/>
                <a:ea typeface="+mn-ea"/>
                <a:cs typeface="+mn-cs"/>
              </a:rPr>
              <a:t> 12 </a:t>
            </a:r>
            <a:r>
              <a:rPr lang="en-US" sz="1200" b="1" kern="1200" dirty="0" err="1">
                <a:solidFill>
                  <a:schemeClr val="tx1"/>
                </a:solidFill>
                <a:effectLst/>
                <a:latin typeface="+mn-lt"/>
                <a:ea typeface="+mn-ea"/>
                <a:cs typeface="+mn-cs"/>
              </a:rPr>
              <a:t>th</a:t>
            </a:r>
            <a:r>
              <a:rPr lang="en-US" sz="1200" b="1" kern="1200" dirty="0">
                <a:solidFill>
                  <a:schemeClr val="tx1"/>
                </a:solidFill>
                <a:effectLst/>
                <a:latin typeface="+mn-lt"/>
                <a:ea typeface="+mn-ea"/>
                <a:cs typeface="+mn-cs"/>
              </a:rPr>
              <a:t> C. </a:t>
            </a:r>
            <a:r>
              <a:rPr lang="en-US" sz="1200" b="1" kern="1200" dirty="0" err="1">
                <a:solidFill>
                  <a:schemeClr val="tx1"/>
                </a:solidFill>
                <a:effectLst/>
                <a:latin typeface="+mn-lt"/>
                <a:ea typeface="+mn-ea"/>
                <a:cs typeface="+mn-cs"/>
              </a:rPr>
              <a:t>BCe</a:t>
            </a:r>
            <a:r>
              <a:rPr lang="en-US" sz="1200" b="1" kern="1200" dirty="0">
                <a:solidFill>
                  <a:schemeClr val="tx1"/>
                </a:solidFill>
                <a:effectLst/>
                <a:latin typeface="+mn-lt"/>
                <a:ea typeface="+mn-ea"/>
                <a:cs typeface="+mn-cs"/>
              </a:rPr>
              <a:t> Greek Physician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Achilles</a:t>
            </a:r>
            <a:r>
              <a:rPr lang="en-US" sz="1200" b="1" kern="1200" dirty="0">
                <a:solidFill>
                  <a:schemeClr val="tx1"/>
                </a:solidFill>
                <a:effectLst/>
                <a:latin typeface="+mn-lt"/>
                <a:ea typeface="+mn-ea"/>
                <a:cs typeface="+mn-cs"/>
              </a:rPr>
              <a:t> Greek Hero</a:t>
            </a:r>
            <a:endParaRPr lang="en-US" sz="1200" kern="1200" dirty="0">
              <a:solidFill>
                <a:schemeClr val="tx1"/>
              </a:solidFill>
              <a:effectLst/>
              <a:latin typeface="+mn-lt"/>
              <a:ea typeface="+mn-ea"/>
              <a:cs typeface="+mn-cs"/>
            </a:endParaRPr>
          </a:p>
          <a:p>
            <a:r>
              <a:rPr lang="en-US" sz="1200" b="1" u="sng" kern="1200" dirty="0" err="1">
                <a:solidFill>
                  <a:schemeClr val="tx1"/>
                </a:solidFill>
                <a:effectLst/>
                <a:latin typeface="+mn-lt"/>
                <a:ea typeface="+mn-ea"/>
                <a:cs typeface="+mn-cs"/>
              </a:rPr>
              <a:t>Heucher</a:t>
            </a:r>
            <a:r>
              <a:rPr lang="en-US" sz="1200" b="1" kern="1200" dirty="0">
                <a:solidFill>
                  <a:schemeClr val="tx1"/>
                </a:solidFill>
                <a:effectLst/>
                <a:latin typeface="+mn-lt"/>
                <a:ea typeface="+mn-ea"/>
                <a:cs typeface="+mn-cs"/>
              </a:rPr>
              <a:t> 17th C. German botanist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Fuchs</a:t>
            </a:r>
            <a:r>
              <a:rPr lang="en-US" sz="1200" b="1" kern="1200" dirty="0">
                <a:solidFill>
                  <a:schemeClr val="tx1"/>
                </a:solidFill>
                <a:effectLst/>
                <a:latin typeface="+mn-lt"/>
                <a:ea typeface="+mn-ea"/>
                <a:cs typeface="+mn-cs"/>
              </a:rPr>
              <a:t>  14th C. German botanist and physician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Linnaeus used many of his supporters and detractors as inspiration for naming plants.</a:t>
            </a:r>
            <a:r>
              <a:rPr lang="en-US" sz="1200" kern="1200" dirty="0">
                <a:solidFill>
                  <a:schemeClr val="tx1"/>
                </a:solidFill>
                <a:effectLst/>
                <a:latin typeface="+mn-lt"/>
                <a:ea typeface="+mn-ea"/>
                <a:cs typeface="+mn-cs"/>
              </a:rPr>
              <a:t> The most beautiful of plants were often named in honor of his supporters and his detractors often supplied the names of common weeds or unattractive plants.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28</a:t>
            </a:fld>
            <a:endParaRPr lang="en-US"/>
          </a:p>
        </p:txBody>
      </p:sp>
    </p:spTree>
    <p:extLst>
      <p:ext uri="{BB962C8B-B14F-4D97-AF65-F5344CB8AC3E}">
        <p14:creationId xmlns:p14="http://schemas.microsoft.com/office/powerpoint/2010/main" val="381916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Tagetes </a:t>
            </a:r>
            <a:r>
              <a:rPr lang="en-US" sz="1200" kern="1200" dirty="0" err="1">
                <a:solidFill>
                  <a:schemeClr val="tx1"/>
                </a:solidFill>
                <a:effectLst/>
                <a:latin typeface="+mn-lt"/>
                <a:ea typeface="+mn-ea"/>
                <a:cs typeface="+mn-cs"/>
              </a:rPr>
              <a:t>lemmonii</a:t>
            </a:r>
            <a:r>
              <a:rPr lang="en-US" sz="120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Genus named for an Etruscan deity, </a:t>
            </a:r>
            <a:r>
              <a:rPr lang="en-US" sz="1200" b="0" i="0" u="none" strike="noStrike" kern="1200" dirty="0" err="1">
                <a:solidFill>
                  <a:schemeClr val="tx1"/>
                </a:solidFill>
                <a:effectLst/>
                <a:latin typeface="+mn-lt"/>
                <a:ea typeface="+mn-ea"/>
                <a:cs typeface="+mn-cs"/>
              </a:rPr>
              <a:t>Tages</a:t>
            </a:r>
            <a:r>
              <a:rPr lang="en-US" sz="1200" b="0" i="0" u="none" strike="noStrike" kern="1200" dirty="0">
                <a:solidFill>
                  <a:schemeClr val="tx1"/>
                </a:solidFill>
                <a:effectLst/>
                <a:latin typeface="+mn-lt"/>
                <a:ea typeface="+mn-ea"/>
                <a:cs typeface="+mn-cs"/>
              </a:rPr>
              <a:t>.</a:t>
            </a:r>
            <a:br>
              <a:rPr lang="en-US" dirty="0"/>
            </a:br>
            <a:r>
              <a:rPr lang="en-US" dirty="0"/>
              <a:t>Specific epithet = </a:t>
            </a:r>
            <a:r>
              <a:rPr lang="en-US" sz="1200" kern="1200" dirty="0">
                <a:solidFill>
                  <a:schemeClr val="tx1"/>
                </a:solidFill>
                <a:effectLst/>
                <a:latin typeface="+mn-lt"/>
                <a:ea typeface="+mn-ea"/>
                <a:cs typeface="+mn-cs"/>
              </a:rPr>
              <a:t> (J.G. Lemmon 19th C. botanist)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Kniphofia </a:t>
            </a:r>
            <a:r>
              <a:rPr lang="en-US" sz="1200" kern="1200" dirty="0" err="1">
                <a:solidFill>
                  <a:schemeClr val="tx1"/>
                </a:solidFill>
                <a:effectLst/>
                <a:latin typeface="+mn-lt"/>
                <a:ea typeface="+mn-ea"/>
                <a:cs typeface="+mn-cs"/>
              </a:rPr>
              <a:t>uvaria</a:t>
            </a:r>
            <a:r>
              <a:rPr lang="en-US" sz="120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Johann Hieronymus </a:t>
            </a:r>
            <a:r>
              <a:rPr lang="en-US" sz="1200" b="1" i="0" u="none" strike="noStrike" kern="1200" dirty="0" err="1">
                <a:solidFill>
                  <a:schemeClr val="tx1"/>
                </a:solidFill>
                <a:effectLst/>
                <a:latin typeface="+mn-lt"/>
                <a:ea typeface="+mn-ea"/>
                <a:cs typeface="+mn-cs"/>
              </a:rPr>
              <a:t>Kniphof</a:t>
            </a:r>
            <a:r>
              <a:rPr lang="en-US" sz="1200" b="0" i="0" u="none" strike="noStrike" kern="1200" dirty="0">
                <a:solidFill>
                  <a:schemeClr val="tx1"/>
                </a:solidFill>
                <a:effectLst/>
                <a:latin typeface="+mn-lt"/>
                <a:ea typeface="+mn-ea"/>
                <a:cs typeface="+mn-cs"/>
              </a:rPr>
              <a:t> (24 February 1704 in Erfurt – 23 January 1763) was a German physician and botanist.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uvaria</a:t>
            </a:r>
            <a:r>
              <a:rPr lang="en-US" sz="1200" kern="1200" dirty="0">
                <a:solidFill>
                  <a:schemeClr val="tx1"/>
                </a:solidFill>
                <a:effectLst/>
                <a:latin typeface="+mn-lt"/>
                <a:ea typeface="+mn-ea"/>
                <a:cs typeface="+mn-cs"/>
              </a:rPr>
              <a:t>=resembling a bunch of grapes)</a:t>
            </a:r>
          </a:p>
          <a:p>
            <a:r>
              <a:rPr lang="en-US" sz="1200" kern="1200" dirty="0" err="1">
                <a:solidFill>
                  <a:schemeClr val="tx1"/>
                </a:solidFill>
                <a:effectLst/>
                <a:latin typeface="+mn-lt"/>
                <a:ea typeface="+mn-ea"/>
                <a:cs typeface="+mn-cs"/>
              </a:rPr>
              <a:t>Dudleya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hendrixii</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12/15/16 </a:t>
            </a:r>
            <a:r>
              <a:rPr lang="en-US" sz="1200" b="1" kern="1200" dirty="0">
                <a:solidFill>
                  <a:schemeClr val="tx1"/>
                </a:solidFill>
                <a:effectLst/>
                <a:latin typeface="+mn-lt"/>
                <a:ea typeface="+mn-ea"/>
                <a:cs typeface="+mn-cs"/>
                <a:hlinkClick r:id="rId3"/>
              </a:rPr>
              <a:t>California</a:t>
            </a:r>
            <a:r>
              <a:rPr lang="en-US" sz="1200" b="1" kern="1200" dirty="0">
                <a:solidFill>
                  <a:schemeClr val="tx1"/>
                </a:solidFill>
                <a:effectLst/>
                <a:latin typeface="+mn-lt"/>
                <a:ea typeface="+mn-ea"/>
                <a:cs typeface="+mn-cs"/>
              </a:rPr>
              <a:t> researchers have named a newly discovered rare plant after </a:t>
            </a:r>
            <a:r>
              <a:rPr lang="en-US" sz="1200" b="1" kern="1200" dirty="0">
                <a:solidFill>
                  <a:schemeClr val="tx1"/>
                </a:solidFill>
                <a:effectLst/>
                <a:latin typeface="+mn-lt"/>
                <a:ea typeface="+mn-ea"/>
                <a:cs typeface="+mn-cs"/>
                <a:hlinkClick r:id="rId4"/>
              </a:rPr>
              <a:t>Jimi Hendrix</a:t>
            </a:r>
            <a:r>
              <a:rPr lang="en-US" sz="1200" b="1" kern="1200" dirty="0">
                <a:solidFill>
                  <a:schemeClr val="tx1"/>
                </a:solidFill>
                <a:effectLst/>
                <a:latin typeface="+mn-lt"/>
                <a:ea typeface="+mn-ea"/>
                <a:cs typeface="+mn-cs"/>
              </a:rPr>
              <a:t>. The plant, found in Baja California, </a:t>
            </a:r>
            <a:r>
              <a:rPr lang="en-US" sz="1200" b="1" kern="1200" dirty="0">
                <a:solidFill>
                  <a:schemeClr val="tx1"/>
                </a:solidFill>
                <a:effectLst/>
                <a:latin typeface="+mn-lt"/>
                <a:ea typeface="+mn-ea"/>
                <a:cs typeface="+mn-cs"/>
                <a:hlinkClick r:id="rId5"/>
              </a:rPr>
              <a:t>Mexico</a:t>
            </a:r>
            <a:r>
              <a:rPr lang="en-US" sz="1200" b="1" kern="1200" dirty="0">
                <a:solidFill>
                  <a:schemeClr val="tx1"/>
                </a:solidFill>
                <a:effectLst/>
                <a:latin typeface="+mn-lt"/>
                <a:ea typeface="+mn-ea"/>
                <a:cs typeface="+mn-cs"/>
              </a:rPr>
              <a:t>, has been christened </a:t>
            </a:r>
            <a:r>
              <a:rPr lang="en-US" sz="1200" b="1" kern="1200" dirty="0" err="1">
                <a:solidFill>
                  <a:schemeClr val="tx1"/>
                </a:solidFill>
                <a:effectLst/>
                <a:latin typeface="+mn-lt"/>
                <a:ea typeface="+mn-ea"/>
                <a:cs typeface="+mn-cs"/>
              </a:rPr>
              <a:t>Dudleya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hendrixii</a:t>
            </a:r>
            <a:r>
              <a:rPr lang="en-US" sz="1200" b="1" kern="1200" dirty="0">
                <a:solidFill>
                  <a:schemeClr val="tx1"/>
                </a:solidFill>
                <a:effectLst/>
                <a:latin typeface="+mn-lt"/>
                <a:ea typeface="+mn-ea"/>
                <a:cs typeface="+mn-cs"/>
              </a:rPr>
              <a:t> , or "Hendrix's liveforever.” </a:t>
            </a:r>
            <a:r>
              <a:rPr lang="en-US" sz="1200" b="1" kern="1200" dirty="0" err="1">
                <a:solidFill>
                  <a:schemeClr val="tx1"/>
                </a:solidFill>
                <a:effectLst/>
                <a:latin typeface="+mn-lt"/>
                <a:ea typeface="+mn-ea"/>
                <a:cs typeface="+mn-cs"/>
              </a:rPr>
              <a:t>Dudleya</a:t>
            </a:r>
            <a:r>
              <a:rPr lang="en-US" sz="1200" b="1" kern="1200" dirty="0">
                <a:solidFill>
                  <a:schemeClr val="tx1"/>
                </a:solidFill>
                <a:effectLst/>
                <a:latin typeface="+mn-lt"/>
                <a:ea typeface="+mn-ea"/>
                <a:cs typeface="+mn-cs"/>
              </a:rPr>
              <a:t> = Wm. Dudley 20 C. botanist</a:t>
            </a:r>
            <a:endParaRPr lang="en-US" sz="1200" kern="1200" dirty="0">
              <a:solidFill>
                <a:schemeClr val="tx1"/>
              </a:solidFill>
              <a:effectLst/>
              <a:latin typeface="+mn-lt"/>
              <a:ea typeface="+mn-ea"/>
              <a:cs typeface="+mn-cs"/>
            </a:endParaRPr>
          </a:p>
          <a:p>
            <a:r>
              <a:rPr lang="en-US" dirty="0"/>
              <a:t>Supposedly, the scientist who discovered the plant was listening to Jimi Hendrix on his Walkman.</a:t>
            </a:r>
          </a:p>
        </p:txBody>
      </p:sp>
      <p:sp>
        <p:nvSpPr>
          <p:cNvPr id="4" name="Slide Number Placeholder 3"/>
          <p:cNvSpPr>
            <a:spLocks noGrp="1"/>
          </p:cNvSpPr>
          <p:nvPr>
            <p:ph type="sldNum" sz="quarter" idx="5"/>
          </p:nvPr>
        </p:nvSpPr>
        <p:spPr/>
        <p:txBody>
          <a:bodyPr/>
          <a:lstStyle/>
          <a:p>
            <a:fld id="{30B60A3E-4BC9-4497-95E2-69F5661E229A}" type="slidenum">
              <a:rPr lang="en-US" smtClean="0"/>
              <a:pPr/>
              <a:t>29</a:t>
            </a:fld>
            <a:endParaRPr lang="en-US"/>
          </a:p>
        </p:txBody>
      </p:sp>
    </p:spTree>
    <p:extLst>
      <p:ext uri="{BB962C8B-B14F-4D97-AF65-F5344CB8AC3E}">
        <p14:creationId xmlns:p14="http://schemas.microsoft.com/office/powerpoint/2010/main" val="1576868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Named for a Characteristic or Use</a:t>
            </a:r>
            <a:r>
              <a:rPr lang="en-US" sz="1200" kern="1200" dirty="0">
                <a:solidFill>
                  <a:schemeClr val="tx1"/>
                </a:solidFill>
                <a:effectLst/>
                <a:latin typeface="+mn-lt"/>
                <a:ea typeface="+mn-ea"/>
                <a:cs typeface="+mn-cs"/>
              </a:rPr>
              <a:t> and </a:t>
            </a:r>
            <a:r>
              <a:rPr lang="en-US" sz="1200" b="1" u="sng" kern="1200" dirty="0">
                <a:solidFill>
                  <a:schemeClr val="tx1"/>
                </a:solidFill>
                <a:effectLst/>
                <a:latin typeface="+mn-lt"/>
                <a:ea typeface="+mn-ea"/>
                <a:cs typeface="+mn-cs"/>
              </a:rPr>
              <a:t>Quixotic Naming—anagrams, etc.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etymology-origin of a word and historical development of meaning</a:t>
            </a:r>
          </a:p>
          <a:p>
            <a:r>
              <a:rPr lang="en-US" sz="1200" kern="1200" dirty="0">
                <a:solidFill>
                  <a:schemeClr val="tx1"/>
                </a:solidFill>
                <a:effectLst/>
                <a:latin typeface="+mn-lt"/>
                <a:ea typeface="+mn-ea"/>
                <a:cs typeface="+mn-cs"/>
              </a:rPr>
              <a:t>So, you can see that a genus may get its name in honor of a person.  It may get its name from its origins, i.e. what native peoples called it where it was discovered.  Most typically, the name comes from one or more of the most prominent characteristics among those which define the group.  Horribly, the 26 letters of the English language were so confining (back in the 18th Century), that a number of generic names are simply anagrams of existing genera, yielding names such as </a:t>
            </a:r>
            <a:r>
              <a:rPr lang="en-US" sz="1200" kern="1200" dirty="0" err="1">
                <a:solidFill>
                  <a:schemeClr val="tx1"/>
                </a:solidFill>
                <a:effectLst/>
                <a:latin typeface="+mn-lt"/>
                <a:ea typeface="+mn-ea"/>
                <a:cs typeface="+mn-cs"/>
              </a:rPr>
              <a:t>Sibara</a:t>
            </a:r>
            <a:r>
              <a:rPr lang="en-US" sz="1200" kern="1200" dirty="0">
                <a:solidFill>
                  <a:schemeClr val="tx1"/>
                </a:solidFill>
                <a:effectLst/>
                <a:latin typeface="+mn-lt"/>
                <a:ea typeface="+mn-ea"/>
                <a:cs typeface="+mn-cs"/>
              </a:rPr>
              <a:t> (Arabis=rockcress), </a:t>
            </a:r>
            <a:r>
              <a:rPr lang="en-US" sz="1200" kern="1200" dirty="0" err="1">
                <a:solidFill>
                  <a:schemeClr val="tx1"/>
                </a:solidFill>
                <a:effectLst/>
                <a:latin typeface="+mn-lt"/>
                <a:ea typeface="+mn-ea"/>
                <a:cs typeface="+mn-cs"/>
              </a:rPr>
              <a:t>Norysca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Ubochea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Zacateza</a:t>
            </a:r>
            <a:r>
              <a:rPr lang="en-US" sz="1200" kern="1200" dirty="0">
                <a:solidFill>
                  <a:schemeClr val="tx1"/>
                </a:solidFill>
                <a:effectLst/>
                <a:latin typeface="+mn-lt"/>
                <a:ea typeface="+mn-ea"/>
                <a:cs typeface="+mn-cs"/>
              </a:rPr>
              <a:t>.  A few are anagrams of geographic places such as </a:t>
            </a:r>
            <a:r>
              <a:rPr lang="en-US" sz="1200" kern="1200" dirty="0" err="1">
                <a:solidFill>
                  <a:schemeClr val="tx1"/>
                </a:solidFill>
                <a:effectLst/>
                <a:latin typeface="+mn-lt"/>
                <a:ea typeface="+mn-ea"/>
                <a:cs typeface="+mn-cs"/>
              </a:rPr>
              <a:t>Lobivia</a:t>
            </a:r>
            <a:r>
              <a:rPr lang="en-US" sz="1200" kern="1200" dirty="0">
                <a:solidFill>
                  <a:schemeClr val="tx1"/>
                </a:solidFill>
                <a:effectLst/>
                <a:latin typeface="+mn-lt"/>
                <a:ea typeface="+mn-ea"/>
                <a:cs typeface="+mn-cs"/>
              </a:rPr>
              <a:t> (BOLIVIA)and </a:t>
            </a:r>
            <a:r>
              <a:rPr lang="en-US" sz="1200" kern="1200" dirty="0" err="1">
                <a:solidFill>
                  <a:schemeClr val="tx1"/>
                </a:solidFill>
                <a:effectLst/>
                <a:latin typeface="+mn-lt"/>
                <a:ea typeface="+mn-ea"/>
                <a:cs typeface="+mn-cs"/>
              </a:rPr>
              <a:t>Jacaima</a:t>
            </a:r>
            <a:r>
              <a:rPr lang="en-US" sz="1200" kern="1200" dirty="0">
                <a:solidFill>
                  <a:schemeClr val="tx1"/>
                </a:solidFill>
                <a:effectLst/>
                <a:latin typeface="+mn-lt"/>
                <a:ea typeface="+mn-ea"/>
                <a:cs typeface="+mn-cs"/>
              </a:rPr>
              <a:t>. (JAMAICA)</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http://</a:t>
            </a:r>
            <a:r>
              <a:rPr lang="en-US" sz="1200" b="1" kern="1200" dirty="0" err="1">
                <a:solidFill>
                  <a:schemeClr val="tx1"/>
                </a:solidFill>
                <a:effectLst/>
                <a:latin typeface="+mn-lt"/>
                <a:ea typeface="+mn-ea"/>
                <a:cs typeface="+mn-cs"/>
              </a:rPr>
              <a:t>tomclothier.hort.net</a:t>
            </a:r>
            <a:r>
              <a:rPr lang="en-US" sz="1200" b="1" kern="1200" dirty="0">
                <a:solidFill>
                  <a:schemeClr val="tx1"/>
                </a:solidFill>
                <a:effectLst/>
                <a:latin typeface="+mn-lt"/>
                <a:ea typeface="+mn-ea"/>
                <a:cs typeface="+mn-cs"/>
              </a:rPr>
              <a:t>/page36.html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30</a:t>
            </a:fld>
            <a:endParaRPr lang="en-US"/>
          </a:p>
        </p:txBody>
      </p:sp>
    </p:spTree>
    <p:extLst>
      <p:ext uri="{BB962C8B-B14F-4D97-AF65-F5344CB8AC3E}">
        <p14:creationId xmlns:p14="http://schemas.microsoft.com/office/powerpoint/2010/main" val="2059710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ucanr.edu</a:t>
            </a:r>
            <a:r>
              <a:rPr lang="en-US" dirty="0"/>
              <a:t>/blogs/</a:t>
            </a:r>
            <a:r>
              <a:rPr lang="en-US" dirty="0" err="1"/>
              <a:t>blogcore</a:t>
            </a:r>
            <a:r>
              <a:rPr lang="en-US" dirty="0"/>
              <a:t>/</a:t>
            </a:r>
            <a:r>
              <a:rPr lang="en-US" dirty="0" err="1"/>
              <a:t>postdetail.cfm?postnum</a:t>
            </a:r>
            <a:r>
              <a:rPr lang="en-US" dirty="0"/>
              <a:t>=42922</a:t>
            </a:r>
          </a:p>
          <a:p>
            <a:r>
              <a:rPr lang="en-US" sz="1200" i="1" dirty="0" err="1">
                <a:solidFill>
                  <a:schemeClr val="tx2">
                    <a:lumMod val="75000"/>
                  </a:schemeClr>
                </a:solidFill>
              </a:rPr>
              <a:t>Eriogonum</a:t>
            </a:r>
            <a:r>
              <a:rPr lang="en-US" sz="1200" i="1" dirty="0">
                <a:solidFill>
                  <a:schemeClr val="tx2">
                    <a:lumMod val="75000"/>
                  </a:schemeClr>
                </a:solidFill>
              </a:rPr>
              <a:t> </a:t>
            </a:r>
            <a:r>
              <a:rPr lang="en-US" sz="1200" i="1" dirty="0" err="1">
                <a:solidFill>
                  <a:schemeClr val="tx2">
                    <a:lumMod val="75000"/>
                  </a:schemeClr>
                </a:solidFill>
              </a:rPr>
              <a:t>giganteum</a:t>
            </a:r>
            <a:endParaRPr lang="en-US" sz="1200" dirty="0">
              <a:solidFill>
                <a:schemeClr val="tx2">
                  <a:lumMod val="75000"/>
                </a:schemeClr>
              </a:solidFill>
            </a:endParaRPr>
          </a:p>
          <a:p>
            <a:r>
              <a:rPr lang="en-US" sz="1200" dirty="0" err="1">
                <a:solidFill>
                  <a:schemeClr val="tx2">
                    <a:lumMod val="75000"/>
                  </a:schemeClr>
                </a:solidFill>
              </a:rPr>
              <a:t>erion</a:t>
            </a:r>
            <a:r>
              <a:rPr lang="en-US" sz="1200" dirty="0">
                <a:solidFill>
                  <a:schemeClr val="tx2">
                    <a:lumMod val="75000"/>
                  </a:schemeClr>
                </a:solidFill>
              </a:rPr>
              <a:t>=wool </a:t>
            </a:r>
          </a:p>
          <a:p>
            <a:r>
              <a:rPr lang="en-US" sz="1200" dirty="0" err="1">
                <a:solidFill>
                  <a:schemeClr val="tx2">
                    <a:lumMod val="75000"/>
                  </a:schemeClr>
                </a:solidFill>
              </a:rPr>
              <a:t>gonu</a:t>
            </a:r>
            <a:r>
              <a:rPr lang="en-US" sz="1200" dirty="0">
                <a:solidFill>
                  <a:schemeClr val="tx2">
                    <a:lumMod val="75000"/>
                  </a:schemeClr>
                </a:solidFill>
              </a:rPr>
              <a:t>=knee</a:t>
            </a:r>
          </a:p>
          <a:p>
            <a:r>
              <a:rPr lang="en-US" sz="1200" dirty="0">
                <a:solidFill>
                  <a:schemeClr val="tx2">
                    <a:lumMod val="75000"/>
                  </a:schemeClr>
                </a:solidFill>
              </a:rPr>
              <a:t>         “woolly knees”</a:t>
            </a:r>
            <a:endParaRPr lang="en-US" sz="1100" dirty="0">
              <a:solidFill>
                <a:schemeClr val="tx2">
                  <a:lumMod val="75000"/>
                </a:schemeClr>
              </a:solidFill>
            </a:endParaRPr>
          </a:p>
          <a:p>
            <a:r>
              <a:rPr lang="en-US" sz="1100" dirty="0">
                <a:solidFill>
                  <a:schemeClr val="tx2">
                    <a:lumMod val="75000"/>
                  </a:schemeClr>
                </a:solidFill>
              </a:rPr>
              <a:t>refers to hairs </a:t>
            </a:r>
          </a:p>
          <a:p>
            <a:r>
              <a:rPr lang="en-US" sz="1100" dirty="0">
                <a:solidFill>
                  <a:schemeClr val="tx2">
                    <a:lumMod val="75000"/>
                  </a:schemeClr>
                </a:solidFill>
              </a:rPr>
              <a:t>on the stems</a:t>
            </a:r>
          </a:p>
          <a:p>
            <a:r>
              <a:rPr lang="en-US" dirty="0"/>
              <a:t>COMMON NAME buckwheat</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31</a:t>
            </a:fld>
            <a:endParaRPr lang="en-US"/>
          </a:p>
        </p:txBody>
      </p:sp>
    </p:spTree>
    <p:extLst>
      <p:ext uri="{BB962C8B-B14F-4D97-AF65-F5344CB8AC3E}">
        <p14:creationId xmlns:p14="http://schemas.microsoft.com/office/powerpoint/2010/main" val="52654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32</a:t>
            </a:fld>
            <a:endParaRPr lang="en-US"/>
          </a:p>
        </p:txBody>
      </p:sp>
    </p:spTree>
    <p:extLst>
      <p:ext uri="{BB962C8B-B14F-4D97-AF65-F5344CB8AC3E}">
        <p14:creationId xmlns:p14="http://schemas.microsoft.com/office/powerpoint/2010/main" val="72037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33</a:t>
            </a:fld>
            <a:endParaRPr lang="en-US"/>
          </a:p>
        </p:txBody>
      </p:sp>
    </p:spTree>
    <p:extLst>
      <p:ext uri="{BB962C8B-B14F-4D97-AF65-F5344CB8AC3E}">
        <p14:creationId xmlns:p14="http://schemas.microsoft.com/office/powerpoint/2010/main" val="2300778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Rosemary is now in the sage family. It has lost its “officinalis” </a:t>
            </a:r>
            <a:r>
              <a:rPr lang="en-US"/>
              <a:t>specific epithet…</a:t>
            </a:r>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34</a:t>
            </a:fld>
            <a:endParaRPr lang="en-US"/>
          </a:p>
        </p:txBody>
      </p:sp>
    </p:spTree>
    <p:extLst>
      <p:ext uri="{BB962C8B-B14F-4D97-AF65-F5344CB8AC3E}">
        <p14:creationId xmlns:p14="http://schemas.microsoft.com/office/powerpoint/2010/main" val="1354357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35</a:t>
            </a:fld>
            <a:endParaRPr lang="en-US"/>
          </a:p>
        </p:txBody>
      </p:sp>
    </p:spTree>
    <p:extLst>
      <p:ext uri="{BB962C8B-B14F-4D97-AF65-F5344CB8AC3E}">
        <p14:creationId xmlns:p14="http://schemas.microsoft.com/office/powerpoint/2010/main" val="67561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Common names usually reflect some conspicuous or valuable characteristic of the plant, not its taxonomic group.</a:t>
            </a:r>
          </a:p>
          <a:p>
            <a:r>
              <a:rPr lang="en-US" sz="1200" kern="1200" dirty="0">
                <a:solidFill>
                  <a:schemeClr val="tx1"/>
                </a:solidFill>
                <a:effectLst/>
                <a:latin typeface="+mn-lt"/>
                <a:ea typeface="+mn-ea"/>
                <a:cs typeface="+mn-cs"/>
              </a:rPr>
              <a:t>18 different species have Bluebell as part of their common name.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Botanical Names Botanical Latin</a:t>
            </a:r>
          </a:p>
          <a:p>
            <a:r>
              <a:rPr lang="en-US" sz="1200" kern="1200" dirty="0">
                <a:solidFill>
                  <a:schemeClr val="tx1"/>
                </a:solidFill>
                <a:effectLst/>
                <a:latin typeface="+mn-lt"/>
                <a:ea typeface="+mn-ea"/>
                <a:cs typeface="+mn-cs"/>
              </a:rPr>
              <a:t>why Latin? or </a:t>
            </a:r>
            <a:r>
              <a:rPr lang="en-US" sz="1200" b="1" u="sng" kern="1200" dirty="0">
                <a:solidFill>
                  <a:schemeClr val="tx1"/>
                </a:solidFill>
                <a:effectLst/>
                <a:latin typeface="+mn-lt"/>
                <a:ea typeface="+mn-ea"/>
                <a:cs typeface="+mn-cs"/>
              </a:rPr>
              <a:t>Latinized words</a:t>
            </a:r>
            <a:r>
              <a:rPr lang="en-US" sz="1200" b="1" u="none" kern="120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(may be Greek or???).   = </a:t>
            </a:r>
            <a:r>
              <a:rPr lang="en-US" sz="1200" b="1" kern="1200" dirty="0">
                <a:solidFill>
                  <a:schemeClr val="tx1"/>
                </a:solidFill>
                <a:effectLst/>
                <a:latin typeface="+mn-lt"/>
                <a:ea typeface="+mn-ea"/>
                <a:cs typeface="+mn-cs"/>
              </a:rPr>
              <a:t>language of science</a:t>
            </a:r>
          </a:p>
          <a:p>
            <a:r>
              <a:rPr lang="en-US" sz="1200" kern="1200" dirty="0">
                <a:solidFill>
                  <a:schemeClr val="tx1"/>
                </a:solidFill>
                <a:effectLst/>
                <a:latin typeface="+mn-lt"/>
                <a:ea typeface="+mn-ea"/>
                <a:cs typeface="+mn-cs"/>
              </a:rPr>
              <a:t>NOT JUST FOR PLANT GEEKS</a:t>
            </a:r>
          </a:p>
          <a:p>
            <a:r>
              <a:rPr lang="en-US" sz="1200" kern="1200" dirty="0">
                <a:solidFill>
                  <a:schemeClr val="tx1"/>
                </a:solidFill>
                <a:effectLst/>
                <a:latin typeface="+mn-lt"/>
                <a:ea typeface="+mn-ea"/>
                <a:cs typeface="+mn-cs"/>
              </a:rPr>
              <a:t>tall vs. ground cover; swamp vs. dry; shade vs. sun</a:t>
            </a:r>
          </a:p>
          <a:p>
            <a:r>
              <a:rPr lang="en-US" sz="1200" kern="1200" dirty="0">
                <a:solidFill>
                  <a:schemeClr val="tx1"/>
                </a:solidFill>
                <a:effectLst/>
                <a:latin typeface="+mn-lt"/>
                <a:ea typeface="+mn-ea"/>
                <a:cs typeface="+mn-cs"/>
              </a:rPr>
              <a:t>Binomial Nomenclature “2 name names”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9</a:t>
            </a:fld>
            <a:endParaRPr lang="en-US"/>
          </a:p>
        </p:txBody>
      </p:sp>
    </p:spTree>
    <p:extLst>
      <p:ext uri="{BB962C8B-B14F-4D97-AF65-F5344CB8AC3E}">
        <p14:creationId xmlns:p14="http://schemas.microsoft.com/office/powerpoint/2010/main" val="2561437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gas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tä</a:t>
            </a:r>
            <a:r>
              <a:rPr lang="en-US" sz="1200" kern="1200" dirty="0">
                <a:solidFill>
                  <a:schemeClr val="tx1"/>
                </a:solidFill>
                <a:effectLst/>
                <a:latin typeface="+mn-lt"/>
                <a:ea typeface="+mn-ea"/>
                <a:cs typeface="+mn-cs"/>
              </a:rPr>
              <a:t> key, A gas </a:t>
            </a:r>
            <a:r>
              <a:rPr lang="en-US" sz="1200" b="1" kern="1200" dirty="0" err="1">
                <a:solidFill>
                  <a:schemeClr val="tx1"/>
                </a:solidFill>
                <a:effectLst/>
                <a:latin typeface="+mn-lt"/>
                <a:ea typeface="+mn-ea"/>
                <a:cs typeface="+mn-cs"/>
              </a:rPr>
              <a:t>tā</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key or A gas </a:t>
            </a:r>
            <a:r>
              <a:rPr lang="en-US" sz="1200" b="1" kern="1200" dirty="0" err="1">
                <a:solidFill>
                  <a:schemeClr val="tx1"/>
                </a:solidFill>
                <a:effectLst/>
                <a:latin typeface="+mn-lt"/>
                <a:ea typeface="+mn-ea"/>
                <a:cs typeface="+mn-cs"/>
              </a:rPr>
              <a:t>tä</a:t>
            </a:r>
            <a:r>
              <a:rPr lang="en-US" sz="1200" kern="1200" dirty="0">
                <a:solidFill>
                  <a:schemeClr val="tx1"/>
                </a:solidFill>
                <a:effectLst/>
                <a:latin typeface="+mn-lt"/>
                <a:ea typeface="+mn-ea"/>
                <a:cs typeface="+mn-cs"/>
              </a:rPr>
              <a:t> key A </a:t>
            </a:r>
            <a:r>
              <a:rPr lang="en-US" sz="1200" kern="1200" dirty="0" err="1">
                <a:solidFill>
                  <a:schemeClr val="tx1"/>
                </a:solidFill>
                <a:effectLst/>
                <a:latin typeface="+mn-lt"/>
                <a:ea typeface="+mn-ea"/>
                <a:cs typeface="+mn-cs"/>
              </a:rPr>
              <a:t>ga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stash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ē</a:t>
            </a:r>
            <a:r>
              <a:rPr lang="en-US" sz="1200" kern="1200" dirty="0">
                <a:solidFill>
                  <a:schemeClr val="tx1"/>
                </a:solidFill>
                <a:effectLst/>
                <a:latin typeface="+mn-lt"/>
                <a:ea typeface="+mn-ea"/>
                <a:cs typeface="+mn-cs"/>
              </a:rPr>
              <a:t> or A gas </a:t>
            </a:r>
            <a:r>
              <a:rPr lang="en-US" sz="1200" b="1" kern="1200" dirty="0" err="1">
                <a:solidFill>
                  <a:schemeClr val="tx1"/>
                </a:solidFill>
                <a:effectLst/>
                <a:latin typeface="+mn-lt"/>
                <a:ea typeface="+mn-ea"/>
                <a:cs typeface="+mn-cs"/>
              </a:rPr>
              <a:t>tash</a:t>
            </a:r>
            <a:r>
              <a:rPr lang="en-US" sz="1200" kern="1200" dirty="0">
                <a:solidFill>
                  <a:schemeClr val="tx1"/>
                </a:solidFill>
                <a:effectLst/>
                <a:latin typeface="+mn-lt"/>
                <a:ea typeface="+mn-ea"/>
                <a:cs typeface="+mn-cs"/>
              </a:rPr>
              <a:t>.  However, if you’re still not comfortable uttering the name in public, call these superb plants by one of their common names; </a:t>
            </a:r>
            <a:r>
              <a:rPr lang="en-US" sz="1200" b="1" kern="1200" dirty="0">
                <a:solidFill>
                  <a:schemeClr val="tx1"/>
                </a:solidFill>
                <a:effectLst/>
                <a:latin typeface="+mn-lt"/>
                <a:ea typeface="+mn-ea"/>
                <a:cs typeface="+mn-cs"/>
              </a:rPr>
              <a:t>hummingbird mint or hyssop.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https://</a:t>
            </a:r>
            <a:r>
              <a:rPr lang="en-US" sz="1200" b="1" kern="1200" dirty="0" err="1">
                <a:solidFill>
                  <a:schemeClr val="tx1"/>
                </a:solidFill>
                <a:effectLst/>
                <a:latin typeface="+mn-lt"/>
                <a:ea typeface="+mn-ea"/>
                <a:cs typeface="+mn-cs"/>
              </a:rPr>
              <a:t>www.highcountrygardens.com</a:t>
            </a:r>
            <a:r>
              <a:rPr lang="en-US" sz="1200" b="1" kern="1200" dirty="0">
                <a:solidFill>
                  <a:schemeClr val="tx1"/>
                </a:solidFill>
                <a:effectLst/>
                <a:latin typeface="+mn-lt"/>
                <a:ea typeface="+mn-ea"/>
                <a:cs typeface="+mn-cs"/>
              </a:rPr>
              <a:t>/gardening/Agastache</a:t>
            </a:r>
          </a:p>
          <a:p>
            <a:endParaRPr lang="en-US" dirty="0"/>
          </a:p>
          <a:p>
            <a:r>
              <a:rPr lang="en-US" sz="1200" kern="1200" dirty="0">
                <a:solidFill>
                  <a:schemeClr val="tx1"/>
                </a:solidFill>
                <a:effectLst/>
                <a:latin typeface="+mn-lt"/>
                <a:ea typeface="+mn-ea"/>
                <a:cs typeface="+mn-cs"/>
              </a:rPr>
              <a:t>1.  ah-GAH-</a:t>
            </a:r>
            <a:r>
              <a:rPr lang="en-US" sz="1200" kern="1200" dirty="0" err="1">
                <a:solidFill>
                  <a:schemeClr val="tx1"/>
                </a:solidFill>
                <a:effectLst/>
                <a:latin typeface="+mn-lt"/>
                <a:ea typeface="+mn-ea"/>
                <a:cs typeface="+mn-cs"/>
              </a:rPr>
              <a:t>sta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kee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https://plants.ces.ncsu.edu/plants/agastache/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ah-GAH-</a:t>
            </a:r>
            <a:r>
              <a:rPr lang="en-US" sz="1200" kern="1200" dirty="0" err="1">
                <a:solidFill>
                  <a:schemeClr val="tx1"/>
                </a:solidFill>
                <a:effectLst/>
                <a:latin typeface="+mn-lt"/>
                <a:ea typeface="+mn-ea"/>
                <a:cs typeface="+mn-cs"/>
              </a:rPr>
              <a:t>sta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kee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www.missouribotanicalgarden.org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PlantFinder</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PlantFinderDetails.aspx?kempercode</a:t>
            </a:r>
            <a:r>
              <a:rPr lang="en-US" sz="1200" kern="1200" dirty="0">
                <a:solidFill>
                  <a:schemeClr val="tx1"/>
                </a:solidFill>
                <a:effectLst/>
                <a:latin typeface="+mn-lt"/>
                <a:ea typeface="+mn-ea"/>
                <a:cs typeface="+mn-cs"/>
              </a:rPr>
              <a:t>=d554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ah -</a:t>
            </a:r>
            <a:r>
              <a:rPr lang="en-US" sz="1200" kern="1200" dirty="0" err="1">
                <a:solidFill>
                  <a:schemeClr val="tx1"/>
                </a:solidFill>
                <a:effectLst/>
                <a:latin typeface="+mn-lt"/>
                <a:ea typeface="+mn-ea"/>
                <a:cs typeface="+mn-cs"/>
              </a:rPr>
              <a:t>gah</a:t>
            </a:r>
            <a:r>
              <a:rPr lang="en-US" sz="1200" kern="1200" dirty="0">
                <a:solidFill>
                  <a:schemeClr val="tx1"/>
                </a:solidFill>
                <a:effectLst/>
                <a:latin typeface="+mn-lt"/>
                <a:ea typeface="+mn-ea"/>
                <a:cs typeface="+mn-cs"/>
              </a:rPr>
              <a:t>-STAH–key	</a:t>
            </a:r>
            <a:r>
              <a:rPr lang="en-US" sz="1200" i="1" u="none" strike="noStrike" kern="1200" dirty="0">
                <a:solidFill>
                  <a:schemeClr val="tx1"/>
                </a:solidFill>
                <a:effectLst/>
                <a:latin typeface="+mn-lt"/>
                <a:ea typeface="+mn-ea"/>
                <a:cs typeface="+mn-cs"/>
                <a:hlinkClick r:id="rId4"/>
              </a:rPr>
              <a:t>sonomamg.ucanr.edu</a:t>
            </a:r>
            <a:r>
              <a:rPr lang="en-US" sz="1200" u="none" strike="noStrike" kern="1200" dirty="0">
                <a:solidFill>
                  <a:schemeClr val="tx1"/>
                </a:solidFill>
                <a:effectLst/>
                <a:latin typeface="+mn-lt"/>
                <a:ea typeface="+mn-ea"/>
                <a:cs typeface="+mn-cs"/>
                <a:hlinkClick r:id="rId4"/>
              </a:rPr>
              <a:t> › Plant_of_the_Month › Agastache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a:t>
            </a:r>
          </a:p>
          <a:p>
            <a:r>
              <a:rPr lang="en-US" sz="1200" u="sng" kern="1200" dirty="0">
                <a:solidFill>
                  <a:schemeClr val="tx1"/>
                </a:solidFill>
                <a:effectLst/>
                <a:latin typeface="+mn-lt"/>
                <a:ea typeface="+mn-ea"/>
                <a:cs typeface="+mn-cs"/>
                <a:hlinkClick r:id="rId5"/>
              </a:rPr>
              <a:t>https://cals.arizona.edu/cochise/mg/sites/cals.arizona.edu.cochise.mg/files/newsletter/Aug17.pdf</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p>
          <a:p>
            <a:pPr fontAlgn="ctr"/>
            <a:r>
              <a:rPr lang="en-US" sz="1200" b="1" u="sng" kern="1200" dirty="0">
                <a:solidFill>
                  <a:schemeClr val="tx1"/>
                </a:solidFill>
                <a:effectLst/>
                <a:latin typeface="+mn-lt"/>
                <a:ea typeface="+mn-ea"/>
                <a:cs typeface="+mn-cs"/>
              </a:rPr>
              <a:t>Denver Post</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How do you say “</a:t>
            </a:r>
            <a:r>
              <a:rPr lang="en-US" sz="1200" kern="1200" dirty="0" err="1">
                <a:solidFill>
                  <a:schemeClr val="tx1"/>
                </a:solidFill>
                <a:effectLst/>
                <a:latin typeface="+mn-lt"/>
                <a:ea typeface="+mn-ea"/>
                <a:cs typeface="+mn-cs"/>
              </a:rPr>
              <a:t>agastache</a:t>
            </a:r>
            <a:r>
              <a:rPr lang="en-US" sz="1200" kern="1200" dirty="0">
                <a:solidFill>
                  <a:schemeClr val="tx1"/>
                </a:solidFill>
                <a:effectLst/>
                <a:latin typeface="+mn-lt"/>
                <a:ea typeface="+mn-ea"/>
                <a:cs typeface="+mn-cs"/>
              </a:rPr>
              <a:t>”? To rhyme with wacky? Even those who breed the plant don’t agree. Joy Andrews calls it “ah-GAH-</a:t>
            </a:r>
            <a:r>
              <a:rPr lang="en-US" sz="1200" kern="1200" dirty="0" err="1">
                <a:solidFill>
                  <a:schemeClr val="tx1"/>
                </a:solidFill>
                <a:effectLst/>
                <a:latin typeface="+mn-lt"/>
                <a:ea typeface="+mn-ea"/>
                <a:cs typeface="+mn-cs"/>
              </a:rPr>
              <a:t>sta</a:t>
            </a:r>
            <a:r>
              <a:rPr lang="en-US" sz="1200" kern="1200" dirty="0">
                <a:solidFill>
                  <a:schemeClr val="tx1"/>
                </a:solidFill>
                <a:effectLst/>
                <a:latin typeface="+mn-lt"/>
                <a:ea typeface="+mn-ea"/>
                <a:cs typeface="+mn-cs"/>
              </a:rPr>
              <a:t>-key,” a pronunciation she says renowned Colorado garden author Lauren Springer Ogden got from the Brits. An article in Southern Living magazine from in 1996 listed two more: “a-</a:t>
            </a:r>
            <a:r>
              <a:rPr lang="en-US" sz="1200" kern="1200" dirty="0" err="1">
                <a:solidFill>
                  <a:schemeClr val="tx1"/>
                </a:solidFill>
                <a:effectLst/>
                <a:latin typeface="+mn-lt"/>
                <a:ea typeface="+mn-ea"/>
                <a:cs typeface="+mn-cs"/>
              </a:rPr>
              <a:t>guh</a:t>
            </a:r>
            <a:r>
              <a:rPr lang="en-US" sz="1200" kern="1200" dirty="0">
                <a:solidFill>
                  <a:schemeClr val="tx1"/>
                </a:solidFill>
                <a:effectLst/>
                <a:latin typeface="+mn-lt"/>
                <a:ea typeface="+mn-ea"/>
                <a:cs typeface="+mn-cs"/>
              </a:rPr>
              <a:t>-STASH” or “aga-STAH-</a:t>
            </a:r>
            <a:r>
              <a:rPr lang="en-US" sz="1200" kern="1200" dirty="0" err="1">
                <a:solidFill>
                  <a:schemeClr val="tx1"/>
                </a:solidFill>
                <a:effectLst/>
                <a:latin typeface="+mn-lt"/>
                <a:ea typeface="+mn-ea"/>
                <a:cs typeface="+mn-cs"/>
              </a:rPr>
              <a:t>chee</a:t>
            </a:r>
            <a:r>
              <a:rPr lang="en-US" sz="1200" kern="1200" dirty="0">
                <a:solidFill>
                  <a:schemeClr val="tx1"/>
                </a:solidFill>
                <a:effectLst/>
                <a:latin typeface="+mn-lt"/>
                <a:ea typeface="+mn-ea"/>
                <a:cs typeface="+mn-cs"/>
              </a:rPr>
              <a:t>.” High Country Gardens’ honcho David Salman says “</a:t>
            </a:r>
            <a:r>
              <a:rPr lang="en-US" sz="1200" kern="1200" dirty="0" err="1">
                <a:solidFill>
                  <a:schemeClr val="tx1"/>
                </a:solidFill>
                <a:effectLst/>
                <a:latin typeface="+mn-lt"/>
                <a:ea typeface="+mn-ea"/>
                <a:cs typeface="+mn-cs"/>
              </a:rPr>
              <a:t>agah</a:t>
            </a:r>
            <a:r>
              <a:rPr lang="en-US" sz="1200" kern="1200" dirty="0">
                <a:solidFill>
                  <a:schemeClr val="tx1"/>
                </a:solidFill>
                <a:effectLst/>
                <a:latin typeface="+mn-lt"/>
                <a:ea typeface="+mn-ea"/>
                <a:cs typeface="+mn-cs"/>
              </a:rPr>
              <a:t>-STEAK-</a:t>
            </a:r>
            <a:r>
              <a:rPr lang="en-US" sz="1200" kern="1200" dirty="0" err="1">
                <a:solidFill>
                  <a:schemeClr val="tx1"/>
                </a:solidFill>
                <a:effectLst/>
                <a:latin typeface="+mn-lt"/>
                <a:ea typeface="+mn-ea"/>
                <a:cs typeface="+mn-cs"/>
              </a:rPr>
              <a:t>ee</a:t>
            </a:r>
            <a:r>
              <a:rPr lang="en-US" sz="1200" kern="1200" dirty="0">
                <a:solidFill>
                  <a:schemeClr val="tx1"/>
                </a:solidFill>
                <a:effectLst/>
                <a:latin typeface="+mn-lt"/>
                <a:ea typeface="+mn-ea"/>
                <a:cs typeface="+mn-cs"/>
              </a:rPr>
              <a:t>,” but some of his staff say “aga-STOCK-</a:t>
            </a:r>
            <a:r>
              <a:rPr lang="en-US" sz="1200" kern="1200" dirty="0" err="1">
                <a:solidFill>
                  <a:schemeClr val="tx1"/>
                </a:solidFill>
                <a:effectLst/>
                <a:latin typeface="+mn-lt"/>
                <a:ea typeface="+mn-ea"/>
                <a:cs typeface="+mn-cs"/>
              </a:rPr>
              <a:t>ee</a:t>
            </a:r>
            <a:r>
              <a:rPr lang="en-US" sz="1200" kern="1200" dirty="0">
                <a:solidFill>
                  <a:schemeClr val="tx1"/>
                </a:solidFill>
                <a:effectLst/>
                <a:latin typeface="+mn-lt"/>
                <a:ea typeface="+mn-ea"/>
                <a:cs typeface="+mn-cs"/>
              </a:rPr>
              <a:t>.” You could avoid the whole sticky issue by doing what Andrews does: She just pronounces it the way the person she’s talking to is pronouncing it.</a:t>
            </a:r>
          </a:p>
          <a:p>
            <a:pPr fontAlgn="base"/>
            <a:r>
              <a:rPr lang="en-US" sz="1200" u="sng" kern="1200" dirty="0">
                <a:solidFill>
                  <a:schemeClr val="tx1"/>
                </a:solidFill>
                <a:effectLst/>
                <a:latin typeface="+mn-lt"/>
                <a:ea typeface="+mn-ea"/>
                <a:cs typeface="+mn-cs"/>
                <a:hlinkClick r:id="rId6"/>
              </a:rPr>
              <a:t>https://www.denverpost.com/2008/05/16/you-say-aga-stah-chee-i-say-agah-steak-ee/</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36</a:t>
            </a:fld>
            <a:endParaRPr lang="en-US"/>
          </a:p>
        </p:txBody>
      </p:sp>
    </p:spTree>
    <p:extLst>
      <p:ext uri="{BB962C8B-B14F-4D97-AF65-F5344CB8AC3E}">
        <p14:creationId xmlns:p14="http://schemas.microsoft.com/office/powerpoint/2010/main" val="1281997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38</a:t>
            </a:fld>
            <a:endParaRPr lang="en-US"/>
          </a:p>
        </p:txBody>
      </p:sp>
    </p:spTree>
    <p:extLst>
      <p:ext uri="{BB962C8B-B14F-4D97-AF65-F5344CB8AC3E}">
        <p14:creationId xmlns:p14="http://schemas.microsoft.com/office/powerpoint/2010/main" val="2916792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39</a:t>
            </a:fld>
            <a:endParaRPr lang="en-US"/>
          </a:p>
        </p:txBody>
      </p:sp>
    </p:spTree>
    <p:extLst>
      <p:ext uri="{BB962C8B-B14F-4D97-AF65-F5344CB8AC3E}">
        <p14:creationId xmlns:p14="http://schemas.microsoft.com/office/powerpoint/2010/main" val="4154033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chemeClr val="tx2"/>
                </a:solidFill>
              </a:rPr>
              <a:t>A single organism defines a species.</a:t>
            </a:r>
          </a:p>
          <a:p>
            <a:pPr algn="ctr"/>
            <a:r>
              <a:rPr lang="en-US" sz="1200" b="1" dirty="0">
                <a:solidFill>
                  <a:schemeClr val="tx2"/>
                </a:solidFill>
              </a:rPr>
              <a:t>Old information gives way to new.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only proper reasons for changing the name of a distinguishable group of plants are either a more profound knowledge of the facts resulting from adequate taxonomic study or the necessity of giving up a name that is contrary to the Rules of a Code.” — Tony Avent</a:t>
            </a:r>
          </a:p>
          <a:p>
            <a:r>
              <a:rPr lang="en-US" sz="1200" u="sng" kern="1200" dirty="0">
                <a:solidFill>
                  <a:schemeClr val="tx1"/>
                </a:solidFill>
                <a:effectLst/>
                <a:latin typeface="+mn-lt"/>
                <a:ea typeface="+mn-ea"/>
                <a:cs typeface="+mn-cs"/>
                <a:hlinkClick r:id="rId3"/>
              </a:rPr>
              <a:t>https://www.plantdelights.com/blogs/articles/name-that-plant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 concept of the genus </a:t>
            </a:r>
            <a:r>
              <a:rPr lang="en-US" sz="1200" i="1" kern="1200" dirty="0">
                <a:solidFill>
                  <a:schemeClr val="tx1"/>
                </a:solidFill>
                <a:effectLst/>
                <a:latin typeface="+mn-lt"/>
                <a:ea typeface="+mn-ea"/>
                <a:cs typeface="+mn-cs"/>
              </a:rPr>
              <a:t>Aster</a:t>
            </a:r>
            <a:r>
              <a:rPr lang="en-US" sz="1200" kern="1200" dirty="0">
                <a:solidFill>
                  <a:schemeClr val="tx1"/>
                </a:solidFill>
                <a:effectLst/>
                <a:latin typeface="+mn-lt"/>
                <a:ea typeface="+mn-ea"/>
                <a:cs typeface="+mn-cs"/>
              </a:rPr>
              <a:t> is linked (by rules of scientific nomenclature, </a:t>
            </a:r>
            <a:r>
              <a:rPr lang="en-US" sz="1200" u="sng" kern="1200" dirty="0">
                <a:solidFill>
                  <a:schemeClr val="tx1"/>
                </a:solidFill>
                <a:effectLst/>
                <a:latin typeface="+mn-lt"/>
                <a:ea typeface="+mn-ea"/>
                <a:cs typeface="+mn-cs"/>
                <a:hlinkClick r:id="rId4"/>
              </a:rPr>
              <a:t>ICBN</a:t>
            </a:r>
            <a:r>
              <a:rPr lang="en-US" sz="1200" kern="1200" dirty="0">
                <a:solidFill>
                  <a:schemeClr val="tx1"/>
                </a:solidFill>
                <a:effectLst/>
                <a:latin typeface="+mn-lt"/>
                <a:ea typeface="+mn-ea"/>
                <a:cs typeface="+mn-cs"/>
              </a:rPr>
              <a:t>) to a single species –– </a:t>
            </a:r>
            <a:r>
              <a:rPr lang="en-US" sz="1200" i="1" kern="1200" dirty="0">
                <a:solidFill>
                  <a:schemeClr val="tx1"/>
                </a:solidFill>
                <a:effectLst/>
                <a:latin typeface="+mn-lt"/>
                <a:ea typeface="+mn-ea"/>
                <a:cs typeface="+mn-cs"/>
              </a:rPr>
              <a:t>Aster </a:t>
            </a:r>
            <a:r>
              <a:rPr lang="en-US" sz="1200" i="1" kern="1200" dirty="0" err="1">
                <a:solidFill>
                  <a:schemeClr val="tx1"/>
                </a:solidFill>
                <a:effectLst/>
                <a:latin typeface="+mn-lt"/>
                <a:ea typeface="+mn-ea"/>
                <a:cs typeface="+mn-cs"/>
              </a:rPr>
              <a:t>amellus</a:t>
            </a:r>
            <a:r>
              <a:rPr lang="en-US" sz="1200" kern="1200" dirty="0">
                <a:solidFill>
                  <a:schemeClr val="tx1"/>
                </a:solidFill>
                <a:effectLst/>
                <a:latin typeface="+mn-lt"/>
                <a:ea typeface="+mn-ea"/>
                <a:cs typeface="+mn-cs"/>
              </a:rPr>
              <a:t>, native to Europe and Asia –– the name </a:t>
            </a:r>
            <a:r>
              <a:rPr lang="en-US" sz="1200" i="1" kern="1200" dirty="0">
                <a:solidFill>
                  <a:schemeClr val="tx1"/>
                </a:solidFill>
                <a:effectLst/>
                <a:latin typeface="+mn-lt"/>
                <a:ea typeface="+mn-ea"/>
                <a:cs typeface="+mn-cs"/>
              </a:rPr>
              <a:t>Aster</a:t>
            </a:r>
            <a:r>
              <a:rPr lang="en-US" sz="1200" kern="1200" dirty="0">
                <a:solidFill>
                  <a:schemeClr val="tx1"/>
                </a:solidFill>
                <a:effectLst/>
                <a:latin typeface="+mn-lt"/>
                <a:ea typeface="+mn-ea"/>
                <a:cs typeface="+mn-cs"/>
              </a:rPr>
              <a:t> is most appropriately associated with the Eurasian species, leaving the approximately 180 North American species to find names within other genera. </a:t>
            </a:r>
          </a:p>
          <a:p>
            <a:r>
              <a:rPr lang="en-US" sz="1200" u="sng" kern="1200" dirty="0">
                <a:solidFill>
                  <a:schemeClr val="tx1"/>
                </a:solidFill>
                <a:effectLst/>
                <a:latin typeface="+mn-lt"/>
                <a:ea typeface="+mn-ea"/>
                <a:cs typeface="+mn-cs"/>
                <a:hlinkClick r:id="rId5"/>
              </a:rPr>
              <a:t>http://www.guynesom.com/NameChangesInAsterWEB.htm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40</a:t>
            </a:fld>
            <a:endParaRPr lang="en-US"/>
          </a:p>
        </p:txBody>
      </p:sp>
    </p:spTree>
    <p:extLst>
      <p:ext uri="{BB962C8B-B14F-4D97-AF65-F5344CB8AC3E}">
        <p14:creationId xmlns:p14="http://schemas.microsoft.com/office/powerpoint/2010/main" val="3764957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41</a:t>
            </a:fld>
            <a:endParaRPr lang="en-US"/>
          </a:p>
        </p:txBody>
      </p:sp>
    </p:spTree>
    <p:extLst>
      <p:ext uri="{BB962C8B-B14F-4D97-AF65-F5344CB8AC3E}">
        <p14:creationId xmlns:p14="http://schemas.microsoft.com/office/powerpoint/2010/main" val="2962241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DNA studies are changing how plants are classified. Recently, rosemary was reclassified within the </a:t>
            </a:r>
            <a:br>
              <a:rPr lang="en-US" sz="1200" u="none" kern="1200" dirty="0">
                <a:solidFill>
                  <a:schemeClr val="tx1"/>
                </a:solidFill>
                <a:effectLst/>
                <a:latin typeface="+mn-lt"/>
                <a:ea typeface="+mn-ea"/>
                <a:cs typeface="+mn-cs"/>
              </a:rPr>
            </a:br>
            <a:r>
              <a:rPr lang="en-US" sz="1200" u="none" kern="1200" dirty="0">
                <a:solidFill>
                  <a:schemeClr val="tx1"/>
                </a:solidFill>
                <a:effectLst/>
                <a:latin typeface="+mn-lt"/>
                <a:ea typeface="+mn-ea"/>
                <a:cs typeface="+mn-cs"/>
              </a:rPr>
              <a:t>Salvia genus. Its new name is </a:t>
            </a:r>
            <a:r>
              <a:rPr lang="en-US" sz="1200" i="1" u="none" kern="1200" dirty="0">
                <a:solidFill>
                  <a:schemeClr val="tx1"/>
                </a:solidFill>
                <a:effectLst/>
                <a:latin typeface="+mn-lt"/>
                <a:ea typeface="+mn-ea"/>
                <a:cs typeface="+mn-cs"/>
              </a:rPr>
              <a:t>Salvia </a:t>
            </a:r>
            <a:r>
              <a:rPr lang="en-US" sz="1200" i="1" u="none" kern="1200" dirty="0" err="1">
                <a:solidFill>
                  <a:schemeClr val="tx1"/>
                </a:solidFill>
                <a:effectLst/>
                <a:latin typeface="+mn-lt"/>
                <a:ea typeface="+mn-ea"/>
                <a:cs typeface="+mn-cs"/>
              </a:rPr>
              <a:t>rosmarinus</a:t>
            </a:r>
            <a:r>
              <a:rPr lang="en-US" sz="1200" i="1" u="none" kern="1200" dirty="0">
                <a:solidFill>
                  <a:schemeClr val="tx1"/>
                </a:solidFill>
                <a:effectLst/>
                <a:latin typeface="+mn-lt"/>
                <a:ea typeface="+mn-ea"/>
                <a:cs typeface="+mn-cs"/>
              </a:rPr>
              <a:t>. </a:t>
            </a:r>
            <a:r>
              <a:rPr lang="en-US" sz="1200" i="0" u="none" kern="1200" dirty="0">
                <a:solidFill>
                  <a:schemeClr val="tx1"/>
                </a:solidFill>
                <a:effectLst/>
                <a:latin typeface="+mn-lt"/>
                <a:ea typeface="+mn-ea"/>
                <a:cs typeface="+mn-cs"/>
              </a:rPr>
              <a:t>It has lost the </a:t>
            </a:r>
            <a:r>
              <a:rPr lang="en-US" sz="1200" i="1" u="none" kern="1200" dirty="0">
                <a:solidFill>
                  <a:schemeClr val="tx1"/>
                </a:solidFill>
                <a:effectLst/>
                <a:latin typeface="+mn-lt"/>
                <a:ea typeface="+mn-ea"/>
                <a:cs typeface="+mn-cs"/>
              </a:rPr>
              <a:t>officinalis</a:t>
            </a:r>
            <a:r>
              <a:rPr lang="en-US" sz="1200" i="0" u="none" kern="1200" dirty="0">
                <a:solidFill>
                  <a:schemeClr val="tx1"/>
                </a:solidFill>
                <a:effectLst/>
                <a:latin typeface="+mn-lt"/>
                <a:ea typeface="+mn-ea"/>
                <a:cs typeface="+mn-cs"/>
              </a:rPr>
              <a:t> epithet, so it no longer </a:t>
            </a: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obviously culinary, but it still has the rosemary signal wit </a:t>
            </a:r>
            <a:r>
              <a:rPr lang="en-US" sz="1200" u="none" kern="1200">
                <a:solidFill>
                  <a:schemeClr val="tx1"/>
                </a:solidFill>
                <a:effectLst/>
                <a:latin typeface="+mn-lt"/>
                <a:ea typeface="+mn-ea"/>
                <a:cs typeface="+mn-cs"/>
              </a:rPr>
              <a:t>rosmarinus</a:t>
            </a:r>
            <a:r>
              <a:rPr lang="en-US" sz="1200" u="none" kern="1200" dirty="0">
                <a:solidFill>
                  <a:schemeClr val="tx1"/>
                </a:solidFill>
                <a:effectLst/>
                <a:latin typeface="+mn-lt"/>
                <a:ea typeface="+mn-ea"/>
                <a:cs typeface="+mn-cs"/>
              </a:rPr>
              <a:t> in its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https://ucanr.edu/blogs/blogcore/postdetail.cfm?postnum=45824</a:t>
            </a:r>
            <a:r>
              <a:rPr lang="en-US" sz="1200" kern="1200" dirty="0">
                <a:solidFill>
                  <a:schemeClr val="tx1"/>
                </a:solidFill>
                <a:effectLst/>
                <a:latin typeface="+mn-lt"/>
                <a:ea typeface="+mn-ea"/>
                <a:cs typeface="+mn-cs"/>
              </a:rPr>
              <a:t>)</a:t>
            </a:r>
          </a:p>
          <a:p>
            <a:endParaRPr lang="en-US" dirty="0"/>
          </a:p>
          <a:p>
            <a:r>
              <a:rPr lang="en-US" dirty="0"/>
              <a:t>http://</a:t>
            </a:r>
            <a:r>
              <a:rPr lang="en-US" dirty="0" err="1"/>
              <a:t>khkeeler.blogspot.com</a:t>
            </a:r>
            <a:r>
              <a:rPr lang="en-US" dirty="0"/>
              <a:t>/2018/08/what-happened-to-</a:t>
            </a:r>
            <a:r>
              <a:rPr lang="en-US" dirty="0" err="1"/>
              <a:t>rosemary.html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42</a:t>
            </a:fld>
            <a:endParaRPr lang="en-US"/>
          </a:p>
        </p:txBody>
      </p:sp>
    </p:spTree>
    <p:extLst>
      <p:ext uri="{BB962C8B-B14F-4D97-AF65-F5344CB8AC3E}">
        <p14:creationId xmlns:p14="http://schemas.microsoft.com/office/powerpoint/2010/main" val="437801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 at the </a:t>
            </a:r>
            <a:r>
              <a:rPr lang="en-US" sz="1200" b="1" u="sng" dirty="0"/>
              <a:t>specific epithets</a:t>
            </a:r>
            <a:r>
              <a:rPr lang="en-US" sz="1200" dirty="0"/>
              <a:t>. Can you guess their meanings?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about any other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Think, pair share</a:t>
            </a:r>
            <a:r>
              <a:rPr lang="en-US" sz="1200" dirty="0"/>
              <a:t>—Look at the slide and think about  any words you can guess. Then turn to a neighbor and tell what you think, Finally we will share with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Echinacea </a:t>
            </a:r>
            <a:r>
              <a:rPr lang="en-US" sz="1200" b="1" i="1" u="sng" dirty="0"/>
              <a:t>purpurea</a:t>
            </a:r>
            <a:r>
              <a:rPr lang="en-US" sz="1200" b="1" u="sng" dirty="0"/>
              <a:t>. </a:t>
            </a:r>
            <a:r>
              <a:rPr lang="en-US" sz="1200" b="0" i="1" u="none" strike="noStrike" kern="1200" dirty="0">
                <a:solidFill>
                  <a:schemeClr val="tx1"/>
                </a:solidFill>
                <a:effectLst/>
                <a:latin typeface="+mn-lt"/>
                <a:ea typeface="+mn-ea"/>
                <a:cs typeface="+mn-cs"/>
              </a:rPr>
              <a:t>Echinacea</a:t>
            </a:r>
            <a:r>
              <a:rPr lang="en-US" sz="1200" b="0" i="0" u="none" strike="noStrike" kern="1200" dirty="0">
                <a:solidFill>
                  <a:schemeClr val="tx1"/>
                </a:solidFill>
                <a:effectLst/>
                <a:latin typeface="+mn-lt"/>
                <a:ea typeface="+mn-ea"/>
                <a:cs typeface="+mn-cs"/>
              </a:rPr>
              <a:t> comes from the Greek word </a:t>
            </a:r>
            <a:r>
              <a:rPr lang="en-US" sz="1200" b="0" i="1" u="none" strike="noStrike" kern="1200" dirty="0" err="1">
                <a:solidFill>
                  <a:schemeClr val="tx1"/>
                </a:solidFill>
                <a:effectLst/>
                <a:latin typeface="+mn-lt"/>
                <a:ea typeface="+mn-ea"/>
                <a:cs typeface="+mn-cs"/>
              </a:rPr>
              <a:t>echinos</a:t>
            </a:r>
            <a:r>
              <a:rPr lang="en-US" sz="1200" b="0" i="0" u="none" strike="noStrike" kern="1200" dirty="0">
                <a:solidFill>
                  <a:schemeClr val="tx1"/>
                </a:solidFill>
                <a:effectLst/>
                <a:latin typeface="+mn-lt"/>
                <a:ea typeface="+mn-ea"/>
                <a:cs typeface="+mn-cs"/>
              </a:rPr>
              <a:t> meaning hedgehog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dirty="0">
                <a:solidFill>
                  <a:schemeClr val="tx1"/>
                </a:solidFill>
                <a:effectLst/>
                <a:latin typeface="+mn-lt"/>
                <a:ea typeface="+mn-ea"/>
                <a:cs typeface="+mn-cs"/>
              </a:rPr>
              <a:t>purpurea = purple</a:t>
            </a: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Toxicodendron </a:t>
            </a:r>
            <a:r>
              <a:rPr lang="en-US" sz="1200" b="1" i="1" u="sng" dirty="0" err="1"/>
              <a:t>diversilobum</a:t>
            </a:r>
            <a:r>
              <a:rPr lang="en-US" sz="1200" b="1" i="1" u="sng" dirty="0"/>
              <a:t> </a:t>
            </a:r>
            <a:r>
              <a:rPr lang="en-US" sz="1200" i="1" dirty="0"/>
              <a:t> </a:t>
            </a:r>
            <a:r>
              <a:rPr lang="en-US" sz="1200" dirty="0"/>
              <a:t>Toxic—poisonous; dendron--leaf</a:t>
            </a: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err="1"/>
              <a:t>diversilobum</a:t>
            </a:r>
            <a:r>
              <a:rPr lang="en-US" sz="1200" b="1" i="1" u="sng" dirty="0"/>
              <a:t> </a:t>
            </a:r>
            <a:r>
              <a:rPr lang="en-US" sz="1200" b="1" u="sng" dirty="0"/>
              <a:t>= diverse leaf edges.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Tithonia </a:t>
            </a:r>
            <a:r>
              <a:rPr lang="en-US" sz="1200" b="1" i="1" u="sng" dirty="0"/>
              <a:t>rotundifolia</a:t>
            </a:r>
            <a:r>
              <a:rPr lang="en-US" sz="1200" b="1" u="sng" dirty="0"/>
              <a:t>. </a:t>
            </a:r>
            <a:r>
              <a:rPr lang="en-US" sz="1200" b="0" i="0" u="none" strike="noStrike" kern="1200" dirty="0">
                <a:solidFill>
                  <a:schemeClr val="tx1"/>
                </a:solidFill>
                <a:effectLst/>
                <a:latin typeface="+mn-lt"/>
                <a:ea typeface="+mn-ea"/>
                <a:cs typeface="+mn-cs"/>
              </a:rPr>
              <a:t>Tithonus, Greek god, in love with Aurora, goddess of the dawn</a:t>
            </a:r>
            <a:endParaRPr lang="en-US" sz="1200" b="1" u="sng" dirty="0"/>
          </a:p>
          <a:p>
            <a:r>
              <a:rPr lang="en-US" sz="1200" b="1" u="sng" dirty="0"/>
              <a:t>rotundifolia.  = round leaves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Did you see the swallowtail butterfly?</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43</a:t>
            </a:fld>
            <a:endParaRPr lang="en-US"/>
          </a:p>
        </p:txBody>
      </p:sp>
    </p:spTree>
    <p:extLst>
      <p:ext uri="{BB962C8B-B14F-4D97-AF65-F5344CB8AC3E}">
        <p14:creationId xmlns:p14="http://schemas.microsoft.com/office/powerpoint/2010/main" val="2757832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Many economically important products come from the </a:t>
            </a:r>
            <a:r>
              <a:rPr lang="en-US" sz="1200" b="0" i="0" u="none" strike="noStrike" kern="1200">
                <a:solidFill>
                  <a:schemeClr val="tx1"/>
                </a:solidFill>
                <a:effectLst/>
                <a:latin typeface="+mn-lt"/>
                <a:ea typeface="+mn-ea"/>
                <a:cs typeface="+mn-cs"/>
              </a:rPr>
              <a:t>family, Rosaceae</a:t>
            </a:r>
            <a:r>
              <a:rPr lang="en-US" sz="1200" b="0" i="0" u="none" strike="noStrike" kern="1200" dirty="0">
                <a:solidFill>
                  <a:schemeClr val="tx1"/>
                </a:solidFill>
                <a:effectLst/>
                <a:latin typeface="+mn-lt"/>
                <a:ea typeface="+mn-ea"/>
                <a:cs typeface="+mn-cs"/>
              </a:rPr>
              <a:t>. It includes many edible fruits, such as </a:t>
            </a:r>
            <a:r>
              <a:rPr lang="en-US" sz="1200" b="0" i="0" u="none" strike="noStrike" kern="1200" dirty="0">
                <a:solidFill>
                  <a:schemeClr val="tx1"/>
                </a:solidFill>
                <a:effectLst/>
                <a:latin typeface="+mn-lt"/>
                <a:ea typeface="+mn-ea"/>
                <a:cs typeface="+mn-cs"/>
                <a:hlinkClick r:id="rId3" tooltip="Apple"/>
              </a:rPr>
              <a:t>apples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Pear"/>
              </a:rPr>
              <a:t>pears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Quince"/>
              </a:rPr>
              <a:t>quinces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Apricot"/>
              </a:rPr>
              <a:t>apricots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Plum"/>
              </a:rPr>
              <a:t>plums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tooltip="Cherry"/>
              </a:rPr>
              <a:t>cherries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tooltip="Peach"/>
              </a:rPr>
              <a:t>peaches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0" tooltip="Raspberry"/>
              </a:rPr>
              <a:t>raspberries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tooltip="Loquat"/>
              </a:rPr>
              <a:t>loquats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2" tooltip="Strawberry"/>
              </a:rPr>
              <a:t>strawberries</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3" tooltip="Almond"/>
              </a:rPr>
              <a:t>almonds</a:t>
            </a:r>
            <a:r>
              <a:rPr lang="en-US" sz="1200" b="0" i="0" u="none" strike="noStrike" kern="1200" dirty="0">
                <a:solidFill>
                  <a:schemeClr val="tx1"/>
                </a:solidFill>
                <a:effectLst/>
                <a:latin typeface="+mn-lt"/>
                <a:ea typeface="+mn-ea"/>
                <a:cs typeface="+mn-cs"/>
              </a:rPr>
              <a:t>.   (Wikipedia)</a:t>
            </a:r>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44</a:t>
            </a:fld>
            <a:endParaRPr lang="en-US"/>
          </a:p>
        </p:txBody>
      </p:sp>
    </p:spTree>
    <p:extLst>
      <p:ext uri="{BB962C8B-B14F-4D97-AF65-F5344CB8AC3E}">
        <p14:creationId xmlns:p14="http://schemas.microsoft.com/office/powerpoint/2010/main" val="126438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Note:  goldfinch at top of red sunflower </a:t>
            </a:r>
          </a:p>
          <a:p>
            <a:r>
              <a:rPr lang="en-US" sz="1200" i="1" kern="1200" dirty="0">
                <a:solidFill>
                  <a:schemeClr val="tx1"/>
                </a:solidFill>
                <a:effectLst/>
                <a:latin typeface="+mn-lt"/>
                <a:ea typeface="+mn-ea"/>
                <a:cs typeface="+mn-cs"/>
              </a:rPr>
              <a:t>Helianthus </a:t>
            </a:r>
            <a:r>
              <a:rPr lang="en-US" sz="1200" kern="1200" dirty="0">
                <a:solidFill>
                  <a:schemeClr val="tx1"/>
                </a:solidFill>
                <a:effectLst/>
                <a:latin typeface="+mn-lt"/>
                <a:ea typeface="+mn-ea"/>
                <a:cs typeface="+mn-cs"/>
              </a:rPr>
              <a:t>modern Latin, from Greek </a:t>
            </a:r>
            <a:r>
              <a:rPr lang="en-US" sz="1200" i="1" kern="1200" dirty="0" err="1">
                <a:solidFill>
                  <a:schemeClr val="tx1"/>
                </a:solidFill>
                <a:effectLst/>
                <a:latin typeface="+mn-lt"/>
                <a:ea typeface="+mn-ea"/>
                <a:cs typeface="+mn-cs"/>
              </a:rPr>
              <a:t>hēlios</a:t>
            </a:r>
            <a:r>
              <a:rPr lang="en-US" sz="1200" kern="1200" dirty="0">
                <a:solidFill>
                  <a:schemeClr val="tx1"/>
                </a:solidFill>
                <a:effectLst/>
                <a:latin typeface="+mn-lt"/>
                <a:ea typeface="+mn-ea"/>
                <a:cs typeface="+mn-cs"/>
              </a:rPr>
              <a:t> ‘sun’ + </a:t>
            </a:r>
            <a:r>
              <a:rPr lang="en-US" sz="1200" i="1" kern="1200" dirty="0" err="1">
                <a:solidFill>
                  <a:schemeClr val="tx1"/>
                </a:solidFill>
                <a:effectLst/>
                <a:latin typeface="+mn-lt"/>
                <a:ea typeface="+mn-ea"/>
                <a:cs typeface="+mn-cs"/>
              </a:rPr>
              <a:t>anthos</a:t>
            </a:r>
            <a:r>
              <a:rPr lang="en-US" sz="1200" kern="1200" dirty="0">
                <a:solidFill>
                  <a:schemeClr val="tx1"/>
                </a:solidFill>
                <a:effectLst/>
                <a:latin typeface="+mn-lt"/>
                <a:ea typeface="+mn-ea"/>
                <a:cs typeface="+mn-cs"/>
              </a:rPr>
              <a:t> ‘flower’.</a:t>
            </a:r>
          </a:p>
          <a:p>
            <a:r>
              <a:rPr lang="en-US" sz="1200" i="1" kern="1200" dirty="0">
                <a:solidFill>
                  <a:schemeClr val="tx1"/>
                </a:solidFill>
                <a:effectLst/>
                <a:latin typeface="+mn-lt"/>
                <a:ea typeface="+mn-ea"/>
                <a:cs typeface="+mn-cs"/>
              </a:rPr>
              <a:t>annuus</a:t>
            </a:r>
            <a:r>
              <a:rPr lang="en-US" sz="1200" kern="1200" dirty="0">
                <a:solidFill>
                  <a:schemeClr val="tx1"/>
                </a:solidFill>
                <a:effectLst/>
                <a:latin typeface="+mn-lt"/>
                <a:ea typeface="+mn-ea"/>
                <a:cs typeface="+mn-cs"/>
              </a:rPr>
              <a:t>—annual plant</a:t>
            </a:r>
          </a:p>
          <a:p>
            <a:r>
              <a:rPr lang="en-US" sz="1200" i="1" kern="1200" dirty="0" err="1">
                <a:solidFill>
                  <a:schemeClr val="tx1"/>
                </a:solidFill>
                <a:effectLst/>
                <a:latin typeface="+mn-lt"/>
                <a:ea typeface="+mn-ea"/>
                <a:cs typeface="+mn-cs"/>
              </a:rPr>
              <a:t>bolanderi</a:t>
            </a:r>
            <a:r>
              <a:rPr lang="en-US" sz="1200" kern="1200" dirty="0">
                <a:solidFill>
                  <a:schemeClr val="tx1"/>
                </a:solidFill>
                <a:effectLst/>
                <a:latin typeface="+mn-lt"/>
                <a:ea typeface="+mn-ea"/>
                <a:cs typeface="+mn-cs"/>
              </a:rPr>
              <a:t> CA native perennial sunflower</a:t>
            </a:r>
          </a:p>
          <a:p>
            <a:r>
              <a:rPr lang="en-US" sz="1200" b="0" i="0" u="none" strike="noStrike" kern="1200" dirty="0">
                <a:solidFill>
                  <a:schemeClr val="tx1"/>
                </a:solidFill>
                <a:effectLst/>
                <a:latin typeface="+mn-lt"/>
                <a:ea typeface="+mn-ea"/>
                <a:cs typeface="+mn-cs"/>
              </a:rPr>
              <a:t>It was named for the California botanist Henry Nicholas </a:t>
            </a:r>
            <a:r>
              <a:rPr lang="en-US" sz="1200" b="0" i="0" u="none" strike="noStrike" kern="1200" dirty="0" err="1">
                <a:solidFill>
                  <a:schemeClr val="tx1"/>
                </a:solidFill>
                <a:effectLst/>
                <a:latin typeface="+mn-lt"/>
                <a:ea typeface="+mn-ea"/>
                <a:cs typeface="+mn-cs"/>
              </a:rPr>
              <a:t>Bolander</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45</a:t>
            </a:fld>
            <a:endParaRPr lang="en-US"/>
          </a:p>
        </p:txBody>
      </p:sp>
    </p:spTree>
    <p:extLst>
      <p:ext uri="{BB962C8B-B14F-4D97-AF65-F5344CB8AC3E}">
        <p14:creationId xmlns:p14="http://schemas.microsoft.com/office/powerpoint/2010/main" val="178026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Vinca minor is a desirable groundcover, but Vinca major is a VERY invasive plant!</a:t>
            </a:r>
          </a:p>
          <a:p>
            <a:r>
              <a:rPr lang="en-US" sz="1200" kern="1200" dirty="0">
                <a:solidFill>
                  <a:schemeClr val="tx1"/>
                </a:solidFill>
                <a:effectLst/>
                <a:latin typeface="+mn-lt"/>
                <a:ea typeface="+mn-ea"/>
                <a:cs typeface="+mn-cs"/>
              </a:rPr>
              <a:t>If you just ask for periwinkle or even Vinca, you may get more than you bargained for!   To quote: “Be careful what you ask for!”</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10</a:t>
            </a:fld>
            <a:endParaRPr lang="en-US"/>
          </a:p>
        </p:txBody>
      </p:sp>
    </p:spTree>
    <p:extLst>
      <p:ext uri="{BB962C8B-B14F-4D97-AF65-F5344CB8AC3E}">
        <p14:creationId xmlns:p14="http://schemas.microsoft.com/office/powerpoint/2010/main" val="333253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Carl Linnaeus Born in Sweden in 1707, he is considered the “Father of Modern Taxonomy”. In 1753, he published the Species Plantarum in which he defines the binomial or the genus/species naming system for plants that is still in use today. During his life he was responsible for the naming of nearly 8,000 plants, as well as many animals and the scientific designation for humans: </a:t>
            </a:r>
            <a:r>
              <a:rPr lang="en-US" sz="1200" i="1" kern="1200" dirty="0">
                <a:solidFill>
                  <a:schemeClr val="tx1"/>
                </a:solidFill>
                <a:effectLst/>
                <a:latin typeface="+mn-lt"/>
                <a:ea typeface="+mn-ea"/>
                <a:cs typeface="+mn-cs"/>
              </a:rPr>
              <a:t>Homo sapiens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times, Linnaeus thought of himself as the second Adam. </a:t>
            </a:r>
            <a:r>
              <a:rPr lang="en-US" sz="1200" b="1" i="0" u="none" strike="noStrike" kern="1200" dirty="0">
                <a:solidFill>
                  <a:schemeClr val="tx1"/>
                </a:solidFill>
                <a:effectLst/>
                <a:latin typeface="+mn-lt"/>
                <a:ea typeface="+mn-ea"/>
                <a:cs typeface="+mn-cs"/>
              </a:rPr>
              <a:t>"</a:t>
            </a:r>
            <a:r>
              <a:rPr lang="en-US" sz="1200" b="1" i="1" u="none" strike="noStrike" kern="1200" dirty="0">
                <a:solidFill>
                  <a:schemeClr val="tx1"/>
                </a:solidFill>
                <a:effectLst/>
                <a:latin typeface="+mn-lt"/>
                <a:ea typeface="+mn-ea"/>
                <a:cs typeface="+mn-cs"/>
              </a:rPr>
              <a:t>Deus </a:t>
            </a:r>
            <a:r>
              <a:rPr lang="en-US" sz="1200" b="1" i="1" u="none" strike="noStrike" kern="1200" dirty="0" err="1">
                <a:solidFill>
                  <a:schemeClr val="tx1"/>
                </a:solidFill>
                <a:effectLst/>
                <a:latin typeface="+mn-lt"/>
                <a:ea typeface="+mn-ea"/>
                <a:cs typeface="+mn-cs"/>
              </a:rPr>
              <a:t>creavit</a:t>
            </a:r>
            <a:r>
              <a:rPr lang="en-US" sz="1200" b="1" i="1" u="none" strike="noStrike" kern="1200" dirty="0">
                <a:solidFill>
                  <a:schemeClr val="tx1"/>
                </a:solidFill>
                <a:effectLst/>
                <a:latin typeface="+mn-lt"/>
                <a:ea typeface="+mn-ea"/>
                <a:cs typeface="+mn-cs"/>
              </a:rPr>
              <a:t>, Linnaeus </a:t>
            </a:r>
            <a:r>
              <a:rPr lang="en-US" sz="1200" b="1" i="1" u="none" strike="noStrike" kern="1200" dirty="0" err="1">
                <a:solidFill>
                  <a:schemeClr val="tx1"/>
                </a:solidFill>
                <a:effectLst/>
                <a:latin typeface="+mn-lt"/>
                <a:ea typeface="+mn-ea"/>
                <a:cs typeface="+mn-cs"/>
              </a:rPr>
              <a:t>disposuit</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he liked to say—God created, Linnaeus organized. </a:t>
            </a:r>
          </a:p>
          <a:p>
            <a:r>
              <a:rPr lang="en-US" sz="1400" i="1" kern="1200" dirty="0">
                <a:solidFill>
                  <a:schemeClr val="tx1"/>
                </a:solidFill>
                <a:effectLst/>
                <a:latin typeface="+mn-lt"/>
                <a:ea typeface="+mn-ea"/>
                <a:cs typeface="+mn-cs"/>
              </a:rPr>
              <a:t>https://</a:t>
            </a:r>
            <a:r>
              <a:rPr lang="en-US" sz="1400" i="1" kern="1200" dirty="0" err="1">
                <a:solidFill>
                  <a:schemeClr val="tx1"/>
                </a:solidFill>
                <a:effectLst/>
                <a:latin typeface="+mn-lt"/>
                <a:ea typeface="+mn-ea"/>
                <a:cs typeface="+mn-cs"/>
              </a:rPr>
              <a:t>www.smithsonianmag.com</a:t>
            </a:r>
            <a:r>
              <a:rPr lang="en-US" sz="1400" i="1" kern="1200" dirty="0">
                <a:solidFill>
                  <a:schemeClr val="tx1"/>
                </a:solidFill>
                <a:effectLst/>
                <a:latin typeface="+mn-lt"/>
                <a:ea typeface="+mn-ea"/>
                <a:cs typeface="+mn-cs"/>
              </a:rPr>
              <a:t>/science-nature/organization-man-151908042/</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Carl Linnaeus, also known as Carl von </a:t>
            </a:r>
            <a:r>
              <a:rPr lang="en-US" sz="1200" b="0" i="0" u="none" strike="noStrike" kern="1200" dirty="0" err="1">
                <a:solidFill>
                  <a:schemeClr val="tx1"/>
                </a:solidFill>
                <a:effectLst/>
                <a:latin typeface="+mn-lt"/>
                <a:ea typeface="+mn-ea"/>
                <a:cs typeface="+mn-cs"/>
              </a:rPr>
              <a:t>Linné</a:t>
            </a:r>
            <a:r>
              <a:rPr lang="en-US" sz="1200" b="0" i="0" u="none" strike="noStrike" kern="1200" dirty="0">
                <a:solidFill>
                  <a:schemeClr val="tx1"/>
                </a:solidFill>
                <a:effectLst/>
                <a:latin typeface="+mn-lt"/>
                <a:ea typeface="+mn-ea"/>
                <a:cs typeface="+mn-cs"/>
              </a:rPr>
              <a:t> or Carolus Linnaeus, is often called the Father of Taxonomy. His system for naming, ranking, and classifying organisms is still in wide use today (with many changes). His ideas on classification have influenced generations of biologists during and after his own lifetime, even those opposed to the philosophical and theological roots of his work.		 https://</a:t>
            </a:r>
            <a:r>
              <a:rPr lang="en-US" sz="1200" b="0" i="0" u="none" strike="noStrike" kern="1200" dirty="0" err="1">
                <a:solidFill>
                  <a:schemeClr val="tx1"/>
                </a:solidFill>
                <a:effectLst/>
                <a:latin typeface="+mn-lt"/>
                <a:ea typeface="+mn-ea"/>
                <a:cs typeface="+mn-cs"/>
              </a:rPr>
              <a:t>ucmp.berkeley.edu</a:t>
            </a:r>
            <a:r>
              <a:rPr lang="en-US" sz="1200" b="0" i="0" u="none" strike="noStrike" kern="1200" dirty="0">
                <a:solidFill>
                  <a:schemeClr val="tx1"/>
                </a:solidFill>
                <a:effectLst/>
                <a:latin typeface="+mn-lt"/>
                <a:ea typeface="+mn-ea"/>
                <a:cs typeface="+mn-cs"/>
              </a:rPr>
              <a:t>/history/</a:t>
            </a:r>
            <a:r>
              <a:rPr lang="en-US" sz="1200" b="0" i="0" u="none" strike="noStrike" kern="1200" dirty="0" err="1">
                <a:solidFill>
                  <a:schemeClr val="tx1"/>
                </a:solidFill>
                <a:effectLst/>
                <a:latin typeface="+mn-lt"/>
                <a:ea typeface="+mn-ea"/>
                <a:cs typeface="+mn-cs"/>
              </a:rPr>
              <a:t>linnaeus.html</a:t>
            </a:r>
            <a:endParaRPr lang="en-US" sz="1200" b="0" i="0" u="none" strike="noStrike" kern="1200" dirty="0">
              <a:solidFill>
                <a:schemeClr val="tx1"/>
              </a:solidFill>
              <a:effectLst/>
              <a:latin typeface="+mn-lt"/>
              <a:ea typeface="+mn-ea"/>
              <a:cs typeface="+mn-cs"/>
            </a:endParaRPr>
          </a:p>
          <a:p>
            <a:endParaRPr lang="en-US" sz="14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Accolades</a:t>
            </a:r>
          </a:p>
          <a:p>
            <a:r>
              <a:rPr lang="en-US" sz="1200" kern="1200" dirty="0">
                <a:solidFill>
                  <a:schemeClr val="tx1"/>
                </a:solidFill>
                <a:effectLst/>
                <a:latin typeface="+mn-lt"/>
                <a:ea typeface="+mn-ea"/>
                <a:cs typeface="+mn-cs"/>
              </a:rPr>
              <a:t>By the end of his life in 1778, </a:t>
            </a:r>
            <a:r>
              <a:rPr lang="en-US" sz="1200" kern="1200" dirty="0">
                <a:solidFill>
                  <a:schemeClr val="tx1"/>
                </a:solidFill>
                <a:effectLst/>
                <a:latin typeface="+mn-lt"/>
                <a:ea typeface="+mn-ea"/>
                <a:cs typeface="+mn-cs"/>
                <a:hlinkClick r:id="rId3"/>
              </a:rPr>
              <a:t>Carl Linnaeus</a:t>
            </a:r>
            <a:r>
              <a:rPr lang="en-US" sz="1200" kern="1200" dirty="0">
                <a:solidFill>
                  <a:schemeClr val="tx1"/>
                </a:solidFill>
                <a:effectLst/>
                <a:latin typeface="+mn-lt"/>
                <a:ea typeface="+mn-ea"/>
                <a:cs typeface="+mn-cs"/>
              </a:rPr>
              <a:t> had become one of the most acclaimed scientists in Europe, the first civilian in </a:t>
            </a:r>
            <a:r>
              <a:rPr lang="en-US" sz="1200" kern="1200" dirty="0">
                <a:solidFill>
                  <a:schemeClr val="tx1"/>
                </a:solidFill>
                <a:effectLst/>
                <a:latin typeface="+mn-lt"/>
                <a:ea typeface="+mn-ea"/>
                <a:cs typeface="+mn-cs"/>
                <a:hlinkClick r:id="rId4"/>
              </a:rPr>
              <a:t>Sweden</a:t>
            </a:r>
            <a:r>
              <a:rPr lang="en-US" sz="1200" kern="1200" dirty="0">
                <a:solidFill>
                  <a:schemeClr val="tx1"/>
                </a:solidFill>
                <a:effectLst/>
                <a:latin typeface="+mn-lt"/>
                <a:ea typeface="+mn-ea"/>
                <a:cs typeface="+mn-cs"/>
              </a:rPr>
              <a:t> to be dubbed a knight of the </a:t>
            </a:r>
            <a:r>
              <a:rPr lang="en-US" sz="1200" kern="1200" dirty="0">
                <a:solidFill>
                  <a:schemeClr val="tx1"/>
                </a:solidFill>
                <a:effectLst/>
                <a:latin typeface="+mn-lt"/>
                <a:ea typeface="+mn-ea"/>
                <a:cs typeface="+mn-cs"/>
                <a:hlinkClick r:id="rId5"/>
              </a:rPr>
              <a:t>Order of the Polar Star</a:t>
            </a:r>
            <a:r>
              <a:rPr lang="en-US" sz="1200" kern="1200" dirty="0">
                <a:solidFill>
                  <a:schemeClr val="tx1"/>
                </a:solidFill>
                <a:effectLst/>
                <a:latin typeface="+mn-lt"/>
                <a:ea typeface="+mn-ea"/>
                <a:cs typeface="+mn-cs"/>
              </a:rPr>
              <a:t> (1753) and </a:t>
            </a:r>
            <a:r>
              <a:rPr lang="en-US" sz="1200" kern="1200" dirty="0">
                <a:solidFill>
                  <a:schemeClr val="tx1"/>
                </a:solidFill>
                <a:effectLst/>
                <a:latin typeface="+mn-lt"/>
                <a:ea typeface="+mn-ea"/>
                <a:cs typeface="+mn-cs"/>
                <a:hlinkClick r:id="rId6"/>
              </a:rPr>
              <a:t>ennobled</a:t>
            </a:r>
            <a:r>
              <a:rPr lang="en-US" sz="1200" kern="1200" dirty="0">
                <a:solidFill>
                  <a:schemeClr val="tx1"/>
                </a:solidFill>
                <a:effectLst/>
                <a:latin typeface="+mn-lt"/>
                <a:ea typeface="+mn-ea"/>
                <a:cs typeface="+mn-cs"/>
              </a:rPr>
              <a:t> as Carl von </a:t>
            </a:r>
            <a:r>
              <a:rPr lang="en-US" sz="1200" kern="1200" dirty="0" err="1">
                <a:solidFill>
                  <a:schemeClr val="tx1"/>
                </a:solidFill>
                <a:effectLst/>
                <a:latin typeface="+mn-lt"/>
                <a:ea typeface="+mn-ea"/>
                <a:cs typeface="+mn-cs"/>
              </a:rPr>
              <a:t>Linné</a:t>
            </a:r>
            <a:r>
              <a:rPr lang="en-US" sz="1200" kern="1200" dirty="0">
                <a:solidFill>
                  <a:schemeClr val="tx1"/>
                </a:solidFill>
                <a:effectLst/>
                <a:latin typeface="+mn-lt"/>
                <a:ea typeface="+mn-ea"/>
                <a:cs typeface="+mn-cs"/>
              </a:rPr>
              <a:t> (1761). The Swiss philosopher </a:t>
            </a:r>
            <a:r>
              <a:rPr lang="en-US" sz="1200" kern="1200" dirty="0">
                <a:solidFill>
                  <a:schemeClr val="tx1"/>
                </a:solidFill>
                <a:effectLst/>
                <a:latin typeface="+mn-lt"/>
                <a:ea typeface="+mn-ea"/>
                <a:cs typeface="+mn-cs"/>
                <a:hlinkClick r:id="rId7"/>
              </a:rPr>
              <a:t>Jean-Jacques Rousseau</a:t>
            </a:r>
            <a:r>
              <a:rPr lang="en-US" sz="1200" kern="1200" dirty="0">
                <a:solidFill>
                  <a:schemeClr val="tx1"/>
                </a:solidFill>
                <a:effectLst/>
                <a:latin typeface="+mn-lt"/>
                <a:ea typeface="+mn-ea"/>
                <a:cs typeface="+mn-cs"/>
              </a:rPr>
              <a:t> wrote during Linnaeus' lifetime: "I know no greater man on earth."</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FYI (In 1959, Carl Linnaeus was designated as the </a:t>
            </a:r>
            <a:r>
              <a:rPr lang="en-US" sz="1200" kern="1200" dirty="0">
                <a:solidFill>
                  <a:schemeClr val="tx1"/>
                </a:solidFill>
                <a:effectLst/>
                <a:latin typeface="+mn-lt"/>
                <a:ea typeface="+mn-ea"/>
                <a:cs typeface="+mn-cs"/>
                <a:hlinkClick r:id="rId8"/>
              </a:rPr>
              <a:t>ectotype</a:t>
            </a:r>
            <a:r>
              <a:rPr lang="en-US" sz="1200" kern="1200" dirty="0">
                <a:solidFill>
                  <a:schemeClr val="tx1"/>
                </a:solidFill>
                <a:effectLst/>
                <a:latin typeface="+mn-lt"/>
                <a:ea typeface="+mn-ea"/>
                <a:cs typeface="+mn-cs"/>
              </a:rPr>
              <a:t> for </a:t>
            </a:r>
            <a:r>
              <a:rPr lang="en-US" sz="1200" i="1" kern="1200" dirty="0">
                <a:solidFill>
                  <a:schemeClr val="tx1"/>
                </a:solidFill>
                <a:effectLst/>
                <a:latin typeface="+mn-lt"/>
                <a:ea typeface="+mn-ea"/>
                <a:cs typeface="+mn-cs"/>
                <a:hlinkClick r:id="rId9"/>
              </a:rPr>
              <a:t>Homo sapiens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which means that following the </a:t>
            </a:r>
            <a:r>
              <a:rPr lang="en-US" sz="1200" kern="1200" dirty="0">
                <a:solidFill>
                  <a:schemeClr val="tx1"/>
                </a:solidFill>
                <a:effectLst/>
                <a:latin typeface="+mn-lt"/>
                <a:ea typeface="+mn-ea"/>
                <a:cs typeface="+mn-cs"/>
                <a:hlinkClick r:id="rId10"/>
              </a:rPr>
              <a:t>International Code of Zoological Nomenclature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Homo sapiens</a:t>
            </a:r>
            <a:r>
              <a:rPr lang="en-US" sz="1200" kern="1200" dirty="0">
                <a:solidFill>
                  <a:schemeClr val="tx1"/>
                </a:solidFill>
                <a:effectLst/>
                <a:latin typeface="+mn-lt"/>
                <a:ea typeface="+mn-ea"/>
                <a:cs typeface="+mn-cs"/>
              </a:rPr>
              <a:t> is validly defined as the animal species to which Linnaeus belongs. </a:t>
            </a:r>
            <a:r>
              <a:rPr lang="en-US" sz="1200" kern="1200" dirty="0" err="1">
                <a:solidFill>
                  <a:schemeClr val="tx1"/>
                </a:solidFill>
                <a:effectLst/>
                <a:latin typeface="+mn-lt"/>
                <a:ea typeface="+mn-ea"/>
                <a:cs typeface="+mn-cs"/>
              </a:rPr>
              <a:t>wikipedia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11</a:t>
            </a:fld>
            <a:endParaRPr lang="en-US"/>
          </a:p>
        </p:txBody>
      </p:sp>
    </p:spTree>
    <p:extLst>
      <p:ext uri="{BB962C8B-B14F-4D97-AF65-F5344CB8AC3E}">
        <p14:creationId xmlns:p14="http://schemas.microsoft.com/office/powerpoint/2010/main" val="133135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Validity of Names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http://phytokeys.pensoft.net/articles.php?id=1383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first time in history the </a:t>
            </a:r>
            <a:r>
              <a:rPr lang="en-US" sz="1200" i="1" kern="1200" dirty="0">
                <a:solidFill>
                  <a:schemeClr val="tx1"/>
                </a:solidFill>
                <a:effectLst/>
                <a:latin typeface="+mn-lt"/>
                <a:ea typeface="+mn-ea"/>
                <a:cs typeface="+mn-cs"/>
              </a:rPr>
              <a:t>Code</a:t>
            </a:r>
            <a:r>
              <a:rPr lang="en-US" sz="1200" kern="1200" dirty="0">
                <a:solidFill>
                  <a:schemeClr val="tx1"/>
                </a:solidFill>
                <a:effectLst/>
                <a:latin typeface="+mn-lt"/>
                <a:ea typeface="+mn-ea"/>
                <a:cs typeface="+mn-cs"/>
              </a:rPr>
              <a:t> will allow for the </a:t>
            </a:r>
            <a:r>
              <a:rPr lang="en-US" sz="1200" b="1" u="sng" kern="1200" dirty="0">
                <a:solidFill>
                  <a:schemeClr val="tx1"/>
                </a:solidFill>
                <a:effectLst/>
                <a:latin typeface="+mn-lt"/>
                <a:ea typeface="+mn-ea"/>
                <a:cs typeface="+mn-cs"/>
              </a:rPr>
              <a:t>electronic</a:t>
            </a:r>
            <a:r>
              <a:rPr lang="en-US" sz="1200" b="1" kern="1200" dirty="0">
                <a:solidFill>
                  <a:schemeClr val="tx1"/>
                </a:solidFill>
                <a:effectLst/>
                <a:latin typeface="+mn-lt"/>
                <a:ea typeface="+mn-ea"/>
                <a:cs typeface="+mn-cs"/>
              </a:rPr>
              <a:t> publication of names of new taxa.</a:t>
            </a:r>
            <a:r>
              <a:rPr lang="en-US" sz="1200" kern="1200" dirty="0">
                <a:solidFill>
                  <a:schemeClr val="tx1"/>
                </a:solidFill>
                <a:effectLst/>
                <a:latin typeface="+mn-lt"/>
                <a:ea typeface="+mn-ea"/>
                <a:cs typeface="+mn-cs"/>
              </a:rPr>
              <a:t> In an effort to make the publication of new names more accurate and efficient, the </a:t>
            </a:r>
            <a:r>
              <a:rPr lang="en-US" sz="1200" b="1" kern="1200" dirty="0">
                <a:solidFill>
                  <a:schemeClr val="tx1"/>
                </a:solidFill>
                <a:effectLst/>
                <a:latin typeface="+mn-lt"/>
                <a:ea typeface="+mn-ea"/>
                <a:cs typeface="+mn-cs"/>
              </a:rPr>
              <a:t>requirement for a Latin validating diagnosis or description was changed to </a:t>
            </a:r>
            <a:r>
              <a:rPr lang="en-US" sz="1200" b="1" u="sng" kern="1200" dirty="0">
                <a:solidFill>
                  <a:schemeClr val="tx1"/>
                </a:solidFill>
                <a:effectLst/>
                <a:latin typeface="+mn-lt"/>
                <a:ea typeface="+mn-ea"/>
                <a:cs typeface="+mn-cs"/>
              </a:rPr>
              <a:t>allow either English or Latin</a:t>
            </a:r>
            <a:r>
              <a:rPr lang="en-US" sz="1200" kern="1200" dirty="0">
                <a:solidFill>
                  <a:schemeClr val="tx1"/>
                </a:solidFill>
                <a:effectLst/>
                <a:latin typeface="+mn-lt"/>
                <a:ea typeface="+mn-ea"/>
                <a:cs typeface="+mn-cs"/>
              </a:rPr>
              <a:t> for these essential components of the publication of a new name. Both of these latter changes will take effect on 1 January 2012. </a:t>
            </a:r>
            <a:r>
              <a:rPr lang="en-US" sz="1200" b="1" u="sng" kern="1200" dirty="0">
                <a:solidFill>
                  <a:schemeClr val="tx1"/>
                </a:solidFill>
                <a:effectLst/>
                <a:latin typeface="+mn-lt"/>
                <a:ea typeface="+mn-ea"/>
                <a:cs typeface="+mn-cs"/>
              </a:rPr>
              <a:t>standardized &amp; agreed to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12</a:t>
            </a:fld>
            <a:endParaRPr lang="en-US"/>
          </a:p>
        </p:txBody>
      </p:sp>
    </p:spTree>
    <p:extLst>
      <p:ext uri="{BB962C8B-B14F-4D97-AF65-F5344CB8AC3E}">
        <p14:creationId xmlns:p14="http://schemas.microsoft.com/office/powerpoint/2010/main" val="130859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Taxonomy</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Systematists   </a:t>
            </a:r>
          </a:p>
          <a:p>
            <a:r>
              <a:rPr lang="en-US" sz="1200" b="1" u="sng" kern="1200" dirty="0">
                <a:solidFill>
                  <a:schemeClr val="tx1"/>
                </a:solidFill>
                <a:effectLst/>
                <a:latin typeface="+mn-lt"/>
                <a:ea typeface="+mn-ea"/>
                <a:cs typeface="+mn-cs"/>
              </a:rPr>
              <a:t>2 domains of living things: Plants and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kingdoms are divided into divisions (</a:t>
            </a:r>
            <a:r>
              <a:rPr lang="en-US" sz="1200" b="1" kern="1200" dirty="0" err="1">
                <a:solidFill>
                  <a:schemeClr val="tx1"/>
                </a:solidFill>
                <a:effectLst/>
                <a:latin typeface="+mn-lt"/>
                <a:ea typeface="+mn-ea"/>
                <a:cs typeface="+mn-cs"/>
              </a:rPr>
              <a:t>Phylla</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which are then further divided into classes, orders, families, genera, and species. Each species represents a specific plant. </a:t>
            </a:r>
          </a:p>
          <a:p>
            <a:r>
              <a:rPr lang="en-US" sz="1200" kern="1200" dirty="0">
                <a:solidFill>
                  <a:schemeClr val="tx1"/>
                </a:solidFill>
                <a:effectLst/>
                <a:latin typeface="+mn-lt"/>
                <a:ea typeface="+mn-ea"/>
                <a:cs typeface="+mn-cs"/>
              </a:rPr>
              <a:t>“King Philip came over for good soup.” mnemonics for Kingdom, phylum, class…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13</a:t>
            </a:fld>
            <a:endParaRPr lang="en-US"/>
          </a:p>
        </p:txBody>
      </p:sp>
    </p:spTree>
    <p:extLst>
      <p:ext uri="{BB962C8B-B14F-4D97-AF65-F5344CB8AC3E}">
        <p14:creationId xmlns:p14="http://schemas.microsoft.com/office/powerpoint/2010/main" val="412839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14</a:t>
            </a:fld>
            <a:endParaRPr lang="en-US"/>
          </a:p>
        </p:txBody>
      </p:sp>
    </p:spTree>
    <p:extLst>
      <p:ext uri="{BB962C8B-B14F-4D97-AF65-F5344CB8AC3E}">
        <p14:creationId xmlns:p14="http://schemas.microsoft.com/office/powerpoint/2010/main" val="7734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15</a:t>
            </a:fld>
            <a:endParaRPr lang="en-US"/>
          </a:p>
        </p:txBody>
      </p:sp>
    </p:spTree>
    <p:extLst>
      <p:ext uri="{BB962C8B-B14F-4D97-AF65-F5344CB8AC3E}">
        <p14:creationId xmlns:p14="http://schemas.microsoft.com/office/powerpoint/2010/main" val="279659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a:solidFill>
            <a:schemeClr val="bg1"/>
          </a:solidFill>
          <a:ln>
            <a:noFill/>
          </a:ln>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Picture Placeholder 7"/>
          <p:cNvSpPr>
            <a:spLocks noGrp="1"/>
          </p:cNvSpPr>
          <p:nvPr>
            <p:ph type="pic" sz="quarter" idx="13"/>
          </p:nvPr>
        </p:nvSpPr>
        <p:spPr>
          <a:xfrm>
            <a:off x="3429000" y="2133600"/>
            <a:ext cx="2286000" cy="1828800"/>
          </a:xfrm>
        </p:spPr>
        <p:txBody>
          <a:bodyPr/>
          <a:lstStyle/>
          <a:p>
            <a:r>
              <a:rPr lang="en-US"/>
              <a:t>Click icon to add picture</a:t>
            </a:r>
          </a:p>
        </p:txBody>
      </p:sp>
      <p:sp>
        <p:nvSpPr>
          <p:cNvPr id="19" name="TextBox 18"/>
          <p:cNvSpPr txBox="1"/>
          <p:nvPr userDrawn="1"/>
        </p:nvSpPr>
        <p:spPr>
          <a:xfrm>
            <a:off x="762000" y="4343400"/>
            <a:ext cx="7620000"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solidFill>
              </a:rPr>
              <a:t>Presented</a:t>
            </a:r>
            <a:r>
              <a:rPr lang="en-US" sz="2800" b="0" baseline="0" dirty="0">
                <a:solidFill>
                  <a:schemeClr val="accent1"/>
                </a:solidFill>
              </a:rPr>
              <a:t> by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rPr>
              <a:t>UC Master Gardeners of Placer County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vl2pPr>
              <a:defRPr sz="2400" b="0" i="0" baseline="0"/>
            </a:lvl2pPr>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r>
              <a:rPr lang="en-US"/>
              <a:t>Click icon to add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11"/>
          <p:cNvSpPr>
            <a:spLocks noGrp="1"/>
          </p:cNvSpPr>
          <p:nvPr>
            <p:ph type="body" sz="quarter" idx="13"/>
          </p:nvPr>
        </p:nvSpPr>
        <p:spPr>
          <a:xfrm>
            <a:off x="685800" y="2057400"/>
            <a:ext cx="7772400" cy="3124200"/>
          </a:xfrm>
        </p:spPr>
        <p:txBody>
          <a:bodyPr/>
          <a:lstStyle>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normAutofit/>
          </a:bodyPr>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9" name="Picture 8" descr="ANR_subbrands_horizontal_MG.jpg"/>
          <p:cNvPicPr>
            <a:picLocks noChangeAspect="1"/>
          </p:cNvPicPr>
          <p:nvPr userDrawn="1"/>
        </p:nvPicPr>
        <p:blipFill>
          <a:blip r:embed="rId6" cstate="print"/>
          <a:stretch>
            <a:fillRect/>
          </a:stretch>
        </p:blipFill>
        <p:spPr>
          <a:xfrm>
            <a:off x="1676400" y="5867400"/>
            <a:ext cx="5740400" cy="78278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47" r:id="rId4"/>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i="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7" name="Picture 6" descr="MG_logo-v2014_short-UCCE.jpg"/>
          <p:cNvPicPr>
            <a:picLocks noChangeAspect="1"/>
          </p:cNvPicPr>
          <p:nvPr userDrawn="1"/>
        </p:nvPicPr>
        <p:blipFill>
          <a:blip r:embed="rId7" cstate="print"/>
          <a:stretch>
            <a:fillRect/>
          </a:stretch>
        </p:blipFill>
        <p:spPr>
          <a:xfrm>
            <a:off x="2103120" y="6096000"/>
            <a:ext cx="540026" cy="496824"/>
          </a:xfrm>
          <a:prstGeom prst="rect">
            <a:avLst/>
          </a:prstGeom>
        </p:spPr>
      </p:pic>
      <p:sp>
        <p:nvSpPr>
          <p:cNvPr id="8" name="TextBox 7"/>
          <p:cNvSpPr txBox="1"/>
          <p:nvPr userDrawn="1"/>
        </p:nvSpPr>
        <p:spPr>
          <a:xfrm>
            <a:off x="2667000" y="6172200"/>
            <a:ext cx="4191000" cy="400110"/>
          </a:xfrm>
          <a:prstGeom prst="rect">
            <a:avLst/>
          </a:prstGeom>
          <a:noFill/>
        </p:spPr>
        <p:txBody>
          <a:bodyPr wrap="square" rtlCol="0">
            <a:spAutoFit/>
          </a:bodyPr>
          <a:lstStyle/>
          <a:p>
            <a:r>
              <a:rPr lang="en-US" sz="2000" b="0" dirty="0">
                <a:solidFill>
                  <a:schemeClr val="accent1"/>
                </a:solidFill>
              </a:rPr>
              <a:t>UC Master</a:t>
            </a:r>
            <a:r>
              <a:rPr lang="en-US" sz="2000" b="0" baseline="0" dirty="0">
                <a:solidFill>
                  <a:schemeClr val="accent1"/>
                </a:solidFill>
              </a:rPr>
              <a:t> Gardeners of Placer County</a:t>
            </a:r>
            <a:endParaRPr lang="en-US" sz="20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8" r:id="rId3"/>
    <p:sldLayoutId id="2147483738" r:id="rId4"/>
    <p:sldLayoutId id="214748374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highcountrygardens.com/perennial-plants/agastache"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calflora.net/botanicalnames/pronunciation.html"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hyperlink" Target="http://www.missouribotanicalgarden.org/plantfinder/plantfindersearch.aspx"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www.finegardening.com/pronunciation-guide/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51FF3-27AB-264E-A532-4D43B30FE827}"/>
              </a:ext>
            </a:extLst>
          </p:cNvPr>
          <p:cNvSpPr>
            <a:spLocks noGrp="1"/>
          </p:cNvSpPr>
          <p:nvPr>
            <p:ph type="ctrTitle"/>
          </p:nvPr>
        </p:nvSpPr>
        <p:spPr>
          <a:solidFill>
            <a:schemeClr val="accent1">
              <a:lumMod val="20000"/>
              <a:lumOff val="80000"/>
            </a:schemeClr>
          </a:solidFill>
          <a:ln>
            <a:solidFill>
              <a:schemeClr val="accent1"/>
            </a:solidFill>
          </a:ln>
        </p:spPr>
        <p:txBody>
          <a:bodyPr>
            <a:normAutofit fontScale="90000"/>
          </a:bodyPr>
          <a:lstStyle/>
          <a:p>
            <a:r>
              <a:rPr lang="en-US" b="1" dirty="0"/>
              <a:t>What’s In a Name?</a:t>
            </a:r>
            <a:br>
              <a:rPr lang="en-US" b="1" dirty="0"/>
            </a:br>
            <a:r>
              <a:rPr lang="en-US" b="1" dirty="0"/>
              <a:t> A Look at Botanical Latin </a:t>
            </a:r>
          </a:p>
        </p:txBody>
      </p:sp>
      <p:sp>
        <p:nvSpPr>
          <p:cNvPr id="6" name="Rectangle 5">
            <a:extLst>
              <a:ext uri="{FF2B5EF4-FFF2-40B4-BE49-F238E27FC236}">
                <a16:creationId xmlns:a16="http://schemas.microsoft.com/office/drawing/2014/main" id="{40A17E92-FC44-034F-A257-423BB846D851}"/>
              </a:ext>
            </a:extLst>
          </p:cNvPr>
          <p:cNvSpPr/>
          <p:nvPr/>
        </p:nvSpPr>
        <p:spPr>
          <a:xfrm>
            <a:off x="1510145" y="2736502"/>
            <a:ext cx="6400800" cy="1384995"/>
          </a:xfrm>
          <a:prstGeom prst="rect">
            <a:avLst/>
          </a:prstGeom>
          <a:solidFill>
            <a:schemeClr val="accent1">
              <a:lumMod val="20000"/>
              <a:lumOff val="80000"/>
            </a:schemeClr>
          </a:solidFill>
          <a:ln w="38100">
            <a:solidFill>
              <a:schemeClr val="accent1">
                <a:lumMod val="20000"/>
                <a:lumOff val="80000"/>
              </a:schemeClr>
            </a:solidFill>
          </a:ln>
        </p:spPr>
        <p:txBody>
          <a:bodyPr wrap="square">
            <a:spAutoFit/>
          </a:bodyPr>
          <a:lstStyle/>
          <a:p>
            <a:pPr algn="ctr"/>
            <a:r>
              <a:rPr lang="en-US" sz="2800" b="1" dirty="0">
                <a:solidFill>
                  <a:schemeClr val="tx2">
                    <a:lumMod val="75000"/>
                  </a:schemeClr>
                </a:solidFill>
              </a:rPr>
              <a:t>If you do not know the names of things,</a:t>
            </a:r>
          </a:p>
          <a:p>
            <a:pPr algn="ctr"/>
            <a:r>
              <a:rPr lang="en-US" sz="2800" b="1" dirty="0">
                <a:solidFill>
                  <a:schemeClr val="tx2">
                    <a:lumMod val="75000"/>
                  </a:schemeClr>
                </a:solidFill>
              </a:rPr>
              <a:t>the knowledge of them is lost, too.</a:t>
            </a:r>
          </a:p>
          <a:p>
            <a:pPr algn="ctr"/>
            <a:r>
              <a:rPr lang="en-US" sz="2800" b="1" dirty="0">
                <a:solidFill>
                  <a:schemeClr val="tx2">
                    <a:lumMod val="75000"/>
                  </a:schemeClr>
                </a:solidFill>
              </a:rPr>
              <a:t>—Carolus Linnaeus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10</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sp>
        <p:nvSpPr>
          <p:cNvPr id="4" name="Rectangle 3">
            <a:extLst>
              <a:ext uri="{FF2B5EF4-FFF2-40B4-BE49-F238E27FC236}">
                <a16:creationId xmlns:a16="http://schemas.microsoft.com/office/drawing/2014/main" id="{06DB539F-CCB6-CF41-A890-57BE36C348F4}"/>
              </a:ext>
            </a:extLst>
          </p:cNvPr>
          <p:cNvSpPr/>
          <p:nvPr/>
        </p:nvSpPr>
        <p:spPr>
          <a:xfrm>
            <a:off x="3505200" y="2003914"/>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Name It</a:t>
            </a:r>
          </a:p>
        </p:txBody>
      </p:sp>
      <p:pic>
        <p:nvPicPr>
          <p:cNvPr id="5" name="Picture 4">
            <a:extLst>
              <a:ext uri="{FF2B5EF4-FFF2-40B4-BE49-F238E27FC236}">
                <a16:creationId xmlns:a16="http://schemas.microsoft.com/office/drawing/2014/main" id="{198D8B32-25E7-A54A-A88D-C798010DA19F}"/>
              </a:ext>
            </a:extLst>
          </p:cNvPr>
          <p:cNvPicPr>
            <a:picLocks noChangeAspect="1"/>
          </p:cNvPicPr>
          <p:nvPr/>
        </p:nvPicPr>
        <p:blipFill>
          <a:blip r:embed="rId3"/>
          <a:stretch>
            <a:fillRect/>
          </a:stretch>
        </p:blipFill>
        <p:spPr>
          <a:xfrm>
            <a:off x="1159988" y="3429000"/>
            <a:ext cx="2040409" cy="1534261"/>
          </a:xfrm>
          <a:prstGeom prst="rect">
            <a:avLst/>
          </a:prstGeom>
        </p:spPr>
      </p:pic>
      <p:pic>
        <p:nvPicPr>
          <p:cNvPr id="7" name="Picture 6">
            <a:extLst>
              <a:ext uri="{FF2B5EF4-FFF2-40B4-BE49-F238E27FC236}">
                <a16:creationId xmlns:a16="http://schemas.microsoft.com/office/drawing/2014/main" id="{6BEAC5A1-230C-D648-BEA9-C35FA9A58A86}"/>
              </a:ext>
            </a:extLst>
          </p:cNvPr>
          <p:cNvPicPr>
            <a:picLocks noChangeAspect="1"/>
          </p:cNvPicPr>
          <p:nvPr/>
        </p:nvPicPr>
        <p:blipFill>
          <a:blip r:embed="rId4"/>
          <a:stretch>
            <a:fillRect/>
          </a:stretch>
        </p:blipFill>
        <p:spPr>
          <a:xfrm>
            <a:off x="5943605" y="3359809"/>
            <a:ext cx="1777023" cy="2374900"/>
          </a:xfrm>
          <a:prstGeom prst="rect">
            <a:avLst/>
          </a:prstGeom>
        </p:spPr>
      </p:pic>
      <p:sp>
        <p:nvSpPr>
          <p:cNvPr id="9" name="Rectangle 8">
            <a:extLst>
              <a:ext uri="{FF2B5EF4-FFF2-40B4-BE49-F238E27FC236}">
                <a16:creationId xmlns:a16="http://schemas.microsoft.com/office/drawing/2014/main" id="{D531A549-E225-DC43-81E9-5E978B4E2CDB}"/>
              </a:ext>
            </a:extLst>
          </p:cNvPr>
          <p:cNvSpPr/>
          <p:nvPr/>
        </p:nvSpPr>
        <p:spPr>
          <a:xfrm>
            <a:off x="3484418" y="3780631"/>
            <a:ext cx="2133599" cy="830997"/>
          </a:xfrm>
          <a:prstGeom prst="rect">
            <a:avLst/>
          </a:prstGeom>
          <a:ln w="57150">
            <a:solidFill>
              <a:srgbClr val="0070C0"/>
            </a:solidFill>
          </a:ln>
        </p:spPr>
        <p:txBody>
          <a:bodyPr wrap="square">
            <a:spAutoFit/>
          </a:bodyPr>
          <a:lstStyle/>
          <a:p>
            <a:pPr algn="ctr"/>
            <a:r>
              <a:rPr lang="en-US" sz="2400" dirty="0"/>
              <a:t>Both plants </a:t>
            </a:r>
          </a:p>
          <a:p>
            <a:pPr algn="ctr"/>
            <a:r>
              <a:rPr lang="en-US" sz="2400" dirty="0"/>
              <a:t>are Periwinkles</a:t>
            </a:r>
          </a:p>
        </p:txBody>
      </p:sp>
      <p:sp>
        <p:nvSpPr>
          <p:cNvPr id="10" name="Rectangle 9">
            <a:extLst>
              <a:ext uri="{FF2B5EF4-FFF2-40B4-BE49-F238E27FC236}">
                <a16:creationId xmlns:a16="http://schemas.microsoft.com/office/drawing/2014/main" id="{D94C2948-5F5E-FC45-AB4E-671ED1446250}"/>
              </a:ext>
            </a:extLst>
          </p:cNvPr>
          <p:cNvSpPr/>
          <p:nvPr/>
        </p:nvSpPr>
        <p:spPr>
          <a:xfrm>
            <a:off x="5505170" y="2702248"/>
            <a:ext cx="2726516" cy="461665"/>
          </a:xfrm>
          <a:prstGeom prst="rect">
            <a:avLst/>
          </a:prstGeom>
          <a:gradFill>
            <a:gsLst>
              <a:gs pos="0">
                <a:schemeClr val="accent1">
                  <a:lumMod val="5000"/>
                  <a:lumOff val="95000"/>
                </a:schemeClr>
              </a:gs>
              <a:gs pos="73000">
                <a:schemeClr val="accent1">
                  <a:lumMod val="45000"/>
                  <a:lumOff val="55000"/>
                </a:schemeClr>
              </a:gs>
              <a:gs pos="84000">
                <a:schemeClr val="accent1">
                  <a:lumMod val="45000"/>
                  <a:lumOff val="55000"/>
                </a:schemeClr>
              </a:gs>
              <a:gs pos="100000">
                <a:schemeClr val="accent1">
                  <a:lumMod val="30000"/>
                  <a:lumOff val="70000"/>
                </a:schemeClr>
              </a:gs>
            </a:gsLst>
            <a:lin ang="5400000" scaled="1"/>
          </a:gradFill>
          <a:ln>
            <a:solidFill>
              <a:schemeClr val="accent1"/>
            </a:solidFill>
          </a:ln>
        </p:spPr>
        <p:txBody>
          <a:bodyPr wrap="none">
            <a:spAutoFit/>
          </a:bodyPr>
          <a:lstStyle/>
          <a:p>
            <a:r>
              <a:rPr lang="en-US" sz="2400" b="1" u="sng" dirty="0"/>
              <a:t>This one is Invasive!</a:t>
            </a:r>
          </a:p>
        </p:txBody>
      </p:sp>
      <p:sp>
        <p:nvSpPr>
          <p:cNvPr id="11" name="TextBox 10">
            <a:extLst>
              <a:ext uri="{FF2B5EF4-FFF2-40B4-BE49-F238E27FC236}">
                <a16:creationId xmlns:a16="http://schemas.microsoft.com/office/drawing/2014/main" id="{40207A42-13BB-D843-8D62-B75C86B037FC}"/>
              </a:ext>
            </a:extLst>
          </p:cNvPr>
          <p:cNvSpPr txBox="1"/>
          <p:nvPr/>
        </p:nvSpPr>
        <p:spPr>
          <a:xfrm>
            <a:off x="1423372" y="5257800"/>
            <a:ext cx="1333827" cy="369332"/>
          </a:xfrm>
          <a:prstGeom prst="rect">
            <a:avLst/>
          </a:prstGeom>
          <a:noFill/>
        </p:spPr>
        <p:txBody>
          <a:bodyPr wrap="none" rtlCol="0">
            <a:spAutoFit/>
          </a:bodyPr>
          <a:lstStyle/>
          <a:p>
            <a:r>
              <a:rPr lang="en-US" b="1" i="1" dirty="0"/>
              <a:t>Vinca minor</a:t>
            </a:r>
            <a:endParaRPr lang="en-US" dirty="0"/>
          </a:p>
        </p:txBody>
      </p:sp>
      <p:sp>
        <p:nvSpPr>
          <p:cNvPr id="12" name="TextBox 11">
            <a:extLst>
              <a:ext uri="{FF2B5EF4-FFF2-40B4-BE49-F238E27FC236}">
                <a16:creationId xmlns:a16="http://schemas.microsoft.com/office/drawing/2014/main" id="{BCA5038A-A34F-7F49-92BB-BDDFDD41E64D}"/>
              </a:ext>
            </a:extLst>
          </p:cNvPr>
          <p:cNvSpPr txBox="1"/>
          <p:nvPr/>
        </p:nvSpPr>
        <p:spPr>
          <a:xfrm>
            <a:off x="6163599" y="5930605"/>
            <a:ext cx="1337033" cy="369332"/>
          </a:xfrm>
          <a:prstGeom prst="rect">
            <a:avLst/>
          </a:prstGeom>
          <a:noFill/>
        </p:spPr>
        <p:txBody>
          <a:bodyPr wrap="none" rtlCol="0">
            <a:spAutoFit/>
          </a:bodyPr>
          <a:lstStyle/>
          <a:p>
            <a:r>
              <a:rPr lang="en-US" b="1" i="1" dirty="0"/>
              <a:t>Vinca major</a:t>
            </a:r>
            <a:endParaRPr lang="en-US" dirty="0"/>
          </a:p>
        </p:txBody>
      </p:sp>
    </p:spTree>
    <p:extLst>
      <p:ext uri="{BB962C8B-B14F-4D97-AF65-F5344CB8AC3E}">
        <p14:creationId xmlns:p14="http://schemas.microsoft.com/office/powerpoint/2010/main" val="74348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11</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pic>
        <p:nvPicPr>
          <p:cNvPr id="5" name="Picture 4">
            <a:extLst>
              <a:ext uri="{FF2B5EF4-FFF2-40B4-BE49-F238E27FC236}">
                <a16:creationId xmlns:a16="http://schemas.microsoft.com/office/drawing/2014/main" id="{F5637B5B-A894-404D-9B38-5FFA7DF811A0}"/>
              </a:ext>
            </a:extLst>
          </p:cNvPr>
          <p:cNvPicPr>
            <a:picLocks noChangeAspect="1"/>
          </p:cNvPicPr>
          <p:nvPr/>
        </p:nvPicPr>
        <p:blipFill>
          <a:blip r:embed="rId3"/>
          <a:stretch>
            <a:fillRect/>
          </a:stretch>
        </p:blipFill>
        <p:spPr>
          <a:xfrm>
            <a:off x="6317776" y="3581400"/>
            <a:ext cx="2227766" cy="2209800"/>
          </a:xfrm>
          <a:prstGeom prst="rect">
            <a:avLst/>
          </a:prstGeom>
        </p:spPr>
      </p:pic>
      <p:sp>
        <p:nvSpPr>
          <p:cNvPr id="7" name="TextBox 6">
            <a:extLst>
              <a:ext uri="{FF2B5EF4-FFF2-40B4-BE49-F238E27FC236}">
                <a16:creationId xmlns:a16="http://schemas.microsoft.com/office/drawing/2014/main" id="{18600E84-E0BD-5941-8BF6-22F756F2EBA1}"/>
              </a:ext>
            </a:extLst>
          </p:cNvPr>
          <p:cNvSpPr txBox="1"/>
          <p:nvPr/>
        </p:nvSpPr>
        <p:spPr>
          <a:xfrm>
            <a:off x="713509" y="2813842"/>
            <a:ext cx="5559920" cy="2769989"/>
          </a:xfrm>
          <a:prstGeom prst="rect">
            <a:avLst/>
          </a:prstGeom>
          <a:noFill/>
        </p:spPr>
        <p:txBody>
          <a:bodyPr wrap="none" rtlCol="0">
            <a:spAutoFit/>
          </a:bodyPr>
          <a:lstStyle/>
          <a:p>
            <a:r>
              <a:rPr lang="en-US" sz="3200" b="1" dirty="0">
                <a:solidFill>
                  <a:schemeClr val="tx2"/>
                </a:solidFill>
              </a:rPr>
              <a:t>Carl Linnaeus, Swedish Botanist</a:t>
            </a:r>
          </a:p>
          <a:p>
            <a:r>
              <a:rPr lang="en-US" b="1" dirty="0">
                <a:solidFill>
                  <a:schemeClr val="tx2"/>
                </a:solidFill>
              </a:rPr>
              <a:t>     (also known as Carl von </a:t>
            </a:r>
            <a:r>
              <a:rPr lang="en-US" b="1" dirty="0" err="1">
                <a:solidFill>
                  <a:schemeClr val="tx2"/>
                </a:solidFill>
              </a:rPr>
              <a:t>Linné</a:t>
            </a:r>
            <a:r>
              <a:rPr lang="en-US" b="1" dirty="0">
                <a:solidFill>
                  <a:schemeClr val="tx2"/>
                </a:solidFill>
              </a:rPr>
              <a:t> or Carolus Linnaeus)</a:t>
            </a:r>
          </a:p>
          <a:p>
            <a:r>
              <a:rPr lang="en-US" sz="3200" b="1" dirty="0">
                <a:solidFill>
                  <a:schemeClr val="tx2"/>
                </a:solidFill>
              </a:rPr>
              <a:t>Father of Taxonomy</a:t>
            </a:r>
          </a:p>
          <a:p>
            <a:endParaRPr lang="en-US" sz="1400" b="1" dirty="0">
              <a:solidFill>
                <a:schemeClr val="tx2"/>
              </a:solidFill>
            </a:endParaRPr>
          </a:p>
          <a:p>
            <a:r>
              <a:rPr lang="en-US" sz="3200" b="1" dirty="0">
                <a:solidFill>
                  <a:schemeClr val="tx2"/>
                </a:solidFill>
              </a:rPr>
              <a:t>1752 </a:t>
            </a:r>
            <a:r>
              <a:rPr lang="en-US" sz="3200" b="1" u="sng" dirty="0">
                <a:solidFill>
                  <a:schemeClr val="tx2"/>
                </a:solidFill>
              </a:rPr>
              <a:t>Species Plantarum</a:t>
            </a:r>
          </a:p>
          <a:p>
            <a:endParaRPr lang="en-US" sz="1400" b="1" dirty="0">
              <a:solidFill>
                <a:schemeClr val="tx2"/>
              </a:solidFill>
            </a:endParaRPr>
          </a:p>
          <a:p>
            <a:r>
              <a:rPr lang="en-US" sz="3200" b="1" dirty="0">
                <a:solidFill>
                  <a:schemeClr val="tx2"/>
                </a:solidFill>
              </a:rPr>
              <a:t>One name for each plant</a:t>
            </a:r>
          </a:p>
        </p:txBody>
      </p:sp>
      <p:sp>
        <p:nvSpPr>
          <p:cNvPr id="9" name="Rectangle 8">
            <a:extLst>
              <a:ext uri="{FF2B5EF4-FFF2-40B4-BE49-F238E27FC236}">
                <a16:creationId xmlns:a16="http://schemas.microsoft.com/office/drawing/2014/main" id="{24C403F1-7FCD-3B40-8C64-2EB8B232AC01}"/>
              </a:ext>
            </a:extLst>
          </p:cNvPr>
          <p:cNvSpPr/>
          <p:nvPr/>
        </p:nvSpPr>
        <p:spPr>
          <a:xfrm>
            <a:off x="3505200" y="2044124"/>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Name It</a:t>
            </a:r>
          </a:p>
        </p:txBody>
      </p:sp>
      <p:sp>
        <p:nvSpPr>
          <p:cNvPr id="2" name="TextBox 1">
            <a:extLst>
              <a:ext uri="{FF2B5EF4-FFF2-40B4-BE49-F238E27FC236}">
                <a16:creationId xmlns:a16="http://schemas.microsoft.com/office/drawing/2014/main" id="{3012C1F4-53E6-3144-9376-7A2DBD35968E}"/>
              </a:ext>
            </a:extLst>
          </p:cNvPr>
          <p:cNvSpPr txBox="1"/>
          <p:nvPr/>
        </p:nvSpPr>
        <p:spPr>
          <a:xfrm>
            <a:off x="1482694" y="5842912"/>
            <a:ext cx="4316246" cy="461665"/>
          </a:xfrm>
          <a:prstGeom prst="rect">
            <a:avLst/>
          </a:prstGeom>
          <a:solidFill>
            <a:schemeClr val="bg2">
              <a:lumMod val="90000"/>
            </a:schemeClr>
          </a:solidFill>
        </p:spPr>
        <p:txBody>
          <a:bodyPr wrap="none" rtlCol="0">
            <a:spAutoFit/>
          </a:bodyPr>
          <a:lstStyle/>
          <a:p>
            <a:r>
              <a:rPr lang="en-US" sz="2400" b="1" i="1" dirty="0">
                <a:solidFill>
                  <a:schemeClr val="tx1">
                    <a:lumMod val="85000"/>
                    <a:lumOff val="15000"/>
                  </a:schemeClr>
                </a:solidFill>
              </a:rPr>
              <a:t>Deus </a:t>
            </a:r>
            <a:r>
              <a:rPr lang="en-US" sz="2400" b="1" i="1" dirty="0" err="1">
                <a:solidFill>
                  <a:schemeClr val="tx1">
                    <a:lumMod val="85000"/>
                    <a:lumOff val="15000"/>
                  </a:schemeClr>
                </a:solidFill>
              </a:rPr>
              <a:t>craevit</a:t>
            </a:r>
            <a:r>
              <a:rPr lang="en-US" sz="2400" b="1" i="1" dirty="0">
                <a:solidFill>
                  <a:schemeClr val="tx1">
                    <a:lumMod val="85000"/>
                    <a:lumOff val="15000"/>
                  </a:schemeClr>
                </a:solidFill>
              </a:rPr>
              <a:t>, </a:t>
            </a:r>
            <a:r>
              <a:rPr lang="en-US" sz="2400" b="1" i="1" dirty="0" err="1">
                <a:solidFill>
                  <a:schemeClr val="tx1">
                    <a:lumMod val="85000"/>
                    <a:lumOff val="15000"/>
                  </a:schemeClr>
                </a:solidFill>
              </a:rPr>
              <a:t>Linneaus</a:t>
            </a:r>
            <a:r>
              <a:rPr lang="en-US" sz="2400" b="1" i="1" dirty="0">
                <a:solidFill>
                  <a:schemeClr val="tx1">
                    <a:lumMod val="85000"/>
                    <a:lumOff val="15000"/>
                  </a:schemeClr>
                </a:solidFill>
              </a:rPr>
              <a:t> </a:t>
            </a:r>
            <a:r>
              <a:rPr lang="en-US" sz="2400" b="1" i="1" dirty="0" err="1">
                <a:solidFill>
                  <a:schemeClr val="tx1">
                    <a:lumMod val="85000"/>
                    <a:lumOff val="15000"/>
                  </a:schemeClr>
                </a:solidFill>
              </a:rPr>
              <a:t>disposuit</a:t>
            </a:r>
            <a:r>
              <a:rPr lang="en-US" sz="2400" b="1" i="1" dirty="0">
                <a:solidFill>
                  <a:schemeClr val="tx1">
                    <a:lumMod val="85000"/>
                    <a:lumOff val="15000"/>
                  </a:schemeClr>
                </a:solidFill>
              </a:rPr>
              <a:t> </a:t>
            </a:r>
          </a:p>
        </p:txBody>
      </p:sp>
    </p:spTree>
    <p:extLst>
      <p:ext uri="{BB962C8B-B14F-4D97-AF65-F5344CB8AC3E}">
        <p14:creationId xmlns:p14="http://schemas.microsoft.com/office/powerpoint/2010/main" val="8427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12</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sp>
        <p:nvSpPr>
          <p:cNvPr id="2" name="Rectangle 1">
            <a:extLst>
              <a:ext uri="{FF2B5EF4-FFF2-40B4-BE49-F238E27FC236}">
                <a16:creationId xmlns:a16="http://schemas.microsoft.com/office/drawing/2014/main" id="{2001007F-6F07-0745-B071-95B0DE904C0F}"/>
              </a:ext>
            </a:extLst>
          </p:cNvPr>
          <p:cNvSpPr/>
          <p:nvPr/>
        </p:nvSpPr>
        <p:spPr>
          <a:xfrm>
            <a:off x="990600" y="3517237"/>
            <a:ext cx="6934200" cy="1631216"/>
          </a:xfrm>
          <a:prstGeom prst="rect">
            <a:avLst/>
          </a:prstGeom>
        </p:spPr>
        <p:txBody>
          <a:bodyPr wrap="square">
            <a:spAutoFit/>
          </a:bodyPr>
          <a:lstStyle/>
          <a:p>
            <a:pPr>
              <a:buFont typeface="Arial" panose="020B0604020202020204" pitchFamily="34" charset="0"/>
              <a:buChar char="•"/>
            </a:pPr>
            <a:r>
              <a:rPr lang="en-US" sz="2000" b="1" dirty="0">
                <a:solidFill>
                  <a:schemeClr val="tx2">
                    <a:lumMod val="75000"/>
                  </a:schemeClr>
                </a:solidFill>
                <a:latin typeface="Georgia" panose="02040502050405020303" pitchFamily="18" charset="0"/>
              </a:rPr>
              <a:t>Published</a:t>
            </a:r>
            <a:r>
              <a:rPr lang="en-US" sz="2000" dirty="0">
                <a:solidFill>
                  <a:schemeClr val="tx2">
                    <a:lumMod val="75000"/>
                  </a:schemeClr>
                </a:solidFill>
                <a:latin typeface="Georgia" panose="02040502050405020303" pitchFamily="18" charset="0"/>
              </a:rPr>
              <a:t> according to very specific rules</a:t>
            </a:r>
          </a:p>
          <a:p>
            <a:pPr>
              <a:buFont typeface="Arial" panose="020B0604020202020204" pitchFamily="34" charset="0"/>
              <a:buChar char="•"/>
            </a:pPr>
            <a:r>
              <a:rPr lang="en-US" sz="2000" dirty="0">
                <a:solidFill>
                  <a:srgbClr val="315385"/>
                </a:solidFill>
                <a:latin typeface="Helvetica" pitchFamily="2" charset="0"/>
              </a:rPr>
              <a:t>Contains </a:t>
            </a:r>
            <a:r>
              <a:rPr lang="en-US" sz="2000" b="1" dirty="0">
                <a:solidFill>
                  <a:srgbClr val="315385"/>
                </a:solidFill>
                <a:latin typeface="Helvetica" pitchFamily="2" charset="0"/>
              </a:rPr>
              <a:t>illustrations</a:t>
            </a:r>
            <a:r>
              <a:rPr lang="en-US" sz="2000" dirty="0">
                <a:solidFill>
                  <a:srgbClr val="315385"/>
                </a:solidFill>
                <a:latin typeface="Helvetica" pitchFamily="2" charset="0"/>
              </a:rPr>
              <a:t> and </a:t>
            </a:r>
          </a:p>
          <a:p>
            <a:r>
              <a:rPr lang="en-US" sz="2000" dirty="0">
                <a:solidFill>
                  <a:srgbClr val="315385"/>
                </a:solidFill>
                <a:latin typeface="Helvetica" pitchFamily="2" charset="0"/>
              </a:rPr>
              <a:t>        technical </a:t>
            </a:r>
            <a:r>
              <a:rPr lang="en-US" sz="2000" b="1" dirty="0">
                <a:solidFill>
                  <a:srgbClr val="315385"/>
                </a:solidFill>
                <a:latin typeface="Helvetica" pitchFamily="2" charset="0"/>
              </a:rPr>
              <a:t>descriptions</a:t>
            </a:r>
            <a:r>
              <a:rPr lang="en-US" sz="2000" dirty="0">
                <a:solidFill>
                  <a:srgbClr val="315385"/>
                </a:solidFill>
                <a:latin typeface="Helvetica" pitchFamily="2" charset="0"/>
              </a:rPr>
              <a:t> of the plant. </a:t>
            </a:r>
          </a:p>
          <a:p>
            <a:pPr>
              <a:buFont typeface="Arial" panose="020B0604020202020204" pitchFamily="34" charset="0"/>
              <a:buChar char="•"/>
            </a:pPr>
            <a:r>
              <a:rPr lang="en-US" sz="2000" dirty="0">
                <a:solidFill>
                  <a:srgbClr val="315385"/>
                </a:solidFill>
                <a:latin typeface="Helvetica" pitchFamily="2" charset="0"/>
              </a:rPr>
              <a:t>As of 2011, </a:t>
            </a:r>
            <a:r>
              <a:rPr lang="en-US" sz="2000" b="1" dirty="0">
                <a:solidFill>
                  <a:srgbClr val="315385"/>
                </a:solidFill>
                <a:latin typeface="Helvetica" pitchFamily="2" charset="0"/>
              </a:rPr>
              <a:t>can be described in Latin or English.</a:t>
            </a:r>
            <a:endParaRPr lang="en-US" sz="2000" dirty="0">
              <a:solidFill>
                <a:srgbClr val="315385"/>
              </a:solidFill>
              <a:latin typeface="Helvetica" pitchFamily="2" charset="0"/>
            </a:endParaRPr>
          </a:p>
          <a:p>
            <a:pPr>
              <a:buFont typeface="Arial" panose="020B0604020202020204" pitchFamily="34" charset="0"/>
              <a:buChar char="•"/>
            </a:pPr>
            <a:r>
              <a:rPr lang="en-US" sz="2000" dirty="0">
                <a:solidFill>
                  <a:srgbClr val="315385"/>
                </a:solidFill>
                <a:latin typeface="Helvetica" pitchFamily="2" charset="0"/>
              </a:rPr>
              <a:t>In a </a:t>
            </a:r>
            <a:r>
              <a:rPr lang="en-US" sz="2000" b="1" dirty="0">
                <a:solidFill>
                  <a:srgbClr val="315385"/>
                </a:solidFill>
                <a:latin typeface="Helvetica" pitchFamily="2" charset="0"/>
              </a:rPr>
              <a:t>scientific journal (can be electronic journal—2011)</a:t>
            </a:r>
            <a:endParaRPr lang="en-US" sz="2000" dirty="0">
              <a:solidFill>
                <a:srgbClr val="315385"/>
              </a:solidFill>
              <a:effectLst/>
              <a:latin typeface="Helvetica" pitchFamily="2" charset="0"/>
            </a:endParaRPr>
          </a:p>
        </p:txBody>
      </p:sp>
      <p:sp>
        <p:nvSpPr>
          <p:cNvPr id="3" name="Rectangle 2">
            <a:extLst>
              <a:ext uri="{FF2B5EF4-FFF2-40B4-BE49-F238E27FC236}">
                <a16:creationId xmlns:a16="http://schemas.microsoft.com/office/drawing/2014/main" id="{6A56FE47-6710-FE43-8794-2ADA03F4BF10}"/>
              </a:ext>
            </a:extLst>
          </p:cNvPr>
          <p:cNvSpPr/>
          <p:nvPr/>
        </p:nvSpPr>
        <p:spPr>
          <a:xfrm>
            <a:off x="990600" y="2822413"/>
            <a:ext cx="6172200" cy="461665"/>
          </a:xfrm>
          <a:prstGeom prst="rect">
            <a:avLst/>
          </a:prstGeom>
          <a:ln w="28575">
            <a:solidFill>
              <a:schemeClr val="tx2">
                <a:lumMod val="60000"/>
                <a:lumOff val="40000"/>
              </a:schemeClr>
            </a:solidFill>
          </a:ln>
        </p:spPr>
        <p:txBody>
          <a:bodyPr wrap="square">
            <a:spAutoFit/>
          </a:bodyPr>
          <a:lstStyle/>
          <a:p>
            <a:r>
              <a:rPr lang="en-US" sz="2400" dirty="0"/>
              <a:t>A botanical name becomes valid only when it is:</a:t>
            </a:r>
          </a:p>
        </p:txBody>
      </p:sp>
      <p:sp>
        <p:nvSpPr>
          <p:cNvPr id="4" name="Rectangle 3">
            <a:extLst>
              <a:ext uri="{FF2B5EF4-FFF2-40B4-BE49-F238E27FC236}">
                <a16:creationId xmlns:a16="http://schemas.microsoft.com/office/drawing/2014/main" id="{0DA82895-C6D6-EE44-86EF-D2E135518F3C}"/>
              </a:ext>
            </a:extLst>
          </p:cNvPr>
          <p:cNvSpPr/>
          <p:nvPr/>
        </p:nvSpPr>
        <p:spPr>
          <a:xfrm>
            <a:off x="304800" y="5381612"/>
            <a:ext cx="8153400" cy="1077218"/>
          </a:xfrm>
          <a:prstGeom prst="rect">
            <a:avLst/>
          </a:prstGeom>
          <a:ln w="57150">
            <a:solidFill>
              <a:schemeClr val="tx2">
                <a:lumMod val="75000"/>
              </a:schemeClr>
            </a:solidFill>
          </a:ln>
        </p:spPr>
        <p:txBody>
          <a:bodyPr wrap="square">
            <a:spAutoFit/>
          </a:bodyPr>
          <a:lstStyle/>
          <a:p>
            <a:pPr algn="ctr"/>
            <a:r>
              <a:rPr lang="en-US" sz="3200" b="1" dirty="0">
                <a:solidFill>
                  <a:schemeClr val="tx2">
                    <a:lumMod val="75000"/>
                  </a:schemeClr>
                </a:solidFill>
              </a:rPr>
              <a:t>Such botanical names are standardized </a:t>
            </a:r>
          </a:p>
          <a:p>
            <a:pPr algn="ctr"/>
            <a:r>
              <a:rPr lang="en-US" sz="3200" b="1" dirty="0">
                <a:solidFill>
                  <a:schemeClr val="tx2">
                    <a:lumMod val="75000"/>
                  </a:schemeClr>
                </a:solidFill>
              </a:rPr>
              <a:t>and are agreed upon throughout the world.</a:t>
            </a:r>
          </a:p>
        </p:txBody>
      </p:sp>
      <p:sp>
        <p:nvSpPr>
          <p:cNvPr id="9" name="Rectangle 8">
            <a:extLst>
              <a:ext uri="{FF2B5EF4-FFF2-40B4-BE49-F238E27FC236}">
                <a16:creationId xmlns:a16="http://schemas.microsoft.com/office/drawing/2014/main" id="{E1D58C9B-DB96-3E42-8852-83FD4357E33B}"/>
              </a:ext>
            </a:extLst>
          </p:cNvPr>
          <p:cNvSpPr/>
          <p:nvPr/>
        </p:nvSpPr>
        <p:spPr>
          <a:xfrm>
            <a:off x="3505200" y="2003914"/>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Name It</a:t>
            </a:r>
          </a:p>
        </p:txBody>
      </p:sp>
    </p:spTree>
    <p:extLst>
      <p:ext uri="{BB962C8B-B14F-4D97-AF65-F5344CB8AC3E}">
        <p14:creationId xmlns:p14="http://schemas.microsoft.com/office/powerpoint/2010/main" val="164691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13</a:t>
            </a:fld>
            <a:endParaRPr lang="en-US" dirty="0"/>
          </a:p>
        </p:txBody>
      </p:sp>
      <p:sp>
        <p:nvSpPr>
          <p:cNvPr id="5" name="Title 2">
            <a:extLst>
              <a:ext uri="{FF2B5EF4-FFF2-40B4-BE49-F238E27FC236}">
                <a16:creationId xmlns:a16="http://schemas.microsoft.com/office/drawing/2014/main" id="{79742A5D-0AA5-794C-92D3-F083551233C8}"/>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2" name="Rectangle 1">
            <a:extLst>
              <a:ext uri="{FF2B5EF4-FFF2-40B4-BE49-F238E27FC236}">
                <a16:creationId xmlns:a16="http://schemas.microsoft.com/office/drawing/2014/main" id="{1216EADE-D8CD-2D40-84EC-8F6712894C0A}"/>
              </a:ext>
            </a:extLst>
          </p:cNvPr>
          <p:cNvSpPr/>
          <p:nvPr/>
        </p:nvSpPr>
        <p:spPr>
          <a:xfrm>
            <a:off x="3543300" y="1828800"/>
            <a:ext cx="2057400" cy="3970318"/>
          </a:xfrm>
          <a:prstGeom prst="rect">
            <a:avLst/>
          </a:prstGeom>
        </p:spPr>
        <p:txBody>
          <a:bodyPr wrap="square">
            <a:spAutoFit/>
          </a:bodyPr>
          <a:lstStyle/>
          <a:p>
            <a:r>
              <a:rPr lang="en-US" sz="3600" b="1" dirty="0">
                <a:solidFill>
                  <a:schemeClr val="tx2"/>
                </a:solidFill>
              </a:rPr>
              <a:t>Kingdom</a:t>
            </a:r>
          </a:p>
          <a:p>
            <a:r>
              <a:rPr lang="en-US" sz="3600" b="1" dirty="0">
                <a:solidFill>
                  <a:schemeClr val="tx2"/>
                </a:solidFill>
              </a:rPr>
              <a:t>Phylum</a:t>
            </a:r>
          </a:p>
          <a:p>
            <a:r>
              <a:rPr lang="en-US" sz="3600" b="1" dirty="0">
                <a:solidFill>
                  <a:schemeClr val="tx2"/>
                </a:solidFill>
              </a:rPr>
              <a:t>Class</a:t>
            </a:r>
          </a:p>
          <a:p>
            <a:r>
              <a:rPr lang="en-US" sz="3600" b="1" dirty="0">
                <a:solidFill>
                  <a:schemeClr val="tx2"/>
                </a:solidFill>
              </a:rPr>
              <a:t>Order</a:t>
            </a:r>
          </a:p>
          <a:p>
            <a:r>
              <a:rPr lang="en-US" sz="3600" b="1" dirty="0">
                <a:solidFill>
                  <a:schemeClr val="tx2"/>
                </a:solidFill>
              </a:rPr>
              <a:t>Family</a:t>
            </a:r>
          </a:p>
          <a:p>
            <a:r>
              <a:rPr lang="en-US" sz="3600" b="1" dirty="0">
                <a:solidFill>
                  <a:schemeClr val="tx2"/>
                </a:solidFill>
              </a:rPr>
              <a:t>Genus</a:t>
            </a:r>
          </a:p>
          <a:p>
            <a:r>
              <a:rPr lang="en-US" sz="3600" b="1" dirty="0">
                <a:solidFill>
                  <a:schemeClr val="tx2"/>
                </a:solidFill>
              </a:rPr>
              <a:t>Species</a:t>
            </a:r>
          </a:p>
        </p:txBody>
      </p:sp>
    </p:spTree>
    <p:extLst>
      <p:ext uri="{BB962C8B-B14F-4D97-AF65-F5344CB8AC3E}">
        <p14:creationId xmlns:p14="http://schemas.microsoft.com/office/powerpoint/2010/main" val="168225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14</a:t>
            </a:fld>
            <a:endParaRPr lang="en-US" dirty="0"/>
          </a:p>
        </p:txBody>
      </p:sp>
      <p:sp>
        <p:nvSpPr>
          <p:cNvPr id="5" name="Title 2">
            <a:extLst>
              <a:ext uri="{FF2B5EF4-FFF2-40B4-BE49-F238E27FC236}">
                <a16:creationId xmlns:a16="http://schemas.microsoft.com/office/drawing/2014/main" id="{79742A5D-0AA5-794C-92D3-F083551233C8}"/>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2" name="Rectangle 1">
            <a:extLst>
              <a:ext uri="{FF2B5EF4-FFF2-40B4-BE49-F238E27FC236}">
                <a16:creationId xmlns:a16="http://schemas.microsoft.com/office/drawing/2014/main" id="{1216EADE-D8CD-2D40-84EC-8F6712894C0A}"/>
              </a:ext>
            </a:extLst>
          </p:cNvPr>
          <p:cNvSpPr/>
          <p:nvPr/>
        </p:nvSpPr>
        <p:spPr>
          <a:xfrm>
            <a:off x="3543300" y="1828800"/>
            <a:ext cx="2057400" cy="4031873"/>
          </a:xfrm>
          <a:prstGeom prst="rect">
            <a:avLst/>
          </a:prstGeom>
        </p:spPr>
        <p:txBody>
          <a:bodyPr wrap="square">
            <a:spAutoFit/>
          </a:bodyPr>
          <a:lstStyle/>
          <a:p>
            <a:r>
              <a:rPr lang="en-US" sz="3600" b="1" dirty="0">
                <a:solidFill>
                  <a:schemeClr val="tx2"/>
                </a:solidFill>
              </a:rPr>
              <a:t>Kingdom</a:t>
            </a:r>
          </a:p>
          <a:p>
            <a:r>
              <a:rPr lang="en-US" sz="3600" b="1" dirty="0">
                <a:solidFill>
                  <a:schemeClr val="tx2"/>
                </a:solidFill>
              </a:rPr>
              <a:t>Phylum</a:t>
            </a:r>
          </a:p>
          <a:p>
            <a:r>
              <a:rPr lang="en-US" sz="3600" b="1" dirty="0">
                <a:solidFill>
                  <a:schemeClr val="tx2"/>
                </a:solidFill>
              </a:rPr>
              <a:t>Class</a:t>
            </a:r>
          </a:p>
          <a:p>
            <a:r>
              <a:rPr lang="en-US" sz="3600" b="1" dirty="0">
                <a:solidFill>
                  <a:schemeClr val="tx2"/>
                </a:solidFill>
              </a:rPr>
              <a:t>Order </a:t>
            </a:r>
            <a:endParaRPr lang="en-US" sz="4000" b="1" dirty="0">
              <a:solidFill>
                <a:schemeClr val="tx2"/>
              </a:solidFill>
            </a:endParaRPr>
          </a:p>
          <a:p>
            <a:r>
              <a:rPr lang="en-US" sz="3600" b="1" dirty="0">
                <a:solidFill>
                  <a:schemeClr val="tx2"/>
                </a:solidFill>
              </a:rPr>
              <a:t>Family</a:t>
            </a:r>
            <a:r>
              <a:rPr lang="en-US" sz="4000" b="1" dirty="0">
                <a:solidFill>
                  <a:schemeClr val="tx2"/>
                </a:solidFill>
              </a:rPr>
              <a:t> </a:t>
            </a:r>
            <a:endParaRPr lang="en-US" sz="3600" b="1" dirty="0">
              <a:solidFill>
                <a:schemeClr val="tx2"/>
              </a:solidFill>
            </a:endParaRPr>
          </a:p>
          <a:p>
            <a:r>
              <a:rPr lang="en-US" sz="3600" b="1" dirty="0">
                <a:solidFill>
                  <a:schemeClr val="tx2"/>
                </a:solidFill>
              </a:rPr>
              <a:t>Genus</a:t>
            </a:r>
          </a:p>
          <a:p>
            <a:r>
              <a:rPr lang="en-US" sz="3600" b="1" dirty="0">
                <a:solidFill>
                  <a:schemeClr val="tx2"/>
                </a:solidFill>
              </a:rPr>
              <a:t>Species</a:t>
            </a:r>
          </a:p>
        </p:txBody>
      </p:sp>
      <p:pic>
        <p:nvPicPr>
          <p:cNvPr id="3" name="Picture 2">
            <a:extLst>
              <a:ext uri="{FF2B5EF4-FFF2-40B4-BE49-F238E27FC236}">
                <a16:creationId xmlns:a16="http://schemas.microsoft.com/office/drawing/2014/main" id="{81B673DD-D581-2147-B8A1-B78CB2913DE8}"/>
              </a:ext>
            </a:extLst>
          </p:cNvPr>
          <p:cNvPicPr>
            <a:picLocks noChangeAspect="1"/>
          </p:cNvPicPr>
          <p:nvPr/>
        </p:nvPicPr>
        <p:blipFill>
          <a:blip r:embed="rId3"/>
          <a:stretch>
            <a:fillRect/>
          </a:stretch>
        </p:blipFill>
        <p:spPr>
          <a:xfrm flipV="1">
            <a:off x="3048000" y="3962400"/>
            <a:ext cx="2552700" cy="370449"/>
          </a:xfrm>
          <a:prstGeom prst="rect">
            <a:avLst/>
          </a:prstGeom>
        </p:spPr>
      </p:pic>
    </p:spTree>
    <p:extLst>
      <p:ext uri="{BB962C8B-B14F-4D97-AF65-F5344CB8AC3E}">
        <p14:creationId xmlns:p14="http://schemas.microsoft.com/office/powerpoint/2010/main" val="277328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15</a:t>
            </a:fld>
            <a:endParaRPr lang="en-US" dirty="0"/>
          </a:p>
        </p:txBody>
      </p:sp>
      <p:pic>
        <p:nvPicPr>
          <p:cNvPr id="7" name="Picture 6">
            <a:extLst>
              <a:ext uri="{FF2B5EF4-FFF2-40B4-BE49-F238E27FC236}">
                <a16:creationId xmlns:a16="http://schemas.microsoft.com/office/drawing/2014/main" id="{D68085F6-C3C5-4D4B-AD80-AC5BD2C86352}"/>
              </a:ext>
            </a:extLst>
          </p:cNvPr>
          <p:cNvPicPr>
            <a:picLocks noChangeAspect="1"/>
          </p:cNvPicPr>
          <p:nvPr/>
        </p:nvPicPr>
        <p:blipFill>
          <a:blip r:embed="rId3"/>
          <a:stretch>
            <a:fillRect/>
          </a:stretch>
        </p:blipFill>
        <p:spPr>
          <a:xfrm flipV="1">
            <a:off x="3048000" y="3962400"/>
            <a:ext cx="2552700" cy="370449"/>
          </a:xfrm>
          <a:prstGeom prst="rect">
            <a:avLst/>
          </a:prstGeom>
        </p:spPr>
      </p:pic>
      <p:sp>
        <p:nvSpPr>
          <p:cNvPr id="3" name="Rectangle 2">
            <a:extLst>
              <a:ext uri="{FF2B5EF4-FFF2-40B4-BE49-F238E27FC236}">
                <a16:creationId xmlns:a16="http://schemas.microsoft.com/office/drawing/2014/main" id="{A9A0FD81-77EB-F648-9C50-B55AB41EA95E}"/>
              </a:ext>
            </a:extLst>
          </p:cNvPr>
          <p:cNvSpPr/>
          <p:nvPr/>
        </p:nvSpPr>
        <p:spPr>
          <a:xfrm>
            <a:off x="3524250" y="4147624"/>
            <a:ext cx="1600200" cy="1754326"/>
          </a:xfrm>
          <a:prstGeom prst="rect">
            <a:avLst/>
          </a:prstGeom>
        </p:spPr>
        <p:txBody>
          <a:bodyPr wrap="square">
            <a:spAutoFit/>
          </a:bodyPr>
          <a:lstStyle/>
          <a:p>
            <a:r>
              <a:rPr lang="en-US" sz="3600" b="1" dirty="0">
                <a:solidFill>
                  <a:schemeClr val="tx2"/>
                </a:solidFill>
              </a:rPr>
              <a:t>Family </a:t>
            </a:r>
          </a:p>
          <a:p>
            <a:r>
              <a:rPr lang="en-US" sz="3600" b="1" dirty="0">
                <a:solidFill>
                  <a:schemeClr val="tx2"/>
                </a:solidFill>
              </a:rPr>
              <a:t>Genus</a:t>
            </a:r>
          </a:p>
          <a:p>
            <a:r>
              <a:rPr lang="en-US" sz="3600" b="1" dirty="0">
                <a:solidFill>
                  <a:schemeClr val="tx2"/>
                </a:solidFill>
              </a:rPr>
              <a:t>Species</a:t>
            </a:r>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Tree>
    <p:extLst>
      <p:ext uri="{BB962C8B-B14F-4D97-AF65-F5344CB8AC3E}">
        <p14:creationId xmlns:p14="http://schemas.microsoft.com/office/powerpoint/2010/main" val="202879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16</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pic>
        <p:nvPicPr>
          <p:cNvPr id="2" name="Picture 1">
            <a:extLst>
              <a:ext uri="{FF2B5EF4-FFF2-40B4-BE49-F238E27FC236}">
                <a16:creationId xmlns:a16="http://schemas.microsoft.com/office/drawing/2014/main" id="{FFBC344A-1FE4-AE47-B30D-093F7E40ED2B}"/>
              </a:ext>
            </a:extLst>
          </p:cNvPr>
          <p:cNvPicPr>
            <a:picLocks noChangeAspect="1"/>
          </p:cNvPicPr>
          <p:nvPr/>
        </p:nvPicPr>
        <p:blipFill>
          <a:blip r:embed="rId3"/>
          <a:stretch>
            <a:fillRect/>
          </a:stretch>
        </p:blipFill>
        <p:spPr>
          <a:xfrm>
            <a:off x="1398156" y="2048093"/>
            <a:ext cx="7260935" cy="3394723"/>
          </a:xfrm>
          <a:prstGeom prst="rect">
            <a:avLst/>
          </a:prstGeom>
        </p:spPr>
      </p:pic>
    </p:spTree>
    <p:extLst>
      <p:ext uri="{BB962C8B-B14F-4D97-AF65-F5344CB8AC3E}">
        <p14:creationId xmlns:p14="http://schemas.microsoft.com/office/powerpoint/2010/main" val="21630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17</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pic>
        <p:nvPicPr>
          <p:cNvPr id="2" name="Picture 1">
            <a:extLst>
              <a:ext uri="{FF2B5EF4-FFF2-40B4-BE49-F238E27FC236}">
                <a16:creationId xmlns:a16="http://schemas.microsoft.com/office/drawing/2014/main" id="{DFB46103-565E-7E42-B256-77CA3E02698C}"/>
              </a:ext>
            </a:extLst>
          </p:cNvPr>
          <p:cNvPicPr>
            <a:picLocks noChangeAspect="1"/>
          </p:cNvPicPr>
          <p:nvPr/>
        </p:nvPicPr>
        <p:blipFill>
          <a:blip r:embed="rId3"/>
          <a:stretch>
            <a:fillRect/>
          </a:stretch>
        </p:blipFill>
        <p:spPr>
          <a:xfrm>
            <a:off x="5181600" y="3105150"/>
            <a:ext cx="1295400" cy="647700"/>
          </a:xfrm>
          <a:prstGeom prst="rect">
            <a:avLst/>
          </a:prstGeom>
        </p:spPr>
      </p:pic>
      <p:sp>
        <p:nvSpPr>
          <p:cNvPr id="4" name="Rectangle 3">
            <a:extLst>
              <a:ext uri="{FF2B5EF4-FFF2-40B4-BE49-F238E27FC236}">
                <a16:creationId xmlns:a16="http://schemas.microsoft.com/office/drawing/2014/main" id="{12AE402E-D71C-9144-A676-EBC4BC8FFFD1}"/>
              </a:ext>
            </a:extLst>
          </p:cNvPr>
          <p:cNvSpPr/>
          <p:nvPr/>
        </p:nvSpPr>
        <p:spPr>
          <a:xfrm>
            <a:off x="3695700" y="3016735"/>
            <a:ext cx="1752600" cy="1200329"/>
          </a:xfrm>
          <a:prstGeom prst="rect">
            <a:avLst/>
          </a:prstGeom>
        </p:spPr>
        <p:txBody>
          <a:bodyPr wrap="square">
            <a:spAutoFit/>
          </a:bodyPr>
          <a:lstStyle/>
          <a:p>
            <a:r>
              <a:rPr lang="en-US" sz="3600" b="1" i="1" dirty="0">
                <a:solidFill>
                  <a:schemeClr val="tx2"/>
                </a:solidFill>
              </a:rPr>
              <a:t>Genus</a:t>
            </a:r>
          </a:p>
          <a:p>
            <a:r>
              <a:rPr lang="en-US" sz="3600" b="1" dirty="0">
                <a:solidFill>
                  <a:schemeClr val="tx2"/>
                </a:solidFill>
              </a:rPr>
              <a:t>Species</a:t>
            </a:r>
          </a:p>
        </p:txBody>
      </p:sp>
    </p:spTree>
    <p:extLst>
      <p:ext uri="{BB962C8B-B14F-4D97-AF65-F5344CB8AC3E}">
        <p14:creationId xmlns:p14="http://schemas.microsoft.com/office/powerpoint/2010/main" val="1650914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18</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2" name="Rectangle 1">
            <a:extLst>
              <a:ext uri="{FF2B5EF4-FFF2-40B4-BE49-F238E27FC236}">
                <a16:creationId xmlns:a16="http://schemas.microsoft.com/office/drawing/2014/main" id="{199FB91D-F312-1642-AFC8-9EF2D08FA44D}"/>
              </a:ext>
            </a:extLst>
          </p:cNvPr>
          <p:cNvSpPr/>
          <p:nvPr/>
        </p:nvSpPr>
        <p:spPr>
          <a:xfrm>
            <a:off x="2819400" y="2971800"/>
            <a:ext cx="3113929" cy="1754326"/>
          </a:xfrm>
          <a:prstGeom prst="rect">
            <a:avLst/>
          </a:prstGeom>
        </p:spPr>
        <p:txBody>
          <a:bodyPr wrap="none">
            <a:spAutoFit/>
          </a:bodyPr>
          <a:lstStyle/>
          <a:p>
            <a:pPr algn="ctr"/>
            <a:r>
              <a:rPr lang="en-US" sz="3600" b="1" i="1" dirty="0">
                <a:solidFill>
                  <a:schemeClr val="tx2"/>
                </a:solidFill>
              </a:rPr>
              <a:t>Genus</a:t>
            </a:r>
          </a:p>
          <a:p>
            <a:pPr algn="ctr"/>
            <a:endParaRPr lang="en-US" sz="3600" b="1" i="1" dirty="0">
              <a:solidFill>
                <a:schemeClr val="tx2"/>
              </a:solidFill>
            </a:endParaRPr>
          </a:p>
          <a:p>
            <a:pPr algn="ctr"/>
            <a:r>
              <a:rPr lang="en-US" sz="3600" b="1" dirty="0">
                <a:solidFill>
                  <a:schemeClr val="tx2"/>
                </a:solidFill>
              </a:rPr>
              <a:t>Plural = Genera</a:t>
            </a:r>
          </a:p>
        </p:txBody>
      </p:sp>
    </p:spTree>
    <p:extLst>
      <p:ext uri="{BB962C8B-B14F-4D97-AF65-F5344CB8AC3E}">
        <p14:creationId xmlns:p14="http://schemas.microsoft.com/office/powerpoint/2010/main" val="385853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19</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pic>
        <p:nvPicPr>
          <p:cNvPr id="2" name="Picture 1">
            <a:extLst>
              <a:ext uri="{FF2B5EF4-FFF2-40B4-BE49-F238E27FC236}">
                <a16:creationId xmlns:a16="http://schemas.microsoft.com/office/drawing/2014/main" id="{DFB46103-565E-7E42-B256-77CA3E02698C}"/>
              </a:ext>
            </a:extLst>
          </p:cNvPr>
          <p:cNvPicPr>
            <a:picLocks noChangeAspect="1"/>
          </p:cNvPicPr>
          <p:nvPr/>
        </p:nvPicPr>
        <p:blipFill>
          <a:blip r:embed="rId3"/>
          <a:stretch>
            <a:fillRect/>
          </a:stretch>
        </p:blipFill>
        <p:spPr>
          <a:xfrm>
            <a:off x="5434445" y="3569364"/>
            <a:ext cx="1295400" cy="647700"/>
          </a:xfrm>
          <a:prstGeom prst="rect">
            <a:avLst/>
          </a:prstGeom>
        </p:spPr>
      </p:pic>
      <p:sp>
        <p:nvSpPr>
          <p:cNvPr id="4" name="Rectangle 3">
            <a:extLst>
              <a:ext uri="{FF2B5EF4-FFF2-40B4-BE49-F238E27FC236}">
                <a16:creationId xmlns:a16="http://schemas.microsoft.com/office/drawing/2014/main" id="{12AE402E-D71C-9144-A676-EBC4BC8FFFD1}"/>
              </a:ext>
            </a:extLst>
          </p:cNvPr>
          <p:cNvSpPr/>
          <p:nvPr/>
        </p:nvSpPr>
        <p:spPr>
          <a:xfrm>
            <a:off x="3695700" y="3016735"/>
            <a:ext cx="1752600" cy="1200329"/>
          </a:xfrm>
          <a:prstGeom prst="rect">
            <a:avLst/>
          </a:prstGeom>
        </p:spPr>
        <p:txBody>
          <a:bodyPr wrap="square">
            <a:spAutoFit/>
          </a:bodyPr>
          <a:lstStyle/>
          <a:p>
            <a:r>
              <a:rPr lang="en-US" sz="3600" b="1" i="1" dirty="0">
                <a:solidFill>
                  <a:schemeClr val="tx2"/>
                </a:solidFill>
              </a:rPr>
              <a:t>Genus</a:t>
            </a:r>
          </a:p>
          <a:p>
            <a:r>
              <a:rPr lang="en-US" sz="3600" b="1" dirty="0">
                <a:solidFill>
                  <a:schemeClr val="tx2"/>
                </a:solidFill>
              </a:rPr>
              <a:t>Species</a:t>
            </a:r>
          </a:p>
        </p:txBody>
      </p:sp>
    </p:spTree>
    <p:extLst>
      <p:ext uri="{BB962C8B-B14F-4D97-AF65-F5344CB8AC3E}">
        <p14:creationId xmlns:p14="http://schemas.microsoft.com/office/powerpoint/2010/main" val="366001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a:bodyPr>
          <a:lstStyle/>
          <a:p>
            <a:r>
              <a:rPr lang="en-US" dirty="0"/>
              <a:t>Master Gardeners of Placer County</a:t>
            </a:r>
          </a:p>
          <a:p>
            <a:pPr lvl="1"/>
            <a:r>
              <a:rPr lang="en-US" sz="2400" dirty="0"/>
              <a:t>Extend </a:t>
            </a:r>
            <a:r>
              <a:rPr lang="en-US" sz="2400" dirty="0">
                <a:solidFill>
                  <a:schemeClr val="accent2"/>
                </a:solidFill>
              </a:rPr>
              <a:t>research-based</a:t>
            </a:r>
            <a:r>
              <a:rPr lang="en-US" sz="2400" dirty="0"/>
              <a:t>, sustainable gardening and composting information</a:t>
            </a:r>
          </a:p>
          <a:p>
            <a:pPr lvl="1"/>
            <a:r>
              <a:rPr lang="en-US" sz="2400" dirty="0"/>
              <a:t>Present accurate, impartial information to </a:t>
            </a:r>
            <a:r>
              <a:rPr lang="en-US" sz="2400" dirty="0">
                <a:solidFill>
                  <a:schemeClr val="accent2"/>
                </a:solidFill>
              </a:rPr>
              <a:t>home gardeners</a:t>
            </a:r>
          </a:p>
          <a:p>
            <a:pPr lvl="1"/>
            <a:r>
              <a:rPr lang="en-US" sz="2400" dirty="0"/>
              <a:t>Encourage public to make </a:t>
            </a:r>
            <a:r>
              <a:rPr lang="en-US" sz="2400" dirty="0">
                <a:solidFill>
                  <a:schemeClr val="accent2"/>
                </a:solidFill>
              </a:rPr>
              <a:t>informed</a:t>
            </a:r>
            <a:r>
              <a:rPr lang="en-US" sz="2400" dirty="0"/>
              <a:t> gardening decisions</a:t>
            </a:r>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20</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4" name="Rectangle 3">
            <a:extLst>
              <a:ext uri="{FF2B5EF4-FFF2-40B4-BE49-F238E27FC236}">
                <a16:creationId xmlns:a16="http://schemas.microsoft.com/office/drawing/2014/main" id="{1087F194-B316-414D-B9F2-92E46E2B622C}"/>
              </a:ext>
            </a:extLst>
          </p:cNvPr>
          <p:cNvSpPr/>
          <p:nvPr/>
        </p:nvSpPr>
        <p:spPr>
          <a:xfrm>
            <a:off x="1066800" y="2274839"/>
            <a:ext cx="7239000" cy="3539430"/>
          </a:xfrm>
          <a:prstGeom prst="rect">
            <a:avLst/>
          </a:prstGeom>
        </p:spPr>
        <p:txBody>
          <a:bodyPr wrap="square">
            <a:spAutoFit/>
          </a:bodyPr>
          <a:lstStyle/>
          <a:p>
            <a:r>
              <a:rPr lang="en-US" sz="2800" dirty="0">
                <a:solidFill>
                  <a:srgbClr val="493724"/>
                </a:solidFill>
                <a:latin typeface="Arial" panose="020B0604020202020204" pitchFamily="34" charset="0"/>
                <a:cs typeface="Arial" panose="020B0604020202020204" pitchFamily="34" charset="0"/>
              </a:rPr>
              <a:t>Species of </a:t>
            </a:r>
            <a:r>
              <a:rPr lang="en-US" sz="2800" i="1" dirty="0">
                <a:solidFill>
                  <a:srgbClr val="493724"/>
                </a:solidFill>
                <a:latin typeface="Arial" panose="020B0604020202020204" pitchFamily="34" charset="0"/>
                <a:cs typeface="Arial" panose="020B0604020202020204" pitchFamily="34" charset="0"/>
              </a:rPr>
              <a:t>Angiosperms</a:t>
            </a:r>
            <a:r>
              <a:rPr lang="en-US" sz="2800" dirty="0">
                <a:solidFill>
                  <a:srgbClr val="493724"/>
                </a:solidFill>
                <a:latin typeface="Arial" panose="020B0604020202020204" pitchFamily="34" charset="0"/>
                <a:cs typeface="Arial" panose="020B0604020202020204" pitchFamily="34" charset="0"/>
              </a:rPr>
              <a:t> (</a:t>
            </a:r>
            <a:r>
              <a:rPr lang="en-US" sz="2800" b="1" dirty="0">
                <a:solidFill>
                  <a:srgbClr val="493724"/>
                </a:solidFill>
                <a:latin typeface="Arial" panose="020B0604020202020204" pitchFamily="34" charset="0"/>
                <a:cs typeface="Arial" panose="020B0604020202020204" pitchFamily="34" charset="0"/>
              </a:rPr>
              <a:t>flowering plants</a:t>
            </a:r>
            <a:r>
              <a:rPr lang="en-US" sz="2800" dirty="0">
                <a:solidFill>
                  <a:srgbClr val="493724"/>
                </a:solidFill>
                <a:latin typeface="Arial" panose="020B0604020202020204" pitchFamily="34" charset="0"/>
                <a:cs typeface="Arial" panose="020B0604020202020204" pitchFamily="34" charset="0"/>
              </a:rPr>
              <a:t>) contained within </a:t>
            </a:r>
            <a:r>
              <a:rPr lang="en-US" sz="2800" i="1" dirty="0">
                <a:solidFill>
                  <a:srgbClr val="493724"/>
                </a:solidFill>
                <a:latin typeface="Arial" panose="020B0604020202020204" pitchFamily="34" charset="0"/>
                <a:cs typeface="Arial" panose="020B0604020202020204" pitchFamily="34" charset="0"/>
              </a:rPr>
              <a:t>The Plant List</a:t>
            </a:r>
            <a:r>
              <a:rPr lang="en-US" sz="2800" dirty="0">
                <a:solidFill>
                  <a:srgbClr val="493724"/>
                </a:solidFill>
                <a:latin typeface="Arial" panose="020B0604020202020204" pitchFamily="34" charset="0"/>
                <a:cs typeface="Arial" panose="020B0604020202020204" pitchFamily="34" charset="0"/>
              </a:rPr>
              <a:t> belong to 405 plant families and 14,559 plant genera.</a:t>
            </a:r>
          </a:p>
          <a:p>
            <a:r>
              <a:rPr lang="en-US" sz="2800" i="1" dirty="0">
                <a:solidFill>
                  <a:srgbClr val="493724"/>
                </a:solidFill>
                <a:latin typeface="Arial" panose="020B0604020202020204" pitchFamily="34" charset="0"/>
                <a:cs typeface="Arial" panose="020B0604020202020204" pitchFamily="34" charset="0"/>
              </a:rPr>
              <a:t>The Plant List</a:t>
            </a:r>
            <a:r>
              <a:rPr lang="en-US" sz="2800" dirty="0">
                <a:solidFill>
                  <a:srgbClr val="493724"/>
                </a:solidFill>
                <a:latin typeface="Arial" panose="020B0604020202020204" pitchFamily="34" charset="0"/>
                <a:cs typeface="Arial" panose="020B0604020202020204" pitchFamily="34" charset="0"/>
              </a:rPr>
              <a:t> includes </a:t>
            </a:r>
            <a:r>
              <a:rPr lang="en-US" sz="2800" b="1" u="sng" dirty="0">
                <a:solidFill>
                  <a:srgbClr val="493724"/>
                </a:solidFill>
                <a:latin typeface="Arial" panose="020B0604020202020204" pitchFamily="34" charset="0"/>
                <a:cs typeface="Arial" panose="020B0604020202020204" pitchFamily="34" charset="0"/>
              </a:rPr>
              <a:t>951,140</a:t>
            </a:r>
            <a:r>
              <a:rPr lang="en-US" sz="2800" dirty="0">
                <a:solidFill>
                  <a:srgbClr val="493724"/>
                </a:solidFill>
                <a:latin typeface="Arial" panose="020B0604020202020204" pitchFamily="34" charset="0"/>
                <a:cs typeface="Arial" panose="020B0604020202020204" pitchFamily="34" charset="0"/>
              </a:rPr>
              <a:t> scientific plant names of species rank for the </a:t>
            </a:r>
            <a:r>
              <a:rPr lang="en-US" sz="2800" i="1" dirty="0">
                <a:solidFill>
                  <a:srgbClr val="493724"/>
                </a:solidFill>
                <a:latin typeface="Arial" panose="020B0604020202020204" pitchFamily="34" charset="0"/>
                <a:cs typeface="Arial" panose="020B0604020202020204" pitchFamily="34" charset="0"/>
              </a:rPr>
              <a:t>Angiosperms. </a:t>
            </a:r>
            <a:r>
              <a:rPr lang="en-US" sz="2800" dirty="0">
                <a:solidFill>
                  <a:srgbClr val="493724"/>
                </a:solidFill>
                <a:latin typeface="Arial" panose="020B0604020202020204" pitchFamily="34" charset="0"/>
                <a:cs typeface="Arial" panose="020B0604020202020204" pitchFamily="34" charset="0"/>
              </a:rPr>
              <a:t>The status of the species names for the </a:t>
            </a:r>
            <a:r>
              <a:rPr lang="en-US" sz="2800" i="1" dirty="0">
                <a:solidFill>
                  <a:srgbClr val="493724"/>
                </a:solidFill>
                <a:latin typeface="Arial" panose="020B0604020202020204" pitchFamily="34" charset="0"/>
                <a:cs typeface="Arial" panose="020B0604020202020204" pitchFamily="34" charset="0"/>
              </a:rPr>
              <a:t>Angiosperms</a:t>
            </a:r>
            <a:r>
              <a:rPr lang="en-US" sz="2800" dirty="0">
                <a:solidFill>
                  <a:srgbClr val="493724"/>
                </a:solidFill>
                <a:latin typeface="Arial" panose="020B0604020202020204" pitchFamily="34" charset="0"/>
                <a:cs typeface="Arial" panose="020B0604020202020204" pitchFamily="34" charset="0"/>
              </a:rPr>
              <a:t> recorded in </a:t>
            </a:r>
            <a:r>
              <a:rPr lang="en-US" sz="2800" i="1" dirty="0">
                <a:solidFill>
                  <a:srgbClr val="493724"/>
                </a:solidFill>
                <a:latin typeface="Arial" panose="020B0604020202020204" pitchFamily="34" charset="0"/>
                <a:cs typeface="Arial" panose="020B0604020202020204" pitchFamily="34" charset="0"/>
              </a:rPr>
              <a:t>The Plant List</a:t>
            </a:r>
            <a:r>
              <a:rPr lang="en-US" sz="2800" dirty="0">
                <a:solidFill>
                  <a:srgbClr val="493724"/>
                </a:solidFill>
                <a:latin typeface="Arial" panose="020B0604020202020204" pitchFamily="34" charset="0"/>
                <a:cs typeface="Arial" panose="020B0604020202020204" pitchFamily="34" charset="0"/>
              </a:rPr>
              <a:t>, are as follows:</a:t>
            </a:r>
            <a:endParaRPr lang="en-US" sz="2800" dirty="0">
              <a:solidFill>
                <a:srgbClr val="493724"/>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36DD9E-7EB1-CA43-BA09-931DACBD567D}"/>
              </a:ext>
            </a:extLst>
          </p:cNvPr>
          <p:cNvSpPr txBox="1"/>
          <p:nvPr/>
        </p:nvSpPr>
        <p:spPr>
          <a:xfrm>
            <a:off x="1524000" y="6033489"/>
            <a:ext cx="5176866" cy="369332"/>
          </a:xfrm>
          <a:prstGeom prst="rect">
            <a:avLst/>
          </a:prstGeom>
          <a:noFill/>
        </p:spPr>
        <p:txBody>
          <a:bodyPr wrap="none" rtlCol="0">
            <a:spAutoFit/>
          </a:bodyPr>
          <a:lstStyle/>
          <a:p>
            <a:r>
              <a:rPr lang="en-US" dirty="0"/>
              <a:t>http://</a:t>
            </a:r>
            <a:r>
              <a:rPr lang="en-US" dirty="0" err="1"/>
              <a:t>www.theplantlist.org</a:t>
            </a:r>
            <a:r>
              <a:rPr lang="en-US" dirty="0"/>
              <a:t>/1.1/browse/A/#statistics</a:t>
            </a:r>
          </a:p>
        </p:txBody>
      </p:sp>
    </p:spTree>
    <p:extLst>
      <p:ext uri="{BB962C8B-B14F-4D97-AF65-F5344CB8AC3E}">
        <p14:creationId xmlns:p14="http://schemas.microsoft.com/office/powerpoint/2010/main" val="61635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21</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4" name="TextBox 3">
            <a:extLst>
              <a:ext uri="{FF2B5EF4-FFF2-40B4-BE49-F238E27FC236}">
                <a16:creationId xmlns:a16="http://schemas.microsoft.com/office/drawing/2014/main" id="{BBB2FC1B-D719-124C-9997-E9EA01BC7FED}"/>
              </a:ext>
            </a:extLst>
          </p:cNvPr>
          <p:cNvSpPr txBox="1"/>
          <p:nvPr/>
        </p:nvSpPr>
        <p:spPr>
          <a:xfrm>
            <a:off x="1143000" y="1981200"/>
            <a:ext cx="6657655" cy="646331"/>
          </a:xfrm>
          <a:prstGeom prst="rect">
            <a:avLst/>
          </a:prstGeom>
          <a:noFill/>
        </p:spPr>
        <p:txBody>
          <a:bodyPr wrap="none" rtlCol="0">
            <a:spAutoFit/>
          </a:bodyPr>
          <a:lstStyle/>
          <a:p>
            <a:pPr algn="ctr"/>
            <a:r>
              <a:rPr lang="en-US" sz="3600" b="1" u="sng" dirty="0">
                <a:solidFill>
                  <a:schemeClr val="tx2"/>
                </a:solidFill>
              </a:rPr>
              <a:t>Species</a:t>
            </a:r>
            <a:r>
              <a:rPr lang="en-US" sz="3600" b="1" dirty="0">
                <a:solidFill>
                  <a:schemeClr val="tx2"/>
                </a:solidFill>
              </a:rPr>
              <a:t> = </a:t>
            </a:r>
            <a:r>
              <a:rPr lang="en-US" sz="3600" b="1" i="1" dirty="0">
                <a:solidFill>
                  <a:schemeClr val="tx2"/>
                </a:solidFill>
              </a:rPr>
              <a:t>Genus </a:t>
            </a:r>
            <a:r>
              <a:rPr lang="en-US" sz="3600" b="1" dirty="0">
                <a:solidFill>
                  <a:schemeClr val="tx2"/>
                </a:solidFill>
              </a:rPr>
              <a:t>+ </a:t>
            </a:r>
            <a:r>
              <a:rPr lang="en-US" sz="3600" b="1" i="1" dirty="0">
                <a:solidFill>
                  <a:schemeClr val="tx2"/>
                </a:solidFill>
              </a:rPr>
              <a:t>specific epithet </a:t>
            </a:r>
          </a:p>
        </p:txBody>
      </p:sp>
      <p:sp>
        <p:nvSpPr>
          <p:cNvPr id="2" name="TextBox 1">
            <a:extLst>
              <a:ext uri="{FF2B5EF4-FFF2-40B4-BE49-F238E27FC236}">
                <a16:creationId xmlns:a16="http://schemas.microsoft.com/office/drawing/2014/main" id="{E4AD613D-A492-014D-84AB-78B3D97B8483}"/>
              </a:ext>
            </a:extLst>
          </p:cNvPr>
          <p:cNvSpPr txBox="1"/>
          <p:nvPr/>
        </p:nvSpPr>
        <p:spPr>
          <a:xfrm>
            <a:off x="3115511" y="2775742"/>
            <a:ext cx="2912977" cy="646331"/>
          </a:xfrm>
          <a:prstGeom prst="rect">
            <a:avLst/>
          </a:prstGeom>
          <a:solidFill>
            <a:schemeClr val="accent1">
              <a:lumMod val="20000"/>
              <a:lumOff val="80000"/>
            </a:schemeClr>
          </a:solidFill>
          <a:ln>
            <a:solidFill>
              <a:schemeClr val="tx2">
                <a:lumMod val="60000"/>
                <a:lumOff val="40000"/>
              </a:schemeClr>
            </a:solidFill>
          </a:ln>
        </p:spPr>
        <p:txBody>
          <a:bodyPr wrap="none" rtlCol="0">
            <a:spAutoFit/>
          </a:bodyPr>
          <a:lstStyle/>
          <a:p>
            <a:r>
              <a:rPr lang="en-US" sz="3600" b="1" i="1" dirty="0">
                <a:solidFill>
                  <a:schemeClr val="tx2">
                    <a:lumMod val="60000"/>
                    <a:lumOff val="40000"/>
                  </a:schemeClr>
                </a:solidFill>
              </a:rPr>
              <a:t>Salvia elegans</a:t>
            </a:r>
          </a:p>
        </p:txBody>
      </p:sp>
    </p:spTree>
    <p:extLst>
      <p:ext uri="{BB962C8B-B14F-4D97-AF65-F5344CB8AC3E}">
        <p14:creationId xmlns:p14="http://schemas.microsoft.com/office/powerpoint/2010/main" val="387303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22</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7" name="TextBox 6">
            <a:extLst>
              <a:ext uri="{FF2B5EF4-FFF2-40B4-BE49-F238E27FC236}">
                <a16:creationId xmlns:a16="http://schemas.microsoft.com/office/drawing/2014/main" id="{82B1D198-56A2-CC46-B5D2-1F5BF99C4291}"/>
              </a:ext>
            </a:extLst>
          </p:cNvPr>
          <p:cNvSpPr txBox="1"/>
          <p:nvPr/>
        </p:nvSpPr>
        <p:spPr>
          <a:xfrm>
            <a:off x="971158" y="1898023"/>
            <a:ext cx="7623305" cy="584775"/>
          </a:xfrm>
          <a:prstGeom prst="rect">
            <a:avLst/>
          </a:prstGeom>
          <a:noFill/>
        </p:spPr>
        <p:txBody>
          <a:bodyPr wrap="none" rtlCol="0">
            <a:spAutoFit/>
          </a:bodyPr>
          <a:lstStyle/>
          <a:p>
            <a:pPr algn="ctr"/>
            <a:r>
              <a:rPr lang="en-US" sz="3200" b="1" i="1" dirty="0">
                <a:solidFill>
                  <a:schemeClr val="tx2"/>
                </a:solidFill>
              </a:rPr>
              <a:t>Genus specific epithet </a:t>
            </a:r>
            <a:r>
              <a:rPr lang="en-US" sz="3200" b="1" i="1" u="sng" dirty="0">
                <a:solidFill>
                  <a:schemeClr val="tx2"/>
                </a:solidFill>
              </a:rPr>
              <a:t>variety/varietal </a:t>
            </a:r>
            <a:r>
              <a:rPr lang="en-US" sz="3200" b="1" u="sng" dirty="0">
                <a:solidFill>
                  <a:schemeClr val="tx2"/>
                </a:solidFill>
              </a:rPr>
              <a:t>(var.)</a:t>
            </a:r>
            <a:endParaRPr lang="en-US" sz="3200" b="1" i="1" u="sng" dirty="0">
              <a:solidFill>
                <a:schemeClr val="tx2"/>
              </a:solidFill>
            </a:endParaRPr>
          </a:p>
        </p:txBody>
      </p:sp>
      <p:sp>
        <p:nvSpPr>
          <p:cNvPr id="10" name="TextBox 9">
            <a:extLst>
              <a:ext uri="{FF2B5EF4-FFF2-40B4-BE49-F238E27FC236}">
                <a16:creationId xmlns:a16="http://schemas.microsoft.com/office/drawing/2014/main" id="{6E64D508-4B40-6C43-B159-937016E1FA41}"/>
              </a:ext>
            </a:extLst>
          </p:cNvPr>
          <p:cNvSpPr txBox="1"/>
          <p:nvPr/>
        </p:nvSpPr>
        <p:spPr>
          <a:xfrm>
            <a:off x="1142999" y="4522621"/>
            <a:ext cx="7279622" cy="646331"/>
          </a:xfrm>
          <a:prstGeom prst="rect">
            <a:avLst/>
          </a:prstGeom>
          <a:solidFill>
            <a:schemeClr val="accent1">
              <a:lumMod val="20000"/>
              <a:lumOff val="80000"/>
            </a:schemeClr>
          </a:solidFill>
          <a:ln>
            <a:solidFill>
              <a:schemeClr val="tx2">
                <a:lumMod val="60000"/>
                <a:lumOff val="40000"/>
              </a:schemeClr>
            </a:solidFill>
          </a:ln>
        </p:spPr>
        <p:txBody>
          <a:bodyPr wrap="none" rtlCol="0">
            <a:spAutoFit/>
          </a:bodyPr>
          <a:lstStyle/>
          <a:p>
            <a:r>
              <a:rPr lang="en-US" sz="3600" b="1" i="1" dirty="0">
                <a:solidFill>
                  <a:schemeClr val="tx2">
                    <a:lumMod val="60000"/>
                    <a:lumOff val="40000"/>
                  </a:schemeClr>
                </a:solidFill>
              </a:rPr>
              <a:t>Salvia </a:t>
            </a:r>
            <a:r>
              <a:rPr lang="en-US" sz="3600" b="1" i="1" dirty="0" err="1">
                <a:solidFill>
                  <a:schemeClr val="tx2">
                    <a:lumMod val="60000"/>
                    <a:lumOff val="40000"/>
                  </a:schemeClr>
                </a:solidFill>
              </a:rPr>
              <a:t>chamaedroides</a:t>
            </a:r>
            <a:r>
              <a:rPr lang="en-US" sz="3600" b="1" i="1" dirty="0">
                <a:solidFill>
                  <a:schemeClr val="tx2">
                    <a:lumMod val="60000"/>
                    <a:lumOff val="40000"/>
                  </a:schemeClr>
                </a:solidFill>
              </a:rPr>
              <a:t> var. </a:t>
            </a:r>
            <a:r>
              <a:rPr lang="en-US" sz="3600" b="1" i="1" dirty="0" err="1">
                <a:solidFill>
                  <a:schemeClr val="tx2">
                    <a:lumMod val="60000"/>
                    <a:lumOff val="40000"/>
                  </a:schemeClr>
                </a:solidFill>
              </a:rPr>
              <a:t>isochroma</a:t>
            </a:r>
            <a:endParaRPr lang="en-US" sz="3600" b="1" i="1" dirty="0">
              <a:solidFill>
                <a:schemeClr val="tx2">
                  <a:lumMod val="60000"/>
                  <a:lumOff val="40000"/>
                </a:schemeClr>
              </a:solidFill>
            </a:endParaRPr>
          </a:p>
        </p:txBody>
      </p:sp>
      <p:sp>
        <p:nvSpPr>
          <p:cNvPr id="11" name="Rectangle 10">
            <a:extLst>
              <a:ext uri="{FF2B5EF4-FFF2-40B4-BE49-F238E27FC236}">
                <a16:creationId xmlns:a16="http://schemas.microsoft.com/office/drawing/2014/main" id="{B2AA4538-26A8-624D-B1C7-D90F03ECB92C}"/>
              </a:ext>
            </a:extLst>
          </p:cNvPr>
          <p:cNvSpPr/>
          <p:nvPr/>
        </p:nvSpPr>
        <p:spPr>
          <a:xfrm>
            <a:off x="1142999" y="2810212"/>
            <a:ext cx="7127220" cy="1384995"/>
          </a:xfrm>
          <a:prstGeom prst="rect">
            <a:avLst/>
          </a:prstGeom>
        </p:spPr>
        <p:txBody>
          <a:bodyPr wrap="square">
            <a:spAutoFit/>
          </a:bodyPr>
          <a:lstStyle/>
          <a:p>
            <a:r>
              <a:rPr lang="en-US" sz="2800" dirty="0">
                <a:solidFill>
                  <a:schemeClr val="tx2"/>
                </a:solidFill>
                <a:cs typeface="Didot" panose="02000503000000020003" pitchFamily="2" charset="-79"/>
              </a:rPr>
              <a:t>Related to a previously discovered species</a:t>
            </a:r>
          </a:p>
          <a:p>
            <a:r>
              <a:rPr lang="en-US" sz="2800" dirty="0">
                <a:solidFill>
                  <a:schemeClr val="tx2"/>
                </a:solidFill>
                <a:cs typeface="Didot" panose="02000503000000020003" pitchFamily="2" charset="-79"/>
              </a:rPr>
              <a:t>Natural mutation</a:t>
            </a:r>
          </a:p>
          <a:p>
            <a:r>
              <a:rPr lang="en-US" sz="2800" dirty="0">
                <a:solidFill>
                  <a:schemeClr val="tx2"/>
                </a:solidFill>
                <a:cs typeface="Didot" panose="02000503000000020003" pitchFamily="2" charset="-79"/>
              </a:rPr>
              <a:t>Seeds must breed true</a:t>
            </a:r>
            <a:endParaRPr lang="en-US" sz="2800" dirty="0">
              <a:solidFill>
                <a:schemeClr val="tx2"/>
              </a:solidFill>
              <a:effectLst/>
              <a:cs typeface="Didot" panose="02000503000000020003" pitchFamily="2" charset="-79"/>
            </a:endParaRPr>
          </a:p>
        </p:txBody>
      </p:sp>
    </p:spTree>
    <p:extLst>
      <p:ext uri="{BB962C8B-B14F-4D97-AF65-F5344CB8AC3E}">
        <p14:creationId xmlns:p14="http://schemas.microsoft.com/office/powerpoint/2010/main" val="31673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23</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7" name="TextBox 6">
            <a:extLst>
              <a:ext uri="{FF2B5EF4-FFF2-40B4-BE49-F238E27FC236}">
                <a16:creationId xmlns:a16="http://schemas.microsoft.com/office/drawing/2014/main" id="{82B1D198-56A2-CC46-B5D2-1F5BF99C4291}"/>
              </a:ext>
            </a:extLst>
          </p:cNvPr>
          <p:cNvSpPr txBox="1"/>
          <p:nvPr/>
        </p:nvSpPr>
        <p:spPr>
          <a:xfrm>
            <a:off x="1343811" y="1845539"/>
            <a:ext cx="6456383" cy="584775"/>
          </a:xfrm>
          <a:prstGeom prst="rect">
            <a:avLst/>
          </a:prstGeom>
          <a:noFill/>
        </p:spPr>
        <p:txBody>
          <a:bodyPr wrap="none" rtlCol="0">
            <a:spAutoFit/>
          </a:bodyPr>
          <a:lstStyle/>
          <a:p>
            <a:pPr algn="ctr"/>
            <a:r>
              <a:rPr lang="en-US" sz="3200" b="1" i="1" dirty="0">
                <a:solidFill>
                  <a:schemeClr val="tx2"/>
                </a:solidFill>
              </a:rPr>
              <a:t>Genus specific epithet </a:t>
            </a:r>
            <a:r>
              <a:rPr lang="en-US" sz="3200" b="1" dirty="0">
                <a:solidFill>
                  <a:schemeClr val="tx2"/>
                </a:solidFill>
              </a:rPr>
              <a:t>’cultivar</a:t>
            </a:r>
            <a:r>
              <a:rPr lang="en-US" sz="3200" b="1" i="1" dirty="0">
                <a:solidFill>
                  <a:schemeClr val="tx2"/>
                </a:solidFill>
              </a:rPr>
              <a:t>’   </a:t>
            </a:r>
            <a:r>
              <a:rPr lang="en-US" sz="3200" b="1" dirty="0">
                <a:solidFill>
                  <a:schemeClr val="tx2"/>
                </a:solidFill>
              </a:rPr>
              <a:t>(cv.)</a:t>
            </a:r>
            <a:endParaRPr lang="en-US" sz="3200" b="1" i="1" dirty="0">
              <a:solidFill>
                <a:schemeClr val="tx2"/>
              </a:solidFill>
            </a:endParaRPr>
          </a:p>
        </p:txBody>
      </p:sp>
      <p:sp>
        <p:nvSpPr>
          <p:cNvPr id="10" name="TextBox 9">
            <a:extLst>
              <a:ext uri="{FF2B5EF4-FFF2-40B4-BE49-F238E27FC236}">
                <a16:creationId xmlns:a16="http://schemas.microsoft.com/office/drawing/2014/main" id="{6E64D508-4B40-6C43-B159-937016E1FA41}"/>
              </a:ext>
            </a:extLst>
          </p:cNvPr>
          <p:cNvSpPr txBox="1"/>
          <p:nvPr/>
        </p:nvSpPr>
        <p:spPr>
          <a:xfrm>
            <a:off x="509170" y="4904049"/>
            <a:ext cx="5725670" cy="584775"/>
          </a:xfrm>
          <a:prstGeom prst="rect">
            <a:avLst/>
          </a:prstGeom>
          <a:solidFill>
            <a:schemeClr val="accent1">
              <a:lumMod val="20000"/>
              <a:lumOff val="80000"/>
            </a:schemeClr>
          </a:solidFill>
          <a:ln>
            <a:solidFill>
              <a:schemeClr val="tx2">
                <a:lumMod val="60000"/>
                <a:lumOff val="40000"/>
              </a:schemeClr>
            </a:solidFill>
          </a:ln>
        </p:spPr>
        <p:txBody>
          <a:bodyPr wrap="none" rtlCol="0">
            <a:spAutoFit/>
          </a:bodyPr>
          <a:lstStyle/>
          <a:p>
            <a:r>
              <a:rPr lang="en-US" sz="3200" b="1" i="1" dirty="0">
                <a:solidFill>
                  <a:schemeClr val="tx2"/>
                </a:solidFill>
              </a:rPr>
              <a:t>Salvia elegans</a:t>
            </a:r>
            <a:r>
              <a:rPr lang="en-US" sz="3200" b="1" dirty="0">
                <a:solidFill>
                  <a:schemeClr val="tx2"/>
                </a:solidFill>
              </a:rPr>
              <a:t> cv. ’</a:t>
            </a:r>
            <a:r>
              <a:rPr lang="en-US" sz="3200" b="1" i="1" dirty="0">
                <a:solidFill>
                  <a:schemeClr val="tx2"/>
                </a:solidFill>
              </a:rPr>
              <a:t>Honey Melon</a:t>
            </a:r>
            <a:r>
              <a:rPr lang="en-US" sz="3200" b="1" dirty="0">
                <a:solidFill>
                  <a:schemeClr val="tx2"/>
                </a:solidFill>
              </a:rPr>
              <a:t>’</a:t>
            </a:r>
            <a:endParaRPr lang="en-US" sz="3200" dirty="0">
              <a:solidFill>
                <a:schemeClr val="tx2"/>
              </a:solidFill>
            </a:endParaRPr>
          </a:p>
        </p:txBody>
      </p:sp>
      <p:sp>
        <p:nvSpPr>
          <p:cNvPr id="3" name="Rectangle 2">
            <a:extLst>
              <a:ext uri="{FF2B5EF4-FFF2-40B4-BE49-F238E27FC236}">
                <a16:creationId xmlns:a16="http://schemas.microsoft.com/office/drawing/2014/main" id="{2A7BCC68-52F7-A84F-A741-230EA65800E4}"/>
              </a:ext>
            </a:extLst>
          </p:cNvPr>
          <p:cNvSpPr/>
          <p:nvPr/>
        </p:nvSpPr>
        <p:spPr>
          <a:xfrm>
            <a:off x="685801" y="2968916"/>
            <a:ext cx="4800600" cy="1384995"/>
          </a:xfrm>
          <a:prstGeom prst="rect">
            <a:avLst/>
          </a:prstGeom>
        </p:spPr>
        <p:txBody>
          <a:bodyPr wrap="square">
            <a:spAutoFit/>
          </a:bodyPr>
          <a:lstStyle/>
          <a:p>
            <a:r>
              <a:rPr lang="en-US" sz="2800" dirty="0">
                <a:solidFill>
                  <a:schemeClr val="tx2"/>
                </a:solidFill>
              </a:rPr>
              <a:t>cultivar = cultivated variety</a:t>
            </a:r>
          </a:p>
          <a:p>
            <a:r>
              <a:rPr lang="en-US" sz="2800" dirty="0">
                <a:solidFill>
                  <a:schemeClr val="tx2"/>
                </a:solidFill>
              </a:rPr>
              <a:t>an improved form or a hybrid</a:t>
            </a:r>
          </a:p>
          <a:p>
            <a:r>
              <a:rPr lang="en-US" sz="2800" b="1" u="sng" dirty="0">
                <a:solidFill>
                  <a:schemeClr val="tx2"/>
                </a:solidFill>
              </a:rPr>
              <a:t>propagated</a:t>
            </a:r>
            <a:r>
              <a:rPr lang="en-US" sz="2800" u="sng" dirty="0">
                <a:solidFill>
                  <a:schemeClr val="tx2"/>
                </a:solidFill>
              </a:rPr>
              <a:t> </a:t>
            </a:r>
            <a:r>
              <a:rPr lang="en-US" sz="2800" dirty="0">
                <a:solidFill>
                  <a:schemeClr val="tx2"/>
                </a:solidFill>
              </a:rPr>
              <a:t>asexually</a:t>
            </a:r>
          </a:p>
        </p:txBody>
      </p:sp>
      <p:pic>
        <p:nvPicPr>
          <p:cNvPr id="5" name="Picture 4">
            <a:extLst>
              <a:ext uri="{FF2B5EF4-FFF2-40B4-BE49-F238E27FC236}">
                <a16:creationId xmlns:a16="http://schemas.microsoft.com/office/drawing/2014/main" id="{130EA328-907A-9548-9327-35BB01ECF865}"/>
              </a:ext>
            </a:extLst>
          </p:cNvPr>
          <p:cNvPicPr>
            <a:picLocks noChangeAspect="1"/>
          </p:cNvPicPr>
          <p:nvPr/>
        </p:nvPicPr>
        <p:blipFill>
          <a:blip r:embed="rId3"/>
          <a:stretch>
            <a:fillRect/>
          </a:stretch>
        </p:blipFill>
        <p:spPr>
          <a:xfrm>
            <a:off x="6324601" y="2754388"/>
            <a:ext cx="2344866" cy="3113012"/>
          </a:xfrm>
          <a:prstGeom prst="rect">
            <a:avLst/>
          </a:prstGeom>
        </p:spPr>
      </p:pic>
    </p:spTree>
    <p:extLst>
      <p:ext uri="{BB962C8B-B14F-4D97-AF65-F5344CB8AC3E}">
        <p14:creationId xmlns:p14="http://schemas.microsoft.com/office/powerpoint/2010/main" val="181774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24</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7" name="TextBox 6">
            <a:extLst>
              <a:ext uri="{FF2B5EF4-FFF2-40B4-BE49-F238E27FC236}">
                <a16:creationId xmlns:a16="http://schemas.microsoft.com/office/drawing/2014/main" id="{82B1D198-56A2-CC46-B5D2-1F5BF99C4291}"/>
              </a:ext>
            </a:extLst>
          </p:cNvPr>
          <p:cNvSpPr txBox="1"/>
          <p:nvPr/>
        </p:nvSpPr>
        <p:spPr>
          <a:xfrm>
            <a:off x="1343811" y="1845539"/>
            <a:ext cx="6456383" cy="584775"/>
          </a:xfrm>
          <a:prstGeom prst="rect">
            <a:avLst/>
          </a:prstGeom>
          <a:noFill/>
        </p:spPr>
        <p:txBody>
          <a:bodyPr wrap="none" rtlCol="0">
            <a:spAutoFit/>
          </a:bodyPr>
          <a:lstStyle/>
          <a:p>
            <a:pPr algn="ctr"/>
            <a:r>
              <a:rPr lang="en-US" sz="3200" b="1" i="1" dirty="0">
                <a:solidFill>
                  <a:schemeClr val="tx2"/>
                </a:solidFill>
              </a:rPr>
              <a:t>Genus specific epithet ’cultivar’   </a:t>
            </a:r>
            <a:r>
              <a:rPr lang="en-US" sz="3200" b="1" dirty="0">
                <a:solidFill>
                  <a:schemeClr val="tx2"/>
                </a:solidFill>
              </a:rPr>
              <a:t>(cv.)</a:t>
            </a:r>
            <a:endParaRPr lang="en-US" sz="3200" b="1" i="1" dirty="0">
              <a:solidFill>
                <a:schemeClr val="tx2"/>
              </a:solidFill>
            </a:endParaRPr>
          </a:p>
        </p:txBody>
      </p:sp>
      <p:sp>
        <p:nvSpPr>
          <p:cNvPr id="10" name="TextBox 9">
            <a:extLst>
              <a:ext uri="{FF2B5EF4-FFF2-40B4-BE49-F238E27FC236}">
                <a16:creationId xmlns:a16="http://schemas.microsoft.com/office/drawing/2014/main" id="{6E64D508-4B40-6C43-B159-937016E1FA41}"/>
              </a:ext>
            </a:extLst>
          </p:cNvPr>
          <p:cNvSpPr txBox="1"/>
          <p:nvPr/>
        </p:nvSpPr>
        <p:spPr>
          <a:xfrm>
            <a:off x="509170" y="4904049"/>
            <a:ext cx="5720669" cy="1077218"/>
          </a:xfrm>
          <a:prstGeom prst="rect">
            <a:avLst/>
          </a:prstGeom>
          <a:solidFill>
            <a:schemeClr val="accent1">
              <a:lumMod val="20000"/>
              <a:lumOff val="80000"/>
            </a:schemeClr>
          </a:solidFill>
          <a:ln>
            <a:solidFill>
              <a:schemeClr val="tx2">
                <a:lumMod val="60000"/>
                <a:lumOff val="40000"/>
              </a:schemeClr>
            </a:solidFill>
          </a:ln>
        </p:spPr>
        <p:txBody>
          <a:bodyPr wrap="none" rtlCol="0">
            <a:spAutoFit/>
          </a:bodyPr>
          <a:lstStyle/>
          <a:p>
            <a:r>
              <a:rPr lang="en-US" sz="3200" b="1" i="1" dirty="0">
                <a:solidFill>
                  <a:schemeClr val="tx2"/>
                </a:solidFill>
              </a:rPr>
              <a:t>Salvia elegans</a:t>
            </a:r>
            <a:r>
              <a:rPr lang="en-US" sz="3200" b="1" dirty="0">
                <a:solidFill>
                  <a:schemeClr val="tx2"/>
                </a:solidFill>
              </a:rPr>
              <a:t> cv. ’</a:t>
            </a:r>
            <a:r>
              <a:rPr lang="en-US" sz="3200" b="1" i="1" dirty="0">
                <a:solidFill>
                  <a:schemeClr val="tx2"/>
                </a:solidFill>
              </a:rPr>
              <a:t>Honey Melon</a:t>
            </a:r>
            <a:r>
              <a:rPr lang="en-US" sz="3200" b="1" dirty="0">
                <a:solidFill>
                  <a:schemeClr val="tx2"/>
                </a:solidFill>
              </a:rPr>
              <a:t>’</a:t>
            </a:r>
            <a:endParaRPr lang="en-US" sz="3200" dirty="0">
              <a:solidFill>
                <a:schemeClr val="tx2"/>
              </a:solidFill>
            </a:endParaRPr>
          </a:p>
          <a:p>
            <a:r>
              <a:rPr lang="en-US" sz="3200" b="1" i="1" dirty="0">
                <a:solidFill>
                  <a:schemeClr val="tx2"/>
                </a:solidFill>
              </a:rPr>
              <a:t>S. elegans </a:t>
            </a:r>
            <a:r>
              <a:rPr lang="en-US" sz="3200" b="1" dirty="0">
                <a:solidFill>
                  <a:schemeClr val="tx2"/>
                </a:solidFill>
              </a:rPr>
              <a:t>‘</a:t>
            </a:r>
            <a:r>
              <a:rPr lang="en-US" sz="3200" b="1" i="1" dirty="0">
                <a:solidFill>
                  <a:schemeClr val="tx2"/>
                </a:solidFill>
              </a:rPr>
              <a:t>Honey Melon’</a:t>
            </a:r>
            <a:endParaRPr lang="en-US" sz="3200" i="1" dirty="0">
              <a:solidFill>
                <a:schemeClr val="tx2"/>
              </a:solidFill>
            </a:endParaRPr>
          </a:p>
        </p:txBody>
      </p:sp>
      <p:sp>
        <p:nvSpPr>
          <p:cNvPr id="3" name="Rectangle 2">
            <a:extLst>
              <a:ext uri="{FF2B5EF4-FFF2-40B4-BE49-F238E27FC236}">
                <a16:creationId xmlns:a16="http://schemas.microsoft.com/office/drawing/2014/main" id="{2A7BCC68-52F7-A84F-A741-230EA65800E4}"/>
              </a:ext>
            </a:extLst>
          </p:cNvPr>
          <p:cNvSpPr/>
          <p:nvPr/>
        </p:nvSpPr>
        <p:spPr>
          <a:xfrm>
            <a:off x="685801" y="2968916"/>
            <a:ext cx="4800600" cy="1384995"/>
          </a:xfrm>
          <a:prstGeom prst="rect">
            <a:avLst/>
          </a:prstGeom>
        </p:spPr>
        <p:txBody>
          <a:bodyPr wrap="square">
            <a:spAutoFit/>
          </a:bodyPr>
          <a:lstStyle/>
          <a:p>
            <a:r>
              <a:rPr lang="en-US" sz="2800" dirty="0">
                <a:solidFill>
                  <a:schemeClr val="tx2"/>
                </a:solidFill>
              </a:rPr>
              <a:t>cultivar = cultivated variety</a:t>
            </a:r>
          </a:p>
          <a:p>
            <a:r>
              <a:rPr lang="en-US" sz="2800" dirty="0">
                <a:solidFill>
                  <a:schemeClr val="tx2"/>
                </a:solidFill>
              </a:rPr>
              <a:t>an improved form or a hybrid</a:t>
            </a:r>
          </a:p>
          <a:p>
            <a:r>
              <a:rPr lang="en-US" sz="2800" b="1" u="sng" dirty="0">
                <a:solidFill>
                  <a:schemeClr val="tx2"/>
                </a:solidFill>
              </a:rPr>
              <a:t>propagated</a:t>
            </a:r>
            <a:r>
              <a:rPr lang="en-US" sz="2800" u="sng" dirty="0">
                <a:solidFill>
                  <a:schemeClr val="tx2"/>
                </a:solidFill>
              </a:rPr>
              <a:t> </a:t>
            </a:r>
            <a:r>
              <a:rPr lang="en-US" sz="2800" dirty="0">
                <a:solidFill>
                  <a:schemeClr val="tx2"/>
                </a:solidFill>
              </a:rPr>
              <a:t>asexually</a:t>
            </a:r>
          </a:p>
        </p:txBody>
      </p:sp>
      <p:pic>
        <p:nvPicPr>
          <p:cNvPr id="5" name="Picture 4">
            <a:extLst>
              <a:ext uri="{FF2B5EF4-FFF2-40B4-BE49-F238E27FC236}">
                <a16:creationId xmlns:a16="http://schemas.microsoft.com/office/drawing/2014/main" id="{130EA328-907A-9548-9327-35BB01ECF865}"/>
              </a:ext>
            </a:extLst>
          </p:cNvPr>
          <p:cNvPicPr>
            <a:picLocks noChangeAspect="1"/>
          </p:cNvPicPr>
          <p:nvPr/>
        </p:nvPicPr>
        <p:blipFill>
          <a:blip r:embed="rId3"/>
          <a:stretch>
            <a:fillRect/>
          </a:stretch>
        </p:blipFill>
        <p:spPr>
          <a:xfrm>
            <a:off x="6324601" y="2754388"/>
            <a:ext cx="2344866" cy="3113012"/>
          </a:xfrm>
          <a:prstGeom prst="rect">
            <a:avLst/>
          </a:prstGeom>
        </p:spPr>
      </p:pic>
      <p:pic>
        <p:nvPicPr>
          <p:cNvPr id="2" name="Picture 1">
            <a:extLst>
              <a:ext uri="{FF2B5EF4-FFF2-40B4-BE49-F238E27FC236}">
                <a16:creationId xmlns:a16="http://schemas.microsoft.com/office/drawing/2014/main" id="{52FC782C-0DA9-0C44-82C4-C496E5DD42D2}"/>
              </a:ext>
            </a:extLst>
          </p:cNvPr>
          <p:cNvPicPr>
            <a:picLocks noChangeAspect="1"/>
          </p:cNvPicPr>
          <p:nvPr/>
        </p:nvPicPr>
        <p:blipFill>
          <a:blip r:embed="rId4"/>
          <a:stretch>
            <a:fillRect/>
          </a:stretch>
        </p:blipFill>
        <p:spPr>
          <a:xfrm>
            <a:off x="720437" y="5867400"/>
            <a:ext cx="1028700" cy="673100"/>
          </a:xfrm>
          <a:prstGeom prst="rect">
            <a:avLst/>
          </a:prstGeom>
        </p:spPr>
      </p:pic>
    </p:spTree>
    <p:extLst>
      <p:ext uri="{BB962C8B-B14F-4D97-AF65-F5344CB8AC3E}">
        <p14:creationId xmlns:p14="http://schemas.microsoft.com/office/powerpoint/2010/main" val="22463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25</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5" name="TextBox 4">
            <a:extLst>
              <a:ext uri="{FF2B5EF4-FFF2-40B4-BE49-F238E27FC236}">
                <a16:creationId xmlns:a16="http://schemas.microsoft.com/office/drawing/2014/main" id="{4AA48136-4EF8-9A40-A828-FC22C204E6E0}"/>
              </a:ext>
            </a:extLst>
          </p:cNvPr>
          <p:cNvSpPr txBox="1"/>
          <p:nvPr/>
        </p:nvSpPr>
        <p:spPr>
          <a:xfrm>
            <a:off x="456952" y="1981200"/>
            <a:ext cx="8029762" cy="2616101"/>
          </a:xfrm>
          <a:prstGeom prst="rect">
            <a:avLst/>
          </a:prstGeom>
          <a:noFill/>
        </p:spPr>
        <p:txBody>
          <a:bodyPr wrap="none" rtlCol="0">
            <a:spAutoFit/>
          </a:bodyPr>
          <a:lstStyle/>
          <a:p>
            <a:pPr algn="ctr"/>
            <a:r>
              <a:rPr lang="en-US" sz="3600" b="1" i="1" u="sng" dirty="0">
                <a:solidFill>
                  <a:schemeClr val="tx2"/>
                </a:solidFill>
              </a:rPr>
              <a:t>Genus     unspecified species</a:t>
            </a:r>
          </a:p>
          <a:p>
            <a:pPr algn="ctr"/>
            <a:endParaRPr lang="en-US" sz="1600" b="1" i="1" dirty="0">
              <a:solidFill>
                <a:schemeClr val="tx2"/>
              </a:solidFill>
            </a:endParaRPr>
          </a:p>
          <a:p>
            <a:pPr algn="ctr"/>
            <a:r>
              <a:rPr lang="en-US" sz="3200" b="1" i="1" dirty="0">
                <a:solidFill>
                  <a:schemeClr val="tx2"/>
                </a:solidFill>
              </a:rPr>
              <a:t>Salvia sp.  </a:t>
            </a:r>
          </a:p>
          <a:p>
            <a:pPr algn="ctr"/>
            <a:r>
              <a:rPr lang="en-US" sz="3200" b="1" i="1" dirty="0">
                <a:solidFill>
                  <a:schemeClr val="tx2"/>
                </a:solidFill>
              </a:rPr>
              <a:t>when discussing an unnamed species of Salvia</a:t>
            </a:r>
          </a:p>
          <a:p>
            <a:pPr algn="ctr"/>
            <a:endParaRPr lang="en-US" sz="1600" b="1" dirty="0">
              <a:solidFill>
                <a:schemeClr val="tx2"/>
              </a:solidFill>
            </a:endParaRPr>
          </a:p>
          <a:p>
            <a:pPr algn="ctr"/>
            <a:r>
              <a:rPr lang="en-US" sz="3200" b="1" dirty="0">
                <a:solidFill>
                  <a:schemeClr val="tx2"/>
                </a:solidFill>
              </a:rPr>
              <a:t>Plural  = </a:t>
            </a:r>
            <a:r>
              <a:rPr lang="en-US" sz="3200" b="1" i="1" dirty="0">
                <a:solidFill>
                  <a:schemeClr val="tx2"/>
                </a:solidFill>
              </a:rPr>
              <a:t>Salvia</a:t>
            </a:r>
            <a:r>
              <a:rPr lang="en-US" sz="3200" b="1" dirty="0">
                <a:solidFill>
                  <a:schemeClr val="tx2"/>
                </a:solidFill>
              </a:rPr>
              <a:t> </a:t>
            </a:r>
            <a:r>
              <a:rPr lang="en-US" sz="3200" b="1" i="1" dirty="0">
                <a:solidFill>
                  <a:schemeClr val="tx2"/>
                </a:solidFill>
              </a:rPr>
              <a:t>spp.</a:t>
            </a:r>
            <a:endParaRPr lang="en-US" sz="3200" b="1" dirty="0">
              <a:solidFill>
                <a:schemeClr val="tx2"/>
              </a:solidFill>
            </a:endParaRPr>
          </a:p>
        </p:txBody>
      </p:sp>
    </p:spTree>
    <p:extLst>
      <p:ext uri="{BB962C8B-B14F-4D97-AF65-F5344CB8AC3E}">
        <p14:creationId xmlns:p14="http://schemas.microsoft.com/office/powerpoint/2010/main" val="285071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26</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3048000" y="457200"/>
            <a:ext cx="3048000" cy="8382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Taxonomy</a:t>
            </a:r>
          </a:p>
        </p:txBody>
      </p:sp>
      <p:sp>
        <p:nvSpPr>
          <p:cNvPr id="3" name="TextBox 2">
            <a:extLst>
              <a:ext uri="{FF2B5EF4-FFF2-40B4-BE49-F238E27FC236}">
                <a16:creationId xmlns:a16="http://schemas.microsoft.com/office/drawing/2014/main" id="{054AC987-A1E8-604C-8704-BEB4407C3C8C}"/>
              </a:ext>
            </a:extLst>
          </p:cNvPr>
          <p:cNvSpPr txBox="1"/>
          <p:nvPr/>
        </p:nvSpPr>
        <p:spPr>
          <a:xfrm>
            <a:off x="311891" y="1676400"/>
            <a:ext cx="8520218" cy="523220"/>
          </a:xfrm>
          <a:prstGeom prst="rect">
            <a:avLst/>
          </a:prstGeom>
          <a:noFill/>
        </p:spPr>
        <p:txBody>
          <a:bodyPr wrap="none" rtlCol="0">
            <a:spAutoFit/>
          </a:bodyPr>
          <a:lstStyle/>
          <a:p>
            <a:r>
              <a:rPr lang="en-US" sz="2800" dirty="0">
                <a:solidFill>
                  <a:schemeClr val="tx2"/>
                </a:solidFill>
              </a:rPr>
              <a:t>Trademarking can be as simple as writing ™ after a name.</a:t>
            </a:r>
          </a:p>
        </p:txBody>
      </p:sp>
      <p:sp>
        <p:nvSpPr>
          <p:cNvPr id="5" name="Rectangle 4">
            <a:extLst>
              <a:ext uri="{FF2B5EF4-FFF2-40B4-BE49-F238E27FC236}">
                <a16:creationId xmlns:a16="http://schemas.microsoft.com/office/drawing/2014/main" id="{3C318559-93E8-014D-B2A9-C895DA07251C}"/>
              </a:ext>
            </a:extLst>
          </p:cNvPr>
          <p:cNvSpPr/>
          <p:nvPr/>
        </p:nvSpPr>
        <p:spPr>
          <a:xfrm>
            <a:off x="533400" y="2580620"/>
            <a:ext cx="8520218" cy="523220"/>
          </a:xfrm>
          <a:prstGeom prst="rect">
            <a:avLst/>
          </a:prstGeom>
        </p:spPr>
        <p:txBody>
          <a:bodyPr wrap="square">
            <a:spAutoFit/>
          </a:bodyPr>
          <a:lstStyle/>
          <a:p>
            <a:r>
              <a:rPr lang="en-US" sz="2800" dirty="0">
                <a:solidFill>
                  <a:schemeClr val="tx2"/>
                </a:solidFill>
                <a:cs typeface="Didot" panose="02000503000000020003" pitchFamily="2" charset="-79"/>
              </a:rPr>
              <a:t>For about $250, a name becomes a Registered Trademark</a:t>
            </a:r>
            <a:endParaRPr lang="en-US" sz="2800" dirty="0">
              <a:solidFill>
                <a:schemeClr val="tx2"/>
              </a:solidFill>
              <a:effectLst/>
              <a:cs typeface="Didot" panose="02000503000000020003" pitchFamily="2" charset="-79"/>
            </a:endParaRPr>
          </a:p>
        </p:txBody>
      </p:sp>
      <p:sp>
        <p:nvSpPr>
          <p:cNvPr id="8" name="Rectangle 7">
            <a:extLst>
              <a:ext uri="{FF2B5EF4-FFF2-40B4-BE49-F238E27FC236}">
                <a16:creationId xmlns:a16="http://schemas.microsoft.com/office/drawing/2014/main" id="{63089A9C-A2F4-5848-8F32-E7D49755213C}"/>
              </a:ext>
            </a:extLst>
          </p:cNvPr>
          <p:cNvSpPr/>
          <p:nvPr/>
        </p:nvSpPr>
        <p:spPr>
          <a:xfrm>
            <a:off x="90382" y="2441046"/>
            <a:ext cx="531843" cy="1015663"/>
          </a:xfrm>
          <a:prstGeom prst="rect">
            <a:avLst/>
          </a:prstGeom>
        </p:spPr>
        <p:txBody>
          <a:bodyPr wrap="square">
            <a:spAutoFit/>
          </a:bodyPr>
          <a:lstStyle/>
          <a:p>
            <a:r>
              <a:rPr lang="en-US" sz="6000" dirty="0">
                <a:solidFill>
                  <a:schemeClr val="tx2"/>
                </a:solidFill>
                <a:cs typeface="Didot" panose="02000503000000020003" pitchFamily="2" charset="-79"/>
              </a:rPr>
              <a:t>®</a:t>
            </a:r>
            <a:endParaRPr lang="en-US" sz="6000" dirty="0"/>
          </a:p>
        </p:txBody>
      </p:sp>
      <p:sp>
        <p:nvSpPr>
          <p:cNvPr id="11" name="Rectangle 10">
            <a:extLst>
              <a:ext uri="{FF2B5EF4-FFF2-40B4-BE49-F238E27FC236}">
                <a16:creationId xmlns:a16="http://schemas.microsoft.com/office/drawing/2014/main" id="{C0315CB2-4598-E949-AA43-9AE285C1508B}"/>
              </a:ext>
            </a:extLst>
          </p:cNvPr>
          <p:cNvSpPr/>
          <p:nvPr/>
        </p:nvSpPr>
        <p:spPr>
          <a:xfrm>
            <a:off x="125018" y="3484840"/>
            <a:ext cx="8970327" cy="2246769"/>
          </a:xfrm>
          <a:prstGeom prst="rect">
            <a:avLst/>
          </a:prstGeom>
        </p:spPr>
        <p:txBody>
          <a:bodyPr wrap="square">
            <a:spAutoFit/>
          </a:bodyPr>
          <a:lstStyle/>
          <a:p>
            <a:r>
              <a:rPr lang="en-US" sz="2800" b="1" dirty="0">
                <a:solidFill>
                  <a:schemeClr val="tx2"/>
                </a:solidFill>
                <a:cs typeface="Didot" panose="02000503000000020003" pitchFamily="2" charset="-79"/>
              </a:rPr>
              <a:t>PPAF</a:t>
            </a:r>
            <a:r>
              <a:rPr lang="en-US" sz="2800" dirty="0">
                <a:solidFill>
                  <a:schemeClr val="tx2"/>
                </a:solidFill>
                <a:cs typeface="Didot" panose="02000503000000020003" pitchFamily="2" charset="-79"/>
              </a:rPr>
              <a:t> =   Plant Patent Applied For</a:t>
            </a:r>
          </a:p>
          <a:p>
            <a:pPr algn="ctr"/>
            <a:r>
              <a:rPr lang="en-US" sz="2800" b="1" dirty="0">
                <a:solidFill>
                  <a:schemeClr val="tx2"/>
                </a:solidFill>
                <a:cs typeface="Didot" panose="02000503000000020003" pitchFamily="2" charset="-79"/>
              </a:rPr>
              <a:t>PP#00,000</a:t>
            </a:r>
            <a:r>
              <a:rPr lang="en-US" sz="2800" dirty="0">
                <a:solidFill>
                  <a:schemeClr val="tx2"/>
                </a:solidFill>
                <a:cs typeface="Didot" panose="02000503000000020003" pitchFamily="2" charset="-79"/>
              </a:rPr>
              <a:t>  Plant Patent Granted:   Number</a:t>
            </a:r>
          </a:p>
          <a:p>
            <a:pPr algn="ctr"/>
            <a:endParaRPr lang="en-US" sz="2800" dirty="0">
              <a:solidFill>
                <a:schemeClr val="tx2"/>
              </a:solidFill>
              <a:cs typeface="Didot" panose="02000503000000020003" pitchFamily="2" charset="-79"/>
            </a:endParaRPr>
          </a:p>
          <a:p>
            <a:pPr algn="ctr"/>
            <a:r>
              <a:rPr lang="en-US" sz="2800" dirty="0"/>
              <a:t>It is illegal to propagate this plant, even for your own garden.</a:t>
            </a:r>
          </a:p>
          <a:p>
            <a:pPr algn="ctr"/>
            <a:endParaRPr lang="en-US" sz="2800" dirty="0">
              <a:solidFill>
                <a:schemeClr val="tx2"/>
              </a:solidFill>
              <a:effectLst/>
              <a:cs typeface="Didot" panose="02000503000000020003" pitchFamily="2" charset="-79"/>
            </a:endParaRPr>
          </a:p>
        </p:txBody>
      </p:sp>
      <p:sp>
        <p:nvSpPr>
          <p:cNvPr id="13" name="TextBox 12">
            <a:extLst>
              <a:ext uri="{FF2B5EF4-FFF2-40B4-BE49-F238E27FC236}">
                <a16:creationId xmlns:a16="http://schemas.microsoft.com/office/drawing/2014/main" id="{CC7EB063-57E0-C441-A740-32BF01A57283}"/>
              </a:ext>
            </a:extLst>
          </p:cNvPr>
          <p:cNvSpPr txBox="1"/>
          <p:nvPr/>
        </p:nvSpPr>
        <p:spPr>
          <a:xfrm>
            <a:off x="1524755" y="5674647"/>
            <a:ext cx="6094489" cy="369332"/>
          </a:xfrm>
          <a:prstGeom prst="rect">
            <a:avLst/>
          </a:prstGeom>
          <a:noFill/>
        </p:spPr>
        <p:txBody>
          <a:bodyPr wrap="none" rtlCol="0">
            <a:spAutoFit/>
          </a:bodyPr>
          <a:lstStyle/>
          <a:p>
            <a:r>
              <a:rPr lang="en-US" dirty="0">
                <a:solidFill>
                  <a:schemeClr val="tx2">
                    <a:lumMod val="75000"/>
                  </a:schemeClr>
                </a:solidFill>
              </a:rPr>
              <a:t>https://</a:t>
            </a:r>
            <a:r>
              <a:rPr lang="en-US" dirty="0" err="1">
                <a:solidFill>
                  <a:schemeClr val="tx2">
                    <a:lumMod val="75000"/>
                  </a:schemeClr>
                </a:solidFill>
              </a:rPr>
              <a:t>www.plantdelights.com</a:t>
            </a:r>
            <a:r>
              <a:rPr lang="en-US" dirty="0">
                <a:solidFill>
                  <a:schemeClr val="tx2">
                    <a:lumMod val="75000"/>
                  </a:schemeClr>
                </a:solidFill>
              </a:rPr>
              <a:t>/blogs/articles/name-that-plant</a:t>
            </a:r>
          </a:p>
        </p:txBody>
      </p:sp>
    </p:spTree>
    <p:extLst>
      <p:ext uri="{BB962C8B-B14F-4D97-AF65-F5344CB8AC3E}">
        <p14:creationId xmlns:p14="http://schemas.microsoft.com/office/powerpoint/2010/main" val="264884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27</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B8A44EE2-88C1-9347-9C97-F66C42021A5E}"/>
              </a:ext>
            </a:extLst>
          </p:cNvPr>
          <p:cNvSpPr/>
          <p:nvPr/>
        </p:nvSpPr>
        <p:spPr>
          <a:xfrm>
            <a:off x="2590800" y="2590800"/>
            <a:ext cx="3560590" cy="646331"/>
          </a:xfrm>
          <a:prstGeom prst="rect">
            <a:avLst/>
          </a:prstGeom>
        </p:spPr>
        <p:txBody>
          <a:bodyPr wrap="non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Genus = a noun</a:t>
            </a:r>
            <a:endParaRPr lang="en-US" sz="3600" b="1" dirty="0">
              <a:solidFill>
                <a:schemeClr val="tx2">
                  <a:lumMod val="75000"/>
                </a:schemeClr>
              </a:solidFill>
              <a:effectLst/>
              <a:latin typeface="Didot" panose="02000503000000020003" pitchFamily="2" charset="-79"/>
              <a:cs typeface="Didot" panose="02000503000000020003" pitchFamily="2" charset="-79"/>
            </a:endParaRPr>
          </a:p>
        </p:txBody>
      </p:sp>
      <p:sp>
        <p:nvSpPr>
          <p:cNvPr id="5" name="Rectangle 4">
            <a:extLst>
              <a:ext uri="{FF2B5EF4-FFF2-40B4-BE49-F238E27FC236}">
                <a16:creationId xmlns:a16="http://schemas.microsoft.com/office/drawing/2014/main" id="{954B8613-AEC7-2541-ABC4-B529A776E0F5}"/>
              </a:ext>
            </a:extLst>
          </p:cNvPr>
          <p:cNvSpPr/>
          <p:nvPr/>
        </p:nvSpPr>
        <p:spPr>
          <a:xfrm>
            <a:off x="3505200" y="1726912"/>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Write It</a:t>
            </a:r>
          </a:p>
        </p:txBody>
      </p:sp>
    </p:spTree>
    <p:extLst>
      <p:ext uri="{BB962C8B-B14F-4D97-AF65-F5344CB8AC3E}">
        <p14:creationId xmlns:p14="http://schemas.microsoft.com/office/powerpoint/2010/main" val="2355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28</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B8A44EE2-88C1-9347-9C97-F66C42021A5E}"/>
              </a:ext>
            </a:extLst>
          </p:cNvPr>
          <p:cNvSpPr/>
          <p:nvPr/>
        </p:nvSpPr>
        <p:spPr>
          <a:xfrm>
            <a:off x="3581400" y="2625229"/>
            <a:ext cx="1544012" cy="646331"/>
          </a:xfrm>
          <a:prstGeom prst="rect">
            <a:avLst/>
          </a:prstGeom>
        </p:spPr>
        <p:txBody>
          <a:bodyPr wrap="non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Genus</a:t>
            </a:r>
            <a:endParaRPr lang="en-US" sz="3600" b="1" dirty="0">
              <a:solidFill>
                <a:schemeClr val="tx2">
                  <a:lumMod val="75000"/>
                </a:schemeClr>
              </a:solidFill>
              <a:effectLst/>
              <a:latin typeface="Didot" panose="02000503000000020003" pitchFamily="2" charset="-79"/>
              <a:cs typeface="Didot" panose="02000503000000020003" pitchFamily="2" charset="-79"/>
            </a:endParaRPr>
          </a:p>
        </p:txBody>
      </p:sp>
      <p:sp>
        <p:nvSpPr>
          <p:cNvPr id="5" name="Rectangle 4">
            <a:extLst>
              <a:ext uri="{FF2B5EF4-FFF2-40B4-BE49-F238E27FC236}">
                <a16:creationId xmlns:a16="http://schemas.microsoft.com/office/drawing/2014/main" id="{4D0FDC77-1F3B-E04A-8C12-CA5A094A25F5}"/>
              </a:ext>
            </a:extLst>
          </p:cNvPr>
          <p:cNvSpPr/>
          <p:nvPr/>
        </p:nvSpPr>
        <p:spPr>
          <a:xfrm>
            <a:off x="1991206" y="3516632"/>
            <a:ext cx="4724400" cy="646331"/>
          </a:xfrm>
          <a:prstGeom prst="rect">
            <a:avLst/>
          </a:prstGeom>
        </p:spPr>
        <p:txBody>
          <a:bodyPr wrap="square">
            <a:spAutoFit/>
          </a:bodyPr>
          <a:lstStyle/>
          <a:p>
            <a:r>
              <a:rPr lang="en-US" sz="3600" b="1" dirty="0">
                <a:solidFill>
                  <a:schemeClr val="tx2">
                    <a:lumMod val="75000"/>
                  </a:schemeClr>
                </a:solidFill>
                <a:latin typeface="Didot" panose="02000503000000020003" pitchFamily="2" charset="-79"/>
                <a:cs typeface="Didot" panose="02000503000000020003" pitchFamily="2" charset="-79"/>
              </a:rPr>
              <a:t>Named for a Person</a:t>
            </a:r>
            <a:endParaRPr lang="en-US" sz="3600" b="1" dirty="0">
              <a:solidFill>
                <a:schemeClr val="tx2">
                  <a:lumMod val="75000"/>
                </a:schemeClr>
              </a:solidFill>
              <a:effectLst/>
              <a:latin typeface="Didot" panose="02000503000000020003" pitchFamily="2" charset="-79"/>
              <a:cs typeface="Didot" panose="02000503000000020003" pitchFamily="2" charset="-79"/>
            </a:endParaRPr>
          </a:p>
        </p:txBody>
      </p:sp>
      <p:sp>
        <p:nvSpPr>
          <p:cNvPr id="7" name="Rectangle 6">
            <a:extLst>
              <a:ext uri="{FF2B5EF4-FFF2-40B4-BE49-F238E27FC236}">
                <a16:creationId xmlns:a16="http://schemas.microsoft.com/office/drawing/2014/main" id="{1F1990BB-0896-F84E-90BD-E5004FCB822E}"/>
              </a:ext>
            </a:extLst>
          </p:cNvPr>
          <p:cNvSpPr/>
          <p:nvPr/>
        </p:nvSpPr>
        <p:spPr>
          <a:xfrm>
            <a:off x="914400" y="4408035"/>
            <a:ext cx="2133600" cy="646331"/>
          </a:xfrm>
          <a:prstGeom prst="rect">
            <a:avLst/>
          </a:prstGeom>
        </p:spPr>
        <p:txBody>
          <a:bodyPr wrap="squar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Achillea</a:t>
            </a:r>
            <a:endParaRPr lang="en-US" sz="3600" b="1" i="1" dirty="0">
              <a:solidFill>
                <a:schemeClr val="tx2">
                  <a:lumMod val="75000"/>
                </a:schemeClr>
              </a:solidFill>
              <a:effectLst/>
              <a:latin typeface="Didot" panose="02000503000000020003" pitchFamily="2" charset="-79"/>
              <a:cs typeface="Didot" panose="02000503000000020003" pitchFamily="2" charset="-79"/>
            </a:endParaRPr>
          </a:p>
        </p:txBody>
      </p:sp>
      <p:sp>
        <p:nvSpPr>
          <p:cNvPr id="8" name="Rectangle 7">
            <a:extLst>
              <a:ext uri="{FF2B5EF4-FFF2-40B4-BE49-F238E27FC236}">
                <a16:creationId xmlns:a16="http://schemas.microsoft.com/office/drawing/2014/main" id="{FF52251C-F8D0-6540-B7AD-0725547ABC19}"/>
              </a:ext>
            </a:extLst>
          </p:cNvPr>
          <p:cNvSpPr/>
          <p:nvPr/>
        </p:nvSpPr>
        <p:spPr>
          <a:xfrm>
            <a:off x="914400" y="5421064"/>
            <a:ext cx="2556164" cy="646331"/>
          </a:xfrm>
          <a:prstGeom prst="rect">
            <a:avLst/>
          </a:prstGeom>
        </p:spPr>
        <p:txBody>
          <a:bodyPr wrap="squar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Euphorbia</a:t>
            </a:r>
            <a:endParaRPr lang="en-US" sz="3600" b="1" i="1" dirty="0">
              <a:solidFill>
                <a:schemeClr val="tx2">
                  <a:lumMod val="75000"/>
                </a:schemeClr>
              </a:solidFill>
              <a:effectLst/>
              <a:latin typeface="Didot" panose="02000503000000020003" pitchFamily="2" charset="-79"/>
              <a:cs typeface="Didot" panose="02000503000000020003" pitchFamily="2" charset="-79"/>
            </a:endParaRPr>
          </a:p>
        </p:txBody>
      </p:sp>
      <p:sp>
        <p:nvSpPr>
          <p:cNvPr id="10" name="Rectangle 9">
            <a:extLst>
              <a:ext uri="{FF2B5EF4-FFF2-40B4-BE49-F238E27FC236}">
                <a16:creationId xmlns:a16="http://schemas.microsoft.com/office/drawing/2014/main" id="{626D41AD-1001-D34A-9E89-0279B89967B2}"/>
              </a:ext>
            </a:extLst>
          </p:cNvPr>
          <p:cNvSpPr/>
          <p:nvPr/>
        </p:nvSpPr>
        <p:spPr>
          <a:xfrm>
            <a:off x="4689764" y="4408034"/>
            <a:ext cx="2362200" cy="646331"/>
          </a:xfrm>
          <a:prstGeom prst="rect">
            <a:avLst/>
          </a:prstGeom>
        </p:spPr>
        <p:txBody>
          <a:bodyPr wrap="squar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Heuchera</a:t>
            </a:r>
            <a:endParaRPr lang="en-US" sz="3600" b="1" i="1" dirty="0">
              <a:solidFill>
                <a:schemeClr val="tx2">
                  <a:lumMod val="75000"/>
                </a:schemeClr>
              </a:solidFill>
              <a:effectLst/>
              <a:latin typeface="Didot" panose="02000503000000020003" pitchFamily="2" charset="-79"/>
              <a:cs typeface="Didot" panose="02000503000000020003" pitchFamily="2" charset="-79"/>
            </a:endParaRPr>
          </a:p>
        </p:txBody>
      </p:sp>
      <p:sp>
        <p:nvSpPr>
          <p:cNvPr id="11" name="Rectangle 10">
            <a:extLst>
              <a:ext uri="{FF2B5EF4-FFF2-40B4-BE49-F238E27FC236}">
                <a16:creationId xmlns:a16="http://schemas.microsoft.com/office/drawing/2014/main" id="{C971EC31-AB52-9544-971B-245D48E58CD1}"/>
              </a:ext>
            </a:extLst>
          </p:cNvPr>
          <p:cNvSpPr/>
          <p:nvPr/>
        </p:nvSpPr>
        <p:spPr>
          <a:xfrm>
            <a:off x="4745182" y="5421063"/>
            <a:ext cx="2362200" cy="646331"/>
          </a:xfrm>
          <a:prstGeom prst="rect">
            <a:avLst/>
          </a:prstGeom>
        </p:spPr>
        <p:txBody>
          <a:bodyPr wrap="squar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Fuchsia</a:t>
            </a:r>
            <a:endParaRPr lang="en-US" sz="3600" b="1" i="1" dirty="0">
              <a:solidFill>
                <a:schemeClr val="tx2">
                  <a:lumMod val="75000"/>
                </a:schemeClr>
              </a:solidFill>
              <a:effectLst/>
              <a:latin typeface="Didot" panose="02000503000000020003" pitchFamily="2" charset="-79"/>
              <a:cs typeface="Didot" panose="02000503000000020003" pitchFamily="2" charset="-79"/>
            </a:endParaRPr>
          </a:p>
        </p:txBody>
      </p:sp>
      <p:sp>
        <p:nvSpPr>
          <p:cNvPr id="12" name="Rectangle 11">
            <a:extLst>
              <a:ext uri="{FF2B5EF4-FFF2-40B4-BE49-F238E27FC236}">
                <a16:creationId xmlns:a16="http://schemas.microsoft.com/office/drawing/2014/main" id="{AF4D0167-326C-A945-BC6C-B60CCDB22DB8}"/>
              </a:ext>
            </a:extLst>
          </p:cNvPr>
          <p:cNvSpPr/>
          <p:nvPr/>
        </p:nvSpPr>
        <p:spPr>
          <a:xfrm>
            <a:off x="3505200" y="1726912"/>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Write It</a:t>
            </a:r>
          </a:p>
        </p:txBody>
      </p:sp>
    </p:spTree>
    <p:extLst>
      <p:ext uri="{BB962C8B-B14F-4D97-AF65-F5344CB8AC3E}">
        <p14:creationId xmlns:p14="http://schemas.microsoft.com/office/powerpoint/2010/main" val="327756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29</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pic>
        <p:nvPicPr>
          <p:cNvPr id="2" name="Picture 1">
            <a:extLst>
              <a:ext uri="{FF2B5EF4-FFF2-40B4-BE49-F238E27FC236}">
                <a16:creationId xmlns:a16="http://schemas.microsoft.com/office/drawing/2014/main" id="{75EEA496-40C6-5E46-B1B6-9E2D8D766205}"/>
              </a:ext>
            </a:extLst>
          </p:cNvPr>
          <p:cNvPicPr>
            <a:picLocks noChangeAspect="1"/>
          </p:cNvPicPr>
          <p:nvPr/>
        </p:nvPicPr>
        <p:blipFill>
          <a:blip r:embed="rId3"/>
          <a:stretch>
            <a:fillRect/>
          </a:stretch>
        </p:blipFill>
        <p:spPr>
          <a:xfrm>
            <a:off x="402312" y="1827646"/>
            <a:ext cx="2616200" cy="3492500"/>
          </a:xfrm>
          <a:prstGeom prst="rect">
            <a:avLst/>
          </a:prstGeom>
        </p:spPr>
      </p:pic>
      <p:pic>
        <p:nvPicPr>
          <p:cNvPr id="3" name="Picture 2">
            <a:extLst>
              <a:ext uri="{FF2B5EF4-FFF2-40B4-BE49-F238E27FC236}">
                <a16:creationId xmlns:a16="http://schemas.microsoft.com/office/drawing/2014/main" id="{9B86BFBC-5559-C248-B907-5AF63A33290A}"/>
              </a:ext>
            </a:extLst>
          </p:cNvPr>
          <p:cNvPicPr>
            <a:picLocks noChangeAspect="1"/>
          </p:cNvPicPr>
          <p:nvPr/>
        </p:nvPicPr>
        <p:blipFill>
          <a:blip r:embed="rId4"/>
          <a:stretch>
            <a:fillRect/>
          </a:stretch>
        </p:blipFill>
        <p:spPr>
          <a:xfrm>
            <a:off x="4800600" y="1675823"/>
            <a:ext cx="1993900" cy="2641600"/>
          </a:xfrm>
          <a:prstGeom prst="rect">
            <a:avLst/>
          </a:prstGeom>
        </p:spPr>
      </p:pic>
      <p:pic>
        <p:nvPicPr>
          <p:cNvPr id="4" name="Picture 3">
            <a:extLst>
              <a:ext uri="{FF2B5EF4-FFF2-40B4-BE49-F238E27FC236}">
                <a16:creationId xmlns:a16="http://schemas.microsoft.com/office/drawing/2014/main" id="{3E523596-EAFA-5A47-AFAB-9C99AD7A4BB3}"/>
              </a:ext>
            </a:extLst>
          </p:cNvPr>
          <p:cNvPicPr>
            <a:picLocks noChangeAspect="1"/>
          </p:cNvPicPr>
          <p:nvPr/>
        </p:nvPicPr>
        <p:blipFill>
          <a:blip r:embed="rId5"/>
          <a:stretch>
            <a:fillRect/>
          </a:stretch>
        </p:blipFill>
        <p:spPr>
          <a:xfrm>
            <a:off x="3409950" y="4545446"/>
            <a:ext cx="2781300" cy="1549400"/>
          </a:xfrm>
          <a:prstGeom prst="rect">
            <a:avLst/>
          </a:prstGeom>
        </p:spPr>
      </p:pic>
      <p:sp>
        <p:nvSpPr>
          <p:cNvPr id="5" name="TextBox 4">
            <a:extLst>
              <a:ext uri="{FF2B5EF4-FFF2-40B4-BE49-F238E27FC236}">
                <a16:creationId xmlns:a16="http://schemas.microsoft.com/office/drawing/2014/main" id="{27034731-0645-C84A-9ED1-0DDA54432DB7}"/>
              </a:ext>
            </a:extLst>
          </p:cNvPr>
          <p:cNvSpPr txBox="1"/>
          <p:nvPr/>
        </p:nvSpPr>
        <p:spPr>
          <a:xfrm>
            <a:off x="5797550" y="5562600"/>
            <a:ext cx="1860959" cy="369332"/>
          </a:xfrm>
          <a:prstGeom prst="rect">
            <a:avLst/>
          </a:prstGeom>
          <a:solidFill>
            <a:schemeClr val="accent1">
              <a:lumMod val="20000"/>
              <a:lumOff val="80000"/>
            </a:schemeClr>
          </a:solidFill>
          <a:ln w="12700">
            <a:solidFill>
              <a:schemeClr val="tx2">
                <a:lumMod val="60000"/>
                <a:lumOff val="40000"/>
              </a:schemeClr>
            </a:solidFill>
          </a:ln>
        </p:spPr>
        <p:txBody>
          <a:bodyPr wrap="none" rtlCol="0">
            <a:spAutoFit/>
          </a:bodyPr>
          <a:lstStyle/>
          <a:p>
            <a:r>
              <a:rPr lang="en-US" b="1" i="1" dirty="0" err="1">
                <a:solidFill>
                  <a:schemeClr val="tx2">
                    <a:lumMod val="75000"/>
                  </a:schemeClr>
                </a:solidFill>
              </a:rPr>
              <a:t>Dudleya</a:t>
            </a:r>
            <a:r>
              <a:rPr lang="en-US" b="1" i="1" dirty="0">
                <a:solidFill>
                  <a:schemeClr val="tx2">
                    <a:lumMod val="75000"/>
                  </a:schemeClr>
                </a:solidFill>
              </a:rPr>
              <a:t> </a:t>
            </a:r>
            <a:r>
              <a:rPr lang="en-US" b="1" i="1" dirty="0" err="1">
                <a:solidFill>
                  <a:schemeClr val="tx2">
                    <a:lumMod val="75000"/>
                  </a:schemeClr>
                </a:solidFill>
              </a:rPr>
              <a:t>hendrixii</a:t>
            </a:r>
            <a:endParaRPr lang="en-US" b="1" i="1" dirty="0">
              <a:solidFill>
                <a:schemeClr val="tx2">
                  <a:lumMod val="75000"/>
                </a:schemeClr>
              </a:solidFill>
            </a:endParaRPr>
          </a:p>
        </p:txBody>
      </p:sp>
      <p:sp>
        <p:nvSpPr>
          <p:cNvPr id="8" name="TextBox 7">
            <a:extLst>
              <a:ext uri="{FF2B5EF4-FFF2-40B4-BE49-F238E27FC236}">
                <a16:creationId xmlns:a16="http://schemas.microsoft.com/office/drawing/2014/main" id="{3D7BBC1E-933A-0342-8E7D-D925CA825193}"/>
              </a:ext>
            </a:extLst>
          </p:cNvPr>
          <p:cNvSpPr txBox="1"/>
          <p:nvPr/>
        </p:nvSpPr>
        <p:spPr>
          <a:xfrm>
            <a:off x="6140041" y="3738192"/>
            <a:ext cx="1948419" cy="369332"/>
          </a:xfrm>
          <a:prstGeom prst="rect">
            <a:avLst/>
          </a:prstGeom>
          <a:solidFill>
            <a:schemeClr val="accent1">
              <a:lumMod val="20000"/>
              <a:lumOff val="80000"/>
            </a:schemeClr>
          </a:solidFill>
          <a:ln w="12700">
            <a:solidFill>
              <a:schemeClr val="tx2">
                <a:lumMod val="60000"/>
                <a:lumOff val="40000"/>
              </a:schemeClr>
            </a:solidFill>
          </a:ln>
        </p:spPr>
        <p:txBody>
          <a:bodyPr wrap="none" rtlCol="0">
            <a:spAutoFit/>
          </a:bodyPr>
          <a:lstStyle/>
          <a:p>
            <a:r>
              <a:rPr lang="en-US" b="1" i="1" dirty="0">
                <a:solidFill>
                  <a:schemeClr val="tx2">
                    <a:lumMod val="75000"/>
                  </a:schemeClr>
                </a:solidFill>
              </a:rPr>
              <a:t>Kniphofia </a:t>
            </a:r>
            <a:r>
              <a:rPr lang="en-US" b="1" i="1" dirty="0" err="1">
                <a:solidFill>
                  <a:schemeClr val="tx2">
                    <a:lumMod val="75000"/>
                  </a:schemeClr>
                </a:solidFill>
              </a:rPr>
              <a:t>uvularia</a:t>
            </a:r>
            <a:endParaRPr lang="en-US" b="1" i="1" dirty="0">
              <a:solidFill>
                <a:schemeClr val="tx2">
                  <a:lumMod val="75000"/>
                </a:schemeClr>
              </a:solidFill>
            </a:endParaRPr>
          </a:p>
        </p:txBody>
      </p:sp>
      <p:sp>
        <p:nvSpPr>
          <p:cNvPr id="10" name="TextBox 9">
            <a:extLst>
              <a:ext uri="{FF2B5EF4-FFF2-40B4-BE49-F238E27FC236}">
                <a16:creationId xmlns:a16="http://schemas.microsoft.com/office/drawing/2014/main" id="{EADD582F-6235-084F-8A7B-8F848D0C9CAD}"/>
              </a:ext>
            </a:extLst>
          </p:cNvPr>
          <p:cNvSpPr txBox="1"/>
          <p:nvPr/>
        </p:nvSpPr>
        <p:spPr>
          <a:xfrm>
            <a:off x="2350943" y="2223664"/>
            <a:ext cx="1685013" cy="369332"/>
          </a:xfrm>
          <a:prstGeom prst="rect">
            <a:avLst/>
          </a:prstGeom>
          <a:solidFill>
            <a:schemeClr val="accent1">
              <a:lumMod val="20000"/>
              <a:lumOff val="80000"/>
            </a:schemeClr>
          </a:solidFill>
          <a:ln w="12700">
            <a:solidFill>
              <a:schemeClr val="tx2">
                <a:lumMod val="60000"/>
                <a:lumOff val="40000"/>
              </a:schemeClr>
            </a:solidFill>
          </a:ln>
        </p:spPr>
        <p:txBody>
          <a:bodyPr wrap="none" rtlCol="0">
            <a:spAutoFit/>
          </a:bodyPr>
          <a:lstStyle/>
          <a:p>
            <a:r>
              <a:rPr lang="en-US" b="1" i="1" dirty="0">
                <a:solidFill>
                  <a:schemeClr val="tx2">
                    <a:lumMod val="75000"/>
                  </a:schemeClr>
                </a:solidFill>
              </a:rPr>
              <a:t>Tagetes </a:t>
            </a:r>
            <a:r>
              <a:rPr lang="en-US" b="1" i="1" dirty="0" err="1">
                <a:solidFill>
                  <a:schemeClr val="tx2">
                    <a:lumMod val="75000"/>
                  </a:schemeClr>
                </a:solidFill>
              </a:rPr>
              <a:t>lemonii</a:t>
            </a:r>
            <a:endParaRPr lang="en-US" b="1" i="1" dirty="0">
              <a:solidFill>
                <a:schemeClr val="tx2">
                  <a:lumMod val="75000"/>
                </a:schemeClr>
              </a:solidFill>
            </a:endParaRPr>
          </a:p>
        </p:txBody>
      </p:sp>
    </p:spTree>
    <p:extLst>
      <p:ext uri="{BB962C8B-B14F-4D97-AF65-F5344CB8AC3E}">
        <p14:creationId xmlns:p14="http://schemas.microsoft.com/office/powerpoint/2010/main" val="161378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chemeClr val="accent2"/>
                </a:solidFill>
              </a:rPr>
              <a:t>Where to find us…</a:t>
            </a:r>
          </a:p>
          <a:p>
            <a:r>
              <a:rPr lang="en-US" sz="3000" dirty="0"/>
              <a:t>Online, in the Media, and Special Publications</a:t>
            </a:r>
          </a:p>
          <a:p>
            <a:pPr lvl="1"/>
            <a:r>
              <a:rPr lang="en-US" sz="2400" b="0" dirty="0"/>
              <a:t>Hotline: Call </a:t>
            </a:r>
            <a:r>
              <a:rPr lang="en-US" b="1" dirty="0"/>
              <a:t>(530) 889-7388 </a:t>
            </a:r>
            <a:r>
              <a:rPr lang="en-US" sz="2400" b="0" dirty="0"/>
              <a:t>or submit your questions online</a:t>
            </a:r>
          </a:p>
          <a:p>
            <a:pPr lvl="1"/>
            <a:r>
              <a:rPr lang="en-US" sz="2400" b="0" dirty="0"/>
              <a:t>Website: pcmg.ucanr.org</a:t>
            </a:r>
          </a:p>
          <a:p>
            <a:pPr lvl="1"/>
            <a:r>
              <a:rPr lang="en-US" sz="2400" b="0" dirty="0" err="1"/>
              <a:t>Facebook</a:t>
            </a:r>
            <a:r>
              <a:rPr lang="en-US" sz="2400" b="0" dirty="0"/>
              <a:t>, Twitter, </a:t>
            </a:r>
            <a:r>
              <a:rPr lang="en-US" sz="2400" b="0" dirty="0" err="1"/>
              <a:t>Instagram</a:t>
            </a:r>
            <a:endParaRPr lang="en-US" sz="2400" b="0" dirty="0"/>
          </a:p>
          <a:p>
            <a:pPr lvl="1"/>
            <a:r>
              <a:rPr lang="en-US" sz="2400" b="0" dirty="0"/>
              <a:t>Gold Country Media monthly column </a:t>
            </a:r>
          </a:p>
          <a:p>
            <a:pPr lvl="1"/>
            <a:r>
              <a:rPr lang="en-US" sz="2400" b="0" i="1" dirty="0"/>
              <a:t>Curious Gardener </a:t>
            </a:r>
            <a:r>
              <a:rPr lang="en-US" dirty="0"/>
              <a:t>quarterly</a:t>
            </a:r>
            <a:r>
              <a:rPr lang="en-US" sz="2400" b="0" dirty="0"/>
              <a:t> newsletter on our website</a:t>
            </a:r>
          </a:p>
          <a:p>
            <a:pPr lvl="1"/>
            <a:r>
              <a:rPr lang="en-US" sz="2400" b="0" i="1" dirty="0"/>
              <a:t>Calendar and Gardening Guide</a:t>
            </a:r>
          </a:p>
        </p:txBody>
      </p:sp>
      <p:sp>
        <p:nvSpPr>
          <p:cNvPr id="4" name="Slide Number Placeholder 3"/>
          <p:cNvSpPr>
            <a:spLocks noGrp="1"/>
          </p:cNvSpPr>
          <p:nvPr>
            <p:ph type="sldNum" sz="quarter" idx="12"/>
          </p:nvPr>
        </p:nvSpPr>
        <p:spPr/>
        <p:txBody>
          <a:bodyPr/>
          <a:lstStyle/>
          <a:p>
            <a:fld id="{111DB74A-73E3-49E8-8984-0D5D8C20C55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30</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B8A44EE2-88C1-9347-9C97-F66C42021A5E}"/>
              </a:ext>
            </a:extLst>
          </p:cNvPr>
          <p:cNvSpPr/>
          <p:nvPr/>
        </p:nvSpPr>
        <p:spPr>
          <a:xfrm>
            <a:off x="3505200" y="2394537"/>
            <a:ext cx="1544012" cy="646331"/>
          </a:xfrm>
          <a:prstGeom prst="rect">
            <a:avLst/>
          </a:prstGeom>
        </p:spPr>
        <p:txBody>
          <a:bodyPr wrap="non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Genus</a:t>
            </a:r>
            <a:endParaRPr lang="en-US" sz="3600" b="1" dirty="0">
              <a:solidFill>
                <a:schemeClr val="tx2">
                  <a:lumMod val="75000"/>
                </a:schemeClr>
              </a:solidFill>
              <a:effectLst/>
              <a:latin typeface="Didot" panose="02000503000000020003" pitchFamily="2" charset="-79"/>
              <a:cs typeface="Didot" panose="02000503000000020003" pitchFamily="2" charset="-79"/>
            </a:endParaRPr>
          </a:p>
        </p:txBody>
      </p:sp>
      <p:sp>
        <p:nvSpPr>
          <p:cNvPr id="5" name="Rectangle 4">
            <a:extLst>
              <a:ext uri="{FF2B5EF4-FFF2-40B4-BE49-F238E27FC236}">
                <a16:creationId xmlns:a16="http://schemas.microsoft.com/office/drawing/2014/main" id="{4D0FDC77-1F3B-E04A-8C12-CA5A094A25F5}"/>
              </a:ext>
            </a:extLst>
          </p:cNvPr>
          <p:cNvSpPr/>
          <p:nvPr/>
        </p:nvSpPr>
        <p:spPr>
          <a:xfrm>
            <a:off x="1524000" y="3162322"/>
            <a:ext cx="6096000" cy="646331"/>
          </a:xfrm>
          <a:prstGeom prst="rect">
            <a:avLst/>
          </a:prstGeom>
        </p:spPr>
        <p:txBody>
          <a:bodyPr wrap="square">
            <a:spAutoFit/>
          </a:bodyPr>
          <a:lstStyle/>
          <a:p>
            <a:r>
              <a:rPr lang="en-US" sz="3600" b="1" dirty="0">
                <a:solidFill>
                  <a:schemeClr val="tx2">
                    <a:lumMod val="75000"/>
                  </a:schemeClr>
                </a:solidFill>
                <a:latin typeface="Didot" panose="02000503000000020003" pitchFamily="2" charset="-79"/>
                <a:cs typeface="Didot" panose="02000503000000020003" pitchFamily="2" charset="-79"/>
              </a:rPr>
              <a:t>Named for a Characteristic</a:t>
            </a:r>
            <a:endParaRPr lang="en-US" sz="3600" b="1" dirty="0">
              <a:solidFill>
                <a:schemeClr val="tx2">
                  <a:lumMod val="75000"/>
                </a:schemeClr>
              </a:solidFill>
              <a:effectLst/>
              <a:latin typeface="Didot" panose="02000503000000020003" pitchFamily="2" charset="-79"/>
              <a:cs typeface="Didot" panose="02000503000000020003" pitchFamily="2" charset="-79"/>
            </a:endParaRPr>
          </a:p>
        </p:txBody>
      </p:sp>
      <p:sp>
        <p:nvSpPr>
          <p:cNvPr id="7" name="Rectangle 6">
            <a:extLst>
              <a:ext uri="{FF2B5EF4-FFF2-40B4-BE49-F238E27FC236}">
                <a16:creationId xmlns:a16="http://schemas.microsoft.com/office/drawing/2014/main" id="{1F1990BB-0896-F84E-90BD-E5004FCB822E}"/>
              </a:ext>
            </a:extLst>
          </p:cNvPr>
          <p:cNvSpPr/>
          <p:nvPr/>
        </p:nvSpPr>
        <p:spPr>
          <a:xfrm>
            <a:off x="762000" y="3987605"/>
            <a:ext cx="3048000" cy="584775"/>
          </a:xfrm>
          <a:prstGeom prst="rect">
            <a:avLst/>
          </a:prstGeom>
        </p:spPr>
        <p:txBody>
          <a:bodyPr wrap="square">
            <a:spAutoFit/>
          </a:bodyPr>
          <a:lstStyle/>
          <a:p>
            <a:r>
              <a:rPr lang="en-US" sz="3200" b="1" dirty="0">
                <a:solidFill>
                  <a:schemeClr val="tx2">
                    <a:lumMod val="75000"/>
                  </a:schemeClr>
                </a:solidFill>
                <a:latin typeface="Didot" panose="02000503000000020003" pitchFamily="2" charset="-79"/>
                <a:cs typeface="Didot" panose="02000503000000020003" pitchFamily="2" charset="-79"/>
              </a:rPr>
              <a:t>Cotoneaster</a:t>
            </a:r>
            <a:endParaRPr lang="en-US" sz="3200" b="1" dirty="0">
              <a:solidFill>
                <a:schemeClr val="tx2">
                  <a:lumMod val="75000"/>
                </a:schemeClr>
              </a:solidFill>
              <a:effectLst/>
              <a:latin typeface="Didot" panose="02000503000000020003" pitchFamily="2" charset="-79"/>
              <a:cs typeface="Didot" panose="02000503000000020003" pitchFamily="2" charset="-79"/>
            </a:endParaRPr>
          </a:p>
        </p:txBody>
      </p:sp>
      <p:sp>
        <p:nvSpPr>
          <p:cNvPr id="8" name="Rectangle 7">
            <a:extLst>
              <a:ext uri="{FF2B5EF4-FFF2-40B4-BE49-F238E27FC236}">
                <a16:creationId xmlns:a16="http://schemas.microsoft.com/office/drawing/2014/main" id="{FF52251C-F8D0-6540-B7AD-0725547ABC19}"/>
              </a:ext>
            </a:extLst>
          </p:cNvPr>
          <p:cNvSpPr/>
          <p:nvPr/>
        </p:nvSpPr>
        <p:spPr>
          <a:xfrm>
            <a:off x="762000" y="5130715"/>
            <a:ext cx="1717964" cy="584775"/>
          </a:xfrm>
          <a:prstGeom prst="rect">
            <a:avLst/>
          </a:prstGeom>
        </p:spPr>
        <p:txBody>
          <a:bodyPr wrap="square">
            <a:spAutoFit/>
          </a:bodyPr>
          <a:lstStyle/>
          <a:p>
            <a:r>
              <a:rPr lang="en-US" sz="3200" b="1" dirty="0">
                <a:solidFill>
                  <a:schemeClr val="tx2">
                    <a:lumMod val="75000"/>
                  </a:schemeClr>
                </a:solidFill>
                <a:latin typeface="Didot" panose="02000503000000020003" pitchFamily="2" charset="-79"/>
                <a:cs typeface="Didot" panose="02000503000000020003" pitchFamily="2" charset="-79"/>
              </a:rPr>
              <a:t>Salvia</a:t>
            </a:r>
            <a:endParaRPr lang="en-US" sz="3200" b="1" dirty="0">
              <a:solidFill>
                <a:schemeClr val="tx2">
                  <a:lumMod val="75000"/>
                </a:schemeClr>
              </a:solidFill>
              <a:effectLst/>
              <a:latin typeface="Didot" panose="02000503000000020003" pitchFamily="2" charset="-79"/>
              <a:cs typeface="Didot" panose="02000503000000020003" pitchFamily="2" charset="-79"/>
            </a:endParaRPr>
          </a:p>
        </p:txBody>
      </p:sp>
      <p:sp>
        <p:nvSpPr>
          <p:cNvPr id="10" name="Rectangle 9">
            <a:extLst>
              <a:ext uri="{FF2B5EF4-FFF2-40B4-BE49-F238E27FC236}">
                <a16:creationId xmlns:a16="http://schemas.microsoft.com/office/drawing/2014/main" id="{626D41AD-1001-D34A-9E89-0279B89967B2}"/>
              </a:ext>
            </a:extLst>
          </p:cNvPr>
          <p:cNvSpPr/>
          <p:nvPr/>
        </p:nvSpPr>
        <p:spPr>
          <a:xfrm>
            <a:off x="3810000" y="3874785"/>
            <a:ext cx="4876800" cy="830997"/>
          </a:xfrm>
          <a:prstGeom prst="rect">
            <a:avLst/>
          </a:prstGeom>
        </p:spPr>
        <p:txBody>
          <a:bodyPr wrap="square">
            <a:spAutoFit/>
          </a:bodyPr>
          <a:lstStyle/>
          <a:p>
            <a:r>
              <a:rPr lang="en-US" sz="2400" b="1" dirty="0" err="1">
                <a:solidFill>
                  <a:schemeClr val="tx2">
                    <a:lumMod val="75000"/>
                  </a:schemeClr>
                </a:solidFill>
                <a:latin typeface="Didot" panose="02000503000000020003" pitchFamily="2" charset="-79"/>
                <a:cs typeface="Didot" panose="02000503000000020003" pitchFamily="2" charset="-79"/>
              </a:rPr>
              <a:t>cotone</a:t>
            </a:r>
            <a:r>
              <a:rPr lang="en-US" sz="2400" b="1" dirty="0">
                <a:solidFill>
                  <a:schemeClr val="tx2">
                    <a:lumMod val="75000"/>
                  </a:schemeClr>
                </a:solidFill>
                <a:latin typeface="Didot" panose="02000503000000020003" pitchFamily="2" charset="-79"/>
                <a:cs typeface="Didot" panose="02000503000000020003" pitchFamily="2" charset="-79"/>
              </a:rPr>
              <a:t>—Latin for quince</a:t>
            </a:r>
          </a:p>
          <a:p>
            <a:r>
              <a:rPr lang="en-US" sz="2400" b="1" dirty="0">
                <a:solidFill>
                  <a:schemeClr val="tx2">
                    <a:lumMod val="75000"/>
                  </a:schemeClr>
                </a:solidFill>
                <a:latin typeface="Didot" panose="02000503000000020003" pitchFamily="2" charset="-79"/>
                <a:cs typeface="Didot" panose="02000503000000020003" pitchFamily="2" charset="-79"/>
              </a:rPr>
              <a:t>-aster—Eng. suffix = resembling</a:t>
            </a:r>
            <a:endParaRPr lang="en-US" sz="2400" b="1" dirty="0">
              <a:solidFill>
                <a:schemeClr val="tx2">
                  <a:lumMod val="75000"/>
                </a:schemeClr>
              </a:solidFill>
              <a:effectLst/>
              <a:latin typeface="Didot" panose="02000503000000020003" pitchFamily="2" charset="-79"/>
              <a:cs typeface="Didot" panose="02000503000000020003" pitchFamily="2" charset="-79"/>
            </a:endParaRPr>
          </a:p>
        </p:txBody>
      </p:sp>
      <p:sp>
        <p:nvSpPr>
          <p:cNvPr id="11" name="Rectangle 10">
            <a:extLst>
              <a:ext uri="{FF2B5EF4-FFF2-40B4-BE49-F238E27FC236}">
                <a16:creationId xmlns:a16="http://schemas.microsoft.com/office/drawing/2014/main" id="{C971EC31-AB52-9544-971B-245D48E58CD1}"/>
              </a:ext>
            </a:extLst>
          </p:cNvPr>
          <p:cNvSpPr/>
          <p:nvPr/>
        </p:nvSpPr>
        <p:spPr>
          <a:xfrm>
            <a:off x="3810000" y="5063686"/>
            <a:ext cx="4876800" cy="1200329"/>
          </a:xfrm>
          <a:prstGeom prst="rect">
            <a:avLst/>
          </a:prstGeom>
        </p:spPr>
        <p:txBody>
          <a:bodyPr wrap="square">
            <a:spAutoFit/>
          </a:bodyPr>
          <a:lstStyle/>
          <a:p>
            <a:r>
              <a:rPr lang="en-US" sz="2400" b="1" dirty="0" err="1">
                <a:solidFill>
                  <a:schemeClr val="tx2">
                    <a:lumMod val="75000"/>
                  </a:schemeClr>
                </a:solidFill>
                <a:latin typeface="Didot" panose="02000503000000020003" pitchFamily="2" charset="-79"/>
                <a:cs typeface="Didot" panose="02000503000000020003" pitchFamily="2" charset="-79"/>
              </a:rPr>
              <a:t>salvere</a:t>
            </a:r>
            <a:r>
              <a:rPr lang="en-US" sz="2400" b="1" dirty="0">
                <a:solidFill>
                  <a:schemeClr val="tx2">
                    <a:lumMod val="75000"/>
                  </a:schemeClr>
                </a:solidFill>
                <a:latin typeface="Didot" panose="02000503000000020003" pitchFamily="2" charset="-79"/>
                <a:cs typeface="Didot" panose="02000503000000020003" pitchFamily="2" charset="-79"/>
              </a:rPr>
              <a:t>—Latin for health, heal</a:t>
            </a:r>
          </a:p>
          <a:p>
            <a:r>
              <a:rPr lang="en-US" sz="2400" b="1" dirty="0">
                <a:solidFill>
                  <a:schemeClr val="tx2">
                    <a:lumMod val="75000"/>
                  </a:schemeClr>
                </a:solidFill>
                <a:latin typeface="Didot" panose="02000503000000020003" pitchFamily="2" charset="-79"/>
                <a:cs typeface="Didot" panose="02000503000000020003" pitchFamily="2" charset="-79"/>
              </a:rPr>
              <a:t>referring to the herb's healing properties.</a:t>
            </a:r>
            <a:endParaRPr lang="en-US" sz="2400" b="1" dirty="0">
              <a:solidFill>
                <a:schemeClr val="tx2">
                  <a:lumMod val="75000"/>
                </a:schemeClr>
              </a:solidFill>
              <a:effectLst/>
              <a:latin typeface="Didot" panose="02000503000000020003" pitchFamily="2" charset="-79"/>
              <a:cs typeface="Didot" panose="02000503000000020003" pitchFamily="2" charset="-79"/>
            </a:endParaRPr>
          </a:p>
        </p:txBody>
      </p:sp>
      <p:sp>
        <p:nvSpPr>
          <p:cNvPr id="12" name="Rectangle 11">
            <a:extLst>
              <a:ext uri="{FF2B5EF4-FFF2-40B4-BE49-F238E27FC236}">
                <a16:creationId xmlns:a16="http://schemas.microsoft.com/office/drawing/2014/main" id="{997D7E13-4DB9-1049-A622-1FC09A1F9C86}"/>
              </a:ext>
            </a:extLst>
          </p:cNvPr>
          <p:cNvSpPr/>
          <p:nvPr/>
        </p:nvSpPr>
        <p:spPr>
          <a:xfrm>
            <a:off x="3210406" y="1669315"/>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Write It</a:t>
            </a:r>
          </a:p>
        </p:txBody>
      </p:sp>
    </p:spTree>
    <p:extLst>
      <p:ext uri="{BB962C8B-B14F-4D97-AF65-F5344CB8AC3E}">
        <p14:creationId xmlns:p14="http://schemas.microsoft.com/office/powerpoint/2010/main" val="3654720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31</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TextBox 1">
            <a:extLst>
              <a:ext uri="{FF2B5EF4-FFF2-40B4-BE49-F238E27FC236}">
                <a16:creationId xmlns:a16="http://schemas.microsoft.com/office/drawing/2014/main" id="{ADD25831-5996-2B4A-AD4E-3EF68AC1B8D1}"/>
              </a:ext>
            </a:extLst>
          </p:cNvPr>
          <p:cNvSpPr txBox="1"/>
          <p:nvPr/>
        </p:nvSpPr>
        <p:spPr>
          <a:xfrm>
            <a:off x="685800" y="2133600"/>
            <a:ext cx="5181600" cy="3293209"/>
          </a:xfrm>
          <a:prstGeom prst="rect">
            <a:avLst/>
          </a:prstGeom>
          <a:noFill/>
        </p:spPr>
        <p:txBody>
          <a:bodyPr wrap="square" rtlCol="0">
            <a:spAutoFit/>
          </a:bodyPr>
          <a:lstStyle/>
          <a:p>
            <a:r>
              <a:rPr lang="en-US" sz="3600" i="1" dirty="0" err="1">
                <a:solidFill>
                  <a:schemeClr val="tx2">
                    <a:lumMod val="75000"/>
                  </a:schemeClr>
                </a:solidFill>
              </a:rPr>
              <a:t>Eriogonum</a:t>
            </a:r>
            <a:r>
              <a:rPr lang="en-US" sz="3600" i="1" dirty="0">
                <a:solidFill>
                  <a:schemeClr val="tx2">
                    <a:lumMod val="75000"/>
                  </a:schemeClr>
                </a:solidFill>
              </a:rPr>
              <a:t> </a:t>
            </a:r>
            <a:r>
              <a:rPr lang="en-US" sz="3600" i="1" dirty="0" err="1">
                <a:solidFill>
                  <a:schemeClr val="tx2">
                    <a:lumMod val="75000"/>
                  </a:schemeClr>
                </a:solidFill>
              </a:rPr>
              <a:t>giganteum</a:t>
            </a:r>
            <a:endParaRPr lang="en-US" sz="3600" dirty="0">
              <a:solidFill>
                <a:schemeClr val="tx2">
                  <a:lumMod val="75000"/>
                </a:schemeClr>
              </a:solidFill>
            </a:endParaRPr>
          </a:p>
          <a:p>
            <a:r>
              <a:rPr lang="en-US" sz="3600" dirty="0" err="1">
                <a:solidFill>
                  <a:schemeClr val="tx2">
                    <a:lumMod val="75000"/>
                  </a:schemeClr>
                </a:solidFill>
              </a:rPr>
              <a:t>erion</a:t>
            </a:r>
            <a:r>
              <a:rPr lang="en-US" sz="3600" dirty="0">
                <a:solidFill>
                  <a:schemeClr val="tx2">
                    <a:lumMod val="75000"/>
                  </a:schemeClr>
                </a:solidFill>
              </a:rPr>
              <a:t>=wool </a:t>
            </a:r>
          </a:p>
          <a:p>
            <a:r>
              <a:rPr lang="en-US" sz="3600" dirty="0" err="1">
                <a:solidFill>
                  <a:schemeClr val="tx2">
                    <a:lumMod val="75000"/>
                  </a:schemeClr>
                </a:solidFill>
              </a:rPr>
              <a:t>gonu</a:t>
            </a:r>
            <a:r>
              <a:rPr lang="en-US" sz="3600" dirty="0">
                <a:solidFill>
                  <a:schemeClr val="tx2">
                    <a:lumMod val="75000"/>
                  </a:schemeClr>
                </a:solidFill>
              </a:rPr>
              <a:t>=knee</a:t>
            </a:r>
          </a:p>
          <a:p>
            <a:r>
              <a:rPr lang="en-US" sz="3600" dirty="0">
                <a:solidFill>
                  <a:schemeClr val="tx2">
                    <a:lumMod val="75000"/>
                  </a:schemeClr>
                </a:solidFill>
              </a:rPr>
              <a:t>         “woolly knees”</a:t>
            </a:r>
            <a:endParaRPr lang="en-US" sz="3200" dirty="0">
              <a:solidFill>
                <a:schemeClr val="tx2">
                  <a:lumMod val="75000"/>
                </a:schemeClr>
              </a:solidFill>
            </a:endParaRPr>
          </a:p>
          <a:p>
            <a:r>
              <a:rPr lang="en-US" sz="3200" dirty="0">
                <a:solidFill>
                  <a:schemeClr val="tx2">
                    <a:lumMod val="75000"/>
                  </a:schemeClr>
                </a:solidFill>
              </a:rPr>
              <a:t>refers to hairs </a:t>
            </a:r>
          </a:p>
          <a:p>
            <a:r>
              <a:rPr lang="en-US" sz="3200" dirty="0">
                <a:solidFill>
                  <a:schemeClr val="tx2">
                    <a:lumMod val="75000"/>
                  </a:schemeClr>
                </a:solidFill>
              </a:rPr>
              <a:t>on the stems</a:t>
            </a:r>
          </a:p>
        </p:txBody>
      </p:sp>
      <p:pic>
        <p:nvPicPr>
          <p:cNvPr id="3" name="Picture 2">
            <a:extLst>
              <a:ext uri="{FF2B5EF4-FFF2-40B4-BE49-F238E27FC236}">
                <a16:creationId xmlns:a16="http://schemas.microsoft.com/office/drawing/2014/main" id="{046945B8-C0AC-294F-BAF1-346FC022ECAC}"/>
              </a:ext>
            </a:extLst>
          </p:cNvPr>
          <p:cNvPicPr>
            <a:picLocks noChangeAspect="1"/>
          </p:cNvPicPr>
          <p:nvPr/>
        </p:nvPicPr>
        <p:blipFill>
          <a:blip r:embed="rId3"/>
          <a:stretch>
            <a:fillRect/>
          </a:stretch>
        </p:blipFill>
        <p:spPr>
          <a:xfrm>
            <a:off x="5181600" y="1981200"/>
            <a:ext cx="3147291" cy="4191035"/>
          </a:xfrm>
          <a:prstGeom prst="rect">
            <a:avLst/>
          </a:prstGeom>
        </p:spPr>
      </p:pic>
      <p:sp>
        <p:nvSpPr>
          <p:cNvPr id="4" name="TextBox 3">
            <a:extLst>
              <a:ext uri="{FF2B5EF4-FFF2-40B4-BE49-F238E27FC236}">
                <a16:creationId xmlns:a16="http://schemas.microsoft.com/office/drawing/2014/main" id="{696A9769-1269-3C4D-9B5F-63E15227075C}"/>
              </a:ext>
            </a:extLst>
          </p:cNvPr>
          <p:cNvSpPr txBox="1"/>
          <p:nvPr/>
        </p:nvSpPr>
        <p:spPr>
          <a:xfrm>
            <a:off x="2189018" y="5860473"/>
            <a:ext cx="2315057" cy="461665"/>
          </a:xfrm>
          <a:prstGeom prst="rect">
            <a:avLst/>
          </a:prstGeom>
          <a:noFill/>
        </p:spPr>
        <p:txBody>
          <a:bodyPr wrap="none" rtlCol="0">
            <a:spAutoFit/>
          </a:bodyPr>
          <a:lstStyle/>
          <a:p>
            <a:r>
              <a:rPr lang="en-US" sz="2400" b="1" dirty="0">
                <a:solidFill>
                  <a:schemeClr val="tx2">
                    <a:lumMod val="75000"/>
                  </a:schemeClr>
                </a:solidFill>
              </a:rPr>
              <a:t>Common Name?</a:t>
            </a:r>
          </a:p>
        </p:txBody>
      </p:sp>
    </p:spTree>
    <p:extLst>
      <p:ext uri="{BB962C8B-B14F-4D97-AF65-F5344CB8AC3E}">
        <p14:creationId xmlns:p14="http://schemas.microsoft.com/office/powerpoint/2010/main" val="165862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32</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B8A44EE2-88C1-9347-9C97-F66C42021A5E}"/>
              </a:ext>
            </a:extLst>
          </p:cNvPr>
          <p:cNvSpPr/>
          <p:nvPr/>
        </p:nvSpPr>
        <p:spPr>
          <a:xfrm>
            <a:off x="1599872" y="1957861"/>
            <a:ext cx="5944256" cy="646331"/>
          </a:xfrm>
          <a:prstGeom prst="rect">
            <a:avLst/>
          </a:prstGeom>
        </p:spPr>
        <p:txBody>
          <a:bodyPr wrap="none">
            <a:spAutoFit/>
          </a:bodyPr>
          <a:lstStyle/>
          <a:p>
            <a:r>
              <a:rPr lang="en-US" sz="3600" b="1" i="1" dirty="0">
                <a:solidFill>
                  <a:schemeClr val="tx2">
                    <a:lumMod val="75000"/>
                  </a:schemeClr>
                </a:solidFill>
                <a:latin typeface="Didot" panose="02000503000000020003" pitchFamily="2" charset="-79"/>
                <a:cs typeface="Didot" panose="02000503000000020003" pitchFamily="2" charset="-79"/>
              </a:rPr>
              <a:t>Specific epithet = adjective</a:t>
            </a:r>
            <a:endParaRPr lang="en-US" sz="3600" b="1" dirty="0">
              <a:solidFill>
                <a:schemeClr val="tx2">
                  <a:lumMod val="75000"/>
                </a:schemeClr>
              </a:solidFill>
              <a:effectLst/>
              <a:latin typeface="Didot" panose="02000503000000020003" pitchFamily="2" charset="-79"/>
              <a:cs typeface="Didot" panose="02000503000000020003" pitchFamily="2" charset="-79"/>
            </a:endParaRPr>
          </a:p>
        </p:txBody>
      </p:sp>
      <p:sp>
        <p:nvSpPr>
          <p:cNvPr id="5" name="Rectangle 4">
            <a:extLst>
              <a:ext uri="{FF2B5EF4-FFF2-40B4-BE49-F238E27FC236}">
                <a16:creationId xmlns:a16="http://schemas.microsoft.com/office/drawing/2014/main" id="{4D0FDC77-1F3B-E04A-8C12-CA5A094A25F5}"/>
              </a:ext>
            </a:extLst>
          </p:cNvPr>
          <p:cNvSpPr/>
          <p:nvPr/>
        </p:nvSpPr>
        <p:spPr>
          <a:xfrm>
            <a:off x="1454727" y="2796655"/>
            <a:ext cx="6096000" cy="584775"/>
          </a:xfrm>
          <a:prstGeom prst="rect">
            <a:avLst/>
          </a:prstGeom>
        </p:spPr>
        <p:txBody>
          <a:bodyPr wrap="square">
            <a:spAutoFit/>
          </a:bodyPr>
          <a:lstStyle/>
          <a:p>
            <a:r>
              <a:rPr lang="en-US" sz="3200" b="1" dirty="0">
                <a:solidFill>
                  <a:schemeClr val="tx2">
                    <a:lumMod val="75000"/>
                  </a:schemeClr>
                </a:solidFill>
                <a:latin typeface="Didot" panose="02000503000000020003" pitchFamily="2" charset="-79"/>
                <a:cs typeface="Didot" panose="02000503000000020003" pitchFamily="2" charset="-79"/>
              </a:rPr>
              <a:t>Named for a Characteristic</a:t>
            </a:r>
            <a:endParaRPr lang="en-US" sz="3200" b="1" dirty="0">
              <a:solidFill>
                <a:schemeClr val="tx2">
                  <a:lumMod val="75000"/>
                </a:schemeClr>
              </a:solidFill>
              <a:effectLst/>
              <a:latin typeface="Didot" panose="02000503000000020003" pitchFamily="2" charset="-79"/>
              <a:cs typeface="Didot" panose="02000503000000020003" pitchFamily="2" charset="-79"/>
            </a:endParaRPr>
          </a:p>
        </p:txBody>
      </p:sp>
      <p:sp>
        <p:nvSpPr>
          <p:cNvPr id="11" name="Rectangle 10">
            <a:extLst>
              <a:ext uri="{FF2B5EF4-FFF2-40B4-BE49-F238E27FC236}">
                <a16:creationId xmlns:a16="http://schemas.microsoft.com/office/drawing/2014/main" id="{C971EC31-AB52-9544-971B-245D48E58CD1}"/>
              </a:ext>
            </a:extLst>
          </p:cNvPr>
          <p:cNvSpPr/>
          <p:nvPr/>
        </p:nvSpPr>
        <p:spPr>
          <a:xfrm>
            <a:off x="2133600" y="3476571"/>
            <a:ext cx="4876800" cy="3046988"/>
          </a:xfrm>
          <a:prstGeom prst="rect">
            <a:avLst/>
          </a:prstGeom>
        </p:spPr>
        <p:txBody>
          <a:bodyPr wrap="square">
            <a:spAutoFit/>
          </a:bodyPr>
          <a:lstStyle/>
          <a:p>
            <a:r>
              <a:rPr lang="en-US" sz="3200" b="1" dirty="0">
                <a:solidFill>
                  <a:schemeClr val="tx2">
                    <a:lumMod val="75000"/>
                  </a:schemeClr>
                </a:solidFill>
                <a:latin typeface="Didot" panose="02000503000000020003" pitchFamily="2" charset="-79"/>
                <a:cs typeface="Didot" panose="02000503000000020003" pitchFamily="2" charset="-79"/>
              </a:rPr>
              <a:t>Foliage/flower color</a:t>
            </a:r>
          </a:p>
          <a:p>
            <a:r>
              <a:rPr lang="en-US" sz="3200" b="1" dirty="0">
                <a:solidFill>
                  <a:schemeClr val="tx2">
                    <a:lumMod val="75000"/>
                  </a:schemeClr>
                </a:solidFill>
                <a:latin typeface="Didot" panose="02000503000000020003" pitchFamily="2" charset="-79"/>
                <a:cs typeface="Didot" panose="02000503000000020003" pitchFamily="2" charset="-79"/>
              </a:rPr>
              <a:t>Leaf shape/form</a:t>
            </a:r>
          </a:p>
          <a:p>
            <a:r>
              <a:rPr lang="en-US" sz="3200" b="1" dirty="0">
                <a:solidFill>
                  <a:schemeClr val="tx2">
                    <a:lumMod val="75000"/>
                  </a:schemeClr>
                </a:solidFill>
                <a:latin typeface="Didot" panose="02000503000000020003" pitchFamily="2" charset="-79"/>
                <a:cs typeface="Didot" panose="02000503000000020003" pitchFamily="2" charset="-79"/>
              </a:rPr>
              <a:t>Plant shape/habit</a:t>
            </a:r>
          </a:p>
          <a:p>
            <a:r>
              <a:rPr lang="en-US" sz="3200" b="1" dirty="0">
                <a:solidFill>
                  <a:schemeClr val="tx2">
                    <a:lumMod val="75000"/>
                  </a:schemeClr>
                </a:solidFill>
                <a:latin typeface="Didot" panose="02000503000000020003" pitchFamily="2" charset="-79"/>
                <a:cs typeface="Didot" panose="02000503000000020003" pitchFamily="2" charset="-79"/>
              </a:rPr>
              <a:t>Plant parts</a:t>
            </a:r>
          </a:p>
          <a:p>
            <a:r>
              <a:rPr lang="en-US" sz="3200" b="1" dirty="0">
                <a:solidFill>
                  <a:schemeClr val="tx2">
                    <a:lumMod val="75000"/>
                  </a:schemeClr>
                </a:solidFill>
                <a:latin typeface="Didot" panose="02000503000000020003" pitchFamily="2" charset="-79"/>
                <a:cs typeface="Didot" panose="02000503000000020003" pitchFamily="2" charset="-79"/>
              </a:rPr>
              <a:t>Place of Origin</a:t>
            </a:r>
          </a:p>
          <a:p>
            <a:r>
              <a:rPr lang="en-US" sz="3200" b="1" dirty="0">
                <a:solidFill>
                  <a:schemeClr val="tx2">
                    <a:lumMod val="75000"/>
                  </a:schemeClr>
                </a:solidFill>
                <a:latin typeface="Didot" panose="02000503000000020003" pitchFamily="2" charset="-79"/>
                <a:cs typeface="Didot" panose="02000503000000020003" pitchFamily="2" charset="-79"/>
              </a:rPr>
              <a:t>    and MORE</a:t>
            </a:r>
            <a:endParaRPr lang="en-US" sz="3200" b="1" dirty="0">
              <a:solidFill>
                <a:schemeClr val="tx2">
                  <a:lumMod val="75000"/>
                </a:schemeClr>
              </a:solidFill>
              <a:effectLst/>
              <a:latin typeface="Didot" panose="02000503000000020003" pitchFamily="2" charset="-79"/>
              <a:cs typeface="Didot" panose="02000503000000020003" pitchFamily="2" charset="-79"/>
            </a:endParaRPr>
          </a:p>
        </p:txBody>
      </p:sp>
      <p:sp>
        <p:nvSpPr>
          <p:cNvPr id="3" name="Rectangle 2">
            <a:extLst>
              <a:ext uri="{FF2B5EF4-FFF2-40B4-BE49-F238E27FC236}">
                <a16:creationId xmlns:a16="http://schemas.microsoft.com/office/drawing/2014/main" id="{06E0A2F2-31A9-7144-AF53-3472A118C1BF}"/>
              </a:ext>
            </a:extLst>
          </p:cNvPr>
          <p:cNvSpPr/>
          <p:nvPr/>
        </p:nvSpPr>
        <p:spPr>
          <a:xfrm rot="18900000">
            <a:off x="511547" y="4314787"/>
            <a:ext cx="1415772" cy="461665"/>
          </a:xfrm>
          <a:prstGeom prst="rect">
            <a:avLst/>
          </a:prstGeom>
          <a:solidFill>
            <a:schemeClr val="accent1">
              <a:lumMod val="20000"/>
              <a:lumOff val="80000"/>
            </a:schemeClr>
          </a:solidFill>
          <a:ln>
            <a:solidFill>
              <a:schemeClr val="accent1">
                <a:lumMod val="75000"/>
              </a:schemeClr>
            </a:solidFill>
          </a:ln>
        </p:spPr>
        <p:txBody>
          <a:bodyPr wrap="none">
            <a:spAutoFit/>
          </a:bodyPr>
          <a:lstStyle/>
          <a:p>
            <a:pPr algn="ctr"/>
            <a:r>
              <a:rPr lang="en-US" sz="2400" b="1" dirty="0">
                <a:solidFill>
                  <a:schemeClr val="tx2"/>
                </a:solidFill>
                <a:latin typeface="+mj-lt"/>
                <a:cs typeface="Didot" panose="02000503000000020003" pitchFamily="2" charset="-79"/>
              </a:rPr>
              <a:t>officinalis</a:t>
            </a:r>
            <a:endParaRPr lang="en-US" sz="2400" b="1" dirty="0">
              <a:solidFill>
                <a:schemeClr val="tx2"/>
              </a:solidFill>
              <a:effectLst/>
              <a:latin typeface="+mj-lt"/>
              <a:cs typeface="Didot" panose="02000503000000020003" pitchFamily="2" charset="-79"/>
            </a:endParaRPr>
          </a:p>
        </p:txBody>
      </p:sp>
    </p:spTree>
    <p:extLst>
      <p:ext uri="{BB962C8B-B14F-4D97-AF65-F5344CB8AC3E}">
        <p14:creationId xmlns:p14="http://schemas.microsoft.com/office/powerpoint/2010/main" val="238149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33</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38F6BB4D-CB69-6347-A564-A5D3CE6B59CA}"/>
              </a:ext>
            </a:extLst>
          </p:cNvPr>
          <p:cNvSpPr/>
          <p:nvPr/>
        </p:nvSpPr>
        <p:spPr>
          <a:xfrm>
            <a:off x="685800" y="1740615"/>
            <a:ext cx="3048000" cy="830997"/>
          </a:xfrm>
          <a:prstGeom prst="rect">
            <a:avLst/>
          </a:prstGeom>
        </p:spPr>
        <p:txBody>
          <a:bodyPr wrap="square">
            <a:spAutoFit/>
          </a:bodyPr>
          <a:lstStyle/>
          <a:p>
            <a:r>
              <a:rPr lang="en-US" sz="2400" b="1" dirty="0"/>
              <a:t>Officinalis = </a:t>
            </a:r>
          </a:p>
          <a:p>
            <a:r>
              <a:rPr lang="en-US" sz="2400" b="1" dirty="0"/>
              <a:t>culinary or medicinal</a:t>
            </a:r>
          </a:p>
        </p:txBody>
      </p:sp>
      <p:pic>
        <p:nvPicPr>
          <p:cNvPr id="3" name="Picture 2">
            <a:extLst>
              <a:ext uri="{FF2B5EF4-FFF2-40B4-BE49-F238E27FC236}">
                <a16:creationId xmlns:a16="http://schemas.microsoft.com/office/drawing/2014/main" id="{7FFF4B12-5247-6C42-BA38-F468B343E5EC}"/>
              </a:ext>
            </a:extLst>
          </p:cNvPr>
          <p:cNvPicPr>
            <a:picLocks noChangeAspect="1"/>
          </p:cNvPicPr>
          <p:nvPr/>
        </p:nvPicPr>
        <p:blipFill>
          <a:blip r:embed="rId3"/>
          <a:stretch>
            <a:fillRect/>
          </a:stretch>
        </p:blipFill>
        <p:spPr>
          <a:xfrm>
            <a:off x="685800" y="2864427"/>
            <a:ext cx="2347480" cy="3129973"/>
          </a:xfrm>
          <a:prstGeom prst="rect">
            <a:avLst/>
          </a:prstGeom>
        </p:spPr>
      </p:pic>
      <p:sp>
        <p:nvSpPr>
          <p:cNvPr id="4" name="Rectangle 3">
            <a:extLst>
              <a:ext uri="{FF2B5EF4-FFF2-40B4-BE49-F238E27FC236}">
                <a16:creationId xmlns:a16="http://schemas.microsoft.com/office/drawing/2014/main" id="{5BA8DD6D-4180-5849-94B2-9D02ED98D45E}"/>
              </a:ext>
            </a:extLst>
          </p:cNvPr>
          <p:cNvSpPr/>
          <p:nvPr/>
        </p:nvSpPr>
        <p:spPr>
          <a:xfrm>
            <a:off x="1949577" y="5410200"/>
            <a:ext cx="2508123" cy="400110"/>
          </a:xfrm>
          <a:prstGeom prst="rect">
            <a:avLst/>
          </a:prstGeom>
          <a:solidFill>
            <a:schemeClr val="accent1">
              <a:lumMod val="20000"/>
              <a:lumOff val="80000"/>
            </a:schemeClr>
          </a:solidFill>
        </p:spPr>
        <p:txBody>
          <a:bodyPr wrap="none">
            <a:spAutoFit/>
          </a:bodyPr>
          <a:lstStyle/>
          <a:p>
            <a:r>
              <a:rPr lang="en-US" sz="2000" b="1" i="1" dirty="0"/>
              <a:t>Rosmarinus officinalis</a:t>
            </a:r>
          </a:p>
        </p:txBody>
      </p:sp>
      <p:pic>
        <p:nvPicPr>
          <p:cNvPr id="5" name="Picture 4">
            <a:extLst>
              <a:ext uri="{FF2B5EF4-FFF2-40B4-BE49-F238E27FC236}">
                <a16:creationId xmlns:a16="http://schemas.microsoft.com/office/drawing/2014/main" id="{827D8846-76C0-8748-87AD-0ECBAEB863D0}"/>
              </a:ext>
            </a:extLst>
          </p:cNvPr>
          <p:cNvPicPr>
            <a:picLocks noChangeAspect="1"/>
          </p:cNvPicPr>
          <p:nvPr/>
        </p:nvPicPr>
        <p:blipFill>
          <a:blip r:embed="rId4"/>
          <a:stretch>
            <a:fillRect/>
          </a:stretch>
        </p:blipFill>
        <p:spPr>
          <a:xfrm>
            <a:off x="5245100" y="1941097"/>
            <a:ext cx="2451100" cy="3249458"/>
          </a:xfrm>
          <a:prstGeom prst="rect">
            <a:avLst/>
          </a:prstGeom>
        </p:spPr>
      </p:pic>
      <p:sp>
        <p:nvSpPr>
          <p:cNvPr id="8" name="Rectangle 7">
            <a:extLst>
              <a:ext uri="{FF2B5EF4-FFF2-40B4-BE49-F238E27FC236}">
                <a16:creationId xmlns:a16="http://schemas.microsoft.com/office/drawing/2014/main" id="{DC9196C5-C300-9E43-B9EC-03E1D6F9ECA8}"/>
              </a:ext>
            </a:extLst>
          </p:cNvPr>
          <p:cNvSpPr/>
          <p:nvPr/>
        </p:nvSpPr>
        <p:spPr>
          <a:xfrm>
            <a:off x="3994484" y="2054606"/>
            <a:ext cx="2041200" cy="400110"/>
          </a:xfrm>
          <a:prstGeom prst="rect">
            <a:avLst/>
          </a:prstGeom>
          <a:solidFill>
            <a:schemeClr val="accent1">
              <a:lumMod val="20000"/>
              <a:lumOff val="80000"/>
            </a:schemeClr>
          </a:solidFill>
        </p:spPr>
        <p:txBody>
          <a:bodyPr wrap="none">
            <a:spAutoFit/>
          </a:bodyPr>
          <a:lstStyle/>
          <a:p>
            <a:r>
              <a:rPr lang="en-US" sz="2000" b="1" i="1" dirty="0">
                <a:solidFill>
                  <a:schemeClr val="tx2"/>
                </a:solidFill>
              </a:rPr>
              <a:t>Borago officinalis</a:t>
            </a:r>
          </a:p>
        </p:txBody>
      </p:sp>
      <p:sp>
        <p:nvSpPr>
          <p:cNvPr id="7" name="TextBox 6">
            <a:extLst>
              <a:ext uri="{FF2B5EF4-FFF2-40B4-BE49-F238E27FC236}">
                <a16:creationId xmlns:a16="http://schemas.microsoft.com/office/drawing/2014/main" id="{EB7B60C3-649A-3647-84E8-85D4DCA7CC8F}"/>
              </a:ext>
            </a:extLst>
          </p:cNvPr>
          <p:cNvSpPr txBox="1"/>
          <p:nvPr/>
        </p:nvSpPr>
        <p:spPr>
          <a:xfrm>
            <a:off x="2770909" y="2452255"/>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A9032C5C-FC9C-834A-B13F-6EC4CB13815C}"/>
              </a:ext>
            </a:extLst>
          </p:cNvPr>
          <p:cNvSpPr/>
          <p:nvPr/>
        </p:nvSpPr>
        <p:spPr>
          <a:xfrm>
            <a:off x="5149404" y="5810310"/>
            <a:ext cx="2604944" cy="461665"/>
          </a:xfrm>
          <a:prstGeom prst="rect">
            <a:avLst/>
          </a:prstGeom>
          <a:solidFill>
            <a:schemeClr val="accent6">
              <a:lumMod val="60000"/>
              <a:lumOff val="40000"/>
            </a:schemeClr>
          </a:solidFill>
        </p:spPr>
        <p:txBody>
          <a:bodyPr wrap="none">
            <a:spAutoFit/>
          </a:bodyPr>
          <a:lstStyle/>
          <a:p>
            <a:r>
              <a:rPr lang="en-US" sz="2400" b="1" dirty="0"/>
              <a:t>Hold the presses!!!</a:t>
            </a:r>
          </a:p>
        </p:txBody>
      </p:sp>
      <p:sp>
        <p:nvSpPr>
          <p:cNvPr id="11" name="Left Arrow 10">
            <a:extLst>
              <a:ext uri="{FF2B5EF4-FFF2-40B4-BE49-F238E27FC236}">
                <a16:creationId xmlns:a16="http://schemas.microsoft.com/office/drawing/2014/main" id="{835703B6-FA4D-154D-AA12-F6BA9FD5939E}"/>
              </a:ext>
            </a:extLst>
          </p:cNvPr>
          <p:cNvSpPr/>
          <p:nvPr/>
        </p:nvSpPr>
        <p:spPr>
          <a:xfrm>
            <a:off x="4572000" y="53256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88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34</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38F6BB4D-CB69-6347-A564-A5D3CE6B59CA}"/>
              </a:ext>
            </a:extLst>
          </p:cNvPr>
          <p:cNvSpPr/>
          <p:nvPr/>
        </p:nvSpPr>
        <p:spPr>
          <a:xfrm>
            <a:off x="685800" y="1740615"/>
            <a:ext cx="3048000" cy="830997"/>
          </a:xfrm>
          <a:prstGeom prst="rect">
            <a:avLst/>
          </a:prstGeom>
        </p:spPr>
        <p:txBody>
          <a:bodyPr wrap="square">
            <a:spAutoFit/>
          </a:bodyPr>
          <a:lstStyle/>
          <a:p>
            <a:r>
              <a:rPr lang="en-US" sz="2400" b="1" dirty="0"/>
              <a:t>Officinalis = </a:t>
            </a:r>
          </a:p>
          <a:p>
            <a:r>
              <a:rPr lang="en-US" sz="2400" b="1" dirty="0"/>
              <a:t>culinary or medicinal</a:t>
            </a:r>
          </a:p>
        </p:txBody>
      </p:sp>
      <p:pic>
        <p:nvPicPr>
          <p:cNvPr id="3" name="Picture 2">
            <a:extLst>
              <a:ext uri="{FF2B5EF4-FFF2-40B4-BE49-F238E27FC236}">
                <a16:creationId xmlns:a16="http://schemas.microsoft.com/office/drawing/2014/main" id="{7FFF4B12-5247-6C42-BA38-F468B343E5EC}"/>
              </a:ext>
            </a:extLst>
          </p:cNvPr>
          <p:cNvPicPr>
            <a:picLocks noChangeAspect="1"/>
          </p:cNvPicPr>
          <p:nvPr/>
        </p:nvPicPr>
        <p:blipFill>
          <a:blip r:embed="rId3"/>
          <a:stretch>
            <a:fillRect/>
          </a:stretch>
        </p:blipFill>
        <p:spPr>
          <a:xfrm>
            <a:off x="685800" y="2864427"/>
            <a:ext cx="2347480" cy="3129973"/>
          </a:xfrm>
          <a:prstGeom prst="rect">
            <a:avLst/>
          </a:prstGeom>
        </p:spPr>
      </p:pic>
      <p:sp>
        <p:nvSpPr>
          <p:cNvPr id="4" name="Rectangle 3">
            <a:extLst>
              <a:ext uri="{FF2B5EF4-FFF2-40B4-BE49-F238E27FC236}">
                <a16:creationId xmlns:a16="http://schemas.microsoft.com/office/drawing/2014/main" id="{5BA8DD6D-4180-5849-94B2-9D02ED98D45E}"/>
              </a:ext>
            </a:extLst>
          </p:cNvPr>
          <p:cNvSpPr/>
          <p:nvPr/>
        </p:nvSpPr>
        <p:spPr>
          <a:xfrm>
            <a:off x="1949577" y="5410200"/>
            <a:ext cx="2122697" cy="400110"/>
          </a:xfrm>
          <a:prstGeom prst="rect">
            <a:avLst/>
          </a:prstGeom>
          <a:solidFill>
            <a:schemeClr val="accent1">
              <a:lumMod val="20000"/>
              <a:lumOff val="80000"/>
            </a:schemeClr>
          </a:solidFill>
        </p:spPr>
        <p:txBody>
          <a:bodyPr wrap="none">
            <a:spAutoFit/>
          </a:bodyPr>
          <a:lstStyle/>
          <a:p>
            <a:r>
              <a:rPr lang="en-US" sz="2000" b="1" i="1" dirty="0"/>
              <a:t>Salvia </a:t>
            </a:r>
            <a:r>
              <a:rPr lang="en-US" sz="2000" b="1" i="1" dirty="0" err="1"/>
              <a:t>rosmarinus</a:t>
            </a:r>
            <a:r>
              <a:rPr lang="en-US" sz="2000" b="1" i="1" dirty="0"/>
              <a:t> </a:t>
            </a:r>
          </a:p>
        </p:txBody>
      </p:sp>
      <p:pic>
        <p:nvPicPr>
          <p:cNvPr id="5" name="Picture 4">
            <a:extLst>
              <a:ext uri="{FF2B5EF4-FFF2-40B4-BE49-F238E27FC236}">
                <a16:creationId xmlns:a16="http://schemas.microsoft.com/office/drawing/2014/main" id="{827D8846-76C0-8748-87AD-0ECBAEB863D0}"/>
              </a:ext>
            </a:extLst>
          </p:cNvPr>
          <p:cNvPicPr>
            <a:picLocks noChangeAspect="1"/>
          </p:cNvPicPr>
          <p:nvPr/>
        </p:nvPicPr>
        <p:blipFill>
          <a:blip r:embed="rId4"/>
          <a:stretch>
            <a:fillRect/>
          </a:stretch>
        </p:blipFill>
        <p:spPr>
          <a:xfrm>
            <a:off x="5245100" y="1941097"/>
            <a:ext cx="2451100" cy="3249458"/>
          </a:xfrm>
          <a:prstGeom prst="rect">
            <a:avLst/>
          </a:prstGeom>
        </p:spPr>
      </p:pic>
      <p:sp>
        <p:nvSpPr>
          <p:cNvPr id="8" name="Rectangle 7">
            <a:extLst>
              <a:ext uri="{FF2B5EF4-FFF2-40B4-BE49-F238E27FC236}">
                <a16:creationId xmlns:a16="http://schemas.microsoft.com/office/drawing/2014/main" id="{DC9196C5-C300-9E43-B9EC-03E1D6F9ECA8}"/>
              </a:ext>
            </a:extLst>
          </p:cNvPr>
          <p:cNvSpPr/>
          <p:nvPr/>
        </p:nvSpPr>
        <p:spPr>
          <a:xfrm>
            <a:off x="3994484" y="2054606"/>
            <a:ext cx="2041200" cy="400110"/>
          </a:xfrm>
          <a:prstGeom prst="rect">
            <a:avLst/>
          </a:prstGeom>
          <a:solidFill>
            <a:schemeClr val="accent1">
              <a:lumMod val="20000"/>
              <a:lumOff val="80000"/>
            </a:schemeClr>
          </a:solidFill>
        </p:spPr>
        <p:txBody>
          <a:bodyPr wrap="none">
            <a:spAutoFit/>
          </a:bodyPr>
          <a:lstStyle/>
          <a:p>
            <a:r>
              <a:rPr lang="en-US" sz="2000" b="1" i="1" dirty="0">
                <a:solidFill>
                  <a:schemeClr val="tx2"/>
                </a:solidFill>
              </a:rPr>
              <a:t>Borago officinalis</a:t>
            </a:r>
          </a:p>
        </p:txBody>
      </p:sp>
      <p:sp>
        <p:nvSpPr>
          <p:cNvPr id="7" name="TextBox 6">
            <a:extLst>
              <a:ext uri="{FF2B5EF4-FFF2-40B4-BE49-F238E27FC236}">
                <a16:creationId xmlns:a16="http://schemas.microsoft.com/office/drawing/2014/main" id="{EB7B60C3-649A-3647-84E8-85D4DCA7CC8F}"/>
              </a:ext>
            </a:extLst>
          </p:cNvPr>
          <p:cNvSpPr txBox="1"/>
          <p:nvPr/>
        </p:nvSpPr>
        <p:spPr>
          <a:xfrm>
            <a:off x="2770909" y="2452255"/>
            <a:ext cx="184731" cy="369332"/>
          </a:xfrm>
          <a:prstGeom prst="rect">
            <a:avLst/>
          </a:prstGeom>
          <a:noFill/>
        </p:spPr>
        <p:txBody>
          <a:bodyPr wrap="none" rtlCol="0">
            <a:spAutoFit/>
          </a:bodyPr>
          <a:lstStyle/>
          <a:p>
            <a:endParaRPr lang="en-US" dirty="0"/>
          </a:p>
        </p:txBody>
      </p:sp>
      <p:sp>
        <p:nvSpPr>
          <p:cNvPr id="12" name="Left Arrow 11">
            <a:extLst>
              <a:ext uri="{FF2B5EF4-FFF2-40B4-BE49-F238E27FC236}">
                <a16:creationId xmlns:a16="http://schemas.microsoft.com/office/drawing/2014/main" id="{85CA3BC1-78FA-BB4E-B009-06059B206CAE}"/>
              </a:ext>
            </a:extLst>
          </p:cNvPr>
          <p:cNvSpPr/>
          <p:nvPr/>
        </p:nvSpPr>
        <p:spPr>
          <a:xfrm>
            <a:off x="4134891" y="5170024"/>
            <a:ext cx="2897366" cy="88046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new name</a:t>
            </a:r>
          </a:p>
        </p:txBody>
      </p:sp>
    </p:spTree>
    <p:extLst>
      <p:ext uri="{BB962C8B-B14F-4D97-AF65-F5344CB8AC3E}">
        <p14:creationId xmlns:p14="http://schemas.microsoft.com/office/powerpoint/2010/main" val="501771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35</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12692D05-F78B-4045-86F7-5AC33A66FAA1}"/>
              </a:ext>
            </a:extLst>
          </p:cNvPr>
          <p:cNvSpPr/>
          <p:nvPr/>
        </p:nvSpPr>
        <p:spPr>
          <a:xfrm>
            <a:off x="781050" y="2895600"/>
            <a:ext cx="7581900" cy="3046988"/>
          </a:xfrm>
          <a:prstGeom prst="rect">
            <a:avLst/>
          </a:prstGeom>
        </p:spPr>
        <p:txBody>
          <a:bodyPr wrap="square">
            <a:spAutoFit/>
          </a:bodyPr>
          <a:lstStyle/>
          <a:p>
            <a:r>
              <a:rPr lang="en-US" sz="3200" b="1" dirty="0">
                <a:solidFill>
                  <a:schemeClr val="tx2"/>
                </a:solidFill>
              </a:rPr>
              <a:t>William </a:t>
            </a:r>
            <a:r>
              <a:rPr lang="en-US" sz="3200" b="1" dirty="0" err="1">
                <a:solidFill>
                  <a:schemeClr val="tx2"/>
                </a:solidFill>
              </a:rPr>
              <a:t>Stearn</a:t>
            </a:r>
            <a:r>
              <a:rPr lang="en-US" sz="3200" b="1" dirty="0">
                <a:solidFill>
                  <a:schemeClr val="tx2"/>
                </a:solidFill>
              </a:rPr>
              <a:t>, considered the authority on botanical Latin (his book Botanical Latin is the standard) states, "How [scientific names] are pronounced really matters little </a:t>
            </a:r>
            <a:r>
              <a:rPr lang="en-US" sz="3200" b="1" u="sng" dirty="0">
                <a:solidFill>
                  <a:schemeClr val="tx2"/>
                </a:solidFill>
              </a:rPr>
              <a:t>provided they sound pleasant and are understood by all concerned."</a:t>
            </a:r>
          </a:p>
        </p:txBody>
      </p:sp>
      <p:sp>
        <p:nvSpPr>
          <p:cNvPr id="7" name="Rectangle 6">
            <a:extLst>
              <a:ext uri="{FF2B5EF4-FFF2-40B4-BE49-F238E27FC236}">
                <a16:creationId xmlns:a16="http://schemas.microsoft.com/office/drawing/2014/main" id="{98A03D03-FF08-BC43-99DF-99EC5CF48CCE}"/>
              </a:ext>
            </a:extLst>
          </p:cNvPr>
          <p:cNvSpPr/>
          <p:nvPr/>
        </p:nvSpPr>
        <p:spPr>
          <a:xfrm>
            <a:off x="3390900" y="1713057"/>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Say It</a:t>
            </a:r>
          </a:p>
        </p:txBody>
      </p:sp>
    </p:spTree>
    <p:extLst>
      <p:ext uri="{BB962C8B-B14F-4D97-AF65-F5344CB8AC3E}">
        <p14:creationId xmlns:p14="http://schemas.microsoft.com/office/powerpoint/2010/main" val="2497163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36</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7" name="Rectangle 6">
            <a:extLst>
              <a:ext uri="{FF2B5EF4-FFF2-40B4-BE49-F238E27FC236}">
                <a16:creationId xmlns:a16="http://schemas.microsoft.com/office/drawing/2014/main" id="{98A03D03-FF08-BC43-99DF-99EC5CF48CCE}"/>
              </a:ext>
            </a:extLst>
          </p:cNvPr>
          <p:cNvSpPr/>
          <p:nvPr/>
        </p:nvSpPr>
        <p:spPr>
          <a:xfrm>
            <a:off x="3390900" y="1713057"/>
            <a:ext cx="2133600" cy="584775"/>
          </a:xfrm>
          <a:prstGeom prst="rect">
            <a:avLst/>
          </a:prstGeom>
        </p:spPr>
        <p:txBody>
          <a:bodyPr wrap="square">
            <a:spAutoFit/>
          </a:bodyPr>
          <a:lstStyle/>
          <a:p>
            <a:pPr marL="457200" indent="-457200">
              <a:buFont typeface="Wingdings" pitchFamily="2" charset="2"/>
              <a:buChar char="v"/>
            </a:pPr>
            <a:r>
              <a:rPr lang="en-US" sz="3200" b="1" dirty="0">
                <a:solidFill>
                  <a:schemeClr val="tx2"/>
                </a:solidFill>
              </a:rPr>
              <a:t>Say It</a:t>
            </a:r>
          </a:p>
        </p:txBody>
      </p:sp>
      <p:sp>
        <p:nvSpPr>
          <p:cNvPr id="3" name="Rectangle 2">
            <a:extLst>
              <a:ext uri="{FF2B5EF4-FFF2-40B4-BE49-F238E27FC236}">
                <a16:creationId xmlns:a16="http://schemas.microsoft.com/office/drawing/2014/main" id="{6A2FC725-9FFF-7A4C-A9C0-8947B926EDCD}"/>
              </a:ext>
            </a:extLst>
          </p:cNvPr>
          <p:cNvSpPr/>
          <p:nvPr/>
        </p:nvSpPr>
        <p:spPr>
          <a:xfrm>
            <a:off x="845127" y="3168082"/>
            <a:ext cx="2486891" cy="2246769"/>
          </a:xfrm>
          <a:prstGeom prst="rect">
            <a:avLst/>
          </a:prstGeom>
        </p:spPr>
        <p:txBody>
          <a:bodyPr wrap="square">
            <a:spAutoFit/>
          </a:bodyPr>
          <a:lstStyle/>
          <a:p>
            <a:r>
              <a:rPr lang="en-US" sz="2800" b="1" dirty="0">
                <a:solidFill>
                  <a:schemeClr val="tx2"/>
                </a:solidFill>
              </a:rPr>
              <a:t>A gas’ </a:t>
            </a:r>
            <a:r>
              <a:rPr lang="en-US" sz="2800" b="1" dirty="0" err="1">
                <a:solidFill>
                  <a:schemeClr val="tx2"/>
                </a:solidFill>
              </a:rPr>
              <a:t>tä</a:t>
            </a:r>
            <a:r>
              <a:rPr lang="en-US" sz="2800" b="1" dirty="0">
                <a:solidFill>
                  <a:schemeClr val="tx2"/>
                </a:solidFill>
              </a:rPr>
              <a:t> key</a:t>
            </a:r>
          </a:p>
          <a:p>
            <a:r>
              <a:rPr lang="en-US" sz="2800" b="1" dirty="0">
                <a:solidFill>
                  <a:schemeClr val="tx2"/>
                </a:solidFill>
              </a:rPr>
              <a:t>A gas </a:t>
            </a:r>
            <a:r>
              <a:rPr lang="en-US" sz="2800" b="1" dirty="0" err="1">
                <a:solidFill>
                  <a:schemeClr val="tx2"/>
                </a:solidFill>
              </a:rPr>
              <a:t>tā</a:t>
            </a:r>
            <a:r>
              <a:rPr lang="en-US" sz="2800" b="1" dirty="0">
                <a:solidFill>
                  <a:schemeClr val="tx2"/>
                </a:solidFill>
              </a:rPr>
              <a:t>’ key</a:t>
            </a:r>
          </a:p>
          <a:p>
            <a:r>
              <a:rPr lang="en-US" sz="2800" b="1" dirty="0">
                <a:solidFill>
                  <a:schemeClr val="tx2"/>
                </a:solidFill>
              </a:rPr>
              <a:t>A gas </a:t>
            </a:r>
            <a:r>
              <a:rPr lang="en-US" sz="2800" b="1" dirty="0" err="1">
                <a:solidFill>
                  <a:schemeClr val="tx2"/>
                </a:solidFill>
              </a:rPr>
              <a:t>tä</a:t>
            </a:r>
            <a:r>
              <a:rPr lang="en-US" sz="2800" b="1" dirty="0">
                <a:solidFill>
                  <a:schemeClr val="tx2"/>
                </a:solidFill>
              </a:rPr>
              <a:t>’ key</a:t>
            </a:r>
          </a:p>
          <a:p>
            <a:r>
              <a:rPr lang="en-US" sz="2800" b="1" dirty="0">
                <a:solidFill>
                  <a:schemeClr val="tx2"/>
                </a:solidFill>
              </a:rPr>
              <a:t>A </a:t>
            </a:r>
            <a:r>
              <a:rPr lang="en-US" sz="2800" b="1" dirty="0" err="1">
                <a:solidFill>
                  <a:schemeClr val="tx2"/>
                </a:solidFill>
              </a:rPr>
              <a:t>ga</a:t>
            </a:r>
            <a:r>
              <a:rPr lang="en-US" sz="2800" b="1" dirty="0">
                <a:solidFill>
                  <a:schemeClr val="tx2"/>
                </a:solidFill>
              </a:rPr>
              <a:t> stash’ </a:t>
            </a:r>
            <a:r>
              <a:rPr lang="en-US" sz="2800" b="1" dirty="0" err="1">
                <a:solidFill>
                  <a:schemeClr val="tx2"/>
                </a:solidFill>
              </a:rPr>
              <a:t>ē</a:t>
            </a:r>
            <a:r>
              <a:rPr lang="en-US" sz="2800" b="1" dirty="0">
                <a:solidFill>
                  <a:schemeClr val="tx2"/>
                </a:solidFill>
              </a:rPr>
              <a:t> </a:t>
            </a:r>
          </a:p>
          <a:p>
            <a:r>
              <a:rPr lang="en-US" sz="2800" b="1" dirty="0">
                <a:solidFill>
                  <a:schemeClr val="tx2"/>
                </a:solidFill>
              </a:rPr>
              <a:t>A gas </a:t>
            </a:r>
            <a:r>
              <a:rPr lang="en-US" sz="2800" b="1" dirty="0" err="1">
                <a:solidFill>
                  <a:schemeClr val="tx2"/>
                </a:solidFill>
              </a:rPr>
              <a:t>tash</a:t>
            </a:r>
            <a:r>
              <a:rPr lang="en-US" sz="2800" b="1" dirty="0">
                <a:solidFill>
                  <a:schemeClr val="tx2"/>
                </a:solidFill>
              </a:rPr>
              <a:t>’</a:t>
            </a:r>
          </a:p>
        </p:txBody>
      </p:sp>
      <p:pic>
        <p:nvPicPr>
          <p:cNvPr id="4" name="Picture 3">
            <a:extLst>
              <a:ext uri="{FF2B5EF4-FFF2-40B4-BE49-F238E27FC236}">
                <a16:creationId xmlns:a16="http://schemas.microsoft.com/office/drawing/2014/main" id="{7D19D76E-335D-FE42-92EA-A50C6840BE43}"/>
              </a:ext>
            </a:extLst>
          </p:cNvPr>
          <p:cNvPicPr>
            <a:picLocks noChangeAspect="1"/>
          </p:cNvPicPr>
          <p:nvPr/>
        </p:nvPicPr>
        <p:blipFill>
          <a:blip r:embed="rId3"/>
          <a:stretch>
            <a:fillRect/>
          </a:stretch>
        </p:blipFill>
        <p:spPr>
          <a:xfrm>
            <a:off x="3581400" y="2563089"/>
            <a:ext cx="68204" cy="3887643"/>
          </a:xfrm>
          <a:prstGeom prst="rect">
            <a:avLst/>
          </a:prstGeom>
        </p:spPr>
      </p:pic>
      <p:sp>
        <p:nvSpPr>
          <p:cNvPr id="5" name="Rectangle 4">
            <a:extLst>
              <a:ext uri="{FF2B5EF4-FFF2-40B4-BE49-F238E27FC236}">
                <a16:creationId xmlns:a16="http://schemas.microsoft.com/office/drawing/2014/main" id="{D42F1D0F-480F-A248-A61C-B6D2475A8A37}"/>
              </a:ext>
            </a:extLst>
          </p:cNvPr>
          <p:cNvSpPr/>
          <p:nvPr/>
        </p:nvSpPr>
        <p:spPr>
          <a:xfrm>
            <a:off x="3885131" y="2895600"/>
            <a:ext cx="4780887" cy="2677656"/>
          </a:xfrm>
          <a:prstGeom prst="rect">
            <a:avLst/>
          </a:prstGeom>
        </p:spPr>
        <p:txBody>
          <a:bodyPr wrap="square">
            <a:spAutoFit/>
          </a:bodyPr>
          <a:lstStyle/>
          <a:p>
            <a:r>
              <a:rPr lang="en-US" sz="2800" b="1" dirty="0">
                <a:solidFill>
                  <a:schemeClr val="tx2"/>
                </a:solidFill>
              </a:rPr>
              <a:t>However, if you’re still not comfortable uttering the name in public, call these superb plants by one of their common names; hummingbird mint or hyssop.</a:t>
            </a:r>
          </a:p>
        </p:txBody>
      </p:sp>
      <p:sp>
        <p:nvSpPr>
          <p:cNvPr id="8" name="TextBox 7">
            <a:extLst>
              <a:ext uri="{FF2B5EF4-FFF2-40B4-BE49-F238E27FC236}">
                <a16:creationId xmlns:a16="http://schemas.microsoft.com/office/drawing/2014/main" id="{8CEFD22A-8D7D-1442-BB6B-A6739A4783E3}"/>
              </a:ext>
            </a:extLst>
          </p:cNvPr>
          <p:cNvSpPr txBox="1"/>
          <p:nvPr/>
        </p:nvSpPr>
        <p:spPr>
          <a:xfrm>
            <a:off x="845127" y="2438400"/>
            <a:ext cx="2031325" cy="584775"/>
          </a:xfrm>
          <a:prstGeom prst="rect">
            <a:avLst/>
          </a:prstGeom>
          <a:noFill/>
        </p:spPr>
        <p:txBody>
          <a:bodyPr wrap="none" rtlCol="0">
            <a:spAutoFit/>
          </a:bodyPr>
          <a:lstStyle/>
          <a:p>
            <a:r>
              <a:rPr lang="en-US" sz="3200" b="1" u="sng" dirty="0">
                <a:solidFill>
                  <a:schemeClr val="tx2"/>
                </a:solidFill>
              </a:rPr>
              <a:t>Agastache	</a:t>
            </a:r>
          </a:p>
        </p:txBody>
      </p:sp>
    </p:spTree>
    <p:extLst>
      <p:ext uri="{BB962C8B-B14F-4D97-AF65-F5344CB8AC3E}">
        <p14:creationId xmlns:p14="http://schemas.microsoft.com/office/powerpoint/2010/main" val="1664239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29108-5EEB-CE41-9CD7-DA8C7937E240}"/>
              </a:ext>
            </a:extLst>
          </p:cNvPr>
          <p:cNvSpPr>
            <a:spLocks noGrp="1"/>
          </p:cNvSpPr>
          <p:nvPr>
            <p:ph type="body" sz="quarter" idx="13"/>
          </p:nvPr>
        </p:nvSpPr>
        <p:spPr/>
        <p:txBody>
          <a:bodyPr>
            <a:normAutofit fontScale="70000" lnSpcReduction="20000"/>
          </a:bodyPr>
          <a:lstStyle/>
          <a:p>
            <a:r>
              <a:rPr lang="en-US" dirty="0"/>
              <a:t>by David Salman</a:t>
            </a:r>
          </a:p>
          <a:p>
            <a:r>
              <a:rPr lang="en-US" dirty="0"/>
              <a:t>How do you pronounce the Latin genus known as </a:t>
            </a:r>
            <a:r>
              <a:rPr lang="en-US" i="1" u="sng" dirty="0">
                <a:hlinkClick r:id="rId2"/>
              </a:rPr>
              <a:t>Agastache</a:t>
            </a:r>
            <a:r>
              <a:rPr lang="en-US" dirty="0"/>
              <a:t>?  In Colorado and New Mexico, where we can grow a wide variety of these wonderful perennials, we generally say the name as A </a:t>
            </a:r>
            <a:r>
              <a:rPr lang="en-US" b="1" dirty="0"/>
              <a:t>gas</a:t>
            </a:r>
            <a:r>
              <a:rPr lang="en-US" dirty="0"/>
              <a:t> </a:t>
            </a:r>
            <a:r>
              <a:rPr lang="en-US" dirty="0" err="1"/>
              <a:t>tä</a:t>
            </a:r>
            <a:r>
              <a:rPr lang="en-US" dirty="0"/>
              <a:t> key, A gas </a:t>
            </a:r>
            <a:r>
              <a:rPr lang="en-US" b="1" dirty="0" err="1"/>
              <a:t>tā</a:t>
            </a:r>
            <a:r>
              <a:rPr lang="en-US" b="1" dirty="0"/>
              <a:t> </a:t>
            </a:r>
            <a:r>
              <a:rPr lang="en-US" dirty="0"/>
              <a:t>key or A gas </a:t>
            </a:r>
            <a:r>
              <a:rPr lang="en-US" b="1" dirty="0" err="1"/>
              <a:t>tä</a:t>
            </a:r>
            <a:r>
              <a:rPr lang="en-US" dirty="0"/>
              <a:t> key. I’ve also heard it spoken as A </a:t>
            </a:r>
            <a:r>
              <a:rPr lang="en-US" dirty="0" err="1"/>
              <a:t>ga</a:t>
            </a:r>
            <a:r>
              <a:rPr lang="en-US" dirty="0"/>
              <a:t> </a:t>
            </a:r>
            <a:r>
              <a:rPr lang="en-US" b="1" dirty="0"/>
              <a:t>stash</a:t>
            </a:r>
            <a:r>
              <a:rPr lang="en-US" dirty="0"/>
              <a:t> </a:t>
            </a:r>
            <a:r>
              <a:rPr lang="en-US" dirty="0" err="1"/>
              <a:t>ē</a:t>
            </a:r>
            <a:r>
              <a:rPr lang="en-US" dirty="0"/>
              <a:t> or A gas </a:t>
            </a:r>
            <a:r>
              <a:rPr lang="en-US" b="1" dirty="0" err="1"/>
              <a:t>tash</a:t>
            </a:r>
            <a:r>
              <a:rPr lang="en-US" dirty="0"/>
              <a:t>.  However, if you’re still not comfortable uttering the name in public, call these superb plants by one of their common names; hummingbird mint or hyssop.</a:t>
            </a:r>
          </a:p>
          <a:p>
            <a:endParaRPr lang="en-US" dirty="0"/>
          </a:p>
        </p:txBody>
      </p:sp>
      <p:sp>
        <p:nvSpPr>
          <p:cNvPr id="3" name="Slide Number Placeholder 2">
            <a:extLst>
              <a:ext uri="{FF2B5EF4-FFF2-40B4-BE49-F238E27FC236}">
                <a16:creationId xmlns:a16="http://schemas.microsoft.com/office/drawing/2014/main" id="{2907B2BA-A5ED-8A4D-84C5-61A8703D96CD}"/>
              </a:ext>
            </a:extLst>
          </p:cNvPr>
          <p:cNvSpPr>
            <a:spLocks noGrp="1"/>
          </p:cNvSpPr>
          <p:nvPr>
            <p:ph type="sldNum" sz="quarter" idx="16"/>
          </p:nvPr>
        </p:nvSpPr>
        <p:spPr/>
        <p:txBody>
          <a:bodyPr/>
          <a:lstStyle/>
          <a:p>
            <a:fld id="{111DB74A-73E3-49E8-8984-0D5D8C20C556}" type="slidenum">
              <a:rPr lang="en-US" smtClean="0"/>
              <a:pPr/>
              <a:t>37</a:t>
            </a:fld>
            <a:endParaRPr lang="en-US" dirty="0"/>
          </a:p>
        </p:txBody>
      </p:sp>
      <p:sp>
        <p:nvSpPr>
          <p:cNvPr id="4" name="Picture Placeholder 3">
            <a:extLst>
              <a:ext uri="{FF2B5EF4-FFF2-40B4-BE49-F238E27FC236}">
                <a16:creationId xmlns:a16="http://schemas.microsoft.com/office/drawing/2014/main" id="{C796C0EA-6468-4F41-B6EC-460D8522564A}"/>
              </a:ext>
            </a:extLst>
          </p:cNvPr>
          <p:cNvSpPr>
            <a:spLocks noGrp="1"/>
          </p:cNvSpPr>
          <p:nvPr>
            <p:ph type="pic" sz="quarter" idx="18"/>
          </p:nvPr>
        </p:nvSpPr>
        <p:spPr/>
      </p:sp>
    </p:spTree>
    <p:extLst>
      <p:ext uri="{BB962C8B-B14F-4D97-AF65-F5344CB8AC3E}">
        <p14:creationId xmlns:p14="http://schemas.microsoft.com/office/powerpoint/2010/main" val="75173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38</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Are You Kidding Me?!!!</a:t>
            </a:r>
          </a:p>
        </p:txBody>
      </p:sp>
      <p:sp>
        <p:nvSpPr>
          <p:cNvPr id="2" name="Rectangle 1">
            <a:extLst>
              <a:ext uri="{FF2B5EF4-FFF2-40B4-BE49-F238E27FC236}">
                <a16:creationId xmlns:a16="http://schemas.microsoft.com/office/drawing/2014/main" id="{12692D05-F78B-4045-86F7-5AC33A66FAA1}"/>
              </a:ext>
            </a:extLst>
          </p:cNvPr>
          <p:cNvSpPr/>
          <p:nvPr/>
        </p:nvSpPr>
        <p:spPr>
          <a:xfrm>
            <a:off x="666750" y="1916916"/>
            <a:ext cx="8020050" cy="3046988"/>
          </a:xfrm>
          <a:prstGeom prst="rect">
            <a:avLst/>
          </a:prstGeom>
        </p:spPr>
        <p:txBody>
          <a:bodyPr wrap="square">
            <a:spAutoFit/>
          </a:bodyPr>
          <a:lstStyle/>
          <a:p>
            <a:r>
              <a:rPr lang="en-US" sz="2400" b="1" dirty="0">
                <a:solidFill>
                  <a:schemeClr val="tx2"/>
                </a:solidFill>
              </a:rPr>
              <a:t>There are a few guidelines that may be helpful to those learning to pronounce the names I have included in this website. One should try to divide the names into separate syllables on the presumption that each vowel is a different syllable, and try to pronounce each and every syllable. This is not always the case because there are combinations of two vowels such as 'ae' and '</a:t>
            </a:r>
            <a:r>
              <a:rPr lang="en-US" sz="2400" b="1" dirty="0" err="1">
                <a:solidFill>
                  <a:schemeClr val="tx2"/>
                </a:solidFill>
              </a:rPr>
              <a:t>oe</a:t>
            </a:r>
            <a:r>
              <a:rPr lang="en-US" sz="2400" b="1" dirty="0">
                <a:solidFill>
                  <a:schemeClr val="tx2"/>
                </a:solidFill>
              </a:rPr>
              <a:t>' (</a:t>
            </a:r>
            <a:r>
              <a:rPr lang="en-US" sz="2400" b="1" dirty="0" err="1">
                <a:solidFill>
                  <a:schemeClr val="tx2"/>
                </a:solidFill>
              </a:rPr>
              <a:t>dipthongs</a:t>
            </a:r>
            <a:r>
              <a:rPr lang="en-US" sz="2400" b="1" dirty="0">
                <a:solidFill>
                  <a:schemeClr val="tx2"/>
                </a:solidFill>
              </a:rPr>
              <a:t>) that form a single sound. In two-syllable words…</a:t>
            </a:r>
            <a:endParaRPr lang="en-US" sz="2400" b="1" u="sng" dirty="0">
              <a:solidFill>
                <a:schemeClr val="tx2"/>
              </a:solidFill>
            </a:endParaRPr>
          </a:p>
        </p:txBody>
      </p:sp>
      <p:sp>
        <p:nvSpPr>
          <p:cNvPr id="3" name="Rectangle 2">
            <a:extLst>
              <a:ext uri="{FF2B5EF4-FFF2-40B4-BE49-F238E27FC236}">
                <a16:creationId xmlns:a16="http://schemas.microsoft.com/office/drawing/2014/main" id="{89C60CC7-7377-9F44-96D6-2B985263DBF8}"/>
              </a:ext>
            </a:extLst>
          </p:cNvPr>
          <p:cNvSpPr/>
          <p:nvPr/>
        </p:nvSpPr>
        <p:spPr>
          <a:xfrm>
            <a:off x="666750" y="5171410"/>
            <a:ext cx="1101584" cy="523220"/>
          </a:xfrm>
          <a:prstGeom prst="rect">
            <a:avLst/>
          </a:prstGeom>
          <a:solidFill>
            <a:schemeClr val="accent1">
              <a:lumMod val="20000"/>
              <a:lumOff val="80000"/>
            </a:schemeClr>
          </a:solidFill>
        </p:spPr>
        <p:txBody>
          <a:bodyPr wrap="none">
            <a:spAutoFit/>
          </a:bodyPr>
          <a:lstStyle/>
          <a:p>
            <a:r>
              <a:rPr lang="en-US" sz="2800" dirty="0"/>
              <a:t>23pp. </a:t>
            </a:r>
          </a:p>
        </p:txBody>
      </p:sp>
      <p:sp>
        <p:nvSpPr>
          <p:cNvPr id="4" name="Rectangle 3">
            <a:extLst>
              <a:ext uri="{FF2B5EF4-FFF2-40B4-BE49-F238E27FC236}">
                <a16:creationId xmlns:a16="http://schemas.microsoft.com/office/drawing/2014/main" id="{F79ECD36-5930-D248-B0F4-87F05BC4B659}"/>
              </a:ext>
            </a:extLst>
          </p:cNvPr>
          <p:cNvSpPr/>
          <p:nvPr/>
        </p:nvSpPr>
        <p:spPr>
          <a:xfrm>
            <a:off x="457200" y="6192272"/>
            <a:ext cx="8458200" cy="400110"/>
          </a:xfrm>
          <a:prstGeom prst="rect">
            <a:avLst/>
          </a:prstGeom>
          <a:solidFill>
            <a:schemeClr val="accent2">
              <a:lumMod val="20000"/>
              <a:lumOff val="80000"/>
            </a:schemeClr>
          </a:solidFill>
        </p:spPr>
        <p:txBody>
          <a:bodyPr wrap="square">
            <a:spAutoFit/>
          </a:bodyPr>
          <a:lstStyle/>
          <a:p>
            <a:r>
              <a:rPr lang="en-US" sz="2000" b="1" dirty="0"/>
              <a:t>International Code of Nomenclature          </a:t>
            </a:r>
            <a:r>
              <a:rPr lang="en-US" sz="1600" dirty="0"/>
              <a:t>http://</a:t>
            </a:r>
            <a:r>
              <a:rPr lang="en-US" sz="1600" dirty="0" err="1"/>
              <a:t>www.iapt-taxon.org</a:t>
            </a:r>
            <a:r>
              <a:rPr lang="en-US" sz="1600" dirty="0"/>
              <a:t>/</a:t>
            </a:r>
            <a:r>
              <a:rPr lang="en-US" sz="1600" dirty="0" err="1"/>
              <a:t>nomen</a:t>
            </a:r>
            <a:r>
              <a:rPr lang="en-US" sz="1600" dirty="0"/>
              <a:t>/</a:t>
            </a:r>
            <a:r>
              <a:rPr lang="en-US" sz="1600" dirty="0" err="1"/>
              <a:t>main.php</a:t>
            </a:r>
            <a:endParaRPr lang="en-US" sz="1600" dirty="0"/>
          </a:p>
        </p:txBody>
      </p:sp>
      <p:sp>
        <p:nvSpPr>
          <p:cNvPr id="5" name="Rectangle 4">
            <a:extLst>
              <a:ext uri="{FF2B5EF4-FFF2-40B4-BE49-F238E27FC236}">
                <a16:creationId xmlns:a16="http://schemas.microsoft.com/office/drawing/2014/main" id="{3E9114A0-EC34-C24B-A5F6-980DCD24CFB7}"/>
              </a:ext>
            </a:extLst>
          </p:cNvPr>
          <p:cNvSpPr/>
          <p:nvPr/>
        </p:nvSpPr>
        <p:spPr>
          <a:xfrm>
            <a:off x="2895600" y="5109854"/>
            <a:ext cx="5791200" cy="369332"/>
          </a:xfrm>
          <a:prstGeom prst="rect">
            <a:avLst/>
          </a:prstGeom>
        </p:spPr>
        <p:txBody>
          <a:bodyPr wrap="square">
            <a:spAutoFit/>
          </a:bodyPr>
          <a:lstStyle/>
          <a:p>
            <a:pPr algn="just"/>
            <a:r>
              <a:rPr lang="en-US" u="sng" dirty="0">
                <a:solidFill>
                  <a:srgbClr val="000000"/>
                </a:solidFill>
                <a:latin typeface="Times" pitchFamily="2" charset="0"/>
                <a:hlinkClick r:id="rId3"/>
              </a:rPr>
              <a:t>http://www.calflora.net/botanicalnames/pronunciation.html</a:t>
            </a:r>
            <a:endParaRPr lang="en-US" dirty="0">
              <a:solidFill>
                <a:srgbClr val="000000"/>
              </a:solidFill>
              <a:latin typeface="Times" pitchFamily="2" charset="0"/>
            </a:endParaRPr>
          </a:p>
        </p:txBody>
      </p:sp>
      <p:pic>
        <p:nvPicPr>
          <p:cNvPr id="8" name="Picture 7">
            <a:extLst>
              <a:ext uri="{FF2B5EF4-FFF2-40B4-BE49-F238E27FC236}">
                <a16:creationId xmlns:a16="http://schemas.microsoft.com/office/drawing/2014/main" id="{C436DC22-A3A7-7147-A63A-1BDC347EF3BB}"/>
              </a:ext>
            </a:extLst>
          </p:cNvPr>
          <p:cNvPicPr>
            <a:picLocks noChangeAspect="1"/>
          </p:cNvPicPr>
          <p:nvPr/>
        </p:nvPicPr>
        <p:blipFill>
          <a:blip r:embed="rId4"/>
          <a:stretch>
            <a:fillRect/>
          </a:stretch>
        </p:blipFill>
        <p:spPr>
          <a:xfrm>
            <a:off x="6248400" y="5561131"/>
            <a:ext cx="876300" cy="571500"/>
          </a:xfrm>
          <a:prstGeom prst="rect">
            <a:avLst/>
          </a:prstGeom>
        </p:spPr>
      </p:pic>
    </p:spTree>
    <p:extLst>
      <p:ext uri="{BB962C8B-B14F-4D97-AF65-F5344CB8AC3E}">
        <p14:creationId xmlns:p14="http://schemas.microsoft.com/office/powerpoint/2010/main" val="3774398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39</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Hear It</a:t>
            </a:r>
          </a:p>
        </p:txBody>
      </p:sp>
      <p:sp>
        <p:nvSpPr>
          <p:cNvPr id="2" name="Rectangle 1">
            <a:extLst>
              <a:ext uri="{FF2B5EF4-FFF2-40B4-BE49-F238E27FC236}">
                <a16:creationId xmlns:a16="http://schemas.microsoft.com/office/drawing/2014/main" id="{65FCF967-53E9-9F4D-B5FD-F38B42143B77}"/>
              </a:ext>
            </a:extLst>
          </p:cNvPr>
          <p:cNvSpPr/>
          <p:nvPr/>
        </p:nvSpPr>
        <p:spPr>
          <a:xfrm>
            <a:off x="838200" y="1859340"/>
            <a:ext cx="7086600" cy="4308872"/>
          </a:xfrm>
          <a:prstGeom prst="rect">
            <a:avLst/>
          </a:prstGeom>
        </p:spPr>
        <p:txBody>
          <a:bodyPr wrap="square">
            <a:spAutoFit/>
          </a:bodyPr>
          <a:lstStyle/>
          <a:p>
            <a:r>
              <a:rPr lang="en-US" sz="2800" dirty="0"/>
              <a:t>On your handout:</a:t>
            </a:r>
            <a:endParaRPr lang="en-US" dirty="0"/>
          </a:p>
          <a:p>
            <a:endParaRPr lang="en-US" dirty="0"/>
          </a:p>
          <a:p>
            <a:endParaRPr lang="en-US" dirty="0"/>
          </a:p>
          <a:p>
            <a:pPr algn="ctr"/>
            <a:r>
              <a:rPr lang="en-US" sz="2400" dirty="0"/>
              <a:t>Missouri Botanical Garden</a:t>
            </a:r>
            <a:r>
              <a:rPr lang="en-US" dirty="0"/>
              <a:t>.  </a:t>
            </a:r>
          </a:p>
          <a:p>
            <a:pPr algn="ctr"/>
            <a:r>
              <a:rPr lang="en-US" dirty="0"/>
              <a:t>              </a:t>
            </a:r>
            <a:r>
              <a:rPr lang="en-US" dirty="0">
                <a:hlinkClick r:id="rId3"/>
              </a:rPr>
              <a:t>www.missouribotanicalgarden.org/plantfinder/plantfindersearch.aspx</a:t>
            </a:r>
            <a:endParaRPr lang="en-US" dirty="0"/>
          </a:p>
          <a:p>
            <a:endParaRPr lang="en-US" dirty="0"/>
          </a:p>
          <a:p>
            <a:endParaRPr lang="en-US" dirty="0"/>
          </a:p>
          <a:p>
            <a:endParaRPr lang="en-US" dirty="0"/>
          </a:p>
          <a:p>
            <a:pPr algn="ctr"/>
            <a:r>
              <a:rPr lang="en-US" sz="2400" dirty="0"/>
              <a:t>Fine Gardening Magazine   (alphabetical)</a:t>
            </a:r>
          </a:p>
          <a:p>
            <a:pPr algn="ctr"/>
            <a:endParaRPr lang="en-US" dirty="0"/>
          </a:p>
          <a:p>
            <a:r>
              <a:rPr lang="en-US" dirty="0">
                <a:hlinkClick r:id="rId4"/>
              </a:rPr>
              <a:t>http://www.finegardening.com/pronunciation-guide/a</a:t>
            </a:r>
            <a:endParaRPr lang="en-US" dirty="0"/>
          </a:p>
          <a:p>
            <a:endParaRPr lang="en-US" dirty="0"/>
          </a:p>
          <a:p>
            <a:endParaRPr lang="en-US" dirty="0"/>
          </a:p>
        </p:txBody>
      </p:sp>
      <p:pic>
        <p:nvPicPr>
          <p:cNvPr id="3" name="Picture 2">
            <a:extLst>
              <a:ext uri="{FF2B5EF4-FFF2-40B4-BE49-F238E27FC236}">
                <a16:creationId xmlns:a16="http://schemas.microsoft.com/office/drawing/2014/main" id="{663D7FAB-E0EA-704C-A18F-6D2FD89D9E2C}"/>
              </a:ext>
            </a:extLst>
          </p:cNvPr>
          <p:cNvPicPr>
            <a:picLocks noChangeAspect="1"/>
          </p:cNvPicPr>
          <p:nvPr/>
        </p:nvPicPr>
        <p:blipFill>
          <a:blip r:embed="rId5"/>
          <a:stretch>
            <a:fillRect/>
          </a:stretch>
        </p:blipFill>
        <p:spPr>
          <a:xfrm>
            <a:off x="6096000" y="2819400"/>
            <a:ext cx="457200" cy="485775"/>
          </a:xfrm>
          <a:prstGeom prst="rect">
            <a:avLst/>
          </a:prstGeom>
        </p:spPr>
      </p:pic>
    </p:spTree>
    <p:extLst>
      <p:ext uri="{BB962C8B-B14F-4D97-AF65-F5344CB8AC3E}">
        <p14:creationId xmlns:p14="http://schemas.microsoft.com/office/powerpoint/2010/main" val="44377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lstStyle/>
          <a:p>
            <a:r>
              <a:rPr lang="en-US" dirty="0">
                <a:solidFill>
                  <a:schemeClr val="accent2"/>
                </a:solidFill>
              </a:rPr>
              <a:t>Where to find us…</a:t>
            </a:r>
          </a:p>
          <a:p>
            <a:r>
              <a:rPr lang="en-US" sz="3000" dirty="0"/>
              <a:t>Workshops, Fairs and Festivals, and Special Events</a:t>
            </a:r>
          </a:p>
          <a:p>
            <a:pPr lvl="1"/>
            <a:r>
              <a:rPr lang="en-US" dirty="0"/>
              <a:t>Speakers by Request </a:t>
            </a:r>
          </a:p>
          <a:p>
            <a:pPr lvl="1"/>
            <a:r>
              <a:rPr lang="en-US" dirty="0"/>
              <a:t>Workshops (various venues, check website)</a:t>
            </a:r>
          </a:p>
          <a:p>
            <a:pPr lvl="1"/>
            <a:r>
              <a:rPr lang="en-US" dirty="0"/>
              <a:t>Farmers’ Markets (seasonal: Auburn, Roseville)</a:t>
            </a:r>
          </a:p>
          <a:p>
            <a:pPr lvl="1"/>
            <a:r>
              <a:rPr lang="en-US" dirty="0"/>
              <a:t>Fairs and Festivals Booths (varies)</a:t>
            </a:r>
          </a:p>
          <a:p>
            <a:pPr lvl="1"/>
            <a:r>
              <a:rPr lang="en-US" dirty="0"/>
              <a:t>Garden Faire (April)</a:t>
            </a:r>
          </a:p>
          <a:p>
            <a:pPr lvl="1"/>
            <a:r>
              <a:rPr lang="en-US" dirty="0"/>
              <a:t>Mother’s Day Garden Tour (May)</a:t>
            </a:r>
          </a:p>
        </p:txBody>
      </p:sp>
      <p:sp>
        <p:nvSpPr>
          <p:cNvPr id="4" name="Slide Number Placeholder 3"/>
          <p:cNvSpPr>
            <a:spLocks noGrp="1"/>
          </p:cNvSpPr>
          <p:nvPr>
            <p:ph type="sldNum" sz="quarter" idx="12"/>
          </p:nvPr>
        </p:nvSpPr>
        <p:spPr/>
        <p:txBody>
          <a:bodyPr/>
          <a:lstStyle/>
          <a:p>
            <a:fld id="{111DB74A-73E3-49E8-8984-0D5D8C20C556}"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40</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sp>
        <p:nvSpPr>
          <p:cNvPr id="3" name="Rectangle 2">
            <a:extLst>
              <a:ext uri="{FF2B5EF4-FFF2-40B4-BE49-F238E27FC236}">
                <a16:creationId xmlns:a16="http://schemas.microsoft.com/office/drawing/2014/main" id="{8D097B49-E30A-4948-A16F-E735BCD06D74}"/>
              </a:ext>
            </a:extLst>
          </p:cNvPr>
          <p:cNvSpPr/>
          <p:nvPr/>
        </p:nvSpPr>
        <p:spPr>
          <a:xfrm>
            <a:off x="685800" y="3429000"/>
            <a:ext cx="7772399" cy="3016210"/>
          </a:xfrm>
          <a:prstGeom prst="rect">
            <a:avLst/>
          </a:prstGeom>
        </p:spPr>
        <p:txBody>
          <a:bodyPr wrap="square">
            <a:spAutoFit/>
          </a:bodyPr>
          <a:lstStyle/>
          <a:p>
            <a:pPr algn="ctr"/>
            <a:r>
              <a:rPr lang="en-US" sz="2400" dirty="0">
                <a:solidFill>
                  <a:schemeClr val="tx2"/>
                </a:solidFill>
              </a:rPr>
              <a:t> </a:t>
            </a:r>
            <a:r>
              <a:rPr lang="en-US" sz="2800" b="1" u="sng" dirty="0">
                <a:solidFill>
                  <a:schemeClr val="tx2"/>
                </a:solidFill>
              </a:rPr>
              <a:t>Aster = Eurasian plants</a:t>
            </a:r>
          </a:p>
          <a:p>
            <a:pPr algn="ctr"/>
            <a:endParaRPr lang="en-US" b="1" dirty="0">
              <a:solidFill>
                <a:schemeClr val="tx2"/>
              </a:solidFill>
            </a:endParaRPr>
          </a:p>
          <a:p>
            <a:r>
              <a:rPr lang="en-US" sz="2400" b="1" i="1" u="sng" dirty="0" err="1">
                <a:solidFill>
                  <a:schemeClr val="tx2"/>
                </a:solidFill>
              </a:rPr>
              <a:t>Symphyotrichum</a:t>
            </a:r>
            <a:r>
              <a:rPr lang="en-US" sz="2400" b="1" u="sng" dirty="0">
                <a:solidFill>
                  <a:schemeClr val="tx2"/>
                </a:solidFill>
              </a:rPr>
              <a:t> (90) </a:t>
            </a:r>
            <a:r>
              <a:rPr lang="en-US" sz="2400" dirty="0">
                <a:solidFill>
                  <a:schemeClr val="tx2"/>
                </a:solidFill>
              </a:rPr>
              <a:t>- </a:t>
            </a:r>
            <a:r>
              <a:rPr lang="en-US" sz="2400" i="1" dirty="0">
                <a:solidFill>
                  <a:schemeClr val="tx2"/>
                </a:solidFill>
              </a:rPr>
              <a:t>A. </a:t>
            </a:r>
            <a:r>
              <a:rPr lang="en-US" sz="2400" i="1" dirty="0" err="1">
                <a:solidFill>
                  <a:schemeClr val="tx2"/>
                </a:solidFill>
              </a:rPr>
              <a:t>cordifolius</a:t>
            </a:r>
            <a:r>
              <a:rPr lang="en-US" sz="2400" i="1" dirty="0">
                <a:solidFill>
                  <a:schemeClr val="tx2"/>
                </a:solidFill>
              </a:rPr>
              <a:t>, A. </a:t>
            </a:r>
            <a:r>
              <a:rPr lang="en-US" sz="2400" i="1" dirty="0" err="1">
                <a:solidFill>
                  <a:schemeClr val="tx2"/>
                </a:solidFill>
              </a:rPr>
              <a:t>dumosus</a:t>
            </a:r>
            <a:r>
              <a:rPr lang="en-US" sz="2400" i="1" dirty="0">
                <a:solidFill>
                  <a:schemeClr val="tx2"/>
                </a:solidFill>
              </a:rPr>
              <a:t>, A. </a:t>
            </a:r>
            <a:r>
              <a:rPr lang="en-US" sz="2400" i="1" dirty="0" err="1">
                <a:solidFill>
                  <a:schemeClr val="tx2"/>
                </a:solidFill>
              </a:rPr>
              <a:t>laevis</a:t>
            </a:r>
            <a:r>
              <a:rPr lang="en-US" sz="2400" i="1" dirty="0">
                <a:solidFill>
                  <a:schemeClr val="tx2"/>
                </a:solidFill>
              </a:rPr>
              <a:t>, </a:t>
            </a:r>
          </a:p>
          <a:p>
            <a:r>
              <a:rPr lang="en-US" sz="2400" i="1" dirty="0">
                <a:solidFill>
                  <a:schemeClr val="tx2"/>
                </a:solidFill>
              </a:rPr>
              <a:t>A. </a:t>
            </a:r>
            <a:r>
              <a:rPr lang="en-US" sz="2400" i="1" dirty="0" err="1">
                <a:solidFill>
                  <a:schemeClr val="tx2"/>
                </a:solidFill>
              </a:rPr>
              <a:t>lateriflorus</a:t>
            </a:r>
            <a:r>
              <a:rPr lang="en-US" sz="2400" i="1" dirty="0">
                <a:solidFill>
                  <a:schemeClr val="tx2"/>
                </a:solidFill>
              </a:rPr>
              <a:t>, A. novae-</a:t>
            </a:r>
            <a:r>
              <a:rPr lang="en-US" sz="2400" i="1" dirty="0" err="1">
                <a:solidFill>
                  <a:schemeClr val="tx2"/>
                </a:solidFill>
              </a:rPr>
              <a:t>angliae</a:t>
            </a:r>
            <a:r>
              <a:rPr lang="en-US" sz="2400" i="1" dirty="0">
                <a:solidFill>
                  <a:schemeClr val="tx2"/>
                </a:solidFill>
              </a:rPr>
              <a:t>, A. </a:t>
            </a:r>
            <a:r>
              <a:rPr lang="en-US" sz="2400" i="1" dirty="0" err="1">
                <a:solidFill>
                  <a:schemeClr val="tx2"/>
                </a:solidFill>
              </a:rPr>
              <a:t>novi-belgii</a:t>
            </a:r>
            <a:endParaRPr lang="en-US" sz="2400" i="1" dirty="0">
              <a:solidFill>
                <a:schemeClr val="tx2"/>
              </a:solidFill>
            </a:endParaRPr>
          </a:p>
          <a:p>
            <a:r>
              <a:rPr lang="en-US" sz="2400" b="1" i="1" u="sng" dirty="0" err="1">
                <a:solidFill>
                  <a:schemeClr val="tx2"/>
                </a:solidFill>
              </a:rPr>
              <a:t>Eurybia</a:t>
            </a:r>
            <a:r>
              <a:rPr lang="en-US" sz="2400" b="1" i="1" u="sng" dirty="0">
                <a:solidFill>
                  <a:schemeClr val="tx2"/>
                </a:solidFill>
              </a:rPr>
              <a:t> </a:t>
            </a:r>
            <a:r>
              <a:rPr lang="en-US" sz="2400" b="1" u="sng" dirty="0">
                <a:solidFill>
                  <a:schemeClr val="tx2"/>
                </a:solidFill>
              </a:rPr>
              <a:t>(27) </a:t>
            </a:r>
            <a:r>
              <a:rPr lang="en-US" sz="2400" dirty="0">
                <a:solidFill>
                  <a:schemeClr val="tx2"/>
                </a:solidFill>
              </a:rPr>
              <a:t>- </a:t>
            </a:r>
            <a:r>
              <a:rPr lang="en-US" sz="2400" i="1" dirty="0">
                <a:solidFill>
                  <a:schemeClr val="tx2"/>
                </a:solidFill>
              </a:rPr>
              <a:t>A. </a:t>
            </a:r>
            <a:r>
              <a:rPr lang="en-US" sz="2400" i="1" dirty="0" err="1">
                <a:solidFill>
                  <a:schemeClr val="tx2"/>
                </a:solidFill>
              </a:rPr>
              <a:t>divaricatus</a:t>
            </a:r>
            <a:r>
              <a:rPr lang="en-US" sz="2400" i="1" dirty="0">
                <a:solidFill>
                  <a:schemeClr val="tx2"/>
                </a:solidFill>
              </a:rPr>
              <a:t>, A. </a:t>
            </a:r>
            <a:r>
              <a:rPr lang="en-US" sz="2400" i="1" dirty="0" err="1">
                <a:solidFill>
                  <a:schemeClr val="tx2"/>
                </a:solidFill>
              </a:rPr>
              <a:t>macrophyllus</a:t>
            </a:r>
            <a:endParaRPr lang="en-US" sz="2400" i="1" dirty="0">
              <a:solidFill>
                <a:schemeClr val="tx2"/>
              </a:solidFill>
            </a:endParaRPr>
          </a:p>
          <a:p>
            <a:r>
              <a:rPr lang="en-US" sz="2400" b="1" i="1" u="sng" dirty="0" err="1">
                <a:solidFill>
                  <a:schemeClr val="tx2"/>
                </a:solidFill>
              </a:rPr>
              <a:t>Doellingeria</a:t>
            </a:r>
            <a:r>
              <a:rPr lang="en-US" sz="2400" b="1" i="1" u="sng" dirty="0">
                <a:solidFill>
                  <a:schemeClr val="tx2"/>
                </a:solidFill>
              </a:rPr>
              <a:t> </a:t>
            </a:r>
            <a:r>
              <a:rPr lang="en-US" sz="2400" dirty="0">
                <a:solidFill>
                  <a:schemeClr val="tx2"/>
                </a:solidFill>
              </a:rPr>
              <a:t>(3) - </a:t>
            </a:r>
            <a:r>
              <a:rPr lang="en-US" sz="2400" i="1" dirty="0">
                <a:solidFill>
                  <a:schemeClr val="tx2"/>
                </a:solidFill>
              </a:rPr>
              <a:t>A.  </a:t>
            </a:r>
            <a:r>
              <a:rPr lang="en-US" sz="2400" i="1" dirty="0" err="1">
                <a:solidFill>
                  <a:schemeClr val="tx2"/>
                </a:solidFill>
              </a:rPr>
              <a:t>umbellatus</a:t>
            </a:r>
            <a:endParaRPr lang="en-US" sz="2400" i="1" dirty="0">
              <a:solidFill>
                <a:schemeClr val="tx2"/>
              </a:solidFill>
            </a:endParaRPr>
          </a:p>
          <a:p>
            <a:r>
              <a:rPr lang="en-US" sz="2400" b="1" i="1" u="sng" dirty="0" err="1">
                <a:solidFill>
                  <a:schemeClr val="tx2"/>
                </a:solidFill>
              </a:rPr>
              <a:t>Oreostemma</a:t>
            </a:r>
            <a:r>
              <a:rPr lang="en-US" sz="2400" dirty="0">
                <a:solidFill>
                  <a:schemeClr val="tx2"/>
                </a:solidFill>
              </a:rPr>
              <a:t> (3) - </a:t>
            </a:r>
            <a:r>
              <a:rPr lang="en-US" sz="2400" i="1" dirty="0">
                <a:solidFill>
                  <a:schemeClr val="tx2"/>
                </a:solidFill>
              </a:rPr>
              <a:t>A. </a:t>
            </a:r>
            <a:r>
              <a:rPr lang="en-US" sz="2400" i="1" dirty="0" err="1">
                <a:solidFill>
                  <a:schemeClr val="tx2"/>
                </a:solidFill>
              </a:rPr>
              <a:t>alpigenus</a:t>
            </a:r>
            <a:endParaRPr lang="en-US" sz="2400" i="1" dirty="0">
              <a:solidFill>
                <a:schemeClr val="tx2"/>
              </a:solidFill>
            </a:endParaRPr>
          </a:p>
          <a:p>
            <a:r>
              <a:rPr lang="en-US" sz="2400" b="1" i="1" u="sng" dirty="0">
                <a:solidFill>
                  <a:schemeClr val="tx2"/>
                </a:solidFill>
              </a:rPr>
              <a:t>Solidago</a:t>
            </a:r>
            <a:r>
              <a:rPr lang="en-US" sz="2400" dirty="0">
                <a:solidFill>
                  <a:schemeClr val="tx2"/>
                </a:solidFill>
              </a:rPr>
              <a:t> - </a:t>
            </a:r>
            <a:r>
              <a:rPr lang="en-US" sz="2400" i="1" dirty="0">
                <a:solidFill>
                  <a:schemeClr val="tx2"/>
                </a:solidFill>
              </a:rPr>
              <a:t>A. </a:t>
            </a:r>
            <a:r>
              <a:rPr lang="en-US" sz="2400" i="1" dirty="0" err="1">
                <a:solidFill>
                  <a:schemeClr val="tx2"/>
                </a:solidFill>
              </a:rPr>
              <a:t>ptarmicoides</a:t>
            </a:r>
            <a:endParaRPr lang="en-US" sz="2400" i="1" dirty="0">
              <a:solidFill>
                <a:schemeClr val="tx2"/>
              </a:solidFill>
            </a:endParaRPr>
          </a:p>
        </p:txBody>
      </p:sp>
      <p:sp>
        <p:nvSpPr>
          <p:cNvPr id="4" name="Rectangle 3">
            <a:extLst>
              <a:ext uri="{FF2B5EF4-FFF2-40B4-BE49-F238E27FC236}">
                <a16:creationId xmlns:a16="http://schemas.microsoft.com/office/drawing/2014/main" id="{1BD24873-D25D-9142-B3D8-0F2FFCC08B43}"/>
              </a:ext>
            </a:extLst>
          </p:cNvPr>
          <p:cNvSpPr/>
          <p:nvPr/>
        </p:nvSpPr>
        <p:spPr>
          <a:xfrm>
            <a:off x="1388918" y="2123063"/>
            <a:ext cx="6366164" cy="1077218"/>
          </a:xfrm>
          <a:prstGeom prst="rect">
            <a:avLst/>
          </a:prstGeom>
          <a:solidFill>
            <a:schemeClr val="tx2">
              <a:lumMod val="20000"/>
              <a:lumOff val="80000"/>
            </a:schemeClr>
          </a:solidFill>
        </p:spPr>
        <p:txBody>
          <a:bodyPr wrap="square">
            <a:spAutoFit/>
          </a:bodyPr>
          <a:lstStyle/>
          <a:p>
            <a:pPr algn="ctr"/>
            <a:r>
              <a:rPr lang="en-US" sz="3200" b="1" dirty="0">
                <a:solidFill>
                  <a:schemeClr val="tx2"/>
                </a:solidFill>
              </a:rPr>
              <a:t>A single organism defines a species.</a:t>
            </a:r>
          </a:p>
          <a:p>
            <a:pPr algn="ctr"/>
            <a:r>
              <a:rPr lang="en-US" sz="3200" b="1" dirty="0">
                <a:solidFill>
                  <a:schemeClr val="tx2"/>
                </a:solidFill>
              </a:rPr>
              <a:t>Old information gives way to new.</a:t>
            </a:r>
          </a:p>
        </p:txBody>
      </p:sp>
    </p:spTree>
    <p:extLst>
      <p:ext uri="{BB962C8B-B14F-4D97-AF65-F5344CB8AC3E}">
        <p14:creationId xmlns:p14="http://schemas.microsoft.com/office/powerpoint/2010/main" val="2803114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41</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sp>
        <p:nvSpPr>
          <p:cNvPr id="4" name="Rectangle 3">
            <a:extLst>
              <a:ext uri="{FF2B5EF4-FFF2-40B4-BE49-F238E27FC236}">
                <a16:creationId xmlns:a16="http://schemas.microsoft.com/office/drawing/2014/main" id="{1BD24873-D25D-9142-B3D8-0F2FFCC08B43}"/>
              </a:ext>
            </a:extLst>
          </p:cNvPr>
          <p:cNvSpPr/>
          <p:nvPr/>
        </p:nvSpPr>
        <p:spPr>
          <a:xfrm>
            <a:off x="533400" y="3124200"/>
            <a:ext cx="2895600" cy="1077218"/>
          </a:xfrm>
          <a:prstGeom prst="rect">
            <a:avLst/>
          </a:prstGeom>
          <a:solidFill>
            <a:schemeClr val="tx2">
              <a:lumMod val="20000"/>
              <a:lumOff val="80000"/>
            </a:schemeClr>
          </a:solidFill>
        </p:spPr>
        <p:txBody>
          <a:bodyPr wrap="square">
            <a:spAutoFit/>
          </a:bodyPr>
          <a:lstStyle/>
          <a:p>
            <a:r>
              <a:rPr lang="en-US" sz="3200" b="1" dirty="0">
                <a:solidFill>
                  <a:schemeClr val="tx2"/>
                </a:solidFill>
              </a:rPr>
              <a:t>Formerly:</a:t>
            </a:r>
          </a:p>
          <a:p>
            <a:r>
              <a:rPr lang="en-US" sz="3200" b="1" dirty="0">
                <a:solidFill>
                  <a:schemeClr val="tx2"/>
                </a:solidFill>
              </a:rPr>
              <a:t>Aster chilensis</a:t>
            </a:r>
          </a:p>
        </p:txBody>
      </p:sp>
      <p:sp>
        <p:nvSpPr>
          <p:cNvPr id="7" name="Rectangle 6">
            <a:extLst>
              <a:ext uri="{FF2B5EF4-FFF2-40B4-BE49-F238E27FC236}">
                <a16:creationId xmlns:a16="http://schemas.microsoft.com/office/drawing/2014/main" id="{E09B74B2-9DCF-2B40-84C0-E680F635F4B9}"/>
              </a:ext>
            </a:extLst>
          </p:cNvPr>
          <p:cNvSpPr/>
          <p:nvPr/>
        </p:nvSpPr>
        <p:spPr>
          <a:xfrm>
            <a:off x="381000" y="4726880"/>
            <a:ext cx="4724400" cy="1077218"/>
          </a:xfrm>
          <a:prstGeom prst="rect">
            <a:avLst/>
          </a:prstGeom>
          <a:solidFill>
            <a:schemeClr val="tx2">
              <a:lumMod val="20000"/>
              <a:lumOff val="80000"/>
            </a:schemeClr>
          </a:solidFill>
        </p:spPr>
        <p:txBody>
          <a:bodyPr wrap="square">
            <a:spAutoFit/>
          </a:bodyPr>
          <a:lstStyle/>
          <a:p>
            <a:r>
              <a:rPr lang="en-US" sz="3200" b="1" dirty="0">
                <a:solidFill>
                  <a:schemeClr val="tx2"/>
                </a:solidFill>
              </a:rPr>
              <a:t>Now:</a:t>
            </a:r>
          </a:p>
          <a:p>
            <a:r>
              <a:rPr lang="en-US" sz="3200" b="1" dirty="0" err="1">
                <a:solidFill>
                  <a:schemeClr val="tx2"/>
                </a:solidFill>
              </a:rPr>
              <a:t>Symphyotrichum</a:t>
            </a:r>
            <a:r>
              <a:rPr lang="en-US" sz="3200" b="1" dirty="0">
                <a:solidFill>
                  <a:schemeClr val="tx2"/>
                </a:solidFill>
              </a:rPr>
              <a:t> </a:t>
            </a:r>
            <a:r>
              <a:rPr lang="en-US" sz="3200" b="1" dirty="0" err="1">
                <a:solidFill>
                  <a:schemeClr val="tx2"/>
                </a:solidFill>
              </a:rPr>
              <a:t>chilense</a:t>
            </a:r>
            <a:endParaRPr lang="en-US" sz="3200" b="1" dirty="0">
              <a:solidFill>
                <a:schemeClr val="tx2"/>
              </a:solidFill>
            </a:endParaRPr>
          </a:p>
        </p:txBody>
      </p:sp>
      <p:pic>
        <p:nvPicPr>
          <p:cNvPr id="2" name="Picture 1">
            <a:extLst>
              <a:ext uri="{FF2B5EF4-FFF2-40B4-BE49-F238E27FC236}">
                <a16:creationId xmlns:a16="http://schemas.microsoft.com/office/drawing/2014/main" id="{2C125712-C7F8-4741-B5B8-DF65923E3A4D}"/>
              </a:ext>
            </a:extLst>
          </p:cNvPr>
          <p:cNvPicPr>
            <a:picLocks noChangeAspect="1"/>
          </p:cNvPicPr>
          <p:nvPr/>
        </p:nvPicPr>
        <p:blipFill>
          <a:blip r:embed="rId3"/>
          <a:stretch>
            <a:fillRect/>
          </a:stretch>
        </p:blipFill>
        <p:spPr>
          <a:xfrm>
            <a:off x="5257800" y="1753121"/>
            <a:ext cx="3057525" cy="4015854"/>
          </a:xfrm>
          <a:prstGeom prst="rect">
            <a:avLst/>
          </a:prstGeom>
        </p:spPr>
      </p:pic>
    </p:spTree>
    <p:extLst>
      <p:ext uri="{BB962C8B-B14F-4D97-AF65-F5344CB8AC3E}">
        <p14:creationId xmlns:p14="http://schemas.microsoft.com/office/powerpoint/2010/main" val="2624352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42</a:t>
            </a:fld>
            <a:endParaRPr lang="en-US" dirty="0"/>
          </a:p>
        </p:txBody>
      </p:sp>
      <p:sp>
        <p:nvSpPr>
          <p:cNvPr id="9" name="Title 2">
            <a:extLst>
              <a:ext uri="{FF2B5EF4-FFF2-40B4-BE49-F238E27FC236}">
                <a16:creationId xmlns:a16="http://schemas.microsoft.com/office/drawing/2014/main" id="{54EBC51D-D6FC-FA42-8BA6-82122109771D}"/>
              </a:ext>
            </a:extLst>
          </p:cNvPr>
          <p:cNvSpPr txBox="1">
            <a:spLocks/>
          </p:cNvSpPr>
          <p:nvPr/>
        </p:nvSpPr>
        <p:spPr>
          <a:xfrm>
            <a:off x="1447800" y="457200"/>
            <a:ext cx="6019800" cy="990600"/>
          </a:xfrm>
          <a:prstGeom prst="rect">
            <a:avLst/>
          </a:prstGeom>
          <a:solidFill>
            <a:schemeClr val="accent1">
              <a:lumMod val="20000"/>
              <a:lumOff val="80000"/>
            </a:schemeClr>
          </a:solidFill>
          <a:ln>
            <a:solidFill>
              <a:schemeClr val="accent1"/>
            </a:solidFill>
          </a:ln>
        </p:spPr>
        <p:txBody>
          <a:bodyPr>
            <a:normAutofit fontScale="825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Where Do Plant Names </a:t>
            </a:r>
          </a:p>
          <a:p>
            <a:r>
              <a:rPr lang="en-US" b="1" dirty="0"/>
              <a:t>Come From?</a:t>
            </a:r>
          </a:p>
        </p:txBody>
      </p:sp>
      <p:sp>
        <p:nvSpPr>
          <p:cNvPr id="2" name="Rectangle 1">
            <a:extLst>
              <a:ext uri="{FF2B5EF4-FFF2-40B4-BE49-F238E27FC236}">
                <a16:creationId xmlns:a16="http://schemas.microsoft.com/office/drawing/2014/main" id="{38F6BB4D-CB69-6347-A564-A5D3CE6B59CA}"/>
              </a:ext>
            </a:extLst>
          </p:cNvPr>
          <p:cNvSpPr/>
          <p:nvPr/>
        </p:nvSpPr>
        <p:spPr>
          <a:xfrm>
            <a:off x="603971" y="2126039"/>
            <a:ext cx="3048000" cy="830997"/>
          </a:xfrm>
          <a:prstGeom prst="rect">
            <a:avLst/>
          </a:prstGeom>
        </p:spPr>
        <p:txBody>
          <a:bodyPr wrap="square">
            <a:spAutoFit/>
          </a:bodyPr>
          <a:lstStyle/>
          <a:p>
            <a:r>
              <a:rPr lang="en-US" sz="2400" b="1" dirty="0"/>
              <a:t>Officinalis = </a:t>
            </a:r>
          </a:p>
          <a:p>
            <a:r>
              <a:rPr lang="en-US" sz="2400" b="1" dirty="0"/>
              <a:t>culinary or medicinal</a:t>
            </a:r>
          </a:p>
        </p:txBody>
      </p:sp>
      <p:pic>
        <p:nvPicPr>
          <p:cNvPr id="3" name="Picture 2">
            <a:extLst>
              <a:ext uri="{FF2B5EF4-FFF2-40B4-BE49-F238E27FC236}">
                <a16:creationId xmlns:a16="http://schemas.microsoft.com/office/drawing/2014/main" id="{7FFF4B12-5247-6C42-BA38-F468B343E5EC}"/>
              </a:ext>
            </a:extLst>
          </p:cNvPr>
          <p:cNvPicPr>
            <a:picLocks noChangeAspect="1"/>
          </p:cNvPicPr>
          <p:nvPr/>
        </p:nvPicPr>
        <p:blipFill>
          <a:blip r:embed="rId3"/>
          <a:stretch>
            <a:fillRect/>
          </a:stretch>
        </p:blipFill>
        <p:spPr>
          <a:xfrm>
            <a:off x="685800" y="3210048"/>
            <a:ext cx="2347480" cy="3129973"/>
          </a:xfrm>
          <a:prstGeom prst="rect">
            <a:avLst/>
          </a:prstGeom>
        </p:spPr>
      </p:pic>
      <p:sp>
        <p:nvSpPr>
          <p:cNvPr id="4" name="Rectangle 3">
            <a:extLst>
              <a:ext uri="{FF2B5EF4-FFF2-40B4-BE49-F238E27FC236}">
                <a16:creationId xmlns:a16="http://schemas.microsoft.com/office/drawing/2014/main" id="{5BA8DD6D-4180-5849-94B2-9D02ED98D45E}"/>
              </a:ext>
            </a:extLst>
          </p:cNvPr>
          <p:cNvSpPr/>
          <p:nvPr/>
        </p:nvSpPr>
        <p:spPr>
          <a:xfrm>
            <a:off x="2063877" y="5856497"/>
            <a:ext cx="2508123" cy="400110"/>
          </a:xfrm>
          <a:prstGeom prst="rect">
            <a:avLst/>
          </a:prstGeom>
          <a:solidFill>
            <a:schemeClr val="accent1">
              <a:lumMod val="20000"/>
              <a:lumOff val="80000"/>
            </a:schemeClr>
          </a:solidFill>
        </p:spPr>
        <p:txBody>
          <a:bodyPr wrap="none">
            <a:spAutoFit/>
          </a:bodyPr>
          <a:lstStyle/>
          <a:p>
            <a:r>
              <a:rPr lang="en-US" sz="2000" b="1" i="1" dirty="0"/>
              <a:t>Rosmarinus officinalis</a:t>
            </a:r>
          </a:p>
        </p:txBody>
      </p:sp>
      <p:sp>
        <p:nvSpPr>
          <p:cNvPr id="7" name="TextBox 6">
            <a:extLst>
              <a:ext uri="{FF2B5EF4-FFF2-40B4-BE49-F238E27FC236}">
                <a16:creationId xmlns:a16="http://schemas.microsoft.com/office/drawing/2014/main" id="{EB7B60C3-649A-3647-84E8-85D4DCA7CC8F}"/>
              </a:ext>
            </a:extLst>
          </p:cNvPr>
          <p:cNvSpPr txBox="1"/>
          <p:nvPr/>
        </p:nvSpPr>
        <p:spPr>
          <a:xfrm>
            <a:off x="2770909" y="2452255"/>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9248287-3751-EC4E-ABD8-00AF95A60467}"/>
              </a:ext>
            </a:extLst>
          </p:cNvPr>
          <p:cNvSpPr txBox="1"/>
          <p:nvPr/>
        </p:nvSpPr>
        <p:spPr>
          <a:xfrm>
            <a:off x="4270662" y="2067047"/>
            <a:ext cx="3606693" cy="2062103"/>
          </a:xfrm>
          <a:prstGeom prst="rect">
            <a:avLst/>
          </a:prstGeom>
          <a:noFill/>
          <a:ln w="76200">
            <a:solidFill>
              <a:srgbClr val="0070C0"/>
            </a:solidFill>
          </a:ln>
        </p:spPr>
        <p:txBody>
          <a:bodyPr wrap="none" rtlCol="0">
            <a:spAutoFit/>
          </a:bodyPr>
          <a:lstStyle/>
          <a:p>
            <a:pPr algn="ctr"/>
            <a:r>
              <a:rPr lang="en-US" sz="3200" dirty="0"/>
              <a:t>Recent DNA studies </a:t>
            </a:r>
          </a:p>
          <a:p>
            <a:pPr algn="ctr"/>
            <a:r>
              <a:rPr lang="en-US" sz="3200" dirty="0"/>
              <a:t>show that rosemary </a:t>
            </a:r>
          </a:p>
          <a:p>
            <a:pPr algn="ctr"/>
            <a:r>
              <a:rPr lang="en-US" sz="3200" dirty="0"/>
              <a:t>is a member of the </a:t>
            </a:r>
          </a:p>
          <a:p>
            <a:pPr algn="ctr"/>
            <a:r>
              <a:rPr lang="en-US" sz="3200" dirty="0"/>
              <a:t>Salvia genus. </a:t>
            </a:r>
          </a:p>
        </p:txBody>
      </p:sp>
      <p:sp>
        <p:nvSpPr>
          <p:cNvPr id="12" name="TextBox 11">
            <a:extLst>
              <a:ext uri="{FF2B5EF4-FFF2-40B4-BE49-F238E27FC236}">
                <a16:creationId xmlns:a16="http://schemas.microsoft.com/office/drawing/2014/main" id="{12CAC6F9-7434-854F-AFCC-64855D46B3E8}"/>
              </a:ext>
            </a:extLst>
          </p:cNvPr>
          <p:cNvSpPr txBox="1"/>
          <p:nvPr/>
        </p:nvSpPr>
        <p:spPr>
          <a:xfrm>
            <a:off x="3762769" y="4569344"/>
            <a:ext cx="4523419" cy="1077218"/>
          </a:xfrm>
          <a:prstGeom prst="rect">
            <a:avLst/>
          </a:prstGeom>
          <a:solidFill>
            <a:schemeClr val="accent1">
              <a:lumMod val="20000"/>
              <a:lumOff val="80000"/>
            </a:schemeClr>
          </a:solidFill>
        </p:spPr>
        <p:txBody>
          <a:bodyPr wrap="none" rtlCol="0">
            <a:spAutoFit/>
          </a:bodyPr>
          <a:lstStyle/>
          <a:p>
            <a:pPr algn="ctr"/>
            <a:r>
              <a:rPr lang="en-US" sz="3200" dirty="0"/>
              <a:t>It has been reclassified as </a:t>
            </a:r>
          </a:p>
          <a:p>
            <a:pPr algn="ctr"/>
            <a:r>
              <a:rPr lang="en-US" sz="3200" b="1" i="1" dirty="0"/>
              <a:t>Salvia </a:t>
            </a:r>
            <a:r>
              <a:rPr lang="en-US" sz="3200" b="1" i="1" dirty="0" err="1"/>
              <a:t>rosmarinus</a:t>
            </a:r>
            <a:endParaRPr lang="en-US" sz="3200" b="1" i="1" dirty="0"/>
          </a:p>
        </p:txBody>
      </p:sp>
      <p:sp>
        <p:nvSpPr>
          <p:cNvPr id="13" name="TextBox 12">
            <a:extLst>
              <a:ext uri="{FF2B5EF4-FFF2-40B4-BE49-F238E27FC236}">
                <a16:creationId xmlns:a16="http://schemas.microsoft.com/office/drawing/2014/main" id="{F858C7FD-44D3-C648-BACA-66D537626D4D}"/>
              </a:ext>
            </a:extLst>
          </p:cNvPr>
          <p:cNvSpPr txBox="1"/>
          <p:nvPr/>
        </p:nvSpPr>
        <p:spPr>
          <a:xfrm rot="-780000">
            <a:off x="92882" y="1406423"/>
            <a:ext cx="2656178" cy="400110"/>
          </a:xfrm>
          <a:prstGeom prst="rect">
            <a:avLst/>
          </a:prstGeom>
          <a:solidFill>
            <a:schemeClr val="accent6">
              <a:lumMod val="40000"/>
              <a:lumOff val="60000"/>
            </a:schemeClr>
          </a:solidFill>
        </p:spPr>
        <p:txBody>
          <a:bodyPr wrap="square" rtlCol="0">
            <a:spAutoFit/>
          </a:bodyPr>
          <a:lstStyle/>
          <a:p>
            <a:r>
              <a:rPr lang="en-US" sz="2000" b="1" dirty="0"/>
              <a:t>Remember this page?</a:t>
            </a:r>
          </a:p>
        </p:txBody>
      </p:sp>
    </p:spTree>
    <p:extLst>
      <p:ext uri="{BB962C8B-B14F-4D97-AF65-F5344CB8AC3E}">
        <p14:creationId xmlns:p14="http://schemas.microsoft.com/office/powerpoint/2010/main" val="529904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96CA0-872D-EE4C-B7AC-731B94009312}"/>
              </a:ext>
            </a:extLst>
          </p:cNvPr>
          <p:cNvPicPr>
            <a:picLocks noChangeAspect="1"/>
          </p:cNvPicPr>
          <p:nvPr/>
        </p:nvPicPr>
        <p:blipFill>
          <a:blip r:embed="rId3"/>
          <a:stretch>
            <a:fillRect/>
          </a:stretch>
        </p:blipFill>
        <p:spPr>
          <a:xfrm>
            <a:off x="2364268" y="1373796"/>
            <a:ext cx="3814475" cy="2860856"/>
          </a:xfrm>
          <a:prstGeom prst="rect">
            <a:avLst/>
          </a:prstGeom>
        </p:spPr>
      </p:pic>
      <p:sp>
        <p:nvSpPr>
          <p:cNvPr id="6" name="Slide Number Placeholder 5"/>
          <p:cNvSpPr>
            <a:spLocks noGrp="1"/>
          </p:cNvSpPr>
          <p:nvPr>
            <p:ph type="sldNum" sz="quarter" idx="16"/>
          </p:nvPr>
        </p:nvSpPr>
        <p:spPr/>
        <p:txBody>
          <a:bodyPr/>
          <a:lstStyle/>
          <a:p>
            <a:fld id="{111DB74A-73E3-49E8-8984-0D5D8C20C556}" type="slidenum">
              <a:rPr lang="en-US" smtClean="0"/>
              <a:pPr/>
              <a:t>43</a:t>
            </a:fld>
            <a:endParaRPr lang="en-US" dirty="0"/>
          </a:p>
        </p:txBody>
      </p:sp>
      <p:pic>
        <p:nvPicPr>
          <p:cNvPr id="5" name="Picture 4">
            <a:extLst>
              <a:ext uri="{FF2B5EF4-FFF2-40B4-BE49-F238E27FC236}">
                <a16:creationId xmlns:a16="http://schemas.microsoft.com/office/drawing/2014/main" id="{70FCC7D8-D952-2D4A-BABC-A5BBB684E380}"/>
              </a:ext>
            </a:extLst>
          </p:cNvPr>
          <p:cNvPicPr>
            <a:picLocks noChangeAspect="1"/>
          </p:cNvPicPr>
          <p:nvPr/>
        </p:nvPicPr>
        <p:blipFill>
          <a:blip r:embed="rId4"/>
          <a:stretch>
            <a:fillRect/>
          </a:stretch>
        </p:blipFill>
        <p:spPr>
          <a:xfrm>
            <a:off x="214312" y="2403407"/>
            <a:ext cx="3024722" cy="3952943"/>
          </a:xfrm>
          <a:prstGeom prst="rect">
            <a:avLst/>
          </a:prstGeom>
        </p:spPr>
      </p:pic>
      <p:pic>
        <p:nvPicPr>
          <p:cNvPr id="7" name="Picture 6">
            <a:extLst>
              <a:ext uri="{FF2B5EF4-FFF2-40B4-BE49-F238E27FC236}">
                <a16:creationId xmlns:a16="http://schemas.microsoft.com/office/drawing/2014/main" id="{F1BA2280-A6E5-D245-8A80-E11744A762BA}"/>
              </a:ext>
            </a:extLst>
          </p:cNvPr>
          <p:cNvPicPr>
            <a:picLocks noChangeAspect="1"/>
          </p:cNvPicPr>
          <p:nvPr/>
        </p:nvPicPr>
        <p:blipFill>
          <a:blip r:embed="rId5"/>
          <a:stretch>
            <a:fillRect/>
          </a:stretch>
        </p:blipFill>
        <p:spPr>
          <a:xfrm>
            <a:off x="5698445" y="608806"/>
            <a:ext cx="3263900" cy="4283869"/>
          </a:xfrm>
          <a:prstGeom prst="rect">
            <a:avLst/>
          </a:prstGeom>
        </p:spPr>
      </p:pic>
      <p:sp>
        <p:nvSpPr>
          <p:cNvPr id="10" name="Rectangle 9">
            <a:extLst>
              <a:ext uri="{FF2B5EF4-FFF2-40B4-BE49-F238E27FC236}">
                <a16:creationId xmlns:a16="http://schemas.microsoft.com/office/drawing/2014/main" id="{05E1FBF6-AB95-0441-9880-D5CAA14A82B9}"/>
              </a:ext>
            </a:extLst>
          </p:cNvPr>
          <p:cNvSpPr/>
          <p:nvPr/>
        </p:nvSpPr>
        <p:spPr>
          <a:xfrm>
            <a:off x="399482" y="368075"/>
            <a:ext cx="2706831" cy="707886"/>
          </a:xfrm>
          <a:prstGeom prst="rect">
            <a:avLst/>
          </a:prstGeom>
          <a:solidFill>
            <a:schemeClr val="accent6">
              <a:lumMod val="20000"/>
              <a:lumOff val="80000"/>
            </a:schemeClr>
          </a:solidFill>
        </p:spPr>
        <p:txBody>
          <a:bodyPr wrap="none">
            <a:spAutoFit/>
          </a:bodyPr>
          <a:lstStyle/>
          <a:p>
            <a:r>
              <a:rPr lang="en-US" sz="4000" b="1" dirty="0">
                <a:solidFill>
                  <a:schemeClr val="tx2"/>
                </a:solidFill>
              </a:rPr>
              <a:t>Now, a test:</a:t>
            </a:r>
          </a:p>
        </p:txBody>
      </p:sp>
      <p:sp>
        <p:nvSpPr>
          <p:cNvPr id="11" name="Rectangle 10">
            <a:extLst>
              <a:ext uri="{FF2B5EF4-FFF2-40B4-BE49-F238E27FC236}">
                <a16:creationId xmlns:a16="http://schemas.microsoft.com/office/drawing/2014/main" id="{58AB13C8-1BCD-C54D-8E4B-FBDBB50AE008}"/>
              </a:ext>
            </a:extLst>
          </p:cNvPr>
          <p:cNvSpPr/>
          <p:nvPr/>
        </p:nvSpPr>
        <p:spPr>
          <a:xfrm>
            <a:off x="1769226" y="5562098"/>
            <a:ext cx="2239011" cy="400110"/>
          </a:xfrm>
          <a:prstGeom prst="rect">
            <a:avLst/>
          </a:prstGeom>
          <a:solidFill>
            <a:schemeClr val="accent6">
              <a:lumMod val="20000"/>
              <a:lumOff val="80000"/>
            </a:schemeClr>
          </a:solidFill>
        </p:spPr>
        <p:txBody>
          <a:bodyPr wrap="none">
            <a:spAutoFit/>
          </a:bodyPr>
          <a:lstStyle/>
          <a:p>
            <a:r>
              <a:rPr lang="en-US" sz="2000" i="1" dirty="0"/>
              <a:t>Echinacea purpurea</a:t>
            </a:r>
          </a:p>
        </p:txBody>
      </p:sp>
      <p:sp>
        <p:nvSpPr>
          <p:cNvPr id="12" name="Rectangle 11">
            <a:extLst>
              <a:ext uri="{FF2B5EF4-FFF2-40B4-BE49-F238E27FC236}">
                <a16:creationId xmlns:a16="http://schemas.microsoft.com/office/drawing/2014/main" id="{816E43D6-BEF3-704B-BF7F-BD986D30C4DC}"/>
              </a:ext>
            </a:extLst>
          </p:cNvPr>
          <p:cNvSpPr/>
          <p:nvPr/>
        </p:nvSpPr>
        <p:spPr>
          <a:xfrm>
            <a:off x="1495709" y="1590237"/>
            <a:ext cx="3076291" cy="400110"/>
          </a:xfrm>
          <a:prstGeom prst="rect">
            <a:avLst/>
          </a:prstGeom>
          <a:solidFill>
            <a:schemeClr val="accent6">
              <a:lumMod val="20000"/>
              <a:lumOff val="80000"/>
            </a:schemeClr>
          </a:solidFill>
        </p:spPr>
        <p:txBody>
          <a:bodyPr wrap="none">
            <a:spAutoFit/>
          </a:bodyPr>
          <a:lstStyle/>
          <a:p>
            <a:r>
              <a:rPr lang="en-US" sz="2000" i="1" dirty="0"/>
              <a:t>Toxicodendron </a:t>
            </a:r>
            <a:r>
              <a:rPr lang="en-US" sz="2000" i="1" dirty="0" err="1"/>
              <a:t>diversilobum</a:t>
            </a:r>
            <a:endParaRPr lang="en-US" sz="2000" i="1" dirty="0"/>
          </a:p>
        </p:txBody>
      </p:sp>
      <p:sp>
        <p:nvSpPr>
          <p:cNvPr id="13" name="Rectangle 12">
            <a:extLst>
              <a:ext uri="{FF2B5EF4-FFF2-40B4-BE49-F238E27FC236}">
                <a16:creationId xmlns:a16="http://schemas.microsoft.com/office/drawing/2014/main" id="{E9D3B867-18C6-5D48-8CE9-DFB1BAE9A0A6}"/>
              </a:ext>
            </a:extLst>
          </p:cNvPr>
          <p:cNvSpPr/>
          <p:nvPr/>
        </p:nvSpPr>
        <p:spPr>
          <a:xfrm>
            <a:off x="6609694" y="3834542"/>
            <a:ext cx="2319994" cy="400110"/>
          </a:xfrm>
          <a:prstGeom prst="rect">
            <a:avLst/>
          </a:prstGeom>
          <a:solidFill>
            <a:schemeClr val="accent6">
              <a:lumMod val="20000"/>
              <a:lumOff val="80000"/>
            </a:schemeClr>
          </a:solidFill>
        </p:spPr>
        <p:txBody>
          <a:bodyPr wrap="none">
            <a:spAutoFit/>
          </a:bodyPr>
          <a:lstStyle/>
          <a:p>
            <a:r>
              <a:rPr lang="en-US" sz="2000" dirty="0"/>
              <a:t>Tithonia rotundifolia</a:t>
            </a:r>
          </a:p>
        </p:txBody>
      </p:sp>
    </p:spTree>
    <p:extLst>
      <p:ext uri="{BB962C8B-B14F-4D97-AF65-F5344CB8AC3E}">
        <p14:creationId xmlns:p14="http://schemas.microsoft.com/office/powerpoint/2010/main" val="205852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80ED3-12C8-B746-8491-3B0114327255}"/>
              </a:ext>
            </a:extLst>
          </p:cNvPr>
          <p:cNvSpPr>
            <a:spLocks noGrp="1"/>
          </p:cNvSpPr>
          <p:nvPr>
            <p:ph type="body" sz="quarter" idx="13"/>
          </p:nvPr>
        </p:nvSpPr>
        <p:spPr>
          <a:xfrm>
            <a:off x="1905000" y="396875"/>
            <a:ext cx="5410200" cy="5867400"/>
          </a:xfrm>
        </p:spPr>
        <p:txBody>
          <a:bodyPr>
            <a:normAutofit fontScale="92500" lnSpcReduction="20000"/>
          </a:bodyPr>
          <a:lstStyle/>
          <a:p>
            <a:pPr algn="ctr"/>
            <a:r>
              <a:rPr lang="en-US" dirty="0"/>
              <a:t>THE ROSE FAMILY</a:t>
            </a:r>
          </a:p>
          <a:p>
            <a:pPr algn="ctr"/>
            <a:endParaRPr lang="en-US" sz="1500" dirty="0"/>
          </a:p>
          <a:p>
            <a:r>
              <a:rPr lang="en-US" dirty="0"/>
              <a:t>    The rose is a rose,</a:t>
            </a:r>
            <a:br>
              <a:rPr lang="en-US" dirty="0"/>
            </a:br>
            <a:r>
              <a:rPr lang="en-US" dirty="0"/>
              <a:t>And was always a rose.</a:t>
            </a:r>
            <a:br>
              <a:rPr lang="en-US" dirty="0"/>
            </a:br>
            <a:r>
              <a:rPr lang="en-US" dirty="0"/>
              <a:t>But the theory now goes</a:t>
            </a:r>
            <a:br>
              <a:rPr lang="en-US" dirty="0"/>
            </a:br>
            <a:r>
              <a:rPr lang="en-US" dirty="0"/>
              <a:t>That the apple's a rose,</a:t>
            </a:r>
            <a:br>
              <a:rPr lang="en-US" dirty="0"/>
            </a:br>
            <a:r>
              <a:rPr lang="en-US" dirty="0"/>
              <a:t>And the pear is, and so's</a:t>
            </a:r>
            <a:br>
              <a:rPr lang="en-US" dirty="0"/>
            </a:br>
            <a:r>
              <a:rPr lang="en-US" dirty="0"/>
              <a:t>The plum I suppose.</a:t>
            </a:r>
            <a:br>
              <a:rPr lang="en-US" dirty="0"/>
            </a:br>
            <a:r>
              <a:rPr lang="en-US" dirty="0"/>
              <a:t>The dear only knows</a:t>
            </a:r>
            <a:br>
              <a:rPr lang="en-US" dirty="0"/>
            </a:br>
            <a:r>
              <a:rPr lang="en-US" dirty="0"/>
              <a:t>What will next prove a rose.</a:t>
            </a:r>
            <a:br>
              <a:rPr lang="en-US" dirty="0"/>
            </a:br>
            <a:r>
              <a:rPr lang="en-US" dirty="0"/>
              <a:t>You, of course, are a rose - </a:t>
            </a:r>
            <a:br>
              <a:rPr lang="en-US" dirty="0"/>
            </a:br>
            <a:r>
              <a:rPr lang="en-US" dirty="0"/>
              <a:t>But were always a rose. </a:t>
            </a:r>
          </a:p>
          <a:p>
            <a:endParaRPr lang="en-US" sz="1700" dirty="0"/>
          </a:p>
          <a:p>
            <a:endParaRPr lang="en-US" sz="1700" dirty="0"/>
          </a:p>
          <a:p>
            <a:pPr algn="ctr"/>
            <a:r>
              <a:rPr lang="en-US" b="1" i="1" dirty="0"/>
              <a:t>Robert Frost</a:t>
            </a:r>
            <a:endParaRPr lang="en-US" dirty="0"/>
          </a:p>
          <a:p>
            <a:endParaRPr lang="en-US" dirty="0"/>
          </a:p>
        </p:txBody>
      </p:sp>
      <p:sp>
        <p:nvSpPr>
          <p:cNvPr id="3" name="Slide Number Placeholder 2">
            <a:extLst>
              <a:ext uri="{FF2B5EF4-FFF2-40B4-BE49-F238E27FC236}">
                <a16:creationId xmlns:a16="http://schemas.microsoft.com/office/drawing/2014/main" id="{1DB3E9C9-C411-F548-A187-CAA24A8D401D}"/>
              </a:ext>
            </a:extLst>
          </p:cNvPr>
          <p:cNvSpPr>
            <a:spLocks noGrp="1"/>
          </p:cNvSpPr>
          <p:nvPr>
            <p:ph type="sldNum" sz="quarter" idx="16"/>
          </p:nvPr>
        </p:nvSpPr>
        <p:spPr/>
        <p:txBody>
          <a:bodyPr/>
          <a:lstStyle/>
          <a:p>
            <a:fld id="{111DB74A-73E3-49E8-8984-0D5D8C20C556}" type="slidenum">
              <a:rPr lang="en-US" smtClean="0"/>
              <a:pPr/>
              <a:t>44</a:t>
            </a:fld>
            <a:endParaRPr lang="en-US" dirty="0"/>
          </a:p>
        </p:txBody>
      </p:sp>
    </p:spTree>
    <p:extLst>
      <p:ext uri="{BB962C8B-B14F-4D97-AF65-F5344CB8AC3E}">
        <p14:creationId xmlns:p14="http://schemas.microsoft.com/office/powerpoint/2010/main" val="700805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7480"/>
            <a:ext cx="8229600" cy="1143000"/>
          </a:xfrm>
        </p:spPr>
        <p:txBody>
          <a:bodyPr/>
          <a:lstStyle/>
          <a:p>
            <a:r>
              <a:rPr lang="en-US" dirty="0"/>
              <a:t>Thank You!</a:t>
            </a:r>
          </a:p>
        </p:txBody>
      </p:sp>
      <p:sp>
        <p:nvSpPr>
          <p:cNvPr id="7" name="Text Placeholder 6"/>
          <p:cNvSpPr>
            <a:spLocks noGrp="1"/>
          </p:cNvSpPr>
          <p:nvPr>
            <p:ph type="body" idx="1"/>
          </p:nvPr>
        </p:nvSpPr>
        <p:spPr>
          <a:xfrm>
            <a:off x="457200" y="1524000"/>
            <a:ext cx="8229600" cy="639762"/>
          </a:xfrm>
          <a:ln>
            <a:solidFill>
              <a:srgbClr val="FF0000"/>
            </a:solidFill>
            <a:prstDash val="dash"/>
          </a:ln>
        </p:spPr>
        <p:txBody>
          <a:bodyPr>
            <a:noAutofit/>
          </a:bodyPr>
          <a:lstStyle/>
          <a:p>
            <a:r>
              <a:rPr lang="en-US" sz="4000" b="0" dirty="0">
                <a:solidFill>
                  <a:schemeClr val="accent2"/>
                </a:solidFill>
              </a:rPr>
              <a:t>Any Questions?</a:t>
            </a:r>
          </a:p>
        </p:txBody>
      </p:sp>
      <p:sp>
        <p:nvSpPr>
          <p:cNvPr id="8" name="Content Placeholder 7"/>
          <p:cNvSpPr>
            <a:spLocks noGrp="1"/>
          </p:cNvSpPr>
          <p:nvPr>
            <p:ph sz="half" idx="2"/>
          </p:nvPr>
        </p:nvSpPr>
        <p:spPr>
          <a:xfrm>
            <a:off x="438150" y="4530402"/>
            <a:ext cx="8229600" cy="1053523"/>
          </a:xfrm>
        </p:spPr>
        <p:txBody>
          <a:bodyPr/>
          <a:lstStyle/>
          <a:p>
            <a:pPr algn="ctr"/>
            <a:r>
              <a:rPr lang="en-US" dirty="0"/>
              <a:t>Master Gardener Hotline: </a:t>
            </a:r>
            <a:r>
              <a:rPr lang="en-US" b="1" dirty="0"/>
              <a:t>(530) 889-7388</a:t>
            </a:r>
          </a:p>
          <a:p>
            <a:pPr algn="ctr"/>
            <a:r>
              <a:rPr lang="en-US" dirty="0"/>
              <a:t>Master Gardener Website: </a:t>
            </a:r>
            <a:r>
              <a:rPr lang="en-US" b="1" dirty="0"/>
              <a:t>pcmg.ucanr.org</a:t>
            </a:r>
          </a:p>
          <a:p>
            <a:pPr algn="ctr"/>
            <a:endParaRPr lang="en-US" sz="1100" dirty="0"/>
          </a:p>
        </p:txBody>
      </p:sp>
      <p:sp>
        <p:nvSpPr>
          <p:cNvPr id="10" name="Slide Number Placeholder 9"/>
          <p:cNvSpPr>
            <a:spLocks noGrp="1"/>
          </p:cNvSpPr>
          <p:nvPr>
            <p:ph type="sldNum" sz="quarter" idx="12"/>
          </p:nvPr>
        </p:nvSpPr>
        <p:spPr/>
        <p:txBody>
          <a:bodyPr/>
          <a:lstStyle/>
          <a:p>
            <a:fld id="{111DB74A-73E3-49E8-8984-0D5D8C20C556}" type="slidenum">
              <a:rPr lang="en-US" smtClean="0"/>
              <a:pPr/>
              <a:t>45</a:t>
            </a:fld>
            <a:endParaRPr lang="en-US"/>
          </a:p>
        </p:txBody>
      </p:sp>
      <p:pic>
        <p:nvPicPr>
          <p:cNvPr id="2" name="Picture 1">
            <a:extLst>
              <a:ext uri="{FF2B5EF4-FFF2-40B4-BE49-F238E27FC236}">
                <a16:creationId xmlns:a16="http://schemas.microsoft.com/office/drawing/2014/main" id="{199F7BB1-B805-CA44-A31A-5DAAF44B5A35}"/>
              </a:ext>
            </a:extLst>
          </p:cNvPr>
          <p:cNvPicPr>
            <a:picLocks noChangeAspect="1"/>
          </p:cNvPicPr>
          <p:nvPr/>
        </p:nvPicPr>
        <p:blipFill>
          <a:blip r:embed="rId3"/>
          <a:stretch>
            <a:fillRect/>
          </a:stretch>
        </p:blipFill>
        <p:spPr>
          <a:xfrm>
            <a:off x="6324600" y="360362"/>
            <a:ext cx="2127250" cy="2840295"/>
          </a:xfrm>
          <a:prstGeom prst="rect">
            <a:avLst/>
          </a:prstGeom>
        </p:spPr>
      </p:pic>
      <p:pic>
        <p:nvPicPr>
          <p:cNvPr id="3" name="Picture 2">
            <a:extLst>
              <a:ext uri="{FF2B5EF4-FFF2-40B4-BE49-F238E27FC236}">
                <a16:creationId xmlns:a16="http://schemas.microsoft.com/office/drawing/2014/main" id="{65807EF4-411B-904E-951E-D34CF5E67FB0}"/>
              </a:ext>
            </a:extLst>
          </p:cNvPr>
          <p:cNvPicPr>
            <a:picLocks noChangeAspect="1"/>
          </p:cNvPicPr>
          <p:nvPr/>
        </p:nvPicPr>
        <p:blipFill>
          <a:blip r:embed="rId4"/>
          <a:stretch>
            <a:fillRect/>
          </a:stretch>
        </p:blipFill>
        <p:spPr>
          <a:xfrm>
            <a:off x="438150" y="360362"/>
            <a:ext cx="1790700" cy="1219200"/>
          </a:xfrm>
          <a:prstGeom prst="rect">
            <a:avLst/>
          </a:prstGeom>
        </p:spPr>
      </p:pic>
      <p:sp>
        <p:nvSpPr>
          <p:cNvPr id="9" name="Rectangle 8">
            <a:extLst>
              <a:ext uri="{FF2B5EF4-FFF2-40B4-BE49-F238E27FC236}">
                <a16:creationId xmlns:a16="http://schemas.microsoft.com/office/drawing/2014/main" id="{2E6C171E-195E-7046-B26A-8D61974ED886}"/>
              </a:ext>
            </a:extLst>
          </p:cNvPr>
          <p:cNvSpPr/>
          <p:nvPr/>
        </p:nvSpPr>
        <p:spPr>
          <a:xfrm>
            <a:off x="261988" y="1662296"/>
            <a:ext cx="1910716" cy="338554"/>
          </a:xfrm>
          <a:prstGeom prst="rect">
            <a:avLst/>
          </a:prstGeom>
          <a:solidFill>
            <a:schemeClr val="accent6">
              <a:lumMod val="20000"/>
              <a:lumOff val="80000"/>
            </a:schemeClr>
          </a:solidFill>
        </p:spPr>
        <p:txBody>
          <a:bodyPr wrap="none">
            <a:spAutoFit/>
          </a:bodyPr>
          <a:lstStyle/>
          <a:p>
            <a:r>
              <a:rPr lang="en-US" sz="1600" i="1" dirty="0"/>
              <a:t>Helianthus </a:t>
            </a:r>
            <a:r>
              <a:rPr lang="en-US" sz="1600" i="1" dirty="0" err="1"/>
              <a:t>bolanderi</a:t>
            </a:r>
            <a:endParaRPr lang="en-US" sz="1600" i="1" dirty="0"/>
          </a:p>
        </p:txBody>
      </p:sp>
      <p:sp>
        <p:nvSpPr>
          <p:cNvPr id="11" name="Rectangle 10">
            <a:extLst>
              <a:ext uri="{FF2B5EF4-FFF2-40B4-BE49-F238E27FC236}">
                <a16:creationId xmlns:a16="http://schemas.microsoft.com/office/drawing/2014/main" id="{3F365532-6756-024A-9F9E-7E122A9CE8A8}"/>
              </a:ext>
            </a:extLst>
          </p:cNvPr>
          <p:cNvSpPr/>
          <p:nvPr/>
        </p:nvSpPr>
        <p:spPr>
          <a:xfrm>
            <a:off x="6523437" y="3286381"/>
            <a:ext cx="1729576" cy="338554"/>
          </a:xfrm>
          <a:prstGeom prst="rect">
            <a:avLst/>
          </a:prstGeom>
          <a:solidFill>
            <a:schemeClr val="accent6">
              <a:lumMod val="20000"/>
              <a:lumOff val="80000"/>
            </a:schemeClr>
          </a:solidFill>
        </p:spPr>
        <p:txBody>
          <a:bodyPr wrap="none">
            <a:spAutoFit/>
          </a:bodyPr>
          <a:lstStyle/>
          <a:p>
            <a:r>
              <a:rPr lang="en-US" sz="1600" i="1" dirty="0"/>
              <a:t>Helianthus annuus</a:t>
            </a:r>
          </a:p>
        </p:txBody>
      </p:sp>
      <p:sp>
        <p:nvSpPr>
          <p:cNvPr id="12" name="Rectangle 11">
            <a:extLst>
              <a:ext uri="{FF2B5EF4-FFF2-40B4-BE49-F238E27FC236}">
                <a16:creationId xmlns:a16="http://schemas.microsoft.com/office/drawing/2014/main" id="{D76014D1-CC23-C447-954E-00B8714F5916}"/>
              </a:ext>
            </a:extLst>
          </p:cNvPr>
          <p:cNvSpPr/>
          <p:nvPr/>
        </p:nvSpPr>
        <p:spPr>
          <a:xfrm>
            <a:off x="457200" y="2083584"/>
            <a:ext cx="1547924" cy="338554"/>
          </a:xfrm>
          <a:prstGeom prst="rect">
            <a:avLst/>
          </a:prstGeom>
          <a:solidFill>
            <a:schemeClr val="accent6">
              <a:lumMod val="20000"/>
              <a:lumOff val="80000"/>
            </a:schemeClr>
          </a:solidFill>
        </p:spPr>
        <p:txBody>
          <a:bodyPr wrap="none">
            <a:spAutoFit/>
          </a:bodyPr>
          <a:lstStyle/>
          <a:p>
            <a:r>
              <a:rPr lang="en-US" sz="1600" i="1" dirty="0"/>
              <a:t>California native</a:t>
            </a:r>
          </a:p>
        </p:txBody>
      </p:sp>
      <p:sp>
        <p:nvSpPr>
          <p:cNvPr id="4" name="Down Arrow 3">
            <a:extLst>
              <a:ext uri="{FF2B5EF4-FFF2-40B4-BE49-F238E27FC236}">
                <a16:creationId xmlns:a16="http://schemas.microsoft.com/office/drawing/2014/main" id="{1184BDF3-AEA9-724E-BB08-0568BB150121}"/>
              </a:ext>
            </a:extLst>
          </p:cNvPr>
          <p:cNvSpPr/>
          <p:nvPr/>
        </p:nvSpPr>
        <p:spPr>
          <a:xfrm>
            <a:off x="6934200" y="177481"/>
            <a:ext cx="397329" cy="99577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D7350A-B8A8-BC4C-94BE-841B9B23FF49}"/>
              </a:ext>
            </a:extLst>
          </p:cNvPr>
          <p:cNvSpPr txBox="1"/>
          <p:nvPr/>
        </p:nvSpPr>
        <p:spPr>
          <a:xfrm>
            <a:off x="2771661" y="3727619"/>
            <a:ext cx="3562578" cy="584775"/>
          </a:xfrm>
          <a:prstGeom prst="rect">
            <a:avLst/>
          </a:prstGeom>
          <a:solidFill>
            <a:schemeClr val="accent6">
              <a:lumMod val="20000"/>
              <a:lumOff val="80000"/>
            </a:schemeClr>
          </a:solidFill>
          <a:ln w="57150">
            <a:solidFill>
              <a:schemeClr val="accent2">
                <a:lumMod val="75000"/>
              </a:schemeClr>
            </a:solidFill>
          </a:ln>
        </p:spPr>
        <p:txBody>
          <a:bodyPr wrap="none" rtlCol="0">
            <a:spAutoFit/>
          </a:bodyPr>
          <a:lstStyle/>
          <a:p>
            <a:r>
              <a:rPr lang="en-US" sz="3200" b="1" dirty="0">
                <a:solidFill>
                  <a:schemeClr val="tx2">
                    <a:lumMod val="75000"/>
                  </a:schemeClr>
                </a:solidFill>
              </a:rPr>
              <a:t>Evaluations, please!</a:t>
            </a:r>
          </a:p>
        </p:txBody>
      </p:sp>
      <p:sp>
        <p:nvSpPr>
          <p:cNvPr id="13" name="TextBox 12">
            <a:extLst>
              <a:ext uri="{FF2B5EF4-FFF2-40B4-BE49-F238E27FC236}">
                <a16:creationId xmlns:a16="http://schemas.microsoft.com/office/drawing/2014/main" id="{CAB302A3-9B41-224B-B453-1FD317F06056}"/>
              </a:ext>
            </a:extLst>
          </p:cNvPr>
          <p:cNvSpPr txBox="1"/>
          <p:nvPr/>
        </p:nvSpPr>
        <p:spPr>
          <a:xfrm>
            <a:off x="8882743" y="4000500"/>
            <a:ext cx="184731" cy="369332"/>
          </a:xfrm>
          <a:prstGeom prst="rect">
            <a:avLst/>
          </a:prstGeom>
          <a:noFill/>
        </p:spPr>
        <p:txBody>
          <a:bodyPr wrap="non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905000" y="2590800"/>
            <a:ext cx="4724400" cy="838200"/>
          </a:xfrm>
        </p:spPr>
        <p:txBody>
          <a:bodyPr/>
          <a:lstStyle/>
          <a:p>
            <a:r>
              <a:rPr lang="en-US" dirty="0"/>
              <a:t>WEBPAGE PHOTO HERE</a:t>
            </a:r>
          </a:p>
        </p:txBody>
      </p:sp>
      <p:sp>
        <p:nvSpPr>
          <p:cNvPr id="9" name="Slide Number Placeholder 8"/>
          <p:cNvSpPr>
            <a:spLocks noGrp="1"/>
          </p:cNvSpPr>
          <p:nvPr>
            <p:ph type="sldNum" sz="quarter" idx="16"/>
          </p:nvPr>
        </p:nvSpPr>
        <p:spPr/>
        <p:txBody>
          <a:bodyPr/>
          <a:lstStyle/>
          <a:p>
            <a:fld id="{111DB74A-73E3-49E8-8984-0D5D8C20C556}"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6</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a:t>What’s In a Name?</a:t>
            </a:r>
            <a:br>
              <a:rPr lang="en-US" b="1"/>
            </a:br>
            <a:r>
              <a:rPr lang="en-US" b="1"/>
              <a:t> A Look at Botanical Latin </a:t>
            </a:r>
            <a:endParaRPr lang="en-US" b="1" dirty="0"/>
          </a:p>
        </p:txBody>
      </p:sp>
      <p:sp>
        <p:nvSpPr>
          <p:cNvPr id="2" name="TextBox 1">
            <a:extLst>
              <a:ext uri="{FF2B5EF4-FFF2-40B4-BE49-F238E27FC236}">
                <a16:creationId xmlns:a16="http://schemas.microsoft.com/office/drawing/2014/main" id="{1C11B4F5-2F84-074F-82AC-25C550EBCE01}"/>
              </a:ext>
            </a:extLst>
          </p:cNvPr>
          <p:cNvSpPr txBox="1"/>
          <p:nvPr/>
        </p:nvSpPr>
        <p:spPr>
          <a:xfrm>
            <a:off x="4225636" y="3131127"/>
            <a:ext cx="1270348" cy="369332"/>
          </a:xfrm>
          <a:prstGeom prst="rect">
            <a:avLst/>
          </a:prstGeom>
          <a:noFill/>
        </p:spPr>
        <p:txBody>
          <a:bodyPr wrap="none" rtlCol="0">
            <a:spAutoFit/>
          </a:bodyPr>
          <a:lstStyle/>
          <a:p>
            <a:r>
              <a:rPr lang="en-US" dirty="0"/>
              <a:t>HANDOUTS</a:t>
            </a:r>
          </a:p>
        </p:txBody>
      </p:sp>
    </p:spTree>
    <p:extLst>
      <p:ext uri="{BB962C8B-B14F-4D97-AF65-F5344CB8AC3E}">
        <p14:creationId xmlns:p14="http://schemas.microsoft.com/office/powerpoint/2010/main" val="338800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7</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sp>
        <p:nvSpPr>
          <p:cNvPr id="2" name="TextBox 1">
            <a:extLst>
              <a:ext uri="{FF2B5EF4-FFF2-40B4-BE49-F238E27FC236}">
                <a16:creationId xmlns:a16="http://schemas.microsoft.com/office/drawing/2014/main" id="{28B2F86C-ABA0-B949-AB42-70568BD87927}"/>
              </a:ext>
            </a:extLst>
          </p:cNvPr>
          <p:cNvSpPr txBox="1"/>
          <p:nvPr/>
        </p:nvSpPr>
        <p:spPr>
          <a:xfrm>
            <a:off x="1524000" y="2959195"/>
            <a:ext cx="2089033" cy="2308324"/>
          </a:xfrm>
          <a:prstGeom prst="rect">
            <a:avLst/>
          </a:prstGeom>
          <a:noFill/>
        </p:spPr>
        <p:txBody>
          <a:bodyPr wrap="none" rtlCol="0">
            <a:spAutoFit/>
          </a:bodyPr>
          <a:lstStyle/>
          <a:p>
            <a:pPr marL="342900" indent="-342900">
              <a:buFont typeface="Wingdings" pitchFamily="2" charset="2"/>
              <a:buChar char="v"/>
            </a:pPr>
            <a:r>
              <a:rPr lang="en-US" sz="3600" dirty="0"/>
              <a:t>Name It</a:t>
            </a:r>
          </a:p>
          <a:p>
            <a:pPr marL="342900" indent="-342900">
              <a:buFont typeface="Wingdings" pitchFamily="2" charset="2"/>
              <a:buChar char="v"/>
            </a:pPr>
            <a:r>
              <a:rPr lang="en-US" sz="3600" dirty="0"/>
              <a:t>Write It</a:t>
            </a:r>
          </a:p>
          <a:p>
            <a:pPr marL="342900" indent="-342900">
              <a:buFont typeface="Wingdings" pitchFamily="2" charset="2"/>
              <a:buChar char="v"/>
            </a:pPr>
            <a:r>
              <a:rPr lang="en-US" sz="3600" dirty="0"/>
              <a:t>Say It</a:t>
            </a:r>
          </a:p>
          <a:p>
            <a:pPr marL="342900" indent="-342900">
              <a:buFont typeface="Wingdings" pitchFamily="2" charset="2"/>
              <a:buChar char="v"/>
            </a:pPr>
            <a:r>
              <a:rPr lang="en-US" sz="3600" dirty="0"/>
              <a:t>Hear It</a:t>
            </a:r>
          </a:p>
        </p:txBody>
      </p:sp>
      <p:sp>
        <p:nvSpPr>
          <p:cNvPr id="5" name="TextBox 4">
            <a:extLst>
              <a:ext uri="{FF2B5EF4-FFF2-40B4-BE49-F238E27FC236}">
                <a16:creationId xmlns:a16="http://schemas.microsoft.com/office/drawing/2014/main" id="{B0792E79-9478-9D42-81D4-BA6CEA5805B0}"/>
              </a:ext>
            </a:extLst>
          </p:cNvPr>
          <p:cNvSpPr txBox="1"/>
          <p:nvPr/>
        </p:nvSpPr>
        <p:spPr>
          <a:xfrm>
            <a:off x="1708033" y="2070832"/>
            <a:ext cx="1905000" cy="646331"/>
          </a:xfrm>
          <a:prstGeom prst="rect">
            <a:avLst/>
          </a:prstGeom>
          <a:noFill/>
        </p:spPr>
        <p:txBody>
          <a:bodyPr wrap="square" rtlCol="0">
            <a:spAutoFit/>
          </a:bodyPr>
          <a:lstStyle/>
          <a:p>
            <a:r>
              <a:rPr lang="en-US" sz="3600" b="1" u="sng" dirty="0">
                <a:solidFill>
                  <a:schemeClr val="tx2">
                    <a:lumMod val="75000"/>
                  </a:schemeClr>
                </a:solidFill>
              </a:rPr>
              <a:t>Agenda</a:t>
            </a:r>
          </a:p>
        </p:txBody>
      </p:sp>
    </p:spTree>
    <p:extLst>
      <p:ext uri="{BB962C8B-B14F-4D97-AF65-F5344CB8AC3E}">
        <p14:creationId xmlns:p14="http://schemas.microsoft.com/office/powerpoint/2010/main" val="300197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8</a:t>
            </a:fld>
            <a:endParaRPr lang="en-US" dirty="0"/>
          </a:p>
        </p:txBody>
      </p:sp>
      <p:sp>
        <p:nvSpPr>
          <p:cNvPr id="3" name="Rectangle 2">
            <a:extLst>
              <a:ext uri="{FF2B5EF4-FFF2-40B4-BE49-F238E27FC236}">
                <a16:creationId xmlns:a16="http://schemas.microsoft.com/office/drawing/2014/main" id="{A478B927-3BCB-DC4D-9F32-C26975404308}"/>
              </a:ext>
            </a:extLst>
          </p:cNvPr>
          <p:cNvSpPr/>
          <p:nvPr/>
        </p:nvSpPr>
        <p:spPr>
          <a:xfrm>
            <a:off x="1143000" y="3810000"/>
            <a:ext cx="6400800" cy="1754326"/>
          </a:xfrm>
          <a:prstGeom prst="rect">
            <a:avLst/>
          </a:prstGeom>
        </p:spPr>
        <p:txBody>
          <a:bodyPr wrap="square">
            <a:spAutoFit/>
          </a:bodyPr>
          <a:lstStyle/>
          <a:p>
            <a:pPr algn="ctr"/>
            <a:r>
              <a:rPr lang="en-US" sz="3600" b="1" dirty="0">
                <a:solidFill>
                  <a:schemeClr val="tx2">
                    <a:lumMod val="75000"/>
                  </a:schemeClr>
                </a:solidFill>
              </a:rPr>
              <a:t>We pause for a moment</a:t>
            </a:r>
          </a:p>
          <a:p>
            <a:pPr algn="ctr"/>
            <a:r>
              <a:rPr lang="en-US" sz="3600" b="1" dirty="0">
                <a:solidFill>
                  <a:schemeClr val="tx2">
                    <a:lumMod val="75000"/>
                  </a:schemeClr>
                </a:solidFill>
              </a:rPr>
              <a:t>to bring you this </a:t>
            </a:r>
          </a:p>
          <a:p>
            <a:pPr algn="ctr"/>
            <a:r>
              <a:rPr lang="en-US" sz="3600" b="1" dirty="0">
                <a:solidFill>
                  <a:schemeClr val="tx2">
                    <a:lumMod val="75000"/>
                  </a:schemeClr>
                </a:solidFill>
              </a:rPr>
              <a:t>public service announcement. </a:t>
            </a:r>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a:t>What’s In a Name?</a:t>
            </a:r>
            <a:br>
              <a:rPr lang="en-US" b="1"/>
            </a:br>
            <a:r>
              <a:rPr lang="en-US" b="1"/>
              <a:t> A Look at Botanical Latin </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111DB74A-73E3-49E8-8984-0D5D8C20C556}" type="slidenum">
              <a:rPr lang="en-US" smtClean="0"/>
              <a:pPr/>
              <a:t>9</a:t>
            </a:fld>
            <a:endParaRPr lang="en-US" dirty="0"/>
          </a:p>
        </p:txBody>
      </p:sp>
      <p:sp>
        <p:nvSpPr>
          <p:cNvPr id="8" name="Title 2">
            <a:extLst>
              <a:ext uri="{FF2B5EF4-FFF2-40B4-BE49-F238E27FC236}">
                <a16:creationId xmlns:a16="http://schemas.microsoft.com/office/drawing/2014/main" id="{967AF8DF-1CF0-DF47-98AE-09568D886DF9}"/>
              </a:ext>
            </a:extLst>
          </p:cNvPr>
          <p:cNvSpPr txBox="1">
            <a:spLocks/>
          </p:cNvSpPr>
          <p:nvPr/>
        </p:nvSpPr>
        <p:spPr>
          <a:xfrm>
            <a:off x="685800" y="685800"/>
            <a:ext cx="7772400" cy="1143000"/>
          </a:xfrm>
          <a:prstGeom prst="rect">
            <a:avLst/>
          </a:prstGeom>
          <a:solidFill>
            <a:schemeClr val="accent1">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r>
              <a:rPr lang="en-US" b="1" dirty="0"/>
              <a:t>What’s In a Name?</a:t>
            </a:r>
            <a:br>
              <a:rPr lang="en-US" b="1" dirty="0"/>
            </a:br>
            <a:r>
              <a:rPr lang="en-US" b="1" dirty="0"/>
              <a:t> A Look at Botanical Latin </a:t>
            </a:r>
          </a:p>
        </p:txBody>
      </p:sp>
      <p:sp>
        <p:nvSpPr>
          <p:cNvPr id="3" name="TextBox 2">
            <a:extLst>
              <a:ext uri="{FF2B5EF4-FFF2-40B4-BE49-F238E27FC236}">
                <a16:creationId xmlns:a16="http://schemas.microsoft.com/office/drawing/2014/main" id="{BCF3B492-C657-864F-B8F1-4F07D6EC861E}"/>
              </a:ext>
            </a:extLst>
          </p:cNvPr>
          <p:cNvSpPr txBox="1"/>
          <p:nvPr/>
        </p:nvSpPr>
        <p:spPr>
          <a:xfrm>
            <a:off x="1600200" y="3309878"/>
            <a:ext cx="5475345" cy="2862322"/>
          </a:xfrm>
          <a:prstGeom prst="rect">
            <a:avLst/>
          </a:prstGeom>
          <a:noFill/>
        </p:spPr>
        <p:txBody>
          <a:bodyPr wrap="none" rtlCol="0">
            <a:spAutoFit/>
          </a:bodyPr>
          <a:lstStyle/>
          <a:p>
            <a:r>
              <a:rPr lang="en-US" sz="3600" b="1" dirty="0">
                <a:solidFill>
                  <a:schemeClr val="tx2"/>
                </a:solidFill>
              </a:rPr>
              <a:t>Common vs. “Latin” names </a:t>
            </a:r>
            <a:endParaRPr lang="en-US" sz="3600" dirty="0">
              <a:solidFill>
                <a:schemeClr val="tx2"/>
              </a:solidFill>
            </a:endParaRPr>
          </a:p>
          <a:p>
            <a:r>
              <a:rPr lang="en-US" sz="3600" b="1" dirty="0">
                <a:solidFill>
                  <a:schemeClr val="tx2"/>
                </a:solidFill>
              </a:rPr>
              <a:t>Botanical Names</a:t>
            </a:r>
            <a:endParaRPr lang="en-US" sz="3600" dirty="0">
              <a:solidFill>
                <a:schemeClr val="tx2"/>
              </a:solidFill>
            </a:endParaRPr>
          </a:p>
          <a:p>
            <a:r>
              <a:rPr lang="en-US" sz="3600" b="1" dirty="0">
                <a:solidFill>
                  <a:schemeClr val="tx2"/>
                </a:solidFill>
              </a:rPr>
              <a:t>Botanical Latin</a:t>
            </a:r>
            <a:endParaRPr lang="en-US" sz="3600" dirty="0">
              <a:solidFill>
                <a:schemeClr val="tx2"/>
              </a:solidFill>
            </a:endParaRPr>
          </a:p>
          <a:p>
            <a:r>
              <a:rPr lang="en-US" sz="3600" b="1" u="sng" dirty="0">
                <a:solidFill>
                  <a:schemeClr val="tx2"/>
                </a:solidFill>
              </a:rPr>
              <a:t>Binomial Nomenclature</a:t>
            </a:r>
            <a:endParaRPr lang="en-US" sz="3600" dirty="0">
              <a:solidFill>
                <a:schemeClr val="tx2"/>
              </a:solidFill>
            </a:endParaRPr>
          </a:p>
          <a:p>
            <a:endParaRPr lang="en-US" sz="3600" dirty="0">
              <a:solidFill>
                <a:schemeClr val="tx2"/>
              </a:solidFill>
            </a:endParaRPr>
          </a:p>
        </p:txBody>
      </p:sp>
      <p:sp>
        <p:nvSpPr>
          <p:cNvPr id="4" name="Rectangle 3">
            <a:extLst>
              <a:ext uri="{FF2B5EF4-FFF2-40B4-BE49-F238E27FC236}">
                <a16:creationId xmlns:a16="http://schemas.microsoft.com/office/drawing/2014/main" id="{06DB539F-CCB6-CF41-A890-57BE36C348F4}"/>
              </a:ext>
            </a:extLst>
          </p:cNvPr>
          <p:cNvSpPr/>
          <p:nvPr/>
        </p:nvSpPr>
        <p:spPr>
          <a:xfrm>
            <a:off x="3505200" y="2161309"/>
            <a:ext cx="2133600" cy="584775"/>
          </a:xfrm>
          <a:prstGeom prst="rect">
            <a:avLst/>
          </a:prstGeom>
        </p:spPr>
        <p:txBody>
          <a:bodyPr wrap="square">
            <a:spAutoFit/>
          </a:bodyPr>
          <a:lstStyle/>
          <a:p>
            <a:pPr marL="342900" indent="-342900">
              <a:buFont typeface="Wingdings" pitchFamily="2" charset="2"/>
              <a:buChar char="v"/>
            </a:pPr>
            <a:r>
              <a:rPr lang="en-US" sz="3200" b="1" dirty="0">
                <a:solidFill>
                  <a:schemeClr val="tx2"/>
                </a:solidFill>
              </a:rPr>
              <a:t>Name It</a:t>
            </a:r>
          </a:p>
        </p:txBody>
      </p:sp>
    </p:spTree>
    <p:extLst>
      <p:ext uri="{BB962C8B-B14F-4D97-AF65-F5344CB8AC3E}">
        <p14:creationId xmlns:p14="http://schemas.microsoft.com/office/powerpoint/2010/main" val="3236783490"/>
      </p:ext>
    </p:extLst>
  </p:cSld>
  <p:clrMapOvr>
    <a:masterClrMapping/>
  </p:clrMapOvr>
</p:sld>
</file>

<file path=ppt/theme/theme1.xml><?xml version="1.0" encoding="utf-8"?>
<a:theme xmlns:a="http://schemas.openxmlformats.org/drawingml/2006/main" name="UCANR Intro slides ">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G Content slides">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no bottom logo)">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299935</Template>
  <TotalTime>964</TotalTime>
  <Words>3888</Words>
  <Application>Microsoft Macintosh PowerPoint</Application>
  <PresentationFormat>On-screen Show (4:3)</PresentationFormat>
  <Paragraphs>502</Paragraphs>
  <Slides>45</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Didot</vt:lpstr>
      <vt:lpstr>Georgia</vt:lpstr>
      <vt:lpstr>Helvetica</vt:lpstr>
      <vt:lpstr>Times</vt:lpstr>
      <vt:lpstr>Wingdings</vt:lpstr>
      <vt:lpstr>UCANR Intro slides </vt:lpstr>
      <vt:lpstr>MG Content slides</vt:lpstr>
      <vt:lpstr>Content (no bottom logo)</vt:lpstr>
      <vt:lpstr>What’s In a Name?  A Look at Botanical Latin </vt:lpstr>
      <vt:lpstr>Who Are Master Gardeners?</vt:lpstr>
      <vt:lpstr>Who Are Master Gardeners?</vt:lpstr>
      <vt:lpstr>Who Are Master Gardeners?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Nadine Hart</dc:creator>
  <cp:lastModifiedBy>Microsoft Office User</cp:lastModifiedBy>
  <cp:revision>61</cp:revision>
  <dcterms:created xsi:type="dcterms:W3CDTF">2019-08-07T21:26:16Z</dcterms:created>
  <dcterms:modified xsi:type="dcterms:W3CDTF">2022-12-05T14:00:59Z</dcterms:modified>
</cp:coreProperties>
</file>