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9" r:id="rId14"/>
    <p:sldId id="268" r:id="rId15"/>
    <p:sldId id="280" r:id="rId16"/>
    <p:sldId id="281"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E7CE"/>
          </a:solidFill>
        </a:fill>
      </a:tcStyle>
    </a:wholeTbl>
    <a:band2H>
      <a:tcTxStyle/>
      <a:tcStyle>
        <a:tcBdr/>
        <a:fill>
          <a:solidFill>
            <a:srgbClr val="EAF3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EE6CA"/>
          </a:solidFill>
        </a:fill>
      </a:tcStyle>
    </a:wholeTbl>
    <a:band2H>
      <a:tcTxStyle/>
      <a:tcStyle>
        <a:tcBdr/>
        <a:fill>
          <a:solidFill>
            <a:srgbClr val="FFF3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99"/>
  </p:normalViewPr>
  <p:slideViewPr>
    <p:cSldViewPr snapToGrid="0" snapToObjects="1">
      <p:cViewPr varScale="1">
        <p:scale>
          <a:sx n="54" d="100"/>
          <a:sy n="54" d="100"/>
        </p:scale>
        <p:origin x="106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ne Hart" userId="f0d2f376cd6ab93d" providerId="LiveId" clId="{696A530C-265C-4E0A-AEE6-A6813174D166}"/>
    <pc:docChg chg="modSld">
      <pc:chgData name="Nadine Hart" userId="f0d2f376cd6ab93d" providerId="LiveId" clId="{696A530C-265C-4E0A-AEE6-A6813174D166}" dt="2021-06-14T21:36:23.237" v="33" actId="20577"/>
      <pc:docMkLst>
        <pc:docMk/>
      </pc:docMkLst>
      <pc:sldChg chg="modSp mod">
        <pc:chgData name="Nadine Hart" userId="f0d2f376cd6ab93d" providerId="LiveId" clId="{696A530C-265C-4E0A-AEE6-A6813174D166}" dt="2021-06-14T21:35:44.308" v="32" actId="20577"/>
        <pc:sldMkLst>
          <pc:docMk/>
          <pc:sldMk cId="0" sldId="258"/>
        </pc:sldMkLst>
        <pc:spChg chg="mod">
          <ac:chgData name="Nadine Hart" userId="f0d2f376cd6ab93d" providerId="LiveId" clId="{696A530C-265C-4E0A-AEE6-A6813174D166}" dt="2021-06-14T21:35:44.308" v="32" actId="20577"/>
          <ac:spMkLst>
            <pc:docMk/>
            <pc:sldMk cId="0" sldId="258"/>
            <ac:spMk id="187" creationId="{00000000-0000-0000-0000-000000000000}"/>
          </ac:spMkLst>
        </pc:spChg>
      </pc:sldChg>
      <pc:sldChg chg="modSp mod">
        <pc:chgData name="Nadine Hart" userId="f0d2f376cd6ab93d" providerId="LiveId" clId="{696A530C-265C-4E0A-AEE6-A6813174D166}" dt="2021-06-14T21:36:23.237" v="33" actId="20577"/>
        <pc:sldMkLst>
          <pc:docMk/>
          <pc:sldMk cId="0" sldId="277"/>
        </pc:sldMkLst>
        <pc:spChg chg="mod">
          <ac:chgData name="Nadine Hart" userId="f0d2f376cd6ab93d" providerId="LiveId" clId="{696A530C-265C-4E0A-AEE6-A6813174D166}" dt="2021-06-14T21:36:23.237" v="33" actId="20577"/>
          <ac:spMkLst>
            <pc:docMk/>
            <pc:sldMk cId="0" sldId="277"/>
            <ac:spMk id="3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1143000" y="685800"/>
            <a:ext cx="4572000" cy="3429000"/>
          </a:xfrm>
          <a:prstGeom prst="rect">
            <a:avLst/>
          </a:prstGeom>
        </p:spPr>
        <p:txBody>
          <a:bodyPr/>
          <a:lstStyle/>
          <a:p>
            <a:endParaRPr/>
          </a:p>
        </p:txBody>
      </p:sp>
      <p:sp>
        <p:nvSpPr>
          <p:cNvPr id="174" name="Shape 1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ucce.ucdavis.edu/files/filelibrary/5842/25997.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unset.com/garden/climate-zones/climate-zone-central-californi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pPr defTabSz="457200">
              <a:lnSpc>
                <a:spcPct val="117999"/>
              </a:lnSpc>
              <a:defRPr>
                <a:latin typeface="Helvetica Neue"/>
                <a:ea typeface="Helvetica Neue"/>
                <a:cs typeface="Helvetica Neue"/>
                <a:sym typeface="Helvetica Neue"/>
              </a:defRPr>
            </a:pPr>
            <a:r>
              <a:t>Prepared by Peggy Beltramo with info from Nikki Duncan</a:t>
            </a:r>
          </a:p>
          <a:p>
            <a:pPr defTabSz="457200">
              <a:lnSpc>
                <a:spcPct val="117999"/>
              </a:lnSpc>
              <a:defRPr>
                <a:latin typeface="Helvetica Neue"/>
                <a:ea typeface="Helvetica Neue"/>
                <a:cs typeface="Helvetica Neue"/>
                <a:sym typeface="Helvetica Neue"/>
              </a:defRPr>
            </a:pPr>
            <a:r>
              <a:t>Presented 8/18</a:t>
            </a:r>
          </a:p>
          <a:p>
            <a:pPr defTabSz="457200">
              <a:lnSpc>
                <a:spcPct val="117999"/>
              </a:lnSpc>
              <a:defRPr>
                <a:latin typeface="Helvetica Neue"/>
                <a:ea typeface="Helvetica Neue"/>
                <a:cs typeface="Helvetica Neue"/>
                <a:sym typeface="Helvetica Neue"/>
              </a:defRPr>
            </a:pPr>
            <a:r>
              <a:t>Advertising:  Loomis Library and Community Center and UC Master Gardeners of Placer County partnered in a kickoff to initiate the Loomis Seed Library in June.</a:t>
            </a:r>
          </a:p>
          <a:p>
            <a:pPr defTabSz="457200">
              <a:lnSpc>
                <a:spcPct val="117999"/>
              </a:lnSpc>
              <a:defRPr>
                <a:latin typeface="Helvetica Neue"/>
                <a:ea typeface="Helvetica Neue"/>
                <a:cs typeface="Helvetica Neue"/>
                <a:sym typeface="Helvetica Neue"/>
              </a:defRPr>
            </a:pPr>
            <a:r>
              <a:t>FALL IS THE NEW SPRING! Did you know that you need to plant your fall/winter veg in July and August, so that they get established while the weather is still warm? Come and learn more about how to grow in the winter, starting in August!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noRot="1" noChangeAspect="1"/>
          </p:cNvSpPr>
          <p:nvPr>
            <p:ph type="sldImg"/>
          </p:nvPr>
        </p:nvSpPr>
        <p:spPr>
          <a:prstGeom prst="rect">
            <a:avLst/>
          </a:prstGeom>
        </p:spPr>
        <p:txBody>
          <a:bodyPr/>
          <a:lstStyle/>
          <a:p>
            <a:endParaRPr/>
          </a:p>
        </p:txBody>
      </p:sp>
      <p:sp>
        <p:nvSpPr>
          <p:cNvPr id="288" name="Shape 288"/>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weed soil, add compost. Healthy soil grows healthy plants, fewer pests.</a:t>
            </a:r>
          </a:p>
          <a:p>
            <a:pPr defTabSz="457200">
              <a:lnSpc>
                <a:spcPct val="117999"/>
              </a:lnSpc>
              <a:defRPr sz="2200">
                <a:latin typeface="Helvetica Neue"/>
                <a:ea typeface="Helvetica Neue"/>
                <a:cs typeface="Helvetica Neue"/>
                <a:sym typeface="Helvetica Neue"/>
              </a:defRPr>
            </a:pPr>
            <a:r>
              <a:t>Fertilizer. If you have a soil test, add what is needed.  Go lightly on N or not at all.  Do not fertilize after late fall.  New growth too susceptible to damage</a:t>
            </a:r>
          </a:p>
          <a:p>
            <a:pPr defTabSz="457200">
              <a:lnSpc>
                <a:spcPct val="117999"/>
              </a:lnSpc>
              <a:defRPr sz="2200">
                <a:latin typeface="Helvetica Neue"/>
                <a:ea typeface="Helvetica Neue"/>
                <a:cs typeface="Helvetica Neue"/>
                <a:sym typeface="Helvetica Neue"/>
              </a:defRPr>
            </a:pPr>
            <a:r>
              <a:t>When plants are established, mulch to keep roots warm. Don’t leave bare soil. Soil will compact, erode, lose nutrients.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noRot="1" noChangeAspect="1"/>
          </p:cNvSpPr>
          <p:nvPr>
            <p:ph type="sldImg"/>
          </p:nvPr>
        </p:nvSpPr>
        <p:spPr>
          <a:prstGeom prst="rect">
            <a:avLst/>
          </a:prstGeom>
        </p:spPr>
        <p:txBody>
          <a:bodyPr/>
          <a:lstStyle/>
          <a:p>
            <a:endParaRPr/>
          </a:p>
        </p:txBody>
      </p:sp>
      <p:sp>
        <p:nvSpPr>
          <p:cNvPr id="294" name="Shape 294"/>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Crop Rotation (Chart of handout)</a:t>
            </a:r>
          </a:p>
          <a:p>
            <a:pPr defTabSz="457200">
              <a:lnSpc>
                <a:spcPct val="117999"/>
              </a:lnSpc>
              <a:defRPr sz="2200">
                <a:latin typeface="Helvetica Neue"/>
                <a:ea typeface="Helvetica Neue"/>
                <a:cs typeface="Helvetica Neue"/>
                <a:sym typeface="Helvetica Neue"/>
              </a:defRPr>
            </a:pPr>
            <a:r>
              <a:t>Plant families need to be rotated, ideally on a 3 year basis. This prevents pests/diseases from remaining in the soil to reinfect next year’s plants; e.g. root knot nematodes on tomatoes.</a:t>
            </a:r>
          </a:p>
          <a:p>
            <a:pPr defTabSz="457200">
              <a:lnSpc>
                <a:spcPct val="117999"/>
              </a:lnSpc>
              <a:defRPr sz="2200">
                <a:latin typeface="Helvetica Neue"/>
                <a:ea typeface="Helvetica Neue"/>
                <a:cs typeface="Helvetica Neue"/>
                <a:sym typeface="Helvetica Neue"/>
              </a:defRPr>
            </a:pPr>
            <a:r>
              <a:t>Seeds or transplants.  Refer to chart. Chart of direct seed vs. transplants. Why direct seed? Root disturbance problems.</a:t>
            </a:r>
          </a:p>
          <a:p>
            <a:pPr defTabSz="457200">
              <a:lnSpc>
                <a:spcPct val="117999"/>
              </a:lnSpc>
              <a:defRPr sz="2200">
                <a:latin typeface="Helvetica Neue"/>
                <a:ea typeface="Helvetica Neue"/>
                <a:cs typeface="Helvetica Neue"/>
                <a:sym typeface="Helvetica Neue"/>
              </a:defRPr>
            </a:pPr>
            <a:r>
              <a:t>Succession Planting—to stretch out harvest.  (Plant more in 2 weeks, e.g., not all at once.)</a:t>
            </a:r>
          </a:p>
          <a:p>
            <a:pPr defTabSz="457200">
              <a:lnSpc>
                <a:spcPct val="117999"/>
              </a:lnSpc>
              <a:defRPr sz="2200">
                <a:latin typeface="Helvetica Neue"/>
                <a:ea typeface="Helvetica Neue"/>
                <a:cs typeface="Helvetica Neue"/>
                <a:sym typeface="Helvetica Neue"/>
              </a:defRPr>
            </a:pPr>
            <a:r>
              <a:t>Summer Sun - protect new seedlings from hot sun with shade cloth.  Use sticks with nail in top to secure. Show sample. (Finish nails have no heads.)</a:t>
            </a:r>
          </a:p>
          <a:p>
            <a:pPr defTabSz="457200">
              <a:lnSpc>
                <a:spcPct val="117999"/>
              </a:lnSpc>
              <a:defRPr sz="2200">
                <a:latin typeface="Helvetica Neue"/>
                <a:ea typeface="Helvetica Neue"/>
                <a:cs typeface="Helvetica Neue"/>
                <a:sym typeface="Helvetica Neue"/>
              </a:defRPr>
            </a:pPr>
            <a:r>
              <a:t>Winter freezes - use row cover or other season extenders to protect from freezing (only those crops that need protection).  Many crop flavors are sweeter with frosts and freezing temperatures such as carrots, beets, parsnips, brussels sprouts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noRot="1" noChangeAspect="1"/>
          </p:cNvSpPr>
          <p:nvPr>
            <p:ph type="sldImg"/>
          </p:nvPr>
        </p:nvSpPr>
        <p:spPr>
          <a:prstGeom prst="rect">
            <a:avLst/>
          </a:prstGeom>
        </p:spPr>
        <p:txBody>
          <a:bodyPr/>
          <a:lstStyle/>
          <a:p>
            <a:endParaRPr/>
          </a:p>
        </p:txBody>
      </p:sp>
      <p:sp>
        <p:nvSpPr>
          <p:cNvPr id="300" name="Shape 300"/>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Only water when needed, in long dry spell between rains</a:t>
            </a:r>
          </a:p>
          <a:p>
            <a:pPr defTabSz="457200">
              <a:lnSpc>
                <a:spcPct val="117999"/>
              </a:lnSpc>
              <a:defRPr sz="2200">
                <a:latin typeface="Helvetica Neue"/>
                <a:ea typeface="Helvetica Neue"/>
                <a:cs typeface="Helvetica Neue"/>
                <a:sym typeface="Helvetica Neue"/>
              </a:defRPr>
            </a:pPr>
            <a:r>
              <a:t>Weeding - some crops such as onions, garlic need weeding!  They say you can have one or the other.  There will be fewer weeds as they go dormant.</a:t>
            </a:r>
          </a:p>
          <a:p>
            <a:pPr defTabSz="457200">
              <a:lnSpc>
                <a:spcPct val="117999"/>
              </a:lnSpc>
              <a:defRPr sz="2200">
                <a:latin typeface="Helvetica Neue"/>
                <a:ea typeface="Helvetica Neue"/>
                <a:cs typeface="Helvetica Neue"/>
                <a:sym typeface="Helvetica Neue"/>
              </a:defRPr>
            </a:pPr>
            <a:r>
              <a:t>Pests - fewer pests in the winter, because they are overwintering.</a:t>
            </a:r>
          </a:p>
          <a:p>
            <a:pPr defTabSz="457200">
              <a:lnSpc>
                <a:spcPct val="117999"/>
              </a:lnSpc>
              <a:defRPr sz="2200">
                <a:latin typeface="Helvetica Neue"/>
                <a:ea typeface="Helvetica Neue"/>
                <a:cs typeface="Helvetica Neue"/>
                <a:sym typeface="Helvetica Neue"/>
              </a:defRPr>
            </a:pPr>
            <a:r>
              <a:t>Brassicas (see plant families list) most susceptible to cabbage worms and aphids.  Use insect row cover to help.  Fava beans in spring with get black aphids.  Food for the beneficials!  Wash off with water.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noRot="1" noChangeAspect="1"/>
          </p:cNvSpPr>
          <p:nvPr>
            <p:ph type="sldImg"/>
          </p:nvPr>
        </p:nvSpPr>
        <p:spPr>
          <a:prstGeom prst="rect">
            <a:avLst/>
          </a:prstGeom>
        </p:spPr>
        <p:txBody>
          <a:bodyPr/>
          <a:lstStyle/>
          <a:p>
            <a:endParaRPr/>
          </a:p>
        </p:txBody>
      </p:sp>
      <p:sp>
        <p:nvSpPr>
          <p:cNvPr id="306" name="Shape 306"/>
          <p:cNvSpPr>
            <a:spLocks noGrp="1"/>
          </p:cNvSpPr>
          <p:nvPr>
            <p:ph type="body" sz="quarter" idx="1"/>
          </p:nvPr>
        </p:nvSpPr>
        <p:spPr>
          <a:prstGeom prst="rect">
            <a:avLst/>
          </a:prstGeom>
        </p:spPr>
        <p:txBody>
          <a:bodyPr/>
          <a:lstStyle/>
          <a:p>
            <a:pPr defTabSz="457200">
              <a:lnSpc>
                <a:spcPct val="117999"/>
              </a:lnSpc>
              <a:defRPr sz="1500">
                <a:latin typeface="Helvetica Neue"/>
                <a:ea typeface="Helvetica Neue"/>
                <a:cs typeface="Helvetica Neue"/>
                <a:sym typeface="Helvetica Neue"/>
              </a:defRPr>
            </a:pPr>
            <a:r>
              <a:t>Don’t leave bare soil. Empty areas need protection (and a growing root)</a:t>
            </a:r>
          </a:p>
          <a:p>
            <a:pPr defTabSz="457200">
              <a:lnSpc>
                <a:spcPct val="117999"/>
              </a:lnSpc>
              <a:defRPr sz="1500">
                <a:latin typeface="Helvetica Neue"/>
                <a:ea typeface="Helvetica Neue"/>
                <a:cs typeface="Helvetica Neue"/>
                <a:sym typeface="Helvetica Neue"/>
              </a:defRPr>
            </a:pPr>
            <a:r>
              <a:t>Soil will compact, erode, lose nutrients.Soil organisms need food.</a:t>
            </a:r>
          </a:p>
          <a:p>
            <a:pPr defTabSz="457200">
              <a:lnSpc>
                <a:spcPct val="117999"/>
              </a:lnSpc>
              <a:defRPr sz="1500">
                <a:latin typeface="Helvetica Neue"/>
                <a:ea typeface="Helvetica Neue"/>
                <a:cs typeface="Helvetica Neue"/>
                <a:sym typeface="Helvetica Neue"/>
              </a:defRPr>
            </a:pPr>
            <a:r>
              <a:t>Cover the ground with something.  Use straw (hay has seeds—don’t plant a problem!) or cover crops</a:t>
            </a:r>
          </a:p>
          <a:p>
            <a:pPr defTabSz="457200">
              <a:lnSpc>
                <a:spcPct val="117999"/>
              </a:lnSpc>
              <a:defRPr sz="1500">
                <a:latin typeface="Helvetica Neue"/>
                <a:ea typeface="Helvetica Neue"/>
                <a:cs typeface="Helvetica Neue"/>
                <a:sym typeface="Helvetica Neue"/>
              </a:defRPr>
            </a:pPr>
            <a:r>
              <a:t>Cover crops frequently can be grown to harvest and eat!!  Can be dug back into the soil or be cut down and composted.  </a:t>
            </a:r>
          </a:p>
          <a:p>
            <a:pPr defTabSz="457200">
              <a:lnSpc>
                <a:spcPct val="117999"/>
              </a:lnSpc>
              <a:defRPr b="1">
                <a:latin typeface="Helvetica Neue"/>
                <a:ea typeface="Helvetica Neue"/>
                <a:cs typeface="Helvetica Neue"/>
                <a:sym typeface="Helvetica Neue"/>
              </a:defRPr>
            </a:pPr>
            <a:endParaRPr/>
          </a:p>
          <a:p>
            <a:pPr defTabSz="457200">
              <a:lnSpc>
                <a:spcPct val="117999"/>
              </a:lnSpc>
              <a:defRPr b="1">
                <a:latin typeface="Helvetica Neue"/>
                <a:ea typeface="Helvetica Neue"/>
                <a:cs typeface="Helvetica Neue"/>
                <a:sym typeface="Helvetica Neue"/>
              </a:defRPr>
            </a:pPr>
            <a:r>
              <a:t>All About Cover Crops    </a:t>
            </a:r>
            <a:r>
              <a:rPr u="sng">
                <a:uFill>
                  <a:solidFill>
                    <a:srgbClr val="0000FF"/>
                  </a:solidFill>
                </a:uFill>
                <a:hlinkClick r:id="rId3"/>
              </a:rPr>
              <a:t>http://ucce.ucdavis.edu/files/filelibrary/5842/25997.pdf</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noRot="1" noChangeAspect="1"/>
          </p:cNvSpPr>
          <p:nvPr>
            <p:ph type="sldImg"/>
          </p:nvPr>
        </p:nvSpPr>
        <p:spPr>
          <a:prstGeom prst="rect">
            <a:avLst/>
          </a:prstGeom>
        </p:spPr>
        <p:txBody>
          <a:bodyPr/>
          <a:lstStyle/>
          <a:p>
            <a:endParaRPr/>
          </a:p>
        </p:txBody>
      </p:sp>
      <p:sp>
        <p:nvSpPr>
          <p:cNvPr id="223" name="Shape 223"/>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Less physical work; less watering, weeding; fewer pests</a:t>
            </a:r>
          </a:p>
          <a:p>
            <a:pPr defTabSz="457200">
              <a:lnSpc>
                <a:spcPct val="117999"/>
              </a:lnSpc>
              <a:defRPr sz="2200">
                <a:latin typeface="Helvetica Neue"/>
                <a:ea typeface="Helvetica Neue"/>
                <a:cs typeface="Helvetica Neue"/>
                <a:sym typeface="Helvetica Neue"/>
              </a:defRPr>
            </a:pPr>
            <a:r>
              <a:t>large variety of crops to plant; easy harvesting/overwintering</a:t>
            </a:r>
          </a:p>
          <a:p>
            <a:pPr defTabSz="457200">
              <a:lnSpc>
                <a:spcPct val="117999"/>
              </a:lnSpc>
              <a:defRPr sz="2200">
                <a:latin typeface="Helvetica Neue"/>
                <a:ea typeface="Helvetica Neue"/>
                <a:cs typeface="Helvetica Neue"/>
                <a:sym typeface="Helvetica Neue"/>
              </a:defRPr>
            </a:pPr>
            <a:r>
              <a:t>promotes soil health (roots in soil to keep microorganisms happy)</a:t>
            </a:r>
          </a:p>
          <a:p>
            <a:pPr defTabSz="457200">
              <a:lnSpc>
                <a:spcPct val="117999"/>
              </a:lnSpc>
              <a:defRPr sz="2200">
                <a:latin typeface="Helvetica Neue"/>
                <a:ea typeface="Helvetica Neue"/>
                <a:cs typeface="Helvetica Neue"/>
                <a:sym typeface="Helvetica Neue"/>
              </a:defRPr>
            </a:pPr>
            <a:r>
              <a:t>eat healthy!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prstGeom prst="rect">
            <a:avLst/>
          </a:prstGeom>
        </p:spPr>
        <p:txBody>
          <a:bodyPr/>
          <a:lstStyle/>
          <a:p>
            <a:endParaRPr/>
          </a:p>
        </p:txBody>
      </p:sp>
      <p:sp>
        <p:nvSpPr>
          <p:cNvPr id="230" name="Shape 230"/>
          <p:cNvSpPr>
            <a:spLocks noGrp="1"/>
          </p:cNvSpPr>
          <p:nvPr>
            <p:ph type="body" sz="quarter" idx="1"/>
          </p:nvPr>
        </p:nvSpPr>
        <p:spPr>
          <a:prstGeom prst="rect">
            <a:avLst/>
          </a:prstGeom>
        </p:spPr>
        <p:txBody>
          <a:bodyPr/>
          <a:lstStyle/>
          <a:p>
            <a:pPr defTabSz="457200">
              <a:lnSpc>
                <a:spcPct val="117999"/>
              </a:lnSpc>
              <a:defRPr>
                <a:latin typeface="Helvetica Neue"/>
                <a:ea typeface="Helvetica Neue"/>
                <a:cs typeface="Helvetica Neue"/>
                <a:sym typeface="Helvetica Neue"/>
              </a:defRPr>
            </a:pPr>
            <a:r>
              <a:t>Sun Angle===Sun not as efficient. It takes 6 hrs. of winter sun to equal 2 hrs. in summer.</a:t>
            </a:r>
          </a:p>
          <a:p>
            <a:pPr defTabSz="457200">
              <a:lnSpc>
                <a:spcPct val="117999"/>
              </a:lnSpc>
              <a:defRPr>
                <a:latin typeface="Helvetica Neue"/>
                <a:ea typeface="Helvetica Neue"/>
                <a:cs typeface="Helvetica Neue"/>
                <a:sym typeface="Helvetica Neue"/>
              </a:defRPr>
            </a:pPr>
            <a:r>
              <a:t>Colder at bottom of hill.</a:t>
            </a:r>
          </a:p>
          <a:p>
            <a:pPr defTabSz="457200">
              <a:lnSpc>
                <a:spcPct val="117999"/>
              </a:lnSpc>
              <a:defRPr>
                <a:latin typeface="Helvetica Neue"/>
                <a:ea typeface="Helvetica Neue"/>
                <a:cs typeface="Helvetica Neue"/>
                <a:sym typeface="Helvetica Neue"/>
              </a:defRPr>
            </a:pPr>
            <a:endParaRPr/>
          </a:p>
          <a:p>
            <a:pPr defTabSz="457200">
              <a:lnSpc>
                <a:spcPct val="117999"/>
              </a:lnSpc>
              <a:defRPr>
                <a:latin typeface="Helvetica Neue"/>
                <a:ea typeface="Helvetica Neue"/>
                <a:cs typeface="Helvetica Neue"/>
                <a:sym typeface="Helvetica Neue"/>
              </a:defRPr>
            </a:pPr>
            <a:r>
              <a:t>“Sunset ZONE 7. Oregon's Rogue River Valley, California's High Foothills</a:t>
            </a:r>
          </a:p>
          <a:p>
            <a:pPr defTabSz="457200">
              <a:lnSpc>
                <a:spcPct val="117999"/>
              </a:lnSpc>
              <a:defRPr>
                <a:latin typeface="Helvetica Neue"/>
                <a:ea typeface="Helvetica Neue"/>
                <a:cs typeface="Helvetica Neue"/>
                <a:sym typeface="Helvetica Neue"/>
              </a:defRPr>
            </a:pPr>
            <a:r>
              <a:t>Growing season: May to early Oct. Summers are hot and dry; typical winter lows run from 23 degrees to 9 degrees F. The summer-winter contrast suits plants that need dry, hot summers and moist, only moderately cold winters.” </a:t>
            </a:r>
          </a:p>
          <a:p>
            <a:pPr defTabSz="457200">
              <a:lnSpc>
                <a:spcPct val="117999"/>
              </a:lnSpc>
              <a:defRPr>
                <a:latin typeface="Helvetica Neue"/>
                <a:ea typeface="Helvetica Neue"/>
                <a:cs typeface="Helvetica Neue"/>
                <a:sym typeface="Helvetica Neue"/>
              </a:defRPr>
            </a:pPr>
            <a:endParaRPr/>
          </a:p>
          <a:p>
            <a:pPr defTabSz="457200">
              <a:lnSpc>
                <a:spcPct val="117999"/>
              </a:lnSpc>
              <a:defRPr>
                <a:latin typeface="Helvetica Neue"/>
                <a:ea typeface="Helvetica Neue"/>
                <a:cs typeface="Helvetica Neue"/>
                <a:sym typeface="Helvetica Neue"/>
              </a:defRPr>
            </a:pPr>
            <a:r>
              <a:t>When to Plant</a:t>
            </a:r>
          </a:p>
          <a:p>
            <a:pPr defTabSz="457200">
              <a:lnSpc>
                <a:spcPct val="117999"/>
              </a:lnSpc>
              <a:defRPr>
                <a:latin typeface="Helvetica Neue"/>
                <a:ea typeface="Helvetica Neue"/>
                <a:cs typeface="Helvetica Neue"/>
                <a:sym typeface="Helvetica Neue"/>
              </a:defRPr>
            </a:pPr>
            <a:r>
              <a:t>Most fall/winter vegetables are planted in August/September; although with climate change, all bets are off..  Refer to planting guide.</a:t>
            </a:r>
          </a:p>
          <a:p>
            <a:pPr defTabSz="457200">
              <a:lnSpc>
                <a:spcPct val="117999"/>
              </a:lnSpc>
              <a:defRPr b="1">
                <a:latin typeface="Helvetica Neue"/>
                <a:ea typeface="Helvetica Neue"/>
                <a:cs typeface="Helvetica Neue"/>
                <a:sym typeface="Helvetica Neue"/>
              </a:defRPr>
            </a:pPr>
            <a:r>
              <a:t>Look at veg guide—note direct seed vs. transplant</a:t>
            </a:r>
          </a:p>
          <a:p>
            <a:pPr defTabSz="457200">
              <a:lnSpc>
                <a:spcPct val="117999"/>
              </a:lnSpc>
              <a:defRPr b="1">
                <a:latin typeface="Helvetica Neue"/>
                <a:ea typeface="Helvetica Neue"/>
                <a:cs typeface="Helvetica Neue"/>
                <a:sym typeface="Helvetica Neue"/>
              </a:defRPr>
            </a:pPr>
            <a:endParaRPr/>
          </a:p>
          <a:p>
            <a:pPr defTabSz="457200">
              <a:lnSpc>
                <a:spcPct val="117999"/>
              </a:lnSpc>
              <a:defRPr>
                <a:latin typeface="Helvetica Neue"/>
                <a:ea typeface="Helvetica Neue"/>
                <a:cs typeface="Helvetica Neue"/>
                <a:sym typeface="Helvetica Neue"/>
              </a:defRPr>
            </a:pPr>
            <a:r>
              <a:t>Frost Freezing</a:t>
            </a:r>
          </a:p>
          <a:p>
            <a:pPr defTabSz="457200">
              <a:lnSpc>
                <a:spcPct val="117999"/>
              </a:lnSpc>
              <a:defRPr>
                <a:latin typeface="Helvetica Neue"/>
                <a:ea typeface="Helvetica Neue"/>
                <a:cs typeface="Helvetica Neue"/>
                <a:sym typeface="Helvetica Neue"/>
              </a:defRPr>
            </a:pPr>
            <a:r>
              <a:t>If you are in a colder area, find cold hardy varieties.</a:t>
            </a:r>
          </a:p>
          <a:p>
            <a:pPr defTabSz="457200">
              <a:lnSpc>
                <a:spcPct val="117999"/>
              </a:lnSpc>
              <a:defRPr>
                <a:latin typeface="Helvetica Neue"/>
                <a:ea typeface="Helvetica Neue"/>
                <a:cs typeface="Helvetica Neue"/>
                <a:sym typeface="Helvetica Neue"/>
              </a:defRPr>
            </a:pPr>
            <a:r>
              <a:t>Some crops need protection from freezing, even though they prefer cooler weather —like lettuce and radishes.</a:t>
            </a:r>
          </a:p>
          <a:p>
            <a:pPr defTabSz="457200">
              <a:lnSpc>
                <a:spcPct val="117999"/>
              </a:lnSpc>
              <a:defRPr>
                <a:latin typeface="Helvetica Neue"/>
                <a:ea typeface="Helvetica Neue"/>
                <a:cs typeface="Helvetica Neue"/>
                <a:sym typeface="Helvetica Neue"/>
              </a:defRPr>
            </a:pPr>
            <a:r>
              <a:t>Use row cover, also good for protection from insect damage. (No need for pollination—we don’t eat fruit of these plants)     Row cover sample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lvl1pPr>
              <a:defRPr sz="1400"/>
            </a:lvl1pPr>
          </a:lstStyle>
          <a:p>
            <a:r>
              <a:t>Gardeners in the western United States sometimes are confused when confronted with the 11 Hardiness Zones created by the USDA, because we are used to a 24-zone climate system created by Sunset Magazine. The Sunset zone maps, considered the standard gardening references in the West, are more precise than the USDA's, since they factor in not only winter minimum temperatures, but also summer highs, lengths of growing seasons, humidity, and rainfall patterns.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p>
            <a:r>
              <a:rPr u="sng">
                <a:solidFill>
                  <a:srgbClr val="0000FF"/>
                </a:solidFill>
                <a:uFill>
                  <a:solidFill>
                    <a:srgbClr val="0000FF"/>
                  </a:solidFill>
                </a:uFill>
                <a:hlinkClick r:id="rId3"/>
              </a:rPr>
              <a:t>https://www.sunset.com/garden/climate-zones/climate-zone-central-california</a:t>
            </a:r>
          </a:p>
          <a:p>
            <a:r>
              <a:t>(COLFAX) ZONE 7. Oregon’s Rogue River Valley, California’s High Foothills</a:t>
            </a:r>
          </a:p>
          <a:p>
            <a:r>
              <a:t>Growing season: May to early Oct. Summers are hot and dry; typical winter lows run from 23 degrees to 9 degrees F/-5 degrees to -13 degrees C. The summer-winter contrast suits plants that need dry, hot summers and moist, only moderately cold winters.</a:t>
            </a:r>
          </a:p>
          <a:p>
            <a:r>
              <a:t>ZONE 9. Thermal Belts of California’s Central Valley</a:t>
            </a:r>
          </a:p>
          <a:p>
            <a:r>
              <a:t>Growing season: late Feb. through Dec. Zone 9 is located in the higher elevations around Zone 8, but its summers are just as hot; its winter lows are slightly higher (temperatures range from 28 degrees to 18 degrees F/-2 degrees to -8 degrees C). Rainfall pattern is the same as in Zone 8.</a:t>
            </a:r>
          </a:p>
          <a:p>
            <a:r>
              <a:t>ZONE 14. Inland Northern and Central California</a:t>
            </a:r>
          </a:p>
          <a:p>
            <a:r>
              <a:t>Growing season: early Mar. to mid-Nov., with rain coming in the remaining months. Periodic intrusions of marine air temper summer heat and winter cold (lows run from 26 degrees to 16 degrees F/-3 degrees to -9 degrees C). Mediterranean-climate plants are at home here.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prstGeom prst="rect">
            <a:avLst/>
          </a:prstGeom>
        </p:spPr>
        <p:txBody>
          <a:bodyPr/>
          <a:lstStyle/>
          <a:p>
            <a:endParaRPr/>
          </a:p>
        </p:txBody>
      </p:sp>
      <p:sp>
        <p:nvSpPr>
          <p:cNvPr id="253" name="Shape 253"/>
          <p:cNvSpPr>
            <a:spLocks noGrp="1"/>
          </p:cNvSpPr>
          <p:nvPr>
            <p:ph type="body" sz="quarter" idx="1"/>
          </p:nvPr>
        </p:nvSpPr>
        <p:spPr>
          <a:prstGeom prst="rect">
            <a:avLst/>
          </a:prstGeom>
        </p:spPr>
        <p:txBody>
          <a:bodyPr/>
          <a:lstStyle>
            <a:lvl1pPr>
              <a:defRPr sz="1400"/>
            </a:lvl1pPr>
          </a:lstStyle>
          <a:p>
            <a:r>
              <a:t>Two sides= Cool season Veg vs. Warm Season Veg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prstGeom prst="rect">
            <a:avLst/>
          </a:prstGeom>
        </p:spPr>
        <p:txBody>
          <a:bodyPr/>
          <a:lstStyle/>
          <a:p>
            <a:endParaRPr/>
          </a:p>
        </p:txBody>
      </p:sp>
      <p:sp>
        <p:nvSpPr>
          <p:cNvPr id="253" name="Shape 253"/>
          <p:cNvSpPr>
            <a:spLocks noGrp="1"/>
          </p:cNvSpPr>
          <p:nvPr>
            <p:ph type="body" sz="quarter" idx="1"/>
          </p:nvPr>
        </p:nvSpPr>
        <p:spPr>
          <a:prstGeom prst="rect">
            <a:avLst/>
          </a:prstGeom>
        </p:spPr>
        <p:txBody>
          <a:bodyPr/>
          <a:lstStyle>
            <a:lvl1pPr>
              <a:defRPr sz="1400"/>
            </a:lvl1pPr>
          </a:lstStyle>
          <a:p>
            <a:r>
              <a:t>Two sides= Cool season Veg vs. Warm Season Veg</a:t>
            </a:r>
          </a:p>
        </p:txBody>
      </p:sp>
    </p:spTree>
    <p:extLst>
      <p:ext uri="{BB962C8B-B14F-4D97-AF65-F5344CB8AC3E}">
        <p14:creationId xmlns:p14="http://schemas.microsoft.com/office/powerpoint/2010/main" val="250105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prstGeom prst="rect">
            <a:avLst/>
          </a:prstGeom>
        </p:spPr>
        <p:txBody>
          <a:bodyPr/>
          <a:lstStyle/>
          <a:p>
            <a:endParaRPr/>
          </a:p>
        </p:txBody>
      </p:sp>
      <p:sp>
        <p:nvSpPr>
          <p:cNvPr id="253" name="Shape 253"/>
          <p:cNvSpPr>
            <a:spLocks noGrp="1"/>
          </p:cNvSpPr>
          <p:nvPr>
            <p:ph type="body" sz="quarter" idx="1"/>
          </p:nvPr>
        </p:nvSpPr>
        <p:spPr>
          <a:prstGeom prst="rect">
            <a:avLst/>
          </a:prstGeom>
        </p:spPr>
        <p:txBody>
          <a:bodyPr/>
          <a:lstStyle>
            <a:lvl1pPr>
              <a:defRPr sz="1400"/>
            </a:lvl1pPr>
          </a:lstStyle>
          <a:p>
            <a:r>
              <a:t>Two sides= Cool season Veg vs. Warm Season Veg</a:t>
            </a:r>
          </a:p>
        </p:txBody>
      </p:sp>
    </p:spTree>
    <p:extLst>
      <p:ext uri="{BB962C8B-B14F-4D97-AF65-F5344CB8AC3E}">
        <p14:creationId xmlns:p14="http://schemas.microsoft.com/office/powerpoint/2010/main" val="2200499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noRot="1" noChangeAspect="1"/>
          </p:cNvSpPr>
          <p:nvPr>
            <p:ph type="sldImg"/>
          </p:nvPr>
        </p:nvSpPr>
        <p:spPr>
          <a:prstGeom prst="rect">
            <a:avLst/>
          </a:prstGeom>
        </p:spPr>
        <p:txBody>
          <a:bodyPr/>
          <a:lstStyle/>
          <a:p>
            <a:endParaRPr/>
          </a:p>
        </p:txBody>
      </p:sp>
      <p:sp>
        <p:nvSpPr>
          <p:cNvPr id="282" name="Shape 282"/>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http://blackfoxhomestead.com/uncategorized/how-to-read-a-seed-packet/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3" name="Title Text"/>
          <p:cNvSpPr txBox="1">
            <a:spLocks noGrp="1"/>
          </p:cNvSpPr>
          <p:nvPr>
            <p:ph type="title"/>
          </p:nvPr>
        </p:nvSpPr>
        <p:spPr>
          <a:prstGeom prst="rect">
            <a:avLst/>
          </a:prstGeom>
        </p:spPr>
        <p:txBody>
          <a:bodyPr/>
          <a:lstStyle/>
          <a:p>
            <a:r>
              <a:t>Title Text</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Picture Placeholder 7"/>
          <p:cNvSpPr>
            <a:spLocks noGrp="1"/>
          </p:cNvSpPr>
          <p:nvPr>
            <p:ph type="pic" sz="quarter" idx="13"/>
          </p:nvPr>
        </p:nvSpPr>
        <p:spPr>
          <a:xfrm>
            <a:off x="3429000" y="2133600"/>
            <a:ext cx="2286000" cy="1828800"/>
          </a:xfrm>
          <a:prstGeom prst="rect">
            <a:avLst/>
          </a:prstGeom>
        </p:spPr>
        <p:txBody>
          <a:bodyPr lIns="91439" rIns="91439">
            <a:noAutofit/>
          </a:bodyPr>
          <a:lstStyle/>
          <a:p>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457200" y="274638"/>
            <a:ext cx="8229600" cy="1143001"/>
          </a:xfrm>
          <a:prstGeom prst="rect">
            <a:avLst/>
          </a:prstGeom>
          <a:noFill/>
        </p:spPr>
        <p:txBody>
          <a:bodyPr/>
          <a:lstStyle/>
          <a:p>
            <a:r>
              <a:t>Title Text</a:t>
            </a:r>
          </a:p>
        </p:txBody>
      </p:sp>
      <p:sp>
        <p:nvSpPr>
          <p:cNvPr id="111" name="Body Level One…"/>
          <p:cNvSpPr txBox="1">
            <a:spLocks noGrp="1"/>
          </p:cNvSpPr>
          <p:nvPr>
            <p:ph type="body" idx="1"/>
          </p:nvPr>
        </p:nvSpPr>
        <p:spPr>
          <a:xfrm>
            <a:off x="457200" y="1600200"/>
            <a:ext cx="8229600" cy="40386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content, photo">
    <p:spTree>
      <p:nvGrpSpPr>
        <p:cNvPr id="1" name=""/>
        <p:cNvGrpSpPr/>
        <p:nvPr/>
      </p:nvGrpSpPr>
      <p:grpSpPr>
        <a:xfrm>
          <a:off x="0" y="0"/>
          <a:ext cx="0" cy="0"/>
          <a:chOff x="0" y="0"/>
          <a:chExt cx="0" cy="0"/>
        </a:xfrm>
      </p:grpSpPr>
      <p:sp>
        <p:nvSpPr>
          <p:cNvPr id="119" name="Body Level One…"/>
          <p:cNvSpPr txBox="1">
            <a:spLocks noGrp="1"/>
          </p:cNvSpPr>
          <p:nvPr>
            <p:ph type="body" sz="half" idx="1"/>
          </p:nvPr>
        </p:nvSpPr>
        <p:spPr>
          <a:xfrm>
            <a:off x="457200" y="1600200"/>
            <a:ext cx="4724400" cy="4419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21" name="Picture Placeholder 9"/>
          <p:cNvSpPr>
            <a:spLocks noGrp="1"/>
          </p:cNvSpPr>
          <p:nvPr>
            <p:ph type="pic" sz="quarter" idx="13"/>
          </p:nvPr>
        </p:nvSpPr>
        <p:spPr>
          <a:xfrm>
            <a:off x="5486400" y="1600200"/>
            <a:ext cx="2743200" cy="2514600"/>
          </a:xfrm>
          <a:prstGeom prst="rect">
            <a:avLst/>
          </a:prstGeom>
        </p:spPr>
        <p:txBody>
          <a:bodyPr lIns="91439" rIns="91439">
            <a:noAutofit/>
          </a:bodyPr>
          <a:lstStyle/>
          <a:p>
            <a:endParaRPr/>
          </a:p>
        </p:txBody>
      </p:sp>
      <p:sp>
        <p:nvSpPr>
          <p:cNvPr id="122" name="Title Text"/>
          <p:cNvSpPr txBox="1">
            <a:spLocks noGrp="1"/>
          </p:cNvSpPr>
          <p:nvPr>
            <p:ph type="title"/>
          </p:nvPr>
        </p:nvSpPr>
        <p:spPr>
          <a:xfrm>
            <a:off x="457200" y="274638"/>
            <a:ext cx="8229600" cy="1143001"/>
          </a:xfrm>
          <a:prstGeom prst="rect">
            <a:avLst/>
          </a:prstGeom>
          <a:noFill/>
        </p:spPr>
        <p:txBody>
          <a:bodyPr/>
          <a:lstStyle/>
          <a:p>
            <a:r>
              <a:t>Title Text</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Content and photo">
    <p:spTree>
      <p:nvGrpSpPr>
        <p:cNvPr id="1" name=""/>
        <p:cNvGrpSpPr/>
        <p:nvPr/>
      </p:nvGrpSpPr>
      <p:grpSpPr>
        <a:xfrm>
          <a:off x="0" y="0"/>
          <a:ext cx="0" cy="0"/>
          <a:chOff x="0" y="0"/>
          <a:chExt cx="0" cy="0"/>
        </a:xfrm>
      </p:grpSpPr>
      <p:sp>
        <p:nvSpPr>
          <p:cNvPr id="129" name="Body Level One…"/>
          <p:cNvSpPr txBox="1">
            <a:spLocks noGrp="1"/>
          </p:cNvSpPr>
          <p:nvPr>
            <p:ph type="body" sz="half" idx="1"/>
          </p:nvPr>
        </p:nvSpPr>
        <p:spPr>
          <a:xfrm>
            <a:off x="457200" y="685800"/>
            <a:ext cx="4724400" cy="4419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31" name="Picture Placeholder 9"/>
          <p:cNvSpPr>
            <a:spLocks noGrp="1"/>
          </p:cNvSpPr>
          <p:nvPr>
            <p:ph type="pic" sz="quarter" idx="13"/>
          </p:nvPr>
        </p:nvSpPr>
        <p:spPr>
          <a:xfrm>
            <a:off x="5486400" y="685800"/>
            <a:ext cx="2743200" cy="2514600"/>
          </a:xfrm>
          <a:prstGeom prst="rect">
            <a:avLst/>
          </a:prstGeom>
        </p:spPr>
        <p:txBody>
          <a:bodyPr lIns="91439" rIns="91439">
            <a:noAutofit/>
          </a:bodyPr>
          <a:lstStyle/>
          <a:p>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subtitle, content">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457200" y="274638"/>
            <a:ext cx="8229600" cy="1143001"/>
          </a:xfrm>
          <a:prstGeom prst="rect">
            <a:avLst/>
          </a:prstGeom>
          <a:noFill/>
        </p:spPr>
        <p:txBody>
          <a:bodyPr/>
          <a:lstStyle/>
          <a:p>
            <a:r>
              <a:t>Title Text</a:t>
            </a:r>
          </a:p>
        </p:txBody>
      </p:sp>
      <p:sp>
        <p:nvSpPr>
          <p:cNvPr id="139" name="Body Level One…"/>
          <p:cNvSpPr txBox="1">
            <a:spLocks noGrp="1"/>
          </p:cNvSpPr>
          <p:nvPr>
            <p:ph type="body" sz="quarter" idx="1"/>
          </p:nvPr>
        </p:nvSpPr>
        <p:spPr>
          <a:xfrm>
            <a:off x="457200" y="1535112"/>
            <a:ext cx="8229600" cy="639763"/>
          </a:xfrm>
          <a:prstGeom prst="rect">
            <a:avLst/>
          </a:prstGeom>
        </p:spPr>
        <p:txBody>
          <a:bodyPr anchor="b"/>
          <a:lstStyle>
            <a:lvl1pPr marL="0" indent="0" algn="ctr">
              <a:defRPr>
                <a:solidFill>
                  <a:schemeClr val="accent2"/>
                </a:solidFill>
              </a:defRPr>
            </a:lvl1pPr>
            <a:lvl2pPr marL="0" indent="457200" algn="ctr">
              <a:buSzTx/>
              <a:buNone/>
              <a:defRPr>
                <a:solidFill>
                  <a:schemeClr val="accent2"/>
                </a:solidFill>
              </a:defRPr>
            </a:lvl2pPr>
            <a:lvl3pPr marL="0" indent="914400" algn="ctr">
              <a:buSzTx/>
              <a:buNone/>
              <a:defRPr>
                <a:solidFill>
                  <a:schemeClr val="accent2"/>
                </a:solidFill>
              </a:defRPr>
            </a:lvl3pPr>
            <a:lvl4pPr marL="0" indent="1371600" algn="ctr">
              <a:buSzTx/>
              <a:buNone/>
              <a:defRPr>
                <a:solidFill>
                  <a:schemeClr val="accent2"/>
                </a:solidFill>
              </a:defRPr>
            </a:lvl4pPr>
            <a:lvl5pPr marL="0" indent="1828800" algn="ctr">
              <a:buSzTx/>
              <a:buNone/>
              <a:defRPr>
                <a:solidFill>
                  <a:schemeClr val="accent2"/>
                </a:solidFill>
              </a:defRPr>
            </a:lvl5pPr>
          </a:lstStyle>
          <a:p>
            <a:r>
              <a:t>Body Level One</a:t>
            </a:r>
          </a:p>
          <a:p>
            <a:pPr lvl="1"/>
            <a:r>
              <a:t>Body Level Two</a:t>
            </a:r>
          </a:p>
          <a:p>
            <a:pPr lvl="2"/>
            <a:r>
              <a:t>Body Level Three</a:t>
            </a:r>
          </a:p>
          <a:p>
            <a:pPr lvl="3"/>
            <a:r>
              <a:t>Body Level Four</a:t>
            </a:r>
          </a:p>
          <a:p>
            <a:pPr lvl="4"/>
            <a:r>
              <a:t>Body Level Five</a:t>
            </a:r>
          </a:p>
        </p:txBody>
      </p:sp>
      <p:sp>
        <p:nvSpPr>
          <p:cNvPr id="1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47" name="Title Text"/>
          <p:cNvSpPr txBox="1">
            <a:spLocks noGrp="1"/>
          </p:cNvSpPr>
          <p:nvPr>
            <p:ph type="title"/>
          </p:nvPr>
        </p:nvSpPr>
        <p:spPr>
          <a:xfrm>
            <a:off x="1792288" y="4800600"/>
            <a:ext cx="5486401" cy="566738"/>
          </a:xfrm>
          <a:prstGeom prst="rect">
            <a:avLst/>
          </a:prstGeom>
          <a:noFill/>
        </p:spPr>
        <p:txBody>
          <a:bodyPr anchor="b"/>
          <a:lstStyle>
            <a:lvl1pPr>
              <a:defRPr sz="2000" b="1"/>
            </a:lvl1pPr>
          </a:lstStyle>
          <a:p>
            <a:r>
              <a:t>Title Text</a:t>
            </a:r>
          </a:p>
        </p:txBody>
      </p:sp>
      <p:sp>
        <p:nvSpPr>
          <p:cNvPr id="148"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149" name="Body Level One…"/>
          <p:cNvSpPr txBox="1">
            <a:spLocks noGrp="1"/>
          </p:cNvSpPr>
          <p:nvPr>
            <p:ph type="body" sz="quarter" idx="1"/>
          </p:nvPr>
        </p:nvSpPr>
        <p:spPr>
          <a:xfrm>
            <a:off x="1792288" y="5367337"/>
            <a:ext cx="5486401" cy="576263"/>
          </a:xfrm>
          <a:prstGeom prst="rect">
            <a:avLst/>
          </a:prstGeom>
        </p:spPr>
        <p:txBody>
          <a:bodyPr/>
          <a:lstStyle>
            <a:lvl1pPr marL="0" indent="0">
              <a:spcBef>
                <a:spcPts val="300"/>
              </a:spcBef>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 Top">
    <p:bg>
      <p:bgPr>
        <a:solidFill>
          <a:srgbClr val="B7F6BC">
            <a:alpha val="92872"/>
          </a:srgbClr>
        </a:solidFill>
        <a:effectLst/>
      </p:bgPr>
    </p:bg>
    <p:spTree>
      <p:nvGrpSpPr>
        <p:cNvPr id="1" name=""/>
        <p:cNvGrpSpPr/>
        <p:nvPr/>
      </p:nvGrpSpPr>
      <p:grpSpPr>
        <a:xfrm>
          <a:off x="0" y="0"/>
          <a:ext cx="0" cy="0"/>
          <a:chOff x="0" y="0"/>
          <a:chExt cx="0" cy="0"/>
        </a:xfrm>
      </p:grpSpPr>
      <p:pic>
        <p:nvPicPr>
          <p:cNvPr id="157" name="dash-line.png" descr="dash-line.png"/>
          <p:cNvPicPr>
            <a:picLocks noChangeAspect="1"/>
          </p:cNvPicPr>
          <p:nvPr/>
        </p:nvPicPr>
        <p:blipFill>
          <a:blip r:embed="rId2"/>
          <a:srcRect t="21428" r="64508" b="16071"/>
          <a:stretch>
            <a:fillRect/>
          </a:stretch>
        </p:blipFill>
        <p:spPr>
          <a:xfrm>
            <a:off x="312539" y="1303734"/>
            <a:ext cx="8518922" cy="312540"/>
          </a:xfrm>
          <a:prstGeom prst="rect">
            <a:avLst/>
          </a:prstGeom>
          <a:ln w="12700">
            <a:miter lim="400000"/>
          </a:ln>
        </p:spPr>
      </p:pic>
      <p:pic>
        <p:nvPicPr>
          <p:cNvPr id="158" name="dash-line.png" descr="dash-line.png"/>
          <p:cNvPicPr>
            <a:picLocks noChangeAspect="1"/>
          </p:cNvPicPr>
          <p:nvPr/>
        </p:nvPicPr>
        <p:blipFill>
          <a:blip r:embed="rId2"/>
          <a:srcRect t="19642" r="61904" b="17857"/>
          <a:stretch>
            <a:fillRect/>
          </a:stretch>
        </p:blipFill>
        <p:spPr>
          <a:xfrm>
            <a:off x="0" y="6286500"/>
            <a:ext cx="9144000" cy="312540"/>
          </a:xfrm>
          <a:prstGeom prst="rect">
            <a:avLst/>
          </a:prstGeom>
          <a:ln w="12700">
            <a:miter lim="400000"/>
          </a:ln>
        </p:spPr>
      </p:pic>
      <p:pic>
        <p:nvPicPr>
          <p:cNvPr id="159" name="dash-line.png" descr="dash-line.png"/>
          <p:cNvPicPr>
            <a:picLocks/>
          </p:cNvPicPr>
          <p:nvPr/>
        </p:nvPicPr>
        <p:blipFill>
          <a:blip r:embed="rId2"/>
          <a:srcRect t="19642" r="71428" b="17857"/>
          <a:stretch>
            <a:fillRect/>
          </a:stretch>
        </p:blipFill>
        <p:spPr>
          <a:xfrm rot="5400000">
            <a:off x="-2995911" y="3272730"/>
            <a:ext cx="6858001" cy="312540"/>
          </a:xfrm>
          <a:prstGeom prst="rect">
            <a:avLst/>
          </a:prstGeom>
          <a:ln w="12700">
            <a:miter lim="400000"/>
          </a:ln>
        </p:spPr>
      </p:pic>
      <p:pic>
        <p:nvPicPr>
          <p:cNvPr id="160" name="dash-line.png" descr="dash-line.png"/>
          <p:cNvPicPr>
            <a:picLocks noChangeAspect="1"/>
          </p:cNvPicPr>
          <p:nvPr/>
        </p:nvPicPr>
        <p:blipFill>
          <a:blip r:embed="rId2"/>
          <a:srcRect t="16071" r="78794" b="21428"/>
          <a:stretch>
            <a:fillRect/>
          </a:stretch>
        </p:blipFill>
        <p:spPr>
          <a:xfrm rot="5400000">
            <a:off x="6165949" y="3683496"/>
            <a:ext cx="5089923" cy="312540"/>
          </a:xfrm>
          <a:prstGeom prst="rect">
            <a:avLst/>
          </a:prstGeom>
          <a:ln w="12700">
            <a:miter lim="400000"/>
          </a:ln>
        </p:spPr>
      </p:pic>
      <p:pic>
        <p:nvPicPr>
          <p:cNvPr id="161" name="tri-line.png" descr="tri-line.png"/>
          <p:cNvPicPr>
            <a:picLocks noChangeAspect="1"/>
          </p:cNvPicPr>
          <p:nvPr/>
        </p:nvPicPr>
        <p:blipFill>
          <a:blip r:embed="rId3"/>
          <a:srcRect l="70680" t="18886"/>
          <a:stretch>
            <a:fillRect/>
          </a:stretch>
        </p:blipFill>
        <p:spPr>
          <a:xfrm rot="16199995">
            <a:off x="-1892273" y="3771968"/>
            <a:ext cx="4956176" cy="2876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
                </a:lnTo>
                <a:lnTo>
                  <a:pt x="0" y="0"/>
                </a:lnTo>
                <a:lnTo>
                  <a:pt x="0" y="21599"/>
                </a:lnTo>
                <a:lnTo>
                  <a:pt x="21600" y="21600"/>
                </a:lnTo>
                <a:close/>
              </a:path>
            </a:pathLst>
          </a:custGeom>
          <a:ln w="12700">
            <a:miter lim="400000"/>
          </a:ln>
        </p:spPr>
      </p:pic>
      <p:pic>
        <p:nvPicPr>
          <p:cNvPr id="162" name="tri-line.png" descr="tri-line.png"/>
          <p:cNvPicPr>
            <a:picLocks noChangeAspect="1"/>
          </p:cNvPicPr>
          <p:nvPr/>
        </p:nvPicPr>
        <p:blipFill>
          <a:blip r:embed="rId3"/>
          <a:srcRect l="9861" t="22490" r="62206" b="26"/>
          <a:stretch>
            <a:fillRect/>
          </a:stretch>
        </p:blipFill>
        <p:spPr>
          <a:xfrm rot="5399996">
            <a:off x="6217344" y="3810791"/>
            <a:ext cx="4679158" cy="2722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lnTo>
                  <a:pt x="21600" y="21600"/>
                </a:lnTo>
                <a:close/>
              </a:path>
            </a:pathLst>
          </a:custGeom>
          <a:ln w="12700">
            <a:miter lim="400000"/>
          </a:ln>
        </p:spPr>
      </p:pic>
      <p:pic>
        <p:nvPicPr>
          <p:cNvPr id="163" name="tri-line.png" descr="tri-line.png"/>
          <p:cNvPicPr>
            <a:picLocks noChangeAspect="1"/>
          </p:cNvPicPr>
          <p:nvPr/>
        </p:nvPicPr>
        <p:blipFill>
          <a:blip r:embed="rId3"/>
          <a:srcRect t="18678" r="51892"/>
          <a:stretch>
            <a:fillRect/>
          </a:stretch>
        </p:blipFill>
        <p:spPr>
          <a:xfrm rot="10799995">
            <a:off x="620613" y="6170420"/>
            <a:ext cx="8058945" cy="2857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
                </a:lnTo>
                <a:lnTo>
                  <a:pt x="0" y="0"/>
                </a:lnTo>
                <a:lnTo>
                  <a:pt x="0" y="21599"/>
                </a:lnTo>
                <a:lnTo>
                  <a:pt x="21600" y="21600"/>
                </a:lnTo>
                <a:close/>
              </a:path>
            </a:pathLst>
          </a:custGeom>
          <a:ln w="12700">
            <a:miter lim="400000"/>
          </a:ln>
        </p:spPr>
      </p:pic>
      <p:pic>
        <p:nvPicPr>
          <p:cNvPr id="164" name="tri-line.png" descr="tri-line.png"/>
          <p:cNvPicPr>
            <a:picLocks noChangeAspect="1"/>
          </p:cNvPicPr>
          <p:nvPr/>
        </p:nvPicPr>
        <p:blipFill>
          <a:blip r:embed="rId3"/>
          <a:srcRect t="17783" r="51945"/>
          <a:stretch>
            <a:fillRect/>
          </a:stretch>
        </p:blipFill>
        <p:spPr>
          <a:xfrm rot="21599996">
            <a:off x="589359" y="1446604"/>
            <a:ext cx="8050114" cy="28889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
                </a:lnTo>
                <a:lnTo>
                  <a:pt x="0" y="0"/>
                </a:lnTo>
                <a:lnTo>
                  <a:pt x="0" y="21599"/>
                </a:lnTo>
                <a:lnTo>
                  <a:pt x="21600" y="21600"/>
                </a:lnTo>
                <a:close/>
              </a:path>
            </a:pathLst>
          </a:custGeom>
          <a:ln w="12700">
            <a:miter lim="400000"/>
          </a:ln>
        </p:spPr>
      </p:pic>
      <p:pic>
        <p:nvPicPr>
          <p:cNvPr id="165" name="scrapbook_title_hi.png" descr="scrapbook_title_hi.png"/>
          <p:cNvPicPr>
            <a:picLocks/>
          </p:cNvPicPr>
          <p:nvPr/>
        </p:nvPicPr>
        <p:blipFill>
          <a:blip r:embed="rId4"/>
          <a:stretch>
            <a:fillRect/>
          </a:stretch>
        </p:blipFill>
        <p:spPr>
          <a:xfrm>
            <a:off x="767953" y="214312"/>
            <a:ext cx="7625954" cy="1589485"/>
          </a:xfrm>
          <a:prstGeom prst="rect">
            <a:avLst/>
          </a:prstGeom>
          <a:ln w="12700">
            <a:miter lim="400000"/>
          </a:ln>
        </p:spPr>
      </p:pic>
      <p:sp>
        <p:nvSpPr>
          <p:cNvPr id="166" name="Title Text"/>
          <p:cNvSpPr txBox="1">
            <a:spLocks noGrp="1"/>
          </p:cNvSpPr>
          <p:nvPr>
            <p:ph type="title"/>
          </p:nvPr>
        </p:nvSpPr>
        <p:spPr>
          <a:xfrm>
            <a:off x="892968" y="178593"/>
            <a:ext cx="7358064" cy="1651993"/>
          </a:xfrm>
          <a:prstGeom prst="rect">
            <a:avLst/>
          </a:prstGeom>
          <a:noFill/>
        </p:spPr>
        <p:txBody>
          <a:bodyPr lIns="35718" tIns="35718" rIns="35718" bIns="35718"/>
          <a:lstStyle>
            <a:lvl1pPr defTabSz="410765">
              <a:defRPr sz="4200">
                <a:solidFill>
                  <a:srgbClr val="528D4D"/>
                </a:solidFill>
                <a:latin typeface="Marker Felt"/>
                <a:ea typeface="Marker Felt"/>
                <a:cs typeface="Marker Felt"/>
                <a:sym typeface="Marker Felt"/>
              </a:defRPr>
            </a:lvl1pPr>
          </a:lstStyle>
          <a:p>
            <a:r>
              <a:t>Title Text</a:t>
            </a:r>
          </a:p>
        </p:txBody>
      </p:sp>
      <p:sp>
        <p:nvSpPr>
          <p:cNvPr id="167" name="Slide Number"/>
          <p:cNvSpPr txBox="1">
            <a:spLocks noGrp="1"/>
          </p:cNvSpPr>
          <p:nvPr>
            <p:ph type="sldNum" sz="quarter" idx="2"/>
          </p:nvPr>
        </p:nvSpPr>
        <p:spPr>
          <a:xfrm>
            <a:off x="4424120" y="6536531"/>
            <a:ext cx="286830" cy="261938"/>
          </a:xfrm>
          <a:prstGeom prst="rect">
            <a:avLst/>
          </a:prstGeom>
        </p:spPr>
        <p:txBody>
          <a:bodyPr lIns="35718" tIns="35718" rIns="35718" bIns="35718" anchor="t"/>
          <a:lstStyle>
            <a:lvl1pPr algn="ctr" defTabSz="410765">
              <a:defRPr sz="1400">
                <a:solidFill>
                  <a:srgbClr val="006288"/>
                </a:solidFill>
                <a:latin typeface="Marker Felt"/>
                <a:ea typeface="Marker Felt"/>
                <a:cs typeface="Marker Felt"/>
                <a:sym typeface="Marker Fel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2" name="Picture 6" descr="Picture 6"/>
          <p:cNvPicPr>
            <a:picLocks noChangeAspect="1"/>
          </p:cNvPicPr>
          <p:nvPr/>
        </p:nvPicPr>
        <p:blipFill>
          <a:blip r:embed="rId2"/>
          <a:stretch>
            <a:fillRect/>
          </a:stretch>
        </p:blipFill>
        <p:spPr>
          <a:xfrm>
            <a:off x="1600200" y="5715000"/>
            <a:ext cx="5766816" cy="786384"/>
          </a:xfrm>
          <a:prstGeom prst="rect">
            <a:avLst/>
          </a:prstGeom>
          <a:ln w="12700">
            <a:miter lim="400000"/>
          </a:ln>
        </p:spPr>
      </p:pic>
      <p:sp>
        <p:nvSpPr>
          <p:cNvPr id="23" name="Title Text"/>
          <p:cNvSpPr txBox="1">
            <a:spLocks noGrp="1"/>
          </p:cNvSpPr>
          <p:nvPr>
            <p:ph type="title"/>
          </p:nvPr>
        </p:nvSpPr>
        <p:spPr>
          <a:xfrm>
            <a:off x="457200" y="274638"/>
            <a:ext cx="8229600" cy="1143001"/>
          </a:xfrm>
          <a:prstGeom prst="rect">
            <a:avLst/>
          </a:prstGeom>
          <a:noFill/>
        </p:spPr>
        <p:txBody>
          <a:bodyPr/>
          <a:lstStyle/>
          <a:p>
            <a:r>
              <a:t>Title Text</a:t>
            </a:r>
          </a:p>
        </p:txBody>
      </p:sp>
      <p:sp>
        <p:nvSpPr>
          <p:cNvPr id="24" name="Body Level One…"/>
          <p:cNvSpPr txBox="1">
            <a:spLocks noGrp="1"/>
          </p:cNvSpPr>
          <p:nvPr>
            <p:ph type="body" idx="1"/>
          </p:nvPr>
        </p:nvSpPr>
        <p:spPr>
          <a:xfrm>
            <a:off x="457200" y="1600200"/>
            <a:ext cx="8229600" cy="3810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32" name="Picture 6" descr="Picture 6"/>
          <p:cNvPicPr>
            <a:picLocks noChangeAspect="1"/>
          </p:cNvPicPr>
          <p:nvPr/>
        </p:nvPicPr>
        <p:blipFill>
          <a:blip r:embed="rId2"/>
          <a:stretch>
            <a:fillRect/>
          </a:stretch>
        </p:blipFill>
        <p:spPr>
          <a:xfrm>
            <a:off x="1600200" y="5715000"/>
            <a:ext cx="5766816" cy="786384"/>
          </a:xfrm>
          <a:prstGeom prst="rect">
            <a:avLst/>
          </a:prstGeom>
          <a:ln w="12700">
            <a:miter lim="400000"/>
          </a:ln>
        </p:spPr>
      </p:pic>
      <p:sp>
        <p:nvSpPr>
          <p:cNvPr id="33" name="Body Level One…"/>
          <p:cNvSpPr txBox="1">
            <a:spLocks noGrp="1"/>
          </p:cNvSpPr>
          <p:nvPr>
            <p:ph type="body" sz="half" idx="1"/>
          </p:nvPr>
        </p:nvSpPr>
        <p:spPr>
          <a:xfrm>
            <a:off x="457200" y="1600200"/>
            <a:ext cx="4724400" cy="4191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Title Text"/>
          <p:cNvSpPr txBox="1">
            <a:spLocks noGrp="1"/>
          </p:cNvSpPr>
          <p:nvPr>
            <p:ph type="title"/>
          </p:nvPr>
        </p:nvSpPr>
        <p:spPr>
          <a:xfrm>
            <a:off x="457200" y="274638"/>
            <a:ext cx="8229600" cy="1143001"/>
          </a:xfrm>
          <a:prstGeom prst="rect">
            <a:avLst/>
          </a:prstGeom>
          <a:noFill/>
        </p:spPr>
        <p:txBody>
          <a:bodyPr/>
          <a:lstStyle/>
          <a:p>
            <a:r>
              <a:t>Title Text</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6" name="Picture Placeholder 9"/>
          <p:cNvSpPr>
            <a:spLocks noGrp="1"/>
          </p:cNvSpPr>
          <p:nvPr>
            <p:ph type="pic" sz="quarter" idx="13"/>
          </p:nvPr>
        </p:nvSpPr>
        <p:spPr>
          <a:xfrm>
            <a:off x="5486400" y="1600200"/>
            <a:ext cx="2743200" cy="2514600"/>
          </a:xfrm>
          <a:prstGeom prst="rect">
            <a:avLst/>
          </a:prstGeom>
        </p:spPr>
        <p:txBody>
          <a:bodyPr lIns="91439" rIns="91439">
            <a:noAutofit/>
          </a:bodyPr>
          <a:lstStyle/>
          <a:p>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pic>
        <p:nvPicPr>
          <p:cNvPr id="43" name="Picture 6" descr="Picture 6"/>
          <p:cNvPicPr>
            <a:picLocks noChangeAspect="1"/>
          </p:cNvPicPr>
          <p:nvPr/>
        </p:nvPicPr>
        <p:blipFill>
          <a:blip r:embed="rId2"/>
          <a:stretch>
            <a:fillRect/>
          </a:stretch>
        </p:blipFill>
        <p:spPr>
          <a:xfrm>
            <a:off x="1600200" y="5715000"/>
            <a:ext cx="5766816" cy="786384"/>
          </a:xfrm>
          <a:prstGeom prst="rect">
            <a:avLst/>
          </a:prstGeom>
          <a:ln w="12700">
            <a:miter lim="400000"/>
          </a:ln>
        </p:spPr>
      </p:pic>
      <p:sp>
        <p:nvSpPr>
          <p:cNvPr id="44" name="Title Text"/>
          <p:cNvSpPr txBox="1">
            <a:spLocks noGrp="1"/>
          </p:cNvSpPr>
          <p:nvPr>
            <p:ph type="title"/>
          </p:nvPr>
        </p:nvSpPr>
        <p:spPr>
          <a:prstGeom prst="rect">
            <a:avLst/>
          </a:prstGeom>
          <a:noFill/>
        </p:spPr>
        <p:txBody>
          <a:bodyPr/>
          <a:lstStyle/>
          <a:p>
            <a:r>
              <a:t>Title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6" name="Body Level One…"/>
          <p:cNvSpPr txBox="1">
            <a:spLocks noGrp="1"/>
          </p:cNvSpPr>
          <p:nvPr>
            <p:ph type="body" sz="half" idx="1"/>
          </p:nvPr>
        </p:nvSpPr>
        <p:spPr>
          <a:xfrm>
            <a:off x="685800" y="2057400"/>
            <a:ext cx="7772400" cy="3124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53" name="TextBox 7"/>
          <p:cNvSpPr txBox="1"/>
          <p:nvPr/>
        </p:nvSpPr>
        <p:spPr>
          <a:xfrm>
            <a:off x="2667000" y="6172200"/>
            <a:ext cx="4191000" cy="396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a:solidFill>
                  <a:schemeClr val="accent1"/>
                </a:solidFill>
              </a:defRPr>
            </a:lvl1pPr>
          </a:lstStyle>
          <a:p>
            <a:r>
              <a:t>UC Master Gardeners of Placer County</a:t>
            </a:r>
          </a:p>
        </p:txBody>
      </p:sp>
      <p:pic>
        <p:nvPicPr>
          <p:cNvPr id="54" name="Picture 8" descr="Picture 8"/>
          <p:cNvPicPr>
            <a:picLocks noChangeAspect="1"/>
          </p:cNvPicPr>
          <p:nvPr/>
        </p:nvPicPr>
        <p:blipFill>
          <a:blip r:embed="rId2"/>
          <a:stretch>
            <a:fillRect/>
          </a:stretch>
        </p:blipFill>
        <p:spPr>
          <a:xfrm>
            <a:off x="2148839" y="6099047"/>
            <a:ext cx="546653" cy="502921"/>
          </a:xfrm>
          <a:prstGeom prst="rect">
            <a:avLst/>
          </a:prstGeom>
          <a:ln w="12700">
            <a:miter lim="400000"/>
          </a:ln>
        </p:spPr>
      </p:pic>
      <p:sp>
        <p:nvSpPr>
          <p:cNvPr id="55" name="Title Text"/>
          <p:cNvSpPr txBox="1">
            <a:spLocks noGrp="1"/>
          </p:cNvSpPr>
          <p:nvPr>
            <p:ph type="title"/>
          </p:nvPr>
        </p:nvSpPr>
        <p:spPr>
          <a:xfrm>
            <a:off x="457200" y="274638"/>
            <a:ext cx="8229600" cy="1143001"/>
          </a:xfrm>
          <a:prstGeom prst="rect">
            <a:avLst/>
          </a:prstGeom>
          <a:noFill/>
        </p:spPr>
        <p:txBody>
          <a:bodyPr/>
          <a:lstStyle/>
          <a:p>
            <a:r>
              <a:t>Title Text</a:t>
            </a:r>
          </a:p>
        </p:txBody>
      </p:sp>
      <p:sp>
        <p:nvSpPr>
          <p:cNvPr id="56" name="Body Level One…"/>
          <p:cNvSpPr txBox="1">
            <a:spLocks noGrp="1"/>
          </p:cNvSpPr>
          <p:nvPr>
            <p:ph type="body" idx="1"/>
          </p:nvPr>
        </p:nvSpPr>
        <p:spPr>
          <a:xfrm>
            <a:off x="457200" y="1600200"/>
            <a:ext cx="8229600" cy="40386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content, photo">
    <p:spTree>
      <p:nvGrpSpPr>
        <p:cNvPr id="1" name=""/>
        <p:cNvGrpSpPr/>
        <p:nvPr/>
      </p:nvGrpSpPr>
      <p:grpSpPr>
        <a:xfrm>
          <a:off x="0" y="0"/>
          <a:ext cx="0" cy="0"/>
          <a:chOff x="0" y="0"/>
          <a:chExt cx="0" cy="0"/>
        </a:xfrm>
      </p:grpSpPr>
      <p:sp>
        <p:nvSpPr>
          <p:cNvPr id="64" name="TextBox 7"/>
          <p:cNvSpPr txBox="1"/>
          <p:nvPr/>
        </p:nvSpPr>
        <p:spPr>
          <a:xfrm>
            <a:off x="2667000" y="6172200"/>
            <a:ext cx="4191000" cy="396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a:solidFill>
                  <a:schemeClr val="accent1"/>
                </a:solidFill>
              </a:defRPr>
            </a:lvl1pPr>
          </a:lstStyle>
          <a:p>
            <a:r>
              <a:t>UC Master Gardeners of Placer County</a:t>
            </a:r>
          </a:p>
        </p:txBody>
      </p:sp>
      <p:pic>
        <p:nvPicPr>
          <p:cNvPr id="65" name="Picture 8" descr="Picture 8"/>
          <p:cNvPicPr>
            <a:picLocks noChangeAspect="1"/>
          </p:cNvPicPr>
          <p:nvPr/>
        </p:nvPicPr>
        <p:blipFill>
          <a:blip r:embed="rId2"/>
          <a:stretch>
            <a:fillRect/>
          </a:stretch>
        </p:blipFill>
        <p:spPr>
          <a:xfrm>
            <a:off x="2148839" y="6099047"/>
            <a:ext cx="546653" cy="502921"/>
          </a:xfrm>
          <a:prstGeom prst="rect">
            <a:avLst/>
          </a:prstGeom>
          <a:ln w="12700">
            <a:miter lim="400000"/>
          </a:ln>
        </p:spPr>
      </p:pic>
      <p:sp>
        <p:nvSpPr>
          <p:cNvPr id="66" name="Body Level One…"/>
          <p:cNvSpPr txBox="1">
            <a:spLocks noGrp="1"/>
          </p:cNvSpPr>
          <p:nvPr>
            <p:ph type="body" sz="half" idx="1"/>
          </p:nvPr>
        </p:nvSpPr>
        <p:spPr>
          <a:xfrm>
            <a:off x="457200" y="1600200"/>
            <a:ext cx="4724400" cy="4419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8" name="Picture Placeholder 9"/>
          <p:cNvSpPr>
            <a:spLocks noGrp="1"/>
          </p:cNvSpPr>
          <p:nvPr>
            <p:ph type="pic" sz="quarter" idx="13"/>
          </p:nvPr>
        </p:nvSpPr>
        <p:spPr>
          <a:xfrm>
            <a:off x="5486400" y="1600200"/>
            <a:ext cx="2743200" cy="2514600"/>
          </a:xfrm>
          <a:prstGeom prst="rect">
            <a:avLst/>
          </a:prstGeom>
        </p:spPr>
        <p:txBody>
          <a:bodyPr lIns="91439" rIns="91439">
            <a:noAutofit/>
          </a:bodyPr>
          <a:lstStyle/>
          <a:p>
            <a:endParaRPr/>
          </a:p>
        </p:txBody>
      </p:sp>
      <p:sp>
        <p:nvSpPr>
          <p:cNvPr id="69" name="Title Text"/>
          <p:cNvSpPr txBox="1">
            <a:spLocks noGrp="1"/>
          </p:cNvSpPr>
          <p:nvPr>
            <p:ph type="title"/>
          </p:nvPr>
        </p:nvSpPr>
        <p:spPr>
          <a:xfrm>
            <a:off x="457200" y="274638"/>
            <a:ext cx="8229600" cy="1143001"/>
          </a:xfrm>
          <a:prstGeom prst="rect">
            <a:avLst/>
          </a:prstGeom>
          <a:noFill/>
        </p:spPr>
        <p:txBody>
          <a:bodyPr/>
          <a:lstStyle/>
          <a:p>
            <a:r>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and photo">
    <p:spTree>
      <p:nvGrpSpPr>
        <p:cNvPr id="1" name=""/>
        <p:cNvGrpSpPr/>
        <p:nvPr/>
      </p:nvGrpSpPr>
      <p:grpSpPr>
        <a:xfrm>
          <a:off x="0" y="0"/>
          <a:ext cx="0" cy="0"/>
          <a:chOff x="0" y="0"/>
          <a:chExt cx="0" cy="0"/>
        </a:xfrm>
      </p:grpSpPr>
      <p:sp>
        <p:nvSpPr>
          <p:cNvPr id="76" name="TextBox 7"/>
          <p:cNvSpPr txBox="1"/>
          <p:nvPr/>
        </p:nvSpPr>
        <p:spPr>
          <a:xfrm>
            <a:off x="2667000" y="6172200"/>
            <a:ext cx="4191000" cy="396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a:solidFill>
                  <a:schemeClr val="accent1"/>
                </a:solidFill>
              </a:defRPr>
            </a:lvl1pPr>
          </a:lstStyle>
          <a:p>
            <a:r>
              <a:t>UC Master Gardeners of Placer County</a:t>
            </a:r>
          </a:p>
        </p:txBody>
      </p:sp>
      <p:pic>
        <p:nvPicPr>
          <p:cNvPr id="77" name="Picture 8" descr="Picture 8"/>
          <p:cNvPicPr>
            <a:picLocks noChangeAspect="1"/>
          </p:cNvPicPr>
          <p:nvPr/>
        </p:nvPicPr>
        <p:blipFill>
          <a:blip r:embed="rId2"/>
          <a:stretch>
            <a:fillRect/>
          </a:stretch>
        </p:blipFill>
        <p:spPr>
          <a:xfrm>
            <a:off x="2148839" y="6099047"/>
            <a:ext cx="546653" cy="502921"/>
          </a:xfrm>
          <a:prstGeom prst="rect">
            <a:avLst/>
          </a:prstGeom>
          <a:ln w="12700">
            <a:miter lim="400000"/>
          </a:ln>
        </p:spPr>
      </p:pic>
      <p:sp>
        <p:nvSpPr>
          <p:cNvPr id="78" name="Body Level One…"/>
          <p:cNvSpPr txBox="1">
            <a:spLocks noGrp="1"/>
          </p:cNvSpPr>
          <p:nvPr>
            <p:ph type="body" sz="half" idx="1"/>
          </p:nvPr>
        </p:nvSpPr>
        <p:spPr>
          <a:xfrm>
            <a:off x="457200" y="685800"/>
            <a:ext cx="4724400" cy="4419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80" name="Picture Placeholder 9"/>
          <p:cNvSpPr>
            <a:spLocks noGrp="1"/>
          </p:cNvSpPr>
          <p:nvPr>
            <p:ph type="pic" sz="quarter" idx="13"/>
          </p:nvPr>
        </p:nvSpPr>
        <p:spPr>
          <a:xfrm>
            <a:off x="5486400" y="685800"/>
            <a:ext cx="2743200" cy="2514600"/>
          </a:xfrm>
          <a:prstGeom prst="rect">
            <a:avLst/>
          </a:prstGeom>
        </p:spPr>
        <p:txBody>
          <a:bodyPr lIns="91439" rIns="91439">
            <a:noAutofit/>
          </a:bodyPr>
          <a:lstStyle/>
          <a:p>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subtitle, content">
    <p:spTree>
      <p:nvGrpSpPr>
        <p:cNvPr id="1" name=""/>
        <p:cNvGrpSpPr/>
        <p:nvPr/>
      </p:nvGrpSpPr>
      <p:grpSpPr>
        <a:xfrm>
          <a:off x="0" y="0"/>
          <a:ext cx="0" cy="0"/>
          <a:chOff x="0" y="0"/>
          <a:chExt cx="0" cy="0"/>
        </a:xfrm>
      </p:grpSpPr>
      <p:sp>
        <p:nvSpPr>
          <p:cNvPr id="87" name="TextBox 7"/>
          <p:cNvSpPr txBox="1"/>
          <p:nvPr/>
        </p:nvSpPr>
        <p:spPr>
          <a:xfrm>
            <a:off x="2667000" y="6172200"/>
            <a:ext cx="4191000" cy="396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a:solidFill>
                  <a:schemeClr val="accent1"/>
                </a:solidFill>
              </a:defRPr>
            </a:lvl1pPr>
          </a:lstStyle>
          <a:p>
            <a:r>
              <a:t>UC Master Gardeners of Placer County</a:t>
            </a:r>
          </a:p>
        </p:txBody>
      </p:sp>
      <p:pic>
        <p:nvPicPr>
          <p:cNvPr id="88" name="Picture 8" descr="Picture 8"/>
          <p:cNvPicPr>
            <a:picLocks noChangeAspect="1"/>
          </p:cNvPicPr>
          <p:nvPr/>
        </p:nvPicPr>
        <p:blipFill>
          <a:blip r:embed="rId2"/>
          <a:stretch>
            <a:fillRect/>
          </a:stretch>
        </p:blipFill>
        <p:spPr>
          <a:xfrm>
            <a:off x="2148839" y="6099047"/>
            <a:ext cx="546653" cy="502921"/>
          </a:xfrm>
          <a:prstGeom prst="rect">
            <a:avLst/>
          </a:prstGeom>
          <a:ln w="12700">
            <a:miter lim="400000"/>
          </a:ln>
        </p:spPr>
      </p:pic>
      <p:sp>
        <p:nvSpPr>
          <p:cNvPr id="89" name="Title Text"/>
          <p:cNvSpPr txBox="1">
            <a:spLocks noGrp="1"/>
          </p:cNvSpPr>
          <p:nvPr>
            <p:ph type="title"/>
          </p:nvPr>
        </p:nvSpPr>
        <p:spPr>
          <a:xfrm>
            <a:off x="457200" y="274638"/>
            <a:ext cx="8229600" cy="1143001"/>
          </a:xfrm>
          <a:prstGeom prst="rect">
            <a:avLst/>
          </a:prstGeom>
          <a:noFill/>
        </p:spPr>
        <p:txBody>
          <a:bodyPr/>
          <a:lstStyle/>
          <a:p>
            <a:r>
              <a:t>Title Text</a:t>
            </a:r>
          </a:p>
        </p:txBody>
      </p:sp>
      <p:sp>
        <p:nvSpPr>
          <p:cNvPr id="90" name="Body Level One…"/>
          <p:cNvSpPr txBox="1">
            <a:spLocks noGrp="1"/>
          </p:cNvSpPr>
          <p:nvPr>
            <p:ph type="body" sz="quarter" idx="1"/>
          </p:nvPr>
        </p:nvSpPr>
        <p:spPr>
          <a:xfrm>
            <a:off x="457200" y="1535112"/>
            <a:ext cx="8229600" cy="639763"/>
          </a:xfrm>
          <a:prstGeom prst="rect">
            <a:avLst/>
          </a:prstGeom>
        </p:spPr>
        <p:txBody>
          <a:bodyPr anchor="b"/>
          <a:lstStyle>
            <a:lvl1pPr marL="0" indent="0" algn="ctr">
              <a:defRPr>
                <a:solidFill>
                  <a:schemeClr val="accent2"/>
                </a:solidFill>
              </a:defRPr>
            </a:lvl1pPr>
            <a:lvl2pPr marL="0" indent="457200" algn="ctr">
              <a:buSzTx/>
              <a:buNone/>
              <a:defRPr>
                <a:solidFill>
                  <a:schemeClr val="accent2"/>
                </a:solidFill>
              </a:defRPr>
            </a:lvl2pPr>
            <a:lvl3pPr marL="0" indent="914400" algn="ctr">
              <a:buSzTx/>
              <a:buNone/>
              <a:defRPr>
                <a:solidFill>
                  <a:schemeClr val="accent2"/>
                </a:solidFill>
              </a:defRPr>
            </a:lvl3pPr>
            <a:lvl4pPr marL="0" indent="1371600" algn="ctr">
              <a:buSzTx/>
              <a:buNone/>
              <a:defRPr>
                <a:solidFill>
                  <a:schemeClr val="accent2"/>
                </a:solidFill>
              </a:defRPr>
            </a:lvl4pPr>
            <a:lvl5pPr marL="0" indent="1828800" algn="ctr">
              <a:buSzTx/>
              <a:buNone/>
              <a:defRPr>
                <a:solidFill>
                  <a:schemeClr val="accent2"/>
                </a:solidFill>
              </a:defRPr>
            </a:lvl5pPr>
          </a:lstStyle>
          <a:p>
            <a:r>
              <a:t>Body Level One</a:t>
            </a:r>
          </a:p>
          <a:p>
            <a:pPr lvl="1"/>
            <a:r>
              <a:t>Body Level Two</a:t>
            </a:r>
          </a:p>
          <a:p>
            <a:pPr lvl="2"/>
            <a:r>
              <a:t>Body Level Three</a:t>
            </a:r>
          </a:p>
          <a:p>
            <a:pPr lvl="3"/>
            <a:r>
              <a:t>Body Level Four</a:t>
            </a:r>
          </a:p>
          <a:p>
            <a:pPr lvl="4"/>
            <a:r>
              <a:t>Body Level Five</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98" name="TextBox 7"/>
          <p:cNvSpPr txBox="1"/>
          <p:nvPr/>
        </p:nvSpPr>
        <p:spPr>
          <a:xfrm>
            <a:off x="2667000" y="6172200"/>
            <a:ext cx="4191000" cy="396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a:solidFill>
                  <a:schemeClr val="accent1"/>
                </a:solidFill>
              </a:defRPr>
            </a:lvl1pPr>
          </a:lstStyle>
          <a:p>
            <a:r>
              <a:t>UC Master Gardeners of Placer County</a:t>
            </a:r>
          </a:p>
        </p:txBody>
      </p:sp>
      <p:pic>
        <p:nvPicPr>
          <p:cNvPr id="99" name="Picture 8" descr="Picture 8"/>
          <p:cNvPicPr>
            <a:picLocks noChangeAspect="1"/>
          </p:cNvPicPr>
          <p:nvPr/>
        </p:nvPicPr>
        <p:blipFill>
          <a:blip r:embed="rId2"/>
          <a:stretch>
            <a:fillRect/>
          </a:stretch>
        </p:blipFill>
        <p:spPr>
          <a:xfrm>
            <a:off x="2148839" y="6099047"/>
            <a:ext cx="546653" cy="502921"/>
          </a:xfrm>
          <a:prstGeom prst="rect">
            <a:avLst/>
          </a:prstGeom>
          <a:ln w="12700">
            <a:miter lim="400000"/>
          </a:ln>
        </p:spPr>
      </p:pic>
      <p:sp>
        <p:nvSpPr>
          <p:cNvPr id="100" name="Title Text"/>
          <p:cNvSpPr txBox="1">
            <a:spLocks noGrp="1"/>
          </p:cNvSpPr>
          <p:nvPr>
            <p:ph type="title"/>
          </p:nvPr>
        </p:nvSpPr>
        <p:spPr>
          <a:xfrm>
            <a:off x="1792288" y="4800600"/>
            <a:ext cx="5486401" cy="566738"/>
          </a:xfrm>
          <a:prstGeom prst="rect">
            <a:avLst/>
          </a:prstGeom>
          <a:noFill/>
        </p:spPr>
        <p:txBody>
          <a:bodyPr anchor="b"/>
          <a:lstStyle>
            <a:lvl1pPr>
              <a:defRPr sz="2000" b="1"/>
            </a:lvl1pPr>
          </a:lstStyle>
          <a:p>
            <a:r>
              <a:t>Title Text</a:t>
            </a:r>
          </a:p>
        </p:txBody>
      </p:sp>
      <p:sp>
        <p:nvSpPr>
          <p:cNvPr id="101"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102" name="Body Level One…"/>
          <p:cNvSpPr txBox="1">
            <a:spLocks noGrp="1"/>
          </p:cNvSpPr>
          <p:nvPr>
            <p:ph type="body" sz="quarter" idx="1"/>
          </p:nvPr>
        </p:nvSpPr>
        <p:spPr>
          <a:xfrm>
            <a:off x="1792288" y="5367337"/>
            <a:ext cx="5486401" cy="576263"/>
          </a:xfrm>
          <a:prstGeom prst="rect">
            <a:avLst/>
          </a:prstGeom>
        </p:spPr>
        <p:txBody>
          <a:bodyPr/>
          <a:lstStyle>
            <a:lvl1pPr marL="0" indent="0">
              <a:spcBef>
                <a:spcPts val="300"/>
              </a:spcBef>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E4B5">
            <a:alpha val="94902"/>
          </a:srgbClr>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17"/>
          <a:stretch>
            <a:fillRect/>
          </a:stretch>
        </p:blipFill>
        <p:spPr>
          <a:xfrm>
            <a:off x="1600200" y="5715000"/>
            <a:ext cx="5766816" cy="786384"/>
          </a:xfrm>
          <a:prstGeom prst="rect">
            <a:avLst/>
          </a:prstGeom>
          <a:ln w="12700">
            <a:miter lim="400000"/>
          </a:ln>
        </p:spPr>
      </p:pic>
      <p:sp>
        <p:nvSpPr>
          <p:cNvPr id="3" name="Title Text"/>
          <p:cNvSpPr txBox="1">
            <a:spLocks noGrp="1"/>
          </p:cNvSpPr>
          <p:nvPr>
            <p:ph type="title"/>
          </p:nvPr>
        </p:nvSpPr>
        <p:spPr>
          <a:xfrm>
            <a:off x="685800" y="685800"/>
            <a:ext cx="7772400" cy="1143000"/>
          </a:xfrm>
          <a:prstGeom prst="rect">
            <a:avLst/>
          </a:prstGeom>
          <a:solidFill>
            <a:srgbClr val="C0E4B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4" name="Slide Number"/>
          <p:cNvSpPr txBox="1">
            <a:spLocks noGrp="1"/>
          </p:cNvSpPr>
          <p:nvPr>
            <p:ph type="sldNum" sz="quarter" idx="2"/>
          </p:nvPr>
        </p:nvSpPr>
        <p:spPr>
          <a:xfrm>
            <a:off x="8428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
        <p:nvSpPr>
          <p:cNvPr id="5" name="TextBox 18"/>
          <p:cNvSpPr txBox="1"/>
          <p:nvPr/>
        </p:nvSpPr>
        <p:spPr>
          <a:xfrm>
            <a:off x="762000" y="4343400"/>
            <a:ext cx="7620000" cy="1031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800">
                <a:solidFill>
                  <a:schemeClr val="accent1"/>
                </a:solidFill>
              </a:defRPr>
            </a:pPr>
            <a:r>
              <a:t>Presented by </a:t>
            </a:r>
          </a:p>
          <a:p>
            <a:pPr algn="ctr">
              <a:defRPr sz="3200">
                <a:solidFill>
                  <a:schemeClr val="accent1"/>
                </a:solidFill>
              </a:defRPr>
            </a:pPr>
            <a:r>
              <a:t>UC Master Gardeners of Placer County</a:t>
            </a:r>
          </a:p>
        </p:txBody>
      </p:sp>
      <p:sp>
        <p:nvSpPr>
          <p:cNvPr id="6"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Tx/>
        <a:buFontTx/>
        <a:buNone/>
        <a:tabLst/>
        <a:defRPr sz="3200" b="0" i="0" u="none" strike="noStrike" cap="none" spc="0" baseline="0">
          <a:ln>
            <a:noFill/>
          </a:ln>
          <a:solidFill>
            <a:srgbClr val="194687"/>
          </a:solidFill>
          <a:uFillTx/>
          <a:latin typeface="+mj-lt"/>
          <a:ea typeface="+mj-ea"/>
          <a:cs typeface="+mj-cs"/>
          <a:sym typeface="Calibri"/>
        </a:defRPr>
      </a:lvl1pPr>
      <a:lvl2pPr marL="838200" marR="0" indent="-3810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lide Number Placeholder 5"/>
          <p:cNvSpPr txBox="1">
            <a:spLocks noGrp="1"/>
          </p:cNvSpPr>
          <p:nvPr>
            <p:ph type="sldNum" sz="quarter" idx="2"/>
          </p:nvPr>
        </p:nvSpPr>
        <p:spPr>
          <a:xfrm>
            <a:off x="8505418" y="6404292"/>
            <a:ext cx="181383"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a:t>
            </a:fld>
            <a:endParaRPr/>
          </a:p>
        </p:txBody>
      </p:sp>
      <p:sp>
        <p:nvSpPr>
          <p:cNvPr id="177" name="Title 14"/>
          <p:cNvSpPr txBox="1">
            <a:spLocks noGrp="1"/>
          </p:cNvSpPr>
          <p:nvPr>
            <p:ph type="title"/>
          </p:nvPr>
        </p:nvSpPr>
        <p:spPr>
          <a:prstGeom prst="rect">
            <a:avLst/>
          </a:prstGeom>
        </p:spPr>
        <p:txBody>
          <a:bodyPr/>
          <a:lstStyle>
            <a:lvl1pPr>
              <a:defRPr b="1"/>
            </a:lvl1pPr>
          </a:lstStyle>
          <a:p>
            <a:r>
              <a:t>Cool Season Vegetables</a:t>
            </a:r>
          </a:p>
        </p:txBody>
      </p:sp>
      <p:pic>
        <p:nvPicPr>
          <p:cNvPr id="178" name="page1image3813408.png" descr="page1image3813408.png"/>
          <p:cNvPicPr>
            <a:picLocks noChangeAspect="1"/>
          </p:cNvPicPr>
          <p:nvPr/>
        </p:nvPicPr>
        <p:blipFill>
          <a:blip r:embed="rId3"/>
          <a:stretch>
            <a:fillRect/>
          </a:stretch>
        </p:blipFill>
        <p:spPr>
          <a:xfrm>
            <a:off x="1353145" y="2811065"/>
            <a:ext cx="6437587" cy="829384"/>
          </a:xfrm>
          <a:prstGeom prst="rect">
            <a:avLst/>
          </a:prstGeom>
          <a:ln w="25400">
            <a:solidFill>
              <a:srgbClr val="000000"/>
            </a:solidFill>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lide Number Placeholder 8"/>
          <p:cNvSpPr txBox="1">
            <a:spLocks noGrp="1"/>
          </p:cNvSpPr>
          <p:nvPr>
            <p:ph type="sldNum" sz="quarter" idx="2"/>
          </p:nvPr>
        </p:nvSpPr>
        <p:spPr>
          <a:xfrm>
            <a:off x="8428176" y="6404292"/>
            <a:ext cx="258624"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
        <p:nvSpPr>
          <p:cNvPr id="226" name="Disadvantages"/>
          <p:cNvSpPr txBox="1"/>
          <p:nvPr/>
        </p:nvSpPr>
        <p:spPr>
          <a:xfrm>
            <a:off x="1142025" y="693622"/>
            <a:ext cx="6449842" cy="76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4400" b="1">
                <a:solidFill>
                  <a:schemeClr val="accent1"/>
                </a:solidFill>
              </a:defRPr>
            </a:lvl1pPr>
          </a:lstStyle>
          <a:p>
            <a:r>
              <a:rPr lang="en-US" dirty="0"/>
              <a:t>Cool Season </a:t>
            </a:r>
            <a:r>
              <a:rPr dirty="0"/>
              <a:t>Disadvantages</a:t>
            </a:r>
          </a:p>
        </p:txBody>
      </p:sp>
      <p:pic>
        <p:nvPicPr>
          <p:cNvPr id="227" name="images-1.jpeg" descr="images-1.jpeg"/>
          <p:cNvPicPr>
            <a:picLocks noChangeAspect="1"/>
          </p:cNvPicPr>
          <p:nvPr/>
        </p:nvPicPr>
        <p:blipFill>
          <a:blip r:embed="rId3"/>
          <a:stretch>
            <a:fillRect/>
          </a:stretch>
        </p:blipFill>
        <p:spPr>
          <a:xfrm>
            <a:off x="5292436" y="3730031"/>
            <a:ext cx="3224855" cy="2406238"/>
          </a:xfrm>
          <a:prstGeom prst="rect">
            <a:avLst/>
          </a:prstGeom>
          <a:ln w="12700">
            <a:miter lim="400000"/>
          </a:ln>
        </p:spPr>
      </p:pic>
      <p:sp>
        <p:nvSpPr>
          <p:cNvPr id="228" name="SUN  not as efficient, due to angle…"/>
          <p:cNvSpPr txBox="1"/>
          <p:nvPr/>
        </p:nvSpPr>
        <p:spPr>
          <a:xfrm>
            <a:off x="628588" y="1562181"/>
            <a:ext cx="6730530" cy="2336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584200">
              <a:defRPr sz="3600" b="1">
                <a:solidFill>
                  <a:srgbClr val="006288"/>
                </a:solidFill>
              </a:defRPr>
            </a:pPr>
            <a:r>
              <a:rPr dirty="0"/>
              <a:t>SUN  not as efficient, due to angle </a:t>
            </a:r>
          </a:p>
          <a:p>
            <a:pPr defTabSz="584200">
              <a:defRPr sz="3600" b="1">
                <a:solidFill>
                  <a:srgbClr val="006288"/>
                </a:solidFill>
              </a:defRPr>
            </a:pPr>
            <a:r>
              <a:rPr dirty="0"/>
              <a:t>Need 6 hours of sun in winter </a:t>
            </a:r>
          </a:p>
          <a:p>
            <a:pPr defTabSz="584200">
              <a:defRPr sz="3600" b="1">
                <a:solidFill>
                  <a:srgbClr val="006288"/>
                </a:solidFill>
              </a:defRPr>
            </a:pPr>
            <a:r>
              <a:rPr dirty="0"/>
              <a:t>to equal 3 hours summer</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lide Number Placeholder 8"/>
          <p:cNvSpPr txBox="1">
            <a:spLocks noGrp="1"/>
          </p:cNvSpPr>
          <p:nvPr>
            <p:ph type="sldNum" sz="quarter" idx="2"/>
          </p:nvPr>
        </p:nvSpPr>
        <p:spPr>
          <a:xfrm>
            <a:off x="8428176" y="6404292"/>
            <a:ext cx="258624"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
        <p:nvSpPr>
          <p:cNvPr id="233" name="Title 4"/>
          <p:cNvSpPr txBox="1">
            <a:spLocks noGrp="1"/>
          </p:cNvSpPr>
          <p:nvPr>
            <p:ph type="title"/>
          </p:nvPr>
        </p:nvSpPr>
        <p:spPr>
          <a:xfrm>
            <a:off x="685800" y="685800"/>
            <a:ext cx="7772400" cy="1143000"/>
          </a:xfrm>
          <a:prstGeom prst="rect">
            <a:avLst/>
          </a:prstGeom>
          <a:solidFill>
            <a:srgbClr val="C0E4B5"/>
          </a:solidFill>
        </p:spPr>
        <p:txBody>
          <a:bodyPr/>
          <a:lstStyle/>
          <a:p>
            <a:r>
              <a:t>USDA Plant Hardiness Zones</a:t>
            </a:r>
          </a:p>
        </p:txBody>
      </p:sp>
      <p:pic>
        <p:nvPicPr>
          <p:cNvPr id="234" name="homepage_map.jpg" descr="homepage_map.jpg"/>
          <p:cNvPicPr>
            <a:picLocks noChangeAspect="1"/>
          </p:cNvPicPr>
          <p:nvPr/>
        </p:nvPicPr>
        <p:blipFill>
          <a:blip r:embed="rId3"/>
          <a:stretch>
            <a:fillRect/>
          </a:stretch>
        </p:blipFill>
        <p:spPr>
          <a:xfrm>
            <a:off x="1298983" y="2246175"/>
            <a:ext cx="6546034" cy="4131092"/>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lide Number Placeholder 8"/>
          <p:cNvSpPr txBox="1">
            <a:spLocks noGrp="1"/>
          </p:cNvSpPr>
          <p:nvPr>
            <p:ph type="sldNum" sz="quarter" idx="2"/>
          </p:nvPr>
        </p:nvSpPr>
        <p:spPr>
          <a:xfrm>
            <a:off x="8428176" y="6404292"/>
            <a:ext cx="258624"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sp>
        <p:nvSpPr>
          <p:cNvPr id="239" name="Title 4"/>
          <p:cNvSpPr txBox="1">
            <a:spLocks noGrp="1"/>
          </p:cNvSpPr>
          <p:nvPr>
            <p:ph type="title"/>
          </p:nvPr>
        </p:nvSpPr>
        <p:spPr>
          <a:xfrm>
            <a:off x="685800" y="685800"/>
            <a:ext cx="7772400" cy="1143000"/>
          </a:xfrm>
          <a:prstGeom prst="rect">
            <a:avLst/>
          </a:prstGeom>
          <a:solidFill>
            <a:srgbClr val="C0E4B5"/>
          </a:solidFill>
        </p:spPr>
        <p:txBody>
          <a:bodyPr/>
          <a:lstStyle/>
          <a:p>
            <a:r>
              <a:rPr dirty="0"/>
              <a:t>Sunset Hardiness Zones</a:t>
            </a:r>
          </a:p>
        </p:txBody>
      </p:sp>
      <p:sp>
        <p:nvSpPr>
          <p:cNvPr id="240" name="Text"/>
          <p:cNvSpPr txBox="1"/>
          <p:nvPr/>
        </p:nvSpPr>
        <p:spPr>
          <a:xfrm>
            <a:off x="1050332" y="4049007"/>
            <a:ext cx="127001" cy="1219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584200">
              <a:defRPr sz="3600" b="1">
                <a:solidFill>
                  <a:srgbClr val="006288"/>
                </a:solidFill>
              </a:defRPr>
            </a:pPr>
            <a:endParaRPr/>
          </a:p>
        </p:txBody>
      </p:sp>
      <p:pic>
        <p:nvPicPr>
          <p:cNvPr id="241" name="Screen Shot 2018-12-04 at 8.14.45 AM.png" descr="Screen Shot 2018-12-04 at 8.14.45 AM.png"/>
          <p:cNvPicPr>
            <a:picLocks noChangeAspect="1"/>
          </p:cNvPicPr>
          <p:nvPr/>
        </p:nvPicPr>
        <p:blipFill>
          <a:blip r:embed="rId3"/>
          <a:stretch>
            <a:fillRect/>
          </a:stretch>
        </p:blipFill>
        <p:spPr>
          <a:xfrm>
            <a:off x="1734287" y="2160788"/>
            <a:ext cx="1041791" cy="1378370"/>
          </a:xfrm>
          <a:prstGeom prst="rect">
            <a:avLst/>
          </a:prstGeom>
          <a:ln w="12700">
            <a:miter lim="400000"/>
          </a:ln>
        </p:spPr>
      </p:pic>
      <p:sp>
        <p:nvSpPr>
          <p:cNvPr id="242" name="7"/>
          <p:cNvSpPr txBox="1"/>
          <p:nvPr/>
        </p:nvSpPr>
        <p:spPr>
          <a:xfrm>
            <a:off x="2565697" y="2259015"/>
            <a:ext cx="258624" cy="332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b="1">
                <a:solidFill>
                  <a:srgbClr val="FF2600"/>
                </a:solidFill>
              </a:defRPr>
            </a:lvl1pPr>
          </a:lstStyle>
          <a:p>
            <a:r>
              <a:t>7</a:t>
            </a:r>
          </a:p>
        </p:txBody>
      </p:sp>
      <p:sp>
        <p:nvSpPr>
          <p:cNvPr id="243" name="Zone 7-Colfax…"/>
          <p:cNvSpPr txBox="1"/>
          <p:nvPr/>
        </p:nvSpPr>
        <p:spPr>
          <a:xfrm>
            <a:off x="3155263" y="3039593"/>
            <a:ext cx="5144394" cy="2336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584200">
              <a:defRPr sz="3600" b="1">
                <a:solidFill>
                  <a:srgbClr val="006288"/>
                </a:solidFill>
              </a:defRPr>
            </a:pPr>
            <a:r>
              <a:rPr dirty="0"/>
              <a:t>Zone 7-Colfax</a:t>
            </a:r>
          </a:p>
          <a:p>
            <a:pPr defTabSz="584200">
              <a:defRPr sz="3600" b="1">
                <a:solidFill>
                  <a:srgbClr val="006288"/>
                </a:solidFill>
              </a:defRPr>
            </a:pPr>
            <a:r>
              <a:rPr dirty="0"/>
              <a:t>Zone 9-Auburn, Lincoln</a:t>
            </a:r>
          </a:p>
          <a:p>
            <a:pPr defTabSz="584200">
              <a:defRPr sz="3600" b="1">
                <a:solidFill>
                  <a:srgbClr val="006288"/>
                </a:solidFill>
              </a:defRPr>
            </a:pPr>
            <a:r>
              <a:rPr dirty="0"/>
              <a:t>Zone 14-Roseville, Rocklin</a:t>
            </a:r>
          </a:p>
          <a:p>
            <a:pPr lvl="2" indent="0" defTabSz="584200">
              <a:defRPr sz="3600" b="1">
                <a:solidFill>
                  <a:srgbClr val="006288"/>
                </a:solidFill>
              </a:defRPr>
            </a:pPr>
            <a:r>
              <a:rPr dirty="0"/>
              <a:t>        Granite Bay</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5E1EE0-3BE1-6D4E-B9AB-2A147A11F5BF}"/>
              </a:ext>
            </a:extLst>
          </p:cNvPr>
          <p:cNvSpPr>
            <a:spLocks noGrp="1"/>
          </p:cNvSpPr>
          <p:nvPr>
            <p:ph type="title"/>
          </p:nvPr>
        </p:nvSpPr>
        <p:spPr/>
        <p:txBody>
          <a:bodyPr/>
          <a:lstStyle/>
          <a:p>
            <a:r>
              <a:rPr lang="en-US" dirty="0"/>
              <a:t>Sunset Hardiness Zones</a:t>
            </a:r>
          </a:p>
        </p:txBody>
      </p:sp>
      <p:pic>
        <p:nvPicPr>
          <p:cNvPr id="5" name="Picture 4">
            <a:extLst>
              <a:ext uri="{FF2B5EF4-FFF2-40B4-BE49-F238E27FC236}">
                <a16:creationId xmlns:a16="http://schemas.microsoft.com/office/drawing/2014/main" id="{5D27CFE1-CE3D-9041-A3D5-AE0D60628CF8}"/>
              </a:ext>
            </a:extLst>
          </p:cNvPr>
          <p:cNvPicPr>
            <a:picLocks noChangeAspect="1"/>
          </p:cNvPicPr>
          <p:nvPr/>
        </p:nvPicPr>
        <p:blipFill>
          <a:blip r:embed="rId2"/>
          <a:stretch>
            <a:fillRect/>
          </a:stretch>
        </p:blipFill>
        <p:spPr>
          <a:xfrm>
            <a:off x="658060" y="1417638"/>
            <a:ext cx="7294813" cy="3323017"/>
          </a:xfrm>
          <a:prstGeom prst="rect">
            <a:avLst/>
          </a:prstGeom>
        </p:spPr>
      </p:pic>
      <p:sp>
        <p:nvSpPr>
          <p:cNvPr id="7" name="Rectangle 6">
            <a:extLst>
              <a:ext uri="{FF2B5EF4-FFF2-40B4-BE49-F238E27FC236}">
                <a16:creationId xmlns:a16="http://schemas.microsoft.com/office/drawing/2014/main" id="{D31533E4-C58E-704C-BA93-F65104AD594F}"/>
              </a:ext>
            </a:extLst>
          </p:cNvPr>
          <p:cNvSpPr/>
          <p:nvPr/>
        </p:nvSpPr>
        <p:spPr>
          <a:xfrm>
            <a:off x="3913940" y="3994808"/>
            <a:ext cx="4572000" cy="1815882"/>
          </a:xfrm>
          <a:prstGeom prst="rect">
            <a:avLst/>
          </a:prstGeom>
        </p:spPr>
        <p:txBody>
          <a:bodyPr>
            <a:spAutoFit/>
          </a:bodyPr>
          <a:lstStyle/>
          <a:p>
            <a:pPr defTabSz="584200">
              <a:defRPr sz="3600" b="1">
                <a:solidFill>
                  <a:srgbClr val="006288"/>
                </a:solidFill>
              </a:defRPr>
            </a:pPr>
            <a:r>
              <a:rPr lang="en-US" sz="2800" dirty="0"/>
              <a:t>Zone 7-Colfax</a:t>
            </a:r>
          </a:p>
          <a:p>
            <a:pPr defTabSz="584200">
              <a:defRPr sz="3600" b="1">
                <a:solidFill>
                  <a:srgbClr val="006288"/>
                </a:solidFill>
              </a:defRPr>
            </a:pPr>
            <a:r>
              <a:rPr lang="en-US" sz="2800" dirty="0"/>
              <a:t>Zone 9-Auburn, Lincoln</a:t>
            </a:r>
          </a:p>
          <a:p>
            <a:pPr defTabSz="584200">
              <a:defRPr sz="3600" b="1">
                <a:solidFill>
                  <a:srgbClr val="006288"/>
                </a:solidFill>
              </a:defRPr>
            </a:pPr>
            <a:r>
              <a:rPr lang="en-US" sz="2800" dirty="0"/>
              <a:t>Zone 14-Roseville, Rocklin</a:t>
            </a:r>
          </a:p>
          <a:p>
            <a:pPr lvl="2" indent="0" defTabSz="584200">
              <a:defRPr sz="3600" b="1">
                <a:solidFill>
                  <a:srgbClr val="006288"/>
                </a:solidFill>
              </a:defRPr>
            </a:pPr>
            <a:r>
              <a:rPr lang="en-US" sz="2800" dirty="0"/>
              <a:t>        Granite Bay</a:t>
            </a:r>
          </a:p>
        </p:txBody>
      </p:sp>
    </p:spTree>
    <p:extLst>
      <p:ext uri="{BB962C8B-B14F-4D97-AF65-F5344CB8AC3E}">
        <p14:creationId xmlns:p14="http://schemas.microsoft.com/office/powerpoint/2010/main" val="27636988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lide Number Placeholder 8"/>
          <p:cNvSpPr txBox="1">
            <a:spLocks noGrp="1"/>
          </p:cNvSpPr>
          <p:nvPr>
            <p:ph type="sldNum" sz="quarter" idx="2"/>
          </p:nvPr>
        </p:nvSpPr>
        <p:spPr>
          <a:xfrm>
            <a:off x="8428176" y="6404292"/>
            <a:ext cx="258624"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
        <p:nvSpPr>
          <p:cNvPr id="248" name="Title 4"/>
          <p:cNvSpPr txBox="1">
            <a:spLocks noGrp="1"/>
          </p:cNvSpPr>
          <p:nvPr>
            <p:ph type="title"/>
          </p:nvPr>
        </p:nvSpPr>
        <p:spPr>
          <a:xfrm>
            <a:off x="685800" y="366823"/>
            <a:ext cx="7772400" cy="1143001"/>
          </a:xfrm>
          <a:prstGeom prst="rect">
            <a:avLst/>
          </a:prstGeom>
          <a:solidFill>
            <a:srgbClr val="C0E4B5"/>
          </a:solidFill>
        </p:spPr>
        <p:txBody>
          <a:bodyPr/>
          <a:lstStyle/>
          <a:p>
            <a:r>
              <a:t>Cool Season Vegetables</a:t>
            </a:r>
          </a:p>
        </p:txBody>
      </p:sp>
      <p:grpSp>
        <p:nvGrpSpPr>
          <p:cNvPr id="6" name="Group 5">
            <a:extLst>
              <a:ext uri="{FF2B5EF4-FFF2-40B4-BE49-F238E27FC236}">
                <a16:creationId xmlns:a16="http://schemas.microsoft.com/office/drawing/2014/main" id="{E74D3667-22BE-AE44-8709-25B9D3F53D27}"/>
              </a:ext>
            </a:extLst>
          </p:cNvPr>
          <p:cNvGrpSpPr/>
          <p:nvPr/>
        </p:nvGrpSpPr>
        <p:grpSpPr>
          <a:xfrm>
            <a:off x="1383380" y="1509824"/>
            <a:ext cx="6436895" cy="4751891"/>
            <a:chOff x="1383380" y="1509824"/>
            <a:chExt cx="6436895" cy="4751891"/>
          </a:xfrm>
        </p:grpSpPr>
        <p:pic>
          <p:nvPicPr>
            <p:cNvPr id="5" name="Picture 4">
              <a:extLst>
                <a:ext uri="{FF2B5EF4-FFF2-40B4-BE49-F238E27FC236}">
                  <a16:creationId xmlns:a16="http://schemas.microsoft.com/office/drawing/2014/main" id="{339D7552-499C-D742-AD97-731A625DC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3380" y="1509824"/>
              <a:ext cx="6436895" cy="4751891"/>
            </a:xfrm>
            <a:prstGeom prst="rect">
              <a:avLst/>
            </a:prstGeom>
          </p:spPr>
        </p:pic>
        <p:sp>
          <p:nvSpPr>
            <p:cNvPr id="250" name="Oval"/>
            <p:cNvSpPr/>
            <p:nvPr/>
          </p:nvSpPr>
          <p:spPr>
            <a:xfrm>
              <a:off x="5988407" y="1515904"/>
              <a:ext cx="1831868" cy="499206"/>
            </a:xfrm>
            <a:prstGeom prst="ellipse">
              <a:avLst/>
            </a:prstGeom>
            <a:noFill/>
            <a:ln w="63500" cap="flat">
              <a:solidFill>
                <a:srgbClr val="C2463A"/>
              </a:solidFill>
              <a:prstDash val="solid"/>
              <a:miter lim="400000"/>
            </a:ln>
            <a:effectLst/>
          </p:spPr>
          <p:txBody>
            <a:bodyPr wrap="square" lIns="50800" tIns="50800" rIns="50800" bIns="50800" numCol="1" anchor="ctr">
              <a:noAutofit/>
            </a:bodyPr>
            <a:lstStyle/>
            <a:p>
              <a:pPr algn="ctr" defTabSz="584200">
                <a:defRPr sz="3600">
                  <a:solidFill>
                    <a:srgbClr val="FFFFFF"/>
                  </a:solidFill>
                  <a:effectLst>
                    <a:outerShdw blurRad="25400" dist="12700" dir="5400000" rotWithShape="0">
                      <a:srgbClr val="000000">
                        <a:alpha val="30000"/>
                      </a:srgbClr>
                    </a:outerShdw>
                  </a:effectLst>
                  <a:latin typeface="Marker Felt"/>
                  <a:ea typeface="Marker Felt"/>
                  <a:cs typeface="Marker Felt"/>
                  <a:sym typeface="Marker Felt"/>
                </a:defRPr>
              </a:pPr>
              <a:endParaRPr/>
            </a:p>
          </p:txBody>
        </p:sp>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lide Number Placeholder 8"/>
          <p:cNvSpPr txBox="1">
            <a:spLocks noGrp="1"/>
          </p:cNvSpPr>
          <p:nvPr>
            <p:ph type="sldNum" sz="quarter" idx="2"/>
          </p:nvPr>
        </p:nvSpPr>
        <p:spPr>
          <a:xfrm>
            <a:off x="8428176" y="6404292"/>
            <a:ext cx="258624"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
        <p:nvSpPr>
          <p:cNvPr id="248" name="Title 4"/>
          <p:cNvSpPr txBox="1">
            <a:spLocks noGrp="1"/>
          </p:cNvSpPr>
          <p:nvPr>
            <p:ph type="title"/>
          </p:nvPr>
        </p:nvSpPr>
        <p:spPr>
          <a:xfrm>
            <a:off x="685800" y="366823"/>
            <a:ext cx="7772400" cy="1143001"/>
          </a:xfrm>
          <a:prstGeom prst="rect">
            <a:avLst/>
          </a:prstGeom>
          <a:solidFill>
            <a:srgbClr val="C0E4B5"/>
          </a:solidFill>
        </p:spPr>
        <p:txBody>
          <a:bodyPr/>
          <a:lstStyle/>
          <a:p>
            <a:r>
              <a:t>Cool Season Vegetables</a:t>
            </a:r>
          </a:p>
        </p:txBody>
      </p:sp>
      <p:grpSp>
        <p:nvGrpSpPr>
          <p:cNvPr id="6" name="Group 5">
            <a:extLst>
              <a:ext uri="{FF2B5EF4-FFF2-40B4-BE49-F238E27FC236}">
                <a16:creationId xmlns:a16="http://schemas.microsoft.com/office/drawing/2014/main" id="{E74D3667-22BE-AE44-8709-25B9D3F53D27}"/>
              </a:ext>
            </a:extLst>
          </p:cNvPr>
          <p:cNvGrpSpPr/>
          <p:nvPr/>
        </p:nvGrpSpPr>
        <p:grpSpPr>
          <a:xfrm>
            <a:off x="1383380" y="1509824"/>
            <a:ext cx="6436895" cy="4751891"/>
            <a:chOff x="1383380" y="1509824"/>
            <a:chExt cx="6436895" cy="4751891"/>
          </a:xfrm>
        </p:grpSpPr>
        <p:pic>
          <p:nvPicPr>
            <p:cNvPr id="5" name="Picture 4">
              <a:extLst>
                <a:ext uri="{FF2B5EF4-FFF2-40B4-BE49-F238E27FC236}">
                  <a16:creationId xmlns:a16="http://schemas.microsoft.com/office/drawing/2014/main" id="{339D7552-499C-D742-AD97-731A625DC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3380" y="1509824"/>
              <a:ext cx="6436895" cy="4751891"/>
            </a:xfrm>
            <a:prstGeom prst="rect">
              <a:avLst/>
            </a:prstGeom>
          </p:spPr>
        </p:pic>
        <p:sp>
          <p:nvSpPr>
            <p:cNvPr id="250" name="Oval"/>
            <p:cNvSpPr/>
            <p:nvPr/>
          </p:nvSpPr>
          <p:spPr>
            <a:xfrm>
              <a:off x="5988407" y="1515904"/>
              <a:ext cx="1831868" cy="499206"/>
            </a:xfrm>
            <a:prstGeom prst="ellipse">
              <a:avLst/>
            </a:prstGeom>
            <a:noFill/>
            <a:ln w="63500" cap="flat">
              <a:solidFill>
                <a:srgbClr val="C2463A"/>
              </a:solidFill>
              <a:prstDash val="solid"/>
              <a:miter lim="400000"/>
            </a:ln>
            <a:effectLst/>
          </p:spPr>
          <p:txBody>
            <a:bodyPr wrap="square" lIns="50800" tIns="50800" rIns="50800" bIns="50800" numCol="1" anchor="ctr">
              <a:noAutofit/>
            </a:bodyPr>
            <a:lstStyle/>
            <a:p>
              <a:pPr algn="ctr" defTabSz="584200">
                <a:defRPr sz="3600">
                  <a:solidFill>
                    <a:srgbClr val="FFFFFF"/>
                  </a:solidFill>
                  <a:effectLst>
                    <a:outerShdw blurRad="25400" dist="12700" dir="5400000" rotWithShape="0">
                      <a:srgbClr val="000000">
                        <a:alpha val="30000"/>
                      </a:srgbClr>
                    </a:outerShdw>
                  </a:effectLst>
                  <a:latin typeface="Marker Felt"/>
                  <a:ea typeface="Marker Felt"/>
                  <a:cs typeface="Marker Felt"/>
                  <a:sym typeface="Marker Felt"/>
                </a:defRPr>
              </a:pPr>
              <a:endParaRPr/>
            </a:p>
          </p:txBody>
        </p:sp>
      </p:grpSp>
      <p:sp>
        <p:nvSpPr>
          <p:cNvPr id="7" name="Arrow">
            <a:extLst>
              <a:ext uri="{FF2B5EF4-FFF2-40B4-BE49-F238E27FC236}">
                <a16:creationId xmlns:a16="http://schemas.microsoft.com/office/drawing/2014/main" id="{C71B4205-B84B-7B47-BA36-E7949FDA5802}"/>
              </a:ext>
            </a:extLst>
          </p:cNvPr>
          <p:cNvSpPr/>
          <p:nvPr/>
        </p:nvSpPr>
        <p:spPr>
          <a:xfrm rot="19885710" flipH="1">
            <a:off x="2357826" y="1795345"/>
            <a:ext cx="2529062" cy="581004"/>
          </a:xfrm>
          <a:prstGeom prst="rightArrow">
            <a:avLst>
              <a:gd name="adj1" fmla="val 32000"/>
              <a:gd name="adj2" fmla="val 139896"/>
            </a:avLst>
          </a:prstGeom>
          <a:solidFill>
            <a:schemeClr val="accent2">
              <a:satOff val="-4966"/>
              <a:lumOff val="-10549"/>
            </a:schemeClr>
          </a:solidFill>
          <a:ln w="12700">
            <a:miter lim="400000"/>
          </a:ln>
        </p:spPr>
        <p:txBody>
          <a:bodyPr lIns="50800" tIns="50800" rIns="50800" bIns="50800" anchor="ctr"/>
          <a:lstStyle/>
          <a:p>
            <a:pPr algn="ctr" defTabSz="584200">
              <a:defRPr sz="3600">
                <a:solidFill>
                  <a:srgbClr val="FFFFFF"/>
                </a:solidFill>
                <a:effectLst>
                  <a:outerShdw blurRad="25400" dist="12700" dir="5400000" rotWithShape="0">
                    <a:srgbClr val="000000">
                      <a:alpha val="30000"/>
                    </a:srgbClr>
                  </a:outerShdw>
                </a:effectLst>
                <a:latin typeface="Marker Felt"/>
                <a:ea typeface="Marker Felt"/>
                <a:cs typeface="Marker Felt"/>
                <a:sym typeface="Marker Felt"/>
              </a:defRPr>
            </a:pPr>
            <a:endParaRPr/>
          </a:p>
        </p:txBody>
      </p:sp>
    </p:spTree>
    <p:extLst>
      <p:ext uri="{BB962C8B-B14F-4D97-AF65-F5344CB8AC3E}">
        <p14:creationId xmlns:p14="http://schemas.microsoft.com/office/powerpoint/2010/main" val="421728893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lide Number Placeholder 8"/>
          <p:cNvSpPr txBox="1">
            <a:spLocks noGrp="1"/>
          </p:cNvSpPr>
          <p:nvPr>
            <p:ph type="sldNum" sz="quarter" idx="2"/>
          </p:nvPr>
        </p:nvSpPr>
        <p:spPr>
          <a:xfrm>
            <a:off x="8428176" y="6404292"/>
            <a:ext cx="258624"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
        <p:nvSpPr>
          <p:cNvPr id="248" name="Title 4"/>
          <p:cNvSpPr txBox="1">
            <a:spLocks noGrp="1"/>
          </p:cNvSpPr>
          <p:nvPr>
            <p:ph type="title"/>
          </p:nvPr>
        </p:nvSpPr>
        <p:spPr>
          <a:xfrm>
            <a:off x="685800" y="366823"/>
            <a:ext cx="7772400" cy="1143001"/>
          </a:xfrm>
          <a:prstGeom prst="rect">
            <a:avLst/>
          </a:prstGeom>
          <a:solidFill>
            <a:srgbClr val="C0E4B5"/>
          </a:solidFill>
        </p:spPr>
        <p:txBody>
          <a:bodyPr/>
          <a:lstStyle/>
          <a:p>
            <a:r>
              <a:t>Cool Season Vegetables</a:t>
            </a:r>
          </a:p>
        </p:txBody>
      </p:sp>
      <p:grpSp>
        <p:nvGrpSpPr>
          <p:cNvPr id="6" name="Group 5">
            <a:extLst>
              <a:ext uri="{FF2B5EF4-FFF2-40B4-BE49-F238E27FC236}">
                <a16:creationId xmlns:a16="http://schemas.microsoft.com/office/drawing/2014/main" id="{E74D3667-22BE-AE44-8709-25B9D3F53D27}"/>
              </a:ext>
            </a:extLst>
          </p:cNvPr>
          <p:cNvGrpSpPr/>
          <p:nvPr/>
        </p:nvGrpSpPr>
        <p:grpSpPr>
          <a:xfrm>
            <a:off x="1383380" y="1509824"/>
            <a:ext cx="6436895" cy="4751891"/>
            <a:chOff x="1383380" y="1509824"/>
            <a:chExt cx="6436895" cy="4751891"/>
          </a:xfrm>
        </p:grpSpPr>
        <p:pic>
          <p:nvPicPr>
            <p:cNvPr id="5" name="Picture 4">
              <a:extLst>
                <a:ext uri="{FF2B5EF4-FFF2-40B4-BE49-F238E27FC236}">
                  <a16:creationId xmlns:a16="http://schemas.microsoft.com/office/drawing/2014/main" id="{339D7552-499C-D742-AD97-731A625DC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3380" y="1509824"/>
              <a:ext cx="6436895" cy="4751891"/>
            </a:xfrm>
            <a:prstGeom prst="rect">
              <a:avLst/>
            </a:prstGeom>
          </p:spPr>
        </p:pic>
        <p:sp>
          <p:nvSpPr>
            <p:cNvPr id="250" name="Oval"/>
            <p:cNvSpPr/>
            <p:nvPr/>
          </p:nvSpPr>
          <p:spPr>
            <a:xfrm>
              <a:off x="5988407" y="1515904"/>
              <a:ext cx="1831868" cy="499206"/>
            </a:xfrm>
            <a:prstGeom prst="ellipse">
              <a:avLst/>
            </a:prstGeom>
            <a:noFill/>
            <a:ln w="63500" cap="flat">
              <a:solidFill>
                <a:srgbClr val="C2463A"/>
              </a:solidFill>
              <a:prstDash val="solid"/>
              <a:miter lim="400000"/>
            </a:ln>
            <a:effectLst/>
          </p:spPr>
          <p:txBody>
            <a:bodyPr wrap="square" lIns="50800" tIns="50800" rIns="50800" bIns="50800" numCol="1" anchor="ctr">
              <a:noAutofit/>
            </a:bodyPr>
            <a:lstStyle/>
            <a:p>
              <a:pPr algn="ctr" defTabSz="584200">
                <a:defRPr sz="3600">
                  <a:solidFill>
                    <a:srgbClr val="FFFFFF"/>
                  </a:solidFill>
                  <a:effectLst>
                    <a:outerShdw blurRad="25400" dist="12700" dir="5400000" rotWithShape="0">
                      <a:srgbClr val="000000">
                        <a:alpha val="30000"/>
                      </a:srgbClr>
                    </a:outerShdw>
                  </a:effectLst>
                  <a:latin typeface="Marker Felt"/>
                  <a:ea typeface="Marker Felt"/>
                  <a:cs typeface="Marker Felt"/>
                  <a:sym typeface="Marker Felt"/>
                </a:defRPr>
              </a:pPr>
              <a:endParaRPr/>
            </a:p>
          </p:txBody>
        </p:sp>
      </p:grpSp>
      <p:sp>
        <p:nvSpPr>
          <p:cNvPr id="7" name="Arrow">
            <a:extLst>
              <a:ext uri="{FF2B5EF4-FFF2-40B4-BE49-F238E27FC236}">
                <a16:creationId xmlns:a16="http://schemas.microsoft.com/office/drawing/2014/main" id="{D280C04E-1409-F74A-BF80-66875CBE955A}"/>
              </a:ext>
            </a:extLst>
          </p:cNvPr>
          <p:cNvSpPr/>
          <p:nvPr/>
        </p:nvSpPr>
        <p:spPr>
          <a:xfrm rot="16306884" flipH="1">
            <a:off x="3057987" y="907956"/>
            <a:ext cx="1606433" cy="759328"/>
          </a:xfrm>
          <a:prstGeom prst="rightArrow">
            <a:avLst>
              <a:gd name="adj1" fmla="val 32000"/>
              <a:gd name="adj2" fmla="val 107042"/>
            </a:avLst>
          </a:prstGeom>
          <a:blipFill>
            <a:blip r:embed="rId4"/>
          </a:blipFill>
          <a:ln w="12700">
            <a:miter lim="400000"/>
          </a:ln>
        </p:spPr>
        <p:txBody>
          <a:bodyPr lIns="50800" tIns="50800" rIns="50800" bIns="50800" anchor="ctr"/>
          <a:lstStyle/>
          <a:p>
            <a:pPr algn="ctr" defTabSz="584200">
              <a:defRPr sz="3600">
                <a:solidFill>
                  <a:srgbClr val="FFFFFF"/>
                </a:solidFill>
                <a:effectLst>
                  <a:outerShdw blurRad="25400" dist="12700" dir="5400000" rotWithShape="0">
                    <a:srgbClr val="000000">
                      <a:alpha val="30000"/>
                    </a:srgbClr>
                  </a:outerShdw>
                </a:effectLst>
                <a:latin typeface="Marker Felt"/>
                <a:ea typeface="Marker Felt"/>
                <a:cs typeface="Marker Felt"/>
                <a:sym typeface="Marker Felt"/>
              </a:defRPr>
            </a:pPr>
            <a:endParaRPr/>
          </a:p>
        </p:txBody>
      </p:sp>
    </p:spTree>
    <p:extLst>
      <p:ext uri="{BB962C8B-B14F-4D97-AF65-F5344CB8AC3E}">
        <p14:creationId xmlns:p14="http://schemas.microsoft.com/office/powerpoint/2010/main" val="338810133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Title 4"/>
          <p:cNvSpPr txBox="1">
            <a:spLocks noGrp="1"/>
          </p:cNvSpPr>
          <p:nvPr>
            <p:ph type="title"/>
          </p:nvPr>
        </p:nvSpPr>
        <p:spPr>
          <a:prstGeom prst="rect">
            <a:avLst/>
          </a:prstGeom>
        </p:spPr>
        <p:txBody>
          <a:bodyPr/>
          <a:lstStyle>
            <a:lvl1pPr>
              <a:defRPr b="1"/>
            </a:lvl1pPr>
          </a:lstStyle>
          <a:p>
            <a:r>
              <a:t>Laminated Vegetable Guide</a:t>
            </a:r>
          </a:p>
        </p:txBody>
      </p:sp>
      <p:sp>
        <p:nvSpPr>
          <p:cNvPr id="274" name="Slide Number Placeholder 8"/>
          <p:cNvSpPr txBox="1">
            <a:spLocks noGrp="1"/>
          </p:cNvSpPr>
          <p:nvPr>
            <p:ph type="sldNum" sz="quarter" idx="2"/>
          </p:nvPr>
        </p:nvSpPr>
        <p:spPr>
          <a:xfrm>
            <a:off x="8428176" y="6404292"/>
            <a:ext cx="258624"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sp>
        <p:nvSpPr>
          <p:cNvPr id="275" name="Available today!"/>
          <p:cNvSpPr txBox="1"/>
          <p:nvPr/>
        </p:nvSpPr>
        <p:spPr>
          <a:xfrm>
            <a:off x="1693462" y="2121947"/>
            <a:ext cx="5862664" cy="1422401"/>
          </a:xfrm>
          <a:prstGeom prst="rect">
            <a:avLst/>
          </a:prstGeom>
          <a:solidFill>
            <a:srgbClr val="7FCEFF"/>
          </a:solidFill>
          <a:ln w="63500">
            <a:solidFill>
              <a:srgbClr val="2B6D95"/>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defTabSz="584200">
              <a:defRPr sz="600">
                <a:solidFill>
                  <a:srgbClr val="8A3129"/>
                </a:solidFill>
                <a:latin typeface="Marker Felt"/>
                <a:ea typeface="Marker Felt"/>
                <a:cs typeface="Marker Felt"/>
                <a:sym typeface="Marker Felt"/>
              </a:defRPr>
            </a:pPr>
            <a:endParaRPr/>
          </a:p>
          <a:p>
            <a:pPr algn="ctr" defTabSz="584200">
              <a:defRPr sz="800">
                <a:solidFill>
                  <a:srgbClr val="8A3129"/>
                </a:solidFill>
                <a:latin typeface="Marker Felt"/>
                <a:ea typeface="Marker Felt"/>
                <a:cs typeface="Marker Felt"/>
                <a:sym typeface="Marker Felt"/>
              </a:defRPr>
            </a:pPr>
            <a:endParaRPr/>
          </a:p>
          <a:p>
            <a:pPr algn="ctr" defTabSz="584200">
              <a:defRPr sz="6700">
                <a:solidFill>
                  <a:srgbClr val="8A3129"/>
                </a:solidFill>
                <a:latin typeface="Marker Felt"/>
                <a:ea typeface="Marker Felt"/>
                <a:cs typeface="Marker Felt"/>
                <a:sym typeface="Marker Felt"/>
              </a:defRPr>
            </a:pPr>
            <a:r>
              <a:t>Available today!</a:t>
            </a:r>
          </a:p>
          <a:p>
            <a:pPr algn="ctr" defTabSz="584200">
              <a:defRPr sz="1000">
                <a:solidFill>
                  <a:srgbClr val="8A3129"/>
                </a:solidFill>
                <a:latin typeface="Marker Felt"/>
                <a:ea typeface="Marker Felt"/>
                <a:cs typeface="Marker Felt"/>
                <a:sym typeface="Marker Felt"/>
              </a:defRPr>
            </a:pPr>
            <a:r>
              <a:t>   </a:t>
            </a:r>
          </a:p>
        </p:txBody>
      </p:sp>
      <p:sp>
        <p:nvSpPr>
          <p:cNvPr id="276" name="$2.00 donation…"/>
          <p:cNvSpPr txBox="1"/>
          <p:nvPr/>
        </p:nvSpPr>
        <p:spPr>
          <a:xfrm>
            <a:off x="1575174" y="4668141"/>
            <a:ext cx="5908740" cy="1422401"/>
          </a:xfrm>
          <a:prstGeom prst="rect">
            <a:avLst/>
          </a:prstGeom>
          <a:solidFill>
            <a:srgbClr val="EAD37B"/>
          </a:solidFill>
          <a:ln w="38100">
            <a:solidFill>
              <a:srgbClr val="2B6D95"/>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defTabSz="584200">
              <a:defRPr sz="5500">
                <a:solidFill>
                  <a:srgbClr val="7C4000"/>
                </a:solidFill>
                <a:latin typeface="Marker Felt"/>
                <a:ea typeface="Marker Felt"/>
                <a:cs typeface="Marker Felt"/>
                <a:sym typeface="Marker Felt"/>
              </a:defRPr>
            </a:pPr>
            <a:r>
              <a:t>$2.00 donation       </a:t>
            </a:r>
          </a:p>
          <a:p>
            <a:pPr algn="ctr" defTabSz="584200">
              <a:defRPr sz="3800">
                <a:solidFill>
                  <a:srgbClr val="7C4000"/>
                </a:solidFill>
                <a:latin typeface="Marker Felt"/>
                <a:ea typeface="Marker Felt"/>
                <a:cs typeface="Marker Felt"/>
                <a:sym typeface="Marker Felt"/>
              </a:defRPr>
            </a:pPr>
            <a:r>
              <a:t>(Recovery cost)</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itle 4"/>
          <p:cNvSpPr txBox="1">
            <a:spLocks noGrp="1"/>
          </p:cNvSpPr>
          <p:nvPr>
            <p:ph type="title"/>
          </p:nvPr>
        </p:nvSpPr>
        <p:spPr>
          <a:prstGeom prst="rect">
            <a:avLst/>
          </a:prstGeom>
        </p:spPr>
        <p:txBody>
          <a:bodyPr/>
          <a:lstStyle>
            <a:lvl1pPr>
              <a:defRPr b="1"/>
            </a:lvl1pPr>
          </a:lstStyle>
          <a:p>
            <a:r>
              <a:t>Read the Seed Packet</a:t>
            </a:r>
          </a:p>
        </p:txBody>
      </p:sp>
      <p:sp>
        <p:nvSpPr>
          <p:cNvPr id="279" name="Slide Number Placeholder 8"/>
          <p:cNvSpPr txBox="1">
            <a:spLocks noGrp="1"/>
          </p:cNvSpPr>
          <p:nvPr>
            <p:ph type="sldNum" sz="quarter" idx="2"/>
          </p:nvPr>
        </p:nvSpPr>
        <p:spPr>
          <a:xfrm>
            <a:off x="8428176" y="6404292"/>
            <a:ext cx="258624"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pic>
        <p:nvPicPr>
          <p:cNvPr id="280" name="images-1.jpeg" descr="images-1.jpeg"/>
          <p:cNvPicPr>
            <a:picLocks noChangeAspect="1"/>
          </p:cNvPicPr>
          <p:nvPr/>
        </p:nvPicPr>
        <p:blipFill>
          <a:blip r:embed="rId3"/>
          <a:stretch>
            <a:fillRect/>
          </a:stretch>
        </p:blipFill>
        <p:spPr>
          <a:xfrm>
            <a:off x="1528088" y="1805190"/>
            <a:ext cx="6087824" cy="405117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Title 4"/>
          <p:cNvSpPr txBox="1">
            <a:spLocks noGrp="1"/>
          </p:cNvSpPr>
          <p:nvPr>
            <p:ph type="title"/>
          </p:nvPr>
        </p:nvSpPr>
        <p:spPr>
          <a:prstGeom prst="rect">
            <a:avLst/>
          </a:prstGeom>
        </p:spPr>
        <p:txBody>
          <a:bodyPr/>
          <a:lstStyle>
            <a:lvl1pPr>
              <a:defRPr b="1"/>
            </a:lvl1pPr>
          </a:lstStyle>
          <a:p>
            <a:r>
              <a:t>Soil Preparation</a:t>
            </a:r>
          </a:p>
        </p:txBody>
      </p:sp>
      <p:sp>
        <p:nvSpPr>
          <p:cNvPr id="285" name="Slide Number Placeholder 8"/>
          <p:cNvSpPr txBox="1">
            <a:spLocks noGrp="1"/>
          </p:cNvSpPr>
          <p:nvPr>
            <p:ph type="sldNum" sz="quarter" idx="2"/>
          </p:nvPr>
        </p:nvSpPr>
        <p:spPr>
          <a:xfrm>
            <a:off x="8428176" y="6404292"/>
            <a:ext cx="258624"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
        <p:nvSpPr>
          <p:cNvPr id="286" name="Weed beds…"/>
          <p:cNvSpPr txBox="1"/>
          <p:nvPr/>
        </p:nvSpPr>
        <p:spPr>
          <a:xfrm>
            <a:off x="1113241" y="2276481"/>
            <a:ext cx="6917518" cy="32461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584200">
              <a:lnSpc>
                <a:spcPct val="120000"/>
              </a:lnSpc>
              <a:defRPr sz="4400" b="1">
                <a:solidFill>
                  <a:srgbClr val="006288"/>
                </a:solidFill>
              </a:defRPr>
            </a:pPr>
            <a:r>
              <a:t>Weed beds</a:t>
            </a:r>
          </a:p>
          <a:p>
            <a:pPr defTabSz="584200">
              <a:lnSpc>
                <a:spcPct val="120000"/>
              </a:lnSpc>
              <a:defRPr sz="4400" b="1">
                <a:solidFill>
                  <a:srgbClr val="006288"/>
                </a:solidFill>
              </a:defRPr>
            </a:pPr>
            <a:r>
              <a:t>Feed your soil: Add compost </a:t>
            </a:r>
          </a:p>
          <a:p>
            <a:pPr defTabSz="584200">
              <a:lnSpc>
                <a:spcPct val="120000"/>
              </a:lnSpc>
              <a:defRPr sz="4400" b="1">
                <a:solidFill>
                  <a:srgbClr val="006288"/>
                </a:solidFill>
              </a:defRPr>
            </a:pPr>
            <a:r>
              <a:t>Fertilize? MAYBE…</a:t>
            </a:r>
          </a:p>
          <a:p>
            <a:pPr defTabSz="584200">
              <a:lnSpc>
                <a:spcPct val="120000"/>
              </a:lnSpc>
              <a:defRPr sz="4400" b="1">
                <a:solidFill>
                  <a:srgbClr val="006288"/>
                </a:solidFill>
              </a:defRPr>
            </a:pPr>
            <a:r>
              <a:t>Mulch to protect soil</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itle 7"/>
          <p:cNvSpPr txBox="1">
            <a:spLocks noGrp="1"/>
          </p:cNvSpPr>
          <p:nvPr>
            <p:ph type="title"/>
          </p:nvPr>
        </p:nvSpPr>
        <p:spPr>
          <a:prstGeom prst="rect">
            <a:avLst/>
          </a:prstGeom>
        </p:spPr>
        <p:txBody>
          <a:bodyPr/>
          <a:lstStyle>
            <a:lvl1pPr>
              <a:defRPr b="1"/>
            </a:lvl1pPr>
          </a:lstStyle>
          <a:p>
            <a:r>
              <a:t>Who Are Master Gardeners?</a:t>
            </a:r>
          </a:p>
        </p:txBody>
      </p:sp>
      <p:sp>
        <p:nvSpPr>
          <p:cNvPr id="183" name="Text Placeholder 8"/>
          <p:cNvSpPr txBox="1">
            <a:spLocks noGrp="1"/>
          </p:cNvSpPr>
          <p:nvPr>
            <p:ph type="body" idx="1"/>
          </p:nvPr>
        </p:nvSpPr>
        <p:spPr>
          <a:prstGeom prst="rect">
            <a:avLst/>
          </a:prstGeom>
        </p:spPr>
        <p:txBody>
          <a:bodyPr/>
          <a:lstStyle/>
          <a:p>
            <a:r>
              <a:t>Master Gardeners of Placer County</a:t>
            </a:r>
          </a:p>
          <a:p>
            <a:pPr marL="742950" lvl="1" indent="-285750">
              <a:spcBef>
                <a:spcPts val="500"/>
              </a:spcBef>
              <a:defRPr sz="2400"/>
            </a:pPr>
            <a:r>
              <a:t>Extend </a:t>
            </a:r>
            <a:r>
              <a:rPr>
                <a:solidFill>
                  <a:schemeClr val="accent2"/>
                </a:solidFill>
              </a:rPr>
              <a:t>research-based</a:t>
            </a:r>
            <a:r>
              <a:t>, sustainable gardening and composting information</a:t>
            </a:r>
          </a:p>
          <a:p>
            <a:pPr marL="742950" lvl="1" indent="-285750">
              <a:spcBef>
                <a:spcPts val="500"/>
              </a:spcBef>
              <a:defRPr sz="2400"/>
            </a:pPr>
            <a:r>
              <a:t>Present accurate, impartial information to </a:t>
            </a:r>
            <a:r>
              <a:rPr>
                <a:solidFill>
                  <a:schemeClr val="accent2"/>
                </a:solidFill>
              </a:rPr>
              <a:t>home gardeners</a:t>
            </a:r>
          </a:p>
          <a:p>
            <a:pPr marL="742950" lvl="1" indent="-285750">
              <a:spcBef>
                <a:spcPts val="500"/>
              </a:spcBef>
              <a:defRPr sz="2400"/>
            </a:pPr>
            <a:r>
              <a:t>Encourage public to make </a:t>
            </a:r>
            <a:r>
              <a:rPr>
                <a:solidFill>
                  <a:schemeClr val="accent2"/>
                </a:solidFill>
              </a:rPr>
              <a:t>informed</a:t>
            </a:r>
            <a:r>
              <a:t> gardening decisions</a:t>
            </a:r>
          </a:p>
        </p:txBody>
      </p:sp>
      <p:sp>
        <p:nvSpPr>
          <p:cNvPr id="184" name="Slide Number Placeholder 3"/>
          <p:cNvSpPr txBox="1">
            <a:spLocks noGrp="1"/>
          </p:cNvSpPr>
          <p:nvPr>
            <p:ph type="sldNum" sz="quarter" idx="2"/>
          </p:nvPr>
        </p:nvSpPr>
        <p:spPr>
          <a:xfrm>
            <a:off x="8505418" y="6404292"/>
            <a:ext cx="181383"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itle 4"/>
          <p:cNvSpPr txBox="1">
            <a:spLocks noGrp="1"/>
          </p:cNvSpPr>
          <p:nvPr>
            <p:ph type="title"/>
          </p:nvPr>
        </p:nvSpPr>
        <p:spPr>
          <a:prstGeom prst="rect">
            <a:avLst/>
          </a:prstGeom>
        </p:spPr>
        <p:txBody>
          <a:bodyPr/>
          <a:lstStyle>
            <a:lvl1pPr>
              <a:defRPr b="1"/>
            </a:lvl1pPr>
          </a:lstStyle>
          <a:p>
            <a:r>
              <a:t>Planting Hints</a:t>
            </a:r>
          </a:p>
        </p:txBody>
      </p:sp>
      <p:sp>
        <p:nvSpPr>
          <p:cNvPr id="291" name="Slide Number Placeholder 8"/>
          <p:cNvSpPr txBox="1">
            <a:spLocks noGrp="1"/>
          </p:cNvSpPr>
          <p:nvPr>
            <p:ph type="sldNum" sz="quarter" idx="2"/>
          </p:nvPr>
        </p:nvSpPr>
        <p:spPr>
          <a:xfrm>
            <a:off x="8428176" y="6404292"/>
            <a:ext cx="258624"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sp>
        <p:nvSpPr>
          <p:cNvPr id="292" name="Rotate crops—3 yr. schedule…"/>
          <p:cNvSpPr txBox="1"/>
          <p:nvPr/>
        </p:nvSpPr>
        <p:spPr>
          <a:xfrm>
            <a:off x="891742" y="1842065"/>
            <a:ext cx="7360516" cy="384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584200">
              <a:lnSpc>
                <a:spcPct val="120000"/>
              </a:lnSpc>
              <a:defRPr sz="4200" b="1">
                <a:solidFill>
                  <a:srgbClr val="006288"/>
                </a:solidFill>
              </a:defRPr>
            </a:pPr>
            <a:r>
              <a:t>Rotate crops—3 yr. schedule</a:t>
            </a:r>
          </a:p>
          <a:p>
            <a:pPr defTabSz="584200">
              <a:lnSpc>
                <a:spcPct val="120000"/>
              </a:lnSpc>
              <a:defRPr sz="4200" b="1">
                <a:solidFill>
                  <a:srgbClr val="006288"/>
                </a:solidFill>
              </a:defRPr>
            </a:pPr>
            <a:r>
              <a:t>Transplants or direct seeded?</a:t>
            </a:r>
          </a:p>
          <a:p>
            <a:pPr defTabSz="584200">
              <a:lnSpc>
                <a:spcPct val="120000"/>
              </a:lnSpc>
              <a:defRPr sz="4200" b="1">
                <a:solidFill>
                  <a:srgbClr val="006288"/>
                </a:solidFill>
              </a:defRPr>
            </a:pPr>
            <a:r>
              <a:t>Sucession planting</a:t>
            </a:r>
          </a:p>
          <a:p>
            <a:pPr defTabSz="584200">
              <a:lnSpc>
                <a:spcPct val="120000"/>
              </a:lnSpc>
              <a:defRPr sz="4200" b="1">
                <a:solidFill>
                  <a:srgbClr val="006288"/>
                </a:solidFill>
              </a:defRPr>
            </a:pPr>
            <a:r>
              <a:t>Use sunscreen (on plants, too)</a:t>
            </a:r>
          </a:p>
          <a:p>
            <a:pPr defTabSz="584200">
              <a:lnSpc>
                <a:spcPct val="120000"/>
              </a:lnSpc>
              <a:defRPr sz="4200" b="1">
                <a:solidFill>
                  <a:srgbClr val="006288"/>
                </a:solidFill>
              </a:defRPr>
            </a:pPr>
            <a:r>
              <a:t>Protect from freezing—if needed</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itle 4"/>
          <p:cNvSpPr txBox="1">
            <a:spLocks noGrp="1"/>
          </p:cNvSpPr>
          <p:nvPr>
            <p:ph type="title"/>
          </p:nvPr>
        </p:nvSpPr>
        <p:spPr>
          <a:prstGeom prst="rect">
            <a:avLst/>
          </a:prstGeom>
        </p:spPr>
        <p:txBody>
          <a:bodyPr/>
          <a:lstStyle>
            <a:lvl1pPr>
              <a:defRPr b="1"/>
            </a:lvl1pPr>
          </a:lstStyle>
          <a:p>
            <a:r>
              <a:t>Watering/Weeding/Pests</a:t>
            </a:r>
          </a:p>
        </p:txBody>
      </p:sp>
      <p:sp>
        <p:nvSpPr>
          <p:cNvPr id="297" name="Slide Number Placeholder 8"/>
          <p:cNvSpPr txBox="1">
            <a:spLocks noGrp="1"/>
          </p:cNvSpPr>
          <p:nvPr>
            <p:ph type="sldNum" sz="quarter" idx="2"/>
          </p:nvPr>
        </p:nvSpPr>
        <p:spPr>
          <a:xfrm>
            <a:off x="8428176" y="6404292"/>
            <a:ext cx="258624"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
        <p:nvSpPr>
          <p:cNvPr id="298" name="Water between rains, if needed…"/>
          <p:cNvSpPr txBox="1"/>
          <p:nvPr/>
        </p:nvSpPr>
        <p:spPr>
          <a:xfrm>
            <a:off x="330276" y="1706879"/>
            <a:ext cx="8317246" cy="3863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584200">
              <a:lnSpc>
                <a:spcPct val="150000"/>
              </a:lnSpc>
              <a:defRPr sz="4400" b="1">
                <a:solidFill>
                  <a:srgbClr val="006288"/>
                </a:solidFill>
              </a:defRPr>
            </a:pPr>
            <a:r>
              <a:t>Water between rains, if needed</a:t>
            </a:r>
          </a:p>
          <a:p>
            <a:pPr defTabSz="584200">
              <a:lnSpc>
                <a:spcPct val="150000"/>
              </a:lnSpc>
              <a:defRPr sz="4400" b="1">
                <a:solidFill>
                  <a:srgbClr val="006288"/>
                </a:solidFill>
              </a:defRPr>
            </a:pPr>
            <a:r>
              <a:t>Weed, as needed</a:t>
            </a:r>
          </a:p>
          <a:p>
            <a:pPr defTabSz="584200">
              <a:lnSpc>
                <a:spcPct val="150000"/>
              </a:lnSpc>
              <a:defRPr sz="4400" b="1">
                <a:solidFill>
                  <a:srgbClr val="006288"/>
                </a:solidFill>
              </a:defRPr>
            </a:pPr>
            <a:r>
              <a:t>Pests? Use row covers, water spray</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Title 4"/>
          <p:cNvSpPr txBox="1">
            <a:spLocks noGrp="1"/>
          </p:cNvSpPr>
          <p:nvPr>
            <p:ph type="title"/>
          </p:nvPr>
        </p:nvSpPr>
        <p:spPr>
          <a:prstGeom prst="rect">
            <a:avLst/>
          </a:prstGeom>
        </p:spPr>
        <p:txBody>
          <a:bodyPr/>
          <a:lstStyle>
            <a:lvl1pPr>
              <a:defRPr b="1"/>
            </a:lvl1pPr>
          </a:lstStyle>
          <a:p>
            <a:r>
              <a:t>Protect Your Soil</a:t>
            </a:r>
          </a:p>
        </p:txBody>
      </p:sp>
      <p:sp>
        <p:nvSpPr>
          <p:cNvPr id="303" name="Slide Number Placeholder 8"/>
          <p:cNvSpPr txBox="1">
            <a:spLocks noGrp="1"/>
          </p:cNvSpPr>
          <p:nvPr>
            <p:ph type="sldNum" sz="quarter" idx="2"/>
          </p:nvPr>
        </p:nvSpPr>
        <p:spPr>
          <a:xfrm>
            <a:off x="8428176" y="6404292"/>
            <a:ext cx="258624"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22</a:t>
            </a:fld>
            <a:endParaRPr/>
          </a:p>
        </p:txBody>
      </p:sp>
      <p:sp>
        <p:nvSpPr>
          <p:cNvPr id="304" name="Protect soil from elements…"/>
          <p:cNvSpPr txBox="1"/>
          <p:nvPr/>
        </p:nvSpPr>
        <p:spPr>
          <a:xfrm>
            <a:off x="738740" y="1942406"/>
            <a:ext cx="7666520" cy="35541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584200">
              <a:lnSpc>
                <a:spcPct val="120000"/>
              </a:lnSpc>
              <a:defRPr sz="4400" b="1">
                <a:solidFill>
                  <a:srgbClr val="006288"/>
                </a:solidFill>
              </a:defRPr>
            </a:pPr>
            <a:r>
              <a:rPr sz="3800" dirty="0"/>
              <a:t>Protect soil from elements</a:t>
            </a:r>
          </a:p>
          <a:p>
            <a:pPr defTabSz="584200">
              <a:lnSpc>
                <a:spcPct val="120000"/>
              </a:lnSpc>
              <a:defRPr sz="4400" b="1">
                <a:solidFill>
                  <a:srgbClr val="006288"/>
                </a:solidFill>
              </a:defRPr>
            </a:pPr>
            <a:r>
              <a:rPr sz="3800" dirty="0"/>
              <a:t>Mulch with straw (NOT HAY!)</a:t>
            </a:r>
          </a:p>
          <a:p>
            <a:pPr defTabSz="584200">
              <a:lnSpc>
                <a:spcPct val="120000"/>
              </a:lnSpc>
              <a:defRPr sz="4400" b="1">
                <a:solidFill>
                  <a:srgbClr val="006288"/>
                </a:solidFill>
              </a:defRPr>
            </a:pPr>
            <a:r>
              <a:rPr sz="3800" dirty="0"/>
              <a:t>or use cover crops on empty spaces</a:t>
            </a:r>
          </a:p>
          <a:p>
            <a:pPr defTabSz="584200">
              <a:lnSpc>
                <a:spcPct val="120000"/>
              </a:lnSpc>
              <a:defRPr sz="4400" b="1">
                <a:solidFill>
                  <a:srgbClr val="006288"/>
                </a:solidFill>
              </a:defRPr>
            </a:pPr>
            <a:r>
              <a:rPr sz="3800" dirty="0"/>
              <a:t>In spring, cut cover crops </a:t>
            </a:r>
            <a:endParaRPr lang="en-US" sz="3800" dirty="0"/>
          </a:p>
          <a:p>
            <a:pPr defTabSz="584200">
              <a:lnSpc>
                <a:spcPct val="120000"/>
              </a:lnSpc>
              <a:defRPr sz="4400" b="1">
                <a:solidFill>
                  <a:srgbClr val="006288"/>
                </a:solidFill>
              </a:defRPr>
            </a:pPr>
            <a:r>
              <a:rPr sz="3800" dirty="0"/>
              <a:t>and dig in or compost (at 50% bloom)</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Title 5"/>
          <p:cNvSpPr txBox="1">
            <a:spLocks noGrp="1"/>
          </p:cNvSpPr>
          <p:nvPr>
            <p:ph type="title"/>
          </p:nvPr>
        </p:nvSpPr>
        <p:spPr>
          <a:xfrm>
            <a:off x="292418" y="-43257"/>
            <a:ext cx="8229601" cy="1143001"/>
          </a:xfrm>
          <a:prstGeom prst="rect">
            <a:avLst/>
          </a:prstGeom>
        </p:spPr>
        <p:txBody>
          <a:bodyPr/>
          <a:lstStyle/>
          <a:p>
            <a:r>
              <a:t>Thank You!</a:t>
            </a:r>
          </a:p>
        </p:txBody>
      </p:sp>
      <p:sp>
        <p:nvSpPr>
          <p:cNvPr id="309" name="Text Placeholder 6"/>
          <p:cNvSpPr txBox="1">
            <a:spLocks noGrp="1"/>
          </p:cNvSpPr>
          <p:nvPr>
            <p:ph type="body" sz="quarter" idx="1"/>
          </p:nvPr>
        </p:nvSpPr>
        <p:spPr>
          <a:xfrm>
            <a:off x="2714044" y="1188757"/>
            <a:ext cx="3386349" cy="781808"/>
          </a:xfrm>
          <a:prstGeom prst="rect">
            <a:avLst/>
          </a:prstGeom>
        </p:spPr>
        <p:txBody>
          <a:bodyPr>
            <a:normAutofit lnSpcReduction="10000"/>
          </a:bodyPr>
          <a:lstStyle>
            <a:lvl1pPr defTabSz="905255">
              <a:spcBef>
                <a:spcPts val="900"/>
              </a:spcBef>
              <a:defRPr sz="4554" b="1"/>
            </a:lvl1pPr>
          </a:lstStyle>
          <a:p>
            <a:r>
              <a:t>Questions?</a:t>
            </a:r>
          </a:p>
        </p:txBody>
      </p:sp>
      <p:sp>
        <p:nvSpPr>
          <p:cNvPr id="310" name="Content Placeholder 7"/>
          <p:cNvSpPr txBox="1"/>
          <p:nvPr/>
        </p:nvSpPr>
        <p:spPr>
          <a:xfrm>
            <a:off x="939531" y="4685154"/>
            <a:ext cx="7645938"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342900" indent="-342900" algn="ctr">
              <a:spcBef>
                <a:spcPts val="500"/>
              </a:spcBef>
              <a:defRPr sz="2400">
                <a:solidFill>
                  <a:srgbClr val="194687"/>
                </a:solidFill>
              </a:defRPr>
            </a:pPr>
            <a:r>
              <a:rPr dirty="0"/>
              <a:t>Master Gardener Hotline: </a:t>
            </a:r>
            <a:r>
              <a:rPr b="1" dirty="0"/>
              <a:t>(530) 889-7388</a:t>
            </a:r>
          </a:p>
          <a:p>
            <a:pPr marL="342900" indent="-342900" algn="ctr">
              <a:spcBef>
                <a:spcPts val="500"/>
              </a:spcBef>
              <a:defRPr sz="2400">
                <a:solidFill>
                  <a:srgbClr val="194687"/>
                </a:solidFill>
              </a:defRPr>
            </a:pPr>
            <a:r>
              <a:rPr dirty="0"/>
              <a:t>Master Gardener Website: </a:t>
            </a:r>
            <a:r>
              <a:rPr b="1" dirty="0"/>
              <a:t>pcmg.ucanr.org</a:t>
            </a:r>
          </a:p>
        </p:txBody>
      </p:sp>
      <p:sp>
        <p:nvSpPr>
          <p:cNvPr id="311" name="Slide Number Placeholder 9"/>
          <p:cNvSpPr txBox="1">
            <a:spLocks noGrp="1"/>
          </p:cNvSpPr>
          <p:nvPr>
            <p:ph type="sldNum" sz="quarter" idx="2"/>
          </p:nvPr>
        </p:nvSpPr>
        <p:spPr>
          <a:xfrm>
            <a:off x="8428176" y="6404292"/>
            <a:ext cx="258624"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pic>
        <p:nvPicPr>
          <p:cNvPr id="312" name="78558display.jpg" descr="78558display.jpg"/>
          <p:cNvPicPr>
            <a:picLocks noChangeAspect="1"/>
          </p:cNvPicPr>
          <p:nvPr/>
        </p:nvPicPr>
        <p:blipFill>
          <a:blip r:embed="rId2"/>
          <a:stretch>
            <a:fillRect/>
          </a:stretch>
        </p:blipFill>
        <p:spPr>
          <a:xfrm>
            <a:off x="2888363" y="2417876"/>
            <a:ext cx="3037711" cy="2022248"/>
          </a:xfrm>
          <a:prstGeom prst="rect">
            <a:avLst/>
          </a:prstGeom>
          <a:ln w="12700">
            <a:miter lim="400000"/>
          </a:ln>
        </p:spPr>
      </p:pic>
      <p:sp>
        <p:nvSpPr>
          <p:cNvPr id="313" name="Evaluations…"/>
          <p:cNvSpPr txBox="1"/>
          <p:nvPr/>
        </p:nvSpPr>
        <p:spPr>
          <a:xfrm rot="19506500">
            <a:off x="856017" y="2440627"/>
            <a:ext cx="1619658" cy="901193"/>
          </a:xfrm>
          <a:prstGeom prst="rect">
            <a:avLst/>
          </a:prstGeom>
          <a:solidFill>
            <a:schemeClr val="accent5">
              <a:lumOff val="23235"/>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marL="342900" indent="-342900" algn="ctr">
              <a:spcBef>
                <a:spcPts val="500"/>
              </a:spcBef>
              <a:defRPr sz="2400" b="1">
                <a:solidFill>
                  <a:srgbClr val="194687"/>
                </a:solidFill>
              </a:defRPr>
            </a:pPr>
            <a:r>
              <a:t>Evaluations</a:t>
            </a:r>
          </a:p>
          <a:p>
            <a:pPr marL="342900" indent="-342900" algn="ctr">
              <a:spcBef>
                <a:spcPts val="500"/>
              </a:spcBef>
              <a:defRPr sz="2400" b="1">
                <a:solidFill>
                  <a:srgbClr val="194687"/>
                </a:solidFill>
              </a:defRPr>
            </a:pPr>
            <a:r>
              <a:t>Please!</a:t>
            </a:r>
          </a:p>
        </p:txBody>
      </p:sp>
      <p:sp>
        <p:nvSpPr>
          <p:cNvPr id="314" name="Evaluations…"/>
          <p:cNvSpPr txBox="1"/>
          <p:nvPr/>
        </p:nvSpPr>
        <p:spPr>
          <a:xfrm rot="1792396">
            <a:off x="6718374" y="2440627"/>
            <a:ext cx="1619658" cy="901193"/>
          </a:xfrm>
          <a:prstGeom prst="rect">
            <a:avLst/>
          </a:prstGeom>
          <a:solidFill>
            <a:schemeClr val="accent5">
              <a:lumOff val="23235"/>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marL="342900" indent="-342900" algn="ctr">
              <a:spcBef>
                <a:spcPts val="500"/>
              </a:spcBef>
              <a:defRPr sz="2400" b="1">
                <a:solidFill>
                  <a:srgbClr val="194687"/>
                </a:solidFill>
              </a:defRPr>
            </a:pPr>
            <a:r>
              <a:t>Evaluations</a:t>
            </a:r>
          </a:p>
          <a:p>
            <a:pPr marL="342900" indent="-342900" algn="ctr">
              <a:spcBef>
                <a:spcPts val="500"/>
              </a:spcBef>
              <a:defRPr sz="2400" b="1">
                <a:solidFill>
                  <a:srgbClr val="194687"/>
                </a:solidFill>
              </a:defRPr>
            </a:pPr>
            <a:r>
              <a:t>Please!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itle"/>
          <p:cNvSpPr txBox="1">
            <a:spLocks noGrp="1"/>
          </p:cNvSpPr>
          <p:nvPr>
            <p:ph type="title"/>
          </p:nvPr>
        </p:nvSpPr>
        <p:spPr>
          <a:prstGeom prst="rect">
            <a:avLst/>
          </a:prstGeom>
        </p:spPr>
        <p:txBody>
          <a:bodyPr/>
          <a:lstStyle/>
          <a:p>
            <a:endParaRPr/>
          </a:p>
        </p:txBody>
      </p:sp>
      <p:pic>
        <p:nvPicPr>
          <p:cNvPr id="317" name="Unknown-1.jpeg" descr="Unknown-1.jpeg"/>
          <p:cNvPicPr>
            <a:picLocks noChangeAspect="1"/>
          </p:cNvPicPr>
          <p:nvPr/>
        </p:nvPicPr>
        <p:blipFill>
          <a:blip r:embed="rId2"/>
          <a:stretch>
            <a:fillRect/>
          </a:stretch>
        </p:blipFill>
        <p:spPr>
          <a:xfrm>
            <a:off x="5670351" y="4180155"/>
            <a:ext cx="2580681" cy="1553766"/>
          </a:xfrm>
          <a:prstGeom prst="rect">
            <a:avLst/>
          </a:prstGeom>
          <a:ln w="12700">
            <a:miter lim="400000"/>
          </a:ln>
        </p:spPr>
      </p:pic>
      <p:pic>
        <p:nvPicPr>
          <p:cNvPr id="318" name="Unknown.jpeg" descr="Unknown.jpeg"/>
          <p:cNvPicPr>
            <a:picLocks noChangeAspect="1"/>
          </p:cNvPicPr>
          <p:nvPr/>
        </p:nvPicPr>
        <p:blipFill>
          <a:blip r:embed="rId3"/>
          <a:stretch>
            <a:fillRect/>
          </a:stretch>
        </p:blipFill>
        <p:spPr>
          <a:xfrm>
            <a:off x="3674566" y="2308324"/>
            <a:ext cx="1794868" cy="2241352"/>
          </a:xfrm>
          <a:prstGeom prst="rect">
            <a:avLst/>
          </a:prstGeom>
          <a:ln w="12700">
            <a:miter lim="400000"/>
          </a:ln>
        </p:spPr>
      </p:pic>
      <p:pic>
        <p:nvPicPr>
          <p:cNvPr id="319" name="images-2.jpeg" descr="images-2.jpeg"/>
          <p:cNvPicPr>
            <a:picLocks noChangeAspect="1"/>
          </p:cNvPicPr>
          <p:nvPr/>
        </p:nvPicPr>
        <p:blipFill>
          <a:blip r:embed="rId4"/>
          <a:stretch>
            <a:fillRect/>
          </a:stretch>
        </p:blipFill>
        <p:spPr>
          <a:xfrm>
            <a:off x="890457" y="4304296"/>
            <a:ext cx="2473525" cy="1625204"/>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itle 7"/>
          <p:cNvSpPr txBox="1">
            <a:spLocks noGrp="1"/>
          </p:cNvSpPr>
          <p:nvPr>
            <p:ph type="title"/>
          </p:nvPr>
        </p:nvSpPr>
        <p:spPr>
          <a:prstGeom prst="rect">
            <a:avLst/>
          </a:prstGeom>
        </p:spPr>
        <p:txBody>
          <a:bodyPr/>
          <a:lstStyle>
            <a:lvl1pPr>
              <a:defRPr b="1"/>
            </a:lvl1pPr>
          </a:lstStyle>
          <a:p>
            <a:r>
              <a:t>Who Are Master Gardeners?</a:t>
            </a:r>
          </a:p>
        </p:txBody>
      </p:sp>
      <p:sp>
        <p:nvSpPr>
          <p:cNvPr id="187" name="Text Placeholder 8"/>
          <p:cNvSpPr txBox="1">
            <a:spLocks noGrp="1"/>
          </p:cNvSpPr>
          <p:nvPr>
            <p:ph type="body" idx="1"/>
          </p:nvPr>
        </p:nvSpPr>
        <p:spPr>
          <a:prstGeom prst="rect">
            <a:avLst/>
          </a:prstGeom>
        </p:spPr>
        <p:txBody>
          <a:bodyPr/>
          <a:lstStyle/>
          <a:p>
            <a:pPr>
              <a:spcBef>
                <a:spcPts val="600"/>
              </a:spcBef>
              <a:defRPr sz="2900">
                <a:solidFill>
                  <a:schemeClr val="accent2"/>
                </a:solidFill>
              </a:defRPr>
            </a:pPr>
            <a:r>
              <a:rPr dirty="0"/>
              <a:t>Where to find us…</a:t>
            </a:r>
          </a:p>
          <a:p>
            <a:pPr>
              <a:spcBef>
                <a:spcPts val="600"/>
              </a:spcBef>
              <a:defRPr sz="2700"/>
            </a:pPr>
            <a:r>
              <a:rPr dirty="0"/>
              <a:t>Online, in the Media, and Special Publications</a:t>
            </a:r>
            <a:endParaRPr sz="2900" dirty="0"/>
          </a:p>
          <a:p>
            <a:pPr marL="742950" lvl="1" indent="-285750">
              <a:spcBef>
                <a:spcPts val="500"/>
              </a:spcBef>
              <a:defRPr sz="2200"/>
            </a:pPr>
            <a:r>
              <a:rPr dirty="0"/>
              <a:t>Hotline: Call </a:t>
            </a:r>
            <a:r>
              <a:rPr b="1" dirty="0"/>
              <a:t>(530) 889-7388 </a:t>
            </a:r>
            <a:r>
              <a:rPr dirty="0"/>
              <a:t>or submit your questions online</a:t>
            </a:r>
          </a:p>
          <a:p>
            <a:pPr marL="742950" lvl="1" indent="-285750">
              <a:spcBef>
                <a:spcPts val="500"/>
              </a:spcBef>
              <a:defRPr sz="2200"/>
            </a:pPr>
            <a:r>
              <a:rPr dirty="0"/>
              <a:t>Website: pcmg.ucanr.org</a:t>
            </a:r>
          </a:p>
          <a:p>
            <a:pPr marL="742950" lvl="1" indent="-285750">
              <a:spcBef>
                <a:spcPts val="500"/>
              </a:spcBef>
              <a:defRPr sz="2200"/>
            </a:pPr>
            <a:r>
              <a:rPr dirty="0"/>
              <a:t>Facebook, Twitter, Instagram</a:t>
            </a:r>
            <a:endParaRPr sz="2400" dirty="0"/>
          </a:p>
          <a:p>
            <a:pPr marL="742950" lvl="1" indent="-285750">
              <a:spcBef>
                <a:spcPts val="500"/>
              </a:spcBef>
              <a:defRPr sz="2200"/>
            </a:pPr>
            <a:r>
              <a:rPr dirty="0"/>
              <a:t>Gold Country Media monthly column </a:t>
            </a:r>
          </a:p>
          <a:p>
            <a:pPr marL="742950" lvl="1" indent="-285750">
              <a:spcBef>
                <a:spcPts val="500"/>
              </a:spcBef>
              <a:defRPr sz="2200" i="1"/>
            </a:pPr>
            <a:r>
              <a:rPr dirty="0"/>
              <a:t>Curious Gardener </a:t>
            </a:r>
            <a:r>
              <a:rPr lang="en-US" i="0" dirty="0"/>
              <a:t>quarter</a:t>
            </a:r>
            <a:r>
              <a:rPr i="0" dirty="0"/>
              <a:t>ly newsletter and on our website</a:t>
            </a:r>
          </a:p>
          <a:p>
            <a:pPr marL="742950" lvl="1" indent="-285750">
              <a:spcBef>
                <a:spcPts val="500"/>
              </a:spcBef>
              <a:defRPr sz="2200" i="1"/>
            </a:pPr>
            <a:r>
              <a:rPr dirty="0"/>
              <a:t>Gardening Guide</a:t>
            </a:r>
            <a:r>
              <a:rPr lang="en-US" dirty="0"/>
              <a:t> and Calendar</a:t>
            </a:r>
            <a:endParaRPr dirty="0"/>
          </a:p>
        </p:txBody>
      </p:sp>
      <p:sp>
        <p:nvSpPr>
          <p:cNvPr id="188" name="Slide Number Placeholder 3"/>
          <p:cNvSpPr txBox="1">
            <a:spLocks noGrp="1"/>
          </p:cNvSpPr>
          <p:nvPr>
            <p:ph type="sldNum" sz="quarter" idx="2"/>
          </p:nvPr>
        </p:nvSpPr>
        <p:spPr>
          <a:xfrm>
            <a:off x="8505418" y="6404292"/>
            <a:ext cx="181383"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4"/>
          <p:cNvSpPr txBox="1">
            <a:spLocks noGrp="1"/>
          </p:cNvSpPr>
          <p:nvPr>
            <p:ph type="title"/>
          </p:nvPr>
        </p:nvSpPr>
        <p:spPr>
          <a:prstGeom prst="rect">
            <a:avLst/>
          </a:prstGeom>
        </p:spPr>
        <p:txBody>
          <a:bodyPr/>
          <a:lstStyle>
            <a:lvl1pPr>
              <a:defRPr b="1"/>
            </a:lvl1pPr>
          </a:lstStyle>
          <a:p>
            <a:r>
              <a:t>Who Are Master Gardeners?</a:t>
            </a:r>
          </a:p>
        </p:txBody>
      </p:sp>
      <p:sp>
        <p:nvSpPr>
          <p:cNvPr id="191" name="Content Placeholder 5"/>
          <p:cNvSpPr txBox="1">
            <a:spLocks noGrp="1"/>
          </p:cNvSpPr>
          <p:nvPr>
            <p:ph type="body" idx="1"/>
          </p:nvPr>
        </p:nvSpPr>
        <p:spPr>
          <a:prstGeom prst="rect">
            <a:avLst/>
          </a:prstGeom>
        </p:spPr>
        <p:txBody>
          <a:bodyPr/>
          <a:lstStyle/>
          <a:p>
            <a:pPr>
              <a:defRPr>
                <a:solidFill>
                  <a:schemeClr val="accent2"/>
                </a:solidFill>
              </a:defRPr>
            </a:pPr>
            <a:r>
              <a:t>Where to find us…</a:t>
            </a:r>
          </a:p>
          <a:p>
            <a:pPr>
              <a:defRPr sz="3000"/>
            </a:pPr>
            <a:r>
              <a:t>Workshops, Fairs and Festivals and Special Events</a:t>
            </a:r>
          </a:p>
          <a:p>
            <a:pPr marL="742950" lvl="1" indent="-285750">
              <a:spcBef>
                <a:spcPts val="500"/>
              </a:spcBef>
              <a:defRPr sz="2400"/>
            </a:pPr>
            <a:r>
              <a:t>Speakers by Request </a:t>
            </a:r>
          </a:p>
          <a:p>
            <a:pPr marL="742950" lvl="1" indent="-285750">
              <a:spcBef>
                <a:spcPts val="500"/>
              </a:spcBef>
              <a:defRPr sz="2400"/>
            </a:pPr>
            <a:r>
              <a:t>Workshops (various venues, check website)</a:t>
            </a:r>
          </a:p>
          <a:p>
            <a:pPr marL="742950" lvl="1" indent="-285750">
              <a:spcBef>
                <a:spcPts val="500"/>
              </a:spcBef>
              <a:defRPr sz="2400"/>
            </a:pPr>
            <a:r>
              <a:t>Farmers’ Markets (seasonal: Auburn, Roseville, Lincoln)</a:t>
            </a:r>
          </a:p>
          <a:p>
            <a:pPr marL="742950" lvl="1" indent="-285750">
              <a:spcBef>
                <a:spcPts val="500"/>
              </a:spcBef>
              <a:defRPr sz="2400"/>
            </a:pPr>
            <a:r>
              <a:t>Fairs and Festivals Booths (varies)</a:t>
            </a:r>
          </a:p>
          <a:p>
            <a:pPr marL="742950" lvl="1" indent="-285750">
              <a:spcBef>
                <a:spcPts val="500"/>
              </a:spcBef>
              <a:defRPr sz="2400"/>
            </a:pPr>
            <a:r>
              <a:t>Garden Faire (April)</a:t>
            </a:r>
          </a:p>
          <a:p>
            <a:pPr marL="742950" lvl="1" indent="-285750">
              <a:spcBef>
                <a:spcPts val="500"/>
              </a:spcBef>
              <a:defRPr sz="2400"/>
            </a:pPr>
            <a:r>
              <a:t>Mother’s Day Garden Tour (May)</a:t>
            </a:r>
          </a:p>
        </p:txBody>
      </p:sp>
      <p:sp>
        <p:nvSpPr>
          <p:cNvPr id="192" name="Slide Number Placeholder 3"/>
          <p:cNvSpPr txBox="1">
            <a:spLocks noGrp="1"/>
          </p:cNvSpPr>
          <p:nvPr>
            <p:ph type="sldNum" sz="quarter" idx="2"/>
          </p:nvPr>
        </p:nvSpPr>
        <p:spPr>
          <a:xfrm>
            <a:off x="8505418" y="6404292"/>
            <a:ext cx="181383"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lide Number Placeholder 8"/>
          <p:cNvSpPr txBox="1">
            <a:spLocks noGrp="1"/>
          </p:cNvSpPr>
          <p:nvPr>
            <p:ph type="sldNum" sz="quarter" idx="2"/>
          </p:nvPr>
        </p:nvSpPr>
        <p:spPr>
          <a:xfrm>
            <a:off x="8505418" y="6404292"/>
            <a:ext cx="181383"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grpSp>
        <p:nvGrpSpPr>
          <p:cNvPr id="200" name="Group"/>
          <p:cNvGrpSpPr/>
          <p:nvPr/>
        </p:nvGrpSpPr>
        <p:grpSpPr>
          <a:xfrm>
            <a:off x="972727" y="1556737"/>
            <a:ext cx="7198546" cy="4651370"/>
            <a:chOff x="0" y="0"/>
            <a:chExt cx="7198545" cy="4651368"/>
          </a:xfrm>
        </p:grpSpPr>
        <p:pic>
          <p:nvPicPr>
            <p:cNvPr id="195" name="Image" descr="Image"/>
            <p:cNvPicPr>
              <a:picLocks noChangeAspect="1"/>
            </p:cNvPicPr>
            <p:nvPr/>
          </p:nvPicPr>
          <p:blipFill>
            <a:blip r:embed="rId2"/>
            <a:stretch>
              <a:fillRect/>
            </a:stretch>
          </p:blipFill>
          <p:spPr>
            <a:xfrm>
              <a:off x="0" y="0"/>
              <a:ext cx="7198546" cy="4651369"/>
            </a:xfrm>
            <a:prstGeom prst="rect">
              <a:avLst/>
            </a:prstGeom>
            <a:ln w="12700" cap="flat">
              <a:noFill/>
              <a:miter lim="400000"/>
            </a:ln>
            <a:effectLst/>
          </p:spPr>
        </p:pic>
        <p:grpSp>
          <p:nvGrpSpPr>
            <p:cNvPr id="198" name="Arrow"/>
            <p:cNvGrpSpPr/>
            <p:nvPr/>
          </p:nvGrpSpPr>
          <p:grpSpPr>
            <a:xfrm>
              <a:off x="577827" y="1825391"/>
              <a:ext cx="1650728" cy="1110270"/>
              <a:chOff x="0" y="0"/>
              <a:chExt cx="1650726" cy="1110269"/>
            </a:xfrm>
          </p:grpSpPr>
          <p:sp>
            <p:nvSpPr>
              <p:cNvPr id="196" name="Arrow"/>
              <p:cNvSpPr/>
              <p:nvPr/>
            </p:nvSpPr>
            <p:spPr>
              <a:xfrm rot="20068916" flipH="1">
                <a:off x="44812" y="339050"/>
                <a:ext cx="1573059" cy="426461"/>
              </a:xfrm>
              <a:prstGeom prst="rightArrow">
                <a:avLst>
                  <a:gd name="adj1" fmla="val 26908"/>
                  <a:gd name="adj2" fmla="val 98002"/>
                </a:avLst>
              </a:prstGeom>
              <a:solidFill>
                <a:srgbClr val="466321"/>
              </a:solidFill>
              <a:ln w="12700" cap="flat">
                <a:noFill/>
                <a:miter lim="400000"/>
              </a:ln>
              <a:effectLst/>
            </p:spPr>
            <p:txBody>
              <a:bodyPr wrap="square" lIns="50800" tIns="50800" rIns="50800" bIns="50800" numCol="1" anchor="ctr">
                <a:noAutofit/>
              </a:bodyPr>
              <a:lstStyle/>
              <a:p>
                <a:pPr algn="ctr" defTabSz="584200">
                  <a:defRPr sz="3600">
                    <a:solidFill>
                      <a:srgbClr val="FFFFFF"/>
                    </a:solidFill>
                    <a:effectLst>
                      <a:outerShdw blurRad="25400" dist="12700" dir="5400000" rotWithShape="0">
                        <a:srgbClr val="000000">
                          <a:alpha val="30000"/>
                        </a:srgbClr>
                      </a:outerShdw>
                    </a:effectLst>
                    <a:latin typeface="Marker Felt"/>
                    <a:ea typeface="Marker Felt"/>
                    <a:cs typeface="Marker Felt"/>
                    <a:sym typeface="Marker Felt"/>
                  </a:defRPr>
                </a:pPr>
                <a:endParaRPr/>
              </a:p>
            </p:txBody>
          </p:sp>
          <p:pic>
            <p:nvPicPr>
              <p:cNvPr id="197" name="Arrow" descr="Arrow"/>
              <p:cNvPicPr>
                <a:picLocks noChangeAspect="1"/>
              </p:cNvPicPr>
              <p:nvPr/>
            </p:nvPicPr>
            <p:blipFill>
              <a:blip r:embed="rId3"/>
              <a:stretch>
                <a:fillRect/>
              </a:stretch>
            </p:blipFill>
            <p:spPr>
              <a:xfrm rot="20068916" flipH="1">
                <a:off x="21173" y="323882"/>
                <a:ext cx="1608381" cy="462505"/>
              </a:xfrm>
              <a:prstGeom prst="rect">
                <a:avLst/>
              </a:prstGeom>
              <a:ln w="12700" cap="flat">
                <a:noFill/>
                <a:miter lim="400000"/>
              </a:ln>
              <a:effectLst/>
            </p:spPr>
          </p:pic>
        </p:grpSp>
        <p:sp>
          <p:nvSpPr>
            <p:cNvPr id="199" name="Arrow"/>
            <p:cNvSpPr/>
            <p:nvPr/>
          </p:nvSpPr>
          <p:spPr>
            <a:xfrm rot="12800537" flipH="1">
              <a:off x="1114343" y="1056170"/>
              <a:ext cx="1850911" cy="436352"/>
            </a:xfrm>
            <a:prstGeom prst="rightArrow">
              <a:avLst>
                <a:gd name="adj1" fmla="val 32000"/>
                <a:gd name="adj2" fmla="val 125029"/>
              </a:avLst>
            </a:prstGeom>
            <a:solidFill>
              <a:srgbClr val="FF2600"/>
            </a:solidFill>
            <a:ln w="12700" cap="flat">
              <a:noFill/>
              <a:miter lim="400000"/>
            </a:ln>
            <a:effectLst/>
          </p:spPr>
          <p:txBody>
            <a:bodyPr wrap="square" lIns="50800" tIns="50800" rIns="50800" bIns="50800" numCol="1" anchor="ctr">
              <a:noAutofit/>
            </a:bodyPr>
            <a:lstStyle/>
            <a:p>
              <a:pPr algn="ctr" defTabSz="584200">
                <a:defRPr sz="3600">
                  <a:solidFill>
                    <a:srgbClr val="FFFFFF"/>
                  </a:solidFill>
                  <a:effectLst>
                    <a:outerShdw blurRad="25400" dist="12700" dir="5400000" rotWithShape="0">
                      <a:srgbClr val="000000">
                        <a:alpha val="30000"/>
                      </a:srgbClr>
                    </a:outerShdw>
                  </a:effectLst>
                  <a:latin typeface="Marker Felt"/>
                  <a:ea typeface="Marker Felt"/>
                  <a:cs typeface="Marker Felt"/>
                  <a:sym typeface="Marker Felt"/>
                </a:defRPr>
              </a:pPr>
              <a:endParaRPr/>
            </a:p>
          </p:txBody>
        </p:sp>
      </p:grpSp>
      <p:sp>
        <p:nvSpPr>
          <p:cNvPr id="201" name="Title 4"/>
          <p:cNvSpPr txBox="1">
            <a:spLocks noGrp="1"/>
          </p:cNvSpPr>
          <p:nvPr>
            <p:ph type="title"/>
          </p:nvPr>
        </p:nvSpPr>
        <p:spPr>
          <a:prstGeom prst="rect">
            <a:avLst/>
          </a:prstGeom>
        </p:spPr>
        <p:txBody>
          <a:bodyPr/>
          <a:lstStyle>
            <a:lvl1pPr>
              <a:defRPr b="1"/>
            </a:lvl1pPr>
          </a:lstStyle>
          <a:p>
            <a:r>
              <a:t>Who Are Master Gardeners?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lide Number Placeholder 8"/>
          <p:cNvSpPr txBox="1">
            <a:spLocks noGrp="1"/>
          </p:cNvSpPr>
          <p:nvPr>
            <p:ph type="sldNum" sz="quarter" idx="2"/>
          </p:nvPr>
        </p:nvSpPr>
        <p:spPr>
          <a:xfrm>
            <a:off x="8505418" y="6404292"/>
            <a:ext cx="181383"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
        <p:nvSpPr>
          <p:cNvPr id="204" name="Let’s Look at Your Handouts"/>
          <p:cNvSpPr txBox="1"/>
          <p:nvPr/>
        </p:nvSpPr>
        <p:spPr>
          <a:xfrm>
            <a:off x="1303659" y="2487533"/>
            <a:ext cx="6536682" cy="787401"/>
          </a:xfrm>
          <a:prstGeom prst="rect">
            <a:avLst/>
          </a:prstGeom>
          <a:gradFill>
            <a:gsLst>
              <a:gs pos="0">
                <a:schemeClr val="accent3">
                  <a:lumOff val="24803"/>
                </a:schemeClr>
              </a:gs>
              <a:gs pos="100000">
                <a:schemeClr val="accent3">
                  <a:lumOff val="12401"/>
                </a:schemeClr>
              </a:gs>
            </a:gsLst>
            <a:lin ang="54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defTabSz="584200">
              <a:defRPr sz="4400" b="1">
                <a:solidFill>
                  <a:schemeClr val="accent1">
                    <a:satOff val="-4409"/>
                    <a:lumOff val="-10509"/>
                  </a:schemeClr>
                </a:solidFill>
              </a:defRPr>
            </a:lvl1pPr>
          </a:lstStyle>
          <a:p>
            <a:r>
              <a:t>Let’s Look at Your Handouts</a:t>
            </a:r>
          </a:p>
        </p:txBody>
      </p:sp>
      <p:sp>
        <p:nvSpPr>
          <p:cNvPr id="205" name="Resources…"/>
          <p:cNvSpPr txBox="1"/>
          <p:nvPr/>
        </p:nvSpPr>
        <p:spPr>
          <a:xfrm>
            <a:off x="1026052" y="3477605"/>
            <a:ext cx="6291127" cy="2235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marL="457200" indent="-457200" defTabSz="584200">
              <a:buSzPct val="50000"/>
              <a:buBlip>
                <a:blip r:embed="rId2"/>
              </a:buBlip>
              <a:defRPr sz="4600">
                <a:solidFill>
                  <a:schemeClr val="accent5">
                    <a:satOff val="-6843"/>
                    <a:lumOff val="-10705"/>
                  </a:schemeClr>
                </a:solidFill>
              </a:defRPr>
            </a:pPr>
            <a:r>
              <a:t>Resources</a:t>
            </a:r>
          </a:p>
          <a:p>
            <a:pPr marL="457200" indent="-457200" defTabSz="584200">
              <a:buSzPct val="50000"/>
              <a:buBlip>
                <a:blip r:embed="rId2"/>
              </a:buBlip>
              <a:defRPr sz="4600">
                <a:solidFill>
                  <a:schemeClr val="accent5">
                    <a:satOff val="-6843"/>
                    <a:lumOff val="-10705"/>
                  </a:schemeClr>
                </a:solidFill>
              </a:defRPr>
            </a:pPr>
            <a:r>
              <a:t>Cool Season Vegetables</a:t>
            </a:r>
          </a:p>
          <a:p>
            <a:pPr marL="457200" indent="-457200" defTabSz="584200">
              <a:buSzPct val="50000"/>
              <a:buBlip>
                <a:blip r:embed="rId2"/>
              </a:buBlip>
              <a:defRPr sz="4600">
                <a:solidFill>
                  <a:schemeClr val="accent5">
                    <a:satOff val="-6843"/>
                    <a:lumOff val="-10705"/>
                  </a:schemeClr>
                </a:solidFill>
              </a:defRPr>
            </a:pPr>
            <a:r>
              <a:t>Vegetable Families</a:t>
            </a:r>
          </a:p>
        </p:txBody>
      </p:sp>
      <p:sp>
        <p:nvSpPr>
          <p:cNvPr id="206" name="Title 4"/>
          <p:cNvSpPr txBox="1">
            <a:spLocks noGrp="1"/>
          </p:cNvSpPr>
          <p:nvPr>
            <p:ph type="title"/>
          </p:nvPr>
        </p:nvSpPr>
        <p:spPr>
          <a:xfrm>
            <a:off x="685800" y="685800"/>
            <a:ext cx="7772400" cy="1143000"/>
          </a:xfrm>
          <a:prstGeom prst="rect">
            <a:avLst/>
          </a:prstGeom>
          <a:solidFill>
            <a:srgbClr val="C0E4B5"/>
          </a:solidFill>
        </p:spPr>
        <p:txBody>
          <a:bodyPr/>
          <a:lstStyle>
            <a:lvl1pPr>
              <a:defRPr b="1"/>
            </a:lvl1pPr>
          </a:lstStyle>
          <a:p>
            <a:r>
              <a:t>Cool Season Vegetables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lide Number Placeholder 8"/>
          <p:cNvSpPr txBox="1">
            <a:spLocks noGrp="1"/>
          </p:cNvSpPr>
          <p:nvPr>
            <p:ph type="sldNum" sz="quarter" idx="2"/>
          </p:nvPr>
        </p:nvSpPr>
        <p:spPr>
          <a:xfrm>
            <a:off x="8505418" y="6404292"/>
            <a:ext cx="181383"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
        <p:nvSpPr>
          <p:cNvPr id="209" name="Why Garden in the Cool Season?…"/>
          <p:cNvSpPr txBox="1"/>
          <p:nvPr/>
        </p:nvSpPr>
        <p:spPr>
          <a:xfrm>
            <a:off x="764149" y="2775093"/>
            <a:ext cx="6605314" cy="3469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marL="520700" indent="-520700" defTabSz="457200">
              <a:buSzPct val="135000"/>
              <a:buChar char="•"/>
              <a:defRPr sz="3100">
                <a:solidFill>
                  <a:schemeClr val="accent1">
                    <a:satOff val="-4409"/>
                    <a:lumOff val="-10509"/>
                  </a:schemeClr>
                </a:solidFill>
                <a:uFill>
                  <a:solidFill>
                    <a:srgbClr val="000000"/>
                  </a:solidFill>
                </a:uFill>
              </a:defRPr>
            </a:pPr>
            <a:r>
              <a:t>Why Garden in the Cool Season?</a:t>
            </a:r>
          </a:p>
          <a:p>
            <a:pPr marL="520700" indent="-520700" defTabSz="457200">
              <a:buSzPct val="135000"/>
              <a:buChar char="•"/>
              <a:defRPr sz="3100">
                <a:solidFill>
                  <a:schemeClr val="accent1">
                    <a:satOff val="-4409"/>
                    <a:lumOff val="-10509"/>
                  </a:schemeClr>
                </a:solidFill>
                <a:uFill>
                  <a:solidFill>
                    <a:srgbClr val="000000"/>
                  </a:solidFill>
                </a:uFill>
              </a:defRPr>
            </a:pPr>
            <a:r>
              <a:t>Advantages/Disadvantages</a:t>
            </a:r>
          </a:p>
          <a:p>
            <a:pPr marL="520700" indent="-520700" defTabSz="457200">
              <a:buSzPct val="135000"/>
              <a:buChar char="•"/>
              <a:defRPr sz="3100">
                <a:solidFill>
                  <a:schemeClr val="accent1">
                    <a:satOff val="-4409"/>
                    <a:lumOff val="-10509"/>
                  </a:schemeClr>
                </a:solidFill>
                <a:uFill>
                  <a:solidFill>
                    <a:srgbClr val="000000"/>
                  </a:solidFill>
                </a:uFill>
              </a:defRPr>
            </a:pPr>
            <a:r>
              <a:t>Growing Conditions  (Frost, Freezing)</a:t>
            </a:r>
          </a:p>
          <a:p>
            <a:pPr marL="520700" indent="-520700" defTabSz="457200">
              <a:buSzPct val="135000"/>
              <a:buChar char="•"/>
              <a:defRPr sz="3100">
                <a:solidFill>
                  <a:schemeClr val="accent1">
                    <a:satOff val="-4409"/>
                    <a:lumOff val="-10509"/>
                  </a:schemeClr>
                </a:solidFill>
                <a:uFill>
                  <a:solidFill>
                    <a:srgbClr val="000000"/>
                  </a:solidFill>
                </a:uFill>
              </a:defRPr>
            </a:pPr>
            <a:r>
              <a:t>Soil Preparation</a:t>
            </a:r>
          </a:p>
          <a:p>
            <a:pPr marL="520700" indent="-520700" defTabSz="457200">
              <a:buSzPct val="135000"/>
              <a:buChar char="•"/>
              <a:defRPr sz="3100">
                <a:solidFill>
                  <a:schemeClr val="accent1">
                    <a:satOff val="-4409"/>
                    <a:lumOff val="-10509"/>
                  </a:schemeClr>
                </a:solidFill>
                <a:uFill>
                  <a:solidFill>
                    <a:srgbClr val="000000"/>
                  </a:solidFill>
                </a:uFill>
              </a:defRPr>
            </a:pPr>
            <a:r>
              <a:t>Planting</a:t>
            </a:r>
          </a:p>
          <a:p>
            <a:pPr marL="520700" indent="-520700" defTabSz="457200">
              <a:buSzPct val="135000"/>
              <a:buChar char="•"/>
              <a:defRPr sz="3100">
                <a:solidFill>
                  <a:schemeClr val="accent1">
                    <a:satOff val="-4409"/>
                    <a:lumOff val="-10509"/>
                  </a:schemeClr>
                </a:solidFill>
                <a:uFill>
                  <a:solidFill>
                    <a:srgbClr val="000000"/>
                  </a:solidFill>
                </a:uFill>
              </a:defRPr>
            </a:pPr>
            <a:r>
              <a:t>Watering, Weeding, Pests</a:t>
            </a:r>
          </a:p>
          <a:p>
            <a:pPr marL="520700" indent="-520700" defTabSz="457200">
              <a:buSzPct val="135000"/>
              <a:buChar char="•"/>
              <a:defRPr sz="3100">
                <a:solidFill>
                  <a:schemeClr val="accent1">
                    <a:satOff val="-4409"/>
                    <a:lumOff val="-10509"/>
                  </a:schemeClr>
                </a:solidFill>
                <a:uFill>
                  <a:solidFill>
                    <a:srgbClr val="000000"/>
                  </a:solidFill>
                </a:uFill>
              </a:defRPr>
            </a:pPr>
            <a:r>
              <a:t>Cover the Soil</a:t>
            </a:r>
          </a:p>
        </p:txBody>
      </p:sp>
      <p:sp>
        <p:nvSpPr>
          <p:cNvPr id="210" name="Title 4"/>
          <p:cNvSpPr txBox="1">
            <a:spLocks noGrp="1"/>
          </p:cNvSpPr>
          <p:nvPr>
            <p:ph type="title"/>
          </p:nvPr>
        </p:nvSpPr>
        <p:spPr>
          <a:xfrm>
            <a:off x="685800" y="685800"/>
            <a:ext cx="7772400" cy="1143000"/>
          </a:xfrm>
          <a:prstGeom prst="rect">
            <a:avLst/>
          </a:prstGeom>
          <a:solidFill>
            <a:srgbClr val="C0E4B5"/>
          </a:solidFill>
        </p:spPr>
        <p:txBody>
          <a:bodyPr/>
          <a:lstStyle>
            <a:lvl1pPr>
              <a:defRPr b="1"/>
            </a:lvl1pPr>
          </a:lstStyle>
          <a:p>
            <a:r>
              <a:t>Cool Season Vegetables</a:t>
            </a:r>
          </a:p>
        </p:txBody>
      </p:sp>
      <p:sp>
        <p:nvSpPr>
          <p:cNvPr id="211" name="Title 4"/>
          <p:cNvSpPr txBox="1"/>
          <p:nvPr/>
        </p:nvSpPr>
        <p:spPr>
          <a:xfrm>
            <a:off x="3085957" y="1684878"/>
            <a:ext cx="2470837"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defRPr sz="4400">
                <a:solidFill>
                  <a:schemeClr val="accent1"/>
                </a:solidFill>
              </a:defRPr>
            </a:lvl1pPr>
          </a:lstStyle>
          <a:p>
            <a:r>
              <a:t>Agenda</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lide Number Placeholder 8"/>
          <p:cNvSpPr txBox="1">
            <a:spLocks noGrp="1"/>
          </p:cNvSpPr>
          <p:nvPr>
            <p:ph type="sldNum" sz="quarter" idx="2"/>
          </p:nvPr>
        </p:nvSpPr>
        <p:spPr>
          <a:xfrm>
            <a:off x="8505418" y="6404292"/>
            <a:ext cx="181383"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
        <p:nvSpPr>
          <p:cNvPr id="214" name="Title 4"/>
          <p:cNvSpPr txBox="1">
            <a:spLocks noGrp="1"/>
          </p:cNvSpPr>
          <p:nvPr>
            <p:ph type="title"/>
          </p:nvPr>
        </p:nvSpPr>
        <p:spPr>
          <a:xfrm>
            <a:off x="685800" y="685800"/>
            <a:ext cx="7772400" cy="1143000"/>
          </a:xfrm>
          <a:prstGeom prst="rect">
            <a:avLst/>
          </a:prstGeom>
          <a:solidFill>
            <a:srgbClr val="C0E4B5"/>
          </a:solidFill>
        </p:spPr>
        <p:txBody>
          <a:bodyPr/>
          <a:lstStyle>
            <a:lvl1pPr>
              <a:defRPr b="1"/>
            </a:lvl1pPr>
          </a:lstStyle>
          <a:p>
            <a:r>
              <a:rPr dirty="0"/>
              <a:t>Why Garden in the Cool Season?</a:t>
            </a:r>
          </a:p>
        </p:txBody>
      </p:sp>
      <p:sp>
        <p:nvSpPr>
          <p:cNvPr id="215" name="Some crops grow best in cooler weather…"/>
          <p:cNvSpPr txBox="1"/>
          <p:nvPr/>
        </p:nvSpPr>
        <p:spPr>
          <a:xfrm>
            <a:off x="927794" y="2157188"/>
            <a:ext cx="7392281" cy="18719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584200">
              <a:lnSpc>
                <a:spcPct val="120000"/>
              </a:lnSpc>
              <a:defRPr sz="3400" b="1">
                <a:solidFill>
                  <a:srgbClr val="006288"/>
                </a:solidFill>
              </a:defRPr>
            </a:pPr>
            <a:r>
              <a:t>Some crops grow best in cooler weather</a:t>
            </a:r>
          </a:p>
          <a:p>
            <a:pPr defTabSz="584200">
              <a:lnSpc>
                <a:spcPct val="120000"/>
              </a:lnSpc>
              <a:defRPr sz="3400" b="1">
                <a:solidFill>
                  <a:srgbClr val="006288"/>
                </a:solidFill>
              </a:defRPr>
            </a:pPr>
            <a:r>
              <a:t>Leaf, stem, root vegetables, (not fruit) </a:t>
            </a:r>
          </a:p>
          <a:p>
            <a:pPr defTabSz="584200">
              <a:lnSpc>
                <a:spcPct val="120000"/>
              </a:lnSpc>
              <a:defRPr sz="3400" b="1">
                <a:solidFill>
                  <a:srgbClr val="006288"/>
                </a:solidFill>
              </a:defRPr>
            </a:pPr>
            <a:r>
              <a:t>HEAT = bitter/go to seed</a:t>
            </a:r>
          </a:p>
        </p:txBody>
      </p:sp>
      <p:sp>
        <p:nvSpPr>
          <p:cNvPr id="216" name="Who was Persephone?"/>
          <p:cNvSpPr txBox="1"/>
          <p:nvPr/>
        </p:nvSpPr>
        <p:spPr>
          <a:xfrm>
            <a:off x="2206982" y="4179322"/>
            <a:ext cx="4426293" cy="656590"/>
          </a:xfrm>
          <a:prstGeom prst="rect">
            <a:avLst/>
          </a:prstGeom>
          <a:solidFill>
            <a:schemeClr val="accent3">
              <a:lumOff val="24803"/>
            </a:schemeClr>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ctr" defTabSz="584200">
              <a:defRPr sz="3600">
                <a:solidFill>
                  <a:srgbClr val="668F30"/>
                </a:solidFill>
                <a:latin typeface="Marker Felt"/>
                <a:ea typeface="Marker Felt"/>
                <a:cs typeface="Marker Felt"/>
                <a:sym typeface="Marker Felt"/>
              </a:defRPr>
            </a:lvl1pPr>
          </a:lstStyle>
          <a:p>
            <a:r>
              <a:rPr dirty="0">
                <a:solidFill>
                  <a:schemeClr val="tx1">
                    <a:lumMod val="75000"/>
                    <a:lumOff val="25000"/>
                  </a:schemeClr>
                </a:solidFill>
              </a:rPr>
              <a:t>Who was Persephone?</a:t>
            </a:r>
          </a:p>
        </p:txBody>
      </p:sp>
      <p:sp>
        <p:nvSpPr>
          <p:cNvPr id="217" name="Need to grow plants to near maturity…"/>
          <p:cNvSpPr txBox="1"/>
          <p:nvPr/>
        </p:nvSpPr>
        <p:spPr>
          <a:xfrm>
            <a:off x="290815" y="4986065"/>
            <a:ext cx="8666238" cy="143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defTabSz="584200">
              <a:defRPr sz="2800" b="1">
                <a:solidFill>
                  <a:srgbClr val="C2463A"/>
                </a:solidFill>
              </a:defRPr>
            </a:pPr>
            <a:r>
              <a:rPr dirty="0">
                <a:solidFill>
                  <a:schemeClr val="accent5">
                    <a:lumMod val="50000"/>
                  </a:schemeClr>
                </a:solidFill>
              </a:rPr>
              <a:t>Need to grow plants to near maturity </a:t>
            </a:r>
          </a:p>
          <a:p>
            <a:pPr algn="ctr" defTabSz="584200">
              <a:defRPr sz="2800" b="1">
                <a:solidFill>
                  <a:srgbClr val="C2463A"/>
                </a:solidFill>
              </a:defRPr>
            </a:pPr>
            <a:r>
              <a:rPr dirty="0">
                <a:solidFill>
                  <a:schemeClr val="accent5">
                    <a:lumMod val="50000"/>
                  </a:schemeClr>
                </a:solidFill>
              </a:rPr>
              <a:t>Before  Persephone date=Fewer than 10 hours of daylight</a:t>
            </a:r>
          </a:p>
          <a:p>
            <a:pPr algn="ctr" defTabSz="457200">
              <a:lnSpc>
                <a:spcPct val="117999"/>
              </a:lnSpc>
              <a:defRPr sz="2800" b="1"/>
            </a:pPr>
            <a:r>
              <a:rPr dirty="0">
                <a:solidFill>
                  <a:schemeClr val="accent5">
                    <a:lumMod val="50000"/>
                  </a:schemeClr>
                </a:solidFill>
              </a:rPr>
              <a:t>Nov 16 for Auburn (6:48 am — 4:49 pm)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lide Number Placeholder 8"/>
          <p:cNvSpPr txBox="1">
            <a:spLocks noGrp="1"/>
          </p:cNvSpPr>
          <p:nvPr>
            <p:ph type="sldNum" sz="quarter" idx="2"/>
          </p:nvPr>
        </p:nvSpPr>
        <p:spPr>
          <a:xfrm>
            <a:off x="8505418" y="6404292"/>
            <a:ext cx="181383"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
        <p:nvSpPr>
          <p:cNvPr id="220" name="Title 4"/>
          <p:cNvSpPr txBox="1">
            <a:spLocks noGrp="1"/>
          </p:cNvSpPr>
          <p:nvPr>
            <p:ph type="title"/>
          </p:nvPr>
        </p:nvSpPr>
        <p:spPr>
          <a:xfrm>
            <a:off x="685800" y="685800"/>
            <a:ext cx="7772400" cy="1143000"/>
          </a:xfrm>
          <a:prstGeom prst="rect">
            <a:avLst/>
          </a:prstGeom>
          <a:solidFill>
            <a:srgbClr val="C0E4B5"/>
          </a:solidFill>
        </p:spPr>
        <p:txBody>
          <a:bodyPr/>
          <a:lstStyle>
            <a:lvl1pPr>
              <a:defRPr b="1"/>
            </a:lvl1pPr>
          </a:lstStyle>
          <a:p>
            <a:r>
              <a:rPr lang="en-US" dirty="0"/>
              <a:t>Cool Season </a:t>
            </a:r>
            <a:r>
              <a:rPr dirty="0"/>
              <a:t>Advantages</a:t>
            </a:r>
          </a:p>
        </p:txBody>
      </p:sp>
      <p:sp>
        <p:nvSpPr>
          <p:cNvPr id="221" name="Less physical work…"/>
          <p:cNvSpPr txBox="1"/>
          <p:nvPr/>
        </p:nvSpPr>
        <p:spPr>
          <a:xfrm>
            <a:off x="1105911" y="2397869"/>
            <a:ext cx="6474977" cy="3202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584200">
              <a:defRPr sz="4000">
                <a:solidFill>
                  <a:srgbClr val="006288"/>
                </a:solidFill>
              </a:defRPr>
            </a:pPr>
            <a:r>
              <a:t>Less physical work</a:t>
            </a:r>
          </a:p>
          <a:p>
            <a:pPr defTabSz="584200">
              <a:defRPr sz="4000">
                <a:solidFill>
                  <a:srgbClr val="006288"/>
                </a:solidFill>
              </a:defRPr>
            </a:pPr>
            <a:r>
              <a:t>Less watering, weeding</a:t>
            </a:r>
          </a:p>
          <a:p>
            <a:pPr defTabSz="584200">
              <a:defRPr sz="4000">
                <a:solidFill>
                  <a:srgbClr val="006288"/>
                </a:solidFill>
              </a:defRPr>
            </a:pPr>
            <a:r>
              <a:t>Fewer pests</a:t>
            </a:r>
          </a:p>
          <a:p>
            <a:pPr defTabSz="584200">
              <a:defRPr sz="4000">
                <a:solidFill>
                  <a:srgbClr val="006288"/>
                </a:solidFill>
              </a:defRPr>
            </a:pPr>
            <a:r>
              <a:t>Easy harvesting/overwintering</a:t>
            </a:r>
          </a:p>
          <a:p>
            <a:pPr defTabSz="584200">
              <a:defRPr sz="4000">
                <a:solidFill>
                  <a:srgbClr val="006288"/>
                </a:solidFill>
              </a:defRPr>
            </a:pPr>
            <a:r>
              <a:t>Soil health = roots in soil</a:t>
            </a:r>
          </a:p>
        </p:txBody>
      </p:sp>
    </p:spTree>
  </p:cSld>
  <p:clrMapOvr>
    <a:masterClrMapping/>
  </p:clrMapOvr>
  <p:transition spd="med"/>
</p:sld>
</file>

<file path=ppt/theme/theme1.xml><?xml version="1.0" encoding="utf-8"?>
<a:theme xmlns:a="http://schemas.openxmlformats.org/drawingml/2006/main" name="UCANR Intro slides ">
  <a:themeElements>
    <a:clrScheme name="UCANR Intro slides ">
      <a:dk1>
        <a:srgbClr val="000000"/>
      </a:dk1>
      <a:lt1>
        <a:srgbClr val="C0E4B5">
          <a:alpha val="94902"/>
        </a:srgbClr>
      </a:lt1>
      <a:dk2>
        <a:srgbClr val="A7A7A7"/>
      </a:dk2>
      <a:lt2>
        <a:srgbClr val="535353"/>
      </a:lt2>
      <a:accent1>
        <a:srgbClr val="4F81BD"/>
      </a:accent1>
      <a:accent2>
        <a:srgbClr val="C0504D"/>
      </a:accent2>
      <a:accent3>
        <a:srgbClr val="62BB46"/>
      </a:accent3>
      <a:accent4>
        <a:srgbClr val="8064A2"/>
      </a:accent4>
      <a:accent5>
        <a:srgbClr val="4BACC6"/>
      </a:accent5>
      <a:accent6>
        <a:srgbClr val="FDB913"/>
      </a:accent6>
      <a:hlink>
        <a:srgbClr val="0000FF"/>
      </a:hlink>
      <a:folHlink>
        <a:srgbClr val="FF00FF"/>
      </a:folHlink>
    </a:clrScheme>
    <a:fontScheme name="UCANR Intro slides ">
      <a:majorFont>
        <a:latin typeface="Calibri"/>
        <a:ea typeface="Calibri"/>
        <a:cs typeface="Calibri"/>
      </a:majorFont>
      <a:minorFont>
        <a:latin typeface="Helvetica"/>
        <a:ea typeface="Helvetica"/>
        <a:cs typeface="Helvetica"/>
      </a:minorFont>
    </a:fontScheme>
    <a:fmtScheme name="UCANR Intro slides ">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UCANR Intro slides ">
  <a:themeElements>
    <a:clrScheme name="UCANR Intro slides ">
      <a:dk1>
        <a:srgbClr val="000000"/>
      </a:dk1>
      <a:lt1>
        <a:srgbClr val="FFFFFF"/>
      </a:lt1>
      <a:dk2>
        <a:srgbClr val="A7A7A7"/>
      </a:dk2>
      <a:lt2>
        <a:srgbClr val="535353"/>
      </a:lt2>
      <a:accent1>
        <a:srgbClr val="4F81BD"/>
      </a:accent1>
      <a:accent2>
        <a:srgbClr val="C0504D"/>
      </a:accent2>
      <a:accent3>
        <a:srgbClr val="62BB46"/>
      </a:accent3>
      <a:accent4>
        <a:srgbClr val="8064A2"/>
      </a:accent4>
      <a:accent5>
        <a:srgbClr val="4BACC6"/>
      </a:accent5>
      <a:accent6>
        <a:srgbClr val="FDB913"/>
      </a:accent6>
      <a:hlink>
        <a:srgbClr val="0000FF"/>
      </a:hlink>
      <a:folHlink>
        <a:srgbClr val="FF00FF"/>
      </a:folHlink>
    </a:clrScheme>
    <a:fontScheme name="UCANR Intro slides ">
      <a:majorFont>
        <a:latin typeface="Calibri"/>
        <a:ea typeface="Calibri"/>
        <a:cs typeface="Calibri"/>
      </a:majorFont>
      <a:minorFont>
        <a:latin typeface="Helvetica"/>
        <a:ea typeface="Helvetica"/>
        <a:cs typeface="Helvetica"/>
      </a:minorFont>
    </a:fontScheme>
    <a:fmtScheme name="UCANR Intro slides ">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TotalTime>
  <Words>1635</Words>
  <Application>Microsoft Office PowerPoint</Application>
  <PresentationFormat>On-screen Show (4:3)</PresentationFormat>
  <Paragraphs>184</Paragraphs>
  <Slides>24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Helvetica Neue</vt:lpstr>
      <vt:lpstr>Marker Felt</vt:lpstr>
      <vt:lpstr>UCANR Intro slides </vt:lpstr>
      <vt:lpstr>Cool Season Vegetables</vt:lpstr>
      <vt:lpstr>Who Are Master Gardeners?</vt:lpstr>
      <vt:lpstr>Who Are Master Gardeners?</vt:lpstr>
      <vt:lpstr>Who Are Master Gardeners?</vt:lpstr>
      <vt:lpstr>Who Are Master Gardeners?</vt:lpstr>
      <vt:lpstr>Cool Season Vegetables</vt:lpstr>
      <vt:lpstr>Cool Season Vegetables</vt:lpstr>
      <vt:lpstr>Why Garden in the Cool Season?</vt:lpstr>
      <vt:lpstr>Cool Season Advantages</vt:lpstr>
      <vt:lpstr>PowerPoint Presentation</vt:lpstr>
      <vt:lpstr>USDA Plant Hardiness Zones</vt:lpstr>
      <vt:lpstr>Sunset Hardiness Zones</vt:lpstr>
      <vt:lpstr>Sunset Hardiness Zones</vt:lpstr>
      <vt:lpstr>Cool Season Vegetables</vt:lpstr>
      <vt:lpstr>Cool Season Vegetables</vt:lpstr>
      <vt:lpstr>Cool Season Vegetables</vt:lpstr>
      <vt:lpstr>Laminated Vegetable Guide</vt:lpstr>
      <vt:lpstr>Read the Seed Packet</vt:lpstr>
      <vt:lpstr>Soil Preparation</vt:lpstr>
      <vt:lpstr>Planting Hints</vt:lpstr>
      <vt:lpstr>Watering/Weeding/Pests</vt:lpstr>
      <vt:lpstr>Protect Your Soil</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Cool Season Vegetables</dc:title>
  <dc:creator>Nadine Hart</dc:creator>
  <cp:lastModifiedBy>Nadine Hart</cp:lastModifiedBy>
  <cp:revision>5</cp:revision>
  <dcterms:modified xsi:type="dcterms:W3CDTF">2021-06-14T21:36:54Z</dcterms:modified>
</cp:coreProperties>
</file>