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82" r:id="rId8"/>
    <p:sldId id="286" r:id="rId9"/>
    <p:sldId id="287" r:id="rId10"/>
    <p:sldId id="317" r:id="rId11"/>
    <p:sldId id="319" r:id="rId12"/>
    <p:sldId id="288" r:id="rId13"/>
    <p:sldId id="292" r:id="rId14"/>
    <p:sldId id="289" r:id="rId15"/>
    <p:sldId id="262" r:id="rId16"/>
    <p:sldId id="293" r:id="rId17"/>
    <p:sldId id="290" r:id="rId18"/>
    <p:sldId id="265" r:id="rId19"/>
    <p:sldId id="264" r:id="rId20"/>
    <p:sldId id="266" r:id="rId21"/>
    <p:sldId id="267" r:id="rId22"/>
    <p:sldId id="285" r:id="rId23"/>
    <p:sldId id="306" r:id="rId24"/>
    <p:sldId id="307" r:id="rId25"/>
    <p:sldId id="303" r:id="rId26"/>
    <p:sldId id="268" r:id="rId27"/>
    <p:sldId id="291" r:id="rId28"/>
    <p:sldId id="304" r:id="rId29"/>
    <p:sldId id="314" r:id="rId30"/>
    <p:sldId id="270" r:id="rId31"/>
    <p:sldId id="271" r:id="rId32"/>
    <p:sldId id="272" r:id="rId33"/>
    <p:sldId id="273" r:id="rId34"/>
    <p:sldId id="275" r:id="rId35"/>
    <p:sldId id="274" r:id="rId36"/>
    <p:sldId id="276" r:id="rId37"/>
    <p:sldId id="311" r:id="rId38"/>
    <p:sldId id="320" r:id="rId39"/>
    <p:sldId id="280" r:id="rId40"/>
    <p:sldId id="316" r:id="rId41"/>
    <p:sldId id="310" r:id="rId42"/>
    <p:sldId id="278" r:id="rId43"/>
    <p:sldId id="300" r:id="rId44"/>
    <p:sldId id="305" r:id="rId45"/>
    <p:sldId id="302" r:id="rId46"/>
    <p:sldId id="296" r:id="rId47"/>
    <p:sldId id="281" r:id="rId4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7CE"/>
          </a:solidFill>
        </a:fill>
      </a:tcStyle>
    </a:wholeTbl>
    <a:band2H>
      <a:tcTxStyle/>
      <a:tcStyle>
        <a:tcBdr/>
        <a:fill>
          <a:solidFill>
            <a:srgbClr val="EAF3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E6CA"/>
          </a:solidFill>
        </a:fill>
      </a:tcStyle>
    </a:wholeTbl>
    <a:band2H>
      <a:tcTxStyle/>
      <a:tcStyle>
        <a:tcBdr/>
        <a:fill>
          <a:solidFill>
            <a:srgbClr val="FFF3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6150" autoAdjust="0"/>
  </p:normalViewPr>
  <p:slideViewPr>
    <p:cSldViewPr snapToGrid="0" snapToObjects="1">
      <p:cViewPr varScale="1">
        <p:scale>
          <a:sx n="84" d="100"/>
          <a:sy n="84" d="100"/>
        </p:scale>
        <p:origin x="13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1143000" y="685800"/>
            <a:ext cx="4572000" cy="3429000"/>
          </a:xfrm>
          <a:prstGeom prst="rect">
            <a:avLst/>
          </a:prstGeom>
        </p:spPr>
        <p:txBody>
          <a:bodyPr/>
          <a:lstStyle/>
          <a:p>
            <a:endParaRPr/>
          </a:p>
        </p:txBody>
      </p:sp>
      <p:sp>
        <p:nvSpPr>
          <p:cNvPr id="195" name="Shape 19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si.ucdavis.edu/sites/g/files/dgvnsk5751/files/inline-files/pepperproject-savepepperseeds_0.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si.ucdavis.edu/sites/g/files/dgvnsk5751/files/inline-files/pepperproject-savepepperseeds_0.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eedsavers.org/how-to-save-seeds" TargetMode="External"/><Relationship Id="rId7" Type="http://schemas.openxmlformats.org/officeDocument/2006/relationships/hyperlink" Target="https://asi.ucdavis.edu/sites/g/files/dgvnsk5751/files/inline-files/pepperproject-savepepperseeds_0.pdf"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afghanag.ucdavis.edu/other-topics/files/seeds/tomato-seed.pdf" TargetMode="External"/><Relationship Id="rId5" Type="http://schemas.openxmlformats.org/officeDocument/2006/relationships/hyperlink" Target="https://seedalliance.org/wp-content/uploads/2010/04/seed_saving_guide.pdf" TargetMode="External"/><Relationship Id="rId4" Type="http://schemas.openxmlformats.org/officeDocument/2006/relationships/hyperlink" Target="https://www.nationalgeographic.org/media/infographic-desig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eedsavers.org/how-to-save-seed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ionalgeographic.org/media/infographic-desig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ationalgeographic.org/media/infographic-desig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tionalgeographic.org/media/infographic-desig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ationalgeographic.org/media/infographic-desig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ationalgeographic.org/media/infographic-desig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fghanag.ucdavis.edu/other-topics/files/seeds/tomato-seed.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eedalliance.org/wp-content/uploads/2010/04/seed_saving_guide.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si.ucdavis.edu/sites/g/files/dgvnsk5751/files/inline-files/pepperproject-savepepperseeds_0.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canr.edu/sites/ucmgplacer/files/197684.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canr.edu/sites/ucmgplacer/files/197684.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si.ucdavis.edu/sites/g/files/dgvnsk5751/files/inline-files/pepperproject-savepepperseeds_0.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si.ucdavis.edu/sites/g/files/dgvnsk5751/files/inline-files/pepperproject-savepepperseeds_0.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si.ucdavis.edu/sites/g/files/dgvnsk5751/files/inline-files/pepperproject-savepepperseeds_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si.ucdavis.edu/sites/g/files/dgvnsk5751/files/inline-files/pepperproject-savepepperseeds_0.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si.ucdavis.edu/sites/g/files/dgvnsk5751/files/inline-files/pepperproject-savepepperseeds_0.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si.ucdavis.edu/sites/g/files/dgvnsk5751/files/inline-files/pepperproject-savepepperseeds_0.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dirty="0"/>
              <a:t>Created:      Presented 7/18 Loomis Seed Library Workshop</a:t>
            </a:r>
            <a:r>
              <a:rPr lang="en-US" dirty="0"/>
              <a:t>. Adapted with Seed Library Information 1/22</a:t>
            </a:r>
            <a:endParaRPr dirty="0"/>
          </a:p>
          <a:p>
            <a:r>
              <a:rPr dirty="0"/>
              <a:t>Created by:   Peggy </a:t>
            </a:r>
            <a:r>
              <a:rPr dirty="0" err="1"/>
              <a:t>Beltramo</a:t>
            </a:r>
            <a:r>
              <a:rPr dirty="0"/>
              <a:t>, </a:t>
            </a:r>
            <a:endParaRPr lang="en-US" dirty="0"/>
          </a:p>
          <a:p>
            <a:r>
              <a:rPr dirty="0"/>
              <a:t>Audience:     Vegetable gardeners and seed savers</a:t>
            </a:r>
          </a:p>
          <a:p>
            <a:r>
              <a:rPr dirty="0"/>
              <a:t>Topic: Saving Seeds   </a:t>
            </a:r>
            <a:endParaRPr lang="en-US" dirty="0"/>
          </a:p>
          <a:p>
            <a:r>
              <a:rPr lang="en-US" dirty="0"/>
              <a:t>Publicity: </a:t>
            </a:r>
            <a:r>
              <a:rPr lang="en-US" sz="1200" b="1" dirty="0">
                <a:effectLst/>
                <a:latin typeface="+mn-lt"/>
                <a:ea typeface="+mn-ea"/>
                <a:cs typeface="+mn-cs"/>
                <a:sym typeface="Calibri"/>
              </a:rPr>
              <a:t>Lettuce Unite!</a:t>
            </a:r>
            <a:endParaRPr lang="en-US" sz="1200" dirty="0">
              <a:effectLst/>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a:effectLst/>
                <a:latin typeface="+mn-lt"/>
                <a:ea typeface="+mn-ea"/>
                <a:cs typeface="+mn-cs"/>
                <a:sym typeface="Calibri"/>
              </a:rPr>
              <a:t>What is a seed library? How do I “borrow” seeds? How do I “return” seeds? What do I do with those seeds? Learn all about what a seed library is, how to save seeds successfully, and a little about how to grow a summer garden. </a:t>
            </a:r>
          </a:p>
          <a:p>
            <a:pPr marL="0" marR="0" lvl="0" indent="0" defTabSz="914400" eaLnBrk="1" fontAlgn="auto" latinLnBrk="0" hangingPunct="1">
              <a:lnSpc>
                <a:spcPct val="100000"/>
              </a:lnSpc>
              <a:spcBef>
                <a:spcPts val="0"/>
              </a:spcBef>
              <a:spcAft>
                <a:spcPts val="0"/>
              </a:spcAft>
              <a:buClrTx/>
              <a:buSzTx/>
              <a:buFontTx/>
              <a:buNone/>
              <a:tabLst/>
              <a:defRPr/>
            </a:pPr>
            <a:r>
              <a:rPr lang="en-US" dirty="0"/>
              <a:t>https://us02web.zoom.us/j/88426245389?</a:t>
            </a:r>
          </a:p>
          <a:p>
            <a:pPr marL="0" marR="0" lvl="0" indent="0" defTabSz="914400" eaLnBrk="1" fontAlgn="auto" latinLnBrk="0" hangingPunct="1">
              <a:lnSpc>
                <a:spcPct val="100000"/>
              </a:lnSpc>
              <a:spcBef>
                <a:spcPts val="0"/>
              </a:spcBef>
              <a:spcAft>
                <a:spcPts val="0"/>
              </a:spcAft>
              <a:buClrTx/>
              <a:buSzTx/>
              <a:buFontTx/>
              <a:buNone/>
              <a:tabLst/>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defTabSz="457200">
              <a:lnSpc>
                <a:spcPct val="117999"/>
              </a:lnSpc>
              <a:defRPr sz="1400" b="1" u="sng">
                <a:latin typeface="Helvetica Neue"/>
                <a:ea typeface="Helvetica Neue"/>
                <a:cs typeface="Helvetica Neue"/>
                <a:sym typeface="Helvetica Neue"/>
              </a:defRPr>
            </a:pPr>
            <a:endParaRPr u="sng"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2823098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defTabSz="457200">
              <a:lnSpc>
                <a:spcPct val="117999"/>
              </a:lnSpc>
              <a:defRPr sz="1400" b="1" u="sng">
                <a:latin typeface="Helvetica Neue"/>
                <a:ea typeface="Helvetica Neue"/>
                <a:cs typeface="Helvetica Neue"/>
                <a:sym typeface="Helvetica Neue"/>
              </a:defRPr>
            </a:pPr>
            <a:endParaRPr u="sng"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180397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defTabSz="457200">
              <a:lnSpc>
                <a:spcPct val="117999"/>
              </a:lnSpc>
              <a:defRPr sz="1400" b="1" u="sng">
                <a:latin typeface="Helvetica Neue"/>
                <a:ea typeface="Helvetica Neue"/>
                <a:cs typeface="Helvetica Neue"/>
                <a:sym typeface="Helvetica Neue"/>
              </a:defRPr>
            </a:pPr>
            <a:r>
              <a:rPr dirty="0"/>
              <a:t>Agenda</a:t>
            </a:r>
          </a:p>
          <a:p>
            <a:pPr defTabSz="457200">
              <a:lnSpc>
                <a:spcPct val="117999"/>
              </a:lnSpc>
              <a:defRPr sz="1400">
                <a:latin typeface="Helvetica Neue"/>
                <a:ea typeface="Helvetica Neue"/>
                <a:cs typeface="Helvetica Neue"/>
                <a:sym typeface="Helvetica Neue"/>
              </a:defRPr>
            </a:pPr>
            <a:r>
              <a:rPr dirty="0"/>
              <a:t>Why Save Seeds?</a:t>
            </a:r>
          </a:p>
          <a:p>
            <a:pPr defTabSz="457200">
              <a:lnSpc>
                <a:spcPct val="117999"/>
              </a:lnSpc>
              <a:defRPr sz="1400">
                <a:latin typeface="Helvetica Neue"/>
                <a:ea typeface="Helvetica Neue"/>
                <a:cs typeface="Helvetica Neue"/>
                <a:sym typeface="Helvetica Neue"/>
              </a:defRPr>
            </a:pPr>
            <a:r>
              <a:rPr dirty="0"/>
              <a:t>What to save?</a:t>
            </a:r>
          </a:p>
          <a:p>
            <a:pPr defTabSz="457200">
              <a:lnSpc>
                <a:spcPct val="117999"/>
              </a:lnSpc>
              <a:defRPr sz="1400">
                <a:latin typeface="Helvetica Neue"/>
                <a:ea typeface="Helvetica Neue"/>
                <a:cs typeface="Helvetica Neue"/>
                <a:sym typeface="Helvetica Neue"/>
              </a:defRPr>
            </a:pPr>
            <a:r>
              <a:rPr dirty="0"/>
              <a:t>Where/When?</a:t>
            </a:r>
          </a:p>
          <a:p>
            <a:pPr defTabSz="457200">
              <a:lnSpc>
                <a:spcPct val="117999"/>
              </a:lnSpc>
              <a:defRPr sz="1400">
                <a:latin typeface="Helvetica Neue"/>
                <a:ea typeface="Helvetica Neue"/>
                <a:cs typeface="Helvetica Neue"/>
                <a:sym typeface="Helvetica Neue"/>
              </a:defRPr>
            </a:pPr>
            <a:r>
              <a:rPr dirty="0"/>
              <a:t>How to Save?</a:t>
            </a:r>
          </a:p>
          <a:p>
            <a:pPr defTabSz="457200">
              <a:lnSpc>
                <a:spcPct val="117999"/>
              </a:lnSpc>
              <a:defRPr sz="1400">
                <a:latin typeface="Helvetica Neue"/>
                <a:ea typeface="Helvetica Neue"/>
                <a:cs typeface="Helvetica Neue"/>
                <a:sym typeface="Helvetica Neue"/>
              </a:defRPr>
            </a:pPr>
            <a:r>
              <a:rPr dirty="0"/>
              <a:t>How to Grow?</a:t>
            </a:r>
          </a:p>
          <a:p>
            <a:pPr>
              <a:defRPr sz="1400"/>
            </a:pPr>
            <a:r>
              <a:rPr dirty="0"/>
              <a:t>Reference </a:t>
            </a:r>
            <a:r>
              <a:rPr dirty="0" err="1"/>
              <a:t>materials,For</a:t>
            </a:r>
            <a:r>
              <a:rPr dirty="0"/>
              <a:t> more information:</a:t>
            </a:r>
          </a:p>
          <a:p>
            <a:pPr defTabSz="457200">
              <a:lnSpc>
                <a:spcPct val="117999"/>
              </a:lnSpc>
              <a:defRPr sz="1500">
                <a:latin typeface="Helvetica Neue"/>
                <a:ea typeface="Helvetica Neue"/>
                <a:cs typeface="Helvetica Neue"/>
                <a:sym typeface="Helvetica Neue"/>
              </a:defRPr>
            </a:pPr>
            <a:r>
              <a:rPr u="sng" dirty="0">
                <a:solidFill>
                  <a:srgbClr val="0000FF"/>
                </a:solidFill>
                <a:uFill>
                  <a:solidFill>
                    <a:srgbClr val="0000FF"/>
                  </a:solidFill>
                </a:uFill>
                <a:hlinkClick r:id="rId3"/>
              </a:rPr>
              <a:t>https://www.seedsavers.org/how-to-save-seeds</a:t>
            </a:r>
          </a:p>
          <a:p>
            <a:pPr defTabSz="457200">
              <a:lnSpc>
                <a:spcPct val="117999"/>
              </a:lnSpc>
              <a:defRPr>
                <a:latin typeface="Helvetica Neue"/>
                <a:ea typeface="Helvetica Neue"/>
                <a:cs typeface="Helvetica Neue"/>
                <a:sym typeface="Helvetica Neue"/>
              </a:defRPr>
            </a:pPr>
            <a:r>
              <a:rPr u="sng" dirty="0">
                <a:solidFill>
                  <a:srgbClr val="0000FF"/>
                </a:solidFill>
                <a:uFill>
                  <a:solidFill>
                    <a:srgbClr val="0000FF"/>
                  </a:solidFill>
                </a:uFill>
                <a:hlinkClick r:id="rId4"/>
              </a:rPr>
              <a:t>https://www.nationalgeographic.org/media/infographic-design/</a:t>
            </a:r>
          </a:p>
          <a:p>
            <a:pPr defTabSz="457200">
              <a:lnSpc>
                <a:spcPct val="117999"/>
              </a:lnSpc>
              <a:defRPr>
                <a:latin typeface="Helvetica Neue"/>
                <a:ea typeface="Helvetica Neue"/>
                <a:cs typeface="Helvetica Neue"/>
                <a:sym typeface="Helvetica Neue"/>
              </a:defRPr>
            </a:pPr>
            <a:r>
              <a:rPr u="sng" dirty="0">
                <a:solidFill>
                  <a:srgbClr val="0000FF"/>
                </a:solidFill>
                <a:uFill>
                  <a:solidFill>
                    <a:srgbClr val="0000FF"/>
                  </a:solidFill>
                </a:uFill>
                <a:hlinkClick r:id="rId4"/>
              </a:rPr>
              <a:t>https://www.nationalgeographic.org/media/infographic-design/</a:t>
            </a:r>
          </a:p>
          <a:p>
            <a:pPr defTabSz="457200">
              <a:lnSpc>
                <a:spcPct val="117999"/>
              </a:lnSpc>
              <a:defRPr>
                <a:latin typeface="Helvetica Neue"/>
                <a:ea typeface="Helvetica Neue"/>
                <a:cs typeface="Helvetica Neue"/>
                <a:sym typeface="Helvetica Neue"/>
              </a:defRPr>
            </a:pPr>
            <a:r>
              <a:rPr u="sng" dirty="0">
                <a:solidFill>
                  <a:srgbClr val="0000FF"/>
                </a:solidFill>
                <a:uFill>
                  <a:solidFill>
                    <a:srgbClr val="0000FF"/>
                  </a:solidFill>
                </a:uFill>
                <a:hlinkClick r:id="rId5"/>
              </a:rPr>
              <a:t>https://seedalliance.org/wp-content/uploads/2010/04/seed_saving_guide.pdf</a:t>
            </a:r>
          </a:p>
          <a:p>
            <a:pPr defTabSz="457200">
              <a:lnSpc>
                <a:spcPct val="117999"/>
              </a:lnSpc>
              <a:defRPr>
                <a:latin typeface="Helvetica Neue"/>
                <a:ea typeface="Helvetica Neue"/>
                <a:cs typeface="Helvetica Neue"/>
                <a:sym typeface="Helvetica Neue"/>
              </a:defRPr>
            </a:pPr>
            <a:r>
              <a:rPr u="sng" dirty="0">
                <a:solidFill>
                  <a:srgbClr val="0000FF"/>
                </a:solidFill>
                <a:uFill>
                  <a:solidFill>
                    <a:srgbClr val="0000FF"/>
                  </a:solidFill>
                </a:uFill>
                <a:hlinkClick r:id="rId6"/>
              </a:rPr>
              <a:t>https://afghanag.ucdavis.edu/other-topics/files/seeds/tomato-seed.pdf</a:t>
            </a:r>
          </a:p>
          <a:p>
            <a:pPr defTabSz="457200">
              <a:lnSpc>
                <a:spcPct val="117999"/>
              </a:lnSpc>
              <a:defRPr>
                <a:latin typeface="Helvetica Neue"/>
                <a:ea typeface="Helvetica Neue"/>
                <a:cs typeface="Helvetica Neue"/>
                <a:sym typeface="Helvetica Neue"/>
              </a:defRPr>
            </a:pPr>
            <a:r>
              <a:rPr u="sng" dirty="0">
                <a:solidFill>
                  <a:srgbClr val="0000FF"/>
                </a:solidFill>
                <a:uFill>
                  <a:solidFill>
                    <a:srgbClr val="0000FF"/>
                  </a:solidFill>
                </a:uFill>
                <a:hlinkClick r:id="rId7"/>
              </a:rPr>
              <a:t>https://asi.ucdavis.edu/sites/g/files/dgvnsk5751/files/inline-files/pepperproject-savepepperseeds_0.pdf</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rPr lang="en-US" sz="1200" b="1" i="0" u="sng" strike="noStrike" dirty="0">
                <a:effectLst/>
                <a:latin typeface="+mn-lt"/>
                <a:ea typeface="+mn-ea"/>
                <a:cs typeface="+mn-cs"/>
                <a:sym typeface="Calibri"/>
              </a:rPr>
              <a:t>The Seed Garden: The Art and Practice of Seed Saving. </a:t>
            </a:r>
            <a:r>
              <a:rPr lang="en-US" sz="1200" b="1" i="0" u="sng" strike="noStrike" dirty="0" err="1">
                <a:effectLst/>
                <a:latin typeface="+mn-lt"/>
                <a:ea typeface="+mn-ea"/>
                <a:cs typeface="+mn-cs"/>
                <a:sym typeface="Calibri"/>
              </a:rPr>
              <a:t>Buttala</a:t>
            </a:r>
            <a:r>
              <a:rPr lang="en-US" sz="1200" b="1" i="0" u="sng" strike="noStrike" dirty="0">
                <a:effectLst/>
                <a:latin typeface="+mn-lt"/>
                <a:ea typeface="+mn-ea"/>
                <a:cs typeface="+mn-cs"/>
                <a:sym typeface="Calibri"/>
              </a:rPr>
              <a:t>, Lee et. al. Seed Savers Exchange. 2021</a:t>
            </a:r>
          </a:p>
          <a:p>
            <a:endParaRPr lang="en-US" sz="1200" b="1" i="0" u="sng" strike="noStrike" dirty="0">
              <a:effectLst/>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a:t>a deeper understanding of the art, the science, and the joy of saving seeds.</a:t>
            </a:r>
            <a:endParaRPr kumimoji="0" lang="en-US" sz="1800" b="1" i="0" u="none" strike="noStrike" cap="none" spc="0" normalizeH="0" baseline="0" dirty="0">
              <a:ln>
                <a:noFill/>
              </a:ln>
              <a:solidFill>
                <a:schemeClr val="accent1">
                  <a:lumMod val="75000"/>
                </a:schemeClr>
              </a:solidFill>
              <a:effectLst/>
              <a:uFillTx/>
              <a:latin typeface="+mn-lt"/>
              <a:ea typeface="+mn-ea"/>
              <a:cs typeface="+mn-cs"/>
              <a:sym typeface="Calibri"/>
            </a:endParaRPr>
          </a:p>
          <a:p>
            <a:endParaRPr lang="en-US" sz="1200" b="1" i="0" u="sng" strike="noStrike" dirty="0">
              <a:effectLst/>
              <a:latin typeface="+mn-lt"/>
              <a:ea typeface="+mn-ea"/>
              <a:cs typeface="+mn-cs"/>
              <a:sym typeface="Calibri"/>
            </a:endParaRPr>
          </a:p>
        </p:txBody>
      </p:sp>
    </p:spTree>
    <p:extLst>
      <p:ext uri="{BB962C8B-B14F-4D97-AF65-F5344CB8AC3E}">
        <p14:creationId xmlns:p14="http://schemas.microsoft.com/office/powerpoint/2010/main" val="139580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defTabSz="457200">
              <a:lnSpc>
                <a:spcPct val="117999"/>
              </a:lnSpc>
              <a:defRPr sz="1500">
                <a:latin typeface="Helvetica Neue"/>
                <a:ea typeface="Helvetica Neue"/>
                <a:cs typeface="Helvetica Neue"/>
                <a:sym typeface="Helvetica Neue"/>
              </a:defRPr>
            </a:pPr>
            <a:r>
              <a:rPr dirty="0"/>
              <a:t>Seed saving is the process of saving seeds from open-pollinated fruit, vegetables, grains, flowers, and herbs.</a:t>
            </a:r>
          </a:p>
          <a:p>
            <a:pPr defTabSz="457200">
              <a:lnSpc>
                <a:spcPct val="117999"/>
              </a:lnSpc>
              <a:defRPr sz="1500">
                <a:latin typeface="Helvetica Neue"/>
                <a:ea typeface="Helvetica Neue"/>
                <a:cs typeface="Helvetica Neue"/>
                <a:sym typeface="Helvetica Neue"/>
              </a:defRPr>
            </a:pPr>
            <a:r>
              <a:rPr dirty="0"/>
              <a:t>Traditional agriculture relied on saved seed for next year’s crops.</a:t>
            </a:r>
          </a:p>
          <a:p>
            <a:pPr defTabSz="457200">
              <a:lnSpc>
                <a:spcPct val="117999"/>
              </a:lnSpc>
              <a:defRPr sz="1500">
                <a:latin typeface="Helvetica Neue"/>
                <a:ea typeface="Helvetica Neue"/>
                <a:cs typeface="Helvetica Neue"/>
                <a:sym typeface="Helvetica Neue"/>
              </a:defRPr>
            </a:pPr>
            <a:r>
              <a:rPr dirty="0"/>
              <a:t>Recent influx of large seed companies</a:t>
            </a:r>
          </a:p>
          <a:p>
            <a:pPr defTabSz="457200">
              <a:lnSpc>
                <a:spcPct val="117999"/>
              </a:lnSpc>
              <a:defRPr sz="1500">
                <a:latin typeface="Helvetica Neue"/>
                <a:ea typeface="Helvetica Neue"/>
                <a:cs typeface="Helvetica Neue"/>
                <a:sym typeface="Helvetica Neue"/>
              </a:defRPr>
            </a:pPr>
            <a:r>
              <a:rPr dirty="0"/>
              <a:t>Grow plants identical to the parent plants (which are genetically identical) Hybrid varieties are cross pollinated between two species of a particular genus of plant. The next generation will not come true to those parent plants.</a:t>
            </a:r>
          </a:p>
          <a:p>
            <a:pPr defTabSz="457200">
              <a:lnSpc>
                <a:spcPct val="117999"/>
              </a:lnSpc>
              <a:defRPr sz="1500" u="sng">
                <a:latin typeface="Helvetica Neue"/>
                <a:ea typeface="Helvetica Neue"/>
                <a:cs typeface="Helvetica Neue"/>
                <a:sym typeface="Helvetica Neue"/>
              </a:defRPr>
            </a:pPr>
            <a:r>
              <a:rPr dirty="0"/>
              <a:t>Plusses</a:t>
            </a:r>
          </a:p>
          <a:p>
            <a:pPr defTabSz="457200">
              <a:lnSpc>
                <a:spcPct val="117999"/>
              </a:lnSpc>
              <a:defRPr sz="1500">
                <a:latin typeface="Helvetica Neue"/>
                <a:ea typeface="Helvetica Neue"/>
                <a:cs typeface="Helvetica Neue"/>
                <a:sym typeface="Helvetica Neue"/>
              </a:defRPr>
            </a:pPr>
            <a:r>
              <a:rPr dirty="0"/>
              <a:t>Free seeds</a:t>
            </a:r>
          </a:p>
          <a:p>
            <a:pPr defTabSz="457200">
              <a:lnSpc>
                <a:spcPct val="117999"/>
              </a:lnSpc>
              <a:defRPr sz="1500">
                <a:latin typeface="Helvetica Neue"/>
                <a:ea typeface="Helvetica Neue"/>
                <a:cs typeface="Helvetica Neue"/>
                <a:sym typeface="Helvetica Neue"/>
              </a:defRPr>
            </a:pPr>
            <a:r>
              <a:rPr dirty="0"/>
              <a:t>Chosen varieties</a:t>
            </a:r>
          </a:p>
          <a:p>
            <a:pPr defTabSz="457200">
              <a:lnSpc>
                <a:spcPct val="117999"/>
              </a:lnSpc>
              <a:defRPr sz="1500">
                <a:latin typeface="Helvetica Neue"/>
                <a:ea typeface="Helvetica Neue"/>
                <a:cs typeface="Helvetica Neue"/>
                <a:sym typeface="Helvetica Neue"/>
              </a:defRPr>
            </a:pPr>
            <a:r>
              <a:rPr dirty="0"/>
              <a:t>Local adaptation</a:t>
            </a:r>
          </a:p>
          <a:p>
            <a:pPr defTabSz="457200">
              <a:lnSpc>
                <a:spcPct val="117999"/>
              </a:lnSpc>
              <a:defRPr sz="1500" u="sng">
                <a:latin typeface="Helvetica Neue"/>
                <a:ea typeface="Helvetica Neue"/>
                <a:cs typeface="Helvetica Neue"/>
                <a:sym typeface="Helvetica Neue"/>
              </a:defRPr>
            </a:pPr>
            <a:r>
              <a:rPr dirty="0"/>
              <a:t>Minuses</a:t>
            </a:r>
          </a:p>
          <a:p>
            <a:pPr defTabSz="457200">
              <a:lnSpc>
                <a:spcPct val="117999"/>
              </a:lnSpc>
              <a:defRPr sz="1500">
                <a:latin typeface="Helvetica Neue"/>
                <a:ea typeface="Helvetica Neue"/>
                <a:cs typeface="Helvetica Neue"/>
                <a:sym typeface="Helvetica Neue"/>
              </a:defRPr>
            </a:pPr>
            <a:r>
              <a:rPr dirty="0"/>
              <a:t>Seed crossing—isolation distances</a:t>
            </a:r>
          </a:p>
          <a:p>
            <a:pPr defTabSz="457200">
              <a:lnSpc>
                <a:spcPct val="117999"/>
              </a:lnSpc>
              <a:defRPr sz="1500">
                <a:latin typeface="Helvetica Neue"/>
                <a:ea typeface="Helvetica Neue"/>
                <a:cs typeface="Helvetica Neue"/>
                <a:sym typeface="Helvetica Neue"/>
              </a:defRPr>
            </a:pPr>
            <a:r>
              <a:rPr dirty="0"/>
              <a:t>Seed care—Viability</a:t>
            </a:r>
          </a:p>
          <a:p>
            <a:pPr defTabSz="457200">
              <a:lnSpc>
                <a:spcPct val="117999"/>
              </a:lnSpc>
              <a:defRPr sz="1500">
                <a:latin typeface="Helvetica Neue"/>
                <a:ea typeface="Helvetica Neue"/>
                <a:cs typeface="Helvetica Neue"/>
                <a:sym typeface="Helvetica Neue"/>
              </a:defRPr>
            </a:pPr>
            <a:r>
              <a:rPr u="sng" dirty="0">
                <a:solidFill>
                  <a:srgbClr val="0000FF"/>
                </a:solidFill>
                <a:uFill>
                  <a:solidFill>
                    <a:srgbClr val="0000FF"/>
                  </a:solidFill>
                </a:uFill>
                <a:hlinkClick r:id="rId3"/>
              </a:rPr>
              <a:t>https://www.seedsavers.org/how-to-save-seeds</a:t>
            </a:r>
          </a:p>
        </p:txBody>
      </p:sp>
    </p:spTree>
    <p:extLst>
      <p:ext uri="{BB962C8B-B14F-4D97-AF65-F5344CB8AC3E}">
        <p14:creationId xmlns:p14="http://schemas.microsoft.com/office/powerpoint/2010/main" val="2172073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select desirable traits: plant vigor, taste, drought tolerance, early or late bearing, productivity, slow bolting (important in hot climates), disease resistance (E.g. nematodes),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Corporations choose:  uniformity, storage life; shipping stability</a:t>
            </a:r>
          </a:p>
          <a:p>
            <a:pPr defTabSz="457200">
              <a:lnSpc>
                <a:spcPct val="117999"/>
              </a:lnSpc>
              <a:defRPr sz="2200">
                <a:latin typeface="Helvetica Neue"/>
                <a:ea typeface="Helvetica Neue"/>
                <a:cs typeface="Helvetica Neue"/>
                <a:sym typeface="Helvetica Neue"/>
              </a:defRPr>
            </a:pPr>
            <a:r>
              <a:t>Market needs: shelf life; cosmetic values,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defTabSz="457200">
              <a:lnSpc>
                <a:spcPct val="117999"/>
              </a:lnSpc>
              <a:defRPr sz="1400">
                <a:latin typeface="Helvetica Neue"/>
                <a:ea typeface="Helvetica Neue"/>
                <a:cs typeface="Helvetica Neue"/>
                <a:sym typeface="Helvetica Neue"/>
              </a:defRPr>
            </a:pPr>
            <a:r>
              <a:rPr dirty="0"/>
              <a:t>Graphic difficult to read, but note the width of each “branch”. It represents the volume of varieties. Wide blades at the top—tiny threads at the bottom!</a:t>
            </a:r>
          </a:p>
          <a:p>
            <a:pPr defTabSz="457200">
              <a:lnSpc>
                <a:spcPct val="117999"/>
              </a:lnSpc>
              <a:defRPr sz="1400">
                <a:latin typeface="Helvetica Neue"/>
                <a:ea typeface="Helvetica Neue"/>
                <a:cs typeface="Helvetica Neue"/>
                <a:sym typeface="Helvetica Neue"/>
              </a:defRPr>
            </a:pPr>
            <a:r>
              <a:rPr dirty="0"/>
              <a:t>1903 Top of graphic</a:t>
            </a:r>
          </a:p>
          <a:p>
            <a:pPr defTabSz="457200">
              <a:lnSpc>
                <a:spcPct val="117999"/>
              </a:lnSpc>
              <a:defRPr sz="1400">
                <a:latin typeface="Helvetica Neue"/>
                <a:ea typeface="Helvetica Neue"/>
                <a:cs typeface="Helvetica Neue"/>
                <a:sym typeface="Helvetica Neue"/>
              </a:defRPr>
            </a:pPr>
            <a:r>
              <a:rPr dirty="0"/>
              <a:t>1983—80 years later Bottom of Graphic</a:t>
            </a:r>
          </a:p>
          <a:p>
            <a:pPr defTabSz="457200">
              <a:lnSpc>
                <a:spcPct val="117999"/>
              </a:lnSpc>
              <a:defRPr sz="1400">
                <a:latin typeface="Helvetica Neue"/>
                <a:ea typeface="Helvetica Neue"/>
                <a:cs typeface="Helvetica Neue"/>
                <a:sym typeface="Helvetica Neue"/>
              </a:defRPr>
            </a:pPr>
            <a:r>
              <a:rPr dirty="0"/>
              <a:t>Shows loss of diversity </a:t>
            </a:r>
          </a:p>
          <a:p>
            <a:pPr defTabSz="457200">
              <a:lnSpc>
                <a:spcPct val="117999"/>
              </a:lnSpc>
              <a:defRPr sz="1400">
                <a:latin typeface="Helvetica Neue"/>
                <a:ea typeface="Helvetica Neue"/>
                <a:cs typeface="Helvetica Neue"/>
                <a:sym typeface="Helvetica Neue"/>
              </a:defRPr>
            </a:pPr>
            <a:r>
              <a:rPr dirty="0"/>
              <a:t>Minimum in 1903=285 cucumber</a:t>
            </a:r>
          </a:p>
          <a:p>
            <a:pPr defTabSz="457200">
              <a:lnSpc>
                <a:spcPct val="117999"/>
              </a:lnSpc>
              <a:defRPr sz="1400">
                <a:latin typeface="Helvetica Neue"/>
                <a:ea typeface="Helvetica Neue"/>
                <a:cs typeface="Helvetica Neue"/>
                <a:sym typeface="Helvetica Neue"/>
              </a:defRPr>
            </a:pPr>
            <a:r>
              <a:rPr dirty="0"/>
              <a:t>Maximum in 1983=79 tomatoes</a:t>
            </a:r>
          </a:p>
          <a:p>
            <a:pPr defTabSz="457200">
              <a:lnSpc>
                <a:spcPct val="117999"/>
              </a:lnSpc>
              <a:defRPr sz="1400">
                <a:latin typeface="Helvetica Neue"/>
                <a:ea typeface="Helvetica Neue"/>
                <a:cs typeface="Helvetica Neue"/>
                <a:sym typeface="Helvetica Neue"/>
              </a:defRPr>
            </a:pPr>
            <a:r>
              <a:rPr dirty="0"/>
              <a:t>      e.g. </a:t>
            </a:r>
            <a:r>
              <a:rPr lang="en-US" dirty="0"/>
              <a:t>CABBAGE</a:t>
            </a:r>
            <a:r>
              <a:rPr dirty="0"/>
              <a:t> went from 544 choices to 28</a:t>
            </a:r>
          </a:p>
          <a:p>
            <a:pPr defTabSz="457200">
              <a:lnSpc>
                <a:spcPct val="117999"/>
              </a:lnSpc>
              <a:defRPr>
                <a:latin typeface="Helvetica Neue"/>
                <a:ea typeface="Helvetica Neue"/>
                <a:cs typeface="Helvetica Neue"/>
                <a:sym typeface="Helvetica Neue"/>
              </a:defRPr>
            </a:pPr>
            <a:r>
              <a:rPr u="sng" dirty="0">
                <a:solidFill>
                  <a:srgbClr val="0000FF"/>
                </a:solidFill>
                <a:uFill>
                  <a:solidFill>
                    <a:srgbClr val="0000FF"/>
                  </a:solidFill>
                </a:uFill>
                <a:hlinkClick r:id="rId3"/>
              </a:rPr>
              <a:t>https://www.nationalgeographic.org/media/infographic-design/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Open Pollinated Seeds </a:t>
            </a:r>
            <a:r>
              <a:rPr sz="2400" b="1" dirty="0"/>
              <a:t>not hybrids</a:t>
            </a:r>
          </a:p>
          <a:p>
            <a:pPr defTabSz="457200">
              <a:lnSpc>
                <a:spcPct val="117999"/>
              </a:lnSpc>
              <a:defRPr>
                <a:latin typeface="Helvetica Neue"/>
                <a:ea typeface="Helvetica Neue"/>
                <a:cs typeface="Helvetica Neue"/>
                <a:sym typeface="Helvetica Neue"/>
              </a:defRPr>
            </a:pPr>
            <a:r>
              <a:rPr dirty="0"/>
              <a:t>• Many traditional varieties are open-pollinated. This term is commonly used for what is really controlled pollination, where plants have been in-bred for several generations and have a stable genetic make-up, and out-crossing from different varieties is prevented.</a:t>
            </a:r>
          </a:p>
          <a:p>
            <a:pPr defTabSz="457200">
              <a:lnSpc>
                <a:spcPct val="117999"/>
              </a:lnSpc>
              <a:defRPr>
                <a:latin typeface="Helvetica Neue"/>
                <a:ea typeface="Helvetica Neue"/>
                <a:cs typeface="Helvetica Neue"/>
                <a:sym typeface="Helvetica Neue"/>
              </a:defRPr>
            </a:pPr>
            <a:r>
              <a:rPr dirty="0"/>
              <a:t>• Seed saved from such “open-pollinated” crops will breed true to type.</a:t>
            </a:r>
          </a:p>
          <a:p>
            <a:pPr defTabSz="457200">
              <a:lnSpc>
                <a:spcPct val="117999"/>
              </a:lnSpc>
              <a:defRPr>
                <a:latin typeface="Helvetica Neue"/>
                <a:ea typeface="Helvetica Neue"/>
                <a:cs typeface="Helvetica Neue"/>
                <a:sym typeface="Helvetica Neue"/>
              </a:defRPr>
            </a:pPr>
            <a:r>
              <a:rPr dirty="0"/>
              <a:t>Hybrid Seeds</a:t>
            </a:r>
          </a:p>
          <a:p>
            <a:pPr defTabSz="457200">
              <a:lnSpc>
                <a:spcPct val="117999"/>
              </a:lnSpc>
              <a:defRPr>
                <a:latin typeface="Helvetica Neue"/>
                <a:ea typeface="Helvetica Neue"/>
                <a:cs typeface="Helvetica Neue"/>
                <a:sym typeface="Helvetica Neue"/>
              </a:defRPr>
            </a:pPr>
            <a:r>
              <a:rPr dirty="0"/>
              <a:t>• Many varieties of vegetables and fruits are “hybrids”. This is often designated by a F1 appearing after the variety name. Hybrid varieties tend to have favorable characteristics like high yield, good color, disease, or fruit uniformity.</a:t>
            </a:r>
          </a:p>
          <a:p>
            <a:pPr defTabSz="457200">
              <a:lnSpc>
                <a:spcPct val="117999"/>
              </a:lnSpc>
              <a:defRPr>
                <a:latin typeface="Helvetica Neue"/>
                <a:ea typeface="Helvetica Neue"/>
                <a:cs typeface="Helvetica Neue"/>
                <a:sym typeface="Helvetica Neue"/>
              </a:defRPr>
            </a:pPr>
            <a:r>
              <a:rPr dirty="0"/>
              <a:t>Hybrids are produced from crosses between two distinct, inbred parent lines. The seed from hybrid plants is not usually saved for future plantings, because it does not produce plants that are true to the original hybrid variety you planted</a:t>
            </a:r>
          </a:p>
          <a:p>
            <a:pPr defTabSz="457200">
              <a:lnSpc>
                <a:spcPct val="117999"/>
              </a:lnSpc>
              <a:defRPr>
                <a:latin typeface="Helvetica Neue"/>
                <a:ea typeface="Helvetica Neue"/>
                <a:cs typeface="Helvetica Neue"/>
                <a:sym typeface="Helvetica Neue"/>
              </a:defRPr>
            </a:pPr>
            <a:r>
              <a:rPr dirty="0"/>
              <a:t>annual vs. biennial</a:t>
            </a:r>
          </a:p>
          <a:p>
            <a:pPr defTabSz="457200">
              <a:lnSpc>
                <a:spcPct val="117999"/>
              </a:lnSpc>
              <a:defRPr>
                <a:latin typeface="Helvetica Neue"/>
                <a:ea typeface="Helvetica Neue"/>
                <a:cs typeface="Helvetica Neue"/>
                <a:sym typeface="Helvetica Neue"/>
              </a:defRPr>
            </a:pPr>
            <a:r>
              <a:rPr dirty="0"/>
              <a:t>* Many vegetables are annuals, which produce their seed in one year. Annuals, such as tomatoes, lettuce, beans and peas are good candidates for your first seed-saving project. They are generally self- pollinating, and their seeds will produce plants like the parent plant.</a:t>
            </a:r>
          </a:p>
          <a:p>
            <a:pPr defTabSz="457200">
              <a:lnSpc>
                <a:spcPct val="117999"/>
              </a:lnSpc>
              <a:defRPr>
                <a:latin typeface="Helvetica Neue"/>
                <a:ea typeface="Helvetica Neue"/>
                <a:cs typeface="Helvetica Neue"/>
                <a:sym typeface="Helvetica Neue"/>
              </a:defRPr>
            </a:pPr>
            <a:endParaRPr dirty="0"/>
          </a:p>
          <a:p>
            <a:pPr defTabSz="457200">
              <a:lnSpc>
                <a:spcPct val="117999"/>
              </a:lnSpc>
              <a:defRPr b="1">
                <a:latin typeface="Helvetica Neue"/>
                <a:ea typeface="Helvetica Neue"/>
                <a:cs typeface="Helvetica Neue"/>
                <a:sym typeface="Helvetica Neue"/>
              </a:defRPr>
            </a:pPr>
            <a:r>
              <a:rPr u="sng" dirty="0">
                <a:solidFill>
                  <a:srgbClr val="0000FF"/>
                </a:solidFill>
                <a:uFill>
                  <a:solidFill>
                    <a:srgbClr val="0000FF"/>
                  </a:solidFill>
                </a:uFill>
                <a:hlinkClick r:id="rId3"/>
              </a:rPr>
              <a:t>https://www.nationalgeographic.org/media/infographic-design/</a:t>
            </a:r>
          </a:p>
          <a:p>
            <a:pPr defTabSz="457200">
              <a:lnSpc>
                <a:spcPct val="117999"/>
              </a:lnSpc>
              <a:defRPr>
                <a:latin typeface="Helvetica Neue"/>
                <a:ea typeface="Helvetica Neue"/>
                <a:cs typeface="Helvetica Neue"/>
                <a:sym typeface="Helvetica Neue"/>
              </a:defRPr>
            </a:pPr>
            <a:br>
              <a:rPr dirty="0"/>
            </a:b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Open Pollinated Seeds not hybrids</a:t>
            </a:r>
          </a:p>
          <a:p>
            <a:pPr defTabSz="457200">
              <a:lnSpc>
                <a:spcPct val="117999"/>
              </a:lnSpc>
              <a:defRPr>
                <a:latin typeface="Helvetica Neue"/>
                <a:ea typeface="Helvetica Neue"/>
                <a:cs typeface="Helvetica Neue"/>
                <a:sym typeface="Helvetica Neue"/>
              </a:defRPr>
            </a:pPr>
            <a:r>
              <a:rPr dirty="0"/>
              <a:t>• Many traditional varieties are open-pollinated. This term is commonly used for what is really controlled pollination, where plants have been in-bred for several generations and have a stable genetic make-up, and out-crossing from different varieties is prevented.</a:t>
            </a:r>
          </a:p>
          <a:p>
            <a:pPr defTabSz="457200">
              <a:lnSpc>
                <a:spcPct val="117999"/>
              </a:lnSpc>
              <a:defRPr>
                <a:latin typeface="Helvetica Neue"/>
                <a:ea typeface="Helvetica Neue"/>
                <a:cs typeface="Helvetica Neue"/>
                <a:sym typeface="Helvetica Neue"/>
              </a:defRPr>
            </a:pPr>
            <a:r>
              <a:rPr dirty="0"/>
              <a:t>• Seed saved from such “open-pollinated” crops will breed true to type.</a:t>
            </a:r>
          </a:p>
          <a:p>
            <a:pPr defTabSz="457200">
              <a:lnSpc>
                <a:spcPct val="117999"/>
              </a:lnSpc>
              <a:defRPr>
                <a:latin typeface="Helvetica Neue"/>
                <a:ea typeface="Helvetica Neue"/>
                <a:cs typeface="Helvetica Neue"/>
                <a:sym typeface="Helvetica Neue"/>
              </a:defRPr>
            </a:pPr>
            <a:r>
              <a:rPr dirty="0"/>
              <a:t>Hybrid Seeds</a:t>
            </a:r>
          </a:p>
          <a:p>
            <a:pPr defTabSz="457200">
              <a:lnSpc>
                <a:spcPct val="117999"/>
              </a:lnSpc>
              <a:defRPr>
                <a:latin typeface="Helvetica Neue"/>
                <a:ea typeface="Helvetica Neue"/>
                <a:cs typeface="Helvetica Neue"/>
                <a:sym typeface="Helvetica Neue"/>
              </a:defRPr>
            </a:pPr>
            <a:r>
              <a:rPr dirty="0"/>
              <a:t>• Many varieties of vegetables and fruits are “hybrids”. This is often designated by a F1 appearing after the variety name. Hybrid varieties tend to have favorable characteristics like high yield, good color, disease, or fruit uniformity.</a:t>
            </a:r>
          </a:p>
          <a:p>
            <a:pPr defTabSz="457200">
              <a:lnSpc>
                <a:spcPct val="117999"/>
              </a:lnSpc>
              <a:defRPr>
                <a:latin typeface="Helvetica Neue"/>
                <a:ea typeface="Helvetica Neue"/>
                <a:cs typeface="Helvetica Neue"/>
                <a:sym typeface="Helvetica Neue"/>
              </a:defRPr>
            </a:pPr>
            <a:r>
              <a:rPr dirty="0"/>
              <a:t>Hybrids are produced from crosses between two distinct, inbred parent lines. The seed from hybrid plants is not usually saved for future plantings, because it does not produce plants that are true to the original hybrid variety you planted</a:t>
            </a:r>
          </a:p>
          <a:p>
            <a:pPr defTabSz="457200">
              <a:lnSpc>
                <a:spcPct val="117999"/>
              </a:lnSpc>
              <a:defRPr>
                <a:latin typeface="Helvetica Neue"/>
                <a:ea typeface="Helvetica Neue"/>
                <a:cs typeface="Helvetica Neue"/>
                <a:sym typeface="Helvetica Neue"/>
              </a:defRPr>
            </a:pPr>
            <a:r>
              <a:rPr dirty="0"/>
              <a:t>annual vs. biennial</a:t>
            </a:r>
          </a:p>
          <a:p>
            <a:pPr defTabSz="457200">
              <a:lnSpc>
                <a:spcPct val="117999"/>
              </a:lnSpc>
              <a:defRPr>
                <a:latin typeface="Helvetica Neue"/>
                <a:ea typeface="Helvetica Neue"/>
                <a:cs typeface="Helvetica Neue"/>
                <a:sym typeface="Helvetica Neue"/>
              </a:defRPr>
            </a:pPr>
            <a:r>
              <a:rPr dirty="0"/>
              <a:t>* Many vegetables are annuals, which produce their seed in one year. Annuals, such as tomatoes, lettuce, beans and peas are good candidates for your first seed-saving project. They are generally self- pollinating, and their seeds will produce plants like the parent plant.</a:t>
            </a:r>
          </a:p>
          <a:p>
            <a:pPr defTabSz="457200">
              <a:lnSpc>
                <a:spcPct val="117999"/>
              </a:lnSpc>
              <a:defRPr>
                <a:latin typeface="Helvetica Neue"/>
                <a:ea typeface="Helvetica Neue"/>
                <a:cs typeface="Helvetica Neue"/>
                <a:sym typeface="Helvetica Neue"/>
              </a:defRPr>
            </a:pPr>
            <a:endParaRPr dirty="0"/>
          </a:p>
          <a:p>
            <a:pPr defTabSz="457200">
              <a:lnSpc>
                <a:spcPct val="117999"/>
              </a:lnSpc>
              <a:defRPr b="1">
                <a:latin typeface="Helvetica Neue"/>
                <a:ea typeface="Helvetica Neue"/>
                <a:cs typeface="Helvetica Neue"/>
                <a:sym typeface="Helvetica Neue"/>
              </a:defRPr>
            </a:pPr>
            <a:r>
              <a:rPr u="sng" dirty="0">
                <a:solidFill>
                  <a:srgbClr val="0000FF"/>
                </a:solidFill>
                <a:uFill>
                  <a:solidFill>
                    <a:srgbClr val="0000FF"/>
                  </a:solidFill>
                </a:uFill>
                <a:hlinkClick r:id="rId3"/>
              </a:rPr>
              <a:t>https://www.nationalgeographic.org/media/infographic-design/</a:t>
            </a:r>
          </a:p>
          <a:p>
            <a:pPr defTabSz="457200">
              <a:lnSpc>
                <a:spcPct val="117999"/>
              </a:lnSpc>
              <a:defRPr>
                <a:latin typeface="Helvetica Neue"/>
                <a:ea typeface="Helvetica Neue"/>
                <a:cs typeface="Helvetica Neue"/>
                <a:sym typeface="Helvetica Neue"/>
              </a:defRPr>
            </a:pPr>
            <a:br>
              <a:rPr dirty="0"/>
            </a:br>
            <a:endParaRPr dirty="0"/>
          </a:p>
        </p:txBody>
      </p:sp>
    </p:spTree>
    <p:extLst>
      <p:ext uri="{BB962C8B-B14F-4D97-AF65-F5344CB8AC3E}">
        <p14:creationId xmlns:p14="http://schemas.microsoft.com/office/powerpoint/2010/main" val="384094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Point out hotline number and website.  ON HANDOUT!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Open Pollinated Seeds not hybrids</a:t>
            </a:r>
          </a:p>
          <a:p>
            <a:pPr defTabSz="457200">
              <a:lnSpc>
                <a:spcPct val="117999"/>
              </a:lnSpc>
              <a:defRPr>
                <a:latin typeface="Helvetica Neue"/>
                <a:ea typeface="Helvetica Neue"/>
                <a:cs typeface="Helvetica Neue"/>
                <a:sym typeface="Helvetica Neue"/>
              </a:defRPr>
            </a:pPr>
            <a:r>
              <a:rPr dirty="0"/>
              <a:t>• Many traditional varieties are open-pollinated. This term is commonly used for what is really controlled pollination, where plants have been in-bred for several generations and have a stable genetic make-up, and out-crossing from different varieties is prevented.</a:t>
            </a:r>
          </a:p>
          <a:p>
            <a:pPr defTabSz="457200">
              <a:lnSpc>
                <a:spcPct val="117999"/>
              </a:lnSpc>
              <a:defRPr>
                <a:latin typeface="Helvetica Neue"/>
                <a:ea typeface="Helvetica Neue"/>
                <a:cs typeface="Helvetica Neue"/>
                <a:sym typeface="Helvetica Neue"/>
              </a:defRPr>
            </a:pPr>
            <a:r>
              <a:rPr dirty="0"/>
              <a:t>• Seed saved from such “open-pollinated” crops will breed true to type.</a:t>
            </a:r>
          </a:p>
          <a:p>
            <a:pPr defTabSz="457200">
              <a:lnSpc>
                <a:spcPct val="117999"/>
              </a:lnSpc>
              <a:defRPr>
                <a:latin typeface="Helvetica Neue"/>
                <a:ea typeface="Helvetica Neue"/>
                <a:cs typeface="Helvetica Neue"/>
                <a:sym typeface="Helvetica Neue"/>
              </a:defRPr>
            </a:pPr>
            <a:endParaRPr dirty="0"/>
          </a:p>
          <a:p>
            <a:pPr defTabSz="457200">
              <a:lnSpc>
                <a:spcPct val="117999"/>
              </a:lnSpc>
              <a:defRPr b="1">
                <a:latin typeface="Helvetica Neue"/>
                <a:ea typeface="Helvetica Neue"/>
                <a:cs typeface="Helvetica Neue"/>
                <a:sym typeface="Helvetica Neue"/>
              </a:defRPr>
            </a:pPr>
            <a:r>
              <a:rPr u="sng" dirty="0">
                <a:solidFill>
                  <a:srgbClr val="0000FF"/>
                </a:solidFill>
                <a:uFill>
                  <a:solidFill>
                    <a:srgbClr val="0000FF"/>
                  </a:solidFill>
                </a:uFill>
                <a:hlinkClick r:id="rId3"/>
              </a:rPr>
              <a:t>https://www.nationalgeographic.org/media/infographic-design/</a:t>
            </a:r>
          </a:p>
          <a:p>
            <a:pPr defTabSz="457200">
              <a:lnSpc>
                <a:spcPct val="117999"/>
              </a:lnSpc>
              <a:defRPr>
                <a:latin typeface="Helvetica Neue"/>
                <a:ea typeface="Helvetica Neue"/>
                <a:cs typeface="Helvetica Neue"/>
                <a:sym typeface="Helvetica Neue"/>
              </a:defRPr>
            </a:pPr>
            <a:br>
              <a:rPr dirty="0"/>
            </a:br>
            <a:endParaRPr dirty="0"/>
          </a:p>
        </p:txBody>
      </p:sp>
    </p:spTree>
    <p:extLst>
      <p:ext uri="{BB962C8B-B14F-4D97-AF65-F5344CB8AC3E}">
        <p14:creationId xmlns:p14="http://schemas.microsoft.com/office/powerpoint/2010/main" val="100358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lang="en-US" dirty="0"/>
              <a:t>Save o</a:t>
            </a:r>
            <a:r>
              <a:rPr dirty="0"/>
              <a:t>pen Pollinated Seeds not hybrids</a:t>
            </a:r>
          </a:p>
          <a:p>
            <a:pPr defTabSz="457200">
              <a:lnSpc>
                <a:spcPct val="117999"/>
              </a:lnSpc>
              <a:defRPr>
                <a:latin typeface="Helvetica Neue"/>
                <a:ea typeface="Helvetica Neue"/>
                <a:cs typeface="Helvetica Neue"/>
                <a:sym typeface="Helvetica Neue"/>
              </a:defRPr>
            </a:pPr>
            <a:r>
              <a:rPr dirty="0"/>
              <a:t>• Many traditional varieties are open-pollinated. This term is commonly used for what is really controlled pollination, where plants have been in-bred for several generations and have a stable genetic make-up, and out-crossing from different varieties is prevented.</a:t>
            </a:r>
          </a:p>
          <a:p>
            <a:pPr defTabSz="457200">
              <a:lnSpc>
                <a:spcPct val="117999"/>
              </a:lnSpc>
              <a:defRPr>
                <a:latin typeface="Helvetica Neue"/>
                <a:ea typeface="Helvetica Neue"/>
                <a:cs typeface="Helvetica Neue"/>
                <a:sym typeface="Helvetica Neue"/>
              </a:defRPr>
            </a:pPr>
            <a:r>
              <a:rPr dirty="0"/>
              <a:t>• Seed saved from such “open-pollinated” crops will breed true to type.</a:t>
            </a:r>
          </a:p>
          <a:p>
            <a:pPr defTabSz="457200">
              <a:lnSpc>
                <a:spcPct val="117999"/>
              </a:lnSpc>
              <a:defRPr>
                <a:latin typeface="Helvetica Neue"/>
                <a:ea typeface="Helvetica Neue"/>
                <a:cs typeface="Helvetica Neue"/>
                <a:sym typeface="Helvetica Neue"/>
              </a:defRPr>
            </a:pPr>
            <a:r>
              <a:rPr dirty="0"/>
              <a:t>Hybrid Seeds</a:t>
            </a:r>
          </a:p>
          <a:p>
            <a:pPr defTabSz="457200">
              <a:lnSpc>
                <a:spcPct val="117999"/>
              </a:lnSpc>
              <a:defRPr>
                <a:latin typeface="Helvetica Neue"/>
                <a:ea typeface="Helvetica Neue"/>
                <a:cs typeface="Helvetica Neue"/>
                <a:sym typeface="Helvetica Neue"/>
              </a:defRPr>
            </a:pPr>
            <a:r>
              <a:rPr dirty="0"/>
              <a:t>• Many varieties of vegetables and fruits are “hybrids”. This is often designated by a F1 appearing after the variety name. Hybrid varieties tend to have favorable characteristics like high yield, good color, disease, or fruit uniformity.</a:t>
            </a:r>
          </a:p>
          <a:p>
            <a:pPr defTabSz="457200">
              <a:lnSpc>
                <a:spcPct val="117999"/>
              </a:lnSpc>
              <a:defRPr>
                <a:latin typeface="Helvetica Neue"/>
                <a:ea typeface="Helvetica Neue"/>
                <a:cs typeface="Helvetica Neue"/>
                <a:sym typeface="Helvetica Neue"/>
              </a:defRPr>
            </a:pPr>
            <a:r>
              <a:rPr dirty="0"/>
              <a:t>Hybrids are produced from crosses between two distinct, inbred parent lines. The seed from hybrid plants is not usually saved for future plantings, because it does not produce plants that are true to the original hybrid variety you planted</a:t>
            </a:r>
          </a:p>
          <a:p>
            <a:pPr defTabSz="457200">
              <a:lnSpc>
                <a:spcPct val="117999"/>
              </a:lnSpc>
              <a:defRPr>
                <a:latin typeface="Helvetica Neue"/>
                <a:ea typeface="Helvetica Neue"/>
                <a:cs typeface="Helvetica Neue"/>
                <a:sym typeface="Helvetica Neue"/>
              </a:defRPr>
            </a:pPr>
            <a:r>
              <a:rPr dirty="0"/>
              <a:t>annual vs. biennial</a:t>
            </a:r>
          </a:p>
          <a:p>
            <a:pPr defTabSz="457200">
              <a:lnSpc>
                <a:spcPct val="117999"/>
              </a:lnSpc>
              <a:defRPr>
                <a:latin typeface="Helvetica Neue"/>
                <a:ea typeface="Helvetica Neue"/>
                <a:cs typeface="Helvetica Neue"/>
                <a:sym typeface="Helvetica Neue"/>
              </a:defRPr>
            </a:pPr>
            <a:r>
              <a:rPr dirty="0"/>
              <a:t>* Many vegetables are annuals, which produce their seed in one year. Annuals, such as tomatoes, lettuce, beans and peas are good candidates for your first seed-saving project. They are generally self- pollinating, and their seeds will produce plants like the parent plant.</a:t>
            </a:r>
          </a:p>
          <a:p>
            <a:pPr defTabSz="457200">
              <a:lnSpc>
                <a:spcPct val="117999"/>
              </a:lnSpc>
              <a:defRPr>
                <a:latin typeface="Helvetica Neue"/>
                <a:ea typeface="Helvetica Neue"/>
                <a:cs typeface="Helvetica Neue"/>
                <a:sym typeface="Helvetica Neue"/>
              </a:defRPr>
            </a:pPr>
            <a:endParaRPr dirty="0"/>
          </a:p>
          <a:p>
            <a:pPr defTabSz="457200">
              <a:lnSpc>
                <a:spcPct val="117999"/>
              </a:lnSpc>
              <a:defRPr b="1">
                <a:latin typeface="Helvetica Neue"/>
                <a:ea typeface="Helvetica Neue"/>
                <a:cs typeface="Helvetica Neue"/>
                <a:sym typeface="Helvetica Neue"/>
              </a:defRPr>
            </a:pPr>
            <a:r>
              <a:rPr u="sng" dirty="0">
                <a:solidFill>
                  <a:srgbClr val="0000FF"/>
                </a:solidFill>
                <a:uFill>
                  <a:solidFill>
                    <a:srgbClr val="0000FF"/>
                  </a:solidFill>
                </a:uFill>
                <a:hlinkClick r:id="rId3"/>
              </a:rPr>
              <a:t>https://www.nationalgeographic.org/media/infographic-design/</a:t>
            </a:r>
          </a:p>
          <a:p>
            <a:pPr defTabSz="457200">
              <a:lnSpc>
                <a:spcPct val="117999"/>
              </a:lnSpc>
              <a:defRPr>
                <a:latin typeface="Helvetica Neue"/>
                <a:ea typeface="Helvetica Neue"/>
                <a:cs typeface="Helvetica Neue"/>
                <a:sym typeface="Helvetica Neue"/>
              </a:defRPr>
            </a:pPr>
            <a:br>
              <a:rPr dirty="0"/>
            </a:br>
            <a:endParaRPr dirty="0"/>
          </a:p>
        </p:txBody>
      </p:sp>
    </p:spTree>
    <p:extLst>
      <p:ext uri="{BB962C8B-B14F-4D97-AF65-F5344CB8AC3E}">
        <p14:creationId xmlns:p14="http://schemas.microsoft.com/office/powerpoint/2010/main" val="3543491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br>
              <a:rPr dirty="0"/>
            </a:br>
            <a:endParaRPr dirty="0"/>
          </a:p>
        </p:txBody>
      </p:sp>
    </p:spTree>
    <p:extLst>
      <p:ext uri="{BB962C8B-B14F-4D97-AF65-F5344CB8AC3E}">
        <p14:creationId xmlns:p14="http://schemas.microsoft.com/office/powerpoint/2010/main" val="177372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lang="en-US" dirty="0"/>
              <a:t>Start with easy crops. Grow enough for eating and saving seeds. Check isolation distances.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lang="en-US" dirty="0"/>
              <a:t>Super Easy: Easy Peas-y HANDOUT</a:t>
            </a:r>
          </a:p>
          <a:p>
            <a:pPr defTabSz="457200">
              <a:lnSpc>
                <a:spcPct val="117999"/>
              </a:lnSpc>
              <a:defRPr>
                <a:latin typeface="Helvetica Neue"/>
                <a:ea typeface="Helvetica Neue"/>
                <a:cs typeface="Helvetica Neue"/>
                <a:sym typeface="Helvetica Neue"/>
              </a:defRPr>
            </a:pPr>
            <a:r>
              <a:rPr lang="en-US" dirty="0"/>
              <a:t>These seeds can most reliably be saved by the home gardener, even if you've never saved seeds before. Watch our videos on Peas and Beans and Lettuce to help you get started. (Richmond Grows)</a:t>
            </a:r>
          </a:p>
          <a:p>
            <a:pPr defTabSz="457200">
              <a:lnSpc>
                <a:spcPct val="117999"/>
              </a:lnSpc>
              <a:defRPr>
                <a:latin typeface="Helvetica Neue"/>
                <a:ea typeface="Helvetica Neue"/>
                <a:cs typeface="Helvetica Neue"/>
                <a:sym typeface="Helvetica Neue"/>
              </a:defRPr>
            </a:pPr>
            <a:r>
              <a:rPr lang="en-US" dirty="0"/>
              <a:t>Peas</a:t>
            </a:r>
          </a:p>
          <a:p>
            <a:pPr defTabSz="457200">
              <a:lnSpc>
                <a:spcPct val="117999"/>
              </a:lnSpc>
              <a:defRPr>
                <a:latin typeface="Helvetica Neue"/>
                <a:ea typeface="Helvetica Neue"/>
                <a:cs typeface="Helvetica Neue"/>
                <a:sym typeface="Helvetica Neue"/>
              </a:defRPr>
            </a:pPr>
            <a:r>
              <a:rPr lang="en-US" dirty="0"/>
              <a:t>Beans</a:t>
            </a:r>
          </a:p>
          <a:p>
            <a:pPr defTabSz="457200">
              <a:lnSpc>
                <a:spcPct val="117999"/>
              </a:lnSpc>
              <a:defRPr>
                <a:latin typeface="Helvetica Neue"/>
                <a:ea typeface="Helvetica Neue"/>
                <a:cs typeface="Helvetica Neue"/>
                <a:sym typeface="Helvetica Neue"/>
              </a:defRPr>
            </a:pPr>
            <a:r>
              <a:rPr lang="en-US" dirty="0"/>
              <a:t>Lettuce</a:t>
            </a:r>
          </a:p>
          <a:p>
            <a:pPr defTabSz="457200">
              <a:lnSpc>
                <a:spcPct val="117999"/>
              </a:lnSpc>
              <a:defRPr>
                <a:latin typeface="Helvetica Neue"/>
                <a:ea typeface="Helvetica Neue"/>
                <a:cs typeface="Helvetica Neue"/>
                <a:sym typeface="Helvetica Neue"/>
              </a:defRPr>
            </a:pPr>
            <a:r>
              <a:rPr lang="en-US" dirty="0"/>
              <a:t>Tomatoes</a:t>
            </a:r>
          </a:p>
          <a:p>
            <a:pPr defTabSz="457200">
              <a:lnSpc>
                <a:spcPct val="117999"/>
              </a:lnSpc>
              <a:defRPr b="1">
                <a:solidFill>
                  <a:schemeClr val="accent2">
                    <a:satOff val="-4966"/>
                    <a:lumOff val="-10549"/>
                  </a:schemeClr>
                </a:solidFill>
                <a:latin typeface="Helvetica Neue"/>
                <a:ea typeface="Helvetica Neue"/>
                <a:cs typeface="Helvetica Neue"/>
                <a:sym typeface="Helvetica Neue"/>
              </a:defRPr>
            </a:pPr>
            <a:r>
              <a:rPr lang="en-US" dirty="0"/>
              <a:t>Arugula - can cross with wild arugula</a:t>
            </a:r>
          </a:p>
          <a:p>
            <a:pPr defTabSz="457200">
              <a:lnSpc>
                <a:spcPct val="117999"/>
              </a:lnSpc>
              <a:defRPr b="1">
                <a:solidFill>
                  <a:schemeClr val="accent2">
                    <a:satOff val="-4966"/>
                    <a:lumOff val="-10549"/>
                  </a:schemeClr>
                </a:solidFill>
                <a:latin typeface="Helvetica Neue"/>
                <a:ea typeface="Helvetica Neue"/>
                <a:cs typeface="Helvetica Neue"/>
                <a:sym typeface="Helvetica Neue"/>
              </a:defRPr>
            </a:pPr>
            <a:r>
              <a:rPr lang="en-US" dirty="0"/>
              <a:t>Dill - can cross with wild dill</a:t>
            </a:r>
          </a:p>
        </p:txBody>
      </p:sp>
    </p:spTree>
    <p:extLst>
      <p:ext uri="{BB962C8B-B14F-4D97-AF65-F5344CB8AC3E}">
        <p14:creationId xmlns:p14="http://schemas.microsoft.com/office/powerpoint/2010/main" val="1813051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3048604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Self pollinating plants= Super Easy  </a:t>
            </a:r>
            <a:r>
              <a:rPr u="sng" dirty="0"/>
              <a:t>Yellow arrow</a:t>
            </a:r>
          </a:p>
          <a:p>
            <a:pPr defTabSz="457200">
              <a:lnSpc>
                <a:spcPct val="117999"/>
              </a:lnSpc>
              <a:defRPr sz="2200">
                <a:latin typeface="Helvetica Neue"/>
                <a:ea typeface="Helvetica Neue"/>
                <a:cs typeface="Helvetica Neue"/>
                <a:sym typeface="Helvetica Neue"/>
              </a:defRPr>
            </a:pPr>
            <a:r>
              <a:rPr dirty="0"/>
              <a:t>Isolation distances shown within oval</a:t>
            </a:r>
          </a:p>
          <a:p>
            <a:pPr defTabSz="457200">
              <a:lnSpc>
                <a:spcPct val="117999"/>
              </a:lnSpc>
              <a:defRPr sz="2200">
                <a:latin typeface="Helvetica Neue"/>
                <a:ea typeface="Helvetica Neue"/>
                <a:cs typeface="Helvetica Neue"/>
                <a:sym typeface="Helvetica Neue"/>
              </a:defRPr>
            </a:pPr>
            <a:r>
              <a:rPr dirty="0"/>
              <a:t>Some crops require 1/2 mile spacing</a:t>
            </a:r>
          </a:p>
          <a:p>
            <a:pPr defTabSz="457200">
              <a:lnSpc>
                <a:spcPct val="117999"/>
              </a:lnSpc>
              <a:defRPr sz="2200">
                <a:latin typeface="Helvetica Neue"/>
                <a:ea typeface="Helvetica Neue"/>
                <a:cs typeface="Helvetica Neue"/>
                <a:sym typeface="Helvetica Neue"/>
              </a:defRPr>
            </a:pPr>
            <a:r>
              <a:rPr dirty="0"/>
              <a:t>Chart photo does not have tomatoes (</a:t>
            </a:r>
            <a:r>
              <a:rPr lang="en-US" dirty="0"/>
              <a:t>photo </a:t>
            </a:r>
            <a:r>
              <a:rPr dirty="0"/>
              <a:t>sizing</a:t>
            </a:r>
            <a:r>
              <a:rPr lang="en-US" dirty="0"/>
              <a:t> limit</a:t>
            </a:r>
            <a:r>
              <a:rPr dirty="0"/>
              <a:t>)</a:t>
            </a:r>
          </a:p>
          <a:p>
            <a:pPr defTabSz="457200">
              <a:lnSpc>
                <a:spcPct val="117999"/>
              </a:lnSpc>
              <a:defRPr sz="2200">
                <a:latin typeface="Helvetica Neue"/>
                <a:ea typeface="Helvetica Neue"/>
                <a:cs typeface="Helvetica Neue"/>
                <a:sym typeface="Helvetica Neue"/>
              </a:defRPr>
            </a:pPr>
            <a:r>
              <a:rPr dirty="0"/>
              <a:t>Many tomatoes are hybrids—do not “come true”.</a:t>
            </a:r>
            <a:endParaRPr lang="en-US" dirty="0"/>
          </a:p>
          <a:p>
            <a:pPr defTabSz="457200">
              <a:lnSpc>
                <a:spcPct val="117999"/>
              </a:lnSpc>
              <a:defRPr sz="2200">
                <a:latin typeface="Helvetica Neue"/>
                <a:ea typeface="Helvetica Neue"/>
                <a:cs typeface="Helvetica Neue"/>
                <a:sym typeface="Helvetica Neue"/>
              </a:defRPr>
            </a:pPr>
            <a:r>
              <a:rPr lang="en-US" sz="2200" b="0" i="0" u="none" strike="noStrike" dirty="0">
                <a:effectLst/>
                <a:latin typeface="+mn-lt"/>
                <a:ea typeface="+mn-ea"/>
                <a:cs typeface="+mn-cs"/>
                <a:sym typeface="Helvetica Neue"/>
              </a:rPr>
              <a:t>Self-pollinated vegetables usually grow true. There is minimal risk of cross-pollination because the pollen from the male part of the flower (called the anther) usually falls directly on the female part of the flower (called the stigma) with little room for error or cross pollination.</a:t>
            </a:r>
            <a:endParaRPr lang="en-US" dirty="0"/>
          </a:p>
        </p:txBody>
      </p:sp>
    </p:spTree>
    <p:extLst>
      <p:ext uri="{BB962C8B-B14F-4D97-AF65-F5344CB8AC3E}">
        <p14:creationId xmlns:p14="http://schemas.microsoft.com/office/powerpoint/2010/main" val="570423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Dry Seed Saving Method</a:t>
            </a:r>
          </a:p>
          <a:p>
            <a:pPr defTabSz="457200">
              <a:lnSpc>
                <a:spcPct val="117999"/>
              </a:lnSpc>
              <a:defRPr>
                <a:latin typeface="Helvetica Neue"/>
                <a:ea typeface="Helvetica Neue"/>
                <a:cs typeface="Helvetica Neue"/>
                <a:sym typeface="Helvetica Neue"/>
              </a:defRPr>
            </a:pPr>
            <a:r>
              <a:rPr dirty="0"/>
              <a:t>Beans, peas, onions, carrots, corn, most flowers and herb seeds are prepared by a dry method.</a:t>
            </a:r>
          </a:p>
          <a:p>
            <a:pPr defTabSz="457200">
              <a:lnSpc>
                <a:spcPct val="117999"/>
              </a:lnSpc>
              <a:defRPr>
                <a:latin typeface="Helvetica Neue"/>
                <a:ea typeface="Helvetica Neue"/>
                <a:cs typeface="Helvetica Neue"/>
                <a:sym typeface="Helvetica Neue"/>
              </a:defRPr>
            </a:pPr>
            <a:r>
              <a:rPr dirty="0"/>
              <a:t>•Allow the seed to mature and dry as long as possible on the plant.</a:t>
            </a:r>
          </a:p>
          <a:p>
            <a:pPr defTabSz="457200">
              <a:lnSpc>
                <a:spcPct val="117999"/>
              </a:lnSpc>
              <a:defRPr>
                <a:latin typeface="Helvetica Neue"/>
                <a:ea typeface="Helvetica Neue"/>
                <a:cs typeface="Helvetica Neue"/>
                <a:sym typeface="Helvetica Neue"/>
              </a:defRPr>
            </a:pPr>
            <a:r>
              <a:rPr dirty="0"/>
              <a:t>•Complete the drying process by spreading on a screen in a single layer in a well-ventilated dry location.</a:t>
            </a:r>
          </a:p>
          <a:p>
            <a:pPr defTabSz="457200">
              <a:lnSpc>
                <a:spcPct val="117999"/>
              </a:lnSpc>
              <a:defRPr>
                <a:latin typeface="Helvetica Neue"/>
                <a:ea typeface="Helvetica Neue"/>
                <a:cs typeface="Helvetica Neue"/>
                <a:sym typeface="Helvetica Neue"/>
              </a:defRPr>
            </a:pPr>
            <a:r>
              <a:rPr dirty="0"/>
              <a:t>*As the seed dries the chaff or pods can be removed or blown gently away. An alternative method for extremely small or lightweight seed is putting the dry seed heads into paper bags that will catch the seed as it falls out.</a:t>
            </a:r>
          </a:p>
          <a:p>
            <a:pPr defTabSz="457200">
              <a:lnSpc>
                <a:spcPct val="117999"/>
              </a:lnSpc>
              <a:defRPr>
                <a:latin typeface="Helvetica Neue"/>
                <a:ea typeface="Helvetica Neue"/>
                <a:cs typeface="Helvetica Neue"/>
                <a:sym typeface="Helvetica Neue"/>
              </a:defRPr>
            </a:pPr>
            <a:r>
              <a:rPr dirty="0"/>
              <a:t>*Decant seeds to remove chaff and separate viable seeds</a:t>
            </a:r>
          </a:p>
          <a:p>
            <a:pPr defTabSz="457200">
              <a:lnSpc>
                <a:spcPct val="117999"/>
              </a:lnSpc>
              <a:defRPr>
                <a:latin typeface="Helvetica Neue"/>
                <a:ea typeface="Helvetica Neue"/>
                <a:cs typeface="Helvetica Neue"/>
                <a:sym typeface="Helvetica Neue"/>
              </a:defRPr>
            </a:pPr>
            <a:r>
              <a:rPr dirty="0"/>
              <a:t>Decanting Seeds</a:t>
            </a:r>
          </a:p>
          <a:p>
            <a:pPr defTabSz="457200">
              <a:lnSpc>
                <a:spcPct val="117999"/>
              </a:lnSpc>
              <a:defRPr>
                <a:latin typeface="Helvetica Neue"/>
                <a:ea typeface="Helvetica Neue"/>
                <a:cs typeface="Helvetica Neue"/>
                <a:sym typeface="Helvetica Neue"/>
              </a:defRPr>
            </a:pPr>
            <a:r>
              <a:rPr dirty="0"/>
              <a:t>Decanting separates viable (living seeds) from unviable (dead) seeds; often seed savers decant after also soaking or rinsing seeds.</a:t>
            </a:r>
          </a:p>
          <a:p>
            <a:pPr defTabSz="457200">
              <a:lnSpc>
                <a:spcPct val="117999"/>
              </a:lnSpc>
              <a:defRPr>
                <a:latin typeface="Helvetica Neue"/>
                <a:ea typeface="Helvetica Neue"/>
                <a:cs typeface="Helvetica Neue"/>
                <a:sym typeface="Helvetica Neue"/>
              </a:defRPr>
            </a:pPr>
            <a:r>
              <a:rPr dirty="0"/>
              <a:t>Put the seeds and pulp in a big container and cover with about four times as much clean water.</a:t>
            </a:r>
          </a:p>
          <a:p>
            <a:pPr defTabSz="457200">
              <a:lnSpc>
                <a:spcPct val="117999"/>
              </a:lnSpc>
              <a:defRPr>
                <a:latin typeface="Helvetica Neue"/>
                <a:ea typeface="Helvetica Neue"/>
                <a:cs typeface="Helvetica Neue"/>
                <a:sym typeface="Helvetica Neue"/>
              </a:defRPr>
            </a:pPr>
            <a:r>
              <a:rPr dirty="0"/>
              <a:t>Put your hand in and rub the pulp and seeds around a bit to loosen things up. Wait a few minutes and you will see that good seeds sink to the bottom and dead, lightweight seeds float to the top.</a:t>
            </a:r>
          </a:p>
          <a:p>
            <a:pPr defTabSz="457200">
              <a:lnSpc>
                <a:spcPct val="117999"/>
              </a:lnSpc>
              <a:defRPr>
                <a:latin typeface="Helvetica Neue"/>
                <a:ea typeface="Helvetica Neue"/>
                <a:cs typeface="Helvetica Neue"/>
                <a:sym typeface="Helvetica Neue"/>
              </a:defRPr>
            </a:pPr>
            <a:r>
              <a:rPr dirty="0"/>
              <a:t>Skim off the dead seeds and any pulp from the top.</a:t>
            </a:r>
          </a:p>
          <a:p>
            <a:pPr defTabSz="457200">
              <a:lnSpc>
                <a:spcPct val="117999"/>
              </a:lnSpc>
              <a:defRPr>
                <a:latin typeface="Helvetica Neue"/>
                <a:ea typeface="Helvetica Neue"/>
                <a:cs typeface="Helvetica Neue"/>
                <a:sym typeface="Helvetica Neue"/>
              </a:defRPr>
            </a:pPr>
            <a:r>
              <a:rPr dirty="0"/>
              <a:t>Pour the water and good seeds through a screen or strainer and then start over with new water, following the process another 3-6 times until the seeds are clean.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Cut each tomato into half at its equator, opening the cavities that contain the seeds. Gently squeeze out the jelly-like substance that contains the seeds (Fig. 3). Place the jelly and seeds into a small container for fermentation; add a little water if you are processing only one or two small tomatoes. Loosely cover the container and place in a warm place (around 25–30 °C) for 1–2 days, stirring daily.</a:t>
            </a:r>
          </a:p>
          <a:p>
            <a:pPr defTabSz="457200">
              <a:lnSpc>
                <a:spcPct val="117999"/>
              </a:lnSpc>
              <a:defRPr>
                <a:latin typeface="Helvetica Neue"/>
                <a:ea typeface="Helvetica Neue"/>
                <a:cs typeface="Helvetica Neue"/>
                <a:sym typeface="Helvetica Neue"/>
              </a:defRPr>
            </a:pPr>
            <a:r>
              <a:rPr dirty="0"/>
              <a:t>A layer of fungus will begin to appear on the top of the mixture after a couple of days. This fungus not only </a:t>
            </a:r>
            <a:r>
              <a:rPr lang="en-US" dirty="0"/>
              <a:t>destroys</a:t>
            </a:r>
            <a:r>
              <a:rPr dirty="0"/>
              <a:t> the gelatinous coat that surrounds each seed </a:t>
            </a:r>
            <a:r>
              <a:rPr lang="en-US" dirty="0"/>
              <a:t>to</a:t>
            </a:r>
            <a:r>
              <a:rPr dirty="0"/>
              <a:t> prevent germination, it also produces antibiotics that help to control seed-borne diseases such as bacterial spot, canker, and speck.</a:t>
            </a:r>
          </a:p>
          <a:p>
            <a:pPr defTabSz="457200">
              <a:lnSpc>
                <a:spcPct val="117999"/>
              </a:lnSpc>
              <a:defRPr>
                <a:latin typeface="Helvetica Neue"/>
                <a:ea typeface="Helvetica Neue"/>
                <a:cs typeface="Helvetica Neue"/>
                <a:sym typeface="Helvetica Neue"/>
              </a:defRPr>
            </a:pPr>
            <a:r>
              <a:rPr dirty="0"/>
              <a:t>After fermentation, fill the seed container with water. Let the con- tents settle and begin pouring out the water along with pieces of tomato pulp and immature seeds float- </a:t>
            </a:r>
            <a:r>
              <a:rPr dirty="0" err="1"/>
              <a:t>ing</a:t>
            </a:r>
            <a:r>
              <a:rPr dirty="0"/>
              <a:t> on top. Viable seeds are heavier and will settle to the bottom of the container. Repeat this process until water being poured out is almost clear and clean seeds line the bot- tom of the container (Fig. 4). Pour these clean seeds into a fine-mesh strainer. Let the excess water drip out and invert the strainer onto pa- per towel, fine mesh, or newspaper.</a:t>
            </a:r>
          </a:p>
          <a:p>
            <a:pPr defTabSz="457200">
              <a:lnSpc>
                <a:spcPct val="117999"/>
              </a:lnSpc>
              <a:defRPr>
                <a:latin typeface="Helvetica Neue"/>
                <a:ea typeface="Helvetica Neue"/>
                <a:cs typeface="Helvetica Neue"/>
                <a:sym typeface="Helvetica Neue"/>
              </a:defRPr>
            </a:pPr>
            <a:r>
              <a:rPr u="sng" dirty="0">
                <a:solidFill>
                  <a:srgbClr val="0000FF"/>
                </a:solidFill>
                <a:uFill>
                  <a:solidFill>
                    <a:srgbClr val="0000FF"/>
                  </a:solidFill>
                </a:uFill>
                <a:hlinkClick r:id="rId3"/>
              </a:rPr>
              <a:t>https://afghanag.ucdavis.edu/other-topics/files/seeds/tomato-seed.pdf</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drying your seeds</a:t>
            </a:r>
          </a:p>
          <a:p>
            <a:pPr defTabSz="457200">
              <a:lnSpc>
                <a:spcPct val="117999"/>
              </a:lnSpc>
              <a:defRPr>
                <a:latin typeface="Helvetica Neue"/>
                <a:ea typeface="Helvetica Neue"/>
                <a:cs typeface="Helvetica Neue"/>
                <a:sym typeface="Helvetica Neue"/>
              </a:defRPr>
            </a:pPr>
            <a:r>
              <a:rPr dirty="0"/>
              <a:t>Moisture is a seed savings worst enemy. Be sure to finish drying them completely. Drying the seeds thoroughly is extremely important and if it isn’t done well then your seeds are much less likely to germinate next year and are susceptible to mold, fungus and bacteria.</a:t>
            </a:r>
          </a:p>
          <a:p>
            <a:pPr defTabSz="457200">
              <a:lnSpc>
                <a:spcPct val="117999"/>
              </a:lnSpc>
              <a:defRPr>
                <a:latin typeface="Helvetica Neue"/>
                <a:ea typeface="Helvetica Neue"/>
                <a:cs typeface="Helvetica Neue"/>
                <a:sym typeface="Helvetica Neue"/>
              </a:defRPr>
            </a:pPr>
            <a:r>
              <a:rPr dirty="0"/>
              <a:t>Here are the steps for drying seeds:</a:t>
            </a:r>
          </a:p>
          <a:p>
            <a:pPr defTabSz="457200">
              <a:lnSpc>
                <a:spcPct val="117999"/>
              </a:lnSpc>
              <a:defRPr>
                <a:latin typeface="Helvetica Neue"/>
                <a:ea typeface="Helvetica Neue"/>
                <a:cs typeface="Helvetica Neue"/>
                <a:sym typeface="Helvetica Neue"/>
              </a:defRPr>
            </a:pPr>
            <a:r>
              <a:rPr dirty="0"/>
              <a:t>1. Spread seeds out on a screen or tray in a warm (not above 95°F), dry place that has good air flow.</a:t>
            </a:r>
          </a:p>
          <a:p>
            <a:pPr defTabSz="457200">
              <a:lnSpc>
                <a:spcPct val="117999"/>
              </a:lnSpc>
              <a:defRPr>
                <a:latin typeface="Helvetica Neue"/>
                <a:ea typeface="Helvetica Neue"/>
                <a:cs typeface="Helvetica Neue"/>
                <a:sym typeface="Helvetica Neue"/>
              </a:defRPr>
            </a:pPr>
            <a:r>
              <a:rPr dirty="0"/>
              <a:t>2. If there isn’t a lot of air flow, set up a gentle fan near the seeds. 3. Stir the seeds occasionally so that they dry on all sides.</a:t>
            </a:r>
          </a:p>
          <a:p>
            <a:pPr defTabSz="457200">
              <a:lnSpc>
                <a:spcPct val="117999"/>
              </a:lnSpc>
              <a:defRPr>
                <a:latin typeface="Helvetica Neue"/>
                <a:ea typeface="Helvetica Neue"/>
                <a:cs typeface="Helvetica Neue"/>
                <a:sym typeface="Helvetica Neue"/>
              </a:defRPr>
            </a:pPr>
            <a:r>
              <a:rPr u="sng" dirty="0">
                <a:solidFill>
                  <a:srgbClr val="0000FF"/>
                </a:solidFill>
                <a:uFill>
                  <a:solidFill>
                    <a:srgbClr val="0000FF"/>
                  </a:solidFill>
                </a:uFill>
                <a:hlinkClick r:id="rId3"/>
              </a:rPr>
              <a:t>https://seedalliance.org/wp-content/uploads/2010/04/seed_saving_guide.pdf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arrow = Videos of past workshops</a:t>
            </a:r>
          </a:p>
          <a:p>
            <a:r>
              <a:rPr lang="en-US" dirty="0"/>
              <a:t>Yellow arrow = where to find Veg guide</a:t>
            </a:r>
          </a:p>
        </p:txBody>
      </p:sp>
    </p:spTree>
    <p:extLst>
      <p:ext uri="{BB962C8B-B14F-4D97-AF65-F5344CB8AC3E}">
        <p14:creationId xmlns:p14="http://schemas.microsoft.com/office/powerpoint/2010/main" val="3506084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Recycled containers	Fancy collections			For HUGE amounts!</a:t>
            </a:r>
          </a:p>
          <a:p>
            <a:pPr defTabSz="457200">
              <a:lnSpc>
                <a:spcPct val="117999"/>
              </a:lnSpc>
              <a:defRPr>
                <a:latin typeface="Helvetica Neue"/>
                <a:ea typeface="Helvetica Neue"/>
                <a:cs typeface="Helvetica Neue"/>
                <a:sym typeface="Helvetica Neue"/>
              </a:defRPr>
            </a:pPr>
            <a:endParaRPr dirty="0"/>
          </a:p>
          <a:p>
            <a:pPr defTabSz="457200">
              <a:lnSpc>
                <a:spcPct val="117999"/>
              </a:lnSpc>
              <a:defRPr>
                <a:latin typeface="Helvetica Neue"/>
                <a:ea typeface="Helvetica Neue"/>
                <a:cs typeface="Helvetica Neue"/>
                <a:sym typeface="Helvetica Neue"/>
              </a:defRPr>
            </a:pPr>
            <a:r>
              <a:rPr dirty="0"/>
              <a:t>     label and store your seeds</a:t>
            </a:r>
          </a:p>
          <a:p>
            <a:pPr defTabSz="457200">
              <a:lnSpc>
                <a:spcPct val="117999"/>
              </a:lnSpc>
              <a:defRPr>
                <a:latin typeface="Helvetica Neue"/>
                <a:ea typeface="Helvetica Neue"/>
                <a:cs typeface="Helvetica Neue"/>
                <a:sym typeface="Helvetica Neue"/>
              </a:defRPr>
            </a:pPr>
            <a:r>
              <a:rPr dirty="0"/>
              <a:t> After allowing the seed to dry, funnel the seeds into small paper bags, small glass jars, sealable bags, or other moisture-proof containers.</a:t>
            </a:r>
          </a:p>
          <a:p>
            <a:pPr defTabSz="457200">
              <a:lnSpc>
                <a:spcPct val="117999"/>
              </a:lnSpc>
              <a:defRPr>
                <a:latin typeface="Helvetica Neue"/>
                <a:ea typeface="Helvetica Neue"/>
                <a:cs typeface="Helvetica Neue"/>
                <a:sym typeface="Helvetica Neue"/>
              </a:defRPr>
            </a:pPr>
            <a:r>
              <a:rPr dirty="0"/>
              <a:t> Clearly label with the date, species and the variety.</a:t>
            </a:r>
          </a:p>
          <a:p>
            <a:pPr defTabSz="457200">
              <a:lnSpc>
                <a:spcPct val="117999"/>
              </a:lnSpc>
              <a:defRPr>
                <a:latin typeface="Helvetica Neue"/>
                <a:ea typeface="Helvetica Neue"/>
                <a:cs typeface="Helvetica Neue"/>
                <a:sym typeface="Helvetica Neue"/>
              </a:defRPr>
            </a:pPr>
            <a:r>
              <a:rPr dirty="0"/>
              <a:t> Store your seed packets in a cool, dry, dark location until</a:t>
            </a:r>
          </a:p>
          <a:p>
            <a:pPr defTabSz="457200">
              <a:lnSpc>
                <a:spcPct val="117999"/>
              </a:lnSpc>
              <a:defRPr>
                <a:latin typeface="Helvetica Neue"/>
                <a:ea typeface="Helvetica Neue"/>
                <a:cs typeface="Helvetica Neue"/>
                <a:sym typeface="Helvetica Neue"/>
              </a:defRPr>
            </a:pPr>
            <a:r>
              <a:rPr dirty="0"/>
              <a:t>you are ready to plant.</a:t>
            </a:r>
          </a:p>
          <a:p>
            <a:pPr defTabSz="457200">
              <a:lnSpc>
                <a:spcPct val="117999"/>
              </a:lnSpc>
              <a:defRPr>
                <a:latin typeface="Helvetica Neue"/>
                <a:ea typeface="Helvetica Neue"/>
                <a:cs typeface="Helvetica Neue"/>
                <a:sym typeface="Helvetica Neue"/>
              </a:defRPr>
            </a:pPr>
            <a:r>
              <a:rPr dirty="0"/>
              <a:t> If stored seed becomes moist and warm, some may begin to germinate or become moldy and contaminated with pathogens. A kitchen freezer is an ideal location for storing seed.</a:t>
            </a:r>
          </a:p>
          <a:p>
            <a:pPr defTabSz="457200">
              <a:lnSpc>
                <a:spcPct val="117999"/>
              </a:lnSpc>
              <a:defRPr>
                <a:latin typeface="Helvetica Neue"/>
                <a:ea typeface="Helvetica Neue"/>
                <a:cs typeface="Helvetica Neue"/>
                <a:sym typeface="Helvetica Neue"/>
              </a:defRPr>
            </a:pPr>
            <a:r>
              <a:rPr u="sng" dirty="0">
                <a:solidFill>
                  <a:srgbClr val="0000FF"/>
                </a:solidFill>
                <a:uFill>
                  <a:solidFill>
                    <a:srgbClr val="0000FF"/>
                  </a:solidFill>
                </a:uFill>
                <a:hlinkClick r:id="rId3"/>
              </a:rPr>
              <a:t>https://asi.ucdavis.edu/sites/g/files/dgvnsk5751/files/inline-files/pepperproject-savepepperseeds_0.pdf</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Loomis Library Seed Library—library patrons can request seeds, and pick them up curbside. In non-Covid times, seed swaps are a yearly community event.</a:t>
            </a:r>
          </a:p>
        </p:txBody>
      </p:sp>
    </p:spTree>
    <p:extLst>
      <p:ext uri="{BB962C8B-B14F-4D97-AF65-F5344CB8AC3E}">
        <p14:creationId xmlns:p14="http://schemas.microsoft.com/office/powerpoint/2010/main" val="1339211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Loomis Library Seed Library—library patrons can request seeds, and pick them up curbside. In non-Covid times, seed swaps are a yearly community event.</a:t>
            </a:r>
          </a:p>
        </p:txBody>
      </p:sp>
    </p:spTree>
    <p:extLst>
      <p:ext uri="{BB962C8B-B14F-4D97-AF65-F5344CB8AC3E}">
        <p14:creationId xmlns:p14="http://schemas.microsoft.com/office/powerpoint/2010/main" val="3465510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698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Do you remember this slide from the beginning of this presentation?  </a:t>
            </a:r>
            <a:r>
              <a:rPr lang="en-US" b="1" dirty="0"/>
              <a:t>Our Master Gardener Home page.</a:t>
            </a:r>
            <a:endParaRPr lang="en-US" dirty="0"/>
          </a:p>
          <a:p>
            <a:r>
              <a:rPr lang="en-US" dirty="0"/>
              <a:t>The red arrow is our You Tube channel. You can watch a video about growing a warm season garden here. It will help you get your veggies up and growing!</a:t>
            </a:r>
          </a:p>
          <a:p>
            <a:r>
              <a:rPr lang="en-US" dirty="0"/>
              <a:t>The blue arrow points to the section where you can access our </a:t>
            </a:r>
            <a:r>
              <a:rPr lang="en-US" sz="1200" b="0" i="0" u="none" strike="noStrike" dirty="0">
                <a:effectLst/>
                <a:latin typeface="+mn-lt"/>
                <a:ea typeface="+mn-ea"/>
                <a:cs typeface="+mn-cs"/>
                <a:sym typeface="Calibri"/>
              </a:rPr>
              <a:t> </a:t>
            </a:r>
            <a:r>
              <a:rPr lang="en-US" sz="1200" b="1" i="0" u="none" strike="noStrike" dirty="0">
                <a:effectLst/>
                <a:latin typeface="+mn-lt"/>
                <a:ea typeface="+mn-ea"/>
                <a:cs typeface="+mn-cs"/>
                <a:sym typeface="Calibri"/>
                <a:hlinkClick r:id="rId3" tooltip="Placer County Planting Guide"/>
              </a:rPr>
              <a:t>Placer County Planting Guide</a:t>
            </a:r>
            <a:endParaRPr lang="en-US" sz="1200" b="1" i="0" u="none" strike="noStrike" dirty="0">
              <a:effectLst/>
              <a:latin typeface="+mn-lt"/>
              <a:ea typeface="+mn-ea"/>
              <a:cs typeface="+mn-cs"/>
              <a:sym typeface="Calibri"/>
            </a:endParaRPr>
          </a:p>
          <a:p>
            <a:r>
              <a:rPr lang="en-US" sz="1200" b="1" i="0" u="none" strike="noStrike" dirty="0">
                <a:effectLst/>
                <a:latin typeface="+mn-lt"/>
                <a:ea typeface="+mn-ea"/>
                <a:cs typeface="+mn-cs"/>
                <a:sym typeface="Calibri"/>
              </a:rPr>
              <a:t>Next slide…</a:t>
            </a:r>
            <a:endParaRPr lang="en-US" dirty="0"/>
          </a:p>
        </p:txBody>
      </p:sp>
    </p:spTree>
    <p:extLst>
      <p:ext uri="{BB962C8B-B14F-4D97-AF65-F5344CB8AC3E}">
        <p14:creationId xmlns:p14="http://schemas.microsoft.com/office/powerpoint/2010/main" val="4081075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i="0" u="none" strike="noStrike" dirty="0">
                <a:effectLst/>
                <a:latin typeface="+mn-lt"/>
                <a:ea typeface="+mn-ea"/>
                <a:cs typeface="+mn-cs"/>
                <a:sym typeface="Calibri"/>
                <a:hlinkClick r:id="rId3" tooltip="Placer County Planting Guide"/>
              </a:rPr>
              <a:t>Placer County Planting Guide</a:t>
            </a:r>
            <a:endParaRPr lang="en-US" sz="1200" b="1" i="0" u="none" strike="noStrike" dirty="0">
              <a:effectLst/>
              <a:latin typeface="+mn-lt"/>
              <a:ea typeface="+mn-ea"/>
              <a:cs typeface="+mn-cs"/>
              <a:sym typeface="Calibri"/>
            </a:endParaRPr>
          </a:p>
          <a:p>
            <a:r>
              <a:rPr lang="en-US" dirty="0"/>
              <a:t>This is the Warm Season planting guide. The cool season is page two of the document.</a:t>
            </a:r>
          </a:p>
          <a:p>
            <a:r>
              <a:rPr lang="en-US" dirty="0"/>
              <a:t>We stress warm season, cool season garden, not summer-winter because WHEN you start your seeds may NOT be winter! Or SUMMER! You need to get a head start…</a:t>
            </a:r>
          </a:p>
          <a:p>
            <a:r>
              <a:rPr lang="en-US" dirty="0"/>
              <a:t>Red arrow is the icon explanation. Start indoors (bean icon)and transplant into garden, as well as direct sow (chocolate chip), and when to expect your harvest.</a:t>
            </a:r>
          </a:p>
        </p:txBody>
      </p:sp>
    </p:spTree>
    <p:extLst>
      <p:ext uri="{BB962C8B-B14F-4D97-AF65-F5344CB8AC3E}">
        <p14:creationId xmlns:p14="http://schemas.microsoft.com/office/powerpoint/2010/main" val="2699000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consider this a journey we are embarking upon together, We will learn as we go—</a:t>
            </a:r>
          </a:p>
          <a:p>
            <a:pPr marL="952500" lvl="1" indent="-457200">
              <a:buFont typeface="Wingdings" pitchFamily="2" charset="2"/>
              <a:buChar char="Ø"/>
            </a:pPr>
            <a:r>
              <a:rPr lang="en-US" b="0" dirty="0"/>
              <a:t>From the plants</a:t>
            </a:r>
          </a:p>
          <a:p>
            <a:pPr marL="952500" lvl="1" indent="-457200">
              <a:buFont typeface="Wingdings" pitchFamily="2" charset="2"/>
              <a:buChar char="Ø"/>
            </a:pPr>
            <a:r>
              <a:rPr lang="en-US" b="0" dirty="0"/>
              <a:t>From each other </a:t>
            </a:r>
          </a:p>
          <a:p>
            <a:pPr marL="952500" lvl="1" indent="-457200">
              <a:buFont typeface="Wingdings" pitchFamily="2" charset="2"/>
              <a:buChar char="Ø"/>
            </a:pPr>
            <a:r>
              <a:rPr lang="en-US" b="0" dirty="0"/>
              <a:t>and from our ‘mistakes’</a:t>
            </a:r>
          </a:p>
          <a:p>
            <a:pPr marL="0" indent="0" algn="l"/>
            <a:r>
              <a:rPr lang="en-US" b="0" dirty="0"/>
              <a:t>This is an adventure we can share. </a:t>
            </a:r>
          </a:p>
          <a:p>
            <a:pPr marL="0" indent="0" algn="l"/>
            <a:r>
              <a:rPr lang="en-US" b="0" dirty="0"/>
              <a:t>Come back and tell us how your journey went.</a:t>
            </a:r>
          </a:p>
          <a:p>
            <a:pPr marL="0" indent="0" algn="l"/>
            <a:r>
              <a:rPr lang="en-US" b="0" dirty="0"/>
              <a:t>We will have stories to tell, too.</a:t>
            </a:r>
          </a:p>
          <a:p>
            <a:endParaRPr lang="en-US" dirty="0"/>
          </a:p>
        </p:txBody>
      </p:sp>
    </p:spTree>
    <p:extLst>
      <p:ext uri="{BB962C8B-B14F-4D97-AF65-F5344CB8AC3E}">
        <p14:creationId xmlns:p14="http://schemas.microsoft.com/office/powerpoint/2010/main" val="1051610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Is this plant a hybrid or an open pollinated variety?</a:t>
            </a:r>
          </a:p>
          <a:p>
            <a:r>
              <a:rPr lang="en-US" b="0" dirty="0"/>
              <a:t>Is this a plant I </a:t>
            </a:r>
            <a:r>
              <a:rPr lang="en-US" b="0" i="1" dirty="0"/>
              <a:t>should</a:t>
            </a:r>
            <a:r>
              <a:rPr lang="en-US" b="0" dirty="0"/>
              <a:t> save seed from?</a:t>
            </a:r>
          </a:p>
          <a:p>
            <a:r>
              <a:rPr lang="en-US" b="0" dirty="0"/>
              <a:t>How far does this plant need to be planted from others to “breed true” or does this plant need others to be properly pollinated (think “self-pollinated” vs needing “cross pollination”)?</a:t>
            </a:r>
          </a:p>
          <a:p>
            <a:r>
              <a:rPr lang="en-US" b="0" dirty="0"/>
              <a:t>Where do the seeds form on this plant?</a:t>
            </a:r>
          </a:p>
          <a:p>
            <a:r>
              <a:rPr lang="en-US" b="0" dirty="0"/>
              <a:t>How are the seeds naturally dispersed? </a:t>
            </a:r>
          </a:p>
          <a:p>
            <a:r>
              <a:rPr lang="en-US" b="0" dirty="0"/>
              <a:t>When are the seeds ripe?</a:t>
            </a:r>
          </a:p>
          <a:p>
            <a:r>
              <a:rPr lang="en-US" b="0" dirty="0"/>
              <a:t>Was the plant that you want to save seed from diseased?</a:t>
            </a:r>
          </a:p>
          <a:p>
            <a:r>
              <a:rPr lang="en-US" b="0" dirty="0"/>
              <a:t>How do you clean the seeds? Dry, ferment, etc.</a:t>
            </a:r>
          </a:p>
          <a:p>
            <a:r>
              <a:rPr lang="en-US" b="0" dirty="0"/>
              <a:t>Store your seeds in a cool dry place.</a:t>
            </a:r>
          </a:p>
          <a:p>
            <a:r>
              <a:rPr lang="en-US" b="0" dirty="0"/>
              <a:t>Don't save them for too long. Check the viability chart.</a:t>
            </a:r>
          </a:p>
          <a:p>
            <a:r>
              <a:rPr lang="en-US" b="0" dirty="0"/>
              <a:t>Don't give up!</a:t>
            </a:r>
          </a:p>
          <a:p>
            <a:endParaRPr lang="en-US" b="0" dirty="0"/>
          </a:p>
        </p:txBody>
      </p:sp>
    </p:spTree>
    <p:extLst>
      <p:ext uri="{BB962C8B-B14F-4D97-AF65-F5344CB8AC3E}">
        <p14:creationId xmlns:p14="http://schemas.microsoft.com/office/powerpoint/2010/main" val="351735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defTabSz="457200">
              <a:lnSpc>
                <a:spcPct val="117999"/>
              </a:lnSpc>
              <a:defRPr sz="1400" b="1" u="sng">
                <a:latin typeface="Helvetica Neue"/>
                <a:ea typeface="Helvetica Neue"/>
                <a:cs typeface="Helvetica Neue"/>
                <a:sym typeface="Helvetica Neue"/>
              </a:defRPr>
            </a:pPr>
            <a:endParaRPr u="sng"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3588936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defTabSz="457200">
              <a:lnSpc>
                <a:spcPct val="117999"/>
              </a:lnSpc>
              <a:defRPr sz="1400" b="1" u="sng">
                <a:latin typeface="Helvetica Neue"/>
                <a:ea typeface="Helvetica Neue"/>
                <a:cs typeface="Helvetica Neue"/>
                <a:sym typeface="Helvetica Neue"/>
              </a:defRPr>
            </a:pPr>
            <a:endParaRPr u="sng"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392589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defTabSz="457200">
              <a:lnSpc>
                <a:spcPct val="117999"/>
              </a:lnSpc>
              <a:defRPr sz="1400" b="1" u="sng">
                <a:latin typeface="Helvetica Neue"/>
                <a:ea typeface="Helvetica Neue"/>
                <a:cs typeface="Helvetica Neue"/>
                <a:sym typeface="Helvetica Neue"/>
              </a:defRPr>
            </a:pPr>
            <a:endParaRPr u="sng"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3376645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defTabSz="457200">
              <a:lnSpc>
                <a:spcPct val="117999"/>
              </a:lnSpc>
              <a:defRPr sz="1400" b="1" u="sng">
                <a:latin typeface="Helvetica Neue"/>
                <a:ea typeface="Helvetica Neue"/>
                <a:cs typeface="Helvetica Neue"/>
                <a:sym typeface="Helvetica Neue"/>
              </a:defRPr>
            </a:pPr>
            <a:endParaRPr u="sng"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2831917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defTabSz="457200">
              <a:lnSpc>
                <a:spcPct val="117999"/>
              </a:lnSpc>
              <a:defRPr sz="1400" b="1" u="sng">
                <a:latin typeface="Helvetica Neue"/>
                <a:ea typeface="Helvetica Neue"/>
                <a:cs typeface="Helvetica Neue"/>
                <a:sym typeface="Helvetica Neue"/>
              </a:defRPr>
            </a:pPr>
            <a:endParaRPr u="sng"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1191003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defTabSz="457200">
              <a:lnSpc>
                <a:spcPct val="117999"/>
              </a:lnSpc>
              <a:defRPr sz="1400" b="1" u="sng">
                <a:latin typeface="Helvetica Neue"/>
                <a:ea typeface="Helvetica Neue"/>
                <a:cs typeface="Helvetica Neue"/>
                <a:sym typeface="Helvetica Neue"/>
              </a:defRPr>
            </a:pPr>
            <a:endParaRPr u="sng"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167040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Picture Placeholder 7"/>
          <p:cNvSpPr>
            <a:spLocks noGrp="1"/>
          </p:cNvSpPr>
          <p:nvPr>
            <p:ph type="pic" sz="quarter" idx="13"/>
          </p:nvPr>
        </p:nvSpPr>
        <p:spPr>
          <a:xfrm>
            <a:off x="3429000" y="2133600"/>
            <a:ext cx="2286000" cy="1828800"/>
          </a:xfrm>
          <a:prstGeom prst="rect">
            <a:avLst/>
          </a:prstGeom>
        </p:spPr>
        <p:txBody>
          <a:bodyPr lIns="91439" rIns="91439">
            <a:noAutofit/>
          </a:bodyP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119"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1"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122" name="Title Text"/>
          <p:cNvSpPr txBox="1">
            <a:spLocks noGrp="1"/>
          </p:cNvSpPr>
          <p:nvPr>
            <p:ph type="title"/>
          </p:nvPr>
        </p:nvSpPr>
        <p:spPr>
          <a:xfrm>
            <a:off x="457200" y="274638"/>
            <a:ext cx="8229600" cy="1143001"/>
          </a:xfrm>
          <a:prstGeom prst="rect">
            <a:avLst/>
          </a:prstGeom>
          <a:noFill/>
        </p:spPr>
        <p:txBody>
          <a:bodyPr/>
          <a:lstStyle/>
          <a:p>
            <a:r>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129"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1"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39"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48"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49"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xfrm>
            <a:off x="4449266" y="6331148"/>
            <a:ext cx="236538" cy="249238"/>
          </a:xfrm>
          <a:prstGeom prst="rect">
            <a:avLst/>
          </a:prstGeom>
        </p:spPr>
        <p:txBody>
          <a:bodyPr lIns="35718" tIns="35718" rIns="35718" bIns="35718" anchor="t"/>
          <a:lstStyle>
            <a:lvl1pPr algn="ctr" defTabSz="410765">
              <a:defRPr>
                <a:solidFill>
                  <a:srgbClr val="6F6A5A"/>
                </a:solidFill>
                <a:latin typeface="Cochin"/>
                <a:ea typeface="Cochin"/>
                <a:cs typeface="Cochin"/>
                <a:sym typeface="Cochin"/>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ntent and photo">
    <p:bg>
      <p:bgPr>
        <a:solidFill>
          <a:srgbClr val="C0E4B5">
            <a:alpha val="94902"/>
          </a:srgbClr>
        </a:solidFill>
        <a:effectLst/>
      </p:bgPr>
    </p:bg>
    <p:spTree>
      <p:nvGrpSpPr>
        <p:cNvPr id="1" name=""/>
        <p:cNvGrpSpPr/>
        <p:nvPr/>
      </p:nvGrpSpPr>
      <p:grpSpPr>
        <a:xfrm>
          <a:off x="0" y="0"/>
          <a:ext cx="0" cy="0"/>
          <a:chOff x="0" y="0"/>
          <a:chExt cx="0" cy="0"/>
        </a:xfrm>
      </p:grpSpPr>
      <p:sp>
        <p:nvSpPr>
          <p:cNvPr id="164"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6"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C0E4B5">
            <a:alpha val="94902"/>
          </a:srgbClr>
        </a:solidFill>
        <a:effectLst/>
      </p:bgPr>
    </p:bg>
    <p:spTree>
      <p:nvGrpSpPr>
        <p:cNvPr id="1" name=""/>
        <p:cNvGrpSpPr/>
        <p:nvPr/>
      </p:nvGrpSpPr>
      <p:grpSpPr>
        <a:xfrm>
          <a:off x="0" y="0"/>
          <a:ext cx="0" cy="0"/>
          <a:chOff x="0" y="0"/>
          <a:chExt cx="0" cy="0"/>
        </a:xfrm>
      </p:grpSpPr>
      <p:pic>
        <p:nvPicPr>
          <p:cNvPr id="173" name="Picture 6" descr="Picture 6"/>
          <p:cNvPicPr>
            <a:picLocks noChangeAspect="1"/>
          </p:cNvPicPr>
          <p:nvPr/>
        </p:nvPicPr>
        <p:blipFill>
          <a:blip r:embed="rId2"/>
          <a:stretch>
            <a:fillRect/>
          </a:stretch>
        </p:blipFill>
        <p:spPr>
          <a:xfrm>
            <a:off x="1600200" y="5715000"/>
            <a:ext cx="5766816" cy="786384"/>
          </a:xfrm>
          <a:prstGeom prst="rect">
            <a:avLst/>
          </a:prstGeom>
          <a:ln w="12700">
            <a:miter lim="400000"/>
          </a:ln>
        </p:spPr>
      </p:pic>
      <p:sp>
        <p:nvSpPr>
          <p:cNvPr id="174" name="TextBox 18"/>
          <p:cNvSpPr txBox="1"/>
          <p:nvPr/>
        </p:nvSpPr>
        <p:spPr>
          <a:xfrm>
            <a:off x="762000" y="4343400"/>
            <a:ext cx="7620000" cy="1031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800">
                <a:solidFill>
                  <a:schemeClr val="accent1"/>
                </a:solidFill>
              </a:defRPr>
            </a:pPr>
            <a:r>
              <a:t>Presented by </a:t>
            </a:r>
          </a:p>
          <a:p>
            <a:pPr algn="ctr">
              <a:defRPr sz="3200">
                <a:solidFill>
                  <a:schemeClr val="accent1"/>
                </a:solidFill>
              </a:defRPr>
            </a:pPr>
            <a:r>
              <a:t>UC Master Gardeners of Placer County</a:t>
            </a:r>
          </a:p>
        </p:txBody>
      </p:sp>
      <p:sp>
        <p:nvSpPr>
          <p:cNvPr id="175" name="Title Text"/>
          <p:cNvSpPr txBox="1">
            <a:spLocks noGrp="1"/>
          </p:cNvSpPr>
          <p:nvPr>
            <p:ph type="title"/>
          </p:nvPr>
        </p:nvSpPr>
        <p:spPr>
          <a:prstGeom prst="rect">
            <a:avLst/>
          </a:prstGeom>
          <a:solidFill>
            <a:srgbClr val="C0E4B5"/>
          </a:solidFill>
        </p:spPr>
        <p:txBody>
          <a:bodyPr lIns="45718" tIns="45718" rIns="45718" bIns="45718"/>
          <a:lstStyle/>
          <a:p>
            <a:r>
              <a:t>Title Text</a:t>
            </a:r>
          </a:p>
        </p:txBody>
      </p:sp>
      <p:sp>
        <p:nvSpPr>
          <p:cNvPr id="176" name="Picture Placeholder 7"/>
          <p:cNvSpPr>
            <a:spLocks noGrp="1"/>
          </p:cNvSpPr>
          <p:nvPr>
            <p:ph type="pic" sz="quarter" idx="13"/>
          </p:nvPr>
        </p:nvSpPr>
        <p:spPr>
          <a:xfrm>
            <a:off x="3429000" y="2133600"/>
            <a:ext cx="2286000" cy="1828800"/>
          </a:xfrm>
          <a:prstGeom prst="rect">
            <a:avLst/>
          </a:prstGeom>
        </p:spPr>
        <p:txBody>
          <a:bodyPr lIns="91439" rIns="91439">
            <a:noAutofit/>
          </a:bodyPr>
          <a:lstStyle/>
          <a:p>
            <a:endParaRPr/>
          </a:p>
        </p:txBody>
      </p:sp>
      <p:sp>
        <p:nvSpPr>
          <p:cNvPr id="177" name="Slide Number"/>
          <p:cNvSpPr txBox="1">
            <a:spLocks noGrp="1"/>
          </p:cNvSpPr>
          <p:nvPr>
            <p:ph type="sldNum" sz="quarter" idx="2"/>
          </p:nvPr>
        </p:nvSpPr>
        <p:spPr>
          <a:xfrm>
            <a:off x="8428178" y="6404293"/>
            <a:ext cx="258623" cy="2692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C0E4B5">
            <a:alpha val="94902"/>
          </a:srgbClr>
        </a:solidFill>
        <a:effectLst/>
      </p:bgPr>
    </p:bg>
    <p:spTree>
      <p:nvGrpSpPr>
        <p:cNvPr id="1" name=""/>
        <p:cNvGrpSpPr/>
        <p:nvPr/>
      </p:nvGrpSpPr>
      <p:grpSpPr>
        <a:xfrm>
          <a:off x="0" y="0"/>
          <a:ext cx="0" cy="0"/>
          <a:chOff x="0" y="0"/>
          <a:chExt cx="0" cy="0"/>
        </a:xfrm>
      </p:grpSpPr>
      <p:sp>
        <p:nvSpPr>
          <p:cNvPr id="184" name="TextBox 7"/>
          <p:cNvSpPr txBox="1"/>
          <p:nvPr/>
        </p:nvSpPr>
        <p:spPr>
          <a:xfrm>
            <a:off x="2667000" y="6172200"/>
            <a:ext cx="4191000" cy="39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solidFill>
                  <a:schemeClr val="accent1"/>
                </a:solidFill>
              </a:defRPr>
            </a:lvl1pPr>
          </a:lstStyle>
          <a:p>
            <a:r>
              <a:t>UC Master Gardeners of Placer County</a:t>
            </a:r>
          </a:p>
        </p:txBody>
      </p:sp>
      <p:pic>
        <p:nvPicPr>
          <p:cNvPr id="185" name="Picture 8" descr="Picture 8"/>
          <p:cNvPicPr>
            <a:picLocks noChangeAspect="1"/>
          </p:cNvPicPr>
          <p:nvPr/>
        </p:nvPicPr>
        <p:blipFill>
          <a:blip r:embed="rId2"/>
          <a:stretch>
            <a:fillRect/>
          </a:stretch>
        </p:blipFill>
        <p:spPr>
          <a:xfrm>
            <a:off x="2148838" y="6099047"/>
            <a:ext cx="546655" cy="502922"/>
          </a:xfrm>
          <a:prstGeom prst="rect">
            <a:avLst/>
          </a:prstGeom>
          <a:ln w="12700">
            <a:miter lim="400000"/>
          </a:ln>
        </p:spPr>
      </p:pic>
      <p:sp>
        <p:nvSpPr>
          <p:cNvPr id="186" name="Title Text"/>
          <p:cNvSpPr txBox="1">
            <a:spLocks noGrp="1"/>
          </p:cNvSpPr>
          <p:nvPr>
            <p:ph type="title"/>
          </p:nvPr>
        </p:nvSpPr>
        <p:spPr>
          <a:xfrm>
            <a:off x="457200" y="274638"/>
            <a:ext cx="8229600" cy="1143001"/>
          </a:xfrm>
          <a:prstGeom prst="rect">
            <a:avLst/>
          </a:prstGeom>
          <a:noFill/>
        </p:spPr>
        <p:txBody>
          <a:bodyPr lIns="45718" tIns="45718" rIns="45718" bIns="45718"/>
          <a:lstStyle/>
          <a:p>
            <a:r>
              <a:t>Title Text</a:t>
            </a:r>
          </a:p>
        </p:txBody>
      </p:sp>
      <p:sp>
        <p:nvSpPr>
          <p:cNvPr id="187" name="Body Level One…"/>
          <p:cNvSpPr txBox="1">
            <a:spLocks noGrp="1"/>
          </p:cNvSpPr>
          <p:nvPr>
            <p:ph type="body" idx="1"/>
          </p:nvPr>
        </p:nvSpPr>
        <p:spPr>
          <a:xfrm>
            <a:off x="457200" y="1600200"/>
            <a:ext cx="8229600" cy="4038602"/>
          </a:xfrm>
          <a:prstGeom prst="rect">
            <a:avLst/>
          </a:prstGeom>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188" name="Slide Number"/>
          <p:cNvSpPr txBox="1">
            <a:spLocks noGrp="1"/>
          </p:cNvSpPr>
          <p:nvPr>
            <p:ph type="sldNum" sz="quarter" idx="2"/>
          </p:nvPr>
        </p:nvSpPr>
        <p:spPr>
          <a:xfrm>
            <a:off x="8428178" y="6404293"/>
            <a:ext cx="258623" cy="2692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8" descr="Picture 8"/>
          <p:cNvPicPr>
            <a:picLocks noChangeAspect="1"/>
          </p:cNvPicPr>
          <p:nvPr/>
        </p:nvPicPr>
        <p:blipFill>
          <a:blip r:embed="rId2"/>
          <a:stretch>
            <a:fillRect/>
          </a:stretch>
        </p:blipFill>
        <p:spPr>
          <a:xfrm>
            <a:off x="1676400" y="5867400"/>
            <a:ext cx="5740400" cy="782783"/>
          </a:xfrm>
          <a:prstGeom prst="rect">
            <a:avLst/>
          </a:prstGeom>
          <a:ln w="12700">
            <a:miter lim="400000"/>
          </a:ln>
        </p:spPr>
      </p:pic>
      <p:sp>
        <p:nvSpPr>
          <p:cNvPr id="23"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24" name="Body Level One…"/>
          <p:cNvSpPr txBox="1">
            <a:spLocks noGrp="1"/>
          </p:cNvSpPr>
          <p:nvPr>
            <p:ph type="body" idx="1"/>
          </p:nvPr>
        </p:nvSpPr>
        <p:spPr>
          <a:xfrm>
            <a:off x="457200" y="1600200"/>
            <a:ext cx="8229600" cy="381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32" name="Picture 8" descr="Picture 8"/>
          <p:cNvPicPr>
            <a:picLocks noChangeAspect="1"/>
          </p:cNvPicPr>
          <p:nvPr/>
        </p:nvPicPr>
        <p:blipFill>
          <a:blip r:embed="rId2"/>
          <a:stretch>
            <a:fillRect/>
          </a:stretch>
        </p:blipFill>
        <p:spPr>
          <a:xfrm>
            <a:off x="1676400" y="5867400"/>
            <a:ext cx="5740400" cy="782783"/>
          </a:xfrm>
          <a:prstGeom prst="rect">
            <a:avLst/>
          </a:prstGeom>
          <a:ln w="12700">
            <a:miter lim="400000"/>
          </a:ln>
        </p:spPr>
      </p:pic>
      <p:sp>
        <p:nvSpPr>
          <p:cNvPr id="33" name="Body Level One…"/>
          <p:cNvSpPr txBox="1">
            <a:spLocks noGrp="1"/>
          </p:cNvSpPr>
          <p:nvPr>
            <p:ph type="body" sz="half" idx="1"/>
          </p:nvPr>
        </p:nvSpPr>
        <p:spPr>
          <a:xfrm>
            <a:off x="457200" y="1600200"/>
            <a:ext cx="4724400" cy="4191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43" name="Picture 8" descr="Picture 8"/>
          <p:cNvPicPr>
            <a:picLocks noChangeAspect="1"/>
          </p:cNvPicPr>
          <p:nvPr/>
        </p:nvPicPr>
        <p:blipFill>
          <a:blip r:embed="rId2"/>
          <a:stretch>
            <a:fillRect/>
          </a:stretch>
        </p:blipFill>
        <p:spPr>
          <a:xfrm>
            <a:off x="1676400" y="5867400"/>
            <a:ext cx="5740400" cy="782783"/>
          </a:xfrm>
          <a:prstGeom prst="rect">
            <a:avLst/>
          </a:prstGeom>
          <a:ln w="12700">
            <a:miter lim="400000"/>
          </a:ln>
        </p:spPr>
      </p:pic>
      <p:sp>
        <p:nvSpPr>
          <p:cNvPr id="44" name="Title Text"/>
          <p:cNvSpPr txBox="1">
            <a:spLocks noGrp="1"/>
          </p:cNvSpPr>
          <p:nvPr>
            <p:ph type="title"/>
          </p:nvPr>
        </p:nvSpPr>
        <p:spPr>
          <a:prstGeom prst="rect">
            <a:avLst/>
          </a:prstGeom>
          <a:noFill/>
        </p:spPr>
        <p:txBody>
          <a:body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 name="Body Level One…"/>
          <p:cNvSpPr txBox="1">
            <a:spLocks noGrp="1"/>
          </p:cNvSpPr>
          <p:nvPr>
            <p:ph type="body" sz="half" idx="1"/>
          </p:nvPr>
        </p:nvSpPr>
        <p:spPr>
          <a:xfrm>
            <a:off x="685800" y="2057400"/>
            <a:ext cx="7772400" cy="3124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53" name="Picture 6" descr="Picture 6"/>
          <p:cNvPicPr>
            <a:picLocks noChangeAspect="1"/>
          </p:cNvPicPr>
          <p:nvPr/>
        </p:nvPicPr>
        <p:blipFill>
          <a:blip r:embed="rId2"/>
          <a:stretch>
            <a:fillRect/>
          </a:stretch>
        </p:blipFill>
        <p:spPr>
          <a:xfrm>
            <a:off x="2203174" y="6096000"/>
            <a:ext cx="540027" cy="496824"/>
          </a:xfrm>
          <a:prstGeom prst="rect">
            <a:avLst/>
          </a:prstGeom>
          <a:ln w="12700">
            <a:miter lim="400000"/>
          </a:ln>
        </p:spPr>
      </p:pic>
      <p:sp>
        <p:nvSpPr>
          <p:cNvPr id="54"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sp>
        <p:nvSpPr>
          <p:cNvPr id="55"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56"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pic>
        <p:nvPicPr>
          <p:cNvPr id="64" name="Picture 6" descr="Picture 6"/>
          <p:cNvPicPr>
            <a:picLocks noChangeAspect="1"/>
          </p:cNvPicPr>
          <p:nvPr/>
        </p:nvPicPr>
        <p:blipFill>
          <a:blip r:embed="rId2"/>
          <a:stretch>
            <a:fillRect/>
          </a:stretch>
        </p:blipFill>
        <p:spPr>
          <a:xfrm>
            <a:off x="2203174" y="6096000"/>
            <a:ext cx="540027" cy="496824"/>
          </a:xfrm>
          <a:prstGeom prst="rect">
            <a:avLst/>
          </a:prstGeom>
          <a:ln w="12700">
            <a:miter lim="400000"/>
          </a:ln>
        </p:spPr>
      </p:pic>
      <p:sp>
        <p:nvSpPr>
          <p:cNvPr id="65"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sp>
        <p:nvSpPr>
          <p:cNvPr id="66"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69" name="Title Text"/>
          <p:cNvSpPr txBox="1">
            <a:spLocks noGrp="1"/>
          </p:cNvSpPr>
          <p:nvPr>
            <p:ph type="title"/>
          </p:nvPr>
        </p:nvSpPr>
        <p:spPr>
          <a:xfrm>
            <a:off x="457200" y="274638"/>
            <a:ext cx="8229600" cy="1143001"/>
          </a:xfrm>
          <a:prstGeom prst="rect">
            <a:avLst/>
          </a:prstGeom>
          <a:noFill/>
        </p:spPr>
        <p:txBody>
          <a:bodyPr/>
          <a:lstStyle/>
          <a:p>
            <a: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pic>
        <p:nvPicPr>
          <p:cNvPr id="87" name="Picture 6" descr="Picture 6"/>
          <p:cNvPicPr>
            <a:picLocks noChangeAspect="1"/>
          </p:cNvPicPr>
          <p:nvPr/>
        </p:nvPicPr>
        <p:blipFill>
          <a:blip r:embed="rId2"/>
          <a:stretch>
            <a:fillRect/>
          </a:stretch>
        </p:blipFill>
        <p:spPr>
          <a:xfrm>
            <a:off x="2203174" y="6096000"/>
            <a:ext cx="540027" cy="496824"/>
          </a:xfrm>
          <a:prstGeom prst="rect">
            <a:avLst/>
          </a:prstGeom>
          <a:ln w="12700">
            <a:miter lim="400000"/>
          </a:ln>
        </p:spPr>
      </p:pic>
      <p:sp>
        <p:nvSpPr>
          <p:cNvPr id="88"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sp>
        <p:nvSpPr>
          <p:cNvPr id="89"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90"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98" name="Picture 6" descr="Picture 6"/>
          <p:cNvPicPr>
            <a:picLocks noChangeAspect="1"/>
          </p:cNvPicPr>
          <p:nvPr/>
        </p:nvPicPr>
        <p:blipFill>
          <a:blip r:embed="rId2"/>
          <a:stretch>
            <a:fillRect/>
          </a:stretch>
        </p:blipFill>
        <p:spPr>
          <a:xfrm>
            <a:off x="2203174" y="6096000"/>
            <a:ext cx="540027" cy="496824"/>
          </a:xfrm>
          <a:prstGeom prst="rect">
            <a:avLst/>
          </a:prstGeom>
          <a:ln w="12700">
            <a:miter lim="400000"/>
          </a:ln>
        </p:spPr>
      </p:pic>
      <p:sp>
        <p:nvSpPr>
          <p:cNvPr id="99"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sp>
        <p:nvSpPr>
          <p:cNvPr id="100"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01"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02"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11"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19"/>
          <a:stretch>
            <a:fillRect/>
          </a:stretch>
        </p:blipFill>
        <p:spPr>
          <a:xfrm>
            <a:off x="1676400" y="5867400"/>
            <a:ext cx="5740400" cy="782783"/>
          </a:xfrm>
          <a:prstGeom prst="rect">
            <a:avLst/>
          </a:prstGeom>
          <a:ln w="12700">
            <a:miter lim="400000"/>
          </a:ln>
        </p:spPr>
      </p:pic>
      <p:sp>
        <p:nvSpPr>
          <p:cNvPr id="3" name="Title Text"/>
          <p:cNvSpPr txBox="1">
            <a:spLocks noGrp="1"/>
          </p:cNvSpPr>
          <p:nvPr>
            <p:ph type="title"/>
          </p:nvPr>
        </p:nvSpPr>
        <p:spPr>
          <a:xfrm>
            <a:off x="685800" y="685800"/>
            <a:ext cx="7772400" cy="114300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5" name="TextBox 18"/>
          <p:cNvSpPr txBox="1"/>
          <p:nvPr/>
        </p:nvSpPr>
        <p:spPr>
          <a:xfrm>
            <a:off x="762000" y="4343400"/>
            <a:ext cx="7620000" cy="1031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a:solidFill>
                  <a:schemeClr val="accent1"/>
                </a:solidFill>
              </a:defRPr>
            </a:pPr>
            <a:r>
              <a:t>Presented by </a:t>
            </a:r>
          </a:p>
          <a:p>
            <a:pPr algn="ctr">
              <a:defRPr sz="3200">
                <a:solidFill>
                  <a:schemeClr val="accent1"/>
                </a:solidFill>
              </a:defRPr>
            </a:pPr>
            <a:r>
              <a:t>UC Master Gardeners of Placer County</a:t>
            </a:r>
          </a:p>
        </p:txBody>
      </p:sp>
      <p:sp>
        <p:nvSpPr>
          <p:cNvPr id="6"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Tx/>
        <a:buFontTx/>
        <a:buNone/>
        <a:tabLst/>
        <a:defRPr sz="3200" b="0" i="0" u="none" strike="noStrike" cap="none" spc="0" baseline="0">
          <a:solidFill>
            <a:srgbClr val="194687"/>
          </a:solidFill>
          <a:uFillTx/>
          <a:latin typeface="+mn-lt"/>
          <a:ea typeface="+mn-ea"/>
          <a:cs typeface="+mn-cs"/>
          <a:sym typeface="Calibri"/>
        </a:defRPr>
      </a:lvl1pPr>
      <a:lvl2pPr marL="838200" marR="0" indent="-3810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t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lide Number Placeholder 5"/>
          <p:cNvSpPr txBox="1">
            <a:spLocks noGrp="1"/>
          </p:cNvSpPr>
          <p:nvPr>
            <p:ph type="sldNum" sz="quarter" idx="4294967295"/>
          </p:nvPr>
        </p:nvSpPr>
        <p:spPr>
          <a:xfrm>
            <a:off x="8505417" y="6404291"/>
            <a:ext cx="1813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t>1</a:t>
            </a:fld>
            <a:endParaRPr/>
          </a:p>
        </p:txBody>
      </p:sp>
      <p:sp>
        <p:nvSpPr>
          <p:cNvPr id="198" name="Title 14"/>
          <p:cNvSpPr txBox="1">
            <a:spLocks noGrp="1"/>
          </p:cNvSpPr>
          <p:nvPr>
            <p:ph type="title"/>
          </p:nvPr>
        </p:nvSpPr>
        <p:spPr>
          <a:prstGeom prst="rect">
            <a:avLst/>
          </a:prstGeom>
        </p:spPr>
        <p:txBody>
          <a:bodyPr>
            <a:normAutofit fontScale="90000"/>
          </a:bodyPr>
          <a:lstStyle/>
          <a:p>
            <a:r>
              <a:rPr lang="en-US" dirty="0"/>
              <a:t>Lettuce Unite!</a:t>
            </a:r>
            <a:br>
              <a:rPr lang="en-US" dirty="0"/>
            </a:br>
            <a:r>
              <a:rPr lang="en-US" dirty="0"/>
              <a:t>Seed Libraries and Beyond</a:t>
            </a:r>
            <a:endParaRPr dirty="0"/>
          </a:p>
        </p:txBody>
      </p:sp>
      <p:pic>
        <p:nvPicPr>
          <p:cNvPr id="5" name="Picture 4">
            <a:extLst>
              <a:ext uri="{FF2B5EF4-FFF2-40B4-BE49-F238E27FC236}">
                <a16:creationId xmlns:a16="http://schemas.microsoft.com/office/drawing/2014/main" id="{0569DE8C-6940-2B47-A6DC-56B0224D5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854" y="2084257"/>
            <a:ext cx="2460467" cy="1651808"/>
          </a:xfrm>
          <a:prstGeom prst="rect">
            <a:avLst/>
          </a:prstGeom>
        </p:spPr>
      </p:pic>
      <p:sp>
        <p:nvSpPr>
          <p:cNvPr id="7" name="TextBox 6">
            <a:extLst>
              <a:ext uri="{FF2B5EF4-FFF2-40B4-BE49-F238E27FC236}">
                <a16:creationId xmlns:a16="http://schemas.microsoft.com/office/drawing/2014/main" id="{AD4188EE-1CBF-5C4C-A745-7B063DF77863}"/>
              </a:ext>
            </a:extLst>
          </p:cNvPr>
          <p:cNvSpPr txBox="1"/>
          <p:nvPr/>
        </p:nvSpPr>
        <p:spPr>
          <a:xfrm>
            <a:off x="2401054" y="5276537"/>
            <a:ext cx="434189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800" b="1" dirty="0">
                <a:solidFill>
                  <a:schemeClr val="accent1">
                    <a:lumMod val="75000"/>
                  </a:schemeClr>
                </a:solidFill>
              </a:rPr>
              <a:t>And the Loomis Seed Library</a:t>
            </a:r>
            <a:endParaRPr kumimoji="0" lang="en-US" sz="2800" b="1" i="0" u="none" strike="noStrike" cap="none" spc="0" normalizeH="0" baseline="0" dirty="0">
              <a:ln>
                <a:noFill/>
              </a:ln>
              <a:solidFill>
                <a:schemeClr val="accent1">
                  <a:lumMod val="75000"/>
                </a:schemeClr>
              </a:solidFill>
              <a:effectLst/>
              <a:uFillTx/>
              <a:latin typeface="+mn-lt"/>
              <a:ea typeface="+mn-ea"/>
              <a:cs typeface="+mn-cs"/>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26" name="Content Placeholder 2"/>
          <p:cNvSpPr txBox="1">
            <a:spLocks noGrp="1"/>
          </p:cNvSpPr>
          <p:nvPr>
            <p:ph type="body" sz="half" idx="1"/>
          </p:nvPr>
        </p:nvSpPr>
        <p:spPr>
          <a:xfrm>
            <a:off x="1019426" y="653368"/>
            <a:ext cx="7105148" cy="845649"/>
          </a:xfrm>
          <a:prstGeom prst="rect">
            <a:avLst/>
          </a:prstGeom>
        </p:spPr>
        <p:txBody>
          <a:bodyPr>
            <a:normAutofit/>
          </a:bodyPr>
          <a:lstStyle/>
          <a:p>
            <a:pPr marL="341696" indent="-341696" defTabSz="324611">
              <a:spcBef>
                <a:spcPts val="0"/>
              </a:spcBef>
              <a:buSzPct val="100000"/>
              <a:buFontTx/>
              <a:buChar char="•"/>
              <a:defRPr sz="4757">
                <a:solidFill>
                  <a:schemeClr val="accent1"/>
                </a:solidFill>
              </a:defRPr>
            </a:pPr>
            <a:r>
              <a:rPr lang="en-US" dirty="0"/>
              <a:t>How do I ‘borrow’ seeds?</a:t>
            </a:r>
          </a:p>
          <a:p>
            <a:pPr marL="341696" indent="-341696" defTabSz="324611">
              <a:spcBef>
                <a:spcPts val="0"/>
              </a:spcBef>
              <a:buSzPct val="100000"/>
              <a:buChar char="•"/>
              <a:defRPr sz="4757">
                <a:solidFill>
                  <a:schemeClr val="accent1"/>
                </a:solidFill>
              </a:defRPr>
            </a:pPr>
            <a:endParaRPr lang="en-US" dirty="0"/>
          </a:p>
        </p:txBody>
      </p:sp>
      <p:sp>
        <p:nvSpPr>
          <p:cNvPr id="228"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6" name="Picture 5">
            <a:extLst>
              <a:ext uri="{FF2B5EF4-FFF2-40B4-BE49-F238E27FC236}">
                <a16:creationId xmlns:a16="http://schemas.microsoft.com/office/drawing/2014/main" id="{0F7FBB0E-1E53-D94A-B608-2347087CC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82586" y="2222819"/>
            <a:ext cx="4778827" cy="3584120"/>
          </a:xfrm>
          <a:prstGeom prst="rect">
            <a:avLst/>
          </a:prstGeom>
        </p:spPr>
      </p:pic>
      <p:sp>
        <p:nvSpPr>
          <p:cNvPr id="12" name="Right Arrow 11">
            <a:extLst>
              <a:ext uri="{FF2B5EF4-FFF2-40B4-BE49-F238E27FC236}">
                <a16:creationId xmlns:a16="http://schemas.microsoft.com/office/drawing/2014/main" id="{56DD2427-9B25-5B4C-8F60-0F4EEF5B63F8}"/>
              </a:ext>
            </a:extLst>
          </p:cNvPr>
          <p:cNvSpPr/>
          <p:nvPr/>
        </p:nvSpPr>
        <p:spPr>
          <a:xfrm>
            <a:off x="204951" y="2225259"/>
            <a:ext cx="2885089" cy="1650738"/>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400" dirty="0"/>
              <a:t>Drawers hold </a:t>
            </a:r>
          </a:p>
          <a:p>
            <a:pPr algn="ctr"/>
            <a:r>
              <a:rPr lang="en-US" sz="2400" dirty="0"/>
              <a:t>seed packets</a:t>
            </a:r>
          </a:p>
        </p:txBody>
      </p:sp>
      <p:sp>
        <p:nvSpPr>
          <p:cNvPr id="10" name="TextBox 9">
            <a:extLst>
              <a:ext uri="{FF2B5EF4-FFF2-40B4-BE49-F238E27FC236}">
                <a16:creationId xmlns:a16="http://schemas.microsoft.com/office/drawing/2014/main" id="{3AC8AD28-9EE8-C842-9BCD-A4874F07B28F}"/>
              </a:ext>
            </a:extLst>
          </p:cNvPr>
          <p:cNvSpPr txBox="1"/>
          <p:nvPr/>
        </p:nvSpPr>
        <p:spPr>
          <a:xfrm>
            <a:off x="1647495" y="5638849"/>
            <a:ext cx="5864771" cy="584773"/>
          </a:xfrm>
          <a:prstGeom prst="rect">
            <a:avLst/>
          </a:prstGeom>
          <a:solidFill>
            <a:schemeClr val="accent6">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Calibri"/>
              </a:rPr>
              <a:t>Spring = Warm Season veg.</a:t>
            </a:r>
          </a:p>
        </p:txBody>
      </p:sp>
    </p:spTree>
    <p:extLst>
      <p:ext uri="{BB962C8B-B14F-4D97-AF65-F5344CB8AC3E}">
        <p14:creationId xmlns:p14="http://schemas.microsoft.com/office/powerpoint/2010/main" val="25509684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28"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pic>
        <p:nvPicPr>
          <p:cNvPr id="8" name="Picture 7">
            <a:extLst>
              <a:ext uri="{FF2B5EF4-FFF2-40B4-BE49-F238E27FC236}">
                <a16:creationId xmlns:a16="http://schemas.microsoft.com/office/drawing/2014/main" id="{8C36C7FC-02DF-7443-B0D9-66E3C4972A71}"/>
              </a:ext>
            </a:extLst>
          </p:cNvPr>
          <p:cNvPicPr>
            <a:picLocks noChangeAspect="1"/>
          </p:cNvPicPr>
          <p:nvPr/>
        </p:nvPicPr>
        <p:blipFill>
          <a:blip r:embed="rId3"/>
          <a:stretch>
            <a:fillRect/>
          </a:stretch>
        </p:blipFill>
        <p:spPr>
          <a:xfrm>
            <a:off x="2799936" y="1717706"/>
            <a:ext cx="4073829" cy="4922543"/>
          </a:xfrm>
          <a:prstGeom prst="rect">
            <a:avLst/>
          </a:prstGeom>
        </p:spPr>
      </p:pic>
      <p:sp>
        <p:nvSpPr>
          <p:cNvPr id="9" name="Content Placeholder 2">
            <a:extLst>
              <a:ext uri="{FF2B5EF4-FFF2-40B4-BE49-F238E27FC236}">
                <a16:creationId xmlns:a16="http://schemas.microsoft.com/office/drawing/2014/main" id="{26219971-360F-B647-8223-E4B86DE748A1}"/>
              </a:ext>
            </a:extLst>
          </p:cNvPr>
          <p:cNvSpPr txBox="1">
            <a:spLocks/>
          </p:cNvSpPr>
          <p:nvPr/>
        </p:nvSpPr>
        <p:spPr>
          <a:xfrm>
            <a:off x="1019426" y="653368"/>
            <a:ext cx="7105148" cy="845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342900" marR="0" indent="-342900" algn="l" defTabSz="914400" rtl="0" latinLnBrk="0">
              <a:lnSpc>
                <a:spcPct val="100000"/>
              </a:lnSpc>
              <a:spcBef>
                <a:spcPts val="700"/>
              </a:spcBef>
              <a:spcAft>
                <a:spcPts val="0"/>
              </a:spcAft>
              <a:buClrTx/>
              <a:buSzTx/>
              <a:buFontTx/>
              <a:buNone/>
              <a:tabLst/>
              <a:defRPr sz="3200" b="0" i="0" u="none" strike="noStrike" cap="none" spc="0" baseline="0">
                <a:solidFill>
                  <a:srgbClr val="194687"/>
                </a:solidFill>
                <a:uFillTx/>
                <a:latin typeface="+mn-lt"/>
                <a:ea typeface="+mn-ea"/>
                <a:cs typeface="+mn-cs"/>
                <a:sym typeface="Calibri"/>
              </a:defRPr>
            </a:lvl1pPr>
            <a:lvl2pPr marL="838200" marR="0" indent="-3810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194687"/>
                </a:solidFill>
                <a:uFillTx/>
                <a:latin typeface="+mn-lt"/>
                <a:ea typeface="+mn-ea"/>
                <a:cs typeface="+mn-cs"/>
                <a:sym typeface="Calibri"/>
              </a:defRPr>
            </a:lvl9pPr>
          </a:lstStyle>
          <a:p>
            <a:pPr marL="341696" indent="-341696" defTabSz="324611" hangingPunct="1">
              <a:spcBef>
                <a:spcPts val="0"/>
              </a:spcBef>
              <a:buSzPct val="100000"/>
              <a:buFontTx/>
              <a:buChar char="•"/>
              <a:defRPr sz="4757">
                <a:solidFill>
                  <a:schemeClr val="accent1"/>
                </a:solidFill>
              </a:defRPr>
            </a:pPr>
            <a:r>
              <a:rPr lang="en-US" sz="4757" dirty="0">
                <a:solidFill>
                  <a:schemeClr val="accent1"/>
                </a:solidFill>
              </a:rPr>
              <a:t>How do I ‘borrow’ seeds?</a:t>
            </a:r>
          </a:p>
          <a:p>
            <a:pPr marL="341696" indent="-341696" defTabSz="324611" hangingPunct="1">
              <a:spcBef>
                <a:spcPts val="0"/>
              </a:spcBef>
              <a:buSzPct val="100000"/>
              <a:buFontTx/>
              <a:buChar char="•"/>
              <a:defRPr sz="4757">
                <a:solidFill>
                  <a:schemeClr val="accent1"/>
                </a:solidFill>
              </a:defRPr>
            </a:pPr>
            <a:endParaRPr lang="en-US" sz="4757" dirty="0">
              <a:solidFill>
                <a:schemeClr val="accent1"/>
              </a:solidFill>
            </a:endParaRPr>
          </a:p>
        </p:txBody>
      </p:sp>
      <p:sp>
        <p:nvSpPr>
          <p:cNvPr id="11" name="Right Arrow 10">
            <a:extLst>
              <a:ext uri="{FF2B5EF4-FFF2-40B4-BE49-F238E27FC236}">
                <a16:creationId xmlns:a16="http://schemas.microsoft.com/office/drawing/2014/main" id="{45A78385-4201-E841-BC83-5B8A37EAB3D5}"/>
              </a:ext>
            </a:extLst>
          </p:cNvPr>
          <p:cNvSpPr/>
          <p:nvPr/>
        </p:nvSpPr>
        <p:spPr>
          <a:xfrm>
            <a:off x="252248" y="2356421"/>
            <a:ext cx="2885089" cy="1650738"/>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accent3">
                    <a:lumMod val="50000"/>
                  </a:schemeClr>
                </a:solidFill>
                <a:effectLst/>
                <a:uFillTx/>
                <a:latin typeface="+mn-lt"/>
                <a:ea typeface="+mn-ea"/>
                <a:cs typeface="+mn-cs"/>
                <a:sym typeface="Calibri"/>
              </a:rPr>
              <a:t>Sign out seeds</a:t>
            </a:r>
          </a:p>
          <a:p>
            <a:pPr marL="0" marR="0" indent="0" algn="ctr" defTabSz="914400" rtl="0" fontAlgn="auto" latinLnBrk="0" hangingPunct="0">
              <a:lnSpc>
                <a:spcPct val="100000"/>
              </a:lnSpc>
              <a:spcBef>
                <a:spcPts val="0"/>
              </a:spcBef>
              <a:spcAft>
                <a:spcPts val="0"/>
              </a:spcAft>
              <a:buClrTx/>
              <a:buSzTx/>
              <a:buFontTx/>
              <a:buNone/>
              <a:tabLst/>
            </a:pPr>
            <a:r>
              <a:rPr lang="en-US" sz="2400" b="1" dirty="0">
                <a:solidFill>
                  <a:schemeClr val="accent3">
                    <a:lumMod val="50000"/>
                  </a:schemeClr>
                </a:solidFill>
              </a:rPr>
              <a:t>Up to 5 packets</a:t>
            </a:r>
            <a:endParaRPr kumimoji="0" lang="en-US" sz="2400" b="1" i="0" u="none" strike="noStrike" cap="none" spc="0" normalizeH="0" baseline="0" dirty="0">
              <a:ln>
                <a:noFill/>
              </a:ln>
              <a:solidFill>
                <a:schemeClr val="accent3">
                  <a:lumMod val="50000"/>
                </a:schemeClr>
              </a:solidFill>
              <a:effectLst/>
              <a:uFillTx/>
              <a:latin typeface="+mn-lt"/>
              <a:ea typeface="+mn-ea"/>
              <a:cs typeface="+mn-cs"/>
              <a:sym typeface="Calibri"/>
            </a:endParaRPr>
          </a:p>
        </p:txBody>
      </p:sp>
    </p:spTree>
    <p:extLst>
      <p:ext uri="{BB962C8B-B14F-4D97-AF65-F5344CB8AC3E}">
        <p14:creationId xmlns:p14="http://schemas.microsoft.com/office/powerpoint/2010/main" val="139971647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26" name="Content Placeholder 2"/>
          <p:cNvSpPr txBox="1">
            <a:spLocks noGrp="1"/>
          </p:cNvSpPr>
          <p:nvPr>
            <p:ph type="body" sz="half" idx="1"/>
          </p:nvPr>
        </p:nvSpPr>
        <p:spPr>
          <a:xfrm>
            <a:off x="1019426" y="653368"/>
            <a:ext cx="7105148" cy="845649"/>
          </a:xfrm>
          <a:prstGeom prst="rect">
            <a:avLst/>
          </a:prstGeom>
        </p:spPr>
        <p:txBody>
          <a:bodyPr>
            <a:normAutofit/>
          </a:bodyPr>
          <a:lstStyle/>
          <a:p>
            <a:pPr marL="341696" indent="-341696" defTabSz="324611">
              <a:spcBef>
                <a:spcPts val="0"/>
              </a:spcBef>
              <a:buSzPct val="100000"/>
              <a:buFontTx/>
              <a:buChar char="•"/>
              <a:defRPr sz="4757">
                <a:solidFill>
                  <a:schemeClr val="accent1"/>
                </a:solidFill>
              </a:defRPr>
            </a:pPr>
            <a:r>
              <a:rPr lang="en-US" dirty="0"/>
              <a:t>How do I ‘borrow’ seeds?</a:t>
            </a:r>
          </a:p>
          <a:p>
            <a:pPr marL="341696" indent="-341696" defTabSz="324611">
              <a:spcBef>
                <a:spcPts val="0"/>
              </a:spcBef>
              <a:buSzPct val="100000"/>
              <a:buChar char="•"/>
              <a:defRPr sz="4757">
                <a:solidFill>
                  <a:schemeClr val="accent1"/>
                </a:solidFill>
              </a:defRPr>
            </a:pPr>
            <a:endParaRPr lang="en-US" dirty="0"/>
          </a:p>
        </p:txBody>
      </p:sp>
      <p:sp>
        <p:nvSpPr>
          <p:cNvPr id="228"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pic>
        <p:nvPicPr>
          <p:cNvPr id="3" name="Picture 2">
            <a:extLst>
              <a:ext uri="{FF2B5EF4-FFF2-40B4-BE49-F238E27FC236}">
                <a16:creationId xmlns:a16="http://schemas.microsoft.com/office/drawing/2014/main" id="{C7E14ED6-2549-1749-97FD-05C82F3AD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17354" y="2302997"/>
            <a:ext cx="4459012" cy="3344259"/>
          </a:xfrm>
          <a:prstGeom prst="rect">
            <a:avLst/>
          </a:prstGeom>
        </p:spPr>
      </p:pic>
      <p:sp>
        <p:nvSpPr>
          <p:cNvPr id="10" name="Right Arrow 9">
            <a:extLst>
              <a:ext uri="{FF2B5EF4-FFF2-40B4-BE49-F238E27FC236}">
                <a16:creationId xmlns:a16="http://schemas.microsoft.com/office/drawing/2014/main" id="{F75CAAF7-D057-CB4E-A87B-2F2440C17DDB}"/>
              </a:ext>
            </a:extLst>
          </p:cNvPr>
          <p:cNvSpPr/>
          <p:nvPr/>
        </p:nvSpPr>
        <p:spPr>
          <a:xfrm>
            <a:off x="252248" y="2723252"/>
            <a:ext cx="2885089" cy="917075"/>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accent3">
                    <a:lumMod val="50000"/>
                  </a:schemeClr>
                </a:solidFill>
                <a:effectLst/>
                <a:uFillTx/>
                <a:latin typeface="+mn-lt"/>
                <a:ea typeface="+mn-ea"/>
                <a:cs typeface="+mn-cs"/>
                <a:sym typeface="Calibri"/>
              </a:rPr>
              <a:t>Enter information</a:t>
            </a:r>
          </a:p>
        </p:txBody>
      </p:sp>
    </p:spTree>
    <p:extLst>
      <p:ext uri="{BB962C8B-B14F-4D97-AF65-F5344CB8AC3E}">
        <p14:creationId xmlns:p14="http://schemas.microsoft.com/office/powerpoint/2010/main" val="17592954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26" name="Content Placeholder 2"/>
          <p:cNvSpPr txBox="1">
            <a:spLocks noGrp="1"/>
          </p:cNvSpPr>
          <p:nvPr>
            <p:ph type="body" sz="half" idx="1"/>
          </p:nvPr>
        </p:nvSpPr>
        <p:spPr>
          <a:xfrm>
            <a:off x="1139348" y="668358"/>
            <a:ext cx="7105148" cy="860639"/>
          </a:xfrm>
          <a:prstGeom prst="rect">
            <a:avLst/>
          </a:prstGeom>
        </p:spPr>
        <p:txBody>
          <a:bodyPr>
            <a:normAutofit/>
          </a:bodyPr>
          <a:lstStyle/>
          <a:p>
            <a:pPr marL="341696" indent="-341696" defTabSz="324611">
              <a:spcBef>
                <a:spcPts val="0"/>
              </a:spcBef>
              <a:buSzPct val="100000"/>
              <a:buFontTx/>
              <a:buChar char="•"/>
              <a:defRPr sz="4757">
                <a:solidFill>
                  <a:schemeClr val="accent1"/>
                </a:solidFill>
              </a:defRPr>
            </a:pPr>
            <a:r>
              <a:rPr lang="en-US" dirty="0"/>
              <a:t>How do I ‘return’ seeds?</a:t>
            </a:r>
          </a:p>
        </p:txBody>
      </p:sp>
      <p:sp>
        <p:nvSpPr>
          <p:cNvPr id="228"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6" name="Picture 5">
            <a:extLst>
              <a:ext uri="{FF2B5EF4-FFF2-40B4-BE49-F238E27FC236}">
                <a16:creationId xmlns:a16="http://schemas.microsoft.com/office/drawing/2014/main" id="{02413CDA-0F0A-C044-A291-BB3542AC6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251" y="1528997"/>
            <a:ext cx="3341550" cy="4463272"/>
          </a:xfrm>
          <a:prstGeom prst="rect">
            <a:avLst/>
          </a:prstGeom>
        </p:spPr>
      </p:pic>
      <p:sp>
        <p:nvSpPr>
          <p:cNvPr id="9" name="TextBox 8">
            <a:extLst>
              <a:ext uri="{FF2B5EF4-FFF2-40B4-BE49-F238E27FC236}">
                <a16:creationId xmlns:a16="http://schemas.microsoft.com/office/drawing/2014/main" id="{DCF96792-0F77-1A43-90FF-98F319CAC884}"/>
              </a:ext>
            </a:extLst>
          </p:cNvPr>
          <p:cNvSpPr txBox="1"/>
          <p:nvPr/>
        </p:nvSpPr>
        <p:spPr>
          <a:xfrm>
            <a:off x="457199" y="2736503"/>
            <a:ext cx="4803557" cy="1384993"/>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3">
                    <a:lumMod val="50000"/>
                  </a:schemeClr>
                </a:solidFill>
                <a:effectLst/>
                <a:uFillTx/>
                <a:latin typeface="+mn-lt"/>
                <a:ea typeface="+mn-ea"/>
                <a:cs typeface="+mn-cs"/>
                <a:sym typeface="Calibri"/>
              </a:rPr>
              <a:t>1.Follow seed saving protocols</a:t>
            </a:r>
          </a:p>
          <a:p>
            <a:pPr marL="0" marR="0" indent="0" defTabSz="914400" rtl="0" fontAlgn="auto" latinLnBrk="0" hangingPunct="0">
              <a:lnSpc>
                <a:spcPct val="100000"/>
              </a:lnSpc>
              <a:spcBef>
                <a:spcPts val="0"/>
              </a:spcBef>
              <a:spcAft>
                <a:spcPts val="0"/>
              </a:spcAft>
              <a:buClrTx/>
              <a:buSzTx/>
              <a:buFontTx/>
              <a:buNone/>
              <a:tabLst/>
            </a:pPr>
            <a:r>
              <a:rPr lang="en-US" sz="2800" b="1" dirty="0">
                <a:solidFill>
                  <a:schemeClr val="accent3">
                    <a:lumMod val="50000"/>
                  </a:schemeClr>
                </a:solidFill>
              </a:rPr>
              <a:t>2.Enter data on Seed Label</a:t>
            </a:r>
          </a:p>
          <a:p>
            <a:pPr marL="0" marR="0" indent="0"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3">
                    <a:lumMod val="50000"/>
                  </a:schemeClr>
                </a:solidFill>
                <a:effectLst/>
                <a:uFillTx/>
                <a:latin typeface="+mn-lt"/>
                <a:ea typeface="+mn-ea"/>
                <a:cs typeface="+mn-cs"/>
                <a:sym typeface="Calibri"/>
              </a:rPr>
              <a:t>3.Return seed packet to library.</a:t>
            </a:r>
          </a:p>
        </p:txBody>
      </p:sp>
      <p:sp>
        <p:nvSpPr>
          <p:cNvPr id="14" name="TextBox 13">
            <a:extLst>
              <a:ext uri="{FF2B5EF4-FFF2-40B4-BE49-F238E27FC236}">
                <a16:creationId xmlns:a16="http://schemas.microsoft.com/office/drawing/2014/main" id="{6CE3BB27-8EED-D14B-BD17-57C9DDEDA970}"/>
              </a:ext>
            </a:extLst>
          </p:cNvPr>
          <p:cNvSpPr txBox="1"/>
          <p:nvPr/>
        </p:nvSpPr>
        <p:spPr>
          <a:xfrm>
            <a:off x="1665061" y="2102301"/>
            <a:ext cx="238783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sng" strike="noStrike" cap="none" spc="0" normalizeH="0" baseline="0" dirty="0">
                <a:ln>
                  <a:noFill/>
                </a:ln>
                <a:solidFill>
                  <a:schemeClr val="accent5">
                    <a:lumMod val="50000"/>
                  </a:schemeClr>
                </a:solidFill>
                <a:effectLst/>
                <a:highlight>
                  <a:srgbClr val="FFFF00"/>
                </a:highlight>
                <a:uFillTx/>
                <a:latin typeface="+mn-lt"/>
                <a:ea typeface="+mn-ea"/>
                <a:cs typeface="+mn-cs"/>
                <a:sym typeface="Calibri"/>
              </a:rPr>
              <a:t>Easy as 1-2-3!</a:t>
            </a:r>
          </a:p>
        </p:txBody>
      </p:sp>
      <p:sp>
        <p:nvSpPr>
          <p:cNvPr id="8" name="TextBox 7">
            <a:extLst>
              <a:ext uri="{FF2B5EF4-FFF2-40B4-BE49-F238E27FC236}">
                <a16:creationId xmlns:a16="http://schemas.microsoft.com/office/drawing/2014/main" id="{6368ED05-32D6-3245-A876-492882E2D272}"/>
              </a:ext>
            </a:extLst>
          </p:cNvPr>
          <p:cNvSpPr txBox="1"/>
          <p:nvPr/>
        </p:nvSpPr>
        <p:spPr>
          <a:xfrm>
            <a:off x="1463489" y="6088760"/>
            <a:ext cx="4734627" cy="584773"/>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accent3">
                    <a:lumMod val="50000"/>
                  </a:schemeClr>
                </a:solidFill>
                <a:effectLst/>
                <a:uFillTx/>
                <a:latin typeface="+mn-lt"/>
                <a:ea typeface="+mn-ea"/>
                <a:cs typeface="+mn-cs"/>
                <a:sym typeface="Calibri"/>
              </a:rPr>
              <a:t>Returning Seeds is optional</a:t>
            </a:r>
          </a:p>
        </p:txBody>
      </p:sp>
    </p:spTree>
    <p:extLst>
      <p:ext uri="{BB962C8B-B14F-4D97-AF65-F5344CB8AC3E}">
        <p14:creationId xmlns:p14="http://schemas.microsoft.com/office/powerpoint/2010/main" val="237916839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26" name="Content Placeholder 2"/>
          <p:cNvSpPr txBox="1">
            <a:spLocks noGrp="1"/>
          </p:cNvSpPr>
          <p:nvPr>
            <p:ph type="body" sz="half" idx="1"/>
          </p:nvPr>
        </p:nvSpPr>
        <p:spPr>
          <a:xfrm>
            <a:off x="1663955" y="604179"/>
            <a:ext cx="5816089" cy="4359707"/>
          </a:xfrm>
          <a:prstGeom prst="rect">
            <a:avLst/>
          </a:prstGeom>
        </p:spPr>
        <p:txBody>
          <a:bodyPr>
            <a:normAutofit/>
          </a:bodyPr>
          <a:lstStyle/>
          <a:p>
            <a:pPr marL="341696" indent="-341696" defTabSz="324611">
              <a:spcBef>
                <a:spcPts val="0"/>
              </a:spcBef>
              <a:buSzPct val="100000"/>
              <a:buChar char="•"/>
              <a:defRPr sz="4757">
                <a:solidFill>
                  <a:schemeClr val="accent1"/>
                </a:solidFill>
              </a:defRPr>
            </a:pPr>
            <a:r>
              <a:rPr lang="en-US" dirty="0"/>
              <a:t>How Do I Save Seeds?</a:t>
            </a:r>
          </a:p>
          <a:p>
            <a:pPr marL="341696" indent="-341696" defTabSz="324611">
              <a:spcBef>
                <a:spcPts val="0"/>
              </a:spcBef>
              <a:buSzPct val="100000"/>
              <a:buChar char="•"/>
              <a:defRPr sz="4757">
                <a:solidFill>
                  <a:schemeClr val="accent1"/>
                </a:solidFill>
              </a:defRPr>
            </a:pPr>
            <a:endParaRPr lang="en-US" dirty="0"/>
          </a:p>
          <a:p>
            <a:pPr marL="0" indent="0" algn="ctr" defTabSz="324611">
              <a:spcBef>
                <a:spcPts val="0"/>
              </a:spcBef>
              <a:buSzPct val="100000"/>
              <a:defRPr sz="4757">
                <a:solidFill>
                  <a:schemeClr val="accent1"/>
                </a:solidFill>
              </a:defRPr>
            </a:pPr>
            <a:r>
              <a:rPr lang="en-US" b="1" dirty="0"/>
              <a:t>OK</a:t>
            </a:r>
          </a:p>
          <a:p>
            <a:pPr marL="0" indent="0" algn="ctr" defTabSz="324611">
              <a:spcBef>
                <a:spcPts val="0"/>
              </a:spcBef>
              <a:buSzPct val="100000"/>
              <a:defRPr sz="4757">
                <a:solidFill>
                  <a:schemeClr val="accent1"/>
                </a:solidFill>
              </a:defRPr>
            </a:pPr>
            <a:endParaRPr lang="en-US" dirty="0"/>
          </a:p>
          <a:p>
            <a:pPr marL="341696" indent="-341696" defTabSz="324611">
              <a:spcBef>
                <a:spcPts val="0"/>
              </a:spcBef>
              <a:buSzPct val="100000"/>
              <a:buChar char="•"/>
              <a:defRPr sz="4757">
                <a:solidFill>
                  <a:schemeClr val="accent1"/>
                </a:solidFill>
              </a:defRPr>
            </a:pPr>
            <a:r>
              <a:rPr lang="en-US" dirty="0"/>
              <a:t>Let’s Get Started…</a:t>
            </a:r>
          </a:p>
          <a:p>
            <a:pPr marL="341696" indent="-341696" defTabSz="324611">
              <a:spcBef>
                <a:spcPts val="0"/>
              </a:spcBef>
              <a:buSzPct val="100000"/>
              <a:buChar char="•"/>
              <a:defRPr sz="4757">
                <a:solidFill>
                  <a:schemeClr val="accent1"/>
                </a:solidFill>
              </a:defRPr>
            </a:pPr>
            <a:endParaRPr dirty="0"/>
          </a:p>
        </p:txBody>
      </p:sp>
      <p:sp>
        <p:nvSpPr>
          <p:cNvPr id="228"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Tree>
    <p:extLst>
      <p:ext uri="{BB962C8B-B14F-4D97-AF65-F5344CB8AC3E}">
        <p14:creationId xmlns:p14="http://schemas.microsoft.com/office/powerpoint/2010/main" val="137880745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26" name="Content Placeholder 2"/>
          <p:cNvSpPr txBox="1">
            <a:spLocks noGrp="1"/>
          </p:cNvSpPr>
          <p:nvPr>
            <p:ph type="body" sz="half" idx="1"/>
          </p:nvPr>
        </p:nvSpPr>
        <p:spPr>
          <a:xfrm>
            <a:off x="787400" y="1612900"/>
            <a:ext cx="4724400" cy="4419600"/>
          </a:xfrm>
          <a:prstGeom prst="rect">
            <a:avLst/>
          </a:prstGeom>
        </p:spPr>
        <p:txBody>
          <a:bodyPr>
            <a:normAutofit/>
          </a:bodyPr>
          <a:lstStyle/>
          <a:p>
            <a:pPr marL="341696" indent="-341696" defTabSz="324611">
              <a:spcBef>
                <a:spcPts val="0"/>
              </a:spcBef>
              <a:buSzPct val="100000"/>
              <a:buChar char="•"/>
              <a:defRPr sz="4757">
                <a:solidFill>
                  <a:schemeClr val="accent1"/>
                </a:solidFill>
              </a:defRPr>
            </a:pPr>
            <a:r>
              <a:rPr dirty="0"/>
              <a:t>Why Save Seeds?</a:t>
            </a:r>
          </a:p>
          <a:p>
            <a:pPr marL="291865" indent="-291865" defTabSz="324611">
              <a:spcBef>
                <a:spcPts val="0"/>
              </a:spcBef>
              <a:buSzPct val="100000"/>
              <a:buChar char="•"/>
              <a:defRPr sz="4757">
                <a:solidFill>
                  <a:schemeClr val="accent1"/>
                </a:solidFill>
              </a:defRPr>
            </a:pPr>
            <a:r>
              <a:rPr dirty="0"/>
              <a:t>What to Save?</a:t>
            </a:r>
          </a:p>
          <a:p>
            <a:pPr marL="291865" indent="-291865" defTabSz="324611">
              <a:spcBef>
                <a:spcPts val="0"/>
              </a:spcBef>
              <a:buSzPct val="100000"/>
              <a:buChar char="•"/>
              <a:defRPr sz="4757">
                <a:solidFill>
                  <a:schemeClr val="accent1"/>
                </a:solidFill>
              </a:defRPr>
            </a:pPr>
            <a:r>
              <a:rPr lang="en-US" dirty="0"/>
              <a:t>Plan for Saving</a:t>
            </a:r>
            <a:endParaRPr dirty="0"/>
          </a:p>
          <a:p>
            <a:pPr marL="291865" indent="-291865" defTabSz="324611">
              <a:spcBef>
                <a:spcPts val="0"/>
              </a:spcBef>
              <a:buSzPct val="100000"/>
              <a:buFontTx/>
              <a:buChar char="•"/>
              <a:defRPr sz="4757">
                <a:solidFill>
                  <a:schemeClr val="accent1"/>
                </a:solidFill>
              </a:defRPr>
            </a:pPr>
            <a:r>
              <a:rPr lang="en-US" dirty="0"/>
              <a:t>How to Save? </a:t>
            </a:r>
          </a:p>
          <a:p>
            <a:pPr marL="0" indent="0" defTabSz="324611">
              <a:spcBef>
                <a:spcPts val="0"/>
              </a:spcBef>
              <a:buSzPct val="100000"/>
              <a:defRPr sz="4757">
                <a:solidFill>
                  <a:schemeClr val="accent1"/>
                </a:solidFill>
              </a:defRPr>
            </a:pPr>
            <a:r>
              <a:rPr lang="en-US" dirty="0"/>
              <a:t>Now let’s grow…</a:t>
            </a:r>
          </a:p>
        </p:txBody>
      </p:sp>
      <p:sp>
        <p:nvSpPr>
          <p:cNvPr id="227" name="Title 4"/>
          <p:cNvSpPr txBox="1">
            <a:spLocks noGrp="1"/>
          </p:cNvSpPr>
          <p:nvPr>
            <p:ph type="title"/>
          </p:nvPr>
        </p:nvSpPr>
        <p:spPr>
          <a:prstGeom prst="rect">
            <a:avLst/>
          </a:prstGeom>
        </p:spPr>
        <p:txBody>
          <a:bodyPr/>
          <a:lstStyle>
            <a:lvl1pPr>
              <a:defRPr b="1"/>
            </a:lvl1pPr>
          </a:lstStyle>
          <a:p>
            <a:r>
              <a:rPr dirty="0"/>
              <a:t>Agenda</a:t>
            </a:r>
          </a:p>
        </p:txBody>
      </p:sp>
      <p:sp>
        <p:nvSpPr>
          <p:cNvPr id="228"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229" name="seeds-2-300x199.jpg" descr="seeds-2-300x199.jpg"/>
          <p:cNvPicPr>
            <a:picLocks noChangeAspect="1"/>
          </p:cNvPicPr>
          <p:nvPr/>
        </p:nvPicPr>
        <p:blipFill>
          <a:blip r:embed="rId3"/>
          <a:stretch>
            <a:fillRect/>
          </a:stretch>
        </p:blipFill>
        <p:spPr>
          <a:xfrm>
            <a:off x="5346295" y="2540344"/>
            <a:ext cx="2679367" cy="1777312"/>
          </a:xfrm>
          <a:prstGeom prst="rect">
            <a:avLst/>
          </a:prstGeom>
          <a:ln w="12700" cap="flat">
            <a:noFill/>
            <a:miter lim="400000"/>
          </a:ln>
          <a:effectLst/>
        </p:spPr>
      </p:pic>
      <p:sp>
        <p:nvSpPr>
          <p:cNvPr id="230" name="Berea College"/>
          <p:cNvSpPr txBox="1"/>
          <p:nvPr/>
        </p:nvSpPr>
        <p:spPr>
          <a:xfrm>
            <a:off x="5460422" y="4026147"/>
            <a:ext cx="872206" cy="201469"/>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defRPr sz="1000" b="1">
                <a:solidFill>
                  <a:srgbClr val="6F6A5A"/>
                </a:solidFill>
                <a:latin typeface="Arial"/>
                <a:ea typeface="Arial"/>
                <a:cs typeface="Arial"/>
                <a:sym typeface="Arial"/>
              </a:defRPr>
            </a:lvl1pPr>
          </a:lstStyle>
          <a:p>
            <a:r>
              <a:rPr sz="900" b="0" dirty="0"/>
              <a:t>Berea College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36" name="Title 4"/>
          <p:cNvSpPr txBox="1">
            <a:spLocks noGrp="1"/>
          </p:cNvSpPr>
          <p:nvPr>
            <p:ph type="title"/>
          </p:nvPr>
        </p:nvSpPr>
        <p:spPr>
          <a:prstGeom prst="rect">
            <a:avLst/>
          </a:prstGeom>
        </p:spPr>
        <p:txBody>
          <a:bodyPr/>
          <a:lstStyle/>
          <a:p>
            <a:r>
              <a:t>Why Save Seeds?</a:t>
            </a:r>
          </a:p>
        </p:txBody>
      </p:sp>
      <p:sp>
        <p:nvSpPr>
          <p:cNvPr id="237"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2" name="TextBox 1">
            <a:extLst>
              <a:ext uri="{FF2B5EF4-FFF2-40B4-BE49-F238E27FC236}">
                <a16:creationId xmlns:a16="http://schemas.microsoft.com/office/drawing/2014/main" id="{404B20DB-AC32-0F44-A021-E6C299E16067}"/>
              </a:ext>
            </a:extLst>
          </p:cNvPr>
          <p:cNvSpPr txBox="1"/>
          <p:nvPr/>
        </p:nvSpPr>
        <p:spPr>
          <a:xfrm>
            <a:off x="487180" y="1824260"/>
            <a:ext cx="8471228" cy="4770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1">
                    <a:lumMod val="75000"/>
                  </a:schemeClr>
                </a:solidFill>
                <a:effectLst/>
                <a:uFillTx/>
                <a:latin typeface="+mn-lt"/>
                <a:ea typeface="+mn-ea"/>
                <a:cs typeface="+mn-cs"/>
                <a:sym typeface="Calibri"/>
              </a:rPr>
              <a:t>The beauty of seeds is rivaled only by their purpose.</a:t>
            </a:r>
          </a:p>
          <a:p>
            <a:pPr marL="0" marR="0" indent="0" algn="l" defTabSz="914400" rtl="0" fontAlgn="auto" latinLnBrk="0" hangingPunct="0">
              <a:lnSpc>
                <a:spcPct val="100000"/>
              </a:lnSpc>
              <a:spcBef>
                <a:spcPts val="0"/>
              </a:spcBef>
              <a:spcAft>
                <a:spcPts val="0"/>
              </a:spcAft>
              <a:buClrTx/>
              <a:buSzTx/>
              <a:buFontTx/>
              <a:buNone/>
              <a:tabLst/>
            </a:pPr>
            <a:r>
              <a:rPr lang="en-US" sz="2800" b="1" dirty="0">
                <a:solidFill>
                  <a:schemeClr val="accent1">
                    <a:lumMod val="75000"/>
                  </a:schemeClr>
                </a:solidFill>
              </a:rPr>
              <a:t>      Within the confines of the seed coat, every seed </a:t>
            </a:r>
          </a:p>
          <a:p>
            <a:pPr marL="0" marR="0" indent="0" algn="l" defTabSz="914400" rtl="0" fontAlgn="auto" latinLnBrk="0" hangingPunct="0">
              <a:lnSpc>
                <a:spcPct val="100000"/>
              </a:lnSpc>
              <a:spcBef>
                <a:spcPts val="0"/>
              </a:spcBef>
              <a:spcAft>
                <a:spcPts val="0"/>
              </a:spcAft>
              <a:buClrTx/>
              <a:buSzTx/>
              <a:buFontTx/>
              <a:buNone/>
              <a:tabLst/>
            </a:pPr>
            <a:r>
              <a:rPr lang="en-US" sz="2800" b="1" dirty="0">
                <a:solidFill>
                  <a:schemeClr val="accent1">
                    <a:lumMod val="75000"/>
                  </a:schemeClr>
                </a:solidFill>
              </a:rPr>
              <a:t>holds a connection to the future and to the past. </a:t>
            </a:r>
          </a:p>
          <a:p>
            <a:pPr marL="0" marR="0" indent="0" algn="l" defTabSz="914400" rtl="0" fontAlgn="auto" latinLnBrk="0" hangingPunct="0">
              <a:lnSpc>
                <a:spcPct val="100000"/>
              </a:lnSpc>
              <a:spcBef>
                <a:spcPts val="0"/>
              </a:spcBef>
              <a:spcAft>
                <a:spcPts val="0"/>
              </a:spcAft>
              <a:buClrTx/>
              <a:buSzTx/>
              <a:buFontTx/>
              <a:buNone/>
              <a:tabLst/>
            </a:pPr>
            <a:r>
              <a:rPr lang="en-US" sz="2800" b="1" dirty="0">
                <a:solidFill>
                  <a:schemeClr val="accent1">
                    <a:lumMod val="75000"/>
                  </a:schemeClr>
                </a:solidFill>
              </a:rPr>
              <a:t>The embryonic plant that rests within a seed contains </a:t>
            </a:r>
          </a:p>
          <a:p>
            <a:pPr marL="0" marR="0" indent="0" algn="l" defTabSz="914400" rtl="0" fontAlgn="auto" latinLnBrk="0" hangingPunct="0">
              <a:lnSpc>
                <a:spcPct val="100000"/>
              </a:lnSpc>
              <a:spcBef>
                <a:spcPts val="0"/>
              </a:spcBef>
              <a:spcAft>
                <a:spcPts val="0"/>
              </a:spcAft>
              <a:buClrTx/>
              <a:buSzTx/>
              <a:buFontTx/>
              <a:buNone/>
              <a:tabLst/>
            </a:pPr>
            <a:r>
              <a:rPr lang="en-US" sz="2800" b="1" dirty="0">
                <a:solidFill>
                  <a:schemeClr val="accent1">
                    <a:lumMod val="75000"/>
                  </a:schemeClr>
                </a:solidFill>
              </a:rPr>
              <a:t>not only the promise of what is to come as it is nurtured</a:t>
            </a:r>
          </a:p>
          <a:p>
            <a:pPr marL="0" marR="0" indent="0" algn="l" defTabSz="914400" rtl="0" fontAlgn="auto" latinLnBrk="0" hangingPunct="0">
              <a:lnSpc>
                <a:spcPct val="100000"/>
              </a:lnSpc>
              <a:spcBef>
                <a:spcPts val="0"/>
              </a:spcBef>
              <a:spcAft>
                <a:spcPts val="0"/>
              </a:spcAft>
              <a:buClrTx/>
              <a:buSzTx/>
              <a:buFontTx/>
              <a:buNone/>
              <a:tabLst/>
            </a:pPr>
            <a:r>
              <a:rPr lang="en-US" sz="2800" b="1" dirty="0">
                <a:solidFill>
                  <a:schemeClr val="accent1">
                    <a:lumMod val="75000"/>
                  </a:schemeClr>
                </a:solidFill>
              </a:rPr>
              <a:t>a</a:t>
            </a:r>
            <a:r>
              <a:rPr kumimoji="0" lang="en-US" sz="2800" b="1" i="0" u="none" strike="noStrike" cap="none" spc="0" normalizeH="0" baseline="0" dirty="0">
                <a:ln>
                  <a:noFill/>
                </a:ln>
                <a:solidFill>
                  <a:schemeClr val="accent1">
                    <a:lumMod val="75000"/>
                  </a:schemeClr>
                </a:solidFill>
                <a:effectLst/>
                <a:uFillTx/>
                <a:latin typeface="+mn-lt"/>
                <a:ea typeface="+mn-ea"/>
                <a:cs typeface="+mn-cs"/>
                <a:sym typeface="Calibri"/>
              </a:rPr>
              <a:t>nd grows from a young seedling into a mature plant,</a:t>
            </a:r>
          </a:p>
          <a:p>
            <a:pPr marL="0" marR="0" indent="0" algn="l" defTabSz="914400" rtl="0" fontAlgn="auto" latinLnBrk="0" hangingPunct="0">
              <a:lnSpc>
                <a:spcPct val="100000"/>
              </a:lnSpc>
              <a:spcBef>
                <a:spcPts val="0"/>
              </a:spcBef>
              <a:spcAft>
                <a:spcPts val="0"/>
              </a:spcAft>
              <a:buClrTx/>
              <a:buSzTx/>
              <a:buFontTx/>
              <a:buNone/>
              <a:tabLst/>
            </a:pPr>
            <a:r>
              <a:rPr lang="en-US" sz="2800" b="1" dirty="0">
                <a:solidFill>
                  <a:schemeClr val="accent1">
                    <a:lumMod val="75000"/>
                  </a:schemeClr>
                </a:solidFill>
              </a:rPr>
              <a:t>but also the history and traits that </a:t>
            </a:r>
            <a:r>
              <a:rPr lang="en-US" sz="2800" b="1" u="sng" dirty="0">
                <a:solidFill>
                  <a:schemeClr val="accent1">
                    <a:lumMod val="75000"/>
                  </a:schemeClr>
                </a:solidFill>
              </a:rPr>
              <a:t>properly saved seeds</a:t>
            </a:r>
          </a:p>
          <a:p>
            <a:pPr marL="0" marR="0" indent="0" algn="l" defTabSz="914400" rtl="0" fontAlgn="auto" latinLnBrk="0" hangingPunct="0">
              <a:lnSpc>
                <a:spcPct val="100000"/>
              </a:lnSpc>
              <a:spcBef>
                <a:spcPts val="0"/>
              </a:spcBef>
              <a:spcAft>
                <a:spcPts val="0"/>
              </a:spcAft>
              <a:buClrTx/>
              <a:buSzTx/>
              <a:buFontTx/>
              <a:buNone/>
              <a:tabLst/>
            </a:pPr>
            <a:r>
              <a:rPr lang="en-US" sz="2800" b="1" dirty="0">
                <a:solidFill>
                  <a:schemeClr val="accent1">
                    <a:lumMod val="75000"/>
                  </a:schemeClr>
                </a:solidFill>
              </a:rPr>
              <a:t>p</a:t>
            </a:r>
            <a:r>
              <a:rPr kumimoji="0" lang="en-US" sz="2800" b="1" i="0" u="none" strike="noStrike" cap="none" spc="0" normalizeH="0" baseline="0" dirty="0">
                <a:ln>
                  <a:noFill/>
                </a:ln>
                <a:solidFill>
                  <a:schemeClr val="accent1">
                    <a:lumMod val="75000"/>
                  </a:schemeClr>
                </a:solidFill>
                <a:effectLst/>
                <a:uFillTx/>
                <a:latin typeface="+mn-lt"/>
                <a:ea typeface="+mn-ea"/>
                <a:cs typeface="+mn-cs"/>
                <a:sym typeface="Calibri"/>
              </a:rPr>
              <a:t>ass down from generation to generation.</a:t>
            </a:r>
          </a:p>
          <a:p>
            <a:pPr marL="0" marR="0" indent="0" algn="l" defTabSz="914400" rtl="0" fontAlgn="auto" latinLnBrk="0" hangingPunct="0">
              <a:lnSpc>
                <a:spcPct val="100000"/>
              </a:lnSpc>
              <a:spcBef>
                <a:spcPts val="0"/>
              </a:spcBef>
              <a:spcAft>
                <a:spcPts val="0"/>
              </a:spcAft>
              <a:buClrTx/>
              <a:buSzTx/>
              <a:buFontTx/>
              <a:buNone/>
              <a:tabLst/>
            </a:pPr>
            <a:endParaRPr lang="en-US" sz="2800" b="1" dirty="0">
              <a:solidFill>
                <a:schemeClr val="accent1">
                  <a:lumMod val="75000"/>
                </a:schemeClr>
              </a:solidFill>
            </a:endParaRPr>
          </a:p>
          <a:p>
            <a:pPr marL="0" marR="0" indent="0" algn="l" defTabSz="914400" rtl="0" fontAlgn="auto" latinLnBrk="0" hangingPunct="0">
              <a:lnSpc>
                <a:spcPct val="100000"/>
              </a:lnSpc>
              <a:spcBef>
                <a:spcPts val="0"/>
              </a:spcBef>
              <a:spcAft>
                <a:spcPts val="0"/>
              </a:spcAft>
              <a:buClrTx/>
              <a:buSzTx/>
              <a:buFontTx/>
              <a:buNone/>
              <a:tabLst/>
            </a:pPr>
            <a:endParaRPr lang="en-US" sz="2800" b="1" dirty="0">
              <a:solidFill>
                <a:schemeClr val="accent1">
                  <a:lumMod val="75000"/>
                </a:schemeClr>
              </a:solidFill>
            </a:endParaRPr>
          </a:p>
          <a:p>
            <a:r>
              <a:rPr kumimoji="0" lang="en-US" sz="2400" b="1" i="0" u="none" strike="noStrike" cap="none" spc="0" normalizeH="0" baseline="0" dirty="0">
                <a:ln>
                  <a:noFill/>
                </a:ln>
                <a:solidFill>
                  <a:schemeClr val="accent1">
                    <a:lumMod val="75000"/>
                  </a:schemeClr>
                </a:solidFill>
                <a:effectLst/>
                <a:uFillTx/>
                <a:latin typeface="+mn-lt"/>
                <a:ea typeface="+mn-ea"/>
                <a:cs typeface="+mn-cs"/>
                <a:sym typeface="Calibri"/>
              </a:rPr>
              <a:t>   From </a:t>
            </a:r>
            <a:r>
              <a:rPr lang="en-US" sz="2400" b="1" u="sng" dirty="0">
                <a:solidFill>
                  <a:schemeClr val="accent1">
                    <a:lumMod val="75000"/>
                  </a:schemeClr>
                </a:solidFill>
              </a:rPr>
              <a:t>The Seed Garden: The Art and Practice of Seed Saving</a:t>
            </a:r>
            <a:endParaRPr kumimoji="0" lang="en-US" sz="2400" b="1" i="0" u="none" strike="noStrike" cap="none" spc="0" normalizeH="0" baseline="0" dirty="0">
              <a:ln>
                <a:noFill/>
              </a:ln>
              <a:solidFill>
                <a:schemeClr val="accent1">
                  <a:lumMod val="75000"/>
                </a:schemeClr>
              </a:solidFill>
              <a:effectLst/>
              <a:uFillTx/>
              <a:latin typeface="+mn-lt"/>
              <a:ea typeface="+mn-ea"/>
              <a:cs typeface="+mn-cs"/>
              <a:sym typeface="Calibri"/>
            </a:endParaRPr>
          </a:p>
        </p:txBody>
      </p:sp>
    </p:spTree>
    <p:extLst>
      <p:ext uri="{BB962C8B-B14F-4D97-AF65-F5344CB8AC3E}">
        <p14:creationId xmlns:p14="http://schemas.microsoft.com/office/powerpoint/2010/main" val="187356864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35" name="Content Placeholder 2"/>
          <p:cNvSpPr txBox="1">
            <a:spLocks noGrp="1"/>
          </p:cNvSpPr>
          <p:nvPr>
            <p:ph type="body" idx="1"/>
          </p:nvPr>
        </p:nvSpPr>
        <p:spPr>
          <a:xfrm>
            <a:off x="884538" y="1460500"/>
            <a:ext cx="6049662" cy="4419600"/>
          </a:xfrm>
          <a:prstGeom prst="rect">
            <a:avLst/>
          </a:prstGeom>
        </p:spPr>
        <p:txBody>
          <a:bodyPr/>
          <a:lstStyle/>
          <a:p>
            <a:pPr marL="320842" indent="-320842">
              <a:buSzPct val="60000"/>
              <a:buBlip>
                <a:blip r:embed="rId3"/>
              </a:buBlip>
            </a:pPr>
            <a:r>
              <a:rPr dirty="0"/>
              <a:t>Cultivate locally adapted plants</a:t>
            </a:r>
          </a:p>
          <a:p>
            <a:pPr marL="320842" indent="-320842">
              <a:buSzPct val="60000"/>
              <a:buBlip>
                <a:blip r:embed="rId3"/>
              </a:buBlip>
            </a:pPr>
            <a:r>
              <a:rPr dirty="0"/>
              <a:t>Preserve natural diversity</a:t>
            </a:r>
          </a:p>
          <a:p>
            <a:pPr marL="320842" indent="-320842">
              <a:buSzPct val="60000"/>
              <a:buBlip>
                <a:blip r:embed="rId3"/>
              </a:buBlip>
            </a:pPr>
            <a:r>
              <a:rPr dirty="0"/>
              <a:t>Protect heirloom varieties</a:t>
            </a:r>
          </a:p>
          <a:p>
            <a:pPr marL="320842" indent="-320842">
              <a:buSzPct val="60000"/>
              <a:buBlip>
                <a:blip r:embed="rId3"/>
              </a:buBlip>
            </a:pPr>
            <a:r>
              <a:rPr lang="en-US" dirty="0"/>
              <a:t>Get f</a:t>
            </a:r>
            <a:r>
              <a:rPr dirty="0"/>
              <a:t>ree seeds</a:t>
            </a:r>
          </a:p>
          <a:p>
            <a:pPr marL="320842" indent="-320842">
              <a:buSzPct val="60000"/>
              <a:buBlip>
                <a:blip r:embed="rId3"/>
              </a:buBlip>
            </a:pPr>
            <a:r>
              <a:rPr dirty="0"/>
              <a:t>Create new varieties?</a:t>
            </a:r>
            <a:endParaRPr lang="en-US" dirty="0"/>
          </a:p>
          <a:p>
            <a:pPr marL="816142" lvl="1" indent="-320842">
              <a:buSzPct val="60000"/>
              <a:buBlip>
                <a:blip r:embed="rId3"/>
              </a:buBlip>
            </a:pPr>
            <a:r>
              <a:rPr lang="en-US" dirty="0"/>
              <a:t>By choice or accidentally.</a:t>
            </a:r>
          </a:p>
          <a:p>
            <a:pPr marL="816142" lvl="1" indent="-320842">
              <a:buSzPct val="60000"/>
              <a:buBlip>
                <a:blip r:embed="rId3"/>
              </a:buBlip>
            </a:pPr>
            <a:r>
              <a:rPr lang="en-US" dirty="0"/>
              <a:t>Good thing or not…..</a:t>
            </a:r>
            <a:endParaRPr dirty="0"/>
          </a:p>
        </p:txBody>
      </p:sp>
      <p:sp>
        <p:nvSpPr>
          <p:cNvPr id="236" name="Title 4"/>
          <p:cNvSpPr txBox="1">
            <a:spLocks noGrp="1"/>
          </p:cNvSpPr>
          <p:nvPr>
            <p:ph type="title"/>
          </p:nvPr>
        </p:nvSpPr>
        <p:spPr>
          <a:prstGeom prst="rect">
            <a:avLst/>
          </a:prstGeom>
        </p:spPr>
        <p:txBody>
          <a:bodyPr/>
          <a:lstStyle/>
          <a:p>
            <a:r>
              <a:t>Why Save Seeds?</a:t>
            </a:r>
          </a:p>
        </p:txBody>
      </p:sp>
      <p:sp>
        <p:nvSpPr>
          <p:cNvPr id="237"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Tree>
    <p:extLst>
      <p:ext uri="{BB962C8B-B14F-4D97-AF65-F5344CB8AC3E}">
        <p14:creationId xmlns:p14="http://schemas.microsoft.com/office/powerpoint/2010/main" val="227687146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48" name="Content Placeholder 2"/>
          <p:cNvSpPr txBox="1">
            <a:spLocks noGrp="1"/>
          </p:cNvSpPr>
          <p:nvPr>
            <p:ph type="body" sz="half" idx="1"/>
          </p:nvPr>
        </p:nvSpPr>
        <p:spPr>
          <a:xfrm>
            <a:off x="979788" y="2725964"/>
            <a:ext cx="6049662" cy="3878929"/>
          </a:xfrm>
          <a:prstGeom prst="rect">
            <a:avLst/>
          </a:prstGeom>
        </p:spPr>
        <p:txBody>
          <a:bodyPr/>
          <a:lstStyle/>
          <a:p>
            <a:pPr marL="320842" indent="-320842">
              <a:buSzPct val="60000"/>
              <a:buBlip>
                <a:blip r:embed="rId3"/>
              </a:buBlip>
            </a:pPr>
            <a:r>
              <a:t>Taste and Texture</a:t>
            </a:r>
          </a:p>
          <a:p>
            <a:pPr marL="320842" indent="-320842">
              <a:buSzPct val="60000"/>
              <a:buBlip>
                <a:blip r:embed="rId3"/>
              </a:buBlip>
            </a:pPr>
            <a:r>
              <a:t>Productivity</a:t>
            </a:r>
          </a:p>
          <a:p>
            <a:pPr marL="320842" indent="-320842">
              <a:buSzPct val="60000"/>
              <a:buBlip>
                <a:blip r:embed="rId3"/>
              </a:buBlip>
            </a:pPr>
            <a:r>
              <a:t>Bearing-early, late</a:t>
            </a:r>
          </a:p>
          <a:p>
            <a:pPr marL="320842" indent="-320842">
              <a:buSzPct val="60000"/>
              <a:buBlip>
                <a:blip r:embed="rId3"/>
              </a:buBlip>
            </a:pPr>
            <a:r>
              <a:t>Disease/pest resistance</a:t>
            </a:r>
          </a:p>
          <a:p>
            <a:pPr marL="320842" indent="-320842">
              <a:buSzPct val="60000"/>
              <a:buBlip>
                <a:blip r:embed="rId3"/>
              </a:buBlip>
            </a:pPr>
            <a:r>
              <a:t>Drought tolerance</a:t>
            </a:r>
          </a:p>
          <a:p>
            <a:pPr marL="320842" indent="-320842">
              <a:buSzPct val="60000"/>
              <a:buBlip>
                <a:blip r:embed="rId3"/>
              </a:buBlip>
            </a:pPr>
            <a:r>
              <a:t>Slow bolting (temperature)</a:t>
            </a:r>
          </a:p>
        </p:txBody>
      </p:sp>
      <p:sp>
        <p:nvSpPr>
          <p:cNvPr id="249"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250" name="Gardeners Choose"/>
          <p:cNvSpPr txBox="1"/>
          <p:nvPr/>
        </p:nvSpPr>
        <p:spPr>
          <a:xfrm>
            <a:off x="2050245" y="1683181"/>
            <a:ext cx="4262399" cy="777241"/>
          </a:xfrm>
          <a:prstGeom prst="rect">
            <a:avLst/>
          </a:prstGeom>
          <a:solidFill>
            <a:schemeClr val="accent1">
              <a:lumOff val="2372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400"/>
            </a:lvl1pPr>
          </a:lstStyle>
          <a:p>
            <a:r>
              <a:t>Gardeners Choose</a:t>
            </a:r>
          </a:p>
        </p:txBody>
      </p:sp>
      <p:sp>
        <p:nvSpPr>
          <p:cNvPr id="251" name="Title 4"/>
          <p:cNvSpPr txBox="1">
            <a:spLocks noGrp="1"/>
          </p:cNvSpPr>
          <p:nvPr>
            <p:ph type="title"/>
          </p:nvPr>
        </p:nvSpPr>
        <p:spPr>
          <a:prstGeom prst="rect">
            <a:avLst/>
          </a:prstGeom>
        </p:spPr>
        <p:txBody>
          <a:bodyPr/>
          <a:lstStyle/>
          <a:p>
            <a:r>
              <a:rPr dirty="0"/>
              <a:t>What to Save?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41" name="Content Placeholder 2"/>
          <p:cNvSpPr txBox="1">
            <a:spLocks noGrp="1"/>
          </p:cNvSpPr>
          <p:nvPr>
            <p:ph type="body" sz="half" idx="1"/>
          </p:nvPr>
        </p:nvSpPr>
        <p:spPr>
          <a:xfrm>
            <a:off x="979788" y="2725964"/>
            <a:ext cx="6049662" cy="2773562"/>
          </a:xfrm>
          <a:prstGeom prst="rect">
            <a:avLst/>
          </a:prstGeom>
        </p:spPr>
        <p:txBody>
          <a:bodyPr/>
          <a:lstStyle/>
          <a:p>
            <a:pPr marL="320842" indent="-320842">
              <a:buSzPct val="60000"/>
              <a:buBlip>
                <a:blip r:embed="rId3"/>
              </a:buBlip>
            </a:pPr>
            <a:r>
              <a:t>Uniformity</a:t>
            </a:r>
          </a:p>
          <a:p>
            <a:pPr marL="320842" indent="-320842">
              <a:buSzPct val="60000"/>
              <a:buBlip>
                <a:blip r:embed="rId3"/>
              </a:buBlip>
            </a:pPr>
            <a:r>
              <a:t>Storage life</a:t>
            </a:r>
          </a:p>
          <a:p>
            <a:pPr marL="320842" indent="-320842">
              <a:buSzPct val="60000"/>
              <a:buBlip>
                <a:blip r:embed="rId3"/>
              </a:buBlip>
            </a:pPr>
            <a:r>
              <a:t>Shipping stability</a:t>
            </a:r>
          </a:p>
          <a:p>
            <a:pPr marL="320842" indent="-320842">
              <a:buSzPct val="60000"/>
              <a:buBlip>
                <a:blip r:embed="rId3"/>
              </a:buBlip>
            </a:pPr>
            <a:r>
              <a:t>Cosmetic values</a:t>
            </a:r>
          </a:p>
        </p:txBody>
      </p:sp>
      <p:sp>
        <p:nvSpPr>
          <p:cNvPr id="242" name="Title 4"/>
          <p:cNvSpPr txBox="1">
            <a:spLocks noGrp="1"/>
          </p:cNvSpPr>
          <p:nvPr>
            <p:ph type="title"/>
          </p:nvPr>
        </p:nvSpPr>
        <p:spPr>
          <a:prstGeom prst="rect">
            <a:avLst/>
          </a:prstGeom>
        </p:spPr>
        <p:txBody>
          <a:bodyPr/>
          <a:lstStyle/>
          <a:p>
            <a:r>
              <a:t>What to Save?</a:t>
            </a:r>
          </a:p>
        </p:txBody>
      </p:sp>
      <p:sp>
        <p:nvSpPr>
          <p:cNvPr id="243"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244" name="Corporations Choose"/>
          <p:cNvSpPr txBox="1"/>
          <p:nvPr/>
        </p:nvSpPr>
        <p:spPr>
          <a:xfrm>
            <a:off x="1755565" y="1683181"/>
            <a:ext cx="4851758" cy="777241"/>
          </a:xfrm>
          <a:prstGeom prst="rect">
            <a:avLst/>
          </a:prstGeom>
          <a:solidFill>
            <a:schemeClr val="accent6">
              <a:lumOff val="2333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4400"/>
            </a:lvl1pPr>
          </a:lstStyle>
          <a:p>
            <a:r>
              <a:t>Corporations Choose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7"/>
          <p:cNvSpPr txBox="1">
            <a:spLocks noGrp="1"/>
          </p:cNvSpPr>
          <p:nvPr>
            <p:ph type="title"/>
          </p:nvPr>
        </p:nvSpPr>
        <p:spPr>
          <a:xfrm>
            <a:off x="457200" y="274638"/>
            <a:ext cx="8229600" cy="1143002"/>
          </a:xfrm>
          <a:prstGeom prst="rect">
            <a:avLst/>
          </a:prstGeom>
        </p:spPr>
        <p:txBody>
          <a:bodyPr/>
          <a:lstStyle/>
          <a:p>
            <a:r>
              <a:t>Who Are Master Gardeners?</a:t>
            </a:r>
          </a:p>
        </p:txBody>
      </p:sp>
      <p:sp>
        <p:nvSpPr>
          <p:cNvPr id="204" name="Text Placeholder 8"/>
          <p:cNvSpPr txBox="1">
            <a:spLocks noGrp="1"/>
          </p:cNvSpPr>
          <p:nvPr>
            <p:ph type="body" idx="1"/>
          </p:nvPr>
        </p:nvSpPr>
        <p:spPr>
          <a:xfrm>
            <a:off x="457200" y="1600199"/>
            <a:ext cx="8229600" cy="4038603"/>
          </a:xfrm>
          <a:prstGeom prst="rect">
            <a:avLst/>
          </a:prstGeom>
        </p:spPr>
        <p:txBody>
          <a:bodyPr/>
          <a:lstStyle/>
          <a:p>
            <a:r>
              <a:t>Master Gardeners of Placer County</a:t>
            </a:r>
          </a:p>
          <a:p>
            <a:pPr marL="742950" lvl="1" indent="-285750">
              <a:spcBef>
                <a:spcPts val="500"/>
              </a:spcBef>
              <a:buFont typeface="Calibri"/>
              <a:defRPr sz="2400"/>
            </a:pPr>
            <a:r>
              <a:t>Extend </a:t>
            </a:r>
            <a:r>
              <a:rPr>
                <a:solidFill>
                  <a:schemeClr val="accent2"/>
                </a:solidFill>
              </a:rPr>
              <a:t>research-based</a:t>
            </a:r>
            <a:r>
              <a:t>, sustainable gardening and composting information</a:t>
            </a:r>
          </a:p>
          <a:p>
            <a:pPr marL="742950" lvl="1" indent="-285750">
              <a:spcBef>
                <a:spcPts val="500"/>
              </a:spcBef>
              <a:buFont typeface="Calibri"/>
              <a:defRPr sz="2400"/>
            </a:pPr>
            <a:r>
              <a:t>Present accurate, impartial information to </a:t>
            </a:r>
            <a:r>
              <a:rPr>
                <a:solidFill>
                  <a:schemeClr val="accent2"/>
                </a:solidFill>
              </a:rPr>
              <a:t>home gardeners</a:t>
            </a:r>
          </a:p>
          <a:p>
            <a:pPr marL="742950" lvl="1" indent="-285750">
              <a:spcBef>
                <a:spcPts val="500"/>
              </a:spcBef>
              <a:buFont typeface="Calibri"/>
              <a:defRPr sz="2400"/>
            </a:pPr>
            <a:r>
              <a:t>Encourage public to make </a:t>
            </a:r>
            <a:r>
              <a:rPr>
                <a:solidFill>
                  <a:schemeClr val="accent2"/>
                </a:solidFill>
              </a:rPr>
              <a:t>informed</a:t>
            </a:r>
            <a:r>
              <a:t> gardening decisions</a:t>
            </a:r>
          </a:p>
        </p:txBody>
      </p:sp>
      <p:sp>
        <p:nvSpPr>
          <p:cNvPr id="205" name="Slide Number Placeholder 3"/>
          <p:cNvSpPr txBox="1">
            <a:spLocks noGrp="1"/>
          </p:cNvSpPr>
          <p:nvPr>
            <p:ph type="sldNum" sz="quarter" idx="4294967295"/>
          </p:nvPr>
        </p:nvSpPr>
        <p:spPr>
          <a:xfrm>
            <a:off x="8505417" y="6404291"/>
            <a:ext cx="1813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6D6562-9259-CF4A-B24E-DB1F7FF71D46}"/>
              </a:ext>
            </a:extLst>
          </p:cNvPr>
          <p:cNvGrpSpPr/>
          <p:nvPr/>
        </p:nvGrpSpPr>
        <p:grpSpPr>
          <a:xfrm>
            <a:off x="1939540" y="1030057"/>
            <a:ext cx="5141072" cy="5647267"/>
            <a:chOff x="1939540" y="1030057"/>
            <a:chExt cx="5141072" cy="5647267"/>
          </a:xfrm>
        </p:grpSpPr>
        <p:pic>
          <p:nvPicPr>
            <p:cNvPr id="256" name="plant-biodiversity-loss.png.860x0_q70_crop-smart.png" descr="plant-biodiversity-loss.png.860x0_q70_crop-smart.png"/>
            <p:cNvPicPr>
              <a:picLocks noChangeAspect="1"/>
            </p:cNvPicPr>
            <p:nvPr/>
          </p:nvPicPr>
          <p:blipFill>
            <a:blip r:embed="rId3"/>
            <a:stretch>
              <a:fillRect/>
            </a:stretch>
          </p:blipFill>
          <p:spPr>
            <a:xfrm>
              <a:off x="2164975" y="1030057"/>
              <a:ext cx="4915637" cy="5647267"/>
            </a:xfrm>
            <a:prstGeom prst="rect">
              <a:avLst/>
            </a:prstGeom>
            <a:ln w="12700">
              <a:miter lim="400000"/>
            </a:ln>
          </p:spPr>
        </p:pic>
        <p:sp>
          <p:nvSpPr>
            <p:cNvPr id="2" name="Down Arrow 1">
              <a:extLst>
                <a:ext uri="{FF2B5EF4-FFF2-40B4-BE49-F238E27FC236}">
                  <a16:creationId xmlns:a16="http://schemas.microsoft.com/office/drawing/2014/main" id="{A4ABD191-6013-0A44-AFA8-92EE4ED86248}"/>
                </a:ext>
              </a:extLst>
            </p:cNvPr>
            <p:cNvSpPr/>
            <p:nvPr/>
          </p:nvSpPr>
          <p:spPr>
            <a:xfrm>
              <a:off x="2164975" y="1956670"/>
              <a:ext cx="484632" cy="978408"/>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6" name="Down Arrow 5">
              <a:extLst>
                <a:ext uri="{FF2B5EF4-FFF2-40B4-BE49-F238E27FC236}">
                  <a16:creationId xmlns:a16="http://schemas.microsoft.com/office/drawing/2014/main" id="{51B1F5F9-5F2A-564B-8075-43BB57C658E1}"/>
                </a:ext>
              </a:extLst>
            </p:cNvPr>
            <p:cNvSpPr/>
            <p:nvPr/>
          </p:nvSpPr>
          <p:spPr>
            <a:xfrm rot="-6300000">
              <a:off x="2213167" y="5726447"/>
              <a:ext cx="388250" cy="935503"/>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grpSp>
      <p:sp>
        <p:nvSpPr>
          <p:cNvPr id="255"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257" name="Width equals…"/>
          <p:cNvSpPr txBox="1"/>
          <p:nvPr/>
        </p:nvSpPr>
        <p:spPr>
          <a:xfrm>
            <a:off x="3694906" y="3124200"/>
            <a:ext cx="1754188" cy="609601"/>
          </a:xfrm>
          <a:prstGeom prst="rect">
            <a:avLst/>
          </a:prstGeom>
          <a:solidFill>
            <a:srgbClr val="FFFFFF"/>
          </a:solidFill>
          <a:ln w="25400">
            <a:solidFill>
              <a:srgbClr val="596D9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584200">
              <a:defRPr sz="1600"/>
            </a:pPr>
            <a:r>
              <a:t>Width equals </a:t>
            </a:r>
          </a:p>
          <a:p>
            <a:pPr algn="ctr" defTabSz="584200">
              <a:defRPr sz="1600"/>
            </a:pPr>
            <a:r>
              <a:t>number of varieties</a:t>
            </a:r>
          </a:p>
        </p:txBody>
      </p:sp>
      <p:sp>
        <p:nvSpPr>
          <p:cNvPr id="7" name="Title 4">
            <a:extLst>
              <a:ext uri="{FF2B5EF4-FFF2-40B4-BE49-F238E27FC236}">
                <a16:creationId xmlns:a16="http://schemas.microsoft.com/office/drawing/2014/main" id="{C3F9B61E-0B9A-9442-AE48-F24182E4F870}"/>
              </a:ext>
            </a:extLst>
          </p:cNvPr>
          <p:cNvSpPr txBox="1">
            <a:spLocks/>
          </p:cNvSpPr>
          <p:nvPr/>
        </p:nvSpPr>
        <p:spPr>
          <a:xfrm>
            <a:off x="457200" y="274639"/>
            <a:ext cx="8229600" cy="814574"/>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9pPr>
          </a:lstStyle>
          <a:p>
            <a:pPr hangingPunct="1"/>
            <a:r>
              <a:rPr lang="en-US" dirty="0"/>
              <a:t>Loss of Seed Variety</a:t>
            </a:r>
          </a:p>
        </p:txBody>
      </p:sp>
      <p:sp>
        <p:nvSpPr>
          <p:cNvPr id="4" name="TextBox 3">
            <a:extLst>
              <a:ext uri="{FF2B5EF4-FFF2-40B4-BE49-F238E27FC236}">
                <a16:creationId xmlns:a16="http://schemas.microsoft.com/office/drawing/2014/main" id="{7A119060-852C-9548-9987-873E66AC0BA5}"/>
              </a:ext>
            </a:extLst>
          </p:cNvPr>
          <p:cNvSpPr txBox="1"/>
          <p:nvPr/>
        </p:nvSpPr>
        <p:spPr>
          <a:xfrm>
            <a:off x="291707" y="1275711"/>
            <a:ext cx="1873268"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highlight>
                  <a:srgbClr val="C0C0C0"/>
                </a:highlight>
                <a:uFillTx/>
                <a:latin typeface="+mn-lt"/>
                <a:ea typeface="+mn-ea"/>
                <a:cs typeface="+mn-cs"/>
                <a:sym typeface="Calibri"/>
              </a:rPr>
              <a:t> TOP = 1903  </a:t>
            </a:r>
          </a:p>
          <a:p>
            <a:pPr marL="0" marR="0" indent="0" algn="l" defTabSz="914400" rtl="0" fontAlgn="auto" latinLnBrk="0" hangingPunct="0">
              <a:lnSpc>
                <a:spcPct val="100000"/>
              </a:lnSpc>
              <a:spcBef>
                <a:spcPts val="0"/>
              </a:spcBef>
              <a:spcAft>
                <a:spcPts val="0"/>
              </a:spcAft>
              <a:buClrTx/>
              <a:buSzTx/>
              <a:buFontTx/>
              <a:buNone/>
              <a:tabLst/>
            </a:pPr>
            <a:r>
              <a:rPr lang="en-US" sz="2400" b="1" dirty="0">
                <a:highlight>
                  <a:srgbClr val="C0C0C0"/>
                </a:highlight>
              </a:rPr>
              <a:t>3,879 choices</a:t>
            </a:r>
            <a:r>
              <a:rPr kumimoji="0" lang="en-US" sz="2400" b="1" i="0" u="none" strike="noStrike" cap="none" spc="0" normalizeH="0" baseline="0" dirty="0">
                <a:ln>
                  <a:noFill/>
                </a:ln>
                <a:solidFill>
                  <a:srgbClr val="000000"/>
                </a:solidFill>
                <a:effectLst/>
                <a:highlight>
                  <a:srgbClr val="C0C0C0"/>
                </a:highlight>
                <a:uFillTx/>
                <a:latin typeface="+mn-lt"/>
                <a:ea typeface="+mn-ea"/>
                <a:cs typeface="+mn-cs"/>
                <a:sym typeface="Calibri"/>
              </a:rPr>
              <a:t> </a:t>
            </a:r>
          </a:p>
        </p:txBody>
      </p:sp>
      <p:sp>
        <p:nvSpPr>
          <p:cNvPr id="12" name="TextBox 11">
            <a:extLst>
              <a:ext uri="{FF2B5EF4-FFF2-40B4-BE49-F238E27FC236}">
                <a16:creationId xmlns:a16="http://schemas.microsoft.com/office/drawing/2014/main" id="{737727EA-859E-FB49-A9E3-B606B14BDB26}"/>
              </a:ext>
            </a:extLst>
          </p:cNvPr>
          <p:cNvSpPr txBox="1"/>
          <p:nvPr/>
        </p:nvSpPr>
        <p:spPr>
          <a:xfrm>
            <a:off x="6529790" y="4960740"/>
            <a:ext cx="225859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highlight>
                  <a:srgbClr val="C0C0C0"/>
                </a:highlight>
                <a:uFillTx/>
                <a:latin typeface="+mn-lt"/>
                <a:ea typeface="+mn-ea"/>
                <a:cs typeface="+mn-cs"/>
                <a:sym typeface="Calibri"/>
              </a:rPr>
              <a:t> BOTTOM = 1983</a:t>
            </a:r>
          </a:p>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highlight>
                  <a:srgbClr val="C0C0C0"/>
                </a:highlight>
                <a:uFillTx/>
                <a:latin typeface="+mn-lt"/>
                <a:ea typeface="+mn-ea"/>
                <a:cs typeface="+mn-cs"/>
                <a:sym typeface="Calibri"/>
              </a:rPr>
              <a:t>   307 choices</a:t>
            </a:r>
          </a:p>
          <a:p>
            <a:pPr marL="0" marR="0" indent="0" algn="ctr" defTabSz="914400" rtl="0" fontAlgn="auto" latinLnBrk="0" hangingPunct="0">
              <a:lnSpc>
                <a:spcPct val="100000"/>
              </a:lnSpc>
              <a:spcBef>
                <a:spcPts val="0"/>
              </a:spcBef>
              <a:spcAft>
                <a:spcPts val="0"/>
              </a:spcAft>
              <a:buClrTx/>
              <a:buSzTx/>
              <a:buFontTx/>
              <a:buNone/>
              <a:tabLst/>
            </a:pPr>
            <a:r>
              <a:rPr lang="en-US" sz="2400" b="1" dirty="0">
                <a:highlight>
                  <a:srgbClr val="C0C0C0"/>
                </a:highlight>
              </a:rPr>
              <a:t>(8%)</a:t>
            </a:r>
            <a:endParaRPr kumimoji="0" lang="en-US" sz="2400" b="1" i="0" u="none" strike="noStrike" cap="none" spc="0" normalizeH="0" baseline="0" dirty="0">
              <a:ln>
                <a:noFill/>
              </a:ln>
              <a:solidFill>
                <a:srgbClr val="000000"/>
              </a:solidFill>
              <a:effectLst/>
              <a:highlight>
                <a:srgbClr val="C0C0C0"/>
              </a:highlight>
              <a:uFillTx/>
              <a:latin typeface="+mn-lt"/>
              <a:ea typeface="+mn-ea"/>
              <a:cs typeface="+mn-cs"/>
              <a:sym typeface="Calibri"/>
            </a:endParaRPr>
          </a:p>
        </p:txBody>
      </p:sp>
      <p:sp>
        <p:nvSpPr>
          <p:cNvPr id="10" name="TextBox 9">
            <a:extLst>
              <a:ext uri="{FF2B5EF4-FFF2-40B4-BE49-F238E27FC236}">
                <a16:creationId xmlns:a16="http://schemas.microsoft.com/office/drawing/2014/main" id="{66048888-74E5-8B47-BED7-49F52A0BF56F}"/>
              </a:ext>
            </a:extLst>
          </p:cNvPr>
          <p:cNvSpPr txBox="1"/>
          <p:nvPr/>
        </p:nvSpPr>
        <p:spPr>
          <a:xfrm>
            <a:off x="5681191" y="6538912"/>
            <a:ext cx="327268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n-lt"/>
                <a:ea typeface="+mn-ea"/>
                <a:cs typeface="+mn-cs"/>
                <a:sym typeface="Calibri"/>
              </a:rPr>
              <a:t>Graphic courtesy of National Geographic Magazine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61" name="Title 4"/>
          <p:cNvSpPr txBox="1">
            <a:spLocks noGrp="1"/>
          </p:cNvSpPr>
          <p:nvPr>
            <p:ph type="title"/>
          </p:nvPr>
        </p:nvSpPr>
        <p:spPr>
          <a:prstGeom prst="rect">
            <a:avLst/>
          </a:prstGeom>
        </p:spPr>
        <p:txBody>
          <a:bodyPr/>
          <a:lstStyle/>
          <a:p>
            <a:r>
              <a:t>Know Your Parent Plant</a:t>
            </a:r>
          </a:p>
        </p:txBody>
      </p:sp>
      <p:sp>
        <p:nvSpPr>
          <p:cNvPr id="26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263" name="Open Pollinated…"/>
          <p:cNvSpPr txBox="1"/>
          <p:nvPr/>
        </p:nvSpPr>
        <p:spPr>
          <a:xfrm>
            <a:off x="761059" y="2152649"/>
            <a:ext cx="4402641" cy="2552701"/>
          </a:xfrm>
          <a:prstGeom prst="rect">
            <a:avLst/>
          </a:prstGeom>
          <a:solidFill>
            <a:srgbClr val="C2C4A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584200">
              <a:defRPr sz="4900" b="1"/>
            </a:pPr>
            <a:r>
              <a:t>Open Pollinated</a:t>
            </a:r>
          </a:p>
          <a:p>
            <a:pPr algn="ctr" defTabSz="584200">
              <a:defRPr sz="4900" b="1"/>
            </a:pPr>
            <a:r>
              <a:t>vs.</a:t>
            </a:r>
          </a:p>
          <a:p>
            <a:pPr algn="ctr" defTabSz="584200">
              <a:defRPr sz="6000" b="1">
                <a:solidFill>
                  <a:srgbClr val="CF7E46"/>
                </a:solidFill>
              </a:defRPr>
            </a:pPr>
            <a:r>
              <a:rPr sz="4900">
                <a:solidFill>
                  <a:srgbClr val="000000"/>
                </a:solidFill>
              </a:rPr>
              <a:t>Hybrid</a:t>
            </a:r>
            <a:r>
              <a:t> </a:t>
            </a:r>
          </a:p>
        </p:txBody>
      </p:sp>
      <p:pic>
        <p:nvPicPr>
          <p:cNvPr id="264" name="IMG_5826.jpg" descr="IMG_5826.jpg"/>
          <p:cNvPicPr>
            <a:picLocks noChangeAspect="1"/>
          </p:cNvPicPr>
          <p:nvPr/>
        </p:nvPicPr>
        <p:blipFill>
          <a:blip r:embed="rId3"/>
          <a:stretch>
            <a:fillRect/>
          </a:stretch>
        </p:blipFill>
        <p:spPr>
          <a:xfrm>
            <a:off x="5612958" y="1774203"/>
            <a:ext cx="2796047" cy="4011976"/>
          </a:xfrm>
          <a:prstGeom prst="rect">
            <a:avLst/>
          </a:prstGeom>
          <a:ln w="12700">
            <a:miter lim="400000"/>
          </a:ln>
        </p:spPr>
      </p:pic>
      <p:sp>
        <p:nvSpPr>
          <p:cNvPr id="265" name="Photo/tomato            Ingrid Elsel"/>
          <p:cNvSpPr txBox="1"/>
          <p:nvPr/>
        </p:nvSpPr>
        <p:spPr>
          <a:xfrm>
            <a:off x="5612958" y="5837943"/>
            <a:ext cx="2796048" cy="2921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300" b="1">
                <a:latin typeface="Georgia"/>
                <a:ea typeface="Georgia"/>
                <a:cs typeface="Georgia"/>
                <a:sym typeface="Georgia"/>
              </a:defRPr>
            </a:lvl1pPr>
          </a:lstStyle>
          <a:p>
            <a:r>
              <a:t>Photo/tomato            Ingrid Elsel</a:t>
            </a:r>
          </a:p>
        </p:txBody>
      </p:sp>
      <p:grpSp>
        <p:nvGrpSpPr>
          <p:cNvPr id="268" name="Group"/>
          <p:cNvGrpSpPr/>
          <p:nvPr/>
        </p:nvGrpSpPr>
        <p:grpSpPr>
          <a:xfrm rot="19915715">
            <a:off x="1932885" y="4215334"/>
            <a:ext cx="4862584" cy="2012899"/>
            <a:chOff x="0" y="0"/>
            <a:chExt cx="4862583" cy="1492679"/>
          </a:xfrm>
        </p:grpSpPr>
        <p:sp>
          <p:nvSpPr>
            <p:cNvPr id="266" name="Arrow"/>
            <p:cNvSpPr/>
            <p:nvPr/>
          </p:nvSpPr>
          <p:spPr>
            <a:xfrm>
              <a:off x="0" y="0"/>
              <a:ext cx="4862583" cy="1492679"/>
            </a:xfrm>
            <a:prstGeom prst="rightArrow">
              <a:avLst>
                <a:gd name="adj1" fmla="val 32000"/>
                <a:gd name="adj2" fmla="val 54452"/>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267" name="1.8 lb. Brandywine heirloom tomato"/>
            <p:cNvSpPr txBox="1"/>
            <p:nvPr/>
          </p:nvSpPr>
          <p:spPr>
            <a:xfrm>
              <a:off x="284391" y="496112"/>
              <a:ext cx="4293801" cy="500456"/>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defTabSz="457200">
                <a:lnSpc>
                  <a:spcPct val="117999"/>
                </a:lnSpc>
                <a:defRPr sz="2100" b="1"/>
              </a:lvl1pPr>
            </a:lstStyle>
            <a:p>
              <a:r>
                <a:rPr dirty="0"/>
                <a:t>1.8 lb. Brandywine </a:t>
              </a:r>
              <a:r>
                <a:rPr sz="2400" dirty="0">
                  <a:highlight>
                    <a:srgbClr val="00FFFF"/>
                  </a:highlight>
                </a:rPr>
                <a:t>heirloom</a:t>
              </a:r>
              <a:r>
                <a:rPr dirty="0"/>
                <a:t> tomato</a:t>
              </a: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61" name="Title 4"/>
          <p:cNvSpPr txBox="1">
            <a:spLocks noGrp="1"/>
          </p:cNvSpPr>
          <p:nvPr>
            <p:ph type="title"/>
          </p:nvPr>
        </p:nvSpPr>
        <p:spPr>
          <a:prstGeom prst="rect">
            <a:avLst/>
          </a:prstGeom>
        </p:spPr>
        <p:txBody>
          <a:bodyPr/>
          <a:lstStyle/>
          <a:p>
            <a:r>
              <a:t>Know Your Parent Plant</a:t>
            </a:r>
          </a:p>
        </p:txBody>
      </p:sp>
      <p:sp>
        <p:nvSpPr>
          <p:cNvPr id="26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263" name="Open Pollinated…"/>
          <p:cNvSpPr txBox="1"/>
          <p:nvPr/>
        </p:nvSpPr>
        <p:spPr>
          <a:xfrm>
            <a:off x="648573" y="1649421"/>
            <a:ext cx="7352426" cy="856645"/>
          </a:xfrm>
          <a:prstGeom prst="rect">
            <a:avLst/>
          </a:prstGeom>
          <a:solidFill>
            <a:srgbClr val="C2C4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584200">
              <a:defRPr sz="4900" b="1"/>
            </a:pPr>
            <a:r>
              <a:rPr dirty="0"/>
              <a:t>Open Pollinated</a:t>
            </a:r>
            <a:r>
              <a:rPr lang="en-US" dirty="0"/>
              <a:t> </a:t>
            </a:r>
            <a:r>
              <a:rPr dirty="0"/>
              <a:t>vs.</a:t>
            </a:r>
            <a:r>
              <a:rPr lang="en-US" dirty="0"/>
              <a:t> </a:t>
            </a:r>
            <a:r>
              <a:rPr sz="4900" dirty="0">
                <a:solidFill>
                  <a:srgbClr val="000000"/>
                </a:solidFill>
              </a:rPr>
              <a:t>Hybrid</a:t>
            </a:r>
            <a:r>
              <a:rPr dirty="0"/>
              <a:t> </a:t>
            </a:r>
          </a:p>
        </p:txBody>
      </p:sp>
      <p:sp>
        <p:nvSpPr>
          <p:cNvPr id="2" name="TextBox 1">
            <a:extLst>
              <a:ext uri="{FF2B5EF4-FFF2-40B4-BE49-F238E27FC236}">
                <a16:creationId xmlns:a16="http://schemas.microsoft.com/office/drawing/2014/main" id="{2055F125-7B1E-3144-B2CE-33CB2243B777}"/>
              </a:ext>
            </a:extLst>
          </p:cNvPr>
          <p:cNvSpPr txBox="1"/>
          <p:nvPr/>
        </p:nvSpPr>
        <p:spPr>
          <a:xfrm>
            <a:off x="630507" y="2921972"/>
            <a:ext cx="3694279"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sng" strike="noStrike" cap="none" spc="0" normalizeH="0" baseline="0" dirty="0">
                <a:ln>
                  <a:noFill/>
                </a:ln>
                <a:solidFill>
                  <a:srgbClr val="000000"/>
                </a:solidFill>
                <a:effectLst/>
                <a:uFillTx/>
                <a:latin typeface="+mn-lt"/>
                <a:ea typeface="+mn-ea"/>
                <a:cs typeface="+mn-cs"/>
                <a:sym typeface="Calibri"/>
              </a:rPr>
              <a:t>Open-</a:t>
            </a:r>
            <a:r>
              <a:rPr lang="en-US" sz="2400" b="1" u="sng" dirty="0"/>
              <a:t>pollinated plants</a:t>
            </a:r>
          </a:p>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Have stable genetic makeup</a:t>
            </a:r>
          </a:p>
          <a:p>
            <a:pPr marL="0" marR="0" indent="0" algn="ctr" defTabSz="914400" rtl="0" fontAlgn="auto" latinLnBrk="0" hangingPunct="0">
              <a:lnSpc>
                <a:spcPct val="100000"/>
              </a:lnSpc>
              <a:spcBef>
                <a:spcPts val="0"/>
              </a:spcBef>
              <a:spcAft>
                <a:spcPts val="0"/>
              </a:spcAft>
              <a:buClrTx/>
              <a:buSzTx/>
              <a:buFontTx/>
              <a:buNone/>
              <a:tabLst/>
            </a:pPr>
            <a:r>
              <a:rPr lang="en-US" sz="2400" b="1" dirty="0"/>
              <a:t>Breed true-to type</a:t>
            </a:r>
            <a:endParaRPr kumimoji="0" lang="en-US" sz="2400" b="1" i="0" u="none" strike="noStrike" cap="none" spc="0" normalizeH="0" baseline="0" dirty="0">
              <a:ln>
                <a:noFill/>
              </a:ln>
              <a:solidFill>
                <a:srgbClr val="000000"/>
              </a:solidFill>
              <a:effectLst/>
              <a:uFillTx/>
              <a:latin typeface="+mn-lt"/>
              <a:ea typeface="+mn-ea"/>
              <a:cs typeface="+mn-cs"/>
              <a:sym typeface="Calibri"/>
            </a:endParaRPr>
          </a:p>
        </p:txBody>
      </p:sp>
      <p:sp>
        <p:nvSpPr>
          <p:cNvPr id="5" name="TextBox 4">
            <a:extLst>
              <a:ext uri="{FF2B5EF4-FFF2-40B4-BE49-F238E27FC236}">
                <a16:creationId xmlns:a16="http://schemas.microsoft.com/office/drawing/2014/main" id="{1F46B8C4-F715-954D-AED3-21AC0C76C789}"/>
              </a:ext>
            </a:extLst>
          </p:cNvPr>
          <p:cNvSpPr txBox="1"/>
          <p:nvPr/>
        </p:nvSpPr>
        <p:spPr>
          <a:xfrm>
            <a:off x="5104030" y="2921972"/>
            <a:ext cx="3197347"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sng" strike="noStrike" cap="none" spc="0" normalizeH="0" baseline="0" dirty="0">
                <a:ln>
                  <a:noFill/>
                </a:ln>
                <a:solidFill>
                  <a:srgbClr val="000000"/>
                </a:solidFill>
                <a:effectLst/>
                <a:uFillTx/>
                <a:latin typeface="+mn-lt"/>
                <a:ea typeface="+mn-ea"/>
                <a:cs typeface="+mn-cs"/>
                <a:sym typeface="Calibri"/>
              </a:rPr>
              <a:t>Hybrid plants</a:t>
            </a:r>
            <a:endParaRPr lang="en-US" sz="2400" b="1" u="sng" dirty="0"/>
          </a:p>
          <a:p>
            <a:pPr marL="0" marR="0" indent="0" algn="ctr" defTabSz="914400" rtl="0" fontAlgn="auto" latinLnBrk="0" hangingPunct="0">
              <a:lnSpc>
                <a:spcPct val="100000"/>
              </a:lnSpc>
              <a:spcBef>
                <a:spcPts val="0"/>
              </a:spcBef>
              <a:spcAft>
                <a:spcPts val="0"/>
              </a:spcAft>
              <a:buClrTx/>
              <a:buSzTx/>
              <a:buFontTx/>
              <a:buNone/>
              <a:tabLst/>
            </a:pPr>
            <a:r>
              <a:rPr lang="en-US" sz="2400" b="1" dirty="0"/>
              <a:t>Produced by crossing</a:t>
            </a:r>
          </a:p>
          <a:p>
            <a:pPr marL="0" marR="0" indent="0" algn="ctr" defTabSz="914400" rtl="0" fontAlgn="auto" latinLnBrk="0" hangingPunct="0">
              <a:lnSpc>
                <a:spcPct val="100000"/>
              </a:lnSpc>
              <a:spcBef>
                <a:spcPts val="0"/>
              </a:spcBef>
              <a:spcAft>
                <a:spcPts val="0"/>
              </a:spcAft>
              <a:buClrTx/>
              <a:buSzTx/>
              <a:buFontTx/>
              <a:buNone/>
              <a:tabLst/>
            </a:pPr>
            <a:r>
              <a:rPr lang="en-US" sz="2400" b="1" dirty="0"/>
              <a:t>t</a:t>
            </a:r>
            <a:r>
              <a:rPr kumimoji="0" lang="en-US" sz="2400" b="1" i="0" u="none" strike="noStrike" cap="none" spc="0" normalizeH="0" baseline="0" dirty="0">
                <a:ln>
                  <a:noFill/>
                </a:ln>
                <a:solidFill>
                  <a:srgbClr val="000000"/>
                </a:solidFill>
                <a:effectLst/>
                <a:uFillTx/>
                <a:latin typeface="+mn-lt"/>
                <a:ea typeface="+mn-ea"/>
                <a:cs typeface="+mn-cs"/>
                <a:sym typeface="Calibri"/>
              </a:rPr>
              <a:t>wo distinct </a:t>
            </a:r>
            <a:r>
              <a:rPr lang="en-US" sz="2400" b="1" dirty="0"/>
              <a:t>parent lines</a:t>
            </a:r>
          </a:p>
          <a:p>
            <a:pPr algn="ctr"/>
            <a:r>
              <a:rPr lang="en-US" sz="2400" b="1" dirty="0"/>
              <a:t>Often labeled F1</a:t>
            </a:r>
          </a:p>
        </p:txBody>
      </p:sp>
    </p:spTree>
    <p:extLst>
      <p:ext uri="{BB962C8B-B14F-4D97-AF65-F5344CB8AC3E}">
        <p14:creationId xmlns:p14="http://schemas.microsoft.com/office/powerpoint/2010/main" val="12022326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61" name="Title 4"/>
          <p:cNvSpPr txBox="1">
            <a:spLocks noGrp="1"/>
          </p:cNvSpPr>
          <p:nvPr>
            <p:ph type="title"/>
          </p:nvPr>
        </p:nvSpPr>
        <p:spPr>
          <a:prstGeom prst="rect">
            <a:avLst/>
          </a:prstGeom>
        </p:spPr>
        <p:txBody>
          <a:bodyPr/>
          <a:lstStyle/>
          <a:p>
            <a:r>
              <a:t>Know Your Parent Plant</a:t>
            </a:r>
          </a:p>
        </p:txBody>
      </p:sp>
      <p:sp>
        <p:nvSpPr>
          <p:cNvPr id="26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263" name="Open Pollinated…"/>
          <p:cNvSpPr txBox="1"/>
          <p:nvPr/>
        </p:nvSpPr>
        <p:spPr>
          <a:xfrm>
            <a:off x="648573" y="1649421"/>
            <a:ext cx="7352426" cy="856645"/>
          </a:xfrm>
          <a:prstGeom prst="rect">
            <a:avLst/>
          </a:prstGeom>
          <a:solidFill>
            <a:srgbClr val="C2C4A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defTabSz="584200">
              <a:defRPr sz="4900" b="1"/>
            </a:pPr>
            <a:r>
              <a:rPr dirty="0"/>
              <a:t>Open Pollinated</a:t>
            </a:r>
            <a:r>
              <a:rPr lang="en-US" dirty="0"/>
              <a:t> </a:t>
            </a:r>
            <a:endParaRPr dirty="0"/>
          </a:p>
        </p:txBody>
      </p:sp>
      <p:pic>
        <p:nvPicPr>
          <p:cNvPr id="10" name="Picture 9">
            <a:extLst>
              <a:ext uri="{FF2B5EF4-FFF2-40B4-BE49-F238E27FC236}">
                <a16:creationId xmlns:a16="http://schemas.microsoft.com/office/drawing/2014/main" id="{E15E0C94-285F-6144-9E55-4D3DEC623CA1}"/>
              </a:ext>
            </a:extLst>
          </p:cNvPr>
          <p:cNvPicPr>
            <a:picLocks noChangeAspect="1"/>
          </p:cNvPicPr>
          <p:nvPr/>
        </p:nvPicPr>
        <p:blipFill>
          <a:blip r:embed="rId3"/>
          <a:stretch>
            <a:fillRect/>
          </a:stretch>
        </p:blipFill>
        <p:spPr>
          <a:xfrm>
            <a:off x="1060077" y="3120034"/>
            <a:ext cx="1638300" cy="1231900"/>
          </a:xfrm>
          <a:prstGeom prst="rect">
            <a:avLst/>
          </a:prstGeom>
        </p:spPr>
      </p:pic>
      <p:pic>
        <p:nvPicPr>
          <p:cNvPr id="11" name="Picture 10">
            <a:extLst>
              <a:ext uri="{FF2B5EF4-FFF2-40B4-BE49-F238E27FC236}">
                <a16:creationId xmlns:a16="http://schemas.microsoft.com/office/drawing/2014/main" id="{4F653822-CC72-584C-A9AF-C99164A1058D}"/>
              </a:ext>
            </a:extLst>
          </p:cNvPr>
          <p:cNvPicPr>
            <a:picLocks noChangeAspect="1"/>
          </p:cNvPicPr>
          <p:nvPr/>
        </p:nvPicPr>
        <p:blipFill>
          <a:blip r:embed="rId4"/>
          <a:stretch>
            <a:fillRect/>
          </a:stretch>
        </p:blipFill>
        <p:spPr>
          <a:xfrm>
            <a:off x="3518336" y="4579929"/>
            <a:ext cx="1612900" cy="1257300"/>
          </a:xfrm>
          <a:prstGeom prst="rect">
            <a:avLst/>
          </a:prstGeom>
        </p:spPr>
      </p:pic>
      <p:pic>
        <p:nvPicPr>
          <p:cNvPr id="12" name="Picture 11">
            <a:extLst>
              <a:ext uri="{FF2B5EF4-FFF2-40B4-BE49-F238E27FC236}">
                <a16:creationId xmlns:a16="http://schemas.microsoft.com/office/drawing/2014/main" id="{DBE4D19F-7B61-9B42-A8F5-2D2064E2C497}"/>
              </a:ext>
            </a:extLst>
          </p:cNvPr>
          <p:cNvPicPr>
            <a:picLocks noChangeAspect="1"/>
          </p:cNvPicPr>
          <p:nvPr/>
        </p:nvPicPr>
        <p:blipFill>
          <a:blip r:embed="rId5"/>
          <a:stretch>
            <a:fillRect/>
          </a:stretch>
        </p:blipFill>
        <p:spPr>
          <a:xfrm>
            <a:off x="6445625" y="3120034"/>
            <a:ext cx="1231900" cy="1638300"/>
          </a:xfrm>
          <a:prstGeom prst="rect">
            <a:avLst/>
          </a:prstGeom>
        </p:spPr>
      </p:pic>
    </p:spTree>
    <p:extLst>
      <p:ext uri="{BB962C8B-B14F-4D97-AF65-F5344CB8AC3E}">
        <p14:creationId xmlns:p14="http://schemas.microsoft.com/office/powerpoint/2010/main" val="220241880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61" name="Title 4"/>
          <p:cNvSpPr txBox="1">
            <a:spLocks noGrp="1"/>
          </p:cNvSpPr>
          <p:nvPr>
            <p:ph type="title"/>
          </p:nvPr>
        </p:nvSpPr>
        <p:spPr>
          <a:prstGeom prst="rect">
            <a:avLst/>
          </a:prstGeom>
        </p:spPr>
        <p:txBody>
          <a:bodyPr/>
          <a:lstStyle/>
          <a:p>
            <a:r>
              <a:t>Know Your Parent Plant</a:t>
            </a:r>
          </a:p>
        </p:txBody>
      </p:sp>
      <p:sp>
        <p:nvSpPr>
          <p:cNvPr id="26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263" name="Open Pollinated…"/>
          <p:cNvSpPr txBox="1"/>
          <p:nvPr/>
        </p:nvSpPr>
        <p:spPr>
          <a:xfrm>
            <a:off x="648573" y="1649421"/>
            <a:ext cx="7352426" cy="856645"/>
          </a:xfrm>
          <a:prstGeom prst="rect">
            <a:avLst/>
          </a:prstGeom>
          <a:solidFill>
            <a:srgbClr val="C2C4A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584200">
              <a:defRPr sz="4900" b="1"/>
            </a:pPr>
            <a:r>
              <a:rPr sz="4900" dirty="0">
                <a:solidFill>
                  <a:srgbClr val="000000"/>
                </a:solidFill>
              </a:rPr>
              <a:t>Hybrid</a:t>
            </a:r>
            <a:r>
              <a:rPr dirty="0"/>
              <a:t> </a:t>
            </a:r>
          </a:p>
        </p:txBody>
      </p:sp>
      <p:pic>
        <p:nvPicPr>
          <p:cNvPr id="4" name="Picture 3">
            <a:extLst>
              <a:ext uri="{FF2B5EF4-FFF2-40B4-BE49-F238E27FC236}">
                <a16:creationId xmlns:a16="http://schemas.microsoft.com/office/drawing/2014/main" id="{616F42EB-483C-6946-8568-B116A39FA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098" y="2881482"/>
            <a:ext cx="1756149" cy="1756149"/>
          </a:xfrm>
          <a:prstGeom prst="rect">
            <a:avLst/>
          </a:prstGeom>
        </p:spPr>
      </p:pic>
      <p:pic>
        <p:nvPicPr>
          <p:cNvPr id="7" name="Picture 6">
            <a:extLst>
              <a:ext uri="{FF2B5EF4-FFF2-40B4-BE49-F238E27FC236}">
                <a16:creationId xmlns:a16="http://schemas.microsoft.com/office/drawing/2014/main" id="{B06BB6DC-BEF9-7C4A-9924-31F3737EA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942" y="4373146"/>
            <a:ext cx="1255726" cy="1569658"/>
          </a:xfrm>
          <a:prstGeom prst="rect">
            <a:avLst/>
          </a:prstGeom>
        </p:spPr>
      </p:pic>
      <p:pic>
        <p:nvPicPr>
          <p:cNvPr id="9" name="Picture 8">
            <a:extLst>
              <a:ext uri="{FF2B5EF4-FFF2-40B4-BE49-F238E27FC236}">
                <a16:creationId xmlns:a16="http://schemas.microsoft.com/office/drawing/2014/main" id="{B24170B6-16D1-F44B-980B-94F0ABFEF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452" y="2903716"/>
            <a:ext cx="1756149" cy="1469430"/>
          </a:xfrm>
          <a:prstGeom prst="rect">
            <a:avLst/>
          </a:prstGeom>
        </p:spPr>
      </p:pic>
      <p:sp>
        <p:nvSpPr>
          <p:cNvPr id="3" name="TextBox 2">
            <a:extLst>
              <a:ext uri="{FF2B5EF4-FFF2-40B4-BE49-F238E27FC236}">
                <a16:creationId xmlns:a16="http://schemas.microsoft.com/office/drawing/2014/main" id="{B9E44FF8-5C96-F246-AFFA-DB378DADEBA8}"/>
              </a:ext>
            </a:extLst>
          </p:cNvPr>
          <p:cNvSpPr txBox="1"/>
          <p:nvPr/>
        </p:nvSpPr>
        <p:spPr>
          <a:xfrm>
            <a:off x="2635623" y="3390227"/>
            <a:ext cx="121283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highlight>
                  <a:srgbClr val="00FFFF"/>
                </a:highlight>
                <a:uFillTx/>
                <a:latin typeface="+mn-lt"/>
                <a:ea typeface="+mn-ea"/>
                <a:cs typeface="+mn-cs"/>
                <a:sym typeface="Calibri"/>
              </a:rPr>
              <a:t>Hybrid seed</a:t>
            </a:r>
          </a:p>
        </p:txBody>
      </p:sp>
      <p:sp>
        <p:nvSpPr>
          <p:cNvPr id="5" name="TextBox 4">
            <a:extLst>
              <a:ext uri="{FF2B5EF4-FFF2-40B4-BE49-F238E27FC236}">
                <a16:creationId xmlns:a16="http://schemas.microsoft.com/office/drawing/2014/main" id="{A31632B5-BCC3-F348-A31D-1CBD816CB34B}"/>
              </a:ext>
            </a:extLst>
          </p:cNvPr>
          <p:cNvSpPr txBox="1"/>
          <p:nvPr/>
        </p:nvSpPr>
        <p:spPr>
          <a:xfrm>
            <a:off x="3514422" y="4828735"/>
            <a:ext cx="68063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highlight>
                  <a:srgbClr val="00FFFF"/>
                </a:highlight>
              </a:rPr>
              <a:t>Y</a:t>
            </a:r>
            <a:r>
              <a:rPr kumimoji="0" lang="en-US" sz="1800" b="0" i="0" u="none" strike="noStrike" cap="none" spc="0" normalizeH="0" baseline="0" dirty="0">
                <a:ln>
                  <a:noFill/>
                </a:ln>
                <a:solidFill>
                  <a:srgbClr val="000000"/>
                </a:solidFill>
                <a:effectLst/>
                <a:highlight>
                  <a:srgbClr val="00FFFF"/>
                </a:highlight>
                <a:uFillTx/>
                <a:latin typeface="+mn-lt"/>
                <a:ea typeface="+mn-ea"/>
                <a:cs typeface="+mn-cs"/>
                <a:sym typeface="Calibri"/>
              </a:rPr>
              <a:t>ear 2</a:t>
            </a:r>
          </a:p>
        </p:txBody>
      </p:sp>
      <p:sp>
        <p:nvSpPr>
          <p:cNvPr id="13" name="TextBox 12">
            <a:extLst>
              <a:ext uri="{FF2B5EF4-FFF2-40B4-BE49-F238E27FC236}">
                <a16:creationId xmlns:a16="http://schemas.microsoft.com/office/drawing/2014/main" id="{F4652F8C-25F1-B847-88C1-A1EC4894509B}"/>
              </a:ext>
            </a:extLst>
          </p:cNvPr>
          <p:cNvSpPr txBox="1"/>
          <p:nvPr/>
        </p:nvSpPr>
        <p:spPr>
          <a:xfrm>
            <a:off x="5295548" y="3488016"/>
            <a:ext cx="84734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a:ln>
                  <a:noFill/>
                </a:ln>
                <a:solidFill>
                  <a:srgbClr val="000000"/>
                </a:solidFill>
                <a:effectLst/>
                <a:highlight>
                  <a:srgbClr val="FFFF00"/>
                </a:highlight>
                <a:uFillTx/>
                <a:latin typeface="+mn-lt"/>
                <a:ea typeface="+mn-ea"/>
                <a:cs typeface="+mn-cs"/>
                <a:sym typeface="Calibri"/>
              </a:rPr>
              <a:t>Sungold</a:t>
            </a:r>
            <a:endParaRPr kumimoji="0" lang="en-US" sz="1800" b="0" i="0" u="none" strike="noStrike" cap="none" spc="0" normalizeH="0" baseline="0" dirty="0">
              <a:ln>
                <a:noFill/>
              </a:ln>
              <a:solidFill>
                <a:srgbClr val="000000"/>
              </a:solidFill>
              <a:effectLst/>
              <a:highlight>
                <a:srgbClr val="FFFF00"/>
              </a:highlight>
              <a:uFillTx/>
              <a:latin typeface="+mn-lt"/>
              <a:ea typeface="+mn-ea"/>
              <a:cs typeface="+mn-cs"/>
              <a:sym typeface="Calibri"/>
            </a:endParaRPr>
          </a:p>
        </p:txBody>
      </p:sp>
      <p:sp>
        <p:nvSpPr>
          <p:cNvPr id="15" name="TextBox 14">
            <a:extLst>
              <a:ext uri="{FF2B5EF4-FFF2-40B4-BE49-F238E27FC236}">
                <a16:creationId xmlns:a16="http://schemas.microsoft.com/office/drawing/2014/main" id="{0296BC2B-70A9-3243-8808-060C2C5551AA}"/>
              </a:ext>
            </a:extLst>
          </p:cNvPr>
          <p:cNvSpPr txBox="1"/>
          <p:nvPr/>
        </p:nvSpPr>
        <p:spPr>
          <a:xfrm>
            <a:off x="7231077" y="5341551"/>
            <a:ext cx="153984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highlight>
                  <a:srgbClr val="FFFF00"/>
                </a:highlight>
                <a:uFillTx/>
                <a:latin typeface="+mn-lt"/>
                <a:ea typeface="+mn-ea"/>
                <a:cs typeface="+mn-cs"/>
                <a:sym typeface="Calibri"/>
              </a:rPr>
              <a:t>Midnight Snack</a:t>
            </a:r>
          </a:p>
        </p:txBody>
      </p:sp>
      <p:pic>
        <p:nvPicPr>
          <p:cNvPr id="12" name="Picture 11">
            <a:extLst>
              <a:ext uri="{FF2B5EF4-FFF2-40B4-BE49-F238E27FC236}">
                <a16:creationId xmlns:a16="http://schemas.microsoft.com/office/drawing/2014/main" id="{089BBB77-5ED0-B64C-A0CA-C08D5EFF3B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2565" y="4828735"/>
            <a:ext cx="1180419" cy="1558153"/>
          </a:xfrm>
          <a:prstGeom prst="rect">
            <a:avLst/>
          </a:prstGeom>
        </p:spPr>
      </p:pic>
      <p:sp>
        <p:nvSpPr>
          <p:cNvPr id="8" name="Right Arrow 7">
            <a:extLst>
              <a:ext uri="{FF2B5EF4-FFF2-40B4-BE49-F238E27FC236}">
                <a16:creationId xmlns:a16="http://schemas.microsoft.com/office/drawing/2014/main" id="{B21A7FE7-26A4-4543-BEF0-4EB3418BD190}"/>
              </a:ext>
            </a:extLst>
          </p:cNvPr>
          <p:cNvSpPr/>
          <p:nvPr/>
        </p:nvSpPr>
        <p:spPr>
          <a:xfrm>
            <a:off x="225224" y="4828735"/>
            <a:ext cx="2126214" cy="733659"/>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Not like last year!</a:t>
            </a:r>
          </a:p>
        </p:txBody>
      </p:sp>
    </p:spTree>
    <p:extLst>
      <p:ext uri="{BB962C8B-B14F-4D97-AF65-F5344CB8AC3E}">
        <p14:creationId xmlns:p14="http://schemas.microsoft.com/office/powerpoint/2010/main" val="240540217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61" name="Title 4"/>
          <p:cNvSpPr txBox="1">
            <a:spLocks noGrp="1"/>
          </p:cNvSpPr>
          <p:nvPr>
            <p:ph type="title"/>
          </p:nvPr>
        </p:nvSpPr>
        <p:spPr>
          <a:prstGeom prst="rect">
            <a:avLst/>
          </a:prstGeom>
        </p:spPr>
        <p:txBody>
          <a:bodyPr/>
          <a:lstStyle/>
          <a:p>
            <a:r>
              <a:rPr dirty="0"/>
              <a:t>Know Your Parent Plant</a:t>
            </a:r>
          </a:p>
        </p:txBody>
      </p:sp>
      <p:sp>
        <p:nvSpPr>
          <p:cNvPr id="26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pic>
        <p:nvPicPr>
          <p:cNvPr id="10" name="Picture 9">
            <a:extLst>
              <a:ext uri="{FF2B5EF4-FFF2-40B4-BE49-F238E27FC236}">
                <a16:creationId xmlns:a16="http://schemas.microsoft.com/office/drawing/2014/main" id="{93F8C842-4EC4-1541-9982-1A9C6BCD9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290" y="1591099"/>
            <a:ext cx="6639419" cy="4392793"/>
          </a:xfrm>
          <a:prstGeom prst="rect">
            <a:avLst/>
          </a:prstGeom>
        </p:spPr>
      </p:pic>
      <p:sp>
        <p:nvSpPr>
          <p:cNvPr id="14" name="Title 4">
            <a:extLst>
              <a:ext uri="{FF2B5EF4-FFF2-40B4-BE49-F238E27FC236}">
                <a16:creationId xmlns:a16="http://schemas.microsoft.com/office/drawing/2014/main" id="{02C707FE-2F74-8943-ACBB-BC6C6FDD4EBF}"/>
              </a:ext>
            </a:extLst>
          </p:cNvPr>
          <p:cNvSpPr txBox="1">
            <a:spLocks/>
          </p:cNvSpPr>
          <p:nvPr/>
        </p:nvSpPr>
        <p:spPr>
          <a:xfrm>
            <a:off x="2688236" y="5983892"/>
            <a:ext cx="3767528" cy="689293"/>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9pPr>
          </a:lstStyle>
          <a:p>
            <a:pPr algn="l"/>
            <a:r>
              <a:rPr lang="en-US" sz="3600" b="1" dirty="0">
                <a:solidFill>
                  <a:schemeClr val="accent1">
                    <a:lumMod val="75000"/>
                  </a:schemeClr>
                </a:solidFill>
              </a:rPr>
              <a:t>Heirloom Varieties</a:t>
            </a:r>
          </a:p>
        </p:txBody>
      </p:sp>
    </p:spTree>
    <p:extLst>
      <p:ext uri="{BB962C8B-B14F-4D97-AF65-F5344CB8AC3E}">
        <p14:creationId xmlns:p14="http://schemas.microsoft.com/office/powerpoint/2010/main" val="242886511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72" name="Content Placeholder 2"/>
          <p:cNvSpPr txBox="1">
            <a:spLocks noGrp="1"/>
          </p:cNvSpPr>
          <p:nvPr>
            <p:ph type="body" idx="1"/>
          </p:nvPr>
        </p:nvSpPr>
        <p:spPr>
          <a:xfrm>
            <a:off x="884538" y="2052885"/>
            <a:ext cx="6049662" cy="4419601"/>
          </a:xfrm>
          <a:prstGeom prst="rect">
            <a:avLst/>
          </a:prstGeom>
        </p:spPr>
        <p:txBody>
          <a:bodyPr/>
          <a:lstStyle/>
          <a:p>
            <a:pPr marL="320842" indent="-320842">
              <a:buSzPct val="60000"/>
              <a:buBlip>
                <a:blip r:embed="rId3"/>
              </a:buBlip>
            </a:pPr>
            <a:r>
              <a:t>Start with easy crops</a:t>
            </a:r>
          </a:p>
          <a:p>
            <a:pPr marL="320842" indent="-320842">
              <a:buSzPct val="60000"/>
              <a:buBlip>
                <a:blip r:embed="rId3"/>
              </a:buBlip>
            </a:pPr>
            <a:r>
              <a:t>Grow enough plants</a:t>
            </a:r>
          </a:p>
          <a:p>
            <a:pPr marL="320842" indent="-320842">
              <a:buSzPct val="60000"/>
              <a:buBlip>
                <a:blip r:embed="rId3"/>
              </a:buBlip>
            </a:pPr>
            <a:r>
              <a:t>Put space between varieties</a:t>
            </a:r>
          </a:p>
        </p:txBody>
      </p:sp>
      <p:sp>
        <p:nvSpPr>
          <p:cNvPr id="273" name="Title 4"/>
          <p:cNvSpPr txBox="1">
            <a:spLocks noGrp="1"/>
          </p:cNvSpPr>
          <p:nvPr>
            <p:ph type="title"/>
          </p:nvPr>
        </p:nvSpPr>
        <p:spPr>
          <a:prstGeom prst="rect">
            <a:avLst/>
          </a:prstGeom>
        </p:spPr>
        <p:txBody>
          <a:bodyPr/>
          <a:lstStyle/>
          <a:p>
            <a:r>
              <a:rPr dirty="0"/>
              <a:t>Plan for Seed Saving</a:t>
            </a:r>
          </a:p>
        </p:txBody>
      </p:sp>
      <p:sp>
        <p:nvSpPr>
          <p:cNvPr id="274"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276" name="Easy Peasy Seeds Handout"/>
          <p:cNvSpPr txBox="1"/>
          <p:nvPr/>
        </p:nvSpPr>
        <p:spPr>
          <a:xfrm>
            <a:off x="2420516" y="4806900"/>
            <a:ext cx="4302967" cy="574041"/>
          </a:xfrm>
          <a:prstGeom prst="rect">
            <a:avLst/>
          </a:prstGeom>
          <a:solidFill>
            <a:schemeClr val="accent6">
              <a:lumOff val="2333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100"/>
            </a:lvl1pPr>
          </a:lstStyle>
          <a:p>
            <a:r>
              <a:t>Easy Peasy Seeds Handout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8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4" name="TextBox 3">
            <a:extLst>
              <a:ext uri="{FF2B5EF4-FFF2-40B4-BE49-F238E27FC236}">
                <a16:creationId xmlns:a16="http://schemas.microsoft.com/office/drawing/2014/main" id="{2FFF47F1-BAE2-6841-8565-F69B38C25C03}"/>
              </a:ext>
            </a:extLst>
          </p:cNvPr>
          <p:cNvSpPr txBox="1"/>
          <p:nvPr/>
        </p:nvSpPr>
        <p:spPr>
          <a:xfrm>
            <a:off x="1144895" y="2090172"/>
            <a:ext cx="7663678"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buFont typeface="Wingdings" pitchFamily="2" charset="2"/>
              <a:buChar char="Ø"/>
            </a:pPr>
            <a:r>
              <a:rPr lang="en-US" sz="2800" dirty="0">
                <a:solidFill>
                  <a:schemeClr val="accent1">
                    <a:lumMod val="50000"/>
                  </a:schemeClr>
                </a:solidFill>
                <a:effectLst/>
                <a:latin typeface="Helvetica" pitchFamily="2" charset="0"/>
              </a:rPr>
              <a:t>Peas, </a:t>
            </a:r>
          </a:p>
          <a:p>
            <a:pPr marL="457200" indent="-457200">
              <a:buFont typeface="Wingdings" pitchFamily="2" charset="2"/>
              <a:buChar char="Ø"/>
            </a:pPr>
            <a:r>
              <a:rPr lang="en-US" sz="2800" dirty="0">
                <a:solidFill>
                  <a:schemeClr val="accent1">
                    <a:lumMod val="50000"/>
                  </a:schemeClr>
                </a:solidFill>
                <a:effectLst/>
                <a:latin typeface="Helvetica" pitchFamily="2" charset="0"/>
              </a:rPr>
              <a:t>Beans, </a:t>
            </a:r>
          </a:p>
          <a:p>
            <a:pPr marL="457200" indent="-457200">
              <a:buFont typeface="Wingdings" pitchFamily="2" charset="2"/>
              <a:buChar char="Ø"/>
            </a:pPr>
            <a:r>
              <a:rPr lang="en-US" sz="2800" dirty="0">
                <a:solidFill>
                  <a:schemeClr val="accent1">
                    <a:lumMod val="50000"/>
                  </a:schemeClr>
                </a:solidFill>
                <a:effectLst/>
                <a:latin typeface="Helvetica" pitchFamily="2" charset="0"/>
              </a:rPr>
              <a:t>Lettuce, </a:t>
            </a:r>
          </a:p>
          <a:p>
            <a:pPr marL="457200" indent="-457200">
              <a:buFont typeface="Wingdings" pitchFamily="2" charset="2"/>
              <a:buChar char="Ø"/>
            </a:pPr>
            <a:r>
              <a:rPr lang="en-US" sz="2800" dirty="0">
                <a:solidFill>
                  <a:schemeClr val="accent1">
                    <a:lumMod val="50000"/>
                  </a:schemeClr>
                </a:solidFill>
                <a:effectLst/>
                <a:latin typeface="Helvetica" pitchFamily="2" charset="0"/>
              </a:rPr>
              <a:t>Tomatoes, </a:t>
            </a:r>
          </a:p>
          <a:p>
            <a:pPr marL="457200" indent="-457200">
              <a:buFont typeface="Wingdings" pitchFamily="2" charset="2"/>
              <a:buChar char="Ø"/>
            </a:pPr>
            <a:r>
              <a:rPr lang="en-US" sz="2800" dirty="0">
                <a:solidFill>
                  <a:schemeClr val="accent1">
                    <a:lumMod val="50000"/>
                  </a:schemeClr>
                </a:solidFill>
                <a:effectLst/>
                <a:latin typeface="Helvetica" pitchFamily="2" charset="0"/>
              </a:rPr>
              <a:t>Arugula - (crosses with wild arugula weeds), </a:t>
            </a:r>
          </a:p>
          <a:p>
            <a:pPr marL="457200" indent="-457200">
              <a:buFont typeface="Wingdings" pitchFamily="2" charset="2"/>
              <a:buChar char="Ø"/>
            </a:pPr>
            <a:r>
              <a:rPr lang="en-US" sz="2800" dirty="0">
                <a:solidFill>
                  <a:schemeClr val="accent1">
                    <a:lumMod val="50000"/>
                  </a:schemeClr>
                </a:solidFill>
                <a:effectLst/>
                <a:latin typeface="Helvetica" pitchFamily="2" charset="0"/>
              </a:rPr>
              <a:t>Dill - (crosses with wild dill weeds)</a:t>
            </a:r>
          </a:p>
        </p:txBody>
      </p:sp>
      <p:sp>
        <p:nvSpPr>
          <p:cNvPr id="8" name="Title 4">
            <a:extLst>
              <a:ext uri="{FF2B5EF4-FFF2-40B4-BE49-F238E27FC236}">
                <a16:creationId xmlns:a16="http://schemas.microsoft.com/office/drawing/2014/main" id="{DB332C61-647E-DD4B-BA97-D26231042CB0}"/>
              </a:ext>
            </a:extLst>
          </p:cNvPr>
          <p:cNvSpPr txBox="1">
            <a:spLocks/>
          </p:cNvSpPr>
          <p:nvPr/>
        </p:nvSpPr>
        <p:spPr>
          <a:xfrm>
            <a:off x="174239" y="379571"/>
            <a:ext cx="8229600" cy="834632"/>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9pPr>
          </a:lstStyle>
          <a:p>
            <a:r>
              <a:rPr lang="en-US" dirty="0">
                <a:latin typeface="Helvetica" pitchFamily="2" charset="0"/>
              </a:rPr>
              <a:t>Easy Peas-y</a:t>
            </a:r>
          </a:p>
        </p:txBody>
      </p:sp>
      <p:sp>
        <p:nvSpPr>
          <p:cNvPr id="7" name="TextBox 6">
            <a:extLst>
              <a:ext uri="{FF2B5EF4-FFF2-40B4-BE49-F238E27FC236}">
                <a16:creationId xmlns:a16="http://schemas.microsoft.com/office/drawing/2014/main" id="{DDEBF9F1-004C-2240-AA2D-3FA4F6170DEB}"/>
              </a:ext>
            </a:extLst>
          </p:cNvPr>
          <p:cNvSpPr txBox="1"/>
          <p:nvPr/>
        </p:nvSpPr>
        <p:spPr>
          <a:xfrm>
            <a:off x="1368689" y="5186517"/>
            <a:ext cx="584070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US" sz="2400" dirty="0">
                <a:solidFill>
                  <a:schemeClr val="accent1">
                    <a:lumMod val="50000"/>
                  </a:schemeClr>
                </a:solidFill>
                <a:latin typeface="Helvetica" pitchFamily="2" charset="0"/>
              </a:rPr>
              <a:t>Watch videos </a:t>
            </a:r>
          </a:p>
          <a:p>
            <a:pPr algn="ctr"/>
            <a:r>
              <a:rPr lang="en-US" sz="2400" dirty="0">
                <a:solidFill>
                  <a:schemeClr val="accent1">
                    <a:lumMod val="50000"/>
                  </a:schemeClr>
                </a:solidFill>
                <a:latin typeface="Helvetica" pitchFamily="2" charset="0"/>
              </a:rPr>
              <a:t>on saving Peas and Beans and Lettuce </a:t>
            </a:r>
          </a:p>
          <a:p>
            <a:pPr algn="ctr"/>
            <a:r>
              <a:rPr lang="en-US" sz="2400" dirty="0">
                <a:solidFill>
                  <a:schemeClr val="accent1">
                    <a:lumMod val="50000"/>
                  </a:schemeClr>
                </a:solidFill>
                <a:latin typeface="Helvetica" pitchFamily="2" charset="0"/>
              </a:rPr>
              <a:t>to help you get started.   (Resource sheet)</a:t>
            </a:r>
          </a:p>
        </p:txBody>
      </p:sp>
    </p:spTree>
    <p:extLst>
      <p:ext uri="{BB962C8B-B14F-4D97-AF65-F5344CB8AC3E}">
        <p14:creationId xmlns:p14="http://schemas.microsoft.com/office/powerpoint/2010/main" val="320045996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8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 name="Now, let’s look at the seed saving chart handout">
            <a:extLst>
              <a:ext uri="{FF2B5EF4-FFF2-40B4-BE49-F238E27FC236}">
                <a16:creationId xmlns:a16="http://schemas.microsoft.com/office/drawing/2014/main" id="{77C60725-0F1D-8842-97D8-2ABDB9A7C863}"/>
              </a:ext>
            </a:extLst>
          </p:cNvPr>
          <p:cNvSpPr txBox="1"/>
          <p:nvPr/>
        </p:nvSpPr>
        <p:spPr>
          <a:xfrm>
            <a:off x="1072966" y="2992728"/>
            <a:ext cx="6998068" cy="584775"/>
          </a:xfrm>
          <a:prstGeom prst="rect">
            <a:avLst/>
          </a:prstGeom>
          <a:solidFill>
            <a:schemeClr val="accent5">
              <a:lumOff val="2323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100"/>
            </a:lvl1pPr>
          </a:lstStyle>
          <a:p>
            <a:r>
              <a:rPr sz="3200" b="1" dirty="0">
                <a:solidFill>
                  <a:schemeClr val="accent1">
                    <a:lumMod val="75000"/>
                  </a:schemeClr>
                </a:solidFill>
              </a:rPr>
              <a:t>Now, let’s look at the </a:t>
            </a:r>
            <a:r>
              <a:rPr lang="en-US" sz="3200" b="1" u="sng" dirty="0">
                <a:solidFill>
                  <a:schemeClr val="accent1">
                    <a:lumMod val="75000"/>
                  </a:schemeClr>
                </a:solidFill>
              </a:rPr>
              <a:t>Saving S</a:t>
            </a:r>
            <a:r>
              <a:rPr sz="3200" b="1" u="sng" dirty="0">
                <a:solidFill>
                  <a:schemeClr val="accent1">
                    <a:lumMod val="75000"/>
                  </a:schemeClr>
                </a:solidFill>
              </a:rPr>
              <a:t>eed</a:t>
            </a:r>
            <a:r>
              <a:rPr lang="en-US" sz="3200" b="1" u="sng" dirty="0">
                <a:solidFill>
                  <a:schemeClr val="accent1">
                    <a:lumMod val="75000"/>
                  </a:schemeClr>
                </a:solidFill>
              </a:rPr>
              <a:t>s</a:t>
            </a:r>
            <a:r>
              <a:rPr lang="en-US" sz="3200" b="1" dirty="0">
                <a:solidFill>
                  <a:schemeClr val="accent1">
                    <a:lumMod val="75000"/>
                  </a:schemeClr>
                </a:solidFill>
              </a:rPr>
              <a:t> chart</a:t>
            </a:r>
            <a:endParaRPr sz="3200" b="1" dirty="0">
              <a:solidFill>
                <a:schemeClr val="accent1">
                  <a:lumMod val="75000"/>
                </a:schemeClr>
              </a:solidFill>
            </a:endParaRPr>
          </a:p>
        </p:txBody>
      </p:sp>
    </p:spTree>
    <p:extLst>
      <p:ext uri="{BB962C8B-B14F-4D97-AF65-F5344CB8AC3E}">
        <p14:creationId xmlns:p14="http://schemas.microsoft.com/office/powerpoint/2010/main" val="148904343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8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pic>
        <p:nvPicPr>
          <p:cNvPr id="3" name="Picture 2">
            <a:extLst>
              <a:ext uri="{FF2B5EF4-FFF2-40B4-BE49-F238E27FC236}">
                <a16:creationId xmlns:a16="http://schemas.microsoft.com/office/drawing/2014/main" id="{5A722624-CB57-8B48-99BF-D9614B33A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716" y="385645"/>
            <a:ext cx="6236568" cy="5874869"/>
          </a:xfrm>
          <a:prstGeom prst="rect">
            <a:avLst/>
          </a:prstGeom>
        </p:spPr>
      </p:pic>
      <p:sp>
        <p:nvSpPr>
          <p:cNvPr id="282" name="Oval"/>
          <p:cNvSpPr/>
          <p:nvPr/>
        </p:nvSpPr>
        <p:spPr>
          <a:xfrm>
            <a:off x="3769112" y="875403"/>
            <a:ext cx="827900" cy="5631294"/>
          </a:xfrm>
          <a:prstGeom prst="ellipse">
            <a:avLst/>
          </a:prstGeom>
          <a:ln w="76200">
            <a:solidFill>
              <a:schemeClr val="accent2"/>
            </a:solidFill>
          </a:ln>
          <a:effectLst>
            <a:outerShdw blurRad="38100" dist="23000" dir="5400000" rotWithShape="0">
              <a:srgbClr val="000000">
                <a:alpha val="35000"/>
              </a:srgbClr>
            </a:outerShdw>
          </a:effectLst>
        </p:spPr>
        <p:txBody>
          <a:bodyPr lIns="45719" rIns="45719" anchor="ctr"/>
          <a:lstStyle/>
          <a:p>
            <a:endParaRPr dirty="0"/>
          </a:p>
        </p:txBody>
      </p:sp>
      <p:sp>
        <p:nvSpPr>
          <p:cNvPr id="6" name="Arrow">
            <a:extLst>
              <a:ext uri="{FF2B5EF4-FFF2-40B4-BE49-F238E27FC236}">
                <a16:creationId xmlns:a16="http://schemas.microsoft.com/office/drawing/2014/main" id="{F24097E1-D7AB-6F4A-B83F-611FEF852B86}"/>
              </a:ext>
            </a:extLst>
          </p:cNvPr>
          <p:cNvSpPr/>
          <p:nvPr/>
        </p:nvSpPr>
        <p:spPr>
          <a:xfrm rot="1647931">
            <a:off x="2690844" y="720862"/>
            <a:ext cx="1270001" cy="456361"/>
          </a:xfrm>
          <a:prstGeom prst="rightArrow">
            <a:avLst>
              <a:gd name="adj1" fmla="val 32000"/>
              <a:gd name="adj2" fmla="val 178105"/>
            </a:avLst>
          </a:prstGeom>
          <a:solidFill>
            <a:srgbClr val="C00000"/>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283" name="Arrow"/>
          <p:cNvSpPr/>
          <p:nvPr/>
        </p:nvSpPr>
        <p:spPr>
          <a:xfrm rot="1647931">
            <a:off x="1721893" y="652799"/>
            <a:ext cx="1270001" cy="456361"/>
          </a:xfrm>
          <a:prstGeom prst="rightArrow">
            <a:avLst>
              <a:gd name="adj1" fmla="val 32000"/>
              <a:gd name="adj2" fmla="val 178105"/>
            </a:avLst>
          </a:prstGeom>
          <a:solidFill>
            <a:schemeClr val="accent6"/>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dirty="0"/>
          </a:p>
        </p:txBody>
      </p:sp>
      <p:sp>
        <p:nvSpPr>
          <p:cNvPr id="2" name="TextBox 1">
            <a:extLst>
              <a:ext uri="{FF2B5EF4-FFF2-40B4-BE49-F238E27FC236}">
                <a16:creationId xmlns:a16="http://schemas.microsoft.com/office/drawing/2014/main" id="{B9396DEC-4C5D-7F47-9281-A69EDE451356}"/>
              </a:ext>
            </a:extLst>
          </p:cNvPr>
          <p:cNvSpPr txBox="1"/>
          <p:nvPr/>
        </p:nvSpPr>
        <p:spPr>
          <a:xfrm>
            <a:off x="2297151" y="8720254"/>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Box 3">
            <a:extLst>
              <a:ext uri="{FF2B5EF4-FFF2-40B4-BE49-F238E27FC236}">
                <a16:creationId xmlns:a16="http://schemas.microsoft.com/office/drawing/2014/main" id="{4CBD913F-E623-CC4E-BC4B-78BA139B883F}"/>
              </a:ext>
            </a:extLst>
          </p:cNvPr>
          <p:cNvSpPr txBox="1"/>
          <p:nvPr/>
        </p:nvSpPr>
        <p:spPr>
          <a:xfrm>
            <a:off x="2297151" y="9411629"/>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TextBox 4">
            <a:extLst>
              <a:ext uri="{FF2B5EF4-FFF2-40B4-BE49-F238E27FC236}">
                <a16:creationId xmlns:a16="http://schemas.microsoft.com/office/drawing/2014/main" id="{6CD53D22-E9FB-B141-B59E-AF53CEEA2075}"/>
              </a:ext>
            </a:extLst>
          </p:cNvPr>
          <p:cNvSpPr txBox="1"/>
          <p:nvPr/>
        </p:nvSpPr>
        <p:spPr>
          <a:xfrm>
            <a:off x="779765" y="1075047"/>
            <a:ext cx="107336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highlight>
                  <a:srgbClr val="FFFF00"/>
                </a:highlight>
                <a:uFillTx/>
                <a:latin typeface="+mn-lt"/>
                <a:ea typeface="+mn-ea"/>
                <a:cs typeface="+mn-cs"/>
                <a:sym typeface="Calibri"/>
              </a:rPr>
              <a:t>Download</a:t>
            </a:r>
          </a:p>
        </p:txBody>
      </p:sp>
    </p:spTree>
    <p:extLst>
      <p:ext uri="{BB962C8B-B14F-4D97-AF65-F5344CB8AC3E}">
        <p14:creationId xmlns:p14="http://schemas.microsoft.com/office/powerpoint/2010/main" val="25132662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7"/>
          <p:cNvSpPr txBox="1">
            <a:spLocks noGrp="1"/>
          </p:cNvSpPr>
          <p:nvPr>
            <p:ph type="title"/>
          </p:nvPr>
        </p:nvSpPr>
        <p:spPr>
          <a:xfrm>
            <a:off x="457200" y="274638"/>
            <a:ext cx="8229600" cy="1143002"/>
          </a:xfrm>
          <a:prstGeom prst="rect">
            <a:avLst/>
          </a:prstGeom>
        </p:spPr>
        <p:txBody>
          <a:bodyPr/>
          <a:lstStyle/>
          <a:p>
            <a:r>
              <a:t>Who Are Master Gardeners?</a:t>
            </a:r>
          </a:p>
        </p:txBody>
      </p:sp>
      <p:sp>
        <p:nvSpPr>
          <p:cNvPr id="208" name="Text Placeholder 8"/>
          <p:cNvSpPr txBox="1">
            <a:spLocks noGrp="1"/>
          </p:cNvSpPr>
          <p:nvPr>
            <p:ph type="body" idx="1"/>
          </p:nvPr>
        </p:nvSpPr>
        <p:spPr>
          <a:xfrm>
            <a:off x="457200" y="1600199"/>
            <a:ext cx="8229600" cy="4038603"/>
          </a:xfrm>
          <a:prstGeom prst="rect">
            <a:avLst/>
          </a:prstGeom>
        </p:spPr>
        <p:txBody>
          <a:bodyPr/>
          <a:lstStyle/>
          <a:p>
            <a:pPr>
              <a:spcBef>
                <a:spcPts val="600"/>
              </a:spcBef>
              <a:defRPr sz="2900">
                <a:solidFill>
                  <a:schemeClr val="accent2"/>
                </a:solidFill>
              </a:defRPr>
            </a:pPr>
            <a:r>
              <a:rPr dirty="0"/>
              <a:t>Where to find us…</a:t>
            </a:r>
          </a:p>
          <a:p>
            <a:pPr>
              <a:spcBef>
                <a:spcPts val="600"/>
              </a:spcBef>
              <a:defRPr sz="2700"/>
            </a:pPr>
            <a:r>
              <a:rPr dirty="0"/>
              <a:t>Online, in the Media, and Special Publications</a:t>
            </a:r>
            <a:endParaRPr sz="2900" dirty="0"/>
          </a:p>
          <a:p>
            <a:pPr marL="742950" lvl="1" indent="-285750">
              <a:spcBef>
                <a:spcPts val="500"/>
              </a:spcBef>
              <a:buFont typeface="Calibri"/>
              <a:defRPr sz="2200"/>
            </a:pPr>
            <a:r>
              <a:rPr dirty="0"/>
              <a:t>Hotline: Call </a:t>
            </a:r>
            <a:r>
              <a:rPr b="1" dirty="0"/>
              <a:t>(530) 889-7388 </a:t>
            </a:r>
            <a:r>
              <a:rPr dirty="0"/>
              <a:t>or submit your questions online</a:t>
            </a:r>
          </a:p>
          <a:p>
            <a:pPr marL="742950" lvl="1" indent="-285750">
              <a:spcBef>
                <a:spcPts val="500"/>
              </a:spcBef>
              <a:buFont typeface="Calibri"/>
              <a:defRPr sz="2200"/>
            </a:pPr>
            <a:r>
              <a:rPr dirty="0"/>
              <a:t>Website: </a:t>
            </a:r>
            <a:r>
              <a:rPr dirty="0" err="1"/>
              <a:t>pcmg.ucanr.org</a:t>
            </a:r>
            <a:endParaRPr dirty="0"/>
          </a:p>
          <a:p>
            <a:pPr marL="742950" lvl="1" indent="-285750">
              <a:spcBef>
                <a:spcPts val="500"/>
              </a:spcBef>
              <a:buFont typeface="Calibri"/>
              <a:defRPr sz="2200"/>
            </a:pPr>
            <a:r>
              <a:rPr dirty="0"/>
              <a:t>Facebook, Twitter, Instagram</a:t>
            </a:r>
            <a:endParaRPr sz="2400" dirty="0"/>
          </a:p>
          <a:p>
            <a:pPr marL="742950" lvl="1" indent="-285750">
              <a:spcBef>
                <a:spcPts val="500"/>
              </a:spcBef>
              <a:buFont typeface="Calibri"/>
              <a:defRPr sz="2200"/>
            </a:pPr>
            <a:r>
              <a:rPr dirty="0"/>
              <a:t>Gold Country Media monthly column </a:t>
            </a:r>
          </a:p>
          <a:p>
            <a:pPr marL="742950" lvl="1" indent="-285750">
              <a:spcBef>
                <a:spcPts val="500"/>
              </a:spcBef>
              <a:buFont typeface="Calibri"/>
              <a:defRPr sz="2200" i="1"/>
            </a:pPr>
            <a:r>
              <a:rPr dirty="0"/>
              <a:t>Curious Gardener quarterly</a:t>
            </a:r>
            <a:r>
              <a:rPr i="0" dirty="0"/>
              <a:t> newsletter; email and on website</a:t>
            </a:r>
          </a:p>
          <a:p>
            <a:pPr marL="742950" lvl="1" indent="-285750">
              <a:spcBef>
                <a:spcPts val="500"/>
              </a:spcBef>
              <a:buFont typeface="Calibri"/>
              <a:defRPr sz="2200" i="1"/>
            </a:pPr>
            <a:r>
              <a:rPr dirty="0"/>
              <a:t>Gardening Guide</a:t>
            </a:r>
            <a:r>
              <a:rPr lang="en-US" dirty="0"/>
              <a:t> and Calendar</a:t>
            </a:r>
            <a:endParaRPr dirty="0"/>
          </a:p>
        </p:txBody>
      </p:sp>
      <p:sp>
        <p:nvSpPr>
          <p:cNvPr id="209" name="Slide Number Placeholder 3"/>
          <p:cNvSpPr txBox="1">
            <a:spLocks noGrp="1"/>
          </p:cNvSpPr>
          <p:nvPr>
            <p:ph type="sldNum" sz="quarter" idx="4294967295"/>
          </p:nvPr>
        </p:nvSpPr>
        <p:spPr>
          <a:xfrm>
            <a:off x="8505417" y="6404291"/>
            <a:ext cx="1813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87" name="Content Placeholder 2"/>
          <p:cNvSpPr txBox="1">
            <a:spLocks noGrp="1"/>
          </p:cNvSpPr>
          <p:nvPr>
            <p:ph type="body" idx="1"/>
          </p:nvPr>
        </p:nvSpPr>
        <p:spPr>
          <a:xfrm>
            <a:off x="793402" y="1938965"/>
            <a:ext cx="6049662" cy="4419601"/>
          </a:xfrm>
          <a:prstGeom prst="rect">
            <a:avLst/>
          </a:prstGeom>
        </p:spPr>
        <p:txBody>
          <a:bodyPr/>
          <a:lstStyle/>
          <a:p>
            <a:pPr marL="320842" indent="-320842">
              <a:buSzPct val="60000"/>
              <a:buBlip>
                <a:blip r:embed="rId2"/>
              </a:buBlip>
            </a:pPr>
            <a:r>
              <a:t>Know when seeds are mature</a:t>
            </a:r>
          </a:p>
          <a:p>
            <a:pPr marL="320842" indent="-320842">
              <a:buSzPct val="60000"/>
              <a:buBlip>
                <a:blip r:embed="rId2"/>
              </a:buBlip>
            </a:pPr>
            <a:r>
              <a:t>Collect your bounty</a:t>
            </a:r>
          </a:p>
          <a:p>
            <a:pPr marL="320842" indent="-320842">
              <a:buSzPct val="60000"/>
              <a:buBlip>
                <a:blip r:embed="rId2"/>
              </a:buBlip>
            </a:pPr>
            <a:r>
              <a:t>Store safely</a:t>
            </a:r>
          </a:p>
        </p:txBody>
      </p:sp>
      <p:sp>
        <p:nvSpPr>
          <p:cNvPr id="288" name="Title 4"/>
          <p:cNvSpPr txBox="1">
            <a:spLocks noGrp="1"/>
          </p:cNvSpPr>
          <p:nvPr>
            <p:ph type="title"/>
          </p:nvPr>
        </p:nvSpPr>
        <p:spPr>
          <a:prstGeom prst="rect">
            <a:avLst/>
          </a:prstGeom>
        </p:spPr>
        <p:txBody>
          <a:bodyPr/>
          <a:lstStyle/>
          <a:p>
            <a:r>
              <a:rPr lang="en-US" dirty="0"/>
              <a:t>How to Save Seeds</a:t>
            </a:r>
            <a:endParaRPr dirty="0"/>
          </a:p>
        </p:txBody>
      </p:sp>
      <p:sp>
        <p:nvSpPr>
          <p:cNvPr id="289"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91" name="Title 4"/>
          <p:cNvSpPr txBox="1">
            <a:spLocks noGrp="1"/>
          </p:cNvSpPr>
          <p:nvPr>
            <p:ph type="title"/>
          </p:nvPr>
        </p:nvSpPr>
        <p:spPr>
          <a:prstGeom prst="rect">
            <a:avLst/>
          </a:prstGeom>
        </p:spPr>
        <p:txBody>
          <a:bodyPr/>
          <a:lstStyle/>
          <a:p>
            <a:r>
              <a:t>Mature Seeds</a:t>
            </a:r>
          </a:p>
        </p:txBody>
      </p:sp>
      <p:sp>
        <p:nvSpPr>
          <p:cNvPr id="29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293" name="images-1.jpeg" descr="images-1.jpeg"/>
          <p:cNvPicPr>
            <a:picLocks noChangeAspect="1"/>
          </p:cNvPicPr>
          <p:nvPr/>
        </p:nvPicPr>
        <p:blipFill>
          <a:blip r:embed="rId2"/>
          <a:stretch>
            <a:fillRect/>
          </a:stretch>
        </p:blipFill>
        <p:spPr>
          <a:xfrm>
            <a:off x="2825750" y="1455604"/>
            <a:ext cx="3492500" cy="2095501"/>
          </a:xfrm>
          <a:prstGeom prst="rect">
            <a:avLst/>
          </a:prstGeom>
          <a:ln w="12700">
            <a:miter lim="400000"/>
          </a:ln>
        </p:spPr>
      </p:pic>
      <p:pic>
        <p:nvPicPr>
          <p:cNvPr id="294" name="Lactuca_sativa_plant5.jpg" descr="Lactuca_sativa_plant5.jpg"/>
          <p:cNvPicPr>
            <a:picLocks noChangeAspect="1"/>
          </p:cNvPicPr>
          <p:nvPr/>
        </p:nvPicPr>
        <p:blipFill>
          <a:blip r:embed="rId3"/>
          <a:stretch>
            <a:fillRect/>
          </a:stretch>
        </p:blipFill>
        <p:spPr>
          <a:xfrm>
            <a:off x="500966" y="3905802"/>
            <a:ext cx="2393650" cy="2230882"/>
          </a:xfrm>
          <a:prstGeom prst="rect">
            <a:avLst/>
          </a:prstGeom>
          <a:ln w="12700">
            <a:miter lim="400000"/>
          </a:ln>
        </p:spPr>
      </p:pic>
      <p:pic>
        <p:nvPicPr>
          <p:cNvPr id="295" name="Unknown-1.jpeg" descr="Unknown-1.jpeg"/>
          <p:cNvPicPr>
            <a:picLocks noChangeAspect="1"/>
          </p:cNvPicPr>
          <p:nvPr/>
        </p:nvPicPr>
        <p:blipFill>
          <a:blip r:embed="rId4"/>
          <a:stretch>
            <a:fillRect/>
          </a:stretch>
        </p:blipFill>
        <p:spPr>
          <a:xfrm>
            <a:off x="5384488" y="3975652"/>
            <a:ext cx="3024592" cy="2012729"/>
          </a:xfrm>
          <a:prstGeom prst="rect">
            <a:avLst/>
          </a:prstGeom>
          <a:ln w="12700">
            <a:miter lim="400000"/>
          </a:ln>
        </p:spPr>
      </p:pic>
      <p:sp>
        <p:nvSpPr>
          <p:cNvPr id="296" name="Tomatoes"/>
          <p:cNvSpPr txBox="1"/>
          <p:nvPr/>
        </p:nvSpPr>
        <p:spPr>
          <a:xfrm>
            <a:off x="6174290" y="6206238"/>
            <a:ext cx="943738" cy="31234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400" b="1">
                <a:latin typeface="Helvetica Neue"/>
                <a:ea typeface="Helvetica Neue"/>
                <a:cs typeface="Helvetica Neue"/>
                <a:sym typeface="Helvetica Neue"/>
              </a:defRPr>
            </a:lvl1pPr>
          </a:lstStyle>
          <a:p>
            <a:r>
              <a:t>Tomatoes</a:t>
            </a:r>
          </a:p>
        </p:txBody>
      </p:sp>
      <p:sp>
        <p:nvSpPr>
          <p:cNvPr id="297" name="Bean seeds"/>
          <p:cNvSpPr txBox="1"/>
          <p:nvPr/>
        </p:nvSpPr>
        <p:spPr>
          <a:xfrm>
            <a:off x="4020921" y="3589071"/>
            <a:ext cx="1102158" cy="31234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400" b="1">
                <a:latin typeface="Helvetica Neue"/>
                <a:ea typeface="Helvetica Neue"/>
                <a:cs typeface="Helvetica Neue"/>
                <a:sym typeface="Helvetica Neue"/>
              </a:defRPr>
            </a:lvl1pPr>
          </a:lstStyle>
          <a:p>
            <a:r>
              <a:t>Bean seeds</a:t>
            </a:r>
          </a:p>
        </p:txBody>
      </p:sp>
      <p:sp>
        <p:nvSpPr>
          <p:cNvPr id="298" name="Lettuce seeds"/>
          <p:cNvSpPr txBox="1"/>
          <p:nvPr/>
        </p:nvSpPr>
        <p:spPr>
          <a:xfrm>
            <a:off x="1031574" y="6206238"/>
            <a:ext cx="1332434" cy="31234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4200">
              <a:defRPr sz="1400" b="1">
                <a:latin typeface="Helvetica Neue"/>
                <a:ea typeface="Helvetica Neue"/>
                <a:cs typeface="Helvetica Neue"/>
                <a:sym typeface="Helvetica Neue"/>
              </a:defRPr>
            </a:lvl1pPr>
          </a:lstStyle>
          <a:p>
            <a:r>
              <a:t>Lettuce seeds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00" name="Title 4"/>
          <p:cNvSpPr txBox="1">
            <a:spLocks noGrp="1"/>
          </p:cNvSpPr>
          <p:nvPr>
            <p:ph type="title"/>
          </p:nvPr>
        </p:nvSpPr>
        <p:spPr>
          <a:prstGeom prst="rect">
            <a:avLst/>
          </a:prstGeom>
        </p:spPr>
        <p:txBody>
          <a:bodyPr/>
          <a:lstStyle/>
          <a:p>
            <a:r>
              <a:t>Bag Fragile Seeds</a:t>
            </a:r>
          </a:p>
        </p:txBody>
      </p:sp>
      <p:sp>
        <p:nvSpPr>
          <p:cNvPr id="301"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302" name="page29image3852832.jpg" descr="page29image3852832.jpg"/>
          <p:cNvPicPr>
            <a:picLocks noChangeAspect="1"/>
          </p:cNvPicPr>
          <p:nvPr/>
        </p:nvPicPr>
        <p:blipFill>
          <a:blip r:embed="rId2"/>
          <a:stretch>
            <a:fillRect/>
          </a:stretch>
        </p:blipFill>
        <p:spPr>
          <a:xfrm>
            <a:off x="1862493" y="1673467"/>
            <a:ext cx="5419014" cy="465571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04" name="Title 4"/>
          <p:cNvSpPr txBox="1">
            <a:spLocks noGrp="1"/>
          </p:cNvSpPr>
          <p:nvPr>
            <p:ph type="title"/>
          </p:nvPr>
        </p:nvSpPr>
        <p:spPr>
          <a:prstGeom prst="rect">
            <a:avLst/>
          </a:prstGeom>
        </p:spPr>
        <p:txBody>
          <a:bodyPr/>
          <a:lstStyle>
            <a:lvl1pPr>
              <a:defRPr b="1"/>
            </a:lvl1pPr>
          </a:lstStyle>
          <a:p>
            <a:r>
              <a:t>Save Your Seeds</a:t>
            </a:r>
          </a:p>
        </p:txBody>
      </p:sp>
      <p:sp>
        <p:nvSpPr>
          <p:cNvPr id="305"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pic>
        <p:nvPicPr>
          <p:cNvPr id="307" name="images-2.jpeg" descr="images-2.jpeg"/>
          <p:cNvPicPr>
            <a:picLocks noChangeAspect="1"/>
          </p:cNvPicPr>
          <p:nvPr/>
        </p:nvPicPr>
        <p:blipFill>
          <a:blip r:embed="rId3"/>
          <a:stretch>
            <a:fillRect/>
          </a:stretch>
        </p:blipFill>
        <p:spPr>
          <a:xfrm>
            <a:off x="755220" y="2419781"/>
            <a:ext cx="3834909" cy="2519687"/>
          </a:xfrm>
          <a:prstGeom prst="rect">
            <a:avLst/>
          </a:prstGeom>
          <a:ln w="12700">
            <a:miter lim="400000"/>
          </a:ln>
        </p:spPr>
      </p:pic>
      <p:pic>
        <p:nvPicPr>
          <p:cNvPr id="308" name="images-3.jpeg" descr="images-3.jpeg"/>
          <p:cNvPicPr>
            <a:picLocks noChangeAspect="1"/>
          </p:cNvPicPr>
          <p:nvPr/>
        </p:nvPicPr>
        <p:blipFill>
          <a:blip r:embed="rId4"/>
          <a:stretch>
            <a:fillRect/>
          </a:stretch>
        </p:blipFill>
        <p:spPr>
          <a:xfrm>
            <a:off x="5137389" y="1894115"/>
            <a:ext cx="3390801" cy="3020377"/>
          </a:xfrm>
          <a:prstGeom prst="rect">
            <a:avLst/>
          </a:prstGeom>
          <a:ln w="12700">
            <a:miter lim="400000"/>
          </a:ln>
        </p:spPr>
      </p:pic>
      <p:sp>
        <p:nvSpPr>
          <p:cNvPr id="309" name="Decanting Seeds"/>
          <p:cNvSpPr txBox="1"/>
          <p:nvPr/>
        </p:nvSpPr>
        <p:spPr>
          <a:xfrm>
            <a:off x="5123108" y="5390968"/>
            <a:ext cx="3419364" cy="698501"/>
          </a:xfrm>
          <a:prstGeom prst="rect">
            <a:avLst/>
          </a:prstGeom>
          <a:solidFill>
            <a:srgbClr val="E0D1A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3900"/>
            </a:lvl1pPr>
          </a:lstStyle>
          <a:p>
            <a:r>
              <a:rPr dirty="0"/>
              <a:t>Decanting Seeds</a:t>
            </a:r>
          </a:p>
        </p:txBody>
      </p:sp>
      <p:sp>
        <p:nvSpPr>
          <p:cNvPr id="9" name="Decanting Seeds">
            <a:extLst>
              <a:ext uri="{FF2B5EF4-FFF2-40B4-BE49-F238E27FC236}">
                <a16:creationId xmlns:a16="http://schemas.microsoft.com/office/drawing/2014/main" id="{34254D0F-53B3-7941-BF0E-954CC606906B}"/>
              </a:ext>
            </a:extLst>
          </p:cNvPr>
          <p:cNvSpPr txBox="1"/>
          <p:nvPr/>
        </p:nvSpPr>
        <p:spPr>
          <a:xfrm>
            <a:off x="947844" y="5391275"/>
            <a:ext cx="3449662" cy="702756"/>
          </a:xfrm>
          <a:prstGeom prst="rect">
            <a:avLst/>
          </a:prstGeom>
          <a:solidFill>
            <a:srgbClr val="E0D1A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3900"/>
            </a:lvl1pPr>
          </a:lstStyle>
          <a:p>
            <a:r>
              <a:rPr lang="en-US" dirty="0"/>
              <a:t>Dry Seed Saving</a:t>
            </a:r>
            <a:endParaRPr dirty="0"/>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20" name="Title 4"/>
          <p:cNvSpPr txBox="1">
            <a:spLocks noGrp="1"/>
          </p:cNvSpPr>
          <p:nvPr>
            <p:ph type="title"/>
          </p:nvPr>
        </p:nvSpPr>
        <p:spPr>
          <a:prstGeom prst="rect">
            <a:avLst/>
          </a:prstGeom>
        </p:spPr>
        <p:txBody>
          <a:bodyPr/>
          <a:lstStyle>
            <a:lvl1pPr>
              <a:defRPr b="1"/>
            </a:lvl1pPr>
          </a:lstStyle>
          <a:p>
            <a:r>
              <a:rPr dirty="0"/>
              <a:t>Save Your Seeds</a:t>
            </a:r>
          </a:p>
        </p:txBody>
      </p:sp>
      <p:sp>
        <p:nvSpPr>
          <p:cNvPr id="321"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pic>
        <p:nvPicPr>
          <p:cNvPr id="323" name="Unknown.jpeg" descr="Unknown.jpeg"/>
          <p:cNvPicPr>
            <a:picLocks noChangeAspect="1"/>
          </p:cNvPicPr>
          <p:nvPr/>
        </p:nvPicPr>
        <p:blipFill>
          <a:blip r:embed="rId3"/>
          <a:stretch>
            <a:fillRect/>
          </a:stretch>
        </p:blipFill>
        <p:spPr>
          <a:xfrm>
            <a:off x="2011794" y="1719638"/>
            <a:ext cx="2857500" cy="2857501"/>
          </a:xfrm>
          <a:prstGeom prst="rect">
            <a:avLst/>
          </a:prstGeom>
          <a:ln w="12700">
            <a:miter lim="400000"/>
          </a:ln>
        </p:spPr>
      </p:pic>
      <p:sp>
        <p:nvSpPr>
          <p:cNvPr id="7" name="Title 4">
            <a:extLst>
              <a:ext uri="{FF2B5EF4-FFF2-40B4-BE49-F238E27FC236}">
                <a16:creationId xmlns:a16="http://schemas.microsoft.com/office/drawing/2014/main" id="{4F95F1CA-7735-6343-8415-3EB7D2F89DD5}"/>
              </a:ext>
            </a:extLst>
          </p:cNvPr>
          <p:cNvSpPr txBox="1">
            <a:spLocks/>
          </p:cNvSpPr>
          <p:nvPr/>
        </p:nvSpPr>
        <p:spPr>
          <a:xfrm>
            <a:off x="409563" y="5263227"/>
            <a:ext cx="8229600" cy="11430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chemeClr val="accent1"/>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9pPr>
          </a:lstStyle>
          <a:p>
            <a:pPr hangingPunct="1"/>
            <a:r>
              <a:rPr lang="en-US" dirty="0">
                <a:solidFill>
                  <a:schemeClr val="accent1">
                    <a:lumMod val="75000"/>
                  </a:schemeClr>
                </a:solidFill>
              </a:rPr>
              <a:t>Wet Seed Saving</a:t>
            </a:r>
          </a:p>
        </p:txBody>
      </p:sp>
      <p:pic>
        <p:nvPicPr>
          <p:cNvPr id="3" name="Picture 2">
            <a:extLst>
              <a:ext uri="{FF2B5EF4-FFF2-40B4-BE49-F238E27FC236}">
                <a16:creationId xmlns:a16="http://schemas.microsoft.com/office/drawing/2014/main" id="{C2C2EC67-3B4D-5547-830D-663119E67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708" y="2291138"/>
            <a:ext cx="2133600" cy="1714500"/>
          </a:xfrm>
          <a:prstGeom prst="rect">
            <a:avLst/>
          </a:prstGeom>
        </p:spPr>
      </p:pic>
      <p:sp>
        <p:nvSpPr>
          <p:cNvPr id="5" name="TextBox 4">
            <a:extLst>
              <a:ext uri="{FF2B5EF4-FFF2-40B4-BE49-F238E27FC236}">
                <a16:creationId xmlns:a16="http://schemas.microsoft.com/office/drawing/2014/main" id="{2B836BBE-A3E2-6845-AD4C-545876443D03}"/>
              </a:ext>
            </a:extLst>
          </p:cNvPr>
          <p:cNvSpPr txBox="1"/>
          <p:nvPr/>
        </p:nvSpPr>
        <p:spPr>
          <a:xfrm>
            <a:off x="5941032" y="4152971"/>
            <a:ext cx="170495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kumimoji="0" lang="en-US" sz="2400" b="1" i="0" u="none" strike="noStrike" cap="none" spc="0" normalizeH="0" baseline="0" dirty="0">
                <a:ln>
                  <a:noFill/>
                </a:ln>
                <a:solidFill>
                  <a:schemeClr val="accent1">
                    <a:lumMod val="75000"/>
                  </a:schemeClr>
                </a:solidFill>
                <a:effectLst/>
                <a:uFillTx/>
                <a:latin typeface="+mn-lt"/>
                <a:ea typeface="+mn-ea"/>
                <a:cs typeface="+mn-cs"/>
                <a:sym typeface="Calibri"/>
              </a:rPr>
              <a:t>Fungus layer</a:t>
            </a:r>
            <a:endParaRPr kumimoji="0" lang="en-US" sz="2400" b="1" i="0" u="none" strike="noStrike" cap="none" spc="0" normalizeH="0" baseline="0" dirty="0">
              <a:ln>
                <a:noFill/>
              </a:ln>
              <a:solidFill>
                <a:srgbClr val="000000"/>
              </a:solidFill>
              <a:effectLst/>
              <a:uFillTx/>
              <a:latin typeface="+mn-lt"/>
              <a:ea typeface="+mn-ea"/>
              <a:cs typeface="+mn-cs"/>
              <a:sym typeface="Calibri"/>
            </a:endParaRPr>
          </a:p>
        </p:txBody>
      </p:sp>
      <p:sp>
        <p:nvSpPr>
          <p:cNvPr id="10" name="TextBox 9">
            <a:extLst>
              <a:ext uri="{FF2B5EF4-FFF2-40B4-BE49-F238E27FC236}">
                <a16:creationId xmlns:a16="http://schemas.microsoft.com/office/drawing/2014/main" id="{986FFCC1-6A0D-7D49-BA7E-26A38BB6C254}"/>
              </a:ext>
            </a:extLst>
          </p:cNvPr>
          <p:cNvSpPr txBox="1"/>
          <p:nvPr/>
        </p:nvSpPr>
        <p:spPr>
          <a:xfrm>
            <a:off x="2342808" y="4708099"/>
            <a:ext cx="219547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b="1" dirty="0">
                <a:solidFill>
                  <a:schemeClr val="accent1">
                    <a:lumMod val="75000"/>
                  </a:schemeClr>
                </a:solidFill>
              </a:rPr>
              <a:t>Decanting Seeds</a:t>
            </a:r>
            <a:endParaRPr kumimoji="0" lang="en-US" sz="2400" b="1"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13" name="Title 4"/>
          <p:cNvSpPr txBox="1">
            <a:spLocks noGrp="1"/>
          </p:cNvSpPr>
          <p:nvPr>
            <p:ph type="title"/>
          </p:nvPr>
        </p:nvSpPr>
        <p:spPr>
          <a:prstGeom prst="rect">
            <a:avLst/>
          </a:prstGeom>
        </p:spPr>
        <p:txBody>
          <a:bodyPr/>
          <a:lstStyle>
            <a:lvl1pPr>
              <a:defRPr b="1"/>
            </a:lvl1pPr>
          </a:lstStyle>
          <a:p>
            <a:r>
              <a:rPr lang="en-US" dirty="0"/>
              <a:t>Dry</a:t>
            </a:r>
            <a:r>
              <a:rPr dirty="0"/>
              <a:t> Your Seeds</a:t>
            </a:r>
          </a:p>
        </p:txBody>
      </p:sp>
      <p:sp>
        <p:nvSpPr>
          <p:cNvPr id="314"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pic>
        <p:nvPicPr>
          <p:cNvPr id="315" name="images-2.jpeg" descr="images-2.jpeg"/>
          <p:cNvPicPr>
            <a:picLocks noChangeAspect="1"/>
          </p:cNvPicPr>
          <p:nvPr/>
        </p:nvPicPr>
        <p:blipFill>
          <a:blip r:embed="rId3"/>
          <a:stretch>
            <a:fillRect/>
          </a:stretch>
        </p:blipFill>
        <p:spPr>
          <a:xfrm>
            <a:off x="4342058" y="2519297"/>
            <a:ext cx="3810001" cy="2133601"/>
          </a:xfrm>
          <a:prstGeom prst="rect">
            <a:avLst/>
          </a:prstGeom>
          <a:ln w="12700">
            <a:miter lim="400000"/>
          </a:ln>
        </p:spPr>
      </p:pic>
      <p:pic>
        <p:nvPicPr>
          <p:cNvPr id="316" name="images-1.jpeg" descr="images-1.jpeg"/>
          <p:cNvPicPr>
            <a:picLocks noChangeAspect="1"/>
          </p:cNvPicPr>
          <p:nvPr/>
        </p:nvPicPr>
        <p:blipFill>
          <a:blip r:embed="rId4"/>
          <a:stretch>
            <a:fillRect/>
          </a:stretch>
        </p:blipFill>
        <p:spPr>
          <a:xfrm>
            <a:off x="1243983" y="1941447"/>
            <a:ext cx="2463801" cy="328930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27" name="Title 4"/>
          <p:cNvSpPr txBox="1">
            <a:spLocks noGrp="1"/>
          </p:cNvSpPr>
          <p:nvPr>
            <p:ph type="title"/>
          </p:nvPr>
        </p:nvSpPr>
        <p:spPr>
          <a:prstGeom prst="rect">
            <a:avLst/>
          </a:prstGeom>
        </p:spPr>
        <p:txBody>
          <a:bodyPr/>
          <a:lstStyle/>
          <a:p>
            <a:r>
              <a:rPr b="1" dirty="0"/>
              <a:t>Store Seeds Safely</a:t>
            </a:r>
          </a:p>
        </p:txBody>
      </p:sp>
      <p:sp>
        <p:nvSpPr>
          <p:cNvPr id="328"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pic>
        <p:nvPicPr>
          <p:cNvPr id="329" name="Unknown-1.jpeg" descr="Unknown-1.jpeg"/>
          <p:cNvPicPr>
            <a:picLocks noChangeAspect="1"/>
          </p:cNvPicPr>
          <p:nvPr/>
        </p:nvPicPr>
        <p:blipFill>
          <a:blip r:embed="rId3"/>
          <a:stretch>
            <a:fillRect/>
          </a:stretch>
        </p:blipFill>
        <p:spPr>
          <a:xfrm>
            <a:off x="1246441" y="4693012"/>
            <a:ext cx="2682354" cy="1778518"/>
          </a:xfrm>
          <a:prstGeom prst="rect">
            <a:avLst/>
          </a:prstGeom>
          <a:ln w="12700">
            <a:miter lim="400000"/>
          </a:ln>
        </p:spPr>
      </p:pic>
      <p:pic>
        <p:nvPicPr>
          <p:cNvPr id="330" name="images-2.jpeg" descr="images-2.jpeg"/>
          <p:cNvPicPr>
            <a:picLocks noChangeAspect="1"/>
          </p:cNvPicPr>
          <p:nvPr/>
        </p:nvPicPr>
        <p:blipFill>
          <a:blip r:embed="rId4"/>
          <a:stretch>
            <a:fillRect/>
          </a:stretch>
        </p:blipFill>
        <p:spPr>
          <a:xfrm>
            <a:off x="3631134" y="2157282"/>
            <a:ext cx="3289301" cy="1613814"/>
          </a:xfrm>
          <a:prstGeom prst="rect">
            <a:avLst/>
          </a:prstGeom>
          <a:ln w="12700">
            <a:miter lim="400000"/>
          </a:ln>
        </p:spPr>
      </p:pic>
      <p:pic>
        <p:nvPicPr>
          <p:cNvPr id="331" name="images-1.jpeg" descr="images-1.jpeg"/>
          <p:cNvPicPr>
            <a:picLocks noChangeAspect="1"/>
          </p:cNvPicPr>
          <p:nvPr/>
        </p:nvPicPr>
        <p:blipFill>
          <a:blip r:embed="rId5"/>
          <a:stretch>
            <a:fillRect/>
          </a:stretch>
        </p:blipFill>
        <p:spPr>
          <a:xfrm>
            <a:off x="412589" y="2157282"/>
            <a:ext cx="3007195" cy="1993901"/>
          </a:xfrm>
          <a:prstGeom prst="rect">
            <a:avLst/>
          </a:prstGeom>
          <a:ln w="12700">
            <a:miter lim="400000"/>
          </a:ln>
        </p:spPr>
      </p:pic>
      <p:pic>
        <p:nvPicPr>
          <p:cNvPr id="332" name="images.jpeg" descr="images.jpeg"/>
          <p:cNvPicPr>
            <a:picLocks noChangeAspect="1"/>
          </p:cNvPicPr>
          <p:nvPr/>
        </p:nvPicPr>
        <p:blipFill>
          <a:blip r:embed="rId6"/>
          <a:stretch>
            <a:fillRect/>
          </a:stretch>
        </p:blipFill>
        <p:spPr>
          <a:xfrm>
            <a:off x="5010586" y="4109653"/>
            <a:ext cx="3445355" cy="2580691"/>
          </a:xfrm>
          <a:prstGeom prst="rect">
            <a:avLst/>
          </a:prstGeom>
          <a:ln w="12700">
            <a:miter lim="400000"/>
          </a:ln>
        </p:spPr>
      </p:pic>
      <p:pic>
        <p:nvPicPr>
          <p:cNvPr id="333" name="seed-storage1-400x533.jpg" descr="seed-storage1-400x533.jpg"/>
          <p:cNvPicPr>
            <a:picLocks noChangeAspect="1"/>
          </p:cNvPicPr>
          <p:nvPr/>
        </p:nvPicPr>
        <p:blipFill>
          <a:blip r:embed="rId7"/>
          <a:stretch>
            <a:fillRect/>
          </a:stretch>
        </p:blipFill>
        <p:spPr>
          <a:xfrm>
            <a:off x="7131785" y="1967239"/>
            <a:ext cx="1496362" cy="1993901"/>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38"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sp>
        <p:nvSpPr>
          <p:cNvPr id="339" name="Let’s Recap…"/>
          <p:cNvSpPr txBox="1">
            <a:spLocks noGrp="1"/>
          </p:cNvSpPr>
          <p:nvPr>
            <p:ph type="title" idx="4294967295"/>
          </p:nvPr>
        </p:nvSpPr>
        <p:spPr>
          <a:xfrm>
            <a:off x="1572490" y="193210"/>
            <a:ext cx="5999018" cy="1267039"/>
          </a:xfrm>
          <a:prstGeom prst="rect">
            <a:avLst/>
          </a:prstGeom>
          <a:noFill/>
        </p:spPr>
        <p:txBody>
          <a:bodyPr/>
          <a:lstStyle>
            <a:lvl1pPr>
              <a:defRPr sz="5500" b="1">
                <a:solidFill>
                  <a:schemeClr val="accent1">
                    <a:satOff val="-4409"/>
                    <a:lumOff val="-10509"/>
                  </a:schemeClr>
                </a:solidFill>
              </a:defRPr>
            </a:lvl1pPr>
          </a:lstStyle>
          <a:p>
            <a:r>
              <a:rPr lang="en-US" u="sng" dirty="0">
                <a:solidFill>
                  <a:schemeClr val="accent1">
                    <a:lumMod val="75000"/>
                  </a:schemeClr>
                </a:solidFill>
              </a:rPr>
              <a:t>Sharing Seeds</a:t>
            </a:r>
            <a:endParaRPr u="sng" dirty="0">
              <a:solidFill>
                <a:schemeClr val="accent1">
                  <a:lumMod val="75000"/>
                </a:schemeClr>
              </a:solidFill>
            </a:endParaRPr>
          </a:p>
        </p:txBody>
      </p:sp>
      <p:sp>
        <p:nvSpPr>
          <p:cNvPr id="7" name="TextBox 6">
            <a:extLst>
              <a:ext uri="{FF2B5EF4-FFF2-40B4-BE49-F238E27FC236}">
                <a16:creationId xmlns:a16="http://schemas.microsoft.com/office/drawing/2014/main" id="{4D2F7893-8ADF-E64C-8738-A892EAFEAACA}"/>
              </a:ext>
            </a:extLst>
          </p:cNvPr>
          <p:cNvSpPr txBox="1"/>
          <p:nvPr/>
        </p:nvSpPr>
        <p:spPr>
          <a:xfrm>
            <a:off x="2187388" y="3998259"/>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TextBox 7">
            <a:extLst>
              <a:ext uri="{FF2B5EF4-FFF2-40B4-BE49-F238E27FC236}">
                <a16:creationId xmlns:a16="http://schemas.microsoft.com/office/drawing/2014/main" id="{1CCDDB75-3825-4A4D-8652-2A1C936730E6}"/>
              </a:ext>
            </a:extLst>
          </p:cNvPr>
          <p:cNvSpPr txBox="1"/>
          <p:nvPr/>
        </p:nvSpPr>
        <p:spPr>
          <a:xfrm>
            <a:off x="8498541" y="4338918"/>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9" name="Picture 8">
            <a:extLst>
              <a:ext uri="{FF2B5EF4-FFF2-40B4-BE49-F238E27FC236}">
                <a16:creationId xmlns:a16="http://schemas.microsoft.com/office/drawing/2014/main" id="{1A3A2326-6C09-704E-934E-3250B7AF9BB8}"/>
              </a:ext>
            </a:extLst>
          </p:cNvPr>
          <p:cNvPicPr>
            <a:picLocks noChangeAspect="1"/>
          </p:cNvPicPr>
          <p:nvPr/>
        </p:nvPicPr>
        <p:blipFill>
          <a:blip r:embed="rId3"/>
          <a:stretch>
            <a:fillRect/>
          </a:stretch>
        </p:blipFill>
        <p:spPr>
          <a:xfrm>
            <a:off x="2799938" y="1857019"/>
            <a:ext cx="3544122" cy="4282480"/>
          </a:xfrm>
          <a:prstGeom prst="rect">
            <a:avLst/>
          </a:prstGeom>
        </p:spPr>
      </p:pic>
    </p:spTree>
    <p:extLst>
      <p:ext uri="{BB962C8B-B14F-4D97-AF65-F5344CB8AC3E}">
        <p14:creationId xmlns:p14="http://schemas.microsoft.com/office/powerpoint/2010/main" val="159119361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38"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
        <p:nvSpPr>
          <p:cNvPr id="339" name="Let’s Recap…"/>
          <p:cNvSpPr txBox="1">
            <a:spLocks noGrp="1"/>
          </p:cNvSpPr>
          <p:nvPr>
            <p:ph type="title" idx="4294967295"/>
          </p:nvPr>
        </p:nvSpPr>
        <p:spPr>
          <a:xfrm>
            <a:off x="1572490" y="193210"/>
            <a:ext cx="5999018" cy="1267039"/>
          </a:xfrm>
          <a:prstGeom prst="rect">
            <a:avLst/>
          </a:prstGeom>
          <a:noFill/>
        </p:spPr>
        <p:txBody>
          <a:bodyPr>
            <a:normAutofit/>
          </a:bodyPr>
          <a:lstStyle>
            <a:lvl1pPr>
              <a:defRPr sz="5500" b="1">
                <a:solidFill>
                  <a:schemeClr val="accent1">
                    <a:satOff val="-4409"/>
                    <a:lumOff val="-10509"/>
                  </a:schemeClr>
                </a:solidFill>
              </a:defRPr>
            </a:lvl1pPr>
          </a:lstStyle>
          <a:p>
            <a:r>
              <a:rPr lang="en-US" u="sng" dirty="0">
                <a:solidFill>
                  <a:schemeClr val="accent1">
                    <a:lumMod val="75000"/>
                  </a:schemeClr>
                </a:solidFill>
              </a:rPr>
              <a:t>Seed Saving Rules</a:t>
            </a:r>
            <a:endParaRPr u="sng" dirty="0">
              <a:solidFill>
                <a:schemeClr val="accent1">
                  <a:lumMod val="75000"/>
                </a:schemeClr>
              </a:solidFill>
            </a:endParaRPr>
          </a:p>
        </p:txBody>
      </p:sp>
      <p:sp>
        <p:nvSpPr>
          <p:cNvPr id="7" name="TextBox 6">
            <a:extLst>
              <a:ext uri="{FF2B5EF4-FFF2-40B4-BE49-F238E27FC236}">
                <a16:creationId xmlns:a16="http://schemas.microsoft.com/office/drawing/2014/main" id="{4D2F7893-8ADF-E64C-8738-A892EAFEAACA}"/>
              </a:ext>
            </a:extLst>
          </p:cNvPr>
          <p:cNvSpPr txBox="1"/>
          <p:nvPr/>
        </p:nvSpPr>
        <p:spPr>
          <a:xfrm>
            <a:off x="2187388" y="3998259"/>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TextBox 7">
            <a:extLst>
              <a:ext uri="{FF2B5EF4-FFF2-40B4-BE49-F238E27FC236}">
                <a16:creationId xmlns:a16="http://schemas.microsoft.com/office/drawing/2014/main" id="{1CCDDB75-3825-4A4D-8652-2A1C936730E6}"/>
              </a:ext>
            </a:extLst>
          </p:cNvPr>
          <p:cNvSpPr txBox="1"/>
          <p:nvPr/>
        </p:nvSpPr>
        <p:spPr>
          <a:xfrm>
            <a:off x="8498541" y="4338918"/>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Text Placeholder 1">
            <a:extLst>
              <a:ext uri="{FF2B5EF4-FFF2-40B4-BE49-F238E27FC236}">
                <a16:creationId xmlns:a16="http://schemas.microsoft.com/office/drawing/2014/main" id="{EFC52F61-9A84-F944-B3FC-95F62683A2A0}"/>
              </a:ext>
            </a:extLst>
          </p:cNvPr>
          <p:cNvSpPr txBox="1">
            <a:spLocks noGrp="1"/>
          </p:cNvSpPr>
          <p:nvPr>
            <p:ph type="body" idx="1"/>
          </p:nvPr>
        </p:nvSpPr>
        <p:spPr>
          <a:xfrm>
            <a:off x="457200" y="1846304"/>
            <a:ext cx="8248106" cy="4419601"/>
          </a:xfrm>
          <a:prstGeom prst="rect">
            <a:avLst/>
          </a:prstGeom>
        </p:spPr>
        <p:txBody>
          <a:bodyPr>
            <a:normAutofit/>
          </a:bodyPr>
          <a:lstStyle/>
          <a:p>
            <a:pPr marL="283643" indent="-283643" defTabSz="315468">
              <a:spcBef>
                <a:spcPts val="0"/>
              </a:spcBef>
              <a:buSzPct val="100000"/>
              <a:buChar char="•"/>
              <a:defRPr sz="4623" b="1">
                <a:solidFill>
                  <a:schemeClr val="accent1"/>
                </a:solidFill>
              </a:defRPr>
            </a:pPr>
            <a:r>
              <a:rPr dirty="0">
                <a:solidFill>
                  <a:schemeClr val="accent1">
                    <a:lumMod val="75000"/>
                  </a:schemeClr>
                </a:solidFill>
              </a:rPr>
              <a:t>Plan for food </a:t>
            </a:r>
            <a:r>
              <a:rPr u="sng" dirty="0">
                <a:solidFill>
                  <a:schemeClr val="accent1">
                    <a:lumMod val="75000"/>
                  </a:schemeClr>
                </a:solidFill>
              </a:rPr>
              <a:t>AND</a:t>
            </a:r>
            <a:r>
              <a:rPr dirty="0">
                <a:solidFill>
                  <a:schemeClr val="accent1">
                    <a:lumMod val="75000"/>
                  </a:schemeClr>
                </a:solidFill>
              </a:rPr>
              <a:t> seed</a:t>
            </a:r>
          </a:p>
          <a:p>
            <a:pPr marL="283643" indent="-283643" defTabSz="315468">
              <a:spcBef>
                <a:spcPts val="0"/>
              </a:spcBef>
              <a:buSzPct val="100000"/>
              <a:buChar char="•"/>
              <a:defRPr sz="4623" b="1">
                <a:solidFill>
                  <a:schemeClr val="accent1"/>
                </a:solidFill>
              </a:defRPr>
            </a:pPr>
            <a:r>
              <a:rPr u="sng" dirty="0">
                <a:solidFill>
                  <a:schemeClr val="accent1">
                    <a:lumMod val="75000"/>
                  </a:schemeClr>
                </a:solidFill>
              </a:rPr>
              <a:t>Know the seed saving rules</a:t>
            </a:r>
            <a:r>
              <a:rPr lang="en-US" u="sng" dirty="0">
                <a:solidFill>
                  <a:schemeClr val="accent1">
                    <a:lumMod val="75000"/>
                  </a:schemeClr>
                </a:solidFill>
              </a:rPr>
              <a:t>!!!</a:t>
            </a:r>
          </a:p>
          <a:p>
            <a:pPr marL="283643" indent="-283643" algn="ctr" defTabSz="315468">
              <a:spcBef>
                <a:spcPts val="0"/>
              </a:spcBef>
              <a:buSzPct val="100000"/>
              <a:buChar char="•"/>
              <a:defRPr sz="4623" b="1">
                <a:solidFill>
                  <a:schemeClr val="accent1"/>
                </a:solidFill>
              </a:defRPr>
            </a:pPr>
            <a:r>
              <a:rPr lang="en-US" dirty="0">
                <a:solidFill>
                  <a:schemeClr val="accent1">
                    <a:lumMod val="75000"/>
                  </a:schemeClr>
                </a:solidFill>
              </a:rPr>
              <a:t>Not Hybrid varieties!</a:t>
            </a:r>
          </a:p>
          <a:p>
            <a:pPr marL="283643" indent="-283643" algn="ctr" defTabSz="315468">
              <a:spcBef>
                <a:spcPts val="0"/>
              </a:spcBef>
              <a:buSzPct val="100000"/>
              <a:buChar char="•"/>
              <a:defRPr sz="4623" b="1">
                <a:solidFill>
                  <a:schemeClr val="accent1"/>
                </a:solidFill>
              </a:defRPr>
            </a:pPr>
            <a:r>
              <a:rPr lang="en-US" dirty="0">
                <a:solidFill>
                  <a:schemeClr val="accent1">
                    <a:lumMod val="75000"/>
                  </a:schemeClr>
                </a:solidFill>
              </a:rPr>
              <a:t>Start with Easy-Peasy</a:t>
            </a:r>
          </a:p>
          <a:p>
            <a:pPr marL="283643" indent="-283643" algn="ctr" defTabSz="315468">
              <a:spcBef>
                <a:spcPts val="0"/>
              </a:spcBef>
              <a:buSzPct val="100000"/>
              <a:buChar char="•"/>
              <a:defRPr sz="4623" b="1">
                <a:solidFill>
                  <a:schemeClr val="accent1"/>
                </a:solidFill>
              </a:defRPr>
            </a:pPr>
            <a:r>
              <a:rPr lang="en-US" dirty="0">
                <a:solidFill>
                  <a:schemeClr val="accent1">
                    <a:lumMod val="75000"/>
                  </a:schemeClr>
                </a:solidFill>
              </a:rPr>
              <a:t>Seed chart advice</a:t>
            </a:r>
          </a:p>
          <a:p>
            <a:pPr marL="283643" indent="-283643" algn="ctr" defTabSz="315468">
              <a:spcBef>
                <a:spcPts val="0"/>
              </a:spcBef>
              <a:buSzPct val="100000"/>
              <a:buChar char="•"/>
              <a:defRPr sz="4623" b="1">
                <a:solidFill>
                  <a:schemeClr val="accent1"/>
                </a:solidFill>
              </a:defRPr>
            </a:pPr>
            <a:r>
              <a:rPr lang="en-US" dirty="0">
                <a:solidFill>
                  <a:schemeClr val="accent1">
                    <a:lumMod val="75000"/>
                  </a:schemeClr>
                </a:solidFill>
              </a:rPr>
              <a:t>Proper cleaning, drying, storage</a:t>
            </a:r>
            <a:endParaRPr dirty="0">
              <a:solidFill>
                <a:schemeClr val="accent1">
                  <a:lumMod val="75000"/>
                </a:schemeClr>
              </a:solidFill>
            </a:endParaRPr>
          </a:p>
        </p:txBody>
      </p:sp>
    </p:spTree>
    <p:extLst>
      <p:ext uri="{BB962C8B-B14F-4D97-AF65-F5344CB8AC3E}">
        <p14:creationId xmlns:p14="http://schemas.microsoft.com/office/powerpoint/2010/main" val="279039209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38"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339" name="Let’s Recap…"/>
          <p:cNvSpPr txBox="1">
            <a:spLocks noGrp="1"/>
          </p:cNvSpPr>
          <p:nvPr>
            <p:ph type="title" idx="4294967295"/>
          </p:nvPr>
        </p:nvSpPr>
        <p:spPr>
          <a:xfrm>
            <a:off x="1581744" y="184099"/>
            <a:ext cx="5999018" cy="1267039"/>
          </a:xfrm>
          <a:prstGeom prst="rect">
            <a:avLst/>
          </a:prstGeom>
          <a:noFill/>
        </p:spPr>
        <p:txBody>
          <a:bodyPr/>
          <a:lstStyle>
            <a:lvl1pPr>
              <a:defRPr sz="5500" b="1">
                <a:solidFill>
                  <a:schemeClr val="accent1">
                    <a:satOff val="-4409"/>
                    <a:lumOff val="-10509"/>
                  </a:schemeClr>
                </a:solidFill>
              </a:defRPr>
            </a:lvl1pPr>
          </a:lstStyle>
          <a:p>
            <a:r>
              <a:rPr u="sng" dirty="0">
                <a:solidFill>
                  <a:schemeClr val="accent1">
                    <a:lumMod val="75000"/>
                  </a:schemeClr>
                </a:solidFill>
              </a:rPr>
              <a:t>Let’s Recap…</a:t>
            </a:r>
          </a:p>
        </p:txBody>
      </p:sp>
      <p:sp>
        <p:nvSpPr>
          <p:cNvPr id="340" name="Text Placeholder 1"/>
          <p:cNvSpPr txBox="1">
            <a:spLocks noGrp="1"/>
          </p:cNvSpPr>
          <p:nvPr>
            <p:ph type="body" idx="1"/>
          </p:nvPr>
        </p:nvSpPr>
        <p:spPr>
          <a:xfrm>
            <a:off x="607102" y="1859867"/>
            <a:ext cx="8248106" cy="3279692"/>
          </a:xfrm>
          <a:prstGeom prst="rect">
            <a:avLst/>
          </a:prstGeom>
        </p:spPr>
        <p:txBody>
          <a:bodyPr>
            <a:normAutofit/>
          </a:bodyPr>
          <a:lstStyle/>
          <a:p>
            <a:pPr marL="0" indent="0" defTabSz="315468">
              <a:spcBef>
                <a:spcPts val="0"/>
              </a:spcBef>
              <a:buSzPct val="100000"/>
              <a:defRPr sz="4623" b="1">
                <a:solidFill>
                  <a:schemeClr val="accent1"/>
                </a:solidFill>
              </a:defRPr>
            </a:pPr>
            <a:r>
              <a:rPr dirty="0">
                <a:solidFill>
                  <a:schemeClr val="accent1">
                    <a:lumMod val="75000"/>
                  </a:schemeClr>
                </a:solidFill>
              </a:rPr>
              <a:t>Saving seeds allows</a:t>
            </a:r>
            <a:r>
              <a:rPr lang="en-US" dirty="0">
                <a:solidFill>
                  <a:schemeClr val="accent1">
                    <a:lumMod val="75000"/>
                  </a:schemeClr>
                </a:solidFill>
              </a:rPr>
              <a:t>:</a:t>
            </a:r>
          </a:p>
          <a:p>
            <a:pPr marL="726406" lvl="1" indent="-463516" defTabSz="315468">
              <a:spcBef>
                <a:spcPts val="0"/>
              </a:spcBef>
              <a:buChar char="•"/>
              <a:defRPr sz="4623">
                <a:solidFill>
                  <a:schemeClr val="accent1"/>
                </a:solidFill>
              </a:defRPr>
            </a:pPr>
            <a:r>
              <a:rPr lang="en-US" dirty="0">
                <a:solidFill>
                  <a:schemeClr val="accent1">
                    <a:lumMod val="75000"/>
                  </a:schemeClr>
                </a:solidFill>
              </a:rPr>
              <a:t>More choices</a:t>
            </a:r>
          </a:p>
          <a:p>
            <a:pPr marL="726406" lvl="1" indent="-463516" defTabSz="315468">
              <a:spcBef>
                <a:spcPts val="0"/>
              </a:spcBef>
              <a:buChar char="•"/>
              <a:defRPr sz="4623">
                <a:solidFill>
                  <a:schemeClr val="accent1"/>
                </a:solidFill>
              </a:defRPr>
            </a:pPr>
            <a:r>
              <a:rPr dirty="0">
                <a:solidFill>
                  <a:schemeClr val="accent1">
                    <a:lumMod val="75000"/>
                  </a:schemeClr>
                </a:solidFill>
              </a:rPr>
              <a:t>Varieties you enjoy</a:t>
            </a:r>
            <a:endParaRPr lang="en-US" dirty="0">
              <a:solidFill>
                <a:schemeClr val="accent1">
                  <a:lumMod val="75000"/>
                </a:schemeClr>
              </a:solidFill>
            </a:endParaRPr>
          </a:p>
          <a:p>
            <a:pPr marL="726406" lvl="1" indent="-463516" defTabSz="315468">
              <a:spcBef>
                <a:spcPts val="0"/>
              </a:spcBef>
              <a:buChar char="•"/>
              <a:defRPr sz="4623">
                <a:solidFill>
                  <a:schemeClr val="accent1"/>
                </a:solidFill>
              </a:defRPr>
            </a:pPr>
            <a:r>
              <a:rPr lang="en-US" dirty="0">
                <a:solidFill>
                  <a:schemeClr val="accent1">
                    <a:lumMod val="75000"/>
                  </a:schemeClr>
                </a:solidFill>
              </a:rPr>
              <a:t>Plants a</a:t>
            </a:r>
            <a:r>
              <a:rPr dirty="0">
                <a:solidFill>
                  <a:schemeClr val="accent1">
                    <a:lumMod val="75000"/>
                  </a:schemeClr>
                </a:solidFill>
              </a:rPr>
              <a:t>dapted to </a:t>
            </a:r>
            <a:r>
              <a:rPr u="sng" dirty="0">
                <a:solidFill>
                  <a:schemeClr val="accent1">
                    <a:lumMod val="75000"/>
                  </a:schemeClr>
                </a:solidFill>
              </a:rPr>
              <a:t>your</a:t>
            </a:r>
            <a:r>
              <a:rPr dirty="0">
                <a:solidFill>
                  <a:schemeClr val="accent1">
                    <a:lumMod val="75000"/>
                  </a:schemeClr>
                </a:solidFill>
              </a:rPr>
              <a:t> garde</a:t>
            </a:r>
            <a:r>
              <a:rPr lang="en-US" dirty="0">
                <a:solidFill>
                  <a:schemeClr val="accent1">
                    <a:lumMod val="75000"/>
                  </a:schemeClr>
                </a:solidFill>
              </a:rPr>
              <a:t>n</a:t>
            </a:r>
            <a:endParaRPr dirty="0">
              <a:solidFill>
                <a:schemeClr val="accent1">
                  <a:lumMod val="75000"/>
                </a:schemeClr>
              </a:solidFill>
            </a:endParaRPr>
          </a:p>
        </p:txBody>
      </p:sp>
      <p:pic>
        <p:nvPicPr>
          <p:cNvPr id="6" name="Picture 5">
            <a:extLst>
              <a:ext uri="{FF2B5EF4-FFF2-40B4-BE49-F238E27FC236}">
                <a16:creationId xmlns:a16="http://schemas.microsoft.com/office/drawing/2014/main" id="{7C535861-0CF2-5A47-BC4A-CF936AE74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322" y="2019609"/>
            <a:ext cx="1294880" cy="1778044"/>
          </a:xfrm>
          <a:prstGeom prst="rect">
            <a:avLst/>
          </a:prstGeom>
        </p:spPr>
      </p:pic>
    </p:spTree>
    <p:extLst>
      <p:ext uri="{BB962C8B-B14F-4D97-AF65-F5344CB8AC3E}">
        <p14:creationId xmlns:p14="http://schemas.microsoft.com/office/powerpoint/2010/main" val="4231091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le 4"/>
          <p:cNvSpPr txBox="1">
            <a:spLocks noGrp="1"/>
          </p:cNvSpPr>
          <p:nvPr>
            <p:ph type="title"/>
          </p:nvPr>
        </p:nvSpPr>
        <p:spPr>
          <a:xfrm>
            <a:off x="457200" y="274638"/>
            <a:ext cx="8229600" cy="1143002"/>
          </a:xfrm>
          <a:prstGeom prst="rect">
            <a:avLst/>
          </a:prstGeom>
        </p:spPr>
        <p:txBody>
          <a:bodyPr/>
          <a:lstStyle/>
          <a:p>
            <a:r>
              <a:t>Who Are Master Gardeners?</a:t>
            </a:r>
          </a:p>
        </p:txBody>
      </p:sp>
      <p:sp>
        <p:nvSpPr>
          <p:cNvPr id="214" name="Content Placeholder 5"/>
          <p:cNvSpPr txBox="1">
            <a:spLocks noGrp="1"/>
          </p:cNvSpPr>
          <p:nvPr>
            <p:ph type="body" idx="1"/>
          </p:nvPr>
        </p:nvSpPr>
        <p:spPr>
          <a:xfrm>
            <a:off x="457200" y="1579554"/>
            <a:ext cx="8229600" cy="4038602"/>
          </a:xfrm>
          <a:prstGeom prst="rect">
            <a:avLst/>
          </a:prstGeom>
        </p:spPr>
        <p:txBody>
          <a:bodyPr/>
          <a:lstStyle/>
          <a:p>
            <a:pPr>
              <a:defRPr>
                <a:solidFill>
                  <a:schemeClr val="accent2"/>
                </a:solidFill>
              </a:defRPr>
            </a:pPr>
            <a:r>
              <a:rPr dirty="0"/>
              <a:t>Where to find us…</a:t>
            </a:r>
            <a:r>
              <a:rPr lang="en-US" b="1" dirty="0"/>
              <a:t>YES!</a:t>
            </a:r>
            <a:endParaRPr dirty="0"/>
          </a:p>
          <a:p>
            <a:pPr>
              <a:defRPr sz="3000"/>
            </a:pPr>
            <a:r>
              <a:rPr dirty="0"/>
              <a:t>Workshops, Fairs and Festivals and Special Events</a:t>
            </a:r>
          </a:p>
          <a:p>
            <a:pPr marL="742950" lvl="1" indent="-285750">
              <a:spcBef>
                <a:spcPts val="500"/>
              </a:spcBef>
              <a:buFont typeface="Calibri"/>
              <a:defRPr sz="2400"/>
            </a:pPr>
            <a:r>
              <a:rPr dirty="0"/>
              <a:t>Speakers by Request </a:t>
            </a:r>
          </a:p>
          <a:p>
            <a:pPr marL="742950" lvl="1" indent="-285750">
              <a:spcBef>
                <a:spcPts val="500"/>
              </a:spcBef>
              <a:buFont typeface="Calibri"/>
              <a:defRPr sz="2400"/>
            </a:pPr>
            <a:r>
              <a:rPr dirty="0"/>
              <a:t>Workshops (various venues, check website)</a:t>
            </a:r>
          </a:p>
          <a:p>
            <a:pPr marL="742950" lvl="1" indent="-285750">
              <a:spcBef>
                <a:spcPts val="500"/>
              </a:spcBef>
              <a:buFont typeface="Calibri"/>
              <a:defRPr sz="2400"/>
            </a:pPr>
            <a:r>
              <a:rPr dirty="0"/>
              <a:t>Farmers’ Markets (seasonal: Auburn, Roseville)</a:t>
            </a:r>
          </a:p>
          <a:p>
            <a:pPr marL="742950" lvl="1" indent="-285750">
              <a:spcBef>
                <a:spcPts val="500"/>
              </a:spcBef>
              <a:buFont typeface="Calibri"/>
              <a:defRPr sz="2400"/>
            </a:pPr>
            <a:r>
              <a:rPr dirty="0"/>
              <a:t>Fairs and Festivals Booths (varies)</a:t>
            </a:r>
          </a:p>
          <a:p>
            <a:pPr marL="742950" lvl="1" indent="-285750">
              <a:spcBef>
                <a:spcPts val="500"/>
              </a:spcBef>
              <a:buFont typeface="Calibri"/>
              <a:defRPr sz="2400"/>
            </a:pPr>
            <a:r>
              <a:rPr dirty="0"/>
              <a:t>Garden Faire (April)</a:t>
            </a:r>
          </a:p>
          <a:p>
            <a:pPr marL="742950" lvl="1" indent="-285750">
              <a:spcBef>
                <a:spcPts val="500"/>
              </a:spcBef>
              <a:buFont typeface="Calibri"/>
              <a:defRPr sz="2400"/>
            </a:pPr>
            <a:r>
              <a:rPr dirty="0"/>
              <a:t>Mother’s Day Garden Tour (May)</a:t>
            </a:r>
          </a:p>
        </p:txBody>
      </p:sp>
      <p:sp>
        <p:nvSpPr>
          <p:cNvPr id="215" name="Slide Number Placeholder 3"/>
          <p:cNvSpPr txBox="1">
            <a:spLocks noGrp="1"/>
          </p:cNvSpPr>
          <p:nvPr>
            <p:ph type="sldNum" sz="quarter" idx="4294967295"/>
          </p:nvPr>
        </p:nvSpPr>
        <p:spPr>
          <a:xfrm>
            <a:off x="8505417" y="6404291"/>
            <a:ext cx="1813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38"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339" name="Let’s Recap…"/>
          <p:cNvSpPr txBox="1">
            <a:spLocks noGrp="1"/>
          </p:cNvSpPr>
          <p:nvPr>
            <p:ph type="title" idx="4294967295"/>
          </p:nvPr>
        </p:nvSpPr>
        <p:spPr>
          <a:xfrm>
            <a:off x="1572490" y="-116567"/>
            <a:ext cx="5999018" cy="1267039"/>
          </a:xfrm>
          <a:prstGeom prst="rect">
            <a:avLst/>
          </a:prstGeom>
          <a:noFill/>
        </p:spPr>
        <p:txBody>
          <a:bodyPr>
            <a:normAutofit/>
          </a:bodyPr>
          <a:lstStyle>
            <a:lvl1pPr>
              <a:defRPr sz="5500" b="1">
                <a:solidFill>
                  <a:schemeClr val="accent1">
                    <a:satOff val="-4409"/>
                    <a:lumOff val="-10509"/>
                  </a:schemeClr>
                </a:solidFill>
              </a:defRPr>
            </a:lvl1pPr>
          </a:lstStyle>
          <a:p>
            <a:r>
              <a:rPr lang="en-US" u="sng" dirty="0">
                <a:solidFill>
                  <a:schemeClr val="accent1">
                    <a:lumMod val="75000"/>
                  </a:schemeClr>
                </a:solidFill>
              </a:rPr>
              <a:t>Growing Vegetables</a:t>
            </a:r>
            <a:endParaRPr u="sng" dirty="0">
              <a:solidFill>
                <a:schemeClr val="accent1">
                  <a:lumMod val="75000"/>
                </a:schemeClr>
              </a:solidFill>
            </a:endParaRPr>
          </a:p>
        </p:txBody>
      </p:sp>
      <p:sp>
        <p:nvSpPr>
          <p:cNvPr id="7" name="TextBox 6">
            <a:extLst>
              <a:ext uri="{FF2B5EF4-FFF2-40B4-BE49-F238E27FC236}">
                <a16:creationId xmlns:a16="http://schemas.microsoft.com/office/drawing/2014/main" id="{4D2F7893-8ADF-E64C-8738-A892EAFEAACA}"/>
              </a:ext>
            </a:extLst>
          </p:cNvPr>
          <p:cNvSpPr txBox="1"/>
          <p:nvPr/>
        </p:nvSpPr>
        <p:spPr>
          <a:xfrm>
            <a:off x="2187388" y="3998259"/>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TextBox 7">
            <a:extLst>
              <a:ext uri="{FF2B5EF4-FFF2-40B4-BE49-F238E27FC236}">
                <a16:creationId xmlns:a16="http://schemas.microsoft.com/office/drawing/2014/main" id="{1CCDDB75-3825-4A4D-8652-2A1C936730E6}"/>
              </a:ext>
            </a:extLst>
          </p:cNvPr>
          <p:cNvSpPr txBox="1"/>
          <p:nvPr/>
        </p:nvSpPr>
        <p:spPr>
          <a:xfrm>
            <a:off x="8498541" y="4338918"/>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1" name="Picture 10">
            <a:extLst>
              <a:ext uri="{FF2B5EF4-FFF2-40B4-BE49-F238E27FC236}">
                <a16:creationId xmlns:a16="http://schemas.microsoft.com/office/drawing/2014/main" id="{D699332C-AE27-564C-9A83-2660C83F5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619" y="1538419"/>
            <a:ext cx="6522759" cy="4865873"/>
          </a:xfrm>
          <a:prstGeom prst="rect">
            <a:avLst/>
          </a:prstGeom>
        </p:spPr>
      </p:pic>
      <p:sp>
        <p:nvSpPr>
          <p:cNvPr id="9" name="Right Arrow 8">
            <a:extLst>
              <a:ext uri="{FF2B5EF4-FFF2-40B4-BE49-F238E27FC236}">
                <a16:creationId xmlns:a16="http://schemas.microsoft.com/office/drawing/2014/main" id="{8069EDF5-73D6-594F-B579-ABD11D5A2F9B}"/>
              </a:ext>
            </a:extLst>
          </p:cNvPr>
          <p:cNvSpPr/>
          <p:nvPr/>
        </p:nvSpPr>
        <p:spPr>
          <a:xfrm rot="1920000">
            <a:off x="5120872" y="5426663"/>
            <a:ext cx="1442865" cy="458535"/>
          </a:xfrm>
          <a:prstGeom prst="rightArrow">
            <a:avLst/>
          </a:prstGeom>
          <a:solidFill>
            <a:srgbClr val="00B0F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900" b="0" i="0" u="none" strike="noStrike" cap="none" spc="0" normalizeH="0" baseline="0" dirty="0">
              <a:ln>
                <a:noFill/>
              </a:ln>
              <a:solidFill>
                <a:srgbClr val="FFFF00"/>
              </a:solidFill>
              <a:effectLst/>
              <a:uFillTx/>
              <a:latin typeface="+mn-lt"/>
              <a:ea typeface="+mn-ea"/>
              <a:cs typeface="+mn-cs"/>
              <a:sym typeface="Calibri"/>
            </a:endParaRPr>
          </a:p>
        </p:txBody>
      </p:sp>
      <p:sp>
        <p:nvSpPr>
          <p:cNvPr id="12" name="Right Arrow 11">
            <a:extLst>
              <a:ext uri="{FF2B5EF4-FFF2-40B4-BE49-F238E27FC236}">
                <a16:creationId xmlns:a16="http://schemas.microsoft.com/office/drawing/2014/main" id="{CE33111A-66BB-454F-B3DF-08E6EFFBAA53}"/>
              </a:ext>
            </a:extLst>
          </p:cNvPr>
          <p:cNvSpPr/>
          <p:nvPr/>
        </p:nvSpPr>
        <p:spPr>
          <a:xfrm>
            <a:off x="1465955" y="4338918"/>
            <a:ext cx="1442865" cy="484632"/>
          </a:xfrm>
          <a:prstGeom prst="rightArrow">
            <a:avLst/>
          </a:prstGeom>
          <a:solidFill>
            <a:schemeClr val="accent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4" name="TextBox 13">
            <a:extLst>
              <a:ext uri="{FF2B5EF4-FFF2-40B4-BE49-F238E27FC236}">
                <a16:creationId xmlns:a16="http://schemas.microsoft.com/office/drawing/2014/main" id="{3F4AE42E-5C70-AD48-9793-E9B2475F768C}"/>
              </a:ext>
            </a:extLst>
          </p:cNvPr>
          <p:cNvSpPr txBox="1"/>
          <p:nvPr/>
        </p:nvSpPr>
        <p:spPr>
          <a:xfrm>
            <a:off x="137789" y="1029468"/>
            <a:ext cx="204959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err="1">
                <a:highlight>
                  <a:srgbClr val="FFFF00"/>
                </a:highlight>
              </a:rPr>
              <a:t>p</a:t>
            </a:r>
            <a:r>
              <a:rPr kumimoji="0" lang="en-US" sz="2400" b="0" i="0" u="none" strike="noStrike" cap="none" spc="0" normalizeH="0" baseline="0" dirty="0" err="1">
                <a:ln>
                  <a:noFill/>
                </a:ln>
                <a:solidFill>
                  <a:srgbClr val="000000"/>
                </a:solidFill>
                <a:effectLst/>
                <a:highlight>
                  <a:srgbClr val="FFFF00"/>
                </a:highlight>
                <a:uFillTx/>
                <a:latin typeface="+mn-lt"/>
                <a:ea typeface="+mn-ea"/>
                <a:cs typeface="+mn-cs"/>
                <a:sym typeface="Calibri"/>
              </a:rPr>
              <a:t>cmg.ucanr.org</a:t>
            </a:r>
            <a:endParaRPr kumimoji="0" lang="en-US" sz="2400" b="0" i="0" u="none" strike="noStrike" cap="none" spc="0" normalizeH="0" baseline="0" dirty="0">
              <a:ln>
                <a:noFill/>
              </a:ln>
              <a:solidFill>
                <a:srgbClr val="000000"/>
              </a:solidFill>
              <a:effectLst/>
              <a:highlight>
                <a:srgbClr val="FFFF00"/>
              </a:highlight>
              <a:uFillTx/>
              <a:latin typeface="+mn-lt"/>
              <a:ea typeface="+mn-ea"/>
              <a:cs typeface="+mn-cs"/>
              <a:sym typeface="Calibri"/>
            </a:endParaRPr>
          </a:p>
        </p:txBody>
      </p:sp>
    </p:spTree>
    <p:extLst>
      <p:ext uri="{BB962C8B-B14F-4D97-AF65-F5344CB8AC3E}">
        <p14:creationId xmlns:p14="http://schemas.microsoft.com/office/powerpoint/2010/main" val="100124907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38"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339" name="Let’s Recap…"/>
          <p:cNvSpPr txBox="1">
            <a:spLocks noGrp="1"/>
          </p:cNvSpPr>
          <p:nvPr>
            <p:ph type="title" idx="4294967295"/>
          </p:nvPr>
        </p:nvSpPr>
        <p:spPr>
          <a:xfrm>
            <a:off x="1572490" y="-116567"/>
            <a:ext cx="5999018" cy="1267039"/>
          </a:xfrm>
          <a:prstGeom prst="rect">
            <a:avLst/>
          </a:prstGeom>
          <a:noFill/>
        </p:spPr>
        <p:txBody>
          <a:bodyPr>
            <a:normAutofit/>
          </a:bodyPr>
          <a:lstStyle>
            <a:lvl1pPr>
              <a:defRPr sz="5500" b="1">
                <a:solidFill>
                  <a:schemeClr val="accent1">
                    <a:satOff val="-4409"/>
                    <a:lumOff val="-10509"/>
                  </a:schemeClr>
                </a:solidFill>
              </a:defRPr>
            </a:lvl1pPr>
          </a:lstStyle>
          <a:p>
            <a:r>
              <a:rPr lang="en-US" u="sng" dirty="0">
                <a:solidFill>
                  <a:schemeClr val="accent1">
                    <a:lumMod val="75000"/>
                  </a:schemeClr>
                </a:solidFill>
              </a:rPr>
              <a:t>Growing Vegetables</a:t>
            </a:r>
            <a:endParaRPr u="sng" dirty="0">
              <a:solidFill>
                <a:schemeClr val="accent1">
                  <a:lumMod val="75000"/>
                </a:schemeClr>
              </a:solidFill>
            </a:endParaRPr>
          </a:p>
        </p:txBody>
      </p:sp>
      <p:sp>
        <p:nvSpPr>
          <p:cNvPr id="7" name="TextBox 6">
            <a:extLst>
              <a:ext uri="{FF2B5EF4-FFF2-40B4-BE49-F238E27FC236}">
                <a16:creationId xmlns:a16="http://schemas.microsoft.com/office/drawing/2014/main" id="{4D2F7893-8ADF-E64C-8738-A892EAFEAACA}"/>
              </a:ext>
            </a:extLst>
          </p:cNvPr>
          <p:cNvSpPr txBox="1"/>
          <p:nvPr/>
        </p:nvSpPr>
        <p:spPr>
          <a:xfrm>
            <a:off x="2187388" y="3998259"/>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TextBox 7">
            <a:extLst>
              <a:ext uri="{FF2B5EF4-FFF2-40B4-BE49-F238E27FC236}">
                <a16:creationId xmlns:a16="http://schemas.microsoft.com/office/drawing/2014/main" id="{1CCDDB75-3825-4A4D-8652-2A1C936730E6}"/>
              </a:ext>
            </a:extLst>
          </p:cNvPr>
          <p:cNvSpPr txBox="1"/>
          <p:nvPr/>
        </p:nvSpPr>
        <p:spPr>
          <a:xfrm>
            <a:off x="8498541" y="4338918"/>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Picture 2">
            <a:extLst>
              <a:ext uri="{FF2B5EF4-FFF2-40B4-BE49-F238E27FC236}">
                <a16:creationId xmlns:a16="http://schemas.microsoft.com/office/drawing/2014/main" id="{C4C1E056-9396-8647-97C9-0B2AF5557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44" y="1086788"/>
            <a:ext cx="7571510" cy="5586745"/>
          </a:xfrm>
          <a:prstGeom prst="rect">
            <a:avLst/>
          </a:prstGeom>
        </p:spPr>
      </p:pic>
      <p:sp>
        <p:nvSpPr>
          <p:cNvPr id="2" name="Down Arrow 1">
            <a:extLst>
              <a:ext uri="{FF2B5EF4-FFF2-40B4-BE49-F238E27FC236}">
                <a16:creationId xmlns:a16="http://schemas.microsoft.com/office/drawing/2014/main" id="{B89D3270-F295-3740-BDF9-DC686F1ABE6A}"/>
              </a:ext>
            </a:extLst>
          </p:cNvPr>
          <p:cNvSpPr/>
          <p:nvPr/>
        </p:nvSpPr>
        <p:spPr>
          <a:xfrm>
            <a:off x="4168238" y="1003659"/>
            <a:ext cx="308757" cy="699143"/>
          </a:xfrm>
          <a:prstGeom prst="downArrow">
            <a:avLst/>
          </a:prstGeom>
          <a:solidFill>
            <a:srgbClr val="FFFF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9" name="Down Arrow 8">
            <a:extLst>
              <a:ext uri="{FF2B5EF4-FFF2-40B4-BE49-F238E27FC236}">
                <a16:creationId xmlns:a16="http://schemas.microsoft.com/office/drawing/2014/main" id="{877075A0-C4F4-E24F-8DFC-39B25DBDBCBF}"/>
              </a:ext>
            </a:extLst>
          </p:cNvPr>
          <p:cNvSpPr/>
          <p:nvPr/>
        </p:nvSpPr>
        <p:spPr>
          <a:xfrm>
            <a:off x="926275" y="1314112"/>
            <a:ext cx="406721" cy="699143"/>
          </a:xfrm>
          <a:prstGeom prst="down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0" name="Down Arrow 9">
            <a:extLst>
              <a:ext uri="{FF2B5EF4-FFF2-40B4-BE49-F238E27FC236}">
                <a16:creationId xmlns:a16="http://schemas.microsoft.com/office/drawing/2014/main" id="{6E44EE7E-E202-4242-AD35-7D112C2C5C23}"/>
              </a:ext>
            </a:extLst>
          </p:cNvPr>
          <p:cNvSpPr/>
          <p:nvPr/>
        </p:nvSpPr>
        <p:spPr>
          <a:xfrm>
            <a:off x="4488868" y="2497971"/>
            <a:ext cx="308757" cy="699143"/>
          </a:xfrm>
          <a:prstGeom prst="downArrow">
            <a:avLst/>
          </a:prstGeom>
          <a:solidFill>
            <a:srgbClr val="FFFF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1" name="TextBox 10">
            <a:extLst>
              <a:ext uri="{FF2B5EF4-FFF2-40B4-BE49-F238E27FC236}">
                <a16:creationId xmlns:a16="http://schemas.microsoft.com/office/drawing/2014/main" id="{71E17817-A962-4B42-8835-C3A5A9E2EAB8}"/>
              </a:ext>
            </a:extLst>
          </p:cNvPr>
          <p:cNvSpPr txBox="1"/>
          <p:nvPr/>
        </p:nvSpPr>
        <p:spPr>
          <a:xfrm>
            <a:off x="72428" y="224565"/>
            <a:ext cx="142763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highlight>
                  <a:srgbClr val="FFFF00"/>
                </a:highlight>
                <a:uFillTx/>
                <a:latin typeface="+mn-lt"/>
                <a:ea typeface="+mn-ea"/>
                <a:cs typeface="+mn-cs"/>
                <a:sym typeface="Calibri"/>
              </a:rPr>
              <a:t>Download</a:t>
            </a:r>
          </a:p>
          <a:p>
            <a:pPr marL="0" marR="0" indent="0" algn="ctr" defTabSz="914400" rtl="0" fontAlgn="auto" latinLnBrk="0" hangingPunct="0">
              <a:lnSpc>
                <a:spcPct val="100000"/>
              </a:lnSpc>
              <a:spcBef>
                <a:spcPts val="0"/>
              </a:spcBef>
              <a:spcAft>
                <a:spcPts val="0"/>
              </a:spcAft>
              <a:buClrTx/>
              <a:buSzTx/>
              <a:buFontTx/>
              <a:buNone/>
              <a:tabLst/>
            </a:pPr>
            <a:r>
              <a:rPr lang="en-US" sz="1600" b="1" dirty="0" err="1">
                <a:highlight>
                  <a:srgbClr val="FFFF00"/>
                </a:highlight>
              </a:rPr>
              <a:t>pcmg.ucanr.org</a:t>
            </a:r>
            <a:endParaRPr kumimoji="0" lang="en-US" sz="1600" b="1" i="0" u="none" strike="noStrike" cap="none" spc="0" normalizeH="0" baseline="0" dirty="0">
              <a:ln>
                <a:noFill/>
              </a:ln>
              <a:solidFill>
                <a:srgbClr val="000000"/>
              </a:solidFill>
              <a:effectLst/>
              <a:highlight>
                <a:srgbClr val="FFFF00"/>
              </a:highlight>
              <a:uFillTx/>
              <a:latin typeface="+mn-lt"/>
              <a:ea typeface="+mn-ea"/>
              <a:cs typeface="+mn-cs"/>
              <a:sym typeface="Calibri"/>
            </a:endParaRPr>
          </a:p>
        </p:txBody>
      </p:sp>
    </p:spTree>
    <p:extLst>
      <p:ext uri="{BB962C8B-B14F-4D97-AF65-F5344CB8AC3E}">
        <p14:creationId xmlns:p14="http://schemas.microsoft.com/office/powerpoint/2010/main" val="336041309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42" name="Title 5"/>
          <p:cNvSpPr txBox="1">
            <a:spLocks noGrp="1"/>
          </p:cNvSpPr>
          <p:nvPr>
            <p:ph type="title"/>
          </p:nvPr>
        </p:nvSpPr>
        <p:spPr>
          <a:xfrm>
            <a:off x="1374035" y="502478"/>
            <a:ext cx="8229601" cy="1143001"/>
          </a:xfrm>
          <a:prstGeom prst="rect">
            <a:avLst/>
          </a:prstGeom>
        </p:spPr>
        <p:txBody>
          <a:bodyPr/>
          <a:lstStyle>
            <a:lvl1pPr>
              <a:defRPr b="1"/>
            </a:lvl1pPr>
          </a:lstStyle>
          <a:p>
            <a:r>
              <a:t>Thank You!</a:t>
            </a:r>
          </a:p>
        </p:txBody>
      </p:sp>
      <p:sp>
        <p:nvSpPr>
          <p:cNvPr id="343" name="Text Placeholder 6"/>
          <p:cNvSpPr txBox="1">
            <a:spLocks noGrp="1"/>
          </p:cNvSpPr>
          <p:nvPr>
            <p:ph type="body" sz="quarter" idx="1"/>
          </p:nvPr>
        </p:nvSpPr>
        <p:spPr>
          <a:xfrm>
            <a:off x="3499449" y="1584989"/>
            <a:ext cx="3978773" cy="938804"/>
          </a:xfrm>
          <a:prstGeom prst="rect">
            <a:avLst/>
          </a:prstGeom>
        </p:spPr>
        <p:txBody>
          <a:bodyPr/>
          <a:lstStyle>
            <a:lvl1pPr defTabSz="740663">
              <a:defRPr sz="4698" b="1">
                <a:solidFill>
                  <a:srgbClr val="000000"/>
                </a:solidFill>
              </a:defRPr>
            </a:lvl1pPr>
          </a:lstStyle>
          <a:p>
            <a:r>
              <a:t>Any Questions?</a:t>
            </a:r>
          </a:p>
        </p:txBody>
      </p:sp>
      <p:sp>
        <p:nvSpPr>
          <p:cNvPr id="344" name="Content Placeholder 7"/>
          <p:cNvSpPr txBox="1"/>
          <p:nvPr/>
        </p:nvSpPr>
        <p:spPr>
          <a:xfrm>
            <a:off x="2542385" y="2956857"/>
            <a:ext cx="6144415" cy="155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marL="342900" indent="-342900">
              <a:spcBef>
                <a:spcPts val="500"/>
              </a:spcBef>
              <a:defRPr sz="2400">
                <a:solidFill>
                  <a:srgbClr val="194687"/>
                </a:solidFill>
              </a:defRPr>
            </a:pPr>
            <a:endParaRPr dirty="0"/>
          </a:p>
          <a:p>
            <a:pPr marL="342900" indent="-342900" algn="ctr">
              <a:spcBef>
                <a:spcPts val="500"/>
              </a:spcBef>
              <a:defRPr sz="2400">
                <a:solidFill>
                  <a:srgbClr val="194687"/>
                </a:solidFill>
              </a:defRPr>
            </a:pPr>
            <a:r>
              <a:rPr dirty="0"/>
              <a:t>Master Gardener Hotline: </a:t>
            </a:r>
            <a:r>
              <a:rPr b="1" dirty="0"/>
              <a:t>(530) 889-7388</a:t>
            </a:r>
            <a:endParaRPr lang="en-US" b="1" dirty="0"/>
          </a:p>
          <a:p>
            <a:pPr marL="342900" indent="-342900" algn="ctr">
              <a:spcBef>
                <a:spcPts val="500"/>
              </a:spcBef>
              <a:defRPr sz="2400">
                <a:solidFill>
                  <a:srgbClr val="194687"/>
                </a:solidFill>
              </a:defRPr>
            </a:pPr>
            <a:r>
              <a:rPr lang="en-US" dirty="0"/>
              <a:t>Master Gardener Rot Line: </a:t>
            </a:r>
            <a:r>
              <a:rPr lang="en-US" b="1" dirty="0"/>
              <a:t>(530) 889-7399</a:t>
            </a:r>
            <a:endParaRPr b="1" dirty="0"/>
          </a:p>
          <a:p>
            <a:pPr marL="342900" indent="-342900" algn="ctr">
              <a:spcBef>
                <a:spcPts val="500"/>
              </a:spcBef>
              <a:defRPr sz="2400">
                <a:solidFill>
                  <a:srgbClr val="194687"/>
                </a:solidFill>
              </a:defRPr>
            </a:pPr>
            <a:r>
              <a:rPr dirty="0"/>
              <a:t>Master Gardener Website: </a:t>
            </a:r>
            <a:r>
              <a:rPr b="1" dirty="0"/>
              <a:t>pcmg.ucanr.org</a:t>
            </a:r>
          </a:p>
        </p:txBody>
      </p:sp>
      <p:sp>
        <p:nvSpPr>
          <p:cNvPr id="345" name="Slide Number Placeholder 9"/>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pic>
        <p:nvPicPr>
          <p:cNvPr id="346" name="Image" descr="Image"/>
          <p:cNvPicPr>
            <a:picLocks noChangeAspect="1"/>
          </p:cNvPicPr>
          <p:nvPr/>
        </p:nvPicPr>
        <p:blipFill>
          <a:blip r:embed="rId2"/>
          <a:stretch>
            <a:fillRect/>
          </a:stretch>
        </p:blipFill>
        <p:spPr>
          <a:xfrm rot="10800000">
            <a:off x="683780" y="751220"/>
            <a:ext cx="1558687" cy="4046444"/>
          </a:xfrm>
          <a:prstGeom prst="rect">
            <a:avLst/>
          </a:prstGeom>
          <a:ln w="12700">
            <a:miter lim="400000"/>
          </a:ln>
        </p:spPr>
      </p:pic>
      <p:sp>
        <p:nvSpPr>
          <p:cNvPr id="2" name="TextBox 1">
            <a:extLst>
              <a:ext uri="{FF2B5EF4-FFF2-40B4-BE49-F238E27FC236}">
                <a16:creationId xmlns:a16="http://schemas.microsoft.com/office/drawing/2014/main" id="{E63FA81A-E2A5-A444-A383-FDA76C757C2F}"/>
              </a:ext>
            </a:extLst>
          </p:cNvPr>
          <p:cNvSpPr txBox="1"/>
          <p:nvPr/>
        </p:nvSpPr>
        <p:spPr>
          <a:xfrm>
            <a:off x="524656" y="-2143593"/>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C63D3CB-5B32-F241-8759-6239CE39F04E}"/>
              </a:ext>
            </a:extLst>
          </p:cNvPr>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a:p>
        </p:txBody>
      </p:sp>
      <p:sp>
        <p:nvSpPr>
          <p:cNvPr id="5" name="Who Are Master Gardeners?">
            <a:extLst>
              <a:ext uri="{FF2B5EF4-FFF2-40B4-BE49-F238E27FC236}">
                <a16:creationId xmlns:a16="http://schemas.microsoft.com/office/drawing/2014/main" id="{06B0976A-DF69-7C41-9580-9D4AC1B46EEA}"/>
              </a:ext>
            </a:extLst>
          </p:cNvPr>
          <p:cNvSpPr txBox="1">
            <a:spLocks/>
          </p:cNvSpPr>
          <p:nvPr/>
        </p:nvSpPr>
        <p:spPr>
          <a:xfrm>
            <a:off x="457200" y="274637"/>
            <a:ext cx="8229600" cy="11430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1"/>
                </a:solidFill>
                <a:uFillTx/>
                <a:latin typeface="+mn-lt"/>
                <a:ea typeface="+mn-ea"/>
                <a:cs typeface="+mn-cs"/>
                <a:sym typeface="Calibri"/>
              </a:defRPr>
            </a:lvl9pPr>
          </a:lstStyle>
          <a:p>
            <a:pPr hangingPunct="1"/>
            <a:endParaRPr lang="en-US" dirty="0"/>
          </a:p>
        </p:txBody>
      </p:sp>
    </p:spTree>
    <p:extLst>
      <p:ext uri="{BB962C8B-B14F-4D97-AF65-F5344CB8AC3E}">
        <p14:creationId xmlns:p14="http://schemas.microsoft.com/office/powerpoint/2010/main" val="150667160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38"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a:p>
        </p:txBody>
      </p:sp>
      <p:sp>
        <p:nvSpPr>
          <p:cNvPr id="339" name="Let’s Recap…"/>
          <p:cNvSpPr txBox="1">
            <a:spLocks noGrp="1"/>
          </p:cNvSpPr>
          <p:nvPr>
            <p:ph type="title" idx="4294967295"/>
          </p:nvPr>
        </p:nvSpPr>
        <p:spPr>
          <a:xfrm>
            <a:off x="1312658" y="136807"/>
            <a:ext cx="6537189" cy="1267039"/>
          </a:xfrm>
          <a:prstGeom prst="rect">
            <a:avLst/>
          </a:prstGeom>
          <a:noFill/>
        </p:spPr>
        <p:txBody>
          <a:bodyPr>
            <a:normAutofit/>
          </a:bodyPr>
          <a:lstStyle>
            <a:lvl1pPr>
              <a:defRPr sz="5500" b="1">
                <a:solidFill>
                  <a:schemeClr val="accent1">
                    <a:satOff val="-4409"/>
                    <a:lumOff val="-10509"/>
                  </a:schemeClr>
                </a:solidFill>
              </a:defRPr>
            </a:lvl1pPr>
          </a:lstStyle>
          <a:p>
            <a:r>
              <a:rPr lang="en-US" u="sng" dirty="0">
                <a:solidFill>
                  <a:schemeClr val="accent1">
                    <a:lumMod val="75000"/>
                  </a:schemeClr>
                </a:solidFill>
              </a:rPr>
              <a:t>In Closing</a:t>
            </a:r>
            <a:endParaRPr u="sng" dirty="0">
              <a:solidFill>
                <a:schemeClr val="accent1">
                  <a:lumMod val="75000"/>
                </a:schemeClr>
              </a:solidFill>
            </a:endParaRPr>
          </a:p>
        </p:txBody>
      </p:sp>
      <p:sp>
        <p:nvSpPr>
          <p:cNvPr id="7" name="TextBox 6">
            <a:extLst>
              <a:ext uri="{FF2B5EF4-FFF2-40B4-BE49-F238E27FC236}">
                <a16:creationId xmlns:a16="http://schemas.microsoft.com/office/drawing/2014/main" id="{4D2F7893-8ADF-E64C-8738-A892EAFEAACA}"/>
              </a:ext>
            </a:extLst>
          </p:cNvPr>
          <p:cNvSpPr txBox="1"/>
          <p:nvPr/>
        </p:nvSpPr>
        <p:spPr>
          <a:xfrm>
            <a:off x="2187388" y="3998259"/>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TextBox 7">
            <a:extLst>
              <a:ext uri="{FF2B5EF4-FFF2-40B4-BE49-F238E27FC236}">
                <a16:creationId xmlns:a16="http://schemas.microsoft.com/office/drawing/2014/main" id="{1CCDDB75-3825-4A4D-8652-2A1C936730E6}"/>
              </a:ext>
            </a:extLst>
          </p:cNvPr>
          <p:cNvSpPr txBox="1"/>
          <p:nvPr/>
        </p:nvSpPr>
        <p:spPr>
          <a:xfrm>
            <a:off x="8498541" y="4338918"/>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Text Placeholder 1">
            <a:extLst>
              <a:ext uri="{FF2B5EF4-FFF2-40B4-BE49-F238E27FC236}">
                <a16:creationId xmlns:a16="http://schemas.microsoft.com/office/drawing/2014/main" id="{2F9A1210-9952-DD4C-BDB3-031B478E8970}"/>
              </a:ext>
            </a:extLst>
          </p:cNvPr>
          <p:cNvSpPr txBox="1">
            <a:spLocks noGrp="1"/>
          </p:cNvSpPr>
          <p:nvPr>
            <p:ph type="body" idx="1"/>
          </p:nvPr>
        </p:nvSpPr>
        <p:spPr>
          <a:xfrm>
            <a:off x="457200" y="1565329"/>
            <a:ext cx="8248106" cy="4700576"/>
          </a:xfrm>
          <a:prstGeom prst="rect">
            <a:avLst/>
          </a:prstGeom>
        </p:spPr>
        <p:txBody>
          <a:bodyPr>
            <a:normAutofit lnSpcReduction="10000"/>
          </a:bodyPr>
          <a:lstStyle/>
          <a:p>
            <a:r>
              <a:rPr lang="en-US" b="1" dirty="0"/>
              <a:t>Let’s consider this a journey we are embarking upon together, We will learn as we go—</a:t>
            </a:r>
          </a:p>
          <a:p>
            <a:pPr marL="952500" lvl="1" indent="-457200">
              <a:buFont typeface="Wingdings" pitchFamily="2" charset="2"/>
              <a:buChar char="Ø"/>
            </a:pPr>
            <a:r>
              <a:rPr lang="en-US" b="1" dirty="0"/>
              <a:t>From the plants</a:t>
            </a:r>
          </a:p>
          <a:p>
            <a:pPr marL="952500" lvl="1" indent="-457200">
              <a:buFont typeface="Wingdings" pitchFamily="2" charset="2"/>
              <a:buChar char="Ø"/>
            </a:pPr>
            <a:r>
              <a:rPr lang="en-US" b="1" dirty="0"/>
              <a:t>From each other </a:t>
            </a:r>
          </a:p>
          <a:p>
            <a:pPr marL="952500" lvl="1" indent="-457200">
              <a:buFont typeface="Wingdings" pitchFamily="2" charset="2"/>
              <a:buChar char="Ø"/>
            </a:pPr>
            <a:r>
              <a:rPr lang="en-US" b="1" dirty="0"/>
              <a:t>and from our ‘mistakes’</a:t>
            </a:r>
          </a:p>
          <a:p>
            <a:pPr marL="0" indent="0"/>
            <a:endParaRPr lang="en-US" b="1" dirty="0"/>
          </a:p>
          <a:p>
            <a:pPr marL="0" indent="0" algn="ctr"/>
            <a:r>
              <a:rPr lang="en-US" b="1" dirty="0"/>
              <a:t>This is an adventure we can share. </a:t>
            </a:r>
          </a:p>
          <a:p>
            <a:pPr marL="0" indent="0" algn="ctr"/>
            <a:r>
              <a:rPr lang="en-US" b="1" dirty="0"/>
              <a:t>Come back and tell us how your journey went.</a:t>
            </a:r>
          </a:p>
          <a:p>
            <a:pPr marL="0" indent="0" algn="ctr"/>
            <a:r>
              <a:rPr lang="en-US" b="1" dirty="0"/>
              <a:t>We will have stories to tell, too.</a:t>
            </a:r>
          </a:p>
        </p:txBody>
      </p:sp>
      <p:sp>
        <p:nvSpPr>
          <p:cNvPr id="3" name="TextBox 2">
            <a:extLst>
              <a:ext uri="{FF2B5EF4-FFF2-40B4-BE49-F238E27FC236}">
                <a16:creationId xmlns:a16="http://schemas.microsoft.com/office/drawing/2014/main" id="{F736A16F-2729-D141-8731-154332327560}"/>
              </a:ext>
            </a:extLst>
          </p:cNvPr>
          <p:cNvSpPr txBox="1"/>
          <p:nvPr/>
        </p:nvSpPr>
        <p:spPr>
          <a:xfrm>
            <a:off x="1488896" y="592095"/>
            <a:ext cx="87620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FF0000"/>
                </a:solidFill>
                <a:effectLst/>
                <a:highlight>
                  <a:srgbClr val="FFFF00"/>
                </a:highlight>
                <a:uFillTx/>
                <a:latin typeface="+mn-lt"/>
                <a:ea typeface="+mn-ea"/>
                <a:cs typeface="+mn-cs"/>
                <a:sym typeface="Calibri"/>
              </a:rPr>
              <a:t>???</a:t>
            </a:r>
          </a:p>
        </p:txBody>
      </p:sp>
    </p:spTree>
    <p:extLst>
      <p:ext uri="{BB962C8B-B14F-4D97-AF65-F5344CB8AC3E}">
        <p14:creationId xmlns:p14="http://schemas.microsoft.com/office/powerpoint/2010/main" val="225845088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339" name="Let’s Recap…"/>
          <p:cNvSpPr txBox="1">
            <a:spLocks noGrp="1"/>
          </p:cNvSpPr>
          <p:nvPr>
            <p:ph type="title" idx="4294967295"/>
          </p:nvPr>
        </p:nvSpPr>
        <p:spPr>
          <a:xfrm>
            <a:off x="1312658" y="136807"/>
            <a:ext cx="6537189" cy="1267039"/>
          </a:xfrm>
          <a:prstGeom prst="rect">
            <a:avLst/>
          </a:prstGeom>
          <a:noFill/>
        </p:spPr>
        <p:txBody>
          <a:bodyPr>
            <a:normAutofit fontScale="90000"/>
          </a:bodyPr>
          <a:lstStyle>
            <a:lvl1pPr>
              <a:defRPr sz="5500" b="1">
                <a:solidFill>
                  <a:schemeClr val="accent1">
                    <a:satOff val="-4409"/>
                    <a:lumOff val="-10509"/>
                  </a:schemeClr>
                </a:solidFill>
              </a:defRPr>
            </a:lvl1pPr>
          </a:lstStyle>
          <a:p>
            <a:r>
              <a:rPr lang="en-US" u="sng" dirty="0">
                <a:solidFill>
                  <a:schemeClr val="accent1">
                    <a:lumMod val="75000"/>
                  </a:schemeClr>
                </a:solidFill>
              </a:rPr>
              <a:t>Seed Saving Questions</a:t>
            </a:r>
            <a:endParaRPr u="sng" dirty="0">
              <a:solidFill>
                <a:schemeClr val="accent1">
                  <a:lumMod val="75000"/>
                </a:schemeClr>
              </a:solidFill>
            </a:endParaRPr>
          </a:p>
        </p:txBody>
      </p:sp>
      <p:sp>
        <p:nvSpPr>
          <p:cNvPr id="7" name="TextBox 6">
            <a:extLst>
              <a:ext uri="{FF2B5EF4-FFF2-40B4-BE49-F238E27FC236}">
                <a16:creationId xmlns:a16="http://schemas.microsoft.com/office/drawing/2014/main" id="{4D2F7893-8ADF-E64C-8738-A892EAFEAACA}"/>
              </a:ext>
            </a:extLst>
          </p:cNvPr>
          <p:cNvSpPr txBox="1"/>
          <p:nvPr/>
        </p:nvSpPr>
        <p:spPr>
          <a:xfrm>
            <a:off x="2187388" y="3998259"/>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TextBox 7">
            <a:extLst>
              <a:ext uri="{FF2B5EF4-FFF2-40B4-BE49-F238E27FC236}">
                <a16:creationId xmlns:a16="http://schemas.microsoft.com/office/drawing/2014/main" id="{1CCDDB75-3825-4A4D-8652-2A1C936730E6}"/>
              </a:ext>
            </a:extLst>
          </p:cNvPr>
          <p:cNvSpPr txBox="1"/>
          <p:nvPr/>
        </p:nvSpPr>
        <p:spPr>
          <a:xfrm>
            <a:off x="8498541" y="4338918"/>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Text Placeholder 1">
            <a:extLst>
              <a:ext uri="{FF2B5EF4-FFF2-40B4-BE49-F238E27FC236}">
                <a16:creationId xmlns:a16="http://schemas.microsoft.com/office/drawing/2014/main" id="{2F9A1210-9952-DD4C-BDB3-031B478E8970}"/>
              </a:ext>
            </a:extLst>
          </p:cNvPr>
          <p:cNvSpPr txBox="1">
            <a:spLocks noGrp="1"/>
          </p:cNvSpPr>
          <p:nvPr>
            <p:ph type="body" idx="1"/>
          </p:nvPr>
        </p:nvSpPr>
        <p:spPr>
          <a:xfrm>
            <a:off x="457200" y="1846304"/>
            <a:ext cx="8248106" cy="4419601"/>
          </a:xfrm>
          <a:prstGeom prst="rect">
            <a:avLst/>
          </a:prstGeom>
        </p:spPr>
        <p:txBody>
          <a:bodyPr>
            <a:normAutofit fontScale="62500" lnSpcReduction="20000"/>
          </a:bodyPr>
          <a:lstStyle/>
          <a:p>
            <a:r>
              <a:rPr lang="en-US" b="1" dirty="0"/>
              <a:t>Is this plant a hybrid or an open pollinated variety?</a:t>
            </a:r>
            <a:endParaRPr lang="en-US" dirty="0"/>
          </a:p>
          <a:p>
            <a:r>
              <a:rPr lang="en-US" b="1" dirty="0"/>
              <a:t>Is this a plant I </a:t>
            </a:r>
            <a:r>
              <a:rPr lang="en-US" b="1" i="1" dirty="0"/>
              <a:t>should</a:t>
            </a:r>
            <a:r>
              <a:rPr lang="en-US" b="1" dirty="0"/>
              <a:t> save seed from?</a:t>
            </a:r>
            <a:endParaRPr lang="en-US" dirty="0"/>
          </a:p>
          <a:p>
            <a:r>
              <a:rPr lang="en-US" b="1" dirty="0"/>
              <a:t>How far does this plant need to be planted from others to “breed true” or does this plant need others to be properly pollinated (think “self-pollinated” vs needing “cross pollination”)?</a:t>
            </a:r>
            <a:endParaRPr lang="en-US" dirty="0"/>
          </a:p>
          <a:p>
            <a:r>
              <a:rPr lang="en-US" b="1" dirty="0"/>
              <a:t>Where/when do the seeds form on this plant?</a:t>
            </a:r>
            <a:endParaRPr lang="en-US" dirty="0"/>
          </a:p>
          <a:p>
            <a:r>
              <a:rPr lang="en-US" b="1" dirty="0"/>
              <a:t>How are the seeds naturally dispersed?</a:t>
            </a:r>
            <a:r>
              <a:rPr lang="en-US" dirty="0"/>
              <a:t> </a:t>
            </a:r>
          </a:p>
          <a:p>
            <a:r>
              <a:rPr lang="en-US" b="1" dirty="0"/>
              <a:t>When are the seeds ripe?</a:t>
            </a:r>
            <a:endParaRPr lang="en-US" dirty="0"/>
          </a:p>
          <a:p>
            <a:r>
              <a:rPr lang="en-US" b="1" dirty="0"/>
              <a:t>Was the plant that you want to save seed from healthy?</a:t>
            </a:r>
            <a:endParaRPr lang="en-US" dirty="0"/>
          </a:p>
          <a:p>
            <a:r>
              <a:rPr lang="en-US" b="1" dirty="0"/>
              <a:t>How do you clean the seeds?</a:t>
            </a:r>
            <a:r>
              <a:rPr lang="en-US" dirty="0"/>
              <a:t> Dry, ferment, etc.</a:t>
            </a:r>
          </a:p>
          <a:p>
            <a:r>
              <a:rPr lang="en-US" b="1" dirty="0"/>
              <a:t>Store your seeds in a cool dry place.</a:t>
            </a:r>
            <a:endParaRPr lang="en-US" dirty="0"/>
          </a:p>
          <a:p>
            <a:r>
              <a:rPr lang="en-US" b="1" dirty="0"/>
              <a:t>Don't save them for too long. Check the viability chart.</a:t>
            </a:r>
            <a:endParaRPr lang="en-US" dirty="0"/>
          </a:p>
          <a:p>
            <a:r>
              <a:rPr lang="en-US" b="1" dirty="0"/>
              <a:t>Don't give up!</a:t>
            </a:r>
            <a:endParaRPr lang="en-US" dirty="0"/>
          </a:p>
        </p:txBody>
      </p:sp>
    </p:spTree>
    <p:extLst>
      <p:ext uri="{BB962C8B-B14F-4D97-AF65-F5344CB8AC3E}">
        <p14:creationId xmlns:p14="http://schemas.microsoft.com/office/powerpoint/2010/main" val="358102522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20265-8D47-5B49-A6CD-A3D5396000D0}"/>
              </a:ext>
            </a:extLst>
          </p:cNvPr>
          <p:cNvSpPr>
            <a:spLocks noGrp="1"/>
          </p:cNvSpPr>
          <p:nvPr>
            <p:ph type="body" sz="half" idx="1"/>
          </p:nvPr>
        </p:nvSpPr>
        <p:spPr/>
        <p:txBody>
          <a:bodyPr/>
          <a:lstStyle/>
          <a:p>
            <a:endParaRPr lang="en-US"/>
          </a:p>
        </p:txBody>
      </p:sp>
      <p:sp>
        <p:nvSpPr>
          <p:cNvPr id="3" name="Picture Placeholder 2">
            <a:extLst>
              <a:ext uri="{FF2B5EF4-FFF2-40B4-BE49-F238E27FC236}">
                <a16:creationId xmlns:a16="http://schemas.microsoft.com/office/drawing/2014/main" id="{6A5B5E6A-E5B3-E74E-BA2D-9E8167592ACD}"/>
              </a:ext>
            </a:extLst>
          </p:cNvPr>
          <p:cNvSpPr>
            <a:spLocks noGrp="1"/>
          </p:cNvSpPr>
          <p:nvPr>
            <p:ph type="pic" sz="quarter" idx="13"/>
          </p:nvPr>
        </p:nvSpPr>
        <p:spPr/>
      </p:sp>
      <p:pic>
        <p:nvPicPr>
          <p:cNvPr id="4" name="Picture 3">
            <a:extLst>
              <a:ext uri="{FF2B5EF4-FFF2-40B4-BE49-F238E27FC236}">
                <a16:creationId xmlns:a16="http://schemas.microsoft.com/office/drawing/2014/main" id="{AAF224B2-9A8C-3B47-8448-64E9DE87A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576" y="1882588"/>
            <a:ext cx="4356847" cy="4356847"/>
          </a:xfrm>
          <a:prstGeom prst="rect">
            <a:avLst/>
          </a:prstGeom>
        </p:spPr>
      </p:pic>
    </p:spTree>
    <p:extLst>
      <p:ext uri="{BB962C8B-B14F-4D97-AF65-F5344CB8AC3E}">
        <p14:creationId xmlns:p14="http://schemas.microsoft.com/office/powerpoint/2010/main" val="50224050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342" name="Title 5"/>
          <p:cNvSpPr txBox="1">
            <a:spLocks noGrp="1"/>
          </p:cNvSpPr>
          <p:nvPr>
            <p:ph type="title"/>
          </p:nvPr>
        </p:nvSpPr>
        <p:spPr>
          <a:xfrm>
            <a:off x="1374035" y="502478"/>
            <a:ext cx="8229601" cy="1143001"/>
          </a:xfrm>
          <a:prstGeom prst="rect">
            <a:avLst/>
          </a:prstGeom>
        </p:spPr>
        <p:txBody>
          <a:bodyPr/>
          <a:lstStyle>
            <a:lvl1pPr>
              <a:defRPr b="1"/>
            </a:lvl1pPr>
          </a:lstStyle>
          <a:p>
            <a:r>
              <a:t>Thank You!</a:t>
            </a:r>
          </a:p>
        </p:txBody>
      </p:sp>
      <p:sp>
        <p:nvSpPr>
          <p:cNvPr id="343" name="Text Placeholder 6"/>
          <p:cNvSpPr txBox="1">
            <a:spLocks noGrp="1"/>
          </p:cNvSpPr>
          <p:nvPr>
            <p:ph type="body" sz="quarter" idx="1"/>
          </p:nvPr>
        </p:nvSpPr>
        <p:spPr>
          <a:xfrm>
            <a:off x="3499449" y="1584989"/>
            <a:ext cx="3978773" cy="938804"/>
          </a:xfrm>
          <a:prstGeom prst="rect">
            <a:avLst/>
          </a:prstGeom>
        </p:spPr>
        <p:txBody>
          <a:bodyPr/>
          <a:lstStyle>
            <a:lvl1pPr defTabSz="740663">
              <a:defRPr sz="4698" b="1">
                <a:solidFill>
                  <a:srgbClr val="000000"/>
                </a:solidFill>
              </a:defRPr>
            </a:lvl1pPr>
          </a:lstStyle>
          <a:p>
            <a:r>
              <a:t>Any Questions?</a:t>
            </a:r>
          </a:p>
        </p:txBody>
      </p:sp>
      <p:sp>
        <p:nvSpPr>
          <p:cNvPr id="344" name="Content Placeholder 7"/>
          <p:cNvSpPr txBox="1"/>
          <p:nvPr/>
        </p:nvSpPr>
        <p:spPr>
          <a:xfrm>
            <a:off x="2416628" y="4197503"/>
            <a:ext cx="6144415" cy="1559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marL="342900" indent="-342900">
              <a:spcBef>
                <a:spcPts val="500"/>
              </a:spcBef>
              <a:defRPr sz="2400">
                <a:solidFill>
                  <a:srgbClr val="194687"/>
                </a:solidFill>
              </a:defRPr>
            </a:pPr>
            <a:endParaRPr dirty="0"/>
          </a:p>
          <a:p>
            <a:pPr marL="342900" indent="-342900" algn="ctr">
              <a:spcBef>
                <a:spcPts val="500"/>
              </a:spcBef>
              <a:defRPr sz="2400">
                <a:solidFill>
                  <a:srgbClr val="194687"/>
                </a:solidFill>
              </a:defRPr>
            </a:pPr>
            <a:r>
              <a:rPr dirty="0"/>
              <a:t>Master Gardener Hotline: </a:t>
            </a:r>
            <a:r>
              <a:rPr b="1" dirty="0"/>
              <a:t>(530) 889-7388</a:t>
            </a:r>
            <a:endParaRPr lang="en-US" b="1" dirty="0"/>
          </a:p>
          <a:p>
            <a:pPr marL="342900" indent="-342900" algn="ctr">
              <a:spcBef>
                <a:spcPts val="500"/>
              </a:spcBef>
              <a:defRPr sz="2400">
                <a:solidFill>
                  <a:srgbClr val="194687"/>
                </a:solidFill>
              </a:defRPr>
            </a:pPr>
            <a:r>
              <a:rPr lang="en-US" dirty="0"/>
              <a:t>Master Gardener Rot Line: </a:t>
            </a:r>
            <a:r>
              <a:rPr lang="en-US" b="1" dirty="0"/>
              <a:t>(530) 889-7399</a:t>
            </a:r>
            <a:endParaRPr b="1" dirty="0"/>
          </a:p>
          <a:p>
            <a:pPr marL="342900" indent="-342900" algn="ctr">
              <a:spcBef>
                <a:spcPts val="500"/>
              </a:spcBef>
              <a:defRPr sz="2400">
                <a:solidFill>
                  <a:srgbClr val="194687"/>
                </a:solidFill>
              </a:defRPr>
            </a:pPr>
            <a:r>
              <a:rPr dirty="0"/>
              <a:t>Master Gardener Website: </a:t>
            </a:r>
            <a:r>
              <a:rPr b="1" dirty="0"/>
              <a:t>pcmg.ucanr.org</a:t>
            </a:r>
          </a:p>
        </p:txBody>
      </p:sp>
      <p:sp>
        <p:nvSpPr>
          <p:cNvPr id="345" name="Slide Number Placeholder 9"/>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47</a:t>
            </a:fld>
            <a:endParaRPr/>
          </a:p>
        </p:txBody>
      </p:sp>
      <p:pic>
        <p:nvPicPr>
          <p:cNvPr id="346" name="Image" descr="Image"/>
          <p:cNvPicPr>
            <a:picLocks noChangeAspect="1"/>
          </p:cNvPicPr>
          <p:nvPr/>
        </p:nvPicPr>
        <p:blipFill>
          <a:blip r:embed="rId2"/>
          <a:stretch>
            <a:fillRect/>
          </a:stretch>
        </p:blipFill>
        <p:spPr>
          <a:xfrm rot="10800000">
            <a:off x="683780" y="751220"/>
            <a:ext cx="1558687" cy="4046444"/>
          </a:xfrm>
          <a:prstGeom prst="rect">
            <a:avLst/>
          </a:prstGeom>
          <a:ln w="12700">
            <a:miter lim="400000"/>
          </a:ln>
        </p:spPr>
      </p:pic>
      <p:grpSp>
        <p:nvGrpSpPr>
          <p:cNvPr id="349" name="Evaluations, Please!"/>
          <p:cNvGrpSpPr/>
          <p:nvPr/>
        </p:nvGrpSpPr>
        <p:grpSpPr>
          <a:xfrm>
            <a:off x="3220727" y="2989076"/>
            <a:ext cx="4536218" cy="1247141"/>
            <a:chOff x="0" y="0"/>
            <a:chExt cx="4536216" cy="1247139"/>
          </a:xfrm>
        </p:grpSpPr>
        <p:sp>
          <p:nvSpPr>
            <p:cNvPr id="348" name="Evaluations, Please!"/>
            <p:cNvSpPr txBox="1"/>
            <p:nvPr/>
          </p:nvSpPr>
          <p:spPr>
            <a:xfrm>
              <a:off x="215899" y="139699"/>
              <a:ext cx="4104418" cy="688342"/>
            </a:xfrm>
            <a:prstGeom prst="rect">
              <a:avLst/>
            </a:prstGeom>
            <a:gradFill flip="none" rotWithShape="1">
              <a:gsLst>
                <a:gs pos="0">
                  <a:schemeClr val="accent3">
                    <a:lumOff val="24803"/>
                  </a:schemeClr>
                </a:gs>
                <a:gs pos="100000">
                  <a:schemeClr val="accent3">
                    <a:lumOff val="24803"/>
                  </a:schemeClr>
                </a:gs>
              </a:gsLst>
              <a:lin ang="162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3700" b="1">
                  <a:solidFill>
                    <a:schemeClr val="accent1">
                      <a:satOff val="-4409"/>
                      <a:lumOff val="-10509"/>
                    </a:schemeClr>
                  </a:solidFill>
                </a:defRPr>
              </a:lvl1pPr>
            </a:lstStyle>
            <a:p>
              <a:pPr>
                <a:defRPr b="0"/>
              </a:pPr>
              <a:r>
                <a:rPr b="1"/>
                <a:t> Evaluations, Please!</a:t>
              </a:r>
            </a:p>
          </p:txBody>
        </p:sp>
        <p:pic>
          <p:nvPicPr>
            <p:cNvPr id="347" name="Evaluations, Please!  Evaluations, Please!" descr="Evaluations, Please!  Evaluations, Please!"/>
            <p:cNvPicPr>
              <a:picLocks/>
            </p:cNvPicPr>
            <p:nvPr/>
          </p:nvPicPr>
          <p:blipFill>
            <a:blip r:embed="rId3"/>
            <a:stretch>
              <a:fillRect/>
            </a:stretch>
          </p:blipFill>
          <p:spPr>
            <a:xfrm>
              <a:off x="-1" y="0"/>
              <a:ext cx="4536218" cy="1247140"/>
            </a:xfrm>
            <a:prstGeom prst="rect">
              <a:avLst/>
            </a:prstGeom>
            <a:effectLst/>
          </p:spPr>
        </p:pic>
      </p:grpSp>
    </p:spTree>
    <p:extLst>
      <p:ext uri="{BB962C8B-B14F-4D97-AF65-F5344CB8AC3E}">
        <p14:creationId xmlns:p14="http://schemas.microsoft.com/office/powerpoint/2010/main" val="401729283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17" name="Slide Number Placeholder 5"/>
          <p:cNvSpPr txBox="1">
            <a:spLocks noGrp="1"/>
          </p:cNvSpPr>
          <p:nvPr>
            <p:ph type="sldNum" sz="quarter" idx="2"/>
          </p:nvPr>
        </p:nvSpPr>
        <p:spPr>
          <a:xfrm>
            <a:off x="8505418" y="6404292"/>
            <a:ext cx="181383"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18" name="Who Are Master Gardeners?"/>
          <p:cNvSpPr txBox="1">
            <a:spLocks noGrp="1"/>
          </p:cNvSpPr>
          <p:nvPr>
            <p:ph type="title" idx="4294967295"/>
          </p:nvPr>
        </p:nvSpPr>
        <p:spPr>
          <a:xfrm>
            <a:off x="457200" y="274637"/>
            <a:ext cx="8229600" cy="1143001"/>
          </a:xfrm>
          <a:prstGeom prst="rect">
            <a:avLst/>
          </a:prstGeom>
          <a:noFill/>
        </p:spPr>
        <p:txBody>
          <a:bodyPr/>
          <a:lstStyle/>
          <a:p>
            <a:r>
              <a:t>Who Are Master Gardeners?</a:t>
            </a:r>
          </a:p>
        </p:txBody>
      </p:sp>
      <p:pic>
        <p:nvPicPr>
          <p:cNvPr id="5" name="Picture 4">
            <a:extLst>
              <a:ext uri="{FF2B5EF4-FFF2-40B4-BE49-F238E27FC236}">
                <a16:creationId xmlns:a16="http://schemas.microsoft.com/office/drawing/2014/main" id="{197718F6-367A-3D47-A3F9-E71D45668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622" y="1417638"/>
            <a:ext cx="6522759" cy="4865873"/>
          </a:xfrm>
          <a:prstGeom prst="rect">
            <a:avLst/>
          </a:prstGeom>
        </p:spPr>
      </p:pic>
      <p:sp>
        <p:nvSpPr>
          <p:cNvPr id="7" name="TextBox 6">
            <a:extLst>
              <a:ext uri="{FF2B5EF4-FFF2-40B4-BE49-F238E27FC236}">
                <a16:creationId xmlns:a16="http://schemas.microsoft.com/office/drawing/2014/main" id="{13D45648-23E9-844D-99F5-E6E8044043C9}"/>
              </a:ext>
            </a:extLst>
          </p:cNvPr>
          <p:cNvSpPr txBox="1"/>
          <p:nvPr/>
        </p:nvSpPr>
        <p:spPr>
          <a:xfrm>
            <a:off x="121724" y="2766047"/>
            <a:ext cx="204959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err="1">
                <a:highlight>
                  <a:srgbClr val="FFFF00"/>
                </a:highlight>
              </a:rPr>
              <a:t>p</a:t>
            </a:r>
            <a:r>
              <a:rPr kumimoji="0" lang="en-US" sz="2400" b="0" i="0" u="none" strike="noStrike" cap="none" spc="0" normalizeH="0" baseline="0" dirty="0" err="1">
                <a:ln>
                  <a:noFill/>
                </a:ln>
                <a:solidFill>
                  <a:srgbClr val="000000"/>
                </a:solidFill>
                <a:effectLst/>
                <a:highlight>
                  <a:srgbClr val="FFFF00"/>
                </a:highlight>
                <a:uFillTx/>
                <a:latin typeface="+mn-lt"/>
                <a:ea typeface="+mn-ea"/>
                <a:cs typeface="+mn-cs"/>
                <a:sym typeface="Calibri"/>
              </a:rPr>
              <a:t>cmg.ucanr.org</a:t>
            </a:r>
            <a:endParaRPr kumimoji="0" lang="en-US" sz="2400" b="0" i="0" u="none" strike="noStrike" cap="none" spc="0" normalizeH="0" baseline="0" dirty="0">
              <a:ln>
                <a:noFill/>
              </a:ln>
              <a:solidFill>
                <a:srgbClr val="000000"/>
              </a:solidFill>
              <a:effectLst/>
              <a:highlight>
                <a:srgbClr val="FFFF00"/>
              </a:highlight>
              <a:uFillTx/>
              <a:latin typeface="+mn-lt"/>
              <a:ea typeface="+mn-ea"/>
              <a:cs typeface="+mn-cs"/>
              <a:sym typeface="Calibri"/>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21" name="Content Placeholder 2"/>
          <p:cNvSpPr txBox="1">
            <a:spLocks noGrp="1"/>
          </p:cNvSpPr>
          <p:nvPr>
            <p:ph type="body" sz="half" idx="1"/>
          </p:nvPr>
        </p:nvSpPr>
        <p:spPr>
          <a:xfrm>
            <a:off x="2209800" y="1167964"/>
            <a:ext cx="4724400" cy="2453540"/>
          </a:xfrm>
          <a:prstGeom prst="rect">
            <a:avLst/>
          </a:prstGeom>
        </p:spPr>
        <p:txBody>
          <a:bodyPr/>
          <a:lstStyle/>
          <a:p>
            <a:pPr marL="320842" indent="-320842">
              <a:buSzPct val="60000"/>
              <a:buBlip>
                <a:blip r:embed="rId2"/>
              </a:buBlip>
            </a:pPr>
            <a:r>
              <a:rPr dirty="0"/>
              <a:t>Resources Page</a:t>
            </a:r>
            <a:endParaRPr lang="en-US" dirty="0"/>
          </a:p>
          <a:p>
            <a:pPr marL="320842" indent="-320842">
              <a:buSzPct val="60000"/>
              <a:buBlip>
                <a:blip r:embed="rId2"/>
              </a:buBlip>
            </a:pPr>
            <a:r>
              <a:rPr dirty="0"/>
              <a:t>Seed Chart</a:t>
            </a:r>
            <a:r>
              <a:rPr lang="en-US" dirty="0"/>
              <a:t> </a:t>
            </a:r>
          </a:p>
          <a:p>
            <a:pPr marL="320842" indent="-320842">
              <a:buSzPct val="60000"/>
              <a:buBlip>
                <a:blip r:embed="rId2"/>
              </a:buBlip>
            </a:pPr>
            <a:r>
              <a:rPr lang="en-US" dirty="0"/>
              <a:t>Six Tips for </a:t>
            </a:r>
            <a:r>
              <a:rPr dirty="0"/>
              <a:t>Saving Seeds</a:t>
            </a:r>
          </a:p>
          <a:p>
            <a:pPr marL="320842" indent="-320842">
              <a:buSzPct val="60000"/>
              <a:buBlip>
                <a:blip r:embed="rId2"/>
              </a:buBlip>
            </a:pPr>
            <a:r>
              <a:rPr dirty="0"/>
              <a:t>Easy </a:t>
            </a:r>
            <a:r>
              <a:rPr dirty="0" err="1"/>
              <a:t>Peasy</a:t>
            </a:r>
            <a:r>
              <a:rPr dirty="0"/>
              <a:t> Seeds</a:t>
            </a:r>
          </a:p>
        </p:txBody>
      </p:sp>
      <p:sp>
        <p:nvSpPr>
          <p:cNvPr id="222" name="Title 4"/>
          <p:cNvSpPr txBox="1">
            <a:spLocks noGrp="1"/>
          </p:cNvSpPr>
          <p:nvPr>
            <p:ph type="title"/>
          </p:nvPr>
        </p:nvSpPr>
        <p:spPr>
          <a:prstGeom prst="rect">
            <a:avLst/>
          </a:prstGeom>
        </p:spPr>
        <p:txBody>
          <a:bodyPr/>
          <a:lstStyle/>
          <a:p>
            <a:r>
              <a:t>Let’s Look at your Handouts</a:t>
            </a:r>
          </a:p>
        </p:txBody>
      </p:sp>
      <p:sp>
        <p:nvSpPr>
          <p:cNvPr id="223"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224" name="Image" descr="Image"/>
          <p:cNvPicPr>
            <a:picLocks noChangeAspect="1"/>
          </p:cNvPicPr>
          <p:nvPr/>
        </p:nvPicPr>
        <p:blipFill>
          <a:blip r:embed="rId3"/>
          <a:stretch>
            <a:fillRect/>
          </a:stretch>
        </p:blipFill>
        <p:spPr>
          <a:xfrm rot="5400000">
            <a:off x="3856734" y="3090626"/>
            <a:ext cx="1777214" cy="4613751"/>
          </a:xfrm>
          <a:prstGeom prst="rect">
            <a:avLst/>
          </a:prstGeom>
          <a:ln w="12700">
            <a:miter lim="400000"/>
          </a:ln>
        </p:spPr>
      </p:pic>
      <p:sp>
        <p:nvSpPr>
          <p:cNvPr id="2" name="TextBox 1">
            <a:extLst>
              <a:ext uri="{FF2B5EF4-FFF2-40B4-BE49-F238E27FC236}">
                <a16:creationId xmlns:a16="http://schemas.microsoft.com/office/drawing/2014/main" id="{03CFAF59-47BE-2E4F-ADED-5670BE5CDE89}"/>
              </a:ext>
            </a:extLst>
          </p:cNvPr>
          <p:cNvSpPr txBox="1"/>
          <p:nvPr/>
        </p:nvSpPr>
        <p:spPr>
          <a:xfrm>
            <a:off x="811924" y="3743006"/>
            <a:ext cx="7520151" cy="461663"/>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Available on </a:t>
            </a:r>
            <a:r>
              <a:rPr lang="en-US" sz="2400" dirty="0" err="1"/>
              <a:t>pcmg</a:t>
            </a:r>
            <a:r>
              <a:rPr lang="en-US" sz="2400" dirty="0"/>
              <a:t> website w</a:t>
            </a:r>
            <a:r>
              <a:rPr kumimoji="0" lang="en-US" sz="2400" b="0" i="0" u="none" strike="noStrike" cap="none" spc="0" normalizeH="0" baseline="0" dirty="0">
                <a:ln>
                  <a:noFill/>
                </a:ln>
                <a:solidFill>
                  <a:srgbClr val="000000"/>
                </a:solidFill>
                <a:effectLst/>
                <a:uFillTx/>
                <a:latin typeface="+mn-lt"/>
                <a:ea typeface="+mn-ea"/>
                <a:cs typeface="+mn-cs"/>
                <a:sym typeface="Calibri"/>
              </a:rPr>
              <a:t>ith recorded presentation.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26" name="Content Placeholder 2"/>
          <p:cNvSpPr txBox="1">
            <a:spLocks noGrp="1"/>
          </p:cNvSpPr>
          <p:nvPr>
            <p:ph type="body" sz="half" idx="1"/>
          </p:nvPr>
        </p:nvSpPr>
        <p:spPr>
          <a:xfrm>
            <a:off x="1051881" y="1623986"/>
            <a:ext cx="7105148" cy="4283327"/>
          </a:xfrm>
          <a:prstGeom prst="rect">
            <a:avLst/>
          </a:prstGeom>
        </p:spPr>
        <p:txBody>
          <a:bodyPr>
            <a:normAutofit/>
          </a:bodyPr>
          <a:lstStyle/>
          <a:p>
            <a:pPr marL="341696" indent="-341696" defTabSz="324611">
              <a:spcBef>
                <a:spcPts val="0"/>
              </a:spcBef>
              <a:buSzPct val="100000"/>
              <a:buChar char="•"/>
              <a:defRPr sz="4757">
                <a:solidFill>
                  <a:schemeClr val="accent1"/>
                </a:solidFill>
              </a:defRPr>
            </a:pPr>
            <a:r>
              <a:rPr lang="en-US" dirty="0"/>
              <a:t>What is a seed library</a:t>
            </a:r>
            <a:r>
              <a:rPr dirty="0"/>
              <a:t>?</a:t>
            </a:r>
            <a:endParaRPr lang="en-US" dirty="0"/>
          </a:p>
          <a:p>
            <a:pPr marL="341696" indent="-341696" defTabSz="324611">
              <a:spcBef>
                <a:spcPts val="0"/>
              </a:spcBef>
              <a:buSzPct val="100000"/>
              <a:buChar char="•"/>
              <a:defRPr sz="4757">
                <a:solidFill>
                  <a:schemeClr val="accent1"/>
                </a:solidFill>
              </a:defRPr>
            </a:pPr>
            <a:r>
              <a:rPr lang="en-US" dirty="0"/>
              <a:t>How do I ‘borrow’ seeds?</a:t>
            </a:r>
          </a:p>
          <a:p>
            <a:pPr marL="341696" indent="-341696" defTabSz="324611">
              <a:spcBef>
                <a:spcPts val="0"/>
              </a:spcBef>
              <a:buSzPct val="100000"/>
              <a:buChar char="•"/>
              <a:defRPr sz="4757">
                <a:solidFill>
                  <a:schemeClr val="accent1"/>
                </a:solidFill>
              </a:defRPr>
            </a:pPr>
            <a:r>
              <a:rPr lang="en-US" dirty="0"/>
              <a:t>How do I ‘return’ seeds?</a:t>
            </a:r>
          </a:p>
          <a:p>
            <a:pPr marL="341696" indent="-341696" defTabSz="324611">
              <a:spcBef>
                <a:spcPts val="0"/>
              </a:spcBef>
              <a:buSzPct val="100000"/>
              <a:buChar char="•"/>
              <a:defRPr sz="4757">
                <a:solidFill>
                  <a:schemeClr val="accent1"/>
                </a:solidFill>
              </a:defRPr>
            </a:pPr>
            <a:r>
              <a:rPr lang="en-US" dirty="0"/>
              <a:t>How do I save seeds?</a:t>
            </a:r>
          </a:p>
          <a:p>
            <a:pPr marL="341696" indent="-341696" defTabSz="324611">
              <a:spcBef>
                <a:spcPts val="0"/>
              </a:spcBef>
              <a:buSzPct val="100000"/>
              <a:buChar char="•"/>
              <a:defRPr sz="4757">
                <a:solidFill>
                  <a:schemeClr val="accent1"/>
                </a:solidFill>
              </a:defRPr>
            </a:pPr>
            <a:endParaRPr dirty="0"/>
          </a:p>
        </p:txBody>
      </p:sp>
      <p:sp>
        <p:nvSpPr>
          <p:cNvPr id="227" name="Title 4"/>
          <p:cNvSpPr txBox="1">
            <a:spLocks noGrp="1"/>
          </p:cNvSpPr>
          <p:nvPr>
            <p:ph type="title"/>
          </p:nvPr>
        </p:nvSpPr>
        <p:spPr>
          <a:prstGeom prst="rect">
            <a:avLst/>
          </a:prstGeom>
        </p:spPr>
        <p:txBody>
          <a:bodyPr/>
          <a:lstStyle>
            <a:lvl1pPr>
              <a:defRPr b="1"/>
            </a:lvl1pPr>
          </a:lstStyle>
          <a:p>
            <a:r>
              <a:rPr dirty="0"/>
              <a:t>Agenda</a:t>
            </a:r>
          </a:p>
        </p:txBody>
      </p:sp>
      <p:sp>
        <p:nvSpPr>
          <p:cNvPr id="228"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Tree>
    <p:extLst>
      <p:ext uri="{BB962C8B-B14F-4D97-AF65-F5344CB8AC3E}">
        <p14:creationId xmlns:p14="http://schemas.microsoft.com/office/powerpoint/2010/main" val="41942480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26" name="Content Placeholder 2"/>
          <p:cNvSpPr txBox="1">
            <a:spLocks noGrp="1"/>
          </p:cNvSpPr>
          <p:nvPr>
            <p:ph type="body" sz="half" idx="1"/>
          </p:nvPr>
        </p:nvSpPr>
        <p:spPr>
          <a:xfrm>
            <a:off x="1432277" y="1310215"/>
            <a:ext cx="6279445" cy="972256"/>
          </a:xfrm>
          <a:prstGeom prst="rect">
            <a:avLst/>
          </a:prstGeom>
        </p:spPr>
        <p:txBody>
          <a:bodyPr>
            <a:normAutofit/>
          </a:bodyPr>
          <a:lstStyle/>
          <a:p>
            <a:pPr marL="341696" indent="-341696" defTabSz="324611">
              <a:spcBef>
                <a:spcPts val="0"/>
              </a:spcBef>
              <a:buSzPct val="100000"/>
              <a:buChar char="•"/>
              <a:defRPr sz="4757">
                <a:solidFill>
                  <a:schemeClr val="accent1"/>
                </a:solidFill>
              </a:defRPr>
            </a:pPr>
            <a:r>
              <a:rPr lang="en-US" dirty="0"/>
              <a:t>What is a seed library</a:t>
            </a:r>
            <a:r>
              <a:rPr dirty="0"/>
              <a:t>?</a:t>
            </a:r>
          </a:p>
        </p:txBody>
      </p:sp>
      <p:sp>
        <p:nvSpPr>
          <p:cNvPr id="227" name="Title 4"/>
          <p:cNvSpPr txBox="1">
            <a:spLocks noGrp="1"/>
          </p:cNvSpPr>
          <p:nvPr>
            <p:ph type="title"/>
          </p:nvPr>
        </p:nvSpPr>
        <p:spPr>
          <a:prstGeom prst="rect">
            <a:avLst/>
          </a:prstGeom>
        </p:spPr>
        <p:txBody>
          <a:bodyPr/>
          <a:lstStyle>
            <a:lvl1pPr>
              <a:defRPr b="1"/>
            </a:lvl1pPr>
          </a:lstStyle>
          <a:p>
            <a:r>
              <a:rPr dirty="0"/>
              <a:t>Agenda</a:t>
            </a:r>
          </a:p>
        </p:txBody>
      </p:sp>
      <p:sp>
        <p:nvSpPr>
          <p:cNvPr id="228"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2" name="Picture 1">
            <a:extLst>
              <a:ext uri="{FF2B5EF4-FFF2-40B4-BE49-F238E27FC236}">
                <a16:creationId xmlns:a16="http://schemas.microsoft.com/office/drawing/2014/main" id="{86FB9EF5-52B1-8A46-A167-3D655C95EE50}"/>
              </a:ext>
            </a:extLst>
          </p:cNvPr>
          <p:cNvPicPr>
            <a:picLocks noChangeAspect="1"/>
          </p:cNvPicPr>
          <p:nvPr/>
        </p:nvPicPr>
        <p:blipFill>
          <a:blip r:embed="rId3"/>
          <a:stretch>
            <a:fillRect/>
          </a:stretch>
        </p:blipFill>
        <p:spPr>
          <a:xfrm>
            <a:off x="5278646" y="3375000"/>
            <a:ext cx="1155700" cy="1739900"/>
          </a:xfrm>
          <a:prstGeom prst="rect">
            <a:avLst/>
          </a:prstGeom>
        </p:spPr>
      </p:pic>
      <p:pic>
        <p:nvPicPr>
          <p:cNvPr id="4" name="Picture 3">
            <a:extLst>
              <a:ext uri="{FF2B5EF4-FFF2-40B4-BE49-F238E27FC236}">
                <a16:creationId xmlns:a16="http://schemas.microsoft.com/office/drawing/2014/main" id="{C55FECC6-D9C1-3A4E-B071-43F40BF2EB0A}"/>
              </a:ext>
            </a:extLst>
          </p:cNvPr>
          <p:cNvPicPr>
            <a:picLocks noChangeAspect="1"/>
          </p:cNvPicPr>
          <p:nvPr/>
        </p:nvPicPr>
        <p:blipFill>
          <a:blip r:embed="rId4"/>
          <a:stretch>
            <a:fillRect/>
          </a:stretch>
        </p:blipFill>
        <p:spPr>
          <a:xfrm>
            <a:off x="457200" y="2741815"/>
            <a:ext cx="4473993" cy="2628471"/>
          </a:xfrm>
          <a:prstGeom prst="rect">
            <a:avLst/>
          </a:prstGeom>
        </p:spPr>
      </p:pic>
      <p:pic>
        <p:nvPicPr>
          <p:cNvPr id="6" name="Picture 5">
            <a:extLst>
              <a:ext uri="{FF2B5EF4-FFF2-40B4-BE49-F238E27FC236}">
                <a16:creationId xmlns:a16="http://schemas.microsoft.com/office/drawing/2014/main" id="{E5E70BF4-78E8-F046-9A93-E7024BB5D8F1}"/>
              </a:ext>
            </a:extLst>
          </p:cNvPr>
          <p:cNvPicPr>
            <a:picLocks noChangeAspect="1"/>
          </p:cNvPicPr>
          <p:nvPr/>
        </p:nvPicPr>
        <p:blipFill>
          <a:blip r:embed="rId5"/>
          <a:stretch>
            <a:fillRect/>
          </a:stretch>
        </p:blipFill>
        <p:spPr>
          <a:xfrm>
            <a:off x="6781800" y="3711550"/>
            <a:ext cx="1905000" cy="1066800"/>
          </a:xfrm>
          <a:prstGeom prst="rect">
            <a:avLst/>
          </a:prstGeom>
        </p:spPr>
      </p:pic>
      <p:sp>
        <p:nvSpPr>
          <p:cNvPr id="7" name="TextBox 6">
            <a:extLst>
              <a:ext uri="{FF2B5EF4-FFF2-40B4-BE49-F238E27FC236}">
                <a16:creationId xmlns:a16="http://schemas.microsoft.com/office/drawing/2014/main" id="{BCF7FA1C-51E0-744E-A8BA-24C3C95F8FF4}"/>
              </a:ext>
            </a:extLst>
          </p:cNvPr>
          <p:cNvSpPr txBox="1"/>
          <p:nvPr/>
        </p:nvSpPr>
        <p:spPr>
          <a:xfrm>
            <a:off x="2173072" y="5684211"/>
            <a:ext cx="530690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1">
                    <a:lumMod val="75000"/>
                  </a:schemeClr>
                </a:solidFill>
                <a:effectLst/>
                <a:uFillTx/>
                <a:latin typeface="+mn-lt"/>
                <a:ea typeface="+mn-ea"/>
                <a:cs typeface="+mn-cs"/>
                <a:sym typeface="Calibri"/>
              </a:rPr>
              <a:t>From mammoth to lunchbox sized!</a:t>
            </a:r>
          </a:p>
        </p:txBody>
      </p:sp>
    </p:spTree>
    <p:extLst>
      <p:ext uri="{BB962C8B-B14F-4D97-AF65-F5344CB8AC3E}">
        <p14:creationId xmlns:p14="http://schemas.microsoft.com/office/powerpoint/2010/main" val="403632278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Off val="24803"/>
          </a:schemeClr>
        </a:solidFill>
        <a:effectLst/>
      </p:bgPr>
    </p:bg>
    <p:spTree>
      <p:nvGrpSpPr>
        <p:cNvPr id="1" name=""/>
        <p:cNvGrpSpPr/>
        <p:nvPr/>
      </p:nvGrpSpPr>
      <p:grpSpPr>
        <a:xfrm>
          <a:off x="0" y="0"/>
          <a:ext cx="0" cy="0"/>
          <a:chOff x="0" y="0"/>
          <a:chExt cx="0" cy="0"/>
        </a:xfrm>
      </p:grpSpPr>
      <p:sp>
        <p:nvSpPr>
          <p:cNvPr id="226" name="Content Placeholder 2"/>
          <p:cNvSpPr txBox="1">
            <a:spLocks noGrp="1"/>
          </p:cNvSpPr>
          <p:nvPr>
            <p:ph type="body" sz="half" idx="1"/>
          </p:nvPr>
        </p:nvSpPr>
        <p:spPr>
          <a:xfrm>
            <a:off x="1514053" y="647986"/>
            <a:ext cx="6115892" cy="991732"/>
          </a:xfrm>
          <a:prstGeom prst="rect">
            <a:avLst/>
          </a:prstGeom>
        </p:spPr>
        <p:txBody>
          <a:bodyPr>
            <a:normAutofit/>
          </a:bodyPr>
          <a:lstStyle/>
          <a:p>
            <a:pPr marL="341696" indent="-341696" defTabSz="324611">
              <a:spcBef>
                <a:spcPts val="0"/>
              </a:spcBef>
              <a:buSzPct val="100000"/>
              <a:buChar char="•"/>
              <a:defRPr sz="4757">
                <a:solidFill>
                  <a:schemeClr val="accent1"/>
                </a:solidFill>
              </a:defRPr>
            </a:pPr>
            <a:r>
              <a:rPr lang="en-US" dirty="0"/>
              <a:t>What is a seed library?</a:t>
            </a:r>
          </a:p>
          <a:p>
            <a:pPr marL="341696" indent="-341696" defTabSz="324611">
              <a:spcBef>
                <a:spcPts val="0"/>
              </a:spcBef>
              <a:buSzPct val="100000"/>
              <a:buChar char="•"/>
              <a:defRPr sz="4757">
                <a:solidFill>
                  <a:schemeClr val="accent1"/>
                </a:solidFill>
              </a:defRPr>
            </a:pPr>
            <a:endParaRPr dirty="0"/>
          </a:p>
        </p:txBody>
      </p:sp>
      <p:sp>
        <p:nvSpPr>
          <p:cNvPr id="228"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 name="TextBox 1">
            <a:extLst>
              <a:ext uri="{FF2B5EF4-FFF2-40B4-BE49-F238E27FC236}">
                <a16:creationId xmlns:a16="http://schemas.microsoft.com/office/drawing/2014/main" id="{6312E4AC-00E7-5546-83C7-54E2217697D8}"/>
              </a:ext>
            </a:extLst>
          </p:cNvPr>
          <p:cNvSpPr txBox="1"/>
          <p:nvPr/>
        </p:nvSpPr>
        <p:spPr>
          <a:xfrm>
            <a:off x="3033437" y="6078176"/>
            <a:ext cx="307712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1">
                    <a:lumMod val="75000"/>
                  </a:schemeClr>
                </a:solidFill>
                <a:effectLst/>
                <a:uFillTx/>
                <a:latin typeface="+mn-lt"/>
                <a:ea typeface="+mn-ea"/>
                <a:cs typeface="+mn-cs"/>
                <a:sym typeface="Calibri"/>
              </a:rPr>
              <a:t>Loomis Seed Library</a:t>
            </a:r>
          </a:p>
        </p:txBody>
      </p:sp>
      <p:pic>
        <p:nvPicPr>
          <p:cNvPr id="8" name="Picture 7">
            <a:extLst>
              <a:ext uri="{FF2B5EF4-FFF2-40B4-BE49-F238E27FC236}">
                <a16:creationId xmlns:a16="http://schemas.microsoft.com/office/drawing/2014/main" id="{8C36C7FC-02DF-7443-B0D9-66E3C4972A71}"/>
              </a:ext>
            </a:extLst>
          </p:cNvPr>
          <p:cNvPicPr>
            <a:picLocks noChangeAspect="1"/>
          </p:cNvPicPr>
          <p:nvPr/>
        </p:nvPicPr>
        <p:blipFill>
          <a:blip r:embed="rId3"/>
          <a:stretch>
            <a:fillRect/>
          </a:stretch>
        </p:blipFill>
        <p:spPr>
          <a:xfrm>
            <a:off x="2799937" y="1717707"/>
            <a:ext cx="3544122" cy="4282480"/>
          </a:xfrm>
          <a:prstGeom prst="rect">
            <a:avLst/>
          </a:prstGeom>
        </p:spPr>
      </p:pic>
    </p:spTree>
    <p:extLst>
      <p:ext uri="{BB962C8B-B14F-4D97-AF65-F5344CB8AC3E}">
        <p14:creationId xmlns:p14="http://schemas.microsoft.com/office/powerpoint/2010/main" val="1944311600"/>
      </p:ext>
    </p:extLst>
  </p:cSld>
  <p:clrMapOvr>
    <a:masterClrMapping/>
  </p:clrMapOvr>
  <p:transition spd="med"/>
</p:sld>
</file>

<file path=ppt/theme/theme1.xml><?xml version="1.0" encoding="utf-8"?>
<a:theme xmlns:a="http://schemas.openxmlformats.org/drawingml/2006/main" name="UCANR Intro slides ">
  <a:themeElements>
    <a:clrScheme name="UCANR Intro slides ">
      <a:dk1>
        <a:srgbClr val="000000"/>
      </a:dk1>
      <a:lt1>
        <a:srgbClr val="FFFFFF"/>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Helvetica"/>
        <a:ea typeface="Helvetica"/>
        <a:cs typeface="Helvetica"/>
      </a:majorFont>
      <a:minorFont>
        <a:latin typeface="Calibri"/>
        <a:ea typeface="Calibri"/>
        <a:cs typeface="Calibri"/>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CANR Intro slides ">
  <a:themeElements>
    <a:clrScheme name="UCANR Intro slides ">
      <a:dk1>
        <a:srgbClr val="000000"/>
      </a:dk1>
      <a:lt1>
        <a:srgbClr val="FFFFFF"/>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Helvetica"/>
        <a:ea typeface="Helvetica"/>
        <a:cs typeface="Helvetica"/>
      </a:majorFont>
      <a:minorFont>
        <a:latin typeface="Calibri"/>
        <a:ea typeface="Calibri"/>
        <a:cs typeface="Calibri"/>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5734</TotalTime>
  <Words>3774</Words>
  <Application>Microsoft Macintosh PowerPoint</Application>
  <PresentationFormat>On-screen Show (4:3)</PresentationFormat>
  <Paragraphs>436</Paragraphs>
  <Slides>47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Cochin</vt:lpstr>
      <vt:lpstr>Georgia</vt:lpstr>
      <vt:lpstr>Helvetica</vt:lpstr>
      <vt:lpstr>Helvetica Neue</vt:lpstr>
      <vt:lpstr>Wingdings</vt:lpstr>
      <vt:lpstr>UCANR Intro slides </vt:lpstr>
      <vt:lpstr>Lettuce Unite! Seed Libraries and Beyond</vt:lpstr>
      <vt:lpstr>Who Are Master Gardeners?</vt:lpstr>
      <vt:lpstr>Who Are Master Gardeners?</vt:lpstr>
      <vt:lpstr>Who Are Master Gardeners?</vt:lpstr>
      <vt:lpstr>Who Are Master Gardeners?</vt:lpstr>
      <vt:lpstr>Let’s Look at your Handouts</vt:lpstr>
      <vt:lpstr>Agenda</vt:lpstr>
      <vt:lpstr>Agenda</vt:lpstr>
      <vt:lpstr>PowerPoint Presentation</vt:lpstr>
      <vt:lpstr>PowerPoint Presentation</vt:lpstr>
      <vt:lpstr>PowerPoint Presentation</vt:lpstr>
      <vt:lpstr>PowerPoint Presentation</vt:lpstr>
      <vt:lpstr>PowerPoint Presentation</vt:lpstr>
      <vt:lpstr>PowerPoint Presentation</vt:lpstr>
      <vt:lpstr>Agenda</vt:lpstr>
      <vt:lpstr>Why Save Seeds?</vt:lpstr>
      <vt:lpstr>Why Save Seeds?</vt:lpstr>
      <vt:lpstr>What to Save?</vt:lpstr>
      <vt:lpstr>What to Save?</vt:lpstr>
      <vt:lpstr>PowerPoint Presentation</vt:lpstr>
      <vt:lpstr>Know Your Parent Plant</vt:lpstr>
      <vt:lpstr>Know Your Parent Plant</vt:lpstr>
      <vt:lpstr>Know Your Parent Plant</vt:lpstr>
      <vt:lpstr>Know Your Parent Plant</vt:lpstr>
      <vt:lpstr>Know Your Parent Plant</vt:lpstr>
      <vt:lpstr>Plan for Seed Saving</vt:lpstr>
      <vt:lpstr>PowerPoint Presentation</vt:lpstr>
      <vt:lpstr>PowerPoint Presentation</vt:lpstr>
      <vt:lpstr>PowerPoint Presentation</vt:lpstr>
      <vt:lpstr>How to Save Seeds</vt:lpstr>
      <vt:lpstr>Mature Seeds</vt:lpstr>
      <vt:lpstr>Bag Fragile Seeds</vt:lpstr>
      <vt:lpstr>Save Your Seeds</vt:lpstr>
      <vt:lpstr>Save Your Seeds</vt:lpstr>
      <vt:lpstr>Dry Your Seeds</vt:lpstr>
      <vt:lpstr>Store Seeds Safely</vt:lpstr>
      <vt:lpstr>Sharing Seeds</vt:lpstr>
      <vt:lpstr>Seed Saving Rules</vt:lpstr>
      <vt:lpstr>Let’s Recap…</vt:lpstr>
      <vt:lpstr>Growing Vegetables</vt:lpstr>
      <vt:lpstr>Growing Vegetables</vt:lpstr>
      <vt:lpstr>Thank You!</vt:lpstr>
      <vt:lpstr>PowerPoint Presentation</vt:lpstr>
      <vt:lpstr>In Closing</vt:lpstr>
      <vt:lpstr>Seed Saving Questions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Ready to Save Seeds</dc:title>
  <dc:creator>Nadine Hart</dc:creator>
  <cp:lastModifiedBy>Microsoft Office User</cp:lastModifiedBy>
  <cp:revision>56</cp:revision>
  <dcterms:modified xsi:type="dcterms:W3CDTF">2022-12-11T02:10:58Z</dcterms:modified>
</cp:coreProperties>
</file>