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4" r:id="rId2"/>
    <p:sldMasterId id="2147483749" r:id="rId3"/>
  </p:sldMasterIdLst>
  <p:notesMasterIdLst>
    <p:notesMasterId r:id="rId24"/>
  </p:notesMasterIdLst>
  <p:handoutMasterIdLst>
    <p:handoutMasterId r:id="rId25"/>
  </p:handoutMasterIdLst>
  <p:sldIdLst>
    <p:sldId id="262" r:id="rId4"/>
    <p:sldId id="263" r:id="rId5"/>
    <p:sldId id="265" r:id="rId6"/>
    <p:sldId id="269" r:id="rId7"/>
    <p:sldId id="267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70" r:id="rId2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07" userDrawn="1">
          <p15:clr>
            <a:srgbClr val="A4A3A4"/>
          </p15:clr>
        </p15:guide>
        <p15:guide id="3" orient="horz" pos="2958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 autoAdjust="0"/>
    <p:restoredTop sz="94650" autoAdjust="0"/>
  </p:normalViewPr>
  <p:slideViewPr>
    <p:cSldViewPr>
      <p:cViewPr varScale="1">
        <p:scale>
          <a:sx n="85" d="100"/>
          <a:sy n="85" d="100"/>
        </p:scale>
        <p:origin x="84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776" y="-90"/>
      </p:cViewPr>
      <p:guideLst>
        <p:guide orient="horz" pos="2949"/>
        <p:guide pos="2207"/>
        <p:guide orient="horz" pos="295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200"/>
            </a:lvl1pPr>
          </a:lstStyle>
          <a:p>
            <a:fld id="{076B3FA4-DBAA-4EA7-8A79-5D496AB929E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200"/>
            </a:lvl1pPr>
          </a:lstStyle>
          <a:p>
            <a:fld id="{72AE321B-42E6-4082-ADCB-16DB624964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6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200"/>
            </a:lvl1pPr>
          </a:lstStyle>
          <a:p>
            <a:fld id="{D794C6B2-0E18-41FC-8CA1-B467464E7545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2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5"/>
            <a:ext cx="5681980" cy="4224814"/>
          </a:xfrm>
          <a:prstGeom prst="rect">
            <a:avLst/>
          </a:prstGeom>
        </p:spPr>
        <p:txBody>
          <a:bodyPr vert="horz" lIns="94225" tIns="47113" rIns="94225" bIns="471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200"/>
            </a:lvl1pPr>
          </a:lstStyle>
          <a:p>
            <a:fld id="{30B60A3E-4BC9-4497-95E2-69F5661E2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4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143000"/>
          </a:xfrm>
          <a:solidFill>
            <a:srgbClr val="C0E4B5"/>
          </a:solidFill>
          <a:ln>
            <a:noFill/>
          </a:ln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BE47B-08D9-4130-BED0-6D57421D0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29000" y="2133600"/>
            <a:ext cx="22860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62000" y="43434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>
                <a:solidFill>
                  <a:schemeClr val="accent1"/>
                </a:solidFill>
              </a:rPr>
              <a:t>Presented</a:t>
            </a:r>
            <a:r>
              <a:rPr lang="en-US" sz="2800" b="0" baseline="0" dirty="0">
                <a:solidFill>
                  <a:schemeClr val="accent1"/>
                </a:solidFill>
              </a:rPr>
              <a:t> by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1"/>
                </a:solidFill>
              </a:rPr>
              <a:t>UC Master Gardeners of Placer County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4724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486400" y="1600200"/>
            <a:ext cx="2743200" cy="2514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685800"/>
            <a:ext cx="4724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486400" y="685800"/>
            <a:ext cx="2743200" cy="2514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ln>
            <a:noFill/>
          </a:ln>
        </p:spPr>
        <p:txBody>
          <a:bodyPr anchor="b"/>
          <a:lstStyle>
            <a:lvl1pPr marL="0" indent="0" algn="ctr">
              <a:spcAft>
                <a:spcPts val="600"/>
              </a:spcAft>
              <a:buNone/>
              <a:defRPr sz="3200" b="0" i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sz="2400" b="0" i="0" baseline="0"/>
            </a:lvl2pPr>
            <a:lvl3pPr>
              <a:defRPr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4724400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486400" y="1600200"/>
            <a:ext cx="2743200" cy="2514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BE47B-08D9-4130-BED0-6D57421D0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2057400"/>
            <a:ext cx="7772400" cy="3124200"/>
          </a:xfrm>
        </p:spPr>
        <p:txBody>
          <a:bodyPr/>
          <a:lstStyle>
            <a:lvl3pPr>
              <a:defRPr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4724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486400" y="1600200"/>
            <a:ext cx="2743200" cy="2514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685800"/>
            <a:ext cx="4724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486400" y="685800"/>
            <a:ext cx="2743200" cy="2514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ln>
            <a:noFill/>
          </a:ln>
        </p:spPr>
        <p:txBody>
          <a:bodyPr anchor="b">
            <a:normAutofit/>
          </a:bodyPr>
          <a:lstStyle>
            <a:lvl1pPr marL="0" indent="0" algn="ctr">
              <a:spcAft>
                <a:spcPts val="600"/>
              </a:spcAft>
              <a:buNone/>
              <a:defRPr sz="3200" b="0" i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B5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B74A-73E3-49E8-8984-0D5D8C20C5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NR_subbrands_horizontal_MG.tif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5715000"/>
            <a:ext cx="5766816" cy="786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4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300"/>
        </a:spcAft>
        <a:buFontTx/>
        <a:buNone/>
        <a:defRPr sz="3200" b="0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300"/>
        </a:spcAft>
        <a:buFont typeface="Wingdings" pitchFamily="2" charset="2"/>
        <a:buChar char="v"/>
        <a:defRPr sz="2400" b="0" i="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B5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B74A-73E3-49E8-8984-0D5D8C20C5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67000" y="61722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</a:rPr>
              <a:t>UC Master</a:t>
            </a:r>
            <a:r>
              <a:rPr lang="en-US" sz="2000" b="0" baseline="0" dirty="0">
                <a:solidFill>
                  <a:schemeClr val="accent1"/>
                </a:solidFill>
              </a:rPr>
              <a:t> Gardeners of Placer County</a:t>
            </a:r>
            <a:endParaRPr lang="en-US" sz="2000" b="0" dirty="0">
              <a:solidFill>
                <a:schemeClr val="accent1"/>
              </a:solidFill>
            </a:endParaRPr>
          </a:p>
        </p:txBody>
      </p:sp>
      <p:pic>
        <p:nvPicPr>
          <p:cNvPr id="9" name="Picture 8" descr="MG_logo-v2014_short-UCCE.tif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8840" y="6099048"/>
            <a:ext cx="546652" cy="5029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48" r:id="rId3"/>
    <p:sldLayoutId id="2147483738" r:id="rId4"/>
    <p:sldLayoutId id="214748374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300"/>
        </a:spcAft>
        <a:buFontTx/>
        <a:buNone/>
        <a:defRPr sz="3200" b="0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300"/>
        </a:spcAft>
        <a:buFont typeface="Wingdings" pitchFamily="2" charset="2"/>
        <a:buChar char="v"/>
        <a:defRPr sz="2400" b="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E4B5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B74A-73E3-49E8-8984-0D5D8C20C5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300"/>
        </a:spcAft>
        <a:buFontTx/>
        <a:buNone/>
        <a:defRPr sz="3200" b="0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300"/>
        </a:spcAft>
        <a:buFont typeface="Wingdings" pitchFamily="2" charset="2"/>
        <a:buChar char="v"/>
        <a:defRPr sz="2400" b="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ucanr.edu/sites/placernevadasmallfarms/files/134946.pdf" TargetMode="External"/><Relationship Id="rId3" Type="http://schemas.openxmlformats.org/officeDocument/2006/relationships/hyperlink" Target="https://ucanr.edu/sites/placernevadasmallfarms/files/135463.pdf" TargetMode="External"/><Relationship Id="rId7" Type="http://schemas.openxmlformats.org/officeDocument/2006/relationships/hyperlink" Target="https://ucanr.edu/sites/placernevadasmallfarms/files/273347.pdf" TargetMode="External"/><Relationship Id="rId2" Type="http://schemas.openxmlformats.org/officeDocument/2006/relationships/hyperlink" Target="https://ucanr.edu/sites/placernevadasmallfarms/files/135464.pdf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pcmg.ucanr.org/files/171580.pdf" TargetMode="External"/><Relationship Id="rId5" Type="http://schemas.openxmlformats.org/officeDocument/2006/relationships/hyperlink" Target="https://ucanr.edu/sites/placernevadasmallfarms/files/63813.pdf" TargetMode="External"/><Relationship Id="rId4" Type="http://schemas.openxmlformats.org/officeDocument/2006/relationships/hyperlink" Target="https://ucanr.edu/sites/placernevadasmallfarms/files/63814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B5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Growing Mandarins in the Foothills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r="8484"/>
          <a:stretch>
            <a:fillRect/>
          </a:stretch>
        </p:blipFill>
        <p:spPr>
          <a:xfrm>
            <a:off x="3085231" y="1905000"/>
            <a:ext cx="2934569" cy="234766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600200"/>
            <a:ext cx="7010400" cy="44196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If possible, place bud union away from sun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Backfill with original soil and tamp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Spread compost or mulch on the soil surface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500" dirty="0"/>
              <a:t>Keep it 2-4 inches away from the trunk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To protect from sunburn, whitewash trunk</a:t>
            </a:r>
          </a:p>
          <a:p>
            <a:pPr lvl="1"/>
            <a:r>
              <a:rPr lang="en-US" sz="2000" dirty="0"/>
              <a:t>Use a 1:1 solution of white interior latex paint and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If tree is tall and spindly, top prune to promote side shoots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Water well after planting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Planting (cont’d)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AutoShape 2" descr="Image result for whitewash mandarin tree trun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07059"/>
            <a:ext cx="1618488" cy="252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781800" y="1905000"/>
            <a:ext cx="6096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7543800" cy="44196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Water often during first season when the top 6-8 inches of soil begins to dry</a:t>
            </a:r>
          </a:p>
          <a:p>
            <a:pPr lvl="1">
              <a:lnSpc>
                <a:spcPct val="120000"/>
              </a:lnSpc>
            </a:pPr>
            <a:r>
              <a:rPr lang="en-US" sz="1900" dirty="0"/>
              <a:t>Frequency will depend on soil type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Wet soil to depth of 18 inches</a:t>
            </a:r>
          </a:p>
          <a:p>
            <a:pPr lvl="1">
              <a:lnSpc>
                <a:spcPct val="110000"/>
              </a:lnSpc>
            </a:pPr>
            <a:r>
              <a:rPr lang="en-US" sz="1900" dirty="0"/>
              <a:t>Keep roots moist but NOT wet</a:t>
            </a:r>
          </a:p>
          <a:p>
            <a:pPr lvl="1">
              <a:lnSpc>
                <a:spcPct val="110000"/>
              </a:lnSpc>
            </a:pPr>
            <a:r>
              <a:rPr lang="en-US" sz="1900" dirty="0"/>
              <a:t>Allow to </a:t>
            </a:r>
            <a:r>
              <a:rPr lang="en-US" sz="1900" i="1" dirty="0"/>
              <a:t>nearly</a:t>
            </a:r>
            <a:r>
              <a:rPr lang="en-US" sz="1900" dirty="0"/>
              <a:t> dry before next watering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Once established, water under drip line (away from trunk)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Water before temperatures are expected to be about 95 degrees F for several days</a:t>
            </a:r>
          </a:p>
          <a:p>
            <a:pPr lvl="1">
              <a:lnSpc>
                <a:spcPct val="110000"/>
              </a:lnSpc>
            </a:pPr>
            <a:r>
              <a:rPr lang="en-US" sz="1900" dirty="0"/>
              <a:t>If leaves feel warm, tree is starting into drought 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0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7543800" cy="4419600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6200" dirty="0"/>
              <a:t>Citrus grown in the Foothills normally need regular feedings of Nitrogen, and may need other nutrients as well</a:t>
            </a:r>
          </a:p>
          <a:p>
            <a:pPr lvl="1">
              <a:lnSpc>
                <a:spcPct val="140000"/>
              </a:lnSpc>
            </a:pPr>
            <a:r>
              <a:rPr lang="en-US" sz="4900" dirty="0"/>
              <a:t>For the first year, use about 2 ounces of nitrogen per year per tree, spread out monthly from March – June</a:t>
            </a:r>
          </a:p>
          <a:p>
            <a:pPr lvl="1">
              <a:lnSpc>
                <a:spcPct val="140000"/>
              </a:lnSpc>
            </a:pPr>
            <a:r>
              <a:rPr lang="en-US" sz="4900" dirty="0"/>
              <a:t>Increase the amount as the tree ages and grows (refer to publication 31-018C)</a:t>
            </a:r>
          </a:p>
          <a:p>
            <a:pPr lvl="1">
              <a:lnSpc>
                <a:spcPct val="140000"/>
              </a:lnSpc>
            </a:pPr>
            <a:r>
              <a:rPr lang="en-US" sz="4900" dirty="0"/>
              <a:t>From the 4th year on, each tree requires about 1 pound of nitrogen per year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6200" dirty="0"/>
              <a:t>Apply most of the nitrogen in spring, starting after heavy rains have tapered off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6200" dirty="0"/>
              <a:t>Do not apply nitrogen after July as late applications can adversely affect fruit quality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6200" dirty="0"/>
              <a:t>If you have frost damage, reduce watering and fertilizer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0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7543800" cy="4419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Nitrogen deficiency 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Causes leaves to yellow, starting with older leaves and moving to younger growth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Yellowing in winter is normal – cold, wet soil inhibits nitrogen from being used</a:t>
            </a:r>
          </a:p>
          <a:p>
            <a:pPr lvl="1">
              <a:lnSpc>
                <a:spcPct val="140000"/>
              </a:lnSpc>
            </a:pPr>
            <a:r>
              <a:rPr lang="en-US" sz="2000" dirty="0"/>
              <a:t>Can also cause poor flowering and stunted growth</a:t>
            </a:r>
          </a:p>
          <a:p>
            <a:pPr lvl="1">
              <a:lnSpc>
                <a:spcPct val="140000"/>
              </a:lnSpc>
            </a:pPr>
            <a:r>
              <a:rPr lang="en-US" sz="2000" dirty="0"/>
              <a:t>Severe deficiency can cause leaf drop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Too much nitrogen can adversely affect fruit quality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Phosphorus and Potassium may also be needed yearly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Bone meal is a good source of phosphate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Fertilizing (cont’d)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6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7543800" cy="4419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Here is what I do: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March through June – apply a balanced fertilizer monthly (e.g. 5,5,5 or blood meal)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July through September – apply a low nitrogen fertilizer monthly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October through February – no fertilizer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Fertilizing (cont’d)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3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7543800" cy="4800600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5500" dirty="0"/>
              <a:t>Mature Satsuma mandarins can tolerate temperatures down to 20 degrees F</a:t>
            </a:r>
          </a:p>
          <a:p>
            <a:pPr lvl="1">
              <a:lnSpc>
                <a:spcPct val="90000"/>
              </a:lnSpc>
            </a:pPr>
            <a:r>
              <a:rPr lang="en-US" sz="5000" dirty="0"/>
              <a:t>Young trees, stressed trees and trees with fruit are less cold tolerant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5500" dirty="0"/>
              <a:t>Pick ripe fruit before risk of frost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5500" dirty="0"/>
              <a:t>Irrigate well before frost – wet soil helps maintain soil temperature and moderates air temperature above it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5500" dirty="0"/>
              <a:t>Cover young trees entirely with burlap, row cover or plastic </a:t>
            </a:r>
          </a:p>
          <a:p>
            <a:pPr lvl="1">
              <a:lnSpc>
                <a:spcPct val="90000"/>
              </a:lnSpc>
            </a:pPr>
            <a:r>
              <a:rPr lang="en-US" sz="5000" dirty="0"/>
              <a:t>Do not touch foliage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5500" dirty="0"/>
              <a:t>Use old style Christmas lights (not LED lights)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5500" dirty="0"/>
              <a:t>After freeze, remove any frozen fruit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Frost Protection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2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371600"/>
            <a:ext cx="7543800" cy="4724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Prune after risk of freeze, but well before heat starts (usually sometime in early to mid March)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Keep pruning on young trees to a minimum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Do not cover pruning wounds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Do not damage the branch collar when pruning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Prune low growth to keep off the ground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Remove crossing branches or branches that shade out lower branches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Prune downward growing shoots to allow upward buds to become dominant (cut just above an upward pointing bud)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Every 2-3 years, take out some center growth to add sun and air circulation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/>
              <a:t>You should be able to see some dappled sunlight under the tree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5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7543800" cy="4419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Do not prune frost damage until spring, when weather warms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Prune suckers (any growth below bud union), water sprouts and dead or damaged wood anytime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Lop water sprouts at base of branch (just above bud union)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(cont’d)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72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7543800" cy="4419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Mandarins can be subject to a number of pests, such as scale, aphids, mites, </a:t>
            </a:r>
            <a:r>
              <a:rPr lang="en-US" sz="2800" dirty="0" err="1"/>
              <a:t>thrips</a:t>
            </a:r>
            <a:r>
              <a:rPr lang="en-US" sz="2800" dirty="0"/>
              <a:t>, leaf miners and mealybugs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Healthy trees typically require no pest management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Refer to reference on citrus pest management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If soil drainage is good, mandarins have very few problems due to disease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 Management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10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7543800" cy="44196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90000"/>
              </a:lnSpc>
            </a:pPr>
            <a:r>
              <a:rPr lang="en-US" sz="2800" i="1" dirty="0"/>
              <a:t>Avoiding Cold Damage to Citrus, </a:t>
            </a:r>
            <a:r>
              <a:rPr lang="en-US" sz="2800" dirty="0"/>
              <a:t>Cindy Fake. UCANR Publication 31-15C, December 2009.</a:t>
            </a:r>
          </a:p>
          <a:p>
            <a:pPr marL="0" indent="0">
              <a:lnSpc>
                <a:spcPct val="90000"/>
              </a:lnSpc>
            </a:pPr>
            <a:r>
              <a:rPr lang="en-US" sz="2800" i="1" dirty="0"/>
              <a:t>	</a:t>
            </a:r>
            <a:r>
              <a:rPr lang="en-US" sz="2800" dirty="0">
                <a:hlinkClick r:id="rId2"/>
              </a:rPr>
              <a:t>https://ucanr.edu/sites/placernevadasmallfarms/files/135464.pdf</a:t>
            </a:r>
            <a:endParaRPr lang="en-US" sz="2800" dirty="0"/>
          </a:p>
          <a:p>
            <a:pPr marL="0" indent="0">
              <a:lnSpc>
                <a:spcPct val="90000"/>
              </a:lnSpc>
            </a:pPr>
            <a:r>
              <a:rPr lang="en-US" sz="2800" i="1" dirty="0"/>
              <a:t>Citrus Pest Management, </a:t>
            </a:r>
            <a:r>
              <a:rPr lang="en-US" sz="2800" dirty="0"/>
              <a:t>Cindy Fake &amp; Lucy Wilson. UCANR Publication 31-013C, November 2008.</a:t>
            </a:r>
            <a:endParaRPr lang="en-US" sz="2800" i="1" dirty="0"/>
          </a:p>
          <a:p>
            <a:pPr marL="0" indent="0">
              <a:lnSpc>
                <a:spcPct val="90000"/>
              </a:lnSpc>
            </a:pPr>
            <a:r>
              <a:rPr lang="en-US" sz="2800" i="1" dirty="0"/>
              <a:t>	</a:t>
            </a:r>
            <a:r>
              <a:rPr lang="en-US" sz="2800" i="1" dirty="0">
                <a:hlinkClick r:id="rId3"/>
              </a:rPr>
              <a:t>https://ucanr.edu/sites/placernevadasmallfarms/files/135463.pdf</a:t>
            </a:r>
            <a:endParaRPr lang="en-US" sz="2800" i="1" dirty="0"/>
          </a:p>
          <a:p>
            <a:pPr marL="0" indent="0">
              <a:lnSpc>
                <a:spcPct val="90000"/>
              </a:lnSpc>
            </a:pPr>
            <a:r>
              <a:rPr lang="en-US" sz="2800" i="1" dirty="0"/>
              <a:t>Fertilizing Citrus in the Foothills, </a:t>
            </a:r>
            <a:r>
              <a:rPr lang="en-US" sz="2800" dirty="0"/>
              <a:t>Cindy Fake. UCANR Publication 31-011C, January 2004.</a:t>
            </a:r>
            <a:endParaRPr lang="en-US" sz="2800" i="1" dirty="0"/>
          </a:p>
          <a:p>
            <a:pPr marL="0" indent="0">
              <a:lnSpc>
                <a:spcPct val="90000"/>
              </a:lnSpc>
            </a:pPr>
            <a:r>
              <a:rPr lang="en-US" sz="2800" i="1" dirty="0"/>
              <a:t>	</a:t>
            </a:r>
            <a:r>
              <a:rPr lang="en-US" sz="2800" i="1" dirty="0">
                <a:hlinkClick r:id="rId4"/>
              </a:rPr>
              <a:t>https://ucanr.edu/sites/placernevadasmallfarms/files/63814.pdf</a:t>
            </a:r>
            <a:endParaRPr lang="en-US" sz="2800" i="1" dirty="0"/>
          </a:p>
          <a:p>
            <a:pPr marL="0" indent="0">
              <a:lnSpc>
                <a:spcPct val="90000"/>
              </a:lnSpc>
            </a:pPr>
            <a:r>
              <a:rPr lang="en-US" sz="2800" i="1" dirty="0"/>
              <a:t>Growing Citrus in the Sierra Nevada Foothills, </a:t>
            </a:r>
            <a:r>
              <a:rPr lang="en-US" sz="2800" dirty="0"/>
              <a:t>Cindy Fake. UCANR Publication 31-018C, March 2010.</a:t>
            </a:r>
            <a:endParaRPr lang="en-US" sz="2800" i="1" dirty="0"/>
          </a:p>
          <a:p>
            <a:pPr marL="0" indent="0">
              <a:lnSpc>
                <a:spcPct val="90000"/>
              </a:lnSpc>
            </a:pPr>
            <a:r>
              <a:rPr lang="en-US" sz="2800" i="1"/>
              <a:t>	</a:t>
            </a:r>
            <a:r>
              <a:rPr lang="en-US" sz="2800" i="1">
                <a:hlinkClick r:id="rId5"/>
              </a:rPr>
              <a:t>https://ucanr.edu/sites/placernevadasmallfarms/files/63813.pdf</a:t>
            </a:r>
            <a:endParaRPr lang="en-US" sz="2800" i="1"/>
          </a:p>
          <a:p>
            <a:pPr marL="0" indent="0">
              <a:lnSpc>
                <a:spcPct val="90000"/>
              </a:lnSpc>
            </a:pPr>
            <a:r>
              <a:rPr lang="en-US" sz="2800" i="1"/>
              <a:t>A </a:t>
            </a:r>
            <a:r>
              <a:rPr lang="en-US" sz="2800" i="1" dirty="0"/>
              <a:t>Mandarin by Any Other Name, </a:t>
            </a:r>
            <a:r>
              <a:rPr lang="en-US" sz="2800" dirty="0"/>
              <a:t>Cindy Fake. UCANR Publication 31-111, December 2004.</a:t>
            </a:r>
            <a:endParaRPr lang="en-US" sz="2800" i="1" dirty="0"/>
          </a:p>
          <a:p>
            <a:pPr marL="0" indent="0">
              <a:lnSpc>
                <a:spcPct val="90000"/>
              </a:lnSpc>
            </a:pPr>
            <a:r>
              <a:rPr lang="en-US" sz="2800" i="1" dirty="0"/>
              <a:t>	</a:t>
            </a:r>
            <a:r>
              <a:rPr lang="en-US" sz="2800" i="1" dirty="0">
                <a:hlinkClick r:id="rId6"/>
              </a:rPr>
              <a:t>http://pcmg.ucanr.org/files/171580.pdf</a:t>
            </a:r>
            <a:endParaRPr lang="en-US" sz="2800" i="1" dirty="0"/>
          </a:p>
          <a:p>
            <a:pPr marL="0" indent="0">
              <a:lnSpc>
                <a:spcPct val="90000"/>
              </a:lnSpc>
            </a:pPr>
            <a:r>
              <a:rPr lang="en-US" sz="2800" i="1" dirty="0"/>
              <a:t>Mandarin and Citrus Information on the Internet, </a:t>
            </a:r>
            <a:r>
              <a:rPr lang="en-US" sz="2800" dirty="0"/>
              <a:t>Cindy Fake. UCANR Publication 31-012C, February 2008.</a:t>
            </a:r>
            <a:endParaRPr lang="en-US" sz="2800" i="1" dirty="0"/>
          </a:p>
          <a:p>
            <a:pPr marL="0" indent="0">
              <a:lnSpc>
                <a:spcPct val="90000"/>
              </a:lnSpc>
            </a:pPr>
            <a:r>
              <a:rPr lang="en-US" sz="2800" i="1" dirty="0"/>
              <a:t>	</a:t>
            </a:r>
            <a:r>
              <a:rPr lang="en-US" sz="2800" i="1" dirty="0">
                <a:hlinkClick r:id="rId7"/>
              </a:rPr>
              <a:t>https://ucanr.edu/sites/placernevadasmallfarms/files/273347.pdf</a:t>
            </a:r>
            <a:endParaRPr lang="en-US" sz="2800" i="1" dirty="0"/>
          </a:p>
          <a:p>
            <a:pPr marL="0" indent="0">
              <a:lnSpc>
                <a:spcPct val="90000"/>
              </a:lnSpc>
            </a:pPr>
            <a:r>
              <a:rPr lang="en-US" sz="2800" i="1" dirty="0"/>
              <a:t>Pruning Citrus, </a:t>
            </a:r>
            <a:r>
              <a:rPr lang="en-US" sz="2800" dirty="0"/>
              <a:t>Cindy Fake. UCANY Publication 31-008C, January 2012.</a:t>
            </a:r>
            <a:endParaRPr lang="en-US" sz="2800" i="1" dirty="0"/>
          </a:p>
          <a:p>
            <a:pPr marL="0" indent="0">
              <a:lnSpc>
                <a:spcPct val="90000"/>
              </a:lnSpc>
            </a:pPr>
            <a:r>
              <a:rPr lang="en-US" sz="2800" i="1" dirty="0"/>
              <a:t>	</a:t>
            </a:r>
            <a:r>
              <a:rPr lang="en-US" sz="2800" i="1" dirty="0">
                <a:hlinkClick r:id="rId8"/>
              </a:rPr>
              <a:t>https://ucanr.edu/sites/placernevadasmallfarms/files/134946.pdf</a:t>
            </a: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6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Who Are Master Gardeners?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 Gardeners of Placer County</a:t>
            </a:r>
          </a:p>
          <a:p>
            <a:pPr lvl="1"/>
            <a:r>
              <a:rPr lang="en-US" sz="2400" dirty="0"/>
              <a:t>Extend </a:t>
            </a:r>
            <a:r>
              <a:rPr lang="en-US" sz="2400" dirty="0">
                <a:solidFill>
                  <a:schemeClr val="accent2"/>
                </a:solidFill>
              </a:rPr>
              <a:t>research-based</a:t>
            </a:r>
            <a:r>
              <a:rPr lang="en-US" sz="2400" dirty="0"/>
              <a:t>, sustainable gardening and composting information</a:t>
            </a:r>
          </a:p>
          <a:p>
            <a:pPr lvl="1"/>
            <a:r>
              <a:rPr lang="en-US" sz="2400" dirty="0"/>
              <a:t>Present accurate, impartial information to </a:t>
            </a:r>
            <a:r>
              <a:rPr lang="en-US" sz="2400" dirty="0">
                <a:solidFill>
                  <a:schemeClr val="accent2"/>
                </a:solidFill>
              </a:rPr>
              <a:t>home gardeners</a:t>
            </a:r>
          </a:p>
          <a:p>
            <a:pPr lvl="1"/>
            <a:r>
              <a:rPr lang="en-US" sz="2400" dirty="0"/>
              <a:t>Encourage public to make </a:t>
            </a:r>
            <a:r>
              <a:rPr lang="en-US" sz="2400" dirty="0">
                <a:solidFill>
                  <a:schemeClr val="accent2"/>
                </a:solidFill>
              </a:rPr>
              <a:t>informed</a:t>
            </a:r>
            <a:r>
              <a:rPr lang="en-US" sz="2400" dirty="0"/>
              <a:t> gardening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639762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accent2"/>
                </a:solidFill>
              </a:rPr>
              <a:t>Any Questions?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Master Gardener Hotline: </a:t>
            </a:r>
            <a:r>
              <a:rPr lang="en-US" b="1" dirty="0"/>
              <a:t>(530) 889-07388</a:t>
            </a:r>
          </a:p>
          <a:p>
            <a:pPr algn="ctr"/>
            <a:r>
              <a:rPr lang="en-US" dirty="0"/>
              <a:t>Master Gardener Website: </a:t>
            </a:r>
            <a:r>
              <a:rPr lang="en-US" b="1" dirty="0"/>
              <a:t>pcmg.ucanr.org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Evaluations, please!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Who Are Master Gardeners?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Where to find us…</a:t>
            </a:r>
          </a:p>
          <a:p>
            <a:r>
              <a:rPr lang="en-US" sz="3000" dirty="0"/>
              <a:t>Online, in the Media, and Special Publications</a:t>
            </a:r>
          </a:p>
          <a:p>
            <a:pPr lvl="1"/>
            <a:r>
              <a:rPr lang="en-US" sz="2400" b="0" dirty="0"/>
              <a:t>Hotline: Call </a:t>
            </a:r>
            <a:r>
              <a:rPr lang="en-US" b="1" dirty="0"/>
              <a:t>(530) 889-7388 </a:t>
            </a:r>
            <a:r>
              <a:rPr lang="en-US" sz="2400" b="0" dirty="0"/>
              <a:t>or submit your questions online</a:t>
            </a:r>
          </a:p>
          <a:p>
            <a:pPr lvl="1"/>
            <a:r>
              <a:rPr lang="en-US" sz="2400" b="0" dirty="0"/>
              <a:t>Website: pcmg.ucanr.org</a:t>
            </a:r>
          </a:p>
          <a:p>
            <a:pPr lvl="1"/>
            <a:r>
              <a:rPr lang="en-US" sz="2400" b="0" dirty="0" err="1"/>
              <a:t>Facebook</a:t>
            </a:r>
            <a:r>
              <a:rPr lang="en-US" sz="2400" b="0" dirty="0"/>
              <a:t>, Twitter, </a:t>
            </a:r>
            <a:r>
              <a:rPr lang="en-US" sz="2400" b="0" dirty="0" err="1"/>
              <a:t>Instagram</a:t>
            </a:r>
            <a:endParaRPr lang="en-US" sz="2400" b="0" dirty="0"/>
          </a:p>
          <a:p>
            <a:pPr lvl="1"/>
            <a:r>
              <a:rPr lang="en-US" sz="2400" b="0" dirty="0"/>
              <a:t>Gold Country Media monthly column </a:t>
            </a:r>
          </a:p>
          <a:p>
            <a:pPr lvl="1"/>
            <a:r>
              <a:rPr lang="en-US" sz="2400" b="0" i="1" dirty="0"/>
              <a:t>Curious Gardener </a:t>
            </a:r>
            <a:r>
              <a:rPr lang="en-US" sz="2400" b="0" dirty="0"/>
              <a:t>monthly newsletter and on our website</a:t>
            </a:r>
          </a:p>
          <a:p>
            <a:pPr lvl="1"/>
            <a:r>
              <a:rPr lang="en-US" sz="2400" b="0" i="1" dirty="0"/>
              <a:t>Calendar and Gardening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Master Gardeners?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Where to find us…</a:t>
            </a:r>
          </a:p>
          <a:p>
            <a:r>
              <a:rPr lang="en-US" sz="3000" dirty="0"/>
              <a:t>Workshops, Fairs and Festivals and Special Events</a:t>
            </a:r>
          </a:p>
          <a:p>
            <a:pPr lvl="1"/>
            <a:r>
              <a:rPr lang="en-US" dirty="0"/>
              <a:t>Speakers by Request </a:t>
            </a:r>
          </a:p>
          <a:p>
            <a:pPr lvl="1"/>
            <a:r>
              <a:rPr lang="en-US" dirty="0"/>
              <a:t>Workshops (various venues, check website)</a:t>
            </a:r>
          </a:p>
          <a:p>
            <a:pPr lvl="1"/>
            <a:r>
              <a:rPr lang="en-US" dirty="0"/>
              <a:t>Farmers’ Markets (seasonal: Auburn, Roseville, Lincoln)</a:t>
            </a:r>
          </a:p>
          <a:p>
            <a:pPr lvl="1"/>
            <a:r>
              <a:rPr lang="en-US" dirty="0"/>
              <a:t>Fairs and Festivals Booths (varies)</a:t>
            </a:r>
          </a:p>
          <a:p>
            <a:pPr lvl="1"/>
            <a:r>
              <a:rPr lang="en-US" dirty="0"/>
              <a:t>Garden Faire (April)</a:t>
            </a:r>
          </a:p>
          <a:p>
            <a:pPr lvl="1"/>
            <a:r>
              <a:rPr lang="en-US" dirty="0"/>
              <a:t>Mother’s Day Garden Tour (May)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5562600" cy="48006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Mandarins are among the most cold-tolerant citrus</a:t>
            </a:r>
          </a:p>
          <a:p>
            <a:pPr lvl="1"/>
            <a:r>
              <a:rPr lang="en-US" sz="2900" dirty="0"/>
              <a:t>Second only to kumquats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Mandarin production flourishes at elevations from about 400-1000 feet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About 90% of commercial production is the </a:t>
            </a:r>
            <a:r>
              <a:rPr lang="en-US" sz="3400" dirty="0" err="1"/>
              <a:t>Owari</a:t>
            </a:r>
            <a:r>
              <a:rPr lang="en-US" sz="3400" dirty="0"/>
              <a:t> Satsuma mandarin, which are sweet, seedless and easy to peel</a:t>
            </a:r>
          </a:p>
          <a:p>
            <a:pPr lvl="1"/>
            <a:r>
              <a:rPr lang="en-US" sz="2900" dirty="0" err="1"/>
              <a:t>Owaris</a:t>
            </a:r>
            <a:r>
              <a:rPr lang="en-US" sz="2900" dirty="0"/>
              <a:t> are usually harvested from Nov – Jan</a:t>
            </a:r>
          </a:p>
          <a:p>
            <a:pPr lvl="1"/>
            <a:r>
              <a:rPr lang="en-US" sz="2900" dirty="0" err="1"/>
              <a:t>Okitsu</a:t>
            </a:r>
            <a:r>
              <a:rPr lang="en-US" sz="2900" dirty="0"/>
              <a:t> </a:t>
            </a:r>
            <a:r>
              <a:rPr lang="en-US" sz="2900" dirty="0" err="1"/>
              <a:t>Wase</a:t>
            </a:r>
            <a:r>
              <a:rPr lang="en-US" sz="2900" dirty="0"/>
              <a:t> </a:t>
            </a:r>
            <a:r>
              <a:rPr lang="en-US" sz="2900" dirty="0" err="1"/>
              <a:t>Satusma</a:t>
            </a:r>
            <a:r>
              <a:rPr lang="en-US" sz="2900" dirty="0"/>
              <a:t> is similar to </a:t>
            </a:r>
            <a:r>
              <a:rPr lang="en-US" sz="2900" dirty="0" err="1"/>
              <a:t>Owari</a:t>
            </a:r>
            <a:r>
              <a:rPr lang="en-US" sz="2900" dirty="0"/>
              <a:t>, but ripens 1-2 weeks earlier</a:t>
            </a:r>
          </a:p>
          <a:p>
            <a:pPr lvl="1"/>
            <a:r>
              <a:rPr lang="en-US" sz="2900" dirty="0"/>
              <a:t>A few other varieties of Satsumas and Clementine mandarins are also produced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0" b="14730"/>
          <a:stretch>
            <a:fillRect/>
          </a:stretch>
        </p:blipFill>
        <p:spPr>
          <a:xfrm>
            <a:off x="6172200" y="1600200"/>
            <a:ext cx="2743200" cy="25146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1600200"/>
            <a:ext cx="5562600" cy="44196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Mandarins make up the largest and most varied group of citrus</a:t>
            </a:r>
          </a:p>
          <a:p>
            <a:pPr lvl="1"/>
            <a:r>
              <a:rPr lang="en-US" sz="2900" dirty="0"/>
              <a:t>All loose skinned, cold-hardy citrus are mandarins, including what we call tangerines (a marketing term)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Mandarins are high in vitamins A, C and thiamin, and are a good source of calcium and potassium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Mandarins contain lots of </a:t>
            </a:r>
            <a:r>
              <a:rPr lang="en-US" sz="3500" dirty="0" err="1"/>
              <a:t>synephrine</a:t>
            </a:r>
            <a:r>
              <a:rPr lang="en-US" sz="3500" dirty="0"/>
              <a:t> (a natural antihistamine)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They store well in a cool place (60-70 degrees F) for up to one week</a:t>
            </a:r>
          </a:p>
          <a:p>
            <a:pPr lvl="1"/>
            <a:r>
              <a:rPr lang="en-US" sz="2900" dirty="0"/>
              <a:t>Store in refrigerator only if you need to keep them longer, as colder temperatures may alter their flavor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(cont’d)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r="13702"/>
          <a:stretch>
            <a:fillRect/>
          </a:stretch>
        </p:blipFill>
        <p:spPr>
          <a:xfrm>
            <a:off x="6019800" y="1600200"/>
            <a:ext cx="2743200" cy="2514600"/>
          </a:xfrm>
        </p:spPr>
      </p:pic>
    </p:spTree>
    <p:extLst>
      <p:ext uri="{BB962C8B-B14F-4D97-AF65-F5344CB8AC3E}">
        <p14:creationId xmlns:p14="http://schemas.microsoft.com/office/powerpoint/2010/main" val="127775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7543800" cy="44196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Plant on ridgetops or south-southwest facing upper slopes with good cold air drainage and shelter from strong winds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Full sun (6-8 hours) is required for good flowering and fruit 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For home planting, place next to south-facing cement or stone walls to mitigate cold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Plant in 12-18 inches of well-drained soil with a PH of 6.0 – 7.0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They do not tolerate wet feet and are susceptible to </a:t>
            </a:r>
            <a:r>
              <a:rPr lang="en-US" sz="2000" dirty="0" err="1"/>
              <a:t>Phytophthora</a:t>
            </a:r>
            <a:r>
              <a:rPr lang="en-US" sz="2000" dirty="0"/>
              <a:t> root disease when overly wet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Selection &amp; Soil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2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5867400" cy="44196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Trifoliate rootstocks are usually used for cold tolerance, fruit quality, disease resistance and semi-dwarfing qualities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Buy certified trees from a reputable nursery to ensure the trees are certified disease-free and true-to-type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If you buy from another county, your county Ag Commissioner must inspect them before you plant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Root Stock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0574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70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5867400" cy="48006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Plant in spring after frost danger is past (March-April)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Consider planting in a raised berm to help ensure good drainage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Dig a hole as deep as the height of the root ball and twice the width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Do not amend the hole with fertilizer or manure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Plant with the crown several inches above the soil </a:t>
            </a:r>
          </a:p>
          <a:p>
            <a:pPr lvl="1">
              <a:lnSpc>
                <a:spcPct val="110000"/>
              </a:lnSpc>
            </a:pPr>
            <a:r>
              <a:rPr lang="en-US" sz="2900" dirty="0"/>
              <a:t>Be sure the crown does not settle below the soil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226469" cy="148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789199"/>
      </p:ext>
    </p:extLst>
  </p:cSld>
  <p:clrMapOvr>
    <a:masterClrMapping/>
  </p:clrMapOvr>
</p:sld>
</file>

<file path=ppt/theme/theme1.xml><?xml version="1.0" encoding="utf-8"?>
<a:theme xmlns:a="http://schemas.openxmlformats.org/drawingml/2006/main" name="UCANR Intro slides ">
  <a:themeElements>
    <a:clrScheme name="UCANR">
      <a:dk1>
        <a:srgbClr val="000000"/>
      </a:dk1>
      <a:lt1>
        <a:sysClr val="window" lastClr="FFFFFF"/>
      </a:lt1>
      <a:dk2>
        <a:srgbClr val="194687"/>
      </a:dk2>
      <a:lt2>
        <a:srgbClr val="EEECE1"/>
      </a:lt2>
      <a:accent1>
        <a:srgbClr val="4F81BD"/>
      </a:accent1>
      <a:accent2>
        <a:srgbClr val="C0504D"/>
      </a:accent2>
      <a:accent3>
        <a:srgbClr val="62BB46"/>
      </a:accent3>
      <a:accent4>
        <a:srgbClr val="8064A2"/>
      </a:accent4>
      <a:accent5>
        <a:srgbClr val="4BACC6"/>
      </a:accent5>
      <a:accent6>
        <a:srgbClr val="FDB91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G Content slides">
  <a:themeElements>
    <a:clrScheme name="UCANR">
      <a:dk1>
        <a:srgbClr val="000000"/>
      </a:dk1>
      <a:lt1>
        <a:sysClr val="window" lastClr="FFFFFF"/>
      </a:lt1>
      <a:dk2>
        <a:srgbClr val="194687"/>
      </a:dk2>
      <a:lt2>
        <a:srgbClr val="EEECE1"/>
      </a:lt2>
      <a:accent1>
        <a:srgbClr val="4F81BD"/>
      </a:accent1>
      <a:accent2>
        <a:srgbClr val="C0504D"/>
      </a:accent2>
      <a:accent3>
        <a:srgbClr val="62BB46"/>
      </a:accent3>
      <a:accent4>
        <a:srgbClr val="8064A2"/>
      </a:accent4>
      <a:accent5>
        <a:srgbClr val="4BACC6"/>
      </a:accent5>
      <a:accent6>
        <a:srgbClr val="FDB91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(no bottom logo)">
  <a:themeElements>
    <a:clrScheme name="UCANR">
      <a:dk1>
        <a:srgbClr val="000000"/>
      </a:dk1>
      <a:lt1>
        <a:sysClr val="window" lastClr="FFFFFF"/>
      </a:lt1>
      <a:dk2>
        <a:srgbClr val="194687"/>
      </a:dk2>
      <a:lt2>
        <a:srgbClr val="EEECE1"/>
      </a:lt2>
      <a:accent1>
        <a:srgbClr val="4F81BD"/>
      </a:accent1>
      <a:accent2>
        <a:srgbClr val="C0504D"/>
      </a:accent2>
      <a:accent3>
        <a:srgbClr val="62BB46"/>
      </a:accent3>
      <a:accent4>
        <a:srgbClr val="8064A2"/>
      </a:accent4>
      <a:accent5>
        <a:srgbClr val="4BACC6"/>
      </a:accent5>
      <a:accent6>
        <a:srgbClr val="FDB91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MGPC PowerPoint Color Bkgd Template Sept 2018</Template>
  <TotalTime>346</TotalTime>
  <Words>1268</Words>
  <Application>Microsoft Office PowerPoint</Application>
  <PresentationFormat>On-screen Show (4:3)</PresentationFormat>
  <Paragraphs>165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</vt:lpstr>
      <vt:lpstr>UCANR Intro slides </vt:lpstr>
      <vt:lpstr>MG Content slides</vt:lpstr>
      <vt:lpstr>Content (no bottom logo)</vt:lpstr>
      <vt:lpstr>Growing Mandarins in the Foothills</vt:lpstr>
      <vt:lpstr>Who Are Master Gardeners?</vt:lpstr>
      <vt:lpstr>Who Are Master Gardeners?</vt:lpstr>
      <vt:lpstr>Who Are Master Gardeners?</vt:lpstr>
      <vt:lpstr>Overview</vt:lpstr>
      <vt:lpstr>Overview (cont’d)</vt:lpstr>
      <vt:lpstr>Site Selection &amp; Soil</vt:lpstr>
      <vt:lpstr>Root Stock</vt:lpstr>
      <vt:lpstr>Planting</vt:lpstr>
      <vt:lpstr>Planting (cont’d)</vt:lpstr>
      <vt:lpstr>Watering</vt:lpstr>
      <vt:lpstr>Fertilizing</vt:lpstr>
      <vt:lpstr>Fertilizing (cont’d)</vt:lpstr>
      <vt:lpstr>Fertilizing (cont’d)</vt:lpstr>
      <vt:lpstr>Frost Protection</vt:lpstr>
      <vt:lpstr>Pruning</vt:lpstr>
      <vt:lpstr>Pruning (cont’d)</vt:lpstr>
      <vt:lpstr>Pest Management</vt:lpstr>
      <vt:lpstr>References and 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Nadine Hart</dc:creator>
  <cp:lastModifiedBy>Nadine Hart</cp:lastModifiedBy>
  <cp:revision>54</cp:revision>
  <cp:lastPrinted>2019-02-04T18:20:01Z</cp:lastPrinted>
  <dcterms:created xsi:type="dcterms:W3CDTF">2018-09-09T20:36:28Z</dcterms:created>
  <dcterms:modified xsi:type="dcterms:W3CDTF">2019-02-04T18:27:32Z</dcterms:modified>
</cp:coreProperties>
</file>