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4" r:id="rId2"/>
    <p:sldMasterId id="2147483749" r:id="rId3"/>
  </p:sldMasterIdLst>
  <p:notesMasterIdLst>
    <p:notesMasterId r:id="rId31"/>
  </p:notesMasterIdLst>
  <p:handoutMasterIdLst>
    <p:handoutMasterId r:id="rId32"/>
  </p:handoutMasterIdLst>
  <p:sldIdLst>
    <p:sldId id="262" r:id="rId4"/>
    <p:sldId id="263" r:id="rId5"/>
    <p:sldId id="265" r:id="rId6"/>
    <p:sldId id="269" r:id="rId7"/>
    <p:sldId id="267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9" r:id="rId26"/>
    <p:sldId id="290" r:id="rId27"/>
    <p:sldId id="291" r:id="rId28"/>
    <p:sldId id="292" r:id="rId29"/>
    <p:sldId id="270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E4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1" autoAdjust="0"/>
    <p:restoredTop sz="84951" autoAdjust="0"/>
  </p:normalViewPr>
  <p:slideViewPr>
    <p:cSldViewPr>
      <p:cViewPr>
        <p:scale>
          <a:sx n="70" d="100"/>
          <a:sy n="70" d="100"/>
        </p:scale>
        <p:origin x="342" y="5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-177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6B3FA4-DBAA-4EA7-8A79-5D496AB929E0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E321B-42E6-4082-ADCB-16DB624964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94C6B2-0E18-41FC-8CA1-B467464E7545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60A3E-4BC9-4497-95E2-69F5661E229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Created:      </a:t>
            </a:r>
            <a:r>
              <a:rPr lang="en-US" b="0" dirty="0"/>
              <a:t>2/28/2014</a:t>
            </a:r>
            <a:endParaRPr lang="en-US" b="1" dirty="0"/>
          </a:p>
          <a:p>
            <a:r>
              <a:rPr lang="en-US" b="1" dirty="0"/>
              <a:t>Created by</a:t>
            </a:r>
            <a:r>
              <a:rPr lang="en-US" dirty="0"/>
              <a:t>:   Kevin Marini of Placer County Master Gardeners</a:t>
            </a:r>
          </a:p>
          <a:p>
            <a:r>
              <a:rPr lang="en-US" b="1" dirty="0"/>
              <a:t>Audience:     </a:t>
            </a:r>
            <a:r>
              <a:rPr lang="en-US" b="0" dirty="0"/>
              <a:t>Description of intended audience</a:t>
            </a:r>
            <a:endParaRPr lang="en-US" dirty="0"/>
          </a:p>
          <a:p>
            <a:r>
              <a:rPr lang="en-US" b="1" dirty="0"/>
              <a:t>Publicity:  </a:t>
            </a:r>
            <a:r>
              <a:rPr lang="en-US" dirty="0"/>
              <a:t>    Text that could be published on calendar, Facebook, newsletter to attract an audience</a:t>
            </a:r>
          </a:p>
          <a:p>
            <a:r>
              <a:rPr lang="en-US" b="1" dirty="0"/>
              <a:t>Update History:   </a:t>
            </a:r>
            <a:r>
              <a:rPr lang="en-US" b="0" dirty="0"/>
              <a:t>Originally created 2/28/2014 by Kevin Marini; updated to new template on 11/9/2022 by B. Villareal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60A3E-4BC9-4497-95E2-69F5661E229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67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60A3E-4BC9-4497-95E2-69F5661E229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76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60A3E-4BC9-4497-95E2-69F5661E229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38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1143000"/>
          </a:xfrm>
          <a:solidFill>
            <a:srgbClr val="C0E4B5"/>
          </a:solidFill>
          <a:ln>
            <a:noFill/>
          </a:ln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7315200" y="6356350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BE47B-08D9-4130-BED0-6D57421D0D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29000" y="2133600"/>
            <a:ext cx="2286000" cy="1828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762000" y="4343400"/>
            <a:ext cx="76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>
                <a:solidFill>
                  <a:schemeClr val="accent1"/>
                </a:solidFill>
              </a:rPr>
              <a:t>Presented</a:t>
            </a:r>
            <a:r>
              <a:rPr lang="en-US" sz="2800" b="0" baseline="0" dirty="0">
                <a:solidFill>
                  <a:schemeClr val="accent1"/>
                </a:solidFill>
              </a:rPr>
              <a:t> by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accent1"/>
                </a:solidFill>
              </a:rPr>
              <a:t>UC Master Gardeners of Placer County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57200" y="1600200"/>
            <a:ext cx="4724400" cy="4419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5486400" y="1600200"/>
            <a:ext cx="2743200" cy="2514600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57200" y="685800"/>
            <a:ext cx="4724400" cy="4419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5486400" y="685800"/>
            <a:ext cx="2743200" cy="2514600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  <a:ln>
            <a:noFill/>
          </a:ln>
        </p:spPr>
        <p:txBody>
          <a:bodyPr anchor="b"/>
          <a:lstStyle>
            <a:lvl1pPr marL="0" indent="0" algn="ctr">
              <a:spcAft>
                <a:spcPts val="600"/>
              </a:spcAft>
              <a:buNone/>
              <a:defRPr sz="3200" b="0" i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8229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5762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/>
            </a:lvl1pPr>
            <a:lvl2pPr>
              <a:defRPr sz="2400" b="0" i="0" baseline="0"/>
            </a:lvl2pPr>
            <a:lvl3pPr>
              <a:defRPr baseline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57200" y="1600200"/>
            <a:ext cx="47244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5486400" y="1600200"/>
            <a:ext cx="2743200" cy="25146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1143000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7315200" y="6356350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BE47B-08D9-4130-BED0-6D57421D0D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85800" y="2057400"/>
            <a:ext cx="7772400" cy="3124200"/>
          </a:xfrm>
        </p:spPr>
        <p:txBody>
          <a:bodyPr/>
          <a:lstStyle>
            <a:lvl3pPr>
              <a:defRPr baseline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57200" y="1600200"/>
            <a:ext cx="4724400" cy="4419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5486400" y="1600200"/>
            <a:ext cx="2743200" cy="2514600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57200" y="685800"/>
            <a:ext cx="4724400" cy="4419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5486400" y="685800"/>
            <a:ext cx="2743200" cy="2514600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  <a:ln>
            <a:noFill/>
          </a:ln>
        </p:spPr>
        <p:txBody>
          <a:bodyPr anchor="b">
            <a:normAutofit/>
          </a:bodyPr>
          <a:lstStyle>
            <a:lvl1pPr marL="0" indent="0" algn="ctr">
              <a:spcAft>
                <a:spcPts val="600"/>
              </a:spcAft>
              <a:buNone/>
              <a:defRPr sz="3200" b="0" i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8229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5762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tiff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E4B5">
            <a:alpha val="9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6356350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DB74A-73E3-49E8-8984-0D5D8C20C55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NR_subbrands_horizontal_MG.tif"/>
          <p:cNvPicPr>
            <a:picLocks noChangeAspect="1"/>
          </p:cNvPicPr>
          <p:nvPr userDrawn="1"/>
        </p:nvPicPr>
        <p:blipFill>
          <a:blip r:embed="rId6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0" y="5638800"/>
            <a:ext cx="5766816" cy="7863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2" r:id="rId3"/>
    <p:sldLayoutId id="2147483747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spcAft>
          <a:spcPts val="300"/>
        </a:spcAft>
        <a:buFontTx/>
        <a:buNone/>
        <a:defRPr sz="3200" b="0" i="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spcAft>
          <a:spcPts val="300"/>
        </a:spcAft>
        <a:buFont typeface="Wingdings" pitchFamily="2" charset="2"/>
        <a:buChar char="v"/>
        <a:defRPr sz="2400" b="0" i="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spcAft>
          <a:spcPts val="300"/>
        </a:spcAft>
        <a:buFont typeface="Arial" pitchFamily="34" charset="0"/>
        <a:buChar char="•"/>
        <a:defRPr sz="24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spcAft>
          <a:spcPts val="3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spcAft>
          <a:spcPts val="30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E4B5">
            <a:alpha val="9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5200" y="6356350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DB74A-73E3-49E8-8984-0D5D8C20C5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2667000" y="6172200"/>
            <a:ext cx="419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accent1"/>
                </a:solidFill>
              </a:rPr>
              <a:t>UC Master</a:t>
            </a:r>
            <a:r>
              <a:rPr lang="en-US" sz="2000" b="0" baseline="0" dirty="0">
                <a:solidFill>
                  <a:schemeClr val="accent1"/>
                </a:solidFill>
              </a:rPr>
              <a:t> Gardeners of Placer County</a:t>
            </a:r>
            <a:endParaRPr lang="en-US" sz="2000" b="0" dirty="0">
              <a:solidFill>
                <a:schemeClr val="accent1"/>
              </a:solidFill>
            </a:endParaRPr>
          </a:p>
        </p:txBody>
      </p:sp>
      <p:pic>
        <p:nvPicPr>
          <p:cNvPr id="9" name="Picture 8" descr="MG_logo-v2014_short-UCCE.tif"/>
          <p:cNvPicPr>
            <a:picLocks noChangeAspect="1"/>
          </p:cNvPicPr>
          <p:nvPr userDrawn="1"/>
        </p:nvPicPr>
        <p:blipFill>
          <a:blip r:embed="rId7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3120" y="6096000"/>
            <a:ext cx="546652" cy="5029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48" r:id="rId3"/>
    <p:sldLayoutId id="2147483738" r:id="rId4"/>
    <p:sldLayoutId id="2147483745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spcAft>
          <a:spcPts val="300"/>
        </a:spcAft>
        <a:buFontTx/>
        <a:buNone/>
        <a:defRPr sz="3200" b="0" i="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spcAft>
          <a:spcPts val="300"/>
        </a:spcAft>
        <a:buFont typeface="Wingdings" pitchFamily="2" charset="2"/>
        <a:buChar char="v"/>
        <a:defRPr sz="2400" b="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spcAft>
          <a:spcPts val="300"/>
        </a:spcAft>
        <a:buFont typeface="Arial" pitchFamily="34" charset="0"/>
        <a:buChar char="•"/>
        <a:defRPr sz="24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spcAft>
          <a:spcPts val="3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spcAft>
          <a:spcPts val="30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0E4B5">
            <a:alpha val="9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5200" y="6356350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DB74A-73E3-49E8-8984-0D5D8C20C55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5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spcAft>
          <a:spcPts val="300"/>
        </a:spcAft>
        <a:buFontTx/>
        <a:buNone/>
        <a:defRPr sz="3200" b="0" i="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spcAft>
          <a:spcPts val="300"/>
        </a:spcAft>
        <a:buFont typeface="Wingdings" pitchFamily="2" charset="2"/>
        <a:buChar char="v"/>
        <a:defRPr sz="2400" b="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spcAft>
          <a:spcPts val="300"/>
        </a:spcAft>
        <a:buFont typeface="Arial" pitchFamily="34" charset="0"/>
        <a:buChar char="•"/>
        <a:defRPr sz="24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spcAft>
          <a:spcPts val="3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spcAft>
          <a:spcPts val="30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mailto:Krmarini@ucdavis.edu" TargetMode="External"/><Relationship Id="rId3" Type="http://schemas.openxmlformats.org/officeDocument/2006/relationships/hyperlink" Target="https://websoilsurvey.sc.egov.usda.gov/App/HomePage.htm" TargetMode="External"/><Relationship Id="rId7" Type="http://schemas.openxmlformats.org/officeDocument/2006/relationships/hyperlink" Target="http://ncmg.ucanr.org/" TargetMode="External"/><Relationship Id="rId2" Type="http://schemas.openxmlformats.org/officeDocument/2006/relationships/hyperlink" Target="https://ccuh.ucdavis.edu/tric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pcmg.ucanr.org/" TargetMode="External"/><Relationship Id="rId5" Type="http://schemas.openxmlformats.org/officeDocument/2006/relationships/hyperlink" Target="http://ipm.ucanr.edu/" TargetMode="External"/><Relationship Id="rId10" Type="http://schemas.openxmlformats.org/officeDocument/2006/relationships/hyperlink" Target="https://www.fourwindsgrowers.com/" TargetMode="External"/><Relationship Id="rId4" Type="http://schemas.openxmlformats.org/officeDocument/2006/relationships/hyperlink" Target="http://homeorchard.ucanr.edu/" TargetMode="External"/><Relationship Id="rId9" Type="http://schemas.openxmlformats.org/officeDocument/2006/relationships/hyperlink" Target="https://www.davewilson.com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Backyard Orchard:  Top 10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6E31936-E707-2D2F-FD8D-6C8003D662F1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r="8557"/>
          <a:stretch>
            <a:fillRect/>
          </a:stretch>
        </p:blipFill>
        <p:spPr bwMode="auto">
          <a:xfrm>
            <a:off x="2895600" y="1584960"/>
            <a:ext cx="3505200" cy="280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228600" y="1752599"/>
            <a:ext cx="3505200" cy="4057851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u="sng" dirty="0"/>
              <a:t>Soil Analysis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/>
              <a:t>“Soil Texture by Feel” test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/>
              <a:t> Drainage test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/>
              <a:t>Remove existing plants, especially perennial weeds!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/>
              <a:t>Soil “history”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175309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/>
              <a:t>7. Explore and Prepare the Soil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E180522E-EA05-3138-D78F-D28DA521E4BD}"/>
              </a:ext>
            </a:extLst>
          </p:cNvPr>
          <p:cNvSpPr txBox="1">
            <a:spLocks/>
          </p:cNvSpPr>
          <p:nvPr/>
        </p:nvSpPr>
        <p:spPr>
          <a:xfrm>
            <a:off x="5791200" y="3581400"/>
            <a:ext cx="2743200" cy="2514600"/>
          </a:xfrm>
          <a:prstGeom prst="rect">
            <a:avLst/>
          </a:prstGeom>
        </p:spPr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628AD93-6E28-7111-A3E0-2AF31C7E1F4A}"/>
              </a:ext>
            </a:extLst>
          </p:cNvPr>
          <p:cNvSpPr txBox="1">
            <a:spLocks/>
          </p:cNvSpPr>
          <p:nvPr/>
        </p:nvSpPr>
        <p:spPr>
          <a:xfrm>
            <a:off x="5791200" y="3581400"/>
            <a:ext cx="2743200" cy="2514600"/>
          </a:xfrm>
          <a:prstGeom prst="rect">
            <a:avLst/>
          </a:prstGeom>
        </p:spPr>
      </p:sp>
      <p:pic>
        <p:nvPicPr>
          <p:cNvPr id="6" name="Picture 2" descr="Image result for planting a fruit tree">
            <a:extLst>
              <a:ext uri="{FF2B5EF4-FFF2-40B4-BE49-F238E27FC236}">
                <a16:creationId xmlns:a16="http://schemas.microsoft.com/office/drawing/2014/main" id="{FD781A0F-2D2D-01DD-8AD8-231F7F2F3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078" y="1578660"/>
            <a:ext cx="5214598" cy="423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80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228600" y="1318309"/>
            <a:ext cx="4495800" cy="2872691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000" dirty="0"/>
              <a:t>Dig wide but not deep hole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000" dirty="0"/>
              <a:t>Spread out roots over firm soil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000" dirty="0"/>
              <a:t>Graft union 3-4” above surface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000" dirty="0"/>
              <a:t>Refill with native soil, no fertilizers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000" dirty="0"/>
              <a:t>Mulch on top and water in well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000" dirty="0"/>
              <a:t>Whitewash 50/50 interior latex/water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175309"/>
            <a:ext cx="8229600" cy="114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/>
              <a:t>6. Plant the fruit tree with care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E180522E-EA05-3138-D78F-D28DA521E4BD}"/>
              </a:ext>
            </a:extLst>
          </p:cNvPr>
          <p:cNvSpPr txBox="1">
            <a:spLocks/>
          </p:cNvSpPr>
          <p:nvPr/>
        </p:nvSpPr>
        <p:spPr>
          <a:xfrm>
            <a:off x="5791200" y="5486400"/>
            <a:ext cx="2743200" cy="609600"/>
          </a:xfrm>
          <a:prstGeom prst="rect">
            <a:avLst/>
          </a:prstGeom>
        </p:spPr>
      </p:sp>
      <p:pic>
        <p:nvPicPr>
          <p:cNvPr id="4" name="Picture 6" descr="Image result for bareroot fruit tree">
            <a:extLst>
              <a:ext uri="{FF2B5EF4-FFF2-40B4-BE49-F238E27FC236}">
                <a16:creationId xmlns:a16="http://schemas.microsoft.com/office/drawing/2014/main" id="{6EB609F9-8410-3A78-263B-77C19FED1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012" y="1140542"/>
            <a:ext cx="3876132" cy="414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whitewashing fruit tree">
            <a:extLst>
              <a:ext uri="{FF2B5EF4-FFF2-40B4-BE49-F238E27FC236}">
                <a16:creationId xmlns:a16="http://schemas.microsoft.com/office/drawing/2014/main" id="{6E14EE58-D145-9172-257D-C49A6F900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18978"/>
            <a:ext cx="1737852" cy="263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dvice to Grow By... Ask Us! - UC Marin Master Gardeners">
            <a:extLst>
              <a:ext uri="{FF2B5EF4-FFF2-40B4-BE49-F238E27FC236}">
                <a16:creationId xmlns:a16="http://schemas.microsoft.com/office/drawing/2014/main" id="{BBBD7322-9FAC-928E-C177-28EBA389A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999" y="4018978"/>
            <a:ext cx="2533650" cy="263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72C394-83BB-8055-8207-3B15666ED623}"/>
              </a:ext>
            </a:extLst>
          </p:cNvPr>
          <p:cNvSpPr txBox="1"/>
          <p:nvPr/>
        </p:nvSpPr>
        <p:spPr>
          <a:xfrm>
            <a:off x="5501902" y="5814203"/>
            <a:ext cx="31848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What is the “wiggle test”?</a:t>
            </a:r>
          </a:p>
        </p:txBody>
      </p:sp>
    </p:spTree>
    <p:extLst>
      <p:ext uri="{BB962C8B-B14F-4D97-AF65-F5344CB8AC3E}">
        <p14:creationId xmlns:p14="http://schemas.microsoft.com/office/powerpoint/2010/main" val="2491595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175309"/>
            <a:ext cx="8229600" cy="114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/>
              <a:t>To Prune or Not to Prune </a:t>
            </a:r>
            <a:br>
              <a:rPr lang="en-US" sz="4000" dirty="0"/>
            </a:br>
            <a:r>
              <a:rPr lang="en-US" sz="4000" dirty="0"/>
              <a:t>at Planting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E180522E-EA05-3138-D78F-D28DA521E4BD}"/>
              </a:ext>
            </a:extLst>
          </p:cNvPr>
          <p:cNvSpPr txBox="1">
            <a:spLocks/>
          </p:cNvSpPr>
          <p:nvPr/>
        </p:nvSpPr>
        <p:spPr>
          <a:xfrm>
            <a:off x="5791200" y="3581400"/>
            <a:ext cx="2743200" cy="2514600"/>
          </a:xfrm>
          <a:prstGeom prst="rect">
            <a:avLst/>
          </a:prstGeom>
        </p:spPr>
      </p:sp>
      <p:pic>
        <p:nvPicPr>
          <p:cNvPr id="11" name="Picture 2" descr="Image result for pruning a fruit tree at planting">
            <a:extLst>
              <a:ext uri="{FF2B5EF4-FFF2-40B4-BE49-F238E27FC236}">
                <a16:creationId xmlns:a16="http://schemas.microsoft.com/office/drawing/2014/main" id="{B2ED45E7-A5E3-AE97-0034-5B16E95A1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09800"/>
            <a:ext cx="4568098" cy="353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 result for pruning a fruit tree at planting">
            <a:extLst>
              <a:ext uri="{FF2B5EF4-FFF2-40B4-BE49-F238E27FC236}">
                <a16:creationId xmlns:a16="http://schemas.microsoft.com/office/drawing/2014/main" id="{B7FCD506-079C-60D5-A8E4-53D335EEA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76400"/>
            <a:ext cx="3810000" cy="497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484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175309"/>
            <a:ext cx="8229600" cy="114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/>
              <a:t>5. Water wisely and “fruitfully”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E180522E-EA05-3138-D78F-D28DA521E4BD}"/>
              </a:ext>
            </a:extLst>
          </p:cNvPr>
          <p:cNvSpPr txBox="1">
            <a:spLocks/>
          </p:cNvSpPr>
          <p:nvPr/>
        </p:nvSpPr>
        <p:spPr>
          <a:xfrm>
            <a:off x="5791200" y="3689298"/>
            <a:ext cx="2743200" cy="2406701"/>
          </a:xfrm>
          <a:prstGeom prst="rect">
            <a:avLst/>
          </a:prstGeom>
        </p:spPr>
      </p:sp>
      <p:pic>
        <p:nvPicPr>
          <p:cNvPr id="3" name="Picture 4" descr="Image result for fruit tree drip irrigation">
            <a:extLst>
              <a:ext uri="{FF2B5EF4-FFF2-40B4-BE49-F238E27FC236}">
                <a16:creationId xmlns:a16="http://schemas.microsoft.com/office/drawing/2014/main" id="{E75421A2-9D9B-8F2E-6563-599B7A0791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" r="3447"/>
          <a:stretch/>
        </p:blipFill>
        <p:spPr bwMode="auto">
          <a:xfrm>
            <a:off x="228600" y="1524000"/>
            <a:ext cx="4191002" cy="203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RIC Parts">
            <a:extLst>
              <a:ext uri="{FF2B5EF4-FFF2-40B4-BE49-F238E27FC236}">
                <a16:creationId xmlns:a16="http://schemas.microsoft.com/office/drawing/2014/main" id="{2C120CF9-EA3D-9050-4C2E-1A2589129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17" y="3923595"/>
            <a:ext cx="3018503" cy="267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fruit tree drip irrigation">
            <a:extLst>
              <a:ext uri="{FF2B5EF4-FFF2-40B4-BE49-F238E27FC236}">
                <a16:creationId xmlns:a16="http://schemas.microsoft.com/office/drawing/2014/main" id="{32C24A3B-5F67-C02F-0523-AA310DD78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932903" cy="538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9AB306-7302-5339-E137-C9E72325D45E}"/>
              </a:ext>
            </a:extLst>
          </p:cNvPr>
          <p:cNvSpPr txBox="1"/>
          <p:nvPr/>
        </p:nvSpPr>
        <p:spPr>
          <a:xfrm>
            <a:off x="3474720" y="4423214"/>
            <a:ext cx="10972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The UC Davis “TRIC”</a:t>
            </a:r>
          </a:p>
        </p:txBody>
      </p:sp>
    </p:spTree>
    <p:extLst>
      <p:ext uri="{BB962C8B-B14F-4D97-AF65-F5344CB8AC3E}">
        <p14:creationId xmlns:p14="http://schemas.microsoft.com/office/powerpoint/2010/main" val="2217689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175309"/>
            <a:ext cx="8229600" cy="114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/>
              <a:t>Mulch for Fruit Trees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E180522E-EA05-3138-D78F-D28DA521E4BD}"/>
              </a:ext>
            </a:extLst>
          </p:cNvPr>
          <p:cNvSpPr txBox="1">
            <a:spLocks/>
          </p:cNvSpPr>
          <p:nvPr/>
        </p:nvSpPr>
        <p:spPr>
          <a:xfrm>
            <a:off x="5791200" y="3689298"/>
            <a:ext cx="2743200" cy="2406701"/>
          </a:xfrm>
          <a:prstGeom prst="rect">
            <a:avLst/>
          </a:prstGeom>
        </p:spPr>
      </p:sp>
      <p:pic>
        <p:nvPicPr>
          <p:cNvPr id="7" name="Picture 2" descr="Image result for fruit tree mulch">
            <a:extLst>
              <a:ext uri="{FF2B5EF4-FFF2-40B4-BE49-F238E27FC236}">
                <a16:creationId xmlns:a16="http://schemas.microsoft.com/office/drawing/2014/main" id="{11E1E355-E5E2-BDAB-59AE-5668C449E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7" y="1219200"/>
            <a:ext cx="5199779" cy="305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www.traversotree.com/wp-content/uploads/2018/06/f63a3c43c58a1df2e015c0d964b1670d-300x225.jpg">
            <a:extLst>
              <a:ext uri="{FF2B5EF4-FFF2-40B4-BE49-F238E27FC236}">
                <a16:creationId xmlns:a16="http://schemas.microsoft.com/office/drawing/2014/main" id="{E8B949F3-A610-66D8-1A25-C651A1874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523" y="1505050"/>
            <a:ext cx="2919690" cy="218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fruit tree mulch">
            <a:extLst>
              <a:ext uri="{FF2B5EF4-FFF2-40B4-BE49-F238E27FC236}">
                <a16:creationId xmlns:a16="http://schemas.microsoft.com/office/drawing/2014/main" id="{20CC561B-6AC4-DA68-B52B-F5F18999F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728" y="3876039"/>
            <a:ext cx="3026664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885BECE-56E3-0FB6-22BE-4ABC17896949}"/>
              </a:ext>
            </a:extLst>
          </p:cNvPr>
          <p:cNvSpPr txBox="1"/>
          <p:nvPr/>
        </p:nvSpPr>
        <p:spPr>
          <a:xfrm>
            <a:off x="457200" y="4763869"/>
            <a:ext cx="457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Remember – </a:t>
            </a:r>
            <a:r>
              <a:rPr lang="en-US" sz="3200" i="1" dirty="0">
                <a:solidFill>
                  <a:schemeClr val="tx2"/>
                </a:solidFill>
              </a:rPr>
              <a:t>Mulch is NOT compost and compost is NOT mulch.  </a:t>
            </a:r>
          </a:p>
        </p:txBody>
      </p:sp>
    </p:spTree>
    <p:extLst>
      <p:ext uri="{BB962C8B-B14F-4D97-AF65-F5344CB8AC3E}">
        <p14:creationId xmlns:p14="http://schemas.microsoft.com/office/powerpoint/2010/main" val="981350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175309"/>
            <a:ext cx="8229600" cy="114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/>
              <a:t>4. Be patient with Insect Pests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E180522E-EA05-3138-D78F-D28DA521E4BD}"/>
              </a:ext>
            </a:extLst>
          </p:cNvPr>
          <p:cNvSpPr txBox="1">
            <a:spLocks/>
          </p:cNvSpPr>
          <p:nvPr/>
        </p:nvSpPr>
        <p:spPr>
          <a:xfrm>
            <a:off x="5791200" y="3689298"/>
            <a:ext cx="2743200" cy="2406701"/>
          </a:xfrm>
          <a:prstGeom prst="rect">
            <a:avLst/>
          </a:prstGeom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85BECE-56E3-0FB6-22BE-4ABC17896949}"/>
              </a:ext>
            </a:extLst>
          </p:cNvPr>
          <p:cNvSpPr txBox="1"/>
          <p:nvPr/>
        </p:nvSpPr>
        <p:spPr>
          <a:xfrm>
            <a:off x="457200" y="5294293"/>
            <a:ext cx="3124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UC IPM:</a:t>
            </a:r>
          </a:p>
          <a:p>
            <a:r>
              <a:rPr lang="en-US" sz="2800" dirty="0">
                <a:solidFill>
                  <a:schemeClr val="tx2"/>
                </a:solidFill>
              </a:rPr>
              <a:t>Ipm.ucdavis.edu  </a:t>
            </a:r>
          </a:p>
        </p:txBody>
      </p:sp>
      <p:pic>
        <p:nvPicPr>
          <p:cNvPr id="3" name="Content Placeholder 3" descr="ladybug.jpg">
            <a:extLst>
              <a:ext uri="{FF2B5EF4-FFF2-40B4-BE49-F238E27FC236}">
                <a16:creationId xmlns:a16="http://schemas.microsoft.com/office/drawing/2014/main" id="{F00CD59D-9707-4EA4-C85C-79E3BA7044D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314" y="1141854"/>
            <a:ext cx="4876702" cy="3432254"/>
          </a:xfrm>
          <a:prstGeom prst="rect">
            <a:avLst/>
          </a:prstGeom>
        </p:spPr>
      </p:pic>
      <p:pic>
        <p:nvPicPr>
          <p:cNvPr id="4" name="Picture 4" descr="ANRCatalog - Natural Enemies Handbook: The Illustrated Guide to Biological  Pest Control - ANR Catalog">
            <a:extLst>
              <a:ext uri="{FF2B5EF4-FFF2-40B4-BE49-F238E27FC236}">
                <a16:creationId xmlns:a16="http://schemas.microsoft.com/office/drawing/2014/main" id="{EFDB5363-2068-3FB7-1855-0E3E9D523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456" y="4070349"/>
            <a:ext cx="173355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atural Enemies Gallery: Aphidius spp.">
            <a:extLst>
              <a:ext uri="{FF2B5EF4-FFF2-40B4-BE49-F238E27FC236}">
                <a16:creationId xmlns:a16="http://schemas.microsoft.com/office/drawing/2014/main" id="{98F48E43-87C8-3CE1-C48A-DBC637EA4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343" y="1204047"/>
            <a:ext cx="3396343" cy="471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576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175309"/>
            <a:ext cx="8229600" cy="114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/>
              <a:t>But…prevention is crucial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E180522E-EA05-3138-D78F-D28DA521E4BD}"/>
              </a:ext>
            </a:extLst>
          </p:cNvPr>
          <p:cNvSpPr txBox="1">
            <a:spLocks/>
          </p:cNvSpPr>
          <p:nvPr/>
        </p:nvSpPr>
        <p:spPr>
          <a:xfrm>
            <a:off x="5791200" y="3689298"/>
            <a:ext cx="2743200" cy="2406701"/>
          </a:xfrm>
          <a:prstGeom prst="rect">
            <a:avLst/>
          </a:prstGeom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85BECE-56E3-0FB6-22BE-4ABC17896949}"/>
              </a:ext>
            </a:extLst>
          </p:cNvPr>
          <p:cNvSpPr txBox="1"/>
          <p:nvPr/>
        </p:nvSpPr>
        <p:spPr>
          <a:xfrm>
            <a:off x="676656" y="6182380"/>
            <a:ext cx="42001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UC IPM: ipm.ucdavis.edu</a:t>
            </a:r>
          </a:p>
        </p:txBody>
      </p:sp>
      <p:pic>
        <p:nvPicPr>
          <p:cNvPr id="7" name="Picture 2" descr="Fire blight outbreaks occuring in NH | UNH Extension">
            <a:extLst>
              <a:ext uri="{FF2B5EF4-FFF2-40B4-BE49-F238E27FC236}">
                <a16:creationId xmlns:a16="http://schemas.microsoft.com/office/drawing/2014/main" id="{7937FF96-28BE-0674-F2FB-CA637F763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92" y="1241017"/>
            <a:ext cx="3476208" cy="222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apple scab">
            <a:extLst>
              <a:ext uri="{FF2B5EF4-FFF2-40B4-BE49-F238E27FC236}">
                <a16:creationId xmlns:a16="http://schemas.microsoft.com/office/drawing/2014/main" id="{B8859D79-1C3B-D0D9-381B-C217C4815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91642"/>
            <a:ext cx="3429000" cy="220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19B922C8-1E21-B966-D47A-48229688D4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617" y="1241017"/>
            <a:ext cx="2494782" cy="2978844"/>
          </a:xfrm>
          <a:prstGeom prst="rect">
            <a:avLst/>
          </a:prstGeom>
        </p:spPr>
      </p:pic>
      <p:pic>
        <p:nvPicPr>
          <p:cNvPr id="11" name="Picture 4" descr="Image result for plum scale ants">
            <a:extLst>
              <a:ext uri="{FF2B5EF4-FFF2-40B4-BE49-F238E27FC236}">
                <a16:creationId xmlns:a16="http://schemas.microsoft.com/office/drawing/2014/main" id="{057511AF-D41E-D707-9876-F8A18CF17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183" y="4437432"/>
            <a:ext cx="3290417" cy="210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732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175309"/>
            <a:ext cx="8229600" cy="114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/>
              <a:t>3. Have the courage to thin your fruit!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85BECE-56E3-0FB6-22BE-4ABC17896949}"/>
              </a:ext>
            </a:extLst>
          </p:cNvPr>
          <p:cNvSpPr txBox="1"/>
          <p:nvPr/>
        </p:nvSpPr>
        <p:spPr>
          <a:xfrm>
            <a:off x="304800" y="5181600"/>
            <a:ext cx="51755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Thinning fruit applies to most fruit trees to save branches from breaking, improve fruit quality and size, and even out biennial bearing.</a:t>
            </a:r>
          </a:p>
        </p:txBody>
      </p:sp>
      <p:pic>
        <p:nvPicPr>
          <p:cNvPr id="3" name="Picture 2" descr="Image result for fruit thinning">
            <a:extLst>
              <a:ext uri="{FF2B5EF4-FFF2-40B4-BE49-F238E27FC236}">
                <a16:creationId xmlns:a16="http://schemas.microsoft.com/office/drawing/2014/main" id="{2EBDFC3D-AA21-C515-D733-DF8800A91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4" y="1524000"/>
            <a:ext cx="51831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Mending broken branches in fruit trees">
            <a:extLst>
              <a:ext uri="{FF2B5EF4-FFF2-40B4-BE49-F238E27FC236}">
                <a16:creationId xmlns:a16="http://schemas.microsoft.com/office/drawing/2014/main" id="{1B0D96C0-8BD4-8A82-4A08-249B8D37F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954" y="1219200"/>
            <a:ext cx="2827596" cy="419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910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29200" y="815389"/>
            <a:ext cx="3657600" cy="1165811"/>
          </a:xfrm>
        </p:spPr>
        <p:txBody>
          <a:bodyPr>
            <a:noAutofit/>
          </a:bodyPr>
          <a:lstStyle/>
          <a:p>
            <a:r>
              <a:rPr lang="en-US" sz="3600" dirty="0"/>
              <a:t>Rule of thumb (and pinky)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0FD203-7E21-E585-1A6E-380C5F9C3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52" y="522781"/>
            <a:ext cx="3879952" cy="2906219"/>
          </a:xfrm>
          <a:prstGeom prst="rect">
            <a:avLst/>
          </a:prstGeom>
        </p:spPr>
      </p:pic>
      <p:pic>
        <p:nvPicPr>
          <p:cNvPr id="4" name="Picture 2" descr="Yes, You Need to Thin That Fruit! - The Urban Farm">
            <a:extLst>
              <a:ext uri="{FF2B5EF4-FFF2-40B4-BE49-F238E27FC236}">
                <a16:creationId xmlns:a16="http://schemas.microsoft.com/office/drawing/2014/main" id="{6D74D457-3C29-8456-88A0-1FF6A4725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52" y="3745598"/>
            <a:ext cx="3824748" cy="286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F182DC-1C4D-D1BA-127C-115A75EC8B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248" y="2286000"/>
            <a:ext cx="4457700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86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175309"/>
            <a:ext cx="8229600" cy="114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/>
              <a:t>2. Use the right tools for the job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2" name="Picture 2" descr="Posts Tagged: peaches - Fresno and Madera Counties CalFresh Healthy Living,  UCCE">
            <a:extLst>
              <a:ext uri="{FF2B5EF4-FFF2-40B4-BE49-F238E27FC236}">
                <a16:creationId xmlns:a16="http://schemas.microsoft.com/office/drawing/2014/main" id="{E76C7C9A-2D14-74C5-2420-7D7D16725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430143"/>
            <a:ext cx="3489847" cy="23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Felco Classic #2 Pruner &amp; Diamond Sharpener - Lee Valley Tools">
            <a:extLst>
              <a:ext uri="{FF2B5EF4-FFF2-40B4-BE49-F238E27FC236}">
                <a16:creationId xmlns:a16="http://schemas.microsoft.com/office/drawing/2014/main" id="{304B2680-69DD-1647-0209-960999A85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794" y="1248893"/>
            <a:ext cx="2404006" cy="259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Solo 4-gal. Standard Backpack Sprayer with Piston Pump | Gempler's">
            <a:extLst>
              <a:ext uri="{FF2B5EF4-FFF2-40B4-BE49-F238E27FC236}">
                <a16:creationId xmlns:a16="http://schemas.microsoft.com/office/drawing/2014/main" id="{1CDFA9B2-07B2-783F-B429-FE3667247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770" y="1563323"/>
            <a:ext cx="2034300" cy="20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Economical Bypass Pruner">
            <a:extLst>
              <a:ext uri="{FF2B5EF4-FFF2-40B4-BE49-F238E27FC236}">
                <a16:creationId xmlns:a16="http://schemas.microsoft.com/office/drawing/2014/main" id="{DED0BC21-1867-5239-C004-E4F98CE3C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19600"/>
            <a:ext cx="22097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Stihl EXTREME Bypass Loppers - Pruning from Gustharts UK">
            <a:extLst>
              <a:ext uri="{FF2B5EF4-FFF2-40B4-BE49-F238E27FC236}">
                <a16:creationId xmlns:a16="http://schemas.microsoft.com/office/drawing/2014/main" id="{D85278C7-F94B-3ABF-2071-07DDA573A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057" y="4419600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10 Best Pruning Saws for Trees (Hand &amp; Pole Saw) – Reviews &amp; Buying Guide">
            <a:extLst>
              <a:ext uri="{FF2B5EF4-FFF2-40B4-BE49-F238E27FC236}">
                <a16:creationId xmlns:a16="http://schemas.microsoft.com/office/drawing/2014/main" id="{AE59EC59-5A61-630A-0D57-B82CB4850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419600"/>
            <a:ext cx="29464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502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Who Are Master Gardeners?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Master Gardeners of Placer County</a:t>
            </a:r>
          </a:p>
          <a:p>
            <a:pPr lvl="1"/>
            <a:r>
              <a:rPr lang="en-US" sz="2400" dirty="0"/>
              <a:t>Extend </a:t>
            </a:r>
            <a:r>
              <a:rPr lang="en-US" sz="2400" dirty="0">
                <a:solidFill>
                  <a:schemeClr val="accent2"/>
                </a:solidFill>
              </a:rPr>
              <a:t>research-based</a:t>
            </a:r>
            <a:r>
              <a:rPr lang="en-US" sz="2400" dirty="0"/>
              <a:t>, sustainable gardening and composting information</a:t>
            </a:r>
          </a:p>
          <a:p>
            <a:pPr lvl="1"/>
            <a:r>
              <a:rPr lang="en-US" sz="2400" dirty="0"/>
              <a:t>Present accurate, impartial information to </a:t>
            </a:r>
            <a:r>
              <a:rPr lang="en-US" sz="2400" dirty="0">
                <a:solidFill>
                  <a:schemeClr val="accent2"/>
                </a:solidFill>
              </a:rPr>
              <a:t>home gardeners</a:t>
            </a:r>
          </a:p>
          <a:p>
            <a:pPr lvl="1"/>
            <a:r>
              <a:rPr lang="en-US" sz="2400" dirty="0"/>
              <a:t>Encourage public to make </a:t>
            </a:r>
            <a:r>
              <a:rPr lang="en-US" sz="2400" dirty="0">
                <a:solidFill>
                  <a:schemeClr val="accent2"/>
                </a:solidFill>
              </a:rPr>
              <a:t>informed</a:t>
            </a:r>
            <a:r>
              <a:rPr lang="en-US" sz="2400" dirty="0"/>
              <a:t> gardening decisions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175309"/>
            <a:ext cx="8229600" cy="114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/>
              <a:t>1. Prune with a purpose!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3" name="Picture 10" descr="06hort001js161">
            <a:extLst>
              <a:ext uri="{FF2B5EF4-FFF2-40B4-BE49-F238E27FC236}">
                <a16:creationId xmlns:a16="http://schemas.microsoft.com/office/drawing/2014/main" id="{4712D10E-2690-5D68-B9A1-28C53B81B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18" y="1143000"/>
            <a:ext cx="348141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06hort001js177">
            <a:extLst>
              <a:ext uri="{FF2B5EF4-FFF2-40B4-BE49-F238E27FC236}">
                <a16:creationId xmlns:a16="http://schemas.microsoft.com/office/drawing/2014/main" id="{3047485A-6A63-2D54-7E01-200E1583E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9"/>
          <a:stretch>
            <a:fillRect/>
          </a:stretch>
        </p:blipFill>
        <p:spPr bwMode="auto">
          <a:xfrm>
            <a:off x="3263619" y="3416710"/>
            <a:ext cx="2685704" cy="327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OW NOT TO GET CLIPPED A PRACTICAL GUIDE TO">
            <a:extLst>
              <a:ext uri="{FF2B5EF4-FFF2-40B4-BE49-F238E27FC236}">
                <a16:creationId xmlns:a16="http://schemas.microsoft.com/office/drawing/2014/main" id="{A8F4F926-1D17-4746-1718-9D4BDCB01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413" y="1283110"/>
            <a:ext cx="3330787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9BF01E-2690-15FD-D71E-88FDFDE91ACA}"/>
              </a:ext>
            </a:extLst>
          </p:cNvPr>
          <p:cNvSpPr txBox="1"/>
          <p:nvPr/>
        </p:nvSpPr>
        <p:spPr>
          <a:xfrm>
            <a:off x="208118" y="4639270"/>
            <a:ext cx="285858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2"/>
                </a:solidFill>
              </a:rPr>
              <a:t>Heading cut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2"/>
                </a:solidFill>
              </a:rPr>
              <a:t>Thinning cut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2"/>
                </a:solidFill>
              </a:rPr>
              <a:t>Reduction cut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962CBB-041F-792A-AAF4-08E3D3A2C605}"/>
              </a:ext>
            </a:extLst>
          </p:cNvPr>
          <p:cNvSpPr txBox="1"/>
          <p:nvPr/>
        </p:nvSpPr>
        <p:spPr>
          <a:xfrm>
            <a:off x="6172200" y="3581400"/>
            <a:ext cx="248839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Prune fruit trees for overall structure in the winter and for size control in the summer.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b="1" dirty="0">
                <a:solidFill>
                  <a:schemeClr val="tx2"/>
                </a:solidFill>
              </a:rPr>
              <a:t>Avoid pruning CHERRIES AND APRICOTS during rainy season (winter)</a:t>
            </a:r>
          </a:p>
        </p:txBody>
      </p:sp>
    </p:spTree>
    <p:extLst>
      <p:ext uri="{BB962C8B-B14F-4D97-AF65-F5344CB8AC3E}">
        <p14:creationId xmlns:p14="http://schemas.microsoft.com/office/powerpoint/2010/main" val="146781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17530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Dormant vs Summer Pruning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3" name="Picture 2" descr="https://growingfruit-images.s3-us-west-2.amazonaws.com/original/2X/0/09ec58851118d8183cd271e80a1a06fccf46dab8.jpg">
            <a:extLst>
              <a:ext uri="{FF2B5EF4-FFF2-40B4-BE49-F238E27FC236}">
                <a16:creationId xmlns:a16="http://schemas.microsoft.com/office/drawing/2014/main" id="{FBDF5FFF-9B5A-2E72-8F2E-57CF5700E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143000"/>
            <a:ext cx="71628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479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17530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Pruning for structure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1087DAA-5C46-963A-6254-2D3082779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4965"/>
            <a:ext cx="4897689" cy="505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itrus Bug Blog - Cooperative Extension Fresno County">
            <a:extLst>
              <a:ext uri="{FF2B5EF4-FFF2-40B4-BE49-F238E27FC236}">
                <a16:creationId xmlns:a16="http://schemas.microsoft.com/office/drawing/2014/main" id="{E22F5D80-ACD5-0EDC-2DC5-0D6EB2061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869358"/>
            <a:ext cx="3259788" cy="247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C87777-7919-DB44-915C-DD8C23D92797}"/>
              </a:ext>
            </a:extLst>
          </p:cNvPr>
          <p:cNvSpPr txBox="1"/>
          <p:nvPr/>
        </p:nvSpPr>
        <p:spPr>
          <a:xfrm>
            <a:off x="6324600" y="4648200"/>
            <a:ext cx="2362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Citrus “Skirt Pruning”</a:t>
            </a:r>
          </a:p>
        </p:txBody>
      </p:sp>
    </p:spTree>
    <p:extLst>
      <p:ext uri="{BB962C8B-B14F-4D97-AF65-F5344CB8AC3E}">
        <p14:creationId xmlns:p14="http://schemas.microsoft.com/office/powerpoint/2010/main" val="8992056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78658"/>
            <a:ext cx="6629400" cy="1143000"/>
          </a:xfrm>
        </p:spPr>
        <p:txBody>
          <a:bodyPr>
            <a:normAutofit/>
          </a:bodyPr>
          <a:lstStyle/>
          <a:p>
            <a:r>
              <a:rPr lang="en-US" dirty="0"/>
              <a:t>Year-round Pruning</a:t>
            </a:r>
          </a:p>
        </p:txBody>
      </p:sp>
      <p:pic>
        <p:nvPicPr>
          <p:cNvPr id="6146" name="Picture 2" descr="Image result for summer pruni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221658"/>
            <a:ext cx="5334000" cy="548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3399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78658"/>
            <a:ext cx="6629400" cy="1143000"/>
          </a:xfrm>
        </p:spPr>
        <p:txBody>
          <a:bodyPr>
            <a:normAutofit/>
          </a:bodyPr>
          <a:lstStyle/>
          <a:p>
            <a:r>
              <a:rPr lang="en-US" dirty="0"/>
              <a:t>Different fruiting types</a:t>
            </a:r>
          </a:p>
        </p:txBody>
      </p:sp>
      <p:pic>
        <p:nvPicPr>
          <p:cNvPr id="5" name="Picture 2" descr="Image result for different buds of fruit tree">
            <a:extLst>
              <a:ext uri="{FF2B5EF4-FFF2-40B4-BE49-F238E27FC236}">
                <a16:creationId xmlns:a16="http://schemas.microsoft.com/office/drawing/2014/main" id="{1A026BD9-4082-E5D6-52D8-A05A38E5A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8305800" cy="447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166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4FFBDC4-156C-C672-5CC6-90C606C846C2}"/>
              </a:ext>
            </a:extLst>
          </p:cNvPr>
          <p:cNvSpPr txBox="1"/>
          <p:nvPr/>
        </p:nvSpPr>
        <p:spPr>
          <a:xfrm>
            <a:off x="685800" y="914400"/>
            <a:ext cx="37338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Little to no major </a:t>
            </a:r>
            <a:r>
              <a:rPr lang="en-US" sz="4400" u="sng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pruning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B070C2-6EB7-5B23-74BD-D48A71A8ACB2}"/>
              </a:ext>
            </a:extLst>
          </p:cNvPr>
          <p:cNvSpPr txBox="1"/>
          <p:nvPr/>
        </p:nvSpPr>
        <p:spPr>
          <a:xfrm>
            <a:off x="4724402" y="886361"/>
            <a:ext cx="380999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Require</a:t>
            </a:r>
          </a:p>
          <a:p>
            <a:pPr algn="ctr"/>
            <a:r>
              <a:rPr lang="en-US" sz="4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more </a:t>
            </a:r>
            <a:r>
              <a:rPr lang="en-US" sz="4400" u="sng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pruning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39F087-18DB-04FC-0BF7-2C99FB707094}"/>
              </a:ext>
            </a:extLst>
          </p:cNvPr>
          <p:cNvSpPr txBox="1"/>
          <p:nvPr/>
        </p:nvSpPr>
        <p:spPr>
          <a:xfrm>
            <a:off x="5020574" y="2694649"/>
            <a:ext cx="351382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tx2"/>
                </a:solidFill>
              </a:rPr>
              <a:t>Peach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tx2"/>
                </a:solidFill>
              </a:rPr>
              <a:t>Apricot (summer pruning)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tx2"/>
                </a:solidFill>
              </a:rPr>
              <a:t>Plums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tx2"/>
                </a:solidFill>
              </a:rPr>
              <a:t>Apples and Pears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tx2"/>
                </a:solidFill>
              </a:rPr>
              <a:t>Cherries (summer pruning)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786B05-173F-EA35-588F-11A90D9680B2}"/>
              </a:ext>
            </a:extLst>
          </p:cNvPr>
          <p:cNvSpPr txBox="1"/>
          <p:nvPr/>
        </p:nvSpPr>
        <p:spPr>
          <a:xfrm>
            <a:off x="762000" y="2694649"/>
            <a:ext cx="336142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tx2"/>
                </a:solidFill>
              </a:rPr>
              <a:t>Pomegranate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tx2"/>
                </a:solidFill>
              </a:rPr>
              <a:t>Citrus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tx2"/>
                </a:solidFill>
              </a:rPr>
              <a:t>Fig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tx2"/>
                </a:solidFill>
              </a:rPr>
              <a:t>Persimmon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tx2"/>
                </a:solidFill>
              </a:rPr>
              <a:t>Genetic dwarf varieties</a:t>
            </a:r>
          </a:p>
        </p:txBody>
      </p:sp>
    </p:spTree>
    <p:extLst>
      <p:ext uri="{BB962C8B-B14F-4D97-AF65-F5344CB8AC3E}">
        <p14:creationId xmlns:p14="http://schemas.microsoft.com/office/powerpoint/2010/main" val="2964509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228600" y="1143001"/>
            <a:ext cx="8610600" cy="5539690"/>
          </a:xfrm>
        </p:spPr>
        <p:txBody>
          <a:bodyPr>
            <a:noAutofit/>
          </a:bodyPr>
          <a:lstStyle/>
          <a:p>
            <a:r>
              <a:rPr lang="en-US" sz="2400" dirty="0">
                <a:hlinkClick r:id="rId2"/>
              </a:rPr>
              <a:t>https://ccuh.ucdavis.edu/tric</a:t>
            </a:r>
            <a:r>
              <a:rPr lang="en-US" sz="2400" dirty="0"/>
              <a:t> - Tree Ring Irrigation Contraption</a:t>
            </a:r>
          </a:p>
          <a:p>
            <a:r>
              <a:rPr lang="en-US" sz="2400" dirty="0">
                <a:hlinkClick r:id="rId3"/>
              </a:rPr>
              <a:t>https://websoilsurvey.sc.egov.usda.gov/App/HomePage.htm</a:t>
            </a:r>
            <a:r>
              <a:rPr lang="en-US" sz="2400" dirty="0"/>
              <a:t> - NRCS web soil survey</a:t>
            </a:r>
          </a:p>
          <a:p>
            <a:r>
              <a:rPr lang="en-US" sz="2400" dirty="0">
                <a:hlinkClick r:id="rId4"/>
              </a:rPr>
              <a:t>http://homeorchard.ucanr.edu/</a:t>
            </a:r>
            <a:r>
              <a:rPr lang="en-US" sz="2400" dirty="0"/>
              <a:t> - UC Home Orchard site (there is also a UC “Home Orchard” book)</a:t>
            </a:r>
          </a:p>
          <a:p>
            <a:r>
              <a:rPr lang="en-US" sz="2400" dirty="0">
                <a:hlinkClick r:id="rId5"/>
              </a:rPr>
              <a:t>http://ipm.ucanr.edu/</a:t>
            </a:r>
            <a:r>
              <a:rPr lang="en-US" sz="2400" dirty="0"/>
              <a:t> - UC IPM site!!!</a:t>
            </a:r>
          </a:p>
          <a:p>
            <a:r>
              <a:rPr lang="en-US" sz="2400" dirty="0">
                <a:hlinkClick r:id="rId6"/>
              </a:rPr>
              <a:t>http://pcmg.ucanr.org/</a:t>
            </a:r>
            <a:r>
              <a:rPr lang="en-US" sz="2400" dirty="0"/>
              <a:t> - Placer Co Master Gardeners </a:t>
            </a:r>
          </a:p>
          <a:p>
            <a:r>
              <a:rPr lang="en-US" sz="2400" dirty="0">
                <a:hlinkClick r:id="rId7"/>
              </a:rPr>
              <a:t>http://ncmg.ucanr.org/</a:t>
            </a:r>
            <a:r>
              <a:rPr lang="en-US" sz="2400" dirty="0"/>
              <a:t> - Nevada Co Master Gardeners</a:t>
            </a:r>
          </a:p>
          <a:p>
            <a:r>
              <a:rPr lang="en-US" sz="2400" dirty="0"/>
              <a:t>Kevin Marini, </a:t>
            </a:r>
            <a:r>
              <a:rPr lang="en-US" sz="2400" dirty="0">
                <a:hlinkClick r:id="rId8"/>
              </a:rPr>
              <a:t>Krmarini@ucdavis.edu</a:t>
            </a:r>
            <a:r>
              <a:rPr lang="en-US" sz="2400" dirty="0"/>
              <a:t> </a:t>
            </a:r>
          </a:p>
          <a:p>
            <a:r>
              <a:rPr lang="en-US" sz="2400" dirty="0"/>
              <a:t>Commercial sites but tons of info:</a:t>
            </a:r>
          </a:p>
          <a:p>
            <a:pPr lvl="1"/>
            <a:r>
              <a:rPr lang="en-US" sz="2000" dirty="0"/>
              <a:t> Dave Wilson Nursery </a:t>
            </a:r>
            <a:r>
              <a:rPr lang="en-US" sz="2000" dirty="0">
                <a:hlinkClick r:id="rId9"/>
              </a:rPr>
              <a:t>https://www.davewilson.com/</a:t>
            </a:r>
            <a:r>
              <a:rPr lang="en-US" sz="2000" dirty="0"/>
              <a:t> </a:t>
            </a:r>
          </a:p>
          <a:p>
            <a:pPr lvl="1"/>
            <a:r>
              <a:rPr lang="en-US" sz="2000" dirty="0"/>
              <a:t>Four Winds Growers (Citrus) - </a:t>
            </a:r>
            <a:r>
              <a:rPr lang="en-US" sz="2000" dirty="0">
                <a:hlinkClick r:id="rId10"/>
              </a:rPr>
              <a:t>https://www.fourwindsgrowers.com/</a:t>
            </a:r>
            <a:r>
              <a:rPr lang="en-US" sz="2000" dirty="0"/>
              <a:t>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175309"/>
            <a:ext cx="8229600" cy="967692"/>
          </a:xfrm>
        </p:spPr>
        <p:txBody>
          <a:bodyPr>
            <a:noAutofit/>
          </a:bodyPr>
          <a:lstStyle/>
          <a:p>
            <a:r>
              <a:rPr lang="en-US" dirty="0"/>
              <a:t>Resources!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E180522E-EA05-3138-D78F-D28DA521E4BD}"/>
              </a:ext>
            </a:extLst>
          </p:cNvPr>
          <p:cNvSpPr txBox="1">
            <a:spLocks/>
          </p:cNvSpPr>
          <p:nvPr/>
        </p:nvSpPr>
        <p:spPr>
          <a:xfrm>
            <a:off x="5791200" y="3581400"/>
            <a:ext cx="2743200" cy="2514600"/>
          </a:xfrm>
          <a:prstGeom prst="rect">
            <a:avLst/>
          </a:prstGeom>
        </p:spPr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628AD93-6E28-7111-A3E0-2AF31C7E1F4A}"/>
              </a:ext>
            </a:extLst>
          </p:cNvPr>
          <p:cNvSpPr txBox="1">
            <a:spLocks/>
          </p:cNvSpPr>
          <p:nvPr/>
        </p:nvSpPr>
        <p:spPr>
          <a:xfrm>
            <a:off x="5791200" y="3581400"/>
            <a:ext cx="2743200" cy="25146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0212875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639762"/>
          </a:xfrm>
        </p:spPr>
        <p:txBody>
          <a:bodyPr>
            <a:noAutofit/>
          </a:bodyPr>
          <a:lstStyle/>
          <a:p>
            <a:r>
              <a:rPr lang="en-US" sz="4000" b="0" dirty="0">
                <a:solidFill>
                  <a:schemeClr val="accent2"/>
                </a:solidFill>
              </a:rPr>
              <a:t>Any Questions?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pPr algn="ctr"/>
            <a:r>
              <a:rPr lang="en-US" dirty="0"/>
              <a:t>Master Gardener Hotline: </a:t>
            </a:r>
            <a:r>
              <a:rPr lang="en-US" b="1" dirty="0"/>
              <a:t>(530) 889-7388</a:t>
            </a:r>
          </a:p>
          <a:p>
            <a:pPr algn="ctr"/>
            <a:r>
              <a:rPr lang="en-US" b="1" dirty="0"/>
              <a:t>                               </a:t>
            </a:r>
            <a:r>
              <a:rPr lang="en-US" dirty="0"/>
              <a:t>Rot Line: </a:t>
            </a:r>
            <a:r>
              <a:rPr lang="en-US" b="1" dirty="0"/>
              <a:t>(530) 889-7399</a:t>
            </a:r>
          </a:p>
          <a:p>
            <a:pPr algn="ctr"/>
            <a:r>
              <a:rPr lang="en-US" dirty="0"/>
              <a:t>Master Gardener Website: </a:t>
            </a:r>
            <a:r>
              <a:rPr lang="en-US" b="1" dirty="0"/>
              <a:t>pcmg.ucanr.org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Evaluations, please!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Who Are Master Gardeners?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accent2"/>
                </a:solidFill>
              </a:rPr>
              <a:t>Where to find us…</a:t>
            </a:r>
          </a:p>
          <a:p>
            <a:r>
              <a:rPr lang="en-US" sz="3000" dirty="0"/>
              <a:t>Online, in the Media, and Special Publications</a:t>
            </a:r>
          </a:p>
          <a:p>
            <a:pPr lvl="1"/>
            <a:r>
              <a:rPr lang="en-US" sz="2400" b="0" dirty="0"/>
              <a:t>Hotline: Call </a:t>
            </a:r>
            <a:r>
              <a:rPr lang="en-US" b="1" dirty="0"/>
              <a:t>(530) 889-7388 </a:t>
            </a:r>
            <a:r>
              <a:rPr lang="en-US" sz="2400" b="0" dirty="0"/>
              <a:t>or submit your questions online</a:t>
            </a:r>
          </a:p>
          <a:p>
            <a:pPr lvl="1"/>
            <a:r>
              <a:rPr lang="en-US" sz="2400" b="0" dirty="0"/>
              <a:t>Website: pcmg.ucanr.org</a:t>
            </a:r>
          </a:p>
          <a:p>
            <a:pPr lvl="1"/>
            <a:r>
              <a:rPr lang="en-US" sz="2400" b="0" dirty="0" err="1"/>
              <a:t>Facebook</a:t>
            </a:r>
            <a:r>
              <a:rPr lang="en-US" sz="2400" b="0" dirty="0"/>
              <a:t>, Twitter, </a:t>
            </a:r>
            <a:r>
              <a:rPr lang="en-US" sz="2400" b="0" dirty="0" err="1"/>
              <a:t>Instagram</a:t>
            </a:r>
            <a:endParaRPr lang="en-US" sz="2400" b="0" dirty="0"/>
          </a:p>
          <a:p>
            <a:pPr lvl="1"/>
            <a:r>
              <a:rPr lang="en-US" sz="2400" b="0" dirty="0"/>
              <a:t>Gold Country Media monthly column </a:t>
            </a:r>
          </a:p>
          <a:p>
            <a:pPr lvl="1"/>
            <a:r>
              <a:rPr lang="en-US" sz="2400" b="0" i="1" dirty="0"/>
              <a:t>Curious Gardener</a:t>
            </a:r>
            <a:r>
              <a:rPr lang="en-US" sz="2400" b="0" dirty="0"/>
              <a:t> quarterly newsletter on our website</a:t>
            </a:r>
          </a:p>
          <a:p>
            <a:pPr lvl="1"/>
            <a:r>
              <a:rPr lang="en-US" sz="2400" b="0" i="1" dirty="0"/>
              <a:t>Gardening Guide and Calendar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Master Gardeners?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Where to find us…</a:t>
            </a:r>
          </a:p>
          <a:p>
            <a:r>
              <a:rPr lang="en-US" sz="3000" dirty="0"/>
              <a:t>Workshops, Fairs and Festivals and Special Events</a:t>
            </a:r>
          </a:p>
          <a:p>
            <a:pPr lvl="1"/>
            <a:r>
              <a:rPr lang="en-US" dirty="0"/>
              <a:t>Speakers by Request </a:t>
            </a:r>
          </a:p>
          <a:p>
            <a:pPr lvl="1"/>
            <a:r>
              <a:rPr lang="en-US" dirty="0"/>
              <a:t>Workshops (various venues, check website)</a:t>
            </a:r>
          </a:p>
          <a:p>
            <a:pPr lvl="1"/>
            <a:r>
              <a:rPr lang="en-US" dirty="0"/>
              <a:t>Farmers’ Markets (seasonal: Auburn, Roseville)</a:t>
            </a:r>
          </a:p>
          <a:p>
            <a:pPr lvl="1"/>
            <a:r>
              <a:rPr lang="en-US" dirty="0"/>
              <a:t>Fairs and Festivals Booths (varies)</a:t>
            </a:r>
          </a:p>
          <a:p>
            <a:pPr lvl="1"/>
            <a:r>
              <a:rPr lang="en-US" dirty="0"/>
              <a:t>Garden Faire (April)</a:t>
            </a:r>
          </a:p>
          <a:p>
            <a:pPr lvl="1"/>
            <a:r>
              <a:rPr lang="en-US" dirty="0"/>
              <a:t>Mother’s Day Garden Tour (May)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429000"/>
            <a:ext cx="4724400" cy="3124200"/>
          </a:xfrm>
        </p:spPr>
        <p:txBody>
          <a:bodyPr/>
          <a:lstStyle/>
          <a:p>
            <a:pPr lvl="1"/>
            <a:r>
              <a:rPr lang="en-US" sz="2400" dirty="0"/>
              <a:t>Buy locally grown fruit trees</a:t>
            </a:r>
          </a:p>
          <a:p>
            <a:pPr lvl="1"/>
            <a:r>
              <a:rPr lang="en-US" sz="2400" dirty="0"/>
              <a:t>Remove ailing trees and non-producers </a:t>
            </a:r>
          </a:p>
          <a:p>
            <a:pPr lvl="1"/>
            <a:r>
              <a:rPr lang="en-US" sz="2400" dirty="0"/>
              <a:t>Learn about the PESTS you may encounter!</a:t>
            </a:r>
          </a:p>
          <a:p>
            <a:pPr lvl="1"/>
            <a:r>
              <a:rPr lang="en-US" sz="2400" dirty="0"/>
              <a:t>TAKE CARE OF THE TREES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5791200" y="3596591"/>
            <a:ext cx="2743200" cy="2514600"/>
          </a:xfrm>
        </p:spPr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17530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10.  Be a “Master Fruit Tree Steward”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 descr="Deadly Citrus Greening Disease: A Better Lure for Asian Citrus Psyllids -  Bug Squad - ANR Blogs">
            <a:extLst>
              <a:ext uri="{FF2B5EF4-FFF2-40B4-BE49-F238E27FC236}">
                <a16:creationId xmlns:a16="http://schemas.microsoft.com/office/drawing/2014/main" id="{01DC33A1-AD9D-4FDD-A779-A3EF481EE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334" y="3596591"/>
            <a:ext cx="3259921" cy="244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C04BCD7-E689-B3BD-47B4-5C4553376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0" y="1076259"/>
            <a:ext cx="7835856" cy="212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228600" y="1676400"/>
            <a:ext cx="4724400" cy="3429000"/>
          </a:xfrm>
        </p:spPr>
        <p:txBody>
          <a:bodyPr>
            <a:noAutofit/>
          </a:bodyPr>
          <a:lstStyle/>
          <a:p>
            <a:pPr lvl="1"/>
            <a:r>
              <a:rPr lang="en-US" sz="2800" dirty="0"/>
              <a:t>Plant what you’ll eat but experiment with varieties, harvest times</a:t>
            </a:r>
          </a:p>
          <a:p>
            <a:pPr lvl="1"/>
            <a:r>
              <a:rPr lang="en-US" sz="2800" dirty="0"/>
              <a:t>Sun exposure, Chill hours, microclimates! </a:t>
            </a:r>
          </a:p>
          <a:p>
            <a:pPr lvl="1"/>
            <a:r>
              <a:rPr lang="en-US" sz="2800" dirty="0"/>
              <a:t>Trees in containers</a:t>
            </a:r>
          </a:p>
          <a:p>
            <a:pPr lvl="1"/>
            <a:r>
              <a:rPr lang="en-US" sz="2800" dirty="0"/>
              <a:t>From seed?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175309"/>
            <a:ext cx="8686800" cy="1143000"/>
          </a:xfrm>
        </p:spPr>
        <p:txBody>
          <a:bodyPr>
            <a:noAutofit/>
          </a:bodyPr>
          <a:lstStyle/>
          <a:p>
            <a:r>
              <a:rPr lang="en-US" sz="3800" dirty="0"/>
              <a:t>9. Select the Right Tree for the Right Place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E180522E-EA05-3138-D78F-D28DA521E4BD}"/>
              </a:ext>
            </a:extLst>
          </p:cNvPr>
          <p:cNvSpPr txBox="1">
            <a:spLocks/>
          </p:cNvSpPr>
          <p:nvPr/>
        </p:nvSpPr>
        <p:spPr>
          <a:xfrm>
            <a:off x="5791200" y="3581400"/>
            <a:ext cx="2743200" cy="2514600"/>
          </a:xfrm>
          <a:prstGeom prst="rect">
            <a:avLst/>
          </a:prstGeom>
        </p:spPr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628AD93-6E28-7111-A3E0-2AF31C7E1F4A}"/>
              </a:ext>
            </a:extLst>
          </p:cNvPr>
          <p:cNvSpPr txBox="1">
            <a:spLocks/>
          </p:cNvSpPr>
          <p:nvPr/>
        </p:nvSpPr>
        <p:spPr>
          <a:xfrm>
            <a:off x="5791200" y="3581400"/>
            <a:ext cx="2743200" cy="2514600"/>
          </a:xfrm>
          <a:prstGeom prst="rect">
            <a:avLst/>
          </a:prstGeom>
        </p:spPr>
      </p:sp>
      <p:pic>
        <p:nvPicPr>
          <p:cNvPr id="14" name="Picture 2" descr="Image result for rare apple variety">
            <a:extLst>
              <a:ext uri="{FF2B5EF4-FFF2-40B4-BE49-F238E27FC236}">
                <a16:creationId xmlns:a16="http://schemas.microsoft.com/office/drawing/2014/main" id="{9A18D0A4-6229-1CAA-87A3-8B343FF9A0F3}"/>
              </a:ext>
            </a:extLst>
          </p:cNvPr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9" r="9079"/>
          <a:stretch>
            <a:fillRect/>
          </a:stretch>
        </p:blipFill>
        <p:spPr bwMode="auto">
          <a:xfrm>
            <a:off x="5375564" y="1447800"/>
            <a:ext cx="3158836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peach seed">
            <a:extLst>
              <a:ext uri="{FF2B5EF4-FFF2-40B4-BE49-F238E27FC236}">
                <a16:creationId xmlns:a16="http://schemas.microsoft.com/office/drawing/2014/main" id="{F59635C8-1328-1597-1246-2D68B5B2EE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" t="9706" r="4887" b="7795"/>
          <a:stretch/>
        </p:blipFill>
        <p:spPr bwMode="auto">
          <a:xfrm>
            <a:off x="5943600" y="4724400"/>
            <a:ext cx="2133601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772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609600" y="1676399"/>
            <a:ext cx="7924800" cy="5006291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dirty="0"/>
              <a:t>What do you like to eat?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dirty="0"/>
              <a:t>How much space do you have?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dirty="0"/>
              <a:t>How much work are you willing to put in?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dirty="0"/>
              <a:t>Pollination – Self-fruitful or need a pollinizer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dirty="0"/>
              <a:t>Growth habit of fruit tree 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dirty="0"/>
              <a:t>Climate (hardiness, chill hours…)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dirty="0"/>
              <a:t>Pests in the area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175309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/>
              <a:t>Selecting a Variety - Considerations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E180522E-EA05-3138-D78F-D28DA521E4BD}"/>
              </a:ext>
            </a:extLst>
          </p:cNvPr>
          <p:cNvSpPr txBox="1">
            <a:spLocks/>
          </p:cNvSpPr>
          <p:nvPr/>
        </p:nvSpPr>
        <p:spPr>
          <a:xfrm>
            <a:off x="5791200" y="3581400"/>
            <a:ext cx="2743200" cy="2514600"/>
          </a:xfrm>
          <a:prstGeom prst="rect">
            <a:avLst/>
          </a:prstGeom>
        </p:spPr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628AD93-6E28-7111-A3E0-2AF31C7E1F4A}"/>
              </a:ext>
            </a:extLst>
          </p:cNvPr>
          <p:cNvSpPr txBox="1">
            <a:spLocks/>
          </p:cNvSpPr>
          <p:nvPr/>
        </p:nvSpPr>
        <p:spPr>
          <a:xfrm>
            <a:off x="5791200" y="3581400"/>
            <a:ext cx="2743200" cy="25146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4272538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17530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8. ALWAYS Plant Bare root Fruit Trees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" name="Picture 2" descr="Image result for bareroot fruit tree">
            <a:extLst>
              <a:ext uri="{FF2B5EF4-FFF2-40B4-BE49-F238E27FC236}">
                <a16:creationId xmlns:a16="http://schemas.microsoft.com/office/drawing/2014/main" id="{09C5F902-48F3-D456-4F27-EEEA8B104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03" y="1194619"/>
            <a:ext cx="3943350" cy="545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Image result for bareroot fruit tree">
            <a:extLst>
              <a:ext uri="{FF2B5EF4-FFF2-40B4-BE49-F238E27FC236}">
                <a16:creationId xmlns:a16="http://schemas.microsoft.com/office/drawing/2014/main" id="{632D5ED1-BEC7-5C27-9072-08A29C911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801" y="1194619"/>
            <a:ext cx="3979664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296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17530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The Container Fruit Tree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Picture 2" descr="Related image">
            <a:extLst>
              <a:ext uri="{FF2B5EF4-FFF2-40B4-BE49-F238E27FC236}">
                <a16:creationId xmlns:a16="http://schemas.microsoft.com/office/drawing/2014/main" id="{0EDBF976-A2D9-1AA5-A215-302B05B76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05547"/>
            <a:ext cx="5850636" cy="388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BFC5BB-CF3F-082C-30ED-8E9934F38C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536" y="3352800"/>
            <a:ext cx="4245864" cy="31843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BF7B92-DC99-D77F-C98E-318180D86184}"/>
              </a:ext>
            </a:extLst>
          </p:cNvPr>
          <p:cNvSpPr txBox="1"/>
          <p:nvPr/>
        </p:nvSpPr>
        <p:spPr>
          <a:xfrm>
            <a:off x="304800" y="5492953"/>
            <a:ext cx="4267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A slow tortuous death…</a:t>
            </a:r>
          </a:p>
        </p:txBody>
      </p:sp>
    </p:spTree>
    <p:extLst>
      <p:ext uri="{BB962C8B-B14F-4D97-AF65-F5344CB8AC3E}">
        <p14:creationId xmlns:p14="http://schemas.microsoft.com/office/powerpoint/2010/main" val="3139542819"/>
      </p:ext>
    </p:extLst>
  </p:cSld>
  <p:clrMapOvr>
    <a:masterClrMapping/>
  </p:clrMapOvr>
</p:sld>
</file>

<file path=ppt/theme/theme1.xml><?xml version="1.0" encoding="utf-8"?>
<a:theme xmlns:a="http://schemas.openxmlformats.org/drawingml/2006/main" name="UCANR Intro slides ">
  <a:themeElements>
    <a:clrScheme name="UCANR">
      <a:dk1>
        <a:srgbClr val="000000"/>
      </a:dk1>
      <a:lt1>
        <a:sysClr val="window" lastClr="FFFFFF"/>
      </a:lt1>
      <a:dk2>
        <a:srgbClr val="194687"/>
      </a:dk2>
      <a:lt2>
        <a:srgbClr val="EEECE1"/>
      </a:lt2>
      <a:accent1>
        <a:srgbClr val="4F81BD"/>
      </a:accent1>
      <a:accent2>
        <a:srgbClr val="C0504D"/>
      </a:accent2>
      <a:accent3>
        <a:srgbClr val="62BB46"/>
      </a:accent3>
      <a:accent4>
        <a:srgbClr val="8064A2"/>
      </a:accent4>
      <a:accent5>
        <a:srgbClr val="4BACC6"/>
      </a:accent5>
      <a:accent6>
        <a:srgbClr val="FDB91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G Content slides">
  <a:themeElements>
    <a:clrScheme name="UCANR">
      <a:dk1>
        <a:srgbClr val="000000"/>
      </a:dk1>
      <a:lt1>
        <a:sysClr val="window" lastClr="FFFFFF"/>
      </a:lt1>
      <a:dk2>
        <a:srgbClr val="194687"/>
      </a:dk2>
      <a:lt2>
        <a:srgbClr val="EEECE1"/>
      </a:lt2>
      <a:accent1>
        <a:srgbClr val="4F81BD"/>
      </a:accent1>
      <a:accent2>
        <a:srgbClr val="C0504D"/>
      </a:accent2>
      <a:accent3>
        <a:srgbClr val="62BB46"/>
      </a:accent3>
      <a:accent4>
        <a:srgbClr val="8064A2"/>
      </a:accent4>
      <a:accent5>
        <a:srgbClr val="4BACC6"/>
      </a:accent5>
      <a:accent6>
        <a:srgbClr val="FDB91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tent (no bottom logo)">
  <a:themeElements>
    <a:clrScheme name="UCANR">
      <a:dk1>
        <a:srgbClr val="000000"/>
      </a:dk1>
      <a:lt1>
        <a:sysClr val="window" lastClr="FFFFFF"/>
      </a:lt1>
      <a:dk2>
        <a:srgbClr val="194687"/>
      </a:dk2>
      <a:lt2>
        <a:srgbClr val="EEECE1"/>
      </a:lt2>
      <a:accent1>
        <a:srgbClr val="4F81BD"/>
      </a:accent1>
      <a:accent2>
        <a:srgbClr val="C0504D"/>
      </a:accent2>
      <a:accent3>
        <a:srgbClr val="62BB46"/>
      </a:accent3>
      <a:accent4>
        <a:srgbClr val="8064A2"/>
      </a:accent4>
      <a:accent5>
        <a:srgbClr val="4BACC6"/>
      </a:accent5>
      <a:accent6>
        <a:srgbClr val="FDB91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299936</Template>
  <TotalTime>477</TotalTime>
  <Words>844</Words>
  <Application>Microsoft Office PowerPoint</Application>
  <PresentationFormat>On-screen Show (4:3)</PresentationFormat>
  <Paragraphs>148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Wingdings</vt:lpstr>
      <vt:lpstr>UCANR Intro slides </vt:lpstr>
      <vt:lpstr>MG Content slides</vt:lpstr>
      <vt:lpstr>Content (no bottom logo)</vt:lpstr>
      <vt:lpstr>The Backyard Orchard:  Top 10</vt:lpstr>
      <vt:lpstr>Who Are Master Gardeners?</vt:lpstr>
      <vt:lpstr>Who Are Master Gardeners?</vt:lpstr>
      <vt:lpstr>Who Are Master Gardeners?</vt:lpstr>
      <vt:lpstr>10.  Be a “Master Fruit Tree Steward”</vt:lpstr>
      <vt:lpstr>9. Select the Right Tree for the Right Place</vt:lpstr>
      <vt:lpstr>Selecting a Variety - Considerations</vt:lpstr>
      <vt:lpstr>8. ALWAYS Plant Bare root Fruit Trees</vt:lpstr>
      <vt:lpstr>The Container Fruit Tree</vt:lpstr>
      <vt:lpstr>7. Explore and Prepare the Soil </vt:lpstr>
      <vt:lpstr>6. Plant the fruit tree with care</vt:lpstr>
      <vt:lpstr>To Prune or Not to Prune  at Planting</vt:lpstr>
      <vt:lpstr>5. Water wisely and “fruitfully”</vt:lpstr>
      <vt:lpstr>Mulch for Fruit Trees</vt:lpstr>
      <vt:lpstr>4. Be patient with Insect Pests</vt:lpstr>
      <vt:lpstr>But…prevention is crucial </vt:lpstr>
      <vt:lpstr>3. Have the courage to thin your fruit!</vt:lpstr>
      <vt:lpstr>Rule of thumb (and pinky)</vt:lpstr>
      <vt:lpstr>2. Use the right tools for the job</vt:lpstr>
      <vt:lpstr>1. Prune with a purpose!</vt:lpstr>
      <vt:lpstr>Dormant vs Summer Pruning</vt:lpstr>
      <vt:lpstr>Pruning for structure</vt:lpstr>
      <vt:lpstr>Year-round Pruning</vt:lpstr>
      <vt:lpstr>Different fruiting types</vt:lpstr>
      <vt:lpstr>PowerPoint Presentation</vt:lpstr>
      <vt:lpstr>Resources!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Nadine Hart</dc:creator>
  <cp:lastModifiedBy>Barbara Villareal</cp:lastModifiedBy>
  <cp:revision>11</cp:revision>
  <dcterms:created xsi:type="dcterms:W3CDTF">2019-08-07T21:29:07Z</dcterms:created>
  <dcterms:modified xsi:type="dcterms:W3CDTF">2022-11-10T18:54:28Z</dcterms:modified>
</cp:coreProperties>
</file>