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39"/>
  </p:notesMasterIdLst>
  <p:handoutMasterIdLst>
    <p:handoutMasterId r:id="rId40"/>
  </p:handoutMasterIdLst>
  <p:sldIdLst>
    <p:sldId id="262" r:id="rId4"/>
    <p:sldId id="263" r:id="rId5"/>
    <p:sldId id="265" r:id="rId6"/>
    <p:sldId id="269" r:id="rId7"/>
    <p:sldId id="284" r:id="rId8"/>
    <p:sldId id="286" r:id="rId9"/>
    <p:sldId id="257" r:id="rId10"/>
    <p:sldId id="309" r:id="rId11"/>
    <p:sldId id="306" r:id="rId12"/>
    <p:sldId id="312" r:id="rId13"/>
    <p:sldId id="313" r:id="rId14"/>
    <p:sldId id="314" r:id="rId15"/>
    <p:sldId id="319" r:id="rId16"/>
    <p:sldId id="268" r:id="rId17"/>
    <p:sldId id="316" r:id="rId18"/>
    <p:sldId id="330" r:id="rId19"/>
    <p:sldId id="303" r:id="rId20"/>
    <p:sldId id="273" r:id="rId21"/>
    <p:sldId id="327" r:id="rId22"/>
    <p:sldId id="321" r:id="rId23"/>
    <p:sldId id="274" r:id="rId24"/>
    <p:sldId id="272" r:id="rId25"/>
    <p:sldId id="293" r:id="rId26"/>
    <p:sldId id="322" r:id="rId27"/>
    <p:sldId id="323" r:id="rId28"/>
    <p:sldId id="333" r:id="rId29"/>
    <p:sldId id="329" r:id="rId30"/>
    <p:sldId id="332" r:id="rId31"/>
    <p:sldId id="282" r:id="rId32"/>
    <p:sldId id="328" r:id="rId33"/>
    <p:sldId id="324" r:id="rId34"/>
    <p:sldId id="331" r:id="rId35"/>
    <p:sldId id="297" r:id="rId36"/>
    <p:sldId id="334" r:id="rId37"/>
    <p:sldId id="270" r:id="rId38"/>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1" autoAdjust="0"/>
    <p:restoredTop sz="93037" autoAdjust="0"/>
  </p:normalViewPr>
  <p:slideViewPr>
    <p:cSldViewPr>
      <p:cViewPr varScale="1">
        <p:scale>
          <a:sx n="67" d="100"/>
          <a:sy n="67" d="100"/>
        </p:scale>
        <p:origin x="33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076B3FA4-DBAA-4EA7-8A79-5D496AB929E0}" type="datetimeFigureOut">
              <a:rPr lang="en-US" smtClean="0"/>
              <a:pPr/>
              <a:t>1/19/2023</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D794C6B2-0E18-41FC-8CA1-B467464E7545}" type="datetimeFigureOut">
              <a:rPr lang="en-US" smtClean="0"/>
              <a:pPr/>
              <a:t>1/19/2023</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Origin &amp; Updates:  </a:t>
            </a:r>
            <a:r>
              <a:rPr lang="en-US" dirty="0"/>
              <a:t>Adapted from Roses by Master Gardeners Mary Lou Meredith and Ann Beinhorn, 2010.  Revised X 5 by Ann Beinhorn, 2016, 2017, 2018</a:t>
            </a:r>
            <a:r>
              <a:rPr lang="en-US"/>
              <a:t>, 2019</a:t>
            </a:r>
            <a:endParaRPr lang="en-US" dirty="0"/>
          </a:p>
          <a:p>
            <a:pPr marL="0" marR="0">
              <a:lnSpc>
                <a:spcPct val="90000"/>
              </a:lnSpc>
              <a:spcBef>
                <a:spcPts val="0"/>
              </a:spcBef>
              <a:spcAft>
                <a:spcPts val="0"/>
              </a:spcAft>
            </a:pPr>
            <a:r>
              <a:rPr lang="en-US"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Publicity:</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Hardy, beautiful roses grow well in many places throughout the country.  In this workshop, you’ll learn about some of the origins of roses in America.  You’ll become acquainted with the categories of roses for your landscape, and learn that roses don’t have to be labor-intensive plants.  You’ll learn to recognize some common pests and diseases associated with roses, and how you can safely manage them during different seasons of the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a:lnSpc>
                <a:spcPct val="90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a:lnSpc>
                <a:spcPct val="9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281344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teas bloom as solitary flowers, but other garden roses can also bloom in clusters too.  The pointed center of hybrid teas is admired as a good show rose.</a:t>
            </a:r>
          </a:p>
          <a:p>
            <a:r>
              <a:rPr lang="en-US" dirty="0"/>
              <a:t>Sprays are found on floribundas.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12</a:t>
            </a:fld>
            <a:endParaRPr lang="en-US"/>
          </a:p>
        </p:txBody>
      </p:sp>
    </p:spTree>
    <p:extLst>
      <p:ext uri="{BB962C8B-B14F-4D97-AF65-F5344CB8AC3E}">
        <p14:creationId xmlns:p14="http://schemas.microsoft.com/office/powerpoint/2010/main" val="383702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Groundcover, Mounding of upright  forms for landscape roses often grown in groups.        On right is Iceberg, bred in 1958., still a top-ten rose in the world.</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13</a:t>
            </a:fld>
            <a:endParaRPr lang="en-US"/>
          </a:p>
        </p:txBody>
      </p:sp>
    </p:spTree>
    <p:extLst>
      <p:ext uri="{BB962C8B-B14F-4D97-AF65-F5344CB8AC3E}">
        <p14:creationId xmlns:p14="http://schemas.microsoft.com/office/powerpoint/2010/main" val="1308566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Mutabilis</a:t>
            </a:r>
            <a:r>
              <a:rPr lang="en-US" dirty="0"/>
              <a:t>: shrub      </a:t>
            </a:r>
            <a:r>
              <a:rPr lang="en-US" dirty="0" err="1"/>
              <a:t>Mutabilis</a:t>
            </a:r>
            <a:r>
              <a:rPr lang="en-US" dirty="0"/>
              <a:t>: China rose, 1884       </a:t>
            </a:r>
            <a:r>
              <a:rPr lang="en-US" dirty="0" err="1"/>
              <a:t>Gruus</a:t>
            </a:r>
            <a:r>
              <a:rPr lang="en-US" dirty="0"/>
              <a:t> an Aachen: Floribunda 1909            </a:t>
            </a:r>
            <a:r>
              <a:rPr lang="en-US" dirty="0" err="1"/>
              <a:t>Perle</a:t>
            </a:r>
            <a:r>
              <a:rPr lang="en-US" dirty="0"/>
              <a:t> de Or: Polyantha 1884</a:t>
            </a:r>
          </a:p>
          <a:p>
            <a:r>
              <a:rPr lang="en-US" dirty="0"/>
              <a:t>All-Stars must satisfy one: low maintenance, drought tolerant, attracts wildlife, less than 25’</a:t>
            </a:r>
          </a:p>
        </p:txBody>
      </p:sp>
      <p:sp>
        <p:nvSpPr>
          <p:cNvPr id="4" name="Slide Number Placeholder 3"/>
          <p:cNvSpPr>
            <a:spLocks noGrp="1"/>
          </p:cNvSpPr>
          <p:nvPr>
            <p:ph type="sldNum" sz="quarter" idx="10"/>
          </p:nvPr>
        </p:nvSpPr>
        <p:spPr/>
        <p:txBody>
          <a:bodyPr/>
          <a:lstStyle/>
          <a:p>
            <a:fld id="{880464D8-34CA-4065-9711-BA734B1762FF}" type="slidenum">
              <a:rPr lang="en-US" smtClean="0"/>
              <a:t>14</a:t>
            </a:fld>
            <a:endParaRPr lang="en-US"/>
          </a:p>
        </p:txBody>
      </p:sp>
    </p:spTree>
    <p:extLst>
      <p:ext uri="{BB962C8B-B14F-4D97-AF65-F5344CB8AC3E}">
        <p14:creationId xmlns:p14="http://schemas.microsoft.com/office/powerpoint/2010/main" val="285695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soil test of your property before planting roses.  Most of  local soils are in the neutral range.  You should be able to see the top of the graft in a mild climate setting</a:t>
            </a:r>
          </a:p>
          <a:p>
            <a:r>
              <a:rPr lang="en-US" dirty="0"/>
              <a:t> (no heavy snows).  Very light-flowered  roses might be more tolerant of partial shade in our climate.  Easier to start bare-root roses in pots.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15</a:t>
            </a:fld>
            <a:endParaRPr lang="en-US"/>
          </a:p>
        </p:txBody>
      </p:sp>
    </p:spTree>
    <p:extLst>
      <p:ext uri="{BB962C8B-B14F-4D97-AF65-F5344CB8AC3E}">
        <p14:creationId xmlns:p14="http://schemas.microsoft.com/office/powerpoint/2010/main" val="398398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Watering should follow evapotranspiration rate (seasonal).  Don’t leave completely dry in summer.  Sometimes a spray of water in a.m. while hot helps.</a:t>
            </a:r>
          </a:p>
          <a:p>
            <a:r>
              <a:rPr lang="en-US" dirty="0"/>
              <a:t>Fertilize with slow-release fertilizers coving all over the root crown, under the dripline.  Don’t allow water on leaves to linger after dark.</a:t>
            </a:r>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1990691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first two points are most important for the health of the plant. You may make a shorter plant to yield bigger fewer flowers;  a taller plant may have smaller but more </a:t>
            </a:r>
            <a:r>
              <a:rPr lang="en-US" dirty="0" err="1"/>
              <a:t>bloomsPrickly</a:t>
            </a:r>
            <a:r>
              <a:rPr lang="en-US" dirty="0"/>
              <a:t> (thorny) branches are a hazard for pathways.</a:t>
            </a:r>
          </a:p>
          <a:p>
            <a:r>
              <a:rPr lang="en-US" dirty="0"/>
              <a:t>Prune one-time bloomers after bloom.  You can also prune in summer to clean up.  One-time bloomers need the routine pruning after bloom. </a:t>
            </a:r>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93107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canes yield few if any blossoms.  Suckers are from root stock, and can overwhelm the grafted hybrid.  Remove dead, diseased &amp; dying branches.</a:t>
            </a:r>
          </a:p>
          <a:p>
            <a:r>
              <a:rPr lang="en-US" dirty="0"/>
              <a:t>Throw all discards in the trash.</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18</a:t>
            </a:fld>
            <a:endParaRPr lang="en-US"/>
          </a:p>
        </p:txBody>
      </p:sp>
    </p:spTree>
    <p:extLst>
      <p:ext uri="{BB962C8B-B14F-4D97-AF65-F5344CB8AC3E}">
        <p14:creationId xmlns:p14="http://schemas.microsoft.com/office/powerpoint/2010/main" val="1275489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canes yield few if any blossoms.  Suckers are from root stock, and can overwhelm the grafted hybrid.</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19</a:t>
            </a:fld>
            <a:endParaRPr lang="en-US"/>
          </a:p>
        </p:txBody>
      </p:sp>
    </p:spTree>
    <p:extLst>
      <p:ext uri="{BB962C8B-B14F-4D97-AF65-F5344CB8AC3E}">
        <p14:creationId xmlns:p14="http://schemas.microsoft.com/office/powerpoint/2010/main" val="3843363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lower for more, smaller blooms.  Cut higher for bigger but fewer blooms.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20</a:t>
            </a:fld>
            <a:endParaRPr lang="en-US"/>
          </a:p>
        </p:txBody>
      </p:sp>
    </p:spTree>
    <p:extLst>
      <p:ext uri="{BB962C8B-B14F-4D97-AF65-F5344CB8AC3E}">
        <p14:creationId xmlns:p14="http://schemas.microsoft.com/office/powerpoint/2010/main" val="1632463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a bud is.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21</a:t>
            </a:fld>
            <a:endParaRPr lang="en-US"/>
          </a:p>
        </p:txBody>
      </p:sp>
    </p:spTree>
    <p:extLst>
      <p:ext uri="{BB962C8B-B14F-4D97-AF65-F5344CB8AC3E}">
        <p14:creationId xmlns:p14="http://schemas.microsoft.com/office/powerpoint/2010/main" val="104825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a:t>
            </a:fld>
            <a:endParaRPr lang="en-US"/>
          </a:p>
        </p:txBody>
      </p:sp>
    </p:spTree>
    <p:extLst>
      <p:ext uri="{BB962C8B-B14F-4D97-AF65-F5344CB8AC3E}">
        <p14:creationId xmlns:p14="http://schemas.microsoft.com/office/powerpoint/2010/main" val="266560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finished picture for each: count canes, note spacing, and see where branching and flowering will take place.</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22</a:t>
            </a:fld>
            <a:endParaRPr lang="en-US"/>
          </a:p>
        </p:txBody>
      </p:sp>
    </p:spTree>
    <p:extLst>
      <p:ext uri="{BB962C8B-B14F-4D97-AF65-F5344CB8AC3E}">
        <p14:creationId xmlns:p14="http://schemas.microsoft.com/office/powerpoint/2010/main" val="3557800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final result in a tree rose should be about 6 canes around the base, balanced as much as you can.  Keep the center open.</a:t>
            </a:r>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3183273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“heading” is.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24</a:t>
            </a:fld>
            <a:endParaRPr lang="en-US"/>
          </a:p>
        </p:txBody>
      </p:sp>
    </p:spTree>
    <p:extLst>
      <p:ext uri="{BB962C8B-B14F-4D97-AF65-F5344CB8AC3E}">
        <p14:creationId xmlns:p14="http://schemas.microsoft.com/office/powerpoint/2010/main" val="338381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3-leaflet leaves and 5-leaflet leaves.  Cut just above a 5-leaflet leaf.        Sample flower: Gemini, hybrid tea with side bud.</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25</a:t>
            </a:fld>
            <a:endParaRPr lang="en-US"/>
          </a:p>
        </p:txBody>
      </p:sp>
    </p:spTree>
    <p:extLst>
      <p:ext uri="{BB962C8B-B14F-4D97-AF65-F5344CB8AC3E}">
        <p14:creationId xmlns:p14="http://schemas.microsoft.com/office/powerpoint/2010/main" val="85360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  Common fungus in many varieties.  Choose disease-resistant varieties</a:t>
            </a:r>
          </a:p>
          <a:p>
            <a:r>
              <a:rPr lang="en-US" dirty="0"/>
              <a:t>Serenade is a baking soda </a:t>
            </a:r>
            <a:r>
              <a:rPr lang="en-US" dirty="0" err="1"/>
              <a:t>formukated</a:t>
            </a:r>
            <a:r>
              <a:rPr lang="en-US" dirty="0"/>
              <a:t> fungicide.</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26</a:t>
            </a:fld>
            <a:endParaRPr lang="en-US"/>
          </a:p>
        </p:txBody>
      </p:sp>
    </p:spTree>
    <p:extLst>
      <p:ext uri="{BB962C8B-B14F-4D97-AF65-F5344CB8AC3E}">
        <p14:creationId xmlns:p14="http://schemas.microsoft.com/office/powerpoint/2010/main" val="2352424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  This disease is very persistent and can easily spread to other roses.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27</a:t>
            </a:fld>
            <a:endParaRPr lang="en-US"/>
          </a:p>
        </p:txBody>
      </p:sp>
    </p:spTree>
    <p:extLst>
      <p:ext uri="{BB962C8B-B14F-4D97-AF65-F5344CB8AC3E}">
        <p14:creationId xmlns:p14="http://schemas.microsoft.com/office/powerpoint/2010/main" val="371195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  Can spread to other species.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28</a:t>
            </a:fld>
            <a:endParaRPr lang="en-US"/>
          </a:p>
        </p:txBody>
      </p:sp>
    </p:spTree>
    <p:extLst>
      <p:ext uri="{BB962C8B-B14F-4D97-AF65-F5344CB8AC3E}">
        <p14:creationId xmlns:p14="http://schemas.microsoft.com/office/powerpoint/2010/main" val="2169375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29</a:t>
            </a:fld>
            <a:endParaRPr lang="en-US"/>
          </a:p>
        </p:txBody>
      </p:sp>
    </p:spTree>
    <p:extLst>
      <p:ext uri="{BB962C8B-B14F-4D97-AF65-F5344CB8AC3E}">
        <p14:creationId xmlns:p14="http://schemas.microsoft.com/office/powerpoint/2010/main" val="1094321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30</a:t>
            </a:fld>
            <a:endParaRPr lang="en-US"/>
          </a:p>
        </p:txBody>
      </p:sp>
    </p:spTree>
    <p:extLst>
      <p:ext uri="{BB962C8B-B14F-4D97-AF65-F5344CB8AC3E}">
        <p14:creationId xmlns:p14="http://schemas.microsoft.com/office/powerpoint/2010/main" val="511785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these controls are non-toxic to the environment.</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31</a:t>
            </a:fld>
            <a:endParaRPr lang="en-US"/>
          </a:p>
        </p:txBody>
      </p:sp>
    </p:spTree>
    <p:extLst>
      <p:ext uri="{BB962C8B-B14F-4D97-AF65-F5344CB8AC3E}">
        <p14:creationId xmlns:p14="http://schemas.microsoft.com/office/powerpoint/2010/main" val="341436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5</a:t>
            </a:fld>
            <a:endParaRPr lang="en-US"/>
          </a:p>
        </p:txBody>
      </p:sp>
    </p:spTree>
    <p:extLst>
      <p:ext uri="{BB962C8B-B14F-4D97-AF65-F5344CB8AC3E}">
        <p14:creationId xmlns:p14="http://schemas.microsoft.com/office/powerpoint/2010/main" val="3995132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 fly from egg-laying sites to rose gardens.  Explain why these controls are non-toxic to the environment.  </a:t>
            </a:r>
            <a:r>
              <a:rPr lang="en-US" dirty="0" err="1"/>
              <a:t>Hoplia</a:t>
            </a:r>
            <a:r>
              <a:rPr lang="en-US" dirty="0"/>
              <a:t> beetles are only </a:t>
            </a:r>
            <a:r>
              <a:rPr lang="en-US" u="sng" dirty="0"/>
              <a:t>1/4”</a:t>
            </a:r>
            <a:r>
              <a:rPr lang="en-US" dirty="0"/>
              <a:t> long.  They appear between late Mar-May</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32</a:t>
            </a:fld>
            <a:endParaRPr lang="en-US"/>
          </a:p>
        </p:txBody>
      </p:sp>
    </p:spTree>
    <p:extLst>
      <p:ext uri="{BB962C8B-B14F-4D97-AF65-F5344CB8AC3E}">
        <p14:creationId xmlns:p14="http://schemas.microsoft.com/office/powerpoint/2010/main" val="3019215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beetles are 3/8” long.  Explain what Tanglefoot does &amp; refer to IPM site.  Should be painted onto landscape fabric or tape.  The beetle is </a:t>
            </a:r>
            <a:r>
              <a:rPr lang="en-US" u="sng" dirty="0"/>
              <a:t>3/8” </a:t>
            </a:r>
            <a:r>
              <a:rPr lang="en-US" dirty="0"/>
              <a:t>long.</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33</a:t>
            </a:fld>
            <a:endParaRPr lang="en-US"/>
          </a:p>
        </p:txBody>
      </p:sp>
    </p:spTree>
    <p:extLst>
      <p:ext uri="{BB962C8B-B14F-4D97-AF65-F5344CB8AC3E}">
        <p14:creationId xmlns:p14="http://schemas.microsoft.com/office/powerpoint/2010/main" val="33468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Roses are descendants of Species roses: </a:t>
            </a:r>
            <a:r>
              <a:rPr lang="en-US" dirty="0" err="1"/>
              <a:t>R.</a:t>
            </a:r>
            <a:r>
              <a:rPr lang="en-US" i="1" dirty="0" err="1"/>
              <a:t>gallica</a:t>
            </a:r>
            <a:r>
              <a:rPr lang="en-US" dirty="0"/>
              <a:t>, R. </a:t>
            </a:r>
            <a:r>
              <a:rPr lang="en-US" i="1" dirty="0"/>
              <a:t>damask</a:t>
            </a:r>
            <a:r>
              <a:rPr lang="en-US" dirty="0"/>
              <a:t>, R. </a:t>
            </a:r>
            <a:r>
              <a:rPr lang="en-US" i="1" dirty="0"/>
              <a:t>chinensis</a:t>
            </a:r>
            <a:r>
              <a:rPr lang="en-US" dirty="0"/>
              <a:t>, R</a:t>
            </a:r>
            <a:r>
              <a:rPr lang="en-US" i="1" dirty="0"/>
              <a:t>. alba</a:t>
            </a:r>
            <a:r>
              <a:rPr lang="en-US" dirty="0"/>
              <a:t>, bourbon &amp; moss roses.  Then came Old Garden Roses.</a:t>
            </a:r>
          </a:p>
          <a:p>
            <a:r>
              <a:rPr lang="en-US" dirty="0" err="1"/>
              <a:t>ugosa</a:t>
            </a:r>
            <a:r>
              <a:rPr lang="en-US" dirty="0"/>
              <a:t> brought into US in 1800’s,  Native to Asia &amp; Russia.  Tolerates -30 </a:t>
            </a:r>
            <a:r>
              <a:rPr lang="en-US" dirty="0" err="1"/>
              <a:t>degr</a:t>
            </a:r>
            <a:r>
              <a:rPr lang="en-US" dirty="0"/>
              <a:t>. Gets invasive.  </a:t>
            </a:r>
            <a:r>
              <a:rPr lang="en-US" i="1" dirty="0"/>
              <a:t>R californica </a:t>
            </a:r>
            <a:r>
              <a:rPr lang="en-US" i="0" dirty="0"/>
              <a:t>prefers moister settings(but is also in Central Valley), gets 8’-10’ high x 8’</a:t>
            </a:r>
          </a:p>
        </p:txBody>
      </p:sp>
      <p:sp>
        <p:nvSpPr>
          <p:cNvPr id="4" name="Slide Number Placeholder 3"/>
          <p:cNvSpPr>
            <a:spLocks noGrp="1"/>
          </p:cNvSpPr>
          <p:nvPr>
            <p:ph type="sldNum" sz="quarter" idx="10"/>
          </p:nvPr>
        </p:nvSpPr>
        <p:spPr/>
        <p:txBody>
          <a:bodyPr/>
          <a:lstStyle/>
          <a:p>
            <a:fld id="{880464D8-34CA-4065-9711-BA734B1762FF}" type="slidenum">
              <a:rPr lang="en-US" smtClean="0"/>
              <a:t>6</a:t>
            </a:fld>
            <a:endParaRPr lang="en-US"/>
          </a:p>
        </p:txBody>
      </p:sp>
    </p:spTree>
    <p:extLst>
      <p:ext uri="{BB962C8B-B14F-4D97-AF65-F5344CB8AC3E}">
        <p14:creationId xmlns:p14="http://schemas.microsoft.com/office/powerpoint/2010/main" val="201718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get information from the nurseries who ship roses and the American Rose Society about rose disease resistance.</a:t>
            </a:r>
          </a:p>
          <a:p>
            <a:r>
              <a:rPr lang="en-US" dirty="0"/>
              <a:t>The era of Modern roses was established im1867.  This list of rose varieties is not all-inclusive: Ramblers,  Polyanthas, Miniatures and </a:t>
            </a:r>
            <a:r>
              <a:rPr lang="en-US" dirty="0" err="1"/>
              <a:t>Minifloras</a:t>
            </a:r>
            <a:r>
              <a:rPr lang="en-US" dirty="0"/>
              <a:t> are some others.  Garden Roses require specific techniques to prune for desired results (as covered under “Why Prune”).  “Own root” roses don’t have suckers &amp; resist freezing temperatures.  </a:t>
            </a:r>
          </a:p>
          <a:p>
            <a:r>
              <a:rPr lang="en-US" dirty="0"/>
              <a:t>An “own root” rose is never grafted onto root stock.  If you like roses but don’t want to spends a lot of time grooming them, landscape roses can be a success in the right place with basic care.</a:t>
            </a:r>
          </a:p>
          <a:p>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7</a:t>
            </a:fld>
            <a:endParaRPr lang="en-US"/>
          </a:p>
        </p:txBody>
      </p:sp>
    </p:spTree>
    <p:extLst>
      <p:ext uri="{BB962C8B-B14F-4D97-AF65-F5344CB8AC3E}">
        <p14:creationId xmlns:p14="http://schemas.microsoft.com/office/powerpoint/2010/main" val="64883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Rosa ‘Joy’.  Miniatures were descended from China  roses.</a:t>
            </a:r>
          </a:p>
        </p:txBody>
      </p:sp>
      <p:sp>
        <p:nvSpPr>
          <p:cNvPr id="4" name="Slide Number Placeholder 3"/>
          <p:cNvSpPr>
            <a:spLocks noGrp="1"/>
          </p:cNvSpPr>
          <p:nvPr>
            <p:ph type="sldNum" sz="quarter" idx="5"/>
          </p:nvPr>
        </p:nvSpPr>
        <p:spPr/>
        <p:txBody>
          <a:bodyPr/>
          <a:lstStyle/>
          <a:p>
            <a:fld id="{30B60A3E-4BC9-4497-95E2-69F5661E229A}" type="slidenum">
              <a:rPr lang="en-US" smtClean="0"/>
              <a:pPr/>
              <a:t>8</a:t>
            </a:fld>
            <a:endParaRPr lang="en-US"/>
          </a:p>
        </p:txBody>
      </p:sp>
    </p:spTree>
    <p:extLst>
      <p:ext uri="{BB962C8B-B14F-4D97-AF65-F5344CB8AC3E}">
        <p14:creationId xmlns:p14="http://schemas.microsoft.com/office/powerpoint/2010/main" val="359046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Left: Floribundas are rounded and 3-4’  high, and often bloom in together in “sprays” (q. 6-8 </a:t>
            </a:r>
            <a:r>
              <a:rPr lang="en-US" dirty="0" err="1"/>
              <a:t>wks</a:t>
            </a:r>
            <a:r>
              <a:rPr lang="en-US" dirty="0"/>
              <a:t>)   </a:t>
            </a:r>
          </a:p>
          <a:p>
            <a:pPr algn="l"/>
            <a:r>
              <a:rPr lang="en-US" dirty="0"/>
              <a:t> Right:  Hybrid teas are  up to 6’ high and bloom as solitary flowers. (Traditional cutting rose)</a:t>
            </a:r>
          </a:p>
          <a:p>
            <a:pPr algn="l"/>
            <a:r>
              <a:rPr lang="en-US" dirty="0"/>
              <a:t>Grandifloras (taller) were bred from hybrid teas x polyanthas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9</a:t>
            </a:fld>
            <a:endParaRPr lang="en-US"/>
          </a:p>
        </p:txBody>
      </p:sp>
    </p:spTree>
    <p:extLst>
      <p:ext uri="{BB962C8B-B14F-4D97-AF65-F5344CB8AC3E}">
        <p14:creationId xmlns:p14="http://schemas.microsoft.com/office/powerpoint/2010/main" val="215136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Tree roses could be any modern rose grafted to a plant of the same genus. Grafts from the rootstock, then at the start of the desired flowering plant.</a:t>
            </a:r>
          </a:p>
          <a:p>
            <a:pPr algn="l"/>
            <a:r>
              <a:rPr lang="en-US" dirty="0"/>
              <a:t>Climbing roses are great to line fences or around an arbor.  They are pruned to bear abundant flowers on lateral stems. 6’-12’.</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10</a:t>
            </a:fld>
            <a:endParaRPr lang="en-US"/>
          </a:p>
        </p:txBody>
      </p:sp>
    </p:spTree>
    <p:extLst>
      <p:ext uri="{BB962C8B-B14F-4D97-AF65-F5344CB8AC3E}">
        <p14:creationId xmlns:p14="http://schemas.microsoft.com/office/powerpoint/2010/main" val="213207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All these are being hybridized.      Left: The perfect hybrid tea form,       Middle: English rose                     Right: “Single” roses, attractive to pollinators.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11</a:t>
            </a:fld>
            <a:endParaRPr lang="en-US"/>
          </a:p>
        </p:txBody>
      </p:sp>
    </p:spTree>
    <p:extLst>
      <p:ext uri="{BB962C8B-B14F-4D97-AF65-F5344CB8AC3E}">
        <p14:creationId xmlns:p14="http://schemas.microsoft.com/office/powerpoint/2010/main" val="290281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rgbClr val="C0E4B5"/>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14797-961F-4817-A8F3-6C7C930FC417}" type="slidenum">
              <a:rPr lang="en-US"/>
              <a:pPr>
                <a:defRPr/>
              </a:pPr>
              <a:t>‹#›</a:t>
            </a:fld>
            <a:endParaRPr lang="en-US"/>
          </a:p>
        </p:txBody>
      </p:sp>
    </p:spTree>
    <p:extLst>
      <p:ext uri="{BB962C8B-B14F-4D97-AF65-F5344CB8AC3E}">
        <p14:creationId xmlns:p14="http://schemas.microsoft.com/office/powerpoint/2010/main" val="3737826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BC0146-75B6-4E10-A939-0E2E77A276B0}" type="slidenum">
              <a:rPr lang="en-US"/>
              <a:pPr>
                <a:defRPr/>
              </a:pPr>
              <a:t>‹#›</a:t>
            </a:fld>
            <a:endParaRPr lang="en-US"/>
          </a:p>
        </p:txBody>
      </p:sp>
    </p:spTree>
    <p:extLst>
      <p:ext uri="{BB962C8B-B14F-4D97-AF65-F5344CB8AC3E}">
        <p14:creationId xmlns:p14="http://schemas.microsoft.com/office/powerpoint/2010/main" val="373559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tif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ANR_subbrands_horizontal_MG.tif"/>
          <p:cNvPicPr>
            <a:picLocks noChangeAspect="1"/>
          </p:cNvPicPr>
          <p:nvPr userDrawn="1"/>
        </p:nvPicPr>
        <p:blipFill>
          <a:blip r:embed="rId6" cstate="print">
            <a:clrChange>
              <a:clrFrom>
                <a:srgbClr val="FFFFFE"/>
              </a:clrFrom>
              <a:clrTo>
                <a:srgbClr val="FFFFFE">
                  <a:alpha val="0"/>
                </a:srgbClr>
              </a:clrTo>
            </a:clrChange>
          </a:blip>
          <a:stretch>
            <a:fillRect/>
          </a:stretch>
        </p:blipFill>
        <p:spPr>
          <a:xfrm>
            <a:off x="1600200" y="5715000"/>
            <a:ext cx="5766816" cy="786384"/>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pic>
        <p:nvPicPr>
          <p:cNvPr id="9" name="Picture 8" descr="MG_logo-v2014_short-UCCE.tif"/>
          <p:cNvPicPr>
            <a:picLocks noChangeAspect="1"/>
          </p:cNvPicPr>
          <p:nvPr userDrawn="1"/>
        </p:nvPicPr>
        <p:blipFill>
          <a:blip r:embed="rId7" cstate="print">
            <a:clrChange>
              <a:clrFrom>
                <a:srgbClr val="FFFFFE"/>
              </a:clrFrom>
              <a:clrTo>
                <a:srgbClr val="FFFFFE">
                  <a:alpha val="0"/>
                </a:srgbClr>
              </a:clrTo>
            </a:clrChange>
          </a:blip>
          <a:stretch>
            <a:fillRect/>
          </a:stretch>
        </p:blipFill>
        <p:spPr>
          <a:xfrm>
            <a:off x="2148840" y="6099048"/>
            <a:ext cx="546652" cy="502920"/>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7" r:id="rId6"/>
    <p:sldLayoutId id="2147483759" r:id="rId7"/>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ipm.ucdavis.edu/PMG/D/D-WO-DROS-FO.003.html"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hyperlink" Target="http://www.ipm.ucdavis.edu/PMG/P/D-FL-PMUC-FO.005.html"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hyperlink" Target="https://ucanr.edu/sites/sjcoeh/files/309219.pdf" TargetMode="External"/><Relationship Id="rId2" Type="http://schemas.openxmlformats.org/officeDocument/2006/relationships/hyperlink" Target="http://ipm.ucanr.edu/PMG/PESTNOTES/pn7463.html" TargetMode="External"/><Relationship Id="rId1" Type="http://schemas.openxmlformats.org/officeDocument/2006/relationships/slideLayout" Target="../slideLayouts/slideLayout10.xml"/><Relationship Id="rId4" Type="http://schemas.openxmlformats.org/officeDocument/2006/relationships/hyperlink" Target="https://www.youtube.com/watch?v=siKRJSGT4sY"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15" name="Title 14"/>
          <p:cNvSpPr>
            <a:spLocks noGrp="1"/>
          </p:cNvSpPr>
          <p:nvPr>
            <p:ph type="ctrTitle"/>
          </p:nvPr>
        </p:nvSpPr>
        <p:spPr>
          <a:xfrm>
            <a:off x="28222" y="398027"/>
            <a:ext cx="7772400" cy="1390646"/>
          </a:xfrm>
        </p:spPr>
        <p:txBody>
          <a:bodyPr>
            <a:normAutofit fontScale="90000"/>
          </a:bodyPr>
          <a:lstStyle/>
          <a:p>
            <a:br>
              <a:rPr lang="en-US" dirty="0"/>
            </a:br>
            <a:br>
              <a:rPr lang="en-US" dirty="0"/>
            </a:br>
            <a:br>
              <a:rPr lang="en-US" dirty="0"/>
            </a:br>
            <a:br>
              <a:rPr lang="en-US" dirty="0"/>
            </a:br>
            <a:r>
              <a:rPr lang="en-US" dirty="0"/>
              <a:t>         </a:t>
            </a:r>
            <a:br>
              <a:rPr lang="en-US" dirty="0"/>
            </a:br>
            <a:r>
              <a:rPr lang="en-US" dirty="0"/>
              <a:t>       </a:t>
            </a:r>
            <a:r>
              <a:rPr lang="en-US" sz="6000" dirty="0"/>
              <a:t>Roses</a:t>
            </a:r>
            <a:r>
              <a:rPr lang="en-US" dirty="0"/>
              <a:t>  </a:t>
            </a:r>
            <a:br>
              <a:rPr lang="en-US" sz="3100" dirty="0"/>
            </a:br>
            <a:r>
              <a:rPr lang="en-US" sz="3100" dirty="0"/>
              <a:t>                                Varieties, Cultural Care &amp; IPM</a:t>
            </a:r>
          </a:p>
        </p:txBody>
      </p:sp>
      <p:pic>
        <p:nvPicPr>
          <p:cNvPr id="3" name="Picture 2">
            <a:extLst>
              <a:ext uri="{FF2B5EF4-FFF2-40B4-BE49-F238E27FC236}">
                <a16:creationId xmlns:a16="http://schemas.microsoft.com/office/drawing/2014/main" id="{BB8D3506-8CB7-4998-9865-77D469D55D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88" b="440"/>
          <a:stretch/>
        </p:blipFill>
        <p:spPr>
          <a:xfrm rot="5400000">
            <a:off x="566565" y="898262"/>
            <a:ext cx="2781291" cy="1780822"/>
          </a:xfrm>
          <a:prstGeom prst="rect">
            <a:avLst/>
          </a:prstGeom>
        </p:spPr>
      </p:pic>
      <p:sp>
        <p:nvSpPr>
          <p:cNvPr id="4" name="Picture Placeholder 3">
            <a:extLst>
              <a:ext uri="{FF2B5EF4-FFF2-40B4-BE49-F238E27FC236}">
                <a16:creationId xmlns:a16="http://schemas.microsoft.com/office/drawing/2014/main" id="{27F4EF07-1BD5-4355-92CD-6E8594CFC8EB}"/>
              </a:ext>
            </a:extLst>
          </p:cNvPr>
          <p:cNvSpPr>
            <a:spLocks noGrp="1"/>
          </p:cNvSpPr>
          <p:nvPr>
            <p:ph type="pic" sz="quarter" idx="13"/>
          </p:nvPr>
        </p:nvSpPr>
        <p:spPr>
          <a:xfrm>
            <a:off x="3429000" y="1631509"/>
            <a:ext cx="2286000" cy="2330891"/>
          </a:xfrm>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022B-E77C-4A20-B401-0E3570E3162C}"/>
              </a:ext>
            </a:extLst>
          </p:cNvPr>
          <p:cNvSpPr>
            <a:spLocks noGrp="1"/>
          </p:cNvSpPr>
          <p:nvPr>
            <p:ph type="title"/>
          </p:nvPr>
        </p:nvSpPr>
        <p:spPr>
          <a:xfrm>
            <a:off x="23446" y="304800"/>
            <a:ext cx="8229600" cy="1143000"/>
          </a:xfrm>
        </p:spPr>
        <p:txBody>
          <a:bodyPr>
            <a:normAutofit/>
          </a:bodyPr>
          <a:lstStyle/>
          <a:p>
            <a:pPr algn="l"/>
            <a:r>
              <a:rPr lang="en-US" sz="4000" dirty="0"/>
              <a:t>                Garden Roses</a:t>
            </a:r>
          </a:p>
        </p:txBody>
      </p:sp>
      <p:sp>
        <p:nvSpPr>
          <p:cNvPr id="5" name="Content Placeholder 4">
            <a:extLst>
              <a:ext uri="{FF2B5EF4-FFF2-40B4-BE49-F238E27FC236}">
                <a16:creationId xmlns:a16="http://schemas.microsoft.com/office/drawing/2014/main" id="{6FB89748-1111-48E2-89A9-09796D4FCADF}"/>
              </a:ext>
            </a:extLst>
          </p:cNvPr>
          <p:cNvSpPr>
            <a:spLocks noGrp="1"/>
          </p:cNvSpPr>
          <p:nvPr>
            <p:ph idx="1"/>
          </p:nvPr>
        </p:nvSpPr>
        <p:spPr>
          <a:xfrm>
            <a:off x="457200" y="1189037"/>
            <a:ext cx="8229600" cy="5059363"/>
          </a:xfrm>
        </p:spPr>
        <p:txBody>
          <a:bodyPr>
            <a:normAutofit lnSpcReduction="10000"/>
          </a:bodyPr>
          <a:lstStyle/>
          <a:p>
            <a:pPr marL="0" indent="0">
              <a:buNone/>
            </a:pPr>
            <a:r>
              <a:rPr lang="en-US" sz="2800" dirty="0"/>
              <a:t>              </a:t>
            </a:r>
          </a:p>
          <a:p>
            <a:r>
              <a:rPr lang="en-US" dirty="0"/>
              <a:t>                              Climbers</a:t>
            </a:r>
          </a:p>
          <a:p>
            <a:r>
              <a:rPr lang="en-US" dirty="0"/>
              <a:t>Tree Roses</a:t>
            </a:r>
          </a:p>
          <a:p>
            <a:endParaRPr lang="en-US" dirty="0"/>
          </a:p>
          <a:p>
            <a:pPr algn="ctr"/>
            <a:endParaRPr lang="en-US" dirty="0"/>
          </a:p>
          <a:p>
            <a:endParaRPr lang="en-US" dirty="0"/>
          </a:p>
          <a:p>
            <a:endParaRPr lang="en-US" dirty="0"/>
          </a:p>
          <a:p>
            <a:endParaRPr lang="en-US" sz="2000" dirty="0"/>
          </a:p>
          <a:p>
            <a:pPr marL="0" indent="0">
              <a:buNone/>
            </a:pPr>
            <a:r>
              <a:rPr lang="en-US" sz="2000" dirty="0"/>
              <a:t>        </a:t>
            </a:r>
          </a:p>
        </p:txBody>
      </p:sp>
      <p:pic>
        <p:nvPicPr>
          <p:cNvPr id="7" name="Picture 6">
            <a:extLst>
              <a:ext uri="{FF2B5EF4-FFF2-40B4-BE49-F238E27FC236}">
                <a16:creationId xmlns:a16="http://schemas.microsoft.com/office/drawing/2014/main" id="{4DC9E0FB-B386-42A8-ACE6-B250EC667592}"/>
              </a:ext>
            </a:extLst>
          </p:cNvPr>
          <p:cNvPicPr/>
          <p:nvPr/>
        </p:nvPicPr>
        <p:blipFill rotWithShape="1">
          <a:blip r:embed="rId3" cstate="print">
            <a:extLst>
              <a:ext uri="{28A0092B-C50C-407E-A947-70E740481C1C}">
                <a14:useLocalDpi xmlns:a14="http://schemas.microsoft.com/office/drawing/2010/main" val="0"/>
              </a:ext>
            </a:extLst>
          </a:blip>
          <a:srcRect l="4621" t="20940" r="-4621"/>
          <a:stretch/>
        </p:blipFill>
        <p:spPr bwMode="auto">
          <a:xfrm rot="5400000">
            <a:off x="4278923" y="2426677"/>
            <a:ext cx="4800600" cy="3147646"/>
          </a:xfrm>
          <a:prstGeom prst="rect">
            <a:avLst/>
          </a:prstGeom>
          <a:noFill/>
          <a:ln>
            <a:noFill/>
          </a:ln>
        </p:spPr>
      </p:pic>
      <p:pic>
        <p:nvPicPr>
          <p:cNvPr id="8" name="Content Placeholder 6">
            <a:extLst>
              <a:ext uri="{FF2B5EF4-FFF2-40B4-BE49-F238E27FC236}">
                <a16:creationId xmlns:a16="http://schemas.microsoft.com/office/drawing/2014/main" id="{4D861CC8-5DEB-4CC8-8E58-2FC19CDBDB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8"/>
          <a:stretch/>
        </p:blipFill>
        <p:spPr>
          <a:xfrm rot="5400000">
            <a:off x="452186" y="3183663"/>
            <a:ext cx="3386274" cy="2743200"/>
          </a:xfrm>
          <a:prstGeom prst="rect">
            <a:avLst/>
          </a:prstGeom>
        </p:spPr>
      </p:pic>
    </p:spTree>
    <p:extLst>
      <p:ext uri="{BB962C8B-B14F-4D97-AF65-F5344CB8AC3E}">
        <p14:creationId xmlns:p14="http://schemas.microsoft.com/office/powerpoint/2010/main" val="159951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A4CA-A39C-4F47-87E9-6658C855BD94}"/>
              </a:ext>
            </a:extLst>
          </p:cNvPr>
          <p:cNvSpPr>
            <a:spLocks noGrp="1"/>
          </p:cNvSpPr>
          <p:nvPr>
            <p:ph type="title"/>
          </p:nvPr>
        </p:nvSpPr>
        <p:spPr>
          <a:xfrm>
            <a:off x="228600" y="274637"/>
            <a:ext cx="8458200" cy="1601629"/>
          </a:xfrm>
        </p:spPr>
        <p:txBody>
          <a:bodyPr>
            <a:normAutofit/>
          </a:bodyPr>
          <a:lstStyle/>
          <a:p>
            <a:pPr algn="l"/>
            <a:r>
              <a:rPr lang="en-US" dirty="0"/>
              <a:t>            </a:t>
            </a:r>
            <a:r>
              <a:rPr lang="en-US" sz="4000" dirty="0"/>
              <a:t>Garden Roses: </a:t>
            </a:r>
            <a:r>
              <a:rPr lang="en-US" sz="2700" dirty="0"/>
              <a:t>Flower Forms</a:t>
            </a:r>
            <a:br>
              <a:rPr lang="en-US" sz="2700" dirty="0"/>
            </a:br>
            <a:r>
              <a:rPr lang="en-US" sz="2700" dirty="0"/>
              <a:t>                                  </a:t>
            </a:r>
            <a:r>
              <a:rPr lang="en-US" sz="2000" dirty="0"/>
              <a:t>Hybrid Tea, Single, English Rose </a:t>
            </a:r>
          </a:p>
        </p:txBody>
      </p:sp>
      <p:pic>
        <p:nvPicPr>
          <p:cNvPr id="4" name="Content Placeholder 3">
            <a:extLst>
              <a:ext uri="{FF2B5EF4-FFF2-40B4-BE49-F238E27FC236}">
                <a16:creationId xmlns:a16="http://schemas.microsoft.com/office/drawing/2014/main" id="{FA4C6D4C-E984-47FE-8E30-CD61D71D845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tretch/>
        </p:blipFill>
        <p:spPr bwMode="auto">
          <a:xfrm rot="5400000">
            <a:off x="5626017" y="1758690"/>
            <a:ext cx="1980318" cy="2425338"/>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BD18B88-099F-4D61-92C5-49AE3FE89DBA}"/>
              </a:ext>
            </a:extLst>
          </p:cNvPr>
          <p:cNvPicPr/>
          <p:nvPr/>
        </p:nvPicPr>
        <p:blipFill rotWithShape="1">
          <a:blip r:embed="rId4" cstate="print">
            <a:extLst>
              <a:ext uri="{28A0092B-C50C-407E-A947-70E740481C1C}">
                <a14:useLocalDpi xmlns:a14="http://schemas.microsoft.com/office/drawing/2010/main" val="0"/>
              </a:ext>
            </a:extLst>
          </a:blip>
          <a:srcRect l="22915" t="21539" r="26326" b="18632"/>
          <a:stretch/>
        </p:blipFill>
        <p:spPr bwMode="auto">
          <a:xfrm rot="5400000">
            <a:off x="1339668" y="2190933"/>
            <a:ext cx="2794000" cy="2425337"/>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29A3DAE-9EB6-4D8B-9E79-30456F54F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97" t="35847" r="34025" b="5243"/>
          <a:stretch/>
        </p:blipFill>
        <p:spPr>
          <a:xfrm rot="10800000">
            <a:off x="4652241" y="4455663"/>
            <a:ext cx="1731992" cy="1601628"/>
          </a:xfrm>
          <a:prstGeom prst="rect">
            <a:avLst/>
          </a:prstGeom>
        </p:spPr>
      </p:pic>
    </p:spTree>
    <p:extLst>
      <p:ext uri="{BB962C8B-B14F-4D97-AF65-F5344CB8AC3E}">
        <p14:creationId xmlns:p14="http://schemas.microsoft.com/office/powerpoint/2010/main" val="4073387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A4CA-A39C-4F47-87E9-6658C855BD94}"/>
              </a:ext>
            </a:extLst>
          </p:cNvPr>
          <p:cNvSpPr>
            <a:spLocks noGrp="1"/>
          </p:cNvSpPr>
          <p:nvPr>
            <p:ph type="title"/>
          </p:nvPr>
        </p:nvSpPr>
        <p:spPr>
          <a:xfrm>
            <a:off x="457200" y="274637"/>
            <a:ext cx="8229600" cy="1520847"/>
          </a:xfrm>
        </p:spPr>
        <p:txBody>
          <a:bodyPr>
            <a:normAutofit/>
          </a:bodyPr>
          <a:lstStyle/>
          <a:p>
            <a:r>
              <a:rPr lang="en-US" dirty="0"/>
              <a:t>Garden Roses: </a:t>
            </a:r>
            <a:r>
              <a:rPr lang="en-US" sz="2700" dirty="0"/>
              <a:t>Bloom Forms</a:t>
            </a:r>
            <a:br>
              <a:rPr lang="en-US" dirty="0"/>
            </a:br>
            <a:endParaRPr lang="en-US" sz="2400" dirty="0"/>
          </a:p>
        </p:txBody>
      </p:sp>
      <p:sp>
        <p:nvSpPr>
          <p:cNvPr id="14" name="Text Placeholder 13">
            <a:extLst>
              <a:ext uri="{FF2B5EF4-FFF2-40B4-BE49-F238E27FC236}">
                <a16:creationId xmlns:a16="http://schemas.microsoft.com/office/drawing/2014/main" id="{1F9C925C-A7F7-4FE8-B47C-43E69CA89188}"/>
              </a:ext>
            </a:extLst>
          </p:cNvPr>
          <p:cNvSpPr>
            <a:spLocks noGrp="1"/>
          </p:cNvSpPr>
          <p:nvPr>
            <p:ph type="body" idx="4294967295"/>
          </p:nvPr>
        </p:nvSpPr>
        <p:spPr>
          <a:xfrm>
            <a:off x="457200" y="1535113"/>
            <a:ext cx="4495799" cy="1507808"/>
          </a:xfrm>
        </p:spPr>
        <p:txBody>
          <a:bodyPr>
            <a:normAutofit fontScale="92500"/>
          </a:bodyPr>
          <a:lstStyle/>
          <a:p>
            <a:endParaRPr lang="en-US" sz="2400" dirty="0"/>
          </a:p>
          <a:p>
            <a:r>
              <a:rPr lang="en-US" sz="2400" dirty="0"/>
              <a:t>	</a:t>
            </a:r>
            <a:r>
              <a:rPr lang="en-US" sz="2600" dirty="0"/>
              <a:t>                                              </a:t>
            </a:r>
            <a:r>
              <a:rPr lang="en-US" sz="2800" dirty="0"/>
              <a:t>spray</a:t>
            </a:r>
            <a:r>
              <a:rPr lang="en-US" sz="2600" dirty="0"/>
              <a:t>                  </a:t>
            </a:r>
            <a:r>
              <a:rPr lang="en-US" sz="2400" dirty="0"/>
              <a:t>	</a:t>
            </a:r>
            <a:r>
              <a:rPr lang="en-US" sz="2800" dirty="0"/>
              <a:t>solitary</a:t>
            </a:r>
            <a:r>
              <a:rPr lang="en-US" sz="2400" dirty="0"/>
              <a:t>		                      </a:t>
            </a:r>
          </a:p>
        </p:txBody>
      </p:sp>
      <p:pic>
        <p:nvPicPr>
          <p:cNvPr id="13" name="Picture 12">
            <a:extLst>
              <a:ext uri="{FF2B5EF4-FFF2-40B4-BE49-F238E27FC236}">
                <a16:creationId xmlns:a16="http://schemas.microsoft.com/office/drawing/2014/main" id="{01895D2B-D66D-4CEB-B0C3-14AE870B76F5}"/>
              </a:ext>
            </a:extLst>
          </p:cNvPr>
          <p:cNvPicPr/>
          <p:nvPr/>
        </p:nvPicPr>
        <p:blipFill rotWithShape="1">
          <a:blip r:embed="rId3" cstate="print">
            <a:extLst>
              <a:ext uri="{28A0092B-C50C-407E-A947-70E740481C1C}">
                <a14:useLocalDpi xmlns:a14="http://schemas.microsoft.com/office/drawing/2010/main" val="0"/>
              </a:ext>
            </a:extLst>
          </a:blip>
          <a:srcRect l="21222" t="16069" r="25032" b="18461"/>
          <a:stretch/>
        </p:blipFill>
        <p:spPr bwMode="auto">
          <a:xfrm rot="5400000">
            <a:off x="978853" y="3223896"/>
            <a:ext cx="3280410" cy="2918460"/>
          </a:xfrm>
          <a:prstGeom prst="rect">
            <a:avLst/>
          </a:prstGeom>
          <a:noFill/>
          <a:ln>
            <a:noFill/>
          </a:ln>
          <a:extLst>
            <a:ext uri="{53640926-AAD7-44D8-BBD7-CCE9431645EC}">
              <a14:shadowObscured xmlns:a14="http://schemas.microsoft.com/office/drawing/2010/main"/>
            </a:ext>
          </a:extLst>
        </p:spPr>
      </p:pic>
      <p:pic>
        <p:nvPicPr>
          <p:cNvPr id="19" name="Content Placeholder 18">
            <a:extLst>
              <a:ext uri="{FF2B5EF4-FFF2-40B4-BE49-F238E27FC236}">
                <a16:creationId xmlns:a16="http://schemas.microsoft.com/office/drawing/2014/main" id="{24158912-C73A-4731-8F3E-8CCE3D491823}"/>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l="9208" t="19987" r="38444" b="21354"/>
          <a:stretch/>
        </p:blipFill>
        <p:spPr bwMode="auto">
          <a:xfrm rot="5400000">
            <a:off x="4875163" y="1873322"/>
            <a:ext cx="3267029" cy="31113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2646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D6C491-7B9D-46E8-9899-F1B377AF1A7A}"/>
              </a:ext>
            </a:extLst>
          </p:cNvPr>
          <p:cNvSpPr>
            <a:spLocks noGrp="1"/>
          </p:cNvSpPr>
          <p:nvPr>
            <p:ph type="title"/>
          </p:nvPr>
        </p:nvSpPr>
        <p:spPr>
          <a:xfrm>
            <a:off x="1219200" y="274638"/>
            <a:ext cx="4876800" cy="1143000"/>
          </a:xfrm>
        </p:spPr>
        <p:txBody>
          <a:bodyPr>
            <a:normAutofit/>
          </a:bodyPr>
          <a:lstStyle/>
          <a:p>
            <a:r>
              <a:rPr lang="en-US" dirty="0"/>
              <a:t>Landscape Roses</a:t>
            </a:r>
          </a:p>
        </p:txBody>
      </p:sp>
      <p:sp>
        <p:nvSpPr>
          <p:cNvPr id="10" name="Text Placeholder 9">
            <a:extLst>
              <a:ext uri="{FF2B5EF4-FFF2-40B4-BE49-F238E27FC236}">
                <a16:creationId xmlns:a16="http://schemas.microsoft.com/office/drawing/2014/main" id="{D23F7BEF-2199-4C55-BC31-A82D6D0BC0BC}"/>
              </a:ext>
            </a:extLst>
          </p:cNvPr>
          <p:cNvSpPr>
            <a:spLocks noGrp="1"/>
          </p:cNvSpPr>
          <p:nvPr>
            <p:ph type="body" idx="1"/>
          </p:nvPr>
        </p:nvSpPr>
        <p:spPr>
          <a:xfrm>
            <a:off x="457200" y="1535112"/>
            <a:ext cx="4040188" cy="2960687"/>
          </a:xfrm>
        </p:spPr>
        <p:txBody>
          <a:bodyPr>
            <a:normAutofit fontScale="77500" lnSpcReduction="20000"/>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ungrafted</a:t>
            </a:r>
            <a:endParaRPr lang="en-US" dirty="0"/>
          </a:p>
          <a:p>
            <a:pPr marL="342900" indent="-342900">
              <a:buFont typeface="Arial" panose="020B0604020202020204" pitchFamily="34" charset="0"/>
              <a:buChar char="•"/>
            </a:pPr>
            <a:r>
              <a:rPr lang="en-US" dirty="0"/>
              <a:t>dubbed “shrub” roses</a:t>
            </a:r>
          </a:p>
          <a:p>
            <a:pPr marL="342900" indent="-342900">
              <a:buFont typeface="Arial" panose="020B0604020202020204" pitchFamily="34" charset="0"/>
              <a:buChar char="•"/>
            </a:pPr>
            <a:r>
              <a:rPr lang="en-US" dirty="0"/>
              <a:t>upright, mounding, or</a:t>
            </a:r>
          </a:p>
          <a:p>
            <a:r>
              <a:rPr lang="en-US" dirty="0"/>
              <a:t>       groundcover</a:t>
            </a:r>
          </a:p>
          <a:p>
            <a:r>
              <a:rPr lang="en-US" dirty="0"/>
              <a:t>Very good disease resistance</a:t>
            </a:r>
          </a:p>
          <a:p>
            <a:endParaRPr lang="en-US" dirty="0"/>
          </a:p>
        </p:txBody>
      </p:sp>
      <p:sp>
        <p:nvSpPr>
          <p:cNvPr id="11" name="Text Placeholder 10">
            <a:extLst>
              <a:ext uri="{FF2B5EF4-FFF2-40B4-BE49-F238E27FC236}">
                <a16:creationId xmlns:a16="http://schemas.microsoft.com/office/drawing/2014/main" id="{87B1BBFB-314A-4DF1-893D-FB989C92C03C}"/>
              </a:ext>
            </a:extLst>
          </p:cNvPr>
          <p:cNvSpPr>
            <a:spLocks noGrp="1"/>
          </p:cNvSpPr>
          <p:nvPr>
            <p:ph type="body" sz="quarter" idx="3"/>
          </p:nvPr>
        </p:nvSpPr>
        <p:spPr>
          <a:xfrm>
            <a:off x="4497389" y="1219200"/>
            <a:ext cx="4189412" cy="1092906"/>
          </a:xfrm>
        </p:spPr>
        <p:txBody>
          <a:bodyPr>
            <a:normAutofit fontScale="77500" lnSpcReduction="20000"/>
          </a:bodyPr>
          <a:lstStyle/>
          <a:p>
            <a:endParaRPr lang="en-US" i="1" dirty="0"/>
          </a:p>
          <a:p>
            <a:r>
              <a:rPr lang="en-US" i="1" dirty="0"/>
              <a:t>Arboretum All Star</a:t>
            </a:r>
          </a:p>
          <a:p>
            <a:r>
              <a:rPr lang="en-US" sz="2900" i="1" dirty="0"/>
              <a:t>Rosa Korbin </a:t>
            </a:r>
            <a:r>
              <a:rPr lang="en-US" sz="2900" dirty="0"/>
              <a:t>   ‘iceberg’</a:t>
            </a:r>
            <a:endParaRPr lang="en-US" dirty="0"/>
          </a:p>
        </p:txBody>
      </p:sp>
      <p:pic>
        <p:nvPicPr>
          <p:cNvPr id="9" name="Content Placeholder 8">
            <a:extLst>
              <a:ext uri="{FF2B5EF4-FFF2-40B4-BE49-F238E27FC236}">
                <a16:creationId xmlns:a16="http://schemas.microsoft.com/office/drawing/2014/main" id="{1C41FAE0-B1F2-4557-A5DA-BB66487A9F0C}"/>
              </a:ext>
            </a:extLst>
          </p:cNvPr>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t="-1" r="32372" b="31501"/>
          <a:stretch/>
        </p:blipFill>
        <p:spPr bwMode="auto">
          <a:xfrm rot="5400000">
            <a:off x="4278285" y="2531209"/>
            <a:ext cx="3669561" cy="3231355"/>
          </a:xfrm>
          <a:prstGeom prst="rect">
            <a:avLst/>
          </a:prstGeom>
          <a:noFill/>
          <a:ln>
            <a:noFill/>
          </a:ln>
          <a:extLst>
            <a:ext uri="{53640926-AAD7-44D8-BBD7-CCE9431645EC}">
              <a14:shadowObscured xmlns:a14="http://schemas.microsoft.com/office/drawing/2010/main"/>
            </a:ext>
          </a:extLst>
        </p:spPr>
      </p:pic>
      <p:sp>
        <p:nvSpPr>
          <p:cNvPr id="7" name="Content Placeholder 6">
            <a:extLst>
              <a:ext uri="{FF2B5EF4-FFF2-40B4-BE49-F238E27FC236}">
                <a16:creationId xmlns:a16="http://schemas.microsoft.com/office/drawing/2014/main" id="{1F226602-1E00-4194-9CE7-4BFDFB7A7D07}"/>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9712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610B-38FB-4639-A859-F6C4909816B5}"/>
              </a:ext>
            </a:extLst>
          </p:cNvPr>
          <p:cNvSpPr>
            <a:spLocks noGrp="1"/>
          </p:cNvSpPr>
          <p:nvPr>
            <p:ph type="title"/>
          </p:nvPr>
        </p:nvSpPr>
        <p:spPr/>
        <p:txBody>
          <a:bodyPr>
            <a:normAutofit fontScale="90000"/>
          </a:bodyPr>
          <a:lstStyle/>
          <a:p>
            <a:r>
              <a:rPr lang="en-US" dirty="0"/>
              <a:t>UC Davis Arboretum “All Star” Roses</a:t>
            </a:r>
          </a:p>
        </p:txBody>
      </p:sp>
      <p:sp>
        <p:nvSpPr>
          <p:cNvPr id="6" name="Text Placeholder 5">
            <a:extLst>
              <a:ext uri="{FF2B5EF4-FFF2-40B4-BE49-F238E27FC236}">
                <a16:creationId xmlns:a16="http://schemas.microsoft.com/office/drawing/2014/main" id="{8289D68F-A464-4581-B5AF-B5891046E200}"/>
              </a:ext>
            </a:extLst>
          </p:cNvPr>
          <p:cNvSpPr>
            <a:spLocks noGrp="1"/>
          </p:cNvSpPr>
          <p:nvPr>
            <p:ph type="body" idx="1"/>
          </p:nvPr>
        </p:nvSpPr>
        <p:spPr>
          <a:xfrm>
            <a:off x="457200" y="1535113"/>
            <a:ext cx="4040188" cy="934338"/>
          </a:xfrm>
        </p:spPr>
        <p:txBody>
          <a:bodyPr>
            <a:normAutofit/>
          </a:bodyPr>
          <a:lstStyle/>
          <a:p>
            <a:r>
              <a:rPr lang="en-US" i="1" dirty="0" err="1"/>
              <a:t>Mutabilis</a:t>
            </a:r>
            <a:r>
              <a:rPr lang="en-US" i="1" dirty="0"/>
              <a:t> </a:t>
            </a:r>
            <a:r>
              <a:rPr lang="en-US" dirty="0"/>
              <a:t>  ‘butterfly rose’</a:t>
            </a:r>
          </a:p>
        </p:txBody>
      </p:sp>
      <p:pic>
        <p:nvPicPr>
          <p:cNvPr id="4" name="Content Placeholder 3" descr=" butterfly rose">
            <a:extLst>
              <a:ext uri="{FF2B5EF4-FFF2-40B4-BE49-F238E27FC236}">
                <a16:creationId xmlns:a16="http://schemas.microsoft.com/office/drawing/2014/main" id="{FED56734-1A8E-481F-9177-3226EF31989D}"/>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57199" y="2425709"/>
            <a:ext cx="2816578" cy="1429448"/>
          </a:xfrm>
          <a:prstGeom prst="rect">
            <a:avLst/>
          </a:prstGeom>
          <a:noFill/>
          <a:ln>
            <a:noFill/>
          </a:ln>
        </p:spPr>
      </p:pic>
      <p:sp>
        <p:nvSpPr>
          <p:cNvPr id="7" name="Text Placeholder 6">
            <a:extLst>
              <a:ext uri="{FF2B5EF4-FFF2-40B4-BE49-F238E27FC236}">
                <a16:creationId xmlns:a16="http://schemas.microsoft.com/office/drawing/2014/main" id="{22D0C598-A749-4928-A922-8BB32BDBBEBE}"/>
              </a:ext>
            </a:extLst>
          </p:cNvPr>
          <p:cNvSpPr>
            <a:spLocks noGrp="1"/>
          </p:cNvSpPr>
          <p:nvPr>
            <p:ph type="body" sz="quarter" idx="3"/>
          </p:nvPr>
        </p:nvSpPr>
        <p:spPr>
          <a:xfrm>
            <a:off x="2819400" y="1031875"/>
            <a:ext cx="5867401" cy="2854326"/>
          </a:xfrm>
        </p:spPr>
        <p:txBody>
          <a:bodyPr>
            <a:normAutofit/>
          </a:bodyPr>
          <a:lstStyle/>
          <a:p>
            <a:r>
              <a:rPr lang="en-US" dirty="0"/>
              <a:t>                                                        </a:t>
            </a:r>
            <a:r>
              <a:rPr lang="en-US" i="1" dirty="0" err="1"/>
              <a:t>Perle</a:t>
            </a:r>
            <a:r>
              <a:rPr lang="en-US" i="1" dirty="0"/>
              <a:t> de Or</a:t>
            </a:r>
          </a:p>
        </p:txBody>
      </p:sp>
      <p:pic>
        <p:nvPicPr>
          <p:cNvPr id="9" name="Content Placeholder 10" descr=" golden pearl polyantha rose">
            <a:extLst>
              <a:ext uri="{FF2B5EF4-FFF2-40B4-BE49-F238E27FC236}">
                <a16:creationId xmlns:a16="http://schemas.microsoft.com/office/drawing/2014/main" id="{8BD79909-4E30-4D57-A892-C9BE28768767}"/>
              </a:ext>
            </a:extLst>
          </p:cNvPr>
          <p:cNvPicPr>
            <a:picLocks noGrp="1"/>
          </p:cNvPicPr>
          <p:nvPr>
            <p:ph sz="quarter" idx="4"/>
          </p:nvPr>
        </p:nvPicPr>
        <p:blipFill rotWithShape="1">
          <a:blip r:embed="rId4">
            <a:extLst>
              <a:ext uri="{28A0092B-C50C-407E-A947-70E740481C1C}">
                <a14:useLocalDpi xmlns:a14="http://schemas.microsoft.com/office/drawing/2010/main" val="0"/>
              </a:ext>
            </a:extLst>
          </a:blip>
          <a:srcRect l="11487" r="17334"/>
          <a:stretch/>
        </p:blipFill>
        <p:spPr bwMode="auto">
          <a:xfrm>
            <a:off x="6326036" y="1937195"/>
            <a:ext cx="2360764" cy="1429449"/>
          </a:xfrm>
          <a:prstGeom prst="rect">
            <a:avLst/>
          </a:prstGeom>
          <a:noFill/>
          <a:ln>
            <a:noFill/>
          </a:ln>
          <a:extLst>
            <a:ext uri="{53640926-AAD7-44D8-BBD7-CCE9431645EC}">
              <a14:shadowObscured xmlns:a14="http://schemas.microsoft.com/office/drawing/2010/main"/>
            </a:ext>
          </a:extLst>
        </p:spPr>
      </p:pic>
      <p:pic>
        <p:nvPicPr>
          <p:cNvPr id="10" name="Content Placeholder 7">
            <a:extLst>
              <a:ext uri="{FF2B5EF4-FFF2-40B4-BE49-F238E27FC236}">
                <a16:creationId xmlns:a16="http://schemas.microsoft.com/office/drawing/2014/main" id="{014F6CBA-E670-4998-A0B8-72B8A05636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0" t="15931" r="29213"/>
          <a:stretch/>
        </p:blipFill>
        <p:spPr>
          <a:xfrm rot="5400000">
            <a:off x="3816289" y="3980751"/>
            <a:ext cx="2014427" cy="1881772"/>
          </a:xfrm>
          <a:prstGeom prst="rect">
            <a:avLst/>
          </a:prstGeom>
        </p:spPr>
      </p:pic>
      <p:sp>
        <p:nvSpPr>
          <p:cNvPr id="11" name="TextBox 10">
            <a:extLst>
              <a:ext uri="{FF2B5EF4-FFF2-40B4-BE49-F238E27FC236}">
                <a16:creationId xmlns:a16="http://schemas.microsoft.com/office/drawing/2014/main" id="{60050102-6C00-48F9-A5EA-9E3DBD10BA86}"/>
              </a:ext>
            </a:extLst>
          </p:cNvPr>
          <p:cNvSpPr txBox="1"/>
          <p:nvPr/>
        </p:nvSpPr>
        <p:spPr>
          <a:xfrm>
            <a:off x="2965462" y="3260524"/>
            <a:ext cx="4572000" cy="461665"/>
          </a:xfrm>
          <a:prstGeom prst="rect">
            <a:avLst/>
          </a:prstGeom>
          <a:noFill/>
        </p:spPr>
        <p:txBody>
          <a:bodyPr wrap="square">
            <a:spAutoFit/>
          </a:bodyPr>
          <a:lstStyle/>
          <a:p>
            <a:r>
              <a:rPr lang="en-US" sz="2400" dirty="0"/>
              <a:t>           </a:t>
            </a:r>
            <a:r>
              <a:rPr lang="en-US" sz="2400" dirty="0" err="1"/>
              <a:t>G</a:t>
            </a:r>
            <a:r>
              <a:rPr lang="en-US" sz="2400" b="1" i="1" dirty="0" err="1">
                <a:solidFill>
                  <a:schemeClr val="tx2"/>
                </a:solidFill>
              </a:rPr>
              <a:t>russ</a:t>
            </a:r>
            <a:r>
              <a:rPr lang="en-US" sz="2400" b="1" i="1" dirty="0">
                <a:solidFill>
                  <a:schemeClr val="tx2"/>
                </a:solidFill>
              </a:rPr>
              <a:t> an Aachen</a:t>
            </a:r>
          </a:p>
        </p:txBody>
      </p:sp>
    </p:spTree>
    <p:extLst>
      <p:ext uri="{BB962C8B-B14F-4D97-AF65-F5344CB8AC3E}">
        <p14:creationId xmlns:p14="http://schemas.microsoft.com/office/powerpoint/2010/main" val="268414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dirty="0"/>
              <a:t>           Cultural Practices: Planting</a:t>
            </a:r>
          </a:p>
        </p:txBody>
      </p:sp>
      <p:sp>
        <p:nvSpPr>
          <p:cNvPr id="5" name="Text Placeholder 4"/>
          <p:cNvSpPr>
            <a:spLocks noGrp="1"/>
          </p:cNvSpPr>
          <p:nvPr>
            <p:ph idx="1"/>
          </p:nvPr>
        </p:nvSpPr>
        <p:spPr>
          <a:xfrm>
            <a:off x="76200" y="1874837"/>
            <a:ext cx="8623663" cy="4525963"/>
          </a:xfrm>
        </p:spPr>
        <p:txBody>
          <a:bodyPr>
            <a:normAutofit lnSpcReduction="10000"/>
          </a:bodyPr>
          <a:lstStyle/>
          <a:p>
            <a:pPr>
              <a:buFont typeface="Arial" panose="020B0604020202020204" pitchFamily="34" charset="0"/>
              <a:buChar char="•"/>
            </a:pPr>
            <a:r>
              <a:rPr lang="en-US" sz="2400" dirty="0"/>
              <a:t>Optimal soil: pH above 6.5, best at 7.0, well-drained</a:t>
            </a:r>
          </a:p>
          <a:p>
            <a:pPr marL="0" indent="0">
              <a:buNone/>
            </a:pPr>
            <a:r>
              <a:rPr lang="en-US" sz="2400" dirty="0"/>
              <a:t>                     with organic amendments</a:t>
            </a:r>
          </a:p>
          <a:p>
            <a:pPr>
              <a:buFont typeface="Arial" panose="020B0604020202020204" pitchFamily="34" charset="0"/>
              <a:buChar char="•"/>
            </a:pPr>
            <a:r>
              <a:rPr lang="en-US" sz="2400" dirty="0"/>
              <a:t>Sun Exposure:  at least 6 hours</a:t>
            </a:r>
          </a:p>
          <a:p>
            <a:pPr>
              <a:buFont typeface="Arial" panose="020B0604020202020204" pitchFamily="34" charset="0"/>
              <a:buChar char="•"/>
            </a:pPr>
            <a:endParaRPr lang="en-US" sz="2400" dirty="0"/>
          </a:p>
          <a:p>
            <a:pPr>
              <a:buFont typeface="Arial" panose="020B0604020202020204" pitchFamily="34" charset="0"/>
              <a:buChar char="•"/>
            </a:pPr>
            <a:r>
              <a:rPr lang="en-US" sz="2400" dirty="0"/>
              <a:t>Position: graft at soil level, or if </a:t>
            </a:r>
            <a:r>
              <a:rPr lang="en-US" sz="2400" dirty="0" err="1"/>
              <a:t>ungrafted</a:t>
            </a:r>
            <a:r>
              <a:rPr lang="en-US" sz="2400" dirty="0"/>
              <a:t>, same level as in pot</a:t>
            </a:r>
          </a:p>
          <a:p>
            <a:pPr>
              <a:buFont typeface="Arial" panose="020B0604020202020204" pitchFamily="34" charset="0"/>
              <a:buChar char="•"/>
            </a:pPr>
            <a:endParaRPr lang="en-US" sz="2400" dirty="0"/>
          </a:p>
          <a:p>
            <a:pPr>
              <a:buFont typeface="Arial" panose="020B0604020202020204" pitchFamily="34" charset="0"/>
              <a:buChar char="•"/>
            </a:pPr>
            <a:r>
              <a:rPr lang="en-US" sz="2400" dirty="0"/>
              <a:t>Separate plants several feet apart for garden roses					 </a:t>
            </a:r>
          </a:p>
          <a:p>
            <a:pPr>
              <a:buFont typeface="Arial" panose="020B0604020202020204" pitchFamily="34" charset="0"/>
              <a:buChar char="•"/>
            </a:pPr>
            <a:r>
              <a:rPr lang="en-US" sz="2400" dirty="0"/>
              <a:t>Bare-root plants:  keep moist &amp; cool, plant soon; form a soil “cone” support, fill in</a:t>
            </a:r>
          </a:p>
          <a:p>
            <a:pPr marL="0" indent="0">
              <a:buNone/>
            </a:pPr>
            <a:endParaRPr lang="en-US" sz="2400" dirty="0"/>
          </a:p>
        </p:txBody>
      </p:sp>
    </p:spTree>
    <p:extLst>
      <p:ext uri="{BB962C8B-B14F-4D97-AF65-F5344CB8AC3E}">
        <p14:creationId xmlns:p14="http://schemas.microsoft.com/office/powerpoint/2010/main" val="201121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dirty="0"/>
              <a:t>           Cultural Practices: Ongoing</a:t>
            </a:r>
          </a:p>
        </p:txBody>
      </p:sp>
      <p:sp>
        <p:nvSpPr>
          <p:cNvPr id="5" name="Text Placeholder 4"/>
          <p:cNvSpPr>
            <a:spLocks noGrp="1"/>
          </p:cNvSpPr>
          <p:nvPr>
            <p:ph idx="1"/>
          </p:nvPr>
        </p:nvSpPr>
        <p:spPr>
          <a:xfrm>
            <a:off x="0" y="1874837"/>
            <a:ext cx="8699863" cy="4525963"/>
          </a:xfrm>
        </p:spPr>
        <p:txBody>
          <a:bodyPr>
            <a:normAutofit/>
          </a:bodyPr>
          <a:lstStyle/>
          <a:p>
            <a:pPr>
              <a:buFont typeface="Arial" panose="020B0604020202020204" pitchFamily="34" charset="0"/>
              <a:buChar char="•"/>
            </a:pPr>
            <a:r>
              <a:rPr lang="en-US" sz="2400" dirty="0"/>
              <a:t>Watering</a:t>
            </a:r>
          </a:p>
          <a:p>
            <a:pPr marL="0" indent="0">
              <a:buNone/>
            </a:pPr>
            <a:r>
              <a:rPr lang="en-US" sz="2400" dirty="0"/>
              <a:t>	“moderate” water</a:t>
            </a:r>
          </a:p>
          <a:p>
            <a:pPr marL="0" indent="0">
              <a:buNone/>
            </a:pPr>
            <a:r>
              <a:rPr lang="en-US" sz="2400" dirty="0"/>
              <a:t>	drip Irrigation around root crown</a:t>
            </a:r>
          </a:p>
          <a:p>
            <a:pPr marL="0" indent="0">
              <a:buNone/>
            </a:pPr>
            <a:r>
              <a:rPr lang="en-US" sz="2400" dirty="0"/>
              <a:t>	   -streamers</a:t>
            </a:r>
          </a:p>
          <a:p>
            <a:pPr marL="0" indent="0">
              <a:buNone/>
            </a:pPr>
            <a:r>
              <a:rPr lang="en-US" sz="2400" dirty="0"/>
              <a:t>	   -tubing with 6” emitter spacing</a:t>
            </a:r>
          </a:p>
          <a:p>
            <a:pPr>
              <a:buFont typeface="Arial" panose="020B0604020202020204" pitchFamily="34" charset="0"/>
              <a:buChar char="•"/>
            </a:pPr>
            <a:r>
              <a:rPr lang="en-US" sz="2400" dirty="0"/>
              <a:t>Fertilizing</a:t>
            </a:r>
          </a:p>
          <a:p>
            <a:pPr marL="0" indent="0">
              <a:buNone/>
            </a:pPr>
            <a:r>
              <a:rPr lang="en-US" sz="2400" dirty="0"/>
              <a:t>	 after pruning and each bloom cycle (once for once bloomer)</a:t>
            </a:r>
          </a:p>
          <a:p>
            <a:pPr marL="0" indent="0">
              <a:buNone/>
            </a:pPr>
            <a:r>
              <a:rPr lang="en-US" sz="2400" dirty="0"/>
              <a:t>	 organic</a:t>
            </a:r>
          </a:p>
        </p:txBody>
      </p:sp>
    </p:spTree>
    <p:extLst>
      <p:ext uri="{BB962C8B-B14F-4D97-AF65-F5344CB8AC3E}">
        <p14:creationId xmlns:p14="http://schemas.microsoft.com/office/powerpoint/2010/main" val="140238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2D7B7-E1B9-451F-9438-F484E894C7AA}"/>
              </a:ext>
            </a:extLst>
          </p:cNvPr>
          <p:cNvSpPr>
            <a:spLocks noGrp="1"/>
          </p:cNvSpPr>
          <p:nvPr>
            <p:ph type="title"/>
          </p:nvPr>
        </p:nvSpPr>
        <p:spPr/>
        <p:txBody>
          <a:bodyPr>
            <a:normAutofit/>
          </a:bodyPr>
          <a:lstStyle/>
          <a:p>
            <a:pPr algn="l"/>
            <a:r>
              <a:rPr lang="en-US" sz="3600" dirty="0"/>
              <a:t>           Cultural Practices: Pruning</a:t>
            </a:r>
          </a:p>
        </p:txBody>
      </p:sp>
      <p:sp>
        <p:nvSpPr>
          <p:cNvPr id="5" name="Text Placeholder 4"/>
          <p:cNvSpPr>
            <a:spLocks noGrp="1"/>
          </p:cNvSpPr>
          <p:nvPr>
            <p:ph idx="1"/>
          </p:nvPr>
        </p:nvSpPr>
        <p:spPr>
          <a:xfrm>
            <a:off x="228600" y="1600201"/>
            <a:ext cx="8458200" cy="4038600"/>
          </a:xfrm>
        </p:spPr>
        <p:txBody>
          <a:bodyPr>
            <a:normAutofit fontScale="25000" lnSpcReduction="20000"/>
          </a:bodyPr>
          <a:lstStyle/>
          <a:p>
            <a:pPr marL="0" indent="0">
              <a:buNone/>
            </a:pPr>
            <a:r>
              <a:rPr lang="en-US" sz="9600" dirty="0"/>
              <a:t>          </a:t>
            </a:r>
          </a:p>
          <a:p>
            <a:pPr marL="0" indent="0">
              <a:buNone/>
            </a:pPr>
            <a:r>
              <a:rPr lang="en-US" sz="9600" dirty="0"/>
              <a:t>   Why Prune in winter? (For repeat bloomers)</a:t>
            </a:r>
          </a:p>
          <a:p>
            <a:pPr marL="0" indent="0">
              <a:buNone/>
            </a:pPr>
            <a:br>
              <a:rPr lang="en-US" sz="9600" dirty="0"/>
            </a:br>
            <a:endParaRPr lang="en-US" sz="9600" dirty="0"/>
          </a:p>
          <a:p>
            <a:pPr marL="400050" lvl="1" indent="0">
              <a:buNone/>
            </a:pPr>
            <a:r>
              <a:rPr lang="en-US" sz="8800" dirty="0"/>
              <a:t>       **to keep the plant healthy  (removal of diseased, dead </a:t>
            </a:r>
          </a:p>
          <a:p>
            <a:pPr marL="400050" lvl="1" indent="0">
              <a:buNone/>
            </a:pPr>
            <a:r>
              <a:rPr lang="en-US" sz="8800" dirty="0"/>
              <a:t>	         or dying wood, and crossing branches)</a:t>
            </a:r>
          </a:p>
          <a:p>
            <a:pPr marL="400050" lvl="1" indent="0">
              <a:buNone/>
            </a:pPr>
            <a:r>
              <a:rPr lang="en-US" sz="8800" dirty="0"/>
              <a:t>	** to open up the plant for air circulation        </a:t>
            </a:r>
          </a:p>
          <a:p>
            <a:pPr marL="400050" lvl="1" indent="0">
              <a:buNone/>
            </a:pPr>
            <a:r>
              <a:rPr lang="en-US" sz="8800" dirty="0"/>
              <a:t>         -to influence the flowering periods</a:t>
            </a:r>
          </a:p>
          <a:p>
            <a:pPr marL="400050" lvl="1" indent="0">
              <a:buNone/>
            </a:pPr>
            <a:r>
              <a:rPr lang="en-US" sz="8800" dirty="0"/>
              <a:t>         -to shape the plant and decrease prickly branch hazard</a:t>
            </a:r>
          </a:p>
          <a:p>
            <a:pPr marL="400050" lvl="1" indent="0">
              <a:buNone/>
            </a:pPr>
            <a:endParaRPr lang="en-US" sz="8800" dirty="0"/>
          </a:p>
          <a:p>
            <a:pPr marL="400050" lvl="1" indent="0">
              <a:buNone/>
            </a:pPr>
            <a:r>
              <a:rPr lang="en-US" sz="8800" dirty="0"/>
              <a:t>&lt;Same principles apply to one-time seasonal bloomers&gt;</a:t>
            </a:r>
          </a:p>
          <a:p>
            <a:pPr marL="0" indent="0"/>
            <a:r>
              <a:rPr lang="en-US" sz="9600" dirty="0"/>
              <a:t>   </a:t>
            </a:r>
          </a:p>
          <a:p>
            <a:pPr>
              <a:buFont typeface="Arial" panose="020B0604020202020204" pitchFamily="34" charset="0"/>
              <a:buChar char="•"/>
            </a:pPr>
            <a:endParaRPr lang="en-US" sz="9600" dirty="0"/>
          </a:p>
          <a:p>
            <a:pPr marL="0" indent="0">
              <a:buNone/>
            </a:pPr>
            <a:endParaRPr lang="en-US" dirty="0"/>
          </a:p>
          <a:p>
            <a:pPr marL="0" indent="0">
              <a:buNone/>
            </a:pPr>
            <a:br>
              <a:rPr lang="en-US" sz="4400" dirty="0"/>
            </a:br>
            <a:endParaRPr lang="en-US" sz="4400" dirty="0"/>
          </a:p>
        </p:txBody>
      </p:sp>
    </p:spTree>
    <p:extLst>
      <p:ext uri="{BB962C8B-B14F-4D97-AF65-F5344CB8AC3E}">
        <p14:creationId xmlns:p14="http://schemas.microsoft.com/office/powerpoint/2010/main" val="17320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latin typeface="Arial" pitchFamily="34" charset="0"/>
                <a:cs typeface="Arial" pitchFamily="34" charset="0"/>
              </a:rPr>
              <a:t>          Prepare to Prune a Rose Plant</a:t>
            </a:r>
          </a:p>
        </p:txBody>
      </p:sp>
      <p:sp>
        <p:nvSpPr>
          <p:cNvPr id="3" name="Content Placeholder 2"/>
          <p:cNvSpPr>
            <a:spLocks noGrp="1"/>
          </p:cNvSpPr>
          <p:nvPr>
            <p:ph idx="1"/>
          </p:nvPr>
        </p:nvSpPr>
        <p:spPr>
          <a:xfrm>
            <a:off x="152400" y="1524000"/>
            <a:ext cx="8458200" cy="4525963"/>
          </a:xfrm>
        </p:spPr>
        <p:txBody>
          <a:bodyPr>
            <a:normAutofit lnSpcReduction="10000"/>
          </a:bodyPr>
          <a:lstStyle/>
          <a:p>
            <a:pPr lvl="2"/>
            <a:endParaRPr lang="en-US" dirty="0"/>
          </a:p>
          <a:p>
            <a:pPr lvl="2"/>
            <a:r>
              <a:rPr lang="en-US" dirty="0"/>
              <a:t>Identify the graft if applicable</a:t>
            </a:r>
          </a:p>
          <a:p>
            <a:pPr lvl="2"/>
            <a:r>
              <a:rPr lang="en-US" dirty="0"/>
              <a:t>Identify the wood health, leaf condition and branch condition</a:t>
            </a:r>
          </a:p>
          <a:p>
            <a:pPr lvl="2"/>
            <a:r>
              <a:rPr lang="en-US" dirty="0"/>
              <a:t>Select preferred canes</a:t>
            </a:r>
          </a:p>
          <a:p>
            <a:pPr lvl="2"/>
            <a:r>
              <a:rPr lang="en-US" dirty="0"/>
              <a:t>Start from the top height –or-from the bottom up</a:t>
            </a:r>
          </a:p>
          <a:p>
            <a:pPr lvl="2"/>
            <a:r>
              <a:rPr lang="en-US" dirty="0"/>
              <a:t>Decide how tall your finished plant should be</a:t>
            </a:r>
          </a:p>
          <a:p>
            <a:pPr lvl="2"/>
            <a:r>
              <a:rPr lang="en-US" dirty="0"/>
              <a:t>Use sharp, *clean tools</a:t>
            </a:r>
          </a:p>
          <a:p>
            <a:pPr lvl="2"/>
            <a:r>
              <a:rPr lang="en-US" dirty="0"/>
              <a:t>*Remove old mulch &amp; old leaves</a:t>
            </a:r>
          </a:p>
          <a:p>
            <a:pPr lvl="2"/>
            <a:r>
              <a:rPr lang="en-US" dirty="0"/>
              <a:t>Follow general guidelines</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06311"/>
          </a:xfrm>
        </p:spPr>
        <p:txBody>
          <a:bodyPr/>
          <a:lstStyle/>
          <a:p>
            <a:r>
              <a:rPr lang="en-US" sz="3200" dirty="0">
                <a:latin typeface="Arial" pitchFamily="34" charset="0"/>
                <a:cs typeface="Arial" pitchFamily="34" charset="0"/>
              </a:rPr>
              <a:t>Steps to pruning: Observations  </a:t>
            </a:r>
          </a:p>
        </p:txBody>
      </p:sp>
      <p:sp>
        <p:nvSpPr>
          <p:cNvPr id="3" name="Content Placeholder 2"/>
          <p:cNvSpPr>
            <a:spLocks noGrp="1"/>
          </p:cNvSpPr>
          <p:nvPr>
            <p:ph idx="1"/>
          </p:nvPr>
        </p:nvSpPr>
        <p:spPr>
          <a:xfrm>
            <a:off x="462844" y="1380949"/>
            <a:ext cx="8229600" cy="4525963"/>
          </a:xfrm>
        </p:spPr>
        <p:txBody>
          <a:bodyPr>
            <a:normAutofit lnSpcReduction="10000"/>
          </a:bodyPr>
          <a:lstStyle/>
          <a:p>
            <a:pPr>
              <a:buFont typeface="Arial" panose="020B0604020202020204" pitchFamily="34" charset="0"/>
              <a:buChar char="•"/>
            </a:pPr>
            <a:r>
              <a:rPr lang="en-US" sz="2000" dirty="0">
                <a:latin typeface="Arial" pitchFamily="34" charset="0"/>
                <a:cs typeface="Arial" pitchFamily="34" charset="0"/>
              </a:rPr>
              <a:t>Old canes are rough and rough or split; prickles are gray or white</a:t>
            </a:r>
          </a:p>
          <a:p>
            <a:pPr>
              <a:buFont typeface="Arial" panose="020B0604020202020204" pitchFamily="34" charset="0"/>
              <a:buChar char="•"/>
            </a:pPr>
            <a:r>
              <a:rPr lang="en-US" sz="2000" dirty="0">
                <a:latin typeface="Arial" pitchFamily="34" charset="0"/>
                <a:cs typeface="Arial" pitchFamily="34" charset="0"/>
              </a:rPr>
              <a:t>New canes are green and smooth; prickles are brownish</a:t>
            </a:r>
          </a:p>
          <a:p>
            <a:pPr>
              <a:buFont typeface="Arial" panose="020B0604020202020204" pitchFamily="34" charset="0"/>
              <a:buChar char="•"/>
            </a:pPr>
            <a:endParaRPr lang="en-US" sz="2000" dirty="0">
              <a:latin typeface="Arial" pitchFamily="34" charset="0"/>
              <a:cs typeface="Arial" pitchFamily="34" charset="0"/>
            </a:endParaRPr>
          </a:p>
          <a:p>
            <a:endParaRPr lang="en-US" sz="2000" dirty="0">
              <a:latin typeface="Arial" pitchFamily="34" charset="0"/>
              <a:cs typeface="Arial" pitchFamily="34" charset="0"/>
            </a:endParaRPr>
          </a:p>
          <a:p>
            <a:endParaRPr lang="en-US" sz="2000" dirty="0">
              <a:latin typeface="Arial" pitchFamily="34" charset="0"/>
              <a:cs typeface="Arial" pitchFamily="34" charset="0"/>
            </a:endParaRPr>
          </a:p>
          <a:p>
            <a:r>
              <a:rPr lang="en-US" sz="2000" dirty="0">
                <a:latin typeface="Arial" pitchFamily="34" charset="0"/>
                <a:cs typeface="Arial" pitchFamily="34" charset="0"/>
              </a:rPr>
              <a:t>Dead branches</a:t>
            </a:r>
          </a:p>
          <a:p>
            <a:endParaRPr lang="en-US" sz="2000" dirty="0">
              <a:latin typeface="Arial" pitchFamily="34" charset="0"/>
              <a:cs typeface="Arial" pitchFamily="34" charset="0"/>
            </a:endParaRPr>
          </a:p>
          <a:p>
            <a:r>
              <a:rPr lang="en-US" sz="2000" dirty="0">
                <a:latin typeface="Arial" pitchFamily="34" charset="0"/>
                <a:cs typeface="Arial" pitchFamily="34" charset="0"/>
              </a:rPr>
              <a:t>Crossing branches</a:t>
            </a:r>
          </a:p>
          <a:p>
            <a:endParaRPr lang="en-US" sz="2000" dirty="0">
              <a:latin typeface="Arial" pitchFamily="34" charset="0"/>
              <a:cs typeface="Arial" pitchFamily="34" charset="0"/>
            </a:endParaRPr>
          </a:p>
          <a:p>
            <a:r>
              <a:rPr lang="en-US" sz="2000" dirty="0">
                <a:latin typeface="Arial" pitchFamily="34" charset="0"/>
                <a:cs typeface="Arial" pitchFamily="34" charset="0"/>
              </a:rPr>
              <a:t>Cluttered center</a:t>
            </a:r>
          </a:p>
          <a:p>
            <a:pPr>
              <a:buNone/>
            </a:pPr>
            <a:endParaRPr lang="en-US" sz="2000" dirty="0">
              <a:latin typeface="Arial" pitchFamily="34" charset="0"/>
              <a:cs typeface="Arial" pitchFamily="34" charset="0"/>
            </a:endParaRPr>
          </a:p>
          <a:p>
            <a:pPr>
              <a:buNone/>
            </a:pPr>
            <a:r>
              <a:rPr lang="en-US" sz="2000" dirty="0">
                <a:latin typeface="Arial" pitchFamily="34" charset="0"/>
                <a:cs typeface="Arial" pitchFamily="34" charset="0"/>
              </a:rPr>
              <a:t> Look for suckers                                                      Know the bud union</a:t>
            </a:r>
          </a:p>
        </p:txBody>
      </p:sp>
      <p:pic>
        <p:nvPicPr>
          <p:cNvPr id="5" name="Picture 4">
            <a:extLst>
              <a:ext uri="{FF2B5EF4-FFF2-40B4-BE49-F238E27FC236}">
                <a16:creationId xmlns:a16="http://schemas.microsoft.com/office/drawing/2014/main" id="{C2AA552D-4F60-4279-9A21-E045856E7D4F}"/>
              </a:ext>
            </a:extLst>
          </p:cNvPr>
          <p:cNvPicPr/>
          <p:nvPr/>
        </p:nvPicPr>
        <p:blipFill rotWithShape="1">
          <a:blip r:embed="rId3" cstate="print"/>
          <a:srcRect l="8231" t="8425" r="7922" b="17766"/>
          <a:stretch/>
        </p:blipFill>
        <p:spPr bwMode="auto">
          <a:xfrm>
            <a:off x="2743200" y="2743200"/>
            <a:ext cx="3429000" cy="3733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48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868362"/>
          </a:xfrm>
        </p:spPr>
        <p:txBody>
          <a:bodyPr/>
          <a:lstStyle/>
          <a:p>
            <a:pPr algn="l" eaLnBrk="1" hangingPunct="1"/>
            <a:r>
              <a:rPr lang="en-US" sz="3200" dirty="0">
                <a:latin typeface="Arial" pitchFamily="34" charset="0"/>
                <a:cs typeface="Arial" pitchFamily="34" charset="0"/>
              </a:rPr>
              <a:t>           How to Prune </a:t>
            </a:r>
            <a:r>
              <a:rPr lang="en-US" dirty="0"/>
              <a:t> </a:t>
            </a:r>
            <a:endParaRPr lang="en-US" sz="2800" i="1" dirty="0"/>
          </a:p>
        </p:txBody>
      </p:sp>
      <p:sp>
        <p:nvSpPr>
          <p:cNvPr id="4099" name="Rectangle 3"/>
          <p:cNvSpPr>
            <a:spLocks noGrp="1" noChangeArrowheads="1"/>
          </p:cNvSpPr>
          <p:nvPr>
            <p:ph type="body" idx="1"/>
          </p:nvPr>
        </p:nvSpPr>
        <p:spPr>
          <a:xfrm>
            <a:off x="457200" y="1295400"/>
            <a:ext cx="8229600" cy="5257800"/>
          </a:xfrm>
        </p:spPr>
        <p:txBody>
          <a:bodyPr/>
          <a:lstStyle/>
          <a:p>
            <a:pPr eaLnBrk="1" hangingPunct="1"/>
            <a:r>
              <a:rPr lang="en-US" dirty="0"/>
              <a:t>        General Guidelines</a:t>
            </a:r>
          </a:p>
          <a:p>
            <a:pPr lvl="1" eaLnBrk="1" hangingPunct="1">
              <a:buFont typeface="Arial" panose="020B0604020202020204" pitchFamily="34" charset="0"/>
              <a:buChar char="•"/>
            </a:pPr>
            <a:r>
              <a:rPr lang="en-US" dirty="0"/>
              <a:t>Remove dead, unproductive or diseased wood</a:t>
            </a:r>
          </a:p>
          <a:p>
            <a:pPr lvl="1" eaLnBrk="1" hangingPunct="1">
              <a:buFont typeface="Arial" panose="020B0604020202020204" pitchFamily="34" charset="0"/>
              <a:buChar char="•"/>
            </a:pPr>
            <a:r>
              <a:rPr lang="en-US" dirty="0"/>
              <a:t>Remove crossing branches &amp; twiggy growth</a:t>
            </a:r>
          </a:p>
          <a:p>
            <a:pPr lvl="1" eaLnBrk="1" hangingPunct="1">
              <a:buFont typeface="Arial" panose="020B0604020202020204" pitchFamily="34" charset="0"/>
              <a:buChar char="•"/>
            </a:pPr>
            <a:r>
              <a:rPr lang="en-US" dirty="0"/>
              <a:t>Shape the plant </a:t>
            </a:r>
          </a:p>
          <a:p>
            <a:pPr marL="914400" lvl="2" indent="0" eaLnBrk="1" hangingPunct="1">
              <a:buNone/>
            </a:pPr>
            <a:r>
              <a:rPr lang="en-US" sz="2000" dirty="0"/>
              <a:t>--Increase air circulation; open center, 3-6 canes</a:t>
            </a:r>
          </a:p>
          <a:p>
            <a:pPr marL="914400" lvl="2" indent="0" eaLnBrk="1" hangingPunct="1">
              <a:buNone/>
            </a:pPr>
            <a:r>
              <a:rPr lang="en-US" sz="2000" dirty="0"/>
              <a:t>Create room to get around the plant</a:t>
            </a:r>
          </a:p>
          <a:p>
            <a:pPr lvl="1" eaLnBrk="1" hangingPunct="1">
              <a:buFont typeface="Arial" panose="020B0604020202020204" pitchFamily="34" charset="0"/>
              <a:buChar char="•"/>
            </a:pPr>
            <a:r>
              <a:rPr lang="en-US" dirty="0"/>
              <a:t>Remove 1/3 to 1/2 of the healthy wood  </a:t>
            </a:r>
          </a:p>
          <a:p>
            <a:pPr lvl="2" eaLnBrk="1" hangingPunct="1"/>
            <a:r>
              <a:rPr lang="en-US" dirty="0"/>
              <a:t>Encourage growth of flowering wood</a:t>
            </a:r>
          </a:p>
          <a:p>
            <a:pPr lvl="1" eaLnBrk="1" hangingPunct="1">
              <a:buFont typeface="Arial" panose="020B0604020202020204" pitchFamily="34" charset="0"/>
              <a:buChar char="•"/>
            </a:pPr>
            <a:r>
              <a:rPr lang="en-US" dirty="0"/>
              <a:t>Top-dress with compost &amp; replace mulch</a:t>
            </a:r>
            <a:endParaRPr lang="en-US" sz="2000" dirty="0"/>
          </a:p>
          <a:p>
            <a:pPr lvl="2" eaLnBrk="1" hangingPunct="1">
              <a:buNone/>
            </a:pPr>
            <a:endParaRPr lang="en-US" sz="2000" dirty="0"/>
          </a:p>
        </p:txBody>
      </p:sp>
      <p:sp>
        <p:nvSpPr>
          <p:cNvPr id="4100" name="Text Box 5"/>
          <p:cNvSpPr txBox="1">
            <a:spLocks noChangeArrowheads="1"/>
          </p:cNvSpPr>
          <p:nvPr/>
        </p:nvSpPr>
        <p:spPr bwMode="auto">
          <a:xfrm>
            <a:off x="4971760" y="5638800"/>
            <a:ext cx="184731" cy="400110"/>
          </a:xfrm>
          <a:prstGeom prst="rect">
            <a:avLst/>
          </a:prstGeom>
          <a:noFill/>
          <a:ln w="9525">
            <a:noFill/>
            <a:miter lim="800000"/>
            <a:headEnd/>
            <a:tailEnd/>
          </a:ln>
        </p:spPr>
        <p:txBody>
          <a:bodyPr wrap="none">
            <a:spAutoFit/>
          </a:bodyPr>
          <a:lstStyle/>
          <a:p>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Grp="1" noChangeArrowheads="1"/>
          </p:cNvSpPr>
          <p:nvPr>
            <p:ph type="title"/>
          </p:nvPr>
        </p:nvSpPr>
        <p:spPr>
          <a:xfrm>
            <a:off x="609600" y="274638"/>
            <a:ext cx="8077200" cy="868362"/>
          </a:xfrm>
        </p:spPr>
        <p:txBody>
          <a:bodyPr/>
          <a:lstStyle/>
          <a:p>
            <a:pPr algn="l" fontAlgn="auto">
              <a:spcAft>
                <a:spcPts val="0"/>
              </a:spcAft>
              <a:defRPr/>
            </a:pPr>
            <a:r>
              <a:rPr lang="en-US" sz="3200" dirty="0">
                <a:latin typeface="Arial" pitchFamily="34" charset="0"/>
                <a:cs typeface="Arial" pitchFamily="34" charset="0"/>
              </a:rPr>
              <a:t>          Steps to Pruning: Canes &amp; Cuts</a:t>
            </a:r>
          </a:p>
        </p:txBody>
      </p:sp>
      <p:sp>
        <p:nvSpPr>
          <p:cNvPr id="37892" name="Rectangle 11"/>
          <p:cNvSpPr>
            <a:spLocks noGrp="1" noChangeArrowheads="1"/>
          </p:cNvSpPr>
          <p:nvPr>
            <p:ph type="body" idx="4294967295"/>
          </p:nvPr>
        </p:nvSpPr>
        <p:spPr>
          <a:xfrm>
            <a:off x="-76200" y="1143000"/>
            <a:ext cx="8305800" cy="4983163"/>
          </a:xfrm>
        </p:spPr>
        <p:txBody>
          <a:bodyPr>
            <a:normAutofit lnSpcReduction="10000"/>
          </a:bodyPr>
          <a:lstStyle/>
          <a:p>
            <a:r>
              <a:rPr lang="en-US" sz="1800" dirty="0"/>
              <a:t>				</a:t>
            </a:r>
            <a:r>
              <a:rPr lang="en-US" sz="2000" dirty="0"/>
              <a:t>                                                                         </a:t>
            </a:r>
          </a:p>
          <a:p>
            <a:r>
              <a:rPr lang="en-US" sz="2000" dirty="0"/>
              <a:t>                                                                            Cut </a:t>
            </a:r>
            <a:r>
              <a:rPr lang="en-US" sz="1600" dirty="0"/>
              <a:t>1/4”-1/2” </a:t>
            </a:r>
            <a:r>
              <a:rPr lang="en-US" sz="2000" dirty="0"/>
              <a:t>diagonally above </a:t>
            </a:r>
          </a:p>
          <a:p>
            <a:pPr marL="0" indent="0"/>
            <a:r>
              <a:rPr lang="en-US" sz="2000" dirty="0"/>
              <a:t>                                                                            outward-facing bud.</a:t>
            </a:r>
          </a:p>
          <a:p>
            <a:pPr marL="0" indent="0"/>
            <a:r>
              <a:rPr lang="en-US" sz="2000" dirty="0"/>
              <a:t>                                                                                   (</a:t>
            </a:r>
            <a:r>
              <a:rPr lang="en-US" sz="1800" dirty="0"/>
              <a:t>No)</a:t>
            </a:r>
            <a:r>
              <a:rPr lang="en-US" sz="2000" dirty="0"/>
              <a:t>           (</a:t>
            </a:r>
            <a:r>
              <a:rPr lang="en-US" sz="1800" dirty="0"/>
              <a:t>No)   </a:t>
            </a:r>
            <a:r>
              <a:rPr lang="en-US" sz="2000" dirty="0"/>
              <a:t>           Y</a:t>
            </a:r>
            <a:r>
              <a:rPr lang="en-US" sz="1800" dirty="0"/>
              <a:t>es</a:t>
            </a:r>
          </a:p>
          <a:p>
            <a:pPr marL="0" indent="0"/>
            <a:r>
              <a:rPr lang="en-US" sz="2000" dirty="0"/>
              <a:t>                                                                            </a:t>
            </a:r>
          </a:p>
          <a:p>
            <a:pPr marL="0" indent="0"/>
            <a:r>
              <a:rPr lang="en-US" sz="2000" dirty="0"/>
              <a:t>          </a:t>
            </a:r>
          </a:p>
          <a:p>
            <a:pPr marL="0" indent="0"/>
            <a:endParaRPr lang="en-US" sz="2000" dirty="0"/>
          </a:p>
          <a:p>
            <a:pPr marL="0" indent="0"/>
            <a:r>
              <a:rPr lang="en-US" sz="2000" dirty="0"/>
              <a:t>                                                                          </a:t>
            </a:r>
          </a:p>
          <a:p>
            <a:pPr marL="0" indent="0"/>
            <a:endParaRPr lang="en-US" sz="2000" dirty="0"/>
          </a:p>
          <a:p>
            <a:pPr marL="0" indent="0"/>
            <a:r>
              <a:rPr lang="en-US" sz="2000" dirty="0"/>
              <a:t>				           Retain  3-6 canes (generally) </a:t>
            </a:r>
          </a:p>
          <a:p>
            <a:pPr marL="0" indent="0"/>
            <a:r>
              <a:rPr lang="en-US" sz="2000" dirty="0"/>
              <a:t>                                                                              </a:t>
            </a:r>
          </a:p>
          <a:p>
            <a:pPr marL="0" indent="0"/>
            <a:r>
              <a:rPr lang="en-US" sz="2000" dirty="0"/>
              <a:t>                                                                           Don’t retain </a:t>
            </a:r>
            <a:r>
              <a:rPr lang="en-US" sz="2000"/>
              <a:t>twigs &lt; </a:t>
            </a:r>
            <a:r>
              <a:rPr lang="en-US" sz="2000" dirty="0"/>
              <a:t>pencil-size   </a:t>
            </a:r>
          </a:p>
          <a:p>
            <a:pPr>
              <a:buFontTx/>
              <a:buNone/>
            </a:pPr>
            <a:r>
              <a:rPr lang="en-US" sz="2400" dirty="0"/>
              <a:t>             </a:t>
            </a:r>
            <a:r>
              <a:rPr lang="en-US" sz="2000" dirty="0"/>
              <a:t>New &amp; old canes                                                       </a:t>
            </a:r>
          </a:p>
        </p:txBody>
      </p:sp>
      <p:pic>
        <p:nvPicPr>
          <p:cNvPr id="9" name="Content Placeholder 8"/>
          <p:cNvPicPr>
            <a:picLocks noGrp="1"/>
          </p:cNvPicPr>
          <p:nvPr>
            <p:ph idx="1"/>
          </p:nvPr>
        </p:nvPicPr>
        <p:blipFill>
          <a:blip r:embed="rId3" cstate="print"/>
          <a:srcRect/>
          <a:stretch>
            <a:fillRect/>
          </a:stretch>
        </p:blipFill>
        <p:spPr bwMode="auto">
          <a:xfrm>
            <a:off x="4076700" y="2667000"/>
            <a:ext cx="3593157" cy="1155347"/>
          </a:xfrm>
          <a:prstGeom prst="rect">
            <a:avLst/>
          </a:prstGeom>
          <a:noFill/>
          <a:ln w="9525">
            <a:noFill/>
            <a:miter lim="800000"/>
            <a:headEnd/>
            <a:tailEnd/>
          </a:ln>
        </p:spPr>
      </p:pic>
      <p:pic>
        <p:nvPicPr>
          <p:cNvPr id="5" name="Picture 2" descr="C:\Users\Ann\Pictures\Master Gardeners\Roses 2016\new &amp; old branches.JPG">
            <a:extLst>
              <a:ext uri="{FF2B5EF4-FFF2-40B4-BE49-F238E27FC236}">
                <a16:creationId xmlns:a16="http://schemas.microsoft.com/office/drawing/2014/main" id="{1F6764D2-7B5C-4EE3-B489-F86DFC733A07}"/>
              </a:ext>
            </a:extLst>
          </p:cNvPr>
          <p:cNvPicPr>
            <a:picLocks noChangeAspect="1" noChangeArrowheads="1"/>
          </p:cNvPicPr>
          <p:nvPr/>
        </p:nvPicPr>
        <p:blipFill rotWithShape="1">
          <a:blip r:embed="rId4" cstate="print"/>
          <a:srcRect l="-10047" t="-2484" r="5246" b="2484"/>
          <a:stretch/>
        </p:blipFill>
        <p:spPr bwMode="auto">
          <a:xfrm>
            <a:off x="508299" y="1369660"/>
            <a:ext cx="3326802" cy="39512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lang="en-US" sz="3200" dirty="0">
                <a:latin typeface="Arial" pitchFamily="34" charset="0"/>
                <a:cs typeface="Arial" pitchFamily="34" charset="0"/>
              </a:rPr>
              <a:t>            Prune by Variety</a:t>
            </a:r>
          </a:p>
        </p:txBody>
      </p:sp>
      <p:sp>
        <p:nvSpPr>
          <p:cNvPr id="3" name="Content Placeholder 2"/>
          <p:cNvSpPr>
            <a:spLocks noGrp="1"/>
          </p:cNvSpPr>
          <p:nvPr>
            <p:ph idx="1"/>
          </p:nvPr>
        </p:nvSpPr>
        <p:spPr>
          <a:xfrm>
            <a:off x="457200" y="1219200"/>
            <a:ext cx="8229600" cy="4419601"/>
          </a:xfrm>
        </p:spPr>
        <p:txBody>
          <a:bodyPr>
            <a:normAutofit/>
          </a:bodyPr>
          <a:lstStyle/>
          <a:p>
            <a:r>
              <a:rPr lang="en-US" sz="2000" dirty="0"/>
              <a:t>   </a:t>
            </a:r>
          </a:p>
          <a:p>
            <a:r>
              <a:rPr lang="en-US" sz="2000" dirty="0"/>
              <a:t>                                                                                                Climber</a:t>
            </a:r>
          </a:p>
          <a:p>
            <a:endParaRPr lang="en-US" dirty="0"/>
          </a:p>
          <a:p>
            <a:r>
              <a:rPr lang="en-US" sz="2000" dirty="0"/>
              <a:t>           Standard garden rose</a:t>
            </a:r>
          </a:p>
          <a:p>
            <a:endParaRPr lang="en-US" dirty="0"/>
          </a:p>
          <a:p>
            <a:endParaRPr lang="en-US" sz="1800" dirty="0"/>
          </a:p>
          <a:p>
            <a:endParaRPr lang="en-US" sz="1800" dirty="0"/>
          </a:p>
          <a:p>
            <a:endParaRPr lang="en-US" sz="1800" dirty="0"/>
          </a:p>
          <a:p>
            <a:r>
              <a:rPr lang="en-US" sz="1800" dirty="0"/>
              <a:t>                                                                                                                                            		</a:t>
            </a:r>
          </a:p>
        </p:txBody>
      </p:sp>
      <p:pic>
        <p:nvPicPr>
          <p:cNvPr id="8" name="Picture 7" descr="Pruning Climbing Roses"/>
          <p:cNvPicPr/>
          <p:nvPr/>
        </p:nvPicPr>
        <p:blipFill>
          <a:blip r:embed="rId3" cstate="print"/>
          <a:srcRect/>
          <a:stretch>
            <a:fillRect/>
          </a:stretch>
        </p:blipFill>
        <p:spPr bwMode="auto">
          <a:xfrm>
            <a:off x="5410200" y="2286000"/>
            <a:ext cx="2286000" cy="2116455"/>
          </a:xfrm>
          <a:prstGeom prst="rect">
            <a:avLst/>
          </a:prstGeom>
          <a:noFill/>
          <a:ln w="38100" cmpd="sng">
            <a:solidFill>
              <a:srgbClr val="000000"/>
            </a:solidFill>
            <a:miter lim="800000"/>
            <a:headEnd/>
            <a:tailEnd/>
          </a:ln>
          <a:effectLst/>
        </p:spPr>
      </p:pic>
      <p:pic>
        <p:nvPicPr>
          <p:cNvPr id="10" name="Picture 9" descr="Pruning Grandiflora Roses Roses"/>
          <p:cNvPicPr/>
          <p:nvPr/>
        </p:nvPicPr>
        <p:blipFill>
          <a:blip r:embed="rId4" cstate="print"/>
          <a:srcRect/>
          <a:stretch>
            <a:fillRect/>
          </a:stretch>
        </p:blipFill>
        <p:spPr bwMode="auto">
          <a:xfrm>
            <a:off x="1010357" y="3200400"/>
            <a:ext cx="2743200" cy="2116455"/>
          </a:xfrm>
          <a:prstGeom prst="rect">
            <a:avLst/>
          </a:prstGeom>
          <a:noFill/>
          <a:ln w="38100" cmpd="sng">
            <a:solidFill>
              <a:srgbClr val="000000"/>
            </a:solid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p:spPr>
        <p:txBody>
          <a:bodyPr/>
          <a:lstStyle/>
          <a:p>
            <a:pPr algn="l"/>
            <a:r>
              <a:rPr lang="en-US" sz="3200" dirty="0"/>
              <a:t>             </a:t>
            </a:r>
            <a:r>
              <a:rPr lang="en-US" sz="3200" dirty="0">
                <a:latin typeface="Arial" panose="020B0604020202020204" pitchFamily="34" charset="0"/>
                <a:cs typeface="Arial" panose="020B0604020202020204" pitchFamily="34" charset="0"/>
              </a:rPr>
              <a:t>Guidelines:  Tree Roses</a:t>
            </a:r>
          </a:p>
        </p:txBody>
      </p:sp>
      <p:sp>
        <p:nvSpPr>
          <p:cNvPr id="6" name="Text Placeholder 5"/>
          <p:cNvSpPr>
            <a:spLocks noGrp="1"/>
          </p:cNvSpPr>
          <p:nvPr>
            <p:ph type="body" idx="1"/>
          </p:nvPr>
        </p:nvSpPr>
        <p:spPr>
          <a:xfrm>
            <a:off x="457200" y="1320448"/>
            <a:ext cx="4828822" cy="813152"/>
          </a:xfrm>
        </p:spPr>
        <p:txBody>
          <a:bodyPr>
            <a:normAutofit/>
          </a:bodyPr>
          <a:lstStyle/>
          <a:p>
            <a:r>
              <a:rPr lang="en-US" sz="2000" b="0" dirty="0"/>
              <a:t>                    </a:t>
            </a:r>
            <a:r>
              <a:rPr lang="en-US" b="0" dirty="0"/>
              <a:t>Select about 6 canes</a:t>
            </a:r>
          </a:p>
        </p:txBody>
      </p:sp>
      <p:pic>
        <p:nvPicPr>
          <p:cNvPr id="4" name="Content Placeholder 3" descr="http://www.rainforest2548.org/geminia.jpg"/>
          <p:cNvPicPr>
            <a:picLocks noGrp="1"/>
          </p:cNvPicPr>
          <p:nvPr>
            <p:ph sz="half" idx="2"/>
          </p:nvPr>
        </p:nvPicPr>
        <p:blipFill>
          <a:blip r:embed="rId3" cstate="print"/>
          <a:stretch>
            <a:fillRect/>
          </a:stretch>
        </p:blipFill>
        <p:spPr bwMode="auto">
          <a:xfrm>
            <a:off x="1202090" y="2136422"/>
            <a:ext cx="3951288" cy="3951288"/>
          </a:xfrm>
          <a:prstGeom prst="rect">
            <a:avLst/>
          </a:prstGeom>
          <a:noFill/>
          <a:ln w="9525">
            <a:noFill/>
            <a:miter lim="800000"/>
            <a:headEnd/>
            <a:tailEnd/>
          </a:ln>
        </p:spPr>
      </p:pic>
      <p:sp>
        <p:nvSpPr>
          <p:cNvPr id="7" name="Text Placeholder 6"/>
          <p:cNvSpPr>
            <a:spLocks noGrp="1"/>
          </p:cNvSpPr>
          <p:nvPr>
            <p:ph type="body" sz="quarter" idx="3"/>
          </p:nvPr>
        </p:nvSpPr>
        <p:spPr>
          <a:xfrm>
            <a:off x="5181600" y="1320448"/>
            <a:ext cx="3505200" cy="1041752"/>
          </a:xfrm>
        </p:spPr>
        <p:txBody>
          <a:bodyPr>
            <a:normAutofit/>
          </a:bodyPr>
          <a:lstStyle/>
          <a:p>
            <a:endParaRPr lang="en-US" dirty="0"/>
          </a:p>
          <a:p>
            <a:endParaRPr lang="en-US" dirty="0"/>
          </a:p>
          <a:p>
            <a:endParaRPr lang="en-US" dirty="0"/>
          </a:p>
        </p:txBody>
      </p:sp>
      <p:sp>
        <p:nvSpPr>
          <p:cNvPr id="8" name="Content Placeholder 7"/>
          <p:cNvSpPr>
            <a:spLocks noGrp="1"/>
          </p:cNvSpPr>
          <p:nvPr>
            <p:ph sz="quarter" idx="4"/>
          </p:nvPr>
        </p:nvSpPr>
        <p:spPr>
          <a:xfrm>
            <a:off x="5257800" y="2463448"/>
            <a:ext cx="4041775" cy="3951288"/>
          </a:xfrm>
        </p:spPr>
        <p:txBody>
          <a:bodyPr/>
          <a:lstStyle/>
          <a:p>
            <a:endParaRPr lang="en-US" sz="2400" b="0" dirty="0"/>
          </a:p>
          <a:p>
            <a:endParaRPr lang="en-US" dirty="0"/>
          </a:p>
          <a:p>
            <a:endParaRPr lang="en-US" sz="2400" b="0" dirty="0"/>
          </a:p>
          <a:p>
            <a:r>
              <a:rPr lang="en-US" sz="2400" b="0" dirty="0"/>
              <a:t>Open center, vase shape</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274638"/>
            <a:ext cx="8077200" cy="1143000"/>
          </a:xfrm>
        </p:spPr>
        <p:txBody>
          <a:bodyPr/>
          <a:lstStyle/>
          <a:p>
            <a:pPr algn="l" eaLnBrk="1" hangingPunct="1"/>
            <a:r>
              <a:rPr lang="en-US" sz="3200" dirty="0"/>
              <a:t>             </a:t>
            </a:r>
            <a:r>
              <a:rPr lang="en-US" sz="3200" dirty="0">
                <a:latin typeface="Arial" panose="020B0604020202020204" pitchFamily="34" charset="0"/>
                <a:cs typeface="Arial" panose="020B0604020202020204" pitchFamily="34" charset="0"/>
              </a:rPr>
              <a:t>General Guidelines</a:t>
            </a:r>
            <a:endParaRPr lang="en-US" sz="3200" i="1" dirty="0">
              <a:latin typeface="Arial" panose="020B0604020202020204" pitchFamily="34" charset="0"/>
              <a:cs typeface="Arial" panose="020B0604020202020204" pitchFamily="34" charset="0"/>
            </a:endParaRPr>
          </a:p>
        </p:txBody>
      </p:sp>
      <p:sp>
        <p:nvSpPr>
          <p:cNvPr id="7171" name="Rectangle 3"/>
          <p:cNvSpPr>
            <a:spLocks noGrp="1" noChangeArrowheads="1"/>
          </p:cNvSpPr>
          <p:nvPr>
            <p:ph type="body" idx="1"/>
          </p:nvPr>
        </p:nvSpPr>
        <p:spPr>
          <a:xfrm>
            <a:off x="457200" y="1341437"/>
            <a:ext cx="8229600" cy="4906963"/>
          </a:xfrm>
        </p:spPr>
        <p:txBody>
          <a:bodyPr/>
          <a:lstStyle/>
          <a:p>
            <a:pPr eaLnBrk="1" hangingPunct="1">
              <a:lnSpc>
                <a:spcPct val="90000"/>
              </a:lnSpc>
            </a:pPr>
            <a:r>
              <a:rPr lang="en-US" dirty="0"/>
              <a:t>       Landscape Roses</a:t>
            </a:r>
          </a:p>
          <a:p>
            <a:pPr lvl="1" eaLnBrk="1" hangingPunct="1">
              <a:lnSpc>
                <a:spcPct val="90000"/>
              </a:lnSpc>
            </a:pPr>
            <a:r>
              <a:rPr lang="en-US" sz="2000" dirty="0"/>
              <a:t>Leave </a:t>
            </a:r>
            <a:r>
              <a:rPr lang="en-US" sz="2000" dirty="0" err="1"/>
              <a:t>unpruned</a:t>
            </a:r>
            <a:r>
              <a:rPr lang="en-US" sz="2000" dirty="0"/>
              <a:t> or do “rejuvenation” pruning</a:t>
            </a:r>
          </a:p>
          <a:p>
            <a:pPr lvl="1" eaLnBrk="1" hangingPunct="1">
              <a:lnSpc>
                <a:spcPct val="90000"/>
              </a:lnSpc>
            </a:pPr>
            <a:endParaRPr lang="en-US" sz="2000" dirty="0"/>
          </a:p>
          <a:p>
            <a:pPr lvl="1" eaLnBrk="1" hangingPunct="1">
              <a:lnSpc>
                <a:spcPct val="90000"/>
              </a:lnSpc>
            </a:pPr>
            <a:r>
              <a:rPr lang="en-US" sz="2000" dirty="0"/>
              <a:t>Miniatures can be “headed”</a:t>
            </a:r>
          </a:p>
          <a:p>
            <a:pPr lvl="1" eaLnBrk="1" hangingPunct="1">
              <a:lnSpc>
                <a:spcPct val="90000"/>
              </a:lnSpc>
              <a:buNone/>
            </a:pPr>
            <a:endParaRPr lang="en-US" dirty="0"/>
          </a:p>
        </p:txBody>
      </p:sp>
      <p:pic>
        <p:nvPicPr>
          <p:cNvPr id="5" name="Picture 4" descr="Photo"/>
          <p:cNvPicPr/>
          <p:nvPr/>
        </p:nvPicPr>
        <p:blipFill>
          <a:blip r:embed="rId3" cstate="print"/>
          <a:srcRect t="-23013" b="15619"/>
          <a:stretch>
            <a:fillRect/>
          </a:stretch>
        </p:blipFill>
        <p:spPr bwMode="auto">
          <a:xfrm>
            <a:off x="1600200" y="2327452"/>
            <a:ext cx="4563745" cy="32004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74638"/>
            <a:ext cx="8001000" cy="1143000"/>
          </a:xfrm>
        </p:spPr>
        <p:txBody>
          <a:bodyPr/>
          <a:lstStyle/>
          <a:p>
            <a:pPr algn="l" eaLnBrk="1" hangingPunct="1"/>
            <a:r>
              <a:rPr lang="en-US" sz="3200" dirty="0">
                <a:latin typeface="Arial" pitchFamily="34" charset="0"/>
                <a:cs typeface="Arial" pitchFamily="34" charset="0"/>
              </a:rPr>
              <a:t>          Growth Season Pruning</a:t>
            </a:r>
          </a:p>
        </p:txBody>
      </p:sp>
      <p:sp>
        <p:nvSpPr>
          <p:cNvPr id="8195" name="Rectangle 3"/>
          <p:cNvSpPr>
            <a:spLocks noGrp="1" noChangeArrowheads="1"/>
          </p:cNvSpPr>
          <p:nvPr>
            <p:ph type="body" idx="1"/>
          </p:nvPr>
        </p:nvSpPr>
        <p:spPr>
          <a:xfrm>
            <a:off x="381000" y="1777895"/>
            <a:ext cx="7924800" cy="4038600"/>
          </a:xfrm>
        </p:spPr>
        <p:txBody>
          <a:bodyPr/>
          <a:lstStyle/>
          <a:p>
            <a:pPr eaLnBrk="1" hangingPunct="1">
              <a:buFontTx/>
              <a:buNone/>
            </a:pPr>
            <a:r>
              <a:rPr lang="en-US" dirty="0"/>
              <a:t>Deadheading  </a:t>
            </a:r>
          </a:p>
          <a:p>
            <a:pPr eaLnBrk="1" hangingPunct="1">
              <a:buFontTx/>
              <a:buNone/>
            </a:pPr>
            <a:endParaRPr lang="en-US" sz="2000" dirty="0"/>
          </a:p>
          <a:p>
            <a:r>
              <a:rPr lang="en-US" sz="2000" dirty="0"/>
              <a:t>-Promotes more flowering</a:t>
            </a:r>
          </a:p>
          <a:p>
            <a:pPr eaLnBrk="1" hangingPunct="1">
              <a:buFontTx/>
              <a:buNone/>
            </a:pPr>
            <a:r>
              <a:rPr lang="en-US" sz="2000" dirty="0"/>
              <a:t>-Reduces disease; use clean tools  </a:t>
            </a:r>
          </a:p>
          <a:p>
            <a:pPr eaLnBrk="1" hangingPunct="1">
              <a:buFontTx/>
              <a:buNone/>
            </a:pPr>
            <a:r>
              <a:rPr lang="en-US" sz="2000" dirty="0"/>
              <a:t>-Improves air circulation</a:t>
            </a:r>
          </a:p>
          <a:p>
            <a:pPr eaLnBrk="1" hangingPunct="1">
              <a:buFontTx/>
              <a:buNone/>
            </a:pPr>
            <a:endParaRPr lang="en-US" sz="2000" dirty="0">
              <a:solidFill>
                <a:srgbClr val="009900"/>
              </a:solidFill>
            </a:endParaRPr>
          </a:p>
          <a:p>
            <a:pPr eaLnBrk="1" hangingPunct="1">
              <a:buFontTx/>
              <a:buNone/>
            </a:pPr>
            <a:endParaRPr lang="en-US" sz="2400" dirty="0">
              <a:solidFill>
                <a:srgbClr val="009900"/>
              </a:solidFill>
            </a:endParaRPr>
          </a:p>
        </p:txBody>
      </p:sp>
      <p:pic>
        <p:nvPicPr>
          <p:cNvPr id="5" name="Picture 4">
            <a:extLst>
              <a:ext uri="{FF2B5EF4-FFF2-40B4-BE49-F238E27FC236}">
                <a16:creationId xmlns:a16="http://schemas.microsoft.com/office/drawing/2014/main" id="{CB37A3E3-D18B-4C44-AF9E-B0EB87484443}"/>
              </a:ext>
            </a:extLst>
          </p:cNvPr>
          <p:cNvPicPr/>
          <p:nvPr/>
        </p:nvPicPr>
        <p:blipFill rotWithShape="1">
          <a:blip r:embed="rId3" cstate="print">
            <a:extLst>
              <a:ext uri="{28A0092B-C50C-407E-A947-70E740481C1C}">
                <a14:useLocalDpi xmlns:a14="http://schemas.microsoft.com/office/drawing/2010/main" val="0"/>
              </a:ext>
            </a:extLst>
          </a:blip>
          <a:srcRect t="25961" r="1122" b="2086"/>
          <a:stretch/>
        </p:blipFill>
        <p:spPr bwMode="auto">
          <a:xfrm rot="5400000">
            <a:off x="3111395" y="2679805"/>
            <a:ext cx="4597610" cy="24384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pPr algn="l"/>
            <a:r>
              <a:rPr lang="en-US" sz="3200" b="1" dirty="0">
                <a:solidFill>
                  <a:srgbClr val="0033CC"/>
                </a:solidFill>
                <a:latin typeface="Georgia" pitchFamily="18" charset="0"/>
              </a:rPr>
              <a:t>     Integrated Pest Management (IPM)              </a:t>
            </a:r>
            <a:br>
              <a:rPr lang="en-US" sz="3200" b="1" dirty="0">
                <a:solidFill>
                  <a:srgbClr val="0033CC"/>
                </a:solidFill>
                <a:latin typeface="Georgia" pitchFamily="18" charset="0"/>
              </a:rPr>
            </a:br>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Black Spot</a:t>
            </a:r>
          </a:p>
        </p:txBody>
      </p:sp>
      <p:sp>
        <p:nvSpPr>
          <p:cNvPr id="3" name="Text Placeholder 2"/>
          <p:cNvSpPr>
            <a:spLocks noGrp="1"/>
          </p:cNvSpPr>
          <p:nvPr>
            <p:ph type="body" idx="1"/>
          </p:nvPr>
        </p:nvSpPr>
        <p:spPr>
          <a:xfrm>
            <a:off x="455613" y="1752600"/>
            <a:ext cx="4041775" cy="2046287"/>
          </a:xfrm>
        </p:spPr>
        <p:txBody>
          <a:bodyPr>
            <a:normAutofit fontScale="92500" lnSpcReduction="10000"/>
          </a:bodyPr>
          <a:lstStyle/>
          <a:p>
            <a:r>
              <a:rPr lang="en-US" sz="2000" b="0" dirty="0">
                <a:cs typeface="Arial" panose="020B0604020202020204" pitchFamily="34" charset="0"/>
              </a:rPr>
              <a:t>  </a:t>
            </a:r>
          </a:p>
          <a:p>
            <a:endParaRPr lang="en-US" sz="2000" b="0" dirty="0">
              <a:cs typeface="Arial" panose="020B0604020202020204" pitchFamily="34" charset="0"/>
            </a:endParaRPr>
          </a:p>
          <a:p>
            <a:r>
              <a:rPr lang="en-US" sz="2200" b="0" dirty="0">
                <a:cs typeface="Arial" panose="020B0604020202020204" pitchFamily="34" charset="0"/>
              </a:rPr>
              <a:t>Spots appear on upper surfaces of leaves &amp; succulent stems, sur-rounded by yellow margins</a:t>
            </a:r>
          </a:p>
          <a:p>
            <a:r>
              <a:rPr lang="en-US" sz="2200" b="0" dirty="0">
                <a:cs typeface="Arial" panose="020B0604020202020204" pitchFamily="34" charset="0"/>
              </a:rPr>
              <a:t>Leaves may drop </a:t>
            </a:r>
          </a:p>
          <a:p>
            <a:pPr>
              <a:buFontTx/>
              <a:buChar char="•"/>
            </a:pPr>
            <a:endParaRPr lang="en-US" sz="1800" dirty="0">
              <a:latin typeface="Arial" panose="020B0604020202020204" pitchFamily="34" charset="0"/>
              <a:cs typeface="Arial" panose="020B0604020202020204" pitchFamily="34" charset="0"/>
            </a:endParaRPr>
          </a:p>
          <a:p>
            <a:endParaRPr lang="en-US" sz="2000" b="0" dirty="0"/>
          </a:p>
        </p:txBody>
      </p:sp>
      <p:sp>
        <p:nvSpPr>
          <p:cNvPr id="4" name="Content Placeholder 3"/>
          <p:cNvSpPr>
            <a:spLocks noGrp="1"/>
          </p:cNvSpPr>
          <p:nvPr>
            <p:ph sz="half" idx="2"/>
          </p:nvPr>
        </p:nvSpPr>
        <p:spPr>
          <a:xfrm>
            <a:off x="304800" y="3200400"/>
            <a:ext cx="4192588" cy="3276600"/>
          </a:xfrm>
        </p:spPr>
        <p:txBody>
          <a:bodyPr>
            <a:normAutofit/>
          </a:bodyPr>
          <a:lstStyle/>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   </a:t>
            </a:r>
            <a:r>
              <a:rPr lang="en-US" i="1" dirty="0">
                <a:solidFill>
                  <a:srgbClr val="0033CC"/>
                </a:solidFill>
              </a:rPr>
              <a:t>Controls:</a:t>
            </a:r>
            <a:endParaRPr lang="en-US" dirty="0">
              <a:latin typeface="Arial" panose="020B0604020202020204" pitchFamily="34"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latin typeface="Arial" panose="020B0604020202020204" pitchFamily="34" charset="0"/>
                <a:ea typeface="Times New Roman" panose="02020603050405020304" pitchFamily="18" charset="0"/>
                <a:cs typeface="Arial" panose="020B0604020202020204" pitchFamily="34" charset="0"/>
              </a:rPr>
              <a:t>-</a:t>
            </a:r>
            <a:r>
              <a:rPr lang="en-US" sz="2000" kern="1200" dirty="0">
                <a:solidFill>
                  <a:srgbClr val="44546A"/>
                </a:solidFill>
                <a:effectLst/>
                <a:ea typeface="Times New Roman" panose="02020603050405020304" pitchFamily="18" charset="0"/>
                <a:cs typeface="Arial" panose="020B0604020202020204" pitchFamily="34" charset="0"/>
              </a:rPr>
              <a:t>Leaves should be wet no more</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 than 7 hours</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-Keep good air circulation </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-prune out affected stems </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(4 t. baking soda +</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   1% narrow-range oil solution)</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endParaRPr lang="en-US" sz="2000" kern="1200" dirty="0">
              <a:solidFill>
                <a:srgbClr val="44546A"/>
              </a:solidFill>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-Neem oil or fungicides  (after rain)</a:t>
            </a:r>
            <a:endParaRPr lang="en-US" sz="2000" dirty="0">
              <a:effectLst/>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a:t>
            </a:r>
          </a:p>
          <a:p>
            <a:pPr eaLnBrk="1" fontAlgn="auto" hangingPunct="1">
              <a:lnSpc>
                <a:spcPct val="80000"/>
              </a:lnSpc>
              <a:spcAft>
                <a:spcPts val="0"/>
              </a:spcAft>
              <a:buFontTx/>
              <a:buNone/>
              <a:defRPr/>
            </a:pPr>
            <a:endParaRPr lang="en-US" dirty="0"/>
          </a:p>
        </p:txBody>
      </p:sp>
      <p:sp>
        <p:nvSpPr>
          <p:cNvPr id="5" name="Text Placeholder 4"/>
          <p:cNvSpPr>
            <a:spLocks noGrp="1"/>
          </p:cNvSpPr>
          <p:nvPr>
            <p:ph type="body" sz="quarter" idx="3"/>
          </p:nvPr>
        </p:nvSpPr>
        <p:spPr/>
        <p:txBody>
          <a:bodyPr>
            <a:normAutofit fontScale="92500" lnSpcReduction="10000"/>
          </a:bodyPr>
          <a:lstStyle/>
          <a:p>
            <a:endParaRPr lang="en-US"/>
          </a:p>
        </p:txBody>
      </p:sp>
      <p:pic>
        <p:nvPicPr>
          <p:cNvPr id="9" name="Content Placeholder 8" descr="Black spot causes dark blotches and yellowing.">
            <a:hlinkClick r:id="rId3"/>
            <a:extLst>
              <a:ext uri="{FF2B5EF4-FFF2-40B4-BE49-F238E27FC236}">
                <a16:creationId xmlns:a16="http://schemas.microsoft.com/office/drawing/2014/main" id="{C96B3130-0EA3-4AE6-96D5-F27623516792}"/>
              </a:ext>
            </a:extLst>
          </p:cNvPr>
          <p:cNvPicPr>
            <a:picLocks noGrp="1"/>
          </p:cNvPicPr>
          <p:nvPr>
            <p:ph sz="quarter" idx="4"/>
          </p:nvPr>
        </p:nvPicPr>
        <p:blipFill>
          <a:blip r:embed="rId4" cstate="print"/>
          <a:srcRect/>
          <a:stretch>
            <a:fillRect/>
          </a:stretch>
        </p:blipFill>
        <p:spPr>
          <a:xfrm>
            <a:off x="5105400" y="2541322"/>
            <a:ext cx="2743200" cy="2046287"/>
          </a:xfrm>
        </p:spPr>
      </p:pic>
    </p:spTree>
    <p:extLst>
      <p:ext uri="{BB962C8B-B14F-4D97-AF65-F5344CB8AC3E}">
        <p14:creationId xmlns:p14="http://schemas.microsoft.com/office/powerpoint/2010/main" val="215241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pPr algn="l"/>
            <a:r>
              <a:rPr lang="en-US" sz="2400" b="1" dirty="0">
                <a:solidFill>
                  <a:srgbClr val="0033CC"/>
                </a:solidFill>
                <a:latin typeface="Georgia" pitchFamily="18" charset="0"/>
              </a:rPr>
              <a:t>     IPM </a:t>
            </a:r>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Rust</a:t>
            </a:r>
          </a:p>
        </p:txBody>
      </p:sp>
      <p:sp>
        <p:nvSpPr>
          <p:cNvPr id="3" name="Text Placeholder 2"/>
          <p:cNvSpPr>
            <a:spLocks noGrp="1"/>
          </p:cNvSpPr>
          <p:nvPr>
            <p:ph type="body" idx="1"/>
          </p:nvPr>
        </p:nvSpPr>
        <p:spPr>
          <a:xfrm>
            <a:off x="455613" y="1535113"/>
            <a:ext cx="4041775" cy="1893887"/>
          </a:xfrm>
        </p:spPr>
        <p:txBody>
          <a:bodyPr>
            <a:normAutofit/>
          </a:bodyPr>
          <a:lstStyle/>
          <a:p>
            <a:r>
              <a:rPr lang="en-US" sz="2000" b="0" dirty="0">
                <a:cs typeface="Arial" panose="020B0604020202020204" pitchFamily="34" charset="0"/>
              </a:rPr>
              <a:t>Appears in cool, moist weather</a:t>
            </a:r>
          </a:p>
          <a:p>
            <a:r>
              <a:rPr lang="en-US" sz="2000" b="0" dirty="0">
                <a:cs typeface="Arial" panose="020B0604020202020204" pitchFamily="34" charset="0"/>
              </a:rPr>
              <a:t>-orange pustules on underside of leaves</a:t>
            </a:r>
          </a:p>
          <a:p>
            <a:r>
              <a:rPr lang="en-US" sz="2000" b="0" dirty="0">
                <a:cs typeface="Arial" panose="020B0604020202020204" pitchFamily="34" charset="0"/>
              </a:rPr>
              <a:t>-discolored upper side of leaves</a:t>
            </a:r>
          </a:p>
          <a:p>
            <a:endParaRPr lang="en-US" sz="2000" i="1" dirty="0">
              <a:solidFill>
                <a:srgbClr val="0033CC"/>
              </a:solidFill>
            </a:endParaRPr>
          </a:p>
          <a:p>
            <a:endParaRPr lang="en-US" sz="2000" b="0" dirty="0"/>
          </a:p>
        </p:txBody>
      </p:sp>
      <p:sp>
        <p:nvSpPr>
          <p:cNvPr id="4" name="Content Placeholder 3"/>
          <p:cNvSpPr>
            <a:spLocks noGrp="1"/>
          </p:cNvSpPr>
          <p:nvPr>
            <p:ph sz="half" idx="2"/>
          </p:nvPr>
        </p:nvSpPr>
        <p:spPr>
          <a:xfrm>
            <a:off x="304800" y="2895600"/>
            <a:ext cx="4040188" cy="3581400"/>
          </a:xfrm>
        </p:spPr>
        <p:txBody>
          <a:bodyPr>
            <a:normAutofit lnSpcReduction="10000"/>
          </a:bodyPr>
          <a:lstStyle/>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   </a:t>
            </a:r>
            <a:r>
              <a:rPr lang="en-US" i="1" dirty="0">
                <a:solidFill>
                  <a:srgbClr val="0033CC"/>
                </a:solidFill>
              </a:rPr>
              <a:t>Controls:</a:t>
            </a:r>
            <a:endParaRPr lang="en-US" dirty="0">
              <a:latin typeface="Arial" panose="020B0604020202020204" pitchFamily="34" charset="0"/>
              <a:cs typeface="Arial" panose="020B0604020202020204" pitchFamily="34" charset="0"/>
            </a:endParaRPr>
          </a:p>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a:t>
            </a:r>
            <a:r>
              <a:rPr lang="en-US" sz="2000" dirty="0">
                <a:cs typeface="Arial" panose="020B0604020202020204" pitchFamily="34" charset="0"/>
              </a:rPr>
              <a:t>Avoid overhead watering</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-Prune back severely affected</a:t>
            </a:r>
          </a:p>
          <a:p>
            <a:pPr eaLnBrk="1" fontAlgn="auto" hangingPunct="1">
              <a:lnSpc>
                <a:spcPct val="80000"/>
              </a:lnSpc>
              <a:spcAft>
                <a:spcPts val="0"/>
              </a:spcAft>
              <a:buFontTx/>
              <a:buNone/>
              <a:defRPr/>
            </a:pPr>
            <a:r>
              <a:rPr lang="en-US" sz="2000" dirty="0">
                <a:cs typeface="Arial" panose="020B0604020202020204" pitchFamily="34" charset="0"/>
              </a:rPr>
              <a:t>  canes</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-Winter leaf sanitation</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-Treat with neem oil</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-Preventive applications of </a:t>
            </a:r>
          </a:p>
          <a:p>
            <a:pPr eaLnBrk="1" fontAlgn="auto" hangingPunct="1">
              <a:lnSpc>
                <a:spcPct val="80000"/>
              </a:lnSpc>
              <a:spcAft>
                <a:spcPts val="0"/>
              </a:spcAft>
              <a:buFontTx/>
              <a:buNone/>
              <a:defRPr/>
            </a:pPr>
            <a:r>
              <a:rPr lang="en-US" sz="2000" dirty="0">
                <a:cs typeface="Arial" panose="020B0604020202020204" pitchFamily="34" charset="0"/>
              </a:rPr>
              <a:t>  fungicide</a:t>
            </a:r>
          </a:p>
          <a:p>
            <a:endParaRPr lang="en-US" dirty="0"/>
          </a:p>
        </p:txBody>
      </p:sp>
      <p:sp>
        <p:nvSpPr>
          <p:cNvPr id="5" name="Text Placeholder 4"/>
          <p:cNvSpPr>
            <a:spLocks noGrp="1"/>
          </p:cNvSpPr>
          <p:nvPr>
            <p:ph type="body" sz="quarter" idx="3"/>
          </p:nvPr>
        </p:nvSpPr>
        <p:spPr/>
        <p:txBody>
          <a:bodyPr>
            <a:normAutofit/>
          </a:bodyPr>
          <a:lstStyle/>
          <a:p>
            <a:endParaRPr lang="en-US"/>
          </a:p>
        </p:txBody>
      </p:sp>
      <p:pic>
        <p:nvPicPr>
          <p:cNvPr id="10" name="Content Placeholder 8" descr="Rose rust appears as reddish brown spots on the lower leaf surface (left and bottom) and as yellow patches on the upper leaf surface (right).">
            <a:hlinkClick r:id="rId3"/>
            <a:extLst>
              <a:ext uri="{FF2B5EF4-FFF2-40B4-BE49-F238E27FC236}">
                <a16:creationId xmlns:a16="http://schemas.microsoft.com/office/drawing/2014/main" id="{CAB83302-07A3-4086-B4F5-29844AECEF4A}"/>
              </a:ext>
            </a:extLst>
          </p:cNvPr>
          <p:cNvPicPr>
            <a:picLocks noGrp="1"/>
          </p:cNvPicPr>
          <p:nvPr>
            <p:ph sz="quarter" idx="4"/>
          </p:nvPr>
        </p:nvPicPr>
        <p:blipFill>
          <a:blip r:embed="rId4" cstate="print"/>
          <a:srcRect/>
          <a:stretch>
            <a:fillRect/>
          </a:stretch>
        </p:blipFill>
        <p:spPr>
          <a:xfrm>
            <a:off x="4799014" y="2796557"/>
            <a:ext cx="2890838" cy="2461419"/>
          </a:xfrm>
        </p:spPr>
      </p:pic>
    </p:spTree>
    <p:extLst>
      <p:ext uri="{BB962C8B-B14F-4D97-AF65-F5344CB8AC3E}">
        <p14:creationId xmlns:p14="http://schemas.microsoft.com/office/powerpoint/2010/main" val="2415846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lstStyle/>
          <a:p>
            <a:pPr algn="l"/>
            <a:r>
              <a:rPr lang="en-US" sz="2400" b="1" dirty="0">
                <a:solidFill>
                  <a:srgbClr val="0033CC"/>
                </a:solidFill>
                <a:latin typeface="Georgia" pitchFamily="18" charset="0"/>
              </a:rPr>
              <a:t>IPM</a:t>
            </a:r>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Powdery Mildew</a:t>
            </a:r>
          </a:p>
        </p:txBody>
      </p:sp>
      <p:sp>
        <p:nvSpPr>
          <p:cNvPr id="3" name="Text Placeholder 2"/>
          <p:cNvSpPr>
            <a:spLocks noGrp="1"/>
          </p:cNvSpPr>
          <p:nvPr>
            <p:ph type="body" idx="1"/>
          </p:nvPr>
        </p:nvSpPr>
        <p:spPr>
          <a:xfrm>
            <a:off x="533400" y="762001"/>
            <a:ext cx="3963988" cy="1265234"/>
          </a:xfrm>
        </p:spPr>
        <p:txBody>
          <a:bodyPr>
            <a:normAutofit/>
          </a:bodyPr>
          <a:lstStyle/>
          <a:p>
            <a:r>
              <a:rPr lang="en-US" sz="2000" b="0" dirty="0"/>
              <a:t>Appears in spring on leaves.  Affects new growth.</a:t>
            </a:r>
          </a:p>
        </p:txBody>
      </p:sp>
      <p:sp>
        <p:nvSpPr>
          <p:cNvPr id="4" name="Content Placeholder 3"/>
          <p:cNvSpPr>
            <a:spLocks noGrp="1"/>
          </p:cNvSpPr>
          <p:nvPr>
            <p:ph sz="half" idx="2"/>
          </p:nvPr>
        </p:nvSpPr>
        <p:spPr>
          <a:xfrm>
            <a:off x="259292" y="2144710"/>
            <a:ext cx="4693708" cy="4438651"/>
          </a:xfrm>
        </p:spPr>
        <p:txBody>
          <a:bodyPr>
            <a:normAutofit fontScale="47500" lnSpcReduction="20000"/>
          </a:bodyPr>
          <a:lstStyle/>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eaLnBrk="1" fontAlgn="auto" hangingPunct="1">
              <a:lnSpc>
                <a:spcPct val="80000"/>
              </a:lnSpc>
              <a:spcAft>
                <a:spcPts val="0"/>
              </a:spcAft>
              <a:buFontTx/>
              <a:buNone/>
              <a:defRPr/>
            </a:pPr>
            <a:r>
              <a:rPr lang="en-US" sz="5100" i="1" dirty="0">
                <a:solidFill>
                  <a:srgbClr val="3333FF"/>
                </a:solidFill>
              </a:rPr>
              <a:t>Controls:</a:t>
            </a:r>
          </a:p>
          <a:p>
            <a:pPr eaLnBrk="1" fontAlgn="auto" hangingPunct="1">
              <a:lnSpc>
                <a:spcPct val="80000"/>
              </a:lnSpc>
              <a:spcAft>
                <a:spcPts val="0"/>
              </a:spcAft>
              <a:buFontTx/>
              <a:buNone/>
              <a:defRPr/>
            </a:pPr>
            <a:r>
              <a:rPr lang="en-US" sz="4200" dirty="0"/>
              <a:t> </a:t>
            </a:r>
          </a:p>
          <a:p>
            <a:pPr eaLnBrk="1" fontAlgn="auto" hangingPunct="1">
              <a:lnSpc>
                <a:spcPct val="80000"/>
              </a:lnSpc>
              <a:spcAft>
                <a:spcPts val="0"/>
              </a:spcAft>
              <a:buFontTx/>
              <a:buNone/>
              <a:defRPr/>
            </a:pPr>
            <a:r>
              <a:rPr lang="en-US" sz="4200" dirty="0"/>
              <a:t>-</a:t>
            </a:r>
            <a:r>
              <a:rPr lang="en-US" sz="4200" dirty="0">
                <a:cs typeface="Arial" pitchFamily="34" charset="0"/>
              </a:rPr>
              <a:t>Prune to prevent shading &amp; congestion</a:t>
            </a:r>
          </a:p>
          <a:p>
            <a:pPr eaLnBrk="1" fontAlgn="auto" hangingPunct="1">
              <a:lnSpc>
                <a:spcPct val="80000"/>
              </a:lnSpc>
              <a:spcAft>
                <a:spcPts val="0"/>
              </a:spcAft>
              <a:buFontTx/>
              <a:buNone/>
              <a:defRPr/>
            </a:pPr>
            <a:endParaRPr lang="en-US" sz="4200" dirty="0">
              <a:cs typeface="Arial" pitchFamily="34" charset="0"/>
            </a:endParaRPr>
          </a:p>
          <a:p>
            <a:pPr eaLnBrk="1" fontAlgn="auto" hangingPunct="1">
              <a:lnSpc>
                <a:spcPct val="80000"/>
              </a:lnSpc>
              <a:spcAft>
                <a:spcPts val="0"/>
              </a:spcAft>
              <a:buFontTx/>
              <a:buNone/>
              <a:defRPr/>
            </a:pPr>
            <a:r>
              <a:rPr lang="en-US" sz="4200" dirty="0">
                <a:cs typeface="Arial" pitchFamily="34" charset="0"/>
              </a:rPr>
              <a:t>-Management</a:t>
            </a:r>
          </a:p>
          <a:p>
            <a:pPr eaLnBrk="1" fontAlgn="auto" hangingPunct="1">
              <a:lnSpc>
                <a:spcPct val="80000"/>
              </a:lnSpc>
              <a:spcAft>
                <a:spcPts val="0"/>
              </a:spcAft>
              <a:buFontTx/>
              <a:buNone/>
              <a:defRPr/>
            </a:pPr>
            <a:endParaRPr lang="en-US" sz="4200" dirty="0">
              <a:cs typeface="Arial" pitchFamily="34" charset="0"/>
            </a:endParaRPr>
          </a:p>
          <a:p>
            <a:pPr marL="0" indent="0" eaLnBrk="1" fontAlgn="auto" hangingPunct="1">
              <a:lnSpc>
                <a:spcPct val="80000"/>
              </a:lnSpc>
              <a:spcAft>
                <a:spcPts val="0"/>
              </a:spcAft>
              <a:defRPr/>
            </a:pPr>
            <a:r>
              <a:rPr lang="en-US" sz="4200" dirty="0">
                <a:cs typeface="Arial" pitchFamily="34" charset="0"/>
              </a:rPr>
              <a:t>  * Blast of water</a:t>
            </a:r>
          </a:p>
          <a:p>
            <a:pPr marL="0" indent="0" eaLnBrk="1" fontAlgn="auto" hangingPunct="1">
              <a:lnSpc>
                <a:spcPct val="80000"/>
              </a:lnSpc>
              <a:spcAft>
                <a:spcPts val="0"/>
              </a:spcAft>
              <a:defRPr/>
            </a:pPr>
            <a:r>
              <a:rPr lang="en-US" sz="4200" dirty="0">
                <a:cs typeface="Arial" pitchFamily="34" charset="0"/>
              </a:rPr>
              <a:t>  *</a:t>
            </a:r>
            <a:r>
              <a:rPr lang="en-US" sz="3800" dirty="0">
                <a:cs typeface="Arial" pitchFamily="34" charset="0"/>
              </a:rPr>
              <a:t>4 </a:t>
            </a:r>
            <a:r>
              <a:rPr lang="en-US" sz="4200" dirty="0">
                <a:cs typeface="Arial" pitchFamily="34" charset="0"/>
              </a:rPr>
              <a:t>tsp. baking soda per gallon </a:t>
            </a:r>
          </a:p>
          <a:p>
            <a:pPr marL="0" indent="0" eaLnBrk="1" fontAlgn="auto" hangingPunct="1">
              <a:lnSpc>
                <a:spcPct val="80000"/>
              </a:lnSpc>
              <a:spcAft>
                <a:spcPts val="0"/>
              </a:spcAft>
              <a:defRPr/>
            </a:pPr>
            <a:r>
              <a:rPr lang="en-US" sz="4200" dirty="0">
                <a:cs typeface="Arial" pitchFamily="34" charset="0"/>
              </a:rPr>
              <a:t>       with </a:t>
            </a:r>
            <a:r>
              <a:rPr lang="en-US" sz="3800" dirty="0">
                <a:cs typeface="Arial" pitchFamily="34" charset="0"/>
              </a:rPr>
              <a:t>1%</a:t>
            </a:r>
            <a:r>
              <a:rPr lang="en-US" sz="4200" dirty="0">
                <a:cs typeface="Arial" pitchFamily="34" charset="0"/>
              </a:rPr>
              <a:t> solution of</a:t>
            </a:r>
          </a:p>
          <a:p>
            <a:pPr eaLnBrk="1" fontAlgn="auto" hangingPunct="1">
              <a:lnSpc>
                <a:spcPct val="80000"/>
              </a:lnSpc>
              <a:spcAft>
                <a:spcPts val="0"/>
              </a:spcAft>
              <a:buNone/>
              <a:defRPr/>
            </a:pPr>
            <a:r>
              <a:rPr lang="en-US" sz="4200" dirty="0">
                <a:cs typeface="Arial" pitchFamily="34" charset="0"/>
              </a:rPr>
              <a:t>        horticultural  oil</a:t>
            </a:r>
          </a:p>
          <a:p>
            <a:pPr eaLnBrk="1" fontAlgn="auto" hangingPunct="1">
              <a:lnSpc>
                <a:spcPct val="80000"/>
              </a:lnSpc>
              <a:spcAft>
                <a:spcPts val="0"/>
              </a:spcAft>
              <a:buNone/>
              <a:defRPr/>
            </a:pPr>
            <a:r>
              <a:rPr lang="en-US" sz="4200" dirty="0">
                <a:cs typeface="Arial" pitchFamily="34" charset="0"/>
              </a:rPr>
              <a:t>  *Horticultural Oils	</a:t>
            </a:r>
          </a:p>
          <a:p>
            <a:pPr eaLnBrk="1" fontAlgn="auto" hangingPunct="1">
              <a:lnSpc>
                <a:spcPct val="80000"/>
              </a:lnSpc>
              <a:spcAft>
                <a:spcPts val="0"/>
              </a:spcAft>
              <a:buNone/>
              <a:defRPr/>
            </a:pPr>
            <a:r>
              <a:rPr lang="en-US" sz="4200" dirty="0">
                <a:cs typeface="Arial" pitchFamily="34" charset="0"/>
              </a:rPr>
              <a:t>  *Serenade</a:t>
            </a:r>
          </a:p>
          <a:p>
            <a:pPr eaLnBrk="1" fontAlgn="auto" hangingPunct="1">
              <a:lnSpc>
                <a:spcPct val="80000"/>
              </a:lnSpc>
              <a:spcAft>
                <a:spcPts val="0"/>
              </a:spcAft>
              <a:buNone/>
              <a:defRPr/>
            </a:pPr>
            <a:r>
              <a:rPr lang="en-US" sz="4200" dirty="0">
                <a:cs typeface="Arial" pitchFamily="34" charset="0"/>
              </a:rPr>
              <a:t>  *Sulfur fungicide</a:t>
            </a:r>
          </a:p>
          <a:p>
            <a:pPr eaLnBrk="1" fontAlgn="auto" hangingPunct="1">
              <a:lnSpc>
                <a:spcPct val="80000"/>
              </a:lnSpc>
              <a:spcAft>
                <a:spcPts val="0"/>
              </a:spcAft>
              <a:buFontTx/>
              <a:buNone/>
              <a:defRPr/>
            </a:pPr>
            <a:endParaRPr lang="en-US" sz="4200" b="1" dirty="0"/>
          </a:p>
          <a:p>
            <a:pPr eaLnBrk="1" fontAlgn="auto" hangingPunct="1">
              <a:lnSpc>
                <a:spcPct val="80000"/>
              </a:lnSpc>
              <a:spcAft>
                <a:spcPts val="0"/>
              </a:spcAft>
              <a:buFontTx/>
              <a:buNone/>
              <a:defRPr/>
            </a:pPr>
            <a:r>
              <a:rPr lang="en-US" sz="4200" b="1" dirty="0"/>
              <a:t>	</a:t>
            </a:r>
            <a:endParaRPr lang="en-US" sz="4200" dirty="0"/>
          </a:p>
        </p:txBody>
      </p:sp>
      <p:sp>
        <p:nvSpPr>
          <p:cNvPr id="5" name="Text Placeholder 4"/>
          <p:cNvSpPr>
            <a:spLocks noGrp="1"/>
          </p:cNvSpPr>
          <p:nvPr>
            <p:ph type="body" sz="quarter" idx="3"/>
          </p:nvPr>
        </p:nvSpPr>
        <p:spPr/>
        <p:txBody>
          <a:bodyPr>
            <a:normAutofit/>
          </a:bodyPr>
          <a:lstStyle/>
          <a:p>
            <a:endParaRPr lang="en-US" dirty="0"/>
          </a:p>
        </p:txBody>
      </p:sp>
      <p:pic>
        <p:nvPicPr>
          <p:cNvPr id="9" name="Picture 9" descr="Photo">
            <a:extLst>
              <a:ext uri="{FF2B5EF4-FFF2-40B4-BE49-F238E27FC236}">
                <a16:creationId xmlns:a16="http://schemas.microsoft.com/office/drawing/2014/main" id="{571741B5-F52E-40EF-8E25-4E3EC3B276B8}"/>
              </a:ext>
            </a:extLst>
          </p:cNvPr>
          <p:cNvPicPr>
            <a:picLocks noGrp="1" noChangeAspect="1" noChangeArrowheads="1"/>
          </p:cNvPicPr>
          <p:nvPr>
            <p:ph sz="quarter" idx="4"/>
          </p:nvPr>
        </p:nvPicPr>
        <p:blipFill>
          <a:blip r:embed="rId3" cstate="print"/>
          <a:srcRect/>
          <a:stretch>
            <a:fillRect/>
          </a:stretch>
        </p:blipFill>
        <p:spPr bwMode="auto">
          <a:xfrm>
            <a:off x="4645025" y="2814606"/>
            <a:ext cx="4041775" cy="2671826"/>
          </a:xfrm>
          <a:prstGeom prst="rect">
            <a:avLst/>
          </a:prstGeom>
          <a:noFill/>
          <a:ln w="9525">
            <a:noFill/>
            <a:miter lim="800000"/>
            <a:headEnd/>
            <a:tailEnd/>
          </a:ln>
        </p:spPr>
      </p:pic>
    </p:spTree>
    <p:extLst>
      <p:ext uri="{BB962C8B-B14F-4D97-AF65-F5344CB8AC3E}">
        <p14:creationId xmlns:p14="http://schemas.microsoft.com/office/powerpoint/2010/main" val="981311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lstStyle/>
          <a:p>
            <a:pPr algn="l"/>
            <a:r>
              <a:rPr lang="en-US" sz="2400" b="1" dirty="0">
                <a:solidFill>
                  <a:srgbClr val="0033CC"/>
                </a:solidFill>
                <a:latin typeface="Georgia" pitchFamily="18" charset="0"/>
              </a:rPr>
              <a:t>IPM</a:t>
            </a:r>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Botrytis Blight</a:t>
            </a:r>
          </a:p>
        </p:txBody>
      </p:sp>
      <p:sp>
        <p:nvSpPr>
          <p:cNvPr id="3" name="Text Placeholder 2"/>
          <p:cNvSpPr>
            <a:spLocks noGrp="1"/>
          </p:cNvSpPr>
          <p:nvPr>
            <p:ph type="body" idx="1"/>
          </p:nvPr>
        </p:nvSpPr>
        <p:spPr>
          <a:xfrm>
            <a:off x="457200" y="1417639"/>
            <a:ext cx="4040188" cy="639762"/>
          </a:xfrm>
        </p:spPr>
        <p:txBody>
          <a:bodyPr>
            <a:noAutofit/>
          </a:bodyPr>
          <a:lstStyle/>
          <a:p>
            <a:r>
              <a:rPr lang="en-US" sz="2000" b="0" dirty="0"/>
              <a:t>Occurs during wet conditions at branch tips &amp; flowers</a:t>
            </a:r>
          </a:p>
        </p:txBody>
      </p:sp>
      <p:sp>
        <p:nvSpPr>
          <p:cNvPr id="4" name="Content Placeholder 3"/>
          <p:cNvSpPr>
            <a:spLocks noGrp="1"/>
          </p:cNvSpPr>
          <p:nvPr>
            <p:ph sz="half" idx="2"/>
          </p:nvPr>
        </p:nvSpPr>
        <p:spPr>
          <a:xfrm>
            <a:off x="457200" y="1981200"/>
            <a:ext cx="4040188" cy="4267201"/>
          </a:xfrm>
        </p:spPr>
        <p:txBody>
          <a:bodyPr>
            <a:normAutofit/>
          </a:bodyPr>
          <a:lstStyle/>
          <a:p>
            <a:endParaRPr lang="en-US" i="1" dirty="0">
              <a:solidFill>
                <a:srgbClr val="0033CC"/>
              </a:solidFill>
            </a:endParaRPr>
          </a:p>
          <a:p>
            <a:r>
              <a:rPr lang="en-US" i="1" dirty="0">
                <a:solidFill>
                  <a:srgbClr val="0033CC"/>
                </a:solidFill>
              </a:rPr>
              <a:t> Controls:</a:t>
            </a:r>
          </a:p>
          <a:p>
            <a:r>
              <a:rPr lang="en-US" sz="2000" dirty="0"/>
              <a:t>-Avoid crowding plants</a:t>
            </a:r>
          </a:p>
          <a:p>
            <a:r>
              <a:rPr lang="en-US" sz="2000" dirty="0"/>
              <a:t>-Prune out susceptible flowers</a:t>
            </a:r>
          </a:p>
          <a:p>
            <a:r>
              <a:rPr lang="en-US" sz="2000" dirty="0"/>
              <a:t>-Prune out branches that may </a:t>
            </a:r>
          </a:p>
          <a:p>
            <a:r>
              <a:rPr lang="en-US" sz="2000" dirty="0"/>
              <a:t>   harbor the fungus</a:t>
            </a:r>
          </a:p>
          <a:p>
            <a:endParaRPr lang="en-US" sz="2000" dirty="0"/>
          </a:p>
          <a:p>
            <a:r>
              <a:rPr lang="en-US" sz="2000" dirty="0"/>
              <a:t>-(Prevention) Spray with sulfur-based </a:t>
            </a:r>
          </a:p>
          <a:p>
            <a:pPr>
              <a:buNone/>
            </a:pPr>
            <a:r>
              <a:rPr lang="en-US" sz="2000" dirty="0"/>
              <a:t>   fungicide after annual pruning</a:t>
            </a:r>
          </a:p>
          <a:p>
            <a:endParaRPr lang="en-US" dirty="0"/>
          </a:p>
        </p:txBody>
      </p:sp>
      <p:sp>
        <p:nvSpPr>
          <p:cNvPr id="5" name="Text Placeholder 4"/>
          <p:cNvSpPr>
            <a:spLocks noGrp="1"/>
          </p:cNvSpPr>
          <p:nvPr>
            <p:ph type="body" sz="quarter" idx="3"/>
          </p:nvPr>
        </p:nvSpPr>
        <p:spPr/>
        <p:txBody>
          <a:bodyPr>
            <a:normAutofit/>
          </a:bodyPr>
          <a:lstStyle/>
          <a:p>
            <a:endParaRPr lang="en-US"/>
          </a:p>
        </p:txBody>
      </p:sp>
      <p:pic>
        <p:nvPicPr>
          <p:cNvPr id="3074" name="Picture 2" descr="http://www.apsnet.org/edcenter/K-12/NewsViews/Article%20Images/2003_aug_views.jpg"/>
          <p:cNvPicPr>
            <a:picLocks noChangeAspect="1" noChangeArrowheads="1"/>
          </p:cNvPicPr>
          <p:nvPr/>
        </p:nvPicPr>
        <p:blipFill>
          <a:blip r:embed="rId3" cstate="print"/>
          <a:srcRect t="9040" r="8475" b="18644"/>
          <a:stretch>
            <a:fillRect/>
          </a:stretch>
        </p:blipFill>
        <p:spPr bwMode="auto">
          <a:xfrm>
            <a:off x="4572000" y="1535113"/>
            <a:ext cx="2057400" cy="2438400"/>
          </a:xfrm>
          <a:prstGeom prst="rect">
            <a:avLst/>
          </a:prstGeom>
          <a:noFill/>
        </p:spPr>
      </p:pic>
      <p:pic>
        <p:nvPicPr>
          <p:cNvPr id="8" name="Content Placeholder 7" descr="http://hortsense.cahnrs.wsu.edu/Graphic/ImageCSharp.aspx?ImageID=1117&amp;scale=medium"/>
          <p:cNvPicPr>
            <a:picLocks noGrp="1"/>
          </p:cNvPicPr>
          <p:nvPr>
            <p:ph sz="quarter" idx="4"/>
          </p:nvPr>
        </p:nvPicPr>
        <p:blipFill>
          <a:blip r:embed="rId4" cstate="print"/>
          <a:srcRect/>
          <a:stretch>
            <a:fillRect/>
          </a:stretch>
        </p:blipFill>
        <p:spPr bwMode="auto">
          <a:xfrm>
            <a:off x="6324600" y="3581400"/>
            <a:ext cx="1905000" cy="28670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i="1" dirty="0"/>
              <a:t>quarter</a:t>
            </a:r>
            <a:r>
              <a:rPr lang="en-US" sz="2400" b="0" dirty="0"/>
              <a:t>ly newsletter and on our website</a:t>
            </a:r>
          </a:p>
          <a:p>
            <a:pPr lvl="1"/>
            <a:r>
              <a:rPr lang="en-US" sz="2400" b="0" i="1" dirty="0"/>
              <a:t>Calendar and Gardening Guide</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pPr algn="l"/>
            <a:r>
              <a:rPr lang="en-US" sz="3200" b="1" dirty="0">
                <a:solidFill>
                  <a:srgbClr val="0033CC"/>
                </a:solidFill>
                <a:latin typeface="Georgia" pitchFamily="18" charset="0"/>
              </a:rPr>
              <a:t>   </a:t>
            </a:r>
            <a:r>
              <a:rPr lang="en-US" sz="2400" b="1" dirty="0">
                <a:solidFill>
                  <a:srgbClr val="0033CC"/>
                </a:solidFill>
                <a:latin typeface="Georgia" pitchFamily="18" charset="0"/>
              </a:rPr>
              <a:t>IPM</a:t>
            </a:r>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Crown Gall</a:t>
            </a:r>
          </a:p>
        </p:txBody>
      </p:sp>
      <p:sp>
        <p:nvSpPr>
          <p:cNvPr id="3" name="Text Placeholder 2"/>
          <p:cNvSpPr>
            <a:spLocks noGrp="1"/>
          </p:cNvSpPr>
          <p:nvPr>
            <p:ph type="body" idx="1"/>
          </p:nvPr>
        </p:nvSpPr>
        <p:spPr>
          <a:xfrm>
            <a:off x="457200" y="1535112"/>
            <a:ext cx="4040188" cy="827088"/>
          </a:xfrm>
        </p:spPr>
        <p:txBody>
          <a:bodyPr>
            <a:normAutofit/>
          </a:bodyPr>
          <a:lstStyle/>
          <a:p>
            <a:r>
              <a:rPr lang="en-US" sz="2000" b="0" dirty="0">
                <a:cs typeface="Arial" panose="020B0604020202020204" pitchFamily="34" charset="0"/>
              </a:rPr>
              <a:t>Bacterial infection </a:t>
            </a:r>
          </a:p>
          <a:p>
            <a:endParaRPr lang="en-US" sz="2000" b="0" dirty="0"/>
          </a:p>
        </p:txBody>
      </p:sp>
      <p:sp>
        <p:nvSpPr>
          <p:cNvPr id="4" name="Content Placeholder 3"/>
          <p:cNvSpPr>
            <a:spLocks noGrp="1"/>
          </p:cNvSpPr>
          <p:nvPr>
            <p:ph sz="half" idx="2"/>
          </p:nvPr>
        </p:nvSpPr>
        <p:spPr>
          <a:xfrm>
            <a:off x="457200" y="2627313"/>
            <a:ext cx="4040188" cy="3498850"/>
          </a:xfrm>
        </p:spPr>
        <p:txBody>
          <a:bodyPr>
            <a:normAutofit/>
          </a:bodyPr>
          <a:lstStyle/>
          <a:p>
            <a:endParaRPr lang="en-US" i="1" dirty="0">
              <a:solidFill>
                <a:srgbClr val="0033CC"/>
              </a:solidFill>
            </a:endParaRPr>
          </a:p>
          <a:p>
            <a:r>
              <a:rPr lang="en-US" i="1" dirty="0">
                <a:solidFill>
                  <a:srgbClr val="0033CC"/>
                </a:solidFill>
              </a:rPr>
              <a:t> Controls:</a:t>
            </a:r>
          </a:p>
          <a:p>
            <a:pPr marL="347345" marR="0" indent="-347345">
              <a:lnSpc>
                <a:spcPct val="80000"/>
              </a:lnSpc>
              <a:spcBef>
                <a:spcPts val="575"/>
              </a:spcBef>
              <a:spcAft>
                <a:spcPts val="0"/>
              </a:spcAft>
            </a:pPr>
            <a:r>
              <a:rPr lang="en-US" sz="2000" dirty="0">
                <a:solidFill>
                  <a:srgbClr val="44546A"/>
                </a:solidFill>
                <a:ea typeface="Times New Roman" panose="02020603050405020304" pitchFamily="18" charset="0"/>
                <a:cs typeface="Times New Roman" panose="02020603050405020304" pitchFamily="18" charset="0"/>
              </a:rPr>
              <a:t>-</a:t>
            </a:r>
            <a:r>
              <a:rPr lang="en-US" sz="2000" kern="1200" dirty="0">
                <a:solidFill>
                  <a:srgbClr val="44546A"/>
                </a:solidFill>
                <a:effectLst/>
                <a:ea typeface="Times New Roman" panose="02020603050405020304" pitchFamily="18" charset="0"/>
                <a:cs typeface="Times New Roman" panose="02020603050405020304" pitchFamily="18" charset="0"/>
              </a:rPr>
              <a:t>To prevent, avoid injuring the crown </a:t>
            </a:r>
          </a:p>
          <a:p>
            <a:pPr marL="347345" marR="0" indent="-347345">
              <a:lnSpc>
                <a:spcPct val="80000"/>
              </a:lnSpc>
              <a:spcBef>
                <a:spcPts val="575"/>
              </a:spcBef>
              <a:spcAft>
                <a:spcPts val="0"/>
              </a:spcAft>
            </a:pPr>
            <a:r>
              <a:rPr lang="en-US" sz="2000" dirty="0">
                <a:solidFill>
                  <a:srgbClr val="44546A"/>
                </a:solidFill>
                <a:ea typeface="Times New Roman" panose="02020603050405020304" pitchFamily="18" charset="0"/>
                <a:cs typeface="Times New Roman" panose="02020603050405020304" pitchFamily="18" charset="0"/>
              </a:rPr>
              <a:t>    </a:t>
            </a:r>
            <a:r>
              <a:rPr lang="en-US" sz="2000" kern="1200" dirty="0">
                <a:solidFill>
                  <a:srgbClr val="44546A"/>
                </a:solidFill>
                <a:effectLst/>
                <a:ea typeface="Times New Roman" panose="02020603050405020304" pitchFamily="18" charset="0"/>
                <a:cs typeface="Times New Roman" panose="02020603050405020304" pitchFamily="18" charset="0"/>
              </a:rPr>
              <a:t>when cultivating around the rose</a:t>
            </a:r>
            <a:endParaRPr lang="en-US" sz="2000" dirty="0">
              <a:effectLst/>
              <a:ea typeface="Times New Roman" panose="02020603050405020304" pitchFamily="18" charset="0"/>
            </a:endParaRPr>
          </a:p>
          <a:p>
            <a:pPr marL="347345" marR="0" indent="-347345">
              <a:lnSpc>
                <a:spcPct val="80000"/>
              </a:lnSpc>
              <a:spcBef>
                <a:spcPts val="480"/>
              </a:spcBef>
              <a:spcAft>
                <a:spcPts val="0"/>
              </a:spcAft>
            </a:pPr>
            <a:r>
              <a:rPr lang="en-US" sz="2000" dirty="0">
                <a:solidFill>
                  <a:srgbClr val="44546A"/>
                </a:solidFill>
                <a:ea typeface="Times New Roman" panose="02020603050405020304" pitchFamily="18" charset="0"/>
                <a:cs typeface="Times New Roman" panose="02020603050405020304" pitchFamily="18" charset="0"/>
              </a:rPr>
              <a:t>-</a:t>
            </a:r>
            <a:r>
              <a:rPr lang="en-US" sz="2000" kern="1200" dirty="0">
                <a:solidFill>
                  <a:srgbClr val="44546A"/>
                </a:solidFill>
                <a:effectLst/>
                <a:ea typeface="Times New Roman" panose="02020603050405020304" pitchFamily="18" charset="0"/>
                <a:cs typeface="Times New Roman" panose="02020603050405020304" pitchFamily="18" charset="0"/>
              </a:rPr>
              <a:t>Cut well below the infected growth </a:t>
            </a:r>
            <a:endParaRPr lang="en-US" sz="2000" dirty="0">
              <a:effectLst/>
              <a:ea typeface="Times New Roman" panose="02020603050405020304" pitchFamily="18" charset="0"/>
            </a:endParaRPr>
          </a:p>
          <a:p>
            <a:pPr marL="347345" marR="0" indent="-347345">
              <a:lnSpc>
                <a:spcPct val="80000"/>
              </a:lnSpc>
              <a:spcBef>
                <a:spcPts val="480"/>
              </a:spcBef>
              <a:spcAft>
                <a:spcPts val="0"/>
              </a:spcAft>
            </a:pPr>
            <a:r>
              <a:rPr lang="en-US" sz="2000" kern="1200" dirty="0">
                <a:solidFill>
                  <a:srgbClr val="44546A"/>
                </a:solidFill>
                <a:effectLst/>
                <a:ea typeface="Times New Roman" panose="02020603050405020304" pitchFamily="18" charset="0"/>
                <a:cs typeface="Times New Roman" panose="02020603050405020304" pitchFamily="18" charset="0"/>
              </a:rPr>
              <a:t>    to remove gall</a:t>
            </a:r>
            <a:endParaRPr lang="en-US" sz="2000" dirty="0">
              <a:effectLst/>
              <a:ea typeface="Times New Roman" panose="02020603050405020304" pitchFamily="18" charset="0"/>
            </a:endParaRPr>
          </a:p>
          <a:p>
            <a:pPr marL="347345" marR="0" indent="-347345">
              <a:lnSpc>
                <a:spcPct val="80000"/>
              </a:lnSpc>
              <a:spcBef>
                <a:spcPts val="480"/>
              </a:spcBef>
              <a:spcAft>
                <a:spcPts val="0"/>
              </a:spcAft>
            </a:pPr>
            <a:r>
              <a:rPr lang="en-US" sz="2000" kern="1200" dirty="0">
                <a:solidFill>
                  <a:srgbClr val="44546A"/>
                </a:solidFill>
                <a:effectLst/>
                <a:ea typeface="Times New Roman" panose="02020603050405020304" pitchFamily="18" charset="0"/>
                <a:cs typeface="Times New Roman" panose="02020603050405020304" pitchFamily="18" charset="0"/>
              </a:rPr>
              <a:t>-Remove entire plant if crown</a:t>
            </a:r>
          </a:p>
          <a:p>
            <a:pPr marL="347345" marR="0" indent="-347345">
              <a:lnSpc>
                <a:spcPct val="80000"/>
              </a:lnSpc>
              <a:spcBef>
                <a:spcPts val="480"/>
              </a:spcBef>
              <a:spcAft>
                <a:spcPts val="0"/>
              </a:spcAft>
            </a:pPr>
            <a:r>
              <a:rPr lang="en-US" sz="2000" dirty="0">
                <a:solidFill>
                  <a:srgbClr val="44546A"/>
                </a:solidFill>
                <a:ea typeface="Times New Roman" panose="02020603050405020304" pitchFamily="18" charset="0"/>
                <a:cs typeface="Times New Roman" panose="02020603050405020304" pitchFamily="18" charset="0"/>
              </a:rPr>
              <a:t>   </a:t>
            </a:r>
            <a:r>
              <a:rPr lang="en-US" sz="2000" kern="1200" dirty="0">
                <a:solidFill>
                  <a:srgbClr val="44546A"/>
                </a:solidFill>
                <a:effectLst/>
                <a:ea typeface="Times New Roman" panose="02020603050405020304" pitchFamily="18" charset="0"/>
                <a:cs typeface="Times New Roman" panose="02020603050405020304" pitchFamily="18" charset="0"/>
              </a:rPr>
              <a:t> is infested</a:t>
            </a:r>
            <a:endParaRPr lang="en-US" sz="2000" dirty="0">
              <a:effectLst/>
              <a:ea typeface="Times New Roman" panose="02020603050405020304" pitchFamily="18" charset="0"/>
            </a:endParaRPr>
          </a:p>
          <a:p>
            <a:pPr marL="347345" marR="0" indent="-347345">
              <a:lnSpc>
                <a:spcPct val="80000"/>
              </a:lnSpc>
              <a:spcBef>
                <a:spcPts val="575"/>
              </a:spcBef>
              <a:spcAft>
                <a:spcPts val="0"/>
              </a:spcAft>
            </a:pPr>
            <a:r>
              <a:rPr lang="en-US" sz="2000" kern="12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5" name="Text Placeholder 4"/>
          <p:cNvSpPr>
            <a:spLocks noGrp="1"/>
          </p:cNvSpPr>
          <p:nvPr>
            <p:ph type="body" sz="quarter" idx="3"/>
          </p:nvPr>
        </p:nvSpPr>
        <p:spPr/>
        <p:txBody>
          <a:bodyPr>
            <a:normAutofit/>
          </a:bodyPr>
          <a:lstStyle/>
          <a:p>
            <a:endParaRPr lang="en-US"/>
          </a:p>
        </p:txBody>
      </p:sp>
      <p:pic>
        <p:nvPicPr>
          <p:cNvPr id="11" name="Content Placeholder 10" descr="https://encrypted-tbn2.gstatic.com/images?q=tbn:ANd9GcRWSzeOOVjdAMuSKnQrGXKkYocO9hwRoC8gpif942_mEqrNo7I8jw">
            <a:extLst>
              <a:ext uri="{FF2B5EF4-FFF2-40B4-BE49-F238E27FC236}">
                <a16:creationId xmlns:a16="http://schemas.microsoft.com/office/drawing/2014/main" id="{F48AA299-A911-4739-B821-4FC8DA730E6F}"/>
              </a:ext>
            </a:extLst>
          </p:cNvPr>
          <p:cNvPicPr>
            <a:picLocks noGrp="1"/>
          </p:cNvPicPr>
          <p:nvPr>
            <p:ph sz="quarter" idx="4"/>
          </p:nvPr>
        </p:nvPicPr>
        <p:blipFill>
          <a:blip r:embed="rId3" cstate="print"/>
          <a:srcRect/>
          <a:stretch>
            <a:fillRect/>
          </a:stretch>
        </p:blipFill>
        <p:spPr bwMode="auto">
          <a:xfrm>
            <a:off x="5257801" y="2292350"/>
            <a:ext cx="2667000" cy="3498849"/>
          </a:xfrm>
          <a:prstGeom prst="rect">
            <a:avLst/>
          </a:prstGeom>
          <a:noFill/>
          <a:ln w="9525">
            <a:noFill/>
            <a:miter lim="800000"/>
            <a:headEnd/>
            <a:tailEnd/>
          </a:ln>
        </p:spPr>
      </p:pic>
    </p:spTree>
    <p:extLst>
      <p:ext uri="{BB962C8B-B14F-4D97-AF65-F5344CB8AC3E}">
        <p14:creationId xmlns:p14="http://schemas.microsoft.com/office/powerpoint/2010/main" val="551939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 y="274638"/>
            <a:ext cx="8305800" cy="1143000"/>
          </a:xfrm>
        </p:spPr>
        <p:txBody>
          <a:bodyPr/>
          <a:lstStyle/>
          <a:p>
            <a:pPr algn="l" eaLnBrk="1" hangingPunct="1"/>
            <a:r>
              <a:rPr lang="en-US" sz="2400" b="1" dirty="0">
                <a:solidFill>
                  <a:srgbClr val="0033CC"/>
                </a:solidFill>
                <a:latin typeface="Georgia" pitchFamily="18" charset="0"/>
                <a:cs typeface="Arial" pitchFamily="34" charset="0"/>
              </a:rPr>
              <a:t>  IPM</a:t>
            </a:r>
            <a:r>
              <a:rPr lang="en-US" sz="3200" b="1" dirty="0">
                <a:solidFill>
                  <a:srgbClr val="0033CC"/>
                </a:solidFill>
                <a:latin typeface="Georgia" pitchFamily="18" charset="0"/>
                <a:cs typeface="Arial" pitchFamily="34" charset="0"/>
              </a:rPr>
              <a:t>                Pest</a:t>
            </a:r>
            <a:r>
              <a:rPr lang="en-US" sz="3200" dirty="0">
                <a:solidFill>
                  <a:srgbClr val="0033CC"/>
                </a:solidFill>
                <a:latin typeface="Georgia" pitchFamily="18" charset="0"/>
                <a:cs typeface="Arial" pitchFamily="34" charset="0"/>
              </a:rPr>
              <a:t>:  </a:t>
            </a:r>
            <a:r>
              <a:rPr lang="en-US" sz="3200" i="1" dirty="0">
                <a:solidFill>
                  <a:srgbClr val="0033CC"/>
                </a:solidFill>
                <a:latin typeface="Georgia" pitchFamily="18" charset="0"/>
                <a:cs typeface="Arial" pitchFamily="34" charset="0"/>
              </a:rPr>
              <a:t>Aphids</a:t>
            </a:r>
          </a:p>
        </p:txBody>
      </p:sp>
      <p:sp>
        <p:nvSpPr>
          <p:cNvPr id="11267" name="Rectangle 3"/>
          <p:cNvSpPr>
            <a:spLocks noGrp="1" noChangeArrowheads="1"/>
          </p:cNvSpPr>
          <p:nvPr>
            <p:ph sz="half" idx="1"/>
          </p:nvPr>
        </p:nvSpPr>
        <p:spPr>
          <a:xfrm>
            <a:off x="457200" y="1417638"/>
            <a:ext cx="4038600" cy="4708525"/>
          </a:xfrm>
        </p:spPr>
        <p:txBody>
          <a:bodyPr>
            <a:normAutofit/>
          </a:bodyPr>
          <a:lstStyle/>
          <a:p>
            <a:pPr eaLnBrk="1" hangingPunct="1">
              <a:lnSpc>
                <a:spcPct val="90000"/>
              </a:lnSpc>
            </a:pPr>
            <a:r>
              <a:rPr lang="en-US" sz="2000" dirty="0">
                <a:cs typeface="Arial" pitchFamily="34" charset="0"/>
              </a:rPr>
              <a:t>Red, green, yellow, or black </a:t>
            </a:r>
          </a:p>
          <a:p>
            <a:pPr eaLnBrk="1" hangingPunct="1">
              <a:lnSpc>
                <a:spcPct val="90000"/>
              </a:lnSpc>
            </a:pPr>
            <a:r>
              <a:rPr lang="en-US" sz="2000" dirty="0">
                <a:cs typeface="Arial" pitchFamily="34" charset="0"/>
              </a:rPr>
              <a:t>     soft-bodied insects</a:t>
            </a:r>
          </a:p>
          <a:p>
            <a:pPr eaLnBrk="1" hangingPunct="1">
              <a:lnSpc>
                <a:spcPct val="90000"/>
              </a:lnSpc>
            </a:pPr>
            <a:r>
              <a:rPr lang="en-US" sz="2000" dirty="0">
                <a:cs typeface="Arial" pitchFamily="34" charset="0"/>
              </a:rPr>
              <a:t>Black color on leaves; honeydew and sooty mold if heavy </a:t>
            </a:r>
          </a:p>
          <a:p>
            <a:pPr eaLnBrk="1" hangingPunct="1">
              <a:lnSpc>
                <a:spcPct val="90000"/>
              </a:lnSpc>
            </a:pPr>
            <a:endParaRPr lang="en-US" sz="2000" i="1" dirty="0">
              <a:solidFill>
                <a:srgbClr val="0033CC"/>
              </a:solidFill>
              <a:cs typeface="Arial" pitchFamily="34" charset="0"/>
            </a:endParaRPr>
          </a:p>
          <a:p>
            <a:pPr eaLnBrk="1" hangingPunct="1">
              <a:lnSpc>
                <a:spcPct val="90000"/>
              </a:lnSpc>
            </a:pPr>
            <a:r>
              <a:rPr lang="en-US" sz="2000" i="1" dirty="0">
                <a:solidFill>
                  <a:srgbClr val="0033CC"/>
                </a:solidFill>
                <a:cs typeface="Arial" pitchFamily="34" charset="0"/>
              </a:rPr>
              <a:t> Controls:</a:t>
            </a:r>
          </a:p>
          <a:p>
            <a:pPr eaLnBrk="1" hangingPunct="1">
              <a:lnSpc>
                <a:spcPct val="90000"/>
              </a:lnSpc>
            </a:pPr>
            <a:r>
              <a:rPr lang="en-US" sz="2400" dirty="0">
                <a:cs typeface="Arial" pitchFamily="34" charset="0"/>
              </a:rPr>
              <a:t>*</a:t>
            </a:r>
            <a:r>
              <a:rPr lang="en-US" sz="2000" dirty="0">
                <a:cs typeface="Arial" pitchFamily="34" charset="0"/>
              </a:rPr>
              <a:t>Strong stream of water in a.m.</a:t>
            </a:r>
          </a:p>
          <a:p>
            <a:pPr eaLnBrk="1" hangingPunct="1">
              <a:lnSpc>
                <a:spcPct val="90000"/>
              </a:lnSpc>
            </a:pPr>
            <a:r>
              <a:rPr lang="en-US" sz="2000" dirty="0">
                <a:cs typeface="Arial" pitchFamily="34" charset="0"/>
              </a:rPr>
              <a:t>-Control ants</a:t>
            </a:r>
          </a:p>
          <a:p>
            <a:pPr marL="0" indent="0" eaLnBrk="1" hangingPunct="1">
              <a:lnSpc>
                <a:spcPct val="90000"/>
              </a:lnSpc>
            </a:pPr>
            <a:r>
              <a:rPr lang="en-US" sz="2000" dirty="0">
                <a:cs typeface="Arial" pitchFamily="34" charset="0"/>
              </a:rPr>
              <a:t>-Insecticidal soaps</a:t>
            </a:r>
          </a:p>
          <a:p>
            <a:pPr marL="0" indent="0" eaLnBrk="1" hangingPunct="1">
              <a:lnSpc>
                <a:spcPct val="90000"/>
              </a:lnSpc>
            </a:pPr>
            <a:r>
              <a:rPr lang="en-US" sz="2000" dirty="0">
                <a:cs typeface="Arial" pitchFamily="34" charset="0"/>
              </a:rPr>
              <a:t>-Oils  (if temps &lt; 90 degrees) at least </a:t>
            </a:r>
            <a:r>
              <a:rPr lang="en-US" sz="1800" dirty="0">
                <a:cs typeface="Arial" pitchFamily="34" charset="0"/>
              </a:rPr>
              <a:t>24</a:t>
            </a:r>
            <a:r>
              <a:rPr lang="en-US" sz="2000" dirty="0">
                <a:cs typeface="Arial" pitchFamily="34" charset="0"/>
              </a:rPr>
              <a:t> hrs. before rain)</a:t>
            </a:r>
          </a:p>
          <a:p>
            <a:pPr eaLnBrk="1" hangingPunct="1">
              <a:lnSpc>
                <a:spcPct val="90000"/>
              </a:lnSpc>
            </a:pPr>
            <a:endParaRPr lang="en-US" sz="2000" dirty="0">
              <a:latin typeface="Arial" pitchFamily="34" charset="0"/>
              <a:cs typeface="Arial" pitchFamily="34" charset="0"/>
            </a:endParaRPr>
          </a:p>
        </p:txBody>
      </p:sp>
      <p:sp>
        <p:nvSpPr>
          <p:cNvPr id="4" name="Content Placeholder 3"/>
          <p:cNvSpPr>
            <a:spLocks noGrp="1"/>
          </p:cNvSpPr>
          <p:nvPr>
            <p:ph sz="half" idx="2"/>
          </p:nvPr>
        </p:nvSpPr>
        <p:spPr>
          <a:xfrm>
            <a:off x="4648200" y="1600200"/>
            <a:ext cx="4038600" cy="4876800"/>
          </a:xfrm>
        </p:spPr>
        <p:txBody>
          <a:bodyPr>
            <a:normAutofit/>
          </a:bodyPr>
          <a:lstStyle/>
          <a:p>
            <a:endParaRPr lang="en-US" dirty="0"/>
          </a:p>
          <a:p>
            <a:endParaRPr lang="en-US" dirty="0"/>
          </a:p>
          <a:p>
            <a:endParaRPr lang="en-US" dirty="0"/>
          </a:p>
          <a:p>
            <a:endParaRPr lang="en-US" dirty="0"/>
          </a:p>
          <a:p>
            <a:endParaRPr lang="en-US" dirty="0"/>
          </a:p>
          <a:p>
            <a:pPr eaLnBrk="1" hangingPunct="1">
              <a:lnSpc>
                <a:spcPct val="90000"/>
              </a:lnSpc>
            </a:pPr>
            <a:endParaRPr lang="en-US" sz="2000" i="1" dirty="0">
              <a:solidFill>
                <a:srgbClr val="0033CC"/>
              </a:solidFill>
              <a:latin typeface="Arial" pitchFamily="34" charset="0"/>
              <a:cs typeface="Arial" pitchFamily="34" charset="0"/>
            </a:endParaRPr>
          </a:p>
          <a:p>
            <a:pPr eaLnBrk="1" hangingPunct="1">
              <a:lnSpc>
                <a:spcPct val="90000"/>
              </a:lnSpc>
            </a:pPr>
            <a:r>
              <a:rPr lang="en-US" sz="2000" i="1" dirty="0">
                <a:solidFill>
                  <a:srgbClr val="0033CC"/>
                </a:solidFill>
                <a:cs typeface="Arial" pitchFamily="34" charset="0"/>
              </a:rPr>
              <a:t>Biological Controls:</a:t>
            </a:r>
          </a:p>
          <a:p>
            <a:pPr marL="0" indent="0" eaLnBrk="1" hangingPunct="1">
              <a:lnSpc>
                <a:spcPct val="90000"/>
              </a:lnSpc>
              <a:buNone/>
            </a:pPr>
            <a:r>
              <a:rPr lang="en-US" sz="2000" dirty="0">
                <a:cs typeface="Arial" pitchFamily="34" charset="0"/>
              </a:rPr>
              <a:t>Natural predators: lady beetles; soldier beetles; syrphid flies</a:t>
            </a:r>
          </a:p>
          <a:p>
            <a:pPr lvl="1" eaLnBrk="1" hangingPunct="1">
              <a:lnSpc>
                <a:spcPct val="90000"/>
              </a:lnSpc>
            </a:pPr>
            <a:endParaRPr lang="en-US" dirty="0"/>
          </a:p>
          <a:p>
            <a:endParaRPr lang="en-US" dirty="0"/>
          </a:p>
        </p:txBody>
      </p:sp>
      <p:pic>
        <p:nvPicPr>
          <p:cNvPr id="6" name="Picture 7" descr="1586a"/>
          <p:cNvPicPr>
            <a:picLocks noChangeAspect="1" noChangeArrowheads="1"/>
          </p:cNvPicPr>
          <p:nvPr/>
        </p:nvPicPr>
        <p:blipFill>
          <a:blip r:embed="rId3" cstate="print"/>
          <a:srcRect/>
          <a:stretch>
            <a:fillRect/>
          </a:stretch>
        </p:blipFill>
        <p:spPr bwMode="auto">
          <a:xfrm>
            <a:off x="5181600" y="1143000"/>
            <a:ext cx="2743201" cy="284671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274638"/>
            <a:ext cx="8305800" cy="1143000"/>
          </a:xfrm>
        </p:spPr>
        <p:txBody>
          <a:bodyPr/>
          <a:lstStyle/>
          <a:p>
            <a:pPr algn="l" eaLnBrk="1" hangingPunct="1"/>
            <a:r>
              <a:rPr lang="en-US" sz="2400" b="1" dirty="0">
                <a:solidFill>
                  <a:srgbClr val="0033CC"/>
                </a:solidFill>
                <a:latin typeface="Georgia" pitchFamily="18" charset="0"/>
                <a:cs typeface="Arial" pitchFamily="34" charset="0"/>
              </a:rPr>
              <a:t>IPM</a:t>
            </a:r>
            <a:r>
              <a:rPr lang="en-US" sz="3200" b="1" dirty="0">
                <a:solidFill>
                  <a:srgbClr val="0033CC"/>
                </a:solidFill>
                <a:latin typeface="Georgia" pitchFamily="18" charset="0"/>
                <a:cs typeface="Arial" pitchFamily="34" charset="0"/>
              </a:rPr>
              <a:t>  		   Pest</a:t>
            </a:r>
            <a:r>
              <a:rPr lang="en-US" sz="3200" dirty="0">
                <a:solidFill>
                  <a:srgbClr val="0033CC"/>
                </a:solidFill>
                <a:latin typeface="Georgia" pitchFamily="18" charset="0"/>
                <a:cs typeface="Arial" pitchFamily="34" charset="0"/>
              </a:rPr>
              <a:t>:  </a:t>
            </a:r>
            <a:r>
              <a:rPr lang="en-US" sz="3200" i="1" dirty="0" err="1">
                <a:solidFill>
                  <a:srgbClr val="0033CC"/>
                </a:solidFill>
                <a:latin typeface="Georgia" pitchFamily="18" charset="0"/>
                <a:cs typeface="Arial" pitchFamily="34" charset="0"/>
              </a:rPr>
              <a:t>Hoplia</a:t>
            </a:r>
            <a:r>
              <a:rPr lang="en-US" sz="3200" i="1" dirty="0">
                <a:solidFill>
                  <a:srgbClr val="0033CC"/>
                </a:solidFill>
                <a:latin typeface="Georgia" pitchFamily="18" charset="0"/>
                <a:cs typeface="Arial" pitchFamily="34" charset="0"/>
              </a:rPr>
              <a:t> Beetle</a:t>
            </a:r>
          </a:p>
        </p:txBody>
      </p:sp>
      <p:sp>
        <p:nvSpPr>
          <p:cNvPr id="11267" name="Rectangle 3"/>
          <p:cNvSpPr>
            <a:spLocks noGrp="1" noChangeArrowheads="1"/>
          </p:cNvSpPr>
          <p:nvPr>
            <p:ph sz="half" idx="1"/>
          </p:nvPr>
        </p:nvSpPr>
        <p:spPr>
          <a:xfrm>
            <a:off x="547511" y="1437394"/>
            <a:ext cx="4038600" cy="4373563"/>
          </a:xfrm>
        </p:spPr>
        <p:txBody>
          <a:bodyPr>
            <a:normAutofit/>
          </a:bodyPr>
          <a:lstStyle/>
          <a:p>
            <a:pPr eaLnBrk="1" hangingPunct="1">
              <a:lnSpc>
                <a:spcPct val="90000"/>
              </a:lnSpc>
            </a:pPr>
            <a:r>
              <a:rPr lang="en-US" sz="2000" dirty="0">
                <a:cs typeface="Arial" pitchFamily="34" charset="0"/>
              </a:rPr>
              <a:t>One generation per year</a:t>
            </a:r>
          </a:p>
          <a:p>
            <a:pPr eaLnBrk="1" hangingPunct="1">
              <a:lnSpc>
                <a:spcPct val="90000"/>
              </a:lnSpc>
            </a:pPr>
            <a:r>
              <a:rPr lang="en-US" sz="2000" dirty="0">
                <a:cs typeface="Arial" pitchFamily="34" charset="0"/>
              </a:rPr>
              <a:t>Adults feed on light colored blossoms</a:t>
            </a:r>
          </a:p>
          <a:p>
            <a:pPr eaLnBrk="1" hangingPunct="1">
              <a:lnSpc>
                <a:spcPct val="90000"/>
              </a:lnSpc>
            </a:pPr>
            <a:endParaRPr lang="en-US" sz="2000" dirty="0">
              <a:cs typeface="Arial" pitchFamily="34" charset="0"/>
            </a:endParaRPr>
          </a:p>
          <a:p>
            <a:pPr eaLnBrk="1" hangingPunct="1">
              <a:lnSpc>
                <a:spcPct val="90000"/>
              </a:lnSpc>
            </a:pPr>
            <a:endParaRPr lang="en-US" sz="2000" i="1" dirty="0">
              <a:solidFill>
                <a:srgbClr val="0033CC"/>
              </a:solidFill>
              <a:cs typeface="Arial" pitchFamily="34" charset="0"/>
            </a:endParaRPr>
          </a:p>
          <a:p>
            <a:pPr eaLnBrk="1" hangingPunct="1">
              <a:lnSpc>
                <a:spcPct val="90000"/>
              </a:lnSpc>
            </a:pPr>
            <a:r>
              <a:rPr lang="en-US" sz="2000" i="1" dirty="0">
                <a:solidFill>
                  <a:srgbClr val="0033CC"/>
                </a:solidFill>
                <a:cs typeface="Arial" pitchFamily="34" charset="0"/>
              </a:rPr>
              <a:t>Controls:</a:t>
            </a:r>
          </a:p>
          <a:p>
            <a:pPr eaLnBrk="1" hangingPunct="1">
              <a:lnSpc>
                <a:spcPct val="90000"/>
              </a:lnSpc>
            </a:pPr>
            <a:r>
              <a:rPr lang="en-US" sz="2000" dirty="0">
                <a:cs typeface="Arial" pitchFamily="34" charset="0"/>
              </a:rPr>
              <a:t>Do regular hand-picking</a:t>
            </a:r>
          </a:p>
          <a:p>
            <a:pPr eaLnBrk="1" hangingPunct="1">
              <a:lnSpc>
                <a:spcPct val="90000"/>
              </a:lnSpc>
            </a:pPr>
            <a:r>
              <a:rPr lang="en-US" sz="2000" dirty="0">
                <a:cs typeface="Arial" pitchFamily="34" charset="0"/>
              </a:rPr>
              <a:t>Discard in a bucket of soapy water</a:t>
            </a:r>
          </a:p>
          <a:p>
            <a:pPr eaLnBrk="1" hangingPunct="1">
              <a:lnSpc>
                <a:spcPct val="90000"/>
              </a:lnSpc>
            </a:pPr>
            <a:r>
              <a:rPr lang="en-US" sz="2000" dirty="0">
                <a:cs typeface="Arial" pitchFamily="34" charset="0"/>
              </a:rPr>
              <a:t>Beetles are attracted to these buckets left in the garden</a:t>
            </a:r>
          </a:p>
        </p:txBody>
      </p:sp>
      <p:sp>
        <p:nvSpPr>
          <p:cNvPr id="4" name="Content Placeholder 3"/>
          <p:cNvSpPr>
            <a:spLocks noGrp="1"/>
          </p:cNvSpPr>
          <p:nvPr>
            <p:ph sz="half" idx="2"/>
          </p:nvPr>
        </p:nvSpPr>
        <p:spPr>
          <a:xfrm>
            <a:off x="4648200" y="1600200"/>
            <a:ext cx="4038600" cy="4876800"/>
          </a:xfrm>
        </p:spPr>
        <p:txBody>
          <a:bodyPr>
            <a:normAutofit/>
          </a:bodyPr>
          <a:lstStyle/>
          <a:p>
            <a:endParaRPr lang="en-US" dirty="0"/>
          </a:p>
          <a:p>
            <a:endParaRPr lang="en-US" dirty="0"/>
          </a:p>
          <a:p>
            <a:endParaRPr lang="en-US" dirty="0"/>
          </a:p>
          <a:p>
            <a:endParaRPr lang="en-US" dirty="0"/>
          </a:p>
          <a:p>
            <a:endParaRPr lang="en-US" dirty="0"/>
          </a:p>
          <a:p>
            <a:pPr eaLnBrk="1" hangingPunct="1">
              <a:lnSpc>
                <a:spcPct val="90000"/>
              </a:lnSpc>
            </a:pPr>
            <a:endParaRPr lang="en-US" sz="2000" i="1" dirty="0">
              <a:solidFill>
                <a:srgbClr val="0033CC"/>
              </a:solidFill>
              <a:latin typeface="Arial" pitchFamily="34" charset="0"/>
              <a:cs typeface="Arial" pitchFamily="34" charset="0"/>
            </a:endParaRPr>
          </a:p>
          <a:p>
            <a:pPr eaLnBrk="1" hangingPunct="1">
              <a:lnSpc>
                <a:spcPct val="90000"/>
              </a:lnSpc>
            </a:pPr>
            <a:r>
              <a:rPr lang="en-US" sz="2000" i="1" dirty="0">
                <a:solidFill>
                  <a:srgbClr val="0033CC"/>
                </a:solidFill>
                <a:cs typeface="Arial" pitchFamily="34" charset="0"/>
              </a:rPr>
              <a:t>Biological Controls:</a:t>
            </a:r>
          </a:p>
          <a:p>
            <a:pPr marL="0" indent="0" eaLnBrk="1" hangingPunct="1">
              <a:lnSpc>
                <a:spcPct val="90000"/>
              </a:lnSpc>
              <a:buNone/>
            </a:pPr>
            <a:r>
              <a:rPr lang="en-US" sz="2000" dirty="0">
                <a:cs typeface="Arial" pitchFamily="34" charset="0"/>
              </a:rPr>
              <a:t>Natural predators: lady beetles; soldier beetles; syrphid flies</a:t>
            </a:r>
          </a:p>
          <a:p>
            <a:pPr lvl="1" eaLnBrk="1" hangingPunct="1">
              <a:lnSpc>
                <a:spcPct val="90000"/>
              </a:lnSpc>
            </a:pPr>
            <a:endParaRPr lang="en-US" dirty="0"/>
          </a:p>
          <a:p>
            <a:endParaRPr lang="en-US" dirty="0"/>
          </a:p>
        </p:txBody>
      </p:sp>
      <p:pic>
        <p:nvPicPr>
          <p:cNvPr id="7" name="Picture 6" descr="Adult hoplia beetle and feeding damage.">
            <a:extLst>
              <a:ext uri="{FF2B5EF4-FFF2-40B4-BE49-F238E27FC236}">
                <a16:creationId xmlns:a16="http://schemas.microsoft.com/office/drawing/2014/main" id="{1DAFE30F-52D1-4A67-B7A8-BE5F492BCE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52444" y="2802996"/>
            <a:ext cx="1905000" cy="1600200"/>
          </a:xfrm>
          <a:prstGeom prst="rect">
            <a:avLst/>
          </a:prstGeom>
          <a:noFill/>
          <a:ln>
            <a:noFill/>
          </a:ln>
        </p:spPr>
      </p:pic>
      <p:pic>
        <p:nvPicPr>
          <p:cNvPr id="8" name="Picture 7" descr="Mature larva of a hoplia beetle.">
            <a:extLst>
              <a:ext uri="{FF2B5EF4-FFF2-40B4-BE49-F238E27FC236}">
                <a16:creationId xmlns:a16="http://schemas.microsoft.com/office/drawing/2014/main" id="{FE7C8590-9464-4663-AC75-6CC002F9AC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17638"/>
            <a:ext cx="1752600" cy="1036901"/>
          </a:xfrm>
          <a:prstGeom prst="rect">
            <a:avLst/>
          </a:prstGeom>
          <a:noFill/>
          <a:ln>
            <a:noFill/>
          </a:ln>
        </p:spPr>
      </p:pic>
    </p:spTree>
    <p:extLst>
      <p:ext uri="{BB962C8B-B14F-4D97-AF65-F5344CB8AC3E}">
        <p14:creationId xmlns:p14="http://schemas.microsoft.com/office/powerpoint/2010/main" val="841977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468312"/>
          </a:xfrm>
        </p:spPr>
        <p:txBody>
          <a:bodyPr>
            <a:normAutofit fontScale="90000"/>
          </a:bodyPr>
          <a:lstStyle/>
          <a:p>
            <a:pPr algn="l"/>
            <a:r>
              <a:rPr lang="en-US" sz="3200" b="1" dirty="0">
                <a:solidFill>
                  <a:srgbClr val="0033CC"/>
                </a:solidFill>
                <a:latin typeface="Georgia" pitchFamily="18" charset="0"/>
                <a:cs typeface="Arial" pitchFamily="34" charset="0"/>
              </a:rPr>
              <a:t> </a:t>
            </a:r>
            <a:br>
              <a:rPr lang="en-US" sz="3200" b="1" dirty="0">
                <a:solidFill>
                  <a:srgbClr val="0033CC"/>
                </a:solidFill>
                <a:latin typeface="Georgia" pitchFamily="18" charset="0"/>
                <a:cs typeface="Arial" pitchFamily="34" charset="0"/>
              </a:rPr>
            </a:br>
            <a:r>
              <a:rPr lang="en-US" sz="2700" b="1" dirty="0">
                <a:solidFill>
                  <a:srgbClr val="0033CC"/>
                </a:solidFill>
                <a:latin typeface="Georgia" pitchFamily="18" charset="0"/>
                <a:cs typeface="Arial" pitchFamily="34" charset="0"/>
              </a:rPr>
              <a:t>IPM</a:t>
            </a:r>
            <a:r>
              <a:rPr lang="en-US" sz="3200" b="1" dirty="0">
                <a:solidFill>
                  <a:srgbClr val="0033CC"/>
                </a:solidFill>
                <a:latin typeface="Georgia" pitchFamily="18" charset="0"/>
                <a:cs typeface="Arial" pitchFamily="34" charset="0"/>
              </a:rPr>
              <a:t>                Pest: </a:t>
            </a:r>
            <a:r>
              <a:rPr lang="en-US" sz="3200" i="1" dirty="0">
                <a:solidFill>
                  <a:srgbClr val="0033CC"/>
                </a:solidFill>
                <a:latin typeface="Georgia" pitchFamily="18" charset="0"/>
                <a:cs typeface="Arial" pitchFamily="34" charset="0"/>
              </a:rPr>
              <a:t>Fuller Rose Beetle</a:t>
            </a:r>
            <a:endParaRPr lang="en-US" sz="3200" dirty="0"/>
          </a:p>
        </p:txBody>
      </p:sp>
      <p:sp>
        <p:nvSpPr>
          <p:cNvPr id="3" name="Content Placeholder 2"/>
          <p:cNvSpPr>
            <a:spLocks noGrp="1"/>
          </p:cNvSpPr>
          <p:nvPr>
            <p:ph sz="half" idx="1"/>
          </p:nvPr>
        </p:nvSpPr>
        <p:spPr>
          <a:xfrm>
            <a:off x="457200" y="1417638"/>
            <a:ext cx="4038600" cy="4525963"/>
          </a:xfrm>
        </p:spPr>
        <p:txBody>
          <a:bodyPr>
            <a:normAutofit fontScale="92500" lnSpcReduction="10000"/>
          </a:bodyPr>
          <a:lstStyle/>
          <a:p>
            <a:r>
              <a:rPr lang="en-US" sz="2400" b="0" dirty="0"/>
              <a:t>Wingless weevil, night-feeder</a:t>
            </a:r>
          </a:p>
          <a:p>
            <a:r>
              <a:rPr lang="en-US" sz="2400" b="0" dirty="0"/>
              <a:t>Adults feed on leaves or new blossoms of roses</a:t>
            </a:r>
          </a:p>
          <a:p>
            <a:endParaRPr lang="en-US" sz="2400" b="0" dirty="0"/>
          </a:p>
          <a:p>
            <a:endParaRPr lang="en-US" sz="2400" dirty="0"/>
          </a:p>
          <a:p>
            <a:r>
              <a:rPr lang="en-US" sz="2400" dirty="0"/>
              <a:t> </a:t>
            </a:r>
            <a:r>
              <a:rPr lang="en-US" sz="2400" i="1" dirty="0">
                <a:solidFill>
                  <a:srgbClr val="0033CC"/>
                </a:solidFill>
                <a:cs typeface="Arial" pitchFamily="34" charset="0"/>
              </a:rPr>
              <a:t>Controls:</a:t>
            </a:r>
            <a:endParaRPr lang="en-US" sz="2400" dirty="0"/>
          </a:p>
          <a:p>
            <a:r>
              <a:rPr lang="en-US" sz="2400" dirty="0"/>
              <a:t>Use proper cultural care;   don’t allow other plants’ branches to touch other branches or ground.</a:t>
            </a:r>
          </a:p>
          <a:p>
            <a:r>
              <a:rPr lang="en-US" sz="2400" dirty="0"/>
              <a:t>Apply Tanglefoot</a:t>
            </a:r>
          </a:p>
          <a:p>
            <a:r>
              <a:rPr lang="en-US" sz="2400" dirty="0"/>
              <a:t>Pick off adults </a:t>
            </a:r>
          </a:p>
          <a:p>
            <a:endParaRPr lang="en-US" dirty="0"/>
          </a:p>
        </p:txBody>
      </p:sp>
      <p:sp>
        <p:nvSpPr>
          <p:cNvPr id="9" name="Text Placeholder 8"/>
          <p:cNvSpPr>
            <a:spLocks noGrp="1"/>
          </p:cNvSpPr>
          <p:nvPr>
            <p:ph sz="half" idx="2"/>
          </p:nvPr>
        </p:nvSpPr>
        <p:spPr/>
        <p:txBody>
          <a:bodyPr>
            <a:normAutofit fontScale="92500" lnSpcReduction="10000"/>
          </a:bodyPr>
          <a:lstStyle/>
          <a:p>
            <a:endParaRPr lang="en-US" dirty="0"/>
          </a:p>
          <a:p>
            <a:endParaRPr lang="en-US" dirty="0"/>
          </a:p>
          <a:p>
            <a:endParaRPr lang="en-US" dirty="0"/>
          </a:p>
        </p:txBody>
      </p:sp>
      <p:sp>
        <p:nvSpPr>
          <p:cNvPr id="10" name="Text Placeholder 9"/>
          <p:cNvSpPr>
            <a:spLocks noGrp="1"/>
          </p:cNvSpPr>
          <p:nvPr>
            <p:ph type="body" sz="quarter" idx="4294967295"/>
          </p:nvPr>
        </p:nvSpPr>
        <p:spPr>
          <a:xfrm>
            <a:off x="5102225" y="1535113"/>
            <a:ext cx="4041775" cy="522287"/>
          </a:xfrm>
        </p:spPr>
        <p:txBody>
          <a:bodyPr>
            <a:normAutofit fontScale="25000" lnSpcReduction="20000"/>
          </a:bodyPr>
          <a:lstStyle/>
          <a:p>
            <a:endParaRPr lang="en-US" dirty="0"/>
          </a:p>
          <a:p>
            <a:endParaRPr lang="en-US" dirty="0"/>
          </a:p>
          <a:p>
            <a:r>
              <a:rPr lang="en-US" sz="7200" dirty="0"/>
              <a:t>Sharp notches on leaves</a:t>
            </a:r>
          </a:p>
          <a:p>
            <a:endParaRPr lang="en-US" sz="7200" dirty="0"/>
          </a:p>
          <a:p>
            <a:endParaRPr lang="en-US" dirty="0"/>
          </a:p>
          <a:p>
            <a:endParaRPr lang="en-US" dirty="0"/>
          </a:p>
          <a:p>
            <a:r>
              <a:rPr lang="en-US" dirty="0"/>
              <a:t>S</a:t>
            </a:r>
          </a:p>
        </p:txBody>
      </p:sp>
      <p:pic>
        <p:nvPicPr>
          <p:cNvPr id="6" name="Picture 5" descr="Fuller rose  beetle damage"/>
          <p:cNvPicPr/>
          <p:nvPr/>
        </p:nvPicPr>
        <p:blipFill>
          <a:blip r:embed="rId3" cstate="print"/>
          <a:srcRect/>
          <a:stretch>
            <a:fillRect/>
          </a:stretch>
        </p:blipFill>
        <p:spPr bwMode="auto">
          <a:xfrm>
            <a:off x="4876800" y="2174875"/>
            <a:ext cx="2463800" cy="1600200"/>
          </a:xfrm>
          <a:prstGeom prst="rect">
            <a:avLst/>
          </a:prstGeom>
          <a:noFill/>
          <a:ln w="9525">
            <a:noFill/>
            <a:miter lim="800000"/>
            <a:headEnd/>
            <a:tailEnd/>
          </a:ln>
        </p:spPr>
      </p:pic>
      <p:pic>
        <p:nvPicPr>
          <p:cNvPr id="12" name="Picture 11" descr="Adult fuller rose beetle"/>
          <p:cNvPicPr/>
          <p:nvPr/>
        </p:nvPicPr>
        <p:blipFill>
          <a:blip r:embed="rId4" cstate="print"/>
          <a:srcRect/>
          <a:stretch>
            <a:fillRect/>
          </a:stretch>
        </p:blipFill>
        <p:spPr bwMode="auto">
          <a:xfrm>
            <a:off x="5105400" y="4373563"/>
            <a:ext cx="2463800" cy="1752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fontAlgn="auto">
              <a:spcAft>
                <a:spcPts val="0"/>
              </a:spcAft>
              <a:defRPr/>
            </a:pPr>
            <a:r>
              <a:rPr lang="en-US" dirty="0"/>
              <a:t>Suggested Resources</a:t>
            </a:r>
          </a:p>
        </p:txBody>
      </p:sp>
      <p:sp>
        <p:nvSpPr>
          <p:cNvPr id="47107" name="Rectangle 3"/>
          <p:cNvSpPr>
            <a:spLocks noGrp="1" noChangeArrowheads="1"/>
          </p:cNvSpPr>
          <p:nvPr>
            <p:ph idx="1"/>
          </p:nvPr>
        </p:nvSpPr>
        <p:spPr>
          <a:xfrm>
            <a:off x="838200" y="1066800"/>
            <a:ext cx="7620000" cy="5791200"/>
          </a:xfrm>
        </p:spPr>
        <p:txBody>
          <a:bodyPr>
            <a:normAutofit fontScale="25000" lnSpcReduction="20000"/>
          </a:bodyPr>
          <a:lstStyle/>
          <a:p>
            <a:pPr>
              <a:buNone/>
            </a:pPr>
            <a:endParaRPr lang="en-US" sz="2000" b="1" i="1" dirty="0"/>
          </a:p>
          <a:p>
            <a:pPr>
              <a:buNone/>
            </a:pPr>
            <a:r>
              <a:rPr lang="en-US" sz="6400" b="1" i="1" dirty="0"/>
              <a:t> Books</a:t>
            </a:r>
          </a:p>
          <a:p>
            <a:r>
              <a:rPr lang="en-US" sz="6400" dirty="0"/>
              <a:t>    UC ANR Publication:  </a:t>
            </a:r>
            <a:r>
              <a:rPr lang="en-US" sz="6400" b="1" dirty="0"/>
              <a:t>California Master Gardener Handbook</a:t>
            </a:r>
            <a:r>
              <a:rPr lang="en-US" sz="6400" dirty="0"/>
              <a:t> </a:t>
            </a:r>
          </a:p>
          <a:p>
            <a:r>
              <a:rPr lang="en-US" sz="6400" dirty="0"/>
              <a:t>     UCANR Publication #21589: </a:t>
            </a:r>
            <a:r>
              <a:rPr lang="en-US" sz="6400" b="1" dirty="0"/>
              <a:t>Healthy Roses</a:t>
            </a:r>
          </a:p>
          <a:p>
            <a:pPr>
              <a:buNone/>
            </a:pPr>
            <a:r>
              <a:rPr lang="en-US" sz="6400" b="1" i="1" dirty="0"/>
              <a:t>Online</a:t>
            </a:r>
            <a:endParaRPr lang="en-US" sz="6400" b="1" dirty="0">
              <a:solidFill>
                <a:srgbClr val="7030A0"/>
              </a:solidFill>
            </a:endParaRPr>
          </a:p>
          <a:p>
            <a:r>
              <a:rPr lang="en-US" sz="6400" i="1" dirty="0"/>
              <a:t>Integrated Pest Management  of Roses.</a:t>
            </a:r>
            <a:r>
              <a:rPr lang="en-US" sz="6400" b="1" i="1" dirty="0"/>
              <a:t> </a:t>
            </a:r>
            <a:r>
              <a:rPr lang="en-US" sz="6400" dirty="0"/>
              <a:t>Cornell University </a:t>
            </a:r>
            <a:r>
              <a:rPr lang="en-US" sz="6400" dirty="0" err="1"/>
              <a:t>Coperative</a:t>
            </a:r>
            <a:r>
              <a:rPr lang="en-US" sz="6400" dirty="0"/>
              <a:t> Extension</a:t>
            </a:r>
            <a:endParaRPr lang="en-US" sz="6400" b="1" dirty="0"/>
          </a:p>
          <a:p>
            <a:r>
              <a:rPr lang="en-US" sz="6400" i="1" dirty="0">
                <a:solidFill>
                  <a:srgbClr val="3333CC"/>
                </a:solidFill>
              </a:rPr>
              <a:t> </a:t>
            </a:r>
            <a:r>
              <a:rPr lang="en-US" sz="6400" i="1" u="sng" dirty="0">
                <a:solidFill>
                  <a:srgbClr val="3333CC"/>
                </a:solidFill>
              </a:rPr>
              <a:t>http://www.gardening.cornell.edu/factsheets/ecogardening/ipmrose.html</a:t>
            </a:r>
            <a:endParaRPr lang="en-US" sz="6400" b="1" i="1" u="sng" dirty="0">
              <a:solidFill>
                <a:srgbClr val="3333CC"/>
              </a:solidFill>
            </a:endParaRPr>
          </a:p>
          <a:p>
            <a:endParaRPr lang="en-US" sz="6400" dirty="0">
              <a:ea typeface="Calibri" panose="020F0502020204030204" pitchFamily="34" charset="0"/>
              <a:cs typeface="Times New Roman" panose="02020603050405020304" pitchFamily="18" charset="0"/>
            </a:endParaRPr>
          </a:p>
          <a:p>
            <a:r>
              <a:rPr lang="en-US" sz="6400" i="1" dirty="0">
                <a:latin typeface="Calibri" panose="020F0502020204030204" pitchFamily="34" charset="0"/>
                <a:ea typeface="Calibri" panose="020F0502020204030204" pitchFamily="34" charset="0"/>
                <a:cs typeface="Times New Roman" panose="02020603050405020304" pitchFamily="18" charset="0"/>
              </a:rPr>
              <a:t>R</a:t>
            </a:r>
            <a:r>
              <a:rPr lang="en-US" sz="6400" i="1" dirty="0">
                <a:effectLst/>
                <a:latin typeface="Calibri" panose="020F0502020204030204" pitchFamily="34" charset="0"/>
                <a:ea typeface="Calibri" panose="020F0502020204030204" pitchFamily="34" charset="0"/>
                <a:cs typeface="Times New Roman" panose="02020603050405020304" pitchFamily="18" charset="0"/>
              </a:rPr>
              <a:t>oses: Diseases and Disorders: Integrated Pest Management for Home Gardeners and landscape Professionals. July, 2019.  </a:t>
            </a:r>
            <a:r>
              <a:rPr lang="en-US" sz="6400" dirty="0">
                <a:effectLst/>
                <a:latin typeface="Calibri" panose="020F0502020204030204" pitchFamily="34" charset="0"/>
                <a:ea typeface="Calibri" panose="020F0502020204030204" pitchFamily="34" charset="0"/>
                <a:cs typeface="Times New Roman" panose="02020603050405020304" pitchFamily="18" charset="0"/>
              </a:rPr>
              <a:t>UCANR Publication 7463. </a:t>
            </a:r>
            <a:r>
              <a:rPr lang="en-US" sz="6400" u="sng"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http://ipm.ucanr.edu/PMG/PESTNOTES/pn7463.html</a:t>
            </a:r>
            <a:endParaRPr lang="en-US" sz="6400"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6400" i="1" dirty="0">
                <a:effectLst/>
                <a:latin typeface="Calibri" panose="020F0502020204030204" pitchFamily="34" charset="0"/>
                <a:ea typeface="Calibri" panose="020F0502020204030204" pitchFamily="34" charset="0"/>
                <a:cs typeface="Times New Roman" panose="02020603050405020304" pitchFamily="18" charset="0"/>
              </a:rPr>
              <a:t>Roses in the Garden and Landscape: Cultural Practices and Weed Control. </a:t>
            </a:r>
          </a:p>
          <a:p>
            <a:r>
              <a:rPr lang="en-US" sz="6400" i="1" dirty="0">
                <a:effectLst/>
                <a:latin typeface="Calibri" panose="020F0502020204030204" pitchFamily="34" charset="0"/>
                <a:ea typeface="Calibri" panose="020F0502020204030204" pitchFamily="34" charset="0"/>
                <a:cs typeface="Times New Roman" panose="02020603050405020304" pitchFamily="18" charset="0"/>
              </a:rPr>
              <a:t> February, 2020. </a:t>
            </a:r>
            <a:r>
              <a:rPr lang="en-US" sz="6400" dirty="0"/>
              <a:t>UCANR Publication7465</a:t>
            </a:r>
            <a:r>
              <a:rPr lang="en-US" sz="6400" i="1" dirty="0">
                <a:solidFill>
                  <a:srgbClr val="3333CC"/>
                </a:solidFill>
              </a:rPr>
              <a:t>. </a:t>
            </a:r>
            <a:r>
              <a:rPr lang="en-US" sz="6400" u="sng" dirty="0">
                <a:solidFill>
                  <a:srgbClr val="3333CC"/>
                </a:solidFill>
                <a:hlinkClick r:id="rId3">
                  <a:extLst>
                    <a:ext uri="{A12FA001-AC4F-418D-AE19-62706E023703}">
                      <ahyp:hlinkClr xmlns:ahyp="http://schemas.microsoft.com/office/drawing/2018/hyperlinkcolor" val="tx"/>
                    </a:ext>
                  </a:extLst>
                </a:hlinkClick>
              </a:rPr>
              <a:t>https://ucanr.edu/sites/sjcoeh/files/309219.pdf</a:t>
            </a:r>
            <a:endParaRPr lang="en-US" sz="6400" u="sng" dirty="0">
              <a:solidFill>
                <a:srgbClr val="3333CC"/>
              </a:solidFill>
            </a:endParaRPr>
          </a:p>
          <a:p>
            <a:endParaRPr lang="en-US" sz="6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6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More</a:t>
            </a:r>
          </a:p>
          <a:p>
            <a:r>
              <a:rPr lang="en-US" sz="6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Rapp, Larry.  </a:t>
            </a:r>
            <a:r>
              <a:rPr lang="en-US" sz="6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How to Bud Roses. </a:t>
            </a:r>
            <a:r>
              <a:rPr lang="en-US" sz="6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University of Utah Cooperative Extension.  September , 2014.</a:t>
            </a:r>
            <a:r>
              <a:rPr lang="en-US" sz="6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https://www.youtube.com/watch?v=siKRJSGT4sY</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400" u="sng"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6400" i="1" dirty="0">
              <a:solidFill>
                <a:schemeClr val="tx1"/>
              </a:solidFill>
            </a:endParaRPr>
          </a:p>
          <a:p>
            <a:pPr>
              <a:buNone/>
            </a:pPr>
            <a:r>
              <a:rPr lang="en-US" sz="6400" dirty="0">
                <a:solidFill>
                  <a:schemeClr val="tx1"/>
                </a:solidFill>
              </a:rPr>
              <a:t>     </a:t>
            </a:r>
          </a:p>
          <a:p>
            <a:endParaRPr lang="en-US" dirty="0"/>
          </a:p>
          <a:p>
            <a:endParaRPr 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pcmg.ucanr.org</a:t>
            </a:r>
          </a:p>
          <a:p>
            <a:pPr algn="ctr"/>
            <a:endParaRPr lang="en-US" dirty="0"/>
          </a:p>
          <a:p>
            <a:pPr algn="ctr"/>
            <a:endParaRPr lang="en-US"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35</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28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Loomis)</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           Roses: Agenda</a:t>
            </a:r>
          </a:p>
        </p:txBody>
      </p:sp>
      <p:sp>
        <p:nvSpPr>
          <p:cNvPr id="5" name="Content Placeholder 4"/>
          <p:cNvSpPr>
            <a:spLocks noGrp="1"/>
          </p:cNvSpPr>
          <p:nvPr>
            <p:ph idx="1"/>
          </p:nvPr>
        </p:nvSpPr>
        <p:spPr>
          <a:xfrm>
            <a:off x="1219200" y="1600201"/>
            <a:ext cx="7467600" cy="4038600"/>
          </a:xfrm>
        </p:spPr>
        <p:txBody>
          <a:bodyPr>
            <a:normAutofit fontScale="92500" lnSpcReduction="10000"/>
          </a:bodyPr>
          <a:lstStyle/>
          <a:p>
            <a:pPr marL="857250" lvl="1" indent="-457200"/>
            <a:r>
              <a:rPr lang="en-US" sz="3200" dirty="0"/>
              <a:t>A little History</a:t>
            </a:r>
          </a:p>
          <a:p>
            <a:pPr marL="857250" lvl="1" indent="-457200"/>
            <a:r>
              <a:rPr lang="en-US" sz="3200" dirty="0"/>
              <a:t>Rose Varieties for the Home Garden</a:t>
            </a:r>
          </a:p>
          <a:p>
            <a:pPr marL="857250" lvl="1" indent="-457200"/>
            <a:r>
              <a:rPr lang="en-US" sz="3200" dirty="0"/>
              <a:t>Cultural practices</a:t>
            </a:r>
          </a:p>
          <a:p>
            <a:pPr lvl="2"/>
            <a:r>
              <a:rPr lang="en-US" dirty="0"/>
              <a:t>  Planting</a:t>
            </a:r>
          </a:p>
          <a:p>
            <a:pPr lvl="2"/>
            <a:r>
              <a:rPr lang="en-US" dirty="0"/>
              <a:t>  Watering</a:t>
            </a:r>
          </a:p>
          <a:p>
            <a:pPr lvl="2"/>
            <a:r>
              <a:rPr lang="en-US" dirty="0"/>
              <a:t>  Fertilizing</a:t>
            </a:r>
          </a:p>
          <a:p>
            <a:pPr lvl="2"/>
            <a:r>
              <a:rPr lang="en-US" dirty="0"/>
              <a:t>  Pruning</a:t>
            </a:r>
          </a:p>
          <a:p>
            <a:pPr lvl="1"/>
            <a:r>
              <a:rPr lang="en-US" sz="3200" dirty="0"/>
              <a:t>Pest Control</a:t>
            </a:r>
          </a:p>
          <a:p>
            <a:pPr marL="457200" lvl="1" indent="0">
              <a:buNone/>
            </a:pP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2D7F-6A9C-4834-BF96-3A67634D02C4}"/>
              </a:ext>
            </a:extLst>
          </p:cNvPr>
          <p:cNvSpPr>
            <a:spLocks noGrp="1"/>
          </p:cNvSpPr>
          <p:nvPr>
            <p:ph type="title"/>
          </p:nvPr>
        </p:nvSpPr>
        <p:spPr>
          <a:xfrm>
            <a:off x="609600" y="274638"/>
            <a:ext cx="6934200" cy="1143000"/>
          </a:xfrm>
        </p:spPr>
        <p:txBody>
          <a:bodyPr>
            <a:normAutofit/>
          </a:bodyPr>
          <a:lstStyle/>
          <a:p>
            <a:r>
              <a:rPr lang="en-US" sz="3200" dirty="0">
                <a:latin typeface="Arial" panose="020B0604020202020204" pitchFamily="34" charset="0"/>
                <a:cs typeface="Arial" panose="020B0604020202020204" pitchFamily="34" charset="0"/>
              </a:rPr>
              <a:t>History:  Early Roses in California</a:t>
            </a:r>
          </a:p>
        </p:txBody>
      </p:sp>
      <p:sp>
        <p:nvSpPr>
          <p:cNvPr id="3" name="Content Placeholder 2">
            <a:extLst>
              <a:ext uri="{FF2B5EF4-FFF2-40B4-BE49-F238E27FC236}">
                <a16:creationId xmlns:a16="http://schemas.microsoft.com/office/drawing/2014/main" id="{B9AEB4AA-16BB-44BC-ACAE-B2801FDA9D35}"/>
              </a:ext>
            </a:extLst>
          </p:cNvPr>
          <p:cNvSpPr>
            <a:spLocks noGrp="1"/>
          </p:cNvSpPr>
          <p:nvPr>
            <p:ph sz="half" idx="1"/>
          </p:nvPr>
        </p:nvSpPr>
        <p:spPr>
          <a:xfrm>
            <a:off x="457200" y="1295400"/>
            <a:ext cx="4038600" cy="4830763"/>
          </a:xfrm>
        </p:spPr>
        <p:txBody>
          <a:bodyPr>
            <a:normAutofit/>
          </a:bodyPr>
          <a:lstStyle/>
          <a:p>
            <a:pPr marL="0" indent="0"/>
            <a:r>
              <a:rPr lang="en-US" dirty="0"/>
              <a:t>       </a:t>
            </a:r>
            <a:r>
              <a:rPr lang="en-US" i="1" dirty="0"/>
              <a:t>Rosa rugosa</a:t>
            </a:r>
          </a:p>
          <a:p>
            <a:pPr marL="0" indent="0"/>
            <a:r>
              <a:rPr lang="en-US" sz="2000" dirty="0"/>
              <a:t>Asian native   </a:t>
            </a:r>
          </a:p>
          <a:p>
            <a:r>
              <a:rPr lang="en-US" sz="2000" dirty="0"/>
              <a:t>Used hedges around farmlands</a:t>
            </a:r>
          </a:p>
          <a:p>
            <a:r>
              <a:rPr lang="en-US" sz="2000" dirty="0"/>
              <a:t>Now used at seashores &amp; roadsides</a:t>
            </a:r>
          </a:p>
          <a:p>
            <a:r>
              <a:rPr lang="en-US" sz="2000" dirty="0"/>
              <a:t>Very cold-hardy</a:t>
            </a:r>
          </a:p>
        </p:txBody>
      </p:sp>
      <p:sp>
        <p:nvSpPr>
          <p:cNvPr id="4" name="Content Placeholder 3">
            <a:extLst>
              <a:ext uri="{FF2B5EF4-FFF2-40B4-BE49-F238E27FC236}">
                <a16:creationId xmlns:a16="http://schemas.microsoft.com/office/drawing/2014/main" id="{2722D251-603F-43C3-AF4F-979567E59BDA}"/>
              </a:ext>
            </a:extLst>
          </p:cNvPr>
          <p:cNvSpPr>
            <a:spLocks noGrp="1"/>
          </p:cNvSpPr>
          <p:nvPr>
            <p:ph sz="half" idx="2"/>
          </p:nvPr>
        </p:nvSpPr>
        <p:spPr>
          <a:xfrm>
            <a:off x="4648200" y="1295400"/>
            <a:ext cx="4038600" cy="4830763"/>
          </a:xfrm>
        </p:spPr>
        <p:txBody>
          <a:bodyPr>
            <a:normAutofit/>
          </a:bodyPr>
          <a:lstStyle/>
          <a:p>
            <a:r>
              <a:rPr lang="en-US" i="1" dirty="0"/>
              <a:t>Rosa californica</a:t>
            </a:r>
          </a:p>
          <a:p>
            <a:r>
              <a:rPr lang="en-US" sz="2000" dirty="0"/>
              <a:t>“Thicket-forming”</a:t>
            </a:r>
          </a:p>
          <a:p>
            <a:r>
              <a:rPr lang="en-US" sz="2000" dirty="0"/>
              <a:t>Grows by streambeds</a:t>
            </a:r>
          </a:p>
          <a:p>
            <a:r>
              <a:rPr lang="en-US" sz="2000" dirty="0"/>
              <a:t>Found lower than 1,600 ft. elev.</a:t>
            </a:r>
          </a:p>
          <a:p>
            <a:r>
              <a:rPr lang="en-US" sz="2000" dirty="0"/>
              <a:t>Native from So. Oregon to Baja California</a:t>
            </a:r>
          </a:p>
          <a:p>
            <a:endParaRPr lang="en-US" i="1" dirty="0"/>
          </a:p>
        </p:txBody>
      </p:sp>
      <p:pic>
        <p:nvPicPr>
          <p:cNvPr id="1026" name="Picture 2" descr="http://www.rose.org/wp-content/uploads/2011/06/The-Rugged-Rugosa.jpg">
            <a:extLst>
              <a:ext uri="{FF2B5EF4-FFF2-40B4-BE49-F238E27FC236}">
                <a16:creationId xmlns:a16="http://schemas.microsoft.com/office/drawing/2014/main" id="{983E8C60-4246-4F26-AC0F-A23E25AD0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 t="20099" r="801"/>
          <a:stretch/>
        </p:blipFill>
        <p:spPr bwMode="auto">
          <a:xfrm>
            <a:off x="1383115" y="3510137"/>
            <a:ext cx="2464985" cy="2647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764706-F1A0-4972-BB0A-CD587745A7A9}"/>
              </a:ext>
            </a:extLst>
          </p:cNvPr>
          <p:cNvPicPr/>
          <p:nvPr/>
        </p:nvPicPr>
        <p:blipFill rotWithShape="1">
          <a:blip r:embed="rId4">
            <a:extLst>
              <a:ext uri="{28A0092B-C50C-407E-A947-70E740481C1C}">
                <a14:useLocalDpi xmlns:a14="http://schemas.microsoft.com/office/drawing/2010/main" val="0"/>
              </a:ext>
            </a:extLst>
          </a:blip>
          <a:srcRect l="23700" t="9492" r="-9658" b="-9492"/>
          <a:stretch/>
        </p:blipFill>
        <p:spPr bwMode="auto">
          <a:xfrm>
            <a:off x="6248400" y="3429000"/>
            <a:ext cx="2314575" cy="3110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9917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l" eaLnBrk="1" hangingPunct="1"/>
            <a:r>
              <a:rPr lang="en-US" sz="3200" dirty="0">
                <a:latin typeface="Arial" pitchFamily="34" charset="0"/>
                <a:cs typeface="Arial" pitchFamily="34" charset="0"/>
              </a:rPr>
              <a:t>            Rose Varieties</a:t>
            </a:r>
          </a:p>
        </p:txBody>
      </p:sp>
      <p:sp>
        <p:nvSpPr>
          <p:cNvPr id="3075" name="Rectangle 3"/>
          <p:cNvSpPr>
            <a:spLocks noGrp="1" noChangeArrowheads="1"/>
          </p:cNvSpPr>
          <p:nvPr>
            <p:ph type="body" idx="1"/>
          </p:nvPr>
        </p:nvSpPr>
        <p:spPr>
          <a:xfrm>
            <a:off x="457200" y="1295400"/>
            <a:ext cx="8229600" cy="5334000"/>
          </a:xfrm>
        </p:spPr>
        <p:txBody>
          <a:bodyPr>
            <a:normAutofit/>
          </a:bodyPr>
          <a:lstStyle/>
          <a:p>
            <a:pPr marL="0" indent="0" eaLnBrk="1" hangingPunct="1">
              <a:buNone/>
            </a:pPr>
            <a:r>
              <a:rPr lang="en-US" sz="2400" dirty="0"/>
              <a:t>(Select the disease-resistant varieties)</a:t>
            </a:r>
          </a:p>
          <a:p>
            <a:pPr eaLnBrk="1" hangingPunct="1"/>
            <a:endParaRPr lang="en-US" sz="2800" dirty="0"/>
          </a:p>
          <a:p>
            <a:pPr eaLnBrk="1" hangingPunct="1"/>
            <a:r>
              <a:rPr lang="en-US" sz="2800" dirty="0"/>
              <a:t>Two main categories</a:t>
            </a:r>
            <a:r>
              <a:rPr lang="en-US" sz="2400" dirty="0"/>
              <a:t>: </a:t>
            </a:r>
          </a:p>
          <a:p>
            <a:pPr lvl="1" eaLnBrk="1" hangingPunct="1"/>
            <a:r>
              <a:rPr lang="en-US" sz="2400" dirty="0"/>
              <a:t>Garden (“</a:t>
            </a:r>
            <a:r>
              <a:rPr lang="en-US" dirty="0"/>
              <a:t>m</a:t>
            </a:r>
            <a:r>
              <a:rPr lang="en-US" sz="2400" dirty="0"/>
              <a:t>odern”) Roses -valued for their flowers</a:t>
            </a:r>
          </a:p>
          <a:p>
            <a:pPr lvl="2"/>
            <a:r>
              <a:rPr lang="en-US" sz="2000" dirty="0"/>
              <a:t>hybrid teas (most common)</a:t>
            </a:r>
          </a:p>
          <a:p>
            <a:pPr lvl="2"/>
            <a:r>
              <a:rPr lang="en-US" sz="2000" dirty="0"/>
              <a:t>English roses, floribundas, grandifloras, and climbers</a:t>
            </a:r>
          </a:p>
          <a:p>
            <a:pPr lvl="1" eaLnBrk="1" hangingPunct="1"/>
            <a:r>
              <a:rPr lang="en-US" sz="2400" dirty="0"/>
              <a:t>“Own-Root Roses”</a:t>
            </a:r>
          </a:p>
          <a:p>
            <a:pPr lvl="2" eaLnBrk="1" hangingPunct="1"/>
            <a:r>
              <a:rPr lang="en-US" sz="2000" dirty="0"/>
              <a:t>English roses, old garden roses</a:t>
            </a:r>
          </a:p>
          <a:p>
            <a:pPr lvl="2" eaLnBrk="1" hangingPunct="1"/>
            <a:r>
              <a:rPr lang="en-US" sz="2000" dirty="0"/>
              <a:t>Landscape roses – shrub roses </a:t>
            </a:r>
            <a:r>
              <a:rPr lang="en-US" sz="2000" dirty="0" err="1"/>
              <a:t>mimiatures</a:t>
            </a:r>
            <a:r>
              <a:rPr lang="en-US" sz="2000" dirty="0"/>
              <a:t> and groundcover     	                                                  roses </a:t>
            </a:r>
          </a:p>
          <a:p>
            <a:pPr lvl="2" eaLnBrk="1" hangingPunct="1">
              <a:buNone/>
            </a:pPr>
            <a:r>
              <a:rPr lang="en-US" dirty="0"/>
              <a:t>	     -</a:t>
            </a:r>
            <a:r>
              <a:rPr lang="en-US" sz="2000" dirty="0"/>
              <a:t>low maintenance, easy care</a:t>
            </a:r>
          </a:p>
          <a:p>
            <a:pPr eaLnBrk="1" hangingPunct="1">
              <a:buNone/>
            </a:pPr>
            <a:endParaRPr lang="en-US" sz="2400" dirty="0">
              <a:latin typeface="Arial" pitchFamily="34" charset="0"/>
              <a:cs typeface="Arial" pitchFamily="34" charset="0"/>
            </a:endParaRPr>
          </a:p>
          <a:p>
            <a:pPr eaLnBrk="1" hangingPunct="1"/>
            <a:endParaRPr lang="en-US" sz="28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2D7F-6A9C-4834-BF96-3A67634D02C4}"/>
              </a:ext>
            </a:extLst>
          </p:cNvPr>
          <p:cNvSpPr>
            <a:spLocks noGrp="1"/>
          </p:cNvSpPr>
          <p:nvPr>
            <p:ph type="title"/>
          </p:nvPr>
        </p:nvSpPr>
        <p:spPr>
          <a:xfrm>
            <a:off x="457200" y="274638"/>
            <a:ext cx="8229600" cy="1325562"/>
          </a:xfrm>
        </p:spPr>
        <p:txBody>
          <a:bodyPr>
            <a:normAutofit/>
          </a:bodyPr>
          <a:lstStyle/>
          <a:p>
            <a:pPr algn="l"/>
            <a:r>
              <a:rPr lang="en-US" sz="4000" dirty="0"/>
              <a:t>            Garden Roses</a:t>
            </a:r>
          </a:p>
        </p:txBody>
      </p:sp>
      <p:sp>
        <p:nvSpPr>
          <p:cNvPr id="3" name="Content Placeholder 2">
            <a:extLst>
              <a:ext uri="{FF2B5EF4-FFF2-40B4-BE49-F238E27FC236}">
                <a16:creationId xmlns:a16="http://schemas.microsoft.com/office/drawing/2014/main" id="{B9AEB4AA-16BB-44BC-ACAE-B2801FDA9D35}"/>
              </a:ext>
            </a:extLst>
          </p:cNvPr>
          <p:cNvSpPr>
            <a:spLocks noGrp="1"/>
          </p:cNvSpPr>
          <p:nvPr>
            <p:ph idx="1"/>
          </p:nvPr>
        </p:nvSpPr>
        <p:spPr>
          <a:xfrm>
            <a:off x="914400" y="1600200"/>
            <a:ext cx="8229600" cy="4073628"/>
          </a:xfrm>
        </p:spPr>
        <p:txBody>
          <a:bodyPr/>
          <a:lstStyle/>
          <a:p>
            <a:pPr marL="0" indent="0">
              <a:buNone/>
            </a:pPr>
            <a:r>
              <a:rPr lang="en-US" dirty="0"/>
              <a:t>                        </a:t>
            </a:r>
          </a:p>
          <a:p>
            <a:pPr marL="0" indent="0">
              <a:buNone/>
            </a:pPr>
            <a:r>
              <a:rPr lang="en-US" dirty="0"/>
              <a:t>                      </a:t>
            </a:r>
            <a:r>
              <a:rPr lang="en-US" sz="2800" dirty="0" err="1"/>
              <a:t>Miniflora</a:t>
            </a:r>
            <a:endParaRPr lang="en-US" sz="2800" dirty="0"/>
          </a:p>
          <a:p>
            <a:pPr marL="0" indent="0">
              <a:buNone/>
            </a:pPr>
            <a:endParaRPr lang="en-US" sz="2800" dirty="0"/>
          </a:p>
          <a:p>
            <a:pPr marL="0" indent="0">
              <a:buNone/>
            </a:pPr>
            <a:r>
              <a:rPr lang="en-US" sz="2800" dirty="0"/>
              <a:t>Miniature</a:t>
            </a:r>
          </a:p>
          <a:p>
            <a:pPr marL="0" indent="0">
              <a:buNone/>
            </a:pPr>
            <a:r>
              <a:rPr lang="en-US" sz="2800" dirty="0"/>
              <a:t>     Miniature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84286267-C665-4E09-9796-2835203FBB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04" b="20001"/>
          <a:stretch/>
        </p:blipFill>
        <p:spPr>
          <a:xfrm>
            <a:off x="4702099" y="1942198"/>
            <a:ext cx="3527501" cy="3103984"/>
          </a:xfrm>
          <a:prstGeom prst="rect">
            <a:avLst/>
          </a:prstGeom>
        </p:spPr>
      </p:pic>
      <p:pic>
        <p:nvPicPr>
          <p:cNvPr id="4" name="Picture 3">
            <a:extLst>
              <a:ext uri="{FF2B5EF4-FFF2-40B4-BE49-F238E27FC236}">
                <a16:creationId xmlns:a16="http://schemas.microsoft.com/office/drawing/2014/main" id="{2484BC1A-2578-45F9-BDFB-ACED5BE91C0F}"/>
              </a:ext>
            </a:extLst>
          </p:cNvPr>
          <p:cNvPicPr>
            <a:picLocks noChangeAspect="1"/>
          </p:cNvPicPr>
          <p:nvPr/>
        </p:nvPicPr>
        <p:blipFill>
          <a:blip r:embed="rId4"/>
          <a:stretch>
            <a:fillRect/>
          </a:stretch>
        </p:blipFill>
        <p:spPr>
          <a:xfrm>
            <a:off x="838200" y="3941282"/>
            <a:ext cx="2743602" cy="2209800"/>
          </a:xfrm>
          <a:prstGeom prst="rect">
            <a:avLst/>
          </a:prstGeom>
        </p:spPr>
      </p:pic>
    </p:spTree>
    <p:extLst>
      <p:ext uri="{BB962C8B-B14F-4D97-AF65-F5344CB8AC3E}">
        <p14:creationId xmlns:p14="http://schemas.microsoft.com/office/powerpoint/2010/main" val="146132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022B-E77C-4A20-B401-0E3570E3162C}"/>
              </a:ext>
            </a:extLst>
          </p:cNvPr>
          <p:cNvSpPr>
            <a:spLocks noGrp="1"/>
          </p:cNvSpPr>
          <p:nvPr>
            <p:ph type="title"/>
          </p:nvPr>
        </p:nvSpPr>
        <p:spPr>
          <a:xfrm>
            <a:off x="457200" y="274637"/>
            <a:ext cx="8229600" cy="1325563"/>
          </a:xfrm>
        </p:spPr>
        <p:txBody>
          <a:bodyPr>
            <a:normAutofit/>
          </a:bodyPr>
          <a:lstStyle/>
          <a:p>
            <a:pPr algn="l"/>
            <a:r>
              <a:rPr lang="en-US" sz="4000" dirty="0"/>
              <a:t>            Garden Roses</a:t>
            </a:r>
          </a:p>
        </p:txBody>
      </p:sp>
      <p:sp>
        <p:nvSpPr>
          <p:cNvPr id="5" name="Content Placeholder 4">
            <a:extLst>
              <a:ext uri="{FF2B5EF4-FFF2-40B4-BE49-F238E27FC236}">
                <a16:creationId xmlns:a16="http://schemas.microsoft.com/office/drawing/2014/main" id="{6FB89748-1111-48E2-89A9-09796D4FCADF}"/>
              </a:ext>
            </a:extLst>
          </p:cNvPr>
          <p:cNvSpPr>
            <a:spLocks noGrp="1"/>
          </p:cNvSpPr>
          <p:nvPr>
            <p:ph idx="1"/>
          </p:nvPr>
        </p:nvSpPr>
        <p:spPr/>
        <p:txBody>
          <a:bodyPr/>
          <a:lstStyle/>
          <a:p>
            <a:pPr marL="0" indent="0">
              <a:buNone/>
            </a:pPr>
            <a:r>
              <a:rPr lang="en-US" sz="2800" dirty="0"/>
              <a:t>                                 Hybrid Tea</a:t>
            </a:r>
          </a:p>
          <a:p>
            <a:pPr marL="0" indent="0">
              <a:buNone/>
            </a:pPr>
            <a:r>
              <a:rPr lang="en-US" sz="2800" dirty="0"/>
              <a:t>  Floribunda</a:t>
            </a:r>
          </a:p>
          <a:p>
            <a:endParaRPr lang="en-US" dirty="0"/>
          </a:p>
        </p:txBody>
      </p:sp>
      <p:pic>
        <p:nvPicPr>
          <p:cNvPr id="9" name="Picture 8">
            <a:extLst>
              <a:ext uri="{FF2B5EF4-FFF2-40B4-BE49-F238E27FC236}">
                <a16:creationId xmlns:a16="http://schemas.microsoft.com/office/drawing/2014/main" id="{0B946DF4-0269-4952-90FD-314B0B2744AC}"/>
              </a:ext>
            </a:extLst>
          </p:cNvPr>
          <p:cNvPicPr/>
          <p:nvPr/>
        </p:nvPicPr>
        <p:blipFill rotWithShape="1">
          <a:blip r:embed="rId3" cstate="print">
            <a:extLst>
              <a:ext uri="{28A0092B-C50C-407E-A947-70E740481C1C}">
                <a14:useLocalDpi xmlns:a14="http://schemas.microsoft.com/office/drawing/2010/main" val="0"/>
              </a:ext>
            </a:extLst>
          </a:blip>
          <a:srcRect l="18589" t="14530" r="11924" b="10428"/>
          <a:stretch/>
        </p:blipFill>
        <p:spPr bwMode="auto">
          <a:xfrm rot="5400000">
            <a:off x="647700" y="3314700"/>
            <a:ext cx="3733800" cy="243840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2ECB756-2AAE-4353-A534-F9C51793C358}"/>
              </a:ext>
            </a:extLst>
          </p:cNvPr>
          <p:cNvPicPr/>
          <p:nvPr/>
        </p:nvPicPr>
        <p:blipFill rotWithShape="1">
          <a:blip r:embed="rId4" cstate="print">
            <a:extLst>
              <a:ext uri="{28A0092B-C50C-407E-A947-70E740481C1C}">
                <a14:useLocalDpi xmlns:a14="http://schemas.microsoft.com/office/drawing/2010/main" val="0"/>
              </a:ext>
            </a:extLst>
          </a:blip>
          <a:srcRect l="9744" t="19658" r="13590"/>
          <a:stretch/>
        </p:blipFill>
        <p:spPr bwMode="auto">
          <a:xfrm rot="5400000">
            <a:off x="4572000" y="2141186"/>
            <a:ext cx="4038600" cy="3276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3639357"/>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PowerPoint Color Bkgd Template Sept 2018</Template>
  <TotalTime>2957</TotalTime>
  <Words>2719</Words>
  <Application>Microsoft Office PowerPoint</Application>
  <PresentationFormat>On-screen Show (4:3)</PresentationFormat>
  <Paragraphs>428</Paragraphs>
  <Slides>35</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Calibri</vt:lpstr>
      <vt:lpstr>Georgia</vt:lpstr>
      <vt:lpstr>Times New Roman</vt:lpstr>
      <vt:lpstr>Wingdings</vt:lpstr>
      <vt:lpstr>UCANR Intro slides </vt:lpstr>
      <vt:lpstr>MG Content slides</vt:lpstr>
      <vt:lpstr>Content (no bottom logo)</vt:lpstr>
      <vt:lpstr>                     Roses                                   Varieties, Cultural Care &amp; IPM</vt:lpstr>
      <vt:lpstr>Who Are Master Gardeners?</vt:lpstr>
      <vt:lpstr>Who Are Master Gardeners?</vt:lpstr>
      <vt:lpstr>Who Are Master Gardeners?</vt:lpstr>
      <vt:lpstr>           Roses: Agenda</vt:lpstr>
      <vt:lpstr>History:  Early Roses in California</vt:lpstr>
      <vt:lpstr>            Rose Varieties</vt:lpstr>
      <vt:lpstr>            Garden Roses</vt:lpstr>
      <vt:lpstr>            Garden Roses</vt:lpstr>
      <vt:lpstr>                Garden Roses</vt:lpstr>
      <vt:lpstr>            Garden Roses: Flower Forms                                   Hybrid Tea, Single, English Rose </vt:lpstr>
      <vt:lpstr>Garden Roses: Bloom Forms </vt:lpstr>
      <vt:lpstr>Landscape Roses</vt:lpstr>
      <vt:lpstr>UC Davis Arboretum “All Star” Roses</vt:lpstr>
      <vt:lpstr>           Cultural Practices: Planting</vt:lpstr>
      <vt:lpstr>           Cultural Practices: Ongoing</vt:lpstr>
      <vt:lpstr>           Cultural Practices: Pruning</vt:lpstr>
      <vt:lpstr>          Prepare to Prune a Rose Plant</vt:lpstr>
      <vt:lpstr>Steps to pruning: Observations  </vt:lpstr>
      <vt:lpstr>           How to Prune  </vt:lpstr>
      <vt:lpstr>          Steps to Pruning: Canes &amp; Cuts</vt:lpstr>
      <vt:lpstr>            Prune by Variety</vt:lpstr>
      <vt:lpstr>             Guidelines:  Tree Roses</vt:lpstr>
      <vt:lpstr>             General Guidelines</vt:lpstr>
      <vt:lpstr>          Growth Season Pruning</vt:lpstr>
      <vt:lpstr>     Integrated Pest Management (IPM)                                          Pest:  Black Spot</vt:lpstr>
      <vt:lpstr>     IPM              Pest:  Rust</vt:lpstr>
      <vt:lpstr>IPM                Pest: Powdery Mildew</vt:lpstr>
      <vt:lpstr>IPM                Pest:  Botrytis Blight</vt:lpstr>
      <vt:lpstr>   IPM                Pest:  Crown Gall</vt:lpstr>
      <vt:lpstr>  IPM                Pest:  Aphids</vt:lpstr>
      <vt:lpstr>IPM       Pest:  Hoplia Beetle</vt:lpstr>
      <vt:lpstr>  IPM                Pest: Fuller Rose Beetle</vt:lpstr>
      <vt:lpstr>Suggested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Becky Summers</cp:lastModifiedBy>
  <cp:revision>62</cp:revision>
  <cp:lastPrinted>2021-09-19T23:42:29Z</cp:lastPrinted>
  <dcterms:created xsi:type="dcterms:W3CDTF">2018-09-09T20:36:28Z</dcterms:created>
  <dcterms:modified xsi:type="dcterms:W3CDTF">2023-01-19T20:38:48Z</dcterms:modified>
</cp:coreProperties>
</file>