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1109" y="172923"/>
            <a:ext cx="8561781" cy="560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55622" y="20523"/>
            <a:ext cx="5032755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os.org/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rchidsanfrancisco.org/" TargetMode="External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8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3877" y="2537206"/>
            <a:ext cx="362966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Orchi</a:t>
            </a:r>
            <a:r>
              <a:rPr sz="4400" spc="-10" dirty="0"/>
              <a:t>d</a:t>
            </a:r>
            <a:r>
              <a:rPr sz="4400" spc="-5" dirty="0"/>
              <a:t>-</a:t>
            </a:r>
            <a:r>
              <a:rPr sz="4400" dirty="0"/>
              <a:t>mania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689098" y="3499318"/>
            <a:ext cx="3766185" cy="988060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19"/>
              </a:spcBef>
            </a:pP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Bonnie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Bradt</a:t>
            </a:r>
            <a:endParaRPr sz="3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1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Nevada County Master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Gardener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" y="304800"/>
            <a:ext cx="2861297" cy="18695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" y="2590800"/>
            <a:ext cx="1226820" cy="1226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71800" y="5181600"/>
            <a:ext cx="3694176" cy="1304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43800" y="3276600"/>
            <a:ext cx="1143000" cy="2575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5472" y="4244213"/>
            <a:ext cx="1684591" cy="1466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24212" y="76212"/>
            <a:ext cx="2984233" cy="23488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48425" y="316992"/>
            <a:ext cx="2608325" cy="21346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1219200"/>
            <a:ext cx="7534656" cy="5425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12772" y="172923"/>
            <a:ext cx="59194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Miltonia- </a:t>
            </a:r>
            <a:r>
              <a:rPr dirty="0"/>
              <a:t>The Pansy</a:t>
            </a:r>
            <a:r>
              <a:rPr spc="-35" dirty="0"/>
              <a:t> </a:t>
            </a:r>
            <a:r>
              <a:rPr spc="-5" dirty="0"/>
              <a:t>Orchid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0973" y="172923"/>
            <a:ext cx="43224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Dendrobium</a:t>
            </a:r>
            <a:r>
              <a:rPr spc="-65" dirty="0"/>
              <a:t> </a:t>
            </a:r>
            <a:r>
              <a:rPr dirty="0"/>
              <a:t>Orchid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8376" y="914400"/>
            <a:ext cx="8848090" cy="5512435"/>
            <a:chOff x="168376" y="914400"/>
            <a:chExt cx="8848090" cy="5512435"/>
          </a:xfrm>
        </p:grpSpPr>
        <p:sp>
          <p:nvSpPr>
            <p:cNvPr id="4" name="object 4"/>
            <p:cNvSpPr/>
            <p:nvPr/>
          </p:nvSpPr>
          <p:spPr>
            <a:xfrm>
              <a:off x="2286000" y="914400"/>
              <a:ext cx="4562856" cy="55123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76364" y="1905635"/>
              <a:ext cx="2539745" cy="35150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8376" y="1131824"/>
              <a:ext cx="2619120" cy="21146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3882" y="3580904"/>
              <a:ext cx="2008784" cy="273785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1143000"/>
            <a:ext cx="7784592" cy="5169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3961" y="172923"/>
            <a:ext cx="37344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Oncidium</a:t>
            </a:r>
            <a:r>
              <a:rPr spc="-35" dirty="0"/>
              <a:t> </a:t>
            </a:r>
            <a:r>
              <a:rPr spc="-5" dirty="0"/>
              <a:t>Orchid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630" y="596391"/>
            <a:ext cx="5554345" cy="5880735"/>
            <a:chOff x="84630" y="596391"/>
            <a:chExt cx="5554345" cy="5880735"/>
          </a:xfrm>
        </p:grpSpPr>
        <p:sp>
          <p:nvSpPr>
            <p:cNvPr id="3" name="object 3"/>
            <p:cNvSpPr/>
            <p:nvPr/>
          </p:nvSpPr>
          <p:spPr>
            <a:xfrm>
              <a:off x="1523999" y="990600"/>
              <a:ext cx="4114800" cy="5486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4630" y="596391"/>
              <a:ext cx="2150442" cy="16682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85800" y="3352799"/>
              <a:ext cx="1336675" cy="19846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14980" y="172923"/>
            <a:ext cx="41922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Masdevallia</a:t>
            </a:r>
            <a:r>
              <a:rPr spc="-80" dirty="0"/>
              <a:t> </a:t>
            </a:r>
            <a:r>
              <a:rPr spc="-5" dirty="0"/>
              <a:t>Orchid</a:t>
            </a:r>
          </a:p>
        </p:txBody>
      </p:sp>
      <p:sp>
        <p:nvSpPr>
          <p:cNvPr id="7" name="object 7"/>
          <p:cNvSpPr/>
          <p:nvPr/>
        </p:nvSpPr>
        <p:spPr>
          <a:xfrm>
            <a:off x="6092952" y="3774821"/>
            <a:ext cx="2700654" cy="25886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495850" y="152400"/>
            <a:ext cx="4551045" cy="3564254"/>
            <a:chOff x="4495850" y="152400"/>
            <a:chExt cx="4551045" cy="3564254"/>
          </a:xfrm>
        </p:grpSpPr>
        <p:sp>
          <p:nvSpPr>
            <p:cNvPr id="9" name="object 9"/>
            <p:cNvSpPr/>
            <p:nvPr/>
          </p:nvSpPr>
          <p:spPr>
            <a:xfrm>
              <a:off x="4495850" y="1219212"/>
              <a:ext cx="1890979" cy="237984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24600" y="152400"/>
              <a:ext cx="2722118" cy="356368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0" y="1066798"/>
            <a:ext cx="4515612" cy="5673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01161" y="249682"/>
            <a:ext cx="2972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Vanda</a:t>
            </a:r>
            <a:r>
              <a:rPr spc="-80" dirty="0"/>
              <a:t> </a:t>
            </a:r>
            <a:r>
              <a:rPr dirty="0"/>
              <a:t>Orchid</a:t>
            </a:r>
          </a:p>
        </p:txBody>
      </p:sp>
      <p:sp>
        <p:nvSpPr>
          <p:cNvPr id="4" name="object 4"/>
          <p:cNvSpPr/>
          <p:nvPr/>
        </p:nvSpPr>
        <p:spPr>
          <a:xfrm>
            <a:off x="6168644" y="1981326"/>
            <a:ext cx="2652776" cy="18996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600200"/>
            <a:ext cx="6905244" cy="4591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03782" y="172923"/>
            <a:ext cx="70199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sz="3600" b="1" spc="-10" dirty="0">
                <a:solidFill>
                  <a:srgbClr val="FFFF00"/>
                </a:solidFill>
                <a:latin typeface="Arial"/>
                <a:cs typeface="Arial"/>
              </a:rPr>
              <a:t>Wonderful </a:t>
            </a:r>
            <a:r>
              <a:rPr sz="3600" b="1" spc="-15" dirty="0">
                <a:solidFill>
                  <a:srgbClr val="FFFF00"/>
                </a:solidFill>
                <a:latin typeface="Arial"/>
                <a:cs typeface="Arial"/>
              </a:rPr>
              <a:t>World </a:t>
            </a: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3600" b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00"/>
                </a:solidFill>
                <a:latin typeface="Arial"/>
                <a:cs typeface="Arial"/>
              </a:rPr>
              <a:t>Hybrids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33525" y="938529"/>
            <a:ext cx="61607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solidFill>
                  <a:srgbClr val="FFFF00"/>
                </a:solidFill>
                <a:latin typeface="Arial"/>
                <a:cs typeface="Arial"/>
              </a:rPr>
              <a:t>Miltoniopsis- </a:t>
            </a:r>
            <a:r>
              <a:rPr sz="2800" b="1" spc="-5" dirty="0">
                <a:solidFill>
                  <a:srgbClr val="FFFF00"/>
                </a:solidFill>
                <a:latin typeface="Arial"/>
                <a:cs typeface="Arial"/>
              </a:rPr>
              <a:t>Miltonia +</a:t>
            </a:r>
            <a:r>
              <a:rPr sz="2800" b="1" spc="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Arial"/>
                <a:cs typeface="Arial"/>
              </a:rPr>
              <a:t>Phalenopsis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1708" y="914398"/>
            <a:ext cx="7898892" cy="58567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9982" y="172923"/>
            <a:ext cx="70199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sz="3600" b="1" spc="-10" dirty="0">
                <a:solidFill>
                  <a:srgbClr val="FFFF00"/>
                </a:solidFill>
                <a:latin typeface="Arial"/>
                <a:cs typeface="Arial"/>
              </a:rPr>
              <a:t>Wonderful </a:t>
            </a:r>
            <a:r>
              <a:rPr sz="3600" b="1" spc="-15" dirty="0">
                <a:solidFill>
                  <a:srgbClr val="FFFF00"/>
                </a:solidFill>
                <a:latin typeface="Arial"/>
                <a:cs typeface="Arial"/>
              </a:rPr>
              <a:t>World </a:t>
            </a: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3600" b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00"/>
                </a:solidFill>
                <a:latin typeface="Arial"/>
                <a:cs typeface="Arial"/>
              </a:rPr>
              <a:t>Hybrids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74798" y="938529"/>
            <a:ext cx="42291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solidFill>
                  <a:srgbClr val="FFFF00"/>
                </a:solidFill>
                <a:latin typeface="Arial"/>
                <a:cs typeface="Arial"/>
              </a:rPr>
              <a:t>Rhyncholaelia +</a:t>
            </a:r>
            <a:r>
              <a:rPr sz="2800" b="1" i="1" spc="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FFFF00"/>
                </a:solidFill>
                <a:latin typeface="Arial"/>
                <a:cs typeface="Arial"/>
              </a:rPr>
              <a:t>Cattleya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07033" y="1881230"/>
            <a:ext cx="6350000" cy="1671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8165" marR="5080" indent="-546100">
              <a:lnSpc>
                <a:spcPct val="150000"/>
              </a:lnSpc>
              <a:spcBef>
                <a:spcPts val="95"/>
              </a:spcBef>
            </a:pP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sz="3600" b="1" spc="-5" dirty="0">
                <a:solidFill>
                  <a:srgbClr val="FFFF00"/>
                </a:solidFill>
                <a:latin typeface="Arial"/>
                <a:cs typeface="Arial"/>
              </a:rPr>
              <a:t>Only </a:t>
            </a: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Orchid Producing</a:t>
            </a:r>
            <a:r>
              <a:rPr sz="3600" b="1" spc="-9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00"/>
                </a:solidFill>
                <a:latin typeface="Arial"/>
                <a:cs typeface="Arial"/>
              </a:rPr>
              <a:t>a  </a:t>
            </a: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Commercially</a:t>
            </a:r>
            <a:r>
              <a:rPr sz="3600" b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00"/>
                </a:solidFill>
                <a:latin typeface="Arial"/>
                <a:cs typeface="Arial"/>
              </a:rPr>
              <a:t>Important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93314" y="3801236"/>
            <a:ext cx="3505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00"/>
                </a:solidFill>
                <a:latin typeface="Arial"/>
                <a:cs typeface="Arial"/>
              </a:rPr>
              <a:t>Edible </a:t>
            </a: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Fruit</a:t>
            </a:r>
            <a:r>
              <a:rPr sz="3600" b="1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is…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71041" y="96723"/>
            <a:ext cx="40132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sz="3600" b="1" spc="-35" dirty="0">
                <a:solidFill>
                  <a:srgbClr val="FFFF00"/>
                </a:solidFill>
                <a:latin typeface="Arial"/>
                <a:cs typeface="Arial"/>
              </a:rPr>
              <a:t>Vanilla</a:t>
            </a:r>
            <a:r>
              <a:rPr sz="36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00"/>
                </a:solidFill>
                <a:latin typeface="Arial"/>
                <a:cs typeface="Arial"/>
              </a:rPr>
              <a:t>Orchid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68448" y="862329"/>
            <a:ext cx="28162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20" dirty="0">
                <a:solidFill>
                  <a:srgbClr val="FFFF00"/>
                </a:solidFill>
                <a:latin typeface="Arial"/>
                <a:cs typeface="Arial"/>
              </a:rPr>
              <a:t>Vanilla</a:t>
            </a:r>
            <a:r>
              <a:rPr sz="2800" b="1" i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FFFF00"/>
                </a:solidFill>
                <a:latin typeface="Arial"/>
                <a:cs typeface="Arial"/>
              </a:rPr>
              <a:t>planifolia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9600" y="70611"/>
            <a:ext cx="8372475" cy="6429375"/>
            <a:chOff x="609600" y="70611"/>
            <a:chExt cx="8372475" cy="6429375"/>
          </a:xfrm>
        </p:grpSpPr>
        <p:sp>
          <p:nvSpPr>
            <p:cNvPr id="5" name="object 5"/>
            <p:cNvSpPr/>
            <p:nvPr/>
          </p:nvSpPr>
          <p:spPr>
            <a:xfrm>
              <a:off x="609600" y="1600200"/>
              <a:ext cx="7315200" cy="48996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77000" y="152400"/>
              <a:ext cx="2422905" cy="32466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33311" y="108711"/>
              <a:ext cx="2510790" cy="3334385"/>
            </a:xfrm>
            <a:custGeom>
              <a:avLst/>
              <a:gdLst/>
              <a:ahLst/>
              <a:cxnLst/>
              <a:rect l="l" t="t" r="r" b="b"/>
              <a:pathLst>
                <a:path w="2510790" h="3334385">
                  <a:moveTo>
                    <a:pt x="0" y="324104"/>
                  </a:moveTo>
                  <a:lnTo>
                    <a:pt x="2029714" y="0"/>
                  </a:lnTo>
                  <a:lnTo>
                    <a:pt x="2510282" y="3009900"/>
                  </a:lnTo>
                  <a:lnTo>
                    <a:pt x="480567" y="3334004"/>
                  </a:lnTo>
                  <a:lnTo>
                    <a:pt x="0" y="324104"/>
                  </a:lnTo>
                  <a:close/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0850" y="172923"/>
            <a:ext cx="30734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Vanilla</a:t>
            </a:r>
            <a:r>
              <a:rPr spc="-45" dirty="0"/>
              <a:t> </a:t>
            </a:r>
            <a:r>
              <a:rPr spc="-5" dirty="0"/>
              <a:t>Orchid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874216"/>
            <a:ext cx="8353425" cy="5513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FF0066"/>
              </a:buClr>
              <a:buFont typeface="Wingdings"/>
              <a:buChar char=""/>
              <a:tabLst>
                <a:tab pos="355600" algn="l"/>
              </a:tabLst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Native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to Mexico. Also 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grown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Madagascar,</a:t>
            </a:r>
            <a:r>
              <a:rPr sz="24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Tahiti,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  <a:tabLst>
                <a:tab pos="5101590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India, Uganda,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Central</a:t>
            </a: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America.	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Grown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cuttings.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Arial"/>
              <a:cs typeface="Arial"/>
            </a:endParaRPr>
          </a:p>
          <a:p>
            <a:pPr marL="355600" marR="354330" indent="-342900">
              <a:lnSpc>
                <a:spcPct val="100000"/>
              </a:lnSpc>
              <a:buClr>
                <a:srgbClr val="FF0066"/>
              </a:buClr>
              <a:buFont typeface="Wingdings"/>
              <a:buChar char=""/>
              <a:tabLst>
                <a:tab pos="355600" algn="l"/>
                <a:tab pos="3705860" algn="l"/>
              </a:tabLst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Vanilla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is one of the most labor intensive</a:t>
            </a:r>
            <a:r>
              <a:rPr sz="24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agricultural  products in the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world.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Expensive!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0066"/>
              </a:buClr>
              <a:buFont typeface="Wingdings"/>
              <a:buChar char=""/>
            </a:pPr>
            <a:endParaRPr sz="2500">
              <a:latin typeface="Arial"/>
              <a:cs typeface="Arial"/>
            </a:endParaRPr>
          </a:p>
          <a:p>
            <a:pPr marL="355600" marR="57150" indent="-342900" algn="just">
              <a:lnSpc>
                <a:spcPct val="100000"/>
              </a:lnSpc>
              <a:buClr>
                <a:srgbClr val="FF0066"/>
              </a:buClr>
              <a:buFont typeface="Wingdings"/>
              <a:buChar char=""/>
              <a:tabLst>
                <a:tab pos="355600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The orchid bloom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appears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and dies within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few hours  unless pollinated by its 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own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pollinating bee or by</a:t>
            </a:r>
            <a:r>
              <a:rPr sz="2400" b="1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hand 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(commercially,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done by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hand)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0066"/>
              </a:buClr>
              <a:buFont typeface="Wingdings"/>
              <a:buChar char=""/>
            </a:pPr>
            <a:endParaRPr sz="2500">
              <a:latin typeface="Arial"/>
              <a:cs typeface="Arial"/>
            </a:endParaRPr>
          </a:p>
          <a:p>
            <a:pPr marL="355600" marR="623570" indent="-342900">
              <a:lnSpc>
                <a:spcPct val="100000"/>
              </a:lnSpc>
              <a:buClr>
                <a:srgbClr val="FF0066"/>
              </a:buClr>
              <a:buFont typeface="Wingdings"/>
              <a:buChar char=""/>
              <a:tabLst>
                <a:tab pos="355600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The beans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(seed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pods) must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stay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on the plant for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9 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months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harvesting.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0066"/>
              </a:buClr>
              <a:buFont typeface="Wingdings"/>
              <a:buChar char=""/>
            </a:pPr>
            <a:endParaRPr sz="2500">
              <a:latin typeface="Arial"/>
              <a:cs typeface="Arial"/>
            </a:endParaRPr>
          </a:p>
          <a:p>
            <a:pPr marL="355600" marR="5080" indent="-342900" algn="just">
              <a:lnSpc>
                <a:spcPct val="100000"/>
              </a:lnSpc>
              <a:buClr>
                <a:srgbClr val="FF0066"/>
              </a:buClr>
              <a:buFont typeface="Wingdings"/>
              <a:buChar char=""/>
              <a:tabLst>
                <a:tab pos="355600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then hand picked, go through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curing,</a:t>
            </a:r>
            <a:r>
              <a:rPr sz="24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drying 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and resting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process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up to five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months.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1538" y="630682"/>
            <a:ext cx="2820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Orchid</a:t>
            </a:r>
            <a:r>
              <a:rPr spc="-70" dirty="0"/>
              <a:t> </a:t>
            </a:r>
            <a:r>
              <a:rPr spc="-5" dirty="0"/>
              <a:t>Facts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8716" y="1252092"/>
            <a:ext cx="7950200" cy="5092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3070" marR="436245" indent="-396875" algn="just">
              <a:lnSpc>
                <a:spcPct val="150100"/>
              </a:lnSpc>
              <a:spcBef>
                <a:spcPts val="100"/>
              </a:spcBef>
              <a:buClr>
                <a:srgbClr val="FF0000"/>
              </a:buClr>
              <a:buFont typeface="Wingdings"/>
              <a:buChar char=""/>
              <a:tabLst>
                <a:tab pos="433705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Orchids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the largest family of flowering</a:t>
            </a:r>
            <a:r>
              <a:rPr sz="24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plants  (angiosperms)</a:t>
            </a:r>
            <a:endParaRPr sz="2400">
              <a:latin typeface="Arial"/>
              <a:cs typeface="Arial"/>
            </a:endParaRPr>
          </a:p>
          <a:p>
            <a:pPr marL="356870" marR="5080" indent="-344805" algn="just">
              <a:lnSpc>
                <a:spcPct val="150100"/>
              </a:lnSpc>
              <a:spcBef>
                <a:spcPts val="280"/>
              </a:spcBef>
              <a:buClr>
                <a:srgbClr val="FF0000"/>
              </a:buClr>
              <a:buFont typeface="Wingdings"/>
              <a:buChar char=""/>
              <a:tabLst>
                <a:tab pos="357505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majority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orchids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in the 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wild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live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as “perennial 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epiphytes”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growing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anchored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on the bark of tropical 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trees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shrubs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but not getting nutrients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4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endParaRPr sz="2400">
              <a:latin typeface="Arial"/>
              <a:cs typeface="Arial"/>
            </a:endParaRPr>
          </a:p>
          <a:p>
            <a:pPr marL="394970" marR="544195" indent="-343535" algn="just">
              <a:lnSpc>
                <a:spcPct val="150100"/>
              </a:lnSpc>
              <a:spcBef>
                <a:spcPts val="310"/>
              </a:spcBef>
              <a:buClr>
                <a:srgbClr val="FF0066"/>
              </a:buClr>
              <a:buFont typeface="Wingdings"/>
              <a:buChar char=""/>
              <a:tabLst>
                <a:tab pos="395605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Orchids belong to the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“monocots” (like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grasses,  bamboo,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lilies,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cannas, irises,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tulips,</a:t>
            </a: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daffodils)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00">
              <a:latin typeface="Arial"/>
              <a:cs typeface="Arial"/>
            </a:endParaRPr>
          </a:p>
          <a:p>
            <a:pPr marR="95885" algn="ctr">
              <a:lnSpc>
                <a:spcPct val="100000"/>
              </a:lnSpc>
            </a:pPr>
            <a:r>
              <a:rPr sz="2800" b="1" spc="-10" dirty="0">
                <a:solidFill>
                  <a:srgbClr val="FFFF00"/>
                </a:solidFill>
                <a:latin typeface="Arial"/>
                <a:cs typeface="Arial"/>
              </a:rPr>
              <a:t>END </a:t>
            </a:r>
            <a:r>
              <a:rPr sz="2800" b="1" spc="-5" dirty="0">
                <a:solidFill>
                  <a:srgbClr val="FFFF00"/>
                </a:solidFill>
                <a:latin typeface="Arial"/>
                <a:cs typeface="Arial"/>
              </a:rPr>
              <a:t>OF SCIENTIFIC</a:t>
            </a:r>
            <a:r>
              <a:rPr sz="2800" b="1" spc="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Arial"/>
                <a:cs typeface="Arial"/>
              </a:rPr>
              <a:t>STUFF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7550" y="172923"/>
            <a:ext cx="29991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Vanilla</a:t>
            </a:r>
            <a:r>
              <a:rPr spc="-50" dirty="0"/>
              <a:t> </a:t>
            </a:r>
            <a:r>
              <a:rPr dirty="0"/>
              <a:t>(cont.)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762000"/>
            <a:ext cx="9079230" cy="5955665"/>
            <a:chOff x="0" y="762000"/>
            <a:chExt cx="9079230" cy="5955665"/>
          </a:xfrm>
        </p:grpSpPr>
        <p:sp>
          <p:nvSpPr>
            <p:cNvPr id="4" name="object 4"/>
            <p:cNvSpPr/>
            <p:nvPr/>
          </p:nvSpPr>
          <p:spPr>
            <a:xfrm>
              <a:off x="0" y="762000"/>
              <a:ext cx="2691129" cy="42904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94175" y="990612"/>
              <a:ext cx="3024987" cy="46239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76999" y="1828800"/>
              <a:ext cx="2601861" cy="48884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23773" y="4978146"/>
            <a:ext cx="12090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65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  <a:r>
              <a:rPr sz="2800" b="1" spc="-5" dirty="0">
                <a:solidFill>
                  <a:srgbClr val="FFFF00"/>
                </a:solidFill>
                <a:latin typeface="Arial"/>
                <a:cs typeface="Arial"/>
              </a:rPr>
              <a:t>AKE!!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05930" y="1014729"/>
            <a:ext cx="12471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00"/>
                </a:solidFill>
                <a:latin typeface="Arial"/>
                <a:cs typeface="Arial"/>
              </a:rPr>
              <a:t>PU</a:t>
            </a:r>
            <a:r>
              <a:rPr sz="2800" b="1" spc="-20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2800" b="1" spc="-5" dirty="0">
                <a:solidFill>
                  <a:srgbClr val="FFFF00"/>
                </a:solidFill>
                <a:latin typeface="Arial"/>
                <a:cs typeface="Arial"/>
              </a:rPr>
              <a:t>E!!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25089" y="1853311"/>
            <a:ext cx="138557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7790" marR="5080" indent="-85725">
              <a:lnSpc>
                <a:spcPct val="100000"/>
              </a:lnSpc>
              <a:spcBef>
                <a:spcPts val="95"/>
              </a:spcBef>
            </a:pPr>
            <a:r>
              <a:rPr sz="2800" b="1" spc="-215" dirty="0">
                <a:solidFill>
                  <a:srgbClr val="FFFF00"/>
                </a:solidFill>
                <a:latin typeface="Arial"/>
                <a:cs typeface="Arial"/>
              </a:rPr>
              <a:t>P</a:t>
            </a:r>
            <a:r>
              <a:rPr sz="2800" b="1" spc="-5" dirty="0">
                <a:solidFill>
                  <a:srgbClr val="FFFF00"/>
                </a:solidFill>
                <a:latin typeface="Arial"/>
                <a:cs typeface="Arial"/>
              </a:rPr>
              <a:t>AR</a:t>
            </a:r>
            <a:r>
              <a:rPr sz="2800" b="1" spc="-15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sz="2800" b="1" spc="-265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2800" b="1" spc="-5" dirty="0">
                <a:solidFill>
                  <a:srgbClr val="FFFF00"/>
                </a:solidFill>
                <a:latin typeface="Arial"/>
                <a:cs typeface="Arial"/>
              </a:rPr>
              <a:t>Y  </a:t>
            </a:r>
            <a:r>
              <a:rPr sz="2800" b="1" spc="-35" dirty="0">
                <a:solidFill>
                  <a:srgbClr val="FFFF00"/>
                </a:solidFill>
                <a:latin typeface="Arial"/>
                <a:cs typeface="Arial"/>
              </a:rPr>
              <a:t>FAKE!!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057400" y="1336675"/>
            <a:ext cx="5633720" cy="5201285"/>
            <a:chOff x="2057400" y="1336675"/>
            <a:chExt cx="5633720" cy="5201285"/>
          </a:xfrm>
        </p:grpSpPr>
        <p:sp>
          <p:nvSpPr>
            <p:cNvPr id="11" name="object 11"/>
            <p:cNvSpPr/>
            <p:nvPr/>
          </p:nvSpPr>
          <p:spPr>
            <a:xfrm>
              <a:off x="5791200" y="1336675"/>
              <a:ext cx="1001394" cy="380365"/>
            </a:xfrm>
            <a:custGeom>
              <a:avLst/>
              <a:gdLst/>
              <a:ahLst/>
              <a:cxnLst/>
              <a:rect l="l" t="t" r="r" b="b"/>
              <a:pathLst>
                <a:path w="1001395" h="380364">
                  <a:moveTo>
                    <a:pt x="177164" y="170561"/>
                  </a:moveTo>
                  <a:lnTo>
                    <a:pt x="0" y="339725"/>
                  </a:lnTo>
                  <a:lnTo>
                    <a:pt x="241553" y="379984"/>
                  </a:lnTo>
                  <a:lnTo>
                    <a:pt x="223397" y="320928"/>
                  </a:lnTo>
                  <a:lnTo>
                    <a:pt x="185165" y="320928"/>
                  </a:lnTo>
                  <a:lnTo>
                    <a:pt x="163702" y="251078"/>
                  </a:lnTo>
                  <a:lnTo>
                    <a:pt x="198618" y="240337"/>
                  </a:lnTo>
                  <a:lnTo>
                    <a:pt x="177164" y="170561"/>
                  </a:lnTo>
                  <a:close/>
                </a:path>
                <a:path w="1001395" h="380364">
                  <a:moveTo>
                    <a:pt x="198618" y="240337"/>
                  </a:moveTo>
                  <a:lnTo>
                    <a:pt x="163702" y="251078"/>
                  </a:lnTo>
                  <a:lnTo>
                    <a:pt x="185165" y="320928"/>
                  </a:lnTo>
                  <a:lnTo>
                    <a:pt x="220093" y="310184"/>
                  </a:lnTo>
                  <a:lnTo>
                    <a:pt x="198618" y="240337"/>
                  </a:lnTo>
                  <a:close/>
                </a:path>
                <a:path w="1001395" h="380364">
                  <a:moveTo>
                    <a:pt x="220093" y="310184"/>
                  </a:moveTo>
                  <a:lnTo>
                    <a:pt x="185165" y="320928"/>
                  </a:lnTo>
                  <a:lnTo>
                    <a:pt x="223397" y="320928"/>
                  </a:lnTo>
                  <a:lnTo>
                    <a:pt x="220093" y="310184"/>
                  </a:lnTo>
                  <a:close/>
                </a:path>
                <a:path w="1001395" h="380364">
                  <a:moveTo>
                    <a:pt x="979804" y="0"/>
                  </a:moveTo>
                  <a:lnTo>
                    <a:pt x="198618" y="240337"/>
                  </a:lnTo>
                  <a:lnTo>
                    <a:pt x="220093" y="310184"/>
                  </a:lnTo>
                  <a:lnTo>
                    <a:pt x="1001395" y="69850"/>
                  </a:lnTo>
                  <a:lnTo>
                    <a:pt x="9798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01890" y="1520062"/>
              <a:ext cx="189230" cy="614045"/>
            </a:xfrm>
            <a:custGeom>
              <a:avLst/>
              <a:gdLst/>
              <a:ahLst/>
              <a:cxnLst/>
              <a:rect l="l" t="t" r="r" b="b"/>
              <a:pathLst>
                <a:path w="189229" h="614044">
                  <a:moveTo>
                    <a:pt x="62991" y="428498"/>
                  </a:moveTo>
                  <a:lnTo>
                    <a:pt x="0" y="436372"/>
                  </a:lnTo>
                  <a:lnTo>
                    <a:pt x="118109" y="613537"/>
                  </a:lnTo>
                  <a:lnTo>
                    <a:pt x="172301" y="459994"/>
                  </a:lnTo>
                  <a:lnTo>
                    <a:pt x="66928" y="459994"/>
                  </a:lnTo>
                  <a:lnTo>
                    <a:pt x="62991" y="428498"/>
                  </a:lnTo>
                  <a:close/>
                </a:path>
                <a:path w="189229" h="614044">
                  <a:moveTo>
                    <a:pt x="125983" y="420624"/>
                  </a:moveTo>
                  <a:lnTo>
                    <a:pt x="62991" y="428498"/>
                  </a:lnTo>
                  <a:lnTo>
                    <a:pt x="66928" y="459994"/>
                  </a:lnTo>
                  <a:lnTo>
                    <a:pt x="129920" y="452120"/>
                  </a:lnTo>
                  <a:lnTo>
                    <a:pt x="125983" y="420624"/>
                  </a:lnTo>
                  <a:close/>
                </a:path>
                <a:path w="189229" h="614044">
                  <a:moveTo>
                    <a:pt x="188975" y="412750"/>
                  </a:moveTo>
                  <a:lnTo>
                    <a:pt x="125983" y="420624"/>
                  </a:lnTo>
                  <a:lnTo>
                    <a:pt x="129920" y="452120"/>
                  </a:lnTo>
                  <a:lnTo>
                    <a:pt x="66928" y="459994"/>
                  </a:lnTo>
                  <a:lnTo>
                    <a:pt x="172301" y="459994"/>
                  </a:lnTo>
                  <a:lnTo>
                    <a:pt x="188975" y="412750"/>
                  </a:lnTo>
                  <a:close/>
                </a:path>
                <a:path w="189229" h="614044">
                  <a:moveTo>
                    <a:pt x="73405" y="0"/>
                  </a:moveTo>
                  <a:lnTo>
                    <a:pt x="10413" y="7874"/>
                  </a:lnTo>
                  <a:lnTo>
                    <a:pt x="62991" y="428498"/>
                  </a:lnTo>
                  <a:lnTo>
                    <a:pt x="125983" y="420624"/>
                  </a:lnTo>
                  <a:lnTo>
                    <a:pt x="73405" y="0"/>
                  </a:lnTo>
                  <a:close/>
                </a:path>
              </a:pathLst>
            </a:custGeom>
            <a:solidFill>
              <a:srgbClr val="FF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57400" y="2743200"/>
              <a:ext cx="2514600" cy="37947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7550" y="172923"/>
            <a:ext cx="29991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Vanilla</a:t>
            </a:r>
            <a:r>
              <a:rPr spc="-50" dirty="0"/>
              <a:t> </a:t>
            </a:r>
            <a:r>
              <a:rPr dirty="0"/>
              <a:t>(cont.)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4751070"/>
            <a:ext cx="8129270" cy="1673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13664" indent="-342900" algn="just">
              <a:lnSpc>
                <a:spcPct val="100000"/>
              </a:lnSpc>
              <a:spcBef>
                <a:spcPts val="100"/>
              </a:spcBef>
              <a:buClr>
                <a:srgbClr val="FF0066"/>
              </a:buClr>
              <a:buFont typeface="Wingdings"/>
              <a:buChar char=""/>
              <a:tabLst>
                <a:tab pos="355600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“…if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consumers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become overexposed to the taste of 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fake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vanilla, 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which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is prevalent 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processed sweets, 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they'll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lose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sight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of how good the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real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thing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is…</a:t>
            </a:r>
            <a:endParaRPr sz="24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1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Patricia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Rain, author of </a:t>
            </a:r>
            <a:r>
              <a:rPr sz="18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Vanilla: </a:t>
            </a:r>
            <a:r>
              <a:rPr sz="18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The </a:t>
            </a:r>
            <a:r>
              <a:rPr sz="18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Cultural History </a:t>
            </a:r>
            <a:r>
              <a:rPr sz="18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of the</a:t>
            </a:r>
            <a:r>
              <a:rPr sz="1800" b="1" i="1" u="heavy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8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World's</a:t>
            </a:r>
            <a:endParaRPr sz="18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</a:pPr>
            <a:r>
              <a:rPr sz="18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Favorite</a:t>
            </a:r>
            <a:r>
              <a:rPr sz="1800" b="1" i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8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Flower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2800" y="1143000"/>
            <a:ext cx="1662683" cy="3014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13628" y="2078863"/>
            <a:ext cx="284670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2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beans-</a:t>
            </a:r>
            <a:r>
              <a:rPr sz="32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stored  in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glass,</a:t>
            </a:r>
            <a:r>
              <a:rPr sz="3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$20+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66812" y="381000"/>
            <a:ext cx="1536141" cy="4285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1992" y="2992958"/>
            <a:ext cx="35363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Orchid Care</a:t>
            </a:r>
            <a:r>
              <a:rPr spc="-75" dirty="0"/>
              <a:t> </a:t>
            </a:r>
            <a:r>
              <a:rPr dirty="0"/>
              <a:t>101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371600"/>
            <a:ext cx="8197596" cy="4989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49395" y="402082"/>
            <a:ext cx="1141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</a:t>
            </a:r>
            <a:r>
              <a:rPr spc="-15" dirty="0"/>
              <a:t>g</a:t>
            </a:r>
            <a:r>
              <a:rPr dirty="0"/>
              <a:t>ht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2708" y="1219200"/>
            <a:ext cx="7136892" cy="5353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7358" y="402082"/>
            <a:ext cx="48602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Water </a:t>
            </a:r>
            <a:r>
              <a:rPr dirty="0"/>
              <a:t>– Healthy</a:t>
            </a:r>
            <a:r>
              <a:rPr spc="-70" dirty="0"/>
              <a:t> </a:t>
            </a:r>
            <a:r>
              <a:rPr dirty="0"/>
              <a:t>Roots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990600"/>
            <a:ext cx="3595116" cy="5422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67200" y="1752600"/>
            <a:ext cx="4475988" cy="335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21127" y="325882"/>
            <a:ext cx="45218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Water </a:t>
            </a:r>
            <a:r>
              <a:rPr dirty="0"/>
              <a:t>– </a:t>
            </a:r>
            <a:r>
              <a:rPr spc="-45" dirty="0"/>
              <a:t>Yucky</a:t>
            </a:r>
            <a:r>
              <a:rPr spc="-110" dirty="0"/>
              <a:t> </a:t>
            </a:r>
            <a:r>
              <a:rPr dirty="0"/>
              <a:t>Roots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686981"/>
            <a:ext cx="8710930" cy="5904865"/>
            <a:chOff x="228600" y="686981"/>
            <a:chExt cx="8710930" cy="5904865"/>
          </a:xfrm>
        </p:grpSpPr>
        <p:sp>
          <p:nvSpPr>
            <p:cNvPr id="3" name="object 3"/>
            <p:cNvSpPr/>
            <p:nvPr/>
          </p:nvSpPr>
          <p:spPr>
            <a:xfrm>
              <a:off x="228600" y="1371600"/>
              <a:ext cx="3348228" cy="50398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14800" y="2895600"/>
              <a:ext cx="4364736" cy="36957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71609" y="686981"/>
              <a:ext cx="3380701" cy="33807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48400" y="689101"/>
              <a:ext cx="2690736" cy="32015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52296" y="27813"/>
            <a:ext cx="73304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Helps to be Able to </a:t>
            </a:r>
            <a:r>
              <a:rPr spc="-5" dirty="0"/>
              <a:t>See </a:t>
            </a:r>
            <a:r>
              <a:rPr dirty="0"/>
              <a:t>the</a:t>
            </a:r>
            <a:r>
              <a:rPr spc="-180" dirty="0"/>
              <a:t> </a:t>
            </a:r>
            <a:r>
              <a:rPr dirty="0"/>
              <a:t>Roots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098" y="157479"/>
            <a:ext cx="8522335" cy="6167120"/>
            <a:chOff x="26098" y="157479"/>
            <a:chExt cx="8522335" cy="6167120"/>
          </a:xfrm>
        </p:grpSpPr>
        <p:sp>
          <p:nvSpPr>
            <p:cNvPr id="3" name="object 3"/>
            <p:cNvSpPr/>
            <p:nvPr/>
          </p:nvSpPr>
          <p:spPr>
            <a:xfrm>
              <a:off x="609599" y="1676399"/>
              <a:ext cx="7938516" cy="4648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098" y="157479"/>
              <a:ext cx="2303208" cy="28463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2233" y="2875978"/>
              <a:ext cx="1913502" cy="42800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16528" y="402082"/>
            <a:ext cx="1931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Fertilizer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7000" y="3352800"/>
            <a:ext cx="3810000" cy="3322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17470" y="172923"/>
            <a:ext cx="37585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Orchid</a:t>
            </a:r>
            <a:r>
              <a:rPr spc="-30" dirty="0"/>
              <a:t> </a:t>
            </a:r>
            <a:r>
              <a:rPr spc="-5" dirty="0"/>
              <a:t>Repotting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783082"/>
            <a:ext cx="8427085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Orchids don’t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mind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being</a:t>
            </a:r>
            <a:r>
              <a:rPr sz="32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crowded</a:t>
            </a:r>
            <a:endParaRPr sz="32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If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necessary,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repot after bloom….~2-3</a:t>
            </a: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yrs</a:t>
            </a:r>
            <a:endParaRPr sz="32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Orchids need drainage and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endParaRPr sz="3200">
              <a:latin typeface="Arial"/>
              <a:cs typeface="Arial"/>
            </a:endParaRPr>
          </a:p>
          <a:p>
            <a:pPr marL="469900" marR="766445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Repot immediately if they are in</a:t>
            </a:r>
            <a:r>
              <a:rPr sz="32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solid  sphagnum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moss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4412"/>
            <a:ext cx="3133712" cy="3133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24600" y="3124200"/>
            <a:ext cx="2731897" cy="36656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038600"/>
            <a:ext cx="2598280" cy="2598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2080" y="172923"/>
            <a:ext cx="46482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Orchid Repotting</a:t>
            </a:r>
            <a:r>
              <a:rPr spc="-25" dirty="0"/>
              <a:t> </a:t>
            </a:r>
            <a:r>
              <a:rPr dirty="0"/>
              <a:t>Mix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635757" y="4673346"/>
            <a:ext cx="364109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Fir bark, sponge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rock  (perlite), charcoal,  sphagnum moss,  coconut</a:t>
            </a:r>
            <a:r>
              <a:rPr sz="2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products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819400" y="457200"/>
            <a:ext cx="6299200" cy="3962400"/>
            <a:chOff x="2819400" y="457200"/>
            <a:chExt cx="6299200" cy="3962400"/>
          </a:xfrm>
        </p:grpSpPr>
        <p:sp>
          <p:nvSpPr>
            <p:cNvPr id="8" name="object 8"/>
            <p:cNvSpPr/>
            <p:nvPr/>
          </p:nvSpPr>
          <p:spPr>
            <a:xfrm>
              <a:off x="5994437" y="457200"/>
              <a:ext cx="3124161" cy="25745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19400" y="914400"/>
              <a:ext cx="3505200" cy="35052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2806700" y="901700"/>
            <a:ext cx="3530600" cy="3530600"/>
          </a:xfrm>
          <a:custGeom>
            <a:avLst/>
            <a:gdLst/>
            <a:ahLst/>
            <a:cxnLst/>
            <a:rect l="l" t="t" r="r" b="b"/>
            <a:pathLst>
              <a:path w="3530600" h="3530600">
                <a:moveTo>
                  <a:pt x="0" y="3530600"/>
                </a:moveTo>
                <a:lnTo>
                  <a:pt x="3530600" y="3530600"/>
                </a:lnTo>
                <a:lnTo>
                  <a:pt x="3530600" y="0"/>
                </a:lnTo>
                <a:lnTo>
                  <a:pt x="0" y="0"/>
                </a:lnTo>
                <a:lnTo>
                  <a:pt x="0" y="3530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1938" y="478282"/>
            <a:ext cx="4038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More </a:t>
            </a:r>
            <a:r>
              <a:rPr dirty="0"/>
              <a:t>Orchid</a:t>
            </a:r>
            <a:r>
              <a:rPr spc="-65" dirty="0"/>
              <a:t> </a:t>
            </a:r>
            <a:r>
              <a:rPr spc="-5" dirty="0"/>
              <a:t>Facts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1185036"/>
            <a:ext cx="8504555" cy="516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1110615" indent="-342900">
              <a:lnSpc>
                <a:spcPct val="140100"/>
              </a:lnSpc>
              <a:spcBef>
                <a:spcPts val="100"/>
              </a:spcBef>
              <a:buClr>
                <a:srgbClr val="FF3300"/>
              </a:buClr>
              <a:buFont typeface="Wingdings"/>
              <a:buChar char=""/>
              <a:tabLst>
                <a:tab pos="393700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Orchids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primarily 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grown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for their beauty</a:t>
            </a:r>
            <a:r>
              <a:rPr sz="24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and  sometimes for their sweet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scent</a:t>
            </a:r>
            <a:endParaRPr sz="2400">
              <a:latin typeface="Arial"/>
              <a:cs typeface="Arial"/>
            </a:endParaRPr>
          </a:p>
          <a:p>
            <a:pPr marL="393700" marR="191135" indent="-342900">
              <a:lnSpc>
                <a:spcPct val="140000"/>
              </a:lnSpc>
              <a:spcBef>
                <a:spcPts val="335"/>
              </a:spcBef>
              <a:buClr>
                <a:srgbClr val="FF3300"/>
              </a:buClr>
              <a:buFont typeface="Wingdings"/>
              <a:buChar char=""/>
              <a:tabLst>
                <a:tab pos="393700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Orchids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found growing in almost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every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habitat 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except deserts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and glaciers although most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tropical</a:t>
            </a:r>
            <a:endParaRPr sz="2400">
              <a:latin typeface="Arial"/>
              <a:cs typeface="Arial"/>
            </a:endParaRPr>
          </a:p>
          <a:p>
            <a:pPr marL="350520" marR="463550" indent="-338455">
              <a:lnSpc>
                <a:spcPct val="140000"/>
              </a:lnSpc>
              <a:spcBef>
                <a:spcPts val="940"/>
              </a:spcBef>
              <a:buClr>
                <a:srgbClr val="FF3300"/>
              </a:buClr>
              <a:buFont typeface="Wingdings"/>
              <a:buChar char=""/>
              <a:tabLst>
                <a:tab pos="351155" algn="l"/>
                <a:tab pos="3297554" algn="l"/>
              </a:tabLst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“Vanilla”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beans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 are	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the only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edible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fruit of the</a:t>
            </a:r>
            <a:r>
              <a:rPr sz="24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orchid 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family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(yep,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it’s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orchid)</a:t>
            </a:r>
            <a:endParaRPr sz="2400">
              <a:latin typeface="Arial"/>
              <a:cs typeface="Arial"/>
            </a:endParaRPr>
          </a:p>
          <a:p>
            <a:pPr marL="393700" indent="-342900">
              <a:lnSpc>
                <a:spcPct val="100000"/>
              </a:lnSpc>
              <a:spcBef>
                <a:spcPts val="2005"/>
              </a:spcBef>
              <a:buClr>
                <a:srgbClr val="FF3300"/>
              </a:buClr>
              <a:buFont typeface="Wingdings"/>
              <a:buChar char=""/>
              <a:tabLst>
                <a:tab pos="393700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It is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UNTRUE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that growing orchids is</a:t>
            </a:r>
            <a:r>
              <a:rPr sz="2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hard…</a:t>
            </a:r>
            <a:endParaRPr sz="2400">
              <a:latin typeface="Arial"/>
              <a:cs typeface="Arial"/>
            </a:endParaRPr>
          </a:p>
          <a:p>
            <a:pPr marL="393700" marR="5080" indent="-342900">
              <a:lnSpc>
                <a:spcPct val="140000"/>
              </a:lnSpc>
              <a:spcBef>
                <a:spcPts val="2050"/>
              </a:spcBef>
              <a:buClr>
                <a:srgbClr val="FF3300"/>
              </a:buClr>
              <a:buFont typeface="Wingdings"/>
              <a:buChar char=""/>
              <a:tabLst>
                <a:tab pos="393700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It IS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ABSOLUTELY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TRUE that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getting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orchids to</a:t>
            </a:r>
            <a:r>
              <a:rPr sz="2400" b="1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BLOOM 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be hard!!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7470" y="172923"/>
            <a:ext cx="37585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Orchid</a:t>
            </a:r>
            <a:r>
              <a:rPr spc="-30" dirty="0"/>
              <a:t> </a:t>
            </a:r>
            <a:r>
              <a:rPr spc="-5" dirty="0"/>
              <a:t>Repotting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990600"/>
            <a:ext cx="3810000" cy="2429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53000" y="914400"/>
            <a:ext cx="3810000" cy="3800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200" y="4114800"/>
            <a:ext cx="3810000" cy="228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7470" y="172923"/>
            <a:ext cx="37585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Orchid</a:t>
            </a:r>
            <a:r>
              <a:rPr spc="-30" dirty="0"/>
              <a:t> </a:t>
            </a:r>
            <a:r>
              <a:rPr spc="-5" dirty="0"/>
              <a:t>Repotting</a:t>
            </a:r>
          </a:p>
        </p:txBody>
      </p:sp>
      <p:sp>
        <p:nvSpPr>
          <p:cNvPr id="3" name="object 3"/>
          <p:cNvSpPr/>
          <p:nvPr/>
        </p:nvSpPr>
        <p:spPr>
          <a:xfrm>
            <a:off x="228600" y="1295400"/>
            <a:ext cx="4354068" cy="259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6800" y="914400"/>
            <a:ext cx="3810000" cy="3247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0" y="4191000"/>
            <a:ext cx="3429000" cy="2133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00600" y="4495800"/>
            <a:ext cx="3810000" cy="21625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800" y="111250"/>
            <a:ext cx="6286500" cy="6746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1447800"/>
            <a:ext cx="7778496" cy="5199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Culture Sheets American </a:t>
            </a:r>
            <a:r>
              <a:rPr spc="-5" dirty="0"/>
              <a:t>Orchid</a:t>
            </a:r>
            <a:r>
              <a:rPr spc="-180" dirty="0"/>
              <a:t> </a:t>
            </a:r>
            <a:r>
              <a:rPr dirty="0"/>
              <a:t>Society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46298" y="833373"/>
            <a:ext cx="28511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00"/>
                </a:solidFill>
                <a:latin typeface="Arial"/>
                <a:cs typeface="Arial"/>
                <a:hlinkClick r:id="rId3"/>
              </a:rPr>
              <a:t>ww</a:t>
            </a:r>
            <a:r>
              <a:rPr sz="3600" b="1" spc="-150" dirty="0">
                <a:solidFill>
                  <a:srgbClr val="FFFF00"/>
                </a:solidFill>
                <a:latin typeface="Arial"/>
                <a:cs typeface="Arial"/>
                <a:hlinkClick r:id="rId3"/>
              </a:rPr>
              <a:t>w</a:t>
            </a:r>
            <a:r>
              <a:rPr sz="3600" b="1" dirty="0">
                <a:solidFill>
                  <a:srgbClr val="FFFF00"/>
                </a:solidFill>
                <a:latin typeface="Arial"/>
                <a:cs typeface="Arial"/>
                <a:hlinkClick r:id="rId3"/>
              </a:rPr>
              <a:t>.aos.</a:t>
            </a:r>
            <a:r>
              <a:rPr sz="3600" b="1" spc="-15" dirty="0">
                <a:solidFill>
                  <a:srgbClr val="FFFF00"/>
                </a:solidFill>
                <a:latin typeface="Arial"/>
                <a:cs typeface="Arial"/>
                <a:hlinkClick r:id="rId3"/>
              </a:rPr>
              <a:t>o</a:t>
            </a:r>
            <a:r>
              <a:rPr sz="3600" b="1" dirty="0">
                <a:solidFill>
                  <a:srgbClr val="FFFF00"/>
                </a:solidFill>
                <a:latin typeface="Arial"/>
                <a:cs typeface="Arial"/>
                <a:hlinkClick r:id="rId3"/>
              </a:rPr>
              <a:t>rg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11679" y="59435"/>
            <a:ext cx="5066871" cy="6637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0000" y="128523"/>
            <a:ext cx="6604000" cy="6599555"/>
            <a:chOff x="1270000" y="128523"/>
            <a:chExt cx="6604000" cy="6599555"/>
          </a:xfrm>
        </p:grpSpPr>
        <p:sp>
          <p:nvSpPr>
            <p:cNvPr id="3" name="object 3"/>
            <p:cNvSpPr/>
            <p:nvPr/>
          </p:nvSpPr>
          <p:spPr>
            <a:xfrm>
              <a:off x="1295400" y="153923"/>
              <a:ext cx="6553200" cy="65486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82700" y="141223"/>
              <a:ext cx="6578600" cy="6574155"/>
            </a:xfrm>
            <a:custGeom>
              <a:avLst/>
              <a:gdLst/>
              <a:ahLst/>
              <a:cxnLst/>
              <a:rect l="l" t="t" r="r" b="b"/>
              <a:pathLst>
                <a:path w="6578600" h="6574155">
                  <a:moveTo>
                    <a:pt x="0" y="6574028"/>
                  </a:moveTo>
                  <a:lnTo>
                    <a:pt x="6578600" y="6574028"/>
                  </a:lnTo>
                  <a:lnTo>
                    <a:pt x="6578600" y="0"/>
                  </a:lnTo>
                  <a:lnTo>
                    <a:pt x="0" y="0"/>
                  </a:lnTo>
                  <a:lnTo>
                    <a:pt x="0" y="657402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8750" y="172923"/>
            <a:ext cx="661162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The San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Francisco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Orchid</a:t>
            </a:r>
            <a:r>
              <a:rPr sz="32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Society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63295" y="4030979"/>
            <a:ext cx="8357234" cy="2827020"/>
            <a:chOff x="463295" y="4030979"/>
            <a:chExt cx="8357234" cy="2827020"/>
          </a:xfrm>
        </p:grpSpPr>
        <p:sp>
          <p:nvSpPr>
            <p:cNvPr id="4" name="object 4"/>
            <p:cNvSpPr/>
            <p:nvPr/>
          </p:nvSpPr>
          <p:spPr>
            <a:xfrm>
              <a:off x="463295" y="4030979"/>
              <a:ext cx="8356854" cy="133883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08304" y="4873751"/>
              <a:ext cx="5348478" cy="10096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8611" y="4873751"/>
              <a:ext cx="750570" cy="10096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11011" y="4873751"/>
              <a:ext cx="2378201" cy="100965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7595" y="5486399"/>
              <a:ext cx="7940802" cy="100965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21663" y="6097527"/>
              <a:ext cx="6852666" cy="7604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26414" y="4105768"/>
            <a:ext cx="7413625" cy="2687320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0"/>
              </a:spcBef>
            </a:pPr>
            <a:r>
              <a:rPr sz="4800" b="1" spc="-5" dirty="0">
                <a:solidFill>
                  <a:srgbClr val="FF3300"/>
                </a:solidFill>
                <a:latin typeface="Arial"/>
                <a:cs typeface="Arial"/>
              </a:rPr>
              <a:t>Pacific Orchid</a:t>
            </a:r>
            <a:r>
              <a:rPr sz="4800" b="1" spc="4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4800" b="1" spc="-5" dirty="0">
                <a:solidFill>
                  <a:srgbClr val="FF3300"/>
                </a:solidFill>
                <a:latin typeface="Arial"/>
                <a:cs typeface="Arial"/>
              </a:rPr>
              <a:t>Exposition</a:t>
            </a:r>
            <a:endParaRPr sz="4800">
              <a:latin typeface="Arial"/>
              <a:cs typeface="Arial"/>
            </a:endParaRPr>
          </a:p>
          <a:p>
            <a:pPr marL="34925" marR="27940" indent="1905" algn="ctr">
              <a:lnSpc>
                <a:spcPct val="111600"/>
              </a:lnSpc>
              <a:spcBef>
                <a:spcPts val="30"/>
              </a:spcBef>
            </a:pP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Show and sale Feb 24-26, </a:t>
            </a:r>
            <a:r>
              <a:rPr sz="3600" b="1" spc="-5" dirty="0">
                <a:solidFill>
                  <a:srgbClr val="FFFF00"/>
                </a:solidFill>
                <a:latin typeface="Arial"/>
                <a:cs typeface="Arial"/>
              </a:rPr>
              <a:t>2023  </a:t>
            </a: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Hall of </a:t>
            </a:r>
            <a:r>
              <a:rPr sz="3600" b="1" spc="-5" dirty="0">
                <a:solidFill>
                  <a:srgbClr val="FFFF00"/>
                </a:solidFill>
                <a:latin typeface="Arial"/>
                <a:cs typeface="Arial"/>
              </a:rPr>
              <a:t>Flowers, Golden </a:t>
            </a: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Gate</a:t>
            </a:r>
            <a:r>
              <a:rPr sz="3600" b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00"/>
                </a:solidFill>
                <a:latin typeface="Arial"/>
                <a:cs typeface="Arial"/>
              </a:rPr>
              <a:t>Park  </a:t>
            </a:r>
            <a:r>
              <a:rPr sz="3600" b="1" spc="-10" dirty="0">
                <a:solidFill>
                  <a:srgbClr val="FFFF00"/>
                </a:solidFill>
                <a:latin typeface="Arial"/>
                <a:cs typeface="Arial"/>
                <a:hlinkClick r:id="rId8"/>
              </a:rPr>
              <a:t>www.orchidsanfrancisco.org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43200" y="762000"/>
            <a:ext cx="3429000" cy="3429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219200"/>
            <a:ext cx="7505700" cy="5458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3433" y="172923"/>
            <a:ext cx="64287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Breathtaking </a:t>
            </a:r>
            <a:r>
              <a:rPr spc="-5" dirty="0"/>
              <a:t>Orchid</a:t>
            </a:r>
            <a:r>
              <a:rPr spc="-70" dirty="0"/>
              <a:t> </a:t>
            </a:r>
            <a:r>
              <a:rPr dirty="0"/>
              <a:t>Displays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4672" y="172923"/>
            <a:ext cx="62249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As </a:t>
            </a:r>
            <a:r>
              <a:rPr dirty="0"/>
              <a:t>Far </a:t>
            </a:r>
            <a:r>
              <a:rPr spc="-5" dirty="0"/>
              <a:t>as the </a:t>
            </a:r>
            <a:r>
              <a:rPr dirty="0"/>
              <a:t>Eye </a:t>
            </a:r>
            <a:r>
              <a:rPr spc="-5" dirty="0"/>
              <a:t>Can</a:t>
            </a:r>
            <a:r>
              <a:rPr spc="-80" dirty="0"/>
              <a:t> </a:t>
            </a:r>
            <a:r>
              <a:rPr dirty="0"/>
              <a:t>See…</a:t>
            </a:r>
          </a:p>
        </p:txBody>
      </p:sp>
      <p:sp>
        <p:nvSpPr>
          <p:cNvPr id="3" name="object 3"/>
          <p:cNvSpPr/>
          <p:nvPr/>
        </p:nvSpPr>
        <p:spPr>
          <a:xfrm>
            <a:off x="381000" y="990600"/>
            <a:ext cx="8305800" cy="53873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8011"/>
            <a:ext cx="9143999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1580" y="2916758"/>
            <a:ext cx="51822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 </a:t>
            </a:r>
            <a:r>
              <a:rPr spc="-5" dirty="0"/>
              <a:t>Order </a:t>
            </a:r>
            <a:r>
              <a:rPr dirty="0"/>
              <a:t>of</a:t>
            </a:r>
            <a:r>
              <a:rPr spc="-40" dirty="0"/>
              <a:t> </a:t>
            </a:r>
            <a:r>
              <a:rPr spc="-5" dirty="0"/>
              <a:t>Popularity…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762000"/>
            <a:ext cx="8686800" cy="5495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400811"/>
            <a:ext cx="8001000" cy="5999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0" y="152397"/>
            <a:ext cx="5586984" cy="66385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31264" y="251459"/>
            <a:ext cx="5660136" cy="6377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908" y="342900"/>
            <a:ext cx="8279892" cy="6210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990600"/>
            <a:ext cx="8670036" cy="487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69973" y="172923"/>
            <a:ext cx="52324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Orchids for Show</a:t>
            </a:r>
            <a:r>
              <a:rPr spc="-45" dirty="0"/>
              <a:t> </a:t>
            </a:r>
            <a:r>
              <a:rPr spc="-5" dirty="0"/>
              <a:t>and…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8554" y="20523"/>
            <a:ext cx="35566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Orchids </a:t>
            </a:r>
            <a:r>
              <a:rPr dirty="0"/>
              <a:t>for</a:t>
            </a:r>
            <a:r>
              <a:rPr spc="-50" dirty="0"/>
              <a:t> </a:t>
            </a:r>
            <a:r>
              <a:rPr spc="-5" dirty="0"/>
              <a:t>Sale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2400" y="609600"/>
            <a:ext cx="8847455" cy="6167755"/>
            <a:chOff x="152400" y="609600"/>
            <a:chExt cx="8847455" cy="6167755"/>
          </a:xfrm>
        </p:grpSpPr>
        <p:sp>
          <p:nvSpPr>
            <p:cNvPr id="4" name="object 4"/>
            <p:cNvSpPr/>
            <p:nvPr/>
          </p:nvSpPr>
          <p:spPr>
            <a:xfrm>
              <a:off x="2362200" y="3733798"/>
              <a:ext cx="4814315" cy="30434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400" y="609600"/>
              <a:ext cx="4310875" cy="375272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19803" y="729996"/>
              <a:ext cx="4979797" cy="31109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Orchid</a:t>
            </a:r>
            <a:r>
              <a:rPr spc="-60" dirty="0"/>
              <a:t> </a:t>
            </a:r>
            <a:r>
              <a:rPr dirty="0"/>
              <a:t>Diseases/Pests</a:t>
            </a:r>
          </a:p>
        </p:txBody>
      </p:sp>
      <p:sp>
        <p:nvSpPr>
          <p:cNvPr id="3" name="object 3"/>
          <p:cNvSpPr/>
          <p:nvPr/>
        </p:nvSpPr>
        <p:spPr>
          <a:xfrm>
            <a:off x="553212" y="998219"/>
            <a:ext cx="3153156" cy="28011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38600" y="1112519"/>
            <a:ext cx="4572000" cy="2572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2200" y="4038600"/>
            <a:ext cx="4572000" cy="2572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Orchid</a:t>
            </a:r>
            <a:r>
              <a:rPr spc="-60" dirty="0"/>
              <a:t> </a:t>
            </a:r>
            <a:r>
              <a:rPr dirty="0"/>
              <a:t>Diseases/Pests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3275" y="427990"/>
            <a:ext cx="8951595" cy="6232525"/>
            <a:chOff x="93275" y="427990"/>
            <a:chExt cx="8951595" cy="6232525"/>
          </a:xfrm>
        </p:grpSpPr>
        <p:sp>
          <p:nvSpPr>
            <p:cNvPr id="4" name="object 4"/>
            <p:cNvSpPr/>
            <p:nvPr/>
          </p:nvSpPr>
          <p:spPr>
            <a:xfrm>
              <a:off x="304800" y="427990"/>
              <a:ext cx="3318255" cy="37967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19318" y="3820972"/>
              <a:ext cx="3825493" cy="28346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90999" y="660527"/>
              <a:ext cx="4141723" cy="32232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3275" y="3778630"/>
              <a:ext cx="5118550" cy="28813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9472" y="0"/>
            <a:ext cx="6905244" cy="2543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44420" y="220421"/>
            <a:ext cx="537972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0" dirty="0">
                <a:solidFill>
                  <a:srgbClr val="FFFFFF"/>
                </a:solidFill>
                <a:latin typeface="Times New Roman"/>
                <a:cs typeface="Times New Roman"/>
              </a:rPr>
              <a:t>Thank</a:t>
            </a:r>
            <a:r>
              <a:rPr sz="9600" b="0" spc="-4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600" b="0" spc="-320" dirty="0">
                <a:solidFill>
                  <a:srgbClr val="FFFFFF"/>
                </a:solidFill>
                <a:latin typeface="Times New Roman"/>
                <a:cs typeface="Times New Roman"/>
              </a:rPr>
              <a:t>You</a:t>
            </a:r>
            <a:endParaRPr sz="9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9200" y="1981200"/>
            <a:ext cx="6667500" cy="444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800" y="515110"/>
            <a:ext cx="5772911" cy="62529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75254" y="0"/>
            <a:ext cx="2718435" cy="1182370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5"/>
              </a:spcBef>
            </a:pPr>
            <a:r>
              <a:rPr dirty="0"/>
              <a:t>Moth</a:t>
            </a:r>
            <a:r>
              <a:rPr spc="-65" dirty="0"/>
              <a:t> </a:t>
            </a:r>
            <a:r>
              <a:rPr spc="-5" dirty="0"/>
              <a:t>Orchid</a:t>
            </a:r>
          </a:p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2800" i="1" spc="-5" dirty="0">
                <a:latin typeface="Arial"/>
                <a:cs typeface="Arial"/>
              </a:rPr>
              <a:t>Phalaenopsis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1317" y="2515235"/>
            <a:ext cx="8949055" cy="4187825"/>
            <a:chOff x="181317" y="2515235"/>
            <a:chExt cx="8949055" cy="4187825"/>
          </a:xfrm>
        </p:grpSpPr>
        <p:sp>
          <p:nvSpPr>
            <p:cNvPr id="5" name="object 5"/>
            <p:cNvSpPr/>
            <p:nvPr/>
          </p:nvSpPr>
          <p:spPr>
            <a:xfrm>
              <a:off x="6273546" y="2515235"/>
              <a:ext cx="2856318" cy="31546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1317" y="4476750"/>
              <a:ext cx="3053626" cy="222622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3763" y="2786380"/>
              <a:ext cx="2278164" cy="20968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1828800"/>
            <a:ext cx="7790688" cy="4864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2417" y="96723"/>
            <a:ext cx="39020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Moth </a:t>
            </a:r>
            <a:r>
              <a:rPr spc="-5" dirty="0"/>
              <a:t>Orchid</a:t>
            </a:r>
            <a:r>
              <a:rPr spc="-270" dirty="0"/>
              <a:t> </a:t>
            </a:r>
            <a:r>
              <a:rPr sz="2800" i="1" spc="-5" dirty="0">
                <a:latin typeface="Arial"/>
                <a:cs typeface="Arial"/>
              </a:rPr>
              <a:t>(cont.)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8073" y="862329"/>
            <a:ext cx="79914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7195" marR="5080" indent="-294513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solidFill>
                  <a:srgbClr val="FFFF00"/>
                </a:solidFill>
                <a:latin typeface="Arial"/>
                <a:cs typeface="Arial"/>
              </a:rPr>
              <a:t>Only Phalenopsis can rebloom from a previous  </a:t>
            </a:r>
            <a:r>
              <a:rPr sz="2800" b="1" i="1" spc="-10" dirty="0">
                <a:solidFill>
                  <a:srgbClr val="FFFF00"/>
                </a:solidFill>
                <a:latin typeface="Arial"/>
                <a:cs typeface="Arial"/>
              </a:rPr>
              <a:t>bloom</a:t>
            </a:r>
            <a:r>
              <a:rPr sz="2800" b="1" i="1" spc="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FFFF00"/>
                </a:solidFill>
                <a:latin typeface="Arial"/>
                <a:cs typeface="Arial"/>
              </a:rPr>
              <a:t>spike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5000" y="4800600"/>
            <a:ext cx="1752600" cy="64643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429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270"/>
              </a:spcBef>
            </a:pPr>
            <a:r>
              <a:rPr sz="3600" b="1" dirty="0">
                <a:solidFill>
                  <a:srgbClr val="FF0000"/>
                </a:solidFill>
                <a:latin typeface="Arial"/>
                <a:cs typeface="Arial"/>
              </a:rPr>
              <a:t>BUT…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3461" y="96723"/>
            <a:ext cx="411670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Cymbidium</a:t>
            </a:r>
            <a:r>
              <a:rPr spc="-45" dirty="0"/>
              <a:t> </a:t>
            </a:r>
            <a:r>
              <a:rPr dirty="0"/>
              <a:t>Orchid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838200"/>
            <a:ext cx="8243316" cy="5775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0200" y="1524000"/>
            <a:ext cx="6096000" cy="518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31542" y="172923"/>
            <a:ext cx="41960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Ladyslipper</a:t>
            </a:r>
            <a:r>
              <a:rPr sz="3600" b="1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00"/>
                </a:solidFill>
                <a:latin typeface="Arial"/>
                <a:cs typeface="Arial"/>
              </a:rPr>
              <a:t>Orchid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93795" y="938529"/>
            <a:ext cx="26682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solidFill>
                  <a:srgbClr val="FFFF00"/>
                </a:solidFill>
                <a:latin typeface="Arial"/>
                <a:cs typeface="Arial"/>
              </a:rPr>
              <a:t>Paphi</a:t>
            </a:r>
            <a:r>
              <a:rPr sz="2800" b="1" i="1" spc="-20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2800" b="1" i="1" spc="-5" dirty="0">
                <a:solidFill>
                  <a:srgbClr val="FFFF00"/>
                </a:solidFill>
                <a:latin typeface="Arial"/>
                <a:cs typeface="Arial"/>
              </a:rPr>
              <a:t>pedelum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3233" y="96723"/>
            <a:ext cx="64516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Cattleya- The Corsage</a:t>
            </a:r>
            <a:r>
              <a:rPr spc="-95" dirty="0"/>
              <a:t> </a:t>
            </a:r>
            <a:r>
              <a:rPr spc="-5" dirty="0"/>
              <a:t>Orchid</a:t>
            </a:r>
          </a:p>
        </p:txBody>
      </p:sp>
      <p:sp>
        <p:nvSpPr>
          <p:cNvPr id="3" name="object 3"/>
          <p:cNvSpPr/>
          <p:nvPr/>
        </p:nvSpPr>
        <p:spPr>
          <a:xfrm>
            <a:off x="1295400" y="4172710"/>
            <a:ext cx="3075431" cy="266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941832"/>
            <a:ext cx="4191000" cy="3142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5800" y="912875"/>
            <a:ext cx="3200400" cy="3162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22876" y="4190998"/>
            <a:ext cx="3459479" cy="25907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543</Words>
  <Application>Microsoft Office PowerPoint</Application>
  <PresentationFormat>On-screen Show (4:3)</PresentationFormat>
  <Paragraphs>86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Times New Roman</vt:lpstr>
      <vt:lpstr>Wingdings</vt:lpstr>
      <vt:lpstr>Office Theme</vt:lpstr>
      <vt:lpstr>Orchid-mania</vt:lpstr>
      <vt:lpstr>Orchid Facts</vt:lpstr>
      <vt:lpstr>More Orchid Facts</vt:lpstr>
      <vt:lpstr>In Order of Popularity…</vt:lpstr>
      <vt:lpstr>Moth Orchid Phalaenopsis</vt:lpstr>
      <vt:lpstr>Moth Orchid (cont.)</vt:lpstr>
      <vt:lpstr>Cymbidium Orchid</vt:lpstr>
      <vt:lpstr>PowerPoint Presentation</vt:lpstr>
      <vt:lpstr>Cattleya- The Corsage Orchid</vt:lpstr>
      <vt:lpstr>Miltonia- The Pansy Orchid</vt:lpstr>
      <vt:lpstr>Dendrobium Orchid</vt:lpstr>
      <vt:lpstr>Oncidium Orchid</vt:lpstr>
      <vt:lpstr>Masdevallia Orchid</vt:lpstr>
      <vt:lpstr>Vanda Orchid</vt:lpstr>
      <vt:lpstr>PowerPoint Presentation</vt:lpstr>
      <vt:lpstr>PowerPoint Presentation</vt:lpstr>
      <vt:lpstr>PowerPoint Presentation</vt:lpstr>
      <vt:lpstr>PowerPoint Presentation</vt:lpstr>
      <vt:lpstr>Vanilla Orchid</vt:lpstr>
      <vt:lpstr>Vanilla (cont.)</vt:lpstr>
      <vt:lpstr>Vanilla (cont.)</vt:lpstr>
      <vt:lpstr>Orchid Care 101</vt:lpstr>
      <vt:lpstr>Light</vt:lpstr>
      <vt:lpstr>Water – Healthy Roots</vt:lpstr>
      <vt:lpstr>Water – Yucky Roots</vt:lpstr>
      <vt:lpstr>Helps to be Able to See the Roots</vt:lpstr>
      <vt:lpstr>Fertilizer</vt:lpstr>
      <vt:lpstr>Orchid Repotting</vt:lpstr>
      <vt:lpstr>Orchid Repotting Mix</vt:lpstr>
      <vt:lpstr>Orchid Repotting</vt:lpstr>
      <vt:lpstr>Orchid Repotting</vt:lpstr>
      <vt:lpstr>PowerPoint Presentation</vt:lpstr>
      <vt:lpstr>Culture Sheets American Orchid Society</vt:lpstr>
      <vt:lpstr>PowerPoint Presentation</vt:lpstr>
      <vt:lpstr>PowerPoint Presentation</vt:lpstr>
      <vt:lpstr>PowerPoint Presentation</vt:lpstr>
      <vt:lpstr>Breathtaking Orchid Displays</vt:lpstr>
      <vt:lpstr>As Far as the Eye Can See…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Orchids for Show and…</vt:lpstr>
      <vt:lpstr>Orchids for Sale</vt:lpstr>
      <vt:lpstr>Orchid Diseases/Pests</vt:lpstr>
      <vt:lpstr>Orchid Diseases/Pests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Insect Identification</dc:title>
  <dc:creator>Bonnie Bradt</dc:creator>
  <cp:lastModifiedBy>Barbara Villareal</cp:lastModifiedBy>
  <cp:revision>1</cp:revision>
  <dcterms:created xsi:type="dcterms:W3CDTF">2022-12-21T03:01:33Z</dcterms:created>
  <dcterms:modified xsi:type="dcterms:W3CDTF">2022-12-21T03:13:02Z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2022-11-27T00:00:00Z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2022-12-21T00:00:00Z</vt:filetime>
  </property>
</Properties>
</file>