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 ContentType="image/ti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notesMasterIdLst>
    <p:notesMasterId r:id="rId23"/>
  </p:notesMasterIdLst>
  <p:sldIdLst>
    <p:sldId id="291" r:id="rId2"/>
    <p:sldId id="292" r:id="rId3"/>
    <p:sldId id="294" r:id="rId4"/>
    <p:sldId id="297" r:id="rId5"/>
    <p:sldId id="298" r:id="rId6"/>
    <p:sldId id="276" r:id="rId7"/>
    <p:sldId id="256" r:id="rId8"/>
    <p:sldId id="285" r:id="rId9"/>
    <p:sldId id="264" r:id="rId10"/>
    <p:sldId id="265" r:id="rId11"/>
    <p:sldId id="300" r:id="rId12"/>
    <p:sldId id="283" r:id="rId13"/>
    <p:sldId id="280" r:id="rId14"/>
    <p:sldId id="284" r:id="rId15"/>
    <p:sldId id="275" r:id="rId16"/>
    <p:sldId id="279" r:id="rId17"/>
    <p:sldId id="289" r:id="rId18"/>
    <p:sldId id="271" r:id="rId19"/>
    <p:sldId id="261" r:id="rId20"/>
    <p:sldId id="288" r:id="rId21"/>
    <p:sldId id="30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8F7C1D-38EF-C743-899D-17BF00B8F3C7}">
          <p14:sldIdLst>
            <p14:sldId id="291"/>
            <p14:sldId id="292"/>
            <p14:sldId id="294"/>
            <p14:sldId id="297"/>
            <p14:sldId id="298"/>
            <p14:sldId id="276"/>
            <p14:sldId id="256"/>
            <p14:sldId id="285"/>
            <p14:sldId id="264"/>
            <p14:sldId id="265"/>
            <p14:sldId id="300"/>
            <p14:sldId id="283"/>
            <p14:sldId id="280"/>
            <p14:sldId id="284"/>
            <p14:sldId id="275"/>
            <p14:sldId id="279"/>
            <p14:sldId id="289"/>
            <p14:sldId id="271"/>
            <p14:sldId id="261"/>
            <p14:sldId id="288"/>
            <p14:sldId id="3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83983" autoAdjust="0"/>
  </p:normalViewPr>
  <p:slideViewPr>
    <p:cSldViewPr snapToGrid="0" snapToObjects="1">
      <p:cViewPr>
        <p:scale>
          <a:sx n="65" d="100"/>
          <a:sy n="65" d="100"/>
        </p:scale>
        <p:origin x="-68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0" d="100"/>
          <a:sy n="60" d="100"/>
        </p:scale>
        <p:origin x="-23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AB9B9-DADE-6C48-A93A-4BBF39693156}" type="datetimeFigureOut">
              <a:rPr lang="en-US" smtClean="0"/>
              <a:t>8/16/18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5CB89-BDC0-444C-AD2C-A623149B548E}" type="slidenum">
              <a:rPr lang="en-US" smtClean="0"/>
              <a:t>‹#›</a:t>
            </a:fld>
            <a:endParaRPr lang="en-US"/>
          </a:p>
        </p:txBody>
      </p:sp>
    </p:spTree>
    <p:extLst>
      <p:ext uri="{BB962C8B-B14F-4D97-AF65-F5344CB8AC3E}">
        <p14:creationId xmlns:p14="http://schemas.microsoft.com/office/powerpoint/2010/main" val="32099447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Camellia Japonica and Camellia </a:t>
            </a:r>
            <a:r>
              <a:rPr lang="en-US" sz="1200" kern="1200" dirty="0" err="1" smtClean="0">
                <a:solidFill>
                  <a:schemeClr val="tx1"/>
                </a:solidFill>
                <a:effectLst/>
                <a:latin typeface="+mn-lt"/>
                <a:ea typeface="+mn-ea"/>
                <a:cs typeface="+mn-cs"/>
              </a:rPr>
              <a:t>Susanqua</a:t>
            </a:r>
            <a:r>
              <a:rPr lang="en-US" sz="1200" kern="1200" dirty="0" smtClean="0">
                <a:solidFill>
                  <a:schemeClr val="tx1"/>
                </a:solidFill>
                <a:effectLst/>
                <a:latin typeface="+mn-lt"/>
                <a:ea typeface="+mn-ea"/>
                <a:cs typeface="+mn-cs"/>
              </a:rPr>
              <a:t> are the two main varieties from which hybrids have developed. Camellias</a:t>
            </a:r>
            <a:r>
              <a:rPr lang="en-US" sz="1200" kern="1200" baseline="0" dirty="0" smtClean="0">
                <a:solidFill>
                  <a:schemeClr val="tx1"/>
                </a:solidFill>
                <a:effectLst/>
                <a:latin typeface="+mn-lt"/>
                <a:ea typeface="+mn-ea"/>
                <a:cs typeface="+mn-cs"/>
              </a:rPr>
              <a:t> are a genus in the </a:t>
            </a:r>
            <a:r>
              <a:rPr lang="en-US" sz="1200" kern="1200" baseline="0" dirty="0" err="1" smtClean="0">
                <a:solidFill>
                  <a:schemeClr val="tx1"/>
                </a:solidFill>
                <a:effectLst/>
                <a:latin typeface="+mn-lt"/>
                <a:ea typeface="+mn-ea"/>
                <a:cs typeface="+mn-cs"/>
              </a:rPr>
              <a:t>Theaceae</a:t>
            </a:r>
            <a:r>
              <a:rPr lang="en-US" sz="1200" kern="1200" baseline="0" dirty="0" smtClean="0">
                <a:solidFill>
                  <a:schemeClr val="tx1"/>
                </a:solidFill>
                <a:effectLst/>
                <a:latin typeface="+mn-lt"/>
                <a:ea typeface="+mn-ea"/>
                <a:cs typeface="+mn-cs"/>
              </a:rPr>
              <a:t> family.</a:t>
            </a:r>
            <a:r>
              <a:rPr lang="en-US" sz="1200" kern="1200" dirty="0" smtClean="0">
                <a:solidFill>
                  <a:schemeClr val="tx1"/>
                </a:solidFill>
                <a:effectLst/>
                <a:latin typeface="+mn-lt"/>
                <a:ea typeface="+mn-ea"/>
                <a:cs typeface="+mn-cs"/>
              </a:rPr>
              <a:t> There are several species of Camellia.  The most common are </a:t>
            </a:r>
            <a:r>
              <a:rPr lang="en-US" sz="1200" kern="1200" dirty="0" err="1" smtClean="0">
                <a:solidFill>
                  <a:schemeClr val="tx1"/>
                </a:solidFill>
                <a:effectLst/>
                <a:latin typeface="+mn-lt"/>
                <a:ea typeface="+mn-ea"/>
                <a:cs typeface="+mn-cs"/>
              </a:rPr>
              <a:t>Sasanqua</a:t>
            </a:r>
            <a:r>
              <a:rPr lang="en-US" sz="1200" kern="1200" dirty="0" smtClean="0">
                <a:solidFill>
                  <a:schemeClr val="tx1"/>
                </a:solidFill>
                <a:effectLst/>
                <a:latin typeface="+mn-lt"/>
                <a:ea typeface="+mn-ea"/>
                <a:cs typeface="+mn-cs"/>
              </a:rPr>
              <a:t>, Japonica and hybrids of those two.</a:t>
            </a:r>
          </a:p>
          <a:p>
            <a:r>
              <a:rPr lang="en-US" sz="1200" kern="1200" dirty="0" err="1" smtClean="0">
                <a:solidFill>
                  <a:schemeClr val="tx1"/>
                </a:solidFill>
                <a:effectLst/>
                <a:latin typeface="+mn-lt"/>
                <a:ea typeface="+mn-ea"/>
                <a:cs typeface="+mn-cs"/>
              </a:rPr>
              <a:t>Sasanqua</a:t>
            </a:r>
            <a:r>
              <a:rPr lang="en-US" sz="1200" kern="1200" dirty="0" smtClean="0">
                <a:solidFill>
                  <a:schemeClr val="tx1"/>
                </a:solidFill>
                <a:effectLst/>
                <a:latin typeface="+mn-lt"/>
                <a:ea typeface="+mn-ea"/>
                <a:cs typeface="+mn-cs"/>
              </a:rPr>
              <a:t>, although not as spectacular as Japonica is a great addition to the garden and also has fragrance unlike several others.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FF74BB01-15D4-EB4C-BAEB-CB07AB3F7B63}" type="slidenum">
              <a:rPr lang="en-US" smtClean="0"/>
              <a:t>1</a:t>
            </a:fld>
            <a:endParaRPr lang="en-US"/>
          </a:p>
        </p:txBody>
      </p:sp>
    </p:spTree>
    <p:extLst>
      <p:ext uri="{BB962C8B-B14F-4D97-AF65-F5344CB8AC3E}">
        <p14:creationId xmlns:p14="http://schemas.microsoft.com/office/powerpoint/2010/main" val="138967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aseline="0" dirty="0" smtClean="0">
                <a:latin typeface="Arial"/>
                <a:cs typeface="Arial"/>
              </a:rPr>
              <a:t>S</a:t>
            </a:r>
            <a:r>
              <a:rPr lang="en-US" sz="2400" dirty="0" smtClean="0">
                <a:latin typeface="Arial"/>
                <a:cs typeface="Arial"/>
              </a:rPr>
              <a:t>olid root system,</a:t>
            </a:r>
            <a:r>
              <a:rPr lang="en-US" sz="2400" baseline="0" dirty="0" smtClean="0">
                <a:latin typeface="Arial"/>
                <a:cs typeface="Arial"/>
              </a:rPr>
              <a:t>  replant in larger container or  garden.   Planting exercise with audience volunteers at the commencement </a:t>
            </a:r>
            <a:endParaRPr lang="en-US" sz="24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45CB89-BDC0-444C-AD2C-A623149B548E}" type="slidenum">
              <a:rPr lang="en-US" smtClean="0"/>
              <a:t>12</a:t>
            </a:fld>
            <a:endParaRPr lang="en-US"/>
          </a:p>
        </p:txBody>
      </p:sp>
    </p:spTree>
    <p:extLst>
      <p:ext uri="{BB962C8B-B14F-4D97-AF65-F5344CB8AC3E}">
        <p14:creationId xmlns:p14="http://schemas.microsoft.com/office/powerpoint/2010/main" val="1375505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Why</a:t>
            </a:r>
            <a:r>
              <a:rPr lang="en-US" sz="2000" baseline="0" dirty="0" smtClean="0">
                <a:latin typeface="Arial"/>
                <a:cs typeface="Arial"/>
              </a:rPr>
              <a:t> rooting hormone?       Plants have their own hormone – </a:t>
            </a:r>
            <a:r>
              <a:rPr lang="en-US" sz="2000" baseline="0" dirty="0" err="1" smtClean="0">
                <a:latin typeface="Arial"/>
                <a:cs typeface="Arial"/>
              </a:rPr>
              <a:t>Auxin</a:t>
            </a:r>
            <a:r>
              <a:rPr lang="en-US" sz="2000" baseline="0" dirty="0" smtClean="0">
                <a:latin typeface="Arial"/>
                <a:cs typeface="Arial"/>
              </a:rPr>
              <a:t> .   Rooting hormone mimics </a:t>
            </a:r>
            <a:r>
              <a:rPr lang="en-US" sz="2000" baseline="0" dirty="0" err="1" smtClean="0">
                <a:latin typeface="Arial"/>
                <a:cs typeface="Arial"/>
              </a:rPr>
              <a:t>Auxin</a:t>
            </a:r>
            <a:r>
              <a:rPr lang="en-US" sz="2000" baseline="0" dirty="0" smtClean="0">
                <a:latin typeface="Arial"/>
                <a:cs typeface="Arial"/>
              </a:rPr>
              <a:t> .    discovered by Dutch Scientist Fritz Went, who named it </a:t>
            </a:r>
            <a:r>
              <a:rPr lang="en-US" sz="2000" baseline="0" dirty="0" err="1" smtClean="0">
                <a:latin typeface="Arial"/>
                <a:cs typeface="Arial"/>
              </a:rPr>
              <a:t>Auxin</a:t>
            </a:r>
            <a:r>
              <a:rPr lang="en-US" sz="2000" baseline="0" dirty="0" smtClean="0">
                <a:latin typeface="Arial"/>
                <a:cs typeface="Arial"/>
              </a:rPr>
              <a:t> from the Greek </a:t>
            </a:r>
            <a:r>
              <a:rPr lang="en-US" sz="2000" baseline="0" dirty="0" err="1" smtClean="0">
                <a:latin typeface="Arial"/>
                <a:cs typeface="Arial"/>
              </a:rPr>
              <a:t>Auxein</a:t>
            </a:r>
            <a:r>
              <a:rPr lang="en-US" sz="2000" baseline="0" dirty="0" smtClean="0">
                <a:latin typeface="Arial"/>
                <a:cs typeface="Arial"/>
              </a:rPr>
              <a:t>, (to grow) although it was another 20 years before the hormone was identified chemically.  Synthetic hormones are sold as rooting hormones and while your plant may be successful without it, it improves your chances. ; put small </a:t>
            </a:r>
            <a:r>
              <a:rPr lang="en-US" sz="2000" baseline="0" dirty="0" err="1" smtClean="0">
                <a:latin typeface="Arial"/>
                <a:cs typeface="Arial"/>
              </a:rPr>
              <a:t>amt</a:t>
            </a:r>
            <a:r>
              <a:rPr lang="en-US" sz="2000" baseline="0" dirty="0" smtClean="0">
                <a:latin typeface="Arial"/>
                <a:cs typeface="Arial"/>
              </a:rPr>
              <a:t> hormone in a lid rather than dip cutting into container to avoid contamination</a:t>
            </a:r>
            <a:endParaRPr lang="en-US" sz="2000" dirty="0" smtClean="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13</a:t>
            </a:fld>
            <a:endParaRPr lang="en-US"/>
          </a:p>
        </p:txBody>
      </p:sp>
    </p:spTree>
    <p:extLst>
      <p:ext uri="{BB962C8B-B14F-4D97-AF65-F5344CB8AC3E}">
        <p14:creationId xmlns:p14="http://schemas.microsoft.com/office/powerpoint/2010/main" val="1375505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Moving weather</a:t>
            </a:r>
          </a:p>
          <a:p>
            <a:r>
              <a:rPr lang="en-US" sz="2400" dirty="0" smtClean="0"/>
              <a:t>Climate</a:t>
            </a:r>
            <a:r>
              <a:rPr lang="en-US" sz="2400" baseline="0" dirty="0" smtClean="0"/>
              <a:t>   Sun    area</a:t>
            </a:r>
            <a:endParaRPr lang="en-US" sz="2400" dirty="0"/>
          </a:p>
        </p:txBody>
      </p:sp>
      <p:sp>
        <p:nvSpPr>
          <p:cNvPr id="4" name="Slide Number Placeholder 3"/>
          <p:cNvSpPr>
            <a:spLocks noGrp="1"/>
          </p:cNvSpPr>
          <p:nvPr>
            <p:ph type="sldNum" sz="quarter" idx="10"/>
          </p:nvPr>
        </p:nvSpPr>
        <p:spPr/>
        <p:txBody>
          <a:bodyPr/>
          <a:lstStyle/>
          <a:p>
            <a:fld id="{0145CB89-BDC0-444C-AD2C-A623149B548E}" type="slidenum">
              <a:rPr lang="en-US" smtClean="0"/>
              <a:t>14</a:t>
            </a:fld>
            <a:endParaRPr lang="en-US"/>
          </a:p>
        </p:txBody>
      </p:sp>
    </p:spTree>
    <p:extLst>
      <p:ext uri="{BB962C8B-B14F-4D97-AF65-F5344CB8AC3E}">
        <p14:creationId xmlns:p14="http://schemas.microsoft.com/office/powerpoint/2010/main" val="1375505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Arial"/>
                <a:cs typeface="Arial"/>
              </a:rPr>
              <a:t>Spring is best time to divide.</a:t>
            </a:r>
            <a:r>
              <a:rPr lang="en-US" sz="2400" baseline="0" dirty="0" smtClean="0">
                <a:latin typeface="Arial"/>
                <a:cs typeface="Arial"/>
              </a:rPr>
              <a:t>  Divide from outside and discard the inside woody part.  </a:t>
            </a:r>
            <a:endParaRPr lang="en-US" sz="24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15</a:t>
            </a:fld>
            <a:endParaRPr lang="en-US"/>
          </a:p>
        </p:txBody>
      </p:sp>
    </p:spTree>
    <p:extLst>
      <p:ext uri="{BB962C8B-B14F-4D97-AF65-F5344CB8AC3E}">
        <p14:creationId xmlns:p14="http://schemas.microsoft.com/office/powerpoint/2010/main" val="1594603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Arial"/>
                <a:cs typeface="Arial"/>
              </a:rPr>
              <a:t>Seed</a:t>
            </a:r>
            <a:r>
              <a:rPr lang="en-US" sz="2400" baseline="0" dirty="0" smtClean="0">
                <a:latin typeface="Arial"/>
                <a:cs typeface="Arial"/>
              </a:rPr>
              <a:t> exposure to outside areas</a:t>
            </a:r>
          </a:p>
          <a:p>
            <a:r>
              <a:rPr lang="en-US" sz="2400" baseline="0" dirty="0" smtClean="0">
                <a:latin typeface="Arial"/>
                <a:cs typeface="Arial"/>
              </a:rPr>
              <a:t>Expose gradually  hour or two and increase for 2 weeks</a:t>
            </a:r>
          </a:p>
          <a:p>
            <a:r>
              <a:rPr lang="en-US" sz="2400" baseline="0" dirty="0" smtClean="0">
                <a:latin typeface="Arial"/>
                <a:cs typeface="Arial"/>
              </a:rPr>
              <a:t>Climate keep track of any storms  bring inside and start process over </a:t>
            </a:r>
          </a:p>
          <a:p>
            <a:r>
              <a:rPr lang="en-US" sz="2400" baseline="0" dirty="0" smtClean="0">
                <a:latin typeface="Arial"/>
                <a:cs typeface="Arial"/>
              </a:rPr>
              <a:t>Seed propagation doesn’t always resemble parent.</a:t>
            </a:r>
          </a:p>
          <a:p>
            <a:r>
              <a:rPr lang="en-US" sz="2400" baseline="0" dirty="0" smtClean="0">
                <a:latin typeface="Arial"/>
                <a:cs typeface="Arial"/>
              </a:rPr>
              <a:t>Patience success may not be seen for a long period of time if at all. </a:t>
            </a:r>
            <a:endParaRPr lang="en-US" sz="24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16</a:t>
            </a:fld>
            <a:endParaRPr lang="en-US"/>
          </a:p>
        </p:txBody>
      </p:sp>
    </p:spTree>
    <p:extLst>
      <p:ext uri="{BB962C8B-B14F-4D97-AF65-F5344CB8AC3E}">
        <p14:creationId xmlns:p14="http://schemas.microsoft.com/office/powerpoint/2010/main" val="3443346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Arial"/>
                <a:cs typeface="Arial"/>
              </a:rPr>
              <a:t>One of your handouts pictures </a:t>
            </a:r>
            <a:r>
              <a:rPr lang="en-US" sz="2400" dirty="0" err="1" smtClean="0">
                <a:latin typeface="Arial"/>
                <a:cs typeface="Arial"/>
              </a:rPr>
              <a:t>beneficials</a:t>
            </a:r>
            <a:r>
              <a:rPr lang="en-US" sz="2400" dirty="0" smtClean="0">
                <a:latin typeface="Arial"/>
                <a:cs typeface="Arial"/>
              </a:rPr>
              <a:t> for easy spotting in your garden</a:t>
            </a:r>
            <a:endParaRPr lang="en-US" sz="24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17</a:t>
            </a:fld>
            <a:endParaRPr lang="en-US"/>
          </a:p>
        </p:txBody>
      </p:sp>
    </p:spTree>
    <p:extLst>
      <p:ext uri="{BB962C8B-B14F-4D97-AF65-F5344CB8AC3E}">
        <p14:creationId xmlns:p14="http://schemas.microsoft.com/office/powerpoint/2010/main" val="3240332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Arial"/>
                <a:cs typeface="Arial"/>
              </a:rPr>
              <a:t>Ants are a great foe one may not think about.  Ants harvest the honey dew from aphids and in order to keep their </a:t>
            </a:r>
            <a:r>
              <a:rPr lang="en-US" sz="2000" dirty="0" err="1" smtClean="0">
                <a:latin typeface="Arial"/>
                <a:cs typeface="Arial"/>
              </a:rPr>
              <a:t>prize,they</a:t>
            </a:r>
            <a:r>
              <a:rPr lang="en-US" sz="2000" dirty="0" smtClean="0">
                <a:latin typeface="Arial"/>
                <a:cs typeface="Arial"/>
              </a:rPr>
              <a:t> will attack and kill </a:t>
            </a:r>
            <a:r>
              <a:rPr lang="en-US" sz="2000" dirty="0" err="1" smtClean="0">
                <a:latin typeface="Arial"/>
                <a:cs typeface="Arial"/>
              </a:rPr>
              <a:t>beneficials</a:t>
            </a:r>
            <a:r>
              <a:rPr lang="en-US" sz="2000" dirty="0" smtClean="0">
                <a:latin typeface="Arial"/>
                <a:cs typeface="Arial"/>
              </a:rPr>
              <a:t>.  </a:t>
            </a:r>
            <a:endParaRPr lang="en-US" sz="20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18</a:t>
            </a:fld>
            <a:endParaRPr lang="en-US"/>
          </a:p>
        </p:txBody>
      </p:sp>
    </p:spTree>
    <p:extLst>
      <p:ext uri="{BB962C8B-B14F-4D97-AF65-F5344CB8AC3E}">
        <p14:creationId xmlns:p14="http://schemas.microsoft.com/office/powerpoint/2010/main" val="425747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45CB89-BDC0-444C-AD2C-A623149B548E}" type="slidenum">
              <a:rPr lang="en-US" smtClean="0"/>
              <a:t>19</a:t>
            </a:fld>
            <a:endParaRPr lang="en-US"/>
          </a:p>
        </p:txBody>
      </p:sp>
    </p:spTree>
    <p:extLst>
      <p:ext uri="{BB962C8B-B14F-4D97-AF65-F5344CB8AC3E}">
        <p14:creationId xmlns:p14="http://schemas.microsoft.com/office/powerpoint/2010/main" val="1057819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45CB89-BDC0-444C-AD2C-A623149B548E}" type="slidenum">
              <a:rPr lang="en-US" smtClean="0"/>
              <a:t>20</a:t>
            </a:fld>
            <a:endParaRPr lang="en-US"/>
          </a:p>
        </p:txBody>
      </p:sp>
    </p:spTree>
    <p:extLst>
      <p:ext uri="{BB962C8B-B14F-4D97-AF65-F5344CB8AC3E}">
        <p14:creationId xmlns:p14="http://schemas.microsoft.com/office/powerpoint/2010/main" val="300057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lvl1pPr>
              <a:defRPr sz="1600"/>
            </a:lvl1p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4BB01-15D4-EB4C-BAEB-CB07AB3F7B63}" type="slidenum">
              <a:rPr lang="en-US" smtClean="0"/>
              <a:t>5</a:t>
            </a:fld>
            <a:endParaRPr lang="en-US"/>
          </a:p>
        </p:txBody>
      </p:sp>
    </p:spTree>
    <p:extLst>
      <p:ext uri="{BB962C8B-B14F-4D97-AF65-F5344CB8AC3E}">
        <p14:creationId xmlns:p14="http://schemas.microsoft.com/office/powerpoint/2010/main" val="213895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5CB89-BDC0-444C-AD2C-A623149B548E}" type="slidenum">
              <a:rPr lang="en-US" smtClean="0"/>
              <a:t>6</a:t>
            </a:fld>
            <a:endParaRPr lang="en-US"/>
          </a:p>
        </p:txBody>
      </p:sp>
    </p:spTree>
    <p:extLst>
      <p:ext uri="{BB962C8B-B14F-4D97-AF65-F5344CB8AC3E}">
        <p14:creationId xmlns:p14="http://schemas.microsoft.com/office/powerpoint/2010/main" val="264575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latin typeface="Arial"/>
                <a:cs typeface="Arial"/>
              </a:rPr>
              <a:t>Chrysanthemums are native to Asia and Northeastern Europe.  Rulers in Japan often sat on chrysanthemum thrones.  B.C. Confucius made the first reference to Chrysanthemums in his work Li-Ki</a:t>
            </a:r>
            <a:endParaRPr lang="en-US" sz="20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7</a:t>
            </a:fld>
            <a:endParaRPr lang="en-US"/>
          </a:p>
        </p:txBody>
      </p:sp>
    </p:spTree>
    <p:extLst>
      <p:ext uri="{BB962C8B-B14F-4D97-AF65-F5344CB8AC3E}">
        <p14:creationId xmlns:p14="http://schemas.microsoft.com/office/powerpoint/2010/main" val="382262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Arial"/>
                <a:cs typeface="Arial"/>
              </a:rPr>
              <a:t>family</a:t>
            </a:r>
            <a:r>
              <a:rPr lang="en-US" sz="2400" baseline="0" dirty="0" smtClean="0">
                <a:latin typeface="Arial"/>
                <a:cs typeface="Arial"/>
              </a:rPr>
              <a:t> </a:t>
            </a:r>
            <a:r>
              <a:rPr lang="en-US" sz="2400" baseline="0" dirty="0" err="1" smtClean="0">
                <a:latin typeface="Arial"/>
                <a:cs typeface="Arial"/>
              </a:rPr>
              <a:t>Asteraceae</a:t>
            </a:r>
            <a:r>
              <a:rPr lang="en-US" sz="2400" baseline="0" dirty="0" smtClean="0">
                <a:latin typeface="Arial"/>
                <a:cs typeface="Arial"/>
              </a:rPr>
              <a:t> (the sunflower family) </a:t>
            </a:r>
          </a:p>
          <a:p>
            <a:r>
              <a:rPr lang="en-US" sz="2400" dirty="0">
                <a:latin typeface="Arial"/>
                <a:cs typeface="Arial"/>
              </a:rPr>
              <a:t>A</a:t>
            </a:r>
            <a:r>
              <a:rPr lang="en-US" sz="2400" baseline="0" dirty="0" smtClean="0">
                <a:latin typeface="Arial"/>
                <a:cs typeface="Arial"/>
              </a:rPr>
              <a:t>nnuals or perennials </a:t>
            </a:r>
            <a:r>
              <a:rPr lang="mr-IN" sz="2400" baseline="0" dirty="0" smtClean="0">
                <a:latin typeface="Arial"/>
                <a:cs typeface="Arial"/>
              </a:rPr>
              <a:t>–</a:t>
            </a:r>
            <a:r>
              <a:rPr lang="en-US" sz="2400" baseline="0" dirty="0" smtClean="0">
                <a:latin typeface="Arial"/>
                <a:cs typeface="Arial"/>
              </a:rPr>
              <a:t> if tended to and follow guidelines, they will grow back year after year  </a:t>
            </a:r>
          </a:p>
          <a:p>
            <a:r>
              <a:rPr lang="en-US" sz="2400" dirty="0">
                <a:latin typeface="Arial"/>
                <a:cs typeface="Arial"/>
              </a:rPr>
              <a:t>P</a:t>
            </a:r>
            <a:r>
              <a:rPr lang="en-US" sz="2400" baseline="0" dirty="0" smtClean="0">
                <a:latin typeface="Arial"/>
                <a:cs typeface="Arial"/>
              </a:rPr>
              <a:t>ots or  the ground. </a:t>
            </a:r>
          </a:p>
          <a:p>
            <a:r>
              <a:rPr lang="en-US" sz="2400" dirty="0" smtClean="0">
                <a:latin typeface="Arial"/>
                <a:cs typeface="Arial"/>
              </a:rPr>
              <a:t>There are many colors,</a:t>
            </a:r>
            <a:r>
              <a:rPr lang="en-US" sz="2400" baseline="0" dirty="0" smtClean="0">
                <a:latin typeface="Arial"/>
                <a:cs typeface="Arial"/>
              </a:rPr>
              <a:t> forms and sizes.</a:t>
            </a:r>
          </a:p>
          <a:p>
            <a:r>
              <a:rPr lang="en-US" sz="2400" baseline="0" dirty="0" smtClean="0">
                <a:latin typeface="Arial"/>
                <a:cs typeface="Arial"/>
              </a:rPr>
              <a:t>They need good soil &amp;drainage</a:t>
            </a:r>
          </a:p>
          <a:p>
            <a:r>
              <a:rPr lang="en-US" sz="2400" baseline="0" dirty="0" smtClean="0">
                <a:latin typeface="Arial"/>
                <a:cs typeface="Arial"/>
              </a:rPr>
              <a:t>Full sun   </a:t>
            </a:r>
            <a:endParaRPr lang="en-US" sz="24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8</a:t>
            </a:fld>
            <a:endParaRPr lang="en-US"/>
          </a:p>
        </p:txBody>
      </p:sp>
    </p:spTree>
    <p:extLst>
      <p:ext uri="{BB962C8B-B14F-4D97-AF65-F5344CB8AC3E}">
        <p14:creationId xmlns:p14="http://schemas.microsoft.com/office/powerpoint/2010/main" val="1262400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Arial"/>
                <a:cs typeface="Arial"/>
              </a:rPr>
              <a:t>Limit spread of </a:t>
            </a:r>
            <a:r>
              <a:rPr lang="en-US" sz="2400" dirty="0" smtClean="0">
                <a:latin typeface="Arial"/>
                <a:cs typeface="Arial"/>
              </a:rPr>
              <a:t>disease </a:t>
            </a:r>
            <a:r>
              <a:rPr lang="mr-IN" sz="2400" dirty="0" smtClean="0">
                <a:latin typeface="Arial"/>
                <a:cs typeface="Arial"/>
              </a:rPr>
              <a:t>–</a:t>
            </a:r>
            <a:r>
              <a:rPr lang="en-US" sz="2400" dirty="0" smtClean="0">
                <a:latin typeface="Arial"/>
                <a:cs typeface="Arial"/>
              </a:rPr>
              <a:t> explain sharp, cleaning tools </a:t>
            </a:r>
          </a:p>
          <a:p>
            <a:r>
              <a:rPr lang="en-US" sz="2400" dirty="0" smtClean="0">
                <a:latin typeface="Arial"/>
                <a:cs typeface="Arial"/>
              </a:rPr>
              <a:t>soil </a:t>
            </a:r>
            <a:r>
              <a:rPr lang="en-US" sz="2400" dirty="0">
                <a:latin typeface="Arial"/>
                <a:cs typeface="Arial"/>
              </a:rPr>
              <a:t>type  </a:t>
            </a:r>
            <a:endParaRPr lang="en-US" sz="2400" dirty="0" smtClean="0">
              <a:latin typeface="Arial"/>
              <a:cs typeface="Arial"/>
            </a:endParaRPr>
          </a:p>
          <a:p>
            <a:r>
              <a:rPr lang="en-US" sz="2400" dirty="0" smtClean="0">
                <a:latin typeface="Arial"/>
                <a:cs typeface="Arial"/>
              </a:rPr>
              <a:t>water </a:t>
            </a:r>
            <a:r>
              <a:rPr lang="en-US" sz="2400" dirty="0">
                <a:latin typeface="Arial"/>
                <a:cs typeface="Arial"/>
              </a:rPr>
              <a:t>not soak  </a:t>
            </a:r>
            <a:endParaRPr lang="en-US" sz="2400" dirty="0" smtClean="0">
              <a:latin typeface="Arial"/>
              <a:cs typeface="Arial"/>
            </a:endParaRPr>
          </a:p>
          <a:p>
            <a:r>
              <a:rPr lang="en-US" sz="2400" dirty="0" smtClean="0">
                <a:latin typeface="Arial"/>
                <a:cs typeface="Arial"/>
              </a:rPr>
              <a:t>sharp </a:t>
            </a:r>
            <a:r>
              <a:rPr lang="en-US" sz="2400" dirty="0">
                <a:latin typeface="Arial"/>
                <a:cs typeface="Arial"/>
              </a:rPr>
              <a:t>tool use </a:t>
            </a:r>
            <a:r>
              <a:rPr lang="en-US" sz="2400" dirty="0" smtClean="0">
                <a:latin typeface="Arial"/>
                <a:cs typeface="Arial"/>
              </a:rPr>
              <a:t>alcohol or weak</a:t>
            </a:r>
            <a:r>
              <a:rPr lang="en-US" sz="2400" baseline="0" dirty="0" smtClean="0">
                <a:latin typeface="Arial"/>
                <a:cs typeface="Arial"/>
              </a:rPr>
              <a:t> bleach solution</a:t>
            </a:r>
            <a:endParaRPr lang="en-US" sz="24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9</a:t>
            </a:fld>
            <a:endParaRPr lang="en-US"/>
          </a:p>
        </p:txBody>
      </p:sp>
    </p:spTree>
    <p:extLst>
      <p:ext uri="{BB962C8B-B14F-4D97-AF65-F5344CB8AC3E}">
        <p14:creationId xmlns:p14="http://schemas.microsoft.com/office/powerpoint/2010/main" val="457483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10</a:t>
            </a:fld>
            <a:endParaRPr lang="en-US"/>
          </a:p>
        </p:txBody>
      </p:sp>
    </p:spTree>
    <p:extLst>
      <p:ext uri="{BB962C8B-B14F-4D97-AF65-F5344CB8AC3E}">
        <p14:creationId xmlns:p14="http://schemas.microsoft.com/office/powerpoint/2010/main" val="368857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latin typeface="Arial"/>
              <a:cs typeface="Arial"/>
            </a:endParaRPr>
          </a:p>
        </p:txBody>
      </p:sp>
      <p:sp>
        <p:nvSpPr>
          <p:cNvPr id="4" name="Slide Number Placeholder 3"/>
          <p:cNvSpPr>
            <a:spLocks noGrp="1"/>
          </p:cNvSpPr>
          <p:nvPr>
            <p:ph type="sldNum" sz="quarter" idx="10"/>
          </p:nvPr>
        </p:nvSpPr>
        <p:spPr/>
        <p:txBody>
          <a:bodyPr/>
          <a:lstStyle/>
          <a:p>
            <a:fld id="{0145CB89-BDC0-444C-AD2C-A623149B548E}" type="slidenum">
              <a:rPr lang="en-US" smtClean="0"/>
              <a:t>11</a:t>
            </a:fld>
            <a:endParaRPr lang="en-US"/>
          </a:p>
        </p:txBody>
      </p:sp>
    </p:spTree>
    <p:extLst>
      <p:ext uri="{BB962C8B-B14F-4D97-AF65-F5344CB8AC3E}">
        <p14:creationId xmlns:p14="http://schemas.microsoft.com/office/powerpoint/2010/main" val="368857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t>8/16/18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AD6AD-D58F-C34F-8E83-345219623A21}" type="datetimeFigureOut">
              <a:rPr lang="en-US" smtClean="0"/>
              <a:t>8/16/18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44D95-8167-0041-B512-58EBD1741E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80AD6AD-D58F-C34F-8E83-345219623A21}" type="datetimeFigureOut">
              <a:rPr lang="en-US" smtClean="0"/>
              <a:t>8/16/18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44D95-8167-0041-B512-58EBD1741EB0}"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AD6AD-D58F-C34F-8E83-345219623A21}" type="datetimeFigureOut">
              <a:rPr lang="en-US" smtClean="0"/>
              <a:t>8/16/18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44D95-8167-0041-B512-58EBD1741EB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8/16/18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80AD6AD-D58F-C34F-8E83-345219623A21}" type="datetimeFigureOut">
              <a:rPr lang="en-US" smtClean="0"/>
              <a:t>8/16/18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44D95-8167-0041-B512-58EBD1741EB0}"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0AD6AD-D58F-C34F-8E83-345219623A21}" type="datetimeFigureOut">
              <a:rPr lang="en-US" smtClean="0"/>
              <a:t>8/16/18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44D95-8167-0041-B512-58EBD1741E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AD6AD-D58F-C34F-8E83-345219623A21}" type="datetimeFigureOut">
              <a:rPr lang="en-US" smtClean="0"/>
              <a:t>8/16/18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44D95-8167-0041-B512-58EBD1741E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80AD6AD-D58F-C34F-8E83-345219623A21}" type="datetimeFigureOut">
              <a:rPr lang="en-US" smtClean="0"/>
              <a:t>8/16/18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44D95-8167-0041-B512-58EBD1741E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0AD6AD-D58F-C34F-8E83-345219623A21}" type="datetimeFigureOut">
              <a:rPr lang="en-US" smtClean="0"/>
              <a:t>8/16/18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44D95-8167-0041-B512-58EBD1741EB0}"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AD6AD-D58F-C34F-8E83-345219623A21}" type="datetimeFigureOut">
              <a:rPr lang="en-US" smtClean="0"/>
              <a:t>8/16/18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44D95-8167-0041-B512-58EBD1741EB0}"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80AD6AD-D58F-C34F-8E83-345219623A21}" type="datetimeFigureOut">
              <a:rPr lang="en-US" smtClean="0"/>
              <a:t>8/16/18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F044D95-8167-0041-B512-58EBD1741EB0}"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wikihow.com/Deadhead-Mums%23_ref-1" TargetMode="External"/><Relationship Id="rId4" Type="http://schemas.openxmlformats.org/officeDocument/2006/relationships/hyperlink" Target="http://farmersalmanac.com/home-garden/2015/09/28/keep-your-potted-mums-thriving-this-fall/" TargetMode="External"/><Relationship Id="rId5" Type="http://schemas.openxmlformats.org/officeDocument/2006/relationships/hyperlink" Target="http://www.extension.umn.edu/garden/yard-garden/flowers/garden-chrysanthemums/" TargetMode="External"/><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905000"/>
          </a:xfrm>
        </p:spPr>
        <p:txBody>
          <a:bodyPr/>
          <a:lstStyle/>
          <a:p>
            <a:r>
              <a:rPr lang="en-US" dirty="0" smtClean="0"/>
              <a:t>CARE AND PROPOGATION OF CHRYSANTHEMUMS</a:t>
            </a:r>
            <a:endParaRPr lang="en-US" dirty="0"/>
          </a:p>
        </p:txBody>
      </p:sp>
      <p:sp>
        <p:nvSpPr>
          <p:cNvPr id="4" name="Subtitle 3"/>
          <p:cNvSpPr>
            <a:spLocks noGrp="1"/>
          </p:cNvSpPr>
          <p:nvPr>
            <p:ph type="subTitle" idx="1"/>
          </p:nvPr>
        </p:nvSpPr>
        <p:spPr>
          <a:xfrm>
            <a:off x="1447800" y="3505200"/>
            <a:ext cx="6248400" cy="1981200"/>
          </a:xfrm>
        </p:spPr>
        <p:txBody>
          <a:bodyPr/>
          <a:lstStyle/>
          <a:p>
            <a:r>
              <a:rPr lang="en-US" sz="2400" dirty="0" smtClean="0">
                <a:latin typeface="Calibri"/>
                <a:cs typeface="Calibri"/>
              </a:rPr>
              <a:t> Master Gardeners of Placer County</a:t>
            </a:r>
            <a:endParaRPr lang="en-US" sz="2400" dirty="0">
              <a:latin typeface="Calibri"/>
              <a:cs typeface="Calibri"/>
            </a:endParaRPr>
          </a:p>
        </p:txBody>
      </p:sp>
      <p:grpSp>
        <p:nvGrpSpPr>
          <p:cNvPr id="5" name="Group">
            <a:extLst>
              <a:ext uri="{FF2B5EF4-FFF2-40B4-BE49-F238E27FC236}">
                <a16:creationId xmlns="" xmlns:a16="http://schemas.microsoft.com/office/drawing/2014/main" id="{D3A988F9-26D4-4408-B9A3-081D40598EAE}"/>
              </a:ext>
            </a:extLst>
          </p:cNvPr>
          <p:cNvGrpSpPr/>
          <p:nvPr/>
        </p:nvGrpSpPr>
        <p:grpSpPr>
          <a:xfrm>
            <a:off x="2057400" y="5867400"/>
            <a:ext cx="4759237" cy="677173"/>
            <a:chOff x="0" y="0"/>
            <a:chExt cx="6768691" cy="963089"/>
          </a:xfrm>
        </p:grpSpPr>
        <p:pic>
          <p:nvPicPr>
            <p:cNvPr id="6" name="ANR_subbrands_horizontal_MG.png" descr="ANR_subbrands_horizontal_MG.png">
              <a:extLst>
                <a:ext uri="{FF2B5EF4-FFF2-40B4-BE49-F238E27FC236}">
                  <a16:creationId xmlns="" xmlns:a16="http://schemas.microsoft.com/office/drawing/2014/main" id="{E45F9B8F-5830-4684-8643-62D8C4755A98}"/>
                </a:ext>
              </a:extLst>
            </p:cNvPr>
            <p:cNvPicPr>
              <a:picLocks noChangeAspect="1"/>
            </p:cNvPicPr>
            <p:nvPr/>
          </p:nvPicPr>
          <p:blipFill>
            <a:blip r:embed="rId3">
              <a:extLst/>
            </a:blip>
            <a:stretch>
              <a:fillRect/>
            </a:stretch>
          </p:blipFill>
          <p:spPr>
            <a:xfrm>
              <a:off x="0" y="0"/>
              <a:ext cx="6768692" cy="963090"/>
            </a:xfrm>
            <a:prstGeom prst="rect">
              <a:avLst/>
            </a:prstGeom>
            <a:ln w="12700" cap="flat">
              <a:noFill/>
              <a:miter lim="400000"/>
            </a:ln>
            <a:effectLst/>
          </p:spPr>
        </p:pic>
        <p:sp>
          <p:nvSpPr>
            <p:cNvPr id="7" name="Placer County">
              <a:extLst>
                <a:ext uri="{FF2B5EF4-FFF2-40B4-BE49-F238E27FC236}">
                  <a16:creationId xmlns="" xmlns:a16="http://schemas.microsoft.com/office/drawing/2014/main" id="{D72872F7-4CE8-4695-A5D3-025E4007F7F6}"/>
                </a:ext>
              </a:extLst>
            </p:cNvPr>
            <p:cNvSpPr txBox="1"/>
            <p:nvPr/>
          </p:nvSpPr>
          <p:spPr>
            <a:xfrm>
              <a:off x="4041926" y="229038"/>
              <a:ext cx="1469793" cy="3341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1700">
                  <a:solidFill>
                    <a:srgbClr val="004687"/>
                  </a:solidFill>
                  <a:latin typeface="Times New Roman"/>
                  <a:ea typeface="Times New Roman"/>
                  <a:cs typeface="Times New Roman"/>
                  <a:sym typeface="Times New Roman"/>
                </a:defRPr>
              </a:lvl1pPr>
            </a:lstStyle>
            <a:p>
              <a:r>
                <a:rPr sz="1200" dirty="0"/>
                <a:t>Placer</a:t>
              </a:r>
              <a:r>
                <a:rPr sz="1400" dirty="0"/>
                <a:t> County</a:t>
              </a:r>
            </a:p>
          </p:txBody>
        </p:sp>
      </p:grpSp>
    </p:spTree>
    <p:extLst>
      <p:ext uri="{BB962C8B-B14F-4D97-AF65-F5344CB8AC3E}">
        <p14:creationId xmlns:p14="http://schemas.microsoft.com/office/powerpoint/2010/main" val="34544488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769" y="1738923"/>
            <a:ext cx="7151077" cy="4923691"/>
          </a:xfrm>
        </p:spPr>
        <p:txBody>
          <a:bodyPr>
            <a:normAutofit/>
          </a:bodyPr>
          <a:lstStyle/>
          <a:p>
            <a:pPr>
              <a:buFont typeface="Wingdings 2" charset="2"/>
              <a:buChar char=""/>
            </a:pPr>
            <a:r>
              <a:rPr lang="en-US" sz="3200" dirty="0" smtClean="0"/>
              <a:t>Tools and pot</a:t>
            </a:r>
            <a:r>
              <a:rPr lang="en-US" sz="3200" dirty="0"/>
              <a:t>s</a:t>
            </a:r>
            <a:r>
              <a:rPr lang="en-US" sz="3200" dirty="0" smtClean="0"/>
              <a:t> (clean and soak in 10% bleach, rinse and dry</a:t>
            </a:r>
          </a:p>
          <a:p>
            <a:pPr>
              <a:buFont typeface="Wingdings 2" charset="2"/>
              <a:buChar char=""/>
            </a:pPr>
            <a:endParaRPr lang="en-US" sz="3200" dirty="0" smtClean="0"/>
          </a:p>
          <a:p>
            <a:pPr>
              <a:buFont typeface="Wingdings 2" charset="2"/>
              <a:buChar char=""/>
            </a:pPr>
            <a:r>
              <a:rPr lang="en-US" sz="3200" dirty="0" smtClean="0"/>
              <a:t>Use bagged potting soil, UC Mix (equal parts peat, coarse sand, composted fir bark or perlite/vermiculite (not garden soil/dirt)</a:t>
            </a:r>
          </a:p>
        </p:txBody>
      </p:sp>
      <p:sp>
        <p:nvSpPr>
          <p:cNvPr id="2" name="Title 1"/>
          <p:cNvSpPr>
            <a:spLocks noGrp="1"/>
          </p:cNvSpPr>
          <p:nvPr>
            <p:ph type="title"/>
          </p:nvPr>
        </p:nvSpPr>
        <p:spPr>
          <a:xfrm>
            <a:off x="-206986" y="0"/>
            <a:ext cx="9585448" cy="1517959"/>
          </a:xfrm>
        </p:spPr>
        <p:txBody>
          <a:bodyPr/>
          <a:lstStyle/>
          <a:p>
            <a:r>
              <a:rPr lang="en-US" dirty="0" smtClean="0">
                <a:solidFill>
                  <a:srgbClr val="FFFFFF"/>
                </a:solidFill>
              </a:rPr>
              <a:t>PROPAGATION BY CUTTINGS</a:t>
            </a:r>
            <a:endParaRPr lang="en-US" dirty="0">
              <a:solidFill>
                <a:srgbClr val="FFFFFF"/>
              </a:solidFill>
            </a:endParaRPr>
          </a:p>
        </p:txBody>
      </p:sp>
      <p:pic>
        <p:nvPicPr>
          <p:cNvPr id="5" name="Picture 4" descr="th-18.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361" y="4909770"/>
            <a:ext cx="2597639" cy="1948229"/>
          </a:xfrm>
          <a:prstGeom prst="rect">
            <a:avLst/>
          </a:prstGeom>
        </p:spPr>
      </p:pic>
    </p:spTree>
    <p:extLst>
      <p:ext uri="{BB962C8B-B14F-4D97-AF65-F5344CB8AC3E}">
        <p14:creationId xmlns:p14="http://schemas.microsoft.com/office/powerpoint/2010/main" val="42346886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769" y="2090615"/>
            <a:ext cx="7151077" cy="4571999"/>
          </a:xfrm>
        </p:spPr>
        <p:txBody>
          <a:bodyPr>
            <a:normAutofit/>
          </a:bodyPr>
          <a:lstStyle/>
          <a:p>
            <a:pPr>
              <a:buFont typeface="Wingdings 2" charset="2"/>
              <a:buChar char=""/>
            </a:pPr>
            <a:r>
              <a:rPr lang="en-US" sz="3200" dirty="0" smtClean="0"/>
              <a:t>Moisten growing media and water carefully. </a:t>
            </a:r>
          </a:p>
          <a:p>
            <a:pPr>
              <a:buFont typeface="Wingdings 2" charset="2"/>
              <a:buChar char=""/>
            </a:pPr>
            <a:r>
              <a:rPr lang="en-US" sz="3200" dirty="0" smtClean="0"/>
              <a:t>Use sharp clean tools.  Maintain sanitary conditions </a:t>
            </a:r>
          </a:p>
          <a:p>
            <a:pPr>
              <a:buFont typeface="Wingdings 2" charset="2"/>
              <a:buChar char=""/>
            </a:pPr>
            <a:r>
              <a:rPr lang="en-US" sz="3200" dirty="0" smtClean="0"/>
              <a:t>Take cutting from top 3 inches of plant</a:t>
            </a:r>
          </a:p>
          <a:p>
            <a:pPr>
              <a:buFont typeface="Wingdings 2" charset="2"/>
              <a:buChar char=""/>
            </a:pPr>
            <a:r>
              <a:rPr lang="en-US" sz="3200" dirty="0"/>
              <a:t>Work in the shade</a:t>
            </a:r>
          </a:p>
          <a:p>
            <a:pPr>
              <a:buFont typeface="Wingdings 2" charset="2"/>
              <a:buChar char=""/>
            </a:pPr>
            <a:endParaRPr lang="en-US" sz="3200" dirty="0"/>
          </a:p>
        </p:txBody>
      </p:sp>
      <p:sp>
        <p:nvSpPr>
          <p:cNvPr id="2" name="Title 1"/>
          <p:cNvSpPr>
            <a:spLocks noGrp="1"/>
          </p:cNvSpPr>
          <p:nvPr>
            <p:ph type="title"/>
          </p:nvPr>
        </p:nvSpPr>
        <p:spPr>
          <a:xfrm>
            <a:off x="-206986" y="0"/>
            <a:ext cx="9585448" cy="1517959"/>
          </a:xfrm>
        </p:spPr>
        <p:txBody>
          <a:bodyPr/>
          <a:lstStyle/>
          <a:p>
            <a:r>
              <a:rPr lang="en-US" dirty="0" smtClean="0">
                <a:solidFill>
                  <a:srgbClr val="FFFFFF"/>
                </a:solidFill>
              </a:rPr>
              <a:t>PROPAGATION BY CUTTINGS</a:t>
            </a:r>
            <a:endParaRPr lang="en-US" dirty="0">
              <a:solidFill>
                <a:srgbClr val="FFFFFF"/>
              </a:solidFill>
            </a:endParaRPr>
          </a:p>
        </p:txBody>
      </p:sp>
    </p:spTree>
    <p:extLst>
      <p:ext uri="{BB962C8B-B14F-4D97-AF65-F5344CB8AC3E}">
        <p14:creationId xmlns:p14="http://schemas.microsoft.com/office/powerpoint/2010/main" val="31642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231" y="2523148"/>
            <a:ext cx="8377239" cy="3533775"/>
          </a:xfrm>
        </p:spPr>
        <p:txBody>
          <a:bodyPr>
            <a:noAutofit/>
          </a:bodyPr>
          <a:lstStyle/>
          <a:p>
            <a:pPr lvl="2"/>
            <a:r>
              <a:rPr lang="en-US" sz="3200" dirty="0"/>
              <a:t>Choose the healthiest, best available </a:t>
            </a:r>
            <a:endParaRPr lang="en-US" sz="3200" dirty="0" smtClean="0"/>
          </a:p>
          <a:p>
            <a:pPr marL="627063" lvl="2" indent="0">
              <a:buNone/>
            </a:pPr>
            <a:r>
              <a:rPr lang="en-US" sz="3200" dirty="0" smtClean="0"/>
              <a:t>specimen </a:t>
            </a:r>
            <a:r>
              <a:rPr lang="en-US" sz="3200" dirty="0"/>
              <a:t>to propagate , free of insects </a:t>
            </a:r>
            <a:r>
              <a:rPr lang="en-US" sz="3200" dirty="0" smtClean="0"/>
              <a:t>and</a:t>
            </a:r>
          </a:p>
          <a:p>
            <a:pPr marL="627063" lvl="2" indent="0">
              <a:buNone/>
            </a:pPr>
            <a:r>
              <a:rPr lang="en-US" sz="3200" dirty="0" smtClean="0"/>
              <a:t>Disease</a:t>
            </a:r>
          </a:p>
          <a:p>
            <a:pPr marL="627063" lvl="2" indent="0">
              <a:buNone/>
            </a:pPr>
            <a:r>
              <a:rPr lang="en-US" sz="3200" dirty="0" smtClean="0"/>
              <a:t> </a:t>
            </a:r>
            <a:r>
              <a:rPr lang="en-US" sz="3200" b="1" dirty="0"/>
              <a:t>(Illegal to propagate patent-protected plants)</a:t>
            </a:r>
          </a:p>
          <a:p>
            <a:pPr marL="685800" lvl="2" indent="0">
              <a:buNone/>
            </a:pPr>
            <a:endParaRPr lang="en-US" dirty="0"/>
          </a:p>
          <a:p>
            <a:pPr marL="685800" lvl="2" indent="0">
              <a:buNone/>
            </a:pPr>
            <a:endParaRPr lang="en-US" dirty="0"/>
          </a:p>
          <a:p>
            <a:endParaRPr lang="en-US" sz="2000" dirty="0"/>
          </a:p>
        </p:txBody>
      </p:sp>
      <p:sp>
        <p:nvSpPr>
          <p:cNvPr id="2" name="Title 1"/>
          <p:cNvSpPr>
            <a:spLocks noGrp="1"/>
          </p:cNvSpPr>
          <p:nvPr>
            <p:ph type="title"/>
          </p:nvPr>
        </p:nvSpPr>
        <p:spPr/>
        <p:txBody>
          <a:bodyPr/>
          <a:lstStyle/>
          <a:p>
            <a:r>
              <a:rPr lang="en-US" sz="3200" dirty="0" smtClean="0">
                <a:solidFill>
                  <a:schemeClr val="bg1"/>
                </a:solidFill>
              </a:rPr>
              <a:t>PROPAGATION BY CUTTINGS CONTINUED</a:t>
            </a:r>
            <a:endParaRPr lang="en-US" sz="3200" dirty="0">
              <a:solidFill>
                <a:schemeClr val="bg1"/>
              </a:solidFill>
            </a:endParaRPr>
          </a:p>
        </p:txBody>
      </p:sp>
      <p:pic>
        <p:nvPicPr>
          <p:cNvPr id="4" name="Picture 3" descr="t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1" y="0"/>
            <a:ext cx="1200150" cy="1800225"/>
          </a:xfrm>
          <a:prstGeom prst="rect">
            <a:avLst/>
          </a:prstGeom>
        </p:spPr>
      </p:pic>
      <p:pic>
        <p:nvPicPr>
          <p:cNvPr id="5" name="Picture 4" descr="th-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025" y="600075"/>
            <a:ext cx="1323975" cy="1200150"/>
          </a:xfrm>
          <a:prstGeom prst="rect">
            <a:avLst/>
          </a:prstGeom>
        </p:spPr>
      </p:pic>
    </p:spTree>
    <p:extLst>
      <p:ext uri="{BB962C8B-B14F-4D97-AF65-F5344CB8AC3E}">
        <p14:creationId xmlns:p14="http://schemas.microsoft.com/office/powerpoint/2010/main" val="7000628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231" y="2523148"/>
            <a:ext cx="8377239" cy="3533775"/>
          </a:xfrm>
        </p:spPr>
        <p:txBody>
          <a:bodyPr>
            <a:noAutofit/>
          </a:bodyPr>
          <a:lstStyle/>
          <a:p>
            <a:pPr lvl="2"/>
            <a:r>
              <a:rPr lang="en-US" sz="3600" dirty="0" smtClean="0"/>
              <a:t>Place equal parts of coarse sand and peat moss in the small pot </a:t>
            </a:r>
          </a:p>
          <a:p>
            <a:pPr lvl="3">
              <a:buFont typeface="Lucida Grande"/>
              <a:buChar char="-"/>
            </a:pPr>
            <a:r>
              <a:rPr lang="en-US" sz="3600" dirty="0" smtClean="0"/>
              <a:t>poke hole in center of pot</a:t>
            </a:r>
          </a:p>
          <a:p>
            <a:pPr lvl="3">
              <a:buFont typeface="Lucida Grande"/>
              <a:buChar char="-"/>
            </a:pPr>
            <a:r>
              <a:rPr lang="en-US" sz="3600" dirty="0" smtClean="0"/>
              <a:t>add cutting that has been dipped in </a:t>
            </a:r>
            <a:r>
              <a:rPr lang="en-US" sz="3600" dirty="0"/>
              <a:t> </a:t>
            </a:r>
            <a:r>
              <a:rPr lang="en-US" sz="3600" dirty="0" smtClean="0"/>
              <a:t>rooting hormone </a:t>
            </a:r>
          </a:p>
          <a:p>
            <a:pPr lvl="2"/>
            <a:endParaRPr lang="en-US" sz="3600" dirty="0" smtClean="0"/>
          </a:p>
          <a:p>
            <a:pPr lvl="2"/>
            <a:endParaRPr lang="en-US" dirty="0"/>
          </a:p>
          <a:p>
            <a:pPr marL="685800" lvl="2" indent="0">
              <a:buNone/>
            </a:pPr>
            <a:endParaRPr lang="en-US" dirty="0"/>
          </a:p>
          <a:p>
            <a:endParaRPr lang="en-US" sz="2000" dirty="0"/>
          </a:p>
        </p:txBody>
      </p:sp>
      <p:sp>
        <p:nvSpPr>
          <p:cNvPr id="2" name="Title 1"/>
          <p:cNvSpPr>
            <a:spLocks noGrp="1"/>
          </p:cNvSpPr>
          <p:nvPr>
            <p:ph type="title"/>
          </p:nvPr>
        </p:nvSpPr>
        <p:spPr/>
        <p:txBody>
          <a:bodyPr/>
          <a:lstStyle/>
          <a:p>
            <a:r>
              <a:rPr lang="en-US" sz="3200" dirty="0" smtClean="0">
                <a:solidFill>
                  <a:schemeClr val="bg1"/>
                </a:solidFill>
              </a:rPr>
              <a:t>PROPAGATION BY CUTTINGS CONTINUED</a:t>
            </a:r>
            <a:endParaRPr lang="en-US" sz="3200" dirty="0">
              <a:solidFill>
                <a:schemeClr val="bg1"/>
              </a:solidFill>
            </a:endParaRPr>
          </a:p>
        </p:txBody>
      </p:sp>
      <p:pic>
        <p:nvPicPr>
          <p:cNvPr id="4" name="Picture 3" descr="t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1" y="0"/>
            <a:ext cx="1200150" cy="1800225"/>
          </a:xfrm>
          <a:prstGeom prst="rect">
            <a:avLst/>
          </a:prstGeom>
        </p:spPr>
      </p:pic>
      <p:pic>
        <p:nvPicPr>
          <p:cNvPr id="5" name="Picture 4" descr="th-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025" y="600075"/>
            <a:ext cx="1323975" cy="1200150"/>
          </a:xfrm>
          <a:prstGeom prst="rect">
            <a:avLst/>
          </a:prstGeom>
        </p:spPr>
      </p:pic>
    </p:spTree>
    <p:extLst>
      <p:ext uri="{BB962C8B-B14F-4D97-AF65-F5344CB8AC3E}">
        <p14:creationId xmlns:p14="http://schemas.microsoft.com/office/powerpoint/2010/main" val="4914171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231" y="2132380"/>
            <a:ext cx="8377239" cy="4881928"/>
          </a:xfrm>
        </p:spPr>
        <p:txBody>
          <a:bodyPr>
            <a:noAutofit/>
          </a:bodyPr>
          <a:lstStyle/>
          <a:p>
            <a:pPr lvl="2"/>
            <a:r>
              <a:rPr lang="en-US" sz="3000" dirty="0" smtClean="0"/>
              <a:t>Timing is essential </a:t>
            </a:r>
          </a:p>
          <a:p>
            <a:pPr lvl="3">
              <a:buFont typeface="Lucida Grande"/>
              <a:buChar char="-"/>
            </a:pPr>
            <a:r>
              <a:rPr lang="en-US" sz="3000" dirty="0" smtClean="0"/>
              <a:t>Wrong timing is stressful, unsuccessful, or may not bloom next year</a:t>
            </a:r>
          </a:p>
          <a:p>
            <a:pPr lvl="2">
              <a:spcBef>
                <a:spcPts val="1800"/>
              </a:spcBef>
            </a:pPr>
            <a:r>
              <a:rPr lang="en-US" sz="2800" dirty="0" smtClean="0"/>
              <a:t>Consult </a:t>
            </a:r>
            <a:r>
              <a:rPr lang="en-US" sz="2800" dirty="0"/>
              <a:t>propagation books, take a class at Sierra College in Plant </a:t>
            </a:r>
            <a:r>
              <a:rPr lang="en-US" sz="2800" dirty="0" smtClean="0"/>
              <a:t>Propagation</a:t>
            </a:r>
            <a:endParaRPr lang="en-US" sz="2800" dirty="0"/>
          </a:p>
          <a:p>
            <a:pPr lvl="3">
              <a:buFont typeface="Lucida Grande"/>
              <a:buChar char="-"/>
            </a:pPr>
            <a:r>
              <a:rPr lang="en-US" sz="2600" dirty="0" smtClean="0"/>
              <a:t>refer </a:t>
            </a:r>
            <a:r>
              <a:rPr lang="en-US" sz="2600" dirty="0"/>
              <a:t>to this link courtesy of the Napa Masters Gardeners  http://</a:t>
            </a:r>
            <a:r>
              <a:rPr lang="en-US" sz="2600" dirty="0" err="1"/>
              <a:t>ucanr.edu</a:t>
            </a:r>
            <a:r>
              <a:rPr lang="en-US" sz="2600" dirty="0"/>
              <a:t>/sites/</a:t>
            </a:r>
            <a:r>
              <a:rPr lang="en-US" sz="2600" dirty="0" err="1"/>
              <a:t>ucmgnapa</a:t>
            </a:r>
            <a:r>
              <a:rPr lang="en-US" sz="2600" dirty="0"/>
              <a:t>/files/81929.pdf</a:t>
            </a:r>
          </a:p>
          <a:p>
            <a:pPr lvl="2">
              <a:buFont typeface="Lucida Grande"/>
              <a:buChar char="-"/>
            </a:pPr>
            <a:endParaRPr lang="en-US" sz="2800" dirty="0" smtClean="0"/>
          </a:p>
          <a:p>
            <a:pPr marL="685800" lvl="2" indent="0">
              <a:buNone/>
            </a:pPr>
            <a:endParaRPr lang="en-US" dirty="0" smtClean="0"/>
          </a:p>
          <a:p>
            <a:pPr lvl="2"/>
            <a:endParaRPr lang="en-US" dirty="0"/>
          </a:p>
          <a:p>
            <a:pPr marL="685800" lvl="2" indent="0">
              <a:buNone/>
            </a:pPr>
            <a:endParaRPr lang="en-US" dirty="0"/>
          </a:p>
          <a:p>
            <a:endParaRPr lang="en-US" sz="2000" dirty="0"/>
          </a:p>
        </p:txBody>
      </p:sp>
      <p:sp>
        <p:nvSpPr>
          <p:cNvPr id="2" name="Title 1"/>
          <p:cNvSpPr>
            <a:spLocks noGrp="1"/>
          </p:cNvSpPr>
          <p:nvPr>
            <p:ph type="title"/>
          </p:nvPr>
        </p:nvSpPr>
        <p:spPr/>
        <p:txBody>
          <a:bodyPr/>
          <a:lstStyle/>
          <a:p>
            <a:r>
              <a:rPr lang="en-US" sz="3200" dirty="0" smtClean="0">
                <a:solidFill>
                  <a:schemeClr val="bg1"/>
                </a:solidFill>
              </a:rPr>
              <a:t>PROPAGATION BY CUTTINGS CONTINUED</a:t>
            </a:r>
            <a:endParaRPr lang="en-US" sz="3200" dirty="0">
              <a:solidFill>
                <a:schemeClr val="bg1"/>
              </a:solidFill>
            </a:endParaRPr>
          </a:p>
        </p:txBody>
      </p:sp>
      <p:pic>
        <p:nvPicPr>
          <p:cNvPr id="4" name="Picture 3" descr="t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1" y="0"/>
            <a:ext cx="1200150" cy="1800225"/>
          </a:xfrm>
          <a:prstGeom prst="rect">
            <a:avLst/>
          </a:prstGeom>
        </p:spPr>
      </p:pic>
      <p:pic>
        <p:nvPicPr>
          <p:cNvPr id="5" name="Picture 4" descr="th-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025" y="600075"/>
            <a:ext cx="1323975" cy="1200150"/>
          </a:xfrm>
          <a:prstGeom prst="rect">
            <a:avLst/>
          </a:prstGeom>
        </p:spPr>
      </p:pic>
    </p:spTree>
    <p:extLst>
      <p:ext uri="{BB962C8B-B14F-4D97-AF65-F5344CB8AC3E}">
        <p14:creationId xmlns:p14="http://schemas.microsoft.com/office/powerpoint/2010/main" val="23186910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smtClean="0"/>
              <a:t>SPRING NEW GROWTH</a:t>
            </a:r>
          </a:p>
          <a:p>
            <a:r>
              <a:rPr lang="en-US" sz="2800" dirty="0" smtClean="0"/>
              <a:t>ENTIRE CLUMP</a:t>
            </a:r>
          </a:p>
          <a:p>
            <a:r>
              <a:rPr lang="en-US" sz="2800" dirty="0" smtClean="0"/>
              <a:t>PULL APART</a:t>
            </a:r>
          </a:p>
          <a:p>
            <a:r>
              <a:rPr lang="en-US" sz="2800" dirty="0" smtClean="0"/>
              <a:t>REMOVE DEAD, DISEASED PART</a:t>
            </a:r>
          </a:p>
          <a:p>
            <a:r>
              <a:rPr lang="en-US" sz="2800" dirty="0" smtClean="0"/>
              <a:t>PLANT CUTTING</a:t>
            </a:r>
          </a:p>
          <a:p>
            <a:r>
              <a:rPr lang="en-US" sz="2800" dirty="0" smtClean="0"/>
              <a:t>GROUND OR POT</a:t>
            </a:r>
          </a:p>
          <a:p>
            <a:endParaRPr lang="en-US" sz="3200" dirty="0"/>
          </a:p>
        </p:txBody>
      </p:sp>
      <p:sp>
        <p:nvSpPr>
          <p:cNvPr id="2" name="Title 1"/>
          <p:cNvSpPr>
            <a:spLocks noGrp="1"/>
          </p:cNvSpPr>
          <p:nvPr>
            <p:ph type="title"/>
          </p:nvPr>
        </p:nvSpPr>
        <p:spPr/>
        <p:txBody>
          <a:bodyPr/>
          <a:lstStyle/>
          <a:p>
            <a:r>
              <a:rPr lang="en-US" dirty="0" smtClean="0">
                <a:solidFill>
                  <a:schemeClr val="bg1"/>
                </a:solidFill>
              </a:rPr>
              <a:t>DIVISION</a:t>
            </a:r>
            <a:endParaRPr lang="en-US" dirty="0">
              <a:solidFill>
                <a:schemeClr val="bg1"/>
              </a:solidFill>
            </a:endParaRPr>
          </a:p>
        </p:txBody>
      </p:sp>
      <p:pic>
        <p:nvPicPr>
          <p:cNvPr id="5" name="Picture 4" descr="Daisy_grows_fas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0" y="0"/>
            <a:ext cx="1778000" cy="1778000"/>
          </a:xfrm>
          <a:prstGeom prst="rect">
            <a:avLst/>
          </a:prstGeom>
        </p:spPr>
      </p:pic>
    </p:spTree>
    <p:extLst>
      <p:ext uri="{BB962C8B-B14F-4D97-AF65-F5344CB8AC3E}">
        <p14:creationId xmlns:p14="http://schemas.microsoft.com/office/powerpoint/2010/main" val="10371062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200" dirty="0" smtClean="0"/>
              <a:t>HARDENING OFF</a:t>
            </a:r>
          </a:p>
          <a:p>
            <a:r>
              <a:rPr lang="en-US" sz="3200" dirty="0" smtClean="0"/>
              <a:t>INDOORS OR PROTECTED AREA</a:t>
            </a:r>
          </a:p>
          <a:p>
            <a:r>
              <a:rPr lang="en-US" sz="3200" dirty="0" smtClean="0"/>
              <a:t>WEATHER</a:t>
            </a:r>
          </a:p>
          <a:p>
            <a:r>
              <a:rPr lang="en-US" sz="3200" dirty="0" smtClean="0"/>
              <a:t>TIME</a:t>
            </a:r>
          </a:p>
          <a:p>
            <a:r>
              <a:rPr lang="en-US" sz="3200" dirty="0" smtClean="0"/>
              <a:t>PARENT PLANT</a:t>
            </a:r>
          </a:p>
          <a:p>
            <a:r>
              <a:rPr lang="en-US" sz="3200" dirty="0" smtClean="0"/>
              <a:t>SUCCESS POTENTIAL</a:t>
            </a:r>
          </a:p>
          <a:p>
            <a:endParaRPr lang="en-US" dirty="0" smtClean="0"/>
          </a:p>
          <a:p>
            <a:endParaRPr lang="en-US" dirty="0"/>
          </a:p>
        </p:txBody>
      </p:sp>
      <p:sp>
        <p:nvSpPr>
          <p:cNvPr id="2" name="Title 1"/>
          <p:cNvSpPr>
            <a:spLocks noGrp="1"/>
          </p:cNvSpPr>
          <p:nvPr>
            <p:ph type="title"/>
          </p:nvPr>
        </p:nvSpPr>
        <p:spPr/>
        <p:txBody>
          <a:bodyPr/>
          <a:lstStyle/>
          <a:p>
            <a:r>
              <a:rPr lang="en-US" dirty="0">
                <a:solidFill>
                  <a:schemeClr val="bg1"/>
                </a:solidFill>
              </a:rPr>
              <a:t>SEED PROPAGATION</a:t>
            </a:r>
            <a:endParaRPr lang="en-US" dirty="0"/>
          </a:p>
        </p:txBody>
      </p:sp>
      <p:pic>
        <p:nvPicPr>
          <p:cNvPr id="5" name="Picture 4" descr="th-2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229" y="4989038"/>
            <a:ext cx="1705463" cy="1705463"/>
          </a:xfrm>
          <a:prstGeom prst="rect">
            <a:avLst/>
          </a:prstGeom>
        </p:spPr>
      </p:pic>
    </p:spTree>
    <p:extLst>
      <p:ext uri="{BB962C8B-B14F-4D97-AF65-F5344CB8AC3E}">
        <p14:creationId xmlns:p14="http://schemas.microsoft.com/office/powerpoint/2010/main" val="24074854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3600" b="1" dirty="0">
                <a:ln w="1905"/>
                <a:solidFill>
                  <a:schemeClr val="bg1">
                    <a:lumMod val="95000"/>
                  </a:schemeClr>
                </a:solidFill>
                <a:effectLst>
                  <a:innerShdw blurRad="69850" dist="43180" dir="5400000">
                    <a:srgbClr val="000000">
                      <a:alpha val="65000"/>
                    </a:srgbClr>
                  </a:innerShdw>
                </a:effectLst>
              </a:rPr>
              <a:t>FRIENDS</a:t>
            </a:r>
          </a:p>
          <a:p>
            <a:r>
              <a:rPr lang="en-US" sz="3200" dirty="0"/>
              <a:t>LADY BEETLE LARVAE</a:t>
            </a:r>
          </a:p>
          <a:p>
            <a:r>
              <a:rPr lang="en-US" sz="3200" dirty="0"/>
              <a:t>LACEWINGS</a:t>
            </a:r>
          </a:p>
          <a:p>
            <a:r>
              <a:rPr lang="en-US" sz="3200" dirty="0"/>
              <a:t>PARASITIC WASPS</a:t>
            </a:r>
          </a:p>
          <a:p>
            <a:r>
              <a:rPr lang="en-US" sz="3200" dirty="0"/>
              <a:t>FLIES – SYRPHID AD TACHINID</a:t>
            </a:r>
          </a:p>
          <a:p>
            <a:r>
              <a:rPr lang="en-US" sz="3200" dirty="0"/>
              <a:t>MANY OTHERS</a:t>
            </a:r>
          </a:p>
          <a:p>
            <a:endParaRPr lang="en-US" dirty="0"/>
          </a:p>
        </p:txBody>
      </p:sp>
      <p:sp>
        <p:nvSpPr>
          <p:cNvPr id="2" name="Title 1"/>
          <p:cNvSpPr>
            <a:spLocks noGrp="1"/>
          </p:cNvSpPr>
          <p:nvPr>
            <p:ph type="title"/>
          </p:nvPr>
        </p:nvSpPr>
        <p:spPr/>
        <p:txBody>
          <a:bodyPr/>
          <a:lstStyle/>
          <a:p>
            <a:r>
              <a:rPr lang="en-US" dirty="0">
                <a:solidFill>
                  <a:srgbClr val="FFFFFF"/>
                </a:solidFill>
              </a:rPr>
              <a:t>FRIENDS &amp; FOES</a:t>
            </a:r>
            <a:endParaRPr lang="en-US" dirty="0"/>
          </a:p>
        </p:txBody>
      </p:sp>
    </p:spTree>
    <p:extLst>
      <p:ext uri="{BB962C8B-B14F-4D97-AF65-F5344CB8AC3E}">
        <p14:creationId xmlns:p14="http://schemas.microsoft.com/office/powerpoint/2010/main" val="40771981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48809" y="1797538"/>
            <a:ext cx="7612064" cy="7601034"/>
          </a:xfrm>
        </p:spPr>
        <p:txBody>
          <a:bodyPr>
            <a:normAutofit/>
          </a:bodyPr>
          <a:lstStyle/>
          <a:p>
            <a:pPr>
              <a:buFont typeface="Arial"/>
              <a:buChar char="•"/>
            </a:pPr>
            <a:r>
              <a:rPr lang="en-US" sz="3200" dirty="0" smtClean="0"/>
              <a:t>Aphids</a:t>
            </a:r>
          </a:p>
          <a:p>
            <a:pPr>
              <a:buFont typeface="Arial"/>
              <a:buChar char="•"/>
            </a:pPr>
            <a:r>
              <a:rPr lang="en-US" sz="3200" dirty="0" err="1" smtClean="0"/>
              <a:t>Mealybugs</a:t>
            </a:r>
            <a:endParaRPr lang="en-US" sz="3200" dirty="0" smtClean="0"/>
          </a:p>
          <a:p>
            <a:pPr>
              <a:buFont typeface="Arial"/>
              <a:buChar char="•"/>
            </a:pPr>
            <a:r>
              <a:rPr lang="en-US" sz="3200" dirty="0" smtClean="0"/>
              <a:t>Scale</a:t>
            </a:r>
          </a:p>
          <a:p>
            <a:pPr>
              <a:buFont typeface="Arial"/>
              <a:buChar char="•"/>
            </a:pPr>
            <a:r>
              <a:rPr lang="en-US" sz="3200" dirty="0" err="1" smtClean="0"/>
              <a:t>Thrips</a:t>
            </a:r>
            <a:endParaRPr lang="en-US" sz="3200" dirty="0" smtClean="0"/>
          </a:p>
          <a:p>
            <a:pPr>
              <a:buFont typeface="Arial"/>
              <a:buChar char="•"/>
            </a:pPr>
            <a:r>
              <a:rPr lang="en-US" sz="3200" dirty="0" smtClean="0"/>
              <a:t>Viruses</a:t>
            </a:r>
          </a:p>
          <a:p>
            <a:pPr>
              <a:buFont typeface="Arial"/>
              <a:buChar char="•"/>
            </a:pPr>
            <a:r>
              <a:rPr lang="en-US" sz="3200" dirty="0" smtClean="0"/>
              <a:t>Abiotic Disorders</a:t>
            </a:r>
          </a:p>
          <a:p>
            <a:pPr>
              <a:buFont typeface="Arial"/>
              <a:buChar char="•"/>
            </a:pPr>
            <a:r>
              <a:rPr lang="en-US" sz="3200" dirty="0" smtClean="0"/>
              <a:t>Ants</a:t>
            </a:r>
          </a:p>
        </p:txBody>
      </p:sp>
      <p:sp>
        <p:nvSpPr>
          <p:cNvPr id="3" name="Title 2"/>
          <p:cNvSpPr>
            <a:spLocks noGrp="1"/>
          </p:cNvSpPr>
          <p:nvPr>
            <p:ph type="title"/>
          </p:nvPr>
        </p:nvSpPr>
        <p:spPr/>
        <p:txBody>
          <a:bodyPr/>
          <a:lstStyle/>
          <a:p>
            <a:r>
              <a:rPr lang="en-US" dirty="0" smtClean="0">
                <a:solidFill>
                  <a:schemeClr val="bg1"/>
                </a:solidFill>
              </a:rPr>
              <a:t>THE FOES</a:t>
            </a:r>
            <a:endParaRPr lang="en-US" dirty="0">
              <a:solidFill>
                <a:schemeClr val="bg1"/>
              </a:solidFill>
            </a:endParaRPr>
          </a:p>
        </p:txBody>
      </p:sp>
    </p:spTree>
    <p:extLst>
      <p:ext uri="{BB962C8B-B14F-4D97-AF65-F5344CB8AC3E}">
        <p14:creationId xmlns:p14="http://schemas.microsoft.com/office/powerpoint/2010/main" val="37936201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77846"/>
            <a:ext cx="8377239" cy="2775035"/>
          </a:xfrm>
        </p:spPr>
        <p:txBody>
          <a:bodyPr>
            <a:normAutofit/>
          </a:bodyPr>
          <a:lstStyle/>
          <a:p>
            <a:pPr marL="0" indent="0">
              <a:buNone/>
            </a:pPr>
            <a:r>
              <a:rPr lang="en-US" sz="3200" dirty="0" smtClean="0"/>
              <a:t>Propagating is money-saving</a:t>
            </a:r>
          </a:p>
          <a:p>
            <a:pPr marL="0" indent="0">
              <a:buNone/>
            </a:pPr>
            <a:r>
              <a:rPr lang="en-US" sz="3200" dirty="0" smtClean="0"/>
              <a:t>You can share with your friends,                           relatives and neighbors</a:t>
            </a:r>
          </a:p>
          <a:p>
            <a:pPr marL="0" indent="0">
              <a:buNone/>
            </a:pPr>
            <a:r>
              <a:rPr lang="en-US" sz="3200" dirty="0" smtClean="0"/>
              <a:t>Best of all it’s fun</a:t>
            </a:r>
            <a:endParaRPr lang="en-US" sz="3200" dirty="0"/>
          </a:p>
        </p:txBody>
      </p:sp>
      <p:sp>
        <p:nvSpPr>
          <p:cNvPr id="2" name="Title 1"/>
          <p:cNvSpPr>
            <a:spLocks noGrp="1"/>
          </p:cNvSpPr>
          <p:nvPr>
            <p:ph type="title"/>
          </p:nvPr>
        </p:nvSpPr>
        <p:spPr>
          <a:xfrm>
            <a:off x="-1641230" y="79468"/>
            <a:ext cx="12381590" cy="1417638"/>
          </a:xfrm>
        </p:spPr>
        <p:txBody>
          <a:bodyPr/>
          <a:lstStyle/>
          <a:p>
            <a:r>
              <a:rPr lang="en-US" dirty="0" smtClean="0">
                <a:solidFill>
                  <a:srgbClr val="FFFFFF"/>
                </a:solidFill>
              </a:rPr>
              <a:t>SHARING CULTIVARS</a:t>
            </a:r>
            <a:endParaRPr lang="en-US" dirty="0">
              <a:solidFill>
                <a:srgbClr val="FFFFFF"/>
              </a:solidFill>
            </a:endParaRPr>
          </a:p>
        </p:txBody>
      </p:sp>
      <p:pic>
        <p:nvPicPr>
          <p:cNvPr id="4" name="Picture 3" descr="growing-plant-animate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75" y="1497106"/>
            <a:ext cx="1066800" cy="1828800"/>
          </a:xfrm>
          <a:prstGeom prst="rect">
            <a:avLst/>
          </a:prstGeom>
        </p:spPr>
      </p:pic>
      <p:pic>
        <p:nvPicPr>
          <p:cNvPr id="8" name="Picture 7" descr="th-16.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9230" y="2653199"/>
            <a:ext cx="3184770" cy="4204801"/>
          </a:xfrm>
          <a:prstGeom prst="rect">
            <a:avLst/>
          </a:prstGeom>
        </p:spPr>
      </p:pic>
    </p:spTree>
    <p:extLst>
      <p:ext uri="{BB962C8B-B14F-4D97-AF65-F5344CB8AC3E}">
        <p14:creationId xmlns:p14="http://schemas.microsoft.com/office/powerpoint/2010/main" val="4997391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We:…"/>
          <p:cNvSpPr txBox="1">
            <a:spLocks noGrp="1"/>
          </p:cNvSpPr>
          <p:nvPr>
            <p:ph idx="1"/>
          </p:nvPr>
        </p:nvSpPr>
        <p:spPr>
          <a:xfrm>
            <a:off x="914400" y="2057400"/>
            <a:ext cx="7408333" cy="4068763"/>
          </a:xfrm>
          <a:prstGeom prst="rect">
            <a:avLst/>
          </a:prstGeom>
        </p:spPr>
        <p:txBody>
          <a:bodyPr>
            <a:normAutofit fontScale="92500" lnSpcReduction="20000"/>
          </a:bodyPr>
          <a:lstStyle/>
          <a:p>
            <a:pPr marL="0" indent="0" defTabSz="321457">
              <a:lnSpc>
                <a:spcPct val="120000"/>
              </a:lnSpc>
              <a:spcBef>
                <a:spcPts val="0"/>
              </a:spcBef>
              <a:buSzTx/>
              <a:buNone/>
              <a:defRPr b="1">
                <a:solidFill>
                  <a:srgbClr val="884E1E"/>
                </a:solidFill>
                <a:latin typeface="Arial"/>
                <a:ea typeface="Arial"/>
                <a:cs typeface="Arial"/>
                <a:sym typeface="Arial"/>
              </a:defRPr>
            </a:pPr>
            <a:r>
              <a:rPr dirty="0">
                <a:solidFill>
                  <a:schemeClr val="tx2">
                    <a:lumMod val="60000"/>
                    <a:lumOff val="40000"/>
                  </a:schemeClr>
                </a:solidFill>
                <a:latin typeface="Calibri"/>
                <a:cs typeface="Calibri"/>
              </a:rPr>
              <a:t>We:</a:t>
            </a:r>
          </a:p>
          <a:p>
            <a:pPr marL="305086" indent="-305086" defTabSz="321457">
              <a:lnSpc>
                <a:spcPct val="120000"/>
              </a:lnSpc>
              <a:spcBef>
                <a:spcPts val="0"/>
              </a:spcBef>
              <a:buSzPct val="40000"/>
              <a:buBlip>
                <a:blip r:embed="rId2"/>
              </a:buBlip>
              <a:defRPr sz="3100">
                <a:solidFill>
                  <a:srgbClr val="884E1E"/>
                </a:solidFill>
                <a:latin typeface="Arial"/>
                <a:ea typeface="Arial"/>
                <a:cs typeface="Arial"/>
                <a:sym typeface="Arial"/>
              </a:defRPr>
            </a:pPr>
            <a:r>
              <a:rPr u="sng" dirty="0">
                <a:solidFill>
                  <a:schemeClr val="tx2">
                    <a:lumMod val="60000"/>
                    <a:lumOff val="40000"/>
                  </a:schemeClr>
                </a:solidFill>
                <a:latin typeface="Calibri"/>
                <a:cs typeface="Calibri"/>
              </a:rPr>
              <a:t>Extend</a:t>
            </a:r>
            <a:r>
              <a:rPr dirty="0">
                <a:solidFill>
                  <a:schemeClr val="tx2">
                    <a:lumMod val="60000"/>
                    <a:lumOff val="40000"/>
                  </a:schemeClr>
                </a:solidFill>
                <a:latin typeface="Calibri"/>
                <a:cs typeface="Calibri"/>
              </a:rPr>
              <a:t> </a:t>
            </a:r>
            <a:r>
              <a:rPr b="1" dirty="0">
                <a:solidFill>
                  <a:schemeClr val="tx2">
                    <a:lumMod val="60000"/>
                    <a:lumOff val="40000"/>
                  </a:schemeClr>
                </a:solidFill>
                <a:latin typeface="Calibri"/>
                <a:cs typeface="Calibri"/>
              </a:rPr>
              <a:t>research-based,</a:t>
            </a:r>
            <a:r>
              <a:rPr dirty="0">
                <a:solidFill>
                  <a:schemeClr val="tx2">
                    <a:lumMod val="60000"/>
                    <a:lumOff val="40000"/>
                  </a:schemeClr>
                </a:solidFill>
                <a:latin typeface="Calibri"/>
                <a:cs typeface="Calibri"/>
              </a:rPr>
              <a:t> sustainable </a:t>
            </a:r>
          </a:p>
          <a:p>
            <a:pPr marL="305086" indent="-305086" defTabSz="321457">
              <a:lnSpc>
                <a:spcPct val="120000"/>
              </a:lnSpc>
              <a:spcBef>
                <a:spcPts val="0"/>
              </a:spcBef>
              <a:buSzPct val="40000"/>
              <a:buBlip>
                <a:blip r:embed="rId2"/>
              </a:buBlip>
              <a:defRPr sz="3100">
                <a:solidFill>
                  <a:srgbClr val="884E1E"/>
                </a:solidFill>
                <a:latin typeface="Arial"/>
                <a:ea typeface="Arial"/>
                <a:cs typeface="Arial"/>
                <a:sym typeface="Arial"/>
              </a:defRPr>
            </a:pPr>
            <a:r>
              <a:rPr dirty="0">
                <a:solidFill>
                  <a:schemeClr val="tx2">
                    <a:lumMod val="60000"/>
                    <a:lumOff val="40000"/>
                  </a:schemeClr>
                </a:solidFill>
                <a:latin typeface="Calibri"/>
                <a:cs typeface="Calibri"/>
              </a:rPr>
              <a:t>gardening and composting information</a:t>
            </a:r>
          </a:p>
          <a:p>
            <a:pPr marL="2293529" indent="-2293529" defTabSz="321457">
              <a:spcBef>
                <a:spcPts val="0"/>
              </a:spcBef>
              <a:buSzPct val="40000"/>
              <a:buBlip>
                <a:blip r:embed="rId2"/>
              </a:buBlip>
              <a:defRPr sz="3100">
                <a:solidFill>
                  <a:srgbClr val="884E1E"/>
                </a:solidFill>
                <a:latin typeface="Arial"/>
                <a:ea typeface="Arial"/>
                <a:cs typeface="Arial"/>
                <a:sym typeface="Arial"/>
              </a:defRPr>
            </a:pPr>
            <a:endParaRPr dirty="0">
              <a:solidFill>
                <a:schemeClr val="tx2">
                  <a:lumMod val="60000"/>
                  <a:lumOff val="40000"/>
                </a:schemeClr>
              </a:solidFill>
              <a:latin typeface="Calibri"/>
              <a:cs typeface="Calibri"/>
            </a:endParaRPr>
          </a:p>
          <a:p>
            <a:pPr marL="305086" indent="-305086" defTabSz="321457">
              <a:lnSpc>
                <a:spcPct val="120000"/>
              </a:lnSpc>
              <a:spcBef>
                <a:spcPts val="0"/>
              </a:spcBef>
              <a:buSzPct val="40000"/>
              <a:buBlip>
                <a:blip r:embed="rId2"/>
              </a:buBlip>
              <a:defRPr sz="3100">
                <a:solidFill>
                  <a:srgbClr val="884E1E"/>
                </a:solidFill>
                <a:latin typeface="Arial"/>
                <a:ea typeface="Arial"/>
                <a:cs typeface="Arial"/>
                <a:sym typeface="Arial"/>
              </a:defRPr>
            </a:pPr>
            <a:r>
              <a:rPr u="sng" dirty="0">
                <a:solidFill>
                  <a:schemeClr val="tx2">
                    <a:lumMod val="60000"/>
                    <a:lumOff val="40000"/>
                  </a:schemeClr>
                </a:solidFill>
                <a:latin typeface="Calibri"/>
                <a:cs typeface="Calibri"/>
              </a:rPr>
              <a:t>Present</a:t>
            </a:r>
            <a:r>
              <a:rPr dirty="0">
                <a:solidFill>
                  <a:schemeClr val="tx2">
                    <a:lumMod val="60000"/>
                    <a:lumOff val="40000"/>
                  </a:schemeClr>
                </a:solidFill>
                <a:latin typeface="Calibri"/>
                <a:cs typeface="Calibri"/>
              </a:rPr>
              <a:t> accurate, </a:t>
            </a:r>
            <a:r>
              <a:rPr b="1" dirty="0">
                <a:solidFill>
                  <a:schemeClr val="tx2">
                    <a:lumMod val="60000"/>
                    <a:lumOff val="40000"/>
                  </a:schemeClr>
                </a:solidFill>
                <a:latin typeface="Calibri"/>
                <a:cs typeface="Calibri"/>
              </a:rPr>
              <a:t>impartial</a:t>
            </a:r>
            <a:r>
              <a:rPr dirty="0">
                <a:solidFill>
                  <a:schemeClr val="tx2">
                    <a:lumMod val="60000"/>
                    <a:lumOff val="40000"/>
                  </a:schemeClr>
                </a:solidFill>
                <a:latin typeface="Calibri"/>
                <a:cs typeface="Calibri"/>
              </a:rPr>
              <a:t> information</a:t>
            </a:r>
          </a:p>
          <a:p>
            <a:pPr marL="305086" indent="-305086" defTabSz="321457">
              <a:lnSpc>
                <a:spcPct val="120000"/>
              </a:lnSpc>
              <a:spcBef>
                <a:spcPts val="0"/>
              </a:spcBef>
              <a:buSzPct val="40000"/>
              <a:buBlip>
                <a:blip r:embed="rId2"/>
              </a:buBlip>
              <a:defRPr sz="3100">
                <a:solidFill>
                  <a:srgbClr val="884E1E"/>
                </a:solidFill>
                <a:latin typeface="Arial"/>
                <a:ea typeface="Arial"/>
                <a:cs typeface="Arial"/>
                <a:sym typeface="Arial"/>
              </a:defRPr>
            </a:pPr>
            <a:r>
              <a:rPr dirty="0">
                <a:solidFill>
                  <a:schemeClr val="tx2">
                    <a:lumMod val="60000"/>
                    <a:lumOff val="40000"/>
                  </a:schemeClr>
                </a:solidFill>
                <a:latin typeface="Calibri"/>
                <a:cs typeface="Calibri"/>
              </a:rPr>
              <a:t>to </a:t>
            </a:r>
            <a:r>
              <a:rPr b="1" dirty="0">
                <a:solidFill>
                  <a:schemeClr val="tx2">
                    <a:lumMod val="60000"/>
                    <a:lumOff val="40000"/>
                  </a:schemeClr>
                </a:solidFill>
                <a:latin typeface="Calibri"/>
                <a:cs typeface="Calibri"/>
              </a:rPr>
              <a:t>home gardeners</a:t>
            </a:r>
          </a:p>
          <a:p>
            <a:pPr marL="3231791" indent="-3231791" defTabSz="321457">
              <a:lnSpc>
                <a:spcPct val="120000"/>
              </a:lnSpc>
              <a:spcBef>
                <a:spcPts val="0"/>
              </a:spcBef>
              <a:buSzPct val="40000"/>
              <a:buBlip>
                <a:blip r:embed="rId2"/>
              </a:buBlip>
              <a:defRPr sz="3100" b="1">
                <a:solidFill>
                  <a:srgbClr val="02519A"/>
                </a:solidFill>
                <a:latin typeface="Arial"/>
                <a:ea typeface="Arial"/>
                <a:cs typeface="Arial"/>
                <a:sym typeface="Arial"/>
              </a:defRPr>
            </a:pPr>
            <a:endParaRPr b="1" dirty="0">
              <a:solidFill>
                <a:schemeClr val="tx2">
                  <a:lumMod val="60000"/>
                  <a:lumOff val="40000"/>
                </a:schemeClr>
              </a:solidFill>
              <a:latin typeface="Calibri"/>
              <a:cs typeface="Calibri"/>
            </a:endParaRPr>
          </a:p>
          <a:p>
            <a:pPr marL="305086" indent="-305086" defTabSz="321457">
              <a:lnSpc>
                <a:spcPct val="120000"/>
              </a:lnSpc>
              <a:spcBef>
                <a:spcPts val="0"/>
              </a:spcBef>
              <a:buSzPct val="40000"/>
              <a:buBlip>
                <a:blip r:embed="rId2"/>
              </a:buBlip>
              <a:defRPr sz="3100">
                <a:solidFill>
                  <a:srgbClr val="884E1E"/>
                </a:solidFill>
                <a:latin typeface="Arial"/>
                <a:ea typeface="Arial"/>
                <a:cs typeface="Arial"/>
                <a:sym typeface="Arial"/>
              </a:defRPr>
            </a:pPr>
            <a:r>
              <a:rPr u="sng" dirty="0">
                <a:solidFill>
                  <a:schemeClr val="tx2">
                    <a:lumMod val="60000"/>
                    <a:lumOff val="40000"/>
                  </a:schemeClr>
                </a:solidFill>
                <a:latin typeface="Calibri"/>
                <a:cs typeface="Calibri"/>
              </a:rPr>
              <a:t>Enable</a:t>
            </a:r>
            <a:r>
              <a:rPr dirty="0">
                <a:solidFill>
                  <a:schemeClr val="tx2">
                    <a:lumMod val="60000"/>
                    <a:lumOff val="40000"/>
                  </a:schemeClr>
                </a:solidFill>
                <a:latin typeface="Calibri"/>
                <a:cs typeface="Calibri"/>
              </a:rPr>
              <a:t> the public to </a:t>
            </a:r>
            <a:r>
              <a:rPr dirty="0" smtClean="0">
                <a:solidFill>
                  <a:schemeClr val="tx2">
                    <a:lumMod val="60000"/>
                    <a:lumOff val="40000"/>
                  </a:schemeClr>
                </a:solidFill>
                <a:latin typeface="Calibri"/>
                <a:cs typeface="Calibri"/>
              </a:rPr>
              <a:t>make</a:t>
            </a:r>
            <a:r>
              <a:rPr lang="en-US" dirty="0" smtClean="0">
                <a:solidFill>
                  <a:schemeClr val="tx2">
                    <a:lumMod val="60000"/>
                    <a:lumOff val="40000"/>
                  </a:schemeClr>
                </a:solidFill>
                <a:latin typeface="Calibri"/>
                <a:cs typeface="Calibri"/>
              </a:rPr>
              <a:t> </a:t>
            </a:r>
            <a:r>
              <a:rPr b="1" dirty="0" smtClean="0">
                <a:solidFill>
                  <a:schemeClr val="tx2">
                    <a:lumMod val="60000"/>
                    <a:lumOff val="40000"/>
                  </a:schemeClr>
                </a:solidFill>
                <a:latin typeface="Calibri"/>
                <a:cs typeface="Calibri"/>
              </a:rPr>
              <a:t>informed</a:t>
            </a:r>
            <a:r>
              <a:rPr dirty="0" smtClean="0">
                <a:solidFill>
                  <a:schemeClr val="tx2">
                    <a:lumMod val="60000"/>
                    <a:lumOff val="40000"/>
                  </a:schemeClr>
                </a:solidFill>
                <a:latin typeface="Calibri"/>
                <a:cs typeface="Calibri"/>
              </a:rPr>
              <a:t> </a:t>
            </a:r>
            <a:r>
              <a:rPr dirty="0">
                <a:solidFill>
                  <a:schemeClr val="tx2">
                    <a:lumMod val="60000"/>
                    <a:lumOff val="40000"/>
                  </a:schemeClr>
                </a:solidFill>
                <a:latin typeface="Calibri"/>
                <a:cs typeface="Calibri"/>
              </a:rPr>
              <a:t>gardening decisions</a:t>
            </a:r>
          </a:p>
        </p:txBody>
      </p:sp>
      <p:sp>
        <p:nvSpPr>
          <p:cNvPr id="253" name="Who are Master Gardeners?"/>
          <p:cNvSpPr txBox="1">
            <a:spLocks noGrp="1"/>
          </p:cNvSpPr>
          <p:nvPr>
            <p:ph type="title"/>
          </p:nvPr>
        </p:nvSpPr>
        <p:spPr>
          <a:prstGeom prst="rect">
            <a:avLst/>
          </a:prstGeom>
        </p:spPr>
        <p:txBody>
          <a:bodyPr/>
          <a:lstStyle>
            <a:lvl1pPr>
              <a:defRPr>
                <a:solidFill>
                  <a:schemeClr val="accent2">
                    <a:lumOff val="-23744"/>
                  </a:schemeClr>
                </a:solidFill>
              </a:defRPr>
            </a:lvl1pPr>
          </a:lstStyle>
          <a:p>
            <a:r>
              <a:rPr dirty="0"/>
              <a:t>Who are Master Gardeners?</a:t>
            </a:r>
          </a:p>
        </p:txBody>
      </p:sp>
      <p:grpSp>
        <p:nvGrpSpPr>
          <p:cNvPr id="8" name="Group"/>
          <p:cNvGrpSpPr/>
          <p:nvPr/>
        </p:nvGrpSpPr>
        <p:grpSpPr>
          <a:xfrm>
            <a:off x="2281491" y="5996844"/>
            <a:ext cx="4759237" cy="677173"/>
            <a:chOff x="0" y="0"/>
            <a:chExt cx="6768691" cy="963089"/>
          </a:xfrm>
        </p:grpSpPr>
        <p:pic>
          <p:nvPicPr>
            <p:cNvPr id="9" name="ANR_subbrands_horizontal_MG.png" descr="ANR_subbrands_horizontal_MG.png"/>
            <p:cNvPicPr>
              <a:picLocks noChangeAspect="1"/>
            </p:cNvPicPr>
            <p:nvPr/>
          </p:nvPicPr>
          <p:blipFill>
            <a:blip r:embed="rId3">
              <a:extLst/>
            </a:blip>
            <a:stretch>
              <a:fillRect/>
            </a:stretch>
          </p:blipFill>
          <p:spPr>
            <a:xfrm>
              <a:off x="0" y="0"/>
              <a:ext cx="6768692" cy="963090"/>
            </a:xfrm>
            <a:prstGeom prst="rect">
              <a:avLst/>
            </a:prstGeom>
            <a:ln w="12700" cap="flat">
              <a:noFill/>
              <a:miter lim="400000"/>
            </a:ln>
            <a:effectLst/>
          </p:spPr>
        </p:pic>
        <p:sp>
          <p:nvSpPr>
            <p:cNvPr id="10" name="Placer County"/>
            <p:cNvSpPr txBox="1"/>
            <p:nvPr/>
          </p:nvSpPr>
          <p:spPr>
            <a:xfrm>
              <a:off x="4041926" y="229038"/>
              <a:ext cx="1469793" cy="3341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1700">
                  <a:solidFill>
                    <a:srgbClr val="004687"/>
                  </a:solidFill>
                  <a:latin typeface="Times New Roman"/>
                  <a:ea typeface="Times New Roman"/>
                  <a:cs typeface="Times New Roman"/>
                  <a:sym typeface="Times New Roman"/>
                </a:defRPr>
              </a:lvl1pPr>
            </a:lstStyle>
            <a:p>
              <a:r>
                <a:rPr sz="1195"/>
                <a:t>Placer County</a:t>
              </a:r>
            </a:p>
          </p:txBody>
        </p:sp>
      </p:grpSp>
    </p:spTree>
    <p:extLst>
      <p:ext uri="{BB962C8B-B14F-4D97-AF65-F5344CB8AC3E}">
        <p14:creationId xmlns:p14="http://schemas.microsoft.com/office/powerpoint/2010/main" val="2292275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idx="1"/>
          </p:nvPr>
        </p:nvSpPr>
        <p:spPr>
          <a:xfrm>
            <a:off x="872067" y="2305538"/>
            <a:ext cx="7408333" cy="3820625"/>
          </a:xfrm>
        </p:spPr>
        <p:txBody>
          <a:bodyPr>
            <a:normAutofit fontScale="77500" lnSpcReduction="20000"/>
          </a:bodyPr>
          <a:lstStyle/>
          <a:p>
            <a:r>
              <a:rPr lang="en-US" sz="2800" dirty="0" err="1"/>
              <a:t>www.mums.org</a:t>
            </a:r>
            <a:r>
              <a:rPr lang="en-US" sz="2800" dirty="0"/>
              <a:t>/</a:t>
            </a:r>
            <a:r>
              <a:rPr lang="en-US" sz="2800" dirty="0" err="1"/>
              <a:t>faqs</a:t>
            </a:r>
            <a:r>
              <a:rPr lang="en-US" sz="2800" dirty="0"/>
              <a:t>/</a:t>
            </a:r>
          </a:p>
          <a:p>
            <a:pPr lvl="0"/>
            <a:r>
              <a:rPr lang="en-US" sz="3200" dirty="0" smtClean="0">
                <a:hlinkClick r:id="rId3"/>
              </a:rPr>
              <a:t>↑</a:t>
            </a:r>
            <a:r>
              <a:rPr lang="en-US" sz="3200" dirty="0"/>
              <a:t> </a:t>
            </a:r>
            <a:r>
              <a:rPr lang="en-US" sz="3200" dirty="0">
                <a:hlinkClick r:id="rId4"/>
              </a:rPr>
              <a:t>http://farmersalmanac.com/home-garden/2015/09/28/keep-your-potted-mums-thriving-this-fall/</a:t>
            </a:r>
            <a:endParaRPr lang="en-US" sz="3200" dirty="0"/>
          </a:p>
          <a:p>
            <a:pPr lvl="0"/>
            <a:r>
              <a:rPr lang="en-US" sz="3200" dirty="0"/>
              <a:t>https://</a:t>
            </a:r>
            <a:r>
              <a:rPr lang="en-US" sz="3200" dirty="0" err="1"/>
              <a:t>www.sunset.com</a:t>
            </a:r>
            <a:r>
              <a:rPr lang="en-US" sz="3200" dirty="0"/>
              <a:t>/garden/new-sunset-western-garden-book</a:t>
            </a:r>
          </a:p>
          <a:p>
            <a:pPr lvl="0"/>
            <a:r>
              <a:rPr lang="en-US" sz="3200" dirty="0">
                <a:hlinkClick r:id="rId5"/>
              </a:rPr>
              <a:t>http://www.extension.umn.edu/garden/yard-garden/flowers/garden-chrysanthemums/</a:t>
            </a:r>
            <a:endParaRPr lang="en-US" sz="3200" dirty="0"/>
          </a:p>
          <a:p>
            <a:pPr lvl="0"/>
            <a:r>
              <a:rPr lang="en-US" sz="3200" dirty="0" err="1"/>
              <a:t>www.mums.org</a:t>
            </a:r>
            <a:r>
              <a:rPr lang="en-US" sz="3200" dirty="0"/>
              <a:t>/chrysanthemum-classes</a:t>
            </a:r>
          </a:p>
          <a:p>
            <a:pPr marL="0" indent="0">
              <a:buNone/>
            </a:pPr>
            <a:r>
              <a:rPr lang="en-US" sz="3200" dirty="0" smtClean="0"/>
              <a:t> </a:t>
            </a:r>
            <a:endParaRPr lang="en-US" sz="3200" dirty="0"/>
          </a:p>
        </p:txBody>
      </p:sp>
      <p:sp>
        <p:nvSpPr>
          <p:cNvPr id="6" name="Title 1"/>
          <p:cNvSpPr>
            <a:spLocks noGrp="1"/>
          </p:cNvSpPr>
          <p:nvPr>
            <p:ph type="title"/>
          </p:nvPr>
        </p:nvSpPr>
        <p:spPr>
          <a:xfrm>
            <a:off x="872067" y="338328"/>
            <a:ext cx="8229600" cy="1252728"/>
          </a:xfrm>
        </p:spPr>
        <p:txBody>
          <a:bodyPr>
            <a:normAutofit/>
          </a:bodyPr>
          <a:lstStyle/>
          <a:p>
            <a:pPr algn="ctr"/>
            <a:r>
              <a:rPr lang="en-US" b="1" dirty="0" smtClean="0">
                <a:effectLst>
                  <a:outerShdw blurRad="38100" dist="38100" dir="2700000" algn="tl">
                    <a:srgbClr val="000000">
                      <a:alpha val="43137"/>
                    </a:srgbClr>
                  </a:outerShdw>
                </a:effectLst>
              </a:rPr>
              <a:t>RESOURCES</a:t>
            </a:r>
            <a:endParaRPr lang="en-US" b="1" dirty="0">
              <a:solidFill>
                <a:srgbClr val="FFFFFF"/>
              </a:solidFill>
              <a:effectLst>
                <a:outerShdw blurRad="38100" dist="38100" dir="2700000" algn="tl">
                  <a:srgbClr val="000000">
                    <a:alpha val="43137"/>
                  </a:srgbClr>
                </a:outerShdw>
              </a:effectLst>
            </a:endParaRPr>
          </a:p>
        </p:txBody>
      </p:sp>
      <p:pic>
        <p:nvPicPr>
          <p:cNvPr id="9" name="Picture 8" descr="Logo-MG with UCCE"/>
          <p:cNvPicPr/>
          <p:nvPr/>
        </p:nvPicPr>
        <p:blipFill>
          <a:blip r:embed="rId6" cstate="print"/>
          <a:srcRect/>
          <a:stretch>
            <a:fillRect/>
          </a:stretch>
        </p:blipFill>
        <p:spPr bwMode="auto">
          <a:xfrm>
            <a:off x="990600" y="5324475"/>
            <a:ext cx="1571625" cy="1533525"/>
          </a:xfrm>
          <a:prstGeom prst="rect">
            <a:avLst/>
          </a:prstGeom>
          <a:noFill/>
        </p:spPr>
      </p:pic>
    </p:spTree>
    <p:extLst>
      <p:ext uri="{BB962C8B-B14F-4D97-AF65-F5344CB8AC3E}">
        <p14:creationId xmlns:p14="http://schemas.microsoft.com/office/powerpoint/2010/main" val="39836045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THANK YOU AND HAPPY GARDENING</a:t>
            </a:r>
            <a:endParaRPr lang="en-US" dirty="0"/>
          </a:p>
        </p:txBody>
      </p:sp>
      <p:sp>
        <p:nvSpPr>
          <p:cNvPr id="4" name="Placer County"/>
          <p:cNvSpPr txBox="1">
            <a:spLocks noGrp="1"/>
          </p:cNvSpPr>
          <p:nvPr>
            <p:ph idx="1"/>
          </p:nvPr>
        </p:nvSpPr>
        <p:spPr>
          <a:xfrm>
            <a:off x="871538" y="5587267"/>
            <a:ext cx="7408862" cy="3449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1700">
                <a:solidFill>
                  <a:srgbClr val="004687"/>
                </a:solidFill>
                <a:latin typeface="Times New Roman"/>
                <a:ea typeface="Times New Roman"/>
                <a:cs typeface="Times New Roman"/>
                <a:sym typeface="Times New Roman"/>
              </a:defRPr>
            </a:lvl1pPr>
          </a:lstStyle>
          <a:p>
            <a:r>
              <a:rPr sz="1195" dirty="0"/>
              <a:t>Placer County</a:t>
            </a:r>
          </a:p>
        </p:txBody>
      </p:sp>
      <p:pic>
        <p:nvPicPr>
          <p:cNvPr id="6" name="ANR_subbrands_horizontal_MG.png" descr="ANR_subbrands_horizontal_MG.png">
            <a:extLst>
              <a:ext uri="{FF2B5EF4-FFF2-40B4-BE49-F238E27FC236}">
                <a16:creationId xmlns="" xmlns:a16="http://schemas.microsoft.com/office/drawing/2014/main" id="{6009DD51-9103-4F6C-9D4A-9EA46C507075}"/>
              </a:ext>
            </a:extLst>
          </p:cNvPr>
          <p:cNvPicPr>
            <a:picLocks noChangeAspect="1"/>
          </p:cNvPicPr>
          <p:nvPr/>
        </p:nvPicPr>
        <p:blipFill>
          <a:blip r:embed="rId2">
            <a:extLst/>
          </a:blip>
          <a:stretch>
            <a:fillRect/>
          </a:stretch>
        </p:blipFill>
        <p:spPr>
          <a:xfrm>
            <a:off x="2346384" y="6054218"/>
            <a:ext cx="4759238" cy="677174"/>
          </a:xfrm>
          <a:prstGeom prst="rect">
            <a:avLst/>
          </a:prstGeom>
          <a:ln w="12700" cap="flat">
            <a:noFill/>
            <a:miter lim="400000"/>
          </a:ln>
          <a:effectLst/>
        </p:spPr>
      </p:pic>
      <p:sp>
        <p:nvSpPr>
          <p:cNvPr id="9" name="TextBox 8"/>
          <p:cNvSpPr txBox="1"/>
          <p:nvPr/>
        </p:nvSpPr>
        <p:spPr>
          <a:xfrm>
            <a:off x="1992923" y="3087077"/>
            <a:ext cx="5503468" cy="769441"/>
          </a:xfrm>
          <a:prstGeom prst="rect">
            <a:avLst/>
          </a:prstGeom>
          <a:noFill/>
        </p:spPr>
        <p:txBody>
          <a:bodyPr wrap="square" rtlCol="0">
            <a:spAutoFit/>
          </a:bodyPr>
          <a:lstStyle/>
          <a:p>
            <a:r>
              <a:rPr lang="en-US" sz="4400" dirty="0" smtClean="0"/>
              <a:t>        </a:t>
            </a:r>
            <a:r>
              <a:rPr lang="en-US" sz="4000" dirty="0" smtClean="0">
                <a:solidFill>
                  <a:schemeClr val="tx1">
                    <a:lumMod val="50000"/>
                    <a:lumOff val="50000"/>
                  </a:schemeClr>
                </a:solidFill>
                <a:latin typeface="Arial"/>
                <a:cs typeface="Arial"/>
              </a:rPr>
              <a:t>QUESTIONS ???</a:t>
            </a:r>
            <a:endParaRPr lang="en-US" sz="40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201543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ocial Media: FB, Twitter, Instagram…"/>
          <p:cNvSpPr txBox="1">
            <a:spLocks noGrp="1"/>
          </p:cNvSpPr>
          <p:nvPr>
            <p:ph idx="1"/>
          </p:nvPr>
        </p:nvSpPr>
        <p:spPr>
          <a:xfrm>
            <a:off x="872067" y="2209800"/>
            <a:ext cx="7408333" cy="3916363"/>
          </a:xfrm>
          <a:prstGeom prst="rect">
            <a:avLst/>
          </a:prstGeom>
        </p:spPr>
        <p:txBody>
          <a:bodyPr>
            <a:normAutofit/>
          </a:bodyPr>
          <a:lstStyle/>
          <a:p>
            <a:pPr marL="268506" indent="-268506" defTabSz="280143">
              <a:lnSpc>
                <a:spcPct val="120000"/>
              </a:lnSpc>
              <a:spcBef>
                <a:spcPts val="0"/>
              </a:spcBef>
              <a:buSzPct val="135000"/>
              <a:buChar char="•"/>
              <a:defRPr sz="3007" b="1">
                <a:solidFill>
                  <a:schemeClr val="accent1">
                    <a:satOff val="-18790"/>
                    <a:lumOff val="-28248"/>
                  </a:schemeClr>
                </a:solidFill>
                <a:latin typeface="+mn-lt"/>
                <a:ea typeface="+mn-ea"/>
                <a:cs typeface="+mn-cs"/>
                <a:sym typeface="Marker Felt"/>
              </a:defRPr>
            </a:pPr>
            <a:r>
              <a:rPr sz="2000" dirty="0">
                <a:latin typeface="Calibri"/>
                <a:cs typeface="Calibri"/>
              </a:rPr>
              <a:t>Social Media</a:t>
            </a:r>
            <a:r>
              <a:rPr sz="2000" b="0" dirty="0">
                <a:latin typeface="Calibri"/>
                <a:cs typeface="Calibri"/>
              </a:rPr>
              <a:t>: </a:t>
            </a:r>
            <a:r>
              <a:rPr sz="2000" dirty="0">
                <a:latin typeface="Calibri"/>
                <a:cs typeface="Calibri"/>
              </a:rPr>
              <a:t>FB, Twitter, Instagram</a:t>
            </a:r>
          </a:p>
          <a:p>
            <a:pPr marL="268506" indent="-268506" defTabSz="280143">
              <a:lnSpc>
                <a:spcPct val="120000"/>
              </a:lnSpc>
              <a:spcBef>
                <a:spcPts val="0"/>
              </a:spcBef>
              <a:buSzPct val="135000"/>
              <a:buChar char="•"/>
              <a:defRPr sz="3007" b="1">
                <a:solidFill>
                  <a:schemeClr val="accent1">
                    <a:satOff val="-18790"/>
                    <a:lumOff val="-28248"/>
                  </a:schemeClr>
                </a:solidFill>
                <a:latin typeface="+mn-lt"/>
                <a:ea typeface="+mn-ea"/>
                <a:cs typeface="+mn-cs"/>
                <a:sym typeface="Marker Felt"/>
              </a:defRPr>
            </a:pPr>
            <a:r>
              <a:rPr sz="2000" dirty="0">
                <a:latin typeface="Calibri"/>
                <a:cs typeface="Calibri"/>
              </a:rPr>
              <a:t>Gold Country Media </a:t>
            </a:r>
            <a:r>
              <a:rPr sz="2000" b="0" dirty="0">
                <a:latin typeface="Calibri"/>
                <a:cs typeface="Calibri"/>
              </a:rPr>
              <a:t>(Monthly Column)</a:t>
            </a:r>
          </a:p>
          <a:p>
            <a:pPr marL="268506" indent="-268506" defTabSz="280143">
              <a:lnSpc>
                <a:spcPct val="120000"/>
              </a:lnSpc>
              <a:spcBef>
                <a:spcPts val="0"/>
              </a:spcBef>
              <a:buSzPct val="135000"/>
              <a:buChar char="•"/>
              <a:defRPr sz="3007" b="1">
                <a:solidFill>
                  <a:schemeClr val="accent1">
                    <a:satOff val="-18790"/>
                    <a:lumOff val="-28248"/>
                  </a:schemeClr>
                </a:solidFill>
                <a:latin typeface="+mn-lt"/>
                <a:ea typeface="+mn-ea"/>
                <a:cs typeface="+mn-cs"/>
                <a:sym typeface="Marker Felt"/>
              </a:defRPr>
            </a:pPr>
            <a:r>
              <a:rPr sz="2000" dirty="0">
                <a:latin typeface="Calibri"/>
                <a:cs typeface="Calibri"/>
              </a:rPr>
              <a:t>Curious Gardener</a:t>
            </a:r>
            <a:r>
              <a:rPr sz="2000" b="0" dirty="0">
                <a:latin typeface="Calibri"/>
                <a:cs typeface="Calibri"/>
              </a:rPr>
              <a:t> (Quarterly online)</a:t>
            </a:r>
          </a:p>
          <a:p>
            <a:pPr marL="268506" indent="-268506" defTabSz="280143">
              <a:lnSpc>
                <a:spcPct val="120000"/>
              </a:lnSpc>
              <a:spcBef>
                <a:spcPts val="0"/>
              </a:spcBef>
              <a:buSzPct val="135000"/>
              <a:buChar char="•"/>
              <a:defRPr sz="3007" b="1">
                <a:solidFill>
                  <a:schemeClr val="accent1">
                    <a:satOff val="-18790"/>
                    <a:lumOff val="-28248"/>
                  </a:schemeClr>
                </a:solidFill>
                <a:latin typeface="+mn-lt"/>
                <a:ea typeface="+mn-ea"/>
                <a:cs typeface="+mn-cs"/>
                <a:sym typeface="Marker Felt"/>
              </a:defRPr>
            </a:pPr>
            <a:r>
              <a:rPr sz="2000" dirty="0">
                <a:latin typeface="Calibri"/>
                <a:cs typeface="Calibri"/>
              </a:rPr>
              <a:t>Speakers On Request </a:t>
            </a:r>
            <a:r>
              <a:rPr sz="2000" b="0" dirty="0">
                <a:latin typeface="Calibri"/>
                <a:cs typeface="Calibri"/>
              </a:rPr>
              <a:t>(Talks for groups)</a:t>
            </a:r>
          </a:p>
          <a:p>
            <a:pPr marL="268506" indent="-268506" defTabSz="280143">
              <a:lnSpc>
                <a:spcPct val="120000"/>
              </a:lnSpc>
              <a:spcBef>
                <a:spcPts val="0"/>
              </a:spcBef>
              <a:buSzPct val="135000"/>
              <a:buChar char="•"/>
              <a:defRPr sz="3007" b="1">
                <a:solidFill>
                  <a:schemeClr val="accent1">
                    <a:satOff val="-18790"/>
                    <a:lumOff val="-28248"/>
                  </a:schemeClr>
                </a:solidFill>
                <a:latin typeface="+mn-lt"/>
                <a:ea typeface="+mn-ea"/>
                <a:cs typeface="+mn-cs"/>
                <a:sym typeface="Marker Felt"/>
              </a:defRPr>
            </a:pPr>
            <a:r>
              <a:rPr sz="2000" dirty="0">
                <a:latin typeface="Calibri"/>
                <a:cs typeface="Calibri"/>
              </a:rPr>
              <a:t>Workshops </a:t>
            </a:r>
            <a:r>
              <a:rPr sz="2000" b="0" dirty="0">
                <a:latin typeface="Calibri"/>
                <a:cs typeface="Calibri"/>
              </a:rPr>
              <a:t>(Open to Public—Various venues—check website) </a:t>
            </a:r>
          </a:p>
          <a:p>
            <a:pPr marL="268506" indent="-268506" defTabSz="280143">
              <a:lnSpc>
                <a:spcPct val="120000"/>
              </a:lnSpc>
              <a:spcBef>
                <a:spcPts val="0"/>
              </a:spcBef>
              <a:buSzPct val="135000"/>
              <a:buChar char="•"/>
              <a:defRPr sz="3007" b="1">
                <a:solidFill>
                  <a:schemeClr val="accent1">
                    <a:satOff val="-18790"/>
                    <a:lumOff val="-28248"/>
                  </a:schemeClr>
                </a:solidFill>
                <a:latin typeface="+mn-lt"/>
                <a:ea typeface="+mn-ea"/>
                <a:cs typeface="+mn-cs"/>
                <a:sym typeface="Marker Felt"/>
              </a:defRPr>
            </a:pPr>
            <a:r>
              <a:rPr sz="2000" dirty="0">
                <a:latin typeface="Calibri"/>
                <a:cs typeface="Calibri"/>
              </a:rPr>
              <a:t>Farmers’ Market Tables</a:t>
            </a:r>
            <a:r>
              <a:rPr sz="2000" b="0" dirty="0">
                <a:latin typeface="Calibri"/>
                <a:cs typeface="Calibri"/>
              </a:rPr>
              <a:t> (Seasonal—Auburn, Roseville, Lincoln)</a:t>
            </a:r>
          </a:p>
          <a:p>
            <a:pPr marL="268506" indent="-268506" defTabSz="280143">
              <a:lnSpc>
                <a:spcPct val="120000"/>
              </a:lnSpc>
              <a:spcBef>
                <a:spcPts val="0"/>
              </a:spcBef>
              <a:buSzPct val="135000"/>
              <a:buChar char="•"/>
              <a:defRPr sz="3007" b="1">
                <a:solidFill>
                  <a:schemeClr val="accent1">
                    <a:satOff val="-18790"/>
                    <a:lumOff val="-28248"/>
                  </a:schemeClr>
                </a:solidFill>
                <a:latin typeface="+mn-lt"/>
                <a:ea typeface="+mn-ea"/>
                <a:cs typeface="+mn-cs"/>
                <a:sym typeface="Marker Felt"/>
              </a:defRPr>
            </a:pPr>
            <a:r>
              <a:rPr sz="2000" dirty="0">
                <a:latin typeface="Calibri"/>
                <a:cs typeface="Calibri"/>
              </a:rPr>
              <a:t>Fairs and Festivals Booths </a:t>
            </a:r>
            <a:r>
              <a:rPr sz="2000" b="0" dirty="0">
                <a:latin typeface="Calibri"/>
                <a:cs typeface="Calibri"/>
              </a:rPr>
              <a:t>(Various Venues)</a:t>
            </a:r>
          </a:p>
          <a:p>
            <a:pPr marL="268506" indent="-268506" defTabSz="280143">
              <a:lnSpc>
                <a:spcPct val="120000"/>
              </a:lnSpc>
              <a:spcBef>
                <a:spcPts val="0"/>
              </a:spcBef>
              <a:buSzPct val="135000"/>
              <a:buChar char="•"/>
              <a:defRPr sz="3007" b="1">
                <a:solidFill>
                  <a:schemeClr val="accent1">
                    <a:satOff val="-18790"/>
                    <a:lumOff val="-28248"/>
                  </a:schemeClr>
                </a:solidFill>
                <a:latin typeface="+mn-lt"/>
                <a:ea typeface="+mn-ea"/>
                <a:cs typeface="+mn-cs"/>
                <a:sym typeface="Marker Felt"/>
              </a:defRPr>
            </a:pPr>
            <a:r>
              <a:rPr sz="2000" dirty="0">
                <a:latin typeface="Calibri"/>
                <a:cs typeface="Calibri"/>
              </a:rPr>
              <a:t>Garden Faire </a:t>
            </a:r>
            <a:r>
              <a:rPr sz="2000" b="0" dirty="0">
                <a:latin typeface="Calibri"/>
                <a:cs typeface="Calibri"/>
              </a:rPr>
              <a:t>(April)</a:t>
            </a:r>
          </a:p>
          <a:p>
            <a:pPr marL="268506" indent="-268506" defTabSz="280143">
              <a:lnSpc>
                <a:spcPct val="120000"/>
              </a:lnSpc>
              <a:spcBef>
                <a:spcPts val="0"/>
              </a:spcBef>
              <a:buSzPct val="135000"/>
              <a:buChar char="•"/>
              <a:defRPr sz="3007" b="1">
                <a:solidFill>
                  <a:schemeClr val="accent1">
                    <a:satOff val="-18790"/>
                    <a:lumOff val="-28248"/>
                  </a:schemeClr>
                </a:solidFill>
                <a:latin typeface="+mn-lt"/>
                <a:ea typeface="+mn-ea"/>
                <a:cs typeface="+mn-cs"/>
                <a:sym typeface="Marker Felt"/>
              </a:defRPr>
            </a:pPr>
            <a:r>
              <a:rPr sz="2000" dirty="0">
                <a:latin typeface="Calibri"/>
                <a:cs typeface="Calibri"/>
              </a:rPr>
              <a:t>Mothers’ Day Garden Tour</a:t>
            </a:r>
            <a:r>
              <a:rPr sz="2000" b="0" dirty="0">
                <a:latin typeface="Calibri"/>
                <a:cs typeface="Calibri"/>
              </a:rPr>
              <a:t> (May)</a:t>
            </a:r>
          </a:p>
          <a:p>
            <a:pPr marL="268506" indent="-268506" defTabSz="280143">
              <a:lnSpc>
                <a:spcPct val="120000"/>
              </a:lnSpc>
              <a:spcBef>
                <a:spcPts val="0"/>
              </a:spcBef>
              <a:buSzPct val="135000"/>
              <a:buChar char="•"/>
              <a:defRPr sz="3007" b="1">
                <a:solidFill>
                  <a:schemeClr val="accent1">
                    <a:satOff val="-18790"/>
                    <a:lumOff val="-28248"/>
                  </a:schemeClr>
                </a:solidFill>
                <a:latin typeface="+mn-lt"/>
                <a:ea typeface="+mn-ea"/>
                <a:cs typeface="+mn-cs"/>
                <a:sym typeface="Marker Felt"/>
              </a:defRPr>
            </a:pPr>
            <a:r>
              <a:rPr sz="2000" dirty="0">
                <a:latin typeface="Calibri"/>
                <a:cs typeface="Calibri"/>
              </a:rPr>
              <a:t>Calendar and Gardening Guide</a:t>
            </a:r>
          </a:p>
        </p:txBody>
      </p:sp>
      <p:sp>
        <p:nvSpPr>
          <p:cNvPr id="259" name="Where to Find Us"/>
          <p:cNvSpPr txBox="1">
            <a:spLocks noGrp="1"/>
          </p:cNvSpPr>
          <p:nvPr>
            <p:ph type="title"/>
          </p:nvPr>
        </p:nvSpPr>
        <p:spPr>
          <a:prstGeom prst="rect">
            <a:avLst/>
          </a:prstGeom>
        </p:spPr>
        <p:txBody>
          <a:bodyPr/>
          <a:lstStyle/>
          <a:p>
            <a:r>
              <a:t>Where to Find Us</a:t>
            </a:r>
          </a:p>
        </p:txBody>
      </p:sp>
      <p:grpSp>
        <p:nvGrpSpPr>
          <p:cNvPr id="8" name="Group"/>
          <p:cNvGrpSpPr/>
          <p:nvPr/>
        </p:nvGrpSpPr>
        <p:grpSpPr>
          <a:xfrm>
            <a:off x="2281491" y="5996844"/>
            <a:ext cx="4759237" cy="677173"/>
            <a:chOff x="0" y="0"/>
            <a:chExt cx="6768691" cy="963089"/>
          </a:xfrm>
        </p:grpSpPr>
        <p:pic>
          <p:nvPicPr>
            <p:cNvPr id="9" name="ANR_subbrands_horizontal_MG.png" descr="ANR_subbrands_horizontal_MG.png"/>
            <p:cNvPicPr>
              <a:picLocks noChangeAspect="1"/>
            </p:cNvPicPr>
            <p:nvPr/>
          </p:nvPicPr>
          <p:blipFill>
            <a:blip r:embed="rId2">
              <a:extLst/>
            </a:blip>
            <a:stretch>
              <a:fillRect/>
            </a:stretch>
          </p:blipFill>
          <p:spPr>
            <a:xfrm>
              <a:off x="0" y="0"/>
              <a:ext cx="6768692" cy="963090"/>
            </a:xfrm>
            <a:prstGeom prst="rect">
              <a:avLst/>
            </a:prstGeom>
            <a:ln w="12700" cap="flat">
              <a:noFill/>
              <a:miter lim="400000"/>
            </a:ln>
            <a:effectLst/>
          </p:spPr>
        </p:pic>
        <p:sp>
          <p:nvSpPr>
            <p:cNvPr id="10" name="Placer County"/>
            <p:cNvSpPr txBox="1"/>
            <p:nvPr/>
          </p:nvSpPr>
          <p:spPr>
            <a:xfrm>
              <a:off x="4041926" y="229038"/>
              <a:ext cx="1469793" cy="3341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1700">
                  <a:solidFill>
                    <a:srgbClr val="004687"/>
                  </a:solidFill>
                  <a:latin typeface="Times New Roman"/>
                  <a:ea typeface="Times New Roman"/>
                  <a:cs typeface="Times New Roman"/>
                  <a:sym typeface="Times New Roman"/>
                </a:defRPr>
              </a:lvl1pPr>
            </a:lstStyle>
            <a:p>
              <a:r>
                <a:rPr sz="1195" dirty="0"/>
                <a:t>Placer County</a:t>
              </a:r>
            </a:p>
          </p:txBody>
        </p:sp>
      </p:grpSp>
    </p:spTree>
    <p:extLst>
      <p:ext uri="{BB962C8B-B14F-4D97-AF65-F5344CB8AC3E}">
        <p14:creationId xmlns:p14="http://schemas.microsoft.com/office/powerpoint/2010/main" val="367179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ontact us!…"/>
          <p:cNvSpPr txBox="1">
            <a:spLocks noGrp="1"/>
          </p:cNvSpPr>
          <p:nvPr>
            <p:ph idx="1"/>
          </p:nvPr>
        </p:nvSpPr>
        <p:spPr>
          <a:xfrm>
            <a:off x="872067" y="2286000"/>
            <a:ext cx="7408333" cy="3840163"/>
          </a:xfrm>
          <a:prstGeom prst="rect">
            <a:avLst/>
          </a:prstGeom>
        </p:spPr>
        <p:txBody>
          <a:bodyPr>
            <a:normAutofit/>
          </a:bodyPr>
          <a:lstStyle/>
          <a:p>
            <a:pPr marL="0" marR="28573" indent="216089" algn="ctr" defTabSz="642915">
              <a:spcBef>
                <a:spcPts val="0"/>
              </a:spcBef>
              <a:buSzTx/>
              <a:buNone/>
              <a:defRPr sz="5400" b="1">
                <a:solidFill>
                  <a:schemeClr val="accent5">
                    <a:hueOff val="-188353"/>
                    <a:satOff val="-10165"/>
                    <a:lumOff val="-10285"/>
                  </a:schemeClr>
                </a:solidFill>
                <a:uFill>
                  <a:solidFill>
                    <a:srgbClr val="945200"/>
                  </a:solidFill>
                </a:uFill>
                <a:latin typeface="+mn-lt"/>
                <a:ea typeface="+mn-ea"/>
                <a:cs typeface="+mn-cs"/>
                <a:sym typeface="Marker Felt"/>
              </a:defRPr>
            </a:pPr>
            <a:r>
              <a:rPr dirty="0">
                <a:solidFill>
                  <a:schemeClr val="accent6">
                    <a:lumMod val="75000"/>
                  </a:schemeClr>
                </a:solidFill>
              </a:rPr>
              <a:t>Contact us!</a:t>
            </a:r>
          </a:p>
          <a:p>
            <a:pPr marL="0" marR="28573" indent="216089" algn="ctr" defTabSz="642915">
              <a:spcBef>
                <a:spcPts val="0"/>
              </a:spcBef>
              <a:buSzTx/>
              <a:buNone/>
              <a:defRPr sz="3200" b="1">
                <a:solidFill>
                  <a:srgbClr val="011993"/>
                </a:solidFill>
                <a:uFill>
                  <a:solidFill>
                    <a:srgbClr val="945200"/>
                  </a:solidFill>
                </a:uFill>
                <a:latin typeface="+mn-lt"/>
                <a:ea typeface="+mn-ea"/>
                <a:cs typeface="+mn-cs"/>
                <a:sym typeface="Marker Felt"/>
              </a:defRPr>
            </a:pPr>
            <a:r>
              <a:rPr dirty="0" smtClean="0">
                <a:solidFill>
                  <a:srgbClr val="424242"/>
                </a:solidFill>
              </a:rPr>
              <a:t>Master </a:t>
            </a:r>
            <a:r>
              <a:rPr dirty="0">
                <a:solidFill>
                  <a:srgbClr val="424242"/>
                </a:solidFill>
              </a:rPr>
              <a:t>Gardener Hotline</a:t>
            </a:r>
            <a:r>
              <a:rPr dirty="0"/>
              <a:t>:  530 889-7388</a:t>
            </a:r>
          </a:p>
          <a:p>
            <a:pPr marL="0" marR="28573" indent="216089" algn="ctr" defTabSz="642915">
              <a:spcBef>
                <a:spcPts val="0"/>
              </a:spcBef>
              <a:buSzTx/>
              <a:buNone/>
              <a:defRPr sz="3200" b="1">
                <a:solidFill>
                  <a:srgbClr val="323539"/>
                </a:solidFill>
                <a:uFill>
                  <a:solidFill>
                    <a:srgbClr val="945200"/>
                  </a:solidFill>
                </a:uFill>
                <a:latin typeface="+mn-lt"/>
                <a:ea typeface="+mn-ea"/>
                <a:cs typeface="+mn-cs"/>
                <a:sym typeface="Marker Felt"/>
              </a:defRPr>
            </a:pPr>
            <a:r>
              <a:rPr dirty="0" smtClean="0"/>
              <a:t>Master </a:t>
            </a:r>
            <a:r>
              <a:rPr dirty="0"/>
              <a:t>Gardener website: </a:t>
            </a:r>
            <a:r>
              <a:rPr u="sng" dirty="0">
                <a:solidFill>
                  <a:srgbClr val="0000FF"/>
                </a:solidFill>
                <a:uFill>
                  <a:solidFill>
                    <a:srgbClr val="0000FF"/>
                  </a:solidFill>
                </a:uFill>
              </a:rPr>
              <a:t>pcmg.ucanr.org</a:t>
            </a:r>
          </a:p>
          <a:p>
            <a:pPr marL="0" marR="28573" indent="216089" defTabSz="642915">
              <a:spcBef>
                <a:spcPts val="0"/>
              </a:spcBef>
              <a:buSzTx/>
              <a:buNone/>
              <a:defRPr sz="2400" b="1">
                <a:solidFill>
                  <a:srgbClr val="323539"/>
                </a:solidFill>
                <a:uFill>
                  <a:solidFill>
                    <a:srgbClr val="945200"/>
                  </a:solidFill>
                </a:uFill>
                <a:latin typeface="+mn-lt"/>
                <a:ea typeface="+mn-ea"/>
                <a:cs typeface="+mn-cs"/>
                <a:sym typeface="Marker Felt"/>
              </a:defRPr>
            </a:pPr>
            <a:endParaRPr u="sng" dirty="0" smtClean="0">
              <a:solidFill>
                <a:srgbClr val="0000FF"/>
              </a:solidFill>
              <a:uFill>
                <a:solidFill>
                  <a:srgbClr val="0000FF"/>
                </a:solidFill>
              </a:uFill>
            </a:endParaRPr>
          </a:p>
          <a:p>
            <a:pPr marL="0" marR="28573" indent="216089" algn="ctr" defTabSz="642915">
              <a:spcBef>
                <a:spcPts val="0"/>
              </a:spcBef>
              <a:buSzTx/>
              <a:buNone/>
              <a:defRPr b="1" u="sng">
                <a:solidFill>
                  <a:srgbClr val="011993"/>
                </a:solidFill>
                <a:uFill>
                  <a:solidFill>
                    <a:srgbClr val="945200"/>
                  </a:solidFill>
                </a:uFill>
                <a:latin typeface="+mn-lt"/>
                <a:ea typeface="+mn-ea"/>
                <a:cs typeface="+mn-cs"/>
                <a:sym typeface="Marker Felt"/>
              </a:defRPr>
            </a:pPr>
            <a:r>
              <a:rPr dirty="0" smtClean="0"/>
              <a:t>Listed </a:t>
            </a:r>
            <a:r>
              <a:rPr dirty="0"/>
              <a:t>on your Handout</a:t>
            </a:r>
          </a:p>
        </p:txBody>
      </p:sp>
      <p:sp>
        <p:nvSpPr>
          <p:cNvPr id="265" name="Where to Find Us"/>
          <p:cNvSpPr txBox="1">
            <a:spLocks noGrp="1"/>
          </p:cNvSpPr>
          <p:nvPr>
            <p:ph type="title"/>
          </p:nvPr>
        </p:nvSpPr>
        <p:spPr>
          <a:prstGeom prst="rect">
            <a:avLst/>
          </a:prstGeom>
        </p:spPr>
        <p:txBody>
          <a:bodyPr/>
          <a:lstStyle/>
          <a:p>
            <a:r>
              <a:t>Where to Find Us</a:t>
            </a:r>
          </a:p>
        </p:txBody>
      </p:sp>
      <p:grpSp>
        <p:nvGrpSpPr>
          <p:cNvPr id="8" name="Group"/>
          <p:cNvGrpSpPr/>
          <p:nvPr/>
        </p:nvGrpSpPr>
        <p:grpSpPr>
          <a:xfrm>
            <a:off x="2281491" y="5996844"/>
            <a:ext cx="4759237" cy="677173"/>
            <a:chOff x="0" y="0"/>
            <a:chExt cx="6768691" cy="963089"/>
          </a:xfrm>
        </p:grpSpPr>
        <p:pic>
          <p:nvPicPr>
            <p:cNvPr id="9" name="ANR_subbrands_horizontal_MG.png" descr="ANR_subbrands_horizontal_MG.png"/>
            <p:cNvPicPr>
              <a:picLocks noChangeAspect="1"/>
            </p:cNvPicPr>
            <p:nvPr/>
          </p:nvPicPr>
          <p:blipFill>
            <a:blip r:embed="rId3">
              <a:extLst/>
            </a:blip>
            <a:stretch>
              <a:fillRect/>
            </a:stretch>
          </p:blipFill>
          <p:spPr>
            <a:xfrm>
              <a:off x="0" y="0"/>
              <a:ext cx="6768692" cy="963090"/>
            </a:xfrm>
            <a:prstGeom prst="rect">
              <a:avLst/>
            </a:prstGeom>
            <a:ln w="12700" cap="flat">
              <a:noFill/>
              <a:miter lim="400000"/>
            </a:ln>
            <a:effectLst/>
          </p:spPr>
        </p:pic>
        <p:sp>
          <p:nvSpPr>
            <p:cNvPr id="10" name="Placer County"/>
            <p:cNvSpPr txBox="1"/>
            <p:nvPr/>
          </p:nvSpPr>
          <p:spPr>
            <a:xfrm>
              <a:off x="4041926" y="229038"/>
              <a:ext cx="1469793" cy="3341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1700">
                  <a:solidFill>
                    <a:srgbClr val="004687"/>
                  </a:solidFill>
                  <a:latin typeface="Times New Roman"/>
                  <a:ea typeface="Times New Roman"/>
                  <a:cs typeface="Times New Roman"/>
                  <a:sym typeface="Times New Roman"/>
                </a:defRPr>
              </a:lvl1pPr>
            </a:lstStyle>
            <a:p>
              <a:r>
                <a:rPr sz="1195"/>
                <a:t>Placer County</a:t>
              </a:r>
            </a:p>
          </p:txBody>
        </p:sp>
      </p:grpSp>
    </p:spTree>
    <p:extLst>
      <p:ext uri="{BB962C8B-B14F-4D97-AF65-F5344CB8AC3E}">
        <p14:creationId xmlns:p14="http://schemas.microsoft.com/office/powerpoint/2010/main" val="1786466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Image" descr="Image"/>
          <p:cNvPicPr>
            <a:picLocks noChangeAspect="1"/>
          </p:cNvPicPr>
          <p:nvPr/>
        </p:nvPicPr>
        <p:blipFill>
          <a:blip r:embed="rId3">
            <a:extLst/>
          </a:blip>
          <a:stretch>
            <a:fillRect/>
          </a:stretch>
        </p:blipFill>
        <p:spPr>
          <a:xfrm>
            <a:off x="361653" y="616149"/>
            <a:ext cx="8706445" cy="5625703"/>
          </a:xfrm>
          <a:prstGeom prst="rect">
            <a:avLst/>
          </a:prstGeom>
          <a:ln w="12700">
            <a:miter lim="400000"/>
          </a:ln>
        </p:spPr>
      </p:pic>
      <p:sp>
        <p:nvSpPr>
          <p:cNvPr id="277" name="Arrow"/>
          <p:cNvSpPr/>
          <p:nvPr/>
        </p:nvSpPr>
        <p:spPr>
          <a:xfrm rot="12800537" flipH="1">
            <a:off x="3323081" y="1959924"/>
            <a:ext cx="1938894" cy="476239"/>
          </a:xfrm>
          <a:prstGeom prst="rightArrow">
            <a:avLst>
              <a:gd name="adj1" fmla="val 32000"/>
              <a:gd name="adj2" fmla="val 120003"/>
            </a:avLst>
          </a:prstGeom>
          <a:solidFill>
            <a:schemeClr val="accent5">
              <a:hueOff val="-188353"/>
              <a:satOff val="-10165"/>
              <a:lumOff val="-10285"/>
            </a:schemeClr>
          </a:solidFill>
          <a:ln w="12700">
            <a:miter lim="400000"/>
          </a:ln>
        </p:spPr>
        <p:txBody>
          <a:bodyPr lIns="35717" tIns="35717" rIns="35717" bIns="35717" anchor="ctr"/>
          <a:lstStyle/>
          <a:p>
            <a:pPr>
              <a:defRPr>
                <a:solidFill>
                  <a:srgbClr val="FFFFFF"/>
                </a:solidFill>
                <a:effectLst>
                  <a:outerShdw blurRad="25400" dist="12700" dir="5400000" rotWithShape="0">
                    <a:srgbClr val="000000">
                      <a:alpha val="30000"/>
                    </a:srgbClr>
                  </a:outerShdw>
                </a:effectLst>
                <a:latin typeface="+mn-lt"/>
                <a:ea typeface="+mn-ea"/>
                <a:cs typeface="+mn-cs"/>
                <a:sym typeface="Marker Felt"/>
              </a:defRPr>
            </a:pPr>
            <a:endParaRPr/>
          </a:p>
        </p:txBody>
      </p:sp>
      <p:pic>
        <p:nvPicPr>
          <p:cNvPr id="4" name="Image" descr="Image"/>
          <p:cNvPicPr>
            <a:picLocks noChangeAspect="1"/>
          </p:cNvPicPr>
          <p:nvPr/>
        </p:nvPicPr>
        <p:blipFill>
          <a:blip r:embed="rId3">
            <a:extLst/>
          </a:blip>
          <a:stretch>
            <a:fillRect/>
          </a:stretch>
        </p:blipFill>
        <p:spPr>
          <a:xfrm>
            <a:off x="514053" y="768549"/>
            <a:ext cx="8706445" cy="5625703"/>
          </a:xfrm>
          <a:prstGeom prst="rect">
            <a:avLst/>
          </a:prstGeom>
          <a:ln w="12700">
            <a:miter lim="400000"/>
          </a:ln>
        </p:spPr>
      </p:pic>
    </p:spTree>
    <p:extLst>
      <p:ext uri="{BB962C8B-B14F-4D97-AF65-F5344CB8AC3E}">
        <p14:creationId xmlns:p14="http://schemas.microsoft.com/office/powerpoint/2010/main" val="1645682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175" y="1895231"/>
            <a:ext cx="7612064" cy="4532923"/>
          </a:xfrm>
        </p:spPr>
        <p:txBody>
          <a:bodyPr>
            <a:noAutofit/>
          </a:bodyPr>
          <a:lstStyle/>
          <a:p>
            <a:r>
              <a:rPr lang="en-US" dirty="0" smtClean="0"/>
              <a:t>HISTORY</a:t>
            </a:r>
          </a:p>
          <a:p>
            <a:r>
              <a:rPr lang="en-US" dirty="0" smtClean="0"/>
              <a:t>FAMILY </a:t>
            </a:r>
          </a:p>
          <a:p>
            <a:r>
              <a:rPr lang="en-US" dirty="0" smtClean="0"/>
              <a:t>PROPAGATION </a:t>
            </a:r>
          </a:p>
          <a:p>
            <a:pPr lvl="1"/>
            <a:r>
              <a:rPr lang="en-US" dirty="0" smtClean="0"/>
              <a:t>CUTTINGS</a:t>
            </a:r>
          </a:p>
          <a:p>
            <a:pPr lvl="1"/>
            <a:r>
              <a:rPr lang="en-US" dirty="0" smtClean="0"/>
              <a:t>DIVISION</a:t>
            </a:r>
          </a:p>
          <a:p>
            <a:pPr lvl="1"/>
            <a:r>
              <a:rPr lang="en-US" dirty="0" smtClean="0"/>
              <a:t>SEEDS</a:t>
            </a:r>
          </a:p>
          <a:p>
            <a:r>
              <a:rPr lang="en-US" dirty="0" smtClean="0"/>
              <a:t>FRIENDS AND FOES</a:t>
            </a:r>
          </a:p>
          <a:p>
            <a:r>
              <a:rPr lang="en-US" dirty="0" smtClean="0"/>
              <a:t>END</a:t>
            </a:r>
          </a:p>
          <a:p>
            <a:endParaRPr lang="en-US" dirty="0"/>
          </a:p>
        </p:txBody>
      </p:sp>
      <p:sp>
        <p:nvSpPr>
          <p:cNvPr id="2" name="Title 1"/>
          <p:cNvSpPr>
            <a:spLocks noGrp="1"/>
          </p:cNvSpPr>
          <p:nvPr>
            <p:ph type="title"/>
          </p:nvPr>
        </p:nvSpPr>
        <p:spPr/>
        <p:txBody>
          <a:bodyPr/>
          <a:lstStyle/>
          <a:p>
            <a:r>
              <a:rPr lang="en-US" dirty="0" smtClean="0">
                <a:solidFill>
                  <a:schemeClr val="bg1"/>
                </a:solidFill>
              </a:rPr>
              <a:t>AGENDA</a:t>
            </a:r>
            <a:endParaRPr lang="en-US" dirty="0">
              <a:solidFill>
                <a:schemeClr val="bg1"/>
              </a:solidFill>
            </a:endParaRPr>
          </a:p>
        </p:txBody>
      </p:sp>
      <p:pic>
        <p:nvPicPr>
          <p:cNvPr id="5" name="Picture 4" descr="th-1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098" y="483944"/>
            <a:ext cx="981440" cy="1013162"/>
          </a:xfrm>
          <a:prstGeom prst="rect">
            <a:avLst/>
          </a:prstGeom>
        </p:spPr>
      </p:pic>
    </p:spTree>
    <p:extLst>
      <p:ext uri="{BB962C8B-B14F-4D97-AF65-F5344CB8AC3E}">
        <p14:creationId xmlns:p14="http://schemas.microsoft.com/office/powerpoint/2010/main" val="42848934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2998" y="3048001"/>
            <a:ext cx="9040689" cy="3184769"/>
          </a:xfrm>
        </p:spPr>
        <p:txBody>
          <a:bodyPr anchor="t"/>
          <a:lstStyle/>
          <a:p>
            <a:r>
              <a:rPr lang="en-US" sz="2400" dirty="0">
                <a:solidFill>
                  <a:schemeClr val="bg1"/>
                </a:solidFill>
              </a:rPr>
              <a:t/>
            </a:r>
            <a:br>
              <a:rPr lang="en-US" sz="2400" dirty="0">
                <a:solidFill>
                  <a:schemeClr val="bg1"/>
                </a:solidFill>
              </a:rPr>
            </a:br>
            <a:endParaRPr lang="en-US" sz="2400" dirty="0">
              <a:solidFill>
                <a:schemeClr val="tx1">
                  <a:lumMod val="85000"/>
                  <a:lumOff val="15000"/>
                </a:schemeClr>
              </a:solidFill>
            </a:endParaRPr>
          </a:p>
        </p:txBody>
      </p:sp>
      <p:sp>
        <p:nvSpPr>
          <p:cNvPr id="3" name="Subtitle 2"/>
          <p:cNvSpPr>
            <a:spLocks noGrp="1"/>
          </p:cNvSpPr>
          <p:nvPr>
            <p:ph type="subTitle" idx="1"/>
          </p:nvPr>
        </p:nvSpPr>
        <p:spPr>
          <a:xfrm>
            <a:off x="12842084" y="1270001"/>
            <a:ext cx="7196328" cy="1778000"/>
          </a:xfrm>
        </p:spPr>
        <p:txBody>
          <a:bodyPr/>
          <a:lstStyle/>
          <a:p>
            <a:endParaRPr lang="en-US" dirty="0"/>
          </a:p>
        </p:txBody>
      </p:sp>
      <p:pic>
        <p:nvPicPr>
          <p:cNvPr id="2" name="Picture 1" descr="th-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10" y="110026"/>
            <a:ext cx="1200150" cy="1343025"/>
          </a:xfrm>
          <a:prstGeom prst="rect">
            <a:avLst/>
          </a:prstGeom>
        </p:spPr>
      </p:pic>
      <p:pic>
        <p:nvPicPr>
          <p:cNvPr id="7" name="Picture 6" descr="th-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460" y="923926"/>
            <a:ext cx="1323975" cy="1200150"/>
          </a:xfrm>
          <a:prstGeom prst="rect">
            <a:avLst/>
          </a:prstGeom>
        </p:spPr>
      </p:pic>
      <p:pic>
        <p:nvPicPr>
          <p:cNvPr id="8" name="Picture 7" descr="th-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5156" y="1256079"/>
            <a:ext cx="1200150" cy="1200150"/>
          </a:xfrm>
          <a:prstGeom prst="rect">
            <a:avLst/>
          </a:prstGeom>
        </p:spPr>
      </p:pic>
      <p:pic>
        <p:nvPicPr>
          <p:cNvPr id="10" name="Picture 9" descr="1194985230734149338giardinaggio.svg.thum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7539" y="293077"/>
            <a:ext cx="2794000" cy="2631848"/>
          </a:xfrm>
          <a:prstGeom prst="rect">
            <a:avLst/>
          </a:prstGeom>
        </p:spPr>
      </p:pic>
      <p:sp>
        <p:nvSpPr>
          <p:cNvPr id="9" name="TextBox 8"/>
          <p:cNvSpPr txBox="1"/>
          <p:nvPr/>
        </p:nvSpPr>
        <p:spPr>
          <a:xfrm>
            <a:off x="2392973" y="216040"/>
            <a:ext cx="3722565" cy="954107"/>
          </a:xfrm>
          <a:prstGeom prst="rect">
            <a:avLst/>
          </a:prstGeom>
          <a:noFill/>
        </p:spPr>
        <p:txBody>
          <a:bodyPr wrap="square" rtlCol="0">
            <a:spAutoFit/>
          </a:bodyPr>
          <a:lstStyle/>
          <a:p>
            <a:r>
              <a:rPr lang="en-US" sz="4000" dirty="0" smtClean="0">
                <a:solidFill>
                  <a:schemeClr val="bg1"/>
                </a:solidFill>
              </a:rPr>
              <a:t>      HISTORY</a:t>
            </a:r>
          </a:p>
          <a:p>
            <a:r>
              <a:rPr lang="en-US" sz="1100" dirty="0" smtClean="0">
                <a:solidFill>
                  <a:schemeClr val="bg1"/>
                </a:solidFill>
              </a:rPr>
              <a:t>                                      </a:t>
            </a:r>
            <a:r>
              <a:rPr lang="en-US" sz="1600" dirty="0" smtClean="0">
                <a:solidFill>
                  <a:schemeClr val="bg1"/>
                </a:solidFill>
              </a:rPr>
              <a:t> </a:t>
            </a:r>
            <a:endParaRPr lang="en-US" sz="1600" dirty="0">
              <a:solidFill>
                <a:schemeClr val="bg1"/>
              </a:solidFill>
            </a:endParaRPr>
          </a:p>
        </p:txBody>
      </p:sp>
      <p:sp>
        <p:nvSpPr>
          <p:cNvPr id="11" name="Rectangle 10"/>
          <p:cNvSpPr/>
          <p:nvPr/>
        </p:nvSpPr>
        <p:spPr>
          <a:xfrm>
            <a:off x="2286000" y="2274838"/>
            <a:ext cx="4572000" cy="646331"/>
          </a:xfrm>
          <a:prstGeom prst="rect">
            <a:avLst/>
          </a:prstGeom>
        </p:spPr>
        <p:txBody>
          <a:bodyPr>
            <a:spAutoFit/>
          </a:bodyPr>
          <a:lstStyle/>
          <a:p>
            <a:r>
              <a:rPr lang="en-US" dirty="0">
                <a:solidFill>
                  <a:schemeClr val="bg1"/>
                </a:solidFill>
              </a:rPr>
              <a:t/>
            </a:r>
            <a:br>
              <a:rPr lang="en-US" dirty="0">
                <a:solidFill>
                  <a:schemeClr val="bg1"/>
                </a:solidFill>
              </a:rPr>
            </a:br>
            <a:endParaRPr lang="en-US" dirty="0"/>
          </a:p>
        </p:txBody>
      </p:sp>
      <p:sp>
        <p:nvSpPr>
          <p:cNvPr id="12" name="Rectangle 11"/>
          <p:cNvSpPr/>
          <p:nvPr/>
        </p:nvSpPr>
        <p:spPr>
          <a:xfrm>
            <a:off x="1035538" y="2413338"/>
            <a:ext cx="7952152" cy="3600986"/>
          </a:xfrm>
          <a:prstGeom prst="rect">
            <a:avLst/>
          </a:prstGeom>
        </p:spPr>
        <p:txBody>
          <a:bodyPr wrap="square">
            <a:spAutoFit/>
          </a:bodyPr>
          <a:lstStyle/>
          <a:p>
            <a:endParaRPr lang="en-US" dirty="0" smtClean="0">
              <a:solidFill>
                <a:schemeClr val="bg1"/>
              </a:solidFill>
            </a:endParaRPr>
          </a:p>
          <a:p>
            <a:endParaRPr lang="en-US" dirty="0">
              <a:solidFill>
                <a:schemeClr val="bg1"/>
              </a:solidFill>
            </a:endParaRPr>
          </a:p>
          <a:p>
            <a:endParaRPr lang="en-US" sz="2400" dirty="0" smtClean="0">
              <a:solidFill>
                <a:schemeClr val="bg1"/>
              </a:solidFill>
            </a:endParaRPr>
          </a:p>
          <a:p>
            <a:r>
              <a:rPr lang="en-US" sz="2400" dirty="0" smtClean="0">
                <a:solidFill>
                  <a:schemeClr val="bg1"/>
                </a:solidFill>
              </a:rPr>
              <a:t>IN </a:t>
            </a:r>
            <a:r>
              <a:rPr lang="en-US" sz="2400" dirty="0">
                <a:solidFill>
                  <a:schemeClr val="bg1"/>
                </a:solidFill>
              </a:rPr>
              <a:t>JAPAN, THE IMPERIAL ORDER OF THE </a:t>
            </a:r>
            <a:r>
              <a:rPr lang="en-US" sz="2400" dirty="0" smtClean="0">
                <a:solidFill>
                  <a:schemeClr val="bg1"/>
                </a:solidFill>
              </a:rPr>
              <a:t>CHRYSANTHEMUM </a:t>
            </a:r>
            <a:r>
              <a:rPr lang="en-US" sz="2400" dirty="0">
                <a:solidFill>
                  <a:schemeClr val="bg1"/>
                </a:solidFill>
              </a:rPr>
              <a:t>IS THE HIGHEST ORDER OF  CHIVALRY.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JAPAN </a:t>
            </a:r>
            <a:r>
              <a:rPr lang="en-US" sz="2400" dirty="0">
                <a:solidFill>
                  <a:schemeClr val="bg1"/>
                </a:solidFill>
              </a:rPr>
              <a:t>ALSO </a:t>
            </a:r>
            <a:r>
              <a:rPr lang="en-US" sz="2400" dirty="0" smtClean="0">
                <a:solidFill>
                  <a:schemeClr val="bg1"/>
                </a:solidFill>
              </a:rPr>
              <a:t>HAS </a:t>
            </a:r>
            <a:r>
              <a:rPr lang="en-US" sz="2400" dirty="0">
                <a:solidFill>
                  <a:schemeClr val="bg1"/>
                </a:solidFill>
              </a:rPr>
              <a:t>A NATIONAL CHRYANTHEMUM DAY CALLED THE FESTIVAL OF HAPPINESS</a:t>
            </a:r>
            <a:br>
              <a:rPr lang="en-US" sz="2400" dirty="0">
                <a:solidFill>
                  <a:schemeClr val="bg1"/>
                </a:solidFill>
              </a:rPr>
            </a:br>
            <a:endParaRPr lang="en-US" sz="2400" dirty="0"/>
          </a:p>
        </p:txBody>
      </p:sp>
    </p:spTree>
    <p:extLst>
      <p:ext uri="{BB962C8B-B14F-4D97-AF65-F5344CB8AC3E}">
        <p14:creationId xmlns:p14="http://schemas.microsoft.com/office/powerpoint/2010/main" val="40164484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144017"/>
            <a:ext cx="7612063" cy="1417638"/>
          </a:xfrm>
        </p:spPr>
        <p:txBody>
          <a:bodyPr/>
          <a:lstStyle/>
          <a:p>
            <a:r>
              <a:rPr lang="en-US" dirty="0" smtClean="0">
                <a:solidFill>
                  <a:schemeClr val="bg1"/>
                </a:solidFill>
              </a:rPr>
              <a:t>FAMILY</a:t>
            </a:r>
            <a:endParaRPr lang="en-US" dirty="0">
              <a:solidFill>
                <a:schemeClr val="bg1"/>
              </a:solidFill>
            </a:endParaRPr>
          </a:p>
        </p:txBody>
      </p:sp>
      <p:pic>
        <p:nvPicPr>
          <p:cNvPr id="9" name="Picture 8" descr="pink-growing-flowe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3" y="42495"/>
            <a:ext cx="2208842" cy="2028119"/>
          </a:xfrm>
          <a:prstGeom prst="rect">
            <a:avLst/>
          </a:prstGeom>
        </p:spPr>
      </p:pic>
      <p:sp>
        <p:nvSpPr>
          <p:cNvPr id="3" name="Content Placeholder 2"/>
          <p:cNvSpPr>
            <a:spLocks noGrp="1"/>
          </p:cNvSpPr>
          <p:nvPr>
            <p:ph idx="1"/>
          </p:nvPr>
        </p:nvSpPr>
        <p:spPr/>
        <p:txBody>
          <a:bodyPr>
            <a:normAutofit/>
          </a:bodyPr>
          <a:lstStyle/>
          <a:p>
            <a:r>
              <a:rPr lang="en-US" sz="3200" dirty="0" smtClean="0"/>
              <a:t>Chrysanthemums are highly evolved flowering plants of the </a:t>
            </a:r>
            <a:r>
              <a:rPr lang="en-US" sz="3200" dirty="0" err="1" smtClean="0"/>
              <a:t>Asteraceae</a:t>
            </a:r>
            <a:r>
              <a:rPr lang="en-US" sz="3200" dirty="0" smtClean="0"/>
              <a:t> Family and are related to dahlias, sunflowers, marigolds, zinnias and cosmos</a:t>
            </a:r>
            <a:endParaRPr lang="en-US" sz="3200" dirty="0"/>
          </a:p>
        </p:txBody>
      </p:sp>
    </p:spTree>
    <p:extLst>
      <p:ext uri="{BB962C8B-B14F-4D97-AF65-F5344CB8AC3E}">
        <p14:creationId xmlns:p14="http://schemas.microsoft.com/office/powerpoint/2010/main" val="30652096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89538" y="2070846"/>
            <a:ext cx="7087701" cy="4182035"/>
          </a:xfrm>
        </p:spPr>
        <p:txBody>
          <a:bodyPr>
            <a:normAutofit/>
          </a:bodyPr>
          <a:lstStyle/>
          <a:p>
            <a:r>
              <a:rPr lang="en-US" sz="3600" dirty="0" smtClean="0"/>
              <a:t>BY CUTTINGS</a:t>
            </a:r>
          </a:p>
          <a:p>
            <a:endParaRPr lang="en-US" sz="3600" dirty="0" smtClean="0"/>
          </a:p>
          <a:p>
            <a:r>
              <a:rPr lang="en-US" sz="3600" dirty="0" smtClean="0"/>
              <a:t>BY DIVISION</a:t>
            </a:r>
          </a:p>
          <a:p>
            <a:endParaRPr lang="en-US" sz="3600" dirty="0" smtClean="0"/>
          </a:p>
          <a:p>
            <a:r>
              <a:rPr lang="en-US" sz="3600" dirty="0" smtClean="0"/>
              <a:t>BY SEEDS</a:t>
            </a:r>
          </a:p>
          <a:p>
            <a:pPr marL="0" indent="0">
              <a:buNone/>
            </a:pPr>
            <a:endParaRPr lang="en-US" dirty="0" smtClean="0"/>
          </a:p>
          <a:p>
            <a:endParaRPr lang="en-US" dirty="0"/>
          </a:p>
        </p:txBody>
      </p:sp>
      <p:sp>
        <p:nvSpPr>
          <p:cNvPr id="2" name="Title 1"/>
          <p:cNvSpPr>
            <a:spLocks noGrp="1"/>
          </p:cNvSpPr>
          <p:nvPr>
            <p:ph type="title"/>
          </p:nvPr>
        </p:nvSpPr>
        <p:spPr/>
        <p:txBody>
          <a:bodyPr/>
          <a:lstStyle/>
          <a:p>
            <a:r>
              <a:rPr lang="en-US" dirty="0" smtClean="0">
                <a:solidFill>
                  <a:srgbClr val="FFFFFF"/>
                </a:solidFill>
              </a:rPr>
              <a:t>PROPAGATION</a:t>
            </a:r>
            <a:endParaRPr lang="en-US" dirty="0">
              <a:solidFill>
                <a:srgbClr val="FFFFFF"/>
              </a:solidFill>
            </a:endParaRPr>
          </a:p>
        </p:txBody>
      </p:sp>
      <p:pic>
        <p:nvPicPr>
          <p:cNvPr id="4" name="Picture 3" descr="ht109_38.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538" y="0"/>
            <a:ext cx="2520462" cy="1680308"/>
          </a:xfrm>
          <a:prstGeom prst="rect">
            <a:avLst/>
          </a:prstGeom>
        </p:spPr>
      </p:pic>
    </p:spTree>
    <p:extLst>
      <p:ext uri="{BB962C8B-B14F-4D97-AF65-F5344CB8AC3E}">
        <p14:creationId xmlns:p14="http://schemas.microsoft.com/office/powerpoint/2010/main" val="271002408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1797</TotalTime>
  <Words>941</Words>
  <Application>Microsoft Macintosh PowerPoint</Application>
  <PresentationFormat>On-screen Show (4:3)</PresentationFormat>
  <Paragraphs>174</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Waveform</vt:lpstr>
      <vt:lpstr>CARE AND PROPOGATION OF CHRYSANTHEMUMS</vt:lpstr>
      <vt:lpstr>Who are Master Gardeners?</vt:lpstr>
      <vt:lpstr>Where to Find Us</vt:lpstr>
      <vt:lpstr>Where to Find Us</vt:lpstr>
      <vt:lpstr>PowerPoint Presentation</vt:lpstr>
      <vt:lpstr>AGENDA</vt:lpstr>
      <vt:lpstr> </vt:lpstr>
      <vt:lpstr>FAMILY</vt:lpstr>
      <vt:lpstr>PROPAGATION</vt:lpstr>
      <vt:lpstr>PROPAGATION BY CUTTINGS</vt:lpstr>
      <vt:lpstr>PROPAGATION BY CUTTINGS</vt:lpstr>
      <vt:lpstr>PROPAGATION BY CUTTINGS CONTINUED</vt:lpstr>
      <vt:lpstr>PROPAGATION BY CUTTINGS CONTINUED</vt:lpstr>
      <vt:lpstr>PROPAGATION BY CUTTINGS CONTINUED</vt:lpstr>
      <vt:lpstr>DIVISION</vt:lpstr>
      <vt:lpstr>SEED PROPAGATION</vt:lpstr>
      <vt:lpstr>FRIENDS &amp; FOES</vt:lpstr>
      <vt:lpstr>THE FOES</vt:lpstr>
      <vt:lpstr>SHARING CULTIVARS</vt:lpstr>
      <vt:lpstr>RESOURCES</vt:lpstr>
      <vt:lpstr>THANK YOU AND HAPPY GARDENING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GARDENER</dc:title>
  <dc:creator>Lynne Gold</dc:creator>
  <cp:lastModifiedBy>Lynne Gold</cp:lastModifiedBy>
  <cp:revision>244</cp:revision>
  <cp:lastPrinted>2013-11-18T20:53:56Z</cp:lastPrinted>
  <dcterms:created xsi:type="dcterms:W3CDTF">2013-03-15T00:45:23Z</dcterms:created>
  <dcterms:modified xsi:type="dcterms:W3CDTF">2018-08-16T18:34:08Z</dcterms:modified>
</cp:coreProperties>
</file>