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9" r:id="rId3"/>
  </p:sldMasterIdLst>
  <p:notesMasterIdLst>
    <p:notesMasterId r:id="rId51"/>
  </p:notesMasterIdLst>
  <p:handoutMasterIdLst>
    <p:handoutMasterId r:id="rId52"/>
  </p:handoutMasterIdLst>
  <p:sldIdLst>
    <p:sldId id="262" r:id="rId4"/>
    <p:sldId id="263" r:id="rId5"/>
    <p:sldId id="265" r:id="rId6"/>
    <p:sldId id="269" r:id="rId7"/>
    <p:sldId id="267" r:id="rId8"/>
    <p:sldId id="268" r:id="rId9"/>
    <p:sldId id="271" r:id="rId10"/>
    <p:sldId id="272" r:id="rId11"/>
    <p:sldId id="273" r:id="rId12"/>
    <p:sldId id="312" r:id="rId13"/>
    <p:sldId id="274" r:id="rId14"/>
    <p:sldId id="275" r:id="rId15"/>
    <p:sldId id="314" r:id="rId16"/>
    <p:sldId id="313"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0" r:id="rId30"/>
    <p:sldId id="291" r:id="rId31"/>
    <p:sldId id="292" r:id="rId32"/>
    <p:sldId id="288" r:id="rId33"/>
    <p:sldId id="293" r:id="rId34"/>
    <p:sldId id="294" r:id="rId35"/>
    <p:sldId id="296" r:id="rId36"/>
    <p:sldId id="297" r:id="rId37"/>
    <p:sldId id="300" r:id="rId38"/>
    <p:sldId id="301" r:id="rId39"/>
    <p:sldId id="302" r:id="rId40"/>
    <p:sldId id="303" r:id="rId41"/>
    <p:sldId id="311" r:id="rId42"/>
    <p:sldId id="304" r:id="rId43"/>
    <p:sldId id="305" r:id="rId44"/>
    <p:sldId id="306" r:id="rId45"/>
    <p:sldId id="307" r:id="rId46"/>
    <p:sldId id="308" r:id="rId47"/>
    <p:sldId id="309" r:id="rId48"/>
    <p:sldId id="310" r:id="rId49"/>
    <p:sldId id="270" r:id="rId50"/>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9302" autoAdjust="0"/>
  </p:normalViewPr>
  <p:slideViewPr>
    <p:cSldViewPr>
      <p:cViewPr varScale="1">
        <p:scale>
          <a:sx n="75" d="100"/>
          <a:sy n="75" d="100"/>
        </p:scale>
        <p:origin x="95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1776" y="-90"/>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1962"/>
          </a:xfrm>
          <a:prstGeom prst="rect">
            <a:avLst/>
          </a:prstGeom>
        </p:spPr>
        <p:txBody>
          <a:bodyPr vert="horz" lIns="91440" tIns="45720" rIns="91440" bIns="45720" rtlCol="0"/>
          <a:lstStyle>
            <a:lvl1pPr algn="r">
              <a:defRPr sz="1200"/>
            </a:lvl1pPr>
          </a:lstStyle>
          <a:p>
            <a:fld id="{076B3FA4-DBAA-4EA7-8A79-5D496AB929E0}" type="datetimeFigureOut">
              <a:rPr lang="en-US" smtClean="0"/>
              <a:pPr/>
              <a:t>2/9/2022</a:t>
            </a:fld>
            <a:endParaRPr lang="en-US"/>
          </a:p>
        </p:txBody>
      </p:sp>
      <p:sp>
        <p:nvSpPr>
          <p:cNvPr id="4" name="Footer Placeholder 3"/>
          <p:cNvSpPr>
            <a:spLocks noGrp="1"/>
          </p:cNvSpPr>
          <p:nvPr>
            <p:ph type="ftr" sz="quarter" idx="2"/>
          </p:nvPr>
        </p:nvSpPr>
        <p:spPr>
          <a:xfrm>
            <a:off x="0" y="8775684"/>
            <a:ext cx="2971800"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2"/>
          </a:xfrm>
          <a:prstGeom prst="rect">
            <a:avLst/>
          </a:prstGeom>
        </p:spPr>
        <p:txBody>
          <a:bodyPr vert="horz" lIns="91440" tIns="45720" rIns="91440" bIns="45720" rtlCol="0" anchor="b"/>
          <a:lstStyle>
            <a:lvl1pPr algn="r">
              <a:defRPr sz="1200"/>
            </a:lvl1pPr>
          </a:lstStyle>
          <a:p>
            <a:fld id="{72AE321B-42E6-4082-ADCB-16DB624964F2}"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1962"/>
          </a:xfrm>
          <a:prstGeom prst="rect">
            <a:avLst/>
          </a:prstGeom>
        </p:spPr>
        <p:txBody>
          <a:bodyPr vert="horz" lIns="91440" tIns="45720" rIns="91440" bIns="45720" rtlCol="0"/>
          <a:lstStyle>
            <a:lvl1pPr algn="r">
              <a:defRPr sz="1200"/>
            </a:lvl1pPr>
          </a:lstStyle>
          <a:p>
            <a:fld id="{D794C6B2-0E18-41FC-8CA1-B467464E7545}" type="datetimeFigureOut">
              <a:rPr lang="en-US" smtClean="0"/>
              <a:pPr/>
              <a:t>2/9/2022</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2"/>
          </a:xfrm>
          <a:prstGeom prst="rect">
            <a:avLst/>
          </a:prstGeom>
        </p:spPr>
        <p:txBody>
          <a:bodyPr vert="horz" lIns="91440" tIns="45720" rIns="91440" bIns="45720" rtlCol="0" anchor="b"/>
          <a:lstStyle>
            <a:lvl1pPr algn="r">
              <a:defRPr sz="1200"/>
            </a:lvl1pPr>
          </a:lstStyle>
          <a:p>
            <a:fld id="{30B60A3E-4BC9-4497-95E2-69F5661E22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Container Gardening</a:t>
            </a:r>
          </a:p>
          <a:p>
            <a:r>
              <a:rPr lang="en-US" altLang="en-US" dirty="0"/>
              <a:t>Take a examples of containers ..  a good variety ; different materials &amp; sizes, refer to each during the Get it Right ‘containers’ portion of the presentation</a:t>
            </a:r>
          </a:p>
          <a:p>
            <a:r>
              <a:rPr lang="en-US" altLang="en-US" dirty="0"/>
              <a:t>Take at least one potted arrangement .. something unusual is always good for conversation .. ask members of the audience for examples of non-traditional items they have used as containers</a:t>
            </a:r>
          </a:p>
          <a:p>
            <a:r>
              <a:rPr lang="en-US" altLang="en-US" dirty="0"/>
              <a:t>Set out several books on containers, select several examples … the larger the photos the better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a:t>
            </a:fld>
            <a:endParaRPr lang="en-US"/>
          </a:p>
        </p:txBody>
      </p:sp>
    </p:spTree>
    <p:extLst>
      <p:ext uri="{BB962C8B-B14F-4D97-AF65-F5344CB8AC3E}">
        <p14:creationId xmlns:p14="http://schemas.microsoft.com/office/powerpoint/2010/main" val="108707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watering there is a saturated zone at the bottom of the pot. Adding gravel shifts the level up, leaving less unsaturated soil for the plant to grow in.</a:t>
            </a:r>
          </a:p>
          <a:p>
            <a:r>
              <a:rPr lang="en-US" dirty="0"/>
              <a:t>No saucer is better if you don’t need it. Irritation water with fertilizer will leave soluble salts in the soil. If you don’t leech the salts out by adding enough </a:t>
            </a:r>
            <a:r>
              <a:rPr lang="en-US" sz="1200" b="0" i="0" kern="1200" dirty="0">
                <a:solidFill>
                  <a:schemeClr val="tx1"/>
                </a:solidFill>
                <a:effectLst/>
                <a:latin typeface="+mn-lt"/>
                <a:ea typeface="+mn-ea"/>
                <a:cs typeface="+mn-cs"/>
              </a:rPr>
              <a:t> irrigation water so some water drips from the bottom of the pot, the salts will build up in the soil and could cause problems for your plants. You can use ‘pot feet’ between the pot and saucer.</a:t>
            </a:r>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14</a:t>
            </a:fld>
            <a:endParaRPr lang="en-US"/>
          </a:p>
        </p:txBody>
      </p:sp>
    </p:spTree>
    <p:extLst>
      <p:ext uri="{BB962C8B-B14F-4D97-AF65-F5344CB8AC3E}">
        <p14:creationId xmlns:p14="http://schemas.microsoft.com/office/powerpoint/2010/main" val="59063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Inspiration is everywhere…Public areas, private landscapes, magazine, books, catalogs</a:t>
            </a:r>
          </a:p>
        </p:txBody>
      </p:sp>
      <p:sp>
        <p:nvSpPr>
          <p:cNvPr id="4" name="Slide Number Placeholder 3"/>
          <p:cNvSpPr>
            <a:spLocks noGrp="1"/>
          </p:cNvSpPr>
          <p:nvPr>
            <p:ph type="sldNum" sz="quarter" idx="5"/>
          </p:nvPr>
        </p:nvSpPr>
        <p:spPr/>
        <p:txBody>
          <a:bodyPr/>
          <a:lstStyle/>
          <a:p>
            <a:fld id="{30B60A3E-4BC9-4497-95E2-69F5661E229A}" type="slidenum">
              <a:rPr lang="en-US" smtClean="0"/>
              <a:pPr/>
              <a:t>15</a:t>
            </a:fld>
            <a:endParaRPr lang="en-US"/>
          </a:p>
        </p:txBody>
      </p:sp>
    </p:spTree>
    <p:extLst>
      <p:ext uri="{BB962C8B-B14F-4D97-AF65-F5344CB8AC3E}">
        <p14:creationId xmlns:p14="http://schemas.microsoft.com/office/powerpoint/2010/main" val="314365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Repurpose….Reuse… Pick a theme to express your interests &amp; hobbies.</a:t>
            </a:r>
          </a:p>
        </p:txBody>
      </p:sp>
      <p:sp>
        <p:nvSpPr>
          <p:cNvPr id="4" name="Slide Number Placeholder 3"/>
          <p:cNvSpPr>
            <a:spLocks noGrp="1"/>
          </p:cNvSpPr>
          <p:nvPr>
            <p:ph type="sldNum" sz="quarter" idx="5"/>
          </p:nvPr>
        </p:nvSpPr>
        <p:spPr/>
        <p:txBody>
          <a:bodyPr/>
          <a:lstStyle/>
          <a:p>
            <a:fld id="{30B60A3E-4BC9-4497-95E2-69F5661E229A}" type="slidenum">
              <a:rPr lang="en-US" smtClean="0"/>
              <a:pPr/>
              <a:t>16</a:t>
            </a:fld>
            <a:endParaRPr lang="en-US"/>
          </a:p>
        </p:txBody>
      </p:sp>
    </p:spTree>
    <p:extLst>
      <p:ext uri="{BB962C8B-B14F-4D97-AF65-F5344CB8AC3E}">
        <p14:creationId xmlns:p14="http://schemas.microsoft.com/office/powerpoint/2010/main" val="152954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chair planter.  Using some mesh screening, planting mix.  Add moss for mulch to help retain moisture.</a:t>
            </a:r>
          </a:p>
        </p:txBody>
      </p:sp>
      <p:sp>
        <p:nvSpPr>
          <p:cNvPr id="4" name="Slide Number Placeholder 3"/>
          <p:cNvSpPr>
            <a:spLocks noGrp="1"/>
          </p:cNvSpPr>
          <p:nvPr>
            <p:ph type="sldNum" sz="quarter" idx="5"/>
          </p:nvPr>
        </p:nvSpPr>
        <p:spPr/>
        <p:txBody>
          <a:bodyPr/>
          <a:lstStyle/>
          <a:p>
            <a:fld id="{30B60A3E-4BC9-4497-95E2-69F5661E229A}" type="slidenum">
              <a:rPr lang="en-US" smtClean="0"/>
              <a:pPr/>
              <a:t>17</a:t>
            </a:fld>
            <a:endParaRPr lang="en-US"/>
          </a:p>
        </p:txBody>
      </p:sp>
    </p:spTree>
    <p:extLst>
      <p:ext uri="{BB962C8B-B14F-4D97-AF65-F5344CB8AC3E}">
        <p14:creationId xmlns:p14="http://schemas.microsoft.com/office/powerpoint/2010/main" val="16083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Ordinary soil taken from the garden is not suitable over time it will loose its structure and be unable to support the plant physically and nutritionally.  Definitely avoid clay soil whose poor properties are exaggerated when put into a container ..holds too much water and pulls away from the sides of the container when dry.</a:t>
            </a:r>
            <a:r>
              <a:rPr lang="en-US" altLang="en-US" sz="1200" b="1" dirty="0"/>
              <a:t>	</a:t>
            </a:r>
          </a:p>
          <a:p>
            <a:r>
              <a:rPr lang="en-US" altLang="en-US" sz="1200" b="1" dirty="0"/>
              <a:t>Compost</a:t>
            </a:r>
            <a:r>
              <a:rPr lang="en-US" altLang="en-US" sz="1200" dirty="0"/>
              <a:t> can be used for growing plants in nearly all container types.  SOIL based compost: sterilized top soil.. Add some peat with sharp sand,  &amp; fertilizer.   Advantages over Soilless Compost: weight for stability; ability to hold nutrients. </a:t>
            </a:r>
          </a:p>
          <a:p>
            <a:r>
              <a:rPr lang="en-US" altLang="en-US" sz="1200" b="1" dirty="0" err="1"/>
              <a:t>Soiless</a:t>
            </a:r>
            <a:r>
              <a:rPr lang="en-US" altLang="en-US" sz="1200" b="1" dirty="0"/>
              <a:t> Compost  </a:t>
            </a:r>
            <a:r>
              <a:rPr lang="en-US" altLang="en-US" sz="1200" dirty="0"/>
              <a:t>Based on peat or peat &amp; sand is well suited for hanging baskets, &amp; widow boxes .. where ever weight is a concern. Advantages over Soil Based Compost: lighter; cleaner to handle; quality does not vary.  Disadvantages : difficulty rewetting if allowed to dry out; feeding needs greater.  </a:t>
            </a:r>
          </a:p>
          <a:p>
            <a:r>
              <a:rPr lang="en-US" altLang="en-US" sz="1200" b="1" dirty="0"/>
              <a:t>Packaged potting</a:t>
            </a:r>
            <a:r>
              <a:rPr lang="en-US" altLang="en-US" sz="1200" dirty="0"/>
              <a:t> soil  is relatively lightweight and  makes a good container medium.  For a large container garden try mixing your own with one part peat moss, one part garden loam, and one part clean coarse (builder's) sand, and a slow-release fertilizer (14-14-14) added according to container size. Lime may also be needed to bring the pH to around 6.5 </a:t>
            </a:r>
          </a:p>
          <a:p>
            <a:r>
              <a:rPr lang="en-US" altLang="en-US" sz="1200" dirty="0"/>
              <a:t>	Perlite or vermiculite .. Nonorganic.  Provide additional aeration &amp; structure</a:t>
            </a:r>
          </a:p>
          <a:p>
            <a:r>
              <a:rPr lang="en-US" altLang="en-US" sz="1200" dirty="0"/>
              <a:t>	Extras:  Water – holding granules (claim to hold up to 400 times their weight in water).  </a:t>
            </a:r>
          </a:p>
          <a:p>
            <a:r>
              <a:rPr lang="en-US" altLang="en-US" sz="1200" dirty="0"/>
              <a:t>	Slow-release Fertilizers … granules, tablets, cones &amp; sticks .. feed for months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18</a:t>
            </a:fld>
            <a:endParaRPr lang="en-US"/>
          </a:p>
        </p:txBody>
      </p:sp>
    </p:spTree>
    <p:extLst>
      <p:ext uri="{BB962C8B-B14F-4D97-AF65-F5344CB8AC3E}">
        <p14:creationId xmlns:p14="http://schemas.microsoft.com/office/powerpoint/2010/main" val="130339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dirty="0"/>
              <a:t>Suitable Plants: </a:t>
            </a:r>
            <a:r>
              <a:rPr lang="en-US" altLang="en-US" dirty="0"/>
              <a:t>Select quality plants for your container displays.  Carefully inspect your selections .. Roots (yes, look at them, gently remove the plant &amp; inspect the roots), look for insects &amp; deficiencies (leaf color).</a:t>
            </a:r>
          </a:p>
          <a:p>
            <a:r>
              <a:rPr lang="en-US" altLang="en-US" dirty="0"/>
              <a:t>.</a:t>
            </a:r>
          </a:p>
          <a:p>
            <a:endParaRPr lang="en-US" altLang="en-US" b="1" i="1" dirty="0"/>
          </a:p>
          <a:p>
            <a:r>
              <a:rPr lang="en-US" altLang="en-US" dirty="0"/>
              <a:t> </a:t>
            </a:r>
            <a:r>
              <a:rPr lang="en-US" altLang="en-US" b="1" dirty="0"/>
              <a:t>Location … location … location</a:t>
            </a:r>
            <a:r>
              <a:rPr lang="en-US" altLang="en-US" dirty="0"/>
              <a:t>….  For optimal permanent display select plants suitable to your zone.  If you intend to move plants indoors you can get away with less tender plantings.</a:t>
            </a:r>
          </a:p>
          <a:p>
            <a:r>
              <a:rPr lang="en-US" altLang="en-US" dirty="0"/>
              <a:t>	Design your container display so plants with like requirements … sun / shade / Ph / nutrient / water are together.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19</a:t>
            </a:fld>
            <a:endParaRPr lang="en-US"/>
          </a:p>
        </p:txBody>
      </p:sp>
    </p:spTree>
    <p:extLst>
      <p:ext uri="{BB962C8B-B14F-4D97-AF65-F5344CB8AC3E}">
        <p14:creationId xmlns:p14="http://schemas.microsoft.com/office/powerpoint/2010/main" val="2736842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time invested in designing your container planting is time well invested.</a:t>
            </a:r>
          </a:p>
          <a:p>
            <a:r>
              <a:rPr lang="en-US" altLang="en-US" dirty="0"/>
              <a:t>Consider color, height, soil PH requirements, sun or shade, water needs,  everything you look for to have successful open soil plantings.</a:t>
            </a:r>
          </a:p>
          <a:p>
            <a:r>
              <a:rPr lang="en-US" altLang="en-US" dirty="0"/>
              <a:t>Design your container display so plants with like requirements  are together</a:t>
            </a:r>
          </a:p>
          <a:p>
            <a:endParaRPr lang="en-US" dirty="0"/>
          </a:p>
          <a:p>
            <a:r>
              <a:rPr lang="en-US" altLang="en-US" dirty="0"/>
              <a:t>Before you begin :Water plants thoroughly and allow to drain</a:t>
            </a:r>
          </a:p>
          <a:p>
            <a:r>
              <a:rPr lang="en-US" altLang="en-US" dirty="0"/>
              <a:t>The growing medium in the container should be moist</a:t>
            </a:r>
          </a:p>
          <a:p>
            <a:r>
              <a:rPr lang="en-US" altLang="en-US" dirty="0"/>
              <a:t>Provide for drainage .. Drainage holes and add drainage material - broken clay pots, stones or coarse gravel, or polystyrene chunks in the bottom of the pot, and a mulch of gravel on the top.  Plants should never sit in water </a:t>
            </a:r>
          </a:p>
          <a:p>
            <a:r>
              <a:rPr lang="en-US" altLang="en-US" dirty="0"/>
              <a:t>Leave about 1” of space at the top for even water penetration.</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20</a:t>
            </a:fld>
            <a:endParaRPr lang="en-US"/>
          </a:p>
        </p:txBody>
      </p:sp>
    </p:spTree>
    <p:extLst>
      <p:ext uri="{BB962C8B-B14F-4D97-AF65-F5344CB8AC3E}">
        <p14:creationId xmlns:p14="http://schemas.microsoft.com/office/powerpoint/2010/main" val="217230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Potting~ </a:t>
            </a:r>
          </a:p>
          <a:p>
            <a:r>
              <a:rPr lang="en-US" altLang="en-US" dirty="0"/>
              <a:t>Placing a single plant is placed in a container  is called “potting”.  As the plant grows increase the pot size by 2-3 “ in diameter until the plant has reached the desired size.</a:t>
            </a:r>
          </a:p>
          <a:p>
            <a:r>
              <a:rPr lang="en-US" altLang="en-US" dirty="0"/>
              <a:t>Re-Potting~</a:t>
            </a:r>
          </a:p>
          <a:p>
            <a:r>
              <a:rPr lang="en-US" altLang="en-US" dirty="0"/>
              <a:t>Re-potting is necessary when the plant is pot bound and it/ or the container had attained maximum size.  During dormant season remove the plant ~ tease away the growing medium form the root ball.  Trim away some of the root tips but do not decrease the root ball by more than 25%.  Put the plant back into the same pot ~ scrub the pot clean first.</a:t>
            </a:r>
            <a:r>
              <a:rPr lang="en-US" altLang="en-US" b="1" dirty="0"/>
              <a:t>	</a:t>
            </a:r>
          </a:p>
          <a:p>
            <a:r>
              <a:rPr lang="en-US" altLang="en-US" dirty="0"/>
              <a:t>Clean and scrub pots with a firm-bristled brush and rinse with a strong spray of water from a hose.  Thorough cleaning reduces the spread of pests and plant diseases.</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21</a:t>
            </a:fld>
            <a:endParaRPr lang="en-US"/>
          </a:p>
        </p:txBody>
      </p:sp>
    </p:spTree>
    <p:extLst>
      <p:ext uri="{BB962C8B-B14F-4D97-AF65-F5344CB8AC3E}">
        <p14:creationId xmlns:p14="http://schemas.microsoft.com/office/powerpoint/2010/main" val="268151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don't need a plot of land to grow fresh vegetables. Many vegetables lend themselves well to container gardening. </a:t>
            </a:r>
          </a:p>
          <a:p>
            <a:r>
              <a:rPr lang="en-US" altLang="en-US" dirty="0"/>
              <a:t>Plan your selection:  With some thought to selecting bush or dwarf varieties, almost any vegetable can be adapted to growing in a pot. Vegetables that take up little space, such as carrots, radishes and lettuce, or crops that bear fruits over a long period of time, such as tomatoes and peppers, are perfect for container vegetable gardens. </a:t>
            </a:r>
          </a:p>
          <a:p>
            <a:r>
              <a:rPr lang="en-US" altLang="en-US" dirty="0"/>
              <a:t>What you can grow in a container vegetable garden is limited only by the size of the container and your imagination. </a:t>
            </a:r>
          </a:p>
          <a:p>
            <a:r>
              <a:rPr lang="en-US" altLang="en-US" dirty="0"/>
              <a:t>	A Summer Salad container? Plant a tomato, a cucumber and some parsley or chives all in a large (24-30") container. They grow well together and have the same water and sun requirements. By late summer they might not be very pretty, but they'll keep producing into the fall. </a:t>
            </a:r>
            <a:endParaRPr lang="en-US" altLang="en-US" b="1" dirty="0"/>
          </a:p>
          <a:p>
            <a:r>
              <a:rPr lang="en-US" altLang="en-US" b="1" dirty="0"/>
              <a:t>Size:</a:t>
            </a:r>
            <a:r>
              <a:rPr lang="en-US" altLang="en-US" dirty="0"/>
              <a:t> The size of the container is important. For larger vegetables like tomatoes and eggplants,  use a five gallon container for each plant.  two gallon containers can be used however you need to give the plants considerably more attention.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22</a:t>
            </a:fld>
            <a:endParaRPr lang="en-US"/>
          </a:p>
        </p:txBody>
      </p:sp>
    </p:spTree>
    <p:extLst>
      <p:ext uri="{BB962C8B-B14F-4D97-AF65-F5344CB8AC3E}">
        <p14:creationId xmlns:p14="http://schemas.microsoft.com/office/powerpoint/2010/main" val="371283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z="1000" dirty="0"/>
              <a:t>Bambino   - an early prolific purple baby eggplant that produces thumb-sized fruit on clusters like cherry tomatoes. very prolific 1 foot tall plants Used for shish kabob and hors d'oeuvres</a:t>
            </a:r>
          </a:p>
          <a:p>
            <a:pPr lvl="1"/>
            <a:r>
              <a:rPr lang="en-US" altLang="en-US" sz="1000" dirty="0"/>
              <a:t>Slim Jim  - Light purple with white striped; open pollinated lavender, turns purple; peanut sized</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24</a:t>
            </a:fld>
            <a:endParaRPr lang="en-US"/>
          </a:p>
        </p:txBody>
      </p:sp>
    </p:spTree>
    <p:extLst>
      <p:ext uri="{BB962C8B-B14F-4D97-AF65-F5344CB8AC3E}">
        <p14:creationId xmlns:p14="http://schemas.microsoft.com/office/powerpoint/2010/main" val="349313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Review Agenda  .. Encourage questions  .. </a:t>
            </a:r>
          </a:p>
          <a:p>
            <a:r>
              <a:rPr lang="en-US" altLang="en-US" dirty="0"/>
              <a:t>Ask about specific areas of interest ..  If not covered in the presentation material address where appropriate during the presentation or at the end.</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5</a:t>
            </a:fld>
            <a:endParaRPr lang="en-US"/>
          </a:p>
        </p:txBody>
      </p:sp>
    </p:spTree>
    <p:extLst>
      <p:ext uri="{BB962C8B-B14F-4D97-AF65-F5344CB8AC3E}">
        <p14:creationId xmlns:p14="http://schemas.microsoft.com/office/powerpoint/2010/main" val="202026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Tiny </a:t>
            </a:r>
            <a:r>
              <a:rPr lang="en-US" altLang="en-US" dirty="0" err="1"/>
              <a:t>tim</a:t>
            </a:r>
            <a:r>
              <a:rPr lang="en-US" altLang="en-US" dirty="0"/>
              <a:t>: 70 days. </a:t>
            </a:r>
            <a:r>
              <a:rPr lang="en-US" altLang="en-US" dirty="0" err="1"/>
              <a:t>Lycopersicon</a:t>
            </a:r>
            <a:r>
              <a:rPr lang="en-US" altLang="en-US" dirty="0"/>
              <a:t> </a:t>
            </a:r>
            <a:r>
              <a:rPr lang="en-US" altLang="en-US" dirty="0" err="1"/>
              <a:t>esculentum</a:t>
            </a:r>
            <a:r>
              <a:rPr lang="en-US" altLang="en-US" dirty="0"/>
              <a:t>. (F1) Plant produces large yields of 2" red tomatoes. Excellent for small gardens or containers. Great for school projects. Kids love them. Disease Resistant: F. Determinate.</a:t>
            </a:r>
          </a:p>
          <a:p>
            <a:endParaRPr lang="en-US" altLang="en-US" dirty="0"/>
          </a:p>
          <a:p>
            <a:r>
              <a:rPr lang="en-US" altLang="en-US" dirty="0"/>
              <a:t>Red Robin:  Red robin   55 days. </a:t>
            </a:r>
            <a:r>
              <a:rPr lang="en-US" altLang="en-US" dirty="0" err="1"/>
              <a:t>Lycopersicon</a:t>
            </a:r>
            <a:r>
              <a:rPr lang="en-US" altLang="en-US" dirty="0"/>
              <a:t> </a:t>
            </a:r>
            <a:r>
              <a:rPr lang="en-US" altLang="en-US" dirty="0" err="1"/>
              <a:t>esculentum</a:t>
            </a:r>
            <a:r>
              <a:rPr lang="en-US" altLang="en-US" dirty="0"/>
              <a:t>. Plant produces good yields of 1 ¼" extra sweet red cherry tomatoes. This small plant is perfect for pots and containers. Suitable for growing indoors all year. Determinate. Plant is only 12" tall</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27</a:t>
            </a:fld>
            <a:endParaRPr lang="en-US"/>
          </a:p>
        </p:txBody>
      </p:sp>
    </p:spTree>
    <p:extLst>
      <p:ext uri="{BB962C8B-B14F-4D97-AF65-F5344CB8AC3E}">
        <p14:creationId xmlns:p14="http://schemas.microsoft.com/office/powerpoint/2010/main" val="104289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Not all fruit trees will grow well in containers for long periods of time. If you want to grow a fruit tree in a container for just a couple of years, then you can grow just about any fruit tree.   For long term container life select dwarf trees.</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28</a:t>
            </a:fld>
            <a:endParaRPr lang="en-US"/>
          </a:p>
        </p:txBody>
      </p:sp>
    </p:spTree>
    <p:extLst>
      <p:ext uri="{BB962C8B-B14F-4D97-AF65-F5344CB8AC3E}">
        <p14:creationId xmlns:p14="http://schemas.microsoft.com/office/powerpoint/2010/main" val="3197687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Look for low-growing (3 to 4 feet) blueberry bushes for northern climates and taller bushes (6 to 8 feet) for warmer climates. Snow will cover the lower plants, insulate them and keep them from freezing. </a:t>
            </a:r>
          </a:p>
          <a:p>
            <a:r>
              <a:rPr lang="en-US" altLang="en-US" dirty="0"/>
              <a:t>Blueberries need acid soil (Ph 5). Try a mixture that includes leaf mold for acid, perlite for drainage, peat moss, time-released fertilizer (try the three-month type) and coffee grinds. Combine ingredients well, then add to pot or hole for the blueberry bush. Fill in with regular soil. </a:t>
            </a:r>
          </a:p>
          <a:p>
            <a:r>
              <a:rPr lang="en-US" altLang="en-US" dirty="0"/>
              <a:t>If blueberries have yellow leaves and don’t seem to thrive, try adding wooden match sticks with sulfur tips to the potted plants (about 20 per pot). Simply insert them all the way into the soil. Nails added in this way will add iron to the soil. </a:t>
            </a:r>
          </a:p>
          <a:p>
            <a:r>
              <a:rPr lang="en-US" altLang="en-US" dirty="0"/>
              <a:t>Once a month, treat the plant to a solution of one cup apple-cider vinegar added to five gallons of water. Straight vinegar will kill the plant, so be sure it is diluted. Diluted vinegar also acts as an herbicide. </a:t>
            </a:r>
          </a:p>
          <a:p>
            <a:r>
              <a:rPr lang="en-US" altLang="en-US" dirty="0"/>
              <a:t>Drainage is important for blueberry bushes. Don’t set a saucer under the plant because it will hold excess water and kill the plant. Set the pot directly on the ground or deck. </a:t>
            </a:r>
          </a:p>
          <a:p>
            <a:r>
              <a:rPr lang="en-US" altLang="en-US" dirty="0"/>
              <a:t>Need more than one shrub for pollination.</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29</a:t>
            </a:fld>
            <a:endParaRPr lang="en-US"/>
          </a:p>
        </p:txBody>
      </p:sp>
    </p:spTree>
    <p:extLst>
      <p:ext uri="{BB962C8B-B14F-4D97-AF65-F5344CB8AC3E}">
        <p14:creationId xmlns:p14="http://schemas.microsoft.com/office/powerpoint/2010/main" val="1521360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31</a:t>
            </a:fld>
            <a:endParaRPr lang="en-US"/>
          </a:p>
        </p:txBody>
      </p:sp>
    </p:spTree>
    <p:extLst>
      <p:ext uri="{BB962C8B-B14F-4D97-AF65-F5344CB8AC3E}">
        <p14:creationId xmlns:p14="http://schemas.microsoft.com/office/powerpoint/2010/main" val="2715541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Plant mint alone … it will take over the entire container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33</a:t>
            </a:fld>
            <a:endParaRPr lang="en-US"/>
          </a:p>
        </p:txBody>
      </p:sp>
    </p:spTree>
    <p:extLst>
      <p:ext uri="{BB962C8B-B14F-4D97-AF65-F5344CB8AC3E}">
        <p14:creationId xmlns:p14="http://schemas.microsoft.com/office/powerpoint/2010/main" val="4029529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sz="1200" b="1" i="1" dirty="0"/>
              <a:t>Feeding and Watering: </a:t>
            </a:r>
            <a:r>
              <a:rPr lang="en-US" altLang="en-US" sz="1200" dirty="0"/>
              <a:t>Poor feeding and watering stress plants and they become more susceptible to disease and pest attacks. </a:t>
            </a:r>
          </a:p>
          <a:p>
            <a:r>
              <a:rPr lang="en-US" altLang="en-US" sz="1200" dirty="0"/>
              <a:t>Feed following directions on the food product ~ generally after 6-8 weeks post planting.  Feed in regular intervals or use slow release.</a:t>
            </a:r>
          </a:p>
          <a:p>
            <a:r>
              <a:rPr lang="en-US" altLang="en-US" sz="1200" dirty="0"/>
              <a:t>	Watering during hot / dry weather is extremely important when Container Gardening… volume of growing medium is limited.  As a general rule water until water comes out the drainage holes… </a:t>
            </a:r>
            <a:r>
              <a:rPr lang="en-US" altLang="en-US" sz="1200" b="1" dirty="0"/>
              <a:t>wash out accumulated soluble salts.</a:t>
            </a:r>
            <a:r>
              <a:rPr lang="en-US" altLang="en-US" sz="1200" dirty="0"/>
              <a:t>   Dump water remaining in catch dishes.</a:t>
            </a:r>
            <a:endParaRPr lang="en-US" altLang="en-US" sz="1200" b="1" i="1" dirty="0"/>
          </a:p>
          <a:p>
            <a:r>
              <a:rPr lang="en-US" altLang="en-US" sz="1200" b="1" i="1" dirty="0"/>
              <a:t>Winterizing: </a:t>
            </a:r>
            <a:r>
              <a:rPr lang="en-US" altLang="en-US" sz="1200" dirty="0"/>
              <a:t> Plants that are not frost-hardy need to be protected.  Straw with netting; Sacking or horticulture fleece.  Remove heavy snow when practical.	Containers which are badly insulated (plastic, terracotta, fiberglass, thin wood, metal &amp; earthenware) may result in frozen growing medium &amp; plant death.  Push soil up around the pot; wrap in bubble plastic; tie sacking around the pot with straw between the sacking &amp; the pot.</a:t>
            </a:r>
            <a:endParaRPr lang="en-US" altLang="en-US" sz="1200" b="1" i="1" dirty="0"/>
          </a:p>
          <a:p>
            <a:r>
              <a:rPr lang="en-US" altLang="en-US" sz="1200" b="1" i="1" dirty="0"/>
              <a:t>Maintenance: </a:t>
            </a:r>
            <a:endParaRPr lang="en-US" altLang="en-US" sz="1200" dirty="0"/>
          </a:p>
          <a:p>
            <a:r>
              <a:rPr lang="en-US" altLang="en-US" sz="1200" dirty="0"/>
              <a:t>	Inspect plants regularly for pests &amp; disease (when practical remove caterpillars &amp; such by hand) </a:t>
            </a:r>
          </a:p>
          <a:p>
            <a:r>
              <a:rPr lang="en-US" altLang="en-US" sz="1200" dirty="0"/>
              <a:t>	Remove dead blooms to prolong flowering</a:t>
            </a:r>
          </a:p>
          <a:p>
            <a:r>
              <a:rPr lang="en-US" altLang="en-US" sz="1200" dirty="0"/>
              <a:t>	Trim dead branches </a:t>
            </a:r>
          </a:p>
          <a:p>
            <a:r>
              <a:rPr lang="en-US" altLang="en-US" sz="1200" dirty="0"/>
              <a:t>	Watch for mold on leaves of densely planted displays … thin out if needed</a:t>
            </a:r>
          </a:p>
          <a:p>
            <a:r>
              <a:rPr lang="en-US" altLang="en-US" sz="1200" dirty="0"/>
              <a:t>	Remove stems of all-green leaves on a variegated variety plant</a:t>
            </a:r>
          </a:p>
          <a:p>
            <a:r>
              <a:rPr lang="en-US" altLang="en-US" sz="1200" dirty="0"/>
              <a:t>	Use chemicals sparingly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34</a:t>
            </a:fld>
            <a:endParaRPr lang="en-US"/>
          </a:p>
        </p:txBody>
      </p:sp>
    </p:spTree>
    <p:extLst>
      <p:ext uri="{BB962C8B-B14F-4D97-AF65-F5344CB8AC3E}">
        <p14:creationId xmlns:p14="http://schemas.microsoft.com/office/powerpoint/2010/main" val="2304064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35</a:t>
            </a:fld>
            <a:endParaRPr lang="en-US"/>
          </a:p>
        </p:txBody>
      </p:sp>
    </p:spTree>
    <p:extLst>
      <p:ext uri="{BB962C8B-B14F-4D97-AF65-F5344CB8AC3E}">
        <p14:creationId xmlns:p14="http://schemas.microsoft.com/office/powerpoint/2010/main" val="161094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36</a:t>
            </a:fld>
            <a:endParaRPr lang="en-US"/>
          </a:p>
        </p:txBody>
      </p:sp>
    </p:spTree>
    <p:extLst>
      <p:ext uri="{BB962C8B-B14F-4D97-AF65-F5344CB8AC3E}">
        <p14:creationId xmlns:p14="http://schemas.microsoft.com/office/powerpoint/2010/main" val="777986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37</a:t>
            </a:fld>
            <a:endParaRPr lang="en-US"/>
          </a:p>
        </p:txBody>
      </p:sp>
    </p:spTree>
    <p:extLst>
      <p:ext uri="{BB962C8B-B14F-4D97-AF65-F5344CB8AC3E}">
        <p14:creationId xmlns:p14="http://schemas.microsoft.com/office/powerpoint/2010/main" val="2188793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t>Design Elements:  Color; height; grouping (groups of containers have a visual impact); specimen plants vs mixed plants; location .. right plant, right place</a:t>
            </a:r>
          </a:p>
          <a:p>
            <a:r>
              <a:rPr lang="en-US" altLang="en-US" b="0" dirty="0"/>
              <a:t>Container .. Almost anything goes: If an object can hold soil you can adapt it to container gardening.  Just make sure it is large enough to hold a volume of soil suitable for your selected plant(s) and has a drainage hole or holes </a:t>
            </a:r>
          </a:p>
          <a:p>
            <a:r>
              <a:rPr lang="en-US" altLang="en-US" b="0" dirty="0"/>
              <a:t>P</a:t>
            </a:r>
            <a:r>
              <a:rPr lang="en-US" altLang="en-US" b="1" dirty="0"/>
              <a:t>lant selection .. Few limitations</a:t>
            </a:r>
            <a:r>
              <a:rPr lang="en-US" altLang="en-US" dirty="0"/>
              <a:t>: Coupled with a suitable container you can plant trees , shrubs, climbers, perennials, ferns ,bulbs, annuals and perennials. .Experiment</a:t>
            </a:r>
          </a:p>
          <a:p>
            <a:r>
              <a:rPr lang="en-US" altLang="en-US" b="1" dirty="0"/>
              <a:t>Regular watering, feeding and maintenance = Success</a:t>
            </a:r>
            <a:r>
              <a:rPr lang="en-US" altLang="en-US" dirty="0"/>
              <a:t>: Water until it drains out, feed according to package directions (consider slow release products) inspect plants regularly, use chemicals sparingly</a:t>
            </a:r>
          </a:p>
          <a:p>
            <a:r>
              <a:rPr lang="en-US" altLang="en-US" b="1" dirty="0"/>
              <a:t>Winterize &amp; guard against frost:</a:t>
            </a:r>
            <a:r>
              <a:rPr lang="en-US" altLang="en-US" dirty="0"/>
              <a:t> Roots in containers are more exposed to temperature extremes then plants in open soil.  Extreme cold can freeze roots, consider insulated containers.  Move smaller containers into protected areas.  Cover large container plants with fleece or other protective covering.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45</a:t>
            </a:fld>
            <a:endParaRPr lang="en-US"/>
          </a:p>
        </p:txBody>
      </p:sp>
    </p:spTree>
    <p:extLst>
      <p:ext uri="{BB962C8B-B14F-4D97-AF65-F5344CB8AC3E}">
        <p14:creationId xmlns:p14="http://schemas.microsoft.com/office/powerpoint/2010/main" val="128935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6</a:t>
            </a:fld>
            <a:endParaRPr lang="en-US"/>
          </a:p>
        </p:txBody>
      </p:sp>
    </p:spTree>
    <p:extLst>
      <p:ext uri="{BB962C8B-B14F-4D97-AF65-F5344CB8AC3E}">
        <p14:creationId xmlns:p14="http://schemas.microsoft.com/office/powerpoint/2010/main" val="372179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What is “Container Gardening”?</a:t>
            </a:r>
            <a:endParaRPr lang="en-US" altLang="en-US" dirty="0"/>
          </a:p>
          <a:p>
            <a:r>
              <a:rPr lang="en-US" altLang="en-US" dirty="0"/>
              <a:t>	Container Gardening can be defined as “not open to the garden soil below… a raised be on open ground is a ‘bed’, a raised bed on paving is a container . Container Gardening has a long history, remnants of Container Gardens are found at excavations of ancient Rome, Egypt and the Orient. Many of the grand old gardens of Great Britain and France showcased spectacular container plantings of trees, shrubs, flowers and herbs.    </a:t>
            </a:r>
          </a:p>
          <a:p>
            <a:r>
              <a:rPr lang="en-US" altLang="en-US" dirty="0"/>
              <a:t>	Fifty years ago the majority of bedding plants sold to the household gardener landscaped open soil.  Today greater than 50% of all bedding plants can be found in containers of all sizes and varieties.    The growing interest in Container Gardening seen in recent years can be in part attributed to shrinking “open soil”.  The numerous balconies of large apartment complexes, paved patios for outdoor entertaining, and the “greening” of commercial properties contribute to the demand for container gardens</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7</a:t>
            </a:fld>
            <a:endParaRPr lang="en-US"/>
          </a:p>
        </p:txBody>
      </p:sp>
    </p:spTree>
    <p:extLst>
      <p:ext uri="{BB962C8B-B14F-4D97-AF65-F5344CB8AC3E}">
        <p14:creationId xmlns:p14="http://schemas.microsoft.com/office/powerpoint/2010/main" val="255963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b="1" dirty="0"/>
              <a:t>Ground is not needed</a:t>
            </a:r>
            <a:r>
              <a:rPr lang="en-US" altLang="en-US" sz="1200" dirty="0"/>
              <a:t>…containers are suitable for roof tops, balconies, paved area, porches, walls and they enhance a traditional ‘in ground’ garden.</a:t>
            </a:r>
          </a:p>
          <a:p>
            <a:pPr>
              <a:lnSpc>
                <a:spcPct val="90000"/>
              </a:lnSpc>
            </a:pPr>
            <a:r>
              <a:rPr lang="en-US" altLang="en-US" sz="1200" b="1" dirty="0"/>
              <a:t>Display element</a:t>
            </a:r>
            <a:r>
              <a:rPr lang="en-US" altLang="en-US" sz="1200" dirty="0"/>
              <a:t>…of container gardening adds extra dimension – containers make great focal points. Small and fragrant plants can be positioned closer to the eye and nose. Trailing plants cascading from a hanging container or raised container can really show off – something that is lost in the open garden.</a:t>
            </a:r>
          </a:p>
          <a:p>
            <a:pPr>
              <a:lnSpc>
                <a:spcPct val="90000"/>
              </a:lnSpc>
            </a:pPr>
            <a:r>
              <a:rPr lang="en-US" altLang="en-US" sz="1200" dirty="0"/>
              <a:t>You can </a:t>
            </a:r>
            <a:r>
              <a:rPr lang="en-US" altLang="en-US" sz="1200" b="1" dirty="0"/>
              <a:t>Tailor soil </a:t>
            </a:r>
            <a:r>
              <a:rPr lang="en-US" altLang="en-US" sz="1200" dirty="0"/>
              <a:t>to meet the  specific needs of a plant. You are not limited by your heavy clay open soil and therefore can raise plants not suited to your soil.</a:t>
            </a:r>
          </a:p>
          <a:p>
            <a:pPr>
              <a:lnSpc>
                <a:spcPct val="90000"/>
              </a:lnSpc>
            </a:pPr>
            <a:r>
              <a:rPr lang="en-US" altLang="en-US" sz="1200" b="1" dirty="0"/>
              <a:t>Tender plants </a:t>
            </a:r>
            <a:r>
              <a:rPr lang="en-US" altLang="en-US" sz="1200" dirty="0"/>
              <a:t>not suited to your climate zone can be raised in containers and moved to protected areas when the weather changes. </a:t>
            </a:r>
          </a:p>
          <a:p>
            <a:pPr>
              <a:lnSpc>
                <a:spcPct val="90000"/>
              </a:lnSpc>
            </a:pPr>
            <a:r>
              <a:rPr lang="en-US" b="1" dirty="0"/>
              <a:t> Add color and dimension to flat and boring areas</a:t>
            </a:r>
            <a:r>
              <a:rPr lang="en-US" dirty="0"/>
              <a:t>.  Walls, paved patios, windows, fences, terraces and court yards can be enhanced by containers</a:t>
            </a:r>
          </a:p>
          <a:p>
            <a:pPr>
              <a:lnSpc>
                <a:spcPct val="90000"/>
              </a:lnSpc>
            </a:pPr>
            <a:r>
              <a:rPr lang="en-US" b="1" dirty="0"/>
              <a:t>Containers can block or camouflage eyesores </a:t>
            </a:r>
            <a:r>
              <a:rPr lang="en-US" dirty="0"/>
              <a:t>such as utility boxes and manhole covers.</a:t>
            </a:r>
          </a:p>
        </p:txBody>
      </p:sp>
      <p:sp>
        <p:nvSpPr>
          <p:cNvPr id="4" name="Slide Number Placeholder 3"/>
          <p:cNvSpPr>
            <a:spLocks noGrp="1"/>
          </p:cNvSpPr>
          <p:nvPr>
            <p:ph type="sldNum" sz="quarter" idx="5"/>
          </p:nvPr>
        </p:nvSpPr>
        <p:spPr/>
        <p:txBody>
          <a:bodyPr/>
          <a:lstStyle/>
          <a:p>
            <a:fld id="{30B60A3E-4BC9-4497-95E2-69F5661E229A}" type="slidenum">
              <a:rPr lang="en-US" smtClean="0"/>
              <a:pPr/>
              <a:t>8</a:t>
            </a:fld>
            <a:endParaRPr lang="en-US"/>
          </a:p>
        </p:txBody>
      </p:sp>
    </p:spTree>
    <p:extLst>
      <p:ext uri="{BB962C8B-B14F-4D97-AF65-F5344CB8AC3E}">
        <p14:creationId xmlns:p14="http://schemas.microsoft.com/office/powerpoint/2010/main" val="89875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use of tall containers &amp; hanging containers makes gardening </a:t>
            </a:r>
            <a:r>
              <a:rPr lang="en-US" altLang="en-US" b="1" dirty="0"/>
              <a:t>accessible to physically challenged persons.</a:t>
            </a:r>
            <a:r>
              <a:rPr lang="en-US" altLang="en-US" dirty="0"/>
              <a:t>  Positioning the plantings with access in mind eliminates the need to stoop for planting, deadheading, and other maintenance tasks. </a:t>
            </a:r>
          </a:p>
          <a:p>
            <a:r>
              <a:rPr lang="en-US" altLang="en-US" b="1" dirty="0"/>
              <a:t>	Rotation of displays</a:t>
            </a:r>
            <a:r>
              <a:rPr lang="en-US" altLang="en-US" dirty="0"/>
              <a:t> can be made easy with the use of containers … once the plant (s) are past their prime they can be moved out of a focal point and a new display moved in. </a:t>
            </a:r>
          </a:p>
          <a:p>
            <a:r>
              <a:rPr lang="en-US" altLang="en-US" dirty="0"/>
              <a:t>	Container plants can be </a:t>
            </a:r>
            <a:r>
              <a:rPr lang="en-US" altLang="en-US" b="1" dirty="0"/>
              <a:t>taken with you</a:t>
            </a:r>
            <a:r>
              <a:rPr lang="en-US" altLang="en-US" dirty="0"/>
              <a:t> when you move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9</a:t>
            </a:fld>
            <a:endParaRPr lang="en-US"/>
          </a:p>
        </p:txBody>
      </p:sp>
    </p:spTree>
    <p:extLst>
      <p:ext uri="{BB962C8B-B14F-4D97-AF65-F5344CB8AC3E}">
        <p14:creationId xmlns:p14="http://schemas.microsoft.com/office/powerpoint/2010/main" val="368978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Getting off on the Right Foot  </a:t>
            </a:r>
          </a:p>
          <a:p>
            <a:r>
              <a:rPr lang="en-US" altLang="en-US" b="1" dirty="0"/>
              <a:t>	</a:t>
            </a:r>
            <a:r>
              <a:rPr lang="en-US" altLang="en-US" dirty="0"/>
              <a:t>Many problems associated with Container Gardening can be avoided before you begin to plant.  </a:t>
            </a:r>
            <a:endParaRPr lang="en-US" altLang="en-US" b="1" i="1" dirty="0"/>
          </a:p>
          <a:p>
            <a:r>
              <a:rPr lang="en-US" altLang="en-US" b="1" i="1" dirty="0"/>
              <a:t>Right Container</a:t>
            </a:r>
            <a:r>
              <a:rPr lang="en-US" altLang="en-US" dirty="0"/>
              <a:t>:  large and deep enough to insure adequate soil mass necessary for water retention and nutrition. </a:t>
            </a:r>
          </a:p>
          <a:p>
            <a:r>
              <a:rPr lang="en-US" altLang="en-US" dirty="0"/>
              <a:t>	 The container selection is as important as the plant selection.   Almost any receptacle can become a garden container … use your imagination. </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11</a:t>
            </a:fld>
            <a:endParaRPr lang="en-US"/>
          </a:p>
        </p:txBody>
      </p:sp>
    </p:spTree>
    <p:extLst>
      <p:ext uri="{BB962C8B-B14F-4D97-AF65-F5344CB8AC3E}">
        <p14:creationId xmlns:p14="http://schemas.microsoft.com/office/powerpoint/2010/main" val="357230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80000"/>
              </a:lnSpc>
            </a:pPr>
            <a:r>
              <a:rPr lang="en-US" altLang="en-US" sz="1200" b="1" dirty="0"/>
              <a:t>Clay / Terracotta</a:t>
            </a:r>
            <a:r>
              <a:rPr lang="en-US" altLang="en-US" sz="1200" dirty="0"/>
              <a:t> ~ simple ones are inexpensive and most widely used.  Cracked pots loose their ability to retain moisture and should be replaced.</a:t>
            </a:r>
          </a:p>
          <a:p>
            <a:pPr>
              <a:lnSpc>
                <a:spcPct val="80000"/>
              </a:lnSpc>
            </a:pPr>
            <a:r>
              <a:rPr lang="en-US" altLang="en-US" sz="1200" b="1" dirty="0"/>
              <a:t>Plastic</a:t>
            </a:r>
            <a:r>
              <a:rPr lang="en-US" altLang="en-US" sz="1200" dirty="0"/>
              <a:t> ~ lightweight; durable; inexpensive and available in a wide variety of colors and shapes.  The more expensive ones have better durability &amp; insulation than the cheap ones.</a:t>
            </a:r>
          </a:p>
          <a:p>
            <a:pPr>
              <a:lnSpc>
                <a:spcPct val="80000"/>
              </a:lnSpc>
            </a:pPr>
            <a:r>
              <a:rPr lang="en-US" altLang="en-US" sz="1200" b="1" dirty="0"/>
              <a:t>Wood</a:t>
            </a:r>
            <a:r>
              <a:rPr lang="en-US" altLang="en-US" sz="1200" dirty="0"/>
              <a:t> ~ practical and thick wood is a good insulator.  Needs to be treated with a non-toxic preservative .. rust proof screws and no nails &amp; secure bands.  Do not let empty wood container dry out.</a:t>
            </a:r>
          </a:p>
          <a:p>
            <a:pPr>
              <a:lnSpc>
                <a:spcPct val="80000"/>
              </a:lnSpc>
            </a:pPr>
            <a:r>
              <a:rPr lang="en-US" altLang="en-US" sz="1200" dirty="0"/>
              <a:t> </a:t>
            </a:r>
            <a:r>
              <a:rPr lang="en-US" altLang="en-US" sz="1200" b="1" dirty="0"/>
              <a:t>Metal</a:t>
            </a:r>
            <a:r>
              <a:rPr lang="en-US" altLang="en-US" sz="1200" dirty="0"/>
              <a:t> ~ generally brass or copper- other metals such as led, iron &amp; bronze are quite expensive … inside needs to be treated with bitumen pain before use.  Mainly white coated metal wire for hanging baskets</a:t>
            </a:r>
          </a:p>
          <a:p>
            <a:pPr>
              <a:lnSpc>
                <a:spcPct val="80000"/>
              </a:lnSpc>
            </a:pPr>
            <a:r>
              <a:rPr lang="en-US" altLang="en-US" sz="1200" b="1" dirty="0"/>
              <a:t>Fiber</a:t>
            </a:r>
            <a:r>
              <a:rPr lang="en-US" altLang="en-US" sz="1200" dirty="0"/>
              <a:t> ~ usually made from recycled paper, not very attractive (use trailing plants) .. cheap, light &amp; bio-degradable. Last only 2-3 years</a:t>
            </a:r>
          </a:p>
          <a:p>
            <a:pPr>
              <a:lnSpc>
                <a:spcPct val="80000"/>
              </a:lnSpc>
            </a:pPr>
            <a:r>
              <a:rPr lang="en-US" altLang="en-US" sz="1200" b="1" dirty="0"/>
              <a:t>Stone</a:t>
            </a:r>
            <a:r>
              <a:rPr lang="en-US" altLang="en-US" sz="1200" dirty="0"/>
              <a:t> ~ heavy &amp; expensive.  Do not plant acid loving plants in limestone. </a:t>
            </a:r>
          </a:p>
          <a:p>
            <a:pPr>
              <a:lnSpc>
                <a:spcPct val="80000"/>
              </a:lnSpc>
            </a:pPr>
            <a:r>
              <a:rPr lang="en-US" altLang="en-US" sz="1200" b="1" dirty="0"/>
              <a:t>Reconstituted Stone</a:t>
            </a:r>
            <a:r>
              <a:rPr lang="en-US" altLang="en-US" sz="1200" dirty="0"/>
              <a:t> ~ look like real stone but cheaper &amp; available in many sizes, shapes &amp; colors.  Been in use since the 18th century.  </a:t>
            </a:r>
          </a:p>
          <a:p>
            <a:pPr>
              <a:lnSpc>
                <a:spcPct val="80000"/>
              </a:lnSpc>
            </a:pPr>
            <a:r>
              <a:rPr lang="en-US" altLang="en-US" sz="1200" b="1" dirty="0"/>
              <a:t>Tufa</a:t>
            </a:r>
            <a:r>
              <a:rPr lang="en-US" altLang="en-US" sz="1200" dirty="0"/>
              <a:t> ~ form of magnesium limestone – porous &amp; holds more than it’s own weight in water – plants roots will grow into it.  Drill holes in it &amp; insert plants ; keep rock moist in hot weather</a:t>
            </a:r>
          </a:p>
          <a:p>
            <a:pPr>
              <a:lnSpc>
                <a:spcPct val="80000"/>
              </a:lnSpc>
            </a:pPr>
            <a:r>
              <a:rPr lang="en-US" altLang="en-US" sz="1200" b="1" dirty="0"/>
              <a:t>Concrete</a:t>
            </a:r>
            <a:r>
              <a:rPr lang="en-US" altLang="en-US" sz="1200" dirty="0"/>
              <a:t> ~ least expensive of the “stone” containers. Thick walls provide good insulation… generally not very attractive</a:t>
            </a:r>
          </a:p>
          <a:p>
            <a:pPr>
              <a:lnSpc>
                <a:spcPct val="80000"/>
              </a:lnSpc>
            </a:pPr>
            <a:r>
              <a:rPr lang="en-US" altLang="en-US" sz="1200" b="1" dirty="0"/>
              <a:t>Fiberglass</a:t>
            </a:r>
            <a:r>
              <a:rPr lang="en-US" altLang="en-US" sz="1200" dirty="0"/>
              <a:t>~  less expensive than real stone &amp; lighter than reconstituted stone – many patterns &amp; styles. Can be made to look like wood, stone etc.  Brittle, chips easily , - poor insulation: may freeze in the winter &amp; over heat in the summer </a:t>
            </a:r>
          </a:p>
          <a:p>
            <a:pPr>
              <a:lnSpc>
                <a:spcPct val="80000"/>
              </a:lnSpc>
            </a:pPr>
            <a:r>
              <a:rPr lang="en-US" altLang="en-US" sz="1200" b="1" dirty="0"/>
              <a:t>Glazed Earthenware</a:t>
            </a:r>
            <a:r>
              <a:rPr lang="en-US" altLang="en-US" sz="1200" dirty="0"/>
              <a:t> ~ unglazed interior &amp; glazed exterior, often Oriental in design.  Due to the ornate exterior best planted with a single specimen</a:t>
            </a:r>
          </a:p>
          <a:p>
            <a:pPr>
              <a:lnSpc>
                <a:spcPct val="80000"/>
              </a:lnSpc>
            </a:pPr>
            <a:r>
              <a:rPr lang="en-US" altLang="en-US" sz="1200" b="1" dirty="0"/>
              <a:t>The “Unexpected”</a:t>
            </a:r>
            <a:r>
              <a:rPr lang="en-US" altLang="en-US" sz="1200" dirty="0"/>
              <a:t> ~  where the fun begins Old shoes; old coffee pots; discarded sink; worn out wheel barrel …  there is no end to the possibilities, each with their own unique characteristics.</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12</a:t>
            </a:fld>
            <a:endParaRPr lang="en-US"/>
          </a:p>
        </p:txBody>
      </p:sp>
    </p:spTree>
    <p:extLst>
      <p:ext uri="{BB962C8B-B14F-4D97-AF65-F5344CB8AC3E}">
        <p14:creationId xmlns:p14="http://schemas.microsoft.com/office/powerpoint/2010/main" val="123243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use rice straw bales and eliminates weeds!</a:t>
            </a:r>
          </a:p>
        </p:txBody>
      </p:sp>
      <p:sp>
        <p:nvSpPr>
          <p:cNvPr id="4" name="Slide Number Placeholder 3"/>
          <p:cNvSpPr>
            <a:spLocks noGrp="1"/>
          </p:cNvSpPr>
          <p:nvPr>
            <p:ph type="sldNum" sz="quarter" idx="5"/>
          </p:nvPr>
        </p:nvSpPr>
        <p:spPr/>
        <p:txBody>
          <a:bodyPr/>
          <a:lstStyle/>
          <a:p>
            <a:fld id="{30B60A3E-4BC9-4497-95E2-69F5661E229A}" type="slidenum">
              <a:rPr lang="en-US" smtClean="0"/>
              <a:pPr/>
              <a:t>13</a:t>
            </a:fld>
            <a:endParaRPr lang="en-US"/>
          </a:p>
        </p:txBody>
      </p:sp>
    </p:spTree>
    <p:extLst>
      <p:ext uri="{BB962C8B-B14F-4D97-AF65-F5344CB8AC3E}">
        <p14:creationId xmlns:p14="http://schemas.microsoft.com/office/powerpoint/2010/main" val="44330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a:solidFill>
            <a:schemeClr val="bg1"/>
          </a:solidFill>
          <a:ln>
            <a:noFill/>
          </a:ln>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Picture Placeholder 7"/>
          <p:cNvSpPr>
            <a:spLocks noGrp="1"/>
          </p:cNvSpPr>
          <p:nvPr>
            <p:ph type="pic" sz="quarter" idx="13"/>
          </p:nvPr>
        </p:nvSpPr>
        <p:spPr>
          <a:xfrm>
            <a:off x="3429000" y="2133600"/>
            <a:ext cx="2286000" cy="1828800"/>
          </a:xfrm>
        </p:spPr>
        <p:txBody>
          <a:bodyPr/>
          <a:lstStyle/>
          <a:p>
            <a:r>
              <a:rPr lang="en-US"/>
              <a:t>Click icon to add picture</a:t>
            </a:r>
          </a:p>
        </p:txBody>
      </p:sp>
      <p:sp>
        <p:nvSpPr>
          <p:cNvPr id="19" name="TextBox 18"/>
          <p:cNvSpPr txBox="1"/>
          <p:nvPr userDrawn="1"/>
        </p:nvSpPr>
        <p:spPr>
          <a:xfrm>
            <a:off x="762000" y="4343400"/>
            <a:ext cx="7620000" cy="101566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solidFill>
              </a:rPr>
              <a:t>Presented</a:t>
            </a:r>
            <a:r>
              <a:rPr lang="en-US" sz="2800" b="0" baseline="0" dirty="0">
                <a:solidFill>
                  <a:schemeClr val="accent1"/>
                </a:solidFill>
              </a:rPr>
              <a:t> by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solidFill>
              </a:rPr>
              <a:t>UC Master Gardeners of Placer County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vl1pPr>
            <a:lvl2pPr>
              <a:defRPr sz="2400" b="0" i="0" baseline="0"/>
            </a:lvl2pPr>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p:txBody>
          <a:bodyPr/>
          <a:lstStyle/>
          <a:p>
            <a:r>
              <a:rPr lang="en-US"/>
              <a:t>Click to edit Master title style</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r>
              <a:rPr lang="en-US"/>
              <a:t>Click icon to add picture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 Placeholder 11"/>
          <p:cNvSpPr>
            <a:spLocks noGrp="1"/>
          </p:cNvSpPr>
          <p:nvPr>
            <p:ph type="body" sz="quarter" idx="13"/>
          </p:nvPr>
        </p:nvSpPr>
        <p:spPr>
          <a:xfrm>
            <a:off x="685800" y="2057400"/>
            <a:ext cx="7772400" cy="3124200"/>
          </a:xfrm>
        </p:spPr>
        <p:txBody>
          <a:bodyPr/>
          <a:lstStyle>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normAutofit/>
          </a:bodyPr>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9" name="Picture 8" descr="ANR_subbrands_horizontal_MG.jpg"/>
          <p:cNvPicPr>
            <a:picLocks noChangeAspect="1"/>
          </p:cNvPicPr>
          <p:nvPr/>
        </p:nvPicPr>
        <p:blipFill>
          <a:blip r:embed="rId6" cstate="print"/>
          <a:stretch>
            <a:fillRect/>
          </a:stretch>
        </p:blipFill>
        <p:spPr>
          <a:xfrm>
            <a:off x="1676400" y="5867400"/>
            <a:ext cx="5740400" cy="782782"/>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47" r:id="rId4"/>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i="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7" name="Picture 6" descr="MG_logo-v2014_short-UCCE.jpg"/>
          <p:cNvPicPr>
            <a:picLocks noChangeAspect="1"/>
          </p:cNvPicPr>
          <p:nvPr/>
        </p:nvPicPr>
        <p:blipFill>
          <a:blip r:embed="rId7" cstate="print"/>
          <a:stretch>
            <a:fillRect/>
          </a:stretch>
        </p:blipFill>
        <p:spPr>
          <a:xfrm>
            <a:off x="2103120" y="6096000"/>
            <a:ext cx="540026" cy="496824"/>
          </a:xfrm>
          <a:prstGeom prst="rect">
            <a:avLst/>
          </a:prstGeom>
        </p:spPr>
      </p:pic>
      <p:sp>
        <p:nvSpPr>
          <p:cNvPr id="8" name="TextBox 7"/>
          <p:cNvSpPr txBox="1"/>
          <p:nvPr/>
        </p:nvSpPr>
        <p:spPr>
          <a:xfrm>
            <a:off x="2667000" y="6172200"/>
            <a:ext cx="4191000" cy="400110"/>
          </a:xfrm>
          <a:prstGeom prst="rect">
            <a:avLst/>
          </a:prstGeom>
          <a:noFill/>
        </p:spPr>
        <p:txBody>
          <a:bodyPr wrap="square" rtlCol="0">
            <a:spAutoFit/>
          </a:bodyPr>
          <a:lstStyle/>
          <a:p>
            <a:r>
              <a:rPr lang="en-US" sz="2000" b="0" dirty="0">
                <a:solidFill>
                  <a:schemeClr val="accent1"/>
                </a:solidFill>
              </a:rPr>
              <a:t>UC Master</a:t>
            </a:r>
            <a:r>
              <a:rPr lang="en-US" sz="2000" b="0" baseline="0" dirty="0">
                <a:solidFill>
                  <a:schemeClr val="accent1"/>
                </a:solidFill>
              </a:rPr>
              <a:t> Gardeners of Placer County</a:t>
            </a:r>
            <a:endParaRPr lang="en-US" sz="2000" b="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48" r:id="rId3"/>
    <p:sldLayoutId id="2147483738" r:id="rId4"/>
    <p:sldLayoutId id="214748374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pcmg.ucanr.org/files/171549.pdf" TargetMode="External"/><Relationship Id="rId2" Type="http://schemas.openxmlformats.org/officeDocument/2006/relationships/hyperlink" Target="https://ucanr.edu/sites/Nutrition_BEST/files/191401.pdf" TargetMode="External"/><Relationship Id="rId1" Type="http://schemas.openxmlformats.org/officeDocument/2006/relationships/slideLayout" Target="../slideLayouts/slideLayout8.xml"/><Relationship Id="rId4" Type="http://schemas.openxmlformats.org/officeDocument/2006/relationships/hyperlink" Target="http://cestanislaus.ucanr.edu/files/111733.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a:t>Container Gardening</a:t>
            </a:r>
          </a:p>
        </p:txBody>
      </p:sp>
      <p:sp>
        <p:nvSpPr>
          <p:cNvPr id="16" name="Picture Placeholder 15"/>
          <p:cNvSpPr>
            <a:spLocks noGrp="1"/>
          </p:cNvSpPr>
          <p:nvPr>
            <p:ph type="pic" sz="quarter" idx="13"/>
          </p:nvPr>
        </p:nvSpPr>
        <p:spPr/>
      </p:sp>
      <p:pic>
        <p:nvPicPr>
          <p:cNvPr id="4" name="Picture 5" descr="Container Garden">
            <a:extLst>
              <a:ext uri="{FF2B5EF4-FFF2-40B4-BE49-F238E27FC236}">
                <a16:creationId xmlns:a16="http://schemas.microsoft.com/office/drawing/2014/main" id="{A9E97466-36CA-4D41-A648-9D2D00134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1603076"/>
            <a:ext cx="2895600" cy="281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5FDD23-0FE4-4CA7-B0AB-518AA010B867}"/>
              </a:ext>
            </a:extLst>
          </p:cNvPr>
          <p:cNvSpPr>
            <a:spLocks noGrp="1"/>
          </p:cNvSpPr>
          <p:nvPr>
            <p:ph type="sldNum" sz="quarter" idx="16"/>
          </p:nvPr>
        </p:nvSpPr>
        <p:spPr/>
        <p:txBody>
          <a:bodyPr/>
          <a:lstStyle/>
          <a:p>
            <a:fld id="{111DB74A-73E3-49E8-8984-0D5D8C20C556}" type="slidenum">
              <a:rPr lang="en-US" smtClean="0"/>
              <a:pPr/>
              <a:t>10</a:t>
            </a:fld>
            <a:endParaRPr lang="en-US" dirty="0"/>
          </a:p>
        </p:txBody>
      </p:sp>
      <p:sp>
        <p:nvSpPr>
          <p:cNvPr id="5" name="Title 4">
            <a:extLst>
              <a:ext uri="{FF2B5EF4-FFF2-40B4-BE49-F238E27FC236}">
                <a16:creationId xmlns:a16="http://schemas.microsoft.com/office/drawing/2014/main" id="{25F8C2F2-331D-467B-83E7-1FFB4F127419}"/>
              </a:ext>
            </a:extLst>
          </p:cNvPr>
          <p:cNvSpPr>
            <a:spLocks noGrp="1"/>
          </p:cNvSpPr>
          <p:nvPr>
            <p:ph type="title"/>
          </p:nvPr>
        </p:nvSpPr>
        <p:spPr/>
        <p:txBody>
          <a:bodyPr>
            <a:normAutofit/>
          </a:bodyPr>
          <a:lstStyle/>
          <a:p>
            <a:r>
              <a:rPr lang="en-US" sz="3600" dirty="0"/>
              <a:t>Adding a Focal Point and Color</a:t>
            </a:r>
          </a:p>
        </p:txBody>
      </p:sp>
      <p:pic>
        <p:nvPicPr>
          <p:cNvPr id="10" name="Picture Placeholder 9" descr="A large pool of water&#10;&#10;Description automatically generated">
            <a:extLst>
              <a:ext uri="{FF2B5EF4-FFF2-40B4-BE49-F238E27FC236}">
                <a16:creationId xmlns:a16="http://schemas.microsoft.com/office/drawing/2014/main" id="{60A20839-B236-4AC2-B9B7-B7069D2463B1}"/>
              </a:ext>
            </a:extLst>
          </p:cNvPr>
          <p:cNvPicPr>
            <a:picLocks noGrp="1" noChangeAspect="1"/>
          </p:cNvPicPr>
          <p:nvPr>
            <p:ph type="pic" sz="quarter" idx="18"/>
          </p:nvPr>
        </p:nvPicPr>
        <p:blipFill rotWithShape="1">
          <a:blip r:embed="rId2" cstate="print">
            <a:extLst>
              <a:ext uri="{28A0092B-C50C-407E-A947-70E740481C1C}">
                <a14:useLocalDpi xmlns:a14="http://schemas.microsoft.com/office/drawing/2010/main" val="0"/>
              </a:ext>
            </a:extLst>
          </a:blip>
          <a:srcRect l="-62" t="7260" r="21503" b="17415"/>
          <a:stretch/>
        </p:blipFill>
        <p:spPr>
          <a:xfrm>
            <a:off x="533400" y="1295400"/>
            <a:ext cx="3352800" cy="1828800"/>
          </a:xfrm>
          <a:ln>
            <a:solidFill>
              <a:srgbClr val="002060"/>
            </a:solidFill>
          </a:ln>
        </p:spPr>
      </p:pic>
      <p:pic>
        <p:nvPicPr>
          <p:cNvPr id="16" name="Picture 15" descr="A pool next to a building&#10;&#10;Description automatically generated">
            <a:extLst>
              <a:ext uri="{FF2B5EF4-FFF2-40B4-BE49-F238E27FC236}">
                <a16:creationId xmlns:a16="http://schemas.microsoft.com/office/drawing/2014/main" id="{3C4579B7-22E6-4BA3-857C-E4E59D64C5F9}"/>
              </a:ext>
            </a:extLst>
          </p:cNvPr>
          <p:cNvPicPr>
            <a:picLocks noChangeAspect="1"/>
          </p:cNvPicPr>
          <p:nvPr/>
        </p:nvPicPr>
        <p:blipFill rotWithShape="1">
          <a:blip r:embed="rId3">
            <a:extLst>
              <a:ext uri="{28A0092B-C50C-407E-A947-70E740481C1C}">
                <a14:useLocalDpi xmlns:a14="http://schemas.microsoft.com/office/drawing/2010/main" val="0"/>
              </a:ext>
            </a:extLst>
          </a:blip>
          <a:srcRect l="5338" t="8441" r="3517" b="7490"/>
          <a:stretch/>
        </p:blipFill>
        <p:spPr>
          <a:xfrm>
            <a:off x="4114801" y="2971800"/>
            <a:ext cx="4148685" cy="2926080"/>
          </a:xfrm>
          <a:prstGeom prst="rect">
            <a:avLst/>
          </a:prstGeom>
          <a:ln>
            <a:solidFill>
              <a:schemeClr val="tx1"/>
            </a:solidFill>
          </a:ln>
        </p:spPr>
      </p:pic>
      <p:sp>
        <p:nvSpPr>
          <p:cNvPr id="17" name="TextBox 16">
            <a:extLst>
              <a:ext uri="{FF2B5EF4-FFF2-40B4-BE49-F238E27FC236}">
                <a16:creationId xmlns:a16="http://schemas.microsoft.com/office/drawing/2014/main" id="{EC54F0A3-303D-4D06-ADAA-9256231CD813}"/>
              </a:ext>
            </a:extLst>
          </p:cNvPr>
          <p:cNvSpPr txBox="1"/>
          <p:nvPr/>
        </p:nvSpPr>
        <p:spPr>
          <a:xfrm>
            <a:off x="1676400" y="3581400"/>
            <a:ext cx="1295400" cy="430887"/>
          </a:xfrm>
          <a:prstGeom prst="rect">
            <a:avLst/>
          </a:prstGeom>
          <a:noFill/>
        </p:spPr>
        <p:txBody>
          <a:bodyPr wrap="square" rtlCol="0">
            <a:spAutoFit/>
          </a:bodyPr>
          <a:lstStyle/>
          <a:p>
            <a:r>
              <a:rPr lang="en-US" sz="1100" dirty="0"/>
              <a:t>Photos courtesy of Steve Moeller</a:t>
            </a:r>
          </a:p>
        </p:txBody>
      </p:sp>
    </p:spTree>
    <p:extLst>
      <p:ext uri="{BB962C8B-B14F-4D97-AF65-F5344CB8AC3E}">
        <p14:creationId xmlns:p14="http://schemas.microsoft.com/office/powerpoint/2010/main" val="299858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921C34-D191-4396-AC60-D6E0FACB9352}"/>
              </a:ext>
            </a:extLst>
          </p:cNvPr>
          <p:cNvSpPr>
            <a:spLocks noGrp="1"/>
          </p:cNvSpPr>
          <p:nvPr>
            <p:ph type="body" sz="quarter" idx="13"/>
          </p:nvPr>
        </p:nvSpPr>
        <p:spPr/>
        <p:txBody>
          <a:bodyPr/>
          <a:lstStyle/>
          <a:p>
            <a:r>
              <a:rPr lang="en-US" dirty="0"/>
              <a:t>Size…Large &amp; deep</a:t>
            </a:r>
          </a:p>
          <a:p>
            <a:pPr marL="457200" indent="-457200">
              <a:buFont typeface="Wingdings" panose="05000000000000000000" pitchFamily="2" charset="2"/>
              <a:buChar char="v"/>
            </a:pPr>
            <a:r>
              <a:rPr lang="en-US" dirty="0"/>
              <a:t>Water and nutrient retention</a:t>
            </a:r>
          </a:p>
        </p:txBody>
      </p:sp>
      <p:sp>
        <p:nvSpPr>
          <p:cNvPr id="3" name="Slide Number Placeholder 2">
            <a:extLst>
              <a:ext uri="{FF2B5EF4-FFF2-40B4-BE49-F238E27FC236}">
                <a16:creationId xmlns:a16="http://schemas.microsoft.com/office/drawing/2014/main" id="{2ADB8051-E5F2-4DB6-B6D0-3CA463593A03}"/>
              </a:ext>
            </a:extLst>
          </p:cNvPr>
          <p:cNvSpPr>
            <a:spLocks noGrp="1"/>
          </p:cNvSpPr>
          <p:nvPr>
            <p:ph type="sldNum" sz="quarter" idx="16"/>
          </p:nvPr>
        </p:nvSpPr>
        <p:spPr/>
        <p:txBody>
          <a:bodyPr/>
          <a:lstStyle/>
          <a:p>
            <a:fld id="{111DB74A-73E3-49E8-8984-0D5D8C20C556}" type="slidenum">
              <a:rPr lang="en-US" smtClean="0"/>
              <a:pPr/>
              <a:t>11</a:t>
            </a:fld>
            <a:endParaRPr lang="en-US" dirty="0"/>
          </a:p>
        </p:txBody>
      </p:sp>
      <p:sp>
        <p:nvSpPr>
          <p:cNvPr id="5" name="Title 4">
            <a:extLst>
              <a:ext uri="{FF2B5EF4-FFF2-40B4-BE49-F238E27FC236}">
                <a16:creationId xmlns:a16="http://schemas.microsoft.com/office/drawing/2014/main" id="{C8A2E3ED-46AD-45D1-B180-F7D6B8B4E74F}"/>
              </a:ext>
            </a:extLst>
          </p:cNvPr>
          <p:cNvSpPr>
            <a:spLocks noGrp="1"/>
          </p:cNvSpPr>
          <p:nvPr>
            <p:ph type="title"/>
          </p:nvPr>
        </p:nvSpPr>
        <p:spPr/>
        <p:txBody>
          <a:bodyPr/>
          <a:lstStyle/>
          <a:p>
            <a:r>
              <a:rPr lang="en-US" altLang="en-US" dirty="0"/>
              <a:t>Get it Right .. Containers</a:t>
            </a:r>
            <a:endParaRPr lang="en-US" dirty="0"/>
          </a:p>
        </p:txBody>
      </p:sp>
      <p:pic>
        <p:nvPicPr>
          <p:cNvPr id="6" name="Picture 7" descr="gby1003_4b_e">
            <a:extLst>
              <a:ext uri="{FF2B5EF4-FFF2-40B4-BE49-F238E27FC236}">
                <a16:creationId xmlns:a16="http://schemas.microsoft.com/office/drawing/2014/main" id="{D7E24D9A-A51F-4802-A39D-4CF42584F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53916"/>
            <a:ext cx="3165475" cy="26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rra cotta pots">
            <a:extLst>
              <a:ext uri="{FF2B5EF4-FFF2-40B4-BE49-F238E27FC236}">
                <a16:creationId xmlns:a16="http://schemas.microsoft.com/office/drawing/2014/main" id="{BA9F022F-3204-401B-ACDB-082116923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 y="3644065"/>
            <a:ext cx="3048000" cy="25102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halfbarrel">
            <a:extLst>
              <a:ext uri="{FF2B5EF4-FFF2-40B4-BE49-F238E27FC236}">
                <a16:creationId xmlns:a16="http://schemas.microsoft.com/office/drawing/2014/main" id="{D321DE0A-CC11-4817-8F60-C36897845D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309478"/>
            <a:ext cx="2514600" cy="22738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0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BADD-0FAE-4D3E-BFD7-33954760CECD}"/>
              </a:ext>
            </a:extLst>
          </p:cNvPr>
          <p:cNvSpPr>
            <a:spLocks noGrp="1"/>
          </p:cNvSpPr>
          <p:nvPr>
            <p:ph type="title"/>
          </p:nvPr>
        </p:nvSpPr>
        <p:spPr>
          <a:xfrm>
            <a:off x="457200" y="274638"/>
            <a:ext cx="8229600" cy="868362"/>
          </a:xfrm>
        </p:spPr>
        <p:txBody>
          <a:bodyPr/>
          <a:lstStyle/>
          <a:p>
            <a:r>
              <a:rPr lang="en-US" dirty="0"/>
              <a:t>Containers… </a:t>
            </a:r>
            <a:r>
              <a:rPr lang="en-US" dirty="0" err="1"/>
              <a:t>cont</a:t>
            </a:r>
            <a:endParaRPr lang="en-US" dirty="0"/>
          </a:p>
        </p:txBody>
      </p:sp>
      <p:sp>
        <p:nvSpPr>
          <p:cNvPr id="4" name="Slide Number Placeholder 3">
            <a:extLst>
              <a:ext uri="{FF2B5EF4-FFF2-40B4-BE49-F238E27FC236}">
                <a16:creationId xmlns:a16="http://schemas.microsoft.com/office/drawing/2014/main" id="{04EDFA44-8AC9-4E7C-A501-005158068ECD}"/>
              </a:ext>
            </a:extLst>
          </p:cNvPr>
          <p:cNvSpPr>
            <a:spLocks noGrp="1"/>
          </p:cNvSpPr>
          <p:nvPr>
            <p:ph type="sldNum" sz="quarter" idx="12"/>
          </p:nvPr>
        </p:nvSpPr>
        <p:spPr/>
        <p:txBody>
          <a:bodyPr/>
          <a:lstStyle/>
          <a:p>
            <a:fld id="{111DB74A-73E3-49E8-8984-0D5D8C20C556}" type="slidenum">
              <a:rPr lang="en-US" smtClean="0"/>
              <a:pPr/>
              <a:t>12</a:t>
            </a:fld>
            <a:endParaRPr lang="en-US"/>
          </a:p>
        </p:txBody>
      </p:sp>
      <p:sp>
        <p:nvSpPr>
          <p:cNvPr id="5" name="Rectangle 5">
            <a:extLst>
              <a:ext uri="{FF2B5EF4-FFF2-40B4-BE49-F238E27FC236}">
                <a16:creationId xmlns:a16="http://schemas.microsoft.com/office/drawing/2014/main" id="{4F4A79E5-D81F-4FEC-B2BF-8AFD9FF4EA4B}"/>
              </a:ext>
            </a:extLst>
          </p:cNvPr>
          <p:cNvSpPr txBox="1">
            <a:spLocks noChangeArrowheads="1"/>
          </p:cNvSpPr>
          <p:nvPr/>
        </p:nvSpPr>
        <p:spPr>
          <a:xfrm>
            <a:off x="526973" y="1598364"/>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a:t>Clay / Terracotta</a:t>
            </a:r>
          </a:p>
          <a:p>
            <a:r>
              <a:rPr lang="en-US" altLang="en-US" sz="2800" dirty="0"/>
              <a:t>Plastic</a:t>
            </a:r>
          </a:p>
          <a:p>
            <a:r>
              <a:rPr lang="en-US" altLang="en-US" sz="2800" dirty="0"/>
              <a:t>Wood</a:t>
            </a:r>
          </a:p>
          <a:p>
            <a:r>
              <a:rPr lang="en-US" altLang="en-US" sz="2800" dirty="0"/>
              <a:t>Metal</a:t>
            </a:r>
          </a:p>
          <a:p>
            <a:r>
              <a:rPr lang="en-US" altLang="en-US" sz="2800" dirty="0"/>
              <a:t>Fiber</a:t>
            </a:r>
          </a:p>
          <a:p>
            <a:r>
              <a:rPr lang="en-US" altLang="en-US" sz="2800" dirty="0"/>
              <a:t>Stone</a:t>
            </a:r>
          </a:p>
          <a:p>
            <a:r>
              <a:rPr lang="en-US" altLang="en-US" sz="2800" dirty="0"/>
              <a:t>Reconstituted stone</a:t>
            </a:r>
          </a:p>
          <a:p>
            <a:endParaRPr lang="en-US" altLang="en-US" sz="2800" dirty="0"/>
          </a:p>
        </p:txBody>
      </p:sp>
      <p:sp>
        <p:nvSpPr>
          <p:cNvPr id="6" name="Rectangle 6">
            <a:extLst>
              <a:ext uri="{FF2B5EF4-FFF2-40B4-BE49-F238E27FC236}">
                <a16:creationId xmlns:a16="http://schemas.microsoft.com/office/drawing/2014/main" id="{447663A6-D7DD-47F5-A358-E75229E23171}"/>
              </a:ext>
            </a:extLst>
          </p:cNvPr>
          <p:cNvSpPr txBox="1">
            <a:spLocks noChangeArrowheads="1"/>
          </p:cNvSpPr>
          <p:nvPr/>
        </p:nvSpPr>
        <p:spPr>
          <a:xfrm>
            <a:off x="4657381" y="1598363"/>
            <a:ext cx="4038600" cy="4525963"/>
          </a:xfrm>
          <a:prstGeom prst="rect">
            <a:avLst/>
          </a:prstGeom>
        </p:spPr>
        <p:txBody>
          <a:bodyPr/>
          <a:lst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a:t>Tufa</a:t>
            </a:r>
          </a:p>
          <a:p>
            <a:r>
              <a:rPr lang="en-US" altLang="en-US" sz="2800" dirty="0"/>
              <a:t>Concrete</a:t>
            </a:r>
          </a:p>
          <a:p>
            <a:r>
              <a:rPr lang="en-US" altLang="en-US" sz="2800" dirty="0"/>
              <a:t>Fiberglass</a:t>
            </a:r>
          </a:p>
          <a:p>
            <a:r>
              <a:rPr lang="en-US" altLang="en-US" sz="2800" dirty="0"/>
              <a:t>Glazed earthenware</a:t>
            </a:r>
          </a:p>
          <a:p>
            <a:r>
              <a:rPr lang="en-US" altLang="en-US" sz="2800" dirty="0"/>
              <a:t>Straw bales</a:t>
            </a:r>
          </a:p>
          <a:p>
            <a:r>
              <a:rPr lang="en-US" altLang="en-US" sz="2800" dirty="0"/>
              <a:t>“The Unexpected”</a:t>
            </a:r>
          </a:p>
          <a:p>
            <a:pPr lvl="1"/>
            <a:r>
              <a:rPr lang="en-US" altLang="en-US" dirty="0"/>
              <a:t>Have fun, use your imagination </a:t>
            </a:r>
          </a:p>
        </p:txBody>
      </p:sp>
    </p:spTree>
    <p:extLst>
      <p:ext uri="{BB962C8B-B14F-4D97-AF65-F5344CB8AC3E}">
        <p14:creationId xmlns:p14="http://schemas.microsoft.com/office/powerpoint/2010/main" val="16993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01402-C13D-4FAC-9B16-ED2272E7C030}"/>
              </a:ext>
            </a:extLst>
          </p:cNvPr>
          <p:cNvSpPr>
            <a:spLocks noGrp="1"/>
          </p:cNvSpPr>
          <p:nvPr>
            <p:ph type="body" sz="quarter" idx="13"/>
          </p:nvPr>
        </p:nvSpPr>
        <p:spPr>
          <a:xfrm>
            <a:off x="457200" y="685799"/>
            <a:ext cx="3657600" cy="6035675"/>
          </a:xfrm>
        </p:spPr>
        <p:txBody>
          <a:bodyPr/>
          <a:lstStyle/>
          <a:p>
            <a:r>
              <a:rPr lang="en-US" dirty="0"/>
              <a:t>Straw Bales</a:t>
            </a:r>
          </a:p>
          <a:p>
            <a:endParaRPr lang="en-US" dirty="0"/>
          </a:p>
          <a:p>
            <a:r>
              <a:rPr lang="en-US" dirty="0"/>
              <a:t>Unexpected </a:t>
            </a:r>
          </a:p>
          <a:p>
            <a:r>
              <a:rPr lang="en-US" dirty="0"/>
              <a:t>Easy once it is ‘ready’</a:t>
            </a:r>
          </a:p>
          <a:p>
            <a:r>
              <a:rPr lang="en-US" dirty="0"/>
              <a:t>Breaks down into great mulch </a:t>
            </a:r>
          </a:p>
          <a:p>
            <a:endParaRPr lang="en-US" dirty="0"/>
          </a:p>
        </p:txBody>
      </p:sp>
      <p:sp>
        <p:nvSpPr>
          <p:cNvPr id="3" name="Slide Number Placeholder 2">
            <a:extLst>
              <a:ext uri="{FF2B5EF4-FFF2-40B4-BE49-F238E27FC236}">
                <a16:creationId xmlns:a16="http://schemas.microsoft.com/office/drawing/2014/main" id="{3FECA1B9-B8C3-45CD-AFEE-0EC5220CDDB4}"/>
              </a:ext>
            </a:extLst>
          </p:cNvPr>
          <p:cNvSpPr>
            <a:spLocks noGrp="1"/>
          </p:cNvSpPr>
          <p:nvPr>
            <p:ph type="sldNum" sz="quarter" idx="16"/>
          </p:nvPr>
        </p:nvSpPr>
        <p:spPr/>
        <p:txBody>
          <a:bodyPr/>
          <a:lstStyle/>
          <a:p>
            <a:fld id="{111DB74A-73E3-49E8-8984-0D5D8C20C556}" type="slidenum">
              <a:rPr lang="en-US" smtClean="0"/>
              <a:pPr/>
              <a:t>13</a:t>
            </a:fld>
            <a:endParaRPr lang="en-US" dirty="0"/>
          </a:p>
        </p:txBody>
      </p:sp>
      <p:pic>
        <p:nvPicPr>
          <p:cNvPr id="11" name="Picture Placeholder 10" descr="A picture containing tree, outdoor, sky, ground&#10;&#10;Description automatically generated">
            <a:extLst>
              <a:ext uri="{FF2B5EF4-FFF2-40B4-BE49-F238E27FC236}">
                <a16:creationId xmlns:a16="http://schemas.microsoft.com/office/drawing/2014/main" id="{8175F893-64EE-476D-AF38-03CF8640E967}"/>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9091" r="9091"/>
          <a:stretch>
            <a:fillRect/>
          </a:stretch>
        </p:blipFill>
        <p:spPr>
          <a:xfrm>
            <a:off x="4343400" y="990599"/>
            <a:ext cx="4419600" cy="4724399"/>
          </a:xfrm>
          <a:ln>
            <a:solidFill>
              <a:schemeClr val="tx1"/>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A9C61C6-9999-475B-B751-EA03E47E6962}"/>
              </a:ext>
            </a:extLst>
          </p:cNvPr>
          <p:cNvSpPr txBox="1"/>
          <p:nvPr/>
        </p:nvSpPr>
        <p:spPr>
          <a:xfrm>
            <a:off x="304800" y="5181600"/>
            <a:ext cx="3810000" cy="369332"/>
          </a:xfrm>
          <a:prstGeom prst="rect">
            <a:avLst/>
          </a:prstGeom>
          <a:noFill/>
        </p:spPr>
        <p:txBody>
          <a:bodyPr wrap="square">
            <a:spAutoFit/>
          </a:bodyPr>
          <a:lstStyle/>
          <a:p>
            <a:r>
              <a:rPr lang="en-US" dirty="0"/>
              <a:t>https://youtu.be/vxbXr4BLMas</a:t>
            </a:r>
          </a:p>
        </p:txBody>
      </p:sp>
    </p:spTree>
    <p:extLst>
      <p:ext uri="{BB962C8B-B14F-4D97-AF65-F5344CB8AC3E}">
        <p14:creationId xmlns:p14="http://schemas.microsoft.com/office/powerpoint/2010/main" val="53532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AC9BD3-ACC0-4CE4-94E9-F7EDE631A8A4}"/>
              </a:ext>
            </a:extLst>
          </p:cNvPr>
          <p:cNvSpPr>
            <a:spLocks noGrp="1"/>
          </p:cNvSpPr>
          <p:nvPr>
            <p:ph type="body" sz="quarter" idx="13"/>
          </p:nvPr>
        </p:nvSpPr>
        <p:spPr>
          <a:xfrm>
            <a:off x="450208" y="1371600"/>
            <a:ext cx="4502791" cy="4343400"/>
          </a:xfrm>
        </p:spPr>
        <p:txBody>
          <a:bodyPr>
            <a:normAutofit lnSpcReduction="10000"/>
          </a:bodyPr>
          <a:lstStyle/>
          <a:p>
            <a:pPr marL="457200" indent="-457200">
              <a:buFont typeface="Arial" panose="020B0604020202020204" pitchFamily="34" charset="0"/>
              <a:buChar char="•"/>
            </a:pPr>
            <a:r>
              <a:rPr lang="en-US" altLang="en-US" dirty="0"/>
              <a:t>Plants need a few drainage holes and should be at least 1” </a:t>
            </a:r>
          </a:p>
          <a:p>
            <a:pPr marL="457200" indent="-457200">
              <a:buFont typeface="Arial" panose="020B0604020202020204" pitchFamily="34" charset="0"/>
              <a:buChar char="•"/>
            </a:pPr>
            <a:endParaRPr lang="en-US" altLang="en-US" dirty="0"/>
          </a:p>
          <a:p>
            <a:pPr marL="457200" indent="-457200">
              <a:buFont typeface="Arial" panose="020B0604020202020204" pitchFamily="34" charset="0"/>
              <a:buChar char="•"/>
            </a:pPr>
            <a:r>
              <a:rPr lang="en-US" altLang="en-US" dirty="0"/>
              <a:t>Don’t add gravel to the bottom of the pot.</a:t>
            </a:r>
          </a:p>
          <a:p>
            <a:pPr marL="457200" indent="-457200">
              <a:buFont typeface="Arial" panose="020B0604020202020204" pitchFamily="34" charset="0"/>
              <a:buChar char="•"/>
            </a:pPr>
            <a:endParaRPr lang="en-US" altLang="en-US" dirty="0"/>
          </a:p>
          <a:p>
            <a:pPr marL="457200" indent="-457200">
              <a:buFont typeface="Arial" panose="020B0604020202020204" pitchFamily="34" charset="0"/>
              <a:buChar char="•"/>
            </a:pPr>
            <a:r>
              <a:rPr lang="en-US" altLang="en-US" dirty="0"/>
              <a:t>Saucer vs No Saucer</a:t>
            </a:r>
          </a:p>
          <a:p>
            <a:endParaRPr lang="en-US" dirty="0"/>
          </a:p>
        </p:txBody>
      </p:sp>
      <p:sp>
        <p:nvSpPr>
          <p:cNvPr id="3" name="Title 2">
            <a:extLst>
              <a:ext uri="{FF2B5EF4-FFF2-40B4-BE49-F238E27FC236}">
                <a16:creationId xmlns:a16="http://schemas.microsoft.com/office/drawing/2014/main" id="{8D00C783-F512-4139-AC4A-740044E892E1}"/>
              </a:ext>
            </a:extLst>
          </p:cNvPr>
          <p:cNvSpPr>
            <a:spLocks noGrp="1"/>
          </p:cNvSpPr>
          <p:nvPr>
            <p:ph type="title"/>
          </p:nvPr>
        </p:nvSpPr>
        <p:spPr/>
        <p:txBody>
          <a:bodyPr/>
          <a:lstStyle/>
          <a:p>
            <a:r>
              <a:rPr lang="en-US" dirty="0"/>
              <a:t>Drainage </a:t>
            </a:r>
          </a:p>
        </p:txBody>
      </p:sp>
      <p:sp>
        <p:nvSpPr>
          <p:cNvPr id="4" name="Slide Number Placeholder 3">
            <a:extLst>
              <a:ext uri="{FF2B5EF4-FFF2-40B4-BE49-F238E27FC236}">
                <a16:creationId xmlns:a16="http://schemas.microsoft.com/office/drawing/2014/main" id="{97509328-6A0D-4799-A3F3-7A3CA00E8FC9}"/>
              </a:ext>
            </a:extLst>
          </p:cNvPr>
          <p:cNvSpPr>
            <a:spLocks noGrp="1"/>
          </p:cNvSpPr>
          <p:nvPr>
            <p:ph type="sldNum" sz="quarter" idx="16"/>
          </p:nvPr>
        </p:nvSpPr>
        <p:spPr/>
        <p:txBody>
          <a:bodyPr/>
          <a:lstStyle/>
          <a:p>
            <a:fld id="{111DB74A-73E3-49E8-8984-0D5D8C20C556}" type="slidenum">
              <a:rPr lang="en-US" smtClean="0"/>
              <a:pPr/>
              <a:t>14</a:t>
            </a:fld>
            <a:endParaRPr lang="en-US" dirty="0"/>
          </a:p>
        </p:txBody>
      </p:sp>
      <p:sp>
        <p:nvSpPr>
          <p:cNvPr id="5" name="Picture Placeholder 4">
            <a:extLst>
              <a:ext uri="{FF2B5EF4-FFF2-40B4-BE49-F238E27FC236}">
                <a16:creationId xmlns:a16="http://schemas.microsoft.com/office/drawing/2014/main" id="{57021FE3-6A6D-4DA6-84BB-6E7F2086BC5B}"/>
              </a:ext>
            </a:extLst>
          </p:cNvPr>
          <p:cNvSpPr>
            <a:spLocks noGrp="1"/>
          </p:cNvSpPr>
          <p:nvPr>
            <p:ph type="pic" sz="quarter" idx="18"/>
          </p:nvPr>
        </p:nvSpPr>
        <p:spPr/>
      </p:sp>
      <p:pic>
        <p:nvPicPr>
          <p:cNvPr id="1026" name="Picture 2">
            <a:extLst>
              <a:ext uri="{FF2B5EF4-FFF2-40B4-BE49-F238E27FC236}">
                <a16:creationId xmlns:a16="http://schemas.microsoft.com/office/drawing/2014/main" id="{FDDB79F0-0703-43FF-9B40-97C4BCDDA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447800"/>
            <a:ext cx="3768213" cy="327660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1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4F7539-3071-4D55-A6DF-EE66560786EF}"/>
              </a:ext>
            </a:extLst>
          </p:cNvPr>
          <p:cNvSpPr>
            <a:spLocks noGrp="1"/>
          </p:cNvSpPr>
          <p:nvPr>
            <p:ph type="sldNum" sz="quarter" idx="16"/>
          </p:nvPr>
        </p:nvSpPr>
        <p:spPr/>
        <p:txBody>
          <a:bodyPr/>
          <a:lstStyle/>
          <a:p>
            <a:fld id="{111DB74A-73E3-49E8-8984-0D5D8C20C556}" type="slidenum">
              <a:rPr lang="en-US" smtClean="0"/>
              <a:pPr/>
              <a:t>15</a:t>
            </a:fld>
            <a:endParaRPr lang="en-US" dirty="0"/>
          </a:p>
        </p:txBody>
      </p:sp>
      <p:pic>
        <p:nvPicPr>
          <p:cNvPr id="8" name="Picture 4" descr="splitbarrel">
            <a:extLst>
              <a:ext uri="{FF2B5EF4-FFF2-40B4-BE49-F238E27FC236}">
                <a16:creationId xmlns:a16="http://schemas.microsoft.com/office/drawing/2014/main" id="{04D7ADC0-3802-4648-9FCC-5E71487B77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2819400"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descr="P0001931">
            <a:extLst>
              <a:ext uri="{FF2B5EF4-FFF2-40B4-BE49-F238E27FC236}">
                <a16:creationId xmlns:a16="http://schemas.microsoft.com/office/drawing/2014/main" id="{5EFA11D4-C128-4DF4-A828-34A1B36A7F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0547" y="357605"/>
            <a:ext cx="3352800" cy="276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descr="P0002247">
            <a:extLst>
              <a:ext uri="{FF2B5EF4-FFF2-40B4-BE49-F238E27FC236}">
                <a16:creationId xmlns:a16="http://schemas.microsoft.com/office/drawing/2014/main" id="{724B45D5-F9F1-4963-B9A5-31E328146F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3344277"/>
            <a:ext cx="4038600" cy="25231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5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6662F-7661-4613-BD61-4AD18FA6C662}"/>
              </a:ext>
            </a:extLst>
          </p:cNvPr>
          <p:cNvSpPr>
            <a:spLocks noGrp="1"/>
          </p:cNvSpPr>
          <p:nvPr>
            <p:ph type="title"/>
          </p:nvPr>
        </p:nvSpPr>
        <p:spPr/>
        <p:txBody>
          <a:bodyPr/>
          <a:lstStyle/>
          <a:p>
            <a:r>
              <a:rPr lang="en-US" dirty="0"/>
              <a:t>The “Unexpected”</a:t>
            </a:r>
          </a:p>
        </p:txBody>
      </p:sp>
      <p:sp>
        <p:nvSpPr>
          <p:cNvPr id="4" name="Slide Number Placeholder 3">
            <a:extLst>
              <a:ext uri="{FF2B5EF4-FFF2-40B4-BE49-F238E27FC236}">
                <a16:creationId xmlns:a16="http://schemas.microsoft.com/office/drawing/2014/main" id="{D7BC4A1D-AE66-4F97-866B-4FD0D686783B}"/>
              </a:ext>
            </a:extLst>
          </p:cNvPr>
          <p:cNvSpPr>
            <a:spLocks noGrp="1"/>
          </p:cNvSpPr>
          <p:nvPr>
            <p:ph type="sldNum" sz="quarter" idx="16"/>
          </p:nvPr>
        </p:nvSpPr>
        <p:spPr/>
        <p:txBody>
          <a:bodyPr/>
          <a:lstStyle/>
          <a:p>
            <a:fld id="{111DB74A-73E3-49E8-8984-0D5D8C20C556}" type="slidenum">
              <a:rPr lang="en-US" smtClean="0"/>
              <a:pPr/>
              <a:t>16</a:t>
            </a:fld>
            <a:endParaRPr lang="en-US" dirty="0"/>
          </a:p>
        </p:txBody>
      </p:sp>
      <p:pic>
        <p:nvPicPr>
          <p:cNvPr id="10" name="Picture 9" descr="A living room filled with furniture and vase of flowers on a table&#10;&#10;Description automatically generated">
            <a:extLst>
              <a:ext uri="{FF2B5EF4-FFF2-40B4-BE49-F238E27FC236}">
                <a16:creationId xmlns:a16="http://schemas.microsoft.com/office/drawing/2014/main" id="{6C35256A-1B0B-4849-A2BA-86A701882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00199"/>
            <a:ext cx="6248400" cy="4162425"/>
          </a:xfrm>
          <a:prstGeom prst="rect">
            <a:avLst/>
          </a:prstGeom>
          <a:ln>
            <a:solidFill>
              <a:srgbClr val="002060"/>
            </a:solidFill>
          </a:ln>
        </p:spPr>
      </p:pic>
    </p:spTree>
    <p:extLst>
      <p:ext uri="{BB962C8B-B14F-4D97-AF65-F5344CB8AC3E}">
        <p14:creationId xmlns:p14="http://schemas.microsoft.com/office/powerpoint/2010/main" val="4430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15C29B-970E-4A66-8105-A9D3A8BA6B14}"/>
              </a:ext>
            </a:extLst>
          </p:cNvPr>
          <p:cNvSpPr>
            <a:spLocks noGrp="1"/>
          </p:cNvSpPr>
          <p:nvPr>
            <p:ph type="sldNum" sz="quarter" idx="16"/>
          </p:nvPr>
        </p:nvSpPr>
        <p:spPr/>
        <p:txBody>
          <a:bodyPr/>
          <a:lstStyle/>
          <a:p>
            <a:fld id="{111DB74A-73E3-49E8-8984-0D5D8C20C556}" type="slidenum">
              <a:rPr lang="en-US" smtClean="0"/>
              <a:pPr/>
              <a:t>17</a:t>
            </a:fld>
            <a:endParaRPr lang="en-US" dirty="0"/>
          </a:p>
        </p:txBody>
      </p:sp>
      <p:pic>
        <p:nvPicPr>
          <p:cNvPr id="7" name="Picture 6" descr="A vase of flowers on a table&#10;&#10;Description automatically generated">
            <a:extLst>
              <a:ext uri="{FF2B5EF4-FFF2-40B4-BE49-F238E27FC236}">
                <a16:creationId xmlns:a16="http://schemas.microsoft.com/office/drawing/2014/main" id="{5D7EC915-6604-444E-8968-0CAFA0305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1000"/>
            <a:ext cx="4632960" cy="5440362"/>
          </a:xfrm>
          <a:prstGeom prst="rect">
            <a:avLst/>
          </a:prstGeom>
          <a:ln>
            <a:solidFill>
              <a:srgbClr val="002060"/>
            </a:solidFill>
          </a:ln>
        </p:spPr>
      </p:pic>
    </p:spTree>
    <p:extLst>
      <p:ext uri="{BB962C8B-B14F-4D97-AF65-F5344CB8AC3E}">
        <p14:creationId xmlns:p14="http://schemas.microsoft.com/office/powerpoint/2010/main" val="152582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799125-9553-496F-8436-729A9C2C3C67}"/>
              </a:ext>
            </a:extLst>
          </p:cNvPr>
          <p:cNvSpPr>
            <a:spLocks noGrp="1"/>
          </p:cNvSpPr>
          <p:nvPr>
            <p:ph type="body" sz="quarter" idx="13"/>
          </p:nvPr>
        </p:nvSpPr>
        <p:spPr/>
        <p:txBody>
          <a:bodyPr>
            <a:normAutofit fontScale="85000" lnSpcReduction="20000"/>
          </a:bodyPr>
          <a:lstStyle/>
          <a:p>
            <a:pPr marL="457200" indent="-457200">
              <a:buFont typeface="Arial" panose="020B0604020202020204" pitchFamily="34" charset="0"/>
              <a:buChar char="•"/>
            </a:pPr>
            <a:r>
              <a:rPr lang="en-US" altLang="en-US" dirty="0"/>
              <a:t>No garden dirt. .roots require air &amp; water</a:t>
            </a:r>
          </a:p>
          <a:p>
            <a:pPr marL="457200" indent="-457200">
              <a:buFont typeface="Arial" panose="020B0604020202020204" pitchFamily="34" charset="0"/>
              <a:buChar char="•"/>
            </a:pPr>
            <a:r>
              <a:rPr lang="en-US" altLang="en-US" dirty="0"/>
              <a:t>Compost with sterile topsoil</a:t>
            </a:r>
          </a:p>
          <a:p>
            <a:pPr marL="457200" indent="-457200">
              <a:buFont typeface="Arial" panose="020B0604020202020204" pitchFamily="34" charset="0"/>
              <a:buChar char="•"/>
            </a:pPr>
            <a:r>
              <a:rPr lang="en-US" altLang="en-US" dirty="0"/>
              <a:t>Compost with peat or peat &amp; sand</a:t>
            </a:r>
          </a:p>
          <a:p>
            <a:pPr marL="457200" indent="-457200">
              <a:buFont typeface="Arial" panose="020B0604020202020204" pitchFamily="34" charset="0"/>
              <a:buChar char="•"/>
            </a:pPr>
            <a:r>
              <a:rPr lang="en-US" altLang="en-US" dirty="0"/>
              <a:t>Bagged potting “soil”</a:t>
            </a:r>
          </a:p>
          <a:p>
            <a:pPr lvl="1"/>
            <a:r>
              <a:rPr lang="en-US" altLang="en-US" dirty="0"/>
              <a:t>Perlite or vermiculite</a:t>
            </a:r>
          </a:p>
          <a:p>
            <a:pPr marL="457200" indent="-457200">
              <a:buFont typeface="Arial" panose="020B0604020202020204" pitchFamily="34" charset="0"/>
              <a:buChar char="•"/>
            </a:pPr>
            <a:r>
              <a:rPr lang="en-US" altLang="en-US" dirty="0"/>
              <a:t>Extras:</a:t>
            </a:r>
          </a:p>
          <a:p>
            <a:pPr lvl="1"/>
            <a:r>
              <a:rPr lang="en-US" altLang="en-US" dirty="0"/>
              <a:t>Water holding granules </a:t>
            </a:r>
          </a:p>
          <a:p>
            <a:pPr lvl="1"/>
            <a:r>
              <a:rPr lang="en-US" altLang="en-US" dirty="0"/>
              <a:t>Slow release fertilizer</a:t>
            </a:r>
          </a:p>
          <a:p>
            <a:endParaRPr lang="en-US" dirty="0"/>
          </a:p>
        </p:txBody>
      </p:sp>
      <p:sp>
        <p:nvSpPr>
          <p:cNvPr id="3" name="Title 2">
            <a:extLst>
              <a:ext uri="{FF2B5EF4-FFF2-40B4-BE49-F238E27FC236}">
                <a16:creationId xmlns:a16="http://schemas.microsoft.com/office/drawing/2014/main" id="{D24E1BB6-2041-4BB9-9DD9-12290479BA89}"/>
              </a:ext>
            </a:extLst>
          </p:cNvPr>
          <p:cNvSpPr>
            <a:spLocks noGrp="1"/>
          </p:cNvSpPr>
          <p:nvPr>
            <p:ph type="title"/>
          </p:nvPr>
        </p:nvSpPr>
        <p:spPr/>
        <p:txBody>
          <a:bodyPr/>
          <a:lstStyle/>
          <a:p>
            <a:r>
              <a:rPr lang="en-US" dirty="0"/>
              <a:t>Get it </a:t>
            </a:r>
            <a:r>
              <a:rPr lang="en-US" dirty="0" err="1"/>
              <a:t>Right..Plant</a:t>
            </a:r>
            <a:r>
              <a:rPr lang="en-US" dirty="0"/>
              <a:t> Medium</a:t>
            </a:r>
          </a:p>
        </p:txBody>
      </p:sp>
      <p:sp>
        <p:nvSpPr>
          <p:cNvPr id="4" name="Slide Number Placeholder 3">
            <a:extLst>
              <a:ext uri="{FF2B5EF4-FFF2-40B4-BE49-F238E27FC236}">
                <a16:creationId xmlns:a16="http://schemas.microsoft.com/office/drawing/2014/main" id="{C22048AF-4468-4A7A-AD59-1453825DBCE3}"/>
              </a:ext>
            </a:extLst>
          </p:cNvPr>
          <p:cNvSpPr>
            <a:spLocks noGrp="1"/>
          </p:cNvSpPr>
          <p:nvPr>
            <p:ph type="sldNum" sz="quarter" idx="16"/>
          </p:nvPr>
        </p:nvSpPr>
        <p:spPr/>
        <p:txBody>
          <a:bodyPr/>
          <a:lstStyle/>
          <a:p>
            <a:fld id="{111DB74A-73E3-49E8-8984-0D5D8C20C556}" type="slidenum">
              <a:rPr lang="en-US" smtClean="0"/>
              <a:pPr/>
              <a:t>18</a:t>
            </a:fld>
            <a:endParaRPr lang="en-US" dirty="0"/>
          </a:p>
        </p:txBody>
      </p:sp>
      <p:pic>
        <p:nvPicPr>
          <p:cNvPr id="6" name="Picture 4" descr="containercombinations3">
            <a:extLst>
              <a:ext uri="{FF2B5EF4-FFF2-40B4-BE49-F238E27FC236}">
                <a16:creationId xmlns:a16="http://schemas.microsoft.com/office/drawing/2014/main" id="{B2174798-6E13-4667-94F6-6FA9532BD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7" y="1752600"/>
            <a:ext cx="2143125" cy="2686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2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97FE4E-BC19-4789-8782-420321BFA2DF}"/>
              </a:ext>
            </a:extLst>
          </p:cNvPr>
          <p:cNvSpPr>
            <a:spLocks noGrp="1"/>
          </p:cNvSpPr>
          <p:nvPr>
            <p:ph type="body" sz="quarter" idx="13"/>
          </p:nvPr>
        </p:nvSpPr>
        <p:spPr>
          <a:xfrm>
            <a:off x="457200" y="1600200"/>
            <a:ext cx="4724400" cy="1828800"/>
          </a:xfrm>
        </p:spPr>
        <p:txBody>
          <a:bodyPr>
            <a:normAutofit fontScale="92500" lnSpcReduction="20000"/>
          </a:bodyPr>
          <a:lstStyle/>
          <a:p>
            <a:r>
              <a:rPr lang="en-US" altLang="en-US" dirty="0"/>
              <a:t>Select suitable high-quality plants</a:t>
            </a:r>
          </a:p>
          <a:p>
            <a:r>
              <a:rPr lang="en-US" altLang="en-US" dirty="0"/>
              <a:t>Location .. Location ..Location </a:t>
            </a:r>
          </a:p>
          <a:p>
            <a:endParaRPr lang="en-US" dirty="0"/>
          </a:p>
        </p:txBody>
      </p:sp>
      <p:sp>
        <p:nvSpPr>
          <p:cNvPr id="3" name="Title 2">
            <a:extLst>
              <a:ext uri="{FF2B5EF4-FFF2-40B4-BE49-F238E27FC236}">
                <a16:creationId xmlns:a16="http://schemas.microsoft.com/office/drawing/2014/main" id="{AF0C0739-CA8F-4F67-9784-32E8EBD7EAA0}"/>
              </a:ext>
            </a:extLst>
          </p:cNvPr>
          <p:cNvSpPr>
            <a:spLocks noGrp="1"/>
          </p:cNvSpPr>
          <p:nvPr>
            <p:ph type="title"/>
          </p:nvPr>
        </p:nvSpPr>
        <p:spPr/>
        <p:txBody>
          <a:bodyPr/>
          <a:lstStyle/>
          <a:p>
            <a:r>
              <a:rPr lang="en-US" dirty="0"/>
              <a:t>Get it Right…Plant Selection</a:t>
            </a:r>
          </a:p>
        </p:txBody>
      </p:sp>
      <p:sp>
        <p:nvSpPr>
          <p:cNvPr id="4" name="Slide Number Placeholder 3">
            <a:extLst>
              <a:ext uri="{FF2B5EF4-FFF2-40B4-BE49-F238E27FC236}">
                <a16:creationId xmlns:a16="http://schemas.microsoft.com/office/drawing/2014/main" id="{69F0C872-4FAD-4CC9-BC07-3240385E28F7}"/>
              </a:ext>
            </a:extLst>
          </p:cNvPr>
          <p:cNvSpPr>
            <a:spLocks noGrp="1"/>
          </p:cNvSpPr>
          <p:nvPr>
            <p:ph type="sldNum" sz="quarter" idx="16"/>
          </p:nvPr>
        </p:nvSpPr>
        <p:spPr/>
        <p:txBody>
          <a:bodyPr/>
          <a:lstStyle/>
          <a:p>
            <a:fld id="{111DB74A-73E3-49E8-8984-0D5D8C20C556}" type="slidenum">
              <a:rPr lang="en-US" smtClean="0"/>
              <a:pPr/>
              <a:t>19</a:t>
            </a:fld>
            <a:endParaRPr lang="en-US" dirty="0"/>
          </a:p>
        </p:txBody>
      </p:sp>
      <p:pic>
        <p:nvPicPr>
          <p:cNvPr id="6" name="Picture 4" descr="P0001917">
            <a:extLst>
              <a:ext uri="{FF2B5EF4-FFF2-40B4-BE49-F238E27FC236}">
                <a16:creationId xmlns:a16="http://schemas.microsoft.com/office/drawing/2014/main" id="{ACC48CA8-1E83-41FD-B6DE-62B8140D45BD}"/>
              </a:ext>
            </a:extLst>
          </p:cNvPr>
          <p:cNvPicPr>
            <a:picLocks noGrp="1" noChangeAspect="1" noChangeArrowheads="1"/>
          </p:cNvPicPr>
          <p:nvPr>
            <p:ph type="pic" sz="quarter" idx="18"/>
          </p:nvPr>
        </p:nvPicPr>
        <p:blipFill>
          <a:blip r:embed="rId3" cstate="print">
            <a:extLst>
              <a:ext uri="{28A0092B-C50C-407E-A947-70E740481C1C}">
                <a14:useLocalDpi xmlns:a14="http://schemas.microsoft.com/office/drawing/2010/main" val="0"/>
              </a:ext>
            </a:extLst>
          </a:blip>
          <a:srcRect t="11780" b="11780"/>
          <a:stretch>
            <a:fillRect/>
          </a:stretch>
        </p:blipFill>
        <p:spPr bwMode="auto">
          <a:xfrm>
            <a:off x="5486400" y="1600200"/>
            <a:ext cx="2743200" cy="251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P0002901">
            <a:extLst>
              <a:ext uri="{FF2B5EF4-FFF2-40B4-BE49-F238E27FC236}">
                <a16:creationId xmlns:a16="http://schemas.microsoft.com/office/drawing/2014/main" id="{BE394BBC-6827-41EE-9865-BA175DCC74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2" y="4237037"/>
            <a:ext cx="3276600" cy="16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descr="DSC00083">
            <a:extLst>
              <a:ext uri="{FF2B5EF4-FFF2-40B4-BE49-F238E27FC236}">
                <a16:creationId xmlns:a16="http://schemas.microsoft.com/office/drawing/2014/main" id="{F98C08F9-E76D-456E-8586-7C9BA9E4B0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650" y="3296486"/>
            <a:ext cx="2419350" cy="259305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4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a:bodyPr>
          <a:lstStyle/>
          <a:p>
            <a:r>
              <a:rPr lang="en-US" dirty="0"/>
              <a:t>Master Gardeners of Placer County</a:t>
            </a:r>
          </a:p>
          <a:p>
            <a:pPr lvl="1"/>
            <a:r>
              <a:rPr lang="en-US" sz="2400" dirty="0"/>
              <a:t>Extend </a:t>
            </a:r>
            <a:r>
              <a:rPr lang="en-US" sz="2400" dirty="0">
                <a:solidFill>
                  <a:schemeClr val="accent2"/>
                </a:solidFill>
              </a:rPr>
              <a:t>research-based</a:t>
            </a:r>
            <a:r>
              <a:rPr lang="en-US" sz="2400" dirty="0"/>
              <a:t>, sustainable gardening and composting information</a:t>
            </a:r>
          </a:p>
          <a:p>
            <a:pPr lvl="1"/>
            <a:r>
              <a:rPr lang="en-US" sz="2400" dirty="0"/>
              <a:t>Present accurate, impartial information to </a:t>
            </a:r>
            <a:r>
              <a:rPr lang="en-US" sz="2400" dirty="0">
                <a:solidFill>
                  <a:schemeClr val="accent2"/>
                </a:solidFill>
              </a:rPr>
              <a:t>home gardeners</a:t>
            </a:r>
          </a:p>
          <a:p>
            <a:pPr lvl="1"/>
            <a:r>
              <a:rPr lang="en-US" sz="2400" dirty="0"/>
              <a:t>Encourage public to make </a:t>
            </a:r>
            <a:r>
              <a:rPr lang="en-US" sz="2400" dirty="0">
                <a:solidFill>
                  <a:schemeClr val="accent2"/>
                </a:solidFill>
              </a:rPr>
              <a:t>informed</a:t>
            </a:r>
            <a:r>
              <a:rPr lang="en-US" sz="2400" dirty="0"/>
              <a:t> gardening decisions</a:t>
            </a:r>
          </a:p>
        </p:txBody>
      </p:sp>
      <p:sp>
        <p:nvSpPr>
          <p:cNvPr id="4" name="Slide Number Placeholder 3"/>
          <p:cNvSpPr>
            <a:spLocks noGrp="1"/>
          </p:cNvSpPr>
          <p:nvPr>
            <p:ph type="sldNum" sz="quarter" idx="12"/>
          </p:nvPr>
        </p:nvSpPr>
        <p:spPr/>
        <p:txBody>
          <a:bodyPr/>
          <a:lstStyle/>
          <a:p>
            <a:fld id="{111DB74A-73E3-49E8-8984-0D5D8C20C55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6C522-E7A1-4BAA-AD6F-D9C0CB20922F}"/>
              </a:ext>
            </a:extLst>
          </p:cNvPr>
          <p:cNvSpPr>
            <a:spLocks noGrp="1"/>
          </p:cNvSpPr>
          <p:nvPr>
            <p:ph type="body" sz="quarter" idx="13"/>
          </p:nvPr>
        </p:nvSpPr>
        <p:spPr>
          <a:xfrm>
            <a:off x="457200" y="1066800"/>
            <a:ext cx="7772400" cy="4800600"/>
          </a:xfrm>
        </p:spPr>
        <p:txBody>
          <a:bodyPr>
            <a:normAutofit fontScale="70000" lnSpcReduction="20000"/>
          </a:bodyPr>
          <a:lstStyle/>
          <a:p>
            <a:pPr marL="609600" indent="-609600">
              <a:lnSpc>
                <a:spcPct val="80000"/>
              </a:lnSpc>
              <a:buFont typeface="Arial" panose="020B0604020202020204" pitchFamily="34" charset="0"/>
              <a:buChar char="•"/>
            </a:pPr>
            <a:r>
              <a:rPr lang="en-US" altLang="en-US" dirty="0"/>
              <a:t>Plan your design</a:t>
            </a:r>
          </a:p>
          <a:p>
            <a:pPr marL="609600" indent="-609600">
              <a:lnSpc>
                <a:spcPct val="80000"/>
              </a:lnSpc>
              <a:buFont typeface="Arial" panose="020B0604020202020204" pitchFamily="34" charset="0"/>
              <a:buChar char="•"/>
            </a:pPr>
            <a:r>
              <a:rPr lang="en-US" altLang="en-US" dirty="0"/>
              <a:t>Medium should be moist</a:t>
            </a:r>
          </a:p>
          <a:p>
            <a:pPr marL="609600" indent="-609600">
              <a:lnSpc>
                <a:spcPct val="80000"/>
              </a:lnSpc>
              <a:buFont typeface="Arial" panose="020B0604020202020204" pitchFamily="34" charset="0"/>
              <a:buChar char="•"/>
            </a:pPr>
            <a:r>
              <a:rPr lang="en-US" altLang="en-US" dirty="0"/>
              <a:t>Provide for adequate drainage</a:t>
            </a:r>
          </a:p>
          <a:p>
            <a:pPr marL="609600" indent="-609600">
              <a:lnSpc>
                <a:spcPct val="80000"/>
              </a:lnSpc>
            </a:pPr>
            <a:endParaRPr lang="en-US" altLang="en-US" dirty="0"/>
          </a:p>
          <a:p>
            <a:pPr marL="403225" indent="-403225">
              <a:lnSpc>
                <a:spcPct val="120000"/>
              </a:lnSpc>
              <a:spcBef>
                <a:spcPts val="0"/>
              </a:spcBef>
              <a:buFontTx/>
              <a:buAutoNum type="arabicPeriod"/>
            </a:pPr>
            <a:r>
              <a:rPr lang="en-US" altLang="en-US" dirty="0"/>
              <a:t>Start with the largest plant &amp; dig a</a:t>
            </a:r>
            <a:br>
              <a:rPr lang="en-US" altLang="en-US" dirty="0"/>
            </a:br>
            <a:r>
              <a:rPr lang="en-US" altLang="en-US" dirty="0"/>
              <a:t>hole large enough for the root ball</a:t>
            </a:r>
          </a:p>
          <a:p>
            <a:pPr marL="403225" indent="-403225">
              <a:lnSpc>
                <a:spcPct val="120000"/>
              </a:lnSpc>
              <a:spcBef>
                <a:spcPts val="0"/>
              </a:spcBef>
              <a:buFontTx/>
              <a:buAutoNum type="arabicPeriod"/>
            </a:pPr>
            <a:r>
              <a:rPr lang="en-US" altLang="en-US" dirty="0"/>
              <a:t>Remove the plant from the pot set</a:t>
            </a:r>
            <a:br>
              <a:rPr lang="en-US" altLang="en-US" dirty="0"/>
            </a:br>
            <a:r>
              <a:rPr lang="en-US" altLang="en-US" dirty="0"/>
              <a:t> in the hole  - the top of the root ball </a:t>
            </a:r>
            <a:br>
              <a:rPr lang="en-US" altLang="en-US" dirty="0"/>
            </a:br>
            <a:r>
              <a:rPr lang="en-US" altLang="en-US" dirty="0"/>
              <a:t>should be just at or just below the surface</a:t>
            </a:r>
          </a:p>
          <a:p>
            <a:pPr marL="403225" indent="-403225">
              <a:lnSpc>
                <a:spcPct val="120000"/>
              </a:lnSpc>
              <a:spcBef>
                <a:spcPts val="0"/>
              </a:spcBef>
              <a:buFontTx/>
              <a:buAutoNum type="arabicPeriod"/>
            </a:pPr>
            <a:r>
              <a:rPr lang="en-US" altLang="en-US" dirty="0"/>
              <a:t>Leaving about 1” space in the top of the container, firm in by replacing some of the medium taken out from the hole &amp; press down with your fingers</a:t>
            </a:r>
          </a:p>
          <a:p>
            <a:pPr marL="403225" indent="-403225">
              <a:lnSpc>
                <a:spcPct val="120000"/>
              </a:lnSpc>
              <a:spcBef>
                <a:spcPts val="0"/>
              </a:spcBef>
              <a:buFontTx/>
              <a:buAutoNum type="arabicPeriod"/>
            </a:pPr>
            <a:r>
              <a:rPr lang="en-US" altLang="en-US" dirty="0"/>
              <a:t>Continue planting – finishing off with the edging plants</a:t>
            </a:r>
          </a:p>
          <a:p>
            <a:pPr marL="403225" indent="-403225">
              <a:lnSpc>
                <a:spcPct val="120000"/>
              </a:lnSpc>
              <a:spcBef>
                <a:spcPts val="0"/>
              </a:spcBef>
              <a:buFontTx/>
              <a:buAutoNum type="arabicPeriod"/>
            </a:pPr>
            <a:r>
              <a:rPr lang="en-US" altLang="en-US" dirty="0"/>
              <a:t>Water gently </a:t>
            </a:r>
          </a:p>
          <a:p>
            <a:endParaRPr lang="en-US" dirty="0"/>
          </a:p>
        </p:txBody>
      </p:sp>
      <p:sp>
        <p:nvSpPr>
          <p:cNvPr id="3" name="Title 2">
            <a:extLst>
              <a:ext uri="{FF2B5EF4-FFF2-40B4-BE49-F238E27FC236}">
                <a16:creationId xmlns:a16="http://schemas.microsoft.com/office/drawing/2014/main" id="{82B273EB-2328-4350-8E27-9CF68E5C8B9C}"/>
              </a:ext>
            </a:extLst>
          </p:cNvPr>
          <p:cNvSpPr>
            <a:spLocks noGrp="1"/>
          </p:cNvSpPr>
          <p:nvPr>
            <p:ph type="title"/>
          </p:nvPr>
        </p:nvSpPr>
        <p:spPr>
          <a:xfrm>
            <a:off x="457200" y="274638"/>
            <a:ext cx="8229600" cy="792162"/>
          </a:xfrm>
        </p:spPr>
        <p:txBody>
          <a:bodyPr/>
          <a:lstStyle/>
          <a:p>
            <a:r>
              <a:rPr lang="en-US" dirty="0"/>
              <a:t>Planting</a:t>
            </a:r>
          </a:p>
        </p:txBody>
      </p:sp>
      <p:sp>
        <p:nvSpPr>
          <p:cNvPr id="4" name="Slide Number Placeholder 3">
            <a:extLst>
              <a:ext uri="{FF2B5EF4-FFF2-40B4-BE49-F238E27FC236}">
                <a16:creationId xmlns:a16="http://schemas.microsoft.com/office/drawing/2014/main" id="{2F77D138-83DE-422C-A2D7-42BF5E7B06C9}"/>
              </a:ext>
            </a:extLst>
          </p:cNvPr>
          <p:cNvSpPr>
            <a:spLocks noGrp="1"/>
          </p:cNvSpPr>
          <p:nvPr>
            <p:ph type="sldNum" sz="quarter" idx="16"/>
          </p:nvPr>
        </p:nvSpPr>
        <p:spPr/>
        <p:txBody>
          <a:bodyPr/>
          <a:lstStyle/>
          <a:p>
            <a:fld id="{111DB74A-73E3-49E8-8984-0D5D8C20C556}" type="slidenum">
              <a:rPr lang="en-US" smtClean="0"/>
              <a:pPr/>
              <a:t>20</a:t>
            </a:fld>
            <a:endParaRPr lang="en-US" dirty="0"/>
          </a:p>
        </p:txBody>
      </p:sp>
      <p:pic>
        <p:nvPicPr>
          <p:cNvPr id="6" name="Picture 4" descr="P0001914">
            <a:extLst>
              <a:ext uri="{FF2B5EF4-FFF2-40B4-BE49-F238E27FC236}">
                <a16:creationId xmlns:a16="http://schemas.microsoft.com/office/drawing/2014/main" id="{56BF6D7D-55D3-4C79-A0CC-CFE6974A38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211" y="1270668"/>
            <a:ext cx="3276600" cy="218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0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E8FA-81BF-471A-A2DC-2FD34B7F0BDA}"/>
              </a:ext>
            </a:extLst>
          </p:cNvPr>
          <p:cNvSpPr>
            <a:spLocks noGrp="1"/>
          </p:cNvSpPr>
          <p:nvPr>
            <p:ph type="body" sz="quarter" idx="13"/>
          </p:nvPr>
        </p:nvSpPr>
        <p:spPr/>
        <p:txBody>
          <a:bodyPr/>
          <a:lstStyle/>
          <a:p>
            <a:pPr marL="609600" indent="-609600">
              <a:buFontTx/>
              <a:buAutoNum type="arabicPeriod"/>
            </a:pPr>
            <a:r>
              <a:rPr lang="en-US" altLang="en-US" dirty="0"/>
              <a:t>Remove plant; clean pot</a:t>
            </a:r>
          </a:p>
          <a:p>
            <a:pPr marL="609600" indent="-609600">
              <a:buFontTx/>
              <a:buAutoNum type="arabicPeriod"/>
            </a:pPr>
            <a:r>
              <a:rPr lang="en-US" altLang="en-US" dirty="0"/>
              <a:t>Loosen roots from medium</a:t>
            </a:r>
          </a:p>
          <a:p>
            <a:pPr marL="609600" indent="-609600">
              <a:buFontTx/>
              <a:buAutoNum type="arabicPeriod"/>
            </a:pPr>
            <a:r>
              <a:rPr lang="en-US" altLang="en-US" dirty="0"/>
              <a:t>Trim roots &lt;25%</a:t>
            </a:r>
          </a:p>
          <a:p>
            <a:pPr marL="609600" indent="-609600">
              <a:buFontTx/>
              <a:buAutoNum type="arabicPeriod"/>
            </a:pPr>
            <a:r>
              <a:rPr lang="en-US" altLang="en-US" dirty="0"/>
              <a:t>Put plant back into same pot</a:t>
            </a:r>
          </a:p>
          <a:p>
            <a:endParaRPr lang="en-US" dirty="0"/>
          </a:p>
        </p:txBody>
      </p:sp>
      <p:sp>
        <p:nvSpPr>
          <p:cNvPr id="3" name="Title 2">
            <a:extLst>
              <a:ext uri="{FF2B5EF4-FFF2-40B4-BE49-F238E27FC236}">
                <a16:creationId xmlns:a16="http://schemas.microsoft.com/office/drawing/2014/main" id="{0230BA85-D47A-44BB-B341-FA8AF8EABA33}"/>
              </a:ext>
            </a:extLst>
          </p:cNvPr>
          <p:cNvSpPr>
            <a:spLocks noGrp="1"/>
          </p:cNvSpPr>
          <p:nvPr>
            <p:ph type="title"/>
          </p:nvPr>
        </p:nvSpPr>
        <p:spPr/>
        <p:txBody>
          <a:bodyPr/>
          <a:lstStyle/>
          <a:p>
            <a:r>
              <a:rPr lang="en-US" dirty="0"/>
              <a:t>Repotting</a:t>
            </a:r>
          </a:p>
        </p:txBody>
      </p:sp>
      <p:sp>
        <p:nvSpPr>
          <p:cNvPr id="4" name="Slide Number Placeholder 3">
            <a:extLst>
              <a:ext uri="{FF2B5EF4-FFF2-40B4-BE49-F238E27FC236}">
                <a16:creationId xmlns:a16="http://schemas.microsoft.com/office/drawing/2014/main" id="{AF85FCBB-E6CF-4F5F-BCE7-9F89C4367573}"/>
              </a:ext>
            </a:extLst>
          </p:cNvPr>
          <p:cNvSpPr>
            <a:spLocks noGrp="1"/>
          </p:cNvSpPr>
          <p:nvPr>
            <p:ph type="sldNum" sz="quarter" idx="16"/>
          </p:nvPr>
        </p:nvSpPr>
        <p:spPr/>
        <p:txBody>
          <a:bodyPr/>
          <a:lstStyle/>
          <a:p>
            <a:fld id="{111DB74A-73E3-49E8-8984-0D5D8C20C556}" type="slidenum">
              <a:rPr lang="en-US" smtClean="0"/>
              <a:pPr/>
              <a:t>21</a:t>
            </a:fld>
            <a:endParaRPr lang="en-US" dirty="0"/>
          </a:p>
        </p:txBody>
      </p:sp>
      <p:pic>
        <p:nvPicPr>
          <p:cNvPr id="6" name="Picture 6" descr="potting">
            <a:extLst>
              <a:ext uri="{FF2B5EF4-FFF2-40B4-BE49-F238E27FC236}">
                <a16:creationId xmlns:a16="http://schemas.microsoft.com/office/drawing/2014/main" id="{9FBEFC81-C1F2-4236-BACB-B0327E9B38F9}"/>
              </a:ext>
            </a:extLst>
          </p:cNvPr>
          <p:cNvPicPr>
            <a:picLocks noGrp="1" noChangeAspect="1" noChangeArrowheads="1"/>
          </p:cNvPicPr>
          <p:nvPr>
            <p:ph type="pic" sz="quarter" idx="18"/>
          </p:nvPr>
        </p:nvPicPr>
        <p:blipFill rotWithShape="1">
          <a:blip r:embed="rId3">
            <a:extLst>
              <a:ext uri="{28A0092B-C50C-407E-A947-70E740481C1C}">
                <a14:useLocalDpi xmlns:a14="http://schemas.microsoft.com/office/drawing/2010/main" val="0"/>
              </a:ext>
            </a:extLst>
          </a:blip>
          <a:srcRect l="8333" t="15942" r="11111" b="15942"/>
          <a:stretch/>
        </p:blipFill>
        <p:spPr bwMode="auto">
          <a:xfrm>
            <a:off x="5715000" y="1267618"/>
            <a:ext cx="2209800" cy="2514600"/>
          </a:xfrm>
          <a:prstGeom prst="rect">
            <a:avLst/>
          </a:prstGeom>
          <a:solidFill>
            <a:schemeClr val="accent1">
              <a:lumMod val="60000"/>
              <a:lumOff val="40000"/>
            </a:schemeClr>
          </a:solidFill>
          <a:ln w="38100">
            <a:solidFill>
              <a:schemeClr val="tx1"/>
            </a:solidFill>
          </a:ln>
        </p:spPr>
      </p:pic>
      <p:pic>
        <p:nvPicPr>
          <p:cNvPr id="7" name="Picture 5" descr="Click here to view a larger image.">
            <a:extLst>
              <a:ext uri="{FF2B5EF4-FFF2-40B4-BE49-F238E27FC236}">
                <a16:creationId xmlns:a16="http://schemas.microsoft.com/office/drawing/2014/main" id="{7C912B59-36AC-44BA-892F-4E40A214F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88593"/>
            <a:ext cx="2819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054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CB190-4212-44C0-98E4-02FECCC59601}"/>
              </a:ext>
            </a:extLst>
          </p:cNvPr>
          <p:cNvSpPr>
            <a:spLocks noGrp="1"/>
          </p:cNvSpPr>
          <p:nvPr>
            <p:ph type="body" sz="quarter" idx="13"/>
          </p:nvPr>
        </p:nvSpPr>
        <p:spPr/>
        <p:txBody>
          <a:bodyPr/>
          <a:lstStyle/>
          <a:p>
            <a:r>
              <a:rPr lang="en-US" altLang="en-US" dirty="0"/>
              <a:t>Many vegetables do well in containers</a:t>
            </a:r>
          </a:p>
          <a:p>
            <a:r>
              <a:rPr lang="en-US" altLang="en-US" dirty="0"/>
              <a:t>Same principles apply:</a:t>
            </a:r>
          </a:p>
          <a:p>
            <a:pPr lvl="1"/>
            <a:r>
              <a:rPr lang="en-US" altLang="en-US" dirty="0"/>
              <a:t>Proper plant selection</a:t>
            </a:r>
          </a:p>
          <a:p>
            <a:pPr lvl="1"/>
            <a:r>
              <a:rPr lang="en-US" altLang="en-US" dirty="0"/>
              <a:t>Suitable container</a:t>
            </a:r>
          </a:p>
          <a:p>
            <a:pPr lvl="1"/>
            <a:r>
              <a:rPr lang="en-US" altLang="en-US" dirty="0"/>
              <a:t>Good planting media</a:t>
            </a:r>
          </a:p>
          <a:p>
            <a:pPr lvl="1"/>
            <a:r>
              <a:rPr lang="en-US" altLang="en-US" dirty="0"/>
              <a:t>Location, location, location</a:t>
            </a:r>
          </a:p>
          <a:p>
            <a:endParaRPr lang="en-US" dirty="0"/>
          </a:p>
        </p:txBody>
      </p:sp>
      <p:sp>
        <p:nvSpPr>
          <p:cNvPr id="3" name="Title 2">
            <a:extLst>
              <a:ext uri="{FF2B5EF4-FFF2-40B4-BE49-F238E27FC236}">
                <a16:creationId xmlns:a16="http://schemas.microsoft.com/office/drawing/2014/main" id="{EB18FB47-9D77-4E21-92D0-68646850B2B3}"/>
              </a:ext>
            </a:extLst>
          </p:cNvPr>
          <p:cNvSpPr>
            <a:spLocks noGrp="1"/>
          </p:cNvSpPr>
          <p:nvPr>
            <p:ph type="title"/>
          </p:nvPr>
        </p:nvSpPr>
        <p:spPr/>
        <p:txBody>
          <a:bodyPr/>
          <a:lstStyle/>
          <a:p>
            <a:r>
              <a:rPr lang="en-US" dirty="0"/>
              <a:t>Vegetables</a:t>
            </a:r>
          </a:p>
        </p:txBody>
      </p:sp>
      <p:sp>
        <p:nvSpPr>
          <p:cNvPr id="4" name="Slide Number Placeholder 3">
            <a:extLst>
              <a:ext uri="{FF2B5EF4-FFF2-40B4-BE49-F238E27FC236}">
                <a16:creationId xmlns:a16="http://schemas.microsoft.com/office/drawing/2014/main" id="{83FA346A-BCA8-4CC3-A458-627B33F57019}"/>
              </a:ext>
            </a:extLst>
          </p:cNvPr>
          <p:cNvSpPr>
            <a:spLocks noGrp="1"/>
          </p:cNvSpPr>
          <p:nvPr>
            <p:ph type="sldNum" sz="quarter" idx="16"/>
          </p:nvPr>
        </p:nvSpPr>
        <p:spPr/>
        <p:txBody>
          <a:bodyPr/>
          <a:lstStyle/>
          <a:p>
            <a:fld id="{111DB74A-73E3-49E8-8984-0D5D8C20C556}" type="slidenum">
              <a:rPr lang="en-US" smtClean="0"/>
              <a:pPr/>
              <a:t>22</a:t>
            </a:fld>
            <a:endParaRPr lang="en-US" dirty="0"/>
          </a:p>
        </p:txBody>
      </p:sp>
      <p:pic>
        <p:nvPicPr>
          <p:cNvPr id="6" name="Picture 6" descr="tomatopot">
            <a:extLst>
              <a:ext uri="{FF2B5EF4-FFF2-40B4-BE49-F238E27FC236}">
                <a16:creationId xmlns:a16="http://schemas.microsoft.com/office/drawing/2014/main" id="{D52E7315-8D37-43B1-A6D1-78AE76461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2457450" cy="3571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53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8A0C09-08F4-4250-91E1-6E807D23C803}"/>
              </a:ext>
            </a:extLst>
          </p:cNvPr>
          <p:cNvSpPr>
            <a:spLocks noGrp="1"/>
          </p:cNvSpPr>
          <p:nvPr>
            <p:ph type="body" sz="quarter" idx="13"/>
          </p:nvPr>
        </p:nvSpPr>
        <p:spPr/>
        <p:txBody>
          <a:bodyPr>
            <a:normAutofit lnSpcReduction="10000"/>
          </a:bodyPr>
          <a:lstStyle/>
          <a:p>
            <a:r>
              <a:rPr lang="en-US" dirty="0"/>
              <a:t>Cucumbers</a:t>
            </a:r>
          </a:p>
          <a:p>
            <a:r>
              <a:rPr lang="en-US" dirty="0"/>
              <a:t>  - Salad bush hybrid, </a:t>
            </a:r>
            <a:r>
              <a:rPr lang="en-US" dirty="0" err="1"/>
              <a:t>Spacemaster</a:t>
            </a:r>
            <a:r>
              <a:rPr lang="en-US" dirty="0"/>
              <a:t>, Bush Pickle</a:t>
            </a:r>
          </a:p>
          <a:p>
            <a:endParaRPr lang="en-US" dirty="0"/>
          </a:p>
          <a:p>
            <a:r>
              <a:rPr lang="en-US" dirty="0"/>
              <a:t>Bush pickle: sets a huge supply of crisp 4-5” fruits. Bushy vines grown just 2-3 ft long. 45 days.</a:t>
            </a:r>
          </a:p>
        </p:txBody>
      </p:sp>
      <p:sp>
        <p:nvSpPr>
          <p:cNvPr id="3" name="Title 2">
            <a:extLst>
              <a:ext uri="{FF2B5EF4-FFF2-40B4-BE49-F238E27FC236}">
                <a16:creationId xmlns:a16="http://schemas.microsoft.com/office/drawing/2014/main" id="{2C2C41B3-A29F-454F-B617-34F053B557B0}"/>
              </a:ext>
            </a:extLst>
          </p:cNvPr>
          <p:cNvSpPr>
            <a:spLocks noGrp="1"/>
          </p:cNvSpPr>
          <p:nvPr>
            <p:ph type="title"/>
          </p:nvPr>
        </p:nvSpPr>
        <p:spPr/>
        <p:txBody>
          <a:bodyPr/>
          <a:lstStyle/>
          <a:p>
            <a:r>
              <a:rPr lang="en-US" dirty="0"/>
              <a:t>Vegetables: try these</a:t>
            </a:r>
          </a:p>
        </p:txBody>
      </p:sp>
      <p:sp>
        <p:nvSpPr>
          <p:cNvPr id="4" name="Slide Number Placeholder 3">
            <a:extLst>
              <a:ext uri="{FF2B5EF4-FFF2-40B4-BE49-F238E27FC236}">
                <a16:creationId xmlns:a16="http://schemas.microsoft.com/office/drawing/2014/main" id="{31142C40-C741-4039-8815-B65C2954A4B7}"/>
              </a:ext>
            </a:extLst>
          </p:cNvPr>
          <p:cNvSpPr>
            <a:spLocks noGrp="1"/>
          </p:cNvSpPr>
          <p:nvPr>
            <p:ph type="sldNum" sz="quarter" idx="16"/>
          </p:nvPr>
        </p:nvSpPr>
        <p:spPr/>
        <p:txBody>
          <a:bodyPr/>
          <a:lstStyle/>
          <a:p>
            <a:fld id="{111DB74A-73E3-49E8-8984-0D5D8C20C556}" type="slidenum">
              <a:rPr lang="en-US" smtClean="0"/>
              <a:pPr/>
              <a:t>23</a:t>
            </a:fld>
            <a:endParaRPr lang="en-US" dirty="0"/>
          </a:p>
        </p:txBody>
      </p:sp>
      <p:pic>
        <p:nvPicPr>
          <p:cNvPr id="6" name="Picture 8" descr="11864">
            <a:extLst>
              <a:ext uri="{FF2B5EF4-FFF2-40B4-BE49-F238E27FC236}">
                <a16:creationId xmlns:a16="http://schemas.microsoft.com/office/drawing/2014/main" id="{6210DC0D-792E-4732-9666-7CF199623F08}"/>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t="4167" b="4167"/>
          <a:stretch>
            <a:fillRect/>
          </a:stretch>
        </p:blipFill>
        <p:spPr bwMode="auto">
          <a:xfrm>
            <a:off x="5486400" y="1600200"/>
            <a:ext cx="2743200" cy="251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59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D1912-34A4-41BB-8C76-92E60707DC6D}"/>
              </a:ext>
            </a:extLst>
          </p:cNvPr>
          <p:cNvSpPr>
            <a:spLocks noGrp="1"/>
          </p:cNvSpPr>
          <p:nvPr>
            <p:ph type="body" sz="quarter" idx="13"/>
          </p:nvPr>
        </p:nvSpPr>
        <p:spPr/>
        <p:txBody>
          <a:bodyPr/>
          <a:lstStyle/>
          <a:p>
            <a:r>
              <a:rPr lang="en-US" dirty="0"/>
              <a:t>Eggplant</a:t>
            </a:r>
          </a:p>
          <a:p>
            <a:r>
              <a:rPr lang="en-US" dirty="0"/>
              <a:t>  - Bambino, Slim Jim, Florida Market, Black Beauty, Long Tom</a:t>
            </a:r>
          </a:p>
        </p:txBody>
      </p:sp>
      <p:sp>
        <p:nvSpPr>
          <p:cNvPr id="3" name="Title 2">
            <a:extLst>
              <a:ext uri="{FF2B5EF4-FFF2-40B4-BE49-F238E27FC236}">
                <a16:creationId xmlns:a16="http://schemas.microsoft.com/office/drawing/2014/main" id="{DF2EA387-C381-4260-8997-1BD9051FBF8A}"/>
              </a:ext>
            </a:extLst>
          </p:cNvPr>
          <p:cNvSpPr>
            <a:spLocks noGrp="1"/>
          </p:cNvSpPr>
          <p:nvPr>
            <p:ph type="title"/>
          </p:nvPr>
        </p:nvSpPr>
        <p:spPr/>
        <p:txBody>
          <a:bodyPr/>
          <a:lstStyle/>
          <a:p>
            <a:r>
              <a:rPr lang="en-US" dirty="0"/>
              <a:t>Vegetables: try these..</a:t>
            </a:r>
            <a:r>
              <a:rPr lang="en-US" dirty="0" err="1"/>
              <a:t>cont</a:t>
            </a:r>
            <a:endParaRPr lang="en-US" dirty="0"/>
          </a:p>
        </p:txBody>
      </p:sp>
      <p:sp>
        <p:nvSpPr>
          <p:cNvPr id="4" name="Slide Number Placeholder 3">
            <a:extLst>
              <a:ext uri="{FF2B5EF4-FFF2-40B4-BE49-F238E27FC236}">
                <a16:creationId xmlns:a16="http://schemas.microsoft.com/office/drawing/2014/main" id="{5C387316-1F90-47AC-A32A-5618AB0D3018}"/>
              </a:ext>
            </a:extLst>
          </p:cNvPr>
          <p:cNvSpPr>
            <a:spLocks noGrp="1"/>
          </p:cNvSpPr>
          <p:nvPr>
            <p:ph type="sldNum" sz="quarter" idx="16"/>
          </p:nvPr>
        </p:nvSpPr>
        <p:spPr/>
        <p:txBody>
          <a:bodyPr/>
          <a:lstStyle/>
          <a:p>
            <a:fld id="{111DB74A-73E3-49E8-8984-0D5D8C20C556}" type="slidenum">
              <a:rPr lang="en-US" smtClean="0"/>
              <a:pPr/>
              <a:t>24</a:t>
            </a:fld>
            <a:endParaRPr lang="en-US" dirty="0"/>
          </a:p>
        </p:txBody>
      </p:sp>
      <p:pic>
        <p:nvPicPr>
          <p:cNvPr id="6" name="Picture 10" descr="Eggplant%2021">
            <a:extLst>
              <a:ext uri="{FF2B5EF4-FFF2-40B4-BE49-F238E27FC236}">
                <a16:creationId xmlns:a16="http://schemas.microsoft.com/office/drawing/2014/main" id="{4001F811-9A63-4B1E-A61B-13DAA405B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3657600" cy="318293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6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885937-1F19-4EA8-AA17-D05A9D9909FB}"/>
              </a:ext>
            </a:extLst>
          </p:cNvPr>
          <p:cNvSpPr>
            <a:spLocks noGrp="1"/>
          </p:cNvSpPr>
          <p:nvPr>
            <p:ph type="body" sz="quarter" idx="13"/>
          </p:nvPr>
        </p:nvSpPr>
        <p:spPr/>
        <p:txBody>
          <a:bodyPr>
            <a:normAutofit fontScale="77500" lnSpcReduction="20000"/>
          </a:bodyPr>
          <a:lstStyle/>
          <a:p>
            <a:r>
              <a:rPr lang="en-US" altLang="en-US" b="1" dirty="0"/>
              <a:t>Green beans</a:t>
            </a:r>
          </a:p>
          <a:p>
            <a:pPr lvl="1"/>
            <a:r>
              <a:rPr lang="en-US" altLang="en-US" dirty="0"/>
              <a:t>Kentucky Wonder, Blue Lake, French Dwarf</a:t>
            </a:r>
          </a:p>
          <a:p>
            <a:r>
              <a:rPr lang="en-US" altLang="en-US" b="1" dirty="0"/>
              <a:t>Green Onions</a:t>
            </a:r>
          </a:p>
          <a:p>
            <a:pPr lvl="1"/>
            <a:r>
              <a:rPr lang="en-US" altLang="en-US" dirty="0" err="1"/>
              <a:t>Bettsville</a:t>
            </a:r>
            <a:r>
              <a:rPr lang="en-US" altLang="en-US" dirty="0"/>
              <a:t> bunching, Crystal Wax, Evergreen bunching</a:t>
            </a:r>
          </a:p>
          <a:p>
            <a:r>
              <a:rPr lang="en-US" altLang="en-US" b="1" dirty="0"/>
              <a:t>Lettuce</a:t>
            </a:r>
          </a:p>
          <a:p>
            <a:pPr lvl="1"/>
            <a:r>
              <a:rPr lang="en-US" altLang="en-US" dirty="0"/>
              <a:t>Buttercrunch, Salad Bowl, Bibb, Romaine</a:t>
            </a:r>
          </a:p>
          <a:p>
            <a:r>
              <a:rPr lang="en-US" altLang="en-US" b="1" dirty="0"/>
              <a:t>Peppers</a:t>
            </a:r>
          </a:p>
          <a:p>
            <a:pPr lvl="1"/>
            <a:r>
              <a:rPr lang="en-US" altLang="en-US" dirty="0" err="1"/>
              <a:t>Frigitello</a:t>
            </a:r>
            <a:r>
              <a:rPr lang="en-US" altLang="en-US" dirty="0"/>
              <a:t>, Cubanelle, Sweet Banana, Apple (Hot) Red Cherry, Jalapeno, </a:t>
            </a:r>
            <a:r>
              <a:rPr lang="en-US" altLang="en-US" dirty="0" err="1"/>
              <a:t>Robustini</a:t>
            </a:r>
            <a:r>
              <a:rPr lang="en-US" altLang="en-US" dirty="0"/>
              <a:t> </a:t>
            </a:r>
          </a:p>
          <a:p>
            <a:endParaRPr lang="en-US" dirty="0"/>
          </a:p>
        </p:txBody>
      </p:sp>
      <p:sp>
        <p:nvSpPr>
          <p:cNvPr id="3" name="Title 2">
            <a:extLst>
              <a:ext uri="{FF2B5EF4-FFF2-40B4-BE49-F238E27FC236}">
                <a16:creationId xmlns:a16="http://schemas.microsoft.com/office/drawing/2014/main" id="{532B0943-40EE-41C6-884F-0231432B8AEC}"/>
              </a:ext>
            </a:extLst>
          </p:cNvPr>
          <p:cNvSpPr>
            <a:spLocks noGrp="1"/>
          </p:cNvSpPr>
          <p:nvPr>
            <p:ph type="title"/>
          </p:nvPr>
        </p:nvSpPr>
        <p:spPr/>
        <p:txBody>
          <a:bodyPr/>
          <a:lstStyle/>
          <a:p>
            <a:r>
              <a:rPr lang="en-US" dirty="0"/>
              <a:t>Vegetables: try these …</a:t>
            </a:r>
            <a:r>
              <a:rPr lang="en-US" dirty="0" err="1"/>
              <a:t>cont</a:t>
            </a:r>
            <a:endParaRPr lang="en-US" dirty="0"/>
          </a:p>
        </p:txBody>
      </p:sp>
      <p:sp>
        <p:nvSpPr>
          <p:cNvPr id="4" name="Slide Number Placeholder 3">
            <a:extLst>
              <a:ext uri="{FF2B5EF4-FFF2-40B4-BE49-F238E27FC236}">
                <a16:creationId xmlns:a16="http://schemas.microsoft.com/office/drawing/2014/main" id="{66DE7891-F0B4-47D0-830C-229E9252C403}"/>
              </a:ext>
            </a:extLst>
          </p:cNvPr>
          <p:cNvSpPr>
            <a:spLocks noGrp="1"/>
          </p:cNvSpPr>
          <p:nvPr>
            <p:ph type="sldNum" sz="quarter" idx="16"/>
          </p:nvPr>
        </p:nvSpPr>
        <p:spPr/>
        <p:txBody>
          <a:bodyPr/>
          <a:lstStyle/>
          <a:p>
            <a:fld id="{111DB74A-73E3-49E8-8984-0D5D8C20C556}" type="slidenum">
              <a:rPr lang="en-US" smtClean="0"/>
              <a:pPr/>
              <a:t>25</a:t>
            </a:fld>
            <a:endParaRPr lang="en-US" dirty="0"/>
          </a:p>
        </p:txBody>
      </p:sp>
    </p:spTree>
    <p:extLst>
      <p:ext uri="{BB962C8B-B14F-4D97-AF65-F5344CB8AC3E}">
        <p14:creationId xmlns:p14="http://schemas.microsoft.com/office/powerpoint/2010/main" val="349540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2BE1B4-7F34-4FAE-87E8-7DFC9A78AFE2}"/>
              </a:ext>
            </a:extLst>
          </p:cNvPr>
          <p:cNvSpPr>
            <a:spLocks noGrp="1"/>
          </p:cNvSpPr>
          <p:nvPr>
            <p:ph type="body" sz="quarter" idx="13"/>
          </p:nvPr>
        </p:nvSpPr>
        <p:spPr/>
        <p:txBody>
          <a:bodyPr/>
          <a:lstStyle/>
          <a:p>
            <a:r>
              <a:rPr lang="en-US" altLang="en-US" b="1" dirty="0"/>
              <a:t>Radishes</a:t>
            </a:r>
            <a:r>
              <a:rPr lang="en-US" altLang="en-US" dirty="0"/>
              <a:t> </a:t>
            </a:r>
          </a:p>
          <a:p>
            <a:pPr lvl="1"/>
            <a:r>
              <a:rPr lang="en-US" altLang="en-US" dirty="0"/>
              <a:t>Cherry Belle, Scarlet Globe, (White) Icicle </a:t>
            </a:r>
            <a:endParaRPr lang="en-US" altLang="en-US" b="1" dirty="0"/>
          </a:p>
          <a:p>
            <a:r>
              <a:rPr lang="en-US" altLang="en-US" b="1" dirty="0"/>
              <a:t>Squash</a:t>
            </a:r>
            <a:endParaRPr lang="en-US" altLang="en-US" dirty="0"/>
          </a:p>
          <a:p>
            <a:pPr lvl="1"/>
            <a:r>
              <a:rPr lang="en-US" altLang="en-US" dirty="0"/>
              <a:t>Ronde de Nice, Gold Rush </a:t>
            </a:r>
          </a:p>
          <a:p>
            <a:endParaRPr lang="en-US" dirty="0"/>
          </a:p>
        </p:txBody>
      </p:sp>
      <p:sp>
        <p:nvSpPr>
          <p:cNvPr id="3" name="Title 2">
            <a:extLst>
              <a:ext uri="{FF2B5EF4-FFF2-40B4-BE49-F238E27FC236}">
                <a16:creationId xmlns:a16="http://schemas.microsoft.com/office/drawing/2014/main" id="{804D1E5B-55E4-4D86-9DFC-35778F2A4029}"/>
              </a:ext>
            </a:extLst>
          </p:cNvPr>
          <p:cNvSpPr>
            <a:spLocks noGrp="1"/>
          </p:cNvSpPr>
          <p:nvPr>
            <p:ph type="title"/>
          </p:nvPr>
        </p:nvSpPr>
        <p:spPr/>
        <p:txBody>
          <a:bodyPr/>
          <a:lstStyle/>
          <a:p>
            <a:r>
              <a:rPr lang="en-US" dirty="0"/>
              <a:t>Vegetables: try these ...</a:t>
            </a:r>
            <a:r>
              <a:rPr lang="en-US" dirty="0" err="1"/>
              <a:t>cont</a:t>
            </a:r>
            <a:endParaRPr lang="en-US" dirty="0"/>
          </a:p>
        </p:txBody>
      </p:sp>
      <p:sp>
        <p:nvSpPr>
          <p:cNvPr id="4" name="Slide Number Placeholder 3">
            <a:extLst>
              <a:ext uri="{FF2B5EF4-FFF2-40B4-BE49-F238E27FC236}">
                <a16:creationId xmlns:a16="http://schemas.microsoft.com/office/drawing/2014/main" id="{A8E58CC4-F3F4-45F7-B838-53C83861E7B7}"/>
              </a:ext>
            </a:extLst>
          </p:cNvPr>
          <p:cNvSpPr>
            <a:spLocks noGrp="1"/>
          </p:cNvSpPr>
          <p:nvPr>
            <p:ph type="sldNum" sz="quarter" idx="16"/>
          </p:nvPr>
        </p:nvSpPr>
        <p:spPr/>
        <p:txBody>
          <a:bodyPr/>
          <a:lstStyle/>
          <a:p>
            <a:fld id="{111DB74A-73E3-49E8-8984-0D5D8C20C556}" type="slidenum">
              <a:rPr lang="en-US" smtClean="0"/>
              <a:pPr/>
              <a:t>26</a:t>
            </a:fld>
            <a:endParaRPr lang="en-US" dirty="0"/>
          </a:p>
        </p:txBody>
      </p:sp>
      <p:sp>
        <p:nvSpPr>
          <p:cNvPr id="5" name="Picture Placeholder 4">
            <a:extLst>
              <a:ext uri="{FF2B5EF4-FFF2-40B4-BE49-F238E27FC236}">
                <a16:creationId xmlns:a16="http://schemas.microsoft.com/office/drawing/2014/main" id="{E4540AA9-7233-4E25-A52B-701DA8C128A4}"/>
              </a:ext>
            </a:extLst>
          </p:cNvPr>
          <p:cNvSpPr>
            <a:spLocks noGrp="1"/>
          </p:cNvSpPr>
          <p:nvPr>
            <p:ph type="pic" sz="quarter" idx="18"/>
          </p:nvPr>
        </p:nvSpPr>
        <p:spPr/>
      </p:sp>
      <p:pic>
        <p:nvPicPr>
          <p:cNvPr id="6" name="Picture 4" descr="Ronde de Nice Zucchinis">
            <a:extLst>
              <a:ext uri="{FF2B5EF4-FFF2-40B4-BE49-F238E27FC236}">
                <a16:creationId xmlns:a16="http://schemas.microsoft.com/office/drawing/2014/main" id="{EE87B5AB-5D33-4040-9783-FA64987FC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257300"/>
            <a:ext cx="2857500" cy="2857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66376B-0FFC-401F-AA9A-23439796DDDA}"/>
              </a:ext>
            </a:extLst>
          </p:cNvPr>
          <p:cNvSpPr txBox="1"/>
          <p:nvPr/>
        </p:nvSpPr>
        <p:spPr>
          <a:xfrm>
            <a:off x="5486400" y="4572000"/>
            <a:ext cx="2857500" cy="1477328"/>
          </a:xfrm>
          <a:prstGeom prst="rect">
            <a:avLst/>
          </a:prstGeom>
          <a:noFill/>
        </p:spPr>
        <p:txBody>
          <a:bodyPr wrap="square" rtlCol="0">
            <a:spAutoFit/>
          </a:bodyPr>
          <a:lstStyle/>
          <a:p>
            <a:r>
              <a:rPr lang="en-US" dirty="0"/>
              <a:t>Ronde de Nice.. Pick at 1”-2” diameter. Steam or </a:t>
            </a:r>
            <a:r>
              <a:rPr lang="en-US" dirty="0" err="1"/>
              <a:t>saute</a:t>
            </a:r>
            <a:r>
              <a:rPr lang="en-US" dirty="0"/>
              <a:t>  3-4” stuff &amp; bake- skin tender and bruise easily; not found in supermarkets.</a:t>
            </a:r>
          </a:p>
        </p:txBody>
      </p:sp>
    </p:spTree>
    <p:extLst>
      <p:ext uri="{BB962C8B-B14F-4D97-AF65-F5344CB8AC3E}">
        <p14:creationId xmlns:p14="http://schemas.microsoft.com/office/powerpoint/2010/main" val="404659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85E78-E158-4DC1-8DC8-D757EF5A8C64}"/>
              </a:ext>
            </a:extLst>
          </p:cNvPr>
          <p:cNvSpPr>
            <a:spLocks noGrp="1"/>
          </p:cNvSpPr>
          <p:nvPr>
            <p:ph type="body" sz="quarter" idx="13"/>
          </p:nvPr>
        </p:nvSpPr>
        <p:spPr/>
        <p:txBody>
          <a:bodyPr/>
          <a:lstStyle/>
          <a:p>
            <a:r>
              <a:rPr lang="en-US" dirty="0"/>
              <a:t>Tomatoes</a:t>
            </a:r>
          </a:p>
          <a:p>
            <a:r>
              <a:rPr lang="en-US" dirty="0"/>
              <a:t>	Patio, Pixie, </a:t>
            </a:r>
            <a:r>
              <a:rPr lang="en-US" dirty="0" err="1"/>
              <a:t>Saladette</a:t>
            </a:r>
            <a:endParaRPr lang="en-US" dirty="0"/>
          </a:p>
          <a:p>
            <a:r>
              <a:rPr lang="en-US" dirty="0"/>
              <a:t>	Toy Boy, Spring Giant</a:t>
            </a:r>
          </a:p>
          <a:p>
            <a:r>
              <a:rPr lang="en-US" dirty="0"/>
              <a:t>	Tumbling Tom, Small Fry</a:t>
            </a:r>
          </a:p>
        </p:txBody>
      </p:sp>
      <p:sp>
        <p:nvSpPr>
          <p:cNvPr id="3" name="Title 2">
            <a:extLst>
              <a:ext uri="{FF2B5EF4-FFF2-40B4-BE49-F238E27FC236}">
                <a16:creationId xmlns:a16="http://schemas.microsoft.com/office/drawing/2014/main" id="{979994D1-989B-49E6-90C2-557A03B5D443}"/>
              </a:ext>
            </a:extLst>
          </p:cNvPr>
          <p:cNvSpPr>
            <a:spLocks noGrp="1"/>
          </p:cNvSpPr>
          <p:nvPr>
            <p:ph type="title"/>
          </p:nvPr>
        </p:nvSpPr>
        <p:spPr/>
        <p:txBody>
          <a:bodyPr/>
          <a:lstStyle/>
          <a:p>
            <a:r>
              <a:rPr lang="en-US" dirty="0"/>
              <a:t>Vegetables: try these…</a:t>
            </a:r>
            <a:r>
              <a:rPr lang="en-US" dirty="0" err="1"/>
              <a:t>cont</a:t>
            </a:r>
            <a:endParaRPr lang="en-US" dirty="0"/>
          </a:p>
        </p:txBody>
      </p:sp>
      <p:sp>
        <p:nvSpPr>
          <p:cNvPr id="4" name="Slide Number Placeholder 3">
            <a:extLst>
              <a:ext uri="{FF2B5EF4-FFF2-40B4-BE49-F238E27FC236}">
                <a16:creationId xmlns:a16="http://schemas.microsoft.com/office/drawing/2014/main" id="{2920F665-BADA-4AD2-986D-648E770E5BD8}"/>
              </a:ext>
            </a:extLst>
          </p:cNvPr>
          <p:cNvSpPr>
            <a:spLocks noGrp="1"/>
          </p:cNvSpPr>
          <p:nvPr>
            <p:ph type="sldNum" sz="quarter" idx="16"/>
          </p:nvPr>
        </p:nvSpPr>
        <p:spPr/>
        <p:txBody>
          <a:bodyPr/>
          <a:lstStyle/>
          <a:p>
            <a:fld id="{111DB74A-73E3-49E8-8984-0D5D8C20C556}" type="slidenum">
              <a:rPr lang="en-US" smtClean="0"/>
              <a:pPr/>
              <a:t>27</a:t>
            </a:fld>
            <a:endParaRPr lang="en-US" dirty="0"/>
          </a:p>
        </p:txBody>
      </p:sp>
      <p:sp>
        <p:nvSpPr>
          <p:cNvPr id="5" name="Picture Placeholder 4">
            <a:extLst>
              <a:ext uri="{FF2B5EF4-FFF2-40B4-BE49-F238E27FC236}">
                <a16:creationId xmlns:a16="http://schemas.microsoft.com/office/drawing/2014/main" id="{1AA80BF6-DA3A-42E6-A441-7A9DC6FCB635}"/>
              </a:ext>
            </a:extLst>
          </p:cNvPr>
          <p:cNvSpPr>
            <a:spLocks noGrp="1"/>
          </p:cNvSpPr>
          <p:nvPr>
            <p:ph type="pic" sz="quarter" idx="18"/>
          </p:nvPr>
        </p:nvSpPr>
        <p:spPr/>
      </p:sp>
      <p:pic>
        <p:nvPicPr>
          <p:cNvPr id="6" name="Picture 11" descr="tomato_kit2">
            <a:extLst>
              <a:ext uri="{FF2B5EF4-FFF2-40B4-BE49-F238E27FC236}">
                <a16:creationId xmlns:a16="http://schemas.microsoft.com/office/drawing/2014/main" id="{0748BA32-8E73-48A7-8EC8-49A0FA796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425659"/>
            <a:ext cx="2800350" cy="35052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67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531E6-BFAD-4BF6-AC46-DFC03AE9EFA8}"/>
              </a:ext>
            </a:extLst>
          </p:cNvPr>
          <p:cNvSpPr>
            <a:spLocks noGrp="1"/>
          </p:cNvSpPr>
          <p:nvPr>
            <p:ph type="body" sz="quarter" idx="13"/>
          </p:nvPr>
        </p:nvSpPr>
        <p:spPr/>
        <p:txBody>
          <a:bodyPr>
            <a:normAutofit fontScale="85000" lnSpcReduction="10000"/>
          </a:bodyPr>
          <a:lstStyle/>
          <a:p>
            <a:r>
              <a:rPr lang="en-US" altLang="en-US" b="1" i="1" dirty="0"/>
              <a:t>Try </a:t>
            </a:r>
            <a:r>
              <a:rPr lang="en-US" altLang="en-US" dirty="0"/>
              <a:t>…Apples, Plums, Cherries, Apricots, Citrus, Nectarines, Peaches</a:t>
            </a:r>
          </a:p>
          <a:p>
            <a:r>
              <a:rPr lang="en-US" altLang="en-US" b="1" i="1" dirty="0"/>
              <a:t>And</a:t>
            </a:r>
            <a:r>
              <a:rPr lang="en-US" altLang="en-US" dirty="0"/>
              <a:t> … Strawberries, Blueberries, Gooseberries, Grapes</a:t>
            </a:r>
          </a:p>
          <a:p>
            <a:r>
              <a:rPr lang="en-US" sz="2600" dirty="0"/>
              <a:t>Notable Exceptions:</a:t>
            </a:r>
          </a:p>
          <a:p>
            <a:r>
              <a:rPr lang="en-US" sz="2600" dirty="0"/>
              <a:t>	Blackberries and certain hybrid berries are difficult to grow in pots because they can’t seem to ‘contain’ themselves due to vigorous growth</a:t>
            </a:r>
          </a:p>
        </p:txBody>
      </p:sp>
      <p:sp>
        <p:nvSpPr>
          <p:cNvPr id="3" name="Title 2">
            <a:extLst>
              <a:ext uri="{FF2B5EF4-FFF2-40B4-BE49-F238E27FC236}">
                <a16:creationId xmlns:a16="http://schemas.microsoft.com/office/drawing/2014/main" id="{447427D7-4D8D-4586-BABB-80E48A8E2C32}"/>
              </a:ext>
            </a:extLst>
          </p:cNvPr>
          <p:cNvSpPr>
            <a:spLocks noGrp="1"/>
          </p:cNvSpPr>
          <p:nvPr>
            <p:ph type="title"/>
          </p:nvPr>
        </p:nvSpPr>
        <p:spPr/>
        <p:txBody>
          <a:bodyPr/>
          <a:lstStyle/>
          <a:p>
            <a:r>
              <a:rPr lang="en-US" dirty="0"/>
              <a:t>Fruits &amp; Berries</a:t>
            </a:r>
          </a:p>
        </p:txBody>
      </p:sp>
      <p:sp>
        <p:nvSpPr>
          <p:cNvPr id="4" name="Slide Number Placeholder 3">
            <a:extLst>
              <a:ext uri="{FF2B5EF4-FFF2-40B4-BE49-F238E27FC236}">
                <a16:creationId xmlns:a16="http://schemas.microsoft.com/office/drawing/2014/main" id="{8E6ED153-0B9D-4D6B-B231-B3A7A20B1F45}"/>
              </a:ext>
            </a:extLst>
          </p:cNvPr>
          <p:cNvSpPr>
            <a:spLocks noGrp="1"/>
          </p:cNvSpPr>
          <p:nvPr>
            <p:ph type="sldNum" sz="quarter" idx="16"/>
          </p:nvPr>
        </p:nvSpPr>
        <p:spPr/>
        <p:txBody>
          <a:bodyPr/>
          <a:lstStyle/>
          <a:p>
            <a:fld id="{111DB74A-73E3-49E8-8984-0D5D8C20C556}" type="slidenum">
              <a:rPr lang="en-US" smtClean="0"/>
              <a:pPr/>
              <a:t>28</a:t>
            </a:fld>
            <a:endParaRPr lang="en-US" dirty="0"/>
          </a:p>
        </p:txBody>
      </p:sp>
      <p:pic>
        <p:nvPicPr>
          <p:cNvPr id="6" name="Picture 9" descr="HydroTasteBerriesB180">
            <a:extLst>
              <a:ext uri="{FF2B5EF4-FFF2-40B4-BE49-F238E27FC236}">
                <a16:creationId xmlns:a16="http://schemas.microsoft.com/office/drawing/2014/main" id="{B6CA7ECF-CE72-499E-BB3C-4C0B3F323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3001963" cy="42672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9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C5A013-B238-4647-BF56-EE058D811333}"/>
              </a:ext>
            </a:extLst>
          </p:cNvPr>
          <p:cNvSpPr>
            <a:spLocks noGrp="1"/>
          </p:cNvSpPr>
          <p:nvPr>
            <p:ph type="body" sz="quarter" idx="13"/>
          </p:nvPr>
        </p:nvSpPr>
        <p:spPr/>
        <p:txBody>
          <a:bodyPr/>
          <a:lstStyle/>
          <a:p>
            <a:pPr lvl="1"/>
            <a:r>
              <a:rPr lang="en-US" altLang="en-US" dirty="0"/>
              <a:t>Look for low growing bushes</a:t>
            </a:r>
          </a:p>
          <a:p>
            <a:pPr lvl="1"/>
            <a:r>
              <a:rPr lang="en-US" altLang="en-US" dirty="0"/>
              <a:t>Need acidic soil  Ph5</a:t>
            </a:r>
          </a:p>
          <a:p>
            <a:pPr lvl="1"/>
            <a:r>
              <a:rPr lang="en-US" altLang="en-US" dirty="0"/>
              <a:t>Remove all flower buds or blossoms that appear the first year</a:t>
            </a:r>
          </a:p>
          <a:p>
            <a:pPr lvl="1"/>
            <a:r>
              <a:rPr lang="en-US" altLang="en-US" dirty="0"/>
              <a:t>Drainage is key … do not allow to sit in water</a:t>
            </a:r>
          </a:p>
          <a:p>
            <a:pPr lvl="1"/>
            <a:r>
              <a:rPr lang="en-US" altLang="en-US" dirty="0"/>
              <a:t>Never let a berry pot go dry</a:t>
            </a:r>
          </a:p>
          <a:p>
            <a:endParaRPr lang="en-US" dirty="0"/>
          </a:p>
        </p:txBody>
      </p:sp>
      <p:sp>
        <p:nvSpPr>
          <p:cNvPr id="3" name="Title 2">
            <a:extLst>
              <a:ext uri="{FF2B5EF4-FFF2-40B4-BE49-F238E27FC236}">
                <a16:creationId xmlns:a16="http://schemas.microsoft.com/office/drawing/2014/main" id="{0DBBE017-F7C2-4196-AC6A-66317313F8C2}"/>
              </a:ext>
            </a:extLst>
          </p:cNvPr>
          <p:cNvSpPr>
            <a:spLocks noGrp="1"/>
          </p:cNvSpPr>
          <p:nvPr>
            <p:ph type="title"/>
          </p:nvPr>
        </p:nvSpPr>
        <p:spPr/>
        <p:txBody>
          <a:bodyPr/>
          <a:lstStyle/>
          <a:p>
            <a:r>
              <a:rPr lang="en-US" dirty="0"/>
              <a:t>More on Blueberries…</a:t>
            </a:r>
          </a:p>
        </p:txBody>
      </p:sp>
      <p:sp>
        <p:nvSpPr>
          <p:cNvPr id="4" name="Slide Number Placeholder 3">
            <a:extLst>
              <a:ext uri="{FF2B5EF4-FFF2-40B4-BE49-F238E27FC236}">
                <a16:creationId xmlns:a16="http://schemas.microsoft.com/office/drawing/2014/main" id="{CBE1F0AF-0604-4BCC-8EBA-7B0BEAD8FDAB}"/>
              </a:ext>
            </a:extLst>
          </p:cNvPr>
          <p:cNvSpPr>
            <a:spLocks noGrp="1"/>
          </p:cNvSpPr>
          <p:nvPr>
            <p:ph type="sldNum" sz="quarter" idx="16"/>
          </p:nvPr>
        </p:nvSpPr>
        <p:spPr/>
        <p:txBody>
          <a:bodyPr/>
          <a:lstStyle/>
          <a:p>
            <a:fld id="{111DB74A-73E3-49E8-8984-0D5D8C20C556}" type="slidenum">
              <a:rPr lang="en-US" smtClean="0"/>
              <a:pPr/>
              <a:t>29</a:t>
            </a:fld>
            <a:endParaRPr lang="en-US" dirty="0"/>
          </a:p>
        </p:txBody>
      </p:sp>
      <p:pic>
        <p:nvPicPr>
          <p:cNvPr id="7" name="Picture Placeholder 6" descr="A green plant in a garden&#10;&#10;Description automatically generated">
            <a:extLst>
              <a:ext uri="{FF2B5EF4-FFF2-40B4-BE49-F238E27FC236}">
                <a16:creationId xmlns:a16="http://schemas.microsoft.com/office/drawing/2014/main" id="{F72EDBA5-5A0F-419C-AB25-A3BB1FA16FEF}"/>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915" b="915"/>
          <a:stretch>
            <a:fillRect/>
          </a:stretch>
        </p:blipFill>
        <p:spPr>
          <a:xfrm>
            <a:off x="5257800" y="1600200"/>
            <a:ext cx="3657600" cy="4191000"/>
          </a:xfrm>
          <a:ln>
            <a:solidFill>
              <a:srgbClr val="002060"/>
            </a:solidFill>
          </a:ln>
        </p:spPr>
      </p:pic>
    </p:spTree>
    <p:extLst>
      <p:ext uri="{BB962C8B-B14F-4D97-AF65-F5344CB8AC3E}">
        <p14:creationId xmlns:p14="http://schemas.microsoft.com/office/powerpoint/2010/main" val="261315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fontScale="92500"/>
          </a:bodyPr>
          <a:lstStyle/>
          <a:p>
            <a:r>
              <a:rPr lang="en-US" dirty="0">
                <a:solidFill>
                  <a:schemeClr val="accent2"/>
                </a:solidFill>
              </a:rPr>
              <a:t>Where to find us…</a:t>
            </a:r>
          </a:p>
          <a:p>
            <a:r>
              <a:rPr lang="en-US" sz="3000" dirty="0"/>
              <a:t>Online, in the Media, and Special Publications</a:t>
            </a:r>
          </a:p>
          <a:p>
            <a:pPr lvl="1"/>
            <a:r>
              <a:rPr lang="en-US" sz="2400" b="0" dirty="0"/>
              <a:t>Hotline: Call </a:t>
            </a:r>
            <a:r>
              <a:rPr lang="en-US" b="1" dirty="0"/>
              <a:t>(530) 889-7388 </a:t>
            </a:r>
            <a:r>
              <a:rPr lang="en-US" sz="2400" b="0" dirty="0"/>
              <a:t>or submit your questions online</a:t>
            </a:r>
          </a:p>
          <a:p>
            <a:pPr lvl="1"/>
            <a:r>
              <a:rPr lang="en-US" sz="2400" b="0" dirty="0"/>
              <a:t>Website: pcmg.ucanr.org</a:t>
            </a:r>
          </a:p>
          <a:p>
            <a:pPr lvl="1"/>
            <a:r>
              <a:rPr lang="en-US" sz="2400" b="0" dirty="0" err="1"/>
              <a:t>Facebook</a:t>
            </a:r>
            <a:r>
              <a:rPr lang="en-US" sz="2400" b="0" dirty="0"/>
              <a:t>, Twitter, </a:t>
            </a:r>
            <a:r>
              <a:rPr lang="en-US" sz="2400" b="0" dirty="0" err="1"/>
              <a:t>Instagram</a:t>
            </a:r>
            <a:endParaRPr lang="en-US" sz="2400" b="0" dirty="0"/>
          </a:p>
          <a:p>
            <a:pPr lvl="1"/>
            <a:r>
              <a:rPr lang="en-US" sz="2400" b="0" dirty="0"/>
              <a:t>Gold Country Media monthly column </a:t>
            </a:r>
          </a:p>
          <a:p>
            <a:pPr lvl="1"/>
            <a:r>
              <a:rPr lang="en-US" sz="2400" b="0" i="1" dirty="0"/>
              <a:t>Curious Gardener </a:t>
            </a:r>
            <a:r>
              <a:rPr lang="en-US" dirty="0"/>
              <a:t>quarterly</a:t>
            </a:r>
            <a:r>
              <a:rPr lang="en-US" sz="2400" b="0" dirty="0"/>
              <a:t> newsletter on our website</a:t>
            </a:r>
          </a:p>
          <a:p>
            <a:pPr lvl="1"/>
            <a:r>
              <a:rPr lang="en-US" sz="2400" b="0" i="1" dirty="0"/>
              <a:t>Calendar and Gardening Guide</a:t>
            </a:r>
          </a:p>
        </p:txBody>
      </p:sp>
      <p:sp>
        <p:nvSpPr>
          <p:cNvPr id="4" name="Slide Number Placeholder 3"/>
          <p:cNvSpPr>
            <a:spLocks noGrp="1"/>
          </p:cNvSpPr>
          <p:nvPr>
            <p:ph type="sldNum" sz="quarter" idx="12"/>
          </p:nvPr>
        </p:nvSpPr>
        <p:spPr/>
        <p:txBody>
          <a:bodyPr/>
          <a:lstStyle/>
          <a:p>
            <a:fld id="{111DB74A-73E3-49E8-8984-0D5D8C20C55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FE810-0461-4542-BAD5-4CD88FF9C64E}"/>
              </a:ext>
            </a:extLst>
          </p:cNvPr>
          <p:cNvSpPr>
            <a:spLocks noGrp="1"/>
          </p:cNvSpPr>
          <p:nvPr>
            <p:ph type="body" sz="quarter" idx="13"/>
          </p:nvPr>
        </p:nvSpPr>
        <p:spPr/>
        <p:txBody>
          <a:bodyPr>
            <a:normAutofit fontScale="70000" lnSpcReduction="20000"/>
          </a:bodyPr>
          <a:lstStyle/>
          <a:p>
            <a:pPr>
              <a:lnSpc>
                <a:spcPct val="80000"/>
              </a:lnSpc>
            </a:pPr>
            <a:r>
              <a:rPr lang="en-US" altLang="en-US" sz="3600" dirty="0"/>
              <a:t>Some of the most popular dwarf citrus trees to grow in containers are: </a:t>
            </a:r>
          </a:p>
          <a:p>
            <a:pPr>
              <a:lnSpc>
                <a:spcPct val="80000"/>
              </a:lnSpc>
            </a:pPr>
            <a:r>
              <a:rPr lang="en-US" altLang="en-US" sz="3600" b="1" dirty="0"/>
              <a:t>Meyer lemon</a:t>
            </a:r>
            <a:r>
              <a:rPr lang="en-US" altLang="en-US" sz="3600" dirty="0"/>
              <a:t>: </a:t>
            </a:r>
            <a:r>
              <a:rPr lang="en-US" altLang="en-US" dirty="0"/>
              <a:t>Imported from China in 1908, it is believed to be a cross between a lemon and a mandarin. The fruit has a very sweet flavor and is less acidic than a true lemon</a:t>
            </a:r>
            <a:r>
              <a:rPr lang="en-US" altLang="en-US" sz="3600" dirty="0"/>
              <a:t>.</a:t>
            </a:r>
          </a:p>
          <a:p>
            <a:pPr>
              <a:lnSpc>
                <a:spcPct val="80000"/>
              </a:lnSpc>
            </a:pPr>
            <a:r>
              <a:rPr lang="en-US" altLang="en-US" sz="3600" b="1" dirty="0"/>
              <a:t>Calamondin</a:t>
            </a:r>
            <a:r>
              <a:rPr lang="en-US" altLang="en-US" sz="3600" dirty="0"/>
              <a:t>: </a:t>
            </a:r>
            <a:r>
              <a:rPr lang="en-US" altLang="en-US" dirty="0"/>
              <a:t>Prized for its attractive shape and foliage, it produces fragrant flowers nearly year-round. It is grown primarily for aesthetics and less for actual, edible fruit.</a:t>
            </a:r>
            <a:r>
              <a:rPr lang="en-US" altLang="en-US" sz="3600" dirty="0"/>
              <a:t> </a:t>
            </a:r>
          </a:p>
          <a:p>
            <a:pPr>
              <a:lnSpc>
                <a:spcPct val="80000"/>
              </a:lnSpc>
            </a:pPr>
            <a:r>
              <a:rPr lang="en-US" altLang="en-US" sz="3600" b="1" dirty="0"/>
              <a:t>Dwarf Kaffir lime tree</a:t>
            </a:r>
            <a:r>
              <a:rPr lang="en-US" altLang="en-US" sz="3600" dirty="0"/>
              <a:t>: </a:t>
            </a:r>
            <a:r>
              <a:rPr lang="en-US" altLang="en-US" dirty="0"/>
              <a:t>The rind of the fruit and the unique double-lobed, aromatic leaves are often used in cooking.</a:t>
            </a:r>
          </a:p>
          <a:p>
            <a:endParaRPr lang="en-US" dirty="0"/>
          </a:p>
        </p:txBody>
      </p:sp>
      <p:sp>
        <p:nvSpPr>
          <p:cNvPr id="3" name="Title 2">
            <a:extLst>
              <a:ext uri="{FF2B5EF4-FFF2-40B4-BE49-F238E27FC236}">
                <a16:creationId xmlns:a16="http://schemas.microsoft.com/office/drawing/2014/main" id="{16B77040-D5F6-4B42-AA32-3B3A931EFA9F}"/>
              </a:ext>
            </a:extLst>
          </p:cNvPr>
          <p:cNvSpPr>
            <a:spLocks noGrp="1"/>
          </p:cNvSpPr>
          <p:nvPr>
            <p:ph type="title"/>
          </p:nvPr>
        </p:nvSpPr>
        <p:spPr/>
        <p:txBody>
          <a:bodyPr/>
          <a:lstStyle/>
          <a:p>
            <a:r>
              <a:rPr lang="en-US" dirty="0"/>
              <a:t>Citrus</a:t>
            </a:r>
          </a:p>
        </p:txBody>
      </p:sp>
      <p:sp>
        <p:nvSpPr>
          <p:cNvPr id="4" name="Slide Number Placeholder 3">
            <a:extLst>
              <a:ext uri="{FF2B5EF4-FFF2-40B4-BE49-F238E27FC236}">
                <a16:creationId xmlns:a16="http://schemas.microsoft.com/office/drawing/2014/main" id="{B6C140EB-CF71-4308-B1A2-8A111276FE17}"/>
              </a:ext>
            </a:extLst>
          </p:cNvPr>
          <p:cNvSpPr>
            <a:spLocks noGrp="1"/>
          </p:cNvSpPr>
          <p:nvPr>
            <p:ph type="sldNum" sz="quarter" idx="16"/>
          </p:nvPr>
        </p:nvSpPr>
        <p:spPr/>
        <p:txBody>
          <a:bodyPr/>
          <a:lstStyle/>
          <a:p>
            <a:fld id="{111DB74A-73E3-49E8-8984-0D5D8C20C556}" type="slidenum">
              <a:rPr lang="en-US" smtClean="0"/>
              <a:pPr/>
              <a:t>30</a:t>
            </a:fld>
            <a:endParaRPr lang="en-US" dirty="0"/>
          </a:p>
        </p:txBody>
      </p:sp>
      <p:sp>
        <p:nvSpPr>
          <p:cNvPr id="5" name="Picture Placeholder 4">
            <a:extLst>
              <a:ext uri="{FF2B5EF4-FFF2-40B4-BE49-F238E27FC236}">
                <a16:creationId xmlns:a16="http://schemas.microsoft.com/office/drawing/2014/main" id="{D169E109-F0FD-4975-86D6-B07A3EABAED1}"/>
              </a:ext>
            </a:extLst>
          </p:cNvPr>
          <p:cNvSpPr>
            <a:spLocks noGrp="1"/>
          </p:cNvSpPr>
          <p:nvPr>
            <p:ph type="pic" sz="quarter" idx="18"/>
          </p:nvPr>
        </p:nvSpPr>
        <p:spPr/>
      </p:sp>
      <p:pic>
        <p:nvPicPr>
          <p:cNvPr id="6" name="Picture 5" descr="image412">
            <a:extLst>
              <a:ext uri="{FF2B5EF4-FFF2-40B4-BE49-F238E27FC236}">
                <a16:creationId xmlns:a16="http://schemas.microsoft.com/office/drawing/2014/main" id="{74B77D55-A891-43DE-8EB7-E851E5ED7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103563" cy="3733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8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AB612B-F08C-460D-A86C-78CBB18EF09B}"/>
              </a:ext>
            </a:extLst>
          </p:cNvPr>
          <p:cNvSpPr>
            <a:spLocks noGrp="1"/>
          </p:cNvSpPr>
          <p:nvPr>
            <p:ph type="body" sz="quarter" idx="13"/>
          </p:nvPr>
        </p:nvSpPr>
        <p:spPr>
          <a:xfrm>
            <a:off x="457200" y="2743200"/>
            <a:ext cx="8229600" cy="3048000"/>
          </a:xfrm>
        </p:spPr>
        <p:txBody>
          <a:bodyPr>
            <a:normAutofit fontScale="70000" lnSpcReduction="20000"/>
          </a:bodyPr>
          <a:lstStyle/>
          <a:p>
            <a:r>
              <a:rPr lang="en-US" altLang="en-US" b="1" dirty="0"/>
              <a:t>Basil</a:t>
            </a:r>
            <a:r>
              <a:rPr lang="en-US" altLang="en-US" dirty="0"/>
              <a:t> </a:t>
            </a:r>
            <a:br>
              <a:rPr lang="en-US" altLang="en-US" dirty="0"/>
            </a:br>
            <a:r>
              <a:rPr lang="en-US" altLang="en-US" dirty="0"/>
              <a:t>Easy to grow from seed. Likes heat and sun. Usually only lasts a season (clip flowers to extend life). Small-leaved varieties like ‘Spicy Globe' good in pots. </a:t>
            </a:r>
          </a:p>
          <a:p>
            <a:r>
              <a:rPr lang="en-US" altLang="en-US" b="1" dirty="0"/>
              <a:t>Chives</a:t>
            </a:r>
            <a:br>
              <a:rPr lang="en-US" altLang="en-US" dirty="0"/>
            </a:br>
            <a:r>
              <a:rPr lang="en-US" altLang="en-US" dirty="0"/>
              <a:t>Easy to grow from seed. Likes heat and sun. May last for years. Clip individual leaves at the base, rather than cutting several at the top. </a:t>
            </a:r>
          </a:p>
          <a:p>
            <a:r>
              <a:rPr lang="en-US" altLang="en-US" b="1" dirty="0"/>
              <a:t>Parsley</a:t>
            </a:r>
            <a:br>
              <a:rPr lang="en-US" altLang="en-US" dirty="0"/>
            </a:br>
            <a:r>
              <a:rPr lang="en-US" altLang="en-US" dirty="0"/>
              <a:t>Needs bright light. Usually lasts only one season. New leaves grow from the center, so clip outer stalks first. </a:t>
            </a:r>
          </a:p>
          <a:p>
            <a:endParaRPr lang="en-US" dirty="0"/>
          </a:p>
        </p:txBody>
      </p:sp>
      <p:sp>
        <p:nvSpPr>
          <p:cNvPr id="3" name="Title 2">
            <a:extLst>
              <a:ext uri="{FF2B5EF4-FFF2-40B4-BE49-F238E27FC236}">
                <a16:creationId xmlns:a16="http://schemas.microsoft.com/office/drawing/2014/main" id="{EDDFDC20-23D0-46D2-9B7E-75FA4D058485}"/>
              </a:ext>
            </a:extLst>
          </p:cNvPr>
          <p:cNvSpPr>
            <a:spLocks noGrp="1"/>
          </p:cNvSpPr>
          <p:nvPr>
            <p:ph type="title"/>
          </p:nvPr>
        </p:nvSpPr>
        <p:spPr>
          <a:xfrm>
            <a:off x="457200" y="274638"/>
            <a:ext cx="3200400" cy="1143000"/>
          </a:xfrm>
        </p:spPr>
        <p:txBody>
          <a:bodyPr/>
          <a:lstStyle/>
          <a:p>
            <a:r>
              <a:rPr lang="en-US" dirty="0"/>
              <a:t>Herbs</a:t>
            </a:r>
          </a:p>
        </p:txBody>
      </p:sp>
      <p:sp>
        <p:nvSpPr>
          <p:cNvPr id="4" name="Slide Number Placeholder 3">
            <a:extLst>
              <a:ext uri="{FF2B5EF4-FFF2-40B4-BE49-F238E27FC236}">
                <a16:creationId xmlns:a16="http://schemas.microsoft.com/office/drawing/2014/main" id="{E9D10058-11BD-426A-ADFE-9600B76F5539}"/>
              </a:ext>
            </a:extLst>
          </p:cNvPr>
          <p:cNvSpPr>
            <a:spLocks noGrp="1"/>
          </p:cNvSpPr>
          <p:nvPr>
            <p:ph type="sldNum" sz="quarter" idx="16"/>
          </p:nvPr>
        </p:nvSpPr>
        <p:spPr/>
        <p:txBody>
          <a:bodyPr/>
          <a:lstStyle/>
          <a:p>
            <a:fld id="{111DB74A-73E3-49E8-8984-0D5D8C20C556}" type="slidenum">
              <a:rPr lang="en-US" smtClean="0"/>
              <a:pPr/>
              <a:t>31</a:t>
            </a:fld>
            <a:endParaRPr lang="en-US" dirty="0"/>
          </a:p>
        </p:txBody>
      </p:sp>
      <p:pic>
        <p:nvPicPr>
          <p:cNvPr id="8" name="Picture 4" descr="Earth Bud-Eze">
            <a:extLst>
              <a:ext uri="{FF2B5EF4-FFF2-40B4-BE49-F238E27FC236}">
                <a16:creationId xmlns:a16="http://schemas.microsoft.com/office/drawing/2014/main" id="{E168CCAA-BBC5-4E25-BB50-0B46D8A3F5EF}"/>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2691" r="2691"/>
          <a:stretch>
            <a:fillRect/>
          </a:stretch>
        </p:blipFill>
        <p:spPr bwMode="auto">
          <a:xfrm>
            <a:off x="3810000" y="228600"/>
            <a:ext cx="4724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75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A0457-BA04-44F5-B4D5-F18EFAAA027B}"/>
              </a:ext>
            </a:extLst>
          </p:cNvPr>
          <p:cNvSpPr>
            <a:spLocks noGrp="1"/>
          </p:cNvSpPr>
          <p:nvPr>
            <p:ph type="body" sz="quarter" idx="13"/>
          </p:nvPr>
        </p:nvSpPr>
        <p:spPr>
          <a:xfrm>
            <a:off x="228600" y="914400"/>
            <a:ext cx="4724400" cy="4953000"/>
          </a:xfrm>
        </p:spPr>
        <p:txBody>
          <a:bodyPr>
            <a:noAutofit/>
          </a:bodyPr>
          <a:lstStyle/>
          <a:p>
            <a:r>
              <a:rPr lang="en-US" altLang="en-US" sz="2000" b="1" dirty="0"/>
              <a:t>Rosemary</a:t>
            </a:r>
            <a:br>
              <a:rPr lang="en-US" altLang="en-US" sz="2000" i="1" dirty="0"/>
            </a:br>
            <a:r>
              <a:rPr lang="en-US" altLang="en-US" sz="2000" i="1" dirty="0"/>
              <a:t>Needs bright light, not hot s</a:t>
            </a:r>
            <a:r>
              <a:rPr lang="en-US" altLang="en-US" sz="2000" dirty="0"/>
              <a:t>un. Will live many years with good care. </a:t>
            </a:r>
          </a:p>
          <a:p>
            <a:r>
              <a:rPr lang="en-US" altLang="en-US" sz="2000" b="1" dirty="0"/>
              <a:t>Scented geraniums</a:t>
            </a:r>
            <a:br>
              <a:rPr lang="en-US" altLang="en-US" sz="2000" dirty="0"/>
            </a:br>
            <a:r>
              <a:rPr lang="en-US" altLang="en-US" sz="2000" dirty="0"/>
              <a:t>Likes sun. Scented leaves, some with pale, delicate flowers.  </a:t>
            </a:r>
          </a:p>
          <a:p>
            <a:r>
              <a:rPr lang="en-US" altLang="en-US" sz="2000" b="1" dirty="0"/>
              <a:t>Sweet marjoram</a:t>
            </a:r>
            <a:r>
              <a:rPr lang="en-US" altLang="en-US" sz="2000" dirty="0"/>
              <a:t> </a:t>
            </a:r>
            <a:br>
              <a:rPr lang="en-US" altLang="en-US" sz="2000" dirty="0"/>
            </a:br>
            <a:r>
              <a:rPr lang="en-US" altLang="en-US" sz="2000" dirty="0"/>
              <a:t>Easy to grow from seed. Likes sun. May last several seasons (clip flowers to extend life). Leaves have refreshing, heady scent. </a:t>
            </a:r>
          </a:p>
          <a:p>
            <a:r>
              <a:rPr lang="en-US" altLang="en-US" sz="2000" b="1" dirty="0"/>
              <a:t>Lavender</a:t>
            </a:r>
            <a:br>
              <a:rPr lang="en-US" altLang="en-US" sz="2000" dirty="0"/>
            </a:br>
            <a:r>
              <a:rPr lang="en-US" altLang="en-US" sz="2000" dirty="0"/>
              <a:t>Will live several years with good care. Species like Lavandula </a:t>
            </a:r>
            <a:r>
              <a:rPr lang="en-US" altLang="en-US" sz="2000" dirty="0" err="1"/>
              <a:t>augustfolia</a:t>
            </a:r>
            <a:r>
              <a:rPr lang="en-US" altLang="en-US" sz="2000" dirty="0"/>
              <a:t> is good for containers.</a:t>
            </a:r>
            <a:endParaRPr lang="en-US" sz="2000" dirty="0"/>
          </a:p>
        </p:txBody>
      </p:sp>
      <p:sp>
        <p:nvSpPr>
          <p:cNvPr id="3" name="Title 2">
            <a:extLst>
              <a:ext uri="{FF2B5EF4-FFF2-40B4-BE49-F238E27FC236}">
                <a16:creationId xmlns:a16="http://schemas.microsoft.com/office/drawing/2014/main" id="{D151C315-E0C6-4E7E-9649-714C1F1816D2}"/>
              </a:ext>
            </a:extLst>
          </p:cNvPr>
          <p:cNvSpPr>
            <a:spLocks noGrp="1"/>
          </p:cNvSpPr>
          <p:nvPr>
            <p:ph type="title"/>
          </p:nvPr>
        </p:nvSpPr>
        <p:spPr>
          <a:xfrm>
            <a:off x="457200" y="274638"/>
            <a:ext cx="8229600" cy="754062"/>
          </a:xfrm>
        </p:spPr>
        <p:txBody>
          <a:bodyPr>
            <a:normAutofit fontScale="90000"/>
          </a:bodyPr>
          <a:lstStyle/>
          <a:p>
            <a:r>
              <a:rPr lang="en-US" dirty="0"/>
              <a:t>Herbs…</a:t>
            </a:r>
            <a:r>
              <a:rPr lang="en-US" dirty="0" err="1"/>
              <a:t>cont</a:t>
            </a:r>
            <a:endParaRPr lang="en-US" dirty="0"/>
          </a:p>
        </p:txBody>
      </p:sp>
      <p:sp>
        <p:nvSpPr>
          <p:cNvPr id="4" name="Slide Number Placeholder 3">
            <a:extLst>
              <a:ext uri="{FF2B5EF4-FFF2-40B4-BE49-F238E27FC236}">
                <a16:creationId xmlns:a16="http://schemas.microsoft.com/office/drawing/2014/main" id="{8CDFBE6A-460E-4665-90FA-56F554DEF9DB}"/>
              </a:ext>
            </a:extLst>
          </p:cNvPr>
          <p:cNvSpPr>
            <a:spLocks noGrp="1"/>
          </p:cNvSpPr>
          <p:nvPr>
            <p:ph type="sldNum" sz="quarter" idx="16"/>
          </p:nvPr>
        </p:nvSpPr>
        <p:spPr/>
        <p:txBody>
          <a:bodyPr/>
          <a:lstStyle/>
          <a:p>
            <a:fld id="{111DB74A-73E3-49E8-8984-0D5D8C20C556}" type="slidenum">
              <a:rPr lang="en-US" smtClean="0"/>
              <a:pPr/>
              <a:t>32</a:t>
            </a:fld>
            <a:endParaRPr lang="en-US" dirty="0"/>
          </a:p>
        </p:txBody>
      </p:sp>
      <p:pic>
        <p:nvPicPr>
          <p:cNvPr id="1026" name="Picture 2" descr="Growing Lavender In Pots 2">
            <a:extLst>
              <a:ext uri="{FF2B5EF4-FFF2-40B4-BE49-F238E27FC236}">
                <a16:creationId xmlns:a16="http://schemas.microsoft.com/office/drawing/2014/main" id="{F0954B35-BB8D-4783-AF36-C209CD2A3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1447800"/>
            <a:ext cx="3762375" cy="297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36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102D7-811D-4F6A-8A50-9E14AD0C629C}"/>
              </a:ext>
            </a:extLst>
          </p:cNvPr>
          <p:cNvSpPr>
            <a:spLocks noGrp="1"/>
          </p:cNvSpPr>
          <p:nvPr>
            <p:ph type="title"/>
          </p:nvPr>
        </p:nvSpPr>
        <p:spPr/>
        <p:txBody>
          <a:bodyPr/>
          <a:lstStyle/>
          <a:p>
            <a:r>
              <a:rPr lang="en-US" dirty="0"/>
              <a:t>Theme Herb Combinations</a:t>
            </a:r>
          </a:p>
        </p:txBody>
      </p:sp>
      <p:sp>
        <p:nvSpPr>
          <p:cNvPr id="4" name="Slide Number Placeholder 3">
            <a:extLst>
              <a:ext uri="{FF2B5EF4-FFF2-40B4-BE49-F238E27FC236}">
                <a16:creationId xmlns:a16="http://schemas.microsoft.com/office/drawing/2014/main" id="{0DC7C59F-9C82-4BB8-B5FE-F6FA2F1D3883}"/>
              </a:ext>
            </a:extLst>
          </p:cNvPr>
          <p:cNvSpPr>
            <a:spLocks noGrp="1"/>
          </p:cNvSpPr>
          <p:nvPr>
            <p:ph type="sldNum" sz="quarter" idx="16"/>
          </p:nvPr>
        </p:nvSpPr>
        <p:spPr/>
        <p:txBody>
          <a:bodyPr/>
          <a:lstStyle/>
          <a:p>
            <a:fld id="{111DB74A-73E3-49E8-8984-0D5D8C20C556}" type="slidenum">
              <a:rPr lang="en-US" smtClean="0"/>
              <a:pPr/>
              <a:t>33</a:t>
            </a:fld>
            <a:endParaRPr lang="en-US" dirty="0"/>
          </a:p>
        </p:txBody>
      </p:sp>
      <p:sp>
        <p:nvSpPr>
          <p:cNvPr id="6" name="Rectangle 5">
            <a:extLst>
              <a:ext uri="{FF2B5EF4-FFF2-40B4-BE49-F238E27FC236}">
                <a16:creationId xmlns:a16="http://schemas.microsoft.com/office/drawing/2014/main" id="{6A1E5E60-0F30-492B-9285-FAE1BADD01B2}"/>
              </a:ext>
            </a:extLst>
          </p:cNvPr>
          <p:cNvSpPr/>
          <p:nvPr/>
        </p:nvSpPr>
        <p:spPr>
          <a:xfrm>
            <a:off x="425116" y="1417638"/>
            <a:ext cx="2895600" cy="5078313"/>
          </a:xfrm>
          <a:prstGeom prst="rect">
            <a:avLst/>
          </a:prstGeom>
        </p:spPr>
        <p:txBody>
          <a:bodyPr wrap="square">
            <a:spAutoFit/>
          </a:bodyPr>
          <a:lstStyle/>
          <a:p>
            <a:pPr>
              <a:lnSpc>
                <a:spcPct val="90000"/>
              </a:lnSpc>
            </a:pPr>
            <a:r>
              <a:rPr lang="en-US" altLang="en-US" sz="2400" b="1" dirty="0"/>
              <a:t>An Italian chef’s selection</a:t>
            </a:r>
            <a:br>
              <a:rPr lang="en-US" altLang="en-US" sz="2400" dirty="0"/>
            </a:br>
            <a:r>
              <a:rPr lang="en-US" altLang="en-US" sz="2400" dirty="0"/>
              <a:t>·Sweet basil</a:t>
            </a:r>
            <a:br>
              <a:rPr lang="en-US" altLang="en-US" sz="2400" dirty="0"/>
            </a:br>
            <a:r>
              <a:rPr lang="en-US" altLang="en-US" sz="2400" dirty="0"/>
              <a:t>·Italian parsley</a:t>
            </a:r>
            <a:br>
              <a:rPr lang="en-US" altLang="en-US" sz="2400" dirty="0"/>
            </a:br>
            <a:r>
              <a:rPr lang="en-US" altLang="en-US" sz="2400" dirty="0"/>
              <a:t>·Oregano</a:t>
            </a:r>
            <a:br>
              <a:rPr lang="en-US" altLang="en-US" sz="2400" dirty="0"/>
            </a:br>
            <a:r>
              <a:rPr lang="en-US" altLang="en-US" sz="2400" dirty="0"/>
              <a:t>·Marjoram</a:t>
            </a:r>
            <a:br>
              <a:rPr lang="en-US" altLang="en-US" sz="2400" dirty="0"/>
            </a:br>
            <a:r>
              <a:rPr lang="en-US" altLang="en-US" sz="2400" dirty="0"/>
              <a:t>·Thyme</a:t>
            </a:r>
          </a:p>
          <a:p>
            <a:pPr>
              <a:lnSpc>
                <a:spcPct val="90000"/>
              </a:lnSpc>
            </a:pPr>
            <a:endParaRPr lang="en-US" altLang="en-US" sz="2400" b="1" dirty="0"/>
          </a:p>
          <a:p>
            <a:pPr>
              <a:lnSpc>
                <a:spcPct val="90000"/>
              </a:lnSpc>
            </a:pPr>
            <a:r>
              <a:rPr lang="en-US" altLang="en-US" sz="2400" b="1" dirty="0"/>
              <a:t>A perfume pot</a:t>
            </a:r>
            <a:br>
              <a:rPr lang="en-US" altLang="en-US" sz="2400" dirty="0"/>
            </a:br>
            <a:r>
              <a:rPr lang="en-US" altLang="en-US" sz="2400" dirty="0"/>
              <a:t>·Lavender</a:t>
            </a:r>
            <a:br>
              <a:rPr lang="en-US" altLang="en-US" sz="2400" dirty="0"/>
            </a:br>
            <a:r>
              <a:rPr lang="en-US" altLang="en-US" sz="2400" dirty="0"/>
              <a:t>·Rose scented geranium</a:t>
            </a:r>
            <a:br>
              <a:rPr lang="en-US" altLang="en-US" sz="2400" dirty="0"/>
            </a:br>
            <a:r>
              <a:rPr lang="en-US" altLang="en-US" sz="2400" dirty="0"/>
              <a:t>·Lemon balm</a:t>
            </a:r>
            <a:br>
              <a:rPr lang="en-US" altLang="en-US" sz="2400" dirty="0"/>
            </a:br>
            <a:r>
              <a:rPr lang="en-US" altLang="en-US" sz="2400" dirty="0"/>
              <a:t>·Lemon thyme</a:t>
            </a:r>
            <a:br>
              <a:rPr lang="en-US" altLang="en-US" sz="2400" dirty="0"/>
            </a:br>
            <a:r>
              <a:rPr lang="en-US" altLang="en-US" sz="2400" dirty="0"/>
              <a:t>·Pineapple sage</a:t>
            </a:r>
          </a:p>
        </p:txBody>
      </p:sp>
      <p:sp>
        <p:nvSpPr>
          <p:cNvPr id="7" name="Rectangle 6">
            <a:extLst>
              <a:ext uri="{FF2B5EF4-FFF2-40B4-BE49-F238E27FC236}">
                <a16:creationId xmlns:a16="http://schemas.microsoft.com/office/drawing/2014/main" id="{04C5502E-C703-4E2D-8F2A-20505D390121}"/>
              </a:ext>
            </a:extLst>
          </p:cNvPr>
          <p:cNvSpPr/>
          <p:nvPr/>
        </p:nvSpPr>
        <p:spPr>
          <a:xfrm>
            <a:off x="5334000" y="1295400"/>
            <a:ext cx="2590800" cy="4745915"/>
          </a:xfrm>
          <a:prstGeom prst="rect">
            <a:avLst/>
          </a:prstGeom>
        </p:spPr>
        <p:txBody>
          <a:bodyPr wrap="square">
            <a:spAutoFit/>
          </a:bodyPr>
          <a:lstStyle/>
          <a:p>
            <a:pPr>
              <a:lnSpc>
                <a:spcPct val="90000"/>
              </a:lnSpc>
            </a:pPr>
            <a:r>
              <a:rPr lang="en-US" altLang="en-US" sz="2400" b="1" dirty="0"/>
              <a:t>A salad bowl</a:t>
            </a:r>
            <a:br>
              <a:rPr lang="en-US" altLang="en-US" sz="2400" dirty="0"/>
            </a:br>
            <a:r>
              <a:rPr lang="en-US" altLang="en-US" sz="2400" dirty="0"/>
              <a:t>·Garlic chives</a:t>
            </a:r>
            <a:br>
              <a:rPr lang="en-US" altLang="en-US" sz="2400" dirty="0"/>
            </a:br>
            <a:r>
              <a:rPr lang="en-US" altLang="en-US" sz="2400" dirty="0"/>
              <a:t>·Rocket</a:t>
            </a:r>
            <a:br>
              <a:rPr lang="en-US" altLang="en-US" sz="2400" dirty="0"/>
            </a:br>
            <a:r>
              <a:rPr lang="en-US" altLang="en-US" sz="2400" dirty="0"/>
              <a:t>·Salad burnet</a:t>
            </a:r>
            <a:br>
              <a:rPr lang="en-US" altLang="en-US" sz="2400" dirty="0"/>
            </a:br>
            <a:r>
              <a:rPr lang="en-US" altLang="en-US" sz="2400" dirty="0"/>
              <a:t>·Parsley</a:t>
            </a:r>
            <a:br>
              <a:rPr lang="en-US" altLang="en-US" sz="2400" dirty="0"/>
            </a:br>
            <a:r>
              <a:rPr lang="en-US" altLang="en-US" sz="2400" dirty="0"/>
              <a:t>·Celery</a:t>
            </a:r>
          </a:p>
          <a:p>
            <a:pPr>
              <a:lnSpc>
                <a:spcPct val="90000"/>
              </a:lnSpc>
            </a:pPr>
            <a:endParaRPr lang="en-US" altLang="en-US" sz="2400" b="1" dirty="0"/>
          </a:p>
          <a:p>
            <a:pPr>
              <a:lnSpc>
                <a:spcPct val="90000"/>
              </a:lnSpc>
            </a:pPr>
            <a:r>
              <a:rPr lang="en-US" altLang="en-US" sz="2400" b="1" dirty="0"/>
              <a:t>A French chef’s selection</a:t>
            </a:r>
            <a:br>
              <a:rPr lang="en-US" altLang="en-US" sz="2400" dirty="0"/>
            </a:br>
            <a:r>
              <a:rPr lang="en-US" altLang="en-US" sz="2400" dirty="0"/>
              <a:t>·Tarragon</a:t>
            </a:r>
            <a:br>
              <a:rPr lang="en-US" altLang="en-US" sz="2400" dirty="0"/>
            </a:br>
            <a:r>
              <a:rPr lang="en-US" altLang="en-US" sz="2400" dirty="0"/>
              <a:t>·Chervil</a:t>
            </a:r>
            <a:br>
              <a:rPr lang="en-US" altLang="en-US" sz="2400" dirty="0"/>
            </a:br>
            <a:r>
              <a:rPr lang="en-US" altLang="en-US" sz="2400" dirty="0"/>
              <a:t>·Parsley</a:t>
            </a:r>
            <a:br>
              <a:rPr lang="en-US" altLang="en-US" sz="2400" dirty="0"/>
            </a:br>
            <a:r>
              <a:rPr lang="en-US" altLang="en-US" sz="2400" dirty="0"/>
              <a:t>·Chives</a:t>
            </a:r>
            <a:br>
              <a:rPr lang="en-US" altLang="en-US" sz="2400" dirty="0"/>
            </a:br>
            <a:r>
              <a:rPr lang="en-US" altLang="en-US" sz="2400" dirty="0"/>
              <a:t>·Sage</a:t>
            </a:r>
          </a:p>
        </p:txBody>
      </p:sp>
    </p:spTree>
    <p:extLst>
      <p:ext uri="{BB962C8B-B14F-4D97-AF65-F5344CB8AC3E}">
        <p14:creationId xmlns:p14="http://schemas.microsoft.com/office/powerpoint/2010/main" val="4004300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ACD65-8146-4092-B72C-5816DF2C6C2C}"/>
              </a:ext>
            </a:extLst>
          </p:cNvPr>
          <p:cNvSpPr>
            <a:spLocks noGrp="1"/>
          </p:cNvSpPr>
          <p:nvPr>
            <p:ph type="body" sz="quarter" idx="13"/>
          </p:nvPr>
        </p:nvSpPr>
        <p:spPr/>
        <p:txBody>
          <a:bodyPr>
            <a:normAutofit fontScale="92500" lnSpcReduction="20000"/>
          </a:bodyPr>
          <a:lstStyle/>
          <a:p>
            <a:pPr>
              <a:lnSpc>
                <a:spcPct val="90000"/>
              </a:lnSpc>
            </a:pPr>
            <a:r>
              <a:rPr lang="en-US" altLang="en-US" dirty="0"/>
              <a:t>POOR feeding &amp; watering = stress</a:t>
            </a:r>
          </a:p>
          <a:p>
            <a:pPr lvl="1">
              <a:lnSpc>
                <a:spcPct val="90000"/>
              </a:lnSpc>
            </a:pPr>
            <a:r>
              <a:rPr lang="en-US" altLang="en-US" dirty="0"/>
              <a:t>Consider a drip system</a:t>
            </a:r>
          </a:p>
          <a:p>
            <a:pPr>
              <a:lnSpc>
                <a:spcPct val="90000"/>
              </a:lnSpc>
            </a:pPr>
            <a:r>
              <a:rPr lang="en-US" altLang="en-US" dirty="0"/>
              <a:t>Winterizing</a:t>
            </a:r>
          </a:p>
          <a:p>
            <a:pPr>
              <a:lnSpc>
                <a:spcPct val="90000"/>
              </a:lnSpc>
            </a:pPr>
            <a:r>
              <a:rPr lang="en-US" altLang="en-US" dirty="0"/>
              <a:t>Maintenance</a:t>
            </a:r>
          </a:p>
          <a:p>
            <a:pPr lvl="1">
              <a:lnSpc>
                <a:spcPct val="90000"/>
              </a:lnSpc>
            </a:pPr>
            <a:r>
              <a:rPr lang="en-US" altLang="en-US" dirty="0"/>
              <a:t> Inspect plants regularly</a:t>
            </a:r>
          </a:p>
          <a:p>
            <a:pPr lvl="1">
              <a:lnSpc>
                <a:spcPct val="90000"/>
              </a:lnSpc>
            </a:pPr>
            <a:r>
              <a:rPr lang="en-US" altLang="en-US" dirty="0"/>
              <a:t>Remove dead blooms</a:t>
            </a:r>
          </a:p>
          <a:p>
            <a:pPr lvl="1">
              <a:lnSpc>
                <a:spcPct val="90000"/>
              </a:lnSpc>
            </a:pPr>
            <a:r>
              <a:rPr lang="en-US" altLang="en-US" dirty="0"/>
              <a:t>Trim dead branches</a:t>
            </a:r>
          </a:p>
          <a:p>
            <a:pPr lvl="1">
              <a:lnSpc>
                <a:spcPct val="90000"/>
              </a:lnSpc>
            </a:pPr>
            <a:r>
              <a:rPr lang="en-US" altLang="en-US" dirty="0"/>
              <a:t>Use Chemicals sparingly</a:t>
            </a:r>
          </a:p>
          <a:p>
            <a:pPr lvl="1">
              <a:lnSpc>
                <a:spcPct val="90000"/>
              </a:lnSpc>
            </a:pPr>
            <a:r>
              <a:rPr lang="en-US" altLang="en-US" dirty="0"/>
              <a:t>Turn on a weekly basis if against a wall or fence</a:t>
            </a:r>
          </a:p>
          <a:p>
            <a:endParaRPr lang="en-US" dirty="0"/>
          </a:p>
        </p:txBody>
      </p:sp>
      <p:sp>
        <p:nvSpPr>
          <p:cNvPr id="3" name="Title 2">
            <a:extLst>
              <a:ext uri="{FF2B5EF4-FFF2-40B4-BE49-F238E27FC236}">
                <a16:creationId xmlns:a16="http://schemas.microsoft.com/office/drawing/2014/main" id="{258FFAF1-6C37-4052-8C18-51EF0DC90266}"/>
              </a:ext>
            </a:extLst>
          </p:cNvPr>
          <p:cNvSpPr>
            <a:spLocks noGrp="1"/>
          </p:cNvSpPr>
          <p:nvPr>
            <p:ph type="title"/>
          </p:nvPr>
        </p:nvSpPr>
        <p:spPr/>
        <p:txBody>
          <a:bodyPr/>
          <a:lstStyle/>
          <a:p>
            <a:r>
              <a:rPr lang="en-US" altLang="en-US" dirty="0"/>
              <a:t>Care &amp; Troubleshooting</a:t>
            </a:r>
            <a:endParaRPr lang="en-US" dirty="0"/>
          </a:p>
        </p:txBody>
      </p:sp>
      <p:sp>
        <p:nvSpPr>
          <p:cNvPr id="4" name="Slide Number Placeholder 3">
            <a:extLst>
              <a:ext uri="{FF2B5EF4-FFF2-40B4-BE49-F238E27FC236}">
                <a16:creationId xmlns:a16="http://schemas.microsoft.com/office/drawing/2014/main" id="{8F3C4391-CDB4-4273-8B55-02FC985D2C53}"/>
              </a:ext>
            </a:extLst>
          </p:cNvPr>
          <p:cNvSpPr>
            <a:spLocks noGrp="1"/>
          </p:cNvSpPr>
          <p:nvPr>
            <p:ph type="sldNum" sz="quarter" idx="16"/>
          </p:nvPr>
        </p:nvSpPr>
        <p:spPr/>
        <p:txBody>
          <a:bodyPr/>
          <a:lstStyle/>
          <a:p>
            <a:fld id="{111DB74A-73E3-49E8-8984-0D5D8C20C556}" type="slidenum">
              <a:rPr lang="en-US" smtClean="0"/>
              <a:pPr/>
              <a:t>34</a:t>
            </a:fld>
            <a:endParaRPr lang="en-US" dirty="0"/>
          </a:p>
        </p:txBody>
      </p:sp>
      <p:pic>
        <p:nvPicPr>
          <p:cNvPr id="6" name="Picture 4" descr="P0002239">
            <a:extLst>
              <a:ext uri="{FF2B5EF4-FFF2-40B4-BE49-F238E27FC236}">
                <a16:creationId xmlns:a16="http://schemas.microsoft.com/office/drawing/2014/main" id="{F9A822E3-D8C6-420D-835E-D8CAD049F1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752600"/>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49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4BA9D5-3005-4F5E-9613-B277D74B27EB}"/>
              </a:ext>
            </a:extLst>
          </p:cNvPr>
          <p:cNvSpPr>
            <a:spLocks noGrp="1"/>
          </p:cNvSpPr>
          <p:nvPr>
            <p:ph type="body" sz="quarter" idx="13"/>
          </p:nvPr>
        </p:nvSpPr>
        <p:spPr>
          <a:xfrm>
            <a:off x="457200" y="1600200"/>
            <a:ext cx="8229600" cy="4191000"/>
          </a:xfrm>
        </p:spPr>
        <p:txBody>
          <a:bodyPr>
            <a:normAutofit/>
          </a:bodyPr>
          <a:lstStyle/>
          <a:p>
            <a:pPr fontAlgn="base"/>
            <a:endParaRPr lang="en-US" dirty="0"/>
          </a:p>
          <a:p>
            <a:endParaRPr lang="en-US" dirty="0"/>
          </a:p>
        </p:txBody>
      </p:sp>
      <p:sp>
        <p:nvSpPr>
          <p:cNvPr id="3" name="Title 2">
            <a:extLst>
              <a:ext uri="{FF2B5EF4-FFF2-40B4-BE49-F238E27FC236}">
                <a16:creationId xmlns:a16="http://schemas.microsoft.com/office/drawing/2014/main" id="{189ADC93-EB0D-45D6-A88B-624CCC205FA8}"/>
              </a:ext>
            </a:extLst>
          </p:cNvPr>
          <p:cNvSpPr>
            <a:spLocks noGrp="1"/>
          </p:cNvSpPr>
          <p:nvPr>
            <p:ph type="title"/>
          </p:nvPr>
        </p:nvSpPr>
        <p:spPr>
          <a:xfrm>
            <a:off x="457200" y="274638"/>
            <a:ext cx="8229600" cy="792162"/>
          </a:xfrm>
        </p:spPr>
        <p:txBody>
          <a:bodyPr>
            <a:noAutofit/>
          </a:bodyPr>
          <a:lstStyle/>
          <a:p>
            <a:r>
              <a:rPr lang="en-US" sz="3200" dirty="0"/>
              <a:t>Container Gardening Troubleshooting- most problems are cultural</a:t>
            </a:r>
          </a:p>
        </p:txBody>
      </p:sp>
      <p:sp>
        <p:nvSpPr>
          <p:cNvPr id="4" name="Slide Number Placeholder 3">
            <a:extLst>
              <a:ext uri="{FF2B5EF4-FFF2-40B4-BE49-F238E27FC236}">
                <a16:creationId xmlns:a16="http://schemas.microsoft.com/office/drawing/2014/main" id="{223AD591-3631-4191-BAC4-3D4E952D3DC4}"/>
              </a:ext>
            </a:extLst>
          </p:cNvPr>
          <p:cNvSpPr>
            <a:spLocks noGrp="1"/>
          </p:cNvSpPr>
          <p:nvPr>
            <p:ph type="sldNum" sz="quarter" idx="16"/>
          </p:nvPr>
        </p:nvSpPr>
        <p:spPr/>
        <p:txBody>
          <a:bodyPr/>
          <a:lstStyle/>
          <a:p>
            <a:fld id="{111DB74A-73E3-49E8-8984-0D5D8C20C556}" type="slidenum">
              <a:rPr lang="en-US" smtClean="0"/>
              <a:pPr/>
              <a:t>35</a:t>
            </a:fld>
            <a:endParaRPr lang="en-US" dirty="0"/>
          </a:p>
        </p:txBody>
      </p:sp>
      <p:graphicFrame>
        <p:nvGraphicFramePr>
          <p:cNvPr id="6" name="Table 6">
            <a:extLst>
              <a:ext uri="{FF2B5EF4-FFF2-40B4-BE49-F238E27FC236}">
                <a16:creationId xmlns:a16="http://schemas.microsoft.com/office/drawing/2014/main" id="{0148E38E-1555-44A6-91EE-3CD02FD9A596}"/>
              </a:ext>
            </a:extLst>
          </p:cNvPr>
          <p:cNvGraphicFramePr>
            <a:graphicFrameLocks noGrp="1"/>
          </p:cNvGraphicFramePr>
          <p:nvPr>
            <p:extLst>
              <p:ext uri="{D42A27DB-BD31-4B8C-83A1-F6EECF244321}">
                <p14:modId xmlns:p14="http://schemas.microsoft.com/office/powerpoint/2010/main" val="3531737579"/>
              </p:ext>
            </p:extLst>
          </p:nvPr>
        </p:nvGraphicFramePr>
        <p:xfrm>
          <a:off x="605928" y="1249362"/>
          <a:ext cx="7543800" cy="5469009"/>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val="2881424072"/>
                    </a:ext>
                  </a:extLst>
                </a:gridCol>
                <a:gridCol w="2641600">
                  <a:extLst>
                    <a:ext uri="{9D8B030D-6E8A-4147-A177-3AD203B41FA5}">
                      <a16:colId xmlns:a16="http://schemas.microsoft.com/office/drawing/2014/main" val="745031033"/>
                    </a:ext>
                  </a:extLst>
                </a:gridCol>
                <a:gridCol w="2641600">
                  <a:extLst>
                    <a:ext uri="{9D8B030D-6E8A-4147-A177-3AD203B41FA5}">
                      <a16:colId xmlns:a16="http://schemas.microsoft.com/office/drawing/2014/main" val="3451314091"/>
                    </a:ext>
                  </a:extLst>
                </a:gridCol>
              </a:tblGrid>
              <a:tr h="392687">
                <a:tc>
                  <a:txBody>
                    <a:bodyPr/>
                    <a:lstStyle/>
                    <a:p>
                      <a:r>
                        <a:rPr lang="en-US" dirty="0"/>
                        <a:t>Symptom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Possible 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184193"/>
                  </a:ext>
                </a:extLst>
              </a:tr>
              <a:tr h="359963">
                <a:tc>
                  <a:txBody>
                    <a:bodyPr/>
                    <a:lstStyle/>
                    <a:p>
                      <a:r>
                        <a:rPr lang="en-US" sz="1800" dirty="0"/>
                        <a:t>Few or No Flowers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dk1"/>
                          </a:solidFill>
                          <a:latin typeface="+mn-lt"/>
                          <a:ea typeface="+mn-ea"/>
                          <a:cs typeface="+mn-cs"/>
                        </a:rPr>
                        <a:t>Too much shade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dk1"/>
                          </a:solidFill>
                          <a:latin typeface="+mn-lt"/>
                          <a:ea typeface="+mn-ea"/>
                          <a:cs typeface="+mn-cs"/>
                        </a:rPr>
                        <a:t>Move to sunnier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788309"/>
                  </a:ext>
                </a:extLst>
              </a:tr>
              <a:tr h="359963">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dk1"/>
                          </a:solidFill>
                          <a:latin typeface="+mn-lt"/>
                          <a:ea typeface="+mn-ea"/>
                          <a:cs typeface="+mn-cs"/>
                        </a:rPr>
                        <a:t>Too much nitrogen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dk1"/>
                          </a:solidFill>
                          <a:latin typeface="+mn-lt"/>
                          <a:ea typeface="+mn-ea"/>
                          <a:cs typeface="+mn-cs"/>
                        </a:rPr>
                        <a:t>Add </a:t>
                      </a:r>
                      <a:r>
                        <a:rPr lang="en-US" sz="1800" kern="1200" dirty="0" err="1">
                          <a:solidFill>
                            <a:schemeClr val="dk1"/>
                          </a:solidFill>
                          <a:latin typeface="+mn-lt"/>
                          <a:ea typeface="+mn-ea"/>
                          <a:cs typeface="+mn-cs"/>
                        </a:rPr>
                        <a:t>postash</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13420"/>
                  </a:ext>
                </a:extLst>
              </a:tr>
              <a:tr h="883546">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dk1"/>
                          </a:solidFill>
                          <a:latin typeface="+mn-lt"/>
                          <a:ea typeface="+mn-ea"/>
                          <a:cs typeface="+mn-cs"/>
                        </a:rPr>
                        <a:t>Dryness at the roots delaying flowering &amp; flower &amp; bud drop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dk1"/>
                          </a:solidFill>
                          <a:latin typeface="+mn-lt"/>
                          <a:ea typeface="+mn-ea"/>
                          <a:cs typeface="+mn-cs"/>
                        </a:rPr>
                        <a:t>Change watering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7372360"/>
                  </a:ext>
                </a:extLst>
              </a:tr>
              <a:tr h="621755">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Frost damage (improper or no hardening 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Wait until frost is past or provide frost protection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5632020"/>
                  </a:ext>
                </a:extLst>
              </a:tr>
              <a:tr h="621755">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Poor pruning – too much; too little; too late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Research pruning needs &amp; follow them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8045772"/>
                  </a:ext>
                </a:extLst>
              </a:tr>
              <a:tr h="1407129">
                <a:tc>
                  <a:txBody>
                    <a:bodyPr/>
                    <a:lstStyle/>
                    <a:p>
                      <a:r>
                        <a:rPr lang="en-US" sz="1600" dirty="0"/>
                        <a:t>Leaf Wilt, Leaf Drop, Yellowing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Insufficient watering during summer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dk1"/>
                          </a:solidFill>
                          <a:latin typeface="+mn-lt"/>
                          <a:ea typeface="+mn-ea"/>
                          <a:cs typeface="+mn-cs"/>
                        </a:rPr>
                        <a:t>Water thoroughly during summer months.. sprinkle the leaves at the first sign of wilt</a:t>
                      </a:r>
                    </a:p>
                    <a:p>
                      <a:pPr marL="0" algn="l" defTabSz="914400" rtl="0" eaLnBrk="1" latinLnBrk="0" hangingPunct="1"/>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717488"/>
                  </a:ext>
                </a:extLst>
              </a:tr>
              <a:tr h="687202">
                <a:tc gridSpan="3">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800" kern="1200" dirty="0">
                        <a:solidFill>
                          <a:schemeClr val="dk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6479593"/>
                  </a:ext>
                </a:extLst>
              </a:tr>
            </a:tbl>
          </a:graphicData>
        </a:graphic>
      </p:graphicFrame>
    </p:spTree>
    <p:extLst>
      <p:ext uri="{BB962C8B-B14F-4D97-AF65-F5344CB8AC3E}">
        <p14:creationId xmlns:p14="http://schemas.microsoft.com/office/powerpoint/2010/main" val="2881674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160C8-A0CE-417E-B6F0-580ECD64651A}"/>
              </a:ext>
            </a:extLst>
          </p:cNvPr>
          <p:cNvSpPr>
            <a:spLocks noGrp="1"/>
          </p:cNvSpPr>
          <p:nvPr>
            <p:ph type="title"/>
          </p:nvPr>
        </p:nvSpPr>
        <p:spPr>
          <a:xfrm>
            <a:off x="457200" y="274638"/>
            <a:ext cx="8229600" cy="365125"/>
          </a:xfrm>
        </p:spPr>
        <p:txBody>
          <a:bodyPr>
            <a:noAutofit/>
          </a:bodyPr>
          <a:lstStyle/>
          <a:p>
            <a:r>
              <a:rPr lang="en-US" sz="2400" dirty="0"/>
              <a:t>Troubleshooting…</a:t>
            </a:r>
            <a:r>
              <a:rPr lang="en-US" sz="2400" dirty="0" err="1"/>
              <a:t>Cont</a:t>
            </a:r>
            <a:endParaRPr lang="en-US" sz="2400" dirty="0"/>
          </a:p>
        </p:txBody>
      </p:sp>
      <p:sp>
        <p:nvSpPr>
          <p:cNvPr id="4" name="Slide Number Placeholder 3">
            <a:extLst>
              <a:ext uri="{FF2B5EF4-FFF2-40B4-BE49-F238E27FC236}">
                <a16:creationId xmlns:a16="http://schemas.microsoft.com/office/drawing/2014/main" id="{B0273E0C-F6CC-426B-AA3B-C6975E355B89}"/>
              </a:ext>
            </a:extLst>
          </p:cNvPr>
          <p:cNvSpPr>
            <a:spLocks noGrp="1"/>
          </p:cNvSpPr>
          <p:nvPr>
            <p:ph type="sldNum" sz="quarter" idx="16"/>
          </p:nvPr>
        </p:nvSpPr>
        <p:spPr/>
        <p:txBody>
          <a:bodyPr/>
          <a:lstStyle/>
          <a:p>
            <a:fld id="{111DB74A-73E3-49E8-8984-0D5D8C20C556}" type="slidenum">
              <a:rPr lang="en-US" smtClean="0"/>
              <a:pPr/>
              <a:t>36</a:t>
            </a:fld>
            <a:endParaRPr lang="en-US" dirty="0"/>
          </a:p>
        </p:txBody>
      </p:sp>
      <p:graphicFrame>
        <p:nvGraphicFramePr>
          <p:cNvPr id="6" name="Table 6">
            <a:extLst>
              <a:ext uri="{FF2B5EF4-FFF2-40B4-BE49-F238E27FC236}">
                <a16:creationId xmlns:a16="http://schemas.microsoft.com/office/drawing/2014/main" id="{FE6E5B01-BDBE-476A-BFEB-9CECBA6CDD58}"/>
              </a:ext>
            </a:extLst>
          </p:cNvPr>
          <p:cNvGraphicFramePr>
            <a:graphicFrameLocks noGrp="1"/>
          </p:cNvGraphicFramePr>
          <p:nvPr>
            <p:extLst>
              <p:ext uri="{D42A27DB-BD31-4B8C-83A1-F6EECF244321}">
                <p14:modId xmlns:p14="http://schemas.microsoft.com/office/powerpoint/2010/main" val="3979828400"/>
              </p:ext>
            </p:extLst>
          </p:nvPr>
        </p:nvGraphicFramePr>
        <p:xfrm>
          <a:off x="381000" y="639763"/>
          <a:ext cx="8100849" cy="5394960"/>
        </p:xfrm>
        <a:graphic>
          <a:graphicData uri="http://schemas.openxmlformats.org/drawingml/2006/table">
            <a:tbl>
              <a:tblPr firstRow="1" bandRow="1">
                <a:tableStyleId>{5C22544A-7EE6-4342-B048-85BDC9FD1C3A}</a:tableStyleId>
              </a:tblPr>
              <a:tblGrid>
                <a:gridCol w="2487127">
                  <a:extLst>
                    <a:ext uri="{9D8B030D-6E8A-4147-A177-3AD203B41FA5}">
                      <a16:colId xmlns:a16="http://schemas.microsoft.com/office/drawing/2014/main" val="719381594"/>
                    </a:ext>
                  </a:extLst>
                </a:gridCol>
                <a:gridCol w="2806861">
                  <a:extLst>
                    <a:ext uri="{9D8B030D-6E8A-4147-A177-3AD203B41FA5}">
                      <a16:colId xmlns:a16="http://schemas.microsoft.com/office/drawing/2014/main" val="1224463180"/>
                    </a:ext>
                  </a:extLst>
                </a:gridCol>
                <a:gridCol w="2806861">
                  <a:extLst>
                    <a:ext uri="{9D8B030D-6E8A-4147-A177-3AD203B41FA5}">
                      <a16:colId xmlns:a16="http://schemas.microsoft.com/office/drawing/2014/main" val="1291801342"/>
                    </a:ext>
                  </a:extLst>
                </a:gridCol>
              </a:tblGrid>
              <a:tr h="353588">
                <a:tc>
                  <a:txBody>
                    <a:bodyPr/>
                    <a:lstStyle/>
                    <a:p>
                      <a:r>
                        <a:rPr lang="en-US" dirty="0"/>
                        <a:t>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Possible 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88670"/>
                  </a:ext>
                </a:extLst>
              </a:tr>
              <a:tr h="1038354">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Limp-soft leaves – stem &amp; root rot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Waterlogged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Check drainage holes for blockage.</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Add more drainage holes or slits if using a growing bag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582157"/>
                  </a:ext>
                </a:extLst>
              </a:tr>
              <a:tr h="563678">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lang="en-US" altLang="en-US" sz="1800" kern="1200">
                        <a:solidFill>
                          <a:schemeClr val="dk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Growing medium too heavy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Replant with lighter growing 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642094"/>
                  </a:ext>
                </a:extLst>
              </a:tr>
              <a:tr h="988029">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a:solidFill>
                            <a:schemeClr val="dk1"/>
                          </a:solidFill>
                          <a:latin typeface="+mn-lt"/>
                          <a:ea typeface="+mn-ea"/>
                          <a:cs typeface="+mn-cs"/>
                        </a:rPr>
                        <a:t>Brown / dead evergreens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Cold induced drought ~ bright sunny weather after a cold spell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Spray leaves of newly planted specimens – provide protection from frost &amp; east winds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650370"/>
                  </a:ext>
                </a:extLst>
              </a:tr>
              <a:tr h="1665535">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 Brown patches on leaves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Sun scorch is likely the problem (in the absence of any pests or disease) caused by overhead watering.  The droplets of water act as lenses &amp; burn the leaves.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800" kern="1200" dirty="0">
                          <a:solidFill>
                            <a:schemeClr val="dk1"/>
                          </a:solidFill>
                          <a:latin typeface="+mn-lt"/>
                          <a:ea typeface="+mn-ea"/>
                          <a:cs typeface="+mn-cs"/>
                        </a:rPr>
                        <a:t>Minimize the  suns’ effect on water droplets .. water early in the day or in the evening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9426260"/>
                  </a:ext>
                </a:extLst>
              </a:tr>
            </a:tbl>
          </a:graphicData>
        </a:graphic>
      </p:graphicFrame>
    </p:spTree>
    <p:extLst>
      <p:ext uri="{BB962C8B-B14F-4D97-AF65-F5344CB8AC3E}">
        <p14:creationId xmlns:p14="http://schemas.microsoft.com/office/powerpoint/2010/main" val="311213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2B712-182B-4FE5-A112-9A4BF64211C2}"/>
              </a:ext>
            </a:extLst>
          </p:cNvPr>
          <p:cNvSpPr>
            <a:spLocks noGrp="1"/>
          </p:cNvSpPr>
          <p:nvPr>
            <p:ph type="title"/>
          </p:nvPr>
        </p:nvSpPr>
        <p:spPr>
          <a:xfrm>
            <a:off x="457200" y="274638"/>
            <a:ext cx="8229600" cy="258762"/>
          </a:xfrm>
        </p:spPr>
        <p:txBody>
          <a:bodyPr>
            <a:noAutofit/>
          </a:bodyPr>
          <a:lstStyle/>
          <a:p>
            <a:r>
              <a:rPr lang="en-US" sz="1800" dirty="0"/>
              <a:t>Troubleshooting…</a:t>
            </a:r>
            <a:r>
              <a:rPr lang="en-US" sz="1800" dirty="0" err="1"/>
              <a:t>cont</a:t>
            </a:r>
            <a:endParaRPr lang="en-US" sz="1800" dirty="0"/>
          </a:p>
        </p:txBody>
      </p:sp>
      <p:sp>
        <p:nvSpPr>
          <p:cNvPr id="4" name="Slide Number Placeholder 3">
            <a:extLst>
              <a:ext uri="{FF2B5EF4-FFF2-40B4-BE49-F238E27FC236}">
                <a16:creationId xmlns:a16="http://schemas.microsoft.com/office/drawing/2014/main" id="{EC7F9966-2E82-4820-BD31-643B246722D3}"/>
              </a:ext>
            </a:extLst>
          </p:cNvPr>
          <p:cNvSpPr>
            <a:spLocks noGrp="1"/>
          </p:cNvSpPr>
          <p:nvPr>
            <p:ph type="sldNum" sz="quarter" idx="16"/>
          </p:nvPr>
        </p:nvSpPr>
        <p:spPr/>
        <p:txBody>
          <a:bodyPr/>
          <a:lstStyle/>
          <a:p>
            <a:fld id="{111DB74A-73E3-49E8-8984-0D5D8C20C556}" type="slidenum">
              <a:rPr lang="en-US" smtClean="0"/>
              <a:pPr/>
              <a:t>37</a:t>
            </a:fld>
            <a:endParaRPr lang="en-US" dirty="0"/>
          </a:p>
        </p:txBody>
      </p:sp>
      <p:graphicFrame>
        <p:nvGraphicFramePr>
          <p:cNvPr id="6" name="Table 6">
            <a:extLst>
              <a:ext uri="{FF2B5EF4-FFF2-40B4-BE49-F238E27FC236}">
                <a16:creationId xmlns:a16="http://schemas.microsoft.com/office/drawing/2014/main" id="{43085C70-18AE-4B10-96F2-06AE2DF2F6E2}"/>
              </a:ext>
            </a:extLst>
          </p:cNvPr>
          <p:cNvGraphicFramePr>
            <a:graphicFrameLocks noGrp="1"/>
          </p:cNvGraphicFramePr>
          <p:nvPr>
            <p:extLst>
              <p:ext uri="{D42A27DB-BD31-4B8C-83A1-F6EECF244321}">
                <p14:modId xmlns:p14="http://schemas.microsoft.com/office/powerpoint/2010/main" val="3054510076"/>
              </p:ext>
            </p:extLst>
          </p:nvPr>
        </p:nvGraphicFramePr>
        <p:xfrm>
          <a:off x="228600" y="838200"/>
          <a:ext cx="8305800" cy="4376422"/>
        </p:xfrm>
        <a:graphic>
          <a:graphicData uri="http://schemas.openxmlformats.org/drawingml/2006/table">
            <a:tbl>
              <a:tblPr firstRow="1" bandRow="1">
                <a:tableStyleId>{5C22544A-7EE6-4342-B048-85BDC9FD1C3A}</a:tableStyleId>
              </a:tblPr>
              <a:tblGrid>
                <a:gridCol w="2651234">
                  <a:extLst>
                    <a:ext uri="{9D8B030D-6E8A-4147-A177-3AD203B41FA5}">
                      <a16:colId xmlns:a16="http://schemas.microsoft.com/office/drawing/2014/main" val="4010888862"/>
                    </a:ext>
                  </a:extLst>
                </a:gridCol>
                <a:gridCol w="2833231">
                  <a:extLst>
                    <a:ext uri="{9D8B030D-6E8A-4147-A177-3AD203B41FA5}">
                      <a16:colId xmlns:a16="http://schemas.microsoft.com/office/drawing/2014/main" val="3420675275"/>
                    </a:ext>
                  </a:extLst>
                </a:gridCol>
                <a:gridCol w="2821335">
                  <a:extLst>
                    <a:ext uri="{9D8B030D-6E8A-4147-A177-3AD203B41FA5}">
                      <a16:colId xmlns:a16="http://schemas.microsoft.com/office/drawing/2014/main" val="1027655618"/>
                    </a:ext>
                  </a:extLst>
                </a:gridCol>
              </a:tblGrid>
              <a:tr h="450851">
                <a:tc>
                  <a:txBody>
                    <a:bodyPr/>
                    <a:lstStyle/>
                    <a:p>
                      <a:r>
                        <a:rPr lang="en-US" dirty="0"/>
                        <a:t>Symptom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Possible 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2929778"/>
                  </a:ext>
                </a:extLst>
              </a:tr>
              <a:tr h="7354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Twisted leaves &amp; twisted leaf stalks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Exposure to lawn weed killer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Minimize the suns’ effect on water </a:t>
                      </a:r>
                      <a:r>
                        <a:rPr lang="en-US" sz="1800" kern="1200" dirty="0" err="1">
                          <a:solidFill>
                            <a:schemeClr val="dk1"/>
                          </a:solidFill>
                          <a:latin typeface="+mn-lt"/>
                          <a:ea typeface="+mn-ea"/>
                          <a:cs typeface="+mn-cs"/>
                        </a:rPr>
                        <a:t>droplets..water</a:t>
                      </a:r>
                      <a:r>
                        <a:rPr lang="en-US" sz="1800" kern="1200" dirty="0">
                          <a:solidFill>
                            <a:schemeClr val="dk1"/>
                          </a:solidFill>
                          <a:latin typeface="+mn-lt"/>
                          <a:ea typeface="+mn-ea"/>
                          <a:cs typeface="+mn-cs"/>
                        </a:rPr>
                        <a:t> early in the day or evening.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6782720"/>
                  </a:ext>
                </a:extLst>
              </a:tr>
              <a:tr h="514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Over watering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Reduce watering &amp;/or check drainage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096869"/>
                  </a:ext>
                </a:extLst>
              </a:tr>
              <a:tr h="514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Lack of sunlight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Move plant to a sunnier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7421005"/>
                  </a:ext>
                </a:extLst>
              </a:tr>
              <a:tr h="514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Lanky plants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Lack of sunlight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Move plant to a sunnier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019697"/>
                  </a:ext>
                </a:extLst>
              </a:tr>
              <a:tr h="514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Under nourished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Feed regularly per pkg 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747363"/>
                  </a:ext>
                </a:extLst>
              </a:tr>
              <a:tr h="4508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Crowded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dk1"/>
                          </a:solidFill>
                          <a:latin typeface="+mn-lt"/>
                          <a:ea typeface="+mn-ea"/>
                          <a:cs typeface="+mn-cs"/>
                        </a:rPr>
                        <a:t>Thin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2223471"/>
                  </a:ext>
                </a:extLst>
              </a:tr>
            </a:tbl>
          </a:graphicData>
        </a:graphic>
      </p:graphicFrame>
    </p:spTree>
    <p:extLst>
      <p:ext uri="{BB962C8B-B14F-4D97-AF65-F5344CB8AC3E}">
        <p14:creationId xmlns:p14="http://schemas.microsoft.com/office/powerpoint/2010/main" val="3622400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CCDF-5E7D-4890-A323-B9DFC07CC50D}"/>
              </a:ext>
            </a:extLst>
          </p:cNvPr>
          <p:cNvSpPr>
            <a:spLocks noGrp="1"/>
          </p:cNvSpPr>
          <p:nvPr>
            <p:ph type="title"/>
          </p:nvPr>
        </p:nvSpPr>
        <p:spPr>
          <a:xfrm>
            <a:off x="457200" y="274638"/>
            <a:ext cx="8229600" cy="258762"/>
          </a:xfrm>
        </p:spPr>
        <p:txBody>
          <a:bodyPr>
            <a:noAutofit/>
          </a:bodyPr>
          <a:lstStyle/>
          <a:p>
            <a:r>
              <a:rPr lang="en-US" sz="1800" dirty="0"/>
              <a:t>Troubleshooting</a:t>
            </a:r>
          </a:p>
        </p:txBody>
      </p:sp>
      <p:sp>
        <p:nvSpPr>
          <p:cNvPr id="4" name="Slide Number Placeholder 3">
            <a:extLst>
              <a:ext uri="{FF2B5EF4-FFF2-40B4-BE49-F238E27FC236}">
                <a16:creationId xmlns:a16="http://schemas.microsoft.com/office/drawing/2014/main" id="{4EDF2326-56E6-4E05-A192-929F363E622A}"/>
              </a:ext>
            </a:extLst>
          </p:cNvPr>
          <p:cNvSpPr>
            <a:spLocks noGrp="1"/>
          </p:cNvSpPr>
          <p:nvPr>
            <p:ph type="sldNum" sz="quarter" idx="16"/>
          </p:nvPr>
        </p:nvSpPr>
        <p:spPr/>
        <p:txBody>
          <a:bodyPr/>
          <a:lstStyle/>
          <a:p>
            <a:fld id="{111DB74A-73E3-49E8-8984-0D5D8C20C556}" type="slidenum">
              <a:rPr lang="en-US" smtClean="0"/>
              <a:pPr/>
              <a:t>38</a:t>
            </a:fld>
            <a:endParaRPr lang="en-US" dirty="0"/>
          </a:p>
        </p:txBody>
      </p:sp>
      <p:graphicFrame>
        <p:nvGraphicFramePr>
          <p:cNvPr id="6" name="Table 6">
            <a:extLst>
              <a:ext uri="{FF2B5EF4-FFF2-40B4-BE49-F238E27FC236}">
                <a16:creationId xmlns:a16="http://schemas.microsoft.com/office/drawing/2014/main" id="{18C075FF-E579-46A4-A66E-779A1847B6E0}"/>
              </a:ext>
            </a:extLst>
          </p:cNvPr>
          <p:cNvGraphicFramePr>
            <a:graphicFrameLocks noGrp="1"/>
          </p:cNvGraphicFramePr>
          <p:nvPr>
            <p:extLst>
              <p:ext uri="{D42A27DB-BD31-4B8C-83A1-F6EECF244321}">
                <p14:modId xmlns:p14="http://schemas.microsoft.com/office/powerpoint/2010/main" val="474011231"/>
              </p:ext>
            </p:extLst>
          </p:nvPr>
        </p:nvGraphicFramePr>
        <p:xfrm>
          <a:off x="228600" y="640715"/>
          <a:ext cx="8305800" cy="512064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3637774194"/>
                    </a:ext>
                  </a:extLst>
                </a:gridCol>
                <a:gridCol w="2844800">
                  <a:extLst>
                    <a:ext uri="{9D8B030D-6E8A-4147-A177-3AD203B41FA5}">
                      <a16:colId xmlns:a16="http://schemas.microsoft.com/office/drawing/2014/main" val="3113703539"/>
                    </a:ext>
                  </a:extLst>
                </a:gridCol>
                <a:gridCol w="2844800">
                  <a:extLst>
                    <a:ext uri="{9D8B030D-6E8A-4147-A177-3AD203B41FA5}">
                      <a16:colId xmlns:a16="http://schemas.microsoft.com/office/drawing/2014/main" val="2577047270"/>
                    </a:ext>
                  </a:extLst>
                </a:gridCol>
              </a:tblGrid>
              <a:tr h="348726">
                <a:tc>
                  <a:txBody>
                    <a:bodyPr/>
                    <a:lstStyle/>
                    <a:p>
                      <a:r>
                        <a:rPr lang="en-US" dirty="0"/>
                        <a:t>Symptom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Possible 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675551"/>
                  </a:ext>
                </a:extLst>
              </a:tr>
              <a:tr h="1249603">
                <a:tc>
                  <a:txBody>
                    <a:bodyPr/>
                    <a:lstStyle/>
                    <a:p>
                      <a:pPr marL="0" algn="l" defTabSz="914400" rtl="0" eaLnBrk="1" latinLnBrk="0" hangingPunct="1"/>
                      <a:r>
                        <a:rPr lang="en-US" sz="1800" kern="1200" dirty="0">
                          <a:solidFill>
                            <a:schemeClr val="dk1"/>
                          </a:solidFill>
                          <a:latin typeface="+mn-lt"/>
                          <a:ea typeface="+mn-ea"/>
                          <a:cs typeface="+mn-cs"/>
                        </a:rPr>
                        <a:t>Plant Death: Summer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dk1"/>
                          </a:solidFill>
                          <a:latin typeface="+mn-lt"/>
                          <a:ea typeface="+mn-ea"/>
                          <a:cs typeface="+mn-cs"/>
                        </a:rPr>
                        <a:t>Container too small; Dark container absorbing too much heat. Container poorly insulated. Exposure to sun all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569702"/>
                  </a:ext>
                </a:extLst>
              </a:tr>
              <a:tr h="1394906">
                <a:tc>
                  <a:txBody>
                    <a:bodyPr/>
                    <a:lstStyle/>
                    <a:p>
                      <a:r>
                        <a:rPr lang="en-US" sz="1800" dirty="0"/>
                        <a:t>Plant Death: winter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Frozen plant medium causes root damage.</a:t>
                      </a:r>
                      <a:br>
                        <a:rPr lang="en-US" sz="1800" dirty="0"/>
                      </a:br>
                      <a:r>
                        <a:rPr lang="en-US" sz="1800" dirty="0"/>
                        <a:t>Container too small &amp;/or poorly insulated</a:t>
                      </a:r>
                      <a:br>
                        <a:rPr lang="en-US" sz="1800" dirty="0"/>
                      </a:b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325951"/>
                  </a:ext>
                </a:extLst>
              </a:tr>
              <a:tr h="871816">
                <a:tc>
                  <a:txBody>
                    <a:bodyPr/>
                    <a:lstStyle/>
                    <a:p>
                      <a:r>
                        <a:rPr lang="en-US" sz="1800" dirty="0"/>
                        <a:t>Pot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Roots growing through drainage holes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Release root ball from soil; trim roots and pot in same or larger pot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75126"/>
                  </a:ext>
                </a:extLst>
              </a:tr>
              <a:tr h="871816">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Plant dries out quickly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Release root ball from soil; trim roots, pot in same or larger pot.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412959"/>
                  </a:ext>
                </a:extLst>
              </a:tr>
            </a:tbl>
          </a:graphicData>
        </a:graphic>
      </p:graphicFrame>
    </p:spTree>
    <p:extLst>
      <p:ext uri="{BB962C8B-B14F-4D97-AF65-F5344CB8AC3E}">
        <p14:creationId xmlns:p14="http://schemas.microsoft.com/office/powerpoint/2010/main" val="1074739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39C46-03E1-4379-90DF-C286785661FD}"/>
              </a:ext>
            </a:extLst>
          </p:cNvPr>
          <p:cNvSpPr>
            <a:spLocks noGrp="1"/>
          </p:cNvSpPr>
          <p:nvPr>
            <p:ph type="title"/>
          </p:nvPr>
        </p:nvSpPr>
        <p:spPr>
          <a:xfrm>
            <a:off x="457200" y="274638"/>
            <a:ext cx="8229600" cy="487362"/>
          </a:xfrm>
        </p:spPr>
        <p:txBody>
          <a:bodyPr>
            <a:normAutofit/>
          </a:bodyPr>
          <a:lstStyle/>
          <a:p>
            <a:r>
              <a:rPr lang="en-US" sz="1800" dirty="0"/>
              <a:t>Troubleshooting…</a:t>
            </a:r>
            <a:r>
              <a:rPr lang="en-US" sz="1800" dirty="0" err="1"/>
              <a:t>cont</a:t>
            </a:r>
            <a:endParaRPr lang="en-US" sz="1800" dirty="0"/>
          </a:p>
        </p:txBody>
      </p:sp>
      <p:sp>
        <p:nvSpPr>
          <p:cNvPr id="4" name="Slide Number Placeholder 3">
            <a:extLst>
              <a:ext uri="{FF2B5EF4-FFF2-40B4-BE49-F238E27FC236}">
                <a16:creationId xmlns:a16="http://schemas.microsoft.com/office/drawing/2014/main" id="{367584EF-6988-4573-867B-BBCA6D197F36}"/>
              </a:ext>
            </a:extLst>
          </p:cNvPr>
          <p:cNvSpPr>
            <a:spLocks noGrp="1"/>
          </p:cNvSpPr>
          <p:nvPr>
            <p:ph type="sldNum" sz="quarter" idx="16"/>
          </p:nvPr>
        </p:nvSpPr>
        <p:spPr/>
        <p:txBody>
          <a:bodyPr/>
          <a:lstStyle/>
          <a:p>
            <a:fld id="{111DB74A-73E3-49E8-8984-0D5D8C20C556}" type="slidenum">
              <a:rPr lang="en-US" smtClean="0"/>
              <a:pPr/>
              <a:t>39</a:t>
            </a:fld>
            <a:endParaRPr lang="en-US" dirty="0"/>
          </a:p>
        </p:txBody>
      </p:sp>
      <p:graphicFrame>
        <p:nvGraphicFramePr>
          <p:cNvPr id="8" name="Table 8">
            <a:extLst>
              <a:ext uri="{FF2B5EF4-FFF2-40B4-BE49-F238E27FC236}">
                <a16:creationId xmlns:a16="http://schemas.microsoft.com/office/drawing/2014/main" id="{1117BBF2-651D-4E50-8383-894804268110}"/>
              </a:ext>
            </a:extLst>
          </p:cNvPr>
          <p:cNvGraphicFramePr>
            <a:graphicFrameLocks noGrp="1"/>
          </p:cNvGraphicFramePr>
          <p:nvPr>
            <p:extLst>
              <p:ext uri="{D42A27DB-BD31-4B8C-83A1-F6EECF244321}">
                <p14:modId xmlns:p14="http://schemas.microsoft.com/office/powerpoint/2010/main" val="1492874325"/>
              </p:ext>
            </p:extLst>
          </p:nvPr>
        </p:nvGraphicFramePr>
        <p:xfrm>
          <a:off x="571500" y="762000"/>
          <a:ext cx="8001000" cy="28397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3074147963"/>
                    </a:ext>
                  </a:extLst>
                </a:gridCol>
                <a:gridCol w="2667000">
                  <a:extLst>
                    <a:ext uri="{9D8B030D-6E8A-4147-A177-3AD203B41FA5}">
                      <a16:colId xmlns:a16="http://schemas.microsoft.com/office/drawing/2014/main" val="1573907883"/>
                    </a:ext>
                  </a:extLst>
                </a:gridCol>
                <a:gridCol w="2667000">
                  <a:extLst>
                    <a:ext uri="{9D8B030D-6E8A-4147-A177-3AD203B41FA5}">
                      <a16:colId xmlns:a16="http://schemas.microsoft.com/office/drawing/2014/main" val="427808691"/>
                    </a:ext>
                  </a:extLst>
                </a:gridCol>
              </a:tblGrid>
              <a:tr h="370840">
                <a:tc>
                  <a:txBody>
                    <a:bodyPr/>
                    <a:lstStyle/>
                    <a:p>
                      <a:r>
                        <a:rPr lang="en-US" dirty="0"/>
                        <a:t>Symptom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Possible 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575710"/>
                  </a:ext>
                </a:extLst>
              </a:tr>
              <a:tr h="370840">
                <a:tc>
                  <a:txBody>
                    <a:bodyPr/>
                    <a:lstStyle/>
                    <a:p>
                      <a:r>
                        <a:rPr lang="en-US" sz="1800" dirty="0"/>
                        <a:t>Stunted growth, small pale leaves, weak 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Nutrition deficiencies (Nitrogen shortage)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Apply a balanced fertilizer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325123"/>
                  </a:ext>
                </a:extLst>
              </a:tr>
              <a:tr h="370840">
                <a:tc>
                  <a:txBody>
                    <a:bodyPr/>
                    <a:lstStyle/>
                    <a:p>
                      <a:r>
                        <a:rPr lang="en-US" sz="1800" dirty="0"/>
                        <a:t>Leaves wit brown brittle edges. Small flowers, Low disease resistance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Nutrition deficiencies (Potash shortage)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Use a lime-free compost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6726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dk1"/>
                          </a:solidFill>
                          <a:latin typeface="+mn-lt"/>
                          <a:ea typeface="+mn-ea"/>
                          <a:cs typeface="+mn-cs"/>
                        </a:rPr>
                        <a:t>Lime haters affected: Yellow between veins. Oldest leaves 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Nutrition deficiencies (Manganese shortage)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Use a lime-free compost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9757"/>
                  </a:ext>
                </a:extLst>
              </a:tr>
            </a:tbl>
          </a:graphicData>
        </a:graphic>
      </p:graphicFrame>
    </p:spTree>
    <p:extLst>
      <p:ext uri="{BB962C8B-B14F-4D97-AF65-F5344CB8AC3E}">
        <p14:creationId xmlns:p14="http://schemas.microsoft.com/office/powerpoint/2010/main" val="159750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Master Gardeners?</a:t>
            </a:r>
          </a:p>
        </p:txBody>
      </p:sp>
      <p:sp>
        <p:nvSpPr>
          <p:cNvPr id="6" name="Content Placeholder 5"/>
          <p:cNvSpPr>
            <a:spLocks noGrp="1"/>
          </p:cNvSpPr>
          <p:nvPr>
            <p:ph idx="1"/>
          </p:nvPr>
        </p:nvSpPr>
        <p:spPr/>
        <p:txBody>
          <a:bodyPr/>
          <a:lstStyle/>
          <a:p>
            <a:r>
              <a:rPr lang="en-US" dirty="0">
                <a:solidFill>
                  <a:schemeClr val="accent2"/>
                </a:solidFill>
              </a:rPr>
              <a:t>Where to find us…</a:t>
            </a:r>
          </a:p>
          <a:p>
            <a:r>
              <a:rPr lang="en-US" sz="3000" dirty="0"/>
              <a:t>Workshops, Fairs and Festivals, and Special Events</a:t>
            </a:r>
          </a:p>
          <a:p>
            <a:pPr lvl="1"/>
            <a:r>
              <a:rPr lang="en-US" dirty="0"/>
              <a:t>Speakers by Request </a:t>
            </a:r>
          </a:p>
          <a:p>
            <a:pPr lvl="1"/>
            <a:r>
              <a:rPr lang="en-US" dirty="0"/>
              <a:t>Workshops (various venues, check website)</a:t>
            </a:r>
          </a:p>
          <a:p>
            <a:pPr lvl="1"/>
            <a:r>
              <a:rPr lang="en-US" dirty="0"/>
              <a:t>Farmers’ Markets (seasonal: Auburn, Roseville)</a:t>
            </a:r>
          </a:p>
          <a:p>
            <a:pPr lvl="1"/>
            <a:r>
              <a:rPr lang="en-US" dirty="0"/>
              <a:t>Fairs and Festivals Booths (varies)</a:t>
            </a:r>
          </a:p>
          <a:p>
            <a:pPr lvl="1"/>
            <a:r>
              <a:rPr lang="en-US" dirty="0"/>
              <a:t>Garden Faire (April)</a:t>
            </a:r>
          </a:p>
          <a:p>
            <a:pPr lvl="1"/>
            <a:r>
              <a:rPr lang="en-US" dirty="0"/>
              <a:t>Mother’s Day Garden Tour (May)</a:t>
            </a:r>
          </a:p>
        </p:txBody>
      </p:sp>
      <p:sp>
        <p:nvSpPr>
          <p:cNvPr id="4" name="Slide Number Placeholder 3"/>
          <p:cNvSpPr>
            <a:spLocks noGrp="1"/>
          </p:cNvSpPr>
          <p:nvPr>
            <p:ph type="sldNum" sz="quarter" idx="12"/>
          </p:nvPr>
        </p:nvSpPr>
        <p:spPr/>
        <p:txBody>
          <a:bodyPr/>
          <a:lstStyle/>
          <a:p>
            <a:fld id="{111DB74A-73E3-49E8-8984-0D5D8C20C556}"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55912C-0F8A-4A91-A1FE-6157473BB781}"/>
              </a:ext>
            </a:extLst>
          </p:cNvPr>
          <p:cNvSpPr>
            <a:spLocks noGrp="1"/>
          </p:cNvSpPr>
          <p:nvPr>
            <p:ph type="sldNum" sz="quarter" idx="16"/>
          </p:nvPr>
        </p:nvSpPr>
        <p:spPr/>
        <p:txBody>
          <a:bodyPr/>
          <a:lstStyle/>
          <a:p>
            <a:fld id="{111DB74A-73E3-49E8-8984-0D5D8C20C556}" type="slidenum">
              <a:rPr lang="en-US" smtClean="0"/>
              <a:pPr/>
              <a:t>40</a:t>
            </a:fld>
            <a:endParaRPr lang="en-US" dirty="0"/>
          </a:p>
        </p:txBody>
      </p:sp>
      <p:sp>
        <p:nvSpPr>
          <p:cNvPr id="6" name="Rectangle 5">
            <a:extLst>
              <a:ext uri="{FF2B5EF4-FFF2-40B4-BE49-F238E27FC236}">
                <a16:creationId xmlns:a16="http://schemas.microsoft.com/office/drawing/2014/main" id="{F0E75EAE-A588-4456-B917-91C36AEC8A8D}"/>
              </a:ext>
            </a:extLst>
          </p:cNvPr>
          <p:cNvSpPr/>
          <p:nvPr/>
        </p:nvSpPr>
        <p:spPr>
          <a:xfrm>
            <a:off x="2133600" y="457200"/>
            <a:ext cx="4114800" cy="646331"/>
          </a:xfrm>
          <a:prstGeom prst="rect">
            <a:avLst/>
          </a:prstGeom>
        </p:spPr>
        <p:txBody>
          <a:bodyPr wrap="square">
            <a:spAutoFit/>
          </a:bodyPr>
          <a:lstStyle/>
          <a:p>
            <a:pPr algn="ctr">
              <a:buFontTx/>
              <a:buNone/>
            </a:pPr>
            <a:r>
              <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Monotype Corsiva" panose="03010101010201010101" pitchFamily="66" charset="0"/>
              </a:rPr>
              <a:t>Photo Gallery</a:t>
            </a:r>
          </a:p>
        </p:txBody>
      </p:sp>
      <p:pic>
        <p:nvPicPr>
          <p:cNvPr id="4098" name="Picture 2" descr="Happy Happy">
            <a:extLst>
              <a:ext uri="{FF2B5EF4-FFF2-40B4-BE49-F238E27FC236}">
                <a16:creationId xmlns:a16="http://schemas.microsoft.com/office/drawing/2014/main" id="{7F29F50D-DA3E-4065-921D-77DF9BCF8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0618"/>
            <a:ext cx="4038600" cy="45767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descr="Pumpkulents 2">
            <a:extLst>
              <a:ext uri="{FF2B5EF4-FFF2-40B4-BE49-F238E27FC236}">
                <a16:creationId xmlns:a16="http://schemas.microsoft.com/office/drawing/2014/main" id="{100328AB-B263-44AC-B0A2-44175AC48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39091"/>
            <a:ext cx="3657600" cy="434340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C92ED-91F2-4477-9CF9-8FEF368701AA}"/>
              </a:ext>
            </a:extLst>
          </p:cNvPr>
          <p:cNvSpPr txBox="1"/>
          <p:nvPr/>
        </p:nvSpPr>
        <p:spPr>
          <a:xfrm>
            <a:off x="5181600" y="5717381"/>
            <a:ext cx="3657600" cy="584775"/>
          </a:xfrm>
          <a:prstGeom prst="rect">
            <a:avLst/>
          </a:prstGeom>
          <a:noFill/>
        </p:spPr>
        <p:txBody>
          <a:bodyPr wrap="square" rtlCol="0">
            <a:spAutoFit/>
          </a:bodyPr>
          <a:lstStyle/>
          <a:p>
            <a:r>
              <a:rPr lang="en-US" sz="1600" dirty="0"/>
              <a:t>Photo Credit: </a:t>
            </a:r>
            <a:r>
              <a:rPr lang="en-US" sz="1600" dirty="0" err="1"/>
              <a:t>thrillersfillersand</a:t>
            </a:r>
            <a:r>
              <a:rPr lang="en-US" sz="1600" dirty="0"/>
              <a:t> spillers.com</a:t>
            </a:r>
          </a:p>
        </p:txBody>
      </p:sp>
    </p:spTree>
    <p:extLst>
      <p:ext uri="{BB962C8B-B14F-4D97-AF65-F5344CB8AC3E}">
        <p14:creationId xmlns:p14="http://schemas.microsoft.com/office/powerpoint/2010/main" val="2103497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7F965-5996-49CA-AA31-037E34436011}"/>
              </a:ext>
            </a:extLst>
          </p:cNvPr>
          <p:cNvSpPr>
            <a:spLocks noGrp="1"/>
          </p:cNvSpPr>
          <p:nvPr>
            <p:ph type="sldNum" sz="quarter" idx="16"/>
          </p:nvPr>
        </p:nvSpPr>
        <p:spPr/>
        <p:txBody>
          <a:bodyPr/>
          <a:lstStyle/>
          <a:p>
            <a:fld id="{111DB74A-73E3-49E8-8984-0D5D8C20C556}" type="slidenum">
              <a:rPr lang="en-US" smtClean="0"/>
              <a:pPr/>
              <a:t>41</a:t>
            </a:fld>
            <a:endParaRPr lang="en-US" dirty="0"/>
          </a:p>
        </p:txBody>
      </p:sp>
      <p:pic>
        <p:nvPicPr>
          <p:cNvPr id="7" name="Picture 5" descr="DSC00080">
            <a:extLst>
              <a:ext uri="{FF2B5EF4-FFF2-40B4-BE49-F238E27FC236}">
                <a16:creationId xmlns:a16="http://schemas.microsoft.com/office/drawing/2014/main" id="{F082D75B-9C97-4CB8-9E1B-6318849A36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62000"/>
            <a:ext cx="4038600" cy="4495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74" name="Picture 7" descr="Herbs">
            <a:extLst>
              <a:ext uri="{FF2B5EF4-FFF2-40B4-BE49-F238E27FC236}">
                <a16:creationId xmlns:a16="http://schemas.microsoft.com/office/drawing/2014/main" id="{2F186AB1-6A32-47C9-A489-495E2CFDF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
            <a:ext cx="3657600" cy="4800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36B380-D5E2-41F9-A49F-61F89F03C13E}"/>
              </a:ext>
            </a:extLst>
          </p:cNvPr>
          <p:cNvSpPr txBox="1"/>
          <p:nvPr/>
        </p:nvSpPr>
        <p:spPr>
          <a:xfrm>
            <a:off x="5105400" y="5638800"/>
            <a:ext cx="3733800" cy="307777"/>
          </a:xfrm>
          <a:prstGeom prst="rect">
            <a:avLst/>
          </a:prstGeom>
          <a:noFill/>
        </p:spPr>
        <p:txBody>
          <a:bodyPr wrap="square" rtlCol="0">
            <a:spAutoFit/>
          </a:bodyPr>
          <a:lstStyle/>
          <a:p>
            <a:r>
              <a:rPr lang="en-US" sz="1400" dirty="0"/>
              <a:t>Photo Credit: thrillersfillersandspillers.com</a:t>
            </a:r>
          </a:p>
        </p:txBody>
      </p:sp>
    </p:spTree>
    <p:extLst>
      <p:ext uri="{BB962C8B-B14F-4D97-AF65-F5344CB8AC3E}">
        <p14:creationId xmlns:p14="http://schemas.microsoft.com/office/powerpoint/2010/main" val="3547551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9B6D7-79F3-4025-A996-A8A5DC02E163}"/>
              </a:ext>
            </a:extLst>
          </p:cNvPr>
          <p:cNvSpPr>
            <a:spLocks noGrp="1"/>
          </p:cNvSpPr>
          <p:nvPr>
            <p:ph type="sldNum" sz="quarter" idx="16"/>
          </p:nvPr>
        </p:nvSpPr>
        <p:spPr/>
        <p:txBody>
          <a:bodyPr/>
          <a:lstStyle/>
          <a:p>
            <a:fld id="{111DB74A-73E3-49E8-8984-0D5D8C20C556}" type="slidenum">
              <a:rPr lang="en-US" smtClean="0"/>
              <a:pPr/>
              <a:t>42</a:t>
            </a:fld>
            <a:endParaRPr lang="en-US" dirty="0"/>
          </a:p>
        </p:txBody>
      </p:sp>
      <p:pic>
        <p:nvPicPr>
          <p:cNvPr id="6" name="Picture 4" descr="Container Garden">
            <a:extLst>
              <a:ext uri="{FF2B5EF4-FFF2-40B4-BE49-F238E27FC236}">
                <a16:creationId xmlns:a16="http://schemas.microsoft.com/office/drawing/2014/main" id="{F914FC10-D8AC-4F11-89C8-2863A3451600}"/>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l="909" r="909"/>
          <a:stretch>
            <a:fillRect/>
          </a:stretch>
        </p:blipFill>
        <p:spPr bwMode="auto">
          <a:xfrm>
            <a:off x="1295400" y="381000"/>
            <a:ext cx="5943600" cy="487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9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301E8-E8B4-4F75-B483-FAF9690DA71F}"/>
              </a:ext>
            </a:extLst>
          </p:cNvPr>
          <p:cNvSpPr>
            <a:spLocks noGrp="1"/>
          </p:cNvSpPr>
          <p:nvPr>
            <p:ph type="sldNum" sz="quarter" idx="16"/>
          </p:nvPr>
        </p:nvSpPr>
        <p:spPr/>
        <p:txBody>
          <a:bodyPr/>
          <a:lstStyle/>
          <a:p>
            <a:fld id="{111DB74A-73E3-49E8-8984-0D5D8C20C556}" type="slidenum">
              <a:rPr lang="en-US" smtClean="0"/>
              <a:pPr/>
              <a:t>43</a:t>
            </a:fld>
            <a:endParaRPr lang="en-US" dirty="0"/>
          </a:p>
        </p:txBody>
      </p:sp>
      <p:pic>
        <p:nvPicPr>
          <p:cNvPr id="6" name="Picture Placeholder 5" descr="Container Garden">
            <a:extLst>
              <a:ext uri="{FF2B5EF4-FFF2-40B4-BE49-F238E27FC236}">
                <a16:creationId xmlns:a16="http://schemas.microsoft.com/office/drawing/2014/main" id="{F1E40C43-1C31-4594-8D31-CD31DDC95AE6}"/>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l="6636" r="6636"/>
          <a:stretch>
            <a:fillRect/>
          </a:stretch>
        </p:blipFill>
        <p:spPr bwMode="auto">
          <a:xfrm>
            <a:off x="706821" y="533400"/>
            <a:ext cx="3560379"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Hanging High">
            <a:extLst>
              <a:ext uri="{FF2B5EF4-FFF2-40B4-BE49-F238E27FC236}">
                <a16:creationId xmlns:a16="http://schemas.microsoft.com/office/drawing/2014/main" id="{E6F9092F-4C23-4B1B-8E52-EE1DA715B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4356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602A0DE-E676-4F82-9206-0CE32B9B476F}"/>
              </a:ext>
            </a:extLst>
          </p:cNvPr>
          <p:cNvSpPr txBox="1"/>
          <p:nvPr/>
        </p:nvSpPr>
        <p:spPr>
          <a:xfrm>
            <a:off x="2057400" y="5105400"/>
            <a:ext cx="2362200" cy="523220"/>
          </a:xfrm>
          <a:prstGeom prst="rect">
            <a:avLst/>
          </a:prstGeom>
          <a:noFill/>
        </p:spPr>
        <p:txBody>
          <a:bodyPr wrap="square" rtlCol="0">
            <a:spAutoFit/>
          </a:bodyPr>
          <a:lstStyle/>
          <a:p>
            <a:r>
              <a:rPr lang="en-US" sz="1400" dirty="0"/>
              <a:t>Photo Credit: thrillersspillersandfillers.com</a:t>
            </a:r>
          </a:p>
        </p:txBody>
      </p:sp>
    </p:spTree>
    <p:extLst>
      <p:ext uri="{BB962C8B-B14F-4D97-AF65-F5344CB8AC3E}">
        <p14:creationId xmlns:p14="http://schemas.microsoft.com/office/powerpoint/2010/main" val="3006631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D8B2F3-9044-42CC-A01C-4C2AEDB04A6B}"/>
              </a:ext>
            </a:extLst>
          </p:cNvPr>
          <p:cNvSpPr>
            <a:spLocks noGrp="1"/>
          </p:cNvSpPr>
          <p:nvPr>
            <p:ph type="sldNum" sz="quarter" idx="16"/>
          </p:nvPr>
        </p:nvSpPr>
        <p:spPr/>
        <p:txBody>
          <a:bodyPr/>
          <a:lstStyle/>
          <a:p>
            <a:fld id="{111DB74A-73E3-49E8-8984-0D5D8C20C556}" type="slidenum">
              <a:rPr lang="en-US" smtClean="0"/>
              <a:pPr/>
              <a:t>44</a:t>
            </a:fld>
            <a:endParaRPr lang="en-US" dirty="0"/>
          </a:p>
        </p:txBody>
      </p:sp>
      <p:pic>
        <p:nvPicPr>
          <p:cNvPr id="1026" name="Picture 2" descr="Pretty Basket">
            <a:extLst>
              <a:ext uri="{FF2B5EF4-FFF2-40B4-BE49-F238E27FC236}">
                <a16:creationId xmlns:a16="http://schemas.microsoft.com/office/drawing/2014/main" id="{E48F67F8-3FA9-4C6D-9993-354DDD4BB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569" y="914400"/>
            <a:ext cx="3729831" cy="3733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Jewels">
            <a:extLst>
              <a:ext uri="{FF2B5EF4-FFF2-40B4-BE49-F238E27FC236}">
                <a16:creationId xmlns:a16="http://schemas.microsoft.com/office/drawing/2014/main" id="{CF3AFCAB-09B0-4C5C-84BC-657C1CD66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2506663" cy="4876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31D7B1-3EC4-432F-9E21-C0E79FF5E2DF}"/>
              </a:ext>
            </a:extLst>
          </p:cNvPr>
          <p:cNvSpPr txBox="1"/>
          <p:nvPr/>
        </p:nvSpPr>
        <p:spPr>
          <a:xfrm>
            <a:off x="3581400" y="5029200"/>
            <a:ext cx="3886200" cy="646331"/>
          </a:xfrm>
          <a:prstGeom prst="rect">
            <a:avLst/>
          </a:prstGeom>
          <a:noFill/>
        </p:spPr>
        <p:txBody>
          <a:bodyPr wrap="square" rtlCol="0">
            <a:spAutoFit/>
          </a:bodyPr>
          <a:lstStyle/>
          <a:p>
            <a:r>
              <a:rPr lang="en-US" dirty="0"/>
              <a:t>Photo Credit: www.thrillersfillersandspillers.com</a:t>
            </a:r>
          </a:p>
        </p:txBody>
      </p:sp>
    </p:spTree>
    <p:extLst>
      <p:ext uri="{BB962C8B-B14F-4D97-AF65-F5344CB8AC3E}">
        <p14:creationId xmlns:p14="http://schemas.microsoft.com/office/powerpoint/2010/main" val="3792724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E198C-3ED0-4D66-A490-B5BB9D60B95B}"/>
              </a:ext>
            </a:extLst>
          </p:cNvPr>
          <p:cNvSpPr>
            <a:spLocks noGrp="1"/>
          </p:cNvSpPr>
          <p:nvPr>
            <p:ph type="body" sz="quarter" idx="13"/>
          </p:nvPr>
        </p:nvSpPr>
        <p:spPr/>
        <p:txBody>
          <a:bodyPr>
            <a:normAutofit lnSpcReduction="10000"/>
          </a:bodyPr>
          <a:lstStyle/>
          <a:p>
            <a:pPr marL="457200" indent="-457200">
              <a:buFont typeface="Arial" panose="020B0604020202020204" pitchFamily="34" charset="0"/>
              <a:buChar char="•"/>
            </a:pPr>
            <a:r>
              <a:rPr lang="en-US" altLang="en-US" sz="2800" dirty="0"/>
              <a:t>Design elements</a:t>
            </a:r>
          </a:p>
          <a:p>
            <a:pPr marL="457200" indent="-457200">
              <a:buFont typeface="Arial" panose="020B0604020202020204" pitchFamily="34" charset="0"/>
              <a:buChar char="•"/>
            </a:pPr>
            <a:r>
              <a:rPr lang="en-US" altLang="en-US" sz="2800" dirty="0"/>
              <a:t>Container .. Almost anything goes</a:t>
            </a:r>
          </a:p>
          <a:p>
            <a:pPr marL="457200" indent="-457200">
              <a:buFont typeface="Arial" panose="020B0604020202020204" pitchFamily="34" charset="0"/>
              <a:buChar char="•"/>
            </a:pPr>
            <a:r>
              <a:rPr lang="en-US" altLang="en-US" sz="2800" dirty="0"/>
              <a:t>Plant selection .. Few limitations</a:t>
            </a:r>
          </a:p>
          <a:p>
            <a:pPr marL="457200" indent="-457200">
              <a:buFont typeface="Arial" panose="020B0604020202020204" pitchFamily="34" charset="0"/>
              <a:buChar char="•"/>
            </a:pPr>
            <a:r>
              <a:rPr lang="en-US" altLang="en-US" sz="2800" dirty="0"/>
              <a:t>Regular watering, feeding and maintenance = Success</a:t>
            </a:r>
          </a:p>
          <a:p>
            <a:pPr lvl="1"/>
            <a:r>
              <a:rPr lang="en-US" altLang="en-US" dirty="0"/>
              <a:t>Winterize &amp; guard against frost</a:t>
            </a:r>
          </a:p>
          <a:p>
            <a:endParaRPr lang="en-US" dirty="0"/>
          </a:p>
        </p:txBody>
      </p:sp>
      <p:sp>
        <p:nvSpPr>
          <p:cNvPr id="3" name="Title 2">
            <a:extLst>
              <a:ext uri="{FF2B5EF4-FFF2-40B4-BE49-F238E27FC236}">
                <a16:creationId xmlns:a16="http://schemas.microsoft.com/office/drawing/2014/main" id="{9683F3E0-2AAB-4214-AF0D-76A6C399676B}"/>
              </a:ext>
            </a:extLst>
          </p:cNvPr>
          <p:cNvSpPr>
            <a:spLocks noGrp="1"/>
          </p:cNvSpPr>
          <p:nvPr>
            <p:ph type="title"/>
          </p:nvPr>
        </p:nvSpPr>
        <p:spPr/>
        <p:txBody>
          <a:bodyPr/>
          <a:lstStyle/>
          <a:p>
            <a:r>
              <a:rPr lang="en-US" dirty="0"/>
              <a:t>Summary &amp; Tips	</a:t>
            </a:r>
          </a:p>
        </p:txBody>
      </p:sp>
      <p:sp>
        <p:nvSpPr>
          <p:cNvPr id="4" name="Slide Number Placeholder 3">
            <a:extLst>
              <a:ext uri="{FF2B5EF4-FFF2-40B4-BE49-F238E27FC236}">
                <a16:creationId xmlns:a16="http://schemas.microsoft.com/office/drawing/2014/main" id="{9BFE6B98-FD95-4520-BD4F-1F30A96E8C11}"/>
              </a:ext>
            </a:extLst>
          </p:cNvPr>
          <p:cNvSpPr>
            <a:spLocks noGrp="1"/>
          </p:cNvSpPr>
          <p:nvPr>
            <p:ph type="sldNum" sz="quarter" idx="16"/>
          </p:nvPr>
        </p:nvSpPr>
        <p:spPr/>
        <p:txBody>
          <a:bodyPr/>
          <a:lstStyle/>
          <a:p>
            <a:fld id="{111DB74A-73E3-49E8-8984-0D5D8C20C556}" type="slidenum">
              <a:rPr lang="en-US" smtClean="0"/>
              <a:pPr/>
              <a:t>45</a:t>
            </a:fld>
            <a:endParaRPr lang="en-US" dirty="0"/>
          </a:p>
        </p:txBody>
      </p:sp>
      <p:pic>
        <p:nvPicPr>
          <p:cNvPr id="6" name="Picture 7" descr="DSC00089">
            <a:extLst>
              <a:ext uri="{FF2B5EF4-FFF2-40B4-BE49-F238E27FC236}">
                <a16:creationId xmlns:a16="http://schemas.microsoft.com/office/drawing/2014/main" id="{48C59E3B-C778-4FFD-BD2E-1B169DF54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219200"/>
            <a:ext cx="3314700" cy="44196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30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5FB8-B02D-4656-92D9-1EF4BE1A1C8D}"/>
              </a:ext>
            </a:extLst>
          </p:cNvPr>
          <p:cNvSpPr>
            <a:spLocks noGrp="1"/>
          </p:cNvSpPr>
          <p:nvPr>
            <p:ph type="title"/>
          </p:nvPr>
        </p:nvSpPr>
        <p:spPr>
          <a:xfrm>
            <a:off x="457200" y="274638"/>
            <a:ext cx="8229600" cy="792162"/>
          </a:xfrm>
        </p:spPr>
        <p:txBody>
          <a:bodyPr>
            <a:normAutofit/>
          </a:bodyPr>
          <a:lstStyle/>
          <a:p>
            <a:r>
              <a:rPr lang="en-US" sz="3600" dirty="0"/>
              <a:t>References</a:t>
            </a:r>
          </a:p>
        </p:txBody>
      </p:sp>
      <p:sp>
        <p:nvSpPr>
          <p:cNvPr id="4" name="Content Placeholder 3">
            <a:extLst>
              <a:ext uri="{FF2B5EF4-FFF2-40B4-BE49-F238E27FC236}">
                <a16:creationId xmlns:a16="http://schemas.microsoft.com/office/drawing/2014/main" id="{E1780B02-BD6F-4A92-8750-B40C0CE6DB0C}"/>
              </a:ext>
            </a:extLst>
          </p:cNvPr>
          <p:cNvSpPr>
            <a:spLocks noGrp="1"/>
          </p:cNvSpPr>
          <p:nvPr>
            <p:ph sz="half" idx="2"/>
          </p:nvPr>
        </p:nvSpPr>
        <p:spPr/>
        <p:txBody>
          <a:bodyPr>
            <a:normAutofit lnSpcReduction="10000"/>
          </a:bodyPr>
          <a:lstStyle/>
          <a:p>
            <a:pPr>
              <a:lnSpc>
                <a:spcPct val="90000"/>
              </a:lnSpc>
              <a:buFont typeface="Arial" panose="020B0604020202020204" pitchFamily="34" charset="0"/>
              <a:buChar char="•"/>
            </a:pPr>
            <a:r>
              <a:rPr lang="en-US" altLang="en-US" dirty="0"/>
              <a:t>UCCE: Tip Sheet – Getting Started With Container Gardening</a:t>
            </a:r>
          </a:p>
          <a:p>
            <a:pPr marL="0" indent="0">
              <a:lnSpc>
                <a:spcPct val="90000"/>
              </a:lnSpc>
            </a:pPr>
            <a:r>
              <a:rPr lang="en-US" altLang="en-US" dirty="0">
                <a:hlinkClick r:id="rId2"/>
              </a:rPr>
              <a:t>https://ucanr.edu/sites/Nutrition_BEST/files/191401.pdf</a:t>
            </a:r>
            <a:endParaRPr lang="en-US" altLang="en-US" dirty="0"/>
          </a:p>
          <a:p>
            <a:pPr marL="0" indent="0">
              <a:lnSpc>
                <a:spcPct val="90000"/>
              </a:lnSpc>
            </a:pPr>
            <a:endParaRPr lang="en-US" altLang="en-US" dirty="0"/>
          </a:p>
          <a:p>
            <a:pPr>
              <a:lnSpc>
                <a:spcPct val="90000"/>
              </a:lnSpc>
              <a:buFont typeface="Arial" panose="020B0604020202020204" pitchFamily="34" charset="0"/>
              <a:buChar char="•"/>
            </a:pPr>
            <a:r>
              <a:rPr lang="en-US" altLang="en-US" dirty="0"/>
              <a:t>UCCE Tip Sheet- Helpful Hints for Successful Container Gardening   </a:t>
            </a:r>
            <a:r>
              <a:rPr lang="en-US" altLang="en-US" dirty="0">
                <a:hlinkClick r:id="rId3"/>
              </a:rPr>
              <a:t>http://pcmg.ucanr.org/files/171549.pdf</a:t>
            </a:r>
            <a:endParaRPr lang="en-US" altLang="en-US" dirty="0"/>
          </a:p>
          <a:p>
            <a:pPr marL="0" indent="0">
              <a:lnSpc>
                <a:spcPct val="90000"/>
              </a:lnSpc>
            </a:pPr>
            <a:endParaRPr lang="en-US" altLang="en-US" dirty="0"/>
          </a:p>
          <a:p>
            <a:pPr>
              <a:lnSpc>
                <a:spcPct val="90000"/>
              </a:lnSpc>
              <a:buFont typeface="Arial" panose="020B0604020202020204" pitchFamily="34" charset="0"/>
              <a:buChar char="•"/>
            </a:pPr>
            <a:r>
              <a:rPr lang="en-US" altLang="en-US" dirty="0"/>
              <a:t>UCCE Tip Sheet - Container Gardening  </a:t>
            </a:r>
            <a:r>
              <a:rPr lang="en-US" altLang="en-US" dirty="0">
                <a:hlinkClick r:id="rId4"/>
              </a:rPr>
              <a:t>http://cestanislaus.ucanr.edu/files/111733.pdf</a:t>
            </a:r>
            <a:endParaRPr lang="en-US" altLang="en-US" dirty="0"/>
          </a:p>
          <a:p>
            <a:pPr marL="0" indent="0">
              <a:lnSpc>
                <a:spcPct val="90000"/>
              </a:lnSpc>
            </a:pPr>
            <a:endParaRPr lang="en-US" altLang="en-US" dirty="0"/>
          </a:p>
          <a:p>
            <a:pPr>
              <a:lnSpc>
                <a:spcPct val="90000"/>
              </a:lnSpc>
              <a:buFont typeface="Arial" panose="020B0604020202020204" pitchFamily="34" charset="0"/>
              <a:buChar char="•"/>
            </a:pPr>
            <a:r>
              <a:rPr lang="en-US" altLang="en-US" dirty="0"/>
              <a:t>California Master Gardener Handbook – 2</a:t>
            </a:r>
            <a:r>
              <a:rPr lang="en-US" altLang="en-US" baseline="30000" dirty="0"/>
              <a:t>nd</a:t>
            </a:r>
            <a:r>
              <a:rPr lang="en-US" altLang="en-US" dirty="0"/>
              <a:t> edition</a:t>
            </a:r>
          </a:p>
          <a:p>
            <a:pPr>
              <a:lnSpc>
                <a:spcPct val="90000"/>
              </a:lnSpc>
              <a:buFont typeface="Arial" panose="020B0604020202020204" pitchFamily="34" charset="0"/>
              <a:buChar char="•"/>
            </a:pPr>
            <a:endParaRPr lang="en-US" altLang="en-US" dirty="0"/>
          </a:p>
          <a:p>
            <a:endParaRPr lang="en-US" dirty="0"/>
          </a:p>
        </p:txBody>
      </p:sp>
      <p:sp>
        <p:nvSpPr>
          <p:cNvPr id="5" name="Slide Number Placeholder 4">
            <a:extLst>
              <a:ext uri="{FF2B5EF4-FFF2-40B4-BE49-F238E27FC236}">
                <a16:creationId xmlns:a16="http://schemas.microsoft.com/office/drawing/2014/main" id="{26405AA1-EC56-4733-8104-9CC2A569E424}"/>
              </a:ext>
            </a:extLst>
          </p:cNvPr>
          <p:cNvSpPr>
            <a:spLocks noGrp="1"/>
          </p:cNvSpPr>
          <p:nvPr>
            <p:ph type="sldNum" sz="quarter" idx="12"/>
          </p:nvPr>
        </p:nvSpPr>
        <p:spPr/>
        <p:txBody>
          <a:bodyPr/>
          <a:lstStyle/>
          <a:p>
            <a:fld id="{111DB74A-73E3-49E8-8984-0D5D8C20C556}" type="slidenum">
              <a:rPr lang="en-US" smtClean="0"/>
              <a:pPr/>
              <a:t>46</a:t>
            </a:fld>
            <a:endParaRPr lang="en-US"/>
          </a:p>
        </p:txBody>
      </p:sp>
    </p:spTree>
    <p:extLst>
      <p:ext uri="{BB962C8B-B14F-4D97-AF65-F5344CB8AC3E}">
        <p14:creationId xmlns:p14="http://schemas.microsoft.com/office/powerpoint/2010/main" val="1056881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idx="1"/>
          </p:nvPr>
        </p:nvSpPr>
        <p:spPr>
          <a:xfrm>
            <a:off x="457200" y="1524000"/>
            <a:ext cx="8229600" cy="639762"/>
          </a:xfrm>
        </p:spPr>
        <p:txBody>
          <a:bodyPr>
            <a:noAutofit/>
          </a:bodyPr>
          <a:lstStyle/>
          <a:p>
            <a:r>
              <a:rPr lang="en-US" sz="4000" b="0" dirty="0">
                <a:solidFill>
                  <a:schemeClr val="accent2"/>
                </a:solidFill>
              </a:rPr>
              <a:t>Any Questions?</a:t>
            </a:r>
          </a:p>
        </p:txBody>
      </p:sp>
      <p:sp>
        <p:nvSpPr>
          <p:cNvPr id="8" name="Content Placeholder 7"/>
          <p:cNvSpPr>
            <a:spLocks noGrp="1"/>
          </p:cNvSpPr>
          <p:nvPr>
            <p:ph sz="half" idx="2"/>
          </p:nvPr>
        </p:nvSpPr>
        <p:spPr/>
        <p:txBody>
          <a:bodyPr/>
          <a:lstStyle/>
          <a:p>
            <a:endParaRPr lang="en-US" dirty="0"/>
          </a:p>
          <a:p>
            <a:pPr algn="ctr"/>
            <a:r>
              <a:rPr lang="en-US" dirty="0"/>
              <a:t>Master Gardener Hotline: </a:t>
            </a:r>
            <a:r>
              <a:rPr lang="en-US" b="1" dirty="0"/>
              <a:t>(530) 889-7388</a:t>
            </a:r>
          </a:p>
          <a:p>
            <a:pPr algn="ctr"/>
            <a:r>
              <a:rPr lang="en-US" dirty="0"/>
              <a:t>Master Gardener Website: </a:t>
            </a:r>
            <a:r>
              <a:rPr lang="en-US" b="1" dirty="0"/>
              <a:t>pcmg.ucanr.org</a:t>
            </a:r>
          </a:p>
          <a:p>
            <a:pPr algn="ctr"/>
            <a:endParaRPr lang="en-US" dirty="0"/>
          </a:p>
        </p:txBody>
      </p:sp>
      <p:sp>
        <p:nvSpPr>
          <p:cNvPr id="10" name="Slide Number Placeholder 9"/>
          <p:cNvSpPr>
            <a:spLocks noGrp="1"/>
          </p:cNvSpPr>
          <p:nvPr>
            <p:ph type="sldNum" sz="quarter" idx="12"/>
          </p:nvPr>
        </p:nvSpPr>
        <p:spPr/>
        <p:txBody>
          <a:bodyPr/>
          <a:lstStyle/>
          <a:p>
            <a:fld id="{111DB74A-73E3-49E8-8984-0D5D8C20C556}" type="slidenum">
              <a:rPr lang="en-US" smtClean="0"/>
              <a:pPr/>
              <a:t>47</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281940" y="1600200"/>
            <a:ext cx="4229100" cy="4983162"/>
          </a:xfrm>
        </p:spPr>
        <p:txBody>
          <a:bodyPr/>
          <a:lstStyle/>
          <a:p>
            <a:r>
              <a:rPr lang="en-US" sz="2800" dirty="0"/>
              <a:t>Agenda:</a:t>
            </a:r>
          </a:p>
          <a:p>
            <a:r>
              <a:rPr lang="en-US" sz="2800" dirty="0"/>
              <a:t>History</a:t>
            </a:r>
          </a:p>
          <a:p>
            <a:r>
              <a:rPr lang="en-US" sz="2800" dirty="0"/>
              <a:t>Advantages of Container Gardening</a:t>
            </a:r>
          </a:p>
          <a:p>
            <a:r>
              <a:rPr lang="en-US" sz="2800" dirty="0"/>
              <a:t>Get it Right</a:t>
            </a:r>
          </a:p>
          <a:p>
            <a:pPr lvl="1"/>
            <a:r>
              <a:rPr lang="en-US" dirty="0"/>
              <a:t>Containers</a:t>
            </a:r>
          </a:p>
          <a:p>
            <a:pPr lvl="1"/>
            <a:r>
              <a:rPr lang="en-US" dirty="0"/>
              <a:t>Planting Medium</a:t>
            </a:r>
          </a:p>
          <a:p>
            <a:pPr lvl="1"/>
            <a:r>
              <a:rPr lang="en-US" dirty="0"/>
              <a:t>Plants</a:t>
            </a:r>
          </a:p>
          <a:p>
            <a:pPr marL="342900" lvl="1" indent="-342900">
              <a:buNone/>
            </a:pPr>
            <a:r>
              <a:rPr lang="en-US" sz="2800" dirty="0"/>
              <a:t>Planting - Repotting</a:t>
            </a:r>
          </a:p>
        </p:txBody>
      </p:sp>
      <p:sp>
        <p:nvSpPr>
          <p:cNvPr id="7" name="Picture Placeholder 6"/>
          <p:cNvSpPr>
            <a:spLocks noGrp="1"/>
          </p:cNvSpPr>
          <p:nvPr>
            <p:ph type="pic" sz="quarter" idx="18"/>
          </p:nvPr>
        </p:nvSpPr>
        <p:spPr/>
      </p:sp>
      <p:sp>
        <p:nvSpPr>
          <p:cNvPr id="5" name="Title 4"/>
          <p:cNvSpPr>
            <a:spLocks noGrp="1"/>
          </p:cNvSpPr>
          <p:nvPr>
            <p:ph type="title"/>
          </p:nvPr>
        </p:nvSpPr>
        <p:spPr/>
        <p:txBody>
          <a:bodyPr/>
          <a:lstStyle/>
          <a:p>
            <a:r>
              <a:rPr lang="en-US" altLang="en-US" dirty="0"/>
              <a:t>Container Gardening</a:t>
            </a:r>
            <a:endParaRPr lang="en-US" dirty="0"/>
          </a:p>
        </p:txBody>
      </p:sp>
      <p:sp>
        <p:nvSpPr>
          <p:cNvPr id="9" name="Slide Number Placeholder 8"/>
          <p:cNvSpPr>
            <a:spLocks noGrp="1"/>
          </p:cNvSpPr>
          <p:nvPr>
            <p:ph type="sldNum" sz="quarter" idx="16"/>
          </p:nvPr>
        </p:nvSpPr>
        <p:spPr/>
        <p:txBody>
          <a:bodyPr/>
          <a:lstStyle/>
          <a:p>
            <a:fld id="{111DB74A-73E3-49E8-8984-0D5D8C20C556}" type="slidenum">
              <a:rPr lang="en-US" smtClean="0"/>
              <a:pPr/>
              <a:t>5</a:t>
            </a:fld>
            <a:endParaRPr lang="en-US" dirty="0"/>
          </a:p>
        </p:txBody>
      </p:sp>
      <p:pic>
        <p:nvPicPr>
          <p:cNvPr id="6" name="Picture 6" descr="DSC00090">
            <a:extLst>
              <a:ext uri="{FF2B5EF4-FFF2-40B4-BE49-F238E27FC236}">
                <a16:creationId xmlns:a16="http://schemas.microsoft.com/office/drawing/2014/main" id="{DBF370C7-CD1D-4B93-969A-D5DADFBD84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560737"/>
            <a:ext cx="3543300" cy="47244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685800"/>
            <a:ext cx="4724400" cy="5029200"/>
          </a:xfrm>
        </p:spPr>
        <p:txBody>
          <a:bodyPr/>
          <a:lstStyle/>
          <a:p>
            <a:r>
              <a:rPr lang="en-US" dirty="0"/>
              <a:t>Agenda Continued</a:t>
            </a:r>
          </a:p>
          <a:p>
            <a:endParaRPr lang="en-US" dirty="0"/>
          </a:p>
          <a:p>
            <a:pPr marL="457200" indent="-457200">
              <a:buFont typeface="Wingdings" panose="05000000000000000000" pitchFamily="2" charset="2"/>
              <a:buChar char="v"/>
            </a:pPr>
            <a:r>
              <a:rPr lang="en-US" dirty="0"/>
              <a:t>Vegetables, Fruits &amp;Herbs</a:t>
            </a:r>
          </a:p>
          <a:p>
            <a:pPr marL="457200" indent="-457200">
              <a:buFont typeface="Wingdings" panose="05000000000000000000" pitchFamily="2" charset="2"/>
              <a:buChar char="v"/>
            </a:pPr>
            <a:r>
              <a:rPr lang="en-US" dirty="0"/>
              <a:t>Care &amp; Troubleshooting</a:t>
            </a:r>
          </a:p>
          <a:p>
            <a:pPr marL="457200" indent="-457200">
              <a:buFont typeface="Wingdings" panose="05000000000000000000" pitchFamily="2" charset="2"/>
              <a:buChar char="v"/>
            </a:pPr>
            <a:r>
              <a:rPr lang="en-US" dirty="0"/>
              <a:t>Photo Gallery</a:t>
            </a:r>
          </a:p>
          <a:p>
            <a:pPr marL="457200" indent="-457200">
              <a:buFont typeface="Wingdings" panose="05000000000000000000" pitchFamily="2" charset="2"/>
              <a:buChar char="v"/>
            </a:pPr>
            <a:r>
              <a:rPr lang="en-US" dirty="0"/>
              <a:t>Summary &amp; Tips</a:t>
            </a:r>
          </a:p>
          <a:p>
            <a:pPr marL="457200" lvl="1" indent="0">
              <a:buNone/>
            </a:pPr>
            <a:endParaRPr lang="en-US" dirty="0"/>
          </a:p>
          <a:p>
            <a:endParaRPr lang="en-US" dirty="0"/>
          </a:p>
        </p:txBody>
      </p:sp>
      <p:sp>
        <p:nvSpPr>
          <p:cNvPr id="6" name="Slide Number Placeholder 5"/>
          <p:cNvSpPr>
            <a:spLocks noGrp="1"/>
          </p:cNvSpPr>
          <p:nvPr>
            <p:ph type="sldNum" sz="quarter" idx="16"/>
          </p:nvPr>
        </p:nvSpPr>
        <p:spPr/>
        <p:txBody>
          <a:bodyPr/>
          <a:lstStyle/>
          <a:p>
            <a:fld id="{111DB74A-73E3-49E8-8984-0D5D8C20C556}" type="slidenum">
              <a:rPr lang="en-US" smtClean="0"/>
              <a:pPr/>
              <a:t>6</a:t>
            </a:fld>
            <a:endParaRPr lang="en-US" dirty="0"/>
          </a:p>
        </p:txBody>
      </p:sp>
      <p:pic>
        <p:nvPicPr>
          <p:cNvPr id="5" name="Picture Placeholder 4" descr="Container Garden">
            <a:extLst>
              <a:ext uri="{FF2B5EF4-FFF2-40B4-BE49-F238E27FC236}">
                <a16:creationId xmlns:a16="http://schemas.microsoft.com/office/drawing/2014/main" id="{B7F9C60B-FD0F-4312-A162-EE8C74D0355B}"/>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t="2749" b="2749"/>
          <a:stretch>
            <a:fillRect/>
          </a:stretch>
        </p:blipFill>
        <p:spPr bwMode="auto">
          <a:xfrm>
            <a:off x="5410200" y="914400"/>
            <a:ext cx="3124200"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2F4B2E-4002-48A5-BD1A-12BE4849E969}"/>
              </a:ext>
            </a:extLst>
          </p:cNvPr>
          <p:cNvSpPr>
            <a:spLocks noGrp="1"/>
          </p:cNvSpPr>
          <p:nvPr>
            <p:ph type="body" sz="quarter" idx="13"/>
          </p:nvPr>
        </p:nvSpPr>
        <p:spPr>
          <a:xfrm>
            <a:off x="457200" y="685800"/>
            <a:ext cx="4724400" cy="4724400"/>
          </a:xfrm>
        </p:spPr>
        <p:txBody>
          <a:bodyPr>
            <a:normAutofit fontScale="92500" lnSpcReduction="20000"/>
          </a:bodyPr>
          <a:lstStyle/>
          <a:p>
            <a:pPr algn="ctr"/>
            <a:r>
              <a:rPr lang="en-US" sz="3800" dirty="0"/>
              <a:t>History</a:t>
            </a:r>
          </a:p>
          <a:p>
            <a:r>
              <a:rPr lang="en-US" altLang="en-US" dirty="0"/>
              <a:t>Container gardening defined</a:t>
            </a:r>
          </a:p>
          <a:p>
            <a:pPr marL="457200" lvl="1" indent="0">
              <a:buNone/>
            </a:pPr>
            <a:r>
              <a:rPr lang="en-US" altLang="en-US" dirty="0"/>
              <a:t>“not open to the garden soil                    below”</a:t>
            </a:r>
          </a:p>
          <a:p>
            <a:pPr marL="457200" indent="-457200">
              <a:buFont typeface="Arial" panose="020B0604020202020204" pitchFamily="34" charset="0"/>
              <a:buChar char="•"/>
            </a:pPr>
            <a:r>
              <a:rPr lang="en-US" dirty="0"/>
              <a:t>Ancient Rome, Egypt, Orient</a:t>
            </a:r>
          </a:p>
          <a:p>
            <a:pPr marL="457200" indent="-457200">
              <a:buFont typeface="Arial" panose="020B0604020202020204" pitchFamily="34" charset="0"/>
              <a:buChar char="•"/>
            </a:pPr>
            <a:r>
              <a:rPr lang="en-US" altLang="en-US" dirty="0"/>
              <a:t>Grand Gardens of Great Britain &amp; France</a:t>
            </a:r>
          </a:p>
          <a:p>
            <a:pPr marL="457200" indent="-457200">
              <a:buFont typeface="Arial" panose="020B0604020202020204" pitchFamily="34" charset="0"/>
              <a:buChar char="•"/>
            </a:pPr>
            <a:r>
              <a:rPr lang="en-US" altLang="en-US" dirty="0"/>
              <a:t>50% bedding plants go into containers</a:t>
            </a:r>
          </a:p>
          <a:p>
            <a:pPr lvl="1"/>
            <a:r>
              <a:rPr lang="en-US" altLang="en-US" dirty="0"/>
              <a:t>Shrinking “open soil”</a:t>
            </a:r>
          </a:p>
          <a:p>
            <a:pPr marL="457200" indent="-4572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C87AF96D-6B83-4CBF-90E4-71EF94582AA3}"/>
              </a:ext>
            </a:extLst>
          </p:cNvPr>
          <p:cNvSpPr>
            <a:spLocks noGrp="1"/>
          </p:cNvSpPr>
          <p:nvPr>
            <p:ph type="sldNum" sz="quarter" idx="16"/>
          </p:nvPr>
        </p:nvSpPr>
        <p:spPr/>
        <p:txBody>
          <a:bodyPr/>
          <a:lstStyle/>
          <a:p>
            <a:fld id="{111DB74A-73E3-49E8-8984-0D5D8C20C556}" type="slidenum">
              <a:rPr lang="en-US" smtClean="0"/>
              <a:pPr/>
              <a:t>7</a:t>
            </a:fld>
            <a:endParaRPr lang="en-US" dirty="0"/>
          </a:p>
        </p:txBody>
      </p:sp>
      <p:pic>
        <p:nvPicPr>
          <p:cNvPr id="5" name="Picture 4" descr="balcony2">
            <a:extLst>
              <a:ext uri="{FF2B5EF4-FFF2-40B4-BE49-F238E27FC236}">
                <a16:creationId xmlns:a16="http://schemas.microsoft.com/office/drawing/2014/main" id="{45D75439-2CE9-469E-AB07-F50A6184B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3181350" cy="419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0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A30D6-4AD7-41DB-B162-340ECB73ACF3}"/>
              </a:ext>
            </a:extLst>
          </p:cNvPr>
          <p:cNvSpPr>
            <a:spLocks noGrp="1"/>
          </p:cNvSpPr>
          <p:nvPr>
            <p:ph type="body" sz="quarter" idx="13"/>
          </p:nvPr>
        </p:nvSpPr>
        <p:spPr>
          <a:xfrm>
            <a:off x="457200" y="685800"/>
            <a:ext cx="4267200" cy="5410200"/>
          </a:xfrm>
        </p:spPr>
        <p:txBody>
          <a:bodyPr>
            <a:normAutofit fontScale="92500" lnSpcReduction="10000"/>
          </a:bodyPr>
          <a:lstStyle/>
          <a:p>
            <a:r>
              <a:rPr lang="en-US" altLang="en-US" dirty="0"/>
              <a:t>Advantages of Container Gardening</a:t>
            </a:r>
          </a:p>
          <a:p>
            <a:pPr marL="457200" indent="-457200">
              <a:lnSpc>
                <a:spcPct val="90000"/>
              </a:lnSpc>
              <a:buFont typeface="Arial" panose="020B0604020202020204" pitchFamily="34" charset="0"/>
              <a:buChar char="•"/>
            </a:pPr>
            <a:r>
              <a:rPr lang="en-US" altLang="en-US" dirty="0"/>
              <a:t>Ground is not needed</a:t>
            </a:r>
          </a:p>
          <a:p>
            <a:pPr marL="457200" indent="-457200">
              <a:lnSpc>
                <a:spcPct val="90000"/>
              </a:lnSpc>
              <a:buFont typeface="Arial" panose="020B0604020202020204" pitchFamily="34" charset="0"/>
              <a:buChar char="•"/>
            </a:pPr>
            <a:r>
              <a:rPr lang="en-US" altLang="en-US" dirty="0"/>
              <a:t>Display element</a:t>
            </a:r>
          </a:p>
          <a:p>
            <a:pPr marL="457200" indent="-457200">
              <a:lnSpc>
                <a:spcPct val="90000"/>
              </a:lnSpc>
              <a:buFont typeface="Arial" panose="020B0604020202020204" pitchFamily="34" charset="0"/>
              <a:buChar char="•"/>
            </a:pPr>
            <a:r>
              <a:rPr lang="en-US" altLang="en-US" dirty="0"/>
              <a:t>Tailor soil to specific plant needs</a:t>
            </a:r>
          </a:p>
          <a:p>
            <a:pPr marL="457200" indent="-457200">
              <a:lnSpc>
                <a:spcPct val="90000"/>
              </a:lnSpc>
              <a:buFont typeface="Arial" panose="020B0604020202020204" pitchFamily="34" charset="0"/>
              <a:buChar char="•"/>
            </a:pPr>
            <a:r>
              <a:rPr lang="en-US" altLang="en-US" dirty="0"/>
              <a:t>Incorporate tender                                       plants</a:t>
            </a:r>
          </a:p>
          <a:p>
            <a:pPr marL="457200" indent="-457200">
              <a:lnSpc>
                <a:spcPct val="90000"/>
              </a:lnSpc>
              <a:buFont typeface="Arial" panose="020B0604020202020204" pitchFamily="34" charset="0"/>
              <a:buChar char="•"/>
            </a:pPr>
            <a:r>
              <a:rPr lang="en-US" altLang="en-US" dirty="0"/>
              <a:t>Enhance flat and                                      boring areas</a:t>
            </a:r>
          </a:p>
          <a:p>
            <a:pPr marL="457200" indent="-457200">
              <a:lnSpc>
                <a:spcPct val="90000"/>
              </a:lnSpc>
              <a:buFont typeface="Arial" panose="020B0604020202020204" pitchFamily="34" charset="0"/>
              <a:buChar char="•"/>
            </a:pPr>
            <a:r>
              <a:rPr lang="en-US" altLang="en-US" dirty="0"/>
              <a:t>Block or camouflage                                          eyesores</a:t>
            </a:r>
          </a:p>
          <a:p>
            <a:endParaRPr lang="en-US" dirty="0"/>
          </a:p>
        </p:txBody>
      </p:sp>
      <p:sp>
        <p:nvSpPr>
          <p:cNvPr id="3" name="Slide Number Placeholder 2">
            <a:extLst>
              <a:ext uri="{FF2B5EF4-FFF2-40B4-BE49-F238E27FC236}">
                <a16:creationId xmlns:a16="http://schemas.microsoft.com/office/drawing/2014/main" id="{827CF8FB-1002-444B-BABF-4ED880746354}"/>
              </a:ext>
            </a:extLst>
          </p:cNvPr>
          <p:cNvSpPr>
            <a:spLocks noGrp="1"/>
          </p:cNvSpPr>
          <p:nvPr>
            <p:ph type="sldNum" sz="quarter" idx="16"/>
          </p:nvPr>
        </p:nvSpPr>
        <p:spPr/>
        <p:txBody>
          <a:bodyPr/>
          <a:lstStyle/>
          <a:p>
            <a:fld id="{111DB74A-73E3-49E8-8984-0D5D8C20C556}" type="slidenum">
              <a:rPr lang="en-US" smtClean="0"/>
              <a:pPr/>
              <a:t>8</a:t>
            </a:fld>
            <a:endParaRPr lang="en-US" dirty="0"/>
          </a:p>
        </p:txBody>
      </p:sp>
      <p:pic>
        <p:nvPicPr>
          <p:cNvPr id="5" name="Picture 5" descr="DSC00088">
            <a:extLst>
              <a:ext uri="{FF2B5EF4-FFF2-40B4-BE49-F238E27FC236}">
                <a16:creationId xmlns:a16="http://schemas.microsoft.com/office/drawing/2014/main" id="{7E6E34C6-D2CE-43C2-AF86-26D4D0D717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484" y="1143000"/>
            <a:ext cx="3962400" cy="32766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6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CE6178-1484-4917-965B-8D456C31A096}"/>
              </a:ext>
            </a:extLst>
          </p:cNvPr>
          <p:cNvSpPr>
            <a:spLocks noGrp="1"/>
          </p:cNvSpPr>
          <p:nvPr>
            <p:ph type="body" sz="quarter" idx="13"/>
          </p:nvPr>
        </p:nvSpPr>
        <p:spPr>
          <a:xfrm>
            <a:off x="457200" y="1600200"/>
            <a:ext cx="4724400" cy="2514600"/>
          </a:xfrm>
        </p:spPr>
        <p:txBody>
          <a:bodyPr/>
          <a:lstStyle/>
          <a:p>
            <a:pPr marL="457200" indent="-457200">
              <a:buFont typeface="Arial" panose="020B0604020202020204" pitchFamily="34" charset="0"/>
              <a:buChar char="•"/>
            </a:pPr>
            <a:r>
              <a:rPr lang="en-US" altLang="en-US" dirty="0"/>
              <a:t>Accessible for physically challenged</a:t>
            </a:r>
          </a:p>
          <a:p>
            <a:pPr marL="457200" indent="-457200">
              <a:buFont typeface="Arial" panose="020B0604020202020204" pitchFamily="34" charset="0"/>
              <a:buChar char="•"/>
            </a:pPr>
            <a:r>
              <a:rPr lang="en-US" altLang="en-US" dirty="0"/>
              <a:t>Rotate displays</a:t>
            </a:r>
          </a:p>
          <a:p>
            <a:pPr marL="457200" indent="-457200">
              <a:buFont typeface="Arial" panose="020B0604020202020204" pitchFamily="34" charset="0"/>
              <a:buChar char="•"/>
            </a:pPr>
            <a:r>
              <a:rPr lang="en-US" altLang="en-US" dirty="0"/>
              <a:t>Plants to go …</a:t>
            </a:r>
          </a:p>
          <a:p>
            <a:pPr marL="457200" indent="-4572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46A43003-440A-41A6-8DA7-E9F3FBBBC35A}"/>
              </a:ext>
            </a:extLst>
          </p:cNvPr>
          <p:cNvSpPr>
            <a:spLocks noGrp="1"/>
          </p:cNvSpPr>
          <p:nvPr>
            <p:ph type="sldNum" sz="quarter" idx="16"/>
          </p:nvPr>
        </p:nvSpPr>
        <p:spPr/>
        <p:txBody>
          <a:bodyPr/>
          <a:lstStyle/>
          <a:p>
            <a:fld id="{111DB74A-73E3-49E8-8984-0D5D8C20C556}" type="slidenum">
              <a:rPr lang="en-US" smtClean="0"/>
              <a:pPr/>
              <a:t>9</a:t>
            </a:fld>
            <a:endParaRPr lang="en-US" dirty="0"/>
          </a:p>
        </p:txBody>
      </p:sp>
      <p:pic>
        <p:nvPicPr>
          <p:cNvPr id="9" name="Picture Placeholder 8" descr="A group of people riding on the back of a bicycle&#10;&#10;Description automatically generated">
            <a:extLst>
              <a:ext uri="{FF2B5EF4-FFF2-40B4-BE49-F238E27FC236}">
                <a16:creationId xmlns:a16="http://schemas.microsoft.com/office/drawing/2014/main" id="{4050B678-001C-422D-8D48-CD7664613F0F}"/>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63" r="263"/>
          <a:stretch>
            <a:fillRect/>
          </a:stretch>
        </p:blipFill>
        <p:spPr>
          <a:xfrm>
            <a:off x="5486400" y="1219200"/>
            <a:ext cx="2743200" cy="2743200"/>
          </a:xfrm>
          <a:ln>
            <a:solidFill>
              <a:srgbClr val="002060"/>
            </a:solidFill>
          </a:ln>
        </p:spPr>
      </p:pic>
      <p:sp>
        <p:nvSpPr>
          <p:cNvPr id="5" name="Title 4">
            <a:extLst>
              <a:ext uri="{FF2B5EF4-FFF2-40B4-BE49-F238E27FC236}">
                <a16:creationId xmlns:a16="http://schemas.microsoft.com/office/drawing/2014/main" id="{5AF32587-3441-4053-9F2A-7B74105CD566}"/>
              </a:ext>
            </a:extLst>
          </p:cNvPr>
          <p:cNvSpPr>
            <a:spLocks noGrp="1"/>
          </p:cNvSpPr>
          <p:nvPr>
            <p:ph type="title"/>
          </p:nvPr>
        </p:nvSpPr>
        <p:spPr/>
        <p:txBody>
          <a:bodyPr>
            <a:normAutofit fontScale="90000"/>
          </a:bodyPr>
          <a:lstStyle/>
          <a:p>
            <a:r>
              <a:rPr lang="en-US" altLang="en-US" dirty="0"/>
              <a:t>Advantages of Container Gardening  </a:t>
            </a:r>
            <a:r>
              <a:rPr lang="en-US" altLang="en-US" sz="2400" dirty="0"/>
              <a:t>cont.</a:t>
            </a:r>
            <a:endParaRPr lang="en-US" dirty="0"/>
          </a:p>
        </p:txBody>
      </p:sp>
      <p:sp>
        <p:nvSpPr>
          <p:cNvPr id="11" name="TextBox 10">
            <a:extLst>
              <a:ext uri="{FF2B5EF4-FFF2-40B4-BE49-F238E27FC236}">
                <a16:creationId xmlns:a16="http://schemas.microsoft.com/office/drawing/2014/main" id="{5DC0414E-4682-4D3C-81F8-F5C5B4AD78CC}"/>
              </a:ext>
            </a:extLst>
          </p:cNvPr>
          <p:cNvSpPr txBox="1"/>
          <p:nvPr/>
        </p:nvSpPr>
        <p:spPr>
          <a:xfrm>
            <a:off x="982785" y="4724400"/>
            <a:ext cx="3581400" cy="1752600"/>
          </a:xfrm>
          <a:prstGeom prst="rect">
            <a:avLst/>
          </a:prstGeom>
          <a:noFill/>
        </p:spPr>
        <p:txBody>
          <a:bodyPr wrap="square" rtlCol="0">
            <a:spAutoFit/>
          </a:bodyPr>
          <a:lstStyle/>
          <a:p>
            <a:endParaRPr lang="en-US" dirty="0"/>
          </a:p>
        </p:txBody>
      </p:sp>
      <p:pic>
        <p:nvPicPr>
          <p:cNvPr id="12" name="Picture 11" descr="P0003170">
            <a:extLst>
              <a:ext uri="{FF2B5EF4-FFF2-40B4-BE49-F238E27FC236}">
                <a16:creationId xmlns:a16="http://schemas.microsoft.com/office/drawing/2014/main" id="{012A2318-4003-4555-AEAD-9275FD74A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4337049"/>
            <a:ext cx="3048000" cy="2246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151D71-48A8-411D-887B-57CFDAB6D259}"/>
              </a:ext>
            </a:extLst>
          </p:cNvPr>
          <p:cNvSpPr txBox="1"/>
          <p:nvPr/>
        </p:nvSpPr>
        <p:spPr>
          <a:xfrm>
            <a:off x="6172200" y="4267200"/>
            <a:ext cx="2667000" cy="646331"/>
          </a:xfrm>
          <a:prstGeom prst="rect">
            <a:avLst/>
          </a:prstGeom>
          <a:noFill/>
        </p:spPr>
        <p:txBody>
          <a:bodyPr wrap="square" rtlCol="0">
            <a:spAutoFit/>
          </a:bodyPr>
          <a:lstStyle/>
          <a:p>
            <a:r>
              <a:rPr lang="en-US" dirty="0"/>
              <a:t>Photo courtesy of</a:t>
            </a:r>
            <a:br>
              <a:rPr lang="en-US" dirty="0"/>
            </a:br>
            <a:r>
              <a:rPr lang="en-US" dirty="0"/>
              <a:t>The Arc at Gray’s Harbor</a:t>
            </a:r>
          </a:p>
        </p:txBody>
      </p:sp>
    </p:spTree>
    <p:extLst>
      <p:ext uri="{BB962C8B-B14F-4D97-AF65-F5344CB8AC3E}">
        <p14:creationId xmlns:p14="http://schemas.microsoft.com/office/powerpoint/2010/main" val="3857943314"/>
      </p:ext>
    </p:extLst>
  </p:cSld>
  <p:clrMapOvr>
    <a:masterClrMapping/>
  </p:clrMapOvr>
</p:sld>
</file>

<file path=ppt/theme/theme1.xml><?xml version="1.0" encoding="utf-8"?>
<a:theme xmlns:a="http://schemas.openxmlformats.org/drawingml/2006/main" name="299935 (1)">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G Content slides">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no bottom logo)">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299935 (1)</Template>
  <TotalTime>4005</TotalTime>
  <Words>4912</Words>
  <Application>Microsoft Office PowerPoint</Application>
  <PresentationFormat>On-screen Show (4:3)</PresentationFormat>
  <Paragraphs>472</Paragraphs>
  <Slides>47</Slides>
  <Notes>29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47</vt:i4>
      </vt:variant>
    </vt:vector>
  </HeadingPairs>
  <TitlesOfParts>
    <vt:vector size="54" baseType="lpstr">
      <vt:lpstr>Arial</vt:lpstr>
      <vt:lpstr>Calibri</vt:lpstr>
      <vt:lpstr>Monotype Corsiva</vt:lpstr>
      <vt:lpstr>Wingdings</vt:lpstr>
      <vt:lpstr>299935 (1)</vt:lpstr>
      <vt:lpstr>MG Content slides</vt:lpstr>
      <vt:lpstr>Content (no bottom logo)</vt:lpstr>
      <vt:lpstr>Container Gardening</vt:lpstr>
      <vt:lpstr>Who Are Master Gardeners?</vt:lpstr>
      <vt:lpstr>Who Are Master Gardeners?</vt:lpstr>
      <vt:lpstr>Who Are Master Gardeners?</vt:lpstr>
      <vt:lpstr>Container Gardening</vt:lpstr>
      <vt:lpstr>PowerPoint Presentation</vt:lpstr>
      <vt:lpstr>PowerPoint Presentation</vt:lpstr>
      <vt:lpstr>PowerPoint Presentation</vt:lpstr>
      <vt:lpstr>Advantages of Container Gardening  cont.</vt:lpstr>
      <vt:lpstr>Adding a Focal Point and Color</vt:lpstr>
      <vt:lpstr>Get it Right .. Containers</vt:lpstr>
      <vt:lpstr>Containers… cont</vt:lpstr>
      <vt:lpstr>PowerPoint Presentation</vt:lpstr>
      <vt:lpstr>Drainage </vt:lpstr>
      <vt:lpstr>PowerPoint Presentation</vt:lpstr>
      <vt:lpstr>The “Unexpected”</vt:lpstr>
      <vt:lpstr>PowerPoint Presentation</vt:lpstr>
      <vt:lpstr>Get it Right..Plant Medium</vt:lpstr>
      <vt:lpstr>Get it Right…Plant Selection</vt:lpstr>
      <vt:lpstr>Planting</vt:lpstr>
      <vt:lpstr>Repotting</vt:lpstr>
      <vt:lpstr>Vegetables</vt:lpstr>
      <vt:lpstr>Vegetables: try these</vt:lpstr>
      <vt:lpstr>Vegetables: try these..cont</vt:lpstr>
      <vt:lpstr>Vegetables: try these …cont</vt:lpstr>
      <vt:lpstr>Vegetables: try these ...cont</vt:lpstr>
      <vt:lpstr>Vegetables: try these…cont</vt:lpstr>
      <vt:lpstr>Fruits &amp; Berries</vt:lpstr>
      <vt:lpstr>More on Blueberries…</vt:lpstr>
      <vt:lpstr>Citrus</vt:lpstr>
      <vt:lpstr>Herbs</vt:lpstr>
      <vt:lpstr>Herbs…cont</vt:lpstr>
      <vt:lpstr>Theme Herb Combinations</vt:lpstr>
      <vt:lpstr>Care &amp; Troubleshooting</vt:lpstr>
      <vt:lpstr>Container Gardening Troubleshooting- most problems are cultural</vt:lpstr>
      <vt:lpstr>Troubleshooting…Cont</vt:lpstr>
      <vt:lpstr>Troubleshooting…cont</vt:lpstr>
      <vt:lpstr>Troubleshooting</vt:lpstr>
      <vt:lpstr>Troubleshooting…cont</vt:lpstr>
      <vt:lpstr>PowerPoint Presentation</vt:lpstr>
      <vt:lpstr>PowerPoint Presentation</vt:lpstr>
      <vt:lpstr>PowerPoint Presentation</vt:lpstr>
      <vt:lpstr>PowerPoint Presentation</vt:lpstr>
      <vt:lpstr>PowerPoint Presentation</vt:lpstr>
      <vt:lpstr>Summary &amp; Tips </vt:lpstr>
      <vt:lpstr>References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Kathy Netto</dc:creator>
  <cp:lastModifiedBy>Brooke Moeller</cp:lastModifiedBy>
  <cp:revision>103</cp:revision>
  <cp:lastPrinted>2020-01-06T18:37:43Z</cp:lastPrinted>
  <dcterms:created xsi:type="dcterms:W3CDTF">2019-09-28T18:25:59Z</dcterms:created>
  <dcterms:modified xsi:type="dcterms:W3CDTF">2022-02-09T23:43:18Z</dcterms:modified>
</cp:coreProperties>
</file>