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49.jpg" ContentType="image/jp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7" r:id="rId2"/>
    <p:sldId id="258" r:id="rId3"/>
    <p:sldId id="304" r:id="rId4"/>
    <p:sldId id="259" r:id="rId5"/>
    <p:sldId id="265" r:id="rId6"/>
    <p:sldId id="292" r:id="rId7"/>
    <p:sldId id="262" r:id="rId8"/>
    <p:sldId id="303" r:id="rId9"/>
    <p:sldId id="297" r:id="rId10"/>
    <p:sldId id="291" r:id="rId11"/>
    <p:sldId id="271" r:id="rId12"/>
    <p:sldId id="266" r:id="rId13"/>
    <p:sldId id="267" r:id="rId14"/>
    <p:sldId id="268" r:id="rId15"/>
    <p:sldId id="263" r:id="rId16"/>
    <p:sldId id="274" r:id="rId17"/>
    <p:sldId id="275" r:id="rId18"/>
    <p:sldId id="283" r:id="rId19"/>
    <p:sldId id="278" r:id="rId20"/>
    <p:sldId id="288" r:id="rId21"/>
    <p:sldId id="277" r:id="rId22"/>
    <p:sldId id="279" r:id="rId23"/>
    <p:sldId id="287" r:id="rId24"/>
    <p:sldId id="281" r:id="rId25"/>
    <p:sldId id="264" r:id="rId26"/>
    <p:sldId id="300" r:id="rId27"/>
    <p:sldId id="276" r:id="rId28"/>
    <p:sldId id="273" r:id="rId29"/>
    <p:sldId id="269" r:id="rId30"/>
    <p:sldId id="313" r:id="rId31"/>
    <p:sldId id="314" r:id="rId32"/>
    <p:sldId id="307" r:id="rId33"/>
    <p:sldId id="308" r:id="rId34"/>
    <p:sldId id="306"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eks, Scott@CDFA" initials="WS" lastIdx="8" clrIdx="0">
    <p:extLst>
      <p:ext uri="{19B8F6BF-5375-455C-9EA6-DF929625EA0E}">
        <p15:presenceInfo xmlns:p15="http://schemas.microsoft.com/office/powerpoint/2012/main" userId="S-1-5-21-1615561560-1921028201-3225788086-17966" providerId="AD"/>
      </p:ext>
    </p:extLst>
  </p:cmAuthor>
  <p:cmAuthor id="2" name="Behla, Ravneet@CDFA" initials="BR" lastIdx="12" clrIdx="1">
    <p:extLst>
      <p:ext uri="{19B8F6BF-5375-455C-9EA6-DF929625EA0E}">
        <p15:presenceInfo xmlns:p15="http://schemas.microsoft.com/office/powerpoint/2012/main" userId="S-1-5-21-1615561560-1921028201-3225788086-18064" providerId="AD"/>
      </p:ext>
    </p:extLst>
  </p:cmAuthor>
  <p:cmAuthor id="3" name="Cook, Carolyn@CDFA" initials="CC" lastIdx="20" clrIdx="2">
    <p:extLst>
      <p:ext uri="{19B8F6BF-5375-455C-9EA6-DF929625EA0E}">
        <p15:presenceInfo xmlns:p15="http://schemas.microsoft.com/office/powerpoint/2012/main" userId="S-1-5-21-1615561560-1921028201-3225788086-73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Grid="0">
      <p:cViewPr varScale="1">
        <p:scale>
          <a:sx n="68" d="100"/>
          <a:sy n="68" d="100"/>
        </p:scale>
        <p:origin x="43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89EA2225-E83E-4793-ABBD-E9B629617D86}" type="datetimeFigureOut">
              <a:rPr lang="en-US" smtClean="0"/>
              <a:t>11/13/2019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547FD16-A5B0-4F12-86DB-CC7CA13DFC34}" type="slidenum">
              <a:rPr lang="en-US" smtClean="0"/>
              <a:t>‹#›</a:t>
            </a:fld>
            <a:endParaRPr lang="en-US"/>
          </a:p>
        </p:txBody>
      </p:sp>
    </p:spTree>
    <p:extLst>
      <p:ext uri="{BB962C8B-B14F-4D97-AF65-F5344CB8AC3E}">
        <p14:creationId xmlns:p14="http://schemas.microsoft.com/office/powerpoint/2010/main" val="3219939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47FD16-A5B0-4F12-86DB-CC7CA13DFC34}" type="slidenum">
              <a:rPr lang="en-US" smtClean="0"/>
              <a:t>1</a:t>
            </a:fld>
            <a:endParaRPr lang="en-US"/>
          </a:p>
        </p:txBody>
      </p:sp>
    </p:spTree>
    <p:extLst>
      <p:ext uri="{BB962C8B-B14F-4D97-AF65-F5344CB8AC3E}">
        <p14:creationId xmlns:p14="http://schemas.microsoft.com/office/powerpoint/2010/main" val="2630613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a demo of map tool to show them SDACs and layers</a:t>
            </a:r>
          </a:p>
        </p:txBody>
      </p:sp>
      <p:sp>
        <p:nvSpPr>
          <p:cNvPr id="4" name="Slide Number Placeholder 3"/>
          <p:cNvSpPr>
            <a:spLocks noGrp="1"/>
          </p:cNvSpPr>
          <p:nvPr>
            <p:ph type="sldNum" sz="quarter" idx="10"/>
          </p:nvPr>
        </p:nvSpPr>
        <p:spPr/>
        <p:txBody>
          <a:bodyPr/>
          <a:lstStyle/>
          <a:p>
            <a:fld id="{1547FD16-A5B0-4F12-86DB-CC7CA13DFC34}" type="slidenum">
              <a:rPr lang="en-US" smtClean="0"/>
              <a:t>10</a:t>
            </a:fld>
            <a:endParaRPr lang="en-US"/>
          </a:p>
        </p:txBody>
      </p:sp>
    </p:spTree>
    <p:extLst>
      <p:ext uri="{BB962C8B-B14F-4D97-AF65-F5344CB8AC3E}">
        <p14:creationId xmlns:p14="http://schemas.microsoft.com/office/powerpoint/2010/main" val="2108424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Water Efficiency and Enhancement Program, or SWEEP, was developed at CDFA in 2014. It’s a flexible grant program that has two environmental objectives, water savings and greenhouse gas emissions reductions from irrigation systems on California farms. We have had 6 rounds of funding to date, with money coming to SWEEP from the greenhouse gas reduction fund. Applicants apply for a grant for holistic projects that incorporate multiple components in order to achieve both the required water savings and </a:t>
            </a:r>
            <a:r>
              <a:rPr lang="en-US" dirty="0" err="1"/>
              <a:t>ghg</a:t>
            </a:r>
            <a:r>
              <a:rPr lang="en-US" dirty="0"/>
              <a:t> reductions. The project types listed here have been included in program guidelines are components for which water savings and </a:t>
            </a:r>
            <a:r>
              <a:rPr lang="en-US" dirty="0" err="1"/>
              <a:t>ghg</a:t>
            </a:r>
            <a:r>
              <a:rPr lang="en-US" dirty="0"/>
              <a:t> reductions can be estimated through tools developed for the program. In order to achieve water conservation farmers often apply for sensors that help them know when the crop needs water, they also can apply for </a:t>
            </a:r>
            <a:r>
              <a:rPr lang="en-US" dirty="0" err="1"/>
              <a:t>microirrgation</a:t>
            </a:r>
            <a:r>
              <a:rPr lang="en-US" dirty="0"/>
              <a:t> systems or other irrigation systems that result in water saved. GHG reductions are accomplished through pump efficiency improvements, fuel conversion to a lower emitting fuel, installation of renewable energy, use of variable frequency drives, or simply reduced pumping due to irrigation scheduling improvements. </a:t>
            </a:r>
          </a:p>
          <a:p>
            <a:endParaRPr lang="en-US" dirty="0"/>
          </a:p>
          <a:p>
            <a:r>
              <a:rPr lang="en-US" dirty="0"/>
              <a:t>Other Management Practices</a:t>
            </a:r>
          </a:p>
          <a:p>
            <a:r>
              <a:rPr lang="en-US" dirty="0"/>
              <a:t>Innovative projects that do not fit into the project type categories listed under water conservation or greenhouse gas emission reduction priorities.</a:t>
            </a:r>
          </a:p>
          <a:p>
            <a:pPr lvl="1"/>
            <a:r>
              <a:rPr lang="en-US" dirty="0"/>
              <a:t>Must be able to calculate water savings and quantify GHG reductions using SWEEP program calculators</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3721035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7FD16-A5B0-4F12-86DB-CC7CA13DFC34}" type="slidenum">
              <a:rPr lang="en-US" smtClean="0"/>
              <a:t>12</a:t>
            </a:fld>
            <a:endParaRPr lang="en-US"/>
          </a:p>
        </p:txBody>
      </p:sp>
    </p:spTree>
    <p:extLst>
      <p:ext uri="{BB962C8B-B14F-4D97-AF65-F5344CB8AC3E}">
        <p14:creationId xmlns:p14="http://schemas.microsoft.com/office/powerpoint/2010/main" val="3459554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Twelve months of energy records is a change from the past – when we required 6 months</a:t>
            </a:r>
          </a:p>
        </p:txBody>
      </p:sp>
      <p:sp>
        <p:nvSpPr>
          <p:cNvPr id="4" name="Slide Number Placeholder 3"/>
          <p:cNvSpPr>
            <a:spLocks noGrp="1"/>
          </p:cNvSpPr>
          <p:nvPr>
            <p:ph type="sldNum" sz="quarter" idx="10"/>
          </p:nvPr>
        </p:nvSpPr>
        <p:spPr/>
        <p:txBody>
          <a:bodyPr/>
          <a:lstStyle/>
          <a:p>
            <a:fld id="{1547FD16-A5B0-4F12-86DB-CC7CA13DFC34}" type="slidenum">
              <a:rPr lang="en-US" smtClean="0"/>
              <a:t>13</a:t>
            </a:fld>
            <a:endParaRPr lang="en-US"/>
          </a:p>
        </p:txBody>
      </p:sp>
    </p:spTree>
    <p:extLst>
      <p:ext uri="{BB962C8B-B14F-4D97-AF65-F5344CB8AC3E}">
        <p14:creationId xmlns:p14="http://schemas.microsoft.com/office/powerpoint/2010/main" val="17627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7FD16-A5B0-4F12-86DB-CC7CA13DFC34}" type="slidenum">
              <a:rPr lang="en-US" smtClean="0"/>
              <a:t>14</a:t>
            </a:fld>
            <a:endParaRPr lang="en-US"/>
          </a:p>
        </p:txBody>
      </p:sp>
    </p:spTree>
    <p:extLst>
      <p:ext uri="{BB962C8B-B14F-4D97-AF65-F5344CB8AC3E}">
        <p14:creationId xmlns:p14="http://schemas.microsoft.com/office/powerpoint/2010/main" val="1202385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administrative review applications may be disqualified for reasons such as missing required application attachments or requesting an amount that is greater than $100,000.</a:t>
            </a:r>
          </a:p>
        </p:txBody>
      </p:sp>
      <p:sp>
        <p:nvSpPr>
          <p:cNvPr id="4" name="Slide Number Placeholder 3"/>
          <p:cNvSpPr>
            <a:spLocks noGrp="1"/>
          </p:cNvSpPr>
          <p:nvPr>
            <p:ph type="sldNum" sz="quarter" idx="10"/>
          </p:nvPr>
        </p:nvSpPr>
        <p:spPr/>
        <p:txBody>
          <a:bodyPr/>
          <a:lstStyle/>
          <a:p>
            <a:fld id="{1547FD16-A5B0-4F12-86DB-CC7CA13DFC34}" type="slidenum">
              <a:rPr lang="en-US" smtClean="0"/>
              <a:t>15</a:t>
            </a:fld>
            <a:endParaRPr lang="en-US"/>
          </a:p>
        </p:txBody>
      </p:sp>
    </p:spTree>
    <p:extLst>
      <p:ext uri="{BB962C8B-B14F-4D97-AF65-F5344CB8AC3E}">
        <p14:creationId xmlns:p14="http://schemas.microsoft.com/office/powerpoint/2010/main" val="3746358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47FD16-A5B0-4F12-86DB-CC7CA13DFC34}" type="slidenum">
              <a:rPr lang="en-US" smtClean="0"/>
              <a:t>16</a:t>
            </a:fld>
            <a:endParaRPr lang="en-US"/>
          </a:p>
        </p:txBody>
      </p:sp>
    </p:spTree>
    <p:extLst>
      <p:ext uri="{BB962C8B-B14F-4D97-AF65-F5344CB8AC3E}">
        <p14:creationId xmlns:p14="http://schemas.microsoft.com/office/powerpoint/2010/main" val="2889281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narrative should also describe:</a:t>
            </a:r>
          </a:p>
          <a:p>
            <a:pPr marL="174708" indent="-174708">
              <a:buFont typeface="Arial" panose="020B0604020202020204" pitchFamily="34" charset="0"/>
              <a:buChar char="•"/>
            </a:pPr>
            <a:r>
              <a:rPr lang="en-US" dirty="0"/>
              <a:t>For use of ET based irrigation scheduling, show water deliveries can be made on a consistent basis to accommodate that scheduling;</a:t>
            </a:r>
          </a:p>
          <a:p>
            <a:pPr marL="174708" indent="-174708">
              <a:buFont typeface="Arial" panose="020B0604020202020204" pitchFamily="34" charset="0"/>
              <a:buChar char="•"/>
            </a:pPr>
            <a:r>
              <a:rPr lang="en-US" dirty="0"/>
              <a:t>Location, engineering and energy output specifications of any proposed renewable energy installations;</a:t>
            </a:r>
          </a:p>
          <a:p>
            <a:endParaRPr lang="en-US" dirty="0"/>
          </a:p>
        </p:txBody>
      </p:sp>
      <p:sp>
        <p:nvSpPr>
          <p:cNvPr id="4" name="Slide Number Placeholder 3"/>
          <p:cNvSpPr>
            <a:spLocks noGrp="1"/>
          </p:cNvSpPr>
          <p:nvPr>
            <p:ph type="sldNum" sz="quarter" idx="10"/>
          </p:nvPr>
        </p:nvSpPr>
        <p:spPr/>
        <p:txBody>
          <a:bodyPr/>
          <a:lstStyle/>
          <a:p>
            <a:fld id="{1547FD16-A5B0-4F12-86DB-CC7CA13DFC34}" type="slidenum">
              <a:rPr lang="en-US" smtClean="0"/>
              <a:t>17</a:t>
            </a:fld>
            <a:endParaRPr lang="en-US"/>
          </a:p>
        </p:txBody>
      </p:sp>
    </p:spTree>
    <p:extLst>
      <p:ext uri="{BB962C8B-B14F-4D97-AF65-F5344CB8AC3E}">
        <p14:creationId xmlns:p14="http://schemas.microsoft.com/office/powerpoint/2010/main" val="219155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47FD16-A5B0-4F12-86DB-CC7CA13DFC34}" type="slidenum">
              <a:rPr lang="en-US" smtClean="0"/>
              <a:t>18</a:t>
            </a:fld>
            <a:endParaRPr lang="en-US"/>
          </a:p>
        </p:txBody>
      </p:sp>
    </p:spTree>
    <p:extLst>
      <p:ext uri="{BB962C8B-B14F-4D97-AF65-F5344CB8AC3E}">
        <p14:creationId xmlns:p14="http://schemas.microsoft.com/office/powerpoint/2010/main" val="3916044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7FD16-A5B0-4F12-86DB-CC7CA13DFC34}" type="slidenum">
              <a:rPr lang="en-US" smtClean="0"/>
              <a:t>19</a:t>
            </a:fld>
            <a:endParaRPr lang="en-US"/>
          </a:p>
        </p:txBody>
      </p:sp>
    </p:spTree>
    <p:extLst>
      <p:ext uri="{BB962C8B-B14F-4D97-AF65-F5344CB8AC3E}">
        <p14:creationId xmlns:p14="http://schemas.microsoft.com/office/powerpoint/2010/main" val="181680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funding source – different </a:t>
            </a:r>
            <a:r>
              <a:rPr lang="en-US" dirty="0" err="1"/>
              <a:t>reqts</a:t>
            </a:r>
            <a:endParaRPr lang="en-US" dirty="0"/>
          </a:p>
        </p:txBody>
      </p:sp>
      <p:sp>
        <p:nvSpPr>
          <p:cNvPr id="4" name="Slide Number Placeholder 3"/>
          <p:cNvSpPr>
            <a:spLocks noGrp="1"/>
          </p:cNvSpPr>
          <p:nvPr>
            <p:ph type="sldNum" sz="quarter" idx="10"/>
          </p:nvPr>
        </p:nvSpPr>
        <p:spPr/>
        <p:txBody>
          <a:bodyPr/>
          <a:lstStyle/>
          <a:p>
            <a:fld id="{1547FD16-A5B0-4F12-86DB-CC7CA13DFC34}" type="slidenum">
              <a:rPr lang="en-US" smtClean="0"/>
              <a:t>2</a:t>
            </a:fld>
            <a:endParaRPr lang="en-US"/>
          </a:p>
        </p:txBody>
      </p:sp>
    </p:spTree>
    <p:extLst>
      <p:ext uri="{BB962C8B-B14F-4D97-AF65-F5344CB8AC3E}">
        <p14:creationId xmlns:p14="http://schemas.microsoft.com/office/powerpoint/2010/main" val="971269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47FD16-A5B0-4F12-86DB-CC7CA13DFC34}" type="slidenum">
              <a:rPr lang="en-US" smtClean="0"/>
              <a:t>20</a:t>
            </a:fld>
            <a:endParaRPr lang="en-US"/>
          </a:p>
        </p:txBody>
      </p:sp>
    </p:spTree>
    <p:extLst>
      <p:ext uri="{BB962C8B-B14F-4D97-AF65-F5344CB8AC3E}">
        <p14:creationId xmlns:p14="http://schemas.microsoft.com/office/powerpoint/2010/main" val="3560182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47FD16-A5B0-4F12-86DB-CC7CA13DFC34}" type="slidenum">
              <a:rPr lang="en-US" smtClean="0"/>
              <a:t>21</a:t>
            </a:fld>
            <a:endParaRPr lang="en-US"/>
          </a:p>
        </p:txBody>
      </p:sp>
    </p:spTree>
    <p:extLst>
      <p:ext uri="{BB962C8B-B14F-4D97-AF65-F5344CB8AC3E}">
        <p14:creationId xmlns:p14="http://schemas.microsoft.com/office/powerpoint/2010/main" val="3469045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47FD16-A5B0-4F12-86DB-CC7CA13DFC34}" type="slidenum">
              <a:rPr lang="en-US" smtClean="0"/>
              <a:t>22</a:t>
            </a:fld>
            <a:endParaRPr lang="en-US"/>
          </a:p>
        </p:txBody>
      </p:sp>
    </p:spTree>
    <p:extLst>
      <p:ext uri="{BB962C8B-B14F-4D97-AF65-F5344CB8AC3E}">
        <p14:creationId xmlns:p14="http://schemas.microsoft.com/office/powerpoint/2010/main" val="1467505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47FD16-A5B0-4F12-86DB-CC7CA13DFC34}" type="slidenum">
              <a:rPr lang="en-US" smtClean="0"/>
              <a:t>23</a:t>
            </a:fld>
            <a:endParaRPr lang="en-US"/>
          </a:p>
        </p:txBody>
      </p:sp>
    </p:spTree>
    <p:extLst>
      <p:ext uri="{BB962C8B-B14F-4D97-AF65-F5344CB8AC3E}">
        <p14:creationId xmlns:p14="http://schemas.microsoft.com/office/powerpoint/2010/main" val="1060101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47FD16-A5B0-4F12-86DB-CC7CA13DFC34}" type="slidenum">
              <a:rPr lang="en-US" smtClean="0"/>
              <a:t>24</a:t>
            </a:fld>
            <a:endParaRPr lang="en-US"/>
          </a:p>
        </p:txBody>
      </p:sp>
    </p:spTree>
    <p:extLst>
      <p:ext uri="{BB962C8B-B14F-4D97-AF65-F5344CB8AC3E}">
        <p14:creationId xmlns:p14="http://schemas.microsoft.com/office/powerpoint/2010/main" val="3590065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47FD16-A5B0-4F12-86DB-CC7CA13DFC34}" type="slidenum">
              <a:rPr lang="en-US" smtClean="0"/>
              <a:t>25</a:t>
            </a:fld>
            <a:endParaRPr lang="en-US"/>
          </a:p>
        </p:txBody>
      </p:sp>
    </p:spTree>
    <p:extLst>
      <p:ext uri="{BB962C8B-B14F-4D97-AF65-F5344CB8AC3E}">
        <p14:creationId xmlns:p14="http://schemas.microsoft.com/office/powerpoint/2010/main" val="3267367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Detailed guidance question will be in the final </a:t>
            </a:r>
            <a:r>
              <a:rPr lang="en-US" dirty="0" err="1"/>
              <a:t>rga</a:t>
            </a:r>
            <a:endParaRPr lang="en-US" dirty="0"/>
          </a:p>
        </p:txBody>
      </p:sp>
      <p:sp>
        <p:nvSpPr>
          <p:cNvPr id="4" name="Slide Number Placeholder 3"/>
          <p:cNvSpPr>
            <a:spLocks noGrp="1"/>
          </p:cNvSpPr>
          <p:nvPr>
            <p:ph type="sldNum" sz="quarter" idx="10"/>
          </p:nvPr>
        </p:nvSpPr>
        <p:spPr/>
        <p:txBody>
          <a:bodyPr/>
          <a:lstStyle/>
          <a:p>
            <a:fld id="{1547FD16-A5B0-4F12-86DB-CC7CA13DFC34}" type="slidenum">
              <a:rPr lang="en-US" smtClean="0"/>
              <a:t>26</a:t>
            </a:fld>
            <a:endParaRPr lang="en-US"/>
          </a:p>
        </p:txBody>
      </p:sp>
    </p:spTree>
    <p:extLst>
      <p:ext uri="{BB962C8B-B14F-4D97-AF65-F5344CB8AC3E}">
        <p14:creationId xmlns:p14="http://schemas.microsoft.com/office/powerpoint/2010/main" val="1006040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a:t>
            </a:r>
            <a:r>
              <a:rPr lang="en-US" dirty="0" err="1"/>
              <a:t>stormwater</a:t>
            </a:r>
            <a:r>
              <a:rPr lang="en-US" dirty="0"/>
              <a:t> capture consideration from Prop 68 –Examples: on farm reservoirs, purple pipe, catchment pond, water reuse</a:t>
            </a:r>
          </a:p>
        </p:txBody>
      </p:sp>
      <p:sp>
        <p:nvSpPr>
          <p:cNvPr id="4" name="Slide Number Placeholder 3"/>
          <p:cNvSpPr>
            <a:spLocks noGrp="1"/>
          </p:cNvSpPr>
          <p:nvPr>
            <p:ph type="sldNum" sz="quarter" idx="10"/>
          </p:nvPr>
        </p:nvSpPr>
        <p:spPr/>
        <p:txBody>
          <a:bodyPr/>
          <a:lstStyle/>
          <a:p>
            <a:fld id="{1547FD16-A5B0-4F12-86DB-CC7CA13DFC34}" type="slidenum">
              <a:rPr lang="en-US" smtClean="0"/>
              <a:t>27</a:t>
            </a:fld>
            <a:endParaRPr lang="en-US"/>
          </a:p>
        </p:txBody>
      </p:sp>
    </p:spTree>
    <p:extLst>
      <p:ext uri="{BB962C8B-B14F-4D97-AF65-F5344CB8AC3E}">
        <p14:creationId xmlns:p14="http://schemas.microsoft.com/office/powerpoint/2010/main" val="1936012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 creation</a:t>
            </a:r>
          </a:p>
          <a:p>
            <a:r>
              <a:rPr lang="en-US" dirty="0"/>
              <a:t>Upload and naming convention</a:t>
            </a:r>
          </a:p>
          <a:p>
            <a:r>
              <a:rPr lang="en-US" dirty="0"/>
              <a:t>Submission and recall </a:t>
            </a:r>
          </a:p>
          <a:p>
            <a:r>
              <a:rPr lang="en-US" dirty="0"/>
              <a:t>Give demo and review all of the information that needs to be gathered before initiating the application.</a:t>
            </a:r>
          </a:p>
        </p:txBody>
      </p:sp>
      <p:sp>
        <p:nvSpPr>
          <p:cNvPr id="4" name="Slide Number Placeholder 3"/>
          <p:cNvSpPr>
            <a:spLocks noGrp="1"/>
          </p:cNvSpPr>
          <p:nvPr>
            <p:ph type="sldNum" sz="quarter" idx="10"/>
          </p:nvPr>
        </p:nvSpPr>
        <p:spPr/>
        <p:txBody>
          <a:bodyPr/>
          <a:lstStyle/>
          <a:p>
            <a:fld id="{1547FD16-A5B0-4F12-86DB-CC7CA13DFC34}" type="slidenum">
              <a:rPr lang="en-US" smtClean="0"/>
              <a:t>28</a:t>
            </a:fld>
            <a:endParaRPr lang="en-US"/>
          </a:p>
        </p:txBody>
      </p:sp>
    </p:spTree>
    <p:extLst>
      <p:ext uri="{BB962C8B-B14F-4D97-AF65-F5344CB8AC3E}">
        <p14:creationId xmlns:p14="http://schemas.microsoft.com/office/powerpoint/2010/main" val="3218694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Heads up on all the requirements if awarded</a:t>
            </a:r>
          </a:p>
        </p:txBody>
      </p:sp>
      <p:sp>
        <p:nvSpPr>
          <p:cNvPr id="4" name="Slide Number Placeholder 3"/>
          <p:cNvSpPr>
            <a:spLocks noGrp="1"/>
          </p:cNvSpPr>
          <p:nvPr>
            <p:ph type="sldNum" sz="quarter" idx="10"/>
          </p:nvPr>
        </p:nvSpPr>
        <p:spPr/>
        <p:txBody>
          <a:bodyPr/>
          <a:lstStyle/>
          <a:p>
            <a:fld id="{1547FD16-A5B0-4F12-86DB-CC7CA13DFC34}" type="slidenum">
              <a:rPr lang="en-US" smtClean="0"/>
              <a:t>29</a:t>
            </a:fld>
            <a:endParaRPr lang="en-US"/>
          </a:p>
        </p:txBody>
      </p:sp>
    </p:spTree>
    <p:extLst>
      <p:ext uri="{BB962C8B-B14F-4D97-AF65-F5344CB8AC3E}">
        <p14:creationId xmlns:p14="http://schemas.microsoft.com/office/powerpoint/2010/main" val="333933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funding source – different </a:t>
            </a:r>
            <a:r>
              <a:rPr lang="en-US" dirty="0" err="1"/>
              <a:t>reqts</a:t>
            </a:r>
            <a:endParaRPr lang="en-US" dirty="0"/>
          </a:p>
        </p:txBody>
      </p:sp>
      <p:sp>
        <p:nvSpPr>
          <p:cNvPr id="4" name="Slide Number Placeholder 3"/>
          <p:cNvSpPr>
            <a:spLocks noGrp="1"/>
          </p:cNvSpPr>
          <p:nvPr>
            <p:ph type="sldNum" sz="quarter" idx="10"/>
          </p:nvPr>
        </p:nvSpPr>
        <p:spPr/>
        <p:txBody>
          <a:bodyPr/>
          <a:lstStyle/>
          <a:p>
            <a:fld id="{1547FD16-A5B0-4F12-86DB-CC7CA13DFC34}" type="slidenum">
              <a:rPr lang="en-US" smtClean="0"/>
              <a:t>3</a:t>
            </a:fld>
            <a:endParaRPr lang="en-US"/>
          </a:p>
        </p:txBody>
      </p:sp>
    </p:spTree>
    <p:extLst>
      <p:ext uri="{BB962C8B-B14F-4D97-AF65-F5344CB8AC3E}">
        <p14:creationId xmlns:p14="http://schemas.microsoft.com/office/powerpoint/2010/main" val="911086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47FD16-A5B0-4F12-86DB-CC7CA13DFC34}" type="slidenum">
              <a:rPr lang="en-US" smtClean="0"/>
              <a:t>30</a:t>
            </a:fld>
            <a:endParaRPr lang="en-US"/>
          </a:p>
        </p:txBody>
      </p:sp>
    </p:spTree>
    <p:extLst>
      <p:ext uri="{BB962C8B-B14F-4D97-AF65-F5344CB8AC3E}">
        <p14:creationId xmlns:p14="http://schemas.microsoft.com/office/powerpoint/2010/main" val="2958240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47FD16-A5B0-4F12-86DB-CC7CA13DFC34}" type="slidenum">
              <a:rPr lang="en-US" smtClean="0"/>
              <a:t>32</a:t>
            </a:fld>
            <a:endParaRPr lang="en-US"/>
          </a:p>
        </p:txBody>
      </p:sp>
    </p:spTree>
    <p:extLst>
      <p:ext uri="{BB962C8B-B14F-4D97-AF65-F5344CB8AC3E}">
        <p14:creationId xmlns:p14="http://schemas.microsoft.com/office/powerpoint/2010/main" val="2768337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597BB0C5-6C9F-4843-A702-AEE35927E23B}" type="slidenum">
              <a:rPr lang="en-US" smtClean="0"/>
              <a:t>34</a:t>
            </a:fld>
            <a:endParaRPr lang="en-US"/>
          </a:p>
        </p:txBody>
      </p:sp>
    </p:spTree>
    <p:extLst>
      <p:ext uri="{BB962C8B-B14F-4D97-AF65-F5344CB8AC3E}">
        <p14:creationId xmlns:p14="http://schemas.microsoft.com/office/powerpoint/2010/main" val="106070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Extending grant award to 18 months – we won’t allow extensions</a:t>
            </a:r>
          </a:p>
        </p:txBody>
      </p:sp>
      <p:sp>
        <p:nvSpPr>
          <p:cNvPr id="4" name="Slide Number Placeholder 3"/>
          <p:cNvSpPr>
            <a:spLocks noGrp="1"/>
          </p:cNvSpPr>
          <p:nvPr>
            <p:ph type="sldNum" sz="quarter" idx="10"/>
          </p:nvPr>
        </p:nvSpPr>
        <p:spPr/>
        <p:txBody>
          <a:bodyPr/>
          <a:lstStyle/>
          <a:p>
            <a:fld id="{1547FD16-A5B0-4F12-86DB-CC7CA13DFC34}" type="slidenum">
              <a:rPr lang="en-US" smtClean="0"/>
              <a:t>4</a:t>
            </a:fld>
            <a:endParaRPr lang="en-US"/>
          </a:p>
        </p:txBody>
      </p:sp>
    </p:spTree>
    <p:extLst>
      <p:ext uri="{BB962C8B-B14F-4D97-AF65-F5344CB8AC3E}">
        <p14:creationId xmlns:p14="http://schemas.microsoft.com/office/powerpoint/2010/main" val="99784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7FD16-A5B0-4F12-86DB-CC7CA13DFC34}" type="slidenum">
              <a:rPr lang="en-US" smtClean="0"/>
              <a:t>5</a:t>
            </a:fld>
            <a:endParaRPr lang="en-US"/>
          </a:p>
        </p:txBody>
      </p:sp>
    </p:spTree>
    <p:extLst>
      <p:ext uri="{BB962C8B-B14F-4D97-AF65-F5344CB8AC3E}">
        <p14:creationId xmlns:p14="http://schemas.microsoft.com/office/powerpoint/2010/main" val="31695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7FD16-A5B0-4F12-86DB-CC7CA13DFC34}" type="slidenum">
              <a:rPr lang="en-US" smtClean="0"/>
              <a:t>6</a:t>
            </a:fld>
            <a:endParaRPr lang="en-US"/>
          </a:p>
        </p:txBody>
      </p:sp>
    </p:spTree>
    <p:extLst>
      <p:ext uri="{BB962C8B-B14F-4D97-AF65-F5344CB8AC3E}">
        <p14:creationId xmlns:p14="http://schemas.microsoft.com/office/powerpoint/2010/main" val="2629737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7FD16-A5B0-4F12-86DB-CC7CA13DFC34}" type="slidenum">
              <a:rPr lang="en-US" smtClean="0"/>
              <a:t>7</a:t>
            </a:fld>
            <a:endParaRPr lang="en-US"/>
          </a:p>
        </p:txBody>
      </p:sp>
    </p:spTree>
    <p:extLst>
      <p:ext uri="{BB962C8B-B14F-4D97-AF65-F5344CB8AC3E}">
        <p14:creationId xmlns:p14="http://schemas.microsoft.com/office/powerpoint/2010/main" val="208232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K-12 School districts eligible, community gardens eligible.</a:t>
            </a:r>
          </a:p>
          <a:p>
            <a:r>
              <a:rPr lang="en-US" dirty="0"/>
              <a:t>Cannabis is excluded at this time.</a:t>
            </a:r>
          </a:p>
        </p:txBody>
      </p:sp>
      <p:sp>
        <p:nvSpPr>
          <p:cNvPr id="4" name="Slide Number Placeholder 3"/>
          <p:cNvSpPr>
            <a:spLocks noGrp="1"/>
          </p:cNvSpPr>
          <p:nvPr>
            <p:ph type="sldNum" sz="quarter" idx="10"/>
          </p:nvPr>
        </p:nvSpPr>
        <p:spPr/>
        <p:txBody>
          <a:bodyPr/>
          <a:lstStyle/>
          <a:p>
            <a:fld id="{1547FD16-A5B0-4F12-86DB-CC7CA13DFC34}" type="slidenum">
              <a:rPr lang="en-US" smtClean="0"/>
              <a:t>8</a:t>
            </a:fld>
            <a:endParaRPr lang="en-US"/>
          </a:p>
        </p:txBody>
      </p:sp>
    </p:spTree>
    <p:extLst>
      <p:ext uri="{BB962C8B-B14F-4D97-AF65-F5344CB8AC3E}">
        <p14:creationId xmlns:p14="http://schemas.microsoft.com/office/powerpoint/2010/main" val="5909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47FD16-A5B0-4F12-86DB-CC7CA13DFC34}" type="slidenum">
              <a:rPr lang="en-US" smtClean="0"/>
              <a:t>9</a:t>
            </a:fld>
            <a:endParaRPr lang="en-US"/>
          </a:p>
        </p:txBody>
      </p:sp>
    </p:spTree>
    <p:extLst>
      <p:ext uri="{BB962C8B-B14F-4D97-AF65-F5344CB8AC3E}">
        <p14:creationId xmlns:p14="http://schemas.microsoft.com/office/powerpoint/2010/main" val="418471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D17A1F4C-8558-4F89-A82C-C6EAE004E63F}" type="datetimeFigureOut">
              <a:rPr lang="en-US" smtClean="0"/>
              <a:t>11/13/2019</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17883CA3-3503-48A8-8FB0-C641FFB571BC}" type="slidenum">
              <a:rPr lang="en-US" smtClean="0"/>
              <a:t>‹#›</a:t>
            </a:fld>
            <a:endParaRPr lang="en-US"/>
          </a:p>
        </p:txBody>
      </p:sp>
    </p:spTree>
    <p:extLst>
      <p:ext uri="{BB962C8B-B14F-4D97-AF65-F5344CB8AC3E}">
        <p14:creationId xmlns:p14="http://schemas.microsoft.com/office/powerpoint/2010/main" val="441455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7A1F4C-8558-4F89-A82C-C6EAE004E63F}"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83CA3-3503-48A8-8FB0-C641FFB571BC}" type="slidenum">
              <a:rPr lang="en-US" smtClean="0"/>
              <a:t>‹#›</a:t>
            </a:fld>
            <a:endParaRPr lang="en-US"/>
          </a:p>
        </p:txBody>
      </p:sp>
    </p:spTree>
    <p:extLst>
      <p:ext uri="{BB962C8B-B14F-4D97-AF65-F5344CB8AC3E}">
        <p14:creationId xmlns:p14="http://schemas.microsoft.com/office/powerpoint/2010/main" val="10220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7A1F4C-8558-4F89-A82C-C6EAE004E63F}"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83CA3-3503-48A8-8FB0-C641FFB571BC}" type="slidenum">
              <a:rPr lang="en-US" smtClean="0"/>
              <a:t>‹#›</a:t>
            </a:fld>
            <a:endParaRPr lang="en-US"/>
          </a:p>
        </p:txBody>
      </p:sp>
    </p:spTree>
    <p:extLst>
      <p:ext uri="{BB962C8B-B14F-4D97-AF65-F5344CB8AC3E}">
        <p14:creationId xmlns:p14="http://schemas.microsoft.com/office/powerpoint/2010/main" val="263737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7A1F4C-8558-4F89-A82C-C6EAE004E63F}"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83CA3-3503-48A8-8FB0-C641FFB571BC}" type="slidenum">
              <a:rPr lang="en-US" smtClean="0"/>
              <a:t>‹#›</a:t>
            </a:fld>
            <a:endParaRPr lang="en-US"/>
          </a:p>
        </p:txBody>
      </p:sp>
    </p:spTree>
    <p:extLst>
      <p:ext uri="{BB962C8B-B14F-4D97-AF65-F5344CB8AC3E}">
        <p14:creationId xmlns:p14="http://schemas.microsoft.com/office/powerpoint/2010/main" val="216542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7A1F4C-8558-4F89-A82C-C6EAE004E63F}"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83CA3-3503-48A8-8FB0-C641FFB571BC}" type="slidenum">
              <a:rPr lang="en-US" smtClean="0"/>
              <a:t>‹#›</a:t>
            </a:fld>
            <a:endParaRPr lang="en-US"/>
          </a:p>
        </p:txBody>
      </p:sp>
    </p:spTree>
    <p:extLst>
      <p:ext uri="{BB962C8B-B14F-4D97-AF65-F5344CB8AC3E}">
        <p14:creationId xmlns:p14="http://schemas.microsoft.com/office/powerpoint/2010/main" val="53364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7A1F4C-8558-4F89-A82C-C6EAE004E63F}"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883CA3-3503-48A8-8FB0-C641FFB571BC}" type="slidenum">
              <a:rPr lang="en-US" smtClean="0"/>
              <a:t>‹#›</a:t>
            </a:fld>
            <a:endParaRPr lang="en-US"/>
          </a:p>
        </p:txBody>
      </p:sp>
    </p:spTree>
    <p:extLst>
      <p:ext uri="{BB962C8B-B14F-4D97-AF65-F5344CB8AC3E}">
        <p14:creationId xmlns:p14="http://schemas.microsoft.com/office/powerpoint/2010/main" val="95731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7A1F4C-8558-4F89-A82C-C6EAE004E63F}"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883CA3-3503-48A8-8FB0-C641FFB571BC}" type="slidenum">
              <a:rPr lang="en-US" smtClean="0"/>
              <a:t>‹#›</a:t>
            </a:fld>
            <a:endParaRPr lang="en-US"/>
          </a:p>
        </p:txBody>
      </p:sp>
    </p:spTree>
    <p:extLst>
      <p:ext uri="{BB962C8B-B14F-4D97-AF65-F5344CB8AC3E}">
        <p14:creationId xmlns:p14="http://schemas.microsoft.com/office/powerpoint/2010/main" val="111128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7A1F4C-8558-4F89-A82C-C6EAE004E63F}"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883CA3-3503-48A8-8FB0-C641FFB571BC}" type="slidenum">
              <a:rPr lang="en-US" smtClean="0"/>
              <a:t>‹#›</a:t>
            </a:fld>
            <a:endParaRPr lang="en-US"/>
          </a:p>
        </p:txBody>
      </p:sp>
    </p:spTree>
    <p:extLst>
      <p:ext uri="{BB962C8B-B14F-4D97-AF65-F5344CB8AC3E}">
        <p14:creationId xmlns:p14="http://schemas.microsoft.com/office/powerpoint/2010/main" val="288621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A1F4C-8558-4F89-A82C-C6EAE004E63F}"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883CA3-3503-48A8-8FB0-C641FFB571BC}" type="slidenum">
              <a:rPr lang="en-US" smtClean="0"/>
              <a:t>‹#›</a:t>
            </a:fld>
            <a:endParaRPr lang="en-US"/>
          </a:p>
        </p:txBody>
      </p:sp>
    </p:spTree>
    <p:extLst>
      <p:ext uri="{BB962C8B-B14F-4D97-AF65-F5344CB8AC3E}">
        <p14:creationId xmlns:p14="http://schemas.microsoft.com/office/powerpoint/2010/main" val="3672427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D17A1F4C-8558-4F89-A82C-C6EAE004E63F}"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7883CA3-3503-48A8-8FB0-C641FFB571BC}" type="slidenum">
              <a:rPr lang="en-US" smtClean="0"/>
              <a:t>‹#›</a:t>
            </a:fld>
            <a:endParaRPr lang="en-US"/>
          </a:p>
        </p:txBody>
      </p:sp>
    </p:spTree>
    <p:extLst>
      <p:ext uri="{BB962C8B-B14F-4D97-AF65-F5344CB8AC3E}">
        <p14:creationId xmlns:p14="http://schemas.microsoft.com/office/powerpoint/2010/main" val="305441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D17A1F4C-8558-4F89-A82C-C6EAE004E63F}" type="datetimeFigureOut">
              <a:rPr lang="en-US" smtClean="0"/>
              <a:t>11/13/2019</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7883CA3-3503-48A8-8FB0-C641FFB571BC}" type="slidenum">
              <a:rPr lang="en-US" smtClean="0"/>
              <a:t>‹#›</a:t>
            </a:fld>
            <a:endParaRPr lang="en-US"/>
          </a:p>
        </p:txBody>
      </p:sp>
    </p:spTree>
    <p:extLst>
      <p:ext uri="{BB962C8B-B14F-4D97-AF65-F5344CB8AC3E}">
        <p14:creationId xmlns:p14="http://schemas.microsoft.com/office/powerpoint/2010/main" val="57763919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D17A1F4C-8558-4F89-A82C-C6EAE004E63F}" type="datetimeFigureOut">
              <a:rPr lang="en-US" smtClean="0"/>
              <a:t>11/13/2019</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17883CA3-3503-48A8-8FB0-C641FFB571BC}" type="slidenum">
              <a:rPr lang="en-US" smtClean="0"/>
              <a:t>‹#›</a:t>
            </a:fld>
            <a:endParaRPr lang="en-US"/>
          </a:p>
        </p:txBody>
      </p:sp>
    </p:spTree>
    <p:extLst>
      <p:ext uri="{BB962C8B-B14F-4D97-AF65-F5344CB8AC3E}">
        <p14:creationId xmlns:p14="http://schemas.microsoft.com/office/powerpoint/2010/main" val="34746178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www.parksforcalifornia.org/communiti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15.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fa.ca.gov/oefi/sweep/docs/2018-SWEEP-BudgetWorksheet.xlsx"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dfa.ca.gov/oefi/sweep/docs/IrrigationWaterSavingsAssessmentTool.xls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cdfa.ca.gov/oefi/sweep/docs/GHG_CalculatorTool.xls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fa.ca.gov/oefi/swee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fa.ca.gov/oefi/sweep/"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2" Type="http://schemas.openxmlformats.org/officeDocument/2006/relationships/hyperlink" Target="https://www.cdfa.ca.gov/oefi/sweep/"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fa.ca.gov/oefi/swee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fa.ca.gov/oefi/swee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arksforcalifornia.org/communiti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1BDD3-DFB0-4171-B8E2-2E512776BDBB}"/>
              </a:ext>
            </a:extLst>
          </p:cNvPr>
          <p:cNvSpPr>
            <a:spLocks noGrp="1"/>
          </p:cNvSpPr>
          <p:nvPr>
            <p:ph type="ctrTitle"/>
          </p:nvPr>
        </p:nvSpPr>
        <p:spPr>
          <a:xfrm>
            <a:off x="0" y="-416857"/>
            <a:ext cx="9144000" cy="3352800"/>
          </a:xfrm>
        </p:spPr>
        <p:txBody>
          <a:bodyPr>
            <a:normAutofit/>
          </a:bodyPr>
          <a:lstStyle/>
          <a:p>
            <a:pPr algn="ctr">
              <a:lnSpc>
                <a:spcPct val="100000"/>
              </a:lnSpc>
            </a:pPr>
            <a:r>
              <a:rPr lang="en-US" sz="7200" b="1" spc="600" dirty="0"/>
              <a:t>SWEEP</a:t>
            </a:r>
            <a:br>
              <a:rPr lang="en-US" sz="5400" b="1" dirty="0"/>
            </a:br>
            <a:r>
              <a:rPr lang="en-US" sz="4400" dirty="0"/>
              <a:t>2019</a:t>
            </a:r>
            <a:r>
              <a:rPr lang="zh-CN" altLang="en-US" sz="4400" dirty="0"/>
              <a:t>年加州用水提效和增强节水计划</a:t>
            </a:r>
            <a:endParaRPr lang="en-US" sz="4400" dirty="0"/>
          </a:p>
        </p:txBody>
      </p:sp>
      <p:pic>
        <p:nvPicPr>
          <p:cNvPr id="5" name="Picture 4">
            <a:extLst>
              <a:ext uri="{FF2B5EF4-FFF2-40B4-BE49-F238E27FC236}">
                <a16:creationId xmlns:a16="http://schemas.microsoft.com/office/drawing/2014/main" id="{19DF5F6D-C97A-420F-947C-11EB7F488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821" y="3208038"/>
            <a:ext cx="2026356" cy="20263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2018 CSA TA Prop 68_FINAL_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498" y="5444298"/>
            <a:ext cx="854555" cy="10972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09438" y="5695485"/>
            <a:ext cx="3041887" cy="5949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2147" y="5444298"/>
            <a:ext cx="1389298" cy="10972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7" name="Group 6"/>
          <p:cNvGrpSpPr>
            <a:grpSpLocks/>
          </p:cNvGrpSpPr>
          <p:nvPr/>
        </p:nvGrpSpPr>
        <p:grpSpPr bwMode="auto">
          <a:xfrm>
            <a:off x="5889292" y="5376324"/>
            <a:ext cx="1420055" cy="1097280"/>
            <a:chOff x="114273267" y="105234185"/>
            <a:chExt cx="2011025" cy="1488434"/>
          </a:xfrm>
        </p:grpSpPr>
        <p:pic>
          <p:nvPicPr>
            <p:cNvPr id="1031" name="Picture 7" descr="Funders and Partners | California Association of Food Banks"/>
            <p:cNvPicPr>
              <a:picLocks noChangeAspect="1" noChangeArrowheads="1"/>
            </p:cNvPicPr>
            <p:nvPr/>
          </p:nvPicPr>
          <p:blipFill>
            <a:blip r:embed="rId7">
              <a:extLst>
                <a:ext uri="{28A0092B-C50C-407E-A947-70E740481C1C}">
                  <a14:useLocalDpi xmlns:a14="http://schemas.microsoft.com/office/drawing/2010/main" val="0"/>
                </a:ext>
              </a:extLst>
            </a:blip>
            <a:srcRect r="29651" b="19144"/>
            <a:stretch>
              <a:fillRect/>
            </a:stretch>
          </p:blipFill>
          <p:spPr bwMode="auto">
            <a:xfrm>
              <a:off x="114274080" y="105234185"/>
              <a:ext cx="2010212" cy="123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2" name="Picture 8" descr="Funders and Partners | California Association of Food Banks"/>
            <p:cNvPicPr>
              <a:picLocks noChangeAspect="1" noChangeArrowheads="1"/>
            </p:cNvPicPr>
            <p:nvPr/>
          </p:nvPicPr>
          <p:blipFill>
            <a:blip r:embed="rId7">
              <a:extLst>
                <a:ext uri="{28A0092B-C50C-407E-A947-70E740481C1C}">
                  <a14:useLocalDpi xmlns:a14="http://schemas.microsoft.com/office/drawing/2010/main" val="0"/>
                </a:ext>
              </a:extLst>
            </a:blip>
            <a:srcRect l="24660" t="81506"/>
            <a:stretch>
              <a:fillRect/>
            </a:stretch>
          </p:blipFill>
          <p:spPr bwMode="auto">
            <a:xfrm>
              <a:off x="114273267" y="106462258"/>
              <a:ext cx="2003419" cy="26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Tree>
    <p:extLst>
      <p:ext uri="{BB962C8B-B14F-4D97-AF65-F5344CB8AC3E}">
        <p14:creationId xmlns:p14="http://schemas.microsoft.com/office/powerpoint/2010/main" val="2194871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71BF-65D4-488C-A9C0-55CF39D47443}"/>
              </a:ext>
            </a:extLst>
          </p:cNvPr>
          <p:cNvSpPr>
            <a:spLocks noGrp="1"/>
          </p:cNvSpPr>
          <p:nvPr>
            <p:ph type="title"/>
          </p:nvPr>
        </p:nvSpPr>
        <p:spPr>
          <a:xfrm>
            <a:off x="276447" y="0"/>
            <a:ext cx="8591106" cy="723014"/>
          </a:xfrm>
        </p:spPr>
        <p:txBody>
          <a:bodyPr>
            <a:normAutofit/>
          </a:bodyPr>
          <a:lstStyle/>
          <a:p>
            <a:r>
              <a:rPr lang="zh-CN" altLang="en-US" sz="4000" dirty="0"/>
              <a:t>严重贫困社区</a:t>
            </a:r>
            <a:r>
              <a:rPr lang="en-US" sz="4000" dirty="0"/>
              <a:t> (SDAC)</a:t>
            </a:r>
          </a:p>
        </p:txBody>
      </p:sp>
      <p:sp>
        <p:nvSpPr>
          <p:cNvPr id="3" name="Content Placeholder 2">
            <a:extLst>
              <a:ext uri="{FF2B5EF4-FFF2-40B4-BE49-F238E27FC236}">
                <a16:creationId xmlns:a16="http://schemas.microsoft.com/office/drawing/2014/main" id="{ECA78D3E-36DF-40D2-A12E-2ED52CA1D907}"/>
              </a:ext>
            </a:extLst>
          </p:cNvPr>
          <p:cNvSpPr>
            <a:spLocks noGrp="1"/>
          </p:cNvSpPr>
          <p:nvPr>
            <p:ph idx="1"/>
          </p:nvPr>
        </p:nvSpPr>
        <p:spPr>
          <a:xfrm>
            <a:off x="159488" y="878727"/>
            <a:ext cx="3625085" cy="5334462"/>
          </a:xfrm>
        </p:spPr>
        <p:txBody>
          <a:bodyPr>
            <a:normAutofit lnSpcReduction="10000"/>
          </a:bodyPr>
          <a:lstStyle/>
          <a:p>
            <a:endParaRPr lang="en-US" dirty="0"/>
          </a:p>
          <a:p>
            <a:endParaRPr lang="en-US" dirty="0"/>
          </a:p>
          <a:p>
            <a:endParaRPr lang="en-US" dirty="0"/>
          </a:p>
          <a:p>
            <a:endParaRPr lang="en-US" dirty="0"/>
          </a:p>
          <a:p>
            <a:pPr>
              <a:lnSpc>
                <a:spcPct val="120000"/>
              </a:lnSpc>
            </a:pPr>
            <a:r>
              <a:rPr lang="zh-CN" altLang="en-US" dirty="0"/>
              <a:t>家庭的年平均收入低于州平均水平的</a:t>
            </a:r>
            <a:r>
              <a:rPr lang="en-US" altLang="zh-CN" dirty="0"/>
              <a:t>60%</a:t>
            </a:r>
            <a:r>
              <a:rPr lang="zh-CN" altLang="en-US" dirty="0"/>
              <a:t>的社区称为严重贫困社区。</a:t>
            </a:r>
            <a:endParaRPr lang="en-US" altLang="zh-CN" dirty="0"/>
          </a:p>
          <a:p>
            <a:endParaRPr lang="en-US" dirty="0"/>
          </a:p>
          <a:p>
            <a:endParaRPr lang="en-US" dirty="0"/>
          </a:p>
          <a:p>
            <a:endParaRPr lang="en-US" dirty="0"/>
          </a:p>
          <a:p>
            <a:r>
              <a:rPr lang="en-US" dirty="0">
                <a:hlinkClick r:id="rId3"/>
              </a:rPr>
              <a:t>http://www.parksforcalifornia.org/communities</a:t>
            </a:r>
            <a:r>
              <a:rPr lang="en-US" dirty="0"/>
              <a:t> </a:t>
            </a:r>
          </a:p>
        </p:txBody>
      </p:sp>
      <p:pic>
        <p:nvPicPr>
          <p:cNvPr id="5" name="Picture 4" descr="A close up of a map&#10;&#10;Description generated with high confidence">
            <a:extLst>
              <a:ext uri="{FF2B5EF4-FFF2-40B4-BE49-F238E27FC236}">
                <a16:creationId xmlns:a16="http://schemas.microsoft.com/office/drawing/2014/main" id="{CC712490-2ABD-49D8-A228-5D0E5C5D6C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73" y="878727"/>
            <a:ext cx="5082980" cy="5334462"/>
          </a:xfrm>
          <a:prstGeom prst="rect">
            <a:avLst/>
          </a:prstGeom>
        </p:spPr>
      </p:pic>
    </p:spTree>
    <p:extLst>
      <p:ext uri="{BB962C8B-B14F-4D97-AF65-F5344CB8AC3E}">
        <p14:creationId xmlns:p14="http://schemas.microsoft.com/office/powerpoint/2010/main" val="2498452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CD4E22-3431-4D8A-86F7-5E5CB7A84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514655" y="3382810"/>
            <a:ext cx="2404919" cy="1803689"/>
          </a:xfrm>
          <a:prstGeom prst="roundRect">
            <a:avLst>
              <a:gd name="adj" fmla="val 16667"/>
            </a:avLst>
          </a:prstGeom>
          <a:ln w="38100">
            <a:solidFill>
              <a:schemeClr val="accent1">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Content Placeholder 2">
            <a:extLst>
              <a:ext uri="{FF2B5EF4-FFF2-40B4-BE49-F238E27FC236}">
                <a16:creationId xmlns:a16="http://schemas.microsoft.com/office/drawing/2014/main" id="{4A36F4BA-4AB8-49CA-AEB8-BE55678BEA60}"/>
              </a:ext>
            </a:extLst>
          </p:cNvPr>
          <p:cNvSpPr>
            <a:spLocks noGrp="1"/>
          </p:cNvSpPr>
          <p:nvPr>
            <p:ph idx="1"/>
          </p:nvPr>
        </p:nvSpPr>
        <p:spPr>
          <a:xfrm>
            <a:off x="378620" y="1143394"/>
            <a:ext cx="3357562" cy="5596074"/>
          </a:xfrm>
        </p:spPr>
        <p:txBody>
          <a:bodyPr>
            <a:normAutofit fontScale="77500" lnSpcReduction="20000"/>
          </a:bodyPr>
          <a:lstStyle/>
          <a:p>
            <a:pPr>
              <a:lnSpc>
                <a:spcPct val="120000"/>
              </a:lnSpc>
              <a:buClr>
                <a:schemeClr val="accent2">
                  <a:lumMod val="75000"/>
                </a:schemeClr>
              </a:buClr>
              <a:buFont typeface="Arial" panose="020B0604020202020204" pitchFamily="34" charset="0"/>
              <a:buChar char="•"/>
            </a:pPr>
            <a:r>
              <a:rPr lang="zh-CN" altLang="en-US" sz="2900" dirty="0"/>
              <a:t>改善灌溉用水的管理</a:t>
            </a:r>
            <a:endParaRPr lang="en-US" sz="2900" dirty="0"/>
          </a:p>
          <a:p>
            <a:pPr>
              <a:lnSpc>
                <a:spcPct val="120000"/>
              </a:lnSpc>
              <a:buClr>
                <a:schemeClr val="accent2">
                  <a:lumMod val="75000"/>
                </a:schemeClr>
              </a:buClr>
              <a:buFont typeface="Arial" panose="020B0604020202020204" pitchFamily="34" charset="0"/>
              <a:buChar char="•"/>
            </a:pPr>
            <a:r>
              <a:rPr lang="zh-CN" altLang="en-US" sz="2900" dirty="0"/>
              <a:t>土壤，气候，植物检测器</a:t>
            </a:r>
            <a:endParaRPr lang="en-US" sz="2900" dirty="0"/>
          </a:p>
          <a:p>
            <a:pPr>
              <a:lnSpc>
                <a:spcPct val="120000"/>
              </a:lnSpc>
              <a:buClr>
                <a:schemeClr val="accent2">
                  <a:lumMod val="75000"/>
                </a:schemeClr>
              </a:buClr>
              <a:buFont typeface="Arial" panose="020B0604020202020204" pitchFamily="34" charset="0"/>
              <a:buChar char="•"/>
            </a:pPr>
            <a:r>
              <a:rPr lang="zh-CN" altLang="en-US" sz="2900" dirty="0"/>
              <a:t>微灌系统</a:t>
            </a:r>
            <a:endParaRPr lang="en-US" sz="2900" dirty="0"/>
          </a:p>
          <a:p>
            <a:pPr>
              <a:lnSpc>
                <a:spcPct val="120000"/>
              </a:lnSpc>
              <a:buClr>
                <a:schemeClr val="accent2">
                  <a:lumMod val="75000"/>
                </a:schemeClr>
              </a:buClr>
              <a:buFont typeface="Arial" panose="020B0604020202020204" pitchFamily="34" charset="0"/>
              <a:buChar char="•"/>
            </a:pPr>
            <a:r>
              <a:rPr lang="zh-CN" altLang="en-US" sz="2900" dirty="0"/>
              <a:t>提高能源利用率</a:t>
            </a:r>
            <a:r>
              <a:rPr lang="en-US" sz="2900" dirty="0"/>
              <a:t>- </a:t>
            </a:r>
            <a:r>
              <a:rPr lang="zh-CN" altLang="en-US" sz="2900" dirty="0"/>
              <a:t>更换水泵或者水泵改装</a:t>
            </a:r>
            <a:endParaRPr lang="en-US" sz="2900" dirty="0"/>
          </a:p>
          <a:p>
            <a:pPr>
              <a:lnSpc>
                <a:spcPct val="120000"/>
              </a:lnSpc>
              <a:buClr>
                <a:schemeClr val="accent2">
                  <a:lumMod val="75000"/>
                </a:schemeClr>
              </a:buClr>
              <a:buFont typeface="Arial" panose="020B0604020202020204" pitchFamily="34" charset="0"/>
              <a:buChar char="•"/>
            </a:pPr>
            <a:r>
              <a:rPr lang="zh-CN" altLang="en-US" sz="2900" dirty="0"/>
              <a:t>能源转换</a:t>
            </a:r>
            <a:r>
              <a:rPr lang="en-US" sz="2900" dirty="0"/>
              <a:t>– </a:t>
            </a:r>
            <a:r>
              <a:rPr lang="zh-CN" altLang="en-US" sz="2900" dirty="0"/>
              <a:t>包括可再生能源系统的安装</a:t>
            </a:r>
            <a:endParaRPr lang="en-US" sz="2900" dirty="0"/>
          </a:p>
          <a:p>
            <a:pPr>
              <a:lnSpc>
                <a:spcPct val="120000"/>
              </a:lnSpc>
              <a:buClr>
                <a:schemeClr val="accent2">
                  <a:lumMod val="75000"/>
                </a:schemeClr>
              </a:buClr>
              <a:buFont typeface="Arial" panose="020B0604020202020204" pitchFamily="34" charset="0"/>
              <a:buChar char="•"/>
            </a:pPr>
            <a:r>
              <a:rPr lang="zh-CN" altLang="en-US" sz="2900" dirty="0"/>
              <a:t>变频驱动器</a:t>
            </a:r>
            <a:endParaRPr lang="en-US" sz="2900" dirty="0"/>
          </a:p>
          <a:p>
            <a:pPr>
              <a:lnSpc>
                <a:spcPct val="120000"/>
              </a:lnSpc>
              <a:buClr>
                <a:schemeClr val="accent2">
                  <a:lumMod val="75000"/>
                </a:schemeClr>
              </a:buClr>
              <a:buFont typeface="Arial" panose="020B0604020202020204" pitchFamily="34" charset="0"/>
              <a:buChar char="•"/>
            </a:pPr>
            <a:r>
              <a:rPr lang="zh-CN" altLang="en-US" sz="2900" dirty="0"/>
              <a:t>低压系统</a:t>
            </a:r>
            <a:endParaRPr lang="en-US" altLang="zh-CN" sz="2900" dirty="0"/>
          </a:p>
          <a:p>
            <a:pPr>
              <a:lnSpc>
                <a:spcPct val="120000"/>
              </a:lnSpc>
              <a:buClr>
                <a:schemeClr val="accent2">
                  <a:lumMod val="75000"/>
                </a:schemeClr>
              </a:buClr>
              <a:buFont typeface="Arial" panose="020B0604020202020204" pitchFamily="34" charset="0"/>
              <a:buChar char="•"/>
            </a:pPr>
            <a:r>
              <a:rPr lang="zh-CN" altLang="en-US" sz="2900" dirty="0"/>
              <a:t>减量泵送</a:t>
            </a:r>
            <a:endParaRPr lang="en-US" altLang="zh-CN" sz="2900" dirty="0"/>
          </a:p>
          <a:p>
            <a:pPr>
              <a:lnSpc>
                <a:spcPct val="120000"/>
              </a:lnSpc>
              <a:buClr>
                <a:schemeClr val="accent2">
                  <a:lumMod val="75000"/>
                </a:schemeClr>
              </a:buClr>
              <a:buFont typeface="Arial" panose="020B0604020202020204" pitchFamily="34" charset="0"/>
              <a:buChar char="•"/>
            </a:pPr>
            <a:r>
              <a:rPr lang="zh-CN" altLang="en-US" sz="2900" dirty="0"/>
              <a:t>能协助节约用水和减少温室气体排放的其余项目</a:t>
            </a:r>
            <a:endParaRPr lang="en-US" dirty="0"/>
          </a:p>
        </p:txBody>
      </p:sp>
      <p:pic>
        <p:nvPicPr>
          <p:cNvPr id="7" name="Picture 6">
            <a:extLst>
              <a:ext uri="{FF2B5EF4-FFF2-40B4-BE49-F238E27FC236}">
                <a16:creationId xmlns:a16="http://schemas.microsoft.com/office/drawing/2014/main" id="{797FD855-172B-4BBE-8684-5E7AFCC26B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13" t="-476" r="16516"/>
          <a:stretch/>
        </p:blipFill>
        <p:spPr>
          <a:xfrm rot="5400000">
            <a:off x="4027628" y="3380286"/>
            <a:ext cx="1971675" cy="2241981"/>
          </a:xfrm>
          <a:prstGeom prst="roundRect">
            <a:avLst>
              <a:gd name="adj" fmla="val 16667"/>
            </a:avLst>
          </a:prstGeom>
          <a:ln w="38100">
            <a:solidFill>
              <a:schemeClr val="accent1">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480171B9-B289-45AB-A8AA-8701D0C815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8" r="14250" b="14355"/>
          <a:stretch/>
        </p:blipFill>
        <p:spPr>
          <a:xfrm>
            <a:off x="3890304" y="1396841"/>
            <a:ext cx="2244152" cy="1685354"/>
          </a:xfrm>
          <a:prstGeom prst="roundRect">
            <a:avLst>
              <a:gd name="adj" fmla="val 16667"/>
            </a:avLst>
          </a:prstGeom>
          <a:ln w="38100">
            <a:solidFill>
              <a:schemeClr val="accent1">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6A182662-7BBC-414B-87E8-53DF71586F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4952" y="1100614"/>
            <a:ext cx="2504325" cy="1802178"/>
          </a:xfrm>
          <a:prstGeom prst="roundRect">
            <a:avLst>
              <a:gd name="adj" fmla="val 16667"/>
            </a:avLst>
          </a:prstGeom>
          <a:ln w="38100">
            <a:solidFill>
              <a:schemeClr val="accent1">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80F599B6-5C64-49FE-B0DB-CD53E74A1743}"/>
              </a:ext>
            </a:extLst>
          </p:cNvPr>
          <p:cNvSpPr txBox="1"/>
          <p:nvPr/>
        </p:nvSpPr>
        <p:spPr>
          <a:xfrm>
            <a:off x="2057401" y="222695"/>
            <a:ext cx="4820356" cy="830997"/>
          </a:xfrm>
          <a:prstGeom prst="rect">
            <a:avLst/>
          </a:prstGeom>
          <a:noFill/>
          <a:ln>
            <a:noFill/>
          </a:ln>
        </p:spPr>
        <p:txBody>
          <a:bodyPr wrap="square" rtlCol="0">
            <a:spAutoFit/>
          </a:bodyPr>
          <a:lstStyle/>
          <a:p>
            <a:pPr algn="ctr"/>
            <a:r>
              <a:rPr lang="zh-CN" altLang="en-US" sz="4800" b="1" dirty="0">
                <a:solidFill>
                  <a:schemeClr val="tx2">
                    <a:lumMod val="50000"/>
                    <a:lumOff val="50000"/>
                  </a:schemeClr>
                </a:solidFill>
              </a:rPr>
              <a:t>项目类别</a:t>
            </a:r>
            <a:endParaRPr lang="en-US" sz="4800" b="1" dirty="0">
              <a:solidFill>
                <a:schemeClr val="tx2">
                  <a:lumMod val="50000"/>
                  <a:lumOff val="50000"/>
                </a:schemeClr>
              </a:solidFill>
            </a:endParaRPr>
          </a:p>
        </p:txBody>
      </p:sp>
    </p:spTree>
    <p:extLst>
      <p:ext uri="{BB962C8B-B14F-4D97-AF65-F5344CB8AC3E}">
        <p14:creationId xmlns:p14="http://schemas.microsoft.com/office/powerpoint/2010/main" val="393330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4E0F1-1C39-495C-919D-BECFB0E1B0A2}"/>
              </a:ext>
            </a:extLst>
          </p:cNvPr>
          <p:cNvSpPr>
            <a:spLocks noGrp="1"/>
          </p:cNvSpPr>
          <p:nvPr>
            <p:ph type="title"/>
          </p:nvPr>
        </p:nvSpPr>
        <p:spPr/>
        <p:txBody>
          <a:bodyPr/>
          <a:lstStyle/>
          <a:p>
            <a:pPr algn="ctr"/>
            <a:r>
              <a:rPr lang="zh-CN" altLang="en-US" b="1" dirty="0"/>
              <a:t>项目要求</a:t>
            </a:r>
            <a:endParaRPr lang="en-US" b="1" dirty="0"/>
          </a:p>
        </p:txBody>
      </p:sp>
      <p:sp>
        <p:nvSpPr>
          <p:cNvPr id="3" name="Content Placeholder 2">
            <a:extLst>
              <a:ext uri="{FF2B5EF4-FFF2-40B4-BE49-F238E27FC236}">
                <a16:creationId xmlns:a16="http://schemas.microsoft.com/office/drawing/2014/main" id="{7B9173B4-80B3-4067-9FD6-1A58B2CD3A7C}"/>
              </a:ext>
            </a:extLst>
          </p:cNvPr>
          <p:cNvSpPr>
            <a:spLocks noGrp="1"/>
          </p:cNvSpPr>
          <p:nvPr>
            <p:ph idx="1"/>
          </p:nvPr>
        </p:nvSpPr>
        <p:spPr/>
        <p:txBody>
          <a:bodyPr>
            <a:normAutofit/>
          </a:bodyPr>
          <a:lstStyle/>
          <a:p>
            <a:pPr>
              <a:buFont typeface="Arial" panose="020B0604020202020204" pitchFamily="34" charset="0"/>
              <a:buChar char="•"/>
            </a:pPr>
            <a:r>
              <a:rPr lang="en-US" dirty="0"/>
              <a:t> </a:t>
            </a:r>
            <a:r>
              <a:rPr lang="zh-CN" altLang="en-US" dirty="0"/>
              <a:t>使用该企业的合法营业名称和唯一的税务识别号提交一份申请。如作为独资经营者提交，请使用个人社会保障号码的最后四位数字。</a:t>
            </a:r>
            <a:endParaRPr lang="en-US" dirty="0"/>
          </a:p>
          <a:p>
            <a:pPr>
              <a:buFont typeface="Arial" panose="020B0604020202020204" pitchFamily="34" charset="0"/>
              <a:buChar char="•"/>
            </a:pPr>
            <a:r>
              <a:rPr lang="zh-CN" altLang="en-US" dirty="0"/>
              <a:t>所申请的经费不能用在之前获得过</a:t>
            </a:r>
            <a:r>
              <a:rPr lang="en-US" altLang="zh-CN" dirty="0"/>
              <a:t>SWEEP</a:t>
            </a:r>
            <a:r>
              <a:rPr lang="zh-CN" altLang="en-US" dirty="0"/>
              <a:t>基金资助的项目上。</a:t>
            </a:r>
            <a:endParaRPr lang="en-US" altLang="zh-CN" dirty="0"/>
          </a:p>
          <a:p>
            <a:pPr>
              <a:buFont typeface="Arial" panose="020B0604020202020204" pitchFamily="34" charset="0"/>
              <a:buChar char="•"/>
            </a:pPr>
            <a:r>
              <a:rPr lang="zh-CN" altLang="en-US" dirty="0"/>
              <a:t>必须包括流量计，或者证明实际用水将用现有的流量计测量或由水供应商测量。</a:t>
            </a:r>
            <a:endParaRPr lang="en-US" dirty="0"/>
          </a:p>
          <a:p>
            <a:endParaRPr lang="en-US" dirty="0"/>
          </a:p>
        </p:txBody>
      </p:sp>
      <p:pic>
        <p:nvPicPr>
          <p:cNvPr id="5" name="Picture 4">
            <a:extLst>
              <a:ext uri="{FF2B5EF4-FFF2-40B4-BE49-F238E27FC236}">
                <a16:creationId xmlns:a16="http://schemas.microsoft.com/office/drawing/2014/main" id="{09E0A030-F007-49E0-B41E-6F973EDF9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493" y="4997584"/>
            <a:ext cx="1704609" cy="1704609"/>
          </a:xfrm>
          <a:prstGeom prst="rect">
            <a:avLst/>
          </a:prstGeom>
        </p:spPr>
      </p:pic>
    </p:spTree>
    <p:extLst>
      <p:ext uri="{BB962C8B-B14F-4D97-AF65-F5344CB8AC3E}">
        <p14:creationId xmlns:p14="http://schemas.microsoft.com/office/powerpoint/2010/main" val="272690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99C9-28C8-4504-813E-AFF97DD299F6}"/>
              </a:ext>
            </a:extLst>
          </p:cNvPr>
          <p:cNvSpPr>
            <a:spLocks noGrp="1"/>
          </p:cNvSpPr>
          <p:nvPr>
            <p:ph type="title"/>
          </p:nvPr>
        </p:nvSpPr>
        <p:spPr>
          <a:xfrm>
            <a:off x="507206" y="174973"/>
            <a:ext cx="8079581" cy="1108015"/>
          </a:xfrm>
        </p:spPr>
        <p:txBody>
          <a:bodyPr/>
          <a:lstStyle/>
          <a:p>
            <a:pPr algn="ctr"/>
            <a:r>
              <a:rPr lang="zh-CN" altLang="en-US" b="1" dirty="0"/>
              <a:t>项目要求</a:t>
            </a:r>
            <a:endParaRPr lang="en-US" b="1" dirty="0"/>
          </a:p>
        </p:txBody>
      </p:sp>
      <p:sp>
        <p:nvSpPr>
          <p:cNvPr id="3" name="Content Placeholder 2">
            <a:extLst>
              <a:ext uri="{FF2B5EF4-FFF2-40B4-BE49-F238E27FC236}">
                <a16:creationId xmlns:a16="http://schemas.microsoft.com/office/drawing/2014/main" id="{B333FB99-582E-4CDD-80C2-A25D35C70258}"/>
              </a:ext>
            </a:extLst>
          </p:cNvPr>
          <p:cNvSpPr>
            <a:spLocks noGrp="1"/>
          </p:cNvSpPr>
          <p:nvPr>
            <p:ph idx="1"/>
          </p:nvPr>
        </p:nvSpPr>
        <p:spPr>
          <a:xfrm>
            <a:off x="507206" y="1170177"/>
            <a:ext cx="8065294" cy="4283229"/>
          </a:xfrm>
        </p:spPr>
        <p:txBody>
          <a:bodyPr>
            <a:normAutofit lnSpcReduction="10000"/>
          </a:bodyPr>
          <a:lstStyle/>
          <a:p>
            <a:pPr>
              <a:lnSpc>
                <a:spcPct val="120000"/>
              </a:lnSpc>
              <a:buFont typeface="Arial" panose="020B0604020202020204" pitchFamily="34" charset="0"/>
              <a:buChar char="•"/>
            </a:pPr>
            <a:r>
              <a:rPr lang="zh-CN" altLang="en-US" dirty="0"/>
              <a:t>必须使用</a:t>
            </a:r>
            <a:r>
              <a:rPr lang="en-US" dirty="0"/>
              <a:t>SWEEP</a:t>
            </a:r>
            <a:r>
              <a:rPr lang="zh-CN" altLang="en-US" dirty="0"/>
              <a:t>灌溉节水测量器估计节水量</a:t>
            </a:r>
            <a:endParaRPr lang="en-US" dirty="0"/>
          </a:p>
          <a:p>
            <a:pPr>
              <a:lnSpc>
                <a:spcPct val="120000"/>
              </a:lnSpc>
              <a:buFont typeface="Arial" panose="020B0604020202020204" pitchFamily="34" charset="0"/>
              <a:buChar char="•"/>
            </a:pPr>
            <a:r>
              <a:rPr lang="zh-CN" altLang="en-US" dirty="0"/>
              <a:t>必须使用空气资源委员会的温室气体排放量化方法和温室气体排放计算工具</a:t>
            </a:r>
            <a:endParaRPr lang="en-US" altLang="zh-CN" dirty="0"/>
          </a:p>
          <a:p>
            <a:pPr>
              <a:lnSpc>
                <a:spcPct val="120000"/>
              </a:lnSpc>
              <a:buFont typeface="Arial" panose="020B0604020202020204" pitchFamily="34" charset="0"/>
              <a:buChar char="•"/>
            </a:pPr>
            <a:r>
              <a:rPr lang="en-US" dirty="0"/>
              <a:t>SWEEP</a:t>
            </a:r>
            <a:r>
              <a:rPr lang="zh-CN" altLang="en-US" dirty="0"/>
              <a:t>温室气体排放计算工具的目的是帮助申请人确定温室气体的减少，从估计农场的节能量来证明项目实施的结果</a:t>
            </a:r>
            <a:endParaRPr lang="en-US" dirty="0"/>
          </a:p>
          <a:p>
            <a:pPr>
              <a:lnSpc>
                <a:spcPct val="120000"/>
              </a:lnSpc>
              <a:buFont typeface="Arial" panose="020B0604020202020204" pitchFamily="34" charset="0"/>
              <a:buChar char="•"/>
            </a:pPr>
            <a:r>
              <a:rPr lang="zh-CN" altLang="en-US" dirty="0"/>
              <a:t>为了完成这个工具的安装和使用，申请人必须为受项目影响的现有的灌溉水泵附件提供一个水泵效率测试结果，并提供额外的支持文件，如基线能源记录和节水计算器。</a:t>
            </a:r>
            <a:endParaRPr lang="en-US" dirty="0"/>
          </a:p>
          <a:p>
            <a:endParaRPr lang="en-US" dirty="0"/>
          </a:p>
        </p:txBody>
      </p:sp>
      <p:pic>
        <p:nvPicPr>
          <p:cNvPr id="5" name="Picture 4">
            <a:extLst>
              <a:ext uri="{FF2B5EF4-FFF2-40B4-BE49-F238E27FC236}">
                <a16:creationId xmlns:a16="http://schemas.microsoft.com/office/drawing/2014/main" id="{5653536C-37E8-4363-BA99-836D8B32E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729" y="5418714"/>
            <a:ext cx="1717032" cy="1226451"/>
          </a:xfrm>
          <a:prstGeom prst="rect">
            <a:avLst/>
          </a:prstGeom>
        </p:spPr>
      </p:pic>
    </p:spTree>
    <p:extLst>
      <p:ext uri="{BB962C8B-B14F-4D97-AF65-F5344CB8AC3E}">
        <p14:creationId xmlns:p14="http://schemas.microsoft.com/office/powerpoint/2010/main" val="32202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F054-ACEA-460E-9CDE-7FA44745074C}"/>
              </a:ext>
            </a:extLst>
          </p:cNvPr>
          <p:cNvSpPr>
            <a:spLocks noGrp="1"/>
          </p:cNvSpPr>
          <p:nvPr>
            <p:ph type="title"/>
          </p:nvPr>
        </p:nvSpPr>
        <p:spPr>
          <a:xfrm>
            <a:off x="492919" y="0"/>
            <a:ext cx="8079581" cy="1658198"/>
          </a:xfrm>
        </p:spPr>
        <p:txBody>
          <a:bodyPr/>
          <a:lstStyle/>
          <a:p>
            <a:pPr algn="ctr"/>
            <a:r>
              <a:rPr lang="zh-CN" altLang="en-US" b="1" dirty="0"/>
              <a:t>项目限制</a:t>
            </a:r>
            <a:endParaRPr lang="en-US" b="1" dirty="0"/>
          </a:p>
        </p:txBody>
      </p:sp>
      <p:sp>
        <p:nvSpPr>
          <p:cNvPr id="3" name="Content Placeholder 2">
            <a:extLst>
              <a:ext uri="{FF2B5EF4-FFF2-40B4-BE49-F238E27FC236}">
                <a16:creationId xmlns:a16="http://schemas.microsoft.com/office/drawing/2014/main" id="{4E558477-3133-4EC7-8A33-7E2EF664E38E}"/>
              </a:ext>
            </a:extLst>
          </p:cNvPr>
          <p:cNvSpPr>
            <a:spLocks noGrp="1"/>
          </p:cNvSpPr>
          <p:nvPr>
            <p:ph idx="1"/>
          </p:nvPr>
        </p:nvSpPr>
        <p:spPr>
          <a:xfrm>
            <a:off x="507206" y="1395516"/>
            <a:ext cx="8065294" cy="3766185"/>
          </a:xfrm>
        </p:spPr>
        <p:txBody>
          <a:bodyPr>
            <a:normAutofit fontScale="92500" lnSpcReduction="10000"/>
          </a:bodyPr>
          <a:lstStyle/>
          <a:p>
            <a:pPr marL="0" indent="0">
              <a:lnSpc>
                <a:spcPct val="120000"/>
              </a:lnSpc>
              <a:buNone/>
            </a:pPr>
            <a:r>
              <a:rPr lang="en-US" dirty="0"/>
              <a:t>SWEEP</a:t>
            </a:r>
            <a:r>
              <a:rPr lang="zh-CN" altLang="en-US" dirty="0"/>
              <a:t>基金不能用于：</a:t>
            </a:r>
            <a:endParaRPr lang="en-US" dirty="0"/>
          </a:p>
          <a:p>
            <a:pPr>
              <a:lnSpc>
                <a:spcPct val="120000"/>
              </a:lnSpc>
              <a:buClr>
                <a:schemeClr val="accent2">
                  <a:lumMod val="75000"/>
                </a:schemeClr>
              </a:buClr>
              <a:buSzPct val="120000"/>
              <a:buFont typeface="Arial" panose="020B0604020202020204" pitchFamily="34" charset="0"/>
              <a:buChar char="•"/>
            </a:pPr>
            <a:r>
              <a:rPr lang="en-US" dirty="0"/>
              <a:t> </a:t>
            </a:r>
            <a:r>
              <a:rPr lang="zh-CN" altLang="en-US" dirty="0"/>
              <a:t>扩大现有的农业经营 </a:t>
            </a:r>
            <a:r>
              <a:rPr lang="en-US" dirty="0"/>
              <a:t>(</a:t>
            </a:r>
            <a:r>
              <a:rPr lang="zh-CN" altLang="en-US" dirty="0"/>
              <a:t>如，新增耕地不能转为农田</a:t>
            </a:r>
            <a:r>
              <a:rPr lang="en-US" dirty="0"/>
              <a:t>) </a:t>
            </a:r>
          </a:p>
          <a:p>
            <a:pPr>
              <a:lnSpc>
                <a:spcPct val="120000"/>
              </a:lnSpc>
              <a:buClr>
                <a:schemeClr val="accent2">
                  <a:lumMod val="75000"/>
                </a:schemeClr>
              </a:buClr>
              <a:buSzPct val="120000"/>
              <a:buFont typeface="Arial" panose="020B0604020202020204" pitchFamily="34" charset="0"/>
              <a:buChar char="•"/>
            </a:pPr>
            <a:r>
              <a:rPr lang="en-US" dirty="0"/>
              <a:t> </a:t>
            </a:r>
            <a:r>
              <a:rPr lang="zh-CN" altLang="en-US" dirty="0"/>
              <a:t>安装新的地下水井或增加井深</a:t>
            </a:r>
            <a:endParaRPr lang="en-US" dirty="0"/>
          </a:p>
          <a:p>
            <a:pPr>
              <a:lnSpc>
                <a:spcPct val="120000"/>
              </a:lnSpc>
              <a:buClr>
                <a:schemeClr val="accent2">
                  <a:lumMod val="75000"/>
                </a:schemeClr>
              </a:buClr>
              <a:buSzPct val="120000"/>
              <a:buFont typeface="Arial" panose="020B0604020202020204" pitchFamily="34" charset="0"/>
              <a:buChar char="•"/>
            </a:pPr>
            <a:r>
              <a:rPr lang="en-US" dirty="0"/>
              <a:t> </a:t>
            </a:r>
            <a:r>
              <a:rPr lang="zh-CN" altLang="en-US" dirty="0"/>
              <a:t>测试实验技术或进行研究</a:t>
            </a:r>
            <a:endParaRPr lang="en-US" dirty="0"/>
          </a:p>
          <a:p>
            <a:pPr>
              <a:lnSpc>
                <a:spcPct val="120000"/>
              </a:lnSpc>
              <a:buClr>
                <a:schemeClr val="accent2">
                  <a:lumMod val="75000"/>
                </a:schemeClr>
              </a:buClr>
              <a:buSzPct val="120000"/>
              <a:buFont typeface="Arial" panose="020B0604020202020204" pitchFamily="34" charset="0"/>
              <a:buChar char="•"/>
            </a:pPr>
            <a:r>
              <a:rPr lang="en-US" dirty="0"/>
              <a:t> </a:t>
            </a:r>
            <a:r>
              <a:rPr lang="zh-CN" altLang="en-US" dirty="0"/>
              <a:t>支付与项目设计、开发和规划相关的工程费用</a:t>
            </a:r>
            <a:endParaRPr lang="en-US" altLang="zh-CN" dirty="0"/>
          </a:p>
          <a:p>
            <a:pPr>
              <a:lnSpc>
                <a:spcPct val="120000"/>
              </a:lnSpc>
              <a:buClr>
                <a:schemeClr val="accent2">
                  <a:lumMod val="75000"/>
                </a:schemeClr>
              </a:buClr>
              <a:buSzPct val="120000"/>
              <a:buFont typeface="Arial" panose="020B0604020202020204" pitchFamily="34" charset="0"/>
              <a:buChar char="•"/>
            </a:pPr>
            <a:r>
              <a:rPr lang="zh-CN" altLang="en-US" dirty="0"/>
              <a:t>为灌溉调度而租赁用来监测天气、土壤和灌溉用水的传感器</a:t>
            </a:r>
            <a:endParaRPr lang="en-US" dirty="0"/>
          </a:p>
          <a:p>
            <a:pPr>
              <a:lnSpc>
                <a:spcPct val="120000"/>
              </a:lnSpc>
              <a:buClr>
                <a:schemeClr val="accent2">
                  <a:lumMod val="75000"/>
                </a:schemeClr>
              </a:buClr>
              <a:buSzPct val="120000"/>
              <a:buFont typeface="Arial" panose="020B0604020202020204" pitchFamily="34" charset="0"/>
              <a:buChar char="•"/>
            </a:pPr>
            <a:r>
              <a:rPr lang="en-US" dirty="0"/>
              <a:t> </a:t>
            </a:r>
            <a:r>
              <a:rPr lang="zh-CN" altLang="en-US" dirty="0"/>
              <a:t>购买使用寿命不超过两年的工具和设备</a:t>
            </a:r>
            <a:endParaRPr lang="en-US" dirty="0"/>
          </a:p>
          <a:p>
            <a:endParaRPr lang="en-US" dirty="0"/>
          </a:p>
        </p:txBody>
      </p:sp>
      <p:pic>
        <p:nvPicPr>
          <p:cNvPr id="5" name="Picture 4">
            <a:extLst>
              <a:ext uri="{FF2B5EF4-FFF2-40B4-BE49-F238E27FC236}">
                <a16:creationId xmlns:a16="http://schemas.microsoft.com/office/drawing/2014/main" id="{F569065B-0665-451D-B464-E6B3A854A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500" y="5366239"/>
            <a:ext cx="1491761" cy="1491761"/>
          </a:xfrm>
          <a:prstGeom prst="rect">
            <a:avLst/>
          </a:prstGeom>
        </p:spPr>
      </p:pic>
    </p:spTree>
    <p:extLst>
      <p:ext uri="{BB962C8B-B14F-4D97-AF65-F5344CB8AC3E}">
        <p14:creationId xmlns:p14="http://schemas.microsoft.com/office/powerpoint/2010/main" val="195749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3B72-26BF-4BA2-B2F8-2FFB2BE0E9FE}"/>
              </a:ext>
            </a:extLst>
          </p:cNvPr>
          <p:cNvSpPr>
            <a:spLocks noGrp="1"/>
          </p:cNvSpPr>
          <p:nvPr>
            <p:ph type="title"/>
          </p:nvPr>
        </p:nvSpPr>
        <p:spPr/>
        <p:txBody>
          <a:bodyPr/>
          <a:lstStyle/>
          <a:p>
            <a:pPr algn="ctr"/>
            <a:r>
              <a:rPr lang="zh-CN" altLang="en-US" b="1" dirty="0"/>
              <a:t>拟定流程</a:t>
            </a:r>
            <a:endParaRPr lang="en-US" b="1" dirty="0"/>
          </a:p>
        </p:txBody>
      </p:sp>
      <p:grpSp>
        <p:nvGrpSpPr>
          <p:cNvPr id="54" name="Group 53">
            <a:extLst>
              <a:ext uri="{FF2B5EF4-FFF2-40B4-BE49-F238E27FC236}">
                <a16:creationId xmlns:a16="http://schemas.microsoft.com/office/drawing/2014/main" id="{B8C84E2F-149C-4D46-B31B-7B4E73EA9853}"/>
              </a:ext>
            </a:extLst>
          </p:cNvPr>
          <p:cNvGrpSpPr/>
          <p:nvPr/>
        </p:nvGrpSpPr>
        <p:grpSpPr>
          <a:xfrm>
            <a:off x="883921" y="1997964"/>
            <a:ext cx="7376158" cy="3683507"/>
            <a:chOff x="1338072" y="1997964"/>
            <a:chExt cx="7376158" cy="3683507"/>
          </a:xfrm>
        </p:grpSpPr>
        <p:sp>
          <p:nvSpPr>
            <p:cNvPr id="5" name="object 4">
              <a:extLst>
                <a:ext uri="{FF2B5EF4-FFF2-40B4-BE49-F238E27FC236}">
                  <a16:creationId xmlns:a16="http://schemas.microsoft.com/office/drawing/2014/main" id="{D296B656-7D8E-4A3B-B8FA-CCAFCDB7E005}"/>
                </a:ext>
              </a:extLst>
            </p:cNvPr>
            <p:cNvSpPr/>
            <p:nvPr/>
          </p:nvSpPr>
          <p:spPr>
            <a:xfrm>
              <a:off x="1338072" y="2177795"/>
              <a:ext cx="1557515" cy="1620011"/>
            </a:xfrm>
            <a:prstGeom prst="rect">
              <a:avLst/>
            </a:prstGeom>
            <a:blipFill>
              <a:blip r:embed="rId3" cstate="print"/>
              <a:stretch>
                <a:fillRect/>
              </a:stretch>
            </a:blipFill>
          </p:spPr>
          <p:txBody>
            <a:bodyPr wrap="square" lIns="0" tIns="0" rIns="0" bIns="0" rtlCol="0"/>
            <a:lstStyle/>
            <a:p>
              <a:endParaRPr/>
            </a:p>
          </p:txBody>
        </p:sp>
        <p:sp>
          <p:nvSpPr>
            <p:cNvPr id="6" name="object 5">
              <a:extLst>
                <a:ext uri="{FF2B5EF4-FFF2-40B4-BE49-F238E27FC236}">
                  <a16:creationId xmlns:a16="http://schemas.microsoft.com/office/drawing/2014/main" id="{872B0AC1-88EF-4941-91EC-18E08392031B}"/>
                </a:ext>
              </a:extLst>
            </p:cNvPr>
            <p:cNvSpPr/>
            <p:nvPr/>
          </p:nvSpPr>
          <p:spPr>
            <a:xfrm>
              <a:off x="2792310" y="2395727"/>
              <a:ext cx="63664" cy="1243583"/>
            </a:xfrm>
            <a:prstGeom prst="rect">
              <a:avLst/>
            </a:prstGeom>
            <a:blipFill>
              <a:blip r:embed="rId4"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DEE080F2-AE6E-49A2-BFA3-F1C427AD3D99}"/>
                </a:ext>
              </a:extLst>
            </p:cNvPr>
            <p:cNvSpPr/>
            <p:nvPr/>
          </p:nvSpPr>
          <p:spPr>
            <a:xfrm>
              <a:off x="1427988" y="3621506"/>
              <a:ext cx="13449" cy="17805"/>
            </a:xfrm>
            <a:prstGeom prst="rect">
              <a:avLst/>
            </a:prstGeom>
            <a:blipFill>
              <a:blip r:embed="rId5" cstate="print"/>
              <a:stretch>
                <a:fillRect/>
              </a:stretch>
            </a:blipFill>
          </p:spPr>
          <p:txBody>
            <a:bodyPr wrap="square" lIns="0" tIns="0" rIns="0" bIns="0" rtlCol="0"/>
            <a:lstStyle/>
            <a:p>
              <a:endParaRPr/>
            </a:p>
          </p:txBody>
        </p:sp>
        <p:sp>
          <p:nvSpPr>
            <p:cNvPr id="8" name="object 7">
              <a:extLst>
                <a:ext uri="{FF2B5EF4-FFF2-40B4-BE49-F238E27FC236}">
                  <a16:creationId xmlns:a16="http://schemas.microsoft.com/office/drawing/2014/main" id="{D365CC60-84DB-4506-BF17-25AFE3A2707F}"/>
                </a:ext>
              </a:extLst>
            </p:cNvPr>
            <p:cNvSpPr/>
            <p:nvPr/>
          </p:nvSpPr>
          <p:spPr>
            <a:xfrm>
              <a:off x="1385316" y="2202179"/>
              <a:ext cx="1463040" cy="1525524"/>
            </a:xfrm>
            <a:prstGeom prst="rect">
              <a:avLst/>
            </a:prstGeom>
            <a:blipFill>
              <a:blip r:embed="rId6" cstate="print"/>
              <a:stretch>
                <a:fillRect/>
              </a:stretch>
            </a:blipFill>
          </p:spPr>
          <p:txBody>
            <a:bodyPr wrap="square" lIns="0" tIns="0" rIns="0" bIns="0" rtlCol="0"/>
            <a:lstStyle/>
            <a:p>
              <a:endParaRPr/>
            </a:p>
          </p:txBody>
        </p:sp>
        <p:sp>
          <p:nvSpPr>
            <p:cNvPr id="9" name="object 11">
              <a:extLst>
                <a:ext uri="{FF2B5EF4-FFF2-40B4-BE49-F238E27FC236}">
                  <a16:creationId xmlns:a16="http://schemas.microsoft.com/office/drawing/2014/main" id="{1449B469-E6C7-4EA4-872B-90FBF7E06C83}"/>
                </a:ext>
              </a:extLst>
            </p:cNvPr>
            <p:cNvSpPr/>
            <p:nvPr/>
          </p:nvSpPr>
          <p:spPr>
            <a:xfrm>
              <a:off x="3261359" y="4453128"/>
              <a:ext cx="1607819" cy="86715"/>
            </a:xfrm>
            <a:prstGeom prst="rect">
              <a:avLst/>
            </a:prstGeom>
            <a:blipFill>
              <a:blip r:embed="rId7" cstate="print"/>
              <a:stretch>
                <a:fillRect/>
              </a:stretch>
            </a:blipFill>
          </p:spPr>
          <p:txBody>
            <a:bodyPr wrap="square" lIns="0" tIns="0" rIns="0" bIns="0" rtlCol="0"/>
            <a:lstStyle/>
            <a:p>
              <a:endParaRPr/>
            </a:p>
          </p:txBody>
        </p:sp>
        <p:sp>
          <p:nvSpPr>
            <p:cNvPr id="10" name="object 12">
              <a:extLst>
                <a:ext uri="{FF2B5EF4-FFF2-40B4-BE49-F238E27FC236}">
                  <a16:creationId xmlns:a16="http://schemas.microsoft.com/office/drawing/2014/main" id="{23E66204-046A-4A3A-8147-4FED4C9CA590}"/>
                </a:ext>
              </a:extLst>
            </p:cNvPr>
            <p:cNvSpPr/>
            <p:nvPr/>
          </p:nvSpPr>
          <p:spPr>
            <a:xfrm>
              <a:off x="3261359" y="5472582"/>
              <a:ext cx="1607819" cy="208889"/>
            </a:xfrm>
            <a:prstGeom prst="rect">
              <a:avLst/>
            </a:prstGeom>
            <a:blipFill>
              <a:blip r:embed="rId8" cstate="print"/>
              <a:stretch>
                <a:fillRect/>
              </a:stretch>
            </a:blipFill>
          </p:spPr>
          <p:txBody>
            <a:bodyPr wrap="square" lIns="0" tIns="0" rIns="0" bIns="0" rtlCol="0"/>
            <a:lstStyle/>
            <a:p>
              <a:endParaRPr/>
            </a:p>
          </p:txBody>
        </p:sp>
        <p:sp>
          <p:nvSpPr>
            <p:cNvPr id="11" name="object 13">
              <a:extLst>
                <a:ext uri="{FF2B5EF4-FFF2-40B4-BE49-F238E27FC236}">
                  <a16:creationId xmlns:a16="http://schemas.microsoft.com/office/drawing/2014/main" id="{653BED27-4861-4D16-8F07-339DFACF07D9}"/>
                </a:ext>
              </a:extLst>
            </p:cNvPr>
            <p:cNvSpPr/>
            <p:nvPr/>
          </p:nvSpPr>
          <p:spPr>
            <a:xfrm>
              <a:off x="3092195" y="4532376"/>
              <a:ext cx="1886712" cy="947928"/>
            </a:xfrm>
            <a:prstGeom prst="rect">
              <a:avLst/>
            </a:prstGeom>
            <a:blipFill>
              <a:blip r:embed="rId9" cstate="print"/>
              <a:stretch>
                <a:fillRect/>
              </a:stretch>
            </a:blipFill>
          </p:spPr>
          <p:txBody>
            <a:bodyPr wrap="square" lIns="0" tIns="0" rIns="0" bIns="0" rtlCol="0"/>
            <a:lstStyle/>
            <a:p>
              <a:endParaRPr/>
            </a:p>
          </p:txBody>
        </p:sp>
        <p:sp>
          <p:nvSpPr>
            <p:cNvPr id="12" name="object 14">
              <a:extLst>
                <a:ext uri="{FF2B5EF4-FFF2-40B4-BE49-F238E27FC236}">
                  <a16:creationId xmlns:a16="http://schemas.microsoft.com/office/drawing/2014/main" id="{85E8897E-C8D7-48BB-B0B1-E6E50540A15C}"/>
                </a:ext>
              </a:extLst>
            </p:cNvPr>
            <p:cNvSpPr/>
            <p:nvPr/>
          </p:nvSpPr>
          <p:spPr>
            <a:xfrm>
              <a:off x="3092195" y="4532379"/>
              <a:ext cx="1887220" cy="948055"/>
            </a:xfrm>
            <a:custGeom>
              <a:avLst/>
              <a:gdLst/>
              <a:ahLst/>
              <a:cxnLst/>
              <a:rect l="l" t="t" r="r" b="b"/>
              <a:pathLst>
                <a:path w="1887220" h="948054">
                  <a:moveTo>
                    <a:pt x="0" y="157987"/>
                  </a:moveTo>
                  <a:lnTo>
                    <a:pt x="5902" y="115058"/>
                  </a:lnTo>
                  <a:lnTo>
                    <a:pt x="22532" y="76626"/>
                  </a:lnTo>
                  <a:lnTo>
                    <a:pt x="48278" y="44303"/>
                  </a:lnTo>
                  <a:lnTo>
                    <a:pt x="81525" y="19702"/>
                  </a:lnTo>
                  <a:lnTo>
                    <a:pt x="120661" y="4435"/>
                  </a:lnTo>
                  <a:lnTo>
                    <a:pt x="1728724" y="0"/>
                  </a:lnTo>
                  <a:lnTo>
                    <a:pt x="1743432" y="675"/>
                  </a:lnTo>
                  <a:lnTo>
                    <a:pt x="1785038" y="10331"/>
                  </a:lnTo>
                  <a:lnTo>
                    <a:pt x="1821613" y="30177"/>
                  </a:lnTo>
                  <a:lnTo>
                    <a:pt x="1851542" y="58601"/>
                  </a:lnTo>
                  <a:lnTo>
                    <a:pt x="1873213" y="93990"/>
                  </a:lnTo>
                  <a:lnTo>
                    <a:pt x="1885012" y="134733"/>
                  </a:lnTo>
                  <a:lnTo>
                    <a:pt x="1886712" y="789927"/>
                  </a:lnTo>
                  <a:lnTo>
                    <a:pt x="1886036" y="804636"/>
                  </a:lnTo>
                  <a:lnTo>
                    <a:pt x="1876379" y="846246"/>
                  </a:lnTo>
                  <a:lnTo>
                    <a:pt x="1856532" y="882823"/>
                  </a:lnTo>
                  <a:lnTo>
                    <a:pt x="1828109" y="912754"/>
                  </a:lnTo>
                  <a:lnTo>
                    <a:pt x="1792722" y="934426"/>
                  </a:lnTo>
                  <a:lnTo>
                    <a:pt x="1751984" y="946227"/>
                  </a:lnTo>
                  <a:lnTo>
                    <a:pt x="157988" y="947927"/>
                  </a:lnTo>
                  <a:lnTo>
                    <a:pt x="143280" y="947252"/>
                  </a:lnTo>
                  <a:lnTo>
                    <a:pt x="101675" y="937595"/>
                  </a:lnTo>
                  <a:lnTo>
                    <a:pt x="65102" y="917748"/>
                  </a:lnTo>
                  <a:lnTo>
                    <a:pt x="35172" y="889323"/>
                  </a:lnTo>
                  <a:lnTo>
                    <a:pt x="13501" y="853933"/>
                  </a:lnTo>
                  <a:lnTo>
                    <a:pt x="1700" y="813191"/>
                  </a:lnTo>
                  <a:lnTo>
                    <a:pt x="0" y="157987"/>
                  </a:lnTo>
                  <a:close/>
                </a:path>
              </a:pathLst>
            </a:custGeom>
            <a:ln w="9144">
              <a:solidFill>
                <a:srgbClr val="98B954"/>
              </a:solidFill>
            </a:ln>
          </p:spPr>
          <p:txBody>
            <a:bodyPr wrap="square" lIns="0" tIns="0" rIns="0" bIns="0" rtlCol="0"/>
            <a:lstStyle/>
            <a:p>
              <a:endParaRPr/>
            </a:p>
          </p:txBody>
        </p:sp>
        <p:sp>
          <p:nvSpPr>
            <p:cNvPr id="13" name="object 16">
              <a:extLst>
                <a:ext uri="{FF2B5EF4-FFF2-40B4-BE49-F238E27FC236}">
                  <a16:creationId xmlns:a16="http://schemas.microsoft.com/office/drawing/2014/main" id="{AAB1F660-685E-4544-B382-84016BFBE609}"/>
                </a:ext>
              </a:extLst>
            </p:cNvPr>
            <p:cNvSpPr/>
            <p:nvPr/>
          </p:nvSpPr>
          <p:spPr>
            <a:xfrm>
              <a:off x="6774180" y="2997707"/>
              <a:ext cx="1930906" cy="787907"/>
            </a:xfrm>
            <a:prstGeom prst="rect">
              <a:avLst/>
            </a:prstGeom>
            <a:blipFill>
              <a:blip r:embed="rId10" cstate="print"/>
              <a:stretch>
                <a:fillRect/>
              </a:stretch>
            </a:blipFill>
          </p:spPr>
          <p:txBody>
            <a:bodyPr wrap="square" lIns="0" tIns="0" rIns="0" bIns="0" rtlCol="0"/>
            <a:lstStyle/>
            <a:p>
              <a:endParaRPr/>
            </a:p>
          </p:txBody>
        </p:sp>
        <p:sp>
          <p:nvSpPr>
            <p:cNvPr id="14" name="object 17">
              <a:extLst>
                <a:ext uri="{FF2B5EF4-FFF2-40B4-BE49-F238E27FC236}">
                  <a16:creationId xmlns:a16="http://schemas.microsoft.com/office/drawing/2014/main" id="{A4E97461-EEA9-4C33-B97A-5683501EC85C}"/>
                </a:ext>
              </a:extLst>
            </p:cNvPr>
            <p:cNvSpPr/>
            <p:nvPr/>
          </p:nvSpPr>
          <p:spPr>
            <a:xfrm>
              <a:off x="6803135" y="2976372"/>
              <a:ext cx="1911095" cy="885443"/>
            </a:xfrm>
            <a:prstGeom prst="rect">
              <a:avLst/>
            </a:prstGeom>
            <a:blipFill>
              <a:blip r:embed="rId11" cstate="print"/>
              <a:stretch>
                <a:fillRect/>
              </a:stretch>
            </a:blipFill>
          </p:spPr>
          <p:txBody>
            <a:bodyPr wrap="square" lIns="0" tIns="0" rIns="0" bIns="0" rtlCol="0"/>
            <a:lstStyle/>
            <a:p>
              <a:endParaRPr/>
            </a:p>
          </p:txBody>
        </p:sp>
        <p:sp>
          <p:nvSpPr>
            <p:cNvPr id="15" name="object 18">
              <a:extLst>
                <a:ext uri="{FF2B5EF4-FFF2-40B4-BE49-F238E27FC236}">
                  <a16:creationId xmlns:a16="http://schemas.microsoft.com/office/drawing/2014/main" id="{618917A9-D146-486D-AB31-E2904FDD063D}"/>
                </a:ext>
              </a:extLst>
            </p:cNvPr>
            <p:cNvSpPr/>
            <p:nvPr/>
          </p:nvSpPr>
          <p:spPr>
            <a:xfrm>
              <a:off x="6821423" y="3022092"/>
              <a:ext cx="1836420" cy="693420"/>
            </a:xfrm>
            <a:prstGeom prst="rect">
              <a:avLst/>
            </a:prstGeom>
            <a:blipFill>
              <a:blip r:embed="rId12" cstate="print"/>
              <a:stretch>
                <a:fillRect/>
              </a:stretch>
            </a:blipFill>
          </p:spPr>
          <p:txBody>
            <a:bodyPr wrap="square" lIns="0" tIns="0" rIns="0" bIns="0" rtlCol="0"/>
            <a:lstStyle/>
            <a:p>
              <a:endParaRPr/>
            </a:p>
          </p:txBody>
        </p:sp>
        <p:sp>
          <p:nvSpPr>
            <p:cNvPr id="16" name="object 19">
              <a:extLst>
                <a:ext uri="{FF2B5EF4-FFF2-40B4-BE49-F238E27FC236}">
                  <a16:creationId xmlns:a16="http://schemas.microsoft.com/office/drawing/2014/main" id="{6D385959-9A6E-4960-BC39-690339872599}"/>
                </a:ext>
              </a:extLst>
            </p:cNvPr>
            <p:cNvSpPr/>
            <p:nvPr/>
          </p:nvSpPr>
          <p:spPr>
            <a:xfrm>
              <a:off x="6821423" y="3022093"/>
              <a:ext cx="1836420" cy="693420"/>
            </a:xfrm>
            <a:custGeom>
              <a:avLst/>
              <a:gdLst/>
              <a:ahLst/>
              <a:cxnLst/>
              <a:rect l="l" t="t" r="r" b="b"/>
              <a:pathLst>
                <a:path w="1836420" h="693420">
                  <a:moveTo>
                    <a:pt x="0" y="115570"/>
                  </a:moveTo>
                  <a:lnTo>
                    <a:pt x="7932" y="73404"/>
                  </a:lnTo>
                  <a:lnTo>
                    <a:pt x="29721" y="38194"/>
                  </a:lnTo>
                  <a:lnTo>
                    <a:pt x="62352" y="12953"/>
                  </a:lnTo>
                  <a:lnTo>
                    <a:pt x="102812" y="696"/>
                  </a:lnTo>
                  <a:lnTo>
                    <a:pt x="1720850" y="0"/>
                  </a:lnTo>
                  <a:lnTo>
                    <a:pt x="1735491" y="918"/>
                  </a:lnTo>
                  <a:lnTo>
                    <a:pt x="1775673" y="13804"/>
                  </a:lnTo>
                  <a:lnTo>
                    <a:pt x="1807895" y="39542"/>
                  </a:lnTo>
                  <a:lnTo>
                    <a:pt x="1829143" y="75117"/>
                  </a:lnTo>
                  <a:lnTo>
                    <a:pt x="1836420" y="577850"/>
                  </a:lnTo>
                  <a:lnTo>
                    <a:pt x="1835501" y="592491"/>
                  </a:lnTo>
                  <a:lnTo>
                    <a:pt x="1822615" y="632673"/>
                  </a:lnTo>
                  <a:lnTo>
                    <a:pt x="1796877" y="664895"/>
                  </a:lnTo>
                  <a:lnTo>
                    <a:pt x="1761302" y="686143"/>
                  </a:lnTo>
                  <a:lnTo>
                    <a:pt x="115570" y="693420"/>
                  </a:lnTo>
                  <a:lnTo>
                    <a:pt x="100928" y="692501"/>
                  </a:lnTo>
                  <a:lnTo>
                    <a:pt x="60746" y="679615"/>
                  </a:lnTo>
                  <a:lnTo>
                    <a:pt x="28524" y="653877"/>
                  </a:lnTo>
                  <a:lnTo>
                    <a:pt x="7276" y="618302"/>
                  </a:lnTo>
                  <a:lnTo>
                    <a:pt x="0" y="115570"/>
                  </a:lnTo>
                  <a:close/>
                </a:path>
              </a:pathLst>
            </a:custGeom>
            <a:ln w="9144">
              <a:solidFill>
                <a:srgbClr val="98B954"/>
              </a:solidFill>
            </a:ln>
          </p:spPr>
          <p:txBody>
            <a:bodyPr wrap="square" lIns="0" tIns="0" rIns="0" bIns="0" rtlCol="0"/>
            <a:lstStyle/>
            <a:p>
              <a:endParaRPr/>
            </a:p>
          </p:txBody>
        </p:sp>
        <p:sp>
          <p:nvSpPr>
            <p:cNvPr id="17" name="object 21">
              <a:extLst>
                <a:ext uri="{FF2B5EF4-FFF2-40B4-BE49-F238E27FC236}">
                  <a16:creationId xmlns:a16="http://schemas.microsoft.com/office/drawing/2014/main" id="{C0E65AA3-0AC6-4350-806B-21E00884030B}"/>
                </a:ext>
              </a:extLst>
            </p:cNvPr>
            <p:cNvSpPr/>
            <p:nvPr/>
          </p:nvSpPr>
          <p:spPr>
            <a:xfrm>
              <a:off x="3086100" y="2165604"/>
              <a:ext cx="1517903" cy="1642871"/>
            </a:xfrm>
            <a:prstGeom prst="rect">
              <a:avLst/>
            </a:prstGeom>
            <a:blipFill>
              <a:blip r:embed="rId13" cstate="print"/>
              <a:stretch>
                <a:fillRect/>
              </a:stretch>
            </a:blipFill>
          </p:spPr>
          <p:txBody>
            <a:bodyPr wrap="square" lIns="0" tIns="0" rIns="0" bIns="0" rtlCol="0"/>
            <a:lstStyle/>
            <a:p>
              <a:endParaRPr/>
            </a:p>
          </p:txBody>
        </p:sp>
        <p:sp>
          <p:nvSpPr>
            <p:cNvPr id="18" name="object 22">
              <a:extLst>
                <a:ext uri="{FF2B5EF4-FFF2-40B4-BE49-F238E27FC236}">
                  <a16:creationId xmlns:a16="http://schemas.microsoft.com/office/drawing/2014/main" id="{EF269693-8F8D-441F-B0A8-C16135E67D36}"/>
                </a:ext>
              </a:extLst>
            </p:cNvPr>
            <p:cNvSpPr/>
            <p:nvPr/>
          </p:nvSpPr>
          <p:spPr>
            <a:xfrm>
              <a:off x="4556975" y="2639567"/>
              <a:ext cx="118656" cy="755903"/>
            </a:xfrm>
            <a:prstGeom prst="rect">
              <a:avLst/>
            </a:prstGeom>
            <a:blipFill>
              <a:blip r:embed="rId14" cstate="print"/>
              <a:stretch>
                <a:fillRect/>
              </a:stretch>
            </a:blipFill>
          </p:spPr>
          <p:txBody>
            <a:bodyPr wrap="square" lIns="0" tIns="0" rIns="0" bIns="0" rtlCol="0"/>
            <a:lstStyle/>
            <a:p>
              <a:endParaRPr/>
            </a:p>
          </p:txBody>
        </p:sp>
        <p:sp>
          <p:nvSpPr>
            <p:cNvPr id="19" name="object 23">
              <a:extLst>
                <a:ext uri="{FF2B5EF4-FFF2-40B4-BE49-F238E27FC236}">
                  <a16:creationId xmlns:a16="http://schemas.microsoft.com/office/drawing/2014/main" id="{0826A173-A69C-40BD-9925-7C380FE08C18}"/>
                </a:ext>
              </a:extLst>
            </p:cNvPr>
            <p:cNvSpPr/>
            <p:nvPr/>
          </p:nvSpPr>
          <p:spPr>
            <a:xfrm>
              <a:off x="3072383" y="2639567"/>
              <a:ext cx="60845" cy="755903"/>
            </a:xfrm>
            <a:prstGeom prst="rect">
              <a:avLst/>
            </a:prstGeom>
            <a:blipFill>
              <a:blip r:embed="rId15" cstate="print"/>
              <a:stretch>
                <a:fillRect/>
              </a:stretch>
            </a:blipFill>
          </p:spPr>
          <p:txBody>
            <a:bodyPr wrap="square" lIns="0" tIns="0" rIns="0" bIns="0" rtlCol="0"/>
            <a:lstStyle/>
            <a:p>
              <a:endParaRPr/>
            </a:p>
          </p:txBody>
        </p:sp>
        <p:sp>
          <p:nvSpPr>
            <p:cNvPr id="20" name="object 24">
              <a:extLst>
                <a:ext uri="{FF2B5EF4-FFF2-40B4-BE49-F238E27FC236}">
                  <a16:creationId xmlns:a16="http://schemas.microsoft.com/office/drawing/2014/main" id="{C5AD1A62-7A0D-4AE1-AEFC-23DC33708CE2}"/>
                </a:ext>
              </a:extLst>
            </p:cNvPr>
            <p:cNvSpPr/>
            <p:nvPr/>
          </p:nvSpPr>
          <p:spPr>
            <a:xfrm>
              <a:off x="3133344" y="2189988"/>
              <a:ext cx="1423416" cy="1548384"/>
            </a:xfrm>
            <a:prstGeom prst="rect">
              <a:avLst/>
            </a:prstGeom>
            <a:blipFill>
              <a:blip r:embed="rId16" cstate="print"/>
              <a:stretch>
                <a:fillRect/>
              </a:stretch>
            </a:blipFill>
          </p:spPr>
          <p:txBody>
            <a:bodyPr wrap="square" lIns="0" tIns="0" rIns="0" bIns="0" rtlCol="0"/>
            <a:lstStyle/>
            <a:p>
              <a:endParaRPr/>
            </a:p>
          </p:txBody>
        </p:sp>
        <p:sp>
          <p:nvSpPr>
            <p:cNvPr id="21" name="object 27">
              <a:extLst>
                <a:ext uri="{FF2B5EF4-FFF2-40B4-BE49-F238E27FC236}">
                  <a16:creationId xmlns:a16="http://schemas.microsoft.com/office/drawing/2014/main" id="{C09F0708-60E0-45B5-93E1-29202F261B05}"/>
                </a:ext>
              </a:extLst>
            </p:cNvPr>
            <p:cNvSpPr/>
            <p:nvPr/>
          </p:nvSpPr>
          <p:spPr>
            <a:xfrm>
              <a:off x="4850891" y="2165616"/>
              <a:ext cx="1473707" cy="1621523"/>
            </a:xfrm>
            <a:prstGeom prst="rect">
              <a:avLst/>
            </a:prstGeom>
            <a:blipFill>
              <a:blip r:embed="rId17" cstate="print"/>
              <a:stretch>
                <a:fillRect/>
              </a:stretch>
            </a:blipFill>
          </p:spPr>
          <p:txBody>
            <a:bodyPr wrap="square" lIns="0" tIns="0" rIns="0" bIns="0" rtlCol="0"/>
            <a:lstStyle/>
            <a:p>
              <a:endParaRPr/>
            </a:p>
          </p:txBody>
        </p:sp>
        <p:sp>
          <p:nvSpPr>
            <p:cNvPr id="22" name="object 29">
              <a:extLst>
                <a:ext uri="{FF2B5EF4-FFF2-40B4-BE49-F238E27FC236}">
                  <a16:creationId xmlns:a16="http://schemas.microsoft.com/office/drawing/2014/main" id="{A173E28F-1260-43DA-BCDC-137B8A788BCD}"/>
                </a:ext>
              </a:extLst>
            </p:cNvPr>
            <p:cNvSpPr/>
            <p:nvPr/>
          </p:nvSpPr>
          <p:spPr>
            <a:xfrm>
              <a:off x="4898135" y="2189991"/>
              <a:ext cx="1379220" cy="1527175"/>
            </a:xfrm>
            <a:custGeom>
              <a:avLst/>
              <a:gdLst/>
              <a:ahLst/>
              <a:cxnLst/>
              <a:rect l="l" t="t" r="r" b="b"/>
              <a:pathLst>
                <a:path w="1379220" h="1527175">
                  <a:moveTo>
                    <a:pt x="0" y="229870"/>
                  </a:moveTo>
                  <a:lnTo>
                    <a:pt x="6680" y="174626"/>
                  </a:lnTo>
                  <a:lnTo>
                    <a:pt x="25658" y="124227"/>
                  </a:lnTo>
                  <a:lnTo>
                    <a:pt x="55335" y="80269"/>
                  </a:lnTo>
                  <a:lnTo>
                    <a:pt x="94113" y="44349"/>
                  </a:lnTo>
                  <a:lnTo>
                    <a:pt x="140396" y="18063"/>
                  </a:lnTo>
                  <a:lnTo>
                    <a:pt x="192584" y="3008"/>
                  </a:lnTo>
                  <a:lnTo>
                    <a:pt x="229870" y="0"/>
                  </a:lnTo>
                  <a:lnTo>
                    <a:pt x="1149350" y="0"/>
                  </a:lnTo>
                  <a:lnTo>
                    <a:pt x="1204588" y="6680"/>
                  </a:lnTo>
                  <a:lnTo>
                    <a:pt x="1254986" y="25656"/>
                  </a:lnTo>
                  <a:lnTo>
                    <a:pt x="1298945" y="55331"/>
                  </a:lnTo>
                  <a:lnTo>
                    <a:pt x="1334867" y="94108"/>
                  </a:lnTo>
                  <a:lnTo>
                    <a:pt x="1361155" y="140390"/>
                  </a:lnTo>
                  <a:lnTo>
                    <a:pt x="1376211" y="192581"/>
                  </a:lnTo>
                  <a:lnTo>
                    <a:pt x="1379220" y="229870"/>
                  </a:lnTo>
                  <a:lnTo>
                    <a:pt x="1379220" y="1297165"/>
                  </a:lnTo>
                  <a:lnTo>
                    <a:pt x="1372539" y="1352409"/>
                  </a:lnTo>
                  <a:lnTo>
                    <a:pt x="1353561" y="1402810"/>
                  </a:lnTo>
                  <a:lnTo>
                    <a:pt x="1323884" y="1446770"/>
                  </a:lnTo>
                  <a:lnTo>
                    <a:pt x="1285106" y="1482694"/>
                  </a:lnTo>
                  <a:lnTo>
                    <a:pt x="1238823" y="1508982"/>
                  </a:lnTo>
                  <a:lnTo>
                    <a:pt x="1186635" y="1524039"/>
                  </a:lnTo>
                  <a:lnTo>
                    <a:pt x="1149350" y="1527048"/>
                  </a:lnTo>
                  <a:lnTo>
                    <a:pt x="229870" y="1527048"/>
                  </a:lnTo>
                  <a:lnTo>
                    <a:pt x="174631" y="1520367"/>
                  </a:lnTo>
                  <a:lnTo>
                    <a:pt x="124233" y="1501389"/>
                  </a:lnTo>
                  <a:lnTo>
                    <a:pt x="80274" y="1471711"/>
                  </a:lnTo>
                  <a:lnTo>
                    <a:pt x="44352" y="1432931"/>
                  </a:lnTo>
                  <a:lnTo>
                    <a:pt x="18064" y="1386646"/>
                  </a:lnTo>
                  <a:lnTo>
                    <a:pt x="3008" y="1334453"/>
                  </a:lnTo>
                  <a:lnTo>
                    <a:pt x="0" y="1297165"/>
                  </a:lnTo>
                  <a:lnTo>
                    <a:pt x="0" y="229870"/>
                  </a:lnTo>
                  <a:close/>
                </a:path>
              </a:pathLst>
            </a:custGeom>
            <a:ln w="9144">
              <a:solidFill>
                <a:srgbClr val="4A7EBB"/>
              </a:solidFill>
            </a:ln>
          </p:spPr>
          <p:txBody>
            <a:bodyPr wrap="square" lIns="0" tIns="0" rIns="0" bIns="0" rtlCol="0"/>
            <a:lstStyle/>
            <a:p>
              <a:endParaRPr/>
            </a:p>
          </p:txBody>
        </p:sp>
        <p:sp>
          <p:nvSpPr>
            <p:cNvPr id="23" name="object 31">
              <a:extLst>
                <a:ext uri="{FF2B5EF4-FFF2-40B4-BE49-F238E27FC236}">
                  <a16:creationId xmlns:a16="http://schemas.microsoft.com/office/drawing/2014/main" id="{C84AE690-1D5B-4E84-9254-650F704D6A6D}"/>
                </a:ext>
              </a:extLst>
            </p:cNvPr>
            <p:cNvSpPr/>
            <p:nvPr/>
          </p:nvSpPr>
          <p:spPr>
            <a:xfrm>
              <a:off x="6688835" y="2036064"/>
              <a:ext cx="1932431" cy="755903"/>
            </a:xfrm>
            <a:prstGeom prst="rect">
              <a:avLst/>
            </a:prstGeom>
            <a:blipFill>
              <a:blip r:embed="rId18" cstate="print"/>
              <a:stretch>
                <a:fillRect/>
              </a:stretch>
            </a:blipFill>
          </p:spPr>
          <p:txBody>
            <a:bodyPr wrap="square" lIns="0" tIns="0" rIns="0" bIns="0" rtlCol="0"/>
            <a:lstStyle/>
            <a:p>
              <a:endParaRPr/>
            </a:p>
          </p:txBody>
        </p:sp>
        <p:sp>
          <p:nvSpPr>
            <p:cNvPr id="24" name="object 32">
              <a:extLst>
                <a:ext uri="{FF2B5EF4-FFF2-40B4-BE49-F238E27FC236}">
                  <a16:creationId xmlns:a16="http://schemas.microsoft.com/office/drawing/2014/main" id="{ECB664F6-D829-4A37-A5D0-ACCDB1F5764C}"/>
                </a:ext>
              </a:extLst>
            </p:cNvPr>
            <p:cNvSpPr/>
            <p:nvPr/>
          </p:nvSpPr>
          <p:spPr>
            <a:xfrm>
              <a:off x="6644640" y="1997964"/>
              <a:ext cx="2060447" cy="885443"/>
            </a:xfrm>
            <a:prstGeom prst="rect">
              <a:avLst/>
            </a:prstGeom>
            <a:blipFill>
              <a:blip r:embed="rId19" cstate="print"/>
              <a:stretch>
                <a:fillRect/>
              </a:stretch>
            </a:blipFill>
          </p:spPr>
          <p:txBody>
            <a:bodyPr wrap="square" lIns="0" tIns="0" rIns="0" bIns="0" rtlCol="0"/>
            <a:lstStyle/>
            <a:p>
              <a:endParaRPr/>
            </a:p>
          </p:txBody>
        </p:sp>
        <p:sp>
          <p:nvSpPr>
            <p:cNvPr id="25" name="object 33">
              <a:extLst>
                <a:ext uri="{FF2B5EF4-FFF2-40B4-BE49-F238E27FC236}">
                  <a16:creationId xmlns:a16="http://schemas.microsoft.com/office/drawing/2014/main" id="{B52FF0CB-D075-4FAA-A2DA-11D6FF76067F}"/>
                </a:ext>
              </a:extLst>
            </p:cNvPr>
            <p:cNvSpPr/>
            <p:nvPr/>
          </p:nvSpPr>
          <p:spPr>
            <a:xfrm>
              <a:off x="6736080" y="2060448"/>
              <a:ext cx="1837944" cy="661415"/>
            </a:xfrm>
            <a:prstGeom prst="rect">
              <a:avLst/>
            </a:prstGeom>
            <a:blipFill>
              <a:blip r:embed="rId20" cstate="print"/>
              <a:stretch>
                <a:fillRect/>
              </a:stretch>
            </a:blipFill>
          </p:spPr>
          <p:txBody>
            <a:bodyPr wrap="square" lIns="0" tIns="0" rIns="0" bIns="0" rtlCol="0"/>
            <a:lstStyle/>
            <a:p>
              <a:endParaRPr dirty="0"/>
            </a:p>
          </p:txBody>
        </p:sp>
        <p:sp>
          <p:nvSpPr>
            <p:cNvPr id="26" name="object 34">
              <a:extLst>
                <a:ext uri="{FF2B5EF4-FFF2-40B4-BE49-F238E27FC236}">
                  <a16:creationId xmlns:a16="http://schemas.microsoft.com/office/drawing/2014/main" id="{FF2036D0-11C6-4C5F-AAEA-0727CC7E797F}"/>
                </a:ext>
              </a:extLst>
            </p:cNvPr>
            <p:cNvSpPr/>
            <p:nvPr/>
          </p:nvSpPr>
          <p:spPr>
            <a:xfrm>
              <a:off x="6736080" y="2060450"/>
              <a:ext cx="1838325" cy="661670"/>
            </a:xfrm>
            <a:custGeom>
              <a:avLst/>
              <a:gdLst/>
              <a:ahLst/>
              <a:cxnLst/>
              <a:rect l="l" t="t" r="r" b="b"/>
              <a:pathLst>
                <a:path w="1838325" h="661669">
                  <a:moveTo>
                    <a:pt x="0" y="110236"/>
                  </a:moveTo>
                  <a:lnTo>
                    <a:pt x="8290" y="68215"/>
                  </a:lnTo>
                  <a:lnTo>
                    <a:pt x="30955" y="33640"/>
                  </a:lnTo>
                  <a:lnTo>
                    <a:pt x="64681" y="9822"/>
                  </a:lnTo>
                  <a:lnTo>
                    <a:pt x="106156" y="74"/>
                  </a:lnTo>
                  <a:lnTo>
                    <a:pt x="1727708" y="0"/>
                  </a:lnTo>
                  <a:lnTo>
                    <a:pt x="1742337" y="962"/>
                  </a:lnTo>
                  <a:lnTo>
                    <a:pt x="1782244" y="14412"/>
                  </a:lnTo>
                  <a:lnTo>
                    <a:pt x="1813601" y="41132"/>
                  </a:lnTo>
                  <a:lnTo>
                    <a:pt x="1833097" y="77809"/>
                  </a:lnTo>
                  <a:lnTo>
                    <a:pt x="1837944" y="551180"/>
                  </a:lnTo>
                  <a:lnTo>
                    <a:pt x="1836981" y="565809"/>
                  </a:lnTo>
                  <a:lnTo>
                    <a:pt x="1823531" y="605716"/>
                  </a:lnTo>
                  <a:lnTo>
                    <a:pt x="1796811" y="637073"/>
                  </a:lnTo>
                  <a:lnTo>
                    <a:pt x="1760134" y="656569"/>
                  </a:lnTo>
                  <a:lnTo>
                    <a:pt x="110236" y="661416"/>
                  </a:lnTo>
                  <a:lnTo>
                    <a:pt x="95606" y="660453"/>
                  </a:lnTo>
                  <a:lnTo>
                    <a:pt x="55699" y="647003"/>
                  </a:lnTo>
                  <a:lnTo>
                    <a:pt x="24342" y="620283"/>
                  </a:lnTo>
                  <a:lnTo>
                    <a:pt x="4846" y="583606"/>
                  </a:lnTo>
                  <a:lnTo>
                    <a:pt x="0" y="110236"/>
                  </a:lnTo>
                  <a:close/>
                </a:path>
              </a:pathLst>
            </a:custGeom>
            <a:ln w="9144">
              <a:solidFill>
                <a:srgbClr val="BE4B48"/>
              </a:solidFill>
            </a:ln>
          </p:spPr>
          <p:txBody>
            <a:bodyPr wrap="square" lIns="0" tIns="0" rIns="0" bIns="0" rtlCol="0"/>
            <a:lstStyle/>
            <a:p>
              <a:endParaRPr/>
            </a:p>
          </p:txBody>
        </p:sp>
        <p:sp>
          <p:nvSpPr>
            <p:cNvPr id="27" name="object 36">
              <a:extLst>
                <a:ext uri="{FF2B5EF4-FFF2-40B4-BE49-F238E27FC236}">
                  <a16:creationId xmlns:a16="http://schemas.microsoft.com/office/drawing/2014/main" id="{00EEF65D-D901-442C-A698-A9A7D5D8AA4F}"/>
                </a:ext>
              </a:extLst>
            </p:cNvPr>
            <p:cNvSpPr/>
            <p:nvPr/>
          </p:nvSpPr>
          <p:spPr>
            <a:xfrm>
              <a:off x="2805683" y="2827019"/>
              <a:ext cx="486155" cy="315467"/>
            </a:xfrm>
            <a:prstGeom prst="rect">
              <a:avLst/>
            </a:prstGeom>
            <a:blipFill>
              <a:blip r:embed="rId21" cstate="print"/>
              <a:stretch>
                <a:fillRect/>
              </a:stretch>
            </a:blipFill>
          </p:spPr>
          <p:txBody>
            <a:bodyPr wrap="square" lIns="0" tIns="0" rIns="0" bIns="0" rtlCol="0"/>
            <a:lstStyle/>
            <a:p>
              <a:endParaRPr/>
            </a:p>
          </p:txBody>
        </p:sp>
        <p:sp>
          <p:nvSpPr>
            <p:cNvPr id="28" name="object 38">
              <a:extLst>
                <a:ext uri="{FF2B5EF4-FFF2-40B4-BE49-F238E27FC236}">
                  <a16:creationId xmlns:a16="http://schemas.microsoft.com/office/drawing/2014/main" id="{1820C67A-A045-485C-9A7B-1205D3D8D3D3}"/>
                </a:ext>
              </a:extLst>
            </p:cNvPr>
            <p:cNvSpPr/>
            <p:nvPr/>
          </p:nvSpPr>
          <p:spPr>
            <a:xfrm>
              <a:off x="3030835" y="2919599"/>
              <a:ext cx="78105" cy="90805"/>
            </a:xfrm>
            <a:custGeom>
              <a:avLst/>
              <a:gdLst/>
              <a:ahLst/>
              <a:cxnLst/>
              <a:rect l="l" t="t" r="r" b="b"/>
              <a:pathLst>
                <a:path w="78105" h="90805">
                  <a:moveTo>
                    <a:pt x="0" y="0"/>
                  </a:moveTo>
                  <a:lnTo>
                    <a:pt x="77724" y="45339"/>
                  </a:lnTo>
                  <a:lnTo>
                    <a:pt x="0" y="90678"/>
                  </a:lnTo>
                </a:path>
              </a:pathLst>
            </a:custGeom>
            <a:ln w="25908">
              <a:solidFill>
                <a:srgbClr val="4F81BD"/>
              </a:solidFill>
            </a:ln>
          </p:spPr>
          <p:txBody>
            <a:bodyPr wrap="square" lIns="0" tIns="0" rIns="0" bIns="0" rtlCol="0"/>
            <a:lstStyle/>
            <a:p>
              <a:endParaRPr/>
            </a:p>
          </p:txBody>
        </p:sp>
        <p:sp>
          <p:nvSpPr>
            <p:cNvPr id="29" name="object 40">
              <a:extLst>
                <a:ext uri="{FF2B5EF4-FFF2-40B4-BE49-F238E27FC236}">
                  <a16:creationId xmlns:a16="http://schemas.microsoft.com/office/drawing/2014/main" id="{9D453DEC-17A8-43DD-AD4E-DA408F7A6067}"/>
                </a:ext>
              </a:extLst>
            </p:cNvPr>
            <p:cNvSpPr/>
            <p:nvPr/>
          </p:nvSpPr>
          <p:spPr>
            <a:xfrm>
              <a:off x="4557521" y="2955101"/>
              <a:ext cx="316865" cy="10795"/>
            </a:xfrm>
            <a:custGeom>
              <a:avLst/>
              <a:gdLst/>
              <a:ahLst/>
              <a:cxnLst/>
              <a:rect l="l" t="t" r="r" b="b"/>
              <a:pathLst>
                <a:path w="316864" h="10794">
                  <a:moveTo>
                    <a:pt x="0" y="10210"/>
                  </a:moveTo>
                  <a:lnTo>
                    <a:pt x="316484" y="0"/>
                  </a:lnTo>
                </a:path>
              </a:pathLst>
            </a:custGeom>
            <a:ln w="25907">
              <a:solidFill>
                <a:srgbClr val="4F81BD"/>
              </a:solidFill>
            </a:ln>
          </p:spPr>
          <p:txBody>
            <a:bodyPr wrap="square" lIns="0" tIns="0" rIns="0" bIns="0" rtlCol="0"/>
            <a:lstStyle/>
            <a:p>
              <a:endParaRPr/>
            </a:p>
          </p:txBody>
        </p:sp>
        <p:sp>
          <p:nvSpPr>
            <p:cNvPr id="30" name="object 41">
              <a:extLst>
                <a:ext uri="{FF2B5EF4-FFF2-40B4-BE49-F238E27FC236}">
                  <a16:creationId xmlns:a16="http://schemas.microsoft.com/office/drawing/2014/main" id="{CA9FA530-AD37-48D0-B9F6-C047D1D50DFC}"/>
                </a:ext>
              </a:extLst>
            </p:cNvPr>
            <p:cNvSpPr/>
            <p:nvPr/>
          </p:nvSpPr>
          <p:spPr>
            <a:xfrm>
              <a:off x="4794850" y="2912300"/>
              <a:ext cx="79375" cy="90805"/>
            </a:xfrm>
            <a:custGeom>
              <a:avLst/>
              <a:gdLst/>
              <a:ahLst/>
              <a:cxnLst/>
              <a:rect l="l" t="t" r="r" b="b"/>
              <a:pathLst>
                <a:path w="79375" h="90805">
                  <a:moveTo>
                    <a:pt x="2933" y="90627"/>
                  </a:moveTo>
                  <a:lnTo>
                    <a:pt x="79146" y="42799"/>
                  </a:lnTo>
                  <a:lnTo>
                    <a:pt x="0" y="0"/>
                  </a:lnTo>
                </a:path>
              </a:pathLst>
            </a:custGeom>
            <a:ln w="25908">
              <a:solidFill>
                <a:srgbClr val="4F81BD"/>
              </a:solidFill>
            </a:ln>
          </p:spPr>
          <p:txBody>
            <a:bodyPr wrap="square" lIns="0" tIns="0" rIns="0" bIns="0" rtlCol="0"/>
            <a:lstStyle/>
            <a:p>
              <a:endParaRPr/>
            </a:p>
          </p:txBody>
        </p:sp>
        <p:sp>
          <p:nvSpPr>
            <p:cNvPr id="31" name="object 42">
              <a:extLst>
                <a:ext uri="{FF2B5EF4-FFF2-40B4-BE49-F238E27FC236}">
                  <a16:creationId xmlns:a16="http://schemas.microsoft.com/office/drawing/2014/main" id="{F6AF34B2-BAB0-44C1-A482-1D5E4E15EB13}"/>
                </a:ext>
              </a:extLst>
            </p:cNvPr>
            <p:cNvSpPr/>
            <p:nvPr/>
          </p:nvSpPr>
          <p:spPr>
            <a:xfrm>
              <a:off x="6225540" y="2253995"/>
              <a:ext cx="670547" cy="771143"/>
            </a:xfrm>
            <a:prstGeom prst="rect">
              <a:avLst/>
            </a:prstGeom>
            <a:blipFill>
              <a:blip r:embed="rId22" cstate="print"/>
              <a:stretch>
                <a:fillRect/>
              </a:stretch>
            </a:blipFill>
          </p:spPr>
          <p:txBody>
            <a:bodyPr wrap="square" lIns="0" tIns="0" rIns="0" bIns="0" rtlCol="0"/>
            <a:lstStyle/>
            <a:p>
              <a:endParaRPr/>
            </a:p>
          </p:txBody>
        </p:sp>
        <p:sp>
          <p:nvSpPr>
            <p:cNvPr id="32" name="object 44">
              <a:extLst>
                <a:ext uri="{FF2B5EF4-FFF2-40B4-BE49-F238E27FC236}">
                  <a16:creationId xmlns:a16="http://schemas.microsoft.com/office/drawing/2014/main" id="{1BD39543-F9CD-40A2-86DD-FF7C2F514A26}"/>
                </a:ext>
              </a:extLst>
            </p:cNvPr>
            <p:cNvSpPr/>
            <p:nvPr/>
          </p:nvSpPr>
          <p:spPr>
            <a:xfrm>
              <a:off x="6637403" y="2411771"/>
              <a:ext cx="84455" cy="88900"/>
            </a:xfrm>
            <a:custGeom>
              <a:avLst/>
              <a:gdLst/>
              <a:ahLst/>
              <a:cxnLst/>
              <a:rect l="l" t="t" r="r" b="b"/>
              <a:pathLst>
                <a:path w="84454" h="88900">
                  <a:moveTo>
                    <a:pt x="70205" y="88874"/>
                  </a:moveTo>
                  <a:lnTo>
                    <a:pt x="84302" y="0"/>
                  </a:lnTo>
                  <a:lnTo>
                    <a:pt x="0" y="31483"/>
                  </a:lnTo>
                </a:path>
              </a:pathLst>
            </a:custGeom>
            <a:ln w="25908">
              <a:solidFill>
                <a:srgbClr val="4F81BD"/>
              </a:solidFill>
            </a:ln>
          </p:spPr>
          <p:txBody>
            <a:bodyPr wrap="square" lIns="0" tIns="0" rIns="0" bIns="0" rtlCol="0"/>
            <a:lstStyle/>
            <a:p>
              <a:endParaRPr/>
            </a:p>
          </p:txBody>
        </p:sp>
        <p:sp>
          <p:nvSpPr>
            <p:cNvPr id="33" name="object 45">
              <a:extLst>
                <a:ext uri="{FF2B5EF4-FFF2-40B4-BE49-F238E27FC236}">
                  <a16:creationId xmlns:a16="http://schemas.microsoft.com/office/drawing/2014/main" id="{23894D19-A3BD-44F0-8D5A-93818E020189}"/>
                </a:ext>
              </a:extLst>
            </p:cNvPr>
            <p:cNvSpPr/>
            <p:nvPr/>
          </p:nvSpPr>
          <p:spPr>
            <a:xfrm>
              <a:off x="6227063" y="2921507"/>
              <a:ext cx="754379" cy="626363"/>
            </a:xfrm>
            <a:prstGeom prst="rect">
              <a:avLst/>
            </a:prstGeom>
            <a:blipFill>
              <a:blip r:embed="rId23" cstate="print"/>
              <a:stretch>
                <a:fillRect/>
              </a:stretch>
            </a:blipFill>
          </p:spPr>
          <p:txBody>
            <a:bodyPr wrap="square" lIns="0" tIns="0" rIns="0" bIns="0" rtlCol="0"/>
            <a:lstStyle/>
            <a:p>
              <a:endParaRPr/>
            </a:p>
          </p:txBody>
        </p:sp>
        <p:sp>
          <p:nvSpPr>
            <p:cNvPr id="34" name="object 47">
              <a:extLst>
                <a:ext uri="{FF2B5EF4-FFF2-40B4-BE49-F238E27FC236}">
                  <a16:creationId xmlns:a16="http://schemas.microsoft.com/office/drawing/2014/main" id="{921DF20A-7FD4-4057-86ED-F72D8F6D8CDB}"/>
                </a:ext>
              </a:extLst>
            </p:cNvPr>
            <p:cNvSpPr/>
            <p:nvPr/>
          </p:nvSpPr>
          <p:spPr>
            <a:xfrm>
              <a:off x="6713089" y="3270924"/>
              <a:ext cx="89535" cy="83185"/>
            </a:xfrm>
            <a:custGeom>
              <a:avLst/>
              <a:gdLst/>
              <a:ahLst/>
              <a:cxnLst/>
              <a:rect l="l" t="t" r="r" b="b"/>
              <a:pathLst>
                <a:path w="89534" h="83185">
                  <a:moveTo>
                    <a:pt x="54991" y="0"/>
                  </a:moveTo>
                  <a:lnTo>
                    <a:pt x="89293" y="83185"/>
                  </a:lnTo>
                  <a:lnTo>
                    <a:pt x="0" y="72097"/>
                  </a:lnTo>
                </a:path>
              </a:pathLst>
            </a:custGeom>
            <a:ln w="25908">
              <a:solidFill>
                <a:srgbClr val="4F81BD"/>
              </a:solidFill>
            </a:ln>
          </p:spPr>
          <p:txBody>
            <a:bodyPr wrap="square" lIns="0" tIns="0" rIns="0" bIns="0" rtlCol="0"/>
            <a:lstStyle/>
            <a:p>
              <a:endParaRPr/>
            </a:p>
          </p:txBody>
        </p:sp>
        <p:sp>
          <p:nvSpPr>
            <p:cNvPr id="35" name="object 48">
              <a:extLst>
                <a:ext uri="{FF2B5EF4-FFF2-40B4-BE49-F238E27FC236}">
                  <a16:creationId xmlns:a16="http://schemas.microsoft.com/office/drawing/2014/main" id="{39624B1E-528F-42CB-B3C8-14ED7AEE7D21}"/>
                </a:ext>
              </a:extLst>
            </p:cNvPr>
            <p:cNvSpPr/>
            <p:nvPr/>
          </p:nvSpPr>
          <p:spPr>
            <a:xfrm>
              <a:off x="4821935" y="3704843"/>
              <a:ext cx="3118103" cy="1522475"/>
            </a:xfrm>
            <a:prstGeom prst="rect">
              <a:avLst/>
            </a:prstGeom>
            <a:blipFill>
              <a:blip r:embed="rId24" cstate="print"/>
              <a:stretch>
                <a:fillRect/>
              </a:stretch>
            </a:blipFill>
          </p:spPr>
          <p:txBody>
            <a:bodyPr wrap="square" lIns="0" tIns="0" rIns="0" bIns="0" rtlCol="0"/>
            <a:lstStyle/>
            <a:p>
              <a:endParaRPr/>
            </a:p>
          </p:txBody>
        </p:sp>
        <p:grpSp>
          <p:nvGrpSpPr>
            <p:cNvPr id="36" name="Group 35">
              <a:extLst>
                <a:ext uri="{FF2B5EF4-FFF2-40B4-BE49-F238E27FC236}">
                  <a16:creationId xmlns:a16="http://schemas.microsoft.com/office/drawing/2014/main" id="{26EFE659-9794-44C7-A11C-2B492DF57BDC}"/>
                </a:ext>
              </a:extLst>
            </p:cNvPr>
            <p:cNvGrpSpPr/>
            <p:nvPr/>
          </p:nvGrpSpPr>
          <p:grpSpPr>
            <a:xfrm>
              <a:off x="1385316" y="2087173"/>
              <a:ext cx="7152712" cy="3463233"/>
              <a:chOff x="1385316" y="2087173"/>
              <a:chExt cx="7152712" cy="3463233"/>
            </a:xfrm>
          </p:grpSpPr>
          <p:sp>
            <p:nvSpPr>
              <p:cNvPr id="37" name="object 2">
                <a:extLst>
                  <a:ext uri="{FF2B5EF4-FFF2-40B4-BE49-F238E27FC236}">
                    <a16:creationId xmlns:a16="http://schemas.microsoft.com/office/drawing/2014/main" id="{405A44FB-8115-4500-A16F-B1FC435C96F9}"/>
                  </a:ext>
                </a:extLst>
              </p:cNvPr>
              <p:cNvSpPr txBox="1"/>
              <p:nvPr/>
            </p:nvSpPr>
            <p:spPr>
              <a:xfrm>
                <a:off x="1846325" y="4854581"/>
                <a:ext cx="762000" cy="300082"/>
              </a:xfrm>
              <a:prstGeom prst="rect">
                <a:avLst/>
              </a:prstGeom>
            </p:spPr>
            <p:txBody>
              <a:bodyPr vert="horz" wrap="square" lIns="0" tIns="0" rIns="0" bIns="0" rtlCol="0">
                <a:spAutoFit/>
              </a:bodyPr>
              <a:lstStyle/>
              <a:p>
                <a:pPr marL="12700">
                  <a:lnSpc>
                    <a:spcPct val="100000"/>
                  </a:lnSpc>
                </a:pPr>
                <a:r>
                  <a:rPr sz="1950" b="1" spc="-90" dirty="0">
                    <a:solidFill>
                      <a:srgbClr val="CC9900"/>
                    </a:solidFill>
                    <a:latin typeface="Cambria"/>
                    <a:cs typeface="Cambria"/>
                  </a:rPr>
                  <a:t>A</a:t>
                </a:r>
                <a:r>
                  <a:rPr sz="1950" b="1" spc="-40" dirty="0">
                    <a:solidFill>
                      <a:srgbClr val="CC9900"/>
                    </a:solidFill>
                    <a:latin typeface="Cambria"/>
                    <a:cs typeface="Cambria"/>
                  </a:rPr>
                  <a:t>w</a:t>
                </a:r>
                <a:r>
                  <a:rPr sz="1950" b="1" spc="-5" dirty="0">
                    <a:solidFill>
                      <a:srgbClr val="CC9900"/>
                    </a:solidFill>
                    <a:latin typeface="Cambria"/>
                    <a:cs typeface="Cambria"/>
                  </a:rPr>
                  <a:t>a</a:t>
                </a:r>
                <a:r>
                  <a:rPr sz="1950" b="1" spc="-30" dirty="0">
                    <a:solidFill>
                      <a:srgbClr val="CC9900"/>
                    </a:solidFill>
                    <a:latin typeface="Cambria"/>
                    <a:cs typeface="Cambria"/>
                  </a:rPr>
                  <a:t>r</a:t>
                </a:r>
                <a:r>
                  <a:rPr sz="1950" b="1" dirty="0">
                    <a:solidFill>
                      <a:srgbClr val="CC9900"/>
                    </a:solidFill>
                    <a:latin typeface="Cambria"/>
                    <a:cs typeface="Cambria"/>
                  </a:rPr>
                  <a:t>d</a:t>
                </a:r>
                <a:endParaRPr sz="1950" dirty="0">
                  <a:solidFill>
                    <a:srgbClr val="CC9900"/>
                  </a:solidFill>
                  <a:latin typeface="Cambria"/>
                  <a:cs typeface="Cambria"/>
                </a:endParaRPr>
              </a:p>
            </p:txBody>
          </p:sp>
          <p:sp>
            <p:nvSpPr>
              <p:cNvPr id="38" name="object 8">
                <a:extLst>
                  <a:ext uri="{FF2B5EF4-FFF2-40B4-BE49-F238E27FC236}">
                    <a16:creationId xmlns:a16="http://schemas.microsoft.com/office/drawing/2014/main" id="{064B34EC-B278-45FA-93A5-C29EBA4DDF5E}"/>
                  </a:ext>
                </a:extLst>
              </p:cNvPr>
              <p:cNvSpPr/>
              <p:nvPr/>
            </p:nvSpPr>
            <p:spPr>
              <a:xfrm>
                <a:off x="1385316" y="2202185"/>
                <a:ext cx="1463040" cy="1525905"/>
              </a:xfrm>
              <a:custGeom>
                <a:avLst/>
                <a:gdLst/>
                <a:ahLst/>
                <a:cxnLst/>
                <a:rect l="l" t="t" r="r" b="b"/>
                <a:pathLst>
                  <a:path w="1463039" h="1525904">
                    <a:moveTo>
                      <a:pt x="0" y="243839"/>
                    </a:moveTo>
                    <a:lnTo>
                      <a:pt x="3191" y="204287"/>
                    </a:lnTo>
                    <a:lnTo>
                      <a:pt x="12430" y="166767"/>
                    </a:lnTo>
                    <a:lnTo>
                      <a:pt x="36532" y="115394"/>
                    </a:lnTo>
                    <a:lnTo>
                      <a:pt x="71418" y="71418"/>
                    </a:lnTo>
                    <a:lnTo>
                      <a:pt x="115394" y="36532"/>
                    </a:lnTo>
                    <a:lnTo>
                      <a:pt x="166767" y="12430"/>
                    </a:lnTo>
                    <a:lnTo>
                      <a:pt x="204287" y="3191"/>
                    </a:lnTo>
                    <a:lnTo>
                      <a:pt x="243840" y="0"/>
                    </a:lnTo>
                    <a:lnTo>
                      <a:pt x="1219200" y="0"/>
                    </a:lnTo>
                    <a:lnTo>
                      <a:pt x="1258752" y="3191"/>
                    </a:lnTo>
                    <a:lnTo>
                      <a:pt x="1296272" y="12430"/>
                    </a:lnTo>
                    <a:lnTo>
                      <a:pt x="1347645" y="36532"/>
                    </a:lnTo>
                    <a:lnTo>
                      <a:pt x="1391621" y="71418"/>
                    </a:lnTo>
                    <a:lnTo>
                      <a:pt x="1426507" y="115394"/>
                    </a:lnTo>
                    <a:lnTo>
                      <a:pt x="1450609" y="166767"/>
                    </a:lnTo>
                    <a:lnTo>
                      <a:pt x="1459848" y="204287"/>
                    </a:lnTo>
                    <a:lnTo>
                      <a:pt x="1463040" y="243839"/>
                    </a:lnTo>
                    <a:lnTo>
                      <a:pt x="1463040" y="1281671"/>
                    </a:lnTo>
                    <a:lnTo>
                      <a:pt x="1459848" y="1321224"/>
                    </a:lnTo>
                    <a:lnTo>
                      <a:pt x="1450609" y="1358745"/>
                    </a:lnTo>
                    <a:lnTo>
                      <a:pt x="1426507" y="1410120"/>
                    </a:lnTo>
                    <a:lnTo>
                      <a:pt x="1391621" y="1454099"/>
                    </a:lnTo>
                    <a:lnTo>
                      <a:pt x="1347645" y="1488987"/>
                    </a:lnTo>
                    <a:lnTo>
                      <a:pt x="1296272" y="1513091"/>
                    </a:lnTo>
                    <a:lnTo>
                      <a:pt x="1258752" y="1522332"/>
                    </a:lnTo>
                    <a:lnTo>
                      <a:pt x="1219200" y="1525523"/>
                    </a:lnTo>
                    <a:lnTo>
                      <a:pt x="243840" y="1525523"/>
                    </a:lnTo>
                    <a:lnTo>
                      <a:pt x="204287" y="1522332"/>
                    </a:lnTo>
                    <a:lnTo>
                      <a:pt x="166767" y="1513091"/>
                    </a:lnTo>
                    <a:lnTo>
                      <a:pt x="115394" y="1488987"/>
                    </a:lnTo>
                    <a:lnTo>
                      <a:pt x="71418" y="1454099"/>
                    </a:lnTo>
                    <a:lnTo>
                      <a:pt x="36532" y="1410120"/>
                    </a:lnTo>
                    <a:lnTo>
                      <a:pt x="12430" y="1358745"/>
                    </a:lnTo>
                    <a:lnTo>
                      <a:pt x="3191" y="1321224"/>
                    </a:lnTo>
                    <a:lnTo>
                      <a:pt x="0" y="1281671"/>
                    </a:lnTo>
                    <a:lnTo>
                      <a:pt x="0" y="243839"/>
                    </a:lnTo>
                    <a:close/>
                  </a:path>
                </a:pathLst>
              </a:custGeom>
              <a:ln w="9144">
                <a:solidFill>
                  <a:srgbClr val="4A7EBB"/>
                </a:solidFill>
              </a:ln>
            </p:spPr>
            <p:txBody>
              <a:bodyPr wrap="square" lIns="0" tIns="0" rIns="0" bIns="0" rtlCol="0"/>
              <a:lstStyle/>
              <a:p>
                <a:endParaRPr/>
              </a:p>
            </p:txBody>
          </p:sp>
          <p:sp>
            <p:nvSpPr>
              <p:cNvPr id="39" name="object 9">
                <a:extLst>
                  <a:ext uri="{FF2B5EF4-FFF2-40B4-BE49-F238E27FC236}">
                    <a16:creationId xmlns:a16="http://schemas.microsoft.com/office/drawing/2014/main" id="{4800E791-A50C-460F-A5BA-40DD7630EB2A}"/>
                  </a:ext>
                </a:extLst>
              </p:cNvPr>
              <p:cNvSpPr txBox="1"/>
              <p:nvPr/>
            </p:nvSpPr>
            <p:spPr>
              <a:xfrm>
                <a:off x="1580228" y="2430480"/>
                <a:ext cx="1071880" cy="1231106"/>
              </a:xfrm>
              <a:prstGeom prst="rect">
                <a:avLst/>
              </a:prstGeom>
            </p:spPr>
            <p:txBody>
              <a:bodyPr vert="horz" wrap="square" lIns="0" tIns="0" rIns="0" bIns="0" rtlCol="0">
                <a:spAutoFit/>
              </a:bodyPr>
              <a:lstStyle/>
              <a:p>
                <a:pPr marL="12065" marR="5080" indent="635" algn="ctr">
                  <a:lnSpc>
                    <a:spcPct val="100000"/>
                  </a:lnSpc>
                </a:pPr>
                <a:r>
                  <a:rPr lang="zh-CN" altLang="en-US" sz="2000" spc="-15" dirty="0">
                    <a:solidFill>
                      <a:srgbClr val="FFFFFF"/>
                    </a:solidFill>
                    <a:latin typeface="Times New Roman"/>
                    <a:cs typeface="Times New Roman"/>
                  </a:rPr>
                  <a:t>基金申请提交至加州食品与农业局</a:t>
                </a:r>
                <a:endParaRPr sz="2000" dirty="0">
                  <a:latin typeface="Times New Roman"/>
                  <a:cs typeface="Times New Roman"/>
                </a:endParaRPr>
              </a:p>
            </p:txBody>
          </p:sp>
          <p:sp>
            <p:nvSpPr>
              <p:cNvPr id="40" name="object 10">
                <a:extLst>
                  <a:ext uri="{FF2B5EF4-FFF2-40B4-BE49-F238E27FC236}">
                    <a16:creationId xmlns:a16="http://schemas.microsoft.com/office/drawing/2014/main" id="{97AB5872-CF77-4304-B5D9-A2D49495FE09}"/>
                  </a:ext>
                </a:extLst>
              </p:cNvPr>
              <p:cNvSpPr/>
              <p:nvPr/>
            </p:nvSpPr>
            <p:spPr>
              <a:xfrm>
                <a:off x="3044951" y="4507991"/>
                <a:ext cx="1981199" cy="1042415"/>
              </a:xfrm>
              <a:prstGeom prst="rect">
                <a:avLst/>
              </a:prstGeom>
              <a:blipFill>
                <a:blip r:embed="rId25" cstate="print"/>
                <a:stretch>
                  <a:fillRect/>
                </a:stretch>
              </a:blipFill>
            </p:spPr>
            <p:txBody>
              <a:bodyPr wrap="square" lIns="0" tIns="0" rIns="0" bIns="0" rtlCol="0"/>
              <a:lstStyle/>
              <a:p>
                <a:endParaRPr/>
              </a:p>
            </p:txBody>
          </p:sp>
          <p:sp>
            <p:nvSpPr>
              <p:cNvPr id="41" name="object 15">
                <a:extLst>
                  <a:ext uri="{FF2B5EF4-FFF2-40B4-BE49-F238E27FC236}">
                    <a16:creationId xmlns:a16="http://schemas.microsoft.com/office/drawing/2014/main" id="{3DB99508-1A12-46FC-9513-C2CFD39DD088}"/>
                  </a:ext>
                </a:extLst>
              </p:cNvPr>
              <p:cNvSpPr txBox="1"/>
              <p:nvPr/>
            </p:nvSpPr>
            <p:spPr>
              <a:xfrm>
                <a:off x="3171705" y="4859330"/>
                <a:ext cx="1623145" cy="307777"/>
              </a:xfrm>
              <a:prstGeom prst="rect">
                <a:avLst/>
              </a:prstGeom>
            </p:spPr>
            <p:txBody>
              <a:bodyPr vert="horz" wrap="square" lIns="0" tIns="0" rIns="0" bIns="0" rtlCol="0">
                <a:spAutoFit/>
              </a:bodyPr>
              <a:lstStyle/>
              <a:p>
                <a:pPr marL="12700" marR="5080" indent="635" algn="ctr">
                  <a:lnSpc>
                    <a:spcPct val="100000"/>
                  </a:lnSpc>
                </a:pPr>
                <a:r>
                  <a:rPr lang="zh-CN" altLang="en-US" sz="2000" spc="5" dirty="0">
                    <a:solidFill>
                      <a:srgbClr val="FFFFFF"/>
                    </a:solidFill>
                    <a:latin typeface="Times New Roman"/>
                    <a:cs typeface="Times New Roman"/>
                  </a:rPr>
                  <a:t>启动拨款协议</a:t>
                </a:r>
                <a:endParaRPr sz="2000" dirty="0">
                  <a:latin typeface="Times New Roman"/>
                  <a:cs typeface="Times New Roman"/>
                </a:endParaRPr>
              </a:p>
            </p:txBody>
          </p:sp>
          <p:sp>
            <p:nvSpPr>
              <p:cNvPr id="42" name="object 20">
                <a:extLst>
                  <a:ext uri="{FF2B5EF4-FFF2-40B4-BE49-F238E27FC236}">
                    <a16:creationId xmlns:a16="http://schemas.microsoft.com/office/drawing/2014/main" id="{42E06A42-240E-4D07-B554-731B08B04F04}"/>
                  </a:ext>
                </a:extLst>
              </p:cNvPr>
              <p:cNvSpPr txBox="1"/>
              <p:nvPr/>
            </p:nvSpPr>
            <p:spPr>
              <a:xfrm>
                <a:off x="6940368" y="3064944"/>
                <a:ext cx="1597660" cy="553998"/>
              </a:xfrm>
              <a:prstGeom prst="rect">
                <a:avLst/>
              </a:prstGeom>
            </p:spPr>
            <p:txBody>
              <a:bodyPr vert="horz" wrap="square" lIns="0" tIns="0" rIns="0" bIns="0" rtlCol="0">
                <a:spAutoFit/>
              </a:bodyPr>
              <a:lstStyle/>
              <a:p>
                <a:pPr marL="12065" marR="5080" algn="ctr">
                  <a:lnSpc>
                    <a:spcPct val="100000"/>
                  </a:lnSpc>
                </a:pPr>
                <a:r>
                  <a:rPr lang="zh-CN" altLang="en-US" dirty="0">
                    <a:solidFill>
                      <a:schemeClr val="bg1"/>
                    </a:solidFill>
                  </a:rPr>
                  <a:t>通知获得奖励的成功申请者</a:t>
                </a:r>
                <a:endParaRPr sz="1400" dirty="0">
                  <a:solidFill>
                    <a:schemeClr val="bg1"/>
                  </a:solidFill>
                  <a:latin typeface="Times New Roman"/>
                  <a:cs typeface="Times New Roman"/>
                </a:endParaRPr>
              </a:p>
            </p:txBody>
          </p:sp>
          <p:sp>
            <p:nvSpPr>
              <p:cNvPr id="43" name="object 25">
                <a:extLst>
                  <a:ext uri="{FF2B5EF4-FFF2-40B4-BE49-F238E27FC236}">
                    <a16:creationId xmlns:a16="http://schemas.microsoft.com/office/drawing/2014/main" id="{0A927377-9C15-4951-9343-EF0B95F0CC19}"/>
                  </a:ext>
                </a:extLst>
              </p:cNvPr>
              <p:cNvSpPr/>
              <p:nvPr/>
            </p:nvSpPr>
            <p:spPr>
              <a:xfrm>
                <a:off x="3133344" y="2189993"/>
                <a:ext cx="1423670" cy="1548765"/>
              </a:xfrm>
              <a:custGeom>
                <a:avLst/>
                <a:gdLst/>
                <a:ahLst/>
                <a:cxnLst/>
                <a:rect l="l" t="t" r="r" b="b"/>
                <a:pathLst>
                  <a:path w="1423670" h="1548764">
                    <a:moveTo>
                      <a:pt x="0" y="237236"/>
                    </a:moveTo>
                    <a:lnTo>
                      <a:pt x="3104" y="198754"/>
                    </a:lnTo>
                    <a:lnTo>
                      <a:pt x="18642" y="144891"/>
                    </a:lnTo>
                    <a:lnTo>
                      <a:pt x="45771" y="97125"/>
                    </a:lnTo>
                    <a:lnTo>
                      <a:pt x="82843" y="57105"/>
                    </a:lnTo>
                    <a:lnTo>
                      <a:pt x="128210" y="26479"/>
                    </a:lnTo>
                    <a:lnTo>
                      <a:pt x="180224" y="6894"/>
                    </a:lnTo>
                    <a:lnTo>
                      <a:pt x="237236" y="0"/>
                    </a:lnTo>
                    <a:lnTo>
                      <a:pt x="1186180" y="0"/>
                    </a:lnTo>
                    <a:lnTo>
                      <a:pt x="1224661" y="3104"/>
                    </a:lnTo>
                    <a:lnTo>
                      <a:pt x="1278524" y="18642"/>
                    </a:lnTo>
                    <a:lnTo>
                      <a:pt x="1326290" y="45771"/>
                    </a:lnTo>
                    <a:lnTo>
                      <a:pt x="1366310" y="82843"/>
                    </a:lnTo>
                    <a:lnTo>
                      <a:pt x="1396936" y="128210"/>
                    </a:lnTo>
                    <a:lnTo>
                      <a:pt x="1416521" y="180224"/>
                    </a:lnTo>
                    <a:lnTo>
                      <a:pt x="1423416" y="237236"/>
                    </a:lnTo>
                    <a:lnTo>
                      <a:pt x="1423416" y="1311135"/>
                    </a:lnTo>
                    <a:lnTo>
                      <a:pt x="1420311" y="1349617"/>
                    </a:lnTo>
                    <a:lnTo>
                      <a:pt x="1404773" y="1403481"/>
                    </a:lnTo>
                    <a:lnTo>
                      <a:pt x="1377644" y="1451250"/>
                    </a:lnTo>
                    <a:lnTo>
                      <a:pt x="1340572" y="1491273"/>
                    </a:lnTo>
                    <a:lnTo>
                      <a:pt x="1295205" y="1521902"/>
                    </a:lnTo>
                    <a:lnTo>
                      <a:pt x="1243191" y="1541488"/>
                    </a:lnTo>
                    <a:lnTo>
                      <a:pt x="1186180" y="1548384"/>
                    </a:lnTo>
                    <a:lnTo>
                      <a:pt x="237236" y="1548384"/>
                    </a:lnTo>
                    <a:lnTo>
                      <a:pt x="198754" y="1545278"/>
                    </a:lnTo>
                    <a:lnTo>
                      <a:pt x="144891" y="1529739"/>
                    </a:lnTo>
                    <a:lnTo>
                      <a:pt x="97125" y="1502607"/>
                    </a:lnTo>
                    <a:lnTo>
                      <a:pt x="57105" y="1465533"/>
                    </a:lnTo>
                    <a:lnTo>
                      <a:pt x="26479" y="1420163"/>
                    </a:lnTo>
                    <a:lnTo>
                      <a:pt x="6894" y="1368147"/>
                    </a:lnTo>
                    <a:lnTo>
                      <a:pt x="0" y="1311135"/>
                    </a:lnTo>
                    <a:lnTo>
                      <a:pt x="0" y="237236"/>
                    </a:lnTo>
                    <a:close/>
                  </a:path>
                </a:pathLst>
              </a:custGeom>
              <a:ln w="9144">
                <a:solidFill>
                  <a:srgbClr val="4A7EBB"/>
                </a:solidFill>
              </a:ln>
            </p:spPr>
            <p:txBody>
              <a:bodyPr wrap="square" lIns="0" tIns="0" rIns="0" bIns="0" rtlCol="0"/>
              <a:lstStyle/>
              <a:p>
                <a:endParaRPr/>
              </a:p>
            </p:txBody>
          </p:sp>
          <p:sp>
            <p:nvSpPr>
              <p:cNvPr id="44" name="object 26">
                <a:extLst>
                  <a:ext uri="{FF2B5EF4-FFF2-40B4-BE49-F238E27FC236}">
                    <a16:creationId xmlns:a16="http://schemas.microsoft.com/office/drawing/2014/main" id="{039C3C5B-EB7C-4BD7-9F6A-91285C58B1E8}"/>
                  </a:ext>
                </a:extLst>
              </p:cNvPr>
              <p:cNvSpPr txBox="1"/>
              <p:nvPr/>
            </p:nvSpPr>
            <p:spPr>
              <a:xfrm>
                <a:off x="3224587" y="2741554"/>
                <a:ext cx="1242060" cy="307777"/>
              </a:xfrm>
              <a:prstGeom prst="rect">
                <a:avLst/>
              </a:prstGeom>
            </p:spPr>
            <p:txBody>
              <a:bodyPr vert="horz" wrap="square" lIns="0" tIns="0" rIns="0" bIns="0" rtlCol="0">
                <a:spAutoFit/>
              </a:bodyPr>
              <a:lstStyle/>
              <a:p>
                <a:pPr marL="344805" marR="5080" indent="-332740" algn="ctr">
                  <a:lnSpc>
                    <a:spcPct val="100000"/>
                  </a:lnSpc>
                </a:pPr>
                <a:r>
                  <a:rPr lang="zh-CN" altLang="en-US" sz="2000" spc="-15" dirty="0">
                    <a:solidFill>
                      <a:srgbClr val="FFFFFF"/>
                    </a:solidFill>
                    <a:latin typeface="Times New Roman"/>
                    <a:cs typeface="Times New Roman"/>
                  </a:rPr>
                  <a:t>行政审查</a:t>
                </a:r>
                <a:endParaRPr sz="2000" dirty="0">
                  <a:latin typeface="Times New Roman"/>
                  <a:cs typeface="Times New Roman"/>
                </a:endParaRPr>
              </a:p>
            </p:txBody>
          </p:sp>
          <p:sp>
            <p:nvSpPr>
              <p:cNvPr id="45" name="object 28">
                <a:extLst>
                  <a:ext uri="{FF2B5EF4-FFF2-40B4-BE49-F238E27FC236}">
                    <a16:creationId xmlns:a16="http://schemas.microsoft.com/office/drawing/2014/main" id="{2C7938BF-F641-4596-848B-78BB3EF10264}"/>
                  </a:ext>
                </a:extLst>
              </p:cNvPr>
              <p:cNvSpPr/>
              <p:nvPr/>
            </p:nvSpPr>
            <p:spPr>
              <a:xfrm>
                <a:off x="4898135" y="2178756"/>
                <a:ext cx="1426238" cy="1538280"/>
              </a:xfrm>
              <a:prstGeom prst="rect">
                <a:avLst/>
              </a:prstGeom>
              <a:blipFill>
                <a:blip r:embed="rId26" cstate="print"/>
                <a:stretch>
                  <a:fillRect/>
                </a:stretch>
              </a:blipFill>
            </p:spPr>
            <p:txBody>
              <a:bodyPr wrap="square" lIns="0" tIns="0" rIns="0" bIns="0" rtlCol="0"/>
              <a:lstStyle/>
              <a:p>
                <a:endParaRPr/>
              </a:p>
            </p:txBody>
          </p:sp>
          <p:sp>
            <p:nvSpPr>
              <p:cNvPr id="46" name="object 30">
                <a:extLst>
                  <a:ext uri="{FF2B5EF4-FFF2-40B4-BE49-F238E27FC236}">
                    <a16:creationId xmlns:a16="http://schemas.microsoft.com/office/drawing/2014/main" id="{DAE9DD2C-EC18-4F21-9821-D3F25862CB69}"/>
                  </a:ext>
                </a:extLst>
              </p:cNvPr>
              <p:cNvSpPr txBox="1"/>
              <p:nvPr/>
            </p:nvSpPr>
            <p:spPr>
              <a:xfrm>
                <a:off x="5182041" y="2730515"/>
                <a:ext cx="1002616" cy="307777"/>
              </a:xfrm>
              <a:prstGeom prst="rect">
                <a:avLst/>
              </a:prstGeom>
            </p:spPr>
            <p:txBody>
              <a:bodyPr vert="horz" wrap="square" lIns="0" tIns="0" rIns="0" bIns="0" rtlCol="0">
                <a:spAutoFit/>
              </a:bodyPr>
              <a:lstStyle/>
              <a:p>
                <a:pPr marL="94615" marR="5080" indent="-82550">
                  <a:lnSpc>
                    <a:spcPct val="100000"/>
                  </a:lnSpc>
                </a:pPr>
                <a:r>
                  <a:rPr lang="zh-CN" altLang="en-US" sz="2000" spc="-125" dirty="0">
                    <a:solidFill>
                      <a:srgbClr val="FFFFFF"/>
                    </a:solidFill>
                    <a:latin typeface="Times New Roman"/>
                    <a:cs typeface="Times New Roman"/>
                  </a:rPr>
                  <a:t>技术审查</a:t>
                </a:r>
                <a:endParaRPr sz="2000" dirty="0">
                  <a:latin typeface="Times New Roman"/>
                  <a:cs typeface="Times New Roman"/>
                </a:endParaRPr>
              </a:p>
            </p:txBody>
          </p:sp>
          <p:sp>
            <p:nvSpPr>
              <p:cNvPr id="47" name="object 35">
                <a:extLst>
                  <a:ext uri="{FF2B5EF4-FFF2-40B4-BE49-F238E27FC236}">
                    <a16:creationId xmlns:a16="http://schemas.microsoft.com/office/drawing/2014/main" id="{B9538870-4A0B-4086-B80C-4EDA0FC0C9EB}"/>
                  </a:ext>
                </a:extLst>
              </p:cNvPr>
              <p:cNvSpPr txBox="1"/>
              <p:nvPr/>
            </p:nvSpPr>
            <p:spPr>
              <a:xfrm>
                <a:off x="6780789" y="2087173"/>
                <a:ext cx="1746885" cy="553998"/>
              </a:xfrm>
              <a:prstGeom prst="rect">
                <a:avLst/>
              </a:prstGeom>
            </p:spPr>
            <p:txBody>
              <a:bodyPr vert="horz" wrap="square" lIns="0" tIns="0" rIns="0" bIns="0" rtlCol="0">
                <a:spAutoFit/>
              </a:bodyPr>
              <a:lstStyle/>
              <a:p>
                <a:pPr marL="12700" marR="5080" algn="ctr">
                  <a:lnSpc>
                    <a:spcPct val="100000"/>
                  </a:lnSpc>
                </a:pPr>
                <a:r>
                  <a:rPr lang="zh-CN" altLang="en-US" dirty="0">
                    <a:solidFill>
                      <a:schemeClr val="bg1"/>
                    </a:solidFill>
                  </a:rPr>
                  <a:t>通知未获得基金者并提供意见</a:t>
                </a:r>
                <a:endParaRPr sz="1400" dirty="0">
                  <a:solidFill>
                    <a:schemeClr val="bg1"/>
                  </a:solidFill>
                  <a:latin typeface="Times New Roman"/>
                  <a:cs typeface="Times New Roman"/>
                </a:endParaRPr>
              </a:p>
            </p:txBody>
          </p:sp>
          <p:sp>
            <p:nvSpPr>
              <p:cNvPr id="48" name="object 37">
                <a:extLst>
                  <a:ext uri="{FF2B5EF4-FFF2-40B4-BE49-F238E27FC236}">
                    <a16:creationId xmlns:a16="http://schemas.microsoft.com/office/drawing/2014/main" id="{D83F8931-D4F1-4B4D-8D8D-D9DAABD475A7}"/>
                  </a:ext>
                </a:extLst>
              </p:cNvPr>
              <p:cNvSpPr/>
              <p:nvPr/>
            </p:nvSpPr>
            <p:spPr>
              <a:xfrm>
                <a:off x="2849117" y="2964942"/>
                <a:ext cx="259715" cy="0"/>
              </a:xfrm>
              <a:custGeom>
                <a:avLst/>
                <a:gdLst/>
                <a:ahLst/>
                <a:cxnLst/>
                <a:rect l="l" t="t" r="r" b="b"/>
                <a:pathLst>
                  <a:path w="259714">
                    <a:moveTo>
                      <a:pt x="0" y="0"/>
                    </a:moveTo>
                    <a:lnTo>
                      <a:pt x="259435" y="0"/>
                    </a:lnTo>
                  </a:path>
                </a:pathLst>
              </a:custGeom>
              <a:ln w="25908">
                <a:solidFill>
                  <a:srgbClr val="4F81BD"/>
                </a:solidFill>
              </a:ln>
            </p:spPr>
            <p:txBody>
              <a:bodyPr wrap="square" lIns="0" tIns="0" rIns="0" bIns="0" rtlCol="0"/>
              <a:lstStyle/>
              <a:p>
                <a:endParaRPr/>
              </a:p>
            </p:txBody>
          </p:sp>
          <p:sp>
            <p:nvSpPr>
              <p:cNvPr id="49" name="object 39">
                <a:extLst>
                  <a:ext uri="{FF2B5EF4-FFF2-40B4-BE49-F238E27FC236}">
                    <a16:creationId xmlns:a16="http://schemas.microsoft.com/office/drawing/2014/main" id="{AABF9264-83E9-4A25-BC18-5D1F307D7487}"/>
                  </a:ext>
                </a:extLst>
              </p:cNvPr>
              <p:cNvSpPr/>
              <p:nvPr/>
            </p:nvSpPr>
            <p:spPr>
              <a:xfrm>
                <a:off x="4514087" y="2816351"/>
                <a:ext cx="544067" cy="315467"/>
              </a:xfrm>
              <a:prstGeom prst="rect">
                <a:avLst/>
              </a:prstGeom>
              <a:blipFill>
                <a:blip r:embed="rId27" cstate="print"/>
                <a:stretch>
                  <a:fillRect/>
                </a:stretch>
              </a:blipFill>
            </p:spPr>
            <p:txBody>
              <a:bodyPr wrap="square" lIns="0" tIns="0" rIns="0" bIns="0" rtlCol="0"/>
              <a:lstStyle/>
              <a:p>
                <a:endParaRPr/>
              </a:p>
            </p:txBody>
          </p:sp>
          <p:sp>
            <p:nvSpPr>
              <p:cNvPr id="50" name="object 43">
                <a:extLst>
                  <a:ext uri="{FF2B5EF4-FFF2-40B4-BE49-F238E27FC236}">
                    <a16:creationId xmlns:a16="http://schemas.microsoft.com/office/drawing/2014/main" id="{FC6DF312-D37D-471D-9786-BBE8CA9DC9B2}"/>
                  </a:ext>
                </a:extLst>
              </p:cNvPr>
              <p:cNvSpPr/>
              <p:nvPr/>
            </p:nvSpPr>
            <p:spPr>
              <a:xfrm>
                <a:off x="6278117" y="2411778"/>
                <a:ext cx="443865" cy="542925"/>
              </a:xfrm>
              <a:custGeom>
                <a:avLst/>
                <a:gdLst/>
                <a:ahLst/>
                <a:cxnLst/>
                <a:rect l="l" t="t" r="r" b="b"/>
                <a:pathLst>
                  <a:path w="443865" h="542925">
                    <a:moveTo>
                      <a:pt x="0" y="542518"/>
                    </a:moveTo>
                    <a:lnTo>
                      <a:pt x="443585" y="0"/>
                    </a:lnTo>
                  </a:path>
                </a:pathLst>
              </a:custGeom>
              <a:ln w="25908">
                <a:solidFill>
                  <a:srgbClr val="4F81BD"/>
                </a:solidFill>
              </a:ln>
            </p:spPr>
            <p:txBody>
              <a:bodyPr wrap="square" lIns="0" tIns="0" rIns="0" bIns="0" rtlCol="0"/>
              <a:lstStyle/>
              <a:p>
                <a:endParaRPr/>
              </a:p>
            </p:txBody>
          </p:sp>
          <p:sp>
            <p:nvSpPr>
              <p:cNvPr id="51" name="object 46">
                <a:extLst>
                  <a:ext uri="{FF2B5EF4-FFF2-40B4-BE49-F238E27FC236}">
                    <a16:creationId xmlns:a16="http://schemas.microsoft.com/office/drawing/2014/main" id="{142C8184-3AC1-490E-86BC-78A903F4FE9E}"/>
                  </a:ext>
                </a:extLst>
              </p:cNvPr>
              <p:cNvSpPr/>
              <p:nvPr/>
            </p:nvSpPr>
            <p:spPr>
              <a:xfrm>
                <a:off x="6278117" y="2954273"/>
                <a:ext cx="524510" cy="400050"/>
              </a:xfrm>
              <a:custGeom>
                <a:avLst/>
                <a:gdLst/>
                <a:ahLst/>
                <a:cxnLst/>
                <a:rect l="l" t="t" r="r" b="b"/>
                <a:pathLst>
                  <a:path w="524509" h="400050">
                    <a:moveTo>
                      <a:pt x="0" y="0"/>
                    </a:moveTo>
                    <a:lnTo>
                      <a:pt x="524268" y="399834"/>
                    </a:lnTo>
                  </a:path>
                </a:pathLst>
              </a:custGeom>
              <a:ln w="25908">
                <a:solidFill>
                  <a:srgbClr val="4F81BD"/>
                </a:solidFill>
              </a:ln>
            </p:spPr>
            <p:txBody>
              <a:bodyPr wrap="square" lIns="0" tIns="0" rIns="0" bIns="0" rtlCol="0"/>
              <a:lstStyle/>
              <a:p>
                <a:endParaRPr/>
              </a:p>
            </p:txBody>
          </p:sp>
          <p:sp>
            <p:nvSpPr>
              <p:cNvPr id="52" name="object 49">
                <a:extLst>
                  <a:ext uri="{FF2B5EF4-FFF2-40B4-BE49-F238E27FC236}">
                    <a16:creationId xmlns:a16="http://schemas.microsoft.com/office/drawing/2014/main" id="{F4793DB8-A291-41FD-B1CB-638DB072BBEF}"/>
                  </a:ext>
                </a:extLst>
              </p:cNvPr>
              <p:cNvSpPr/>
              <p:nvPr/>
            </p:nvSpPr>
            <p:spPr>
              <a:xfrm>
                <a:off x="5005323" y="3726941"/>
                <a:ext cx="2879725" cy="1323340"/>
              </a:xfrm>
              <a:custGeom>
                <a:avLst/>
                <a:gdLst/>
                <a:ahLst/>
                <a:cxnLst/>
                <a:rect l="l" t="t" r="r" b="b"/>
                <a:pathLst>
                  <a:path w="2879725" h="1323339">
                    <a:moveTo>
                      <a:pt x="2879166" y="0"/>
                    </a:moveTo>
                    <a:lnTo>
                      <a:pt x="2879166" y="1323022"/>
                    </a:lnTo>
                    <a:lnTo>
                      <a:pt x="0" y="1323022"/>
                    </a:lnTo>
                  </a:path>
                </a:pathLst>
              </a:custGeom>
              <a:ln w="25908">
                <a:solidFill>
                  <a:srgbClr val="4F81BD"/>
                </a:solidFill>
              </a:ln>
            </p:spPr>
            <p:txBody>
              <a:bodyPr wrap="square" lIns="0" tIns="0" rIns="0" bIns="0" rtlCol="0"/>
              <a:lstStyle/>
              <a:p>
                <a:endParaRPr/>
              </a:p>
            </p:txBody>
          </p:sp>
        </p:grpSp>
        <p:sp>
          <p:nvSpPr>
            <p:cNvPr id="53" name="object 50">
              <a:extLst>
                <a:ext uri="{FF2B5EF4-FFF2-40B4-BE49-F238E27FC236}">
                  <a16:creationId xmlns:a16="http://schemas.microsoft.com/office/drawing/2014/main" id="{71D36C05-46A1-49BC-9554-F3F63020AD16}"/>
                </a:ext>
              </a:extLst>
            </p:cNvPr>
            <p:cNvSpPr/>
            <p:nvPr/>
          </p:nvSpPr>
          <p:spPr>
            <a:xfrm>
              <a:off x="5005318" y="5004622"/>
              <a:ext cx="78105" cy="90805"/>
            </a:xfrm>
            <a:custGeom>
              <a:avLst/>
              <a:gdLst/>
              <a:ahLst/>
              <a:cxnLst/>
              <a:rect l="l" t="t" r="r" b="b"/>
              <a:pathLst>
                <a:path w="78104" h="90804">
                  <a:moveTo>
                    <a:pt x="77724" y="90678"/>
                  </a:moveTo>
                  <a:lnTo>
                    <a:pt x="0" y="45339"/>
                  </a:lnTo>
                  <a:lnTo>
                    <a:pt x="77724" y="0"/>
                  </a:lnTo>
                </a:path>
              </a:pathLst>
            </a:custGeom>
            <a:ln w="25908">
              <a:solidFill>
                <a:srgbClr val="4F81BD"/>
              </a:solidFill>
            </a:ln>
          </p:spPr>
          <p:txBody>
            <a:bodyPr wrap="square" lIns="0" tIns="0" rIns="0" bIns="0" rtlCol="0"/>
            <a:lstStyle/>
            <a:p>
              <a:endParaRPr/>
            </a:p>
          </p:txBody>
        </p:sp>
      </p:grpSp>
      <p:pic>
        <p:nvPicPr>
          <p:cNvPr id="4" name="Picture 3">
            <a:extLst>
              <a:ext uri="{FF2B5EF4-FFF2-40B4-BE49-F238E27FC236}">
                <a16:creationId xmlns:a16="http://schemas.microsoft.com/office/drawing/2014/main" id="{71A84D25-6279-40A6-B620-2C505F8B1335}"/>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12964" y="4416514"/>
            <a:ext cx="1486658" cy="1225367"/>
          </a:xfrm>
          <a:prstGeom prst="rect">
            <a:avLst/>
          </a:prstGeom>
        </p:spPr>
      </p:pic>
    </p:spTree>
    <p:extLst>
      <p:ext uri="{BB962C8B-B14F-4D97-AF65-F5344CB8AC3E}">
        <p14:creationId xmlns:p14="http://schemas.microsoft.com/office/powerpoint/2010/main" val="2493847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F8115-1F4D-4A0C-B668-9E92E4C1860B}"/>
              </a:ext>
            </a:extLst>
          </p:cNvPr>
          <p:cNvSpPr>
            <a:spLocks noGrp="1"/>
          </p:cNvSpPr>
          <p:nvPr>
            <p:ph type="title"/>
          </p:nvPr>
        </p:nvSpPr>
        <p:spPr>
          <a:xfrm>
            <a:off x="507206" y="341489"/>
            <a:ext cx="8079581" cy="1137356"/>
          </a:xfrm>
        </p:spPr>
        <p:txBody>
          <a:bodyPr/>
          <a:lstStyle/>
          <a:p>
            <a:pPr algn="ctr"/>
            <a:r>
              <a:rPr lang="zh-CN" altLang="en-US" b="1" dirty="0"/>
              <a:t>申请附件</a:t>
            </a:r>
            <a:endParaRPr lang="en-US" b="1" dirty="0"/>
          </a:p>
        </p:txBody>
      </p:sp>
      <p:sp>
        <p:nvSpPr>
          <p:cNvPr id="3" name="Content Placeholder 2">
            <a:extLst>
              <a:ext uri="{FF2B5EF4-FFF2-40B4-BE49-F238E27FC236}">
                <a16:creationId xmlns:a16="http://schemas.microsoft.com/office/drawing/2014/main" id="{BBF1980D-E25F-4383-806C-B4C6C5C52C30}"/>
              </a:ext>
            </a:extLst>
          </p:cNvPr>
          <p:cNvSpPr>
            <a:spLocks noGrp="1"/>
          </p:cNvSpPr>
          <p:nvPr>
            <p:ph idx="1"/>
          </p:nvPr>
        </p:nvSpPr>
        <p:spPr>
          <a:xfrm>
            <a:off x="507206" y="1478845"/>
            <a:ext cx="8065294" cy="3766185"/>
          </a:xfrm>
        </p:spPr>
        <p:txBody>
          <a:bodyPr>
            <a:normAutofit fontScale="92500" lnSpcReduction="10000"/>
          </a:bodyPr>
          <a:lstStyle/>
          <a:p>
            <a:pPr>
              <a:buClr>
                <a:schemeClr val="accent2">
                  <a:lumMod val="75000"/>
                </a:schemeClr>
              </a:buClr>
              <a:buSzPct val="120000"/>
              <a:buFont typeface="Arial" panose="020B0604020202020204" pitchFamily="34" charset="0"/>
              <a:buChar char="•"/>
            </a:pPr>
            <a:r>
              <a:rPr lang="zh-CN" altLang="en-US" dirty="0"/>
              <a:t>方案设计</a:t>
            </a:r>
            <a:endParaRPr lang="en-US" dirty="0"/>
          </a:p>
          <a:p>
            <a:pPr>
              <a:buClr>
                <a:schemeClr val="accent2">
                  <a:lumMod val="75000"/>
                </a:schemeClr>
              </a:buClr>
              <a:buSzPct val="120000"/>
              <a:buFont typeface="Arial" panose="020B0604020202020204" pitchFamily="34" charset="0"/>
              <a:buChar char="•"/>
            </a:pPr>
            <a:r>
              <a:rPr lang="zh-CN" altLang="en-US" dirty="0"/>
              <a:t>完整的工程预算表</a:t>
            </a:r>
            <a:endParaRPr lang="en-US" altLang="zh-CN" dirty="0"/>
          </a:p>
          <a:p>
            <a:pPr>
              <a:buClr>
                <a:schemeClr val="accent2">
                  <a:lumMod val="75000"/>
                </a:schemeClr>
              </a:buClr>
              <a:buSzPct val="120000"/>
              <a:buFont typeface="Arial" panose="020B0604020202020204" pitchFamily="34" charset="0"/>
              <a:buChar char="•"/>
            </a:pPr>
            <a:r>
              <a:rPr lang="zh-CN" altLang="en-US" dirty="0"/>
              <a:t>太阳能系统报价（如果申请的是太阳能系统）</a:t>
            </a:r>
            <a:endParaRPr lang="en-US" altLang="zh-CN" dirty="0"/>
          </a:p>
          <a:p>
            <a:pPr>
              <a:buClr>
                <a:schemeClr val="accent2">
                  <a:lumMod val="75000"/>
                </a:schemeClr>
              </a:buClr>
              <a:buSzPct val="120000"/>
              <a:buFont typeface="Arial" panose="020B0604020202020204" pitchFamily="34" charset="0"/>
              <a:buChar char="•"/>
            </a:pPr>
            <a:r>
              <a:rPr lang="zh-CN" altLang="en-US" dirty="0"/>
              <a:t>完整的</a:t>
            </a:r>
            <a:r>
              <a:rPr lang="en-US" altLang="zh-CN" dirty="0"/>
              <a:t>SWEEP</a:t>
            </a:r>
            <a:r>
              <a:rPr lang="zh-CN" altLang="en-US" dirty="0"/>
              <a:t>灌溉系统节水评估工具</a:t>
            </a:r>
            <a:endParaRPr lang="en-US" dirty="0"/>
          </a:p>
          <a:p>
            <a:pPr>
              <a:buClr>
                <a:schemeClr val="accent2">
                  <a:lumMod val="75000"/>
                </a:schemeClr>
              </a:buClr>
              <a:buSzPct val="120000"/>
              <a:buFont typeface="Arial" panose="020B0604020202020204" pitchFamily="34" charset="0"/>
              <a:buChar char="•"/>
            </a:pPr>
            <a:r>
              <a:rPr lang="zh-CN" altLang="en-US" dirty="0"/>
              <a:t>完整的空气资源委员会温室气体计算工具</a:t>
            </a:r>
            <a:endParaRPr lang="en-US" dirty="0"/>
          </a:p>
          <a:p>
            <a:pPr>
              <a:lnSpc>
                <a:spcPct val="110000"/>
              </a:lnSpc>
              <a:buClr>
                <a:schemeClr val="accent2">
                  <a:lumMod val="75000"/>
                </a:schemeClr>
              </a:buClr>
              <a:buSzPct val="120000"/>
              <a:buFont typeface="Arial" panose="020B0604020202020204" pitchFamily="34" charset="0"/>
              <a:buChar char="•"/>
            </a:pPr>
            <a:r>
              <a:rPr lang="zh-CN" altLang="en-US" dirty="0">
                <a:solidFill>
                  <a:srgbClr val="434343"/>
                </a:solidFill>
                <a:latin typeface="Arial" panose="020B0604020202020204" pitchFamily="34" charset="0"/>
              </a:rPr>
              <a:t>任何受项目影响的水泵连续十二个月的温室气体排放基准文件</a:t>
            </a:r>
            <a:r>
              <a:rPr lang="en-US" altLang="zh-CN" dirty="0">
                <a:solidFill>
                  <a:srgbClr val="434343"/>
                </a:solidFill>
                <a:latin typeface="Arial" panose="020B0604020202020204" pitchFamily="34" charset="0"/>
              </a:rPr>
              <a:t>(</a:t>
            </a:r>
            <a:r>
              <a:rPr lang="zh-CN" altLang="en-US" dirty="0">
                <a:solidFill>
                  <a:srgbClr val="434343"/>
                </a:solidFill>
                <a:latin typeface="Arial" panose="020B0604020202020204" pitchFamily="34" charset="0"/>
              </a:rPr>
              <a:t>例如，燃料收据或费用账单</a:t>
            </a:r>
            <a:r>
              <a:rPr lang="en-US" altLang="zh-CN" dirty="0">
                <a:solidFill>
                  <a:srgbClr val="434343"/>
                </a:solidFill>
                <a:latin typeface="Arial" panose="020B0604020202020204" pitchFamily="34" charset="0"/>
              </a:rPr>
              <a:t>)</a:t>
            </a:r>
            <a:endParaRPr lang="en-US" dirty="0"/>
          </a:p>
          <a:p>
            <a:pPr>
              <a:lnSpc>
                <a:spcPct val="110000"/>
              </a:lnSpc>
              <a:buClr>
                <a:schemeClr val="accent2">
                  <a:lumMod val="75000"/>
                </a:schemeClr>
              </a:buClr>
              <a:buSzPct val="120000"/>
              <a:buFont typeface="Arial" panose="020B0604020202020204" pitchFamily="34" charset="0"/>
              <a:buChar char="•"/>
            </a:pPr>
            <a:r>
              <a:rPr lang="zh-CN" altLang="en-US" dirty="0"/>
              <a:t>空气资源委员会量化方法所要求的水泵效率测试和水泵规格文档。</a:t>
            </a:r>
            <a:endParaRPr lang="en-US" dirty="0"/>
          </a:p>
        </p:txBody>
      </p:sp>
      <p:pic>
        <p:nvPicPr>
          <p:cNvPr id="5" name="Picture 4">
            <a:extLst>
              <a:ext uri="{FF2B5EF4-FFF2-40B4-BE49-F238E27FC236}">
                <a16:creationId xmlns:a16="http://schemas.microsoft.com/office/drawing/2014/main" id="{5092CE7D-8695-4801-A110-0AE317CC3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0708" y="4965011"/>
            <a:ext cx="1723292" cy="1723292"/>
          </a:xfrm>
          <a:prstGeom prst="rect">
            <a:avLst/>
          </a:prstGeom>
        </p:spPr>
      </p:pic>
    </p:spTree>
    <p:extLst>
      <p:ext uri="{BB962C8B-B14F-4D97-AF65-F5344CB8AC3E}">
        <p14:creationId xmlns:p14="http://schemas.microsoft.com/office/powerpoint/2010/main" val="645624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DBE0-3D59-424E-BADC-4DEBE00074EE}"/>
              </a:ext>
            </a:extLst>
          </p:cNvPr>
          <p:cNvSpPr>
            <a:spLocks noGrp="1"/>
          </p:cNvSpPr>
          <p:nvPr>
            <p:ph type="title"/>
          </p:nvPr>
        </p:nvSpPr>
        <p:spPr>
          <a:xfrm>
            <a:off x="507206" y="149577"/>
            <a:ext cx="8079581" cy="1001889"/>
          </a:xfrm>
        </p:spPr>
        <p:txBody>
          <a:bodyPr/>
          <a:lstStyle/>
          <a:p>
            <a:pPr algn="ctr"/>
            <a:r>
              <a:rPr lang="zh-CN" altLang="en-US" b="1" dirty="0"/>
              <a:t>方案设计</a:t>
            </a:r>
            <a:endParaRPr lang="en-US" b="1" dirty="0"/>
          </a:p>
        </p:txBody>
      </p:sp>
      <p:sp>
        <p:nvSpPr>
          <p:cNvPr id="3" name="Content Placeholder 2">
            <a:extLst>
              <a:ext uri="{FF2B5EF4-FFF2-40B4-BE49-F238E27FC236}">
                <a16:creationId xmlns:a16="http://schemas.microsoft.com/office/drawing/2014/main" id="{4EA177FD-D8CE-4EA3-A2C7-D7513159C129}"/>
              </a:ext>
            </a:extLst>
          </p:cNvPr>
          <p:cNvSpPr>
            <a:spLocks noGrp="1"/>
          </p:cNvSpPr>
          <p:nvPr>
            <p:ph idx="1"/>
          </p:nvPr>
        </p:nvSpPr>
        <p:spPr>
          <a:xfrm>
            <a:off x="507206" y="1485393"/>
            <a:ext cx="8065294" cy="3766185"/>
          </a:xfrm>
        </p:spPr>
        <p:txBody>
          <a:bodyPr>
            <a:normAutofit/>
          </a:bodyPr>
          <a:lstStyle/>
          <a:p>
            <a:pPr marL="0" indent="0">
              <a:buNone/>
            </a:pPr>
            <a:r>
              <a:rPr lang="zh-CN" altLang="en-US" dirty="0"/>
              <a:t>方案设计必须包含以下内容：</a:t>
            </a:r>
            <a:endParaRPr lang="en-US" dirty="0"/>
          </a:p>
          <a:p>
            <a:pPr>
              <a:buClr>
                <a:schemeClr val="accent2">
                  <a:lumMod val="75000"/>
                </a:schemeClr>
              </a:buClr>
              <a:buSzPct val="120000"/>
              <a:buFont typeface="Arial" panose="020B0604020202020204" pitchFamily="34" charset="0"/>
              <a:buChar char="•"/>
            </a:pPr>
            <a:r>
              <a:rPr lang="zh-CN" altLang="en-US" dirty="0"/>
              <a:t>标记的评估员的包裹号码；</a:t>
            </a:r>
            <a:endParaRPr lang="en-US" dirty="0"/>
          </a:p>
          <a:p>
            <a:pPr>
              <a:lnSpc>
                <a:spcPct val="100000"/>
              </a:lnSpc>
              <a:buClr>
                <a:schemeClr val="accent2">
                  <a:lumMod val="75000"/>
                </a:schemeClr>
              </a:buClr>
              <a:buSzPct val="120000"/>
              <a:buFont typeface="Arial" panose="020B0604020202020204" pitchFamily="34" charset="0"/>
              <a:buChar char="•"/>
            </a:pPr>
            <a:r>
              <a:rPr lang="zh-CN" altLang="en-US" dirty="0">
                <a:solidFill>
                  <a:srgbClr val="434343"/>
                </a:solidFill>
                <a:latin typeface="Arial" panose="020B0604020202020204" pitchFamily="34" charset="0"/>
              </a:rPr>
              <a:t>建议改进或已改进的基础设施和工艺技术的位置的详细示意图，包括灌溉管道、水库、泵和传感器；</a:t>
            </a:r>
            <a:r>
              <a:rPr lang="en-US" dirty="0"/>
              <a:t> </a:t>
            </a:r>
          </a:p>
          <a:p>
            <a:pPr>
              <a:buClr>
                <a:schemeClr val="accent2">
                  <a:lumMod val="75000"/>
                </a:schemeClr>
              </a:buClr>
              <a:buSzPct val="120000"/>
              <a:buFont typeface="Arial" panose="020B0604020202020204" pitchFamily="34" charset="0"/>
              <a:buChar char="•"/>
            </a:pPr>
            <a:r>
              <a:rPr lang="zh-CN" altLang="en-US" dirty="0">
                <a:solidFill>
                  <a:srgbClr val="434343"/>
                </a:solidFill>
                <a:latin typeface="Arial" panose="020B0604020202020204" pitchFamily="34" charset="0"/>
              </a:rPr>
              <a:t>相关的农业信息，如作物和灌溉系统的水分布均匀度值；</a:t>
            </a:r>
            <a:endParaRPr lang="en-US" dirty="0"/>
          </a:p>
          <a:p>
            <a:pPr>
              <a:buClr>
                <a:schemeClr val="accent2">
                  <a:lumMod val="75000"/>
                </a:schemeClr>
              </a:buClr>
              <a:buSzPct val="120000"/>
              <a:buFont typeface="Arial" panose="020B0604020202020204" pitchFamily="34" charset="0"/>
              <a:buChar char="•"/>
            </a:pPr>
            <a:r>
              <a:rPr lang="zh-CN" altLang="en-US" dirty="0">
                <a:solidFill>
                  <a:srgbClr val="434343"/>
                </a:solidFill>
                <a:latin typeface="Arial" panose="020B0604020202020204" pitchFamily="34" charset="0"/>
              </a:rPr>
              <a:t>使用航空影像软件</a:t>
            </a:r>
            <a:r>
              <a:rPr lang="en-US" altLang="zh-CN" dirty="0">
                <a:solidFill>
                  <a:srgbClr val="434343"/>
                </a:solidFill>
                <a:latin typeface="Arial" panose="020B0604020202020204" pitchFamily="34" charset="0"/>
              </a:rPr>
              <a:t>(</a:t>
            </a:r>
            <a:r>
              <a:rPr lang="zh-CN" altLang="en-US" dirty="0">
                <a:solidFill>
                  <a:srgbClr val="434343"/>
                </a:solidFill>
                <a:latin typeface="Arial" panose="020B0604020202020204" pitchFamily="34" charset="0"/>
              </a:rPr>
              <a:t>例如网上或电子地图工具</a:t>
            </a:r>
            <a:r>
              <a:rPr lang="en-US" altLang="zh-CN" dirty="0">
                <a:solidFill>
                  <a:srgbClr val="434343"/>
                </a:solidFill>
                <a:latin typeface="Arial" panose="020B0604020202020204" pitchFamily="34" charset="0"/>
              </a:rPr>
              <a:t>)</a:t>
            </a:r>
            <a:r>
              <a:rPr lang="zh-CN" altLang="en-US" dirty="0">
                <a:solidFill>
                  <a:srgbClr val="434343"/>
                </a:solidFill>
                <a:latin typeface="Arial" panose="020B0604020202020204" pitchFamily="34" charset="0"/>
              </a:rPr>
              <a:t>进行整体项目概述。</a:t>
            </a:r>
            <a:endParaRPr lang="en-US" dirty="0"/>
          </a:p>
          <a:p>
            <a:endParaRPr lang="en-US" dirty="0"/>
          </a:p>
        </p:txBody>
      </p:sp>
      <p:pic>
        <p:nvPicPr>
          <p:cNvPr id="5" name="Picture 4">
            <a:extLst>
              <a:ext uri="{FF2B5EF4-FFF2-40B4-BE49-F238E27FC236}">
                <a16:creationId xmlns:a16="http://schemas.microsoft.com/office/drawing/2014/main" id="{52D6C29D-89DD-4C6F-88ED-780C13E599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1517" y="4869852"/>
            <a:ext cx="3382483" cy="1988148"/>
          </a:xfrm>
          <a:prstGeom prst="rect">
            <a:avLst/>
          </a:prstGeom>
        </p:spPr>
      </p:pic>
    </p:spTree>
    <p:extLst>
      <p:ext uri="{BB962C8B-B14F-4D97-AF65-F5344CB8AC3E}">
        <p14:creationId xmlns:p14="http://schemas.microsoft.com/office/powerpoint/2010/main" val="415260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A1F6FC-2A67-4F3D-9274-24CFF0A4F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945" y="124376"/>
            <a:ext cx="6383117" cy="6437862"/>
          </a:xfrm>
          <a:prstGeom prst="rect">
            <a:avLst/>
          </a:prstGeom>
        </p:spPr>
      </p:pic>
      <p:cxnSp>
        <p:nvCxnSpPr>
          <p:cNvPr id="8" name="Straight Connector 7">
            <a:extLst>
              <a:ext uri="{FF2B5EF4-FFF2-40B4-BE49-F238E27FC236}">
                <a16:creationId xmlns:a16="http://schemas.microsoft.com/office/drawing/2014/main" id="{7BF234B4-9560-4C07-9018-4184293889EA}"/>
              </a:ext>
            </a:extLst>
          </p:cNvPr>
          <p:cNvCxnSpPr/>
          <p:nvPr/>
        </p:nvCxnSpPr>
        <p:spPr>
          <a:xfrm flipH="1">
            <a:off x="4007556" y="282222"/>
            <a:ext cx="79022" cy="48768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065659B-0FDF-4CCD-A088-7E22B6651087}"/>
              </a:ext>
            </a:extLst>
          </p:cNvPr>
          <p:cNvCxnSpPr>
            <a:cxnSpLocks/>
          </p:cNvCxnSpPr>
          <p:nvPr/>
        </p:nvCxnSpPr>
        <p:spPr>
          <a:xfrm>
            <a:off x="4086578" y="282222"/>
            <a:ext cx="3465689"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6F1B630-D259-4B2C-BB5A-6C3D93AF5FD2}"/>
              </a:ext>
            </a:extLst>
          </p:cNvPr>
          <p:cNvCxnSpPr>
            <a:cxnSpLocks/>
          </p:cNvCxnSpPr>
          <p:nvPr/>
        </p:nvCxnSpPr>
        <p:spPr>
          <a:xfrm flipH="1">
            <a:off x="7473244" y="282222"/>
            <a:ext cx="79023" cy="3973689"/>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118EDE-3C75-4817-96AB-668622DABBB8}"/>
              </a:ext>
            </a:extLst>
          </p:cNvPr>
          <p:cNvCxnSpPr/>
          <p:nvPr/>
        </p:nvCxnSpPr>
        <p:spPr>
          <a:xfrm flipH="1">
            <a:off x="6841067" y="4255911"/>
            <a:ext cx="63217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BAD98D-9A31-4E5D-A8C1-B520CBE2DD4F}"/>
              </a:ext>
            </a:extLst>
          </p:cNvPr>
          <p:cNvCxnSpPr/>
          <p:nvPr/>
        </p:nvCxnSpPr>
        <p:spPr>
          <a:xfrm flipH="1">
            <a:off x="6287911" y="4255911"/>
            <a:ext cx="508000" cy="58702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347D75-56E4-4C91-8C9F-5679A2CB2861}"/>
              </a:ext>
            </a:extLst>
          </p:cNvPr>
          <p:cNvCxnSpPr/>
          <p:nvPr/>
        </p:nvCxnSpPr>
        <p:spPr>
          <a:xfrm flipH="1">
            <a:off x="4007556" y="4842933"/>
            <a:ext cx="2269066" cy="31608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24AB730-31C1-4C17-BC64-481D4599A673}"/>
              </a:ext>
            </a:extLst>
          </p:cNvPr>
          <p:cNvSpPr txBox="1"/>
          <p:nvPr/>
        </p:nvSpPr>
        <p:spPr>
          <a:xfrm>
            <a:off x="4921956" y="440069"/>
            <a:ext cx="1919111" cy="1200329"/>
          </a:xfrm>
          <a:prstGeom prst="rect">
            <a:avLst/>
          </a:prstGeom>
          <a:solidFill>
            <a:schemeClr val="bg1">
              <a:alpha val="79000"/>
            </a:schemeClr>
          </a:solidFill>
        </p:spPr>
        <p:txBody>
          <a:bodyPr wrap="square" rtlCol="0">
            <a:spAutoFit/>
          </a:bodyPr>
          <a:lstStyle/>
          <a:p>
            <a:pPr algn="ctr"/>
            <a:r>
              <a:rPr lang="zh-CN" altLang="en-US" b="1" dirty="0">
                <a:solidFill>
                  <a:schemeClr val="accent1">
                    <a:lumMod val="75000"/>
                  </a:schemeClr>
                </a:solidFill>
              </a:rPr>
              <a:t>评估员号码</a:t>
            </a:r>
            <a:r>
              <a:rPr lang="en-US" b="1" dirty="0">
                <a:solidFill>
                  <a:schemeClr val="accent1">
                    <a:lumMod val="75000"/>
                  </a:schemeClr>
                </a:solidFill>
              </a:rPr>
              <a:t>: 1234-5678-9</a:t>
            </a:r>
          </a:p>
          <a:p>
            <a:pPr algn="ctr"/>
            <a:r>
              <a:rPr lang="en-US" b="1" dirty="0">
                <a:solidFill>
                  <a:schemeClr val="accent1">
                    <a:lumMod val="75000"/>
                  </a:schemeClr>
                </a:solidFill>
              </a:rPr>
              <a:t>160 </a:t>
            </a:r>
            <a:r>
              <a:rPr lang="zh-CN" altLang="en-US" b="1" dirty="0">
                <a:solidFill>
                  <a:schemeClr val="accent1">
                    <a:lumMod val="75000"/>
                  </a:schemeClr>
                </a:solidFill>
              </a:rPr>
              <a:t>英亩</a:t>
            </a:r>
            <a:endParaRPr lang="en-US" b="1" dirty="0">
              <a:solidFill>
                <a:schemeClr val="accent1">
                  <a:lumMod val="75000"/>
                </a:schemeClr>
              </a:solidFill>
            </a:endParaRPr>
          </a:p>
          <a:p>
            <a:pPr algn="ctr"/>
            <a:r>
              <a:rPr lang="en-US" b="1" dirty="0">
                <a:solidFill>
                  <a:schemeClr val="accent1">
                    <a:lumMod val="75000"/>
                  </a:schemeClr>
                </a:solidFill>
              </a:rPr>
              <a:t>80 </a:t>
            </a:r>
            <a:r>
              <a:rPr lang="zh-CN" altLang="en-US" b="1" dirty="0">
                <a:solidFill>
                  <a:schemeClr val="accent1">
                    <a:lumMod val="75000"/>
                  </a:schemeClr>
                </a:solidFill>
              </a:rPr>
              <a:t>英亩 玉米</a:t>
            </a:r>
            <a:endParaRPr lang="en-US" b="1" dirty="0">
              <a:solidFill>
                <a:schemeClr val="accent1">
                  <a:lumMod val="75000"/>
                </a:schemeClr>
              </a:solidFill>
            </a:endParaRPr>
          </a:p>
        </p:txBody>
      </p:sp>
      <p:sp>
        <p:nvSpPr>
          <p:cNvPr id="23" name="Rectangle 22">
            <a:extLst>
              <a:ext uri="{FF2B5EF4-FFF2-40B4-BE49-F238E27FC236}">
                <a16:creationId xmlns:a16="http://schemas.microsoft.com/office/drawing/2014/main" id="{D94B860D-B51D-48B2-B299-3BF062B38846}"/>
              </a:ext>
            </a:extLst>
          </p:cNvPr>
          <p:cNvSpPr/>
          <p:nvPr/>
        </p:nvSpPr>
        <p:spPr>
          <a:xfrm>
            <a:off x="4191000" y="4730044"/>
            <a:ext cx="468489" cy="2257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B69821A-CF87-481E-A31D-B132553E7021}"/>
              </a:ext>
            </a:extLst>
          </p:cNvPr>
          <p:cNvSpPr txBox="1"/>
          <p:nvPr/>
        </p:nvSpPr>
        <p:spPr>
          <a:xfrm>
            <a:off x="2379134" y="4381267"/>
            <a:ext cx="1394178" cy="1200329"/>
          </a:xfrm>
          <a:prstGeom prst="rect">
            <a:avLst/>
          </a:prstGeom>
          <a:solidFill>
            <a:schemeClr val="bg1">
              <a:alpha val="75000"/>
            </a:schemeClr>
          </a:solidFill>
        </p:spPr>
        <p:txBody>
          <a:bodyPr wrap="square" rtlCol="0">
            <a:spAutoFit/>
          </a:bodyPr>
          <a:lstStyle/>
          <a:p>
            <a:r>
              <a:rPr lang="zh-CN" altLang="en-US" dirty="0"/>
              <a:t>太阳能，</a:t>
            </a:r>
            <a:r>
              <a:rPr lang="en-US" altLang="zh-CN" dirty="0"/>
              <a:t>ET</a:t>
            </a:r>
            <a:r>
              <a:rPr lang="zh-CN" altLang="en-US" dirty="0"/>
              <a:t>，新型电动泵，变频驱动器，流量计</a:t>
            </a:r>
            <a:endParaRPr lang="en-US" dirty="0"/>
          </a:p>
        </p:txBody>
      </p:sp>
      <p:sp>
        <p:nvSpPr>
          <p:cNvPr id="25" name="Arrow: Right 24">
            <a:extLst>
              <a:ext uri="{FF2B5EF4-FFF2-40B4-BE49-F238E27FC236}">
                <a16:creationId xmlns:a16="http://schemas.microsoft.com/office/drawing/2014/main" id="{4C47DBA2-6278-4F1F-9F32-4162CFCC0DA4}"/>
              </a:ext>
            </a:extLst>
          </p:cNvPr>
          <p:cNvSpPr/>
          <p:nvPr/>
        </p:nvSpPr>
        <p:spPr>
          <a:xfrm>
            <a:off x="3819173" y="4775200"/>
            <a:ext cx="365477" cy="22577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723256C-E080-43BD-995B-1DC97AAC1795}"/>
              </a:ext>
            </a:extLst>
          </p:cNvPr>
          <p:cNvSpPr/>
          <p:nvPr/>
        </p:nvSpPr>
        <p:spPr>
          <a:xfrm>
            <a:off x="4978401" y="1659467"/>
            <a:ext cx="135466" cy="1354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5C6A767-EF9B-43DE-9C81-FF28B5772C80}"/>
              </a:ext>
            </a:extLst>
          </p:cNvPr>
          <p:cNvSpPr/>
          <p:nvPr/>
        </p:nvSpPr>
        <p:spPr>
          <a:xfrm>
            <a:off x="5000979" y="3138311"/>
            <a:ext cx="135466" cy="1354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62B19B33-CD5A-424C-9DDB-039431C489E8}"/>
              </a:ext>
            </a:extLst>
          </p:cNvPr>
          <p:cNvCxnSpPr/>
          <p:nvPr/>
        </p:nvCxnSpPr>
        <p:spPr>
          <a:xfrm>
            <a:off x="5057422" y="2020711"/>
            <a:ext cx="0" cy="891822"/>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CBB0EA5-E68B-41D6-8E6D-3811155614AB}"/>
              </a:ext>
            </a:extLst>
          </p:cNvPr>
          <p:cNvCxnSpPr/>
          <p:nvPr/>
        </p:nvCxnSpPr>
        <p:spPr>
          <a:xfrm flipH="1">
            <a:off x="3646311" y="2466622"/>
            <a:ext cx="139982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B3DEADF-9C94-4439-92AC-DC07F3861D96}"/>
              </a:ext>
            </a:extLst>
          </p:cNvPr>
          <p:cNvSpPr txBox="1"/>
          <p:nvPr/>
        </p:nvSpPr>
        <p:spPr>
          <a:xfrm>
            <a:off x="2082803" y="2143456"/>
            <a:ext cx="1512708" cy="646331"/>
          </a:xfrm>
          <a:prstGeom prst="rect">
            <a:avLst/>
          </a:prstGeom>
          <a:solidFill>
            <a:schemeClr val="bg1">
              <a:alpha val="76000"/>
            </a:schemeClr>
          </a:solidFill>
        </p:spPr>
        <p:txBody>
          <a:bodyPr wrap="square" rtlCol="0">
            <a:spAutoFit/>
          </a:bodyPr>
          <a:lstStyle/>
          <a:p>
            <a:r>
              <a:rPr lang="zh-CN" altLang="en-US" dirty="0"/>
              <a:t>土壤湿度检测站</a:t>
            </a:r>
            <a:r>
              <a:rPr lang="en-US" dirty="0"/>
              <a:t>(2)</a:t>
            </a:r>
          </a:p>
        </p:txBody>
      </p:sp>
      <p:cxnSp>
        <p:nvCxnSpPr>
          <p:cNvPr id="34" name="Straight Connector 33">
            <a:extLst>
              <a:ext uri="{FF2B5EF4-FFF2-40B4-BE49-F238E27FC236}">
                <a16:creationId xmlns:a16="http://schemas.microsoft.com/office/drawing/2014/main" id="{17EFF915-A0A7-4B19-B581-0134EF259F48}"/>
              </a:ext>
            </a:extLst>
          </p:cNvPr>
          <p:cNvCxnSpPr>
            <a:cxnSpLocks/>
          </p:cNvCxnSpPr>
          <p:nvPr/>
        </p:nvCxnSpPr>
        <p:spPr>
          <a:xfrm flipH="1">
            <a:off x="4184650" y="440069"/>
            <a:ext cx="37395" cy="431255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Arrow: Right 35">
            <a:extLst>
              <a:ext uri="{FF2B5EF4-FFF2-40B4-BE49-F238E27FC236}">
                <a16:creationId xmlns:a16="http://schemas.microsoft.com/office/drawing/2014/main" id="{D1288BB9-FA8B-43F4-9F95-11C52829C9D8}"/>
              </a:ext>
            </a:extLst>
          </p:cNvPr>
          <p:cNvSpPr/>
          <p:nvPr/>
        </p:nvSpPr>
        <p:spPr>
          <a:xfrm>
            <a:off x="3160889" y="784451"/>
            <a:ext cx="987777" cy="16946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C83352F-C643-4F90-82E2-D76E5CCA39F3}"/>
              </a:ext>
            </a:extLst>
          </p:cNvPr>
          <p:cNvSpPr txBox="1"/>
          <p:nvPr/>
        </p:nvSpPr>
        <p:spPr>
          <a:xfrm>
            <a:off x="1569157" y="539803"/>
            <a:ext cx="1603021" cy="646331"/>
          </a:xfrm>
          <a:prstGeom prst="rect">
            <a:avLst/>
          </a:prstGeom>
          <a:solidFill>
            <a:schemeClr val="bg1">
              <a:alpha val="74000"/>
            </a:schemeClr>
          </a:solidFill>
        </p:spPr>
        <p:txBody>
          <a:bodyPr wrap="square" rtlCol="0">
            <a:spAutoFit/>
          </a:bodyPr>
          <a:lstStyle/>
          <a:p>
            <a:r>
              <a:rPr lang="zh-CN" altLang="en-US" dirty="0">
                <a:solidFill>
                  <a:srgbClr val="434343"/>
                </a:solidFill>
                <a:latin typeface="Arial" panose="020B0604020202020204" pitchFamily="34" charset="0"/>
              </a:rPr>
              <a:t>代替沟渠的管道</a:t>
            </a:r>
            <a:endParaRPr lang="en-US" dirty="0"/>
          </a:p>
        </p:txBody>
      </p:sp>
      <p:sp>
        <p:nvSpPr>
          <p:cNvPr id="2" name="TextBox 1">
            <a:extLst>
              <a:ext uri="{FF2B5EF4-FFF2-40B4-BE49-F238E27FC236}">
                <a16:creationId xmlns:a16="http://schemas.microsoft.com/office/drawing/2014/main" id="{01F0E43C-35D0-4232-8CDB-DA7F55526DE6}"/>
              </a:ext>
            </a:extLst>
          </p:cNvPr>
          <p:cNvSpPr txBox="1"/>
          <p:nvPr/>
        </p:nvSpPr>
        <p:spPr>
          <a:xfrm>
            <a:off x="1074651" y="6143134"/>
            <a:ext cx="6994698" cy="646331"/>
          </a:xfrm>
          <a:prstGeom prst="rect">
            <a:avLst/>
          </a:prstGeom>
          <a:solidFill>
            <a:schemeClr val="bg1"/>
          </a:solidFill>
        </p:spPr>
        <p:txBody>
          <a:bodyPr wrap="square" rtlCol="0">
            <a:spAutoFit/>
          </a:bodyPr>
          <a:lstStyle/>
          <a:p>
            <a:pPr algn="ctr"/>
            <a:r>
              <a:rPr lang="zh-CN" altLang="en-US" sz="3600" b="1" dirty="0">
                <a:solidFill>
                  <a:srgbClr val="00B0F0"/>
                </a:solidFill>
                <a:latin typeface="Arial Black" panose="020B0A04020102020204" pitchFamily="34" charset="0"/>
              </a:rPr>
              <a:t>项目方案设计举例</a:t>
            </a:r>
            <a:endParaRPr lang="en-US" sz="3600" b="1"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2254300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EB4F-139E-4D66-88CE-48827CD83E81}"/>
              </a:ext>
            </a:extLst>
          </p:cNvPr>
          <p:cNvSpPr>
            <a:spLocks noGrp="1"/>
          </p:cNvSpPr>
          <p:nvPr>
            <p:ph type="title"/>
          </p:nvPr>
        </p:nvSpPr>
        <p:spPr>
          <a:xfrm>
            <a:off x="507206" y="-189089"/>
            <a:ext cx="8079581" cy="1658198"/>
          </a:xfrm>
        </p:spPr>
        <p:txBody>
          <a:bodyPr/>
          <a:lstStyle/>
          <a:p>
            <a:pPr algn="ctr">
              <a:buClr>
                <a:schemeClr val="accent2">
                  <a:lumMod val="75000"/>
                </a:schemeClr>
              </a:buClr>
              <a:buSzPct val="120000"/>
            </a:pPr>
            <a:r>
              <a:rPr lang="zh-CN" altLang="en-US" dirty="0"/>
              <a:t>工程预算表</a:t>
            </a:r>
            <a:endParaRPr lang="en-US" altLang="zh-CN" dirty="0"/>
          </a:p>
        </p:txBody>
      </p:sp>
      <p:sp>
        <p:nvSpPr>
          <p:cNvPr id="3" name="Content Placeholder 2">
            <a:extLst>
              <a:ext uri="{FF2B5EF4-FFF2-40B4-BE49-F238E27FC236}">
                <a16:creationId xmlns:a16="http://schemas.microsoft.com/office/drawing/2014/main" id="{C5851900-43A8-4ECB-9309-DF99DD6C3F4F}"/>
              </a:ext>
            </a:extLst>
          </p:cNvPr>
          <p:cNvSpPr>
            <a:spLocks noGrp="1"/>
          </p:cNvSpPr>
          <p:nvPr>
            <p:ph idx="1"/>
          </p:nvPr>
        </p:nvSpPr>
        <p:spPr>
          <a:xfrm>
            <a:off x="500061" y="1124149"/>
            <a:ext cx="8065294" cy="3766185"/>
          </a:xfrm>
        </p:spPr>
        <p:txBody>
          <a:bodyPr>
            <a:normAutofit fontScale="92500" lnSpcReduction="20000"/>
          </a:bodyPr>
          <a:lstStyle/>
          <a:p>
            <a:r>
              <a:rPr lang="zh-CN" altLang="en-US" dirty="0"/>
              <a:t>分项列出与项目有关的所有允许费用</a:t>
            </a:r>
            <a:endParaRPr lang="en-US" dirty="0"/>
          </a:p>
          <a:p>
            <a:pPr lvl="1">
              <a:buClr>
                <a:schemeClr val="accent2">
                  <a:lumMod val="75000"/>
                </a:schemeClr>
              </a:buClr>
              <a:buFont typeface="Arial" panose="020B0604020202020204" pitchFamily="34" charset="0"/>
              <a:buChar char="•"/>
            </a:pPr>
            <a:r>
              <a:rPr lang="zh-CN" altLang="en-US" dirty="0"/>
              <a:t>物资供应</a:t>
            </a:r>
            <a:endParaRPr lang="en-US" dirty="0"/>
          </a:p>
          <a:p>
            <a:pPr lvl="1">
              <a:buClr>
                <a:schemeClr val="accent2">
                  <a:lumMod val="75000"/>
                </a:schemeClr>
              </a:buClr>
              <a:buFont typeface="Arial" panose="020B0604020202020204" pitchFamily="34" charset="0"/>
              <a:buChar char="•"/>
            </a:pPr>
            <a:r>
              <a:rPr lang="zh-CN" altLang="en-US" dirty="0"/>
              <a:t>所需工具</a:t>
            </a:r>
            <a:endParaRPr lang="en-US" dirty="0"/>
          </a:p>
          <a:p>
            <a:pPr lvl="1">
              <a:buClr>
                <a:schemeClr val="accent2">
                  <a:lumMod val="75000"/>
                </a:schemeClr>
              </a:buClr>
              <a:buFont typeface="Arial" panose="020B0604020202020204" pitchFamily="34" charset="0"/>
              <a:buChar char="•"/>
            </a:pPr>
            <a:r>
              <a:rPr lang="zh-CN" altLang="en-US" dirty="0"/>
              <a:t>劳动力</a:t>
            </a:r>
            <a:endParaRPr lang="en-US" altLang="zh-CN" dirty="0"/>
          </a:p>
          <a:p>
            <a:pPr lvl="1">
              <a:buClr>
                <a:schemeClr val="accent2">
                  <a:lumMod val="75000"/>
                </a:schemeClr>
              </a:buClr>
              <a:buFont typeface="Arial" panose="020B0604020202020204" pitchFamily="34" charset="0"/>
              <a:buChar char="•"/>
            </a:pPr>
            <a:r>
              <a:rPr lang="zh-CN" altLang="en-US" dirty="0"/>
              <a:t>其他</a:t>
            </a:r>
            <a:endParaRPr lang="en-US" dirty="0"/>
          </a:p>
          <a:p>
            <a:pPr>
              <a:lnSpc>
                <a:spcPct val="110000"/>
              </a:lnSpc>
            </a:pPr>
            <a:r>
              <a:rPr lang="zh-CN" altLang="en-US" dirty="0">
                <a:solidFill>
                  <a:srgbClr val="434343"/>
                </a:solidFill>
                <a:latin typeface="Arial" panose="020B0604020202020204" pitchFamily="34" charset="0"/>
              </a:rPr>
              <a:t>必须与项目设计保持一致</a:t>
            </a:r>
            <a:endParaRPr lang="en-US" dirty="0"/>
          </a:p>
          <a:p>
            <a:pPr>
              <a:lnSpc>
                <a:spcPct val="110000"/>
              </a:lnSpc>
            </a:pPr>
            <a:r>
              <a:rPr lang="zh-CN" altLang="en-US" dirty="0">
                <a:solidFill>
                  <a:srgbClr val="434343"/>
                </a:solidFill>
                <a:latin typeface="Arial" panose="020B0604020202020204" pitchFamily="34" charset="0"/>
              </a:rPr>
              <a:t>以美国农业部的</a:t>
            </a:r>
            <a:r>
              <a:rPr lang="en-US" altLang="zh-CN" dirty="0">
                <a:solidFill>
                  <a:srgbClr val="434343"/>
                </a:solidFill>
                <a:latin typeface="Arial" panose="020B0604020202020204" pitchFamily="34" charset="0"/>
              </a:rPr>
              <a:t>NRCS EQIP</a:t>
            </a:r>
            <a:r>
              <a:rPr lang="zh-CN" altLang="en-US" dirty="0">
                <a:solidFill>
                  <a:srgbClr val="434343"/>
                </a:solidFill>
                <a:latin typeface="Arial" panose="020B0604020202020204" pitchFamily="34" charset="0"/>
              </a:rPr>
              <a:t>支付计划为指导，在可行的范围内，确定合理的成本</a:t>
            </a:r>
            <a:endParaRPr lang="en-US" altLang="zh-CN" dirty="0">
              <a:solidFill>
                <a:srgbClr val="434343"/>
              </a:solidFill>
              <a:latin typeface="Arial" panose="020B0604020202020204" pitchFamily="34" charset="0"/>
            </a:endParaRPr>
          </a:p>
          <a:p>
            <a:pPr>
              <a:lnSpc>
                <a:spcPct val="110000"/>
              </a:lnSpc>
            </a:pPr>
            <a:r>
              <a:rPr lang="zh-CN" altLang="en-US" dirty="0">
                <a:solidFill>
                  <a:srgbClr val="434343"/>
                </a:solidFill>
                <a:latin typeface="Arial" panose="020B0604020202020204" pitchFamily="34" charset="0"/>
              </a:rPr>
              <a:t>有关可允许和不可允许费用的清单，请参阅项目申请的申请书草稿</a:t>
            </a:r>
            <a:endParaRPr lang="en-US" dirty="0"/>
          </a:p>
        </p:txBody>
      </p:sp>
      <p:pic>
        <p:nvPicPr>
          <p:cNvPr id="5" name="Picture 4">
            <a:extLst>
              <a:ext uri="{FF2B5EF4-FFF2-40B4-BE49-F238E27FC236}">
                <a16:creationId xmlns:a16="http://schemas.microsoft.com/office/drawing/2014/main" id="{D6B96CD8-74ED-400C-BE78-0C63BAA00D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2493" y="5263310"/>
            <a:ext cx="2860431" cy="1594690"/>
          </a:xfrm>
          <a:prstGeom prst="rect">
            <a:avLst/>
          </a:prstGeom>
        </p:spPr>
      </p:pic>
    </p:spTree>
    <p:extLst>
      <p:ext uri="{BB962C8B-B14F-4D97-AF65-F5344CB8AC3E}">
        <p14:creationId xmlns:p14="http://schemas.microsoft.com/office/powerpoint/2010/main" val="53558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3929-2671-4958-8E0A-07DD8E3A16AC}"/>
              </a:ext>
            </a:extLst>
          </p:cNvPr>
          <p:cNvSpPr>
            <a:spLocks noGrp="1"/>
          </p:cNvSpPr>
          <p:nvPr>
            <p:ph type="title"/>
          </p:nvPr>
        </p:nvSpPr>
        <p:spPr>
          <a:xfrm>
            <a:off x="492919" y="0"/>
            <a:ext cx="8079581" cy="1658198"/>
          </a:xfrm>
        </p:spPr>
        <p:txBody>
          <a:bodyPr/>
          <a:lstStyle/>
          <a:p>
            <a:pPr algn="ctr"/>
            <a:r>
              <a:rPr lang="zh-CN" altLang="en-US" b="1" spc="-30" dirty="0"/>
              <a:t>课堂信息</a:t>
            </a:r>
            <a:endParaRPr lang="en-US" b="1" dirty="0"/>
          </a:p>
        </p:txBody>
      </p:sp>
      <p:sp>
        <p:nvSpPr>
          <p:cNvPr id="3" name="Content Placeholder 2">
            <a:extLst>
              <a:ext uri="{FF2B5EF4-FFF2-40B4-BE49-F238E27FC236}">
                <a16:creationId xmlns:a16="http://schemas.microsoft.com/office/drawing/2014/main" id="{18A168AC-BCBA-42C8-B1FF-0CF327430A6B}"/>
              </a:ext>
            </a:extLst>
          </p:cNvPr>
          <p:cNvSpPr>
            <a:spLocks noGrp="1"/>
          </p:cNvSpPr>
          <p:nvPr>
            <p:ph idx="1"/>
          </p:nvPr>
        </p:nvSpPr>
        <p:spPr>
          <a:xfrm>
            <a:off x="259012" y="1184271"/>
            <a:ext cx="9002554" cy="1428300"/>
          </a:xfrm>
        </p:spPr>
        <p:txBody>
          <a:bodyPr>
            <a:normAutofit fontScale="25000" lnSpcReduction="20000"/>
          </a:bodyPr>
          <a:lstStyle/>
          <a:p>
            <a:pPr marL="355600" marR="5080" indent="-342900">
              <a:lnSpc>
                <a:spcPct val="100000"/>
              </a:lnSpc>
              <a:spcBef>
                <a:spcPts val="600"/>
              </a:spcBef>
              <a:buClr>
                <a:srgbClr val="77933C"/>
              </a:buClr>
              <a:buFont typeface="Arial"/>
              <a:buChar char="•"/>
              <a:tabLst>
                <a:tab pos="355600" algn="l"/>
              </a:tabLst>
            </a:pPr>
            <a:r>
              <a:rPr lang="zh-CN" altLang="en-US" sz="7200" spc="-15" dirty="0">
                <a:cs typeface="Times New Roman"/>
              </a:rPr>
              <a:t>时间</a:t>
            </a:r>
            <a:r>
              <a:rPr lang="en-US" sz="7200" spc="-15" dirty="0">
                <a:cs typeface="Times New Roman"/>
              </a:rPr>
              <a:t>: </a:t>
            </a:r>
            <a:r>
              <a:rPr lang="zh-CN" altLang="en-US" sz="7200" spc="-15" dirty="0">
                <a:cs typeface="Times New Roman"/>
              </a:rPr>
              <a:t>周五</a:t>
            </a:r>
            <a:r>
              <a:rPr lang="en-US" sz="7200" spc="-15" dirty="0">
                <a:cs typeface="Times New Roman"/>
              </a:rPr>
              <a:t>, </a:t>
            </a:r>
            <a:r>
              <a:rPr lang="en-US" altLang="zh-CN" sz="7200" spc="-15" dirty="0">
                <a:cs typeface="Times New Roman"/>
              </a:rPr>
              <a:t>2019</a:t>
            </a:r>
            <a:r>
              <a:rPr lang="zh-CN" altLang="en-US" sz="7200" spc="-15" dirty="0">
                <a:cs typeface="Times New Roman"/>
              </a:rPr>
              <a:t>年</a:t>
            </a:r>
            <a:r>
              <a:rPr lang="en-US" altLang="zh-CN" sz="7200" spc="-15" dirty="0">
                <a:cs typeface="Times New Roman"/>
              </a:rPr>
              <a:t>11</a:t>
            </a:r>
            <a:r>
              <a:rPr lang="zh-CN" altLang="en-US" sz="7200" spc="-15" dirty="0">
                <a:cs typeface="Times New Roman"/>
              </a:rPr>
              <a:t>月</a:t>
            </a:r>
            <a:r>
              <a:rPr lang="en-US" altLang="zh-CN" sz="7200" spc="-15" dirty="0">
                <a:cs typeface="Times New Roman"/>
              </a:rPr>
              <a:t>15</a:t>
            </a:r>
            <a:r>
              <a:rPr lang="zh-CN" altLang="en-US" sz="7200" spc="-15" dirty="0">
                <a:cs typeface="Times New Roman"/>
              </a:rPr>
              <a:t>日</a:t>
            </a:r>
            <a:endParaRPr lang="en-US" sz="7200" spc="-15" dirty="0">
              <a:cs typeface="Times New Roman"/>
            </a:endParaRPr>
          </a:p>
          <a:p>
            <a:pPr marL="355600" marR="5080" indent="-342900">
              <a:lnSpc>
                <a:spcPct val="100000"/>
              </a:lnSpc>
              <a:spcBef>
                <a:spcPts val="600"/>
              </a:spcBef>
              <a:buClr>
                <a:srgbClr val="77933C"/>
              </a:buClr>
              <a:buFont typeface="Arial"/>
              <a:buChar char="•"/>
              <a:tabLst>
                <a:tab pos="355600" algn="l"/>
              </a:tabLst>
            </a:pPr>
            <a:r>
              <a:rPr lang="en-US" sz="7200" spc="-15" dirty="0">
                <a:cs typeface="Times New Roman"/>
              </a:rPr>
              <a:t>10 AM- 12:00 PM</a:t>
            </a:r>
            <a:r>
              <a:rPr lang="zh-CN" altLang="en-US" sz="7200" spc="-15" dirty="0">
                <a:cs typeface="Times New Roman"/>
              </a:rPr>
              <a:t>；</a:t>
            </a:r>
            <a:r>
              <a:rPr lang="en-US" sz="7200" spc="-15" dirty="0">
                <a:cs typeface="Times New Roman"/>
              </a:rPr>
              <a:t>  </a:t>
            </a:r>
            <a:r>
              <a:rPr lang="en-US" altLang="zh-CN" sz="7200" spc="-15" dirty="0">
                <a:cs typeface="Times New Roman"/>
              </a:rPr>
              <a:t>12</a:t>
            </a:r>
            <a:r>
              <a:rPr lang="en-US" sz="7200" spc="-15" dirty="0">
                <a:cs typeface="Times New Roman"/>
              </a:rPr>
              <a:t>:</a:t>
            </a:r>
            <a:r>
              <a:rPr lang="en-US" altLang="zh-CN" sz="7200" spc="-15" dirty="0">
                <a:cs typeface="Times New Roman"/>
              </a:rPr>
              <a:t>30PM-2</a:t>
            </a:r>
            <a:r>
              <a:rPr lang="en-US" sz="7200" spc="-15" dirty="0">
                <a:cs typeface="Times New Roman"/>
              </a:rPr>
              <a:t>:</a:t>
            </a:r>
            <a:r>
              <a:rPr lang="en-US" altLang="zh-CN" sz="7200" spc="-15" dirty="0">
                <a:cs typeface="Times New Roman"/>
              </a:rPr>
              <a:t>30PM</a:t>
            </a:r>
            <a:endParaRPr lang="en-US" sz="7200" spc="-15" dirty="0">
              <a:cs typeface="Times New Roman"/>
            </a:endParaRPr>
          </a:p>
          <a:p>
            <a:pPr marL="355600" marR="5080" indent="-342900">
              <a:lnSpc>
                <a:spcPct val="100000"/>
              </a:lnSpc>
              <a:spcBef>
                <a:spcPts val="600"/>
              </a:spcBef>
              <a:buClr>
                <a:srgbClr val="77933C"/>
              </a:buClr>
              <a:buFont typeface="Arial"/>
              <a:buChar char="•"/>
              <a:tabLst>
                <a:tab pos="355600" algn="l"/>
              </a:tabLst>
            </a:pPr>
            <a:r>
              <a:rPr lang="en-US" sz="7200" spc="-15" dirty="0">
                <a:cs typeface="Times New Roman"/>
              </a:rPr>
              <a:t> </a:t>
            </a:r>
            <a:r>
              <a:rPr lang="zh-CN" altLang="en-US" sz="7200" spc="-15" dirty="0">
                <a:cs typeface="Times New Roman"/>
              </a:rPr>
              <a:t>地点</a:t>
            </a:r>
            <a:r>
              <a:rPr lang="en-US" sz="7200" spc="-15" dirty="0">
                <a:cs typeface="Times New Roman"/>
              </a:rPr>
              <a:t>: </a:t>
            </a:r>
            <a:r>
              <a:rPr lang="en-US" altLang="zh-CN" sz="7200" spc="-15" dirty="0">
                <a:cs typeface="Times New Roman"/>
              </a:rPr>
              <a:t>Santa Clara </a:t>
            </a:r>
            <a:r>
              <a:rPr lang="zh-CN" altLang="en-US" sz="7200" spc="-15" dirty="0">
                <a:cs typeface="Times New Roman"/>
              </a:rPr>
              <a:t>县农业局办公室，</a:t>
            </a:r>
            <a:r>
              <a:rPr lang="en-US" sz="8000" dirty="0"/>
              <a:t>80K Highland Ave, San Martin, CA 95046</a:t>
            </a:r>
            <a:endParaRPr lang="en-US" sz="8000" spc="-15" dirty="0">
              <a:cs typeface="Times New Roman"/>
            </a:endParaRPr>
          </a:p>
          <a:p>
            <a:pPr marL="355600" marR="5080" indent="-342900">
              <a:lnSpc>
                <a:spcPct val="100000"/>
              </a:lnSpc>
              <a:spcBef>
                <a:spcPts val="600"/>
              </a:spcBef>
              <a:buClr>
                <a:srgbClr val="77933C"/>
              </a:buClr>
              <a:buFont typeface="Arial"/>
              <a:buChar char="•"/>
              <a:tabLst>
                <a:tab pos="355600" algn="l"/>
              </a:tabLst>
            </a:pPr>
            <a:r>
              <a:rPr lang="en-US" sz="7200" spc="-15" dirty="0">
                <a:cs typeface="Times New Roman"/>
              </a:rPr>
              <a:t> </a:t>
            </a:r>
            <a:r>
              <a:rPr lang="zh-CN" altLang="en-US" sz="7200" spc="-15" dirty="0">
                <a:cs typeface="Times New Roman"/>
              </a:rPr>
              <a:t>如有疑问</a:t>
            </a:r>
            <a:r>
              <a:rPr lang="en-US" sz="7200" spc="-15" dirty="0">
                <a:cs typeface="Times New Roman"/>
              </a:rPr>
              <a:t>:  </a:t>
            </a:r>
            <a:r>
              <a:rPr lang="zh-CN" altLang="en-US" sz="7200" spc="-15" dirty="0">
                <a:solidFill>
                  <a:srgbClr val="0070C0"/>
                </a:solidFill>
                <a:cs typeface="Times New Roman"/>
              </a:rPr>
              <a:t>联系</a:t>
            </a:r>
            <a:r>
              <a:rPr lang="en-US" sz="7200" spc="-15" dirty="0">
                <a:solidFill>
                  <a:srgbClr val="0070C0"/>
                </a:solidFill>
                <a:cs typeface="Times New Roman"/>
              </a:rPr>
              <a:t> Valerie Perez,</a:t>
            </a:r>
            <a:r>
              <a:rPr lang="zh-CN" altLang="en-US" sz="7200" spc="-15" dirty="0">
                <a:solidFill>
                  <a:srgbClr val="0070C0"/>
                </a:solidFill>
                <a:cs typeface="Times New Roman"/>
              </a:rPr>
              <a:t>办公室电话 </a:t>
            </a:r>
            <a:r>
              <a:rPr lang="en-US" sz="7200" spc="-15" dirty="0">
                <a:solidFill>
                  <a:srgbClr val="0070C0"/>
                </a:solidFill>
                <a:cs typeface="Times New Roman"/>
              </a:rPr>
              <a:t>(831) 763-8028, </a:t>
            </a:r>
            <a:r>
              <a:rPr lang="it-IT" sz="7200" spc="-15" dirty="0">
                <a:solidFill>
                  <a:srgbClr val="0070C0"/>
                </a:solidFill>
                <a:cs typeface="Times New Roman"/>
              </a:rPr>
              <a:t>valperez@ucanr.edu</a:t>
            </a:r>
            <a:endParaRPr lang="en-US" sz="7200" spc="-15" dirty="0">
              <a:solidFill>
                <a:srgbClr val="0070C0"/>
              </a:solidFill>
              <a:cs typeface="Times New Roman"/>
            </a:endParaRPr>
          </a:p>
          <a:p>
            <a:pPr marL="12700" marR="5080" indent="0">
              <a:lnSpc>
                <a:spcPct val="100000"/>
              </a:lnSpc>
              <a:spcBef>
                <a:spcPts val="600"/>
              </a:spcBef>
              <a:buClr>
                <a:srgbClr val="77933C"/>
              </a:buClr>
              <a:buNone/>
              <a:tabLst>
                <a:tab pos="355600" algn="l"/>
              </a:tabLst>
            </a:pPr>
            <a:r>
              <a:rPr lang="en-US" sz="7200" spc="-15" dirty="0">
                <a:cs typeface="Times New Roman"/>
              </a:rPr>
              <a:t> 		</a:t>
            </a:r>
            <a:endParaRPr lang="en-US" sz="7200" dirty="0">
              <a:cs typeface="Times New Roman"/>
            </a:endParaRPr>
          </a:p>
          <a:p>
            <a:endParaRPr lang="en-US" dirty="0"/>
          </a:p>
        </p:txBody>
      </p:sp>
      <p:sp>
        <p:nvSpPr>
          <p:cNvPr id="6" name="Content Placeholder 2">
            <a:extLst>
              <a:ext uri="{FF2B5EF4-FFF2-40B4-BE49-F238E27FC236}">
                <a16:creationId xmlns:a16="http://schemas.microsoft.com/office/drawing/2014/main" id="{18A168AC-BCBA-42C8-B1FF-0CF327430A6B}"/>
              </a:ext>
            </a:extLst>
          </p:cNvPr>
          <p:cNvSpPr txBox="1">
            <a:spLocks/>
          </p:cNvSpPr>
          <p:nvPr/>
        </p:nvSpPr>
        <p:spPr>
          <a:xfrm>
            <a:off x="259012" y="3067664"/>
            <a:ext cx="8768647" cy="2276184"/>
          </a:xfrm>
          <a:prstGeom prst="rect">
            <a:avLst/>
          </a:prstGeom>
        </p:spPr>
        <p:txBody>
          <a:bodyPr vert="horz" lIns="91440" tIns="45720" rIns="91440" bIns="45720" rtlCol="0">
            <a:normAutofit fontScale="92500"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12700" marR="5080" indent="0">
              <a:lnSpc>
                <a:spcPct val="100000"/>
              </a:lnSpc>
              <a:spcBef>
                <a:spcPts val="600"/>
              </a:spcBef>
              <a:buClr>
                <a:srgbClr val="77933C"/>
              </a:buClr>
              <a:buNone/>
              <a:tabLst>
                <a:tab pos="355600" algn="l"/>
              </a:tabLst>
            </a:pPr>
            <a:r>
              <a:rPr lang="zh-CN" altLang="en-US" b="1" spc="-15" dirty="0">
                <a:cs typeface="Times New Roman"/>
              </a:rPr>
              <a:t>授课者</a:t>
            </a:r>
            <a:r>
              <a:rPr lang="en-US" b="1" spc="-15" dirty="0">
                <a:cs typeface="Times New Roman"/>
              </a:rPr>
              <a:t>:</a:t>
            </a:r>
          </a:p>
          <a:p>
            <a:pPr marL="195580" marR="5080" lvl="1" indent="0">
              <a:lnSpc>
                <a:spcPct val="100000"/>
              </a:lnSpc>
              <a:buClr>
                <a:srgbClr val="77933C"/>
              </a:buClr>
              <a:buNone/>
              <a:tabLst>
                <a:tab pos="355600" algn="l"/>
              </a:tabLst>
            </a:pPr>
            <a:r>
              <a:rPr lang="en-US" b="1" spc="-15" dirty="0">
                <a:cs typeface="Times New Roman"/>
              </a:rPr>
              <a:t>Valerie Perez</a:t>
            </a:r>
            <a:r>
              <a:rPr lang="en-US" spc="-15" dirty="0">
                <a:cs typeface="Times New Roman"/>
              </a:rPr>
              <a:t>, Climate Smart Agriculture </a:t>
            </a:r>
          </a:p>
          <a:p>
            <a:pPr marL="195580" marR="5080" lvl="1" indent="0">
              <a:lnSpc>
                <a:spcPct val="100000"/>
              </a:lnSpc>
              <a:buClr>
                <a:srgbClr val="77933C"/>
              </a:buClr>
              <a:buNone/>
              <a:tabLst>
                <a:tab pos="355600" algn="l"/>
              </a:tabLst>
            </a:pPr>
            <a:r>
              <a:rPr lang="en-US" spc="-15" dirty="0">
                <a:cs typeface="Times New Roman"/>
              </a:rPr>
              <a:t>		Community Education Specialist 2, UCCE-</a:t>
            </a:r>
          </a:p>
          <a:p>
            <a:pPr marL="195580" marR="5080" lvl="1" indent="0">
              <a:lnSpc>
                <a:spcPct val="100000"/>
              </a:lnSpc>
              <a:buClr>
                <a:srgbClr val="77933C"/>
              </a:buClr>
              <a:buNone/>
              <a:tabLst>
                <a:tab pos="355600" algn="l"/>
              </a:tabLst>
            </a:pPr>
            <a:r>
              <a:rPr lang="en-US" b="1" spc="-15" dirty="0">
                <a:cs typeface="Times New Roman"/>
              </a:rPr>
              <a:t>Jim Leap- </a:t>
            </a:r>
            <a:r>
              <a:rPr lang="en-US" spc="-15" dirty="0">
                <a:cs typeface="Times New Roman"/>
              </a:rPr>
              <a:t>Santa Cruz Farm Bureau</a:t>
            </a:r>
          </a:p>
          <a:p>
            <a:pPr marL="195580" marR="5080" lvl="1" indent="0">
              <a:lnSpc>
                <a:spcPct val="100000"/>
              </a:lnSpc>
              <a:buClr>
                <a:srgbClr val="77933C"/>
              </a:buClr>
              <a:buNone/>
              <a:tabLst>
                <a:tab pos="355600" algn="l"/>
              </a:tabLst>
            </a:pPr>
            <a:r>
              <a:rPr lang="en-US" b="1" spc="-15" dirty="0">
                <a:cs typeface="Times New Roman"/>
              </a:rPr>
              <a:t>Khaled Bali </a:t>
            </a:r>
            <a:r>
              <a:rPr lang="en-US" spc="-15" dirty="0">
                <a:cs typeface="Times New Roman"/>
              </a:rPr>
              <a:t>- Irrigation Water Management Specialist,  UCCE </a:t>
            </a:r>
          </a:p>
          <a:p>
            <a:pPr marL="195580" marR="5080" lvl="1" indent="0">
              <a:lnSpc>
                <a:spcPct val="100000"/>
              </a:lnSpc>
              <a:buClr>
                <a:srgbClr val="77933C"/>
              </a:buClr>
              <a:buNone/>
              <a:tabLst>
                <a:tab pos="355600" algn="l"/>
              </a:tabLst>
            </a:pPr>
            <a:r>
              <a:rPr lang="en-US" sz="2000" spc="-15" dirty="0">
                <a:cs typeface="Times New Roman"/>
              </a:rPr>
              <a:t> </a:t>
            </a:r>
          </a:p>
          <a:p>
            <a:endParaRPr lang="en-US" dirty="0"/>
          </a:p>
        </p:txBody>
      </p:sp>
    </p:spTree>
    <p:extLst>
      <p:ext uri="{BB962C8B-B14F-4D97-AF65-F5344CB8AC3E}">
        <p14:creationId xmlns:p14="http://schemas.microsoft.com/office/powerpoint/2010/main" val="2803512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96F46-8C44-406D-B765-26C7BAF8E7F6}"/>
              </a:ext>
            </a:extLst>
          </p:cNvPr>
          <p:cNvSpPr>
            <a:spLocks noGrp="1"/>
          </p:cNvSpPr>
          <p:nvPr>
            <p:ph type="title"/>
          </p:nvPr>
        </p:nvSpPr>
        <p:spPr>
          <a:xfrm>
            <a:off x="1694803" y="0"/>
            <a:ext cx="5754394" cy="688814"/>
          </a:xfrm>
        </p:spPr>
        <p:txBody>
          <a:bodyPr>
            <a:normAutofit/>
          </a:bodyPr>
          <a:lstStyle/>
          <a:p>
            <a:pPr algn="ctr"/>
            <a:r>
              <a:rPr lang="en-US" sz="4000" b="1" dirty="0"/>
              <a:t>Budget</a:t>
            </a:r>
          </a:p>
        </p:txBody>
      </p:sp>
      <p:sp>
        <p:nvSpPr>
          <p:cNvPr id="4" name="Text Placeholder 3">
            <a:extLst>
              <a:ext uri="{FF2B5EF4-FFF2-40B4-BE49-F238E27FC236}">
                <a16:creationId xmlns:a16="http://schemas.microsoft.com/office/drawing/2014/main" id="{A737AC0F-3418-4925-9F34-F189083B6BFA}"/>
              </a:ext>
            </a:extLst>
          </p:cNvPr>
          <p:cNvSpPr>
            <a:spLocks noGrp="1"/>
          </p:cNvSpPr>
          <p:nvPr>
            <p:ph type="body" sz="half" idx="2"/>
          </p:nvPr>
        </p:nvSpPr>
        <p:spPr>
          <a:xfrm>
            <a:off x="388620" y="5902486"/>
            <a:ext cx="8595360" cy="533400"/>
          </a:xfrm>
        </p:spPr>
        <p:txBody>
          <a:bodyPr>
            <a:normAutofit/>
          </a:bodyPr>
          <a:lstStyle/>
          <a:p>
            <a:r>
              <a:rPr lang="en-US" sz="1800" dirty="0">
                <a:hlinkClick r:id="rId3"/>
              </a:rPr>
              <a:t>https://www.cdfa.ca.gov/oefi/sweep/docs/2018-SWEEP-BudgetWorksheet.xlsx</a:t>
            </a:r>
            <a:r>
              <a:rPr lang="en-US" sz="1800" dirty="0"/>
              <a:t> </a:t>
            </a:r>
          </a:p>
        </p:txBody>
      </p:sp>
      <p:pic>
        <p:nvPicPr>
          <p:cNvPr id="13" name="Picture 12" descr="A screenshot of a cell phone&#10;&#10;Description generated with very high confidence">
            <a:extLst>
              <a:ext uri="{FF2B5EF4-FFF2-40B4-BE49-F238E27FC236}">
                <a16:creationId xmlns:a16="http://schemas.microsoft.com/office/drawing/2014/main" id="{B4A269B3-48B8-436A-A512-A45BEF8D6E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88814"/>
            <a:ext cx="9144000" cy="4723049"/>
          </a:xfrm>
          <a:prstGeom prst="rect">
            <a:avLst/>
          </a:prstGeom>
        </p:spPr>
      </p:pic>
    </p:spTree>
    <p:extLst>
      <p:ext uri="{BB962C8B-B14F-4D97-AF65-F5344CB8AC3E}">
        <p14:creationId xmlns:p14="http://schemas.microsoft.com/office/powerpoint/2010/main" val="3874896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4359-F0B2-4AD6-9F7C-A629D1C726AD}"/>
              </a:ext>
            </a:extLst>
          </p:cNvPr>
          <p:cNvSpPr>
            <a:spLocks noGrp="1"/>
          </p:cNvSpPr>
          <p:nvPr>
            <p:ph type="title"/>
          </p:nvPr>
        </p:nvSpPr>
        <p:spPr>
          <a:xfrm>
            <a:off x="501001" y="0"/>
            <a:ext cx="8079581" cy="669851"/>
          </a:xfrm>
        </p:spPr>
        <p:txBody>
          <a:bodyPr>
            <a:normAutofit/>
          </a:bodyPr>
          <a:lstStyle/>
          <a:p>
            <a:pPr algn="ctr">
              <a:buClr>
                <a:schemeClr val="accent2">
                  <a:lumMod val="75000"/>
                </a:schemeClr>
              </a:buClr>
              <a:buSzPct val="120000"/>
            </a:pPr>
            <a:r>
              <a:rPr lang="en-US" altLang="zh-CN" sz="3200" dirty="0"/>
              <a:t>SWEEP</a:t>
            </a:r>
            <a:r>
              <a:rPr lang="zh-CN" altLang="en-US" sz="3200" dirty="0"/>
              <a:t>灌溉系统节水评估工具</a:t>
            </a:r>
            <a:endParaRPr lang="en-US" sz="3200" dirty="0"/>
          </a:p>
        </p:txBody>
      </p:sp>
      <p:sp>
        <p:nvSpPr>
          <p:cNvPr id="4" name="object 4">
            <a:extLst>
              <a:ext uri="{FF2B5EF4-FFF2-40B4-BE49-F238E27FC236}">
                <a16:creationId xmlns:a16="http://schemas.microsoft.com/office/drawing/2014/main" id="{2ECB342F-B86A-415B-820A-15148C37A90C}"/>
              </a:ext>
            </a:extLst>
          </p:cNvPr>
          <p:cNvSpPr>
            <a:spLocks noGrp="1"/>
          </p:cNvSpPr>
          <p:nvPr>
            <p:ph idx="1"/>
          </p:nvPr>
        </p:nvSpPr>
        <p:spPr>
          <a:xfrm>
            <a:off x="628650" y="669851"/>
            <a:ext cx="7951932" cy="5278581"/>
          </a:xfrm>
          <a:prstGeom prst="rect">
            <a:avLst/>
          </a:prstGeom>
          <a:blipFill>
            <a:blip r:embed="rId3" cstate="print"/>
            <a:stretch>
              <a:fillRect/>
            </a:stretch>
          </a:blipFill>
          <a:ln w="38100">
            <a:solidFill>
              <a:schemeClr val="accent2">
                <a:lumMod val="75000"/>
              </a:schemeClr>
            </a:solidFill>
          </a:ln>
        </p:spPr>
        <p:txBody>
          <a:bodyPr wrap="square" lIns="0" tIns="0" rIns="0" bIns="0" rtlCol="0"/>
          <a:lstStyle/>
          <a:p>
            <a:r>
              <a:rPr lang="en-US" dirty="0"/>
              <a:t> </a:t>
            </a:r>
          </a:p>
        </p:txBody>
      </p:sp>
      <p:sp>
        <p:nvSpPr>
          <p:cNvPr id="3" name="TextBox 2">
            <a:extLst>
              <a:ext uri="{FF2B5EF4-FFF2-40B4-BE49-F238E27FC236}">
                <a16:creationId xmlns:a16="http://schemas.microsoft.com/office/drawing/2014/main" id="{B37B62F4-8052-4C9B-9F38-047A10C1C51B}"/>
              </a:ext>
            </a:extLst>
          </p:cNvPr>
          <p:cNvSpPr txBox="1"/>
          <p:nvPr/>
        </p:nvSpPr>
        <p:spPr>
          <a:xfrm>
            <a:off x="527030" y="6198782"/>
            <a:ext cx="8155172" cy="369332"/>
          </a:xfrm>
          <a:prstGeom prst="rect">
            <a:avLst/>
          </a:prstGeom>
          <a:noFill/>
        </p:spPr>
        <p:txBody>
          <a:bodyPr wrap="square" rtlCol="0">
            <a:spAutoFit/>
          </a:bodyPr>
          <a:lstStyle/>
          <a:p>
            <a:r>
              <a:rPr lang="en-US" dirty="0">
                <a:hlinkClick r:id="rId4"/>
              </a:rPr>
              <a:t>https://www.cdfa.ca.gov/oefi/sweep/docs/IrrigationWaterSavingsAssessmentTool.xlsm</a:t>
            </a:r>
            <a:r>
              <a:rPr lang="en-US" dirty="0"/>
              <a:t> </a:t>
            </a:r>
          </a:p>
        </p:txBody>
      </p:sp>
    </p:spTree>
    <p:extLst>
      <p:ext uri="{BB962C8B-B14F-4D97-AF65-F5344CB8AC3E}">
        <p14:creationId xmlns:p14="http://schemas.microsoft.com/office/powerpoint/2010/main" val="748669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2BA5-55E5-4292-8FE7-7392840B70AB}"/>
              </a:ext>
            </a:extLst>
          </p:cNvPr>
          <p:cNvSpPr>
            <a:spLocks noGrp="1"/>
          </p:cNvSpPr>
          <p:nvPr>
            <p:ph type="title"/>
          </p:nvPr>
        </p:nvSpPr>
        <p:spPr>
          <a:xfrm>
            <a:off x="492919" y="499533"/>
            <a:ext cx="8079581" cy="1013178"/>
          </a:xfrm>
        </p:spPr>
        <p:txBody>
          <a:bodyPr>
            <a:normAutofit/>
          </a:bodyPr>
          <a:lstStyle/>
          <a:p>
            <a:pPr algn="ctr"/>
            <a:r>
              <a:rPr lang="zh-CN" altLang="en-US" dirty="0"/>
              <a:t>温室气体计算工具和支持</a:t>
            </a:r>
            <a:endParaRPr lang="en-US" b="1" dirty="0"/>
          </a:p>
        </p:txBody>
      </p:sp>
      <p:sp>
        <p:nvSpPr>
          <p:cNvPr id="3" name="Content Placeholder 2">
            <a:extLst>
              <a:ext uri="{FF2B5EF4-FFF2-40B4-BE49-F238E27FC236}">
                <a16:creationId xmlns:a16="http://schemas.microsoft.com/office/drawing/2014/main" id="{9BE00BB7-2B34-4FC3-90E3-5595A24FEE87}"/>
              </a:ext>
            </a:extLst>
          </p:cNvPr>
          <p:cNvSpPr>
            <a:spLocks noGrp="1"/>
          </p:cNvSpPr>
          <p:nvPr>
            <p:ph idx="1"/>
          </p:nvPr>
        </p:nvSpPr>
        <p:spPr>
          <a:xfrm>
            <a:off x="692249" y="1512711"/>
            <a:ext cx="7632083" cy="4497718"/>
          </a:xfrm>
        </p:spPr>
        <p:txBody>
          <a:bodyPr>
            <a:normAutofit/>
          </a:bodyPr>
          <a:lstStyle/>
          <a:p>
            <a:pPr marL="0" indent="0">
              <a:lnSpc>
                <a:spcPct val="120000"/>
              </a:lnSpc>
              <a:buNone/>
            </a:pPr>
            <a:r>
              <a:rPr lang="zh-CN" altLang="en-US" dirty="0"/>
              <a:t>申请必须包含：</a:t>
            </a:r>
            <a:endParaRPr lang="en-US" dirty="0"/>
          </a:p>
          <a:p>
            <a:pPr>
              <a:lnSpc>
                <a:spcPct val="120000"/>
              </a:lnSpc>
            </a:pPr>
            <a:r>
              <a:rPr lang="zh-CN" altLang="en-US" dirty="0"/>
              <a:t>温室气体计算工具的完整副本</a:t>
            </a:r>
            <a:endParaRPr lang="en-US" altLang="zh-CN" dirty="0"/>
          </a:p>
          <a:p>
            <a:pPr>
              <a:lnSpc>
                <a:spcPct val="120000"/>
              </a:lnSpc>
            </a:pPr>
            <a:r>
              <a:rPr lang="zh-CN" altLang="en-US" dirty="0"/>
              <a:t>计算器中输入的解释</a:t>
            </a:r>
            <a:endParaRPr lang="en-US" dirty="0"/>
          </a:p>
          <a:p>
            <a:pPr>
              <a:lnSpc>
                <a:spcPct val="120000"/>
              </a:lnSpc>
            </a:pPr>
            <a:r>
              <a:rPr lang="zh-CN" altLang="en-US" dirty="0"/>
              <a:t>温室气体支持文件</a:t>
            </a:r>
            <a:r>
              <a:rPr lang="en-US" altLang="zh-CN" dirty="0"/>
              <a:t>(</a:t>
            </a:r>
            <a:r>
              <a:rPr lang="zh-CN" altLang="en-US" dirty="0"/>
              <a:t>水泵试验、水泵规格、能源记录）</a:t>
            </a:r>
            <a:r>
              <a:rPr lang="en-US" dirty="0"/>
              <a:t> </a:t>
            </a:r>
          </a:p>
          <a:p>
            <a:pPr marL="342900" lvl="1">
              <a:lnSpc>
                <a:spcPct val="120000"/>
              </a:lnSpc>
              <a:buClr>
                <a:schemeClr val="accent2">
                  <a:lumMod val="75000"/>
                </a:schemeClr>
              </a:buClr>
              <a:buSzPct val="120000"/>
              <a:buFont typeface="Arial" panose="020B0604020202020204" pitchFamily="34" charset="0"/>
              <a:buChar char="•"/>
            </a:pPr>
            <a:r>
              <a:rPr lang="zh-CN" altLang="en-US" dirty="0"/>
              <a:t>申请中提供的实际温室气体基线排放值必须有文档支持</a:t>
            </a:r>
            <a:r>
              <a:rPr lang="en-US" altLang="zh-CN" dirty="0"/>
              <a:t>(</a:t>
            </a:r>
            <a:r>
              <a:rPr lang="zh-CN" altLang="en-US" dirty="0"/>
              <a:t>即，农场能源使用记录）</a:t>
            </a:r>
            <a:r>
              <a:rPr lang="en-US" dirty="0"/>
              <a:t>.</a:t>
            </a:r>
          </a:p>
          <a:p>
            <a:pPr marL="342900" lvl="1">
              <a:lnSpc>
                <a:spcPct val="120000"/>
              </a:lnSpc>
              <a:buClr>
                <a:schemeClr val="accent2">
                  <a:lumMod val="75000"/>
                </a:schemeClr>
              </a:buClr>
              <a:buSzPct val="120000"/>
              <a:buFont typeface="Arial" panose="020B0604020202020204" pitchFamily="34" charset="0"/>
              <a:buChar char="•"/>
            </a:pPr>
            <a:r>
              <a:rPr lang="zh-CN" altLang="en-US" dirty="0"/>
              <a:t>必须从先前的灌溉和生长季节的高峰开始至少</a:t>
            </a:r>
            <a:r>
              <a:rPr lang="en-US" altLang="zh-CN" dirty="0"/>
              <a:t>12</a:t>
            </a:r>
            <a:r>
              <a:rPr lang="zh-CN" altLang="en-US" dirty="0"/>
              <a:t>个月</a:t>
            </a:r>
            <a:r>
              <a:rPr lang="en-US" dirty="0"/>
              <a:t>.</a:t>
            </a:r>
          </a:p>
          <a:p>
            <a:pPr marL="342900" lvl="1">
              <a:lnSpc>
                <a:spcPct val="120000"/>
              </a:lnSpc>
              <a:buClr>
                <a:schemeClr val="accent2">
                  <a:lumMod val="75000"/>
                </a:schemeClr>
              </a:buClr>
              <a:buSzPct val="120000"/>
              <a:buFont typeface="Arial" panose="020B0604020202020204" pitchFamily="34" charset="0"/>
              <a:buChar char="•"/>
            </a:pPr>
            <a:r>
              <a:rPr lang="zh-CN" altLang="en-US" dirty="0"/>
              <a:t>必须附加水泵效率测试和水泵规格信息</a:t>
            </a:r>
            <a:r>
              <a:rPr lang="en-US" dirty="0"/>
              <a:t>.</a:t>
            </a:r>
          </a:p>
          <a:p>
            <a:pPr marL="0" indent="0">
              <a:buNone/>
            </a:pPr>
            <a:endParaRPr lang="en-US" dirty="0"/>
          </a:p>
        </p:txBody>
      </p:sp>
      <p:pic>
        <p:nvPicPr>
          <p:cNvPr id="5" name="Picture 4">
            <a:extLst>
              <a:ext uri="{FF2B5EF4-FFF2-40B4-BE49-F238E27FC236}">
                <a16:creationId xmlns:a16="http://schemas.microsoft.com/office/drawing/2014/main" id="{70AD38E2-D025-46A4-BB2C-AFF011FDA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6264" y="5452532"/>
            <a:ext cx="1281289" cy="1281289"/>
          </a:xfrm>
          <a:prstGeom prst="roundRect">
            <a:avLst>
              <a:gd name="adj" fmla="val 4167"/>
            </a:avLst>
          </a:prstGeom>
          <a:solidFill>
            <a:schemeClr val="accent2">
              <a:lumMod val="75000"/>
            </a:schemeClr>
          </a:solidFill>
          <a:ln w="381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591053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A287-5A2A-4F03-93AA-A5B30792A1D9}"/>
              </a:ext>
            </a:extLst>
          </p:cNvPr>
          <p:cNvSpPr>
            <a:spLocks noGrp="1"/>
          </p:cNvSpPr>
          <p:nvPr>
            <p:ph type="title"/>
          </p:nvPr>
        </p:nvSpPr>
        <p:spPr>
          <a:xfrm>
            <a:off x="2917547" y="5374810"/>
            <a:ext cx="3308905" cy="491065"/>
          </a:xfrm>
        </p:spPr>
        <p:txBody>
          <a:bodyPr>
            <a:normAutofit/>
          </a:bodyPr>
          <a:lstStyle/>
          <a:p>
            <a:pPr algn="ctr"/>
            <a:r>
              <a:rPr lang="zh-CN" altLang="en-US" dirty="0"/>
              <a:t>水泵测试示例</a:t>
            </a:r>
            <a:endParaRPr lang="en-US" b="1" dirty="0"/>
          </a:p>
        </p:txBody>
      </p:sp>
      <p:pic>
        <p:nvPicPr>
          <p:cNvPr id="6" name="Picture Placeholder 5" descr="A screenshot of a cell phone&#10;&#10;Description generated with very high confidence">
            <a:extLst>
              <a:ext uri="{FF2B5EF4-FFF2-40B4-BE49-F238E27FC236}">
                <a16:creationId xmlns:a16="http://schemas.microsoft.com/office/drawing/2014/main" id="{56768904-2534-4683-82F3-EB6E098CCE8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4952" b="14952"/>
          <a:stretch>
            <a:fillRect/>
          </a:stretch>
        </p:blipFill>
        <p:spPr>
          <a:xfrm>
            <a:off x="0" y="0"/>
            <a:ext cx="9144000" cy="5330952"/>
          </a:xfrm>
        </p:spPr>
      </p:pic>
      <p:sp>
        <p:nvSpPr>
          <p:cNvPr id="4" name="Text Placeholder 3">
            <a:extLst>
              <a:ext uri="{FF2B5EF4-FFF2-40B4-BE49-F238E27FC236}">
                <a16:creationId xmlns:a16="http://schemas.microsoft.com/office/drawing/2014/main" id="{0AB34063-341C-45C2-83FE-8B7ACBD69A5A}"/>
              </a:ext>
            </a:extLst>
          </p:cNvPr>
          <p:cNvSpPr>
            <a:spLocks noGrp="1"/>
          </p:cNvSpPr>
          <p:nvPr>
            <p:ph type="body" sz="half" idx="2"/>
          </p:nvPr>
        </p:nvSpPr>
        <p:spPr>
          <a:xfrm>
            <a:off x="3019712" y="5894476"/>
            <a:ext cx="3104574" cy="877135"/>
          </a:xfrm>
        </p:spPr>
        <p:txBody>
          <a:bodyPr>
            <a:normAutofit/>
          </a:bodyPr>
          <a:lstStyle/>
          <a:p>
            <a:pPr marL="285750" indent="-285750">
              <a:buFont typeface="Arial" panose="020B0604020202020204" pitchFamily="34" charset="0"/>
              <a:buChar char="•"/>
            </a:pPr>
            <a:r>
              <a:rPr lang="zh-CN" altLang="en-US" b="1" dirty="0"/>
              <a:t>整体泵送效率</a:t>
            </a:r>
            <a:r>
              <a:rPr lang="en-US" altLang="zh-CN" b="1" dirty="0"/>
              <a:t>(</a:t>
            </a:r>
            <a:r>
              <a:rPr lang="en-US" b="1" dirty="0"/>
              <a:t>OPE)</a:t>
            </a:r>
          </a:p>
          <a:p>
            <a:pPr marL="285750" indent="-285750">
              <a:buFont typeface="Arial" panose="020B0604020202020204" pitchFamily="34" charset="0"/>
              <a:buChar char="•"/>
            </a:pPr>
            <a:r>
              <a:rPr lang="zh-CN" altLang="en-US" b="1" dirty="0"/>
              <a:t>功率</a:t>
            </a:r>
            <a:endParaRPr lang="en-US" sz="1600" b="1" dirty="0"/>
          </a:p>
        </p:txBody>
      </p:sp>
      <p:sp>
        <p:nvSpPr>
          <p:cNvPr id="7" name="Rectangle: Rounded Corners 6">
            <a:extLst>
              <a:ext uri="{FF2B5EF4-FFF2-40B4-BE49-F238E27FC236}">
                <a16:creationId xmlns:a16="http://schemas.microsoft.com/office/drawing/2014/main" id="{8CCCC717-3461-4D3F-9718-16E6F4700A61}"/>
              </a:ext>
            </a:extLst>
          </p:cNvPr>
          <p:cNvSpPr/>
          <p:nvPr/>
        </p:nvSpPr>
        <p:spPr>
          <a:xfrm>
            <a:off x="85060" y="414865"/>
            <a:ext cx="6921796" cy="701554"/>
          </a:xfrm>
          <a:prstGeom prst="roundRect">
            <a:avLst/>
          </a:prstGeom>
          <a:solidFill>
            <a:srgbClr val="FFFF00">
              <a:alpha val="3019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63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49FC0E-FEA7-42D7-94BD-A9BD459A4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29" y="217640"/>
            <a:ext cx="7725142" cy="5602761"/>
          </a:xfrm>
          <a:prstGeom prst="rect">
            <a:avLst/>
          </a:prstGeom>
          <a:ln w="38100">
            <a:solidFill>
              <a:schemeClr val="accent2">
                <a:lumMod val="75000"/>
              </a:schemeClr>
            </a:solidFill>
          </a:ln>
        </p:spPr>
      </p:pic>
      <p:sp>
        <p:nvSpPr>
          <p:cNvPr id="2" name="TextBox 1">
            <a:extLst>
              <a:ext uri="{FF2B5EF4-FFF2-40B4-BE49-F238E27FC236}">
                <a16:creationId xmlns:a16="http://schemas.microsoft.com/office/drawing/2014/main" id="{56800CB8-56F6-4AAF-A402-E2ADB097CE3D}"/>
              </a:ext>
            </a:extLst>
          </p:cNvPr>
          <p:cNvSpPr txBox="1"/>
          <p:nvPr/>
        </p:nvSpPr>
        <p:spPr>
          <a:xfrm>
            <a:off x="1305906" y="6111864"/>
            <a:ext cx="6532188" cy="376021"/>
          </a:xfrm>
          <a:prstGeom prst="rect">
            <a:avLst/>
          </a:prstGeom>
          <a:noFill/>
        </p:spPr>
        <p:txBody>
          <a:bodyPr wrap="square" rtlCol="0">
            <a:spAutoFit/>
          </a:bodyPr>
          <a:lstStyle/>
          <a:p>
            <a:r>
              <a:rPr lang="en-US" dirty="0">
                <a:hlinkClick r:id="rId4"/>
              </a:rPr>
              <a:t>https://www.cdfa.ca.gov/oefi/sweep/docs/GHG_CalculatorTool.xlsx</a:t>
            </a:r>
            <a:r>
              <a:rPr lang="en-US" dirty="0"/>
              <a:t> </a:t>
            </a:r>
          </a:p>
        </p:txBody>
      </p:sp>
    </p:spTree>
    <p:extLst>
      <p:ext uri="{BB962C8B-B14F-4D97-AF65-F5344CB8AC3E}">
        <p14:creationId xmlns:p14="http://schemas.microsoft.com/office/powerpoint/2010/main" val="2313573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32B-58F5-48E0-889F-F4BB4D2ADB67}"/>
              </a:ext>
            </a:extLst>
          </p:cNvPr>
          <p:cNvSpPr>
            <a:spLocks noGrp="1"/>
          </p:cNvSpPr>
          <p:nvPr>
            <p:ph type="title"/>
          </p:nvPr>
        </p:nvSpPr>
        <p:spPr/>
        <p:txBody>
          <a:bodyPr/>
          <a:lstStyle/>
          <a:p>
            <a:pPr algn="ctr"/>
            <a:r>
              <a:rPr lang="zh-CN" altLang="en-US" dirty="0"/>
              <a:t>检查及评估程序</a:t>
            </a:r>
            <a:br>
              <a:rPr lang="en-US" dirty="0"/>
            </a:br>
            <a:endParaRPr lang="en-US" dirty="0"/>
          </a:p>
        </p:txBody>
      </p:sp>
      <p:sp>
        <p:nvSpPr>
          <p:cNvPr id="3" name="Content Placeholder 2">
            <a:extLst>
              <a:ext uri="{FF2B5EF4-FFF2-40B4-BE49-F238E27FC236}">
                <a16:creationId xmlns:a16="http://schemas.microsoft.com/office/drawing/2014/main" id="{9387D971-CF78-40BB-B79F-E8543309423E}"/>
              </a:ext>
            </a:extLst>
          </p:cNvPr>
          <p:cNvSpPr>
            <a:spLocks noGrp="1"/>
          </p:cNvSpPr>
          <p:nvPr>
            <p:ph idx="1"/>
          </p:nvPr>
        </p:nvSpPr>
        <p:spPr/>
        <p:txBody>
          <a:bodyPr/>
          <a:lstStyle/>
          <a:p>
            <a:pPr marL="0" indent="0">
              <a:buNone/>
            </a:pPr>
            <a:r>
              <a:rPr lang="zh-CN" altLang="en-US" dirty="0"/>
              <a:t>多级审查：</a:t>
            </a:r>
            <a:endParaRPr lang="en-US" dirty="0"/>
          </a:p>
          <a:p>
            <a:pPr>
              <a:buClr>
                <a:schemeClr val="accent2">
                  <a:lumMod val="75000"/>
                </a:schemeClr>
              </a:buClr>
              <a:buSzPct val="130000"/>
              <a:buFont typeface="Arial" panose="020B0604020202020204" pitchFamily="34" charset="0"/>
              <a:buChar char="•"/>
            </a:pPr>
            <a:r>
              <a:rPr lang="en-US" dirty="0"/>
              <a:t> </a:t>
            </a:r>
            <a:r>
              <a:rPr lang="zh-CN" altLang="en-US" dirty="0"/>
              <a:t>行政审查</a:t>
            </a:r>
            <a:r>
              <a:rPr lang="en-US" dirty="0"/>
              <a:t>– </a:t>
            </a:r>
            <a:r>
              <a:rPr lang="zh-CN" altLang="en-US" dirty="0"/>
              <a:t>内部</a:t>
            </a:r>
            <a:endParaRPr lang="en-US" dirty="0"/>
          </a:p>
          <a:p>
            <a:pPr>
              <a:buClr>
                <a:schemeClr val="accent2">
                  <a:lumMod val="75000"/>
                </a:schemeClr>
              </a:buClr>
              <a:buSzPct val="130000"/>
              <a:buFont typeface="Arial" panose="020B0604020202020204" pitchFamily="34" charset="0"/>
              <a:buChar char="•"/>
            </a:pPr>
            <a:r>
              <a:rPr lang="en-US" dirty="0"/>
              <a:t> </a:t>
            </a:r>
            <a:r>
              <a:rPr lang="zh-CN" altLang="en-US" dirty="0"/>
              <a:t>技术审查</a:t>
            </a:r>
            <a:r>
              <a:rPr lang="en-US" dirty="0"/>
              <a:t>– </a:t>
            </a:r>
            <a:r>
              <a:rPr lang="zh-CN" altLang="en-US" dirty="0"/>
              <a:t>外部</a:t>
            </a:r>
            <a:endParaRPr lang="en-US" dirty="0"/>
          </a:p>
          <a:p>
            <a:r>
              <a:rPr lang="en-US" altLang="zh-CN" dirty="0"/>
              <a:t>CDFA</a:t>
            </a:r>
            <a:r>
              <a:rPr lang="zh-CN" altLang="en-US" dirty="0"/>
              <a:t>将根据以下内容选择资助申请 ：</a:t>
            </a:r>
            <a:endParaRPr lang="en-US" dirty="0"/>
          </a:p>
          <a:p>
            <a:pPr lvl="1">
              <a:buClr>
                <a:schemeClr val="accent2">
                  <a:lumMod val="75000"/>
                </a:schemeClr>
              </a:buClr>
              <a:buSzPct val="130000"/>
              <a:buFont typeface="Arial" panose="020B0604020202020204" pitchFamily="34" charset="0"/>
              <a:buChar char="•"/>
            </a:pPr>
            <a:r>
              <a:rPr lang="zh-CN" altLang="en-US" dirty="0"/>
              <a:t>技术评审员提供的分数，包括对额外事项的打分</a:t>
            </a:r>
            <a:endParaRPr lang="en-US" altLang="zh-CN" dirty="0"/>
          </a:p>
          <a:p>
            <a:pPr lvl="1">
              <a:buClr>
                <a:schemeClr val="accent2">
                  <a:lumMod val="75000"/>
                </a:schemeClr>
              </a:buClr>
              <a:buSzPct val="130000"/>
              <a:buFont typeface="Arial" panose="020B0604020202020204" pitchFamily="34" charset="0"/>
              <a:buChar char="•"/>
            </a:pPr>
            <a:r>
              <a:rPr lang="zh-CN" altLang="en-US" dirty="0"/>
              <a:t>节水水平</a:t>
            </a:r>
            <a:r>
              <a:rPr lang="en-US" dirty="0"/>
              <a:t> (</a:t>
            </a:r>
            <a:r>
              <a:rPr lang="zh-CN" altLang="en-US" dirty="0"/>
              <a:t>每英亩</a:t>
            </a:r>
            <a:r>
              <a:rPr lang="en-US" dirty="0"/>
              <a:t>)</a:t>
            </a:r>
          </a:p>
          <a:p>
            <a:pPr lvl="1">
              <a:buClr>
                <a:schemeClr val="accent2">
                  <a:lumMod val="75000"/>
                </a:schemeClr>
              </a:buClr>
              <a:buSzPct val="130000"/>
              <a:buFont typeface="Arial" panose="020B0604020202020204" pitchFamily="34" charset="0"/>
              <a:buChar char="•"/>
            </a:pPr>
            <a:r>
              <a:rPr lang="zh-CN" altLang="en-US" dirty="0"/>
              <a:t>温室气体减排水平</a:t>
            </a:r>
            <a:r>
              <a:rPr lang="en-US" dirty="0"/>
              <a:t>(</a:t>
            </a:r>
            <a:r>
              <a:rPr lang="zh-CN" altLang="en-US" dirty="0"/>
              <a:t>每英亩</a:t>
            </a:r>
            <a:r>
              <a:rPr lang="en-US" dirty="0"/>
              <a:t>)</a:t>
            </a:r>
          </a:p>
          <a:p>
            <a:endParaRPr lang="en-US" dirty="0"/>
          </a:p>
        </p:txBody>
      </p:sp>
      <p:pic>
        <p:nvPicPr>
          <p:cNvPr id="5" name="Picture 4">
            <a:extLst>
              <a:ext uri="{FF2B5EF4-FFF2-40B4-BE49-F238E27FC236}">
                <a16:creationId xmlns:a16="http://schemas.microsoft.com/office/drawing/2014/main" id="{FDEB5F2B-5C4D-4B33-9B50-B0D64363C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1328632"/>
            <a:ext cx="2857500" cy="2143125"/>
          </a:xfrm>
          <a:prstGeom prst="rect">
            <a:avLst/>
          </a:prstGeom>
        </p:spPr>
      </p:pic>
    </p:spTree>
    <p:extLst>
      <p:ext uri="{BB962C8B-B14F-4D97-AF65-F5344CB8AC3E}">
        <p14:creationId xmlns:p14="http://schemas.microsoft.com/office/powerpoint/2010/main" val="3045449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40C2-2A3D-4643-8D9D-5F37CDBBAEE5}"/>
              </a:ext>
            </a:extLst>
          </p:cNvPr>
          <p:cNvSpPr>
            <a:spLocks noGrp="1"/>
          </p:cNvSpPr>
          <p:nvPr>
            <p:ph type="title"/>
          </p:nvPr>
        </p:nvSpPr>
        <p:spPr>
          <a:xfrm>
            <a:off x="532209" y="116761"/>
            <a:ext cx="8079581" cy="850802"/>
          </a:xfrm>
        </p:spPr>
        <p:txBody>
          <a:bodyPr/>
          <a:lstStyle/>
          <a:p>
            <a:pPr algn="ctr"/>
            <a:r>
              <a:rPr lang="zh-CN" altLang="en-US" b="1" dirty="0"/>
              <a:t>评分对照表</a:t>
            </a:r>
            <a:endParaRPr lang="en-US" b="1" dirty="0"/>
          </a:p>
        </p:txBody>
      </p:sp>
      <p:graphicFrame>
        <p:nvGraphicFramePr>
          <p:cNvPr id="5" name="Content Placeholder 4">
            <a:extLst>
              <a:ext uri="{FF2B5EF4-FFF2-40B4-BE49-F238E27FC236}">
                <a16:creationId xmlns:a16="http://schemas.microsoft.com/office/drawing/2014/main" id="{4A1D4632-5BCD-455D-9A6D-70280AF757BB}"/>
              </a:ext>
            </a:extLst>
          </p:cNvPr>
          <p:cNvGraphicFramePr>
            <a:graphicFrameLocks noGrp="1"/>
          </p:cNvGraphicFramePr>
          <p:nvPr>
            <p:ph idx="1"/>
            <p:extLst>
              <p:ext uri="{D42A27DB-BD31-4B8C-83A1-F6EECF244321}">
                <p14:modId xmlns:p14="http://schemas.microsoft.com/office/powerpoint/2010/main" val="1782763963"/>
              </p:ext>
            </p:extLst>
          </p:nvPr>
        </p:nvGraphicFramePr>
        <p:xfrm>
          <a:off x="1070533" y="1499191"/>
          <a:ext cx="7002933" cy="4561368"/>
        </p:xfrm>
        <a:graphic>
          <a:graphicData uri="http://schemas.openxmlformats.org/drawingml/2006/table">
            <a:tbl>
              <a:tblPr firstRow="1" bandRow="1">
                <a:tableStyleId>{5C22544A-7EE6-4342-B048-85BDC9FD1C3A}</a:tableStyleId>
              </a:tblPr>
              <a:tblGrid>
                <a:gridCol w="4277442">
                  <a:extLst>
                    <a:ext uri="{9D8B030D-6E8A-4147-A177-3AD203B41FA5}">
                      <a16:colId xmlns:a16="http://schemas.microsoft.com/office/drawing/2014/main" val="3267656678"/>
                    </a:ext>
                  </a:extLst>
                </a:gridCol>
                <a:gridCol w="2725491">
                  <a:extLst>
                    <a:ext uri="{9D8B030D-6E8A-4147-A177-3AD203B41FA5}">
                      <a16:colId xmlns:a16="http://schemas.microsoft.com/office/drawing/2014/main" val="776537249"/>
                    </a:ext>
                  </a:extLst>
                </a:gridCol>
              </a:tblGrid>
              <a:tr h="651624">
                <a:tc>
                  <a:txBody>
                    <a:bodyPr/>
                    <a:lstStyle/>
                    <a:p>
                      <a:r>
                        <a:rPr lang="zh-CN" altLang="en-US" dirty="0"/>
                        <a:t>评分标准</a:t>
                      </a:r>
                      <a:endParaRPr lang="en-US" dirty="0"/>
                    </a:p>
                  </a:txBody>
                  <a:tcPr/>
                </a:tc>
                <a:tc>
                  <a:txBody>
                    <a:bodyPr/>
                    <a:lstStyle/>
                    <a:p>
                      <a:r>
                        <a:rPr lang="zh-CN" altLang="en-US" dirty="0"/>
                        <a:t>最高分数</a:t>
                      </a:r>
                      <a:endParaRPr lang="en-US" dirty="0"/>
                    </a:p>
                  </a:txBody>
                  <a:tcPr/>
                </a:tc>
                <a:extLst>
                  <a:ext uri="{0D108BD9-81ED-4DB2-BD59-A6C34878D82A}">
                    <a16:rowId xmlns:a16="http://schemas.microsoft.com/office/drawing/2014/main" val="479831760"/>
                  </a:ext>
                </a:extLst>
              </a:tr>
              <a:tr h="651624">
                <a:tc>
                  <a:txBody>
                    <a:bodyPr/>
                    <a:lstStyle/>
                    <a:p>
                      <a:r>
                        <a:rPr lang="zh-CN" altLang="en-US" sz="2000" b="1" dirty="0"/>
                        <a:t>优点和可行性</a:t>
                      </a:r>
                      <a:endParaRPr lang="en-US" sz="2000" b="1" dirty="0"/>
                    </a:p>
                  </a:txBody>
                  <a:tcPr/>
                </a:tc>
                <a:tc>
                  <a:txBody>
                    <a:bodyPr/>
                    <a:lstStyle/>
                    <a:p>
                      <a:r>
                        <a:rPr lang="en-US" dirty="0"/>
                        <a:t>12</a:t>
                      </a:r>
                    </a:p>
                  </a:txBody>
                  <a:tcPr/>
                </a:tc>
                <a:extLst>
                  <a:ext uri="{0D108BD9-81ED-4DB2-BD59-A6C34878D82A}">
                    <a16:rowId xmlns:a16="http://schemas.microsoft.com/office/drawing/2014/main" val="2454145261"/>
                  </a:ext>
                </a:extLst>
              </a:tr>
              <a:tr h="651624">
                <a:tc>
                  <a:txBody>
                    <a:bodyPr/>
                    <a:lstStyle/>
                    <a:p>
                      <a:r>
                        <a:rPr lang="zh-CN" altLang="en-US" sz="2000" b="1" dirty="0"/>
                        <a:t>预估节水量</a:t>
                      </a:r>
                      <a:endParaRPr lang="en-US" sz="2000" b="1" dirty="0"/>
                    </a:p>
                  </a:txBody>
                  <a:tcPr/>
                </a:tc>
                <a:tc>
                  <a:txBody>
                    <a:bodyPr/>
                    <a:lstStyle/>
                    <a:p>
                      <a:r>
                        <a:rPr lang="en-US" dirty="0"/>
                        <a:t>12</a:t>
                      </a:r>
                    </a:p>
                  </a:txBody>
                  <a:tcPr/>
                </a:tc>
                <a:extLst>
                  <a:ext uri="{0D108BD9-81ED-4DB2-BD59-A6C34878D82A}">
                    <a16:rowId xmlns:a16="http://schemas.microsoft.com/office/drawing/2014/main" val="576163594"/>
                  </a:ext>
                </a:extLst>
              </a:tr>
              <a:tr h="651624">
                <a:tc>
                  <a:txBody>
                    <a:bodyPr/>
                    <a:lstStyle/>
                    <a:p>
                      <a:r>
                        <a:rPr lang="zh-CN" altLang="en-US" sz="2000" b="1" dirty="0"/>
                        <a:t>预估温室气体减排量</a:t>
                      </a:r>
                      <a:endParaRPr lang="en-US" sz="2000" b="1" dirty="0"/>
                    </a:p>
                  </a:txBody>
                  <a:tcPr/>
                </a:tc>
                <a:tc>
                  <a:txBody>
                    <a:bodyPr/>
                    <a:lstStyle/>
                    <a:p>
                      <a:r>
                        <a:rPr lang="en-US" dirty="0"/>
                        <a:t>12</a:t>
                      </a:r>
                    </a:p>
                  </a:txBody>
                  <a:tcPr/>
                </a:tc>
                <a:extLst>
                  <a:ext uri="{0D108BD9-81ED-4DB2-BD59-A6C34878D82A}">
                    <a16:rowId xmlns:a16="http://schemas.microsoft.com/office/drawing/2014/main" val="2849088861"/>
                  </a:ext>
                </a:extLst>
              </a:tr>
              <a:tr h="651624">
                <a:tc>
                  <a:txBody>
                    <a:bodyPr/>
                    <a:lstStyle/>
                    <a:p>
                      <a:r>
                        <a:rPr lang="zh-CN" altLang="en-US" sz="2000" b="1" dirty="0"/>
                        <a:t>财政预算</a:t>
                      </a:r>
                      <a:endParaRPr lang="en-US" sz="2000" b="1" dirty="0"/>
                    </a:p>
                  </a:txBody>
                  <a:tcPr/>
                </a:tc>
                <a:tc>
                  <a:txBody>
                    <a:bodyPr/>
                    <a:lstStyle/>
                    <a:p>
                      <a:r>
                        <a:rPr lang="en-US" dirty="0"/>
                        <a:t>8</a:t>
                      </a:r>
                    </a:p>
                  </a:txBody>
                  <a:tcPr/>
                </a:tc>
                <a:extLst>
                  <a:ext uri="{0D108BD9-81ED-4DB2-BD59-A6C34878D82A}">
                    <a16:rowId xmlns:a16="http://schemas.microsoft.com/office/drawing/2014/main" val="4056573497"/>
                  </a:ext>
                </a:extLst>
              </a:tr>
              <a:tr h="651624">
                <a:tc>
                  <a:txBody>
                    <a:bodyPr/>
                    <a:lstStyle/>
                    <a:p>
                      <a:r>
                        <a:rPr lang="zh-CN" altLang="en-US" sz="2000" b="1" dirty="0"/>
                        <a:t>额外事项</a:t>
                      </a:r>
                      <a:endParaRPr lang="en-US" sz="2000" b="1" dirty="0"/>
                    </a:p>
                  </a:txBody>
                  <a:tcPr/>
                </a:tc>
                <a:tc>
                  <a:txBody>
                    <a:bodyPr/>
                    <a:lstStyle/>
                    <a:p>
                      <a:r>
                        <a:rPr lang="en-US" dirty="0"/>
                        <a:t>6</a:t>
                      </a:r>
                    </a:p>
                  </a:txBody>
                  <a:tcPr/>
                </a:tc>
                <a:extLst>
                  <a:ext uri="{0D108BD9-81ED-4DB2-BD59-A6C34878D82A}">
                    <a16:rowId xmlns:a16="http://schemas.microsoft.com/office/drawing/2014/main" val="167335402"/>
                  </a:ext>
                </a:extLst>
              </a:tr>
              <a:tr h="651624">
                <a:tc>
                  <a:txBody>
                    <a:bodyPr/>
                    <a:lstStyle/>
                    <a:p>
                      <a:r>
                        <a:rPr lang="zh-CN" altLang="en-US" b="1" dirty="0">
                          <a:solidFill>
                            <a:schemeClr val="bg1"/>
                          </a:solidFill>
                        </a:rPr>
                        <a:t>总分</a:t>
                      </a:r>
                      <a:endParaRPr lang="en-US" b="1" dirty="0">
                        <a:solidFill>
                          <a:schemeClr val="bg1"/>
                        </a:solidFill>
                      </a:endParaRPr>
                    </a:p>
                  </a:txBody>
                  <a:tcPr>
                    <a:solidFill>
                      <a:schemeClr val="tx2">
                        <a:lumMod val="50000"/>
                        <a:lumOff val="50000"/>
                      </a:schemeClr>
                    </a:solidFill>
                  </a:tcPr>
                </a:tc>
                <a:tc>
                  <a:txBody>
                    <a:bodyPr/>
                    <a:lstStyle/>
                    <a:p>
                      <a:r>
                        <a:rPr lang="en-US" b="1" dirty="0">
                          <a:solidFill>
                            <a:schemeClr val="bg1"/>
                          </a:solidFill>
                        </a:rPr>
                        <a:t>50</a:t>
                      </a:r>
                    </a:p>
                  </a:txBody>
                  <a:tcPr>
                    <a:solidFill>
                      <a:schemeClr val="tx2">
                        <a:lumMod val="50000"/>
                        <a:lumOff val="50000"/>
                      </a:schemeClr>
                    </a:solidFill>
                  </a:tcPr>
                </a:tc>
                <a:extLst>
                  <a:ext uri="{0D108BD9-81ED-4DB2-BD59-A6C34878D82A}">
                    <a16:rowId xmlns:a16="http://schemas.microsoft.com/office/drawing/2014/main" val="2610895234"/>
                  </a:ext>
                </a:extLst>
              </a:tr>
            </a:tbl>
          </a:graphicData>
        </a:graphic>
      </p:graphicFrame>
    </p:spTree>
    <p:extLst>
      <p:ext uri="{BB962C8B-B14F-4D97-AF65-F5344CB8AC3E}">
        <p14:creationId xmlns:p14="http://schemas.microsoft.com/office/powerpoint/2010/main" val="3193305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60DE1-6B5C-4B55-A7CA-A916A0F8133C}"/>
              </a:ext>
            </a:extLst>
          </p:cNvPr>
          <p:cNvSpPr>
            <a:spLocks noGrp="1"/>
          </p:cNvSpPr>
          <p:nvPr>
            <p:ph type="title"/>
          </p:nvPr>
        </p:nvSpPr>
        <p:spPr/>
        <p:txBody>
          <a:bodyPr/>
          <a:lstStyle/>
          <a:p>
            <a:pPr algn="ctr"/>
            <a:r>
              <a:rPr lang="zh-CN" altLang="en-US" b="1" dirty="0"/>
              <a:t>额外事项</a:t>
            </a:r>
            <a:endParaRPr lang="en-US" b="1" dirty="0"/>
          </a:p>
        </p:txBody>
      </p:sp>
      <p:sp>
        <p:nvSpPr>
          <p:cNvPr id="3" name="Content Placeholder 2">
            <a:extLst>
              <a:ext uri="{FF2B5EF4-FFF2-40B4-BE49-F238E27FC236}">
                <a16:creationId xmlns:a16="http://schemas.microsoft.com/office/drawing/2014/main" id="{EE87EA0B-1F6E-4059-BE7F-9608717C940D}"/>
              </a:ext>
            </a:extLst>
          </p:cNvPr>
          <p:cNvSpPr>
            <a:spLocks noGrp="1"/>
          </p:cNvSpPr>
          <p:nvPr>
            <p:ph idx="1"/>
          </p:nvPr>
        </p:nvSpPr>
        <p:spPr/>
        <p:txBody>
          <a:bodyPr>
            <a:normAutofit/>
          </a:bodyPr>
          <a:lstStyle/>
          <a:p>
            <a:pPr>
              <a:buClr>
                <a:schemeClr val="accent2">
                  <a:lumMod val="75000"/>
                </a:schemeClr>
              </a:buClr>
              <a:buSzPct val="120000"/>
              <a:buFont typeface="Arial" panose="020B0604020202020204" pitchFamily="34" charset="0"/>
              <a:buChar char="•"/>
            </a:pPr>
            <a:r>
              <a:rPr lang="zh-CN" altLang="en-US" dirty="0"/>
              <a:t>往年未获得资助的申请者</a:t>
            </a:r>
            <a:endParaRPr lang="en-US" altLang="zh-CN" dirty="0"/>
          </a:p>
          <a:p>
            <a:pPr>
              <a:buClr>
                <a:schemeClr val="accent2">
                  <a:lumMod val="75000"/>
                </a:schemeClr>
              </a:buClr>
              <a:buSzPct val="120000"/>
              <a:buFont typeface="Arial" panose="020B0604020202020204" pitchFamily="34" charset="0"/>
              <a:buChar char="•"/>
            </a:pPr>
            <a:r>
              <a:rPr lang="zh-CN" altLang="en-US" dirty="0"/>
              <a:t>分摊费用</a:t>
            </a:r>
            <a:endParaRPr lang="en-US" altLang="zh-CN" dirty="0"/>
          </a:p>
          <a:p>
            <a:pPr>
              <a:buClr>
                <a:schemeClr val="accent2">
                  <a:lumMod val="75000"/>
                </a:schemeClr>
              </a:buClr>
              <a:buSzPct val="120000"/>
              <a:buFont typeface="Arial" panose="020B0604020202020204" pitchFamily="34" charset="0"/>
              <a:buChar char="•"/>
            </a:pPr>
            <a:r>
              <a:rPr lang="zh-CN" altLang="en-US" dirty="0"/>
              <a:t>致力于灌溉培训</a:t>
            </a:r>
            <a:endParaRPr lang="en-US" altLang="zh-CN" dirty="0"/>
          </a:p>
          <a:p>
            <a:pPr>
              <a:buClr>
                <a:schemeClr val="accent2">
                  <a:lumMod val="75000"/>
                </a:schemeClr>
              </a:buClr>
              <a:buSzPct val="120000"/>
              <a:buFont typeface="Arial" panose="020B0604020202020204" pitchFamily="34" charset="0"/>
              <a:buChar char="•"/>
            </a:pPr>
            <a:r>
              <a:rPr lang="zh-CN" altLang="en-US" dirty="0"/>
              <a:t>减少在严重超采地下水流域采用地下水</a:t>
            </a:r>
            <a:endParaRPr lang="en-US" altLang="zh-CN" dirty="0"/>
          </a:p>
          <a:p>
            <a:pPr>
              <a:buClr>
                <a:schemeClr val="accent2">
                  <a:lumMod val="75000"/>
                </a:schemeClr>
              </a:buClr>
              <a:buSzPct val="120000"/>
              <a:buFont typeface="Arial" panose="020B0604020202020204" pitchFamily="34" charset="0"/>
              <a:buChar char="•"/>
            </a:pPr>
            <a:r>
              <a:rPr lang="zh-CN" altLang="en-US" dirty="0"/>
              <a:t>实施土壤管理措施</a:t>
            </a:r>
            <a:endParaRPr lang="en-US" altLang="zh-CN" dirty="0"/>
          </a:p>
          <a:p>
            <a:pPr>
              <a:buClr>
                <a:schemeClr val="accent2">
                  <a:lumMod val="75000"/>
                </a:schemeClr>
              </a:buClr>
              <a:buSzPct val="120000"/>
              <a:buFont typeface="Arial" panose="020B0604020202020204" pitchFamily="34" charset="0"/>
              <a:buChar char="•"/>
            </a:pPr>
            <a:r>
              <a:rPr lang="zh-CN" altLang="en-US" dirty="0"/>
              <a:t>雨水的收集和再利用，再生水的利用</a:t>
            </a:r>
            <a:r>
              <a:rPr lang="en-US" dirty="0"/>
              <a:t> - *</a:t>
            </a:r>
            <a:r>
              <a:rPr lang="zh-CN" altLang="en-US" dirty="0"/>
              <a:t>新增</a:t>
            </a:r>
            <a:endParaRPr lang="en-US" dirty="0"/>
          </a:p>
          <a:p>
            <a:pPr marL="0" indent="0">
              <a:buNone/>
            </a:pPr>
            <a:endParaRPr lang="en-US" dirty="0"/>
          </a:p>
        </p:txBody>
      </p:sp>
      <p:pic>
        <p:nvPicPr>
          <p:cNvPr id="5" name="Picture 4">
            <a:extLst>
              <a:ext uri="{FF2B5EF4-FFF2-40B4-BE49-F238E27FC236}">
                <a16:creationId xmlns:a16="http://schemas.microsoft.com/office/drawing/2014/main" id="{316BF2B4-DD65-470F-A6E6-AC3D38407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399" y="3984014"/>
            <a:ext cx="2873986" cy="2873986"/>
          </a:xfrm>
          <a:prstGeom prst="rect">
            <a:avLst/>
          </a:prstGeom>
        </p:spPr>
      </p:pic>
    </p:spTree>
    <p:extLst>
      <p:ext uri="{BB962C8B-B14F-4D97-AF65-F5344CB8AC3E}">
        <p14:creationId xmlns:p14="http://schemas.microsoft.com/office/powerpoint/2010/main" val="144751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E1F1-2461-4B63-A3BD-28E691DCCADD}"/>
              </a:ext>
            </a:extLst>
          </p:cNvPr>
          <p:cNvSpPr>
            <a:spLocks noGrp="1"/>
          </p:cNvSpPr>
          <p:nvPr>
            <p:ph type="title"/>
          </p:nvPr>
        </p:nvSpPr>
        <p:spPr>
          <a:xfrm>
            <a:off x="507206" y="206022"/>
            <a:ext cx="8079581" cy="968023"/>
          </a:xfrm>
        </p:spPr>
        <p:txBody>
          <a:bodyPr/>
          <a:lstStyle/>
          <a:p>
            <a:pPr algn="ctr"/>
            <a:r>
              <a:rPr lang="zh-CN" altLang="en-US" b="1" dirty="0"/>
              <a:t>如何申请</a:t>
            </a:r>
            <a:endParaRPr lang="en-US" b="1" dirty="0"/>
          </a:p>
        </p:txBody>
      </p:sp>
      <p:sp>
        <p:nvSpPr>
          <p:cNvPr id="3" name="Content Placeholder 2">
            <a:extLst>
              <a:ext uri="{FF2B5EF4-FFF2-40B4-BE49-F238E27FC236}">
                <a16:creationId xmlns:a16="http://schemas.microsoft.com/office/drawing/2014/main" id="{A9E76115-8FD5-4C46-B495-477E9716497F}"/>
              </a:ext>
            </a:extLst>
          </p:cNvPr>
          <p:cNvSpPr>
            <a:spLocks noGrp="1"/>
          </p:cNvSpPr>
          <p:nvPr>
            <p:ph idx="1"/>
          </p:nvPr>
        </p:nvSpPr>
        <p:spPr>
          <a:xfrm>
            <a:off x="507206" y="1174045"/>
            <a:ext cx="8065294" cy="5329625"/>
          </a:xfrm>
        </p:spPr>
        <p:txBody>
          <a:bodyPr>
            <a:normAutofit/>
          </a:bodyPr>
          <a:lstStyle/>
          <a:p>
            <a:pPr marL="0" indent="0">
              <a:buNone/>
            </a:pPr>
            <a:r>
              <a:rPr lang="zh-CN" altLang="en-US" dirty="0"/>
              <a:t>从一个新的申请平台开始</a:t>
            </a:r>
            <a:endParaRPr lang="en-US" dirty="0"/>
          </a:p>
          <a:p>
            <a:pPr>
              <a:buClr>
                <a:schemeClr val="accent2">
                  <a:lumMod val="75000"/>
                </a:schemeClr>
              </a:buClr>
              <a:buSzPct val="120000"/>
              <a:buFont typeface="Arial" panose="020B0604020202020204" pitchFamily="34" charset="0"/>
              <a:buChar char="•"/>
            </a:pPr>
            <a:r>
              <a:rPr lang="zh-CN" altLang="en-US" dirty="0"/>
              <a:t>申请人可通过</a:t>
            </a:r>
            <a:r>
              <a:rPr lang="en-US" altLang="zh-CN" dirty="0"/>
              <a:t>SWEEP</a:t>
            </a:r>
            <a:r>
              <a:rPr lang="zh-CN" altLang="en-US" dirty="0"/>
              <a:t>网页获得申请表等资料</a:t>
            </a:r>
            <a:endParaRPr lang="en-US" altLang="zh-CN" dirty="0"/>
          </a:p>
          <a:p>
            <a:pPr>
              <a:buClr>
                <a:schemeClr val="accent2">
                  <a:lumMod val="75000"/>
                </a:schemeClr>
              </a:buClr>
              <a:buSzPct val="120000"/>
              <a:buFont typeface="Arial" panose="020B0604020202020204" pitchFamily="34" charset="0"/>
              <a:buChar char="•"/>
            </a:pPr>
            <a:r>
              <a:rPr lang="zh-CN" altLang="en-US" dirty="0"/>
              <a:t>登录以访问申请并提交</a:t>
            </a:r>
            <a:endParaRPr lang="en-US" dirty="0"/>
          </a:p>
          <a:p>
            <a:pPr>
              <a:buClr>
                <a:schemeClr val="accent2">
                  <a:lumMod val="75000"/>
                </a:schemeClr>
              </a:buClr>
              <a:buSzPct val="120000"/>
              <a:buFont typeface="Arial" panose="020B0604020202020204" pitchFamily="34" charset="0"/>
              <a:buChar char="•"/>
            </a:pPr>
            <a:r>
              <a:rPr lang="en-US" dirty="0">
                <a:hlinkClick r:id="rId3"/>
              </a:rPr>
              <a:t>https://www.cdfa.ca.gov/oefi/sweep/</a:t>
            </a:r>
            <a:endParaRPr lang="en-US" dirty="0"/>
          </a:p>
          <a:p>
            <a:pPr marL="0" indent="0">
              <a:buClr>
                <a:schemeClr val="accent2">
                  <a:lumMod val="75000"/>
                </a:schemeClr>
              </a:buClr>
              <a:buSzPct val="120000"/>
              <a:buNone/>
            </a:pPr>
            <a:endParaRPr lang="en-US" dirty="0"/>
          </a:p>
          <a:p>
            <a:pPr marL="0" indent="0">
              <a:buClr>
                <a:schemeClr val="accent2">
                  <a:lumMod val="75000"/>
                </a:schemeClr>
              </a:buClr>
              <a:buSzPct val="120000"/>
              <a:buNone/>
            </a:pPr>
            <a:r>
              <a:rPr lang="zh-CN" altLang="en-US" u="sng" dirty="0"/>
              <a:t>需要准备的</a:t>
            </a:r>
            <a:r>
              <a:rPr lang="en-US" u="sng" dirty="0"/>
              <a:t>:</a:t>
            </a:r>
          </a:p>
          <a:p>
            <a:pPr lvl="1">
              <a:lnSpc>
                <a:spcPct val="95000"/>
              </a:lnSpc>
              <a:buClr>
                <a:schemeClr val="accent2">
                  <a:lumMod val="75000"/>
                </a:schemeClr>
              </a:buClr>
              <a:buSzPct val="120000"/>
              <a:buFont typeface="Arial" panose="020B0604020202020204" pitchFamily="34" charset="0"/>
              <a:buChar char="•"/>
            </a:pPr>
            <a:r>
              <a:rPr lang="zh-CN" altLang="en-US" dirty="0"/>
              <a:t>项目方案设计</a:t>
            </a:r>
            <a:endParaRPr lang="en-US" altLang="zh-CN" dirty="0"/>
          </a:p>
          <a:p>
            <a:pPr lvl="1">
              <a:lnSpc>
                <a:spcPct val="95000"/>
              </a:lnSpc>
              <a:buClr>
                <a:schemeClr val="accent2">
                  <a:lumMod val="75000"/>
                </a:schemeClr>
              </a:buClr>
              <a:buSzPct val="120000"/>
              <a:buFont typeface="Arial" panose="020B0604020202020204" pitchFamily="34" charset="0"/>
              <a:buChar char="•"/>
            </a:pPr>
            <a:r>
              <a:rPr lang="zh-CN" altLang="en-US" dirty="0"/>
              <a:t>财政预算</a:t>
            </a:r>
            <a:endParaRPr lang="en-US" altLang="zh-CN" dirty="0"/>
          </a:p>
          <a:p>
            <a:pPr lvl="1">
              <a:lnSpc>
                <a:spcPct val="95000"/>
              </a:lnSpc>
              <a:buClr>
                <a:schemeClr val="accent2">
                  <a:lumMod val="75000"/>
                </a:schemeClr>
              </a:buClr>
              <a:buSzPct val="120000"/>
              <a:buFont typeface="Arial" panose="020B0604020202020204" pitchFamily="34" charset="0"/>
              <a:buChar char="•"/>
            </a:pPr>
            <a:r>
              <a:rPr lang="zh-CN" altLang="en-US" dirty="0"/>
              <a:t>节水计算器</a:t>
            </a:r>
            <a:endParaRPr lang="en-US" altLang="zh-CN" dirty="0"/>
          </a:p>
          <a:p>
            <a:pPr lvl="1">
              <a:lnSpc>
                <a:spcPct val="95000"/>
              </a:lnSpc>
              <a:buClr>
                <a:schemeClr val="accent2">
                  <a:lumMod val="75000"/>
                </a:schemeClr>
              </a:buClr>
              <a:buSzPct val="120000"/>
              <a:buFont typeface="Arial" panose="020B0604020202020204" pitchFamily="34" charset="0"/>
              <a:buChar char="•"/>
            </a:pPr>
            <a:r>
              <a:rPr lang="zh-CN" altLang="en-US" dirty="0"/>
              <a:t>温室气体减排计算器</a:t>
            </a:r>
            <a:endParaRPr lang="en-US" dirty="0"/>
          </a:p>
          <a:p>
            <a:pPr lvl="1">
              <a:buClr>
                <a:schemeClr val="accent2">
                  <a:lumMod val="75000"/>
                </a:schemeClr>
              </a:buClr>
              <a:buSzPct val="120000"/>
              <a:buFont typeface="Arial" panose="020B0604020202020204" pitchFamily="34" charset="0"/>
              <a:buChar char="•"/>
            </a:pPr>
            <a:r>
              <a:rPr lang="zh-CN" altLang="en-US" dirty="0"/>
              <a:t>水泵测试</a:t>
            </a:r>
            <a:endParaRPr lang="en-US" dirty="0"/>
          </a:p>
          <a:p>
            <a:pPr lvl="1">
              <a:buClr>
                <a:schemeClr val="accent2">
                  <a:lumMod val="75000"/>
                </a:schemeClr>
              </a:buClr>
              <a:buSzPct val="120000"/>
              <a:buFont typeface="Arial" panose="020B0604020202020204" pitchFamily="34" charset="0"/>
              <a:buChar char="•"/>
            </a:pPr>
            <a:r>
              <a:rPr lang="en-US" altLang="zh-CN" dirty="0"/>
              <a:t>12</a:t>
            </a:r>
            <a:r>
              <a:rPr lang="zh-CN" altLang="en-US" dirty="0"/>
              <a:t>个月的能源记录</a:t>
            </a:r>
            <a:endParaRPr lang="en-US" dirty="0"/>
          </a:p>
          <a:p>
            <a:endParaRPr lang="en-US" dirty="0"/>
          </a:p>
        </p:txBody>
      </p:sp>
      <p:grpSp>
        <p:nvGrpSpPr>
          <p:cNvPr id="7" name="Group 6">
            <a:extLst>
              <a:ext uri="{FF2B5EF4-FFF2-40B4-BE49-F238E27FC236}">
                <a16:creationId xmlns:a16="http://schemas.microsoft.com/office/drawing/2014/main" id="{FFD6AF55-9F99-4CDC-B7DC-5BC0720DB580}"/>
              </a:ext>
            </a:extLst>
          </p:cNvPr>
          <p:cNvGrpSpPr/>
          <p:nvPr/>
        </p:nvGrpSpPr>
        <p:grpSpPr>
          <a:xfrm>
            <a:off x="4539853" y="3057137"/>
            <a:ext cx="4172312" cy="3665022"/>
            <a:chOff x="2460840" y="3040468"/>
            <a:chExt cx="4172312" cy="3665022"/>
          </a:xfrm>
        </p:grpSpPr>
        <p:grpSp>
          <p:nvGrpSpPr>
            <p:cNvPr id="4" name="Group 3">
              <a:extLst>
                <a:ext uri="{FF2B5EF4-FFF2-40B4-BE49-F238E27FC236}">
                  <a16:creationId xmlns:a16="http://schemas.microsoft.com/office/drawing/2014/main" id="{7CC57F0F-463A-4AA3-92B3-DB86FB73B7C5}"/>
                </a:ext>
              </a:extLst>
            </p:cNvPr>
            <p:cNvGrpSpPr/>
            <p:nvPr/>
          </p:nvGrpSpPr>
          <p:grpSpPr>
            <a:xfrm>
              <a:off x="2460840" y="3040468"/>
              <a:ext cx="4172312" cy="1899762"/>
              <a:chOff x="2421550" y="3692055"/>
              <a:chExt cx="4172312" cy="1899762"/>
            </a:xfrm>
          </p:grpSpPr>
          <p:pic>
            <p:nvPicPr>
              <p:cNvPr id="5" name="Picture 4">
                <a:extLst>
                  <a:ext uri="{FF2B5EF4-FFF2-40B4-BE49-F238E27FC236}">
                    <a16:creationId xmlns:a16="http://schemas.microsoft.com/office/drawing/2014/main" id="{26E09DC1-3AA2-4B03-A505-6C611E257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1550" y="3692055"/>
                <a:ext cx="4172312" cy="1040220"/>
              </a:xfrm>
              <a:prstGeom prst="roundRect">
                <a:avLst>
                  <a:gd name="adj" fmla="val 16667"/>
                </a:avLst>
              </a:prstGeom>
              <a:ln w="38100">
                <a:solidFill>
                  <a:schemeClr val="accent1">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A4B12606-6A20-4861-8087-3701FE0788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1792" y="4918924"/>
                <a:ext cx="1671828" cy="67289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pic>
          <p:nvPicPr>
            <p:cNvPr id="8" name="Picture 7">
              <a:extLst>
                <a:ext uri="{FF2B5EF4-FFF2-40B4-BE49-F238E27FC236}">
                  <a16:creationId xmlns:a16="http://schemas.microsoft.com/office/drawing/2014/main" id="{2691E149-C5AD-45A1-A2B4-0469311563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0537" y="5111015"/>
              <a:ext cx="2452216" cy="1594475"/>
            </a:xfrm>
            <a:prstGeom prst="rect">
              <a:avLst/>
            </a:prstGeom>
          </p:spPr>
        </p:pic>
      </p:grpSp>
    </p:spTree>
    <p:extLst>
      <p:ext uri="{BB962C8B-B14F-4D97-AF65-F5344CB8AC3E}">
        <p14:creationId xmlns:p14="http://schemas.microsoft.com/office/powerpoint/2010/main" val="2592775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56721-2C22-4C0C-BC58-9C255EA37139}"/>
              </a:ext>
            </a:extLst>
          </p:cNvPr>
          <p:cNvSpPr>
            <a:spLocks noGrp="1"/>
          </p:cNvSpPr>
          <p:nvPr>
            <p:ph type="title"/>
          </p:nvPr>
        </p:nvSpPr>
        <p:spPr>
          <a:xfrm>
            <a:off x="507206" y="124395"/>
            <a:ext cx="8079581" cy="1165144"/>
          </a:xfrm>
        </p:spPr>
        <p:txBody>
          <a:bodyPr/>
          <a:lstStyle/>
          <a:p>
            <a:pPr algn="ctr"/>
            <a:r>
              <a:rPr lang="zh-CN" altLang="en-US" b="1" dirty="0"/>
              <a:t>获奖者条件</a:t>
            </a:r>
            <a:endParaRPr lang="en-US" b="1" dirty="0"/>
          </a:p>
        </p:txBody>
      </p:sp>
      <p:sp>
        <p:nvSpPr>
          <p:cNvPr id="3" name="Content Placeholder 2">
            <a:extLst>
              <a:ext uri="{FF2B5EF4-FFF2-40B4-BE49-F238E27FC236}">
                <a16:creationId xmlns:a16="http://schemas.microsoft.com/office/drawing/2014/main" id="{CC84971B-C142-4036-8703-3CFDEB36EA4F}"/>
              </a:ext>
            </a:extLst>
          </p:cNvPr>
          <p:cNvSpPr>
            <a:spLocks noGrp="1"/>
          </p:cNvSpPr>
          <p:nvPr>
            <p:ph idx="1"/>
          </p:nvPr>
        </p:nvSpPr>
        <p:spPr>
          <a:xfrm>
            <a:off x="180621" y="1114163"/>
            <a:ext cx="8839201" cy="5162459"/>
          </a:xfrm>
        </p:spPr>
        <p:txBody>
          <a:bodyPr>
            <a:normAutofit fontScale="92500" lnSpcReduction="10000"/>
          </a:bodyPr>
          <a:lstStyle/>
          <a:p>
            <a:pPr marL="0" indent="0">
              <a:lnSpc>
                <a:spcPct val="120000"/>
              </a:lnSpc>
              <a:buNone/>
            </a:pPr>
            <a:r>
              <a:rPr lang="zh-CN" altLang="en-US" dirty="0"/>
              <a:t>如果被选为获奖者，授予奖金的执行是有条件的，申请人必须同意以下要求 </a:t>
            </a:r>
            <a:r>
              <a:rPr lang="en-US" sz="3200" dirty="0">
                <a:latin typeface="+mj-lt"/>
                <a:ea typeface="Yu Gothic UI Semilight" panose="020B0400000000000000" pitchFamily="34" charset="-128"/>
                <a:cs typeface="Arial" panose="020B0604020202020204" pitchFamily="34" charset="0"/>
              </a:rPr>
              <a:t>:</a:t>
            </a:r>
          </a:p>
          <a:p>
            <a:pPr>
              <a:lnSpc>
                <a:spcPct val="120000"/>
              </a:lnSpc>
              <a:buClr>
                <a:schemeClr val="accent2">
                  <a:lumMod val="75000"/>
                </a:schemeClr>
              </a:buClr>
              <a:buSzPct val="130000"/>
              <a:buFont typeface="Arial" panose="020B0604020202020204" pitchFamily="34" charset="0"/>
              <a:buChar char="•"/>
            </a:pPr>
            <a:r>
              <a:rPr lang="en-US" sz="3200" dirty="0">
                <a:latin typeface="+mj-lt"/>
                <a:ea typeface="Yu Gothic UI Semilight" panose="020B0400000000000000" pitchFamily="34" charset="-128"/>
                <a:cs typeface="Arial" panose="020B0604020202020204" pitchFamily="34" charset="0"/>
              </a:rPr>
              <a:t> </a:t>
            </a:r>
            <a:r>
              <a:rPr lang="zh-CN" altLang="en-US" dirty="0"/>
              <a:t>由</a:t>
            </a:r>
            <a:r>
              <a:rPr lang="en-US" altLang="zh-CN" dirty="0"/>
              <a:t>CDFA</a:t>
            </a:r>
            <a:r>
              <a:rPr lang="zh-CN" altLang="en-US" dirty="0"/>
              <a:t>环境科学家进行的项目前期咨询，以确认项目信息并讨论实施计划</a:t>
            </a:r>
            <a:r>
              <a:rPr lang="en-US" sz="3200" dirty="0">
                <a:latin typeface="+mj-lt"/>
                <a:ea typeface="Yu Gothic UI Semilight" panose="020B0400000000000000" pitchFamily="34" charset="-128"/>
                <a:cs typeface="Arial" panose="020B0604020202020204" pitchFamily="34" charset="0"/>
              </a:rPr>
              <a:t>. </a:t>
            </a:r>
            <a:r>
              <a:rPr lang="zh-CN" altLang="en-US" dirty="0"/>
              <a:t>在项目前期咨询期间，受奖人将提供一份评估地图和受影响面积的航拍地图，以核实项目实施的位置和面积</a:t>
            </a:r>
            <a:r>
              <a:rPr lang="en-US" sz="3200" dirty="0">
                <a:latin typeface="+mj-lt"/>
                <a:ea typeface="Yu Gothic UI Semilight" panose="020B0400000000000000" pitchFamily="34" charset="-128"/>
                <a:cs typeface="Arial" panose="020B0604020202020204" pitchFamily="34" charset="0"/>
              </a:rPr>
              <a:t>;</a:t>
            </a:r>
          </a:p>
          <a:p>
            <a:pPr>
              <a:lnSpc>
                <a:spcPct val="120000"/>
              </a:lnSpc>
              <a:buClr>
                <a:schemeClr val="accent2">
                  <a:lumMod val="75000"/>
                </a:schemeClr>
              </a:buClr>
              <a:buSzPct val="130000"/>
              <a:buFont typeface="Arial" panose="020B0604020202020204" pitchFamily="34" charset="0"/>
              <a:buChar char="•"/>
            </a:pPr>
            <a:r>
              <a:rPr lang="zh-CN" altLang="en-US" dirty="0"/>
              <a:t>由</a:t>
            </a:r>
            <a:r>
              <a:rPr lang="en-US" altLang="zh-CN" dirty="0"/>
              <a:t>CDFA</a:t>
            </a:r>
            <a:r>
              <a:rPr lang="zh-CN" altLang="en-US" dirty="0"/>
              <a:t>环境科学家进行的项目后验证现场访问，或与当地</a:t>
            </a:r>
            <a:r>
              <a:rPr lang="en-US" altLang="zh-CN" dirty="0"/>
              <a:t>RCD</a:t>
            </a:r>
            <a:r>
              <a:rPr lang="zh-CN" altLang="en-US" dirty="0"/>
              <a:t>（社区发展资源）合作，以评估完成的项目</a:t>
            </a:r>
            <a:r>
              <a:rPr lang="en-US" sz="3200" dirty="0">
                <a:latin typeface="+mj-lt"/>
                <a:ea typeface="Yu Gothic UI Semilight" panose="020B0400000000000000" pitchFamily="34" charset="-128"/>
                <a:cs typeface="Arial" panose="020B0604020202020204" pitchFamily="34" charset="0"/>
              </a:rPr>
              <a:t>;</a:t>
            </a:r>
          </a:p>
          <a:p>
            <a:pPr>
              <a:lnSpc>
                <a:spcPct val="120000"/>
              </a:lnSpc>
              <a:buClr>
                <a:schemeClr val="accent2">
                  <a:lumMod val="75000"/>
                </a:schemeClr>
              </a:buClr>
              <a:buSzPct val="130000"/>
              <a:buFont typeface="Arial" panose="020B0604020202020204" pitchFamily="34" charset="0"/>
              <a:buChar char="•"/>
            </a:pPr>
            <a:r>
              <a:rPr lang="en-US" sz="3200" dirty="0">
                <a:latin typeface="+mj-lt"/>
                <a:ea typeface="Yu Gothic UI Semilight" panose="020B0400000000000000" pitchFamily="34" charset="-128"/>
                <a:cs typeface="Arial" panose="020B0604020202020204" pitchFamily="34" charset="0"/>
              </a:rPr>
              <a:t> </a:t>
            </a:r>
            <a:r>
              <a:rPr lang="zh-CN" altLang="en-US" dirty="0"/>
              <a:t>项目后由</a:t>
            </a:r>
            <a:r>
              <a:rPr lang="en-US" altLang="zh-CN" dirty="0"/>
              <a:t>CDFA</a:t>
            </a:r>
            <a:r>
              <a:rPr lang="zh-CN" altLang="en-US" dirty="0"/>
              <a:t>环境科学家或第三方代表进行量化以评估项目结果</a:t>
            </a:r>
            <a:r>
              <a:rPr lang="en-US" sz="3200" dirty="0">
                <a:latin typeface="+mj-lt"/>
                <a:ea typeface="Yu Gothic UI Semilight" panose="020B0400000000000000" pitchFamily="34" charset="-128"/>
                <a:cs typeface="Arial" panose="020B0604020202020204" pitchFamily="34" charset="0"/>
              </a:rPr>
              <a:t>;</a:t>
            </a:r>
          </a:p>
          <a:p>
            <a:pPr>
              <a:lnSpc>
                <a:spcPct val="120000"/>
              </a:lnSpc>
              <a:buClr>
                <a:schemeClr val="accent2">
                  <a:lumMod val="75000"/>
                </a:schemeClr>
              </a:buClr>
              <a:buSzPct val="130000"/>
              <a:buFont typeface="Arial" panose="020B0604020202020204" pitchFamily="34" charset="0"/>
              <a:buChar char="•"/>
            </a:pPr>
            <a:r>
              <a:rPr lang="en-US" sz="3200" dirty="0">
                <a:latin typeface="+mj-lt"/>
                <a:ea typeface="Yu Gothic UI Semilight" panose="020B0400000000000000" pitchFamily="34" charset="-128"/>
                <a:cs typeface="Arial" panose="020B0604020202020204" pitchFamily="34" charset="0"/>
              </a:rPr>
              <a:t> </a:t>
            </a:r>
            <a:r>
              <a:rPr lang="zh-CN" altLang="en-US" dirty="0"/>
              <a:t>期望使用和维护所安装的系统至少</a:t>
            </a:r>
            <a:r>
              <a:rPr lang="en-US" altLang="zh-CN" dirty="0"/>
              <a:t>10</a:t>
            </a:r>
            <a:r>
              <a:rPr lang="zh-CN" altLang="en-US" dirty="0"/>
              <a:t>年</a:t>
            </a:r>
            <a:r>
              <a:rPr lang="en-US" sz="3200" dirty="0">
                <a:latin typeface="+mj-lt"/>
                <a:ea typeface="Yu Gothic UI Semilight" panose="020B0400000000000000" pitchFamily="34" charset="-128"/>
                <a:cs typeface="Arial" panose="020B0604020202020204" pitchFamily="34" charset="0"/>
              </a:rPr>
              <a:t>.</a:t>
            </a:r>
          </a:p>
          <a:p>
            <a:endParaRPr lang="en-US" dirty="0"/>
          </a:p>
        </p:txBody>
      </p:sp>
      <p:pic>
        <p:nvPicPr>
          <p:cNvPr id="5" name="Picture 4">
            <a:extLst>
              <a:ext uri="{FF2B5EF4-FFF2-40B4-BE49-F238E27FC236}">
                <a16:creationId xmlns:a16="http://schemas.microsoft.com/office/drawing/2014/main" id="{8BA2F8A9-8443-41A7-A1B4-4826A02E87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4265" y="85819"/>
            <a:ext cx="1035557" cy="1028344"/>
          </a:xfrm>
          <a:prstGeom prst="rect">
            <a:avLst/>
          </a:prstGeom>
        </p:spPr>
      </p:pic>
    </p:spTree>
    <p:extLst>
      <p:ext uri="{BB962C8B-B14F-4D97-AF65-F5344CB8AC3E}">
        <p14:creationId xmlns:p14="http://schemas.microsoft.com/office/powerpoint/2010/main" val="417813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3929-2671-4958-8E0A-07DD8E3A16AC}"/>
              </a:ext>
            </a:extLst>
          </p:cNvPr>
          <p:cNvSpPr>
            <a:spLocks noGrp="1"/>
          </p:cNvSpPr>
          <p:nvPr>
            <p:ph type="title"/>
          </p:nvPr>
        </p:nvSpPr>
        <p:spPr>
          <a:xfrm>
            <a:off x="492919" y="0"/>
            <a:ext cx="8079581" cy="1209822"/>
          </a:xfrm>
        </p:spPr>
        <p:txBody>
          <a:bodyPr/>
          <a:lstStyle/>
          <a:p>
            <a:pPr algn="ctr"/>
            <a:r>
              <a:rPr lang="zh-CN" altLang="en-US" dirty="0"/>
              <a:t>关于节水计划</a:t>
            </a:r>
            <a:endParaRPr lang="en-US" dirty="0"/>
          </a:p>
        </p:txBody>
      </p:sp>
      <p:sp>
        <p:nvSpPr>
          <p:cNvPr id="3" name="Content Placeholder 2">
            <a:extLst>
              <a:ext uri="{FF2B5EF4-FFF2-40B4-BE49-F238E27FC236}">
                <a16:creationId xmlns:a16="http://schemas.microsoft.com/office/drawing/2014/main" id="{18A168AC-BCBA-42C8-B1FF-0CF327430A6B}"/>
              </a:ext>
            </a:extLst>
          </p:cNvPr>
          <p:cNvSpPr>
            <a:spLocks noGrp="1"/>
          </p:cNvSpPr>
          <p:nvPr>
            <p:ph idx="1"/>
          </p:nvPr>
        </p:nvSpPr>
        <p:spPr>
          <a:xfrm>
            <a:off x="507206" y="942536"/>
            <a:ext cx="8065294" cy="3235570"/>
          </a:xfrm>
        </p:spPr>
        <p:txBody>
          <a:bodyPr>
            <a:noAutofit/>
          </a:bodyPr>
          <a:lstStyle/>
          <a:p>
            <a:pPr>
              <a:lnSpc>
                <a:spcPct val="200000"/>
              </a:lnSpc>
              <a:buFont typeface="Arial" panose="020B0604020202020204" pitchFamily="34" charset="0"/>
              <a:buChar char="•"/>
            </a:pPr>
            <a:r>
              <a:rPr lang="zh-CN" altLang="en-US" dirty="0"/>
              <a:t>是加州食品与农业局管理的一个基金申请</a:t>
            </a:r>
            <a:endParaRPr lang="en-US" dirty="0"/>
          </a:p>
          <a:p>
            <a:pPr>
              <a:lnSpc>
                <a:spcPct val="200000"/>
              </a:lnSpc>
              <a:buFont typeface="Arial" panose="020B0604020202020204" pitchFamily="34" charset="0"/>
              <a:buChar char="•"/>
            </a:pPr>
            <a:r>
              <a:rPr lang="zh-CN" altLang="en-US" dirty="0"/>
              <a:t>通过</a:t>
            </a:r>
            <a:r>
              <a:rPr lang="en-US" dirty="0"/>
              <a:t>68</a:t>
            </a:r>
            <a:r>
              <a:rPr lang="zh-CN" altLang="en-US" dirty="0"/>
              <a:t>号提案资助</a:t>
            </a:r>
            <a:endParaRPr lang="en-US" dirty="0"/>
          </a:p>
          <a:p>
            <a:pPr>
              <a:lnSpc>
                <a:spcPct val="200000"/>
              </a:lnSpc>
              <a:buFont typeface="Arial" panose="020B0604020202020204" pitchFamily="34" charset="0"/>
              <a:buChar char="•"/>
            </a:pPr>
            <a:r>
              <a:rPr lang="zh-CN" altLang="en-US" dirty="0"/>
              <a:t>为加州农业提供财政奖励，通过投资改善灌溉系统，达到</a:t>
            </a:r>
            <a:r>
              <a:rPr lang="zh-CN" altLang="en-US" b="1" dirty="0"/>
              <a:t>节约用水和降低温室气体排放</a:t>
            </a:r>
            <a:r>
              <a:rPr lang="zh-CN" altLang="en-US" dirty="0"/>
              <a:t>的目的</a:t>
            </a:r>
            <a:endParaRPr lang="en-US" dirty="0"/>
          </a:p>
        </p:txBody>
      </p:sp>
      <p:pic>
        <p:nvPicPr>
          <p:cNvPr id="5" name="Picture 4">
            <a:extLst>
              <a:ext uri="{FF2B5EF4-FFF2-40B4-BE49-F238E27FC236}">
                <a16:creationId xmlns:a16="http://schemas.microsoft.com/office/drawing/2014/main" id="{DA2CCBBE-4274-4F7A-8685-038D0B0C1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 y="4673928"/>
            <a:ext cx="8805333" cy="2017889"/>
          </a:xfrm>
          <a:prstGeom prst="rect">
            <a:avLst/>
          </a:prstGeom>
          <a:ln w="79375">
            <a:solidFill>
              <a:schemeClr val="accent2">
                <a:lumMod val="75000"/>
              </a:schemeClr>
            </a:solidFill>
          </a:ln>
        </p:spPr>
      </p:pic>
    </p:spTree>
    <p:extLst>
      <p:ext uri="{BB962C8B-B14F-4D97-AF65-F5344CB8AC3E}">
        <p14:creationId xmlns:p14="http://schemas.microsoft.com/office/powerpoint/2010/main" val="2404616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052932"/>
            <a:ext cx="9144000" cy="4752135"/>
          </a:xfrm>
          <a:prstGeom prst="rect">
            <a:avLst/>
          </a:prstGeom>
        </p:spPr>
      </p:pic>
    </p:spTree>
    <p:extLst>
      <p:ext uri="{BB962C8B-B14F-4D97-AF65-F5344CB8AC3E}">
        <p14:creationId xmlns:p14="http://schemas.microsoft.com/office/powerpoint/2010/main" val="2070582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AFB9E-37DF-4523-A9B9-679138429C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859A73-E948-42FB-B87C-D056DCDF9AF3}"/>
              </a:ext>
            </a:extLst>
          </p:cNvPr>
          <p:cNvSpPr>
            <a:spLocks noGrp="1"/>
          </p:cNvSpPr>
          <p:nvPr>
            <p:ph idx="1"/>
          </p:nvPr>
        </p:nvSpPr>
        <p:spPr/>
        <p:txBody>
          <a:bodyPr/>
          <a:lstStyle/>
          <a:p>
            <a:endParaRPr lang="en-US" dirty="0"/>
          </a:p>
        </p:txBody>
      </p:sp>
      <p:sp>
        <p:nvSpPr>
          <p:cNvPr id="13" name="Rectangle 12">
            <a:extLst>
              <a:ext uri="{FF2B5EF4-FFF2-40B4-BE49-F238E27FC236}">
                <a16:creationId xmlns:a16="http://schemas.microsoft.com/office/drawing/2014/main" id="{0D7DE822-BED4-4D12-8ECA-94E01DA9220E}"/>
              </a:ext>
            </a:extLst>
          </p:cNvPr>
          <p:cNvSpPr/>
          <p:nvPr/>
        </p:nvSpPr>
        <p:spPr>
          <a:xfrm>
            <a:off x="3096415" y="5843557"/>
            <a:ext cx="2987143" cy="666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从这里开始</a:t>
            </a:r>
            <a:endParaRPr lang="en-US" altLang="zh-CN" dirty="0"/>
          </a:p>
          <a:p>
            <a:pPr algn="ctr"/>
            <a:r>
              <a:rPr lang="zh-CN" altLang="en-US" dirty="0"/>
              <a:t>并关注常见问题及答案</a:t>
            </a:r>
            <a:endParaRPr lang="en-US" dirty="0"/>
          </a:p>
        </p:txBody>
      </p:sp>
      <p:pic>
        <p:nvPicPr>
          <p:cNvPr id="5" name="Picture 4"/>
          <p:cNvPicPr>
            <a:picLocks noChangeAspect="1"/>
          </p:cNvPicPr>
          <p:nvPr/>
        </p:nvPicPr>
        <p:blipFill>
          <a:blip r:embed="rId2"/>
          <a:stretch>
            <a:fillRect/>
          </a:stretch>
        </p:blipFill>
        <p:spPr>
          <a:xfrm>
            <a:off x="0" y="289995"/>
            <a:ext cx="9144000" cy="5143500"/>
          </a:xfrm>
          <a:prstGeom prst="rect">
            <a:avLst/>
          </a:prstGeom>
        </p:spPr>
      </p:pic>
    </p:spTree>
    <p:extLst>
      <p:ext uri="{BB962C8B-B14F-4D97-AF65-F5344CB8AC3E}">
        <p14:creationId xmlns:p14="http://schemas.microsoft.com/office/powerpoint/2010/main" val="2893432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2612" y="152400"/>
            <a:ext cx="7772400" cy="984885"/>
          </a:xfrm>
          <a:prstGeom prst="rect">
            <a:avLst/>
          </a:prstGeom>
          <a:noFill/>
        </p:spPr>
        <p:txBody>
          <a:bodyPr wrap="square" rtlCol="0">
            <a:spAutoFit/>
          </a:bodyPr>
          <a:lstStyle/>
          <a:p>
            <a:pPr algn="ctr"/>
            <a:r>
              <a:rPr lang="en-US" sz="2000" b="1" dirty="0">
                <a:solidFill>
                  <a:schemeClr val="accent3">
                    <a:lumMod val="50000"/>
                  </a:schemeClr>
                </a:solidFill>
                <a:hlinkClick r:id="rId3"/>
              </a:rPr>
              <a:t>https://www.cdfa.ca.gov/oefi/sweep/</a:t>
            </a:r>
            <a:endParaRPr lang="en-US" b="1" dirty="0">
              <a:solidFill>
                <a:schemeClr val="accent3">
                  <a:lumMod val="50000"/>
                </a:schemeClr>
              </a:solidFill>
            </a:endParaRPr>
          </a:p>
          <a:p>
            <a:endParaRPr lang="en-US" sz="2000" b="1" dirty="0">
              <a:solidFill>
                <a:schemeClr val="accent3">
                  <a:lumMod val="50000"/>
                </a:schemeClr>
              </a:solidFill>
            </a:endParaRPr>
          </a:p>
          <a:p>
            <a:endParaRPr lang="en-US" dirty="0"/>
          </a:p>
        </p:txBody>
      </p:sp>
      <p:pic>
        <p:nvPicPr>
          <p:cNvPr id="3" name="Picture 2"/>
          <p:cNvPicPr>
            <a:picLocks noChangeAspect="1"/>
          </p:cNvPicPr>
          <p:nvPr/>
        </p:nvPicPr>
        <p:blipFill>
          <a:blip r:embed="rId4"/>
          <a:stretch>
            <a:fillRect/>
          </a:stretch>
        </p:blipFill>
        <p:spPr>
          <a:xfrm>
            <a:off x="889121" y="644842"/>
            <a:ext cx="7858125" cy="6657975"/>
          </a:xfrm>
          <a:prstGeom prst="rect">
            <a:avLst/>
          </a:prstGeom>
        </p:spPr>
      </p:pic>
    </p:spTree>
    <p:extLst>
      <p:ext uri="{BB962C8B-B14F-4D97-AF65-F5344CB8AC3E}">
        <p14:creationId xmlns:p14="http://schemas.microsoft.com/office/powerpoint/2010/main" val="830778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970865"/>
          </a:xfrm>
          <a:prstGeom prst="rect">
            <a:avLst/>
          </a:prstGeom>
        </p:spPr>
        <p:txBody>
          <a:bodyPr wrap="square">
            <a:spAutoFit/>
          </a:bodyPr>
          <a:lstStyle/>
          <a:p>
            <a:pPr algn="ctr"/>
            <a:r>
              <a:rPr lang="zh-CN" altLang="en-US" sz="3600" b="1" dirty="0">
                <a:solidFill>
                  <a:schemeClr val="accent3">
                    <a:lumMod val="50000"/>
                  </a:schemeClr>
                </a:solidFill>
                <a:hlinkClick r:id="rId2"/>
              </a:rPr>
              <a:t>完成一份优秀的项目申请书的小诀窍</a:t>
            </a:r>
            <a:endParaRPr lang="en-US" sz="3600" b="1" dirty="0">
              <a:solidFill>
                <a:schemeClr val="accent3">
                  <a:lumMod val="50000"/>
                </a:schemeClr>
              </a:solidFill>
              <a:hlinkClick r:id="rId2"/>
            </a:endParaRPr>
          </a:p>
          <a:p>
            <a:pPr algn="ctr"/>
            <a:endParaRPr lang="en-US" sz="2000" b="1" dirty="0">
              <a:solidFill>
                <a:schemeClr val="accent3">
                  <a:lumMod val="50000"/>
                </a:schemeClr>
              </a:solidFill>
              <a:hlinkClick r:id="rId2"/>
            </a:endParaRPr>
          </a:p>
          <a:p>
            <a:pPr marL="457200" indent="-457200">
              <a:buFontTx/>
              <a:buChar char="-"/>
            </a:pPr>
            <a:r>
              <a:rPr lang="zh-CN" altLang="en-US" sz="2800" b="1" dirty="0">
                <a:solidFill>
                  <a:schemeClr val="accent3">
                    <a:lumMod val="50000"/>
                  </a:schemeClr>
                </a:solidFill>
              </a:rPr>
              <a:t>在</a:t>
            </a:r>
            <a:r>
              <a:rPr lang="en-US" sz="2800" b="1" dirty="0">
                <a:solidFill>
                  <a:schemeClr val="accent3">
                    <a:lumMod val="50000"/>
                  </a:schemeClr>
                </a:solidFill>
              </a:rPr>
              <a:t>YouTube</a:t>
            </a:r>
            <a:r>
              <a:rPr lang="zh-CN" altLang="en-US" sz="2800" b="1" dirty="0">
                <a:solidFill>
                  <a:schemeClr val="accent3">
                    <a:lumMod val="50000"/>
                  </a:schemeClr>
                </a:solidFill>
              </a:rPr>
              <a:t>网站上学习</a:t>
            </a:r>
            <a:r>
              <a:rPr lang="en-US" altLang="zh-CN" sz="2800" b="1" dirty="0">
                <a:solidFill>
                  <a:schemeClr val="accent3">
                    <a:lumMod val="50000"/>
                  </a:schemeClr>
                </a:solidFill>
              </a:rPr>
              <a:t>S</a:t>
            </a:r>
            <a:r>
              <a:rPr lang="en-US" sz="2800" b="1" dirty="0">
                <a:solidFill>
                  <a:schemeClr val="accent3">
                    <a:lumMod val="50000"/>
                  </a:schemeClr>
                </a:solidFill>
              </a:rPr>
              <a:t>WEEP</a:t>
            </a:r>
            <a:r>
              <a:rPr lang="zh-CN" altLang="en-US" sz="2800" b="1" dirty="0">
                <a:solidFill>
                  <a:schemeClr val="accent3">
                    <a:lumMod val="50000"/>
                  </a:schemeClr>
                </a:solidFill>
              </a:rPr>
              <a:t>相关视频</a:t>
            </a:r>
            <a:r>
              <a:rPr lang="en-US" sz="2800" b="1" dirty="0">
                <a:solidFill>
                  <a:schemeClr val="accent3">
                    <a:lumMod val="50000"/>
                  </a:schemeClr>
                </a:solidFill>
              </a:rPr>
              <a:t> </a:t>
            </a:r>
          </a:p>
          <a:p>
            <a:pPr marL="457200" indent="-457200">
              <a:buFontTx/>
              <a:buChar char="-"/>
            </a:pPr>
            <a:r>
              <a:rPr lang="zh-CN" altLang="en-US" sz="2800" b="1" dirty="0">
                <a:solidFill>
                  <a:schemeClr val="accent3">
                    <a:lumMod val="50000"/>
                  </a:schemeClr>
                </a:solidFill>
              </a:rPr>
              <a:t>常见问题和答案</a:t>
            </a:r>
            <a:endParaRPr lang="en-US" altLang="zh-CN" sz="2800" b="1" dirty="0">
              <a:solidFill>
                <a:schemeClr val="accent3">
                  <a:lumMod val="50000"/>
                </a:schemeClr>
              </a:solidFill>
            </a:endParaRPr>
          </a:p>
          <a:p>
            <a:pPr marL="457200" indent="-457200">
              <a:buFontTx/>
              <a:buChar char="-"/>
            </a:pPr>
            <a:r>
              <a:rPr lang="zh-CN" altLang="en-US" sz="2800" b="1" dirty="0">
                <a:solidFill>
                  <a:schemeClr val="accent3">
                    <a:lumMod val="50000"/>
                  </a:schemeClr>
                </a:solidFill>
              </a:rPr>
              <a:t>学习过往获得资助者的项目</a:t>
            </a:r>
            <a:endParaRPr lang="en-US" sz="2800" b="1" dirty="0">
              <a:solidFill>
                <a:schemeClr val="accent3">
                  <a:lumMod val="50000"/>
                </a:schemeClr>
              </a:solidFill>
            </a:endParaRPr>
          </a:p>
          <a:p>
            <a:pPr marL="457200" indent="-457200">
              <a:buFontTx/>
              <a:buChar char="-"/>
            </a:pPr>
            <a:r>
              <a:rPr lang="zh-CN" altLang="en-US" sz="2800" b="1" dirty="0">
                <a:solidFill>
                  <a:schemeClr val="accent3">
                    <a:lumMod val="50000"/>
                  </a:schemeClr>
                </a:solidFill>
              </a:rPr>
              <a:t>采取多种措施</a:t>
            </a:r>
            <a:r>
              <a:rPr lang="en-US" altLang="zh-CN" sz="2800" b="1" dirty="0">
                <a:solidFill>
                  <a:schemeClr val="accent3">
                    <a:lumMod val="50000"/>
                  </a:schemeClr>
                </a:solidFill>
              </a:rPr>
              <a:t>(</a:t>
            </a:r>
            <a:r>
              <a:rPr lang="zh-CN" altLang="en-US" sz="2800" b="1" dirty="0">
                <a:solidFill>
                  <a:schemeClr val="accent3">
                    <a:lumMod val="50000"/>
                  </a:schemeClr>
                </a:solidFill>
              </a:rPr>
              <a:t>土壤湿度、</a:t>
            </a:r>
            <a:r>
              <a:rPr lang="en-US" altLang="zh-CN" sz="2800" b="1" dirty="0">
                <a:solidFill>
                  <a:schemeClr val="accent3">
                    <a:lumMod val="50000"/>
                  </a:schemeClr>
                </a:solidFill>
              </a:rPr>
              <a:t>CIMIS</a:t>
            </a:r>
            <a:r>
              <a:rPr lang="zh-CN" altLang="en-US" sz="2800" b="1" dirty="0">
                <a:solidFill>
                  <a:schemeClr val="accent3">
                    <a:lumMod val="50000"/>
                  </a:schemeClr>
                </a:solidFill>
              </a:rPr>
              <a:t>、植物健康指标等</a:t>
            </a:r>
            <a:r>
              <a:rPr lang="en-US" altLang="zh-CN" sz="2800" b="1" dirty="0">
                <a:solidFill>
                  <a:schemeClr val="accent3">
                    <a:lumMod val="50000"/>
                  </a:schemeClr>
                </a:solidFill>
              </a:rPr>
              <a:t>)</a:t>
            </a:r>
            <a:endParaRPr lang="en-US" sz="2800" b="1" dirty="0">
              <a:solidFill>
                <a:schemeClr val="accent3">
                  <a:lumMod val="50000"/>
                </a:schemeClr>
              </a:solidFill>
            </a:endParaRPr>
          </a:p>
          <a:p>
            <a:pPr marL="457200" indent="-457200">
              <a:buFontTx/>
              <a:buChar char="-"/>
            </a:pPr>
            <a:r>
              <a:rPr lang="zh-CN" altLang="en-US" sz="2800" b="1" dirty="0">
                <a:solidFill>
                  <a:schemeClr val="accent3">
                    <a:lumMod val="50000"/>
                  </a:schemeClr>
                </a:solidFill>
              </a:rPr>
              <a:t>合理的花销，作物和地点</a:t>
            </a:r>
            <a:endParaRPr lang="en-US" altLang="zh-CN" sz="2800" b="1" dirty="0">
              <a:solidFill>
                <a:schemeClr val="accent3">
                  <a:lumMod val="50000"/>
                </a:schemeClr>
              </a:solidFill>
            </a:endParaRPr>
          </a:p>
          <a:p>
            <a:pPr marL="457200" indent="-457200">
              <a:buFontTx/>
              <a:buChar char="-"/>
            </a:pPr>
            <a:r>
              <a:rPr lang="zh-CN" altLang="en-US" sz="2800" b="1" dirty="0">
                <a:solidFill>
                  <a:schemeClr val="accent3">
                    <a:lumMod val="50000"/>
                  </a:schemeClr>
                </a:solidFill>
              </a:rPr>
              <a:t>经费只用于基金批准的用来节约用水的农业活动上</a:t>
            </a:r>
            <a:endParaRPr lang="en-US" altLang="zh-CN" sz="2800" b="1" dirty="0">
              <a:solidFill>
                <a:schemeClr val="accent3">
                  <a:lumMod val="50000"/>
                </a:schemeClr>
              </a:solidFill>
            </a:endParaRPr>
          </a:p>
          <a:p>
            <a:pPr marL="457200" indent="-457200">
              <a:buFontTx/>
              <a:buChar char="-"/>
            </a:pPr>
            <a:r>
              <a:rPr lang="zh-CN" altLang="en-US" sz="2800" b="1" dirty="0">
                <a:solidFill>
                  <a:schemeClr val="accent3">
                    <a:lumMod val="50000"/>
                  </a:schemeClr>
                </a:solidFill>
              </a:rPr>
              <a:t>对项目成本的每个部分有简单的说明</a:t>
            </a:r>
            <a:r>
              <a:rPr lang="en-US" altLang="zh-CN" sz="2800" b="1" dirty="0">
                <a:solidFill>
                  <a:schemeClr val="accent3">
                    <a:lumMod val="50000"/>
                  </a:schemeClr>
                </a:solidFill>
              </a:rPr>
              <a:t>(</a:t>
            </a:r>
            <a:r>
              <a:rPr lang="zh-CN" altLang="en-US" sz="2800" b="1" dirty="0">
                <a:solidFill>
                  <a:schemeClr val="accent3">
                    <a:lumMod val="50000"/>
                  </a:schemeClr>
                </a:solidFill>
              </a:rPr>
              <a:t>申请一块农地，三个农地的能源费用</a:t>
            </a:r>
            <a:r>
              <a:rPr lang="en-US" altLang="zh-CN" sz="2800" b="1" dirty="0">
                <a:solidFill>
                  <a:schemeClr val="accent3">
                    <a:lumMod val="50000"/>
                  </a:schemeClr>
                </a:solidFill>
              </a:rPr>
              <a:t>)</a:t>
            </a:r>
            <a:r>
              <a:rPr lang="zh-CN" altLang="en-US" sz="2800" b="1" dirty="0">
                <a:solidFill>
                  <a:schemeClr val="accent3">
                    <a:lumMod val="50000"/>
                  </a:schemeClr>
                </a:solidFill>
              </a:rPr>
              <a:t> </a:t>
            </a:r>
            <a:endParaRPr lang="en-US" altLang="zh-CN" sz="2800" b="1" dirty="0">
              <a:solidFill>
                <a:schemeClr val="accent3">
                  <a:lumMod val="50000"/>
                </a:schemeClr>
              </a:solidFill>
            </a:endParaRPr>
          </a:p>
          <a:p>
            <a:pPr marL="457200" indent="-457200">
              <a:buFontTx/>
              <a:buChar char="-"/>
            </a:pPr>
            <a:r>
              <a:rPr lang="zh-CN" altLang="en-US" sz="2800" b="1" dirty="0">
                <a:solidFill>
                  <a:schemeClr val="accent3">
                    <a:lumMod val="50000"/>
                  </a:schemeClr>
                </a:solidFill>
              </a:rPr>
              <a:t>匹配资金</a:t>
            </a:r>
            <a:r>
              <a:rPr lang="en-US" altLang="zh-CN" sz="2800" b="1" dirty="0">
                <a:solidFill>
                  <a:schemeClr val="accent3">
                    <a:lumMod val="50000"/>
                  </a:schemeClr>
                </a:solidFill>
              </a:rPr>
              <a:t>(</a:t>
            </a:r>
            <a:r>
              <a:rPr lang="zh-CN" altLang="en-US" sz="2800" b="1" dirty="0">
                <a:solidFill>
                  <a:schemeClr val="accent3">
                    <a:lumMod val="50000"/>
                  </a:schemeClr>
                </a:solidFill>
              </a:rPr>
              <a:t>现金；考虑实物匹配如劳动力成本</a:t>
            </a:r>
            <a:r>
              <a:rPr lang="en-US" altLang="zh-CN" sz="2800" b="1" dirty="0">
                <a:solidFill>
                  <a:schemeClr val="accent3">
                    <a:lumMod val="50000"/>
                  </a:schemeClr>
                </a:solidFill>
              </a:rPr>
              <a:t>+OH</a:t>
            </a:r>
            <a:r>
              <a:rPr lang="zh-CN" altLang="en-US" sz="2800" b="1" dirty="0">
                <a:solidFill>
                  <a:schemeClr val="accent3">
                    <a:lumMod val="50000"/>
                  </a:schemeClr>
                </a:solidFill>
              </a:rPr>
              <a:t>；其他来源如补助金</a:t>
            </a:r>
            <a:r>
              <a:rPr lang="en-US" altLang="zh-CN" sz="2800" b="1" dirty="0">
                <a:solidFill>
                  <a:schemeClr val="accent3">
                    <a:lumMod val="50000"/>
                  </a:schemeClr>
                </a:solidFill>
              </a:rPr>
              <a:t>)</a:t>
            </a:r>
          </a:p>
          <a:p>
            <a:pPr marL="457200" indent="-457200">
              <a:buFontTx/>
              <a:buChar char="-"/>
            </a:pPr>
            <a:r>
              <a:rPr lang="zh-CN" altLang="en-US" sz="2800" b="1" dirty="0">
                <a:solidFill>
                  <a:schemeClr val="accent3">
                    <a:lumMod val="50000"/>
                  </a:schemeClr>
                </a:solidFill>
              </a:rPr>
              <a:t>合理的节水和减少温室气体排放</a:t>
            </a:r>
            <a:r>
              <a:rPr lang="en-US" sz="2800" b="1" dirty="0">
                <a:solidFill>
                  <a:schemeClr val="accent3">
                    <a:lumMod val="50000"/>
                  </a:schemeClr>
                </a:solidFill>
              </a:rPr>
              <a:t> (ton/ac)</a:t>
            </a:r>
          </a:p>
          <a:p>
            <a:endParaRPr lang="en-US" b="1" dirty="0">
              <a:solidFill>
                <a:schemeClr val="accent3">
                  <a:lumMod val="50000"/>
                </a:schemeClr>
              </a:solidFill>
            </a:endParaRPr>
          </a:p>
        </p:txBody>
      </p:sp>
    </p:spTree>
    <p:extLst>
      <p:ext uri="{BB962C8B-B14F-4D97-AF65-F5344CB8AC3E}">
        <p14:creationId xmlns:p14="http://schemas.microsoft.com/office/powerpoint/2010/main" val="1365371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3461"/>
          </a:xfrm>
          <a:prstGeom prst="rect">
            <a:avLst/>
          </a:prstGeom>
        </p:spPr>
      </p:pic>
      <p:sp>
        <p:nvSpPr>
          <p:cNvPr id="5" name="TextBox 4"/>
          <p:cNvSpPr txBox="1"/>
          <p:nvPr/>
        </p:nvSpPr>
        <p:spPr>
          <a:xfrm>
            <a:off x="1219200" y="5791200"/>
            <a:ext cx="7543800" cy="523220"/>
          </a:xfrm>
          <a:prstGeom prst="rect">
            <a:avLst/>
          </a:prstGeom>
          <a:noFill/>
        </p:spPr>
        <p:txBody>
          <a:bodyPr wrap="square" rtlCol="0">
            <a:spAutoFit/>
          </a:bodyPr>
          <a:lstStyle/>
          <a:p>
            <a:pPr algn="ctr"/>
            <a:r>
              <a:rPr lang="zh-CN" altLang="en-US" sz="2800" b="1" i="1" dirty="0">
                <a:latin typeface="Times New Roman" panose="02020603050405020304" pitchFamily="18" charset="0"/>
                <a:cs typeface="Times New Roman" panose="02020603050405020304" pitchFamily="18" charset="0"/>
              </a:rPr>
              <a:t>如果您需要技术支持，请预约</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34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AB3D-BC08-463E-8D97-C8ED7DB124E7}"/>
              </a:ext>
            </a:extLst>
          </p:cNvPr>
          <p:cNvSpPr>
            <a:spLocks noGrp="1"/>
          </p:cNvSpPr>
          <p:nvPr>
            <p:ph type="title"/>
          </p:nvPr>
        </p:nvSpPr>
        <p:spPr>
          <a:xfrm>
            <a:off x="661732" y="59103"/>
            <a:ext cx="8079581" cy="1658198"/>
          </a:xfrm>
        </p:spPr>
        <p:txBody>
          <a:bodyPr/>
          <a:lstStyle/>
          <a:p>
            <a:pPr algn="ctr"/>
            <a:r>
              <a:rPr lang="zh-CN" altLang="en-US" b="1" spc="-25" dirty="0"/>
              <a:t>基金信息和生效时间</a:t>
            </a:r>
            <a:endParaRPr lang="en-US" b="1" dirty="0"/>
          </a:p>
        </p:txBody>
      </p:sp>
      <p:sp>
        <p:nvSpPr>
          <p:cNvPr id="3" name="Content Placeholder 2">
            <a:extLst>
              <a:ext uri="{FF2B5EF4-FFF2-40B4-BE49-F238E27FC236}">
                <a16:creationId xmlns:a16="http://schemas.microsoft.com/office/drawing/2014/main" id="{ED9F7259-2EC3-4530-B9C5-3C4569C13308}"/>
              </a:ext>
            </a:extLst>
          </p:cNvPr>
          <p:cNvSpPr>
            <a:spLocks noGrp="1"/>
          </p:cNvSpPr>
          <p:nvPr>
            <p:ph idx="1"/>
          </p:nvPr>
        </p:nvSpPr>
        <p:spPr>
          <a:xfrm>
            <a:off x="539353" y="1374515"/>
            <a:ext cx="8065294" cy="3766185"/>
          </a:xfrm>
        </p:spPr>
        <p:txBody>
          <a:bodyPr>
            <a:noAutofit/>
          </a:bodyPr>
          <a:lstStyle/>
          <a:p>
            <a:pPr>
              <a:lnSpc>
                <a:spcPct val="200000"/>
              </a:lnSpc>
              <a:buFont typeface="Arial" panose="020B0604020202020204" pitchFamily="34" charset="0"/>
              <a:buChar char="•"/>
            </a:pPr>
            <a:r>
              <a:rPr lang="en-US" sz="2800" dirty="0"/>
              <a:t>SWEEP</a:t>
            </a:r>
            <a:r>
              <a:rPr lang="zh-CN" altLang="en-US" sz="2800" dirty="0"/>
              <a:t>基金由</a:t>
            </a:r>
            <a:r>
              <a:rPr lang="en-US" sz="2800" dirty="0"/>
              <a:t>2018</a:t>
            </a:r>
            <a:r>
              <a:rPr lang="zh-CN" altLang="en-US" sz="2800" dirty="0"/>
              <a:t>年预算法案授权</a:t>
            </a:r>
            <a:endParaRPr lang="en-US" sz="2800" dirty="0"/>
          </a:p>
          <a:p>
            <a:pPr>
              <a:lnSpc>
                <a:spcPct val="200000"/>
              </a:lnSpc>
              <a:buFont typeface="Arial" panose="020B0604020202020204" pitchFamily="34" charset="0"/>
              <a:buChar char="•"/>
            </a:pPr>
            <a:r>
              <a:rPr lang="zh-CN" altLang="en-US" sz="2800" dirty="0"/>
              <a:t>共</a:t>
            </a:r>
            <a:r>
              <a:rPr lang="en-US" sz="2800" dirty="0"/>
              <a:t>1000</a:t>
            </a:r>
            <a:r>
              <a:rPr lang="zh-CN" altLang="en-US" sz="2800" dirty="0"/>
              <a:t>万美元</a:t>
            </a:r>
            <a:endParaRPr lang="en-US" sz="2800" dirty="0"/>
          </a:p>
          <a:p>
            <a:pPr>
              <a:lnSpc>
                <a:spcPct val="200000"/>
              </a:lnSpc>
              <a:buFont typeface="Arial" panose="020B0604020202020204" pitchFamily="34" charset="0"/>
              <a:buChar char="•"/>
            </a:pPr>
            <a:r>
              <a:rPr lang="zh-CN" altLang="en-US" sz="2800" dirty="0"/>
              <a:t>每份基金申请最高可达</a:t>
            </a:r>
            <a:r>
              <a:rPr lang="en-US" sz="2800" dirty="0"/>
              <a:t>10</a:t>
            </a:r>
            <a:r>
              <a:rPr lang="zh-CN" altLang="en-US" sz="2800" dirty="0"/>
              <a:t>万美元</a:t>
            </a:r>
            <a:endParaRPr lang="en-US" sz="2800" dirty="0"/>
          </a:p>
          <a:p>
            <a:pPr>
              <a:lnSpc>
                <a:spcPct val="200000"/>
              </a:lnSpc>
              <a:buFont typeface="Arial" panose="020B0604020202020204" pitchFamily="34" charset="0"/>
              <a:buChar char="•"/>
            </a:pPr>
            <a:r>
              <a:rPr lang="zh-CN" altLang="en-US" sz="2800" dirty="0"/>
              <a:t>基金适用期</a:t>
            </a:r>
            <a:r>
              <a:rPr lang="en-US" sz="2800" dirty="0"/>
              <a:t>18</a:t>
            </a:r>
            <a:r>
              <a:rPr lang="zh-CN" altLang="en-US" sz="2800" dirty="0"/>
              <a:t>个月</a:t>
            </a:r>
            <a:endParaRPr lang="en-US" sz="2800" dirty="0"/>
          </a:p>
          <a:p>
            <a:pPr marL="0" indent="0">
              <a:lnSpc>
                <a:spcPct val="200000"/>
              </a:lnSpc>
              <a:buNone/>
            </a:pPr>
            <a:r>
              <a:rPr lang="zh-CN" altLang="en-US" sz="2800" dirty="0"/>
              <a:t>从</a:t>
            </a:r>
            <a:r>
              <a:rPr lang="en-US" sz="2800" dirty="0"/>
              <a:t>2020</a:t>
            </a:r>
            <a:r>
              <a:rPr lang="zh-CN" altLang="en-US" sz="2800" dirty="0"/>
              <a:t>年</a:t>
            </a:r>
            <a:r>
              <a:rPr lang="en-US" sz="2800" dirty="0"/>
              <a:t>6</a:t>
            </a:r>
            <a:r>
              <a:rPr lang="zh-CN" altLang="en-US" sz="2800" dirty="0"/>
              <a:t>月</a:t>
            </a:r>
            <a:r>
              <a:rPr lang="en-US" sz="2800" dirty="0"/>
              <a:t>15</a:t>
            </a:r>
            <a:r>
              <a:rPr lang="zh-CN" altLang="en-US" sz="2800" dirty="0"/>
              <a:t>日至</a:t>
            </a:r>
            <a:r>
              <a:rPr lang="en-US" sz="2800" dirty="0"/>
              <a:t>2021</a:t>
            </a:r>
            <a:r>
              <a:rPr lang="zh-CN" altLang="en-US" sz="2800" dirty="0"/>
              <a:t>年</a:t>
            </a:r>
            <a:r>
              <a:rPr lang="en-US" sz="2800" dirty="0"/>
              <a:t>12</a:t>
            </a:r>
            <a:r>
              <a:rPr lang="zh-CN" altLang="en-US" sz="2800" dirty="0"/>
              <a:t>月</a:t>
            </a:r>
            <a:r>
              <a:rPr lang="en-US" sz="2800" dirty="0"/>
              <a:t>15</a:t>
            </a:r>
            <a:r>
              <a:rPr lang="zh-CN" altLang="en-US" sz="2800" dirty="0"/>
              <a:t>日</a:t>
            </a:r>
            <a:endParaRPr lang="en-US" sz="2800" dirty="0"/>
          </a:p>
        </p:txBody>
      </p:sp>
      <p:pic>
        <p:nvPicPr>
          <p:cNvPr id="4" name="Content Placeholder 14">
            <a:extLst>
              <a:ext uri="{FF2B5EF4-FFF2-40B4-BE49-F238E27FC236}">
                <a16:creationId xmlns:a16="http://schemas.microsoft.com/office/drawing/2014/main" id="{0E161361-3087-4709-A2CA-0D6F296B2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0718" y="4203775"/>
            <a:ext cx="1759602" cy="2255411"/>
          </a:xfrm>
          <a:prstGeom prst="rect">
            <a:avLst/>
          </a:prstGeom>
        </p:spPr>
      </p:pic>
    </p:spTree>
    <p:extLst>
      <p:ext uri="{BB962C8B-B14F-4D97-AF65-F5344CB8AC3E}">
        <p14:creationId xmlns:p14="http://schemas.microsoft.com/office/powerpoint/2010/main" val="164676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4FF1-5726-4648-BAA3-322ECFA5A53D}"/>
              </a:ext>
            </a:extLst>
          </p:cNvPr>
          <p:cNvSpPr>
            <a:spLocks noGrp="1"/>
          </p:cNvSpPr>
          <p:nvPr>
            <p:ph type="title"/>
          </p:nvPr>
        </p:nvSpPr>
        <p:spPr>
          <a:xfrm>
            <a:off x="492919" y="499533"/>
            <a:ext cx="8079581" cy="1001889"/>
          </a:xfrm>
        </p:spPr>
        <p:txBody>
          <a:bodyPr/>
          <a:lstStyle/>
          <a:p>
            <a:pPr algn="ctr"/>
            <a:r>
              <a:rPr lang="zh-CN" altLang="en-US" dirty="0"/>
              <a:t>拟定相关日期</a:t>
            </a:r>
            <a:endParaRPr lang="en-US" b="1" dirty="0"/>
          </a:p>
        </p:txBody>
      </p:sp>
      <p:graphicFrame>
        <p:nvGraphicFramePr>
          <p:cNvPr id="4" name="Content Placeholder 3">
            <a:extLst>
              <a:ext uri="{FF2B5EF4-FFF2-40B4-BE49-F238E27FC236}">
                <a16:creationId xmlns:a16="http://schemas.microsoft.com/office/drawing/2014/main" id="{2CD705AD-1A49-46AE-8026-5917D4CA592B}"/>
              </a:ext>
            </a:extLst>
          </p:cNvPr>
          <p:cNvGraphicFramePr>
            <a:graphicFrameLocks noGrp="1"/>
          </p:cNvGraphicFramePr>
          <p:nvPr>
            <p:ph idx="1"/>
            <p:extLst>
              <p:ext uri="{D42A27DB-BD31-4B8C-83A1-F6EECF244321}">
                <p14:modId xmlns:p14="http://schemas.microsoft.com/office/powerpoint/2010/main" val="1354748338"/>
              </p:ext>
            </p:extLst>
          </p:nvPr>
        </p:nvGraphicFramePr>
        <p:xfrm>
          <a:off x="650170" y="1501422"/>
          <a:ext cx="7922330" cy="4446364"/>
        </p:xfrm>
        <a:graphic>
          <a:graphicData uri="http://schemas.openxmlformats.org/drawingml/2006/table">
            <a:tbl>
              <a:tblPr firstRow="1" firstCol="1" bandRow="1">
                <a:tableStyleId>{BC89EF96-8CEA-46FF-86C4-4CE0E7609802}</a:tableStyleId>
              </a:tblPr>
              <a:tblGrid>
                <a:gridCol w="5009204">
                  <a:extLst>
                    <a:ext uri="{9D8B030D-6E8A-4147-A177-3AD203B41FA5}">
                      <a16:colId xmlns:a16="http://schemas.microsoft.com/office/drawing/2014/main" val="2335144884"/>
                    </a:ext>
                  </a:extLst>
                </a:gridCol>
                <a:gridCol w="2913126">
                  <a:extLst>
                    <a:ext uri="{9D8B030D-6E8A-4147-A177-3AD203B41FA5}">
                      <a16:colId xmlns:a16="http://schemas.microsoft.com/office/drawing/2014/main" val="4104438295"/>
                    </a:ext>
                  </a:extLst>
                </a:gridCol>
              </a:tblGrid>
              <a:tr h="1109056">
                <a:tc>
                  <a:txBody>
                    <a:bodyPr/>
                    <a:lstStyle/>
                    <a:p>
                      <a:pPr marL="0" marR="0" algn="ctr">
                        <a:lnSpc>
                          <a:spcPct val="115000"/>
                        </a:lnSpc>
                        <a:spcBef>
                          <a:spcPts val="0"/>
                        </a:spcBef>
                        <a:spcAft>
                          <a:spcPts val="0"/>
                        </a:spcAft>
                      </a:pPr>
                      <a:r>
                        <a:rPr lang="zh-CN" altLang="en-US" sz="1800" b="1" kern="1200" dirty="0">
                          <a:solidFill>
                            <a:schemeClr val="tx1"/>
                          </a:solidFill>
                          <a:effectLst/>
                          <a:latin typeface="+mn-lt"/>
                          <a:ea typeface="+mn-ea"/>
                          <a:cs typeface="+mn-cs"/>
                        </a:rPr>
                        <a:t>公布基金申请机会</a:t>
                      </a:r>
                      <a:endParaRPr lang="en-US" sz="2000" dirty="0">
                        <a:effectLst/>
                        <a:latin typeface="Times New Roman" panose="02020603050405020304" pitchFamily="18" charset="0"/>
                        <a:ea typeface="Times New Roman" panose="02020603050405020304" pitchFamily="18" charset="0"/>
                        <a:cs typeface="Raavi" panose="020B0502040204020203" pitchFamily="34" charset="0"/>
                      </a:endParaRPr>
                    </a:p>
                  </a:txBody>
                  <a:tcPr marL="68580" marR="68580" marT="0" marB="0" anchor="ctr"/>
                </a:tc>
                <a:tc>
                  <a:txBody>
                    <a:bodyPr/>
                    <a:lstStyle/>
                    <a:p>
                      <a:pPr marL="0" marR="0" algn="ctr">
                        <a:lnSpc>
                          <a:spcPct val="115000"/>
                        </a:lnSpc>
                        <a:spcBef>
                          <a:spcPts val="0"/>
                        </a:spcBef>
                        <a:spcAft>
                          <a:spcPts val="0"/>
                        </a:spcAft>
                      </a:pPr>
                      <a:r>
                        <a:rPr lang="en-US" sz="1800" b="1" kern="1200" dirty="0">
                          <a:solidFill>
                            <a:schemeClr val="tx1"/>
                          </a:solidFill>
                          <a:effectLst/>
                          <a:latin typeface="+mn-lt"/>
                          <a:ea typeface="+mn-ea"/>
                          <a:cs typeface="+mn-cs"/>
                        </a:rPr>
                        <a:t>2019</a:t>
                      </a:r>
                      <a:r>
                        <a:rPr lang="zh-CN" altLang="en-US" sz="1800" b="1" kern="1200" dirty="0">
                          <a:solidFill>
                            <a:schemeClr val="tx1"/>
                          </a:solidFill>
                          <a:effectLst/>
                          <a:latin typeface="+mn-lt"/>
                          <a:ea typeface="+mn-ea"/>
                          <a:cs typeface="+mn-cs"/>
                        </a:rPr>
                        <a:t>年</a:t>
                      </a:r>
                      <a:r>
                        <a:rPr lang="en-US" sz="1800" b="1" kern="1200" dirty="0">
                          <a:solidFill>
                            <a:schemeClr val="tx1"/>
                          </a:solidFill>
                          <a:effectLst/>
                          <a:latin typeface="+mn-lt"/>
                          <a:ea typeface="+mn-ea"/>
                          <a:cs typeface="+mn-cs"/>
                        </a:rPr>
                        <a:t>10</a:t>
                      </a:r>
                      <a:r>
                        <a:rPr lang="zh-CN" altLang="en-US" sz="1800" b="1" kern="1200" dirty="0">
                          <a:solidFill>
                            <a:schemeClr val="tx1"/>
                          </a:solidFill>
                          <a:effectLst/>
                          <a:latin typeface="+mn-lt"/>
                          <a:ea typeface="+mn-ea"/>
                          <a:cs typeface="+mn-cs"/>
                        </a:rPr>
                        <a:t>月</a:t>
                      </a:r>
                      <a:r>
                        <a:rPr lang="en-US" sz="1800" b="1" kern="1200" dirty="0">
                          <a:solidFill>
                            <a:schemeClr val="tx1"/>
                          </a:solidFill>
                          <a:effectLst/>
                          <a:latin typeface="+mn-lt"/>
                          <a:ea typeface="+mn-ea"/>
                          <a:cs typeface="+mn-cs"/>
                        </a:rPr>
                        <a:t>21</a:t>
                      </a:r>
                      <a:r>
                        <a:rPr lang="zh-CN" altLang="en-US" sz="1800" b="1" kern="1200" dirty="0">
                          <a:solidFill>
                            <a:schemeClr val="tx1"/>
                          </a:solidFill>
                          <a:effectLst/>
                          <a:latin typeface="+mn-lt"/>
                          <a:ea typeface="+mn-ea"/>
                          <a:cs typeface="+mn-cs"/>
                        </a:rPr>
                        <a:t>日</a:t>
                      </a:r>
                      <a:endParaRPr lang="en-US" sz="2000" dirty="0">
                        <a:effectLst/>
                        <a:latin typeface="Times New Roman" panose="02020603050405020304" pitchFamily="18" charset="0"/>
                        <a:ea typeface="Times New Roman" panose="02020603050405020304" pitchFamily="18" charset="0"/>
                        <a:cs typeface="Raavi" panose="020B0502040204020203" pitchFamily="34" charset="0"/>
                      </a:endParaRPr>
                    </a:p>
                  </a:txBody>
                  <a:tcPr marL="68580" marR="68580" marT="0" marB="0" anchor="ctr"/>
                </a:tc>
                <a:extLst>
                  <a:ext uri="{0D108BD9-81ED-4DB2-BD59-A6C34878D82A}">
                    <a16:rowId xmlns:a16="http://schemas.microsoft.com/office/drawing/2014/main" val="2431372724"/>
                  </a:ext>
                </a:extLst>
              </a:tr>
              <a:tr h="1109056">
                <a:tc>
                  <a:txBody>
                    <a:bodyPr/>
                    <a:lstStyle/>
                    <a:p>
                      <a:pPr marL="0" marR="0" algn="ctr">
                        <a:lnSpc>
                          <a:spcPct val="115000"/>
                        </a:lnSpc>
                        <a:spcBef>
                          <a:spcPts val="0"/>
                        </a:spcBef>
                        <a:spcAft>
                          <a:spcPts val="0"/>
                        </a:spcAft>
                      </a:pPr>
                      <a:r>
                        <a:rPr lang="zh-CN" altLang="en-US" sz="1800" b="1" kern="1200" dirty="0">
                          <a:solidFill>
                            <a:schemeClr val="tx1"/>
                          </a:solidFill>
                          <a:effectLst/>
                          <a:latin typeface="+mn-lt"/>
                          <a:ea typeface="+mn-ea"/>
                          <a:cs typeface="+mn-cs"/>
                        </a:rPr>
                        <a:t>加州食品农业局针对基金申请举行研讨会</a:t>
                      </a:r>
                      <a:endParaRPr lang="en-US" sz="2000" dirty="0">
                        <a:effectLst/>
                        <a:latin typeface="Times New Roman" panose="02020603050405020304" pitchFamily="18" charset="0"/>
                        <a:ea typeface="Times New Roman" panose="02020603050405020304" pitchFamily="18" charset="0"/>
                        <a:cs typeface="Raavi" panose="020B0502040204020203" pitchFamily="34" charset="0"/>
                      </a:endParaRPr>
                    </a:p>
                  </a:txBody>
                  <a:tcPr marL="68580" marR="68580" marT="0" marB="0" anchor="ctr"/>
                </a:tc>
                <a:tc>
                  <a:txBody>
                    <a:bodyPr/>
                    <a:lstStyle/>
                    <a:p>
                      <a:pPr algn="ctr"/>
                      <a:r>
                        <a:rPr lang="en-US" sz="1800" b="1" kern="1200" dirty="0">
                          <a:solidFill>
                            <a:schemeClr val="tx1"/>
                          </a:solidFill>
                          <a:effectLst/>
                          <a:latin typeface="+mn-lt"/>
                          <a:ea typeface="+mn-ea"/>
                          <a:cs typeface="+mn-cs"/>
                        </a:rPr>
                        <a:t>2019</a:t>
                      </a:r>
                      <a:r>
                        <a:rPr lang="zh-CN" altLang="en-US" sz="1800" b="1" kern="1200" dirty="0">
                          <a:solidFill>
                            <a:schemeClr val="tx1"/>
                          </a:solidFill>
                          <a:effectLst/>
                          <a:latin typeface="+mn-lt"/>
                          <a:ea typeface="+mn-ea"/>
                          <a:cs typeface="+mn-cs"/>
                        </a:rPr>
                        <a:t>年</a:t>
                      </a:r>
                      <a:r>
                        <a:rPr lang="en-US" sz="1800" b="1" kern="1200" dirty="0">
                          <a:solidFill>
                            <a:schemeClr val="tx1"/>
                          </a:solidFill>
                          <a:effectLst/>
                          <a:latin typeface="+mn-lt"/>
                          <a:ea typeface="+mn-ea"/>
                          <a:cs typeface="+mn-cs"/>
                        </a:rPr>
                        <a:t>10</a:t>
                      </a:r>
                      <a:r>
                        <a:rPr lang="zh-CN" altLang="en-US" sz="1800" b="1" kern="1200" dirty="0">
                          <a:solidFill>
                            <a:schemeClr val="tx1"/>
                          </a:solidFill>
                          <a:effectLst/>
                          <a:latin typeface="+mn-lt"/>
                          <a:ea typeface="+mn-ea"/>
                          <a:cs typeface="+mn-cs"/>
                        </a:rPr>
                        <a:t>月至</a:t>
                      </a:r>
                      <a:r>
                        <a:rPr lang="en-US" sz="1800" b="1" kern="1200" dirty="0">
                          <a:solidFill>
                            <a:schemeClr val="tx1"/>
                          </a:solidFill>
                          <a:effectLst/>
                          <a:latin typeface="+mn-lt"/>
                          <a:ea typeface="+mn-ea"/>
                          <a:cs typeface="+mn-cs"/>
                        </a:rPr>
                        <a:t>11</a:t>
                      </a:r>
                      <a:r>
                        <a:rPr lang="zh-CN" altLang="en-US" sz="1800" b="1" kern="1200" dirty="0">
                          <a:solidFill>
                            <a:schemeClr val="tx1"/>
                          </a:solidFill>
                          <a:effectLst/>
                          <a:latin typeface="+mn-lt"/>
                          <a:ea typeface="+mn-ea"/>
                          <a:cs typeface="+mn-cs"/>
                        </a:rPr>
                        <a:t>月</a:t>
                      </a:r>
                      <a:endParaRPr lang="en-US" sz="18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1508006532"/>
                  </a:ext>
                </a:extLst>
              </a:tr>
              <a:tr h="1119196">
                <a:tc>
                  <a:txBody>
                    <a:bodyPr/>
                    <a:lstStyle/>
                    <a:p>
                      <a:pPr marL="0" marR="0" algn="ctr">
                        <a:lnSpc>
                          <a:spcPct val="115000"/>
                        </a:lnSpc>
                        <a:spcBef>
                          <a:spcPts val="0"/>
                        </a:spcBef>
                        <a:spcAft>
                          <a:spcPts val="0"/>
                        </a:spcAft>
                      </a:pPr>
                      <a:r>
                        <a:rPr lang="zh-CN" altLang="en-US" sz="1800" b="1" kern="1200" dirty="0">
                          <a:solidFill>
                            <a:schemeClr val="tx1"/>
                          </a:solidFill>
                          <a:effectLst/>
                          <a:latin typeface="+mn-lt"/>
                          <a:ea typeface="+mn-ea"/>
                          <a:cs typeface="+mn-cs"/>
                        </a:rPr>
                        <a:t>基金申请截止日期</a:t>
                      </a:r>
                      <a:endParaRPr lang="en-US" sz="2000" dirty="0">
                        <a:effectLst/>
                        <a:latin typeface="Times New Roman" panose="02020603050405020304" pitchFamily="18" charset="0"/>
                        <a:ea typeface="Times New Roman" panose="02020603050405020304" pitchFamily="18" charset="0"/>
                        <a:cs typeface="Raavi" panose="020B0502040204020203"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mn-lt"/>
                          <a:ea typeface="+mn-ea"/>
                          <a:cs typeface="+mn-cs"/>
                        </a:rPr>
                        <a:t>2019</a:t>
                      </a:r>
                      <a:r>
                        <a:rPr lang="zh-CN" altLang="en-US" sz="1800" b="1" kern="1200" dirty="0">
                          <a:solidFill>
                            <a:schemeClr val="tx1"/>
                          </a:solidFill>
                          <a:effectLst/>
                          <a:latin typeface="+mn-lt"/>
                          <a:ea typeface="+mn-ea"/>
                          <a:cs typeface="+mn-cs"/>
                        </a:rPr>
                        <a:t>年</a:t>
                      </a:r>
                      <a:r>
                        <a:rPr lang="en-US" sz="1800" b="1" kern="1200" dirty="0">
                          <a:solidFill>
                            <a:schemeClr val="tx1"/>
                          </a:solidFill>
                          <a:effectLst/>
                          <a:latin typeface="+mn-lt"/>
                          <a:ea typeface="+mn-ea"/>
                          <a:cs typeface="+mn-cs"/>
                        </a:rPr>
                        <a:t>12</a:t>
                      </a:r>
                      <a:r>
                        <a:rPr lang="zh-CN" altLang="en-US" sz="1800" b="1" kern="1200" dirty="0">
                          <a:solidFill>
                            <a:schemeClr val="tx1"/>
                          </a:solidFill>
                          <a:effectLst/>
                          <a:latin typeface="+mn-lt"/>
                          <a:ea typeface="+mn-ea"/>
                          <a:cs typeface="+mn-cs"/>
                        </a:rPr>
                        <a:t>月</a:t>
                      </a:r>
                      <a:r>
                        <a:rPr lang="en-US" sz="1800" b="1" kern="1200" dirty="0">
                          <a:solidFill>
                            <a:schemeClr val="tx1"/>
                          </a:solidFill>
                          <a:effectLst/>
                          <a:latin typeface="+mn-lt"/>
                          <a:ea typeface="+mn-ea"/>
                          <a:cs typeface="+mn-cs"/>
                        </a:rPr>
                        <a:t>16</a:t>
                      </a:r>
                      <a:r>
                        <a:rPr lang="zh-CN" altLang="en-US" sz="1800" b="1" kern="1200" dirty="0">
                          <a:solidFill>
                            <a:schemeClr val="tx1"/>
                          </a:solidFill>
                          <a:effectLst/>
                          <a:latin typeface="+mn-lt"/>
                          <a:ea typeface="+mn-ea"/>
                          <a:cs typeface="+mn-cs"/>
                        </a:rPr>
                        <a:t>日</a:t>
                      </a:r>
                      <a:endParaRPr lang="en-US" sz="18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2788584661"/>
                  </a:ext>
                </a:extLst>
              </a:tr>
              <a:tr h="1109056">
                <a:tc>
                  <a:txBody>
                    <a:bodyPr/>
                    <a:lstStyle/>
                    <a:p>
                      <a:pPr marL="0" marR="0" algn="ctr">
                        <a:lnSpc>
                          <a:spcPct val="115000"/>
                        </a:lnSpc>
                        <a:spcBef>
                          <a:spcPts val="0"/>
                        </a:spcBef>
                        <a:spcAft>
                          <a:spcPts val="0"/>
                        </a:spcAft>
                      </a:pPr>
                      <a:r>
                        <a:rPr lang="zh-CN" altLang="en-US" sz="1800" b="1" kern="1200" dirty="0">
                          <a:solidFill>
                            <a:schemeClr val="tx1"/>
                          </a:solidFill>
                          <a:effectLst/>
                          <a:latin typeface="+mn-lt"/>
                          <a:ea typeface="+mn-ea"/>
                          <a:cs typeface="+mn-cs"/>
                        </a:rPr>
                        <a:t>基金申请结果公布</a:t>
                      </a:r>
                      <a:endParaRPr lang="en-US" sz="2000" dirty="0">
                        <a:effectLst/>
                        <a:latin typeface="Times New Roman" panose="02020603050405020304" pitchFamily="18" charset="0"/>
                        <a:ea typeface="Times New Roman" panose="02020603050405020304" pitchFamily="18" charset="0"/>
                        <a:cs typeface="Raavi" panose="020B0502040204020203" pitchFamily="34" charset="0"/>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US" sz="1800" b="1" kern="1200" dirty="0">
                          <a:solidFill>
                            <a:schemeClr val="tx1"/>
                          </a:solidFill>
                          <a:effectLst/>
                          <a:latin typeface="+mn-lt"/>
                          <a:ea typeface="+mn-ea"/>
                          <a:cs typeface="+mn-cs"/>
                        </a:rPr>
                        <a:t>2020</a:t>
                      </a:r>
                      <a:r>
                        <a:rPr lang="zh-CN" altLang="en-US" sz="1800" b="1" kern="1200" dirty="0">
                          <a:solidFill>
                            <a:schemeClr val="tx1"/>
                          </a:solidFill>
                          <a:effectLst/>
                          <a:latin typeface="+mn-lt"/>
                          <a:ea typeface="+mn-ea"/>
                          <a:cs typeface="+mn-cs"/>
                        </a:rPr>
                        <a:t>年春季</a:t>
                      </a:r>
                      <a:endParaRPr lang="en-US" sz="1800" b="1"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825992123"/>
                  </a:ext>
                </a:extLst>
              </a:tr>
            </a:tbl>
          </a:graphicData>
        </a:graphic>
      </p:graphicFrame>
      <p:sp>
        <p:nvSpPr>
          <p:cNvPr id="6" name="TextBox 5">
            <a:extLst>
              <a:ext uri="{FF2B5EF4-FFF2-40B4-BE49-F238E27FC236}">
                <a16:creationId xmlns:a16="http://schemas.microsoft.com/office/drawing/2014/main" id="{382CD965-270B-448F-B974-7949A6065EE0}"/>
              </a:ext>
            </a:extLst>
          </p:cNvPr>
          <p:cNvSpPr txBox="1"/>
          <p:nvPr/>
        </p:nvSpPr>
        <p:spPr>
          <a:xfrm>
            <a:off x="492919" y="6224974"/>
            <a:ext cx="7932420" cy="369332"/>
          </a:xfrm>
          <a:prstGeom prst="rect">
            <a:avLst/>
          </a:prstGeom>
          <a:noFill/>
        </p:spPr>
        <p:txBody>
          <a:bodyPr wrap="square" rtlCol="0">
            <a:spAutoFit/>
          </a:bodyPr>
          <a:lstStyle/>
          <a:p>
            <a:pPr algn="ctr"/>
            <a:r>
              <a:rPr lang="en-US" b="1" dirty="0">
                <a:hlinkClick r:id="rId3"/>
              </a:rPr>
              <a:t>https://www.cdfa.ca.gov/oefi/sweep/</a:t>
            </a:r>
            <a:endParaRPr lang="en-US" b="1" dirty="0"/>
          </a:p>
        </p:txBody>
      </p:sp>
    </p:spTree>
    <p:extLst>
      <p:ext uri="{BB962C8B-B14F-4D97-AF65-F5344CB8AC3E}">
        <p14:creationId xmlns:p14="http://schemas.microsoft.com/office/powerpoint/2010/main" val="118969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ED4F-371A-4D26-9E21-622AAB45116B}"/>
              </a:ext>
            </a:extLst>
          </p:cNvPr>
          <p:cNvSpPr>
            <a:spLocks noGrp="1"/>
          </p:cNvSpPr>
          <p:nvPr>
            <p:ph type="title"/>
          </p:nvPr>
        </p:nvSpPr>
        <p:spPr>
          <a:xfrm>
            <a:off x="492919" y="499533"/>
            <a:ext cx="8079581" cy="903965"/>
          </a:xfrm>
        </p:spPr>
        <p:txBody>
          <a:bodyPr/>
          <a:lstStyle/>
          <a:p>
            <a:pPr algn="ctr"/>
            <a:r>
              <a:rPr lang="en-US" b="1" dirty="0"/>
              <a:t>SWEEP </a:t>
            </a:r>
            <a:r>
              <a:rPr lang="zh-CN" altLang="en-US" b="1" dirty="0"/>
              <a:t>网站和资源</a:t>
            </a:r>
            <a:endParaRPr lang="en-US" b="1" dirty="0"/>
          </a:p>
        </p:txBody>
      </p:sp>
      <p:sp>
        <p:nvSpPr>
          <p:cNvPr id="3" name="Content Placeholder 2">
            <a:extLst>
              <a:ext uri="{FF2B5EF4-FFF2-40B4-BE49-F238E27FC236}">
                <a16:creationId xmlns:a16="http://schemas.microsoft.com/office/drawing/2014/main" id="{FE50B86C-5F07-461A-9007-E968DEB6CA0B}"/>
              </a:ext>
            </a:extLst>
          </p:cNvPr>
          <p:cNvSpPr>
            <a:spLocks noGrp="1"/>
          </p:cNvSpPr>
          <p:nvPr>
            <p:ph idx="1"/>
          </p:nvPr>
        </p:nvSpPr>
        <p:spPr>
          <a:xfrm>
            <a:off x="778585" y="1403498"/>
            <a:ext cx="7506999" cy="5305646"/>
          </a:xfrm>
        </p:spPr>
        <p:txBody>
          <a:bodyPr>
            <a:normAutofit fontScale="92500" lnSpcReduction="20000"/>
          </a:bodyPr>
          <a:lstStyle/>
          <a:p>
            <a:endParaRPr lang="en-US" sz="3600" dirty="0"/>
          </a:p>
          <a:p>
            <a:pPr>
              <a:buFont typeface="Arial" panose="020B0604020202020204" pitchFamily="34" charset="0"/>
              <a:buChar char="•"/>
            </a:pPr>
            <a:r>
              <a:rPr lang="zh-CN" altLang="en-US" sz="3200" dirty="0"/>
              <a:t>预算</a:t>
            </a:r>
            <a:endParaRPr lang="en-US" altLang="zh-CN" sz="3200" dirty="0"/>
          </a:p>
          <a:p>
            <a:pPr>
              <a:buFont typeface="Arial" panose="020B0604020202020204" pitchFamily="34" charset="0"/>
              <a:buChar char="•"/>
            </a:pPr>
            <a:r>
              <a:rPr lang="zh-CN" altLang="en-US" sz="3200" dirty="0"/>
              <a:t>温室气体排放计算器</a:t>
            </a:r>
            <a:endParaRPr lang="en-US" altLang="zh-CN" sz="3200" dirty="0"/>
          </a:p>
          <a:p>
            <a:pPr>
              <a:buFont typeface="Arial" panose="020B0604020202020204" pitchFamily="34" charset="0"/>
              <a:buChar char="•"/>
            </a:pPr>
            <a:r>
              <a:rPr lang="zh-CN" altLang="en-US" sz="3200" dirty="0"/>
              <a:t>灌溉节水的评估器</a:t>
            </a:r>
            <a:endParaRPr lang="en-US" sz="3200" dirty="0"/>
          </a:p>
          <a:p>
            <a:pPr>
              <a:buFont typeface="Arial" panose="020B0604020202020204" pitchFamily="34" charset="0"/>
              <a:buChar char="•"/>
            </a:pPr>
            <a:r>
              <a:rPr lang="zh-CN" altLang="en-US" sz="3200" dirty="0"/>
              <a:t>视频</a:t>
            </a:r>
            <a:endParaRPr lang="en-US" sz="3200" dirty="0"/>
          </a:p>
          <a:p>
            <a:pPr>
              <a:buFont typeface="Arial" panose="020B0604020202020204" pitchFamily="34" charset="0"/>
              <a:buChar char="•"/>
            </a:pPr>
            <a:r>
              <a:rPr lang="zh-CN" altLang="en-US" sz="3200" dirty="0"/>
              <a:t>往年获得资助的申请者</a:t>
            </a:r>
            <a:endParaRPr lang="en-US" sz="3200" dirty="0"/>
          </a:p>
          <a:p>
            <a:pPr>
              <a:buFont typeface="Arial" panose="020B0604020202020204" pitchFamily="34" charset="0"/>
              <a:buChar char="•"/>
            </a:pPr>
            <a:r>
              <a:rPr lang="zh-CN" altLang="en-US" sz="3200" dirty="0"/>
              <a:t>常见问题与答案</a:t>
            </a:r>
            <a:r>
              <a:rPr lang="en-US" sz="3200" dirty="0"/>
              <a:t> </a:t>
            </a:r>
          </a:p>
          <a:p>
            <a:pPr marL="0" indent="0">
              <a:buNone/>
            </a:pPr>
            <a:endParaRPr lang="en-US" sz="3200" dirty="0"/>
          </a:p>
          <a:p>
            <a:pPr marL="0" indent="0" algn="ctr">
              <a:buNone/>
            </a:pPr>
            <a:endParaRPr lang="en-US" sz="3200" dirty="0"/>
          </a:p>
          <a:p>
            <a:pPr marL="0" indent="0">
              <a:buNone/>
            </a:pPr>
            <a:r>
              <a:rPr lang="en-US" sz="3200" dirty="0">
                <a:hlinkClick r:id="rId3"/>
              </a:rPr>
              <a:t>https://www.cdfa.ca.gov/oefi/sweep/</a:t>
            </a:r>
            <a:endParaRPr lang="en-US" sz="3200" dirty="0"/>
          </a:p>
          <a:p>
            <a:pPr marL="0" indent="0">
              <a:buNone/>
            </a:pPr>
            <a:r>
              <a:rPr lang="en-US" sz="3200" dirty="0"/>
              <a:t> </a:t>
            </a:r>
          </a:p>
          <a:p>
            <a:pPr marL="0" indent="0">
              <a:buNone/>
            </a:pPr>
            <a:endParaRPr lang="en-US" dirty="0"/>
          </a:p>
        </p:txBody>
      </p:sp>
      <p:pic>
        <p:nvPicPr>
          <p:cNvPr id="5" name="Picture 4">
            <a:extLst>
              <a:ext uri="{FF2B5EF4-FFF2-40B4-BE49-F238E27FC236}">
                <a16:creationId xmlns:a16="http://schemas.microsoft.com/office/drawing/2014/main" id="{2FD964E9-375A-4ACA-B683-520E0F063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2670" y="5055781"/>
            <a:ext cx="1653363" cy="1653363"/>
          </a:xfrm>
          <a:prstGeom prst="rect">
            <a:avLst/>
          </a:prstGeom>
        </p:spPr>
      </p:pic>
    </p:spTree>
    <p:extLst>
      <p:ext uri="{BB962C8B-B14F-4D97-AF65-F5344CB8AC3E}">
        <p14:creationId xmlns:p14="http://schemas.microsoft.com/office/powerpoint/2010/main" val="765874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B4CF-5CCE-417E-BFDE-6926F7C6FAA5}"/>
              </a:ext>
            </a:extLst>
          </p:cNvPr>
          <p:cNvSpPr>
            <a:spLocks noGrp="1"/>
          </p:cNvSpPr>
          <p:nvPr>
            <p:ph type="title"/>
          </p:nvPr>
        </p:nvSpPr>
        <p:spPr>
          <a:xfrm>
            <a:off x="507206" y="262467"/>
            <a:ext cx="8079581" cy="1126067"/>
          </a:xfrm>
        </p:spPr>
        <p:txBody>
          <a:bodyPr/>
          <a:lstStyle/>
          <a:p>
            <a:pPr algn="ctr"/>
            <a:r>
              <a:rPr lang="zh-CN" altLang="en-US" b="1" spc="-35" dirty="0"/>
              <a:t>适合申请的情况</a:t>
            </a:r>
            <a:endParaRPr lang="en-US" b="1" dirty="0"/>
          </a:p>
        </p:txBody>
      </p:sp>
      <p:sp>
        <p:nvSpPr>
          <p:cNvPr id="3" name="Content Placeholder 2">
            <a:extLst>
              <a:ext uri="{FF2B5EF4-FFF2-40B4-BE49-F238E27FC236}">
                <a16:creationId xmlns:a16="http://schemas.microsoft.com/office/drawing/2014/main" id="{F7D5B15C-D5CB-413D-8C9D-D7407D759507}"/>
              </a:ext>
            </a:extLst>
          </p:cNvPr>
          <p:cNvSpPr>
            <a:spLocks noGrp="1"/>
          </p:cNvSpPr>
          <p:nvPr>
            <p:ph idx="1"/>
          </p:nvPr>
        </p:nvSpPr>
        <p:spPr>
          <a:xfrm>
            <a:off x="324465" y="1388534"/>
            <a:ext cx="8696450" cy="5560688"/>
          </a:xfrm>
        </p:spPr>
        <p:txBody>
          <a:bodyPr>
            <a:normAutofit fontScale="55000" lnSpcReduction="20000"/>
          </a:bodyPr>
          <a:lstStyle/>
          <a:p>
            <a:pPr marL="0" indent="0">
              <a:lnSpc>
                <a:spcPct val="120000"/>
              </a:lnSpc>
              <a:buNone/>
            </a:pPr>
            <a:r>
              <a:rPr lang="zh-CN" altLang="en-US" sz="4500" b="1" dirty="0">
                <a:latin typeface="KaiTi" panose="02010609060101010101" pitchFamily="49" charset="-122"/>
                <a:ea typeface="KaiTi" panose="02010609060101010101" pitchFamily="49" charset="-122"/>
              </a:rPr>
              <a:t>加州农场主，种植者和联邦政府或加州政府认证的美国原著民土著印第安部落可以申请。</a:t>
            </a:r>
            <a:endParaRPr lang="en-US" sz="4500" dirty="0"/>
          </a:p>
          <a:p>
            <a:pPr>
              <a:lnSpc>
                <a:spcPct val="120000"/>
              </a:lnSpc>
              <a:buClr>
                <a:schemeClr val="accent2">
                  <a:lumMod val="75000"/>
                </a:schemeClr>
              </a:buClr>
              <a:buSzPct val="130000"/>
              <a:buFont typeface="Arial" panose="020B0604020202020204" pitchFamily="34" charset="0"/>
              <a:buChar char="•"/>
            </a:pPr>
            <a:r>
              <a:rPr lang="zh-CN" altLang="en-US" sz="4400" dirty="0"/>
              <a:t>灌溉系统必须是在加州且用于农业生产。</a:t>
            </a:r>
            <a:endParaRPr lang="en-US" altLang="zh-CN" sz="4400" dirty="0"/>
          </a:p>
          <a:p>
            <a:pPr>
              <a:lnSpc>
                <a:spcPct val="120000"/>
              </a:lnSpc>
              <a:buClr>
                <a:schemeClr val="accent2">
                  <a:lumMod val="75000"/>
                </a:schemeClr>
              </a:buClr>
              <a:buSzPct val="130000"/>
              <a:buFont typeface="Arial" panose="020B0604020202020204" pitchFamily="34" charset="0"/>
              <a:buChar char="•"/>
            </a:pPr>
            <a:r>
              <a:rPr lang="en-US" sz="4400" dirty="0"/>
              <a:t> </a:t>
            </a:r>
            <a:r>
              <a:rPr lang="zh-CN" altLang="en-US" sz="4400" dirty="0"/>
              <a:t>本基金将农业生产定义为： 种植园、葡萄园、农田和树木作物、商业苗圃、苗木生产和温室生产粮食作物或花卉</a:t>
            </a:r>
            <a:r>
              <a:rPr lang="en-US" sz="4400" dirty="0"/>
              <a:t> </a:t>
            </a:r>
            <a:r>
              <a:rPr lang="zh-CN" altLang="en-US" sz="4400" dirty="0"/>
              <a:t>（详见食品与农业局专业词汇字典</a:t>
            </a:r>
            <a:r>
              <a:rPr lang="en-US" altLang="zh-CN" sz="4400" dirty="0"/>
              <a:t>77911</a:t>
            </a:r>
            <a:r>
              <a:rPr lang="zh-CN" altLang="en-US" sz="4400" dirty="0"/>
              <a:t>）。</a:t>
            </a:r>
            <a:endParaRPr lang="en-US" sz="4400" dirty="0"/>
          </a:p>
          <a:p>
            <a:pPr>
              <a:lnSpc>
                <a:spcPct val="120000"/>
              </a:lnSpc>
              <a:buClr>
                <a:schemeClr val="accent2">
                  <a:lumMod val="75000"/>
                </a:schemeClr>
              </a:buClr>
              <a:buSzPct val="130000"/>
              <a:buFont typeface="Arial" panose="020B0604020202020204" pitchFamily="34" charset="0"/>
              <a:buChar char="•"/>
            </a:pPr>
            <a:r>
              <a:rPr lang="zh-CN" altLang="en-US" sz="4400" dirty="0"/>
              <a:t>每一个农户累积申请的</a:t>
            </a:r>
            <a:r>
              <a:rPr lang="en-US" altLang="zh-CN" sz="4400" dirty="0"/>
              <a:t>SWEEP</a:t>
            </a:r>
            <a:r>
              <a:rPr lang="zh-CN" altLang="en-US" sz="4400" dirty="0"/>
              <a:t>基金最多不能超过</a:t>
            </a:r>
            <a:r>
              <a:rPr lang="en-US" altLang="zh-CN" sz="4400" dirty="0"/>
              <a:t>60</a:t>
            </a:r>
            <a:r>
              <a:rPr lang="zh-CN" altLang="en-US" sz="4400" dirty="0"/>
              <a:t>万美元。</a:t>
            </a:r>
            <a:endParaRPr lang="en-US" sz="4400" dirty="0"/>
          </a:p>
          <a:p>
            <a:pPr>
              <a:lnSpc>
                <a:spcPct val="120000"/>
              </a:lnSpc>
              <a:buClr>
                <a:schemeClr val="accent2">
                  <a:lumMod val="75000"/>
                </a:schemeClr>
              </a:buClr>
              <a:buSzPct val="130000"/>
              <a:buFont typeface="Arial" panose="020B0604020202020204" pitchFamily="34" charset="0"/>
              <a:buChar char="•"/>
            </a:pPr>
            <a:r>
              <a:rPr lang="en-US" sz="4400" dirty="0"/>
              <a:t> </a:t>
            </a:r>
            <a:r>
              <a:rPr lang="zh-CN" altLang="en-US" sz="4400" dirty="0"/>
              <a:t>所申请的经费不能用在之前获得过</a:t>
            </a:r>
            <a:r>
              <a:rPr lang="en-US" altLang="zh-CN" sz="4400" dirty="0"/>
              <a:t>SWEEP</a:t>
            </a:r>
            <a:r>
              <a:rPr lang="zh-CN" altLang="en-US" sz="4400" dirty="0"/>
              <a:t>基金资助的项目上。</a:t>
            </a:r>
            <a:r>
              <a:rPr lang="en-US" sz="4400" dirty="0"/>
              <a:t> </a:t>
            </a:r>
          </a:p>
          <a:p>
            <a:pPr>
              <a:lnSpc>
                <a:spcPct val="120000"/>
              </a:lnSpc>
              <a:buClr>
                <a:schemeClr val="accent2">
                  <a:lumMod val="75000"/>
                </a:schemeClr>
              </a:buClr>
              <a:buSzPct val="130000"/>
              <a:buFont typeface="Arial" panose="020B0604020202020204" pitchFamily="34" charset="0"/>
              <a:buChar char="•"/>
            </a:pPr>
            <a:r>
              <a:rPr lang="en-US" sz="4400" dirty="0"/>
              <a:t> </a:t>
            </a:r>
            <a:r>
              <a:rPr lang="zh-CN" altLang="en-US" sz="4400" dirty="0"/>
              <a:t>申请者必须年满十八岁。</a:t>
            </a:r>
            <a:endParaRPr lang="en-US" sz="4400" dirty="0"/>
          </a:p>
          <a:p>
            <a:pPr>
              <a:lnSpc>
                <a:spcPct val="120000"/>
              </a:lnSpc>
              <a:buClr>
                <a:schemeClr val="accent2">
                  <a:lumMod val="75000"/>
                </a:schemeClr>
              </a:buClr>
              <a:buSzPct val="130000"/>
              <a:buFont typeface="Arial" panose="020B0604020202020204" pitchFamily="34" charset="0"/>
              <a:buChar char="•"/>
            </a:pPr>
            <a:r>
              <a:rPr lang="en-US" sz="4400" dirty="0"/>
              <a:t> </a:t>
            </a:r>
            <a:r>
              <a:rPr lang="zh-CN" altLang="en-US" sz="4400" dirty="0"/>
              <a:t>所申请的项目必须能节约用水，减少温室气体排放</a:t>
            </a:r>
            <a:r>
              <a:rPr lang="zh-CN" altLang="en-US" sz="4500" dirty="0"/>
              <a:t>。</a:t>
            </a:r>
            <a:endParaRPr lang="en-US" sz="4500" dirty="0"/>
          </a:p>
          <a:p>
            <a:endParaRPr lang="en-US" dirty="0"/>
          </a:p>
        </p:txBody>
      </p:sp>
      <p:pic>
        <p:nvPicPr>
          <p:cNvPr id="5" name="Picture 4" descr="A picture containing clipart&#10;&#10;Description generated with very high confidence">
            <a:extLst>
              <a:ext uri="{FF2B5EF4-FFF2-40B4-BE49-F238E27FC236}">
                <a16:creationId xmlns:a16="http://schemas.microsoft.com/office/drawing/2014/main" id="{D616788A-A76B-4918-8DD5-EE802AECC464}"/>
              </a:ext>
            </a:extLst>
          </p:cNvPr>
          <p:cNvPicPr>
            <a:picLocks noChangeAspect="1"/>
          </p:cNvPicPr>
          <p:nvPr/>
        </p:nvPicPr>
        <p:blipFill rotWithShape="1">
          <a:blip r:embed="rId3">
            <a:extLst>
              <a:ext uri="{28A0092B-C50C-407E-A947-70E740481C1C}">
                <a14:useLocalDpi xmlns:a14="http://schemas.microsoft.com/office/drawing/2010/main" val="0"/>
              </a:ext>
            </a:extLst>
          </a:blip>
          <a:srcRect l="17488" t="19721" r="52651" b="19163"/>
          <a:stretch/>
        </p:blipFill>
        <p:spPr>
          <a:xfrm>
            <a:off x="7911039" y="5580529"/>
            <a:ext cx="1109875" cy="1135808"/>
          </a:xfrm>
          <a:prstGeom prst="rect">
            <a:avLst/>
          </a:prstGeom>
        </p:spPr>
      </p:pic>
    </p:spTree>
    <p:extLst>
      <p:ext uri="{BB962C8B-B14F-4D97-AF65-F5344CB8AC3E}">
        <p14:creationId xmlns:p14="http://schemas.microsoft.com/office/powerpoint/2010/main" val="328123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1B4CF-5CCE-417E-BFDE-6926F7C6FAA5}"/>
              </a:ext>
            </a:extLst>
          </p:cNvPr>
          <p:cNvSpPr>
            <a:spLocks noGrp="1"/>
          </p:cNvSpPr>
          <p:nvPr>
            <p:ph type="title"/>
          </p:nvPr>
        </p:nvSpPr>
        <p:spPr>
          <a:xfrm>
            <a:off x="507206" y="262467"/>
            <a:ext cx="8079581" cy="1126067"/>
          </a:xfrm>
        </p:spPr>
        <p:txBody>
          <a:bodyPr/>
          <a:lstStyle/>
          <a:p>
            <a:pPr algn="ctr"/>
            <a:r>
              <a:rPr lang="zh-CN" altLang="en-US" b="1" spc="-35" dirty="0"/>
              <a:t>不合格申请情况</a:t>
            </a:r>
            <a:endParaRPr lang="en-US" b="1" dirty="0"/>
          </a:p>
        </p:txBody>
      </p:sp>
      <p:sp>
        <p:nvSpPr>
          <p:cNvPr id="3" name="Content Placeholder 2">
            <a:extLst>
              <a:ext uri="{FF2B5EF4-FFF2-40B4-BE49-F238E27FC236}">
                <a16:creationId xmlns:a16="http://schemas.microsoft.com/office/drawing/2014/main" id="{F7D5B15C-D5CB-413D-8C9D-D7407D759507}"/>
              </a:ext>
            </a:extLst>
          </p:cNvPr>
          <p:cNvSpPr>
            <a:spLocks noGrp="1"/>
          </p:cNvSpPr>
          <p:nvPr>
            <p:ph idx="1"/>
          </p:nvPr>
        </p:nvSpPr>
        <p:spPr>
          <a:xfrm>
            <a:off x="304801" y="1388534"/>
            <a:ext cx="8647288" cy="3491809"/>
          </a:xfrm>
        </p:spPr>
        <p:txBody>
          <a:bodyPr>
            <a:normAutofit/>
          </a:bodyPr>
          <a:lstStyle/>
          <a:p>
            <a:pPr>
              <a:lnSpc>
                <a:spcPct val="120000"/>
              </a:lnSpc>
              <a:buClr>
                <a:schemeClr val="accent2">
                  <a:lumMod val="75000"/>
                </a:schemeClr>
              </a:buClr>
              <a:buSzPct val="130000"/>
              <a:buFont typeface="Arial" panose="020B0604020202020204" pitchFamily="34" charset="0"/>
              <a:buChar char="•"/>
            </a:pPr>
            <a:r>
              <a:rPr lang="en-US" dirty="0"/>
              <a:t>   </a:t>
            </a:r>
            <a:r>
              <a:rPr lang="zh-CN" altLang="en-US" dirty="0"/>
              <a:t>大学研究机构和加州政府组织不在考虑范围内。</a:t>
            </a:r>
            <a:endParaRPr lang="en-US" altLang="zh-CN" dirty="0"/>
          </a:p>
          <a:p>
            <a:pPr>
              <a:lnSpc>
                <a:spcPct val="120000"/>
              </a:lnSpc>
              <a:buClr>
                <a:schemeClr val="accent2">
                  <a:lumMod val="75000"/>
                </a:schemeClr>
              </a:buClr>
              <a:buSzPct val="130000"/>
              <a:buFont typeface="Arial" panose="020B0604020202020204" pitchFamily="34" charset="0"/>
              <a:buChar char="•"/>
            </a:pPr>
            <a:r>
              <a:rPr lang="en-US" dirty="0"/>
              <a:t>   SWEEP </a:t>
            </a:r>
            <a:r>
              <a:rPr lang="zh-CN" altLang="en-US" dirty="0"/>
              <a:t>基金不能与</a:t>
            </a:r>
            <a:r>
              <a:rPr lang="en-US" altLang="zh-CN" dirty="0"/>
              <a:t>NRCS EQIP</a:t>
            </a:r>
            <a:r>
              <a:rPr lang="zh-CN" altLang="en-US" dirty="0"/>
              <a:t>基金重复申请并用在同一农业设施上。</a:t>
            </a:r>
            <a:endParaRPr lang="en-US" dirty="0"/>
          </a:p>
        </p:txBody>
      </p:sp>
      <p:pic>
        <p:nvPicPr>
          <p:cNvPr id="5" name="Picture 4" descr="A picture containing clipart&#10;&#10;Description generated with very high confidence">
            <a:extLst>
              <a:ext uri="{FF2B5EF4-FFF2-40B4-BE49-F238E27FC236}">
                <a16:creationId xmlns:a16="http://schemas.microsoft.com/office/drawing/2014/main" id="{438C6ED5-B00E-4AD7-9126-E80C13805446}"/>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t="17488" r="15256" b="13301"/>
          <a:stretch/>
        </p:blipFill>
        <p:spPr>
          <a:xfrm>
            <a:off x="7442791" y="5178244"/>
            <a:ext cx="1616149" cy="1609658"/>
          </a:xfrm>
          <a:prstGeom prst="rect">
            <a:avLst/>
          </a:prstGeom>
        </p:spPr>
      </p:pic>
    </p:spTree>
    <p:extLst>
      <p:ext uri="{BB962C8B-B14F-4D97-AF65-F5344CB8AC3E}">
        <p14:creationId xmlns:p14="http://schemas.microsoft.com/office/powerpoint/2010/main" val="158977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7B90-220C-465D-A9E1-DC2F802EDCD3}"/>
              </a:ext>
            </a:extLst>
          </p:cNvPr>
          <p:cNvSpPr>
            <a:spLocks noGrp="1"/>
          </p:cNvSpPr>
          <p:nvPr>
            <p:ph type="title"/>
          </p:nvPr>
        </p:nvSpPr>
        <p:spPr>
          <a:xfrm>
            <a:off x="492919" y="499533"/>
            <a:ext cx="8079581" cy="946495"/>
          </a:xfrm>
        </p:spPr>
        <p:txBody>
          <a:bodyPr/>
          <a:lstStyle/>
          <a:p>
            <a:pPr algn="ctr"/>
            <a:r>
              <a:rPr lang="zh-CN" altLang="en-US" b="1" dirty="0"/>
              <a:t>优先考虑</a:t>
            </a:r>
            <a:endParaRPr lang="en-US" b="1" dirty="0"/>
          </a:p>
        </p:txBody>
      </p:sp>
      <p:sp>
        <p:nvSpPr>
          <p:cNvPr id="3" name="Content Placeholder 2">
            <a:extLst>
              <a:ext uri="{FF2B5EF4-FFF2-40B4-BE49-F238E27FC236}">
                <a16:creationId xmlns:a16="http://schemas.microsoft.com/office/drawing/2014/main" id="{336CC657-F780-4E7D-ACF5-DDA342CFA218}"/>
              </a:ext>
            </a:extLst>
          </p:cNvPr>
          <p:cNvSpPr>
            <a:spLocks noGrp="1"/>
          </p:cNvSpPr>
          <p:nvPr>
            <p:ph idx="1"/>
          </p:nvPr>
        </p:nvSpPr>
        <p:spPr>
          <a:xfrm>
            <a:off x="507206" y="1594884"/>
            <a:ext cx="8065294" cy="4901609"/>
          </a:xfrm>
        </p:spPr>
        <p:txBody>
          <a:bodyPr>
            <a:normAutofit/>
          </a:bodyPr>
          <a:lstStyle/>
          <a:p>
            <a:pPr marL="0" indent="0">
              <a:buNone/>
            </a:pPr>
            <a:r>
              <a:rPr lang="zh-CN" altLang="en-US" dirty="0"/>
              <a:t>技术评估分数为</a:t>
            </a:r>
            <a:r>
              <a:rPr lang="en-US" altLang="zh-CN" dirty="0"/>
              <a:t>30</a:t>
            </a:r>
            <a:r>
              <a:rPr lang="zh-CN" altLang="en-US" dirty="0"/>
              <a:t>或以上的申请者将被优先考虑：</a:t>
            </a:r>
            <a:endParaRPr lang="en-US" altLang="zh-CN" dirty="0"/>
          </a:p>
          <a:p>
            <a:pPr marL="0" indent="0">
              <a:buNone/>
            </a:pPr>
            <a:r>
              <a:rPr lang="en-US" altLang="zh-CN" b="1" dirty="0"/>
              <a:t>1. </a:t>
            </a:r>
            <a:r>
              <a:rPr lang="zh-CN" altLang="en-US" b="1" dirty="0"/>
              <a:t>严重贫困社区的利益保障</a:t>
            </a:r>
            <a:r>
              <a:rPr lang="en-US" b="1" dirty="0"/>
              <a:t> (SDACs)</a:t>
            </a:r>
          </a:p>
          <a:p>
            <a:r>
              <a:rPr lang="en-US" dirty="0">
                <a:hlinkClick r:id="rId3"/>
              </a:rPr>
              <a:t>http://www.parksforcalifornia.org/communities</a:t>
            </a:r>
            <a:endParaRPr lang="en-US" dirty="0"/>
          </a:p>
          <a:p>
            <a:pPr marL="457200" indent="-457200">
              <a:buFont typeface="+mj-lt"/>
              <a:buAutoNum type="arabicPeriod" startAt="2"/>
            </a:pPr>
            <a:r>
              <a:rPr lang="zh-CN" altLang="en-US" b="1" dirty="0"/>
              <a:t>“</a:t>
            </a:r>
            <a:r>
              <a:rPr lang="en-US" altLang="zh-CN" b="1" dirty="0"/>
              <a:t>2017</a:t>
            </a:r>
            <a:r>
              <a:rPr lang="zh-CN" altLang="en-US" b="1" dirty="0"/>
              <a:t>年农民公平法案”对社会弱势群体农民的定义：</a:t>
            </a:r>
            <a:endParaRPr lang="en-US" b="1" dirty="0"/>
          </a:p>
          <a:p>
            <a:pPr marL="0" indent="0">
              <a:buNone/>
            </a:pPr>
            <a:r>
              <a:rPr lang="en-US" dirty="0"/>
              <a:t>“</a:t>
            </a:r>
            <a:r>
              <a:rPr lang="zh-CN" altLang="en-US" dirty="0"/>
              <a:t>社会弱势群体</a:t>
            </a:r>
            <a:r>
              <a:rPr lang="en-US" dirty="0"/>
              <a:t>” </a:t>
            </a:r>
            <a:r>
              <a:rPr lang="zh-CN" altLang="en-US" dirty="0"/>
              <a:t>指的是一个群体里的成员因为种族，宗教，性别的特殊性而受到歧视，因为他们群体的特殊性而不是因为他们的个人品质而受到不公平待遇。 “</a:t>
            </a:r>
            <a:r>
              <a:rPr lang="en-US" altLang="zh-CN" dirty="0"/>
              <a:t>2017</a:t>
            </a:r>
            <a:r>
              <a:rPr lang="zh-CN" altLang="en-US" dirty="0"/>
              <a:t>年农民公平法案”将以下群体归类为社会弱势群体</a:t>
            </a:r>
            <a:r>
              <a:rPr lang="en-US" dirty="0"/>
              <a:t>: </a:t>
            </a:r>
            <a:r>
              <a:rPr lang="zh-CN" altLang="en-US" dirty="0"/>
              <a:t>非裔美国人；印第安原住民；阿拉斯加原住民；西班牙裔；亚裔美国人；和夏威夷原住民和太平洋岛民。</a:t>
            </a:r>
            <a:endParaRPr lang="en-US" dirty="0"/>
          </a:p>
          <a:p>
            <a:endParaRPr lang="en-US" dirty="0"/>
          </a:p>
        </p:txBody>
      </p:sp>
    </p:spTree>
    <p:extLst>
      <p:ext uri="{BB962C8B-B14F-4D97-AF65-F5344CB8AC3E}">
        <p14:creationId xmlns:p14="http://schemas.microsoft.com/office/powerpoint/2010/main" val="3529005729"/>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7098</TotalTime>
  <Words>3365</Words>
  <Application>Microsoft Office PowerPoint</Application>
  <PresentationFormat>On-screen Show (4:3)</PresentationFormat>
  <Paragraphs>274</Paragraphs>
  <Slides>34</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KaiTi</vt:lpstr>
      <vt:lpstr>Arial</vt:lpstr>
      <vt:lpstr>Arial Black</vt:lpstr>
      <vt:lpstr>Calibri</vt:lpstr>
      <vt:lpstr>Calibri Light</vt:lpstr>
      <vt:lpstr>Cambria</vt:lpstr>
      <vt:lpstr>Times New Roman</vt:lpstr>
      <vt:lpstr>Metropolitan</vt:lpstr>
      <vt:lpstr>SWEEP 2019年加州用水提效和增强节水计划</vt:lpstr>
      <vt:lpstr>课堂信息</vt:lpstr>
      <vt:lpstr>关于节水计划</vt:lpstr>
      <vt:lpstr>基金信息和生效时间</vt:lpstr>
      <vt:lpstr>拟定相关日期</vt:lpstr>
      <vt:lpstr>SWEEP 网站和资源</vt:lpstr>
      <vt:lpstr>适合申请的情况</vt:lpstr>
      <vt:lpstr>不合格申请情况</vt:lpstr>
      <vt:lpstr>优先考虑</vt:lpstr>
      <vt:lpstr>严重贫困社区 (SDAC)</vt:lpstr>
      <vt:lpstr>PowerPoint Presentation</vt:lpstr>
      <vt:lpstr>项目要求</vt:lpstr>
      <vt:lpstr>项目要求</vt:lpstr>
      <vt:lpstr>项目限制</vt:lpstr>
      <vt:lpstr>拟定流程</vt:lpstr>
      <vt:lpstr>申请附件</vt:lpstr>
      <vt:lpstr>方案设计</vt:lpstr>
      <vt:lpstr>PowerPoint Presentation</vt:lpstr>
      <vt:lpstr>工程预算表</vt:lpstr>
      <vt:lpstr>Budget</vt:lpstr>
      <vt:lpstr>SWEEP灌溉系统节水评估工具</vt:lpstr>
      <vt:lpstr>温室气体计算工具和支持</vt:lpstr>
      <vt:lpstr>水泵测试示例</vt:lpstr>
      <vt:lpstr>PowerPoint Presentation</vt:lpstr>
      <vt:lpstr>检查及评估程序 </vt:lpstr>
      <vt:lpstr>评分对照表</vt:lpstr>
      <vt:lpstr>额外事项</vt:lpstr>
      <vt:lpstr>如何申请</vt:lpstr>
      <vt:lpstr>获奖者条件</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State Water Efficiency and Enhancement Program</dc:title>
  <dc:creator>Cook, Carolyn@CDFA</dc:creator>
  <cp:lastModifiedBy>Qi Zhou</cp:lastModifiedBy>
  <cp:revision>202</cp:revision>
  <cp:lastPrinted>2018-12-10T20:41:36Z</cp:lastPrinted>
  <dcterms:created xsi:type="dcterms:W3CDTF">2018-08-09T22:16:05Z</dcterms:created>
  <dcterms:modified xsi:type="dcterms:W3CDTF">2019-11-13T23:07:27Z</dcterms:modified>
</cp:coreProperties>
</file>