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7CE"/>
          </a:solidFill>
        </a:fill>
      </a:tcStyle>
    </a:wholeTbl>
    <a:band2H>
      <a:tcTxStyle/>
      <a:tcStyle>
        <a:tcBdr/>
        <a:fill>
          <a:solidFill>
            <a:srgbClr val="EAF3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EE6CA"/>
          </a:solidFill>
        </a:fill>
      </a:tcStyle>
    </a:wholeTbl>
    <a:band2H>
      <a:tcTxStyle/>
      <a:tcStyle>
        <a:tcBdr/>
        <a:fill>
          <a:solidFill>
            <a:srgbClr val="FFF3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75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xfrm>
            <a:off x="1143000" y="685800"/>
            <a:ext cx="4572000" cy="3429000"/>
          </a:xfrm>
          <a:prstGeom prst="rect">
            <a:avLst/>
          </a:prstGeom>
        </p:spPr>
        <p:txBody>
          <a:bodyPr/>
          <a:lstStyle/>
          <a:p>
            <a:endParaRPr/>
          </a:p>
        </p:txBody>
      </p:sp>
      <p:sp>
        <p:nvSpPr>
          <p:cNvPr id="217" name="Shape 2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ucanr.edu/blogs/blogcore/postdetail.cfm?postnum=26345"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ipm.ucanr.edu/PMG/PESTNOTES/pn7450.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sabinpta.com/tickle-be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ca.audubon.org/news/hummingbirds-pacific-flyway-0"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ucanr.org/blogs/blogcore/postdetail.cfm?postnum=22079"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thehoneybeeconservancy.org/2011/04/02/pollen-basket/"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r>
              <a:t>Created by P. Beltramo for a school garden club meeting. third to eight graders. H. Clarke Powers Elementary</a:t>
            </a:r>
          </a:p>
          <a:p>
            <a:r>
              <a:t>Given 3/20/19</a:t>
            </a:r>
          </a:p>
          <a:p>
            <a:r>
              <a:t>Basic intro to pollination/pollinators for elementary aged school children. Interactive presentation.</a:t>
            </a:r>
          </a:p>
          <a:p>
            <a:endParaRPr/>
          </a:p>
          <a:p>
            <a:r>
              <a:t>AD</a:t>
            </a:r>
          </a:p>
          <a:p>
            <a:r>
              <a:t>Attracting and protecting our winged visitors. Come and learn who pollinators are, why we need them and what they need in our gardens.</a:t>
            </a:r>
          </a:p>
          <a:p>
            <a:endParaRPr/>
          </a:p>
          <a:p>
            <a:endParaRPr/>
          </a:p>
          <a:p>
            <a:r>
              <a:t>***time keeper we’ll keep going until time runs out. Lots of extra pictures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u="sng">
                <a:hlinkClick r:id="rId3"/>
              </a:rPr>
              <a:t>http://ucanr.edu/blogs/blogcore/postdetail.cfm?postnum=26345</a:t>
            </a:r>
          </a:p>
          <a:p>
            <a:pPr defTabSz="457200">
              <a:lnSpc>
                <a:spcPct val="117999"/>
              </a:lnSpc>
              <a:defRPr sz="2200">
                <a:latin typeface="Helvetica Neue"/>
                <a:ea typeface="Helvetica Neue"/>
                <a:cs typeface="Helvetica Neue"/>
                <a:sym typeface="Helvetica Neue"/>
              </a:defRPr>
            </a:pPr>
            <a:r>
              <a:t>dirty water resources</a:t>
            </a:r>
          </a:p>
          <a:p>
            <a:pPr defTabSz="457200">
              <a:lnSpc>
                <a:spcPct val="117999"/>
              </a:lnSpc>
              <a:defRPr sz="2200">
                <a:latin typeface="Helvetica Neue"/>
                <a:ea typeface="Helvetica Neue"/>
                <a:cs typeface="Helvetica Neue"/>
                <a:sym typeface="Helvetica Neue"/>
              </a:defRPr>
            </a:pPr>
            <a:r>
              <a:t>shallow, safe landing, corks, saucer w/ stones, “noodles” in pool</a:t>
            </a:r>
          </a:p>
          <a:p>
            <a:pPr defTabSz="457200">
              <a:lnSpc>
                <a:spcPct val="117999"/>
              </a:lnSpc>
              <a:defRPr sz="2200">
                <a:latin typeface="Helvetica Neue"/>
                <a:ea typeface="Helvetica Neue"/>
                <a:cs typeface="Helvetica Neue"/>
                <a:sym typeface="Helvetica Neue"/>
              </a:defRPr>
            </a:pPr>
            <a:r>
              <a:t>Also wet sand, and wet mud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t>Plant in Layers</a:t>
            </a:r>
          </a:p>
          <a:p>
            <a:pPr defTabSz="457200">
              <a:lnSpc>
                <a:spcPct val="117999"/>
              </a:lnSpc>
              <a:defRPr sz="1600">
                <a:latin typeface="Helvetica Neue"/>
                <a:ea typeface="Helvetica Neue"/>
                <a:cs typeface="Helvetica Neue"/>
                <a:sym typeface="Helvetica Neue"/>
              </a:defRPr>
            </a:pPr>
            <a:r>
              <a:t>canopy, understory, shrubs, herbaceous plants, groundcovers</a:t>
            </a:r>
          </a:p>
          <a:p>
            <a:pPr defTabSz="457200">
              <a:lnSpc>
                <a:spcPct val="117999"/>
              </a:lnSpc>
              <a:defRPr sz="1600">
                <a:latin typeface="Helvetica Neue"/>
                <a:ea typeface="Helvetica Neue"/>
                <a:cs typeface="Helvetica Neue"/>
                <a:sym typeface="Helvetica Neue"/>
              </a:defRPr>
            </a:pPr>
            <a:r>
              <a:t>“THINK 3-D,” says Doug Tallamy, co-author of </a:t>
            </a:r>
            <a:r>
              <a:rPr b="1" u="sng"/>
              <a:t>The Living Landscape</a:t>
            </a:r>
            <a:r>
              <a:t>, “and in fact, maybe think 4-D, since by designing your landscape in all three dimensions, layering plants into complex communities, you’ll add the ‘D’ of diversity, too.”</a:t>
            </a:r>
          </a:p>
          <a:p>
            <a:pPr defTabSz="457200">
              <a:lnSpc>
                <a:spcPct val="117999"/>
              </a:lnSpc>
              <a:defRPr sz="1600">
                <a:latin typeface="Helvetica Neue"/>
                <a:ea typeface="Helvetica Neue"/>
                <a:cs typeface="Helvetica Neue"/>
                <a:sym typeface="Helvetica Neue"/>
              </a:defRPr>
            </a:pPr>
            <a:r>
              <a:t>“4 D” The fourth dimension is diversity</a:t>
            </a:r>
          </a:p>
          <a:p>
            <a:pPr defTabSz="457200">
              <a:lnSpc>
                <a:spcPct val="117999"/>
              </a:lnSpc>
              <a:defRPr sz="1600">
                <a:latin typeface="Helvetica Neue"/>
                <a:ea typeface="Helvetica Neue"/>
                <a:cs typeface="Helvetica Neue"/>
                <a:sym typeface="Helvetica Neue"/>
              </a:defRPr>
            </a:pPr>
            <a:r>
              <a:t>multiples of height, width, breadth, = DIVERSITY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r>
              <a:t>Think—pair—share</a:t>
            </a:r>
          </a:p>
          <a:p>
            <a:endParaRPr/>
          </a:p>
          <a:p>
            <a:r>
              <a:t>Hold up your fingers to show how many you listed…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p>
            <a:r>
              <a:t>Think—pair—share</a:t>
            </a:r>
          </a:p>
          <a:p>
            <a:r>
              <a:t>Start by think your own ideas. Shhhhh! Don’t tell anyone</a:t>
            </a:r>
          </a:p>
          <a:p>
            <a:r>
              <a:t>When I say “Pair,” turn to a neighbor and whisper your ideas to each other. Count on your fingers how many different kinds of pollinators you are able to list.</a:t>
            </a:r>
          </a:p>
          <a:p>
            <a:r>
              <a:t>When I say, “Go!”, hold up the number of fingers representing how many pollinators you and your partner named.</a:t>
            </a:r>
          </a:p>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noRot="1" noChangeAspect="1"/>
          </p:cNvSpPr>
          <p:nvPr>
            <p:ph type="sldImg"/>
          </p:nvPr>
        </p:nvSpPr>
        <p:spPr>
          <a:prstGeom prst="rect">
            <a:avLst/>
          </a:prstGeom>
        </p:spPr>
        <p:txBody>
          <a:bodyPr/>
          <a:lstStyle/>
          <a:p>
            <a:endParaRPr/>
          </a:p>
        </p:txBody>
      </p:sp>
      <p:sp>
        <p:nvSpPr>
          <p:cNvPr id="411" name="Shape 411"/>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t>POLLINAOTRS: </a:t>
            </a:r>
          </a:p>
          <a:p>
            <a:pPr defTabSz="457200">
              <a:lnSpc>
                <a:spcPct val="117999"/>
              </a:lnSpc>
              <a:defRPr sz="1600">
                <a:latin typeface="Helvetica Neue"/>
                <a:ea typeface="Helvetica Neue"/>
                <a:cs typeface="Helvetica Neue"/>
                <a:sym typeface="Helvetica Neue"/>
              </a:defRPr>
            </a:pPr>
            <a:r>
              <a:t>bees; butterflies; wasps; moths; beetles; flies; birds; bats; wind; humans</a:t>
            </a:r>
          </a:p>
          <a:p>
            <a:r>
              <a:t>To get animals to help, plants provide: </a:t>
            </a:r>
          </a:p>
          <a:p>
            <a:r>
              <a:t>• food (pollen, nectar)</a:t>
            </a:r>
            <a:br/>
            <a:r>
              <a:t>• scents/perfume</a:t>
            </a:r>
            <a:br/>
            <a:r>
              <a:t>• oils </a:t>
            </a:r>
          </a:p>
          <a:p>
            <a:pPr marL="120315" indent="-120315">
              <a:buSzPct val="100000"/>
              <a:buChar char="•"/>
            </a:pPr>
            <a:r>
              <a:t>nest materials </a:t>
            </a:r>
          </a:p>
          <a:p>
            <a:endParaRPr/>
          </a:p>
          <a:p>
            <a:endParaRPr/>
          </a:p>
          <a:p>
            <a:r>
              <a:t>Animal pollinators are</a:t>
            </a:r>
          </a:p>
          <a:p>
            <a:r>
              <a:t>• Most effective agents for plants</a:t>
            </a:r>
            <a:br/>
            <a:r>
              <a:t>• Take pollen directly to right kind of flower</a:t>
            </a:r>
            <a:br/>
            <a:r>
              <a:t>• Flower determines how pollen is collected</a:t>
            </a:r>
            <a:br/>
            <a:r>
              <a:t>• Flower determines how pollen is deposited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noRot="1" noChangeAspect="1"/>
          </p:cNvSpPr>
          <p:nvPr>
            <p:ph type="sldImg"/>
          </p:nvPr>
        </p:nvSpPr>
        <p:spPr>
          <a:prstGeom prst="rect">
            <a:avLst/>
          </a:prstGeom>
        </p:spPr>
        <p:txBody>
          <a:bodyPr/>
          <a:lstStyle/>
          <a:p>
            <a:endParaRPr/>
          </a:p>
        </p:txBody>
      </p:sp>
      <p:sp>
        <p:nvSpPr>
          <p:cNvPr id="418" name="Shape 41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Which one do you think is the best pollinator group?</a:t>
            </a:r>
          </a:p>
          <a:p>
            <a:pPr defTabSz="457200">
              <a:lnSpc>
                <a:spcPct val="117999"/>
              </a:lnSpc>
              <a:defRPr sz="2200">
                <a:latin typeface="Helvetica Neue"/>
                <a:ea typeface="Helvetica Neue"/>
                <a:cs typeface="Helvetica Neue"/>
                <a:sym typeface="Helvetica Neue"/>
              </a:defRPr>
            </a:pPr>
            <a:r>
              <a:t>Why?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prstGeom prst="rect">
            <a:avLst/>
          </a:prstGeom>
        </p:spPr>
        <p:txBody>
          <a:bodyPr/>
          <a:lstStyle/>
          <a:p>
            <a:endParaRPr/>
          </a:p>
        </p:txBody>
      </p:sp>
      <p:sp>
        <p:nvSpPr>
          <p:cNvPr id="427" name="Shape 427"/>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Moths </a:t>
            </a:r>
            <a:r>
              <a:rPr b="1"/>
              <a:t>mostly fly at night</a:t>
            </a:r>
            <a:r>
              <a:t>—they like white or light colored flowers. </a:t>
            </a:r>
          </a:p>
          <a:p>
            <a:pPr defTabSz="457200">
              <a:lnSpc>
                <a:spcPct val="117999"/>
              </a:lnSpc>
              <a:defRPr sz="2200">
                <a:latin typeface="Helvetica Neue"/>
                <a:ea typeface="Helvetica Neue"/>
                <a:cs typeface="Helvetica Neue"/>
                <a:sym typeface="Helvetica Neue"/>
              </a:defRPr>
            </a:pPr>
            <a:r>
              <a:t>Local bats are insectivores and are </a:t>
            </a:r>
            <a:r>
              <a:rPr b="1"/>
              <a:t>not pollinators, </a:t>
            </a:r>
            <a:r>
              <a:t>but they do pollinate cactus in the southwest US and Mexico.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a:spLocks noGrp="1" noRot="1" noChangeAspect="1"/>
          </p:cNvSpPr>
          <p:nvPr>
            <p:ph type="sldImg"/>
          </p:nvPr>
        </p:nvSpPr>
        <p:spPr>
          <a:prstGeom prst="rect">
            <a:avLst/>
          </a:prstGeom>
        </p:spPr>
        <p:txBody>
          <a:bodyPr/>
          <a:lstStyle/>
          <a:p>
            <a:endParaRPr/>
          </a:p>
        </p:txBody>
      </p:sp>
      <p:sp>
        <p:nvSpPr>
          <p:cNvPr id="449" name="Shape 449"/>
          <p:cNvSpPr>
            <a:spLocks noGrp="1"/>
          </p:cNvSpPr>
          <p:nvPr>
            <p:ph type="body" sz="quarter" idx="1"/>
          </p:nvPr>
        </p:nvSpPr>
        <p:spPr>
          <a:prstGeom prst="rect">
            <a:avLst/>
          </a:prstGeom>
        </p:spPr>
        <p:txBody>
          <a:bodyPr/>
          <a:lstStyle/>
          <a:p>
            <a:r>
              <a:t>Bee hives; bee keeper; honey bee on Echium wildpretti (Tower of Jewels)</a:t>
            </a:r>
          </a:p>
          <a:p>
            <a:pPr>
              <a:defRPr sz="1000"/>
            </a:pPr>
            <a:endParaRPr/>
          </a:p>
          <a:p>
            <a:r>
              <a:t>1 Honeybee and bumblebee on sunflower; </a:t>
            </a:r>
          </a:p>
          <a:p>
            <a:r>
              <a:t>2 longhorn bee on Helenium (sneezeweed)</a:t>
            </a:r>
          </a:p>
          <a:p>
            <a:r>
              <a:t>3 bumblebee on Salvia (sage);</a:t>
            </a:r>
          </a:p>
          <a:p>
            <a:r>
              <a:t>4 female solitary bee (Svasta obliqua expurgata) on purple coneflower (Echinacea pupurea)</a:t>
            </a:r>
          </a:p>
          <a:p>
            <a:r>
              <a:t>5 bee fight on Tithonia (Mexican sunflower)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a:spLocks noGrp="1" noRot="1" noChangeAspect="1"/>
          </p:cNvSpPr>
          <p:nvPr>
            <p:ph type="sldImg"/>
          </p:nvPr>
        </p:nvSpPr>
        <p:spPr>
          <a:prstGeom prst="rect">
            <a:avLst/>
          </a:prstGeom>
        </p:spPr>
        <p:txBody>
          <a:bodyPr/>
          <a:lstStyle/>
          <a:p>
            <a:endParaRPr/>
          </a:p>
        </p:txBody>
      </p:sp>
      <p:sp>
        <p:nvSpPr>
          <p:cNvPr id="460" name="Shape 460"/>
          <p:cNvSpPr>
            <a:spLocks noGrp="1"/>
          </p:cNvSpPr>
          <p:nvPr>
            <p:ph type="body" sz="quarter" idx="1"/>
          </p:nvPr>
        </p:nvSpPr>
        <p:spPr>
          <a:prstGeom prst="rect">
            <a:avLst/>
          </a:prstGeom>
        </p:spPr>
        <p:txBody>
          <a:bodyPr/>
          <a:lstStyle/>
          <a:p>
            <a:r>
              <a:t> 38 What About Stings?      Only female bees can sting. Most bees do not want to sting.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noRot="1" noChangeAspect="1"/>
          </p:cNvSpPr>
          <p:nvPr>
            <p:ph type="sldImg"/>
          </p:nvPr>
        </p:nvSpPr>
        <p:spPr>
          <a:prstGeom prst="rect">
            <a:avLst/>
          </a:prstGeom>
        </p:spPr>
        <p:txBody>
          <a:bodyPr/>
          <a:lstStyle/>
          <a:p>
            <a:endParaRPr/>
          </a:p>
        </p:txBody>
      </p:sp>
      <p:sp>
        <p:nvSpPr>
          <p:cNvPr id="479" name="Shape 479"/>
          <p:cNvSpPr>
            <a:spLocks noGrp="1"/>
          </p:cNvSpPr>
          <p:nvPr>
            <p:ph type="body" sz="quarter" idx="1"/>
          </p:nvPr>
        </p:nvSpPr>
        <p:spPr>
          <a:prstGeom prst="rect">
            <a:avLst/>
          </a:prstGeom>
        </p:spPr>
        <p:txBody>
          <a:bodyPr/>
          <a:lstStyle/>
          <a:p>
            <a:r>
              <a:t>Western yellowjacket wasp</a:t>
            </a:r>
          </a:p>
          <a:p>
            <a:r>
              <a:t>European paper wasp</a:t>
            </a:r>
          </a:p>
          <a:p>
            <a:r>
              <a:t>mud dauber wasp</a:t>
            </a:r>
          </a:p>
          <a:p>
            <a:pPr>
              <a:defRPr b="1"/>
            </a:pPr>
            <a:r>
              <a:t>Wasps have a waist.</a:t>
            </a:r>
          </a:p>
          <a:p>
            <a:pPr>
              <a:defRPr b="1"/>
            </a:pPr>
            <a:endParaRPr/>
          </a:p>
          <a:p>
            <a:r>
              <a:rPr u="sng">
                <a:solidFill>
                  <a:srgbClr val="0000FF"/>
                </a:solidFill>
                <a:uFill>
                  <a:solidFill>
                    <a:srgbClr val="0000FF"/>
                  </a:solidFill>
                </a:uFill>
                <a:hlinkClick r:id="rId3"/>
              </a:rPr>
              <a:t>http://ipm.ucanr.edu/PMG/PESTNOTES/pn7450.html</a:t>
            </a:r>
          </a:p>
          <a:p>
            <a:endParaRPr u="sng">
              <a:solidFill>
                <a:srgbClr val="0000FF"/>
              </a:solidFill>
              <a:uFill>
                <a:solidFill>
                  <a:srgbClr val="0000FF"/>
                </a:solidFill>
              </a:uFill>
              <a:hlinkClick r:id="rId3"/>
            </a:endParaRPr>
          </a:p>
          <a:p>
            <a:r>
              <a:t>Most social wasps provide an extremely beneficial service by eliminating large numbers of other pest insects through predation and should be protected and encouraged to nest in areas of little human or animal activity.The best way to prevent unpleasant encounters with social wasps is to avoid them. </a:t>
            </a:r>
          </a:p>
          <a:p>
            <a:r>
              <a:t>If you know where they are, try not to go near their nesting places. Wasps can become very defensive when their nest is disturbed.</a:t>
            </a:r>
          </a:p>
          <a:p>
            <a:r>
              <a:t>Concern about yellowjackets is based on their persistent, </a:t>
            </a:r>
            <a:r>
              <a:rPr b="1"/>
              <a:t>pugnacious</a:t>
            </a:r>
            <a:r>
              <a:t> behavior around food sources and their aggressive defense of their colony. Usually stinging behavior is encountered at nesting sites, but sometimes scavenging yellowjackets will sting if someone tries to swat them away from a potential food source.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r>
              <a:t>For kids—just WHO we are, not where…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Shape 488"/>
          <p:cNvSpPr>
            <a:spLocks noGrp="1" noRot="1" noChangeAspect="1"/>
          </p:cNvSpPr>
          <p:nvPr>
            <p:ph type="sldImg"/>
          </p:nvPr>
        </p:nvSpPr>
        <p:spPr>
          <a:prstGeom prst="rect">
            <a:avLst/>
          </a:prstGeom>
        </p:spPr>
        <p:txBody>
          <a:bodyPr/>
          <a:lstStyle/>
          <a:p>
            <a:endParaRPr/>
          </a:p>
        </p:txBody>
      </p:sp>
      <p:sp>
        <p:nvSpPr>
          <p:cNvPr id="489" name="Shape 489"/>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Andrenidae Mining Bees </a:t>
            </a:r>
            <a:br/>
            <a:r>
              <a:t>tickle bees: Sabin Elementary, Portland, Oregon </a:t>
            </a:r>
            <a:br/>
            <a:r>
              <a:rPr u="sng">
                <a:hlinkClick r:id="rId3"/>
              </a:rPr>
              <a:t>http://www.sabinpta.com/tickle-bee</a:t>
            </a:r>
          </a:p>
          <a:p>
            <a:pPr defTabSz="457200">
              <a:lnSpc>
                <a:spcPct val="117999"/>
              </a:lnSpc>
              <a:defRPr sz="2200">
                <a:latin typeface="Helvetica Neue"/>
                <a:ea typeface="Helvetica Neue"/>
                <a:cs typeface="Helvetica Neue"/>
                <a:sym typeface="Helvetica Neue"/>
              </a:defRPr>
            </a:pPr>
            <a:r>
              <a:t> mining bees in schoolyard. Students observe and protect their friends.</a:t>
            </a:r>
          </a:p>
          <a:p>
            <a:r>
              <a:t>Ground nesters 	• Sweat bees • Digger bees • Bumble bees </a:t>
            </a:r>
          </a:p>
          <a:p>
            <a:r>
              <a:t>The majority of bees nest in: Bare soil or Sand in the sun </a:t>
            </a:r>
          </a:p>
          <a:p>
            <a:r>
              <a:t>Cavity nesters need plant material or mud to seal egg chambers</a:t>
            </a:r>
          </a:p>
          <a:p>
            <a:r>
              <a:t>Carpenter bees nest in wood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496"/>
          <p:cNvSpPr>
            <a:spLocks noGrp="1" noRot="1" noChangeAspect="1"/>
          </p:cNvSpPr>
          <p:nvPr>
            <p:ph type="sldImg"/>
          </p:nvPr>
        </p:nvSpPr>
        <p:spPr>
          <a:prstGeom prst="rect">
            <a:avLst/>
          </a:prstGeom>
        </p:spPr>
        <p:txBody>
          <a:bodyPr/>
          <a:lstStyle/>
          <a:p>
            <a:endParaRPr/>
          </a:p>
        </p:txBody>
      </p:sp>
      <p:sp>
        <p:nvSpPr>
          <p:cNvPr id="497" name="Shape 497"/>
          <p:cNvSpPr>
            <a:spLocks noGrp="1"/>
          </p:cNvSpPr>
          <p:nvPr>
            <p:ph type="body" sz="quarter" idx="1"/>
          </p:nvPr>
        </p:nvSpPr>
        <p:spPr>
          <a:prstGeom prst="rect">
            <a:avLst/>
          </a:prstGeom>
        </p:spPr>
        <p:txBody>
          <a:bodyPr/>
          <a:lstStyle/>
          <a:p>
            <a:r>
              <a:t>ladybugs=ladybird beetles</a:t>
            </a:r>
          </a:p>
          <a:p>
            <a:r>
              <a:t>spotted cucumber beetle</a:t>
            </a:r>
          </a:p>
          <a:p>
            <a:r>
              <a:t>POLLEN covered beetle!!!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noRot="1" noChangeAspect="1"/>
          </p:cNvSpPr>
          <p:nvPr>
            <p:ph type="sldImg"/>
          </p:nvPr>
        </p:nvSpPr>
        <p:spPr>
          <a:prstGeom prst="rect">
            <a:avLst/>
          </a:prstGeom>
        </p:spPr>
        <p:txBody>
          <a:bodyPr/>
          <a:lstStyle/>
          <a:p>
            <a:endParaRPr/>
          </a:p>
        </p:txBody>
      </p:sp>
      <p:sp>
        <p:nvSpPr>
          <p:cNvPr id="505" name="Shape 505"/>
          <p:cNvSpPr>
            <a:spLocks noGrp="1"/>
          </p:cNvSpPr>
          <p:nvPr>
            <p:ph type="body" sz="quarter" idx="1"/>
          </p:nvPr>
        </p:nvSpPr>
        <p:spPr>
          <a:prstGeom prst="rect">
            <a:avLst/>
          </a:prstGeom>
        </p:spPr>
        <p:txBody>
          <a:bodyPr/>
          <a:lstStyle/>
          <a:p>
            <a:r>
              <a:t>adult house fly</a:t>
            </a:r>
          </a:p>
          <a:p>
            <a:r>
              <a:t>green bottle fly</a:t>
            </a:r>
          </a:p>
          <a:p>
            <a:r>
              <a:t>syrphid fly—wasp mimic Makes her look scary and dangerous!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Shape 517"/>
          <p:cNvSpPr>
            <a:spLocks noGrp="1" noRot="1" noChangeAspect="1"/>
          </p:cNvSpPr>
          <p:nvPr>
            <p:ph type="sldImg"/>
          </p:nvPr>
        </p:nvSpPr>
        <p:spPr>
          <a:prstGeom prst="rect">
            <a:avLst/>
          </a:prstGeom>
        </p:spPr>
        <p:txBody>
          <a:bodyPr/>
          <a:lstStyle/>
          <a:p>
            <a:endParaRPr/>
          </a:p>
        </p:txBody>
      </p:sp>
      <p:sp>
        <p:nvSpPr>
          <p:cNvPr id="518" name="Shape 518"/>
          <p:cNvSpPr>
            <a:spLocks noGrp="1"/>
          </p:cNvSpPr>
          <p:nvPr>
            <p:ph type="body" sz="quarter" idx="1"/>
          </p:nvPr>
        </p:nvSpPr>
        <p:spPr>
          <a:prstGeom prst="rect">
            <a:avLst/>
          </a:prstGeom>
        </p:spPr>
        <p:txBody>
          <a:bodyPr/>
          <a:lstStyle/>
          <a:p>
            <a:r>
              <a:t>Bees = big eyes; long antennae; 2 pairs of wings; rest with wings closed</a:t>
            </a:r>
          </a:p>
          <a:p>
            <a:r>
              <a:t>Flies = Large eyes; short antennae; one pair of open wings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Shape 537"/>
          <p:cNvSpPr>
            <a:spLocks noGrp="1" noRot="1" noChangeAspect="1"/>
          </p:cNvSpPr>
          <p:nvPr>
            <p:ph type="sldImg"/>
          </p:nvPr>
        </p:nvSpPr>
        <p:spPr>
          <a:prstGeom prst="rect">
            <a:avLst/>
          </a:prstGeom>
        </p:spPr>
        <p:txBody>
          <a:bodyPr/>
          <a:lstStyle/>
          <a:p>
            <a:endParaRPr/>
          </a:p>
        </p:txBody>
      </p:sp>
      <p:sp>
        <p:nvSpPr>
          <p:cNvPr id="538" name="Shape 538"/>
          <p:cNvSpPr>
            <a:spLocks noGrp="1"/>
          </p:cNvSpPr>
          <p:nvPr>
            <p:ph type="body" sz="quarter" idx="1"/>
          </p:nvPr>
        </p:nvSpPr>
        <p:spPr>
          <a:prstGeom prst="rect">
            <a:avLst/>
          </a:prstGeom>
        </p:spPr>
        <p:txBody>
          <a:bodyPr/>
          <a:lstStyle/>
          <a:p>
            <a:r>
              <a:t>Hummingbirds of the Pacific Flyway</a:t>
            </a:r>
          </a:p>
          <a:p>
            <a:r>
              <a:rPr u="sng">
                <a:solidFill>
                  <a:srgbClr val="0000FF"/>
                </a:solidFill>
                <a:uFill>
                  <a:solidFill>
                    <a:srgbClr val="0000FF"/>
                  </a:solidFill>
                </a:uFill>
                <a:hlinkClick r:id="rId3"/>
              </a:rPr>
              <a:t>http://ca.audubon.org/news/hummingbirds-pacific-flyway-0</a:t>
            </a:r>
          </a:p>
          <a:p>
            <a:endParaRPr u="sng">
              <a:solidFill>
                <a:srgbClr val="0000FF"/>
              </a:solidFill>
              <a:uFill>
                <a:solidFill>
                  <a:srgbClr val="0000FF"/>
                </a:solidFill>
              </a:uFill>
              <a:hlinkClick r:id="rId3"/>
            </a:endParaRPr>
          </a:p>
          <a:p>
            <a:r>
              <a:t>Anna's Hummingbird. The Anna's Hummingbird might be the most common of the hummingbirds to frequent California. ...</a:t>
            </a:r>
          </a:p>
          <a:p>
            <a:r>
              <a:t>Allen's Hummingbird. The Allen's Hummingbird looks quite a bit different from the Anna's, but similar to the Rufous Hummingbird. ...</a:t>
            </a:r>
          </a:p>
          <a:p>
            <a:r>
              <a:t>Rufous Hummingbird. ...</a:t>
            </a:r>
          </a:p>
          <a:p>
            <a:r>
              <a:t>Black-chinned Hummingbird. ...</a:t>
            </a:r>
          </a:p>
          <a:p>
            <a:r>
              <a:t>Costa's Hummingbird.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a:spLocks noGrp="1" noRot="1" noChangeAspect="1"/>
          </p:cNvSpPr>
          <p:nvPr>
            <p:ph type="sldImg"/>
          </p:nvPr>
        </p:nvSpPr>
        <p:spPr>
          <a:prstGeom prst="rect">
            <a:avLst/>
          </a:prstGeom>
        </p:spPr>
        <p:txBody>
          <a:bodyPr/>
          <a:lstStyle/>
          <a:p>
            <a:endParaRPr/>
          </a:p>
        </p:txBody>
      </p:sp>
      <p:sp>
        <p:nvSpPr>
          <p:cNvPr id="547" name="Shape 547"/>
          <p:cNvSpPr>
            <a:spLocks noGrp="1"/>
          </p:cNvSpPr>
          <p:nvPr>
            <p:ph type="body" sz="quarter" idx="1"/>
          </p:nvPr>
        </p:nvSpPr>
        <p:spPr>
          <a:prstGeom prst="rect">
            <a:avLst/>
          </a:prstGeom>
        </p:spPr>
        <p:txBody>
          <a:bodyPr/>
          <a:lstStyle/>
          <a:p>
            <a:r>
              <a:t>“tongue”</a:t>
            </a:r>
          </a:p>
          <a:p>
            <a:r>
              <a:t>pollen on face</a:t>
            </a:r>
          </a:p>
          <a:p>
            <a:r>
              <a:t>trumpet shaped blossoms</a:t>
            </a:r>
          </a:p>
          <a:p>
            <a:r>
              <a:t>mama feeding babies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a:spLocks noGrp="1" noRot="1" noChangeAspect="1"/>
          </p:cNvSpPr>
          <p:nvPr>
            <p:ph type="sldImg"/>
          </p:nvPr>
        </p:nvSpPr>
        <p:spPr>
          <a:prstGeom prst="rect">
            <a:avLst/>
          </a:prstGeom>
        </p:spPr>
        <p:txBody>
          <a:bodyPr/>
          <a:lstStyle/>
          <a:p>
            <a:endParaRPr/>
          </a:p>
        </p:txBody>
      </p:sp>
      <p:sp>
        <p:nvSpPr>
          <p:cNvPr id="554" name="Shape 554"/>
          <p:cNvSpPr>
            <a:spLocks noGrp="1"/>
          </p:cNvSpPr>
          <p:nvPr>
            <p:ph type="body" sz="quarter" idx="1"/>
          </p:nvPr>
        </p:nvSpPr>
        <p:spPr>
          <a:prstGeom prst="rect">
            <a:avLst/>
          </a:prstGeom>
        </p:spPr>
        <p:txBody>
          <a:bodyPr/>
          <a:lstStyle/>
          <a:p>
            <a:r>
              <a:t>Only drink nectar; pollination is accidental</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Shape 565"/>
          <p:cNvSpPr>
            <a:spLocks noGrp="1" noRot="1" noChangeAspect="1"/>
          </p:cNvSpPr>
          <p:nvPr>
            <p:ph type="sldImg"/>
          </p:nvPr>
        </p:nvSpPr>
        <p:spPr>
          <a:prstGeom prst="rect">
            <a:avLst/>
          </a:prstGeom>
        </p:spPr>
        <p:txBody>
          <a:bodyPr/>
          <a:lstStyle/>
          <a:p>
            <a:endParaRPr/>
          </a:p>
        </p:txBody>
      </p:sp>
      <p:sp>
        <p:nvSpPr>
          <p:cNvPr id="566" name="Shape 566"/>
          <p:cNvSpPr>
            <a:spLocks noGrp="1"/>
          </p:cNvSpPr>
          <p:nvPr>
            <p:ph type="body" sz="quarter" idx="1"/>
          </p:nvPr>
        </p:nvSpPr>
        <p:spPr>
          <a:prstGeom prst="rect">
            <a:avLst/>
          </a:prstGeom>
        </p:spPr>
        <p:txBody>
          <a:bodyPr/>
          <a:lstStyle/>
          <a:p>
            <a:pPr defTabSz="457200">
              <a:defRPr sz="1600">
                <a:latin typeface="Arial"/>
                <a:ea typeface="Arial"/>
                <a:cs typeface="Arial"/>
                <a:sym typeface="Arial"/>
              </a:defRPr>
            </a:pPr>
            <a:r>
              <a:t>🦋State insect</a:t>
            </a:r>
          </a:p>
          <a:p>
            <a:pPr defTabSz="457200">
              <a:defRPr sz="1600">
                <a:latin typeface="Arial"/>
                <a:ea typeface="Arial"/>
                <a:cs typeface="Arial"/>
                <a:sym typeface="Arial"/>
              </a:defRPr>
            </a:pPr>
            <a:r>
              <a:t>CA dogface butterfly endemic (biologically unique) to California</a:t>
            </a:r>
          </a:p>
          <a:p>
            <a:pPr defTabSz="457200">
              <a:defRPr sz="1600">
                <a:latin typeface="Arial"/>
                <a:ea typeface="Arial"/>
                <a:cs typeface="Arial"/>
                <a:sym typeface="Arial"/>
              </a:defRPr>
            </a:pPr>
            <a:r>
              <a:t>1929 entomologists selected; used over 40 yrs.</a:t>
            </a:r>
          </a:p>
          <a:p>
            <a:pPr defTabSz="457200">
              <a:defRPr sz="1600">
                <a:latin typeface="Arial"/>
                <a:ea typeface="Arial"/>
                <a:cs typeface="Arial"/>
                <a:sym typeface="Arial"/>
              </a:defRPr>
            </a:pPr>
            <a:r>
              <a:t>In 972 4th graders got legislation passed to make it official!</a:t>
            </a:r>
          </a:p>
          <a:p>
            <a:pPr defTabSz="457200">
              <a:defRPr sz="1600">
                <a:latin typeface="Arial"/>
                <a:ea typeface="Arial"/>
                <a:cs typeface="Arial"/>
                <a:sym typeface="Arial"/>
              </a:defRPr>
            </a:pPr>
            <a:endParaRPr/>
          </a:p>
          <a:p>
            <a:pPr defTabSz="457200">
              <a:defRPr sz="1600">
                <a:latin typeface="Arial"/>
                <a:ea typeface="Arial"/>
                <a:cs typeface="Arial"/>
                <a:sym typeface="Arial"/>
              </a:defRPr>
            </a:pPr>
            <a:r>
              <a:t>host plant Amorpha californica false indigo, co-evolved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a:spLocks noGrp="1" noRot="1" noChangeAspect="1"/>
          </p:cNvSpPr>
          <p:nvPr>
            <p:ph type="sldImg"/>
          </p:nvPr>
        </p:nvSpPr>
        <p:spPr>
          <a:prstGeom prst="rect">
            <a:avLst/>
          </a:prstGeom>
        </p:spPr>
        <p:txBody>
          <a:bodyPr/>
          <a:lstStyle/>
          <a:p>
            <a:endParaRPr/>
          </a:p>
        </p:txBody>
      </p:sp>
      <p:sp>
        <p:nvSpPr>
          <p:cNvPr id="581" name="Shape 581"/>
          <p:cNvSpPr>
            <a:spLocks noGrp="1"/>
          </p:cNvSpPr>
          <p:nvPr>
            <p:ph type="body" sz="quarter" idx="1"/>
          </p:nvPr>
        </p:nvSpPr>
        <p:spPr>
          <a:prstGeom prst="rect">
            <a:avLst/>
          </a:prstGeom>
        </p:spPr>
        <p:txBody>
          <a:bodyPr/>
          <a:lstStyle/>
          <a:p>
            <a:r>
              <a:t>painted lady butterfly          			cabbage white butterfly</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noRot="1" noChangeAspect="1"/>
          </p:cNvSpPr>
          <p:nvPr>
            <p:ph type="sldImg"/>
          </p:nvPr>
        </p:nvSpPr>
        <p:spPr>
          <a:prstGeom prst="rect">
            <a:avLst/>
          </a:prstGeom>
        </p:spPr>
        <p:txBody>
          <a:bodyPr/>
          <a:lstStyle/>
          <a:p>
            <a:endParaRPr/>
          </a:p>
        </p:txBody>
      </p:sp>
      <p:sp>
        <p:nvSpPr>
          <p:cNvPr id="637" name="Shape 637"/>
          <p:cNvSpPr>
            <a:spLocks noGrp="1"/>
          </p:cNvSpPr>
          <p:nvPr>
            <p:ph type="body" sz="quarter" idx="1"/>
          </p:nvPr>
        </p:nvSpPr>
        <p:spPr>
          <a:prstGeom prst="rect">
            <a:avLst/>
          </a:prstGeom>
        </p:spPr>
        <p:txBody>
          <a:bodyPr/>
          <a:lstStyle/>
          <a:p>
            <a:r>
              <a:t>Pollinators are attracted to large patches of the same type of flower—at least 3 feet x 3 feet.</a:t>
            </a:r>
          </a:p>
          <a:p>
            <a:r>
              <a:t>They prefer to visit the same flower over and over. They can tell if a flower has a lot of food or not much </a:t>
            </a:r>
          </a:p>
          <a:p>
            <a:r>
              <a:t>(like static electricity)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r>
              <a:t>Plants making seeds for the next plants.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Shape 649"/>
          <p:cNvSpPr>
            <a:spLocks noGrp="1" noRot="1" noChangeAspect="1"/>
          </p:cNvSpPr>
          <p:nvPr>
            <p:ph type="sldImg"/>
          </p:nvPr>
        </p:nvSpPr>
        <p:spPr>
          <a:prstGeom prst="rect">
            <a:avLst/>
          </a:prstGeom>
        </p:spPr>
        <p:txBody>
          <a:bodyPr/>
          <a:lstStyle/>
          <a:p>
            <a:endParaRPr/>
          </a:p>
        </p:txBody>
      </p:sp>
      <p:sp>
        <p:nvSpPr>
          <p:cNvPr id="650" name="Shape 650"/>
          <p:cNvSpPr>
            <a:spLocks noGrp="1"/>
          </p:cNvSpPr>
          <p:nvPr>
            <p:ph type="body" sz="quarter" idx="1"/>
          </p:nvPr>
        </p:nvSpPr>
        <p:spPr>
          <a:prstGeom prst="rect">
            <a:avLst/>
          </a:prstGeom>
        </p:spPr>
        <p:txBody>
          <a:bodyPr/>
          <a:lstStyle/>
          <a:p>
            <a:pPr marR="40639" indent="40639">
              <a:spcBef>
                <a:spcPts val="400"/>
              </a:spcBef>
              <a:defRPr>
                <a:uFill>
                  <a:solidFill>
                    <a:srgbClr val="000000"/>
                  </a:solidFill>
                </a:uFill>
                <a:latin typeface="Arial"/>
                <a:ea typeface="Arial"/>
                <a:cs typeface="Arial"/>
                <a:sym typeface="Arial"/>
              </a:defRPr>
            </a:pPr>
            <a:r>
              <a:t>The Pipevine Swallowtail (pictured) is a local species who’s only host plant is the Dutchman’s Pipevine (also pictured). If it’s eggs are laid on any other vine or shrub, the hatching caterpillars will not eat and starve to death.</a:t>
            </a:r>
            <a:endParaRPr sz="1600"/>
          </a:p>
          <a:p>
            <a:pPr marR="40639" indent="40639">
              <a:spcBef>
                <a:spcPts val="400"/>
              </a:spcBef>
              <a:defRPr>
                <a:uFill>
                  <a:solidFill>
                    <a:srgbClr val="000000"/>
                  </a:solidFill>
                </a:uFill>
                <a:latin typeface="Arial"/>
                <a:ea typeface="Arial"/>
                <a:cs typeface="Arial"/>
                <a:sym typeface="Arial"/>
              </a:defRPr>
            </a:pPr>
            <a:r>
              <a:t>Monarchs will eat multiple species of Milkweed, but no other Genera of plant.</a:t>
            </a:r>
            <a:endParaRPr sz="1600"/>
          </a:p>
          <a:p>
            <a:pPr marR="40639" indent="40639">
              <a:spcBef>
                <a:spcPts val="400"/>
              </a:spcBef>
              <a:defRPr>
                <a:uFill>
                  <a:solidFill>
                    <a:srgbClr val="000000"/>
                  </a:solidFill>
                </a:uFill>
                <a:latin typeface="Arial"/>
                <a:ea typeface="Arial"/>
                <a:cs typeface="Arial"/>
                <a:sym typeface="Arial"/>
              </a:defRPr>
            </a:pPr>
            <a:r>
              <a:t>Some butterfly larvae are less picky and will eat multiple plants, but many are specialists and rely on the presence of one particular species in order to survive.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hape 663"/>
          <p:cNvSpPr>
            <a:spLocks noGrp="1" noRot="1" noChangeAspect="1"/>
          </p:cNvSpPr>
          <p:nvPr>
            <p:ph type="sldImg"/>
          </p:nvPr>
        </p:nvSpPr>
        <p:spPr>
          <a:prstGeom prst="rect">
            <a:avLst/>
          </a:prstGeom>
        </p:spPr>
        <p:txBody>
          <a:bodyPr/>
          <a:lstStyle/>
          <a:p>
            <a:endParaRPr/>
          </a:p>
        </p:txBody>
      </p:sp>
      <p:sp>
        <p:nvSpPr>
          <p:cNvPr id="664" name="Shape 664"/>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t>"Tithonia in every garden" or hashtag it: #TithoniaInEveryGarden.</a:t>
            </a:r>
          </a:p>
          <a:p>
            <a:pPr defTabSz="457200">
              <a:lnSpc>
                <a:spcPct val="117999"/>
              </a:lnSpc>
              <a:defRPr sz="1600">
                <a:latin typeface="Helvetica Neue"/>
                <a:ea typeface="Helvetica Neue"/>
                <a:cs typeface="Helvetica Neue"/>
                <a:sym typeface="Helvetica Neue"/>
              </a:defRPr>
            </a:pPr>
            <a:r>
              <a:t>Meanwhile, you can't go wrong with Mexican sunflower or Tithonia, which anchors many pollinator gardens in California  from early spring through fall. In addition to monarchs, we've seen Gulf Fritillaries, Western tiger swallowtails, mourning cloaks, pipevine swallowtails, skippers, buckeyes, acmon blues, painted ladies and other butterflies sipping nectar from Tithonia. That's not to mention the other pollinators drawn to the colorful orange flower. Among them: bumble bees, carpenter bees, sunflower bees, leafcutter bees, blue orchard bees, sweat bees, syrphid flies or hover flies, and hummingbirds</a:t>
            </a:r>
          </a:p>
          <a:p>
            <a:pPr defTabSz="457200">
              <a:lnSpc>
                <a:spcPct val="117999"/>
              </a:lnSpc>
              <a:defRPr sz="1400" b="1">
                <a:latin typeface="Helvetica Neue"/>
                <a:ea typeface="Helvetica Neue"/>
                <a:cs typeface="Helvetica Neue"/>
                <a:sym typeface="Helvetica Neue"/>
              </a:defRPr>
            </a:pPr>
            <a:r>
              <a:rPr u="sng">
                <a:hlinkClick r:id="rId3"/>
              </a:rPr>
              <a:t>http://www.ucanr.org/blogs/blogcore/postdetail.cfm?postnum=22079</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Shape 704"/>
          <p:cNvSpPr>
            <a:spLocks noGrp="1" noRot="1" noChangeAspect="1"/>
          </p:cNvSpPr>
          <p:nvPr>
            <p:ph type="sldImg"/>
          </p:nvPr>
        </p:nvSpPr>
        <p:spPr>
          <a:prstGeom prst="rect">
            <a:avLst/>
          </a:prstGeom>
        </p:spPr>
        <p:txBody>
          <a:bodyPr/>
          <a:lstStyle/>
          <a:p>
            <a:endParaRPr/>
          </a:p>
        </p:txBody>
      </p:sp>
      <p:sp>
        <p:nvSpPr>
          <p:cNvPr id="705" name="Shape 705"/>
          <p:cNvSpPr>
            <a:spLocks noGrp="1"/>
          </p:cNvSpPr>
          <p:nvPr>
            <p:ph type="body" sz="quarter" idx="1"/>
          </p:nvPr>
        </p:nvSpPr>
        <p:spPr>
          <a:prstGeom prst="rect">
            <a:avLst/>
          </a:prstGeom>
        </p:spPr>
        <p:txBody>
          <a:bodyPr/>
          <a:lstStyle/>
          <a:p>
            <a:r>
              <a:t>hover </a:t>
            </a:r>
            <a:r>
              <a:rPr b="1"/>
              <a:t>fly</a:t>
            </a:r>
            <a:r>
              <a:t> (syrphid fly)   WINGS OPEN 1 pair of wings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Shape 709"/>
          <p:cNvSpPr>
            <a:spLocks noGrp="1" noRot="1" noChangeAspect="1"/>
          </p:cNvSpPr>
          <p:nvPr>
            <p:ph type="sldImg"/>
          </p:nvPr>
        </p:nvSpPr>
        <p:spPr>
          <a:prstGeom prst="rect">
            <a:avLst/>
          </a:prstGeom>
        </p:spPr>
        <p:txBody>
          <a:bodyPr/>
          <a:lstStyle/>
          <a:p>
            <a:endParaRPr/>
          </a:p>
        </p:txBody>
      </p:sp>
      <p:sp>
        <p:nvSpPr>
          <p:cNvPr id="710" name="Shape 710"/>
          <p:cNvSpPr>
            <a:spLocks noGrp="1"/>
          </p:cNvSpPr>
          <p:nvPr>
            <p:ph type="body" sz="quarter" idx="1"/>
          </p:nvPr>
        </p:nvSpPr>
        <p:spPr>
          <a:prstGeom prst="rect">
            <a:avLst/>
          </a:prstGeom>
        </p:spPr>
        <p:txBody>
          <a:bodyPr/>
          <a:lstStyle/>
          <a:p>
            <a:r>
              <a:t>male monarch</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Shape 714"/>
          <p:cNvSpPr>
            <a:spLocks noGrp="1" noRot="1" noChangeAspect="1"/>
          </p:cNvSpPr>
          <p:nvPr>
            <p:ph type="sldImg"/>
          </p:nvPr>
        </p:nvSpPr>
        <p:spPr>
          <a:prstGeom prst="rect">
            <a:avLst/>
          </a:prstGeom>
        </p:spPr>
        <p:txBody>
          <a:bodyPr/>
          <a:lstStyle/>
          <a:p>
            <a:endParaRPr/>
          </a:p>
        </p:txBody>
      </p:sp>
      <p:sp>
        <p:nvSpPr>
          <p:cNvPr id="715" name="Shape 715"/>
          <p:cNvSpPr>
            <a:spLocks noGrp="1"/>
          </p:cNvSpPr>
          <p:nvPr>
            <p:ph type="body" sz="quarter" idx="1"/>
          </p:nvPr>
        </p:nvSpPr>
        <p:spPr>
          <a:prstGeom prst="rect">
            <a:avLst/>
          </a:prstGeom>
        </p:spPr>
        <p:txBody>
          <a:bodyPr/>
          <a:lstStyle/>
          <a:p>
            <a:r>
              <a:t>Digger bee and ground nest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Shape 719"/>
          <p:cNvSpPr>
            <a:spLocks noGrp="1" noRot="1" noChangeAspect="1"/>
          </p:cNvSpPr>
          <p:nvPr>
            <p:ph type="sldImg"/>
          </p:nvPr>
        </p:nvSpPr>
        <p:spPr>
          <a:prstGeom prst="rect">
            <a:avLst/>
          </a:prstGeom>
        </p:spPr>
        <p:txBody>
          <a:bodyPr/>
          <a:lstStyle/>
          <a:p>
            <a:endParaRPr/>
          </a:p>
        </p:txBody>
      </p:sp>
      <p:sp>
        <p:nvSpPr>
          <p:cNvPr id="720" name="Shape 720"/>
          <p:cNvSpPr>
            <a:spLocks noGrp="1"/>
          </p:cNvSpPr>
          <p:nvPr>
            <p:ph type="body" sz="quarter" idx="1"/>
          </p:nvPr>
        </p:nvSpPr>
        <p:spPr>
          <a:prstGeom prst="rect">
            <a:avLst/>
          </a:prstGeom>
        </p:spPr>
        <p:txBody>
          <a:bodyPr/>
          <a:lstStyle/>
          <a:p>
            <a:r>
              <a:t>alfalfa looper moth</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Shape 724"/>
          <p:cNvSpPr>
            <a:spLocks noGrp="1" noRot="1" noChangeAspect="1"/>
          </p:cNvSpPr>
          <p:nvPr>
            <p:ph type="sldImg"/>
          </p:nvPr>
        </p:nvSpPr>
        <p:spPr>
          <a:prstGeom prst="rect">
            <a:avLst/>
          </a:prstGeom>
        </p:spPr>
        <p:txBody>
          <a:bodyPr/>
          <a:lstStyle/>
          <a:p>
            <a:endParaRPr/>
          </a:p>
        </p:txBody>
      </p:sp>
      <p:sp>
        <p:nvSpPr>
          <p:cNvPr id="725" name="Shape 725"/>
          <p:cNvSpPr>
            <a:spLocks noGrp="1"/>
          </p:cNvSpPr>
          <p:nvPr>
            <p:ph type="body" sz="quarter" idx="1"/>
          </p:nvPr>
        </p:nvSpPr>
        <p:spPr>
          <a:prstGeom prst="rect">
            <a:avLst/>
          </a:prstGeom>
        </p:spPr>
        <p:txBody>
          <a:bodyPr/>
          <a:lstStyle/>
          <a:p>
            <a:r>
              <a:t>Paper wasps and  nest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Shape 729"/>
          <p:cNvSpPr>
            <a:spLocks noGrp="1" noRot="1" noChangeAspect="1"/>
          </p:cNvSpPr>
          <p:nvPr>
            <p:ph type="sldImg"/>
          </p:nvPr>
        </p:nvSpPr>
        <p:spPr>
          <a:prstGeom prst="rect">
            <a:avLst/>
          </a:prstGeom>
        </p:spPr>
        <p:txBody>
          <a:bodyPr/>
          <a:lstStyle/>
          <a:p>
            <a:endParaRPr/>
          </a:p>
        </p:txBody>
      </p:sp>
      <p:sp>
        <p:nvSpPr>
          <p:cNvPr id="730" name="Shape 730"/>
          <p:cNvSpPr>
            <a:spLocks noGrp="1"/>
          </p:cNvSpPr>
          <p:nvPr>
            <p:ph type="body" sz="quarter" idx="1"/>
          </p:nvPr>
        </p:nvSpPr>
        <p:spPr>
          <a:prstGeom prst="rect">
            <a:avLst/>
          </a:prstGeom>
        </p:spPr>
        <p:txBody>
          <a:bodyPr/>
          <a:lstStyle/>
          <a:p>
            <a:r>
              <a:t>green bottle fly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Shape 734"/>
          <p:cNvSpPr>
            <a:spLocks noGrp="1" noRot="1" noChangeAspect="1"/>
          </p:cNvSpPr>
          <p:nvPr>
            <p:ph type="sldImg"/>
          </p:nvPr>
        </p:nvSpPr>
        <p:spPr>
          <a:prstGeom prst="rect">
            <a:avLst/>
          </a:prstGeom>
        </p:spPr>
        <p:txBody>
          <a:bodyPr/>
          <a:lstStyle/>
          <a:p>
            <a:endParaRPr/>
          </a:p>
        </p:txBody>
      </p:sp>
      <p:sp>
        <p:nvSpPr>
          <p:cNvPr id="735" name="Shape 735"/>
          <p:cNvSpPr>
            <a:spLocks noGrp="1"/>
          </p:cNvSpPr>
          <p:nvPr>
            <p:ph type="body" sz="quarter" idx="1"/>
          </p:nvPr>
        </p:nvSpPr>
        <p:spPr>
          <a:prstGeom prst="rect">
            <a:avLst/>
          </a:prstGeom>
        </p:spPr>
        <p:txBody>
          <a:bodyPr/>
          <a:lstStyle/>
          <a:p>
            <a:r>
              <a:t>Thread-waisted wasp</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Shape 739"/>
          <p:cNvSpPr>
            <a:spLocks noGrp="1" noRot="1" noChangeAspect="1"/>
          </p:cNvSpPr>
          <p:nvPr>
            <p:ph type="sldImg"/>
          </p:nvPr>
        </p:nvSpPr>
        <p:spPr>
          <a:prstGeom prst="rect">
            <a:avLst/>
          </a:prstGeom>
        </p:spPr>
        <p:txBody>
          <a:bodyPr/>
          <a:lstStyle/>
          <a:p>
            <a:endParaRPr/>
          </a:p>
        </p:txBody>
      </p:sp>
      <p:sp>
        <p:nvSpPr>
          <p:cNvPr id="740" name="Shape 740"/>
          <p:cNvSpPr>
            <a:spLocks noGrp="1"/>
          </p:cNvSpPr>
          <p:nvPr>
            <p:ph type="body" sz="quarter" idx="1"/>
          </p:nvPr>
        </p:nvSpPr>
        <p:spPr>
          <a:prstGeom prst="rect">
            <a:avLst/>
          </a:prstGeom>
        </p:spPr>
        <p:txBody>
          <a:bodyPr/>
          <a:lstStyle/>
          <a:p>
            <a:r>
              <a:t>cuckoo bee</a:t>
            </a:r>
          </a:p>
          <a:p>
            <a:r>
              <a:t>lays eggs in other bees’ nests. Larvae eat egg and stored food.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t>Pollinators collecting pollen or nectar for food spread the pollen to the next blossom.</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Shape 744"/>
          <p:cNvSpPr>
            <a:spLocks noGrp="1" noRot="1" noChangeAspect="1"/>
          </p:cNvSpPr>
          <p:nvPr>
            <p:ph type="sldImg"/>
          </p:nvPr>
        </p:nvSpPr>
        <p:spPr>
          <a:prstGeom prst="rect">
            <a:avLst/>
          </a:prstGeom>
        </p:spPr>
        <p:txBody>
          <a:bodyPr/>
          <a:lstStyle/>
          <a:p>
            <a:endParaRPr/>
          </a:p>
        </p:txBody>
      </p:sp>
      <p:sp>
        <p:nvSpPr>
          <p:cNvPr id="745" name="Shape 745"/>
          <p:cNvSpPr>
            <a:spLocks noGrp="1"/>
          </p:cNvSpPr>
          <p:nvPr>
            <p:ph type="body" sz="quarter" idx="1"/>
          </p:nvPr>
        </p:nvSpPr>
        <p:spPr>
          <a:prstGeom prst="rect">
            <a:avLst/>
          </a:prstGeom>
        </p:spPr>
        <p:txBody>
          <a:bodyPr/>
          <a:lstStyle/>
          <a:p>
            <a:r>
              <a:t>skipper butterfly</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Shape 749"/>
          <p:cNvSpPr>
            <a:spLocks noGrp="1" noRot="1" noChangeAspect="1"/>
          </p:cNvSpPr>
          <p:nvPr>
            <p:ph type="sldImg"/>
          </p:nvPr>
        </p:nvSpPr>
        <p:spPr>
          <a:prstGeom prst="rect">
            <a:avLst/>
          </a:prstGeom>
        </p:spPr>
        <p:txBody>
          <a:bodyPr/>
          <a:lstStyle/>
          <a:p>
            <a:endParaRPr/>
          </a:p>
        </p:txBody>
      </p:sp>
      <p:sp>
        <p:nvSpPr>
          <p:cNvPr id="750" name="Shape 750"/>
          <p:cNvSpPr>
            <a:spLocks noGrp="1"/>
          </p:cNvSpPr>
          <p:nvPr>
            <p:ph type="body" sz="quarter" idx="1"/>
          </p:nvPr>
        </p:nvSpPr>
        <p:spPr>
          <a:prstGeom prst="rect">
            <a:avLst/>
          </a:prstGeom>
        </p:spPr>
        <p:txBody>
          <a:bodyPr/>
          <a:lstStyle/>
          <a:p>
            <a:r>
              <a:t>Sand wasp—closed wings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Shape 754"/>
          <p:cNvSpPr>
            <a:spLocks noGrp="1" noRot="1" noChangeAspect="1"/>
          </p:cNvSpPr>
          <p:nvPr>
            <p:ph type="sldImg"/>
          </p:nvPr>
        </p:nvSpPr>
        <p:spPr>
          <a:prstGeom prst="rect">
            <a:avLst/>
          </a:prstGeom>
        </p:spPr>
        <p:txBody>
          <a:bodyPr/>
          <a:lstStyle/>
          <a:p>
            <a:endParaRPr/>
          </a:p>
        </p:txBody>
      </p:sp>
      <p:sp>
        <p:nvSpPr>
          <p:cNvPr id="755" name="Shape 755"/>
          <p:cNvSpPr>
            <a:spLocks noGrp="1"/>
          </p:cNvSpPr>
          <p:nvPr>
            <p:ph type="body" sz="quarter" idx="1"/>
          </p:nvPr>
        </p:nvSpPr>
        <p:spPr>
          <a:prstGeom prst="rect">
            <a:avLst/>
          </a:prstGeom>
        </p:spPr>
        <p:txBody>
          <a:bodyPr/>
          <a:lstStyle/>
          <a:p>
            <a:r>
              <a:t>bumble bee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Shape 759"/>
          <p:cNvSpPr>
            <a:spLocks noGrp="1" noRot="1" noChangeAspect="1"/>
          </p:cNvSpPr>
          <p:nvPr>
            <p:ph type="sldImg"/>
          </p:nvPr>
        </p:nvSpPr>
        <p:spPr>
          <a:prstGeom prst="rect">
            <a:avLst/>
          </a:prstGeom>
        </p:spPr>
        <p:txBody>
          <a:bodyPr/>
          <a:lstStyle/>
          <a:p>
            <a:endParaRPr/>
          </a:p>
        </p:txBody>
      </p:sp>
      <p:sp>
        <p:nvSpPr>
          <p:cNvPr id="760" name="Shape 760"/>
          <p:cNvSpPr>
            <a:spLocks noGrp="1"/>
          </p:cNvSpPr>
          <p:nvPr>
            <p:ph type="body" sz="quarter" idx="1"/>
          </p:nvPr>
        </p:nvSpPr>
        <p:spPr>
          <a:prstGeom prst="rect">
            <a:avLst/>
          </a:prstGeom>
        </p:spPr>
        <p:txBody>
          <a:bodyPr/>
          <a:lstStyle/>
          <a:p>
            <a:r>
              <a:t>assassin bug attacking yellow cucumber beetle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Shape 765"/>
          <p:cNvSpPr>
            <a:spLocks noGrp="1" noRot="1" noChangeAspect="1"/>
          </p:cNvSpPr>
          <p:nvPr>
            <p:ph type="sldImg"/>
          </p:nvPr>
        </p:nvSpPr>
        <p:spPr>
          <a:prstGeom prst="rect">
            <a:avLst/>
          </a:prstGeom>
        </p:spPr>
        <p:txBody>
          <a:bodyPr/>
          <a:lstStyle/>
          <a:p>
            <a:endParaRPr/>
          </a:p>
        </p:txBody>
      </p:sp>
      <p:sp>
        <p:nvSpPr>
          <p:cNvPr id="766" name="Shape 766"/>
          <p:cNvSpPr>
            <a:spLocks noGrp="1"/>
          </p:cNvSpPr>
          <p:nvPr>
            <p:ph type="body" sz="quarter" idx="1"/>
          </p:nvPr>
        </p:nvSpPr>
        <p:spPr>
          <a:prstGeom prst="rect">
            <a:avLst/>
          </a:prstGeom>
        </p:spPr>
        <p:txBody>
          <a:bodyPr/>
          <a:lstStyle/>
          <a:p>
            <a:r>
              <a:t>Blue mud wasp——non native (Florida)</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Shape 775"/>
          <p:cNvSpPr>
            <a:spLocks noGrp="1" noRot="1" noChangeAspect="1"/>
          </p:cNvSpPr>
          <p:nvPr>
            <p:ph type="sldImg"/>
          </p:nvPr>
        </p:nvSpPr>
        <p:spPr>
          <a:prstGeom prst="rect">
            <a:avLst/>
          </a:prstGeom>
        </p:spPr>
        <p:txBody>
          <a:bodyPr/>
          <a:lstStyle/>
          <a:p>
            <a:endParaRPr/>
          </a:p>
        </p:txBody>
      </p:sp>
      <p:sp>
        <p:nvSpPr>
          <p:cNvPr id="776" name="Shape 776"/>
          <p:cNvSpPr>
            <a:spLocks noGrp="1"/>
          </p:cNvSpPr>
          <p:nvPr>
            <p:ph type="body" sz="quarter" idx="1"/>
          </p:nvPr>
        </p:nvSpPr>
        <p:spPr>
          <a:prstGeom prst="rect">
            <a:avLst/>
          </a:prstGeom>
        </p:spPr>
        <p:txBody>
          <a:bodyPr/>
          <a:lstStyle/>
          <a:p>
            <a:r>
              <a:t>Orange pollen—dandelion—Taraxacum officinale)</a:t>
            </a:r>
          </a:p>
          <a:p>
            <a:r>
              <a:t>Yellow—Mexican Hat—ratibida columnnifera</a:t>
            </a:r>
          </a:p>
          <a:p>
            <a:r>
              <a:t>Blue—Siberian squill – Scilla siberica </a:t>
            </a:r>
          </a:p>
          <a:p>
            <a:r>
              <a:rPr u="sng">
                <a:solidFill>
                  <a:srgbClr val="0000FF"/>
                </a:solidFill>
                <a:uFill>
                  <a:solidFill>
                    <a:srgbClr val="0000FF"/>
                  </a:solidFill>
                </a:uFill>
                <a:hlinkClick r:id="rId3"/>
              </a:rPr>
              <a:t>https://thehoneybeeconservancy.org/2011/04/02/pollen-basket/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Shape 783"/>
          <p:cNvSpPr>
            <a:spLocks noGrp="1" noRot="1" noChangeAspect="1"/>
          </p:cNvSpPr>
          <p:nvPr>
            <p:ph type="sldImg"/>
          </p:nvPr>
        </p:nvSpPr>
        <p:spPr>
          <a:prstGeom prst="rect">
            <a:avLst/>
          </a:prstGeom>
        </p:spPr>
        <p:txBody>
          <a:bodyPr/>
          <a:lstStyle/>
          <a:p>
            <a:endParaRPr/>
          </a:p>
        </p:txBody>
      </p:sp>
      <p:sp>
        <p:nvSpPr>
          <p:cNvPr id="784" name="Shape 784"/>
          <p:cNvSpPr>
            <a:spLocks noGrp="1"/>
          </p:cNvSpPr>
          <p:nvPr>
            <p:ph type="body" sz="quarter" idx="1"/>
          </p:nvPr>
        </p:nvSpPr>
        <p:spPr>
          <a:prstGeom prst="rect">
            <a:avLst/>
          </a:prstGeom>
        </p:spPr>
        <p:txBody>
          <a:bodyPr/>
          <a:lstStyle/>
          <a:p>
            <a:r>
              <a:t>light electrostatic charge -= “Used” bloom vs. full store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pPr>
              <a:defRPr sz="1500"/>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t>https://media.wholefoodsmarket.com/news/bees</a:t>
            </a:r>
          </a:p>
          <a:p>
            <a:r>
              <a:t>June 14, 2013</a:t>
            </a:r>
          </a:p>
          <a:p>
            <a:r>
              <a:t>The before-and-after photo (above) is shocking – as are the statistics. Whole Foods Market’s produce team pulled from shelves 237 of 453 products –</a:t>
            </a:r>
            <a:r>
              <a:rPr sz="1500"/>
              <a:t> 52 percent of the normal product mix in the department. Among the removed products were some of the most popular produce items:</a:t>
            </a:r>
          </a:p>
          <a:p>
            <a:pPr>
              <a:defRPr sz="1500"/>
            </a:pPr>
            <a:r>
              <a:t>Apples, Onions, Avocados, Carrots, Mangos, Lemons, Limes, Honeydew, Cantaloupe, Zucchini, Summer squash, Eggplant, Cucumbers, Celery, Green onions, Cauliflower, Leeks, Bok choy, Kale, Broccoli, Broccoli rabe, Mustard greens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a:spLocks noGrp="1" noRot="1" noChangeAspect="1"/>
          </p:cNvSpPr>
          <p:nvPr>
            <p:ph type="sldImg"/>
          </p:nvPr>
        </p:nvSpPr>
        <p:spPr>
          <a:prstGeom prst="rect">
            <a:avLst/>
          </a:prstGeom>
        </p:spPr>
        <p:txBody>
          <a:bodyPr/>
          <a:lstStyle/>
          <a:p>
            <a:endParaRPr/>
          </a:p>
        </p:txBody>
      </p:sp>
      <p:sp>
        <p:nvSpPr>
          <p:cNvPr id="304" name="Shape 304"/>
          <p:cNvSpPr>
            <a:spLocks noGrp="1"/>
          </p:cNvSpPr>
          <p:nvPr>
            <p:ph type="body" sz="quarter" idx="1"/>
          </p:nvPr>
        </p:nvSpPr>
        <p:spPr>
          <a:prstGeom prst="rect">
            <a:avLst/>
          </a:prstGeom>
        </p:spPr>
        <p:txBody>
          <a:bodyPr/>
          <a:lstStyle/>
          <a:p>
            <a:r>
              <a:t>BOB = blue orchard be (Mason bee) </a:t>
            </a:r>
            <a:r>
              <a:rPr i="1"/>
              <a:t>Osmia lignaria</a:t>
            </a:r>
          </a:p>
          <a:p>
            <a:pPr>
              <a:defRPr b="1"/>
            </a:pPr>
            <a:r>
              <a:t>pollinating apple blossoms</a:t>
            </a:r>
            <a:endParaRPr i="1"/>
          </a:p>
          <a:p>
            <a:r>
              <a:rPr i="1"/>
              <a:t> Actually females, Mrs. BOBs, do all the work. They are busy collecting pollen to provision their nests, thus pollinating crops.</a:t>
            </a:r>
          </a:p>
          <a:p>
            <a:r>
              <a:t>This species of native bee works very early in the spring (57 °F) when fruit trees are blooming.</a:t>
            </a:r>
          </a:p>
          <a:p>
            <a:r>
              <a:t>Also other fruit and nut tree blossoms.</a:t>
            </a:r>
          </a:p>
          <a:p>
            <a:endParaRPr/>
          </a:p>
          <a:p>
            <a:r>
              <a:t>More:</a:t>
            </a:r>
          </a:p>
          <a:p>
            <a:r>
              <a:t>https://www.kqed.org/science/1928378/watch-this-bee-build-her-bee-jeweled-nest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noRot="1" noChangeAspect="1"/>
          </p:cNvSpPr>
          <p:nvPr>
            <p:ph type="sldImg"/>
          </p:nvPr>
        </p:nvSpPr>
        <p:spPr>
          <a:prstGeom prst="rect">
            <a:avLst/>
          </a:prstGeom>
        </p:spPr>
        <p:txBody>
          <a:bodyPr/>
          <a:lstStyle/>
          <a:p>
            <a:endParaRPr/>
          </a:p>
        </p:txBody>
      </p:sp>
      <p:sp>
        <p:nvSpPr>
          <p:cNvPr id="310" name="Shape 310"/>
          <p:cNvSpPr>
            <a:spLocks noGrp="1"/>
          </p:cNvSpPr>
          <p:nvPr>
            <p:ph type="body" sz="quarter" idx="1"/>
          </p:nvPr>
        </p:nvSpPr>
        <p:spPr>
          <a:prstGeom prst="rect">
            <a:avLst/>
          </a:prstGeom>
        </p:spPr>
        <p:txBody>
          <a:bodyPr/>
          <a:lstStyle/>
          <a:p>
            <a:r>
              <a:t>A single pair of breeding chickadees must find 6,000 to 9,000 caterpillars to rear one clutch of young, according to Doug Tallamy, a professor of entomology and wildlife ecology at the University of Delaware.</a:t>
            </a:r>
          </a:p>
          <a:p>
            <a:r>
              <a:t>https://nestwatch.org/connect/news/caterpillar-its-whats-for-dinner/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varies by type of pollinator</a:t>
            </a:r>
          </a:p>
          <a:p>
            <a:pPr defTabSz="457200">
              <a:lnSpc>
                <a:spcPct val="117999"/>
              </a:lnSpc>
              <a:defRPr sz="2200">
                <a:latin typeface="Helvetica Neue"/>
                <a:ea typeface="Helvetica Neue"/>
                <a:cs typeface="Helvetica Neue"/>
                <a:sym typeface="Helvetica Neue"/>
              </a:defRPr>
            </a:pPr>
            <a:r>
              <a:t>nectar for adults (flight fuel)</a:t>
            </a:r>
          </a:p>
          <a:p>
            <a:pPr defTabSz="457200">
              <a:lnSpc>
                <a:spcPct val="117999"/>
              </a:lnSpc>
              <a:defRPr sz="2200">
                <a:latin typeface="Helvetica Neue"/>
                <a:ea typeface="Helvetica Neue"/>
                <a:cs typeface="Helvetica Neue"/>
                <a:sym typeface="Helvetica Neue"/>
              </a:defRPr>
            </a:pPr>
            <a:r>
              <a:t>nectar/pollen to feed offspring</a:t>
            </a:r>
          </a:p>
          <a:p>
            <a:pPr defTabSz="457200">
              <a:lnSpc>
                <a:spcPct val="117999"/>
              </a:lnSpc>
              <a:defRPr sz="2200">
                <a:latin typeface="Helvetica Neue"/>
                <a:ea typeface="Helvetica Neue"/>
                <a:cs typeface="Helvetica Neue"/>
                <a:sym typeface="Helvetica Neue"/>
              </a:defRPr>
            </a:pPr>
            <a:r>
              <a:t>OR</a:t>
            </a:r>
          </a:p>
          <a:p>
            <a:pPr defTabSz="457200">
              <a:lnSpc>
                <a:spcPct val="117999"/>
              </a:lnSpc>
              <a:defRPr sz="2200">
                <a:latin typeface="Helvetica Neue"/>
                <a:ea typeface="Helvetica Neue"/>
                <a:cs typeface="Helvetica Neue"/>
                <a:sym typeface="Helvetica Neue"/>
              </a:defRPr>
            </a:pPr>
            <a:r>
              <a:t>“host” plant for butterfly offspring (caterpillars)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 name="Title Text"/>
          <p:cNvSpPr txBox="1">
            <a:spLocks noGrp="1"/>
          </p:cNvSpPr>
          <p:nvPr>
            <p:ph type="title"/>
          </p:nvPr>
        </p:nvSpPr>
        <p:spPr>
          <a:prstGeom prst="rect">
            <a:avLst/>
          </a:prstGeom>
        </p:spPr>
        <p:txBody>
          <a:bodyPr/>
          <a:lstStyle/>
          <a:p>
            <a:r>
              <a:t>Title Text</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 name="Picture Placeholder 7"/>
          <p:cNvSpPr>
            <a:spLocks noGrp="1"/>
          </p:cNvSpPr>
          <p:nvPr>
            <p:ph type="pic" sz="quarter" idx="13"/>
          </p:nvPr>
        </p:nvSpPr>
        <p:spPr>
          <a:xfrm>
            <a:off x="3429000" y="2133600"/>
            <a:ext cx="2286000" cy="1828800"/>
          </a:xfrm>
          <a:prstGeom prst="rect">
            <a:avLst/>
          </a:prstGeom>
        </p:spPr>
        <p:txBody>
          <a:bodyPr lIns="91439" rIns="91439">
            <a:noAutofit/>
          </a:bodyPr>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111" name="Body Level One…"/>
          <p:cNvSpPr txBox="1">
            <a:spLocks noGrp="1"/>
          </p:cNvSpPr>
          <p:nvPr>
            <p:ph type="body" idx="1"/>
          </p:nvPr>
        </p:nvSpPr>
        <p:spPr>
          <a:xfrm>
            <a:off x="457200" y="1600200"/>
            <a:ext cx="8229600" cy="40386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content, photo">
    <p:spTree>
      <p:nvGrpSpPr>
        <p:cNvPr id="1" name=""/>
        <p:cNvGrpSpPr/>
        <p:nvPr/>
      </p:nvGrpSpPr>
      <p:grpSpPr>
        <a:xfrm>
          <a:off x="0" y="0"/>
          <a:ext cx="0" cy="0"/>
          <a:chOff x="0" y="0"/>
          <a:chExt cx="0" cy="0"/>
        </a:xfrm>
      </p:grpSpPr>
      <p:sp>
        <p:nvSpPr>
          <p:cNvPr id="119" name="Body Level One…"/>
          <p:cNvSpPr txBox="1">
            <a:spLocks noGrp="1"/>
          </p:cNvSpPr>
          <p:nvPr>
            <p:ph type="body" sz="half" idx="1"/>
          </p:nvPr>
        </p:nvSpPr>
        <p:spPr>
          <a:xfrm>
            <a:off x="457200" y="16002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1" name="Picture Placeholder 9"/>
          <p:cNvSpPr>
            <a:spLocks noGrp="1"/>
          </p:cNvSpPr>
          <p:nvPr>
            <p:ph type="pic" sz="quarter" idx="13"/>
          </p:nvPr>
        </p:nvSpPr>
        <p:spPr>
          <a:xfrm>
            <a:off x="5486400" y="1600200"/>
            <a:ext cx="2743200" cy="2514600"/>
          </a:xfrm>
          <a:prstGeom prst="rect">
            <a:avLst/>
          </a:prstGeom>
        </p:spPr>
        <p:txBody>
          <a:bodyPr lIns="91439" rIns="91439">
            <a:noAutofit/>
          </a:bodyPr>
          <a:lstStyle/>
          <a:p>
            <a:endParaRPr/>
          </a:p>
        </p:txBody>
      </p:sp>
      <p:sp>
        <p:nvSpPr>
          <p:cNvPr id="122" name="Title Text"/>
          <p:cNvSpPr txBox="1">
            <a:spLocks noGrp="1"/>
          </p:cNvSpPr>
          <p:nvPr>
            <p:ph type="title"/>
          </p:nvPr>
        </p:nvSpPr>
        <p:spPr>
          <a:xfrm>
            <a:off x="457200" y="274638"/>
            <a:ext cx="8229600" cy="1143001"/>
          </a:xfrm>
          <a:prstGeom prst="rect">
            <a:avLst/>
          </a:prstGeom>
          <a:noFill/>
        </p:spPr>
        <p:txBody>
          <a:bodyPr/>
          <a:lstStyle/>
          <a:p>
            <a:r>
              <a:t>Title Text</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ntent and photo">
    <p:spTree>
      <p:nvGrpSpPr>
        <p:cNvPr id="1" name=""/>
        <p:cNvGrpSpPr/>
        <p:nvPr/>
      </p:nvGrpSpPr>
      <p:grpSpPr>
        <a:xfrm>
          <a:off x="0" y="0"/>
          <a:ext cx="0" cy="0"/>
          <a:chOff x="0" y="0"/>
          <a:chExt cx="0" cy="0"/>
        </a:xfrm>
      </p:grpSpPr>
      <p:sp>
        <p:nvSpPr>
          <p:cNvPr id="129" name="Body Level One…"/>
          <p:cNvSpPr txBox="1">
            <a:spLocks noGrp="1"/>
          </p:cNvSpPr>
          <p:nvPr>
            <p:ph type="body" sz="half" idx="1"/>
          </p:nvPr>
        </p:nvSpPr>
        <p:spPr>
          <a:xfrm>
            <a:off x="457200" y="6858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1" name="Picture Placeholder 9"/>
          <p:cNvSpPr>
            <a:spLocks noGrp="1"/>
          </p:cNvSpPr>
          <p:nvPr>
            <p:ph type="pic" sz="quarter" idx="13"/>
          </p:nvPr>
        </p:nvSpPr>
        <p:spPr>
          <a:xfrm>
            <a:off x="5486400" y="685800"/>
            <a:ext cx="2743200" cy="2514600"/>
          </a:xfrm>
          <a:prstGeom prst="rect">
            <a:avLst/>
          </a:prstGeom>
        </p:spPr>
        <p:txBody>
          <a:bodyPr lIns="91439" rIns="91439">
            <a:noAutofit/>
          </a:bodyPr>
          <a:lstStyle/>
          <a:p>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ubtitle, content">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139" name="Body Level One…"/>
          <p:cNvSpPr txBox="1">
            <a:spLocks noGrp="1"/>
          </p:cNvSpPr>
          <p:nvPr>
            <p:ph type="body" sz="quarter" idx="1"/>
          </p:nvPr>
        </p:nvSpPr>
        <p:spPr>
          <a:xfrm>
            <a:off x="457200" y="1535112"/>
            <a:ext cx="8229600" cy="639763"/>
          </a:xfrm>
          <a:prstGeom prst="rect">
            <a:avLst/>
          </a:prstGeom>
        </p:spPr>
        <p:txBody>
          <a:bodyPr anchor="b"/>
          <a:lstStyle>
            <a:lvl1pPr marL="0" indent="0" algn="ctr">
              <a:defRPr>
                <a:solidFill>
                  <a:schemeClr val="accent2"/>
                </a:solidFill>
              </a:defRPr>
            </a:lvl1pPr>
            <a:lvl2pPr marL="0" indent="457200" algn="ctr">
              <a:buSzTx/>
              <a:buNone/>
              <a:defRPr>
                <a:solidFill>
                  <a:schemeClr val="accent2"/>
                </a:solidFill>
              </a:defRPr>
            </a:lvl2pPr>
            <a:lvl3pPr marL="0" indent="914400" algn="ctr">
              <a:buSzTx/>
              <a:buNone/>
              <a:defRPr>
                <a:solidFill>
                  <a:schemeClr val="accent2"/>
                </a:solidFill>
              </a:defRPr>
            </a:lvl3pPr>
            <a:lvl4pPr marL="0" indent="1371600" algn="ctr">
              <a:buSzTx/>
              <a:buNone/>
              <a:defRPr>
                <a:solidFill>
                  <a:schemeClr val="accent2"/>
                </a:solidFill>
              </a:defRPr>
            </a:lvl4pPr>
            <a:lvl5pPr marL="0" indent="1828800" algn="ctr">
              <a:buSzTx/>
              <a:buNone/>
              <a:defRPr>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47" name="Title Text"/>
          <p:cNvSpPr txBox="1">
            <a:spLocks noGrp="1"/>
          </p:cNvSpPr>
          <p:nvPr>
            <p:ph type="title"/>
          </p:nvPr>
        </p:nvSpPr>
        <p:spPr>
          <a:xfrm>
            <a:off x="1792288" y="4800600"/>
            <a:ext cx="5486401" cy="566738"/>
          </a:xfrm>
          <a:prstGeom prst="rect">
            <a:avLst/>
          </a:prstGeom>
          <a:noFill/>
        </p:spPr>
        <p:txBody>
          <a:bodyPr anchor="b"/>
          <a:lstStyle>
            <a:lvl1pPr>
              <a:defRPr sz="2000" b="1"/>
            </a:lvl1pPr>
          </a:lstStyle>
          <a:p>
            <a:r>
              <a:t>Title Text</a:t>
            </a:r>
          </a:p>
        </p:txBody>
      </p:sp>
      <p:sp>
        <p:nvSpPr>
          <p:cNvPr id="148"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49" name="Body Level One…"/>
          <p:cNvSpPr txBox="1">
            <a:spLocks noGrp="1"/>
          </p:cNvSpPr>
          <p:nvPr>
            <p:ph type="body" sz="quarter" idx="1"/>
          </p:nvPr>
        </p:nvSpPr>
        <p:spPr>
          <a:xfrm>
            <a:off x="1792288" y="5367337"/>
            <a:ext cx="5486401" cy="576263"/>
          </a:xfrm>
          <a:prstGeom prst="rect">
            <a:avLst/>
          </a:prstGeom>
        </p:spPr>
        <p:txBody>
          <a:bodyPr/>
          <a:lstStyle>
            <a:lvl1pPr marL="0" indent="0">
              <a:spcBef>
                <a:spcPts val="300"/>
              </a:spcBef>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Content and photo">
    <p:spTree>
      <p:nvGrpSpPr>
        <p:cNvPr id="1" name=""/>
        <p:cNvGrpSpPr/>
        <p:nvPr/>
      </p:nvGrpSpPr>
      <p:grpSpPr>
        <a:xfrm>
          <a:off x="0" y="0"/>
          <a:ext cx="0" cy="0"/>
          <a:chOff x="0" y="0"/>
          <a:chExt cx="0" cy="0"/>
        </a:xfrm>
      </p:grpSpPr>
      <p:sp>
        <p:nvSpPr>
          <p:cNvPr id="157" name="Body Level One…"/>
          <p:cNvSpPr txBox="1">
            <a:spLocks noGrp="1"/>
          </p:cNvSpPr>
          <p:nvPr>
            <p:ph type="body" sz="half" idx="1"/>
          </p:nvPr>
        </p:nvSpPr>
        <p:spPr>
          <a:xfrm>
            <a:off x="457199" y="685799"/>
            <a:ext cx="4724401" cy="4419601"/>
          </a:xfrm>
          <a:prstGeom prst="rect">
            <a:avLst/>
          </a:prstGeom>
        </p:spPr>
        <p:txBody>
          <a:bodyPr/>
          <a:lstStyle>
            <a:lvl1pPr marL="342900" indent="-342900">
              <a:defRPr sz="3000"/>
            </a:lvl1pPr>
            <a:lvl2pPr marL="814387" indent="-357187">
              <a:defRPr sz="3000"/>
            </a:lvl2pPr>
            <a:lvl3pPr marL="1200150" indent="-285750">
              <a:defRPr sz="3000"/>
            </a:lvl3pPr>
            <a:lvl4pPr marL="1714500" indent="-342900">
              <a:defRPr sz="3000"/>
            </a:lvl4pPr>
            <a:lvl5pPr marL="2171700" indent="-342900">
              <a:defRPr sz="3000"/>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xfrm>
            <a:off x="8441050" y="6410642"/>
            <a:ext cx="245751" cy="256541"/>
          </a:xfrm>
          <a:prstGeom prst="rect">
            <a:avLst/>
          </a:prstGeom>
        </p:spPr>
        <p:txBody>
          <a:bodyPr/>
          <a:lstStyle>
            <a:lvl1pPr>
              <a:defRPr sz="1100"/>
            </a:lvl1pPr>
          </a:lstStyle>
          <a:p>
            <a:fld id="{86CB4B4D-7CA3-9044-876B-883B54F8677D}" type="slidenum">
              <a:t>‹#›</a:t>
            </a:fld>
            <a:endParaRPr/>
          </a:p>
        </p:txBody>
      </p:sp>
      <p:sp>
        <p:nvSpPr>
          <p:cNvPr id="159" name="Picture Placeholder 9"/>
          <p:cNvSpPr>
            <a:spLocks noGrp="1"/>
          </p:cNvSpPr>
          <p:nvPr>
            <p:ph type="pic" sz="quarter" idx="13"/>
          </p:nvPr>
        </p:nvSpPr>
        <p:spPr>
          <a:xfrm>
            <a:off x="5486400" y="685799"/>
            <a:ext cx="2743201" cy="2514601"/>
          </a:xfrm>
          <a:prstGeom prst="rect">
            <a:avLst/>
          </a:prstGeom>
        </p:spPr>
        <p:txBody>
          <a:bodyPr lIns="91439" rIns="91439">
            <a:noAutofit/>
          </a:bodyPr>
          <a:lstStyle/>
          <a:p>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subtitle, content">
    <p:spTree>
      <p:nvGrpSpPr>
        <p:cNvPr id="1" name=""/>
        <p:cNvGrpSpPr/>
        <p:nvPr/>
      </p:nvGrpSpPr>
      <p:grpSpPr>
        <a:xfrm>
          <a:off x="0" y="0"/>
          <a:ext cx="0" cy="0"/>
          <a:chOff x="0" y="0"/>
          <a:chExt cx="0" cy="0"/>
        </a:xfrm>
      </p:grpSpPr>
      <p:sp>
        <p:nvSpPr>
          <p:cNvPr id="166" name="Title Text"/>
          <p:cNvSpPr txBox="1">
            <a:spLocks noGrp="1"/>
          </p:cNvSpPr>
          <p:nvPr>
            <p:ph type="title"/>
          </p:nvPr>
        </p:nvSpPr>
        <p:spPr>
          <a:xfrm>
            <a:off x="457199" y="274637"/>
            <a:ext cx="8229601" cy="1143001"/>
          </a:xfrm>
          <a:prstGeom prst="rect">
            <a:avLst/>
          </a:prstGeom>
          <a:noFill/>
        </p:spPr>
        <p:txBody>
          <a:bodyPr/>
          <a:lstStyle>
            <a:lvl1pPr>
              <a:defRPr sz="4200"/>
            </a:lvl1pPr>
          </a:lstStyle>
          <a:p>
            <a:r>
              <a:t>Title Text</a:t>
            </a:r>
          </a:p>
        </p:txBody>
      </p:sp>
      <p:sp>
        <p:nvSpPr>
          <p:cNvPr id="167" name="Body Level One…"/>
          <p:cNvSpPr txBox="1">
            <a:spLocks noGrp="1"/>
          </p:cNvSpPr>
          <p:nvPr>
            <p:ph type="body" sz="quarter" idx="1"/>
          </p:nvPr>
        </p:nvSpPr>
        <p:spPr>
          <a:xfrm>
            <a:off x="457199" y="1535112"/>
            <a:ext cx="8229601" cy="639764"/>
          </a:xfrm>
          <a:prstGeom prst="rect">
            <a:avLst/>
          </a:prstGeom>
        </p:spPr>
        <p:txBody>
          <a:bodyPr anchor="b"/>
          <a:lstStyle>
            <a:lvl1pPr marL="0" indent="0" algn="ctr">
              <a:defRPr sz="3000">
                <a:solidFill>
                  <a:schemeClr val="accent2"/>
                </a:solidFill>
              </a:defRPr>
            </a:lvl1pPr>
            <a:lvl2pPr marL="0" indent="457200" algn="ctr">
              <a:buSzTx/>
              <a:buNone/>
              <a:defRPr sz="3000">
                <a:solidFill>
                  <a:schemeClr val="accent2"/>
                </a:solidFill>
              </a:defRPr>
            </a:lvl2pPr>
            <a:lvl3pPr marL="0" indent="914400" algn="ctr">
              <a:buSzTx/>
              <a:buNone/>
              <a:defRPr sz="3000">
                <a:solidFill>
                  <a:schemeClr val="accent2"/>
                </a:solidFill>
              </a:defRPr>
            </a:lvl3pPr>
            <a:lvl4pPr marL="0" indent="1371600" algn="ctr">
              <a:buSzTx/>
              <a:buNone/>
              <a:defRPr sz="3000">
                <a:solidFill>
                  <a:schemeClr val="accent2"/>
                </a:solidFill>
              </a:defRPr>
            </a:lvl4pPr>
            <a:lvl5pPr marL="0" indent="1828800" algn="ctr">
              <a:buSzTx/>
              <a:buNone/>
              <a:defRPr sz="30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xfrm>
            <a:off x="8441050" y="6410642"/>
            <a:ext cx="245751" cy="256541"/>
          </a:xfrm>
          <a:prstGeom prst="rect">
            <a:avLst/>
          </a:prstGeom>
        </p:spPr>
        <p:txBody>
          <a:bodyPr/>
          <a:lstStyle>
            <a:lvl1pPr>
              <a:defRPr sz="1100"/>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75" name="dash-line.png" descr="dash-line.png"/>
          <p:cNvPicPr>
            <a:picLocks noChangeAspect="1"/>
          </p:cNvPicPr>
          <p:nvPr/>
        </p:nvPicPr>
        <p:blipFill>
          <a:blip r:embed="rId3"/>
          <a:srcRect t="21428" r="64508" b="16071"/>
          <a:stretch>
            <a:fillRect/>
          </a:stretch>
        </p:blipFill>
        <p:spPr>
          <a:xfrm>
            <a:off x="312539" y="1303734"/>
            <a:ext cx="8518922" cy="312540"/>
          </a:xfrm>
          <a:prstGeom prst="rect">
            <a:avLst/>
          </a:prstGeom>
          <a:ln w="12700">
            <a:miter lim="400000"/>
          </a:ln>
        </p:spPr>
      </p:pic>
      <p:pic>
        <p:nvPicPr>
          <p:cNvPr id="176" name="dash-line.png" descr="dash-line.png"/>
          <p:cNvPicPr>
            <a:picLocks noChangeAspect="1"/>
          </p:cNvPicPr>
          <p:nvPr/>
        </p:nvPicPr>
        <p:blipFill>
          <a:blip r:embed="rId3"/>
          <a:srcRect t="19642" r="61904" b="17857"/>
          <a:stretch>
            <a:fillRect/>
          </a:stretch>
        </p:blipFill>
        <p:spPr>
          <a:xfrm>
            <a:off x="0" y="6286500"/>
            <a:ext cx="9144000" cy="312540"/>
          </a:xfrm>
          <a:prstGeom prst="rect">
            <a:avLst/>
          </a:prstGeom>
          <a:ln w="12700">
            <a:miter lim="400000"/>
          </a:ln>
        </p:spPr>
      </p:pic>
      <p:pic>
        <p:nvPicPr>
          <p:cNvPr id="177" name="dash-line.png" descr="dash-line.png"/>
          <p:cNvPicPr>
            <a:picLocks/>
          </p:cNvPicPr>
          <p:nvPr/>
        </p:nvPicPr>
        <p:blipFill>
          <a:blip r:embed="rId3"/>
          <a:srcRect t="19642" r="71428" b="17857"/>
          <a:stretch>
            <a:fillRect/>
          </a:stretch>
        </p:blipFill>
        <p:spPr>
          <a:xfrm rot="5400000">
            <a:off x="-2995911" y="3272730"/>
            <a:ext cx="6858001" cy="312540"/>
          </a:xfrm>
          <a:prstGeom prst="rect">
            <a:avLst/>
          </a:prstGeom>
          <a:ln w="12700">
            <a:miter lim="400000"/>
          </a:ln>
        </p:spPr>
      </p:pic>
      <p:pic>
        <p:nvPicPr>
          <p:cNvPr id="178" name="dash-line.png" descr="dash-line.png"/>
          <p:cNvPicPr>
            <a:picLocks noChangeAspect="1"/>
          </p:cNvPicPr>
          <p:nvPr/>
        </p:nvPicPr>
        <p:blipFill>
          <a:blip r:embed="rId3"/>
          <a:srcRect t="16071" r="78794" b="21428"/>
          <a:stretch>
            <a:fillRect/>
          </a:stretch>
        </p:blipFill>
        <p:spPr>
          <a:xfrm rot="5400000">
            <a:off x="6165949" y="3683496"/>
            <a:ext cx="5089923" cy="312540"/>
          </a:xfrm>
          <a:prstGeom prst="rect">
            <a:avLst/>
          </a:prstGeom>
          <a:ln w="12700">
            <a:miter lim="400000"/>
          </a:ln>
        </p:spPr>
      </p:pic>
      <p:pic>
        <p:nvPicPr>
          <p:cNvPr id="179" name="tri-line.png" descr="tri-line.png"/>
          <p:cNvPicPr>
            <a:picLocks noChangeAspect="1"/>
          </p:cNvPicPr>
          <p:nvPr/>
        </p:nvPicPr>
        <p:blipFill>
          <a:blip r:embed="rId4"/>
          <a:srcRect l="70680" t="18886"/>
          <a:stretch>
            <a:fillRect/>
          </a:stretch>
        </p:blipFill>
        <p:spPr>
          <a:xfrm rot="16199995">
            <a:off x="-1892273" y="3771968"/>
            <a:ext cx="4956176" cy="2876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180" name="tri-line.png" descr="tri-line.png"/>
          <p:cNvPicPr>
            <a:picLocks noChangeAspect="1"/>
          </p:cNvPicPr>
          <p:nvPr/>
        </p:nvPicPr>
        <p:blipFill>
          <a:blip r:embed="rId4"/>
          <a:srcRect l="9861" t="22490" r="62206" b="26"/>
          <a:stretch>
            <a:fillRect/>
          </a:stretch>
        </p:blipFill>
        <p:spPr>
          <a:xfrm rot="5399996">
            <a:off x="6217344" y="3810791"/>
            <a:ext cx="4679158" cy="27226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a:miter lim="400000"/>
          </a:ln>
        </p:spPr>
      </p:pic>
      <p:pic>
        <p:nvPicPr>
          <p:cNvPr id="181" name="tri-line.png" descr="tri-line.png"/>
          <p:cNvPicPr>
            <a:picLocks noChangeAspect="1"/>
          </p:cNvPicPr>
          <p:nvPr/>
        </p:nvPicPr>
        <p:blipFill>
          <a:blip r:embed="rId4"/>
          <a:srcRect t="18678" r="51892"/>
          <a:stretch>
            <a:fillRect/>
          </a:stretch>
        </p:blipFill>
        <p:spPr>
          <a:xfrm rot="10799995">
            <a:off x="620613" y="6170420"/>
            <a:ext cx="8058945" cy="2857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182" name="tri-line.png" descr="tri-line.png"/>
          <p:cNvPicPr>
            <a:picLocks noChangeAspect="1"/>
          </p:cNvPicPr>
          <p:nvPr/>
        </p:nvPicPr>
        <p:blipFill>
          <a:blip r:embed="rId4"/>
          <a:srcRect t="17783" r="51945"/>
          <a:stretch>
            <a:fillRect/>
          </a:stretch>
        </p:blipFill>
        <p:spPr>
          <a:xfrm rot="21599996">
            <a:off x="589359" y="1446604"/>
            <a:ext cx="8050114" cy="28889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183" name="scrapbook_title_hi.png" descr="scrapbook_title_hi.png"/>
          <p:cNvPicPr>
            <a:picLocks/>
          </p:cNvPicPr>
          <p:nvPr/>
        </p:nvPicPr>
        <p:blipFill>
          <a:blip r:embed="rId5"/>
          <a:stretch>
            <a:fillRect/>
          </a:stretch>
        </p:blipFill>
        <p:spPr>
          <a:xfrm>
            <a:off x="767953" y="214312"/>
            <a:ext cx="7625954" cy="1589485"/>
          </a:xfrm>
          <a:prstGeom prst="rect">
            <a:avLst/>
          </a:prstGeom>
          <a:ln w="12700">
            <a:miter lim="400000"/>
          </a:ln>
        </p:spPr>
      </p:pic>
      <p:sp>
        <p:nvSpPr>
          <p:cNvPr id="184" name="Title Text"/>
          <p:cNvSpPr txBox="1">
            <a:spLocks noGrp="1"/>
          </p:cNvSpPr>
          <p:nvPr>
            <p:ph type="title"/>
          </p:nvPr>
        </p:nvSpPr>
        <p:spPr>
          <a:xfrm>
            <a:off x="892968" y="178593"/>
            <a:ext cx="7358064" cy="1651993"/>
          </a:xfrm>
          <a:prstGeom prst="rect">
            <a:avLst/>
          </a:prstGeom>
          <a:noFill/>
        </p:spPr>
        <p:txBody>
          <a:bodyPr lIns="35718" tIns="35718" rIns="35718" bIns="35718"/>
          <a:lstStyle>
            <a:lvl1pPr defTabSz="410765">
              <a:defRPr sz="4200">
                <a:solidFill>
                  <a:srgbClr val="528D4D"/>
                </a:solidFill>
                <a:latin typeface="Marker Felt"/>
                <a:ea typeface="Marker Felt"/>
                <a:cs typeface="Marker Felt"/>
                <a:sym typeface="Marker Felt"/>
              </a:defRPr>
            </a:lvl1pPr>
          </a:lstStyle>
          <a:p>
            <a:r>
              <a:t>Title Text</a:t>
            </a:r>
          </a:p>
        </p:txBody>
      </p:sp>
      <p:sp>
        <p:nvSpPr>
          <p:cNvPr id="185" name="Slide Number"/>
          <p:cNvSpPr txBox="1">
            <a:spLocks noGrp="1"/>
          </p:cNvSpPr>
          <p:nvPr>
            <p:ph type="sldNum" sz="quarter" idx="2"/>
          </p:nvPr>
        </p:nvSpPr>
        <p:spPr>
          <a:xfrm>
            <a:off x="4424120" y="6536531"/>
            <a:ext cx="286830" cy="261938"/>
          </a:xfrm>
          <a:prstGeom prst="rect">
            <a:avLst/>
          </a:prstGeom>
        </p:spPr>
        <p:txBody>
          <a:bodyPr lIns="35718" tIns="35718" rIns="35718" bIns="35718" anchor="t"/>
          <a:lstStyle>
            <a:lvl1pPr algn="ctr" defTabSz="410765">
              <a:defRPr sz="1400">
                <a:solidFill>
                  <a:srgbClr val="006288"/>
                </a:solidFill>
                <a:latin typeface="Marker Felt"/>
                <a:ea typeface="Marker Felt"/>
                <a:cs typeface="Marker Felt"/>
                <a:sym typeface="Marker Felt"/>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92" name="plus-line.png" descr="plus-line.png"/>
          <p:cNvPicPr>
            <a:picLocks noChangeAspect="1"/>
          </p:cNvPicPr>
          <p:nvPr/>
        </p:nvPicPr>
        <p:blipFill>
          <a:blip r:embed="rId3"/>
          <a:srcRect l="2812" t="20000" r="57187" b="20000"/>
          <a:stretch>
            <a:fillRect/>
          </a:stretch>
        </p:blipFill>
        <p:spPr>
          <a:xfrm rot="5400000">
            <a:off x="-3027165" y="3321843"/>
            <a:ext cx="6858001" cy="2143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path>
            </a:pathLst>
          </a:custGeom>
          <a:ln w="12700">
            <a:miter lim="400000"/>
          </a:ln>
        </p:spPr>
      </p:pic>
      <p:pic>
        <p:nvPicPr>
          <p:cNvPr id="193" name="plus-line.png" descr="plus-line.png"/>
          <p:cNvPicPr>
            <a:picLocks noChangeAspect="1"/>
          </p:cNvPicPr>
          <p:nvPr/>
        </p:nvPicPr>
        <p:blipFill>
          <a:blip r:embed="rId3"/>
          <a:srcRect l="10000" t="20000" r="61874" b="20000"/>
          <a:stretch>
            <a:fillRect/>
          </a:stretch>
        </p:blipFill>
        <p:spPr>
          <a:xfrm rot="5400000">
            <a:off x="6259710" y="3884414"/>
            <a:ext cx="4822033" cy="2143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path>
            </a:pathLst>
          </a:custGeom>
          <a:ln w="12700">
            <a:miter lim="400000"/>
          </a:ln>
        </p:spPr>
      </p:pic>
      <p:pic>
        <p:nvPicPr>
          <p:cNvPr id="194" name="plus-line.png" descr="plus-line.png"/>
          <p:cNvPicPr>
            <a:picLocks noChangeAspect="1"/>
          </p:cNvPicPr>
          <p:nvPr/>
        </p:nvPicPr>
        <p:blipFill>
          <a:blip r:embed="rId3"/>
          <a:srcRect l="19114" t="12500" r="27552" b="27500"/>
          <a:stretch>
            <a:fillRect/>
          </a:stretch>
        </p:blipFill>
        <p:spPr>
          <a:xfrm rot="10800000">
            <a:off x="0" y="6340078"/>
            <a:ext cx="9144000" cy="2143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a:miter lim="400000"/>
          </a:ln>
        </p:spPr>
      </p:pic>
      <p:pic>
        <p:nvPicPr>
          <p:cNvPr id="195" name="plus-line.png" descr="plus-line.png"/>
          <p:cNvPicPr>
            <a:picLocks noChangeAspect="1"/>
          </p:cNvPicPr>
          <p:nvPr/>
        </p:nvPicPr>
        <p:blipFill>
          <a:blip r:embed="rId3"/>
          <a:srcRect t="18751" r="51795" b="21247"/>
          <a:stretch>
            <a:fillRect/>
          </a:stretch>
        </p:blipFill>
        <p:spPr>
          <a:xfrm rot="10800002">
            <a:off x="495399" y="1388564"/>
            <a:ext cx="8264526" cy="2143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path>
            </a:pathLst>
          </a:custGeom>
          <a:ln w="12700">
            <a:miter lim="400000"/>
          </a:ln>
        </p:spPr>
      </p:pic>
      <p:pic>
        <p:nvPicPr>
          <p:cNvPr id="196" name="scrapbook_title_hi.png" descr="scrapbook_title_hi.png"/>
          <p:cNvPicPr>
            <a:picLocks/>
          </p:cNvPicPr>
          <p:nvPr/>
        </p:nvPicPr>
        <p:blipFill>
          <a:blip r:embed="rId4"/>
          <a:stretch>
            <a:fillRect/>
          </a:stretch>
        </p:blipFill>
        <p:spPr>
          <a:xfrm>
            <a:off x="767953" y="214312"/>
            <a:ext cx="7625954" cy="1589485"/>
          </a:xfrm>
          <a:prstGeom prst="rect">
            <a:avLst/>
          </a:prstGeom>
          <a:ln w="12700">
            <a:miter lim="400000"/>
          </a:ln>
        </p:spPr>
      </p:pic>
      <p:sp>
        <p:nvSpPr>
          <p:cNvPr id="197" name="Image"/>
          <p:cNvSpPr>
            <a:spLocks noGrp="1"/>
          </p:cNvSpPr>
          <p:nvPr>
            <p:ph type="pic" sz="half" idx="13"/>
          </p:nvPr>
        </p:nvSpPr>
        <p:spPr>
          <a:xfrm rot="21360000">
            <a:off x="5237680" y="1791069"/>
            <a:ext cx="3330829" cy="4438055"/>
          </a:xfrm>
          <a:prstGeom prst="rect">
            <a:avLst/>
          </a:prstGeom>
          <a:ln w="63500">
            <a:solidFill>
              <a:srgbClr val="FFFFFF"/>
            </a:solidFill>
          </a:ln>
          <a:effectLst>
            <a:outerShdw blurRad="25400" dist="25400" dir="5400000" rotWithShape="0">
              <a:srgbClr val="292929">
                <a:alpha val="69750"/>
              </a:srgbClr>
            </a:outerShdw>
          </a:effectLst>
        </p:spPr>
        <p:txBody>
          <a:bodyPr lIns="91439" rIns="91439">
            <a:noAutofit/>
          </a:bodyPr>
          <a:lstStyle/>
          <a:p>
            <a:endParaRPr/>
          </a:p>
        </p:txBody>
      </p:sp>
      <p:sp>
        <p:nvSpPr>
          <p:cNvPr id="198" name="Title Text"/>
          <p:cNvSpPr txBox="1">
            <a:spLocks noGrp="1"/>
          </p:cNvSpPr>
          <p:nvPr>
            <p:ph type="title"/>
          </p:nvPr>
        </p:nvSpPr>
        <p:spPr>
          <a:xfrm>
            <a:off x="892968" y="178593"/>
            <a:ext cx="7358064" cy="1651993"/>
          </a:xfrm>
          <a:prstGeom prst="rect">
            <a:avLst/>
          </a:prstGeom>
          <a:noFill/>
        </p:spPr>
        <p:txBody>
          <a:bodyPr lIns="35718" tIns="35718" rIns="35718" bIns="35718"/>
          <a:lstStyle>
            <a:lvl1pPr defTabSz="410765">
              <a:defRPr sz="4200">
                <a:solidFill>
                  <a:srgbClr val="528D4D"/>
                </a:solidFill>
                <a:latin typeface="Marker Felt"/>
                <a:ea typeface="Marker Felt"/>
                <a:cs typeface="Marker Felt"/>
                <a:sym typeface="Marker Felt"/>
              </a:defRPr>
            </a:lvl1pPr>
          </a:lstStyle>
          <a:p>
            <a:r>
              <a:t>Title Text</a:t>
            </a:r>
          </a:p>
        </p:txBody>
      </p:sp>
      <p:sp>
        <p:nvSpPr>
          <p:cNvPr id="199" name="Body Level One…"/>
          <p:cNvSpPr txBox="1">
            <a:spLocks noGrp="1"/>
          </p:cNvSpPr>
          <p:nvPr>
            <p:ph type="body" sz="half" idx="1"/>
          </p:nvPr>
        </p:nvSpPr>
        <p:spPr>
          <a:xfrm>
            <a:off x="892968" y="2089546"/>
            <a:ext cx="3482579" cy="4107658"/>
          </a:xfrm>
          <a:prstGeom prst="rect">
            <a:avLst/>
          </a:prstGeom>
        </p:spPr>
        <p:txBody>
          <a:bodyPr lIns="35718" tIns="35718" rIns="35718" bIns="35718" anchor="ctr"/>
          <a:lstStyle>
            <a:lvl1pPr marL="236764" indent="-236764" defTabSz="410765">
              <a:spcBef>
                <a:spcPts val="2100"/>
              </a:spcBef>
              <a:buSzPct val="50000"/>
              <a:buBlip>
                <a:blip r:embed="rId5"/>
              </a:buBlip>
              <a:defRPr sz="1800">
                <a:solidFill>
                  <a:srgbClr val="006288"/>
                </a:solidFill>
                <a:latin typeface="Georgia"/>
                <a:ea typeface="Georgia"/>
                <a:cs typeface="Georgia"/>
                <a:sym typeface="Georgia"/>
              </a:defRPr>
            </a:lvl1pPr>
            <a:lvl2pPr marL="605064" indent="-236764" defTabSz="410765">
              <a:spcBef>
                <a:spcPts val="2100"/>
              </a:spcBef>
              <a:buSzPct val="50000"/>
              <a:buBlip>
                <a:blip r:embed="rId5"/>
              </a:buBlip>
              <a:defRPr sz="1800">
                <a:solidFill>
                  <a:srgbClr val="006288"/>
                </a:solidFill>
                <a:latin typeface="Georgia"/>
                <a:ea typeface="Georgia"/>
                <a:cs typeface="Georgia"/>
                <a:sym typeface="Georgia"/>
              </a:defRPr>
            </a:lvl2pPr>
            <a:lvl3pPr marL="973364" indent="-236764" defTabSz="410765">
              <a:spcBef>
                <a:spcPts val="2100"/>
              </a:spcBef>
              <a:buSzPct val="50000"/>
              <a:buBlip>
                <a:blip r:embed="rId5"/>
              </a:buBlip>
              <a:defRPr sz="1800">
                <a:solidFill>
                  <a:srgbClr val="006288"/>
                </a:solidFill>
                <a:latin typeface="Georgia"/>
                <a:ea typeface="Georgia"/>
                <a:cs typeface="Georgia"/>
                <a:sym typeface="Georgia"/>
              </a:defRPr>
            </a:lvl3pPr>
            <a:lvl4pPr marL="1341664" indent="-236764" defTabSz="410765">
              <a:spcBef>
                <a:spcPts val="2100"/>
              </a:spcBef>
              <a:buSzPct val="50000"/>
              <a:buBlip>
                <a:blip r:embed="rId5"/>
              </a:buBlip>
              <a:defRPr sz="1800">
                <a:solidFill>
                  <a:srgbClr val="006288"/>
                </a:solidFill>
                <a:latin typeface="Georgia"/>
                <a:ea typeface="Georgia"/>
                <a:cs typeface="Georgia"/>
                <a:sym typeface="Georgia"/>
              </a:defRPr>
            </a:lvl4pPr>
            <a:lvl5pPr marL="1709964" indent="-236764" defTabSz="410765">
              <a:spcBef>
                <a:spcPts val="2100"/>
              </a:spcBef>
              <a:buSzPct val="50000"/>
              <a:buBlip>
                <a:blip r:embed="rId5"/>
              </a:buBlip>
              <a:defRPr sz="1800">
                <a:solidFill>
                  <a:srgbClr val="006288"/>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sp>
        <p:nvSpPr>
          <p:cNvPr id="200" name="Slide Number"/>
          <p:cNvSpPr txBox="1">
            <a:spLocks noGrp="1"/>
          </p:cNvSpPr>
          <p:nvPr>
            <p:ph type="sldNum" sz="quarter" idx="2"/>
          </p:nvPr>
        </p:nvSpPr>
        <p:spPr>
          <a:xfrm>
            <a:off x="4424120" y="6536531"/>
            <a:ext cx="286830" cy="261938"/>
          </a:xfrm>
          <a:prstGeom prst="rect">
            <a:avLst/>
          </a:prstGeom>
        </p:spPr>
        <p:txBody>
          <a:bodyPr lIns="35718" tIns="35718" rIns="35718" bIns="35718" anchor="t"/>
          <a:lstStyle>
            <a:lvl1pPr algn="ctr" defTabSz="410765">
              <a:defRPr sz="1400">
                <a:solidFill>
                  <a:srgbClr val="006288"/>
                </a:solidFill>
                <a:latin typeface="Marker Felt"/>
                <a:ea typeface="Marker Felt"/>
                <a:cs typeface="Marker Felt"/>
                <a:sym typeface="Marker Felt"/>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content, photo">
    <p:spTree>
      <p:nvGrpSpPr>
        <p:cNvPr id="1" name=""/>
        <p:cNvGrpSpPr/>
        <p:nvPr/>
      </p:nvGrpSpPr>
      <p:grpSpPr>
        <a:xfrm>
          <a:off x="0" y="0"/>
          <a:ext cx="0" cy="0"/>
          <a:chOff x="0" y="0"/>
          <a:chExt cx="0" cy="0"/>
        </a:xfrm>
      </p:grpSpPr>
      <p:sp>
        <p:nvSpPr>
          <p:cNvPr id="207" name="Body Level One…"/>
          <p:cNvSpPr txBox="1">
            <a:spLocks noGrp="1"/>
          </p:cNvSpPr>
          <p:nvPr>
            <p:ph type="body" sz="half" idx="1"/>
          </p:nvPr>
        </p:nvSpPr>
        <p:spPr>
          <a:xfrm>
            <a:off x="457199" y="1600200"/>
            <a:ext cx="4724401" cy="4419600"/>
          </a:xfrm>
          <a:prstGeom prst="rect">
            <a:avLst/>
          </a:prstGeom>
        </p:spPr>
        <p:txBody>
          <a:bodyPr/>
          <a:lstStyle>
            <a:lvl1pPr marL="342900" indent="-342900">
              <a:defRPr sz="3000"/>
            </a:lvl1pPr>
            <a:lvl2pPr marL="814387" indent="-357187">
              <a:defRPr sz="3000"/>
            </a:lvl2pPr>
            <a:lvl3pPr marL="1200150" indent="-285750">
              <a:defRPr sz="3000"/>
            </a:lvl3pPr>
            <a:lvl4pPr marL="1714500" indent="-342900">
              <a:defRPr sz="3000"/>
            </a:lvl4pPr>
            <a:lvl5pPr marL="2171700" indent="-342900">
              <a:defRPr sz="3000"/>
            </a:lvl5pPr>
          </a:lstStyle>
          <a:p>
            <a:r>
              <a:t>Body Level One</a:t>
            </a:r>
          </a:p>
          <a:p>
            <a:pPr lvl="1"/>
            <a:r>
              <a:t>Body Level Two</a:t>
            </a:r>
          </a:p>
          <a:p>
            <a:pPr lvl="2"/>
            <a:r>
              <a:t>Body Level Three</a:t>
            </a:r>
          </a:p>
          <a:p>
            <a:pPr lvl="3"/>
            <a:r>
              <a:t>Body Level Four</a:t>
            </a:r>
          </a:p>
          <a:p>
            <a:pPr lvl="4"/>
            <a:r>
              <a:t>Body Level Five</a:t>
            </a:r>
          </a:p>
        </p:txBody>
      </p:sp>
      <p:sp>
        <p:nvSpPr>
          <p:cNvPr id="208" name="Slide Number"/>
          <p:cNvSpPr txBox="1">
            <a:spLocks noGrp="1"/>
          </p:cNvSpPr>
          <p:nvPr>
            <p:ph type="sldNum" sz="quarter" idx="2"/>
          </p:nvPr>
        </p:nvSpPr>
        <p:spPr>
          <a:xfrm>
            <a:off x="8441050" y="6410642"/>
            <a:ext cx="245751" cy="256541"/>
          </a:xfrm>
          <a:prstGeom prst="rect">
            <a:avLst/>
          </a:prstGeom>
        </p:spPr>
        <p:txBody>
          <a:bodyPr/>
          <a:lstStyle>
            <a:lvl1pPr>
              <a:defRPr sz="1100"/>
            </a:lvl1pPr>
          </a:lstStyle>
          <a:p>
            <a:fld id="{86CB4B4D-7CA3-9044-876B-883B54F8677D}" type="slidenum">
              <a:t>‹#›</a:t>
            </a:fld>
            <a:endParaRPr/>
          </a:p>
        </p:txBody>
      </p:sp>
      <p:sp>
        <p:nvSpPr>
          <p:cNvPr id="209" name="Picture Placeholder 9"/>
          <p:cNvSpPr>
            <a:spLocks noGrp="1"/>
          </p:cNvSpPr>
          <p:nvPr>
            <p:ph type="pic" sz="quarter" idx="13"/>
          </p:nvPr>
        </p:nvSpPr>
        <p:spPr>
          <a:xfrm>
            <a:off x="5486400" y="1600200"/>
            <a:ext cx="2743201" cy="2514600"/>
          </a:xfrm>
          <a:prstGeom prst="rect">
            <a:avLst/>
          </a:prstGeom>
        </p:spPr>
        <p:txBody>
          <a:bodyPr lIns="91439" rIns="91439">
            <a:noAutofit/>
          </a:bodyPr>
          <a:lstStyle/>
          <a:p>
            <a:endParaRPr/>
          </a:p>
        </p:txBody>
      </p:sp>
      <p:sp>
        <p:nvSpPr>
          <p:cNvPr id="210" name="Title Text"/>
          <p:cNvSpPr txBox="1">
            <a:spLocks noGrp="1"/>
          </p:cNvSpPr>
          <p:nvPr>
            <p:ph type="title"/>
          </p:nvPr>
        </p:nvSpPr>
        <p:spPr>
          <a:xfrm>
            <a:off x="457199" y="274637"/>
            <a:ext cx="8229601" cy="1143001"/>
          </a:xfrm>
          <a:prstGeom prst="rect">
            <a:avLst/>
          </a:prstGeom>
          <a:noFill/>
        </p:spPr>
        <p:txBody>
          <a:bodyPr/>
          <a:lstStyle>
            <a:lvl1pPr>
              <a:defRPr sz="4200"/>
            </a:lvl1pPr>
          </a:lstStyle>
          <a:p>
            <a:r>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2" name="Picture 6" descr="Picture 6"/>
          <p:cNvPicPr>
            <a:picLocks noChangeAspect="1"/>
          </p:cNvPicPr>
          <p:nvPr/>
        </p:nvPicPr>
        <p:blipFill>
          <a:blip r:embed="rId2"/>
          <a:stretch>
            <a:fillRect/>
          </a:stretch>
        </p:blipFill>
        <p:spPr>
          <a:xfrm>
            <a:off x="1600200" y="5715000"/>
            <a:ext cx="5766816" cy="786384"/>
          </a:xfrm>
          <a:prstGeom prst="rect">
            <a:avLst/>
          </a:prstGeom>
          <a:ln w="12700">
            <a:miter lim="400000"/>
          </a:ln>
        </p:spPr>
      </p:pic>
      <p:sp>
        <p:nvSpPr>
          <p:cNvPr id="23"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24" name="Body Level One…"/>
          <p:cNvSpPr txBox="1">
            <a:spLocks noGrp="1"/>
          </p:cNvSpPr>
          <p:nvPr>
            <p:ph type="body" idx="1"/>
          </p:nvPr>
        </p:nvSpPr>
        <p:spPr>
          <a:xfrm>
            <a:off x="457200" y="1600200"/>
            <a:ext cx="8229600" cy="3810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32" name="Picture 6" descr="Picture 6"/>
          <p:cNvPicPr>
            <a:picLocks noChangeAspect="1"/>
          </p:cNvPicPr>
          <p:nvPr/>
        </p:nvPicPr>
        <p:blipFill>
          <a:blip r:embed="rId2"/>
          <a:stretch>
            <a:fillRect/>
          </a:stretch>
        </p:blipFill>
        <p:spPr>
          <a:xfrm>
            <a:off x="1600200" y="5715000"/>
            <a:ext cx="5766816" cy="786384"/>
          </a:xfrm>
          <a:prstGeom prst="rect">
            <a:avLst/>
          </a:prstGeom>
          <a:ln w="12700">
            <a:miter lim="400000"/>
          </a:ln>
        </p:spPr>
      </p:pic>
      <p:sp>
        <p:nvSpPr>
          <p:cNvPr id="33" name="Body Level One…"/>
          <p:cNvSpPr txBox="1">
            <a:spLocks noGrp="1"/>
          </p:cNvSpPr>
          <p:nvPr>
            <p:ph type="body" sz="half" idx="1"/>
          </p:nvPr>
        </p:nvSpPr>
        <p:spPr>
          <a:xfrm>
            <a:off x="457200" y="1600200"/>
            <a:ext cx="4724400" cy="4191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6" name="Picture Placeholder 9"/>
          <p:cNvSpPr>
            <a:spLocks noGrp="1"/>
          </p:cNvSpPr>
          <p:nvPr>
            <p:ph type="pic" sz="quarter" idx="13"/>
          </p:nvPr>
        </p:nvSpPr>
        <p:spPr>
          <a:xfrm>
            <a:off x="5486400" y="1600200"/>
            <a:ext cx="2743200" cy="2514600"/>
          </a:xfrm>
          <a:prstGeom prst="rect">
            <a:avLst/>
          </a:prstGeom>
        </p:spPr>
        <p:txBody>
          <a:bodyPr lIns="91439" rIns="91439">
            <a:noAutofit/>
          </a:bodyPr>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pic>
        <p:nvPicPr>
          <p:cNvPr id="43" name="Picture 6" descr="Picture 6"/>
          <p:cNvPicPr>
            <a:picLocks noChangeAspect="1"/>
          </p:cNvPicPr>
          <p:nvPr/>
        </p:nvPicPr>
        <p:blipFill>
          <a:blip r:embed="rId2"/>
          <a:stretch>
            <a:fillRect/>
          </a:stretch>
        </p:blipFill>
        <p:spPr>
          <a:xfrm>
            <a:off x="1600200" y="5715000"/>
            <a:ext cx="5766816" cy="786384"/>
          </a:xfrm>
          <a:prstGeom prst="rect">
            <a:avLst/>
          </a:prstGeom>
          <a:ln w="12700">
            <a:miter lim="400000"/>
          </a:ln>
        </p:spPr>
      </p:pic>
      <p:sp>
        <p:nvSpPr>
          <p:cNvPr id="44" name="Title Text"/>
          <p:cNvSpPr txBox="1">
            <a:spLocks noGrp="1"/>
          </p:cNvSpPr>
          <p:nvPr>
            <p:ph type="title"/>
          </p:nvPr>
        </p:nvSpPr>
        <p:spPr>
          <a:prstGeom prst="rect">
            <a:avLst/>
          </a:prstGeom>
          <a:noFill/>
        </p:spPr>
        <p:txBody>
          <a:bodyPr/>
          <a:lstStyle/>
          <a:p>
            <a:r>
              <a:t>Title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6" name="Body Level One…"/>
          <p:cNvSpPr txBox="1">
            <a:spLocks noGrp="1"/>
          </p:cNvSpPr>
          <p:nvPr>
            <p:ph type="body" sz="half" idx="1"/>
          </p:nvPr>
        </p:nvSpPr>
        <p:spPr>
          <a:xfrm>
            <a:off x="685800" y="2057400"/>
            <a:ext cx="7772400" cy="31242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53" name="TextBox 7"/>
          <p:cNvSpPr txBox="1"/>
          <p:nvPr/>
        </p:nvSpPr>
        <p:spPr>
          <a:xfrm>
            <a:off x="2667000" y="6172200"/>
            <a:ext cx="4191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chemeClr val="accent1"/>
                </a:solidFill>
              </a:defRPr>
            </a:lvl1pPr>
          </a:lstStyle>
          <a:p>
            <a:r>
              <a:t>UC Master Gardeners of Placer County</a:t>
            </a:r>
          </a:p>
        </p:txBody>
      </p:sp>
      <p:pic>
        <p:nvPicPr>
          <p:cNvPr id="54" name="Picture 8" descr="Picture 8"/>
          <p:cNvPicPr>
            <a:picLocks noChangeAspect="1"/>
          </p:cNvPicPr>
          <p:nvPr/>
        </p:nvPicPr>
        <p:blipFill>
          <a:blip r:embed="rId2"/>
          <a:stretch>
            <a:fillRect/>
          </a:stretch>
        </p:blipFill>
        <p:spPr>
          <a:xfrm>
            <a:off x="2148839" y="6099047"/>
            <a:ext cx="546653" cy="502921"/>
          </a:xfrm>
          <a:prstGeom prst="rect">
            <a:avLst/>
          </a:prstGeom>
          <a:ln w="12700">
            <a:miter lim="400000"/>
          </a:ln>
        </p:spPr>
      </p:pic>
      <p:sp>
        <p:nvSpPr>
          <p:cNvPr id="55"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56" name="Body Level One…"/>
          <p:cNvSpPr txBox="1">
            <a:spLocks noGrp="1"/>
          </p:cNvSpPr>
          <p:nvPr>
            <p:ph type="body" idx="1"/>
          </p:nvPr>
        </p:nvSpPr>
        <p:spPr>
          <a:xfrm>
            <a:off x="457200" y="1600200"/>
            <a:ext cx="8229600" cy="40386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content, photo">
    <p:spTree>
      <p:nvGrpSpPr>
        <p:cNvPr id="1" name=""/>
        <p:cNvGrpSpPr/>
        <p:nvPr/>
      </p:nvGrpSpPr>
      <p:grpSpPr>
        <a:xfrm>
          <a:off x="0" y="0"/>
          <a:ext cx="0" cy="0"/>
          <a:chOff x="0" y="0"/>
          <a:chExt cx="0" cy="0"/>
        </a:xfrm>
      </p:grpSpPr>
      <p:sp>
        <p:nvSpPr>
          <p:cNvPr id="64" name="TextBox 7"/>
          <p:cNvSpPr txBox="1"/>
          <p:nvPr/>
        </p:nvSpPr>
        <p:spPr>
          <a:xfrm>
            <a:off x="2667000" y="6172200"/>
            <a:ext cx="4191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chemeClr val="accent1"/>
                </a:solidFill>
              </a:defRPr>
            </a:lvl1pPr>
          </a:lstStyle>
          <a:p>
            <a:r>
              <a:t>UC Master Gardeners of Placer County</a:t>
            </a:r>
          </a:p>
        </p:txBody>
      </p:sp>
      <p:pic>
        <p:nvPicPr>
          <p:cNvPr id="65" name="Picture 8" descr="Picture 8"/>
          <p:cNvPicPr>
            <a:picLocks noChangeAspect="1"/>
          </p:cNvPicPr>
          <p:nvPr/>
        </p:nvPicPr>
        <p:blipFill>
          <a:blip r:embed="rId2"/>
          <a:stretch>
            <a:fillRect/>
          </a:stretch>
        </p:blipFill>
        <p:spPr>
          <a:xfrm>
            <a:off x="2148839" y="6099047"/>
            <a:ext cx="546653" cy="502921"/>
          </a:xfrm>
          <a:prstGeom prst="rect">
            <a:avLst/>
          </a:prstGeom>
          <a:ln w="12700">
            <a:miter lim="400000"/>
          </a:ln>
        </p:spPr>
      </p:pic>
      <p:sp>
        <p:nvSpPr>
          <p:cNvPr id="66" name="Body Level One…"/>
          <p:cNvSpPr txBox="1">
            <a:spLocks noGrp="1"/>
          </p:cNvSpPr>
          <p:nvPr>
            <p:ph type="body" sz="half" idx="1"/>
          </p:nvPr>
        </p:nvSpPr>
        <p:spPr>
          <a:xfrm>
            <a:off x="457200" y="16002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8" name="Picture Placeholder 9"/>
          <p:cNvSpPr>
            <a:spLocks noGrp="1"/>
          </p:cNvSpPr>
          <p:nvPr>
            <p:ph type="pic" sz="quarter" idx="13"/>
          </p:nvPr>
        </p:nvSpPr>
        <p:spPr>
          <a:xfrm>
            <a:off x="5486400" y="1600200"/>
            <a:ext cx="2743200" cy="2514600"/>
          </a:xfrm>
          <a:prstGeom prst="rect">
            <a:avLst/>
          </a:prstGeom>
        </p:spPr>
        <p:txBody>
          <a:bodyPr lIns="91439" rIns="91439">
            <a:noAutofit/>
          </a:bodyPr>
          <a:lstStyle/>
          <a:p>
            <a:endParaRPr/>
          </a:p>
        </p:txBody>
      </p:sp>
      <p:sp>
        <p:nvSpPr>
          <p:cNvPr id="69" name="Title Text"/>
          <p:cNvSpPr txBox="1">
            <a:spLocks noGrp="1"/>
          </p:cNvSpPr>
          <p:nvPr>
            <p:ph type="title"/>
          </p:nvPr>
        </p:nvSpPr>
        <p:spPr>
          <a:xfrm>
            <a:off x="457200" y="274638"/>
            <a:ext cx="8229600" cy="1143001"/>
          </a:xfrm>
          <a:prstGeom prst="rect">
            <a:avLst/>
          </a:prstGeom>
          <a:noFill/>
        </p:spPr>
        <p:txBody>
          <a:bodyPr/>
          <a:lstStyle/>
          <a:p>
            <a:r>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ntent and photo">
    <p:spTree>
      <p:nvGrpSpPr>
        <p:cNvPr id="1" name=""/>
        <p:cNvGrpSpPr/>
        <p:nvPr/>
      </p:nvGrpSpPr>
      <p:grpSpPr>
        <a:xfrm>
          <a:off x="0" y="0"/>
          <a:ext cx="0" cy="0"/>
          <a:chOff x="0" y="0"/>
          <a:chExt cx="0" cy="0"/>
        </a:xfrm>
      </p:grpSpPr>
      <p:sp>
        <p:nvSpPr>
          <p:cNvPr id="76" name="TextBox 7"/>
          <p:cNvSpPr txBox="1"/>
          <p:nvPr/>
        </p:nvSpPr>
        <p:spPr>
          <a:xfrm>
            <a:off x="2667000" y="6172200"/>
            <a:ext cx="4191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chemeClr val="accent1"/>
                </a:solidFill>
              </a:defRPr>
            </a:lvl1pPr>
          </a:lstStyle>
          <a:p>
            <a:r>
              <a:t>UC Master Gardeners of Placer County</a:t>
            </a:r>
          </a:p>
        </p:txBody>
      </p:sp>
      <p:pic>
        <p:nvPicPr>
          <p:cNvPr id="77" name="Picture 8" descr="Picture 8"/>
          <p:cNvPicPr>
            <a:picLocks noChangeAspect="1"/>
          </p:cNvPicPr>
          <p:nvPr/>
        </p:nvPicPr>
        <p:blipFill>
          <a:blip r:embed="rId2"/>
          <a:stretch>
            <a:fillRect/>
          </a:stretch>
        </p:blipFill>
        <p:spPr>
          <a:xfrm>
            <a:off x="2148839" y="6099047"/>
            <a:ext cx="546653" cy="502921"/>
          </a:xfrm>
          <a:prstGeom prst="rect">
            <a:avLst/>
          </a:prstGeom>
          <a:ln w="12700">
            <a:miter lim="400000"/>
          </a:ln>
        </p:spPr>
      </p:pic>
      <p:sp>
        <p:nvSpPr>
          <p:cNvPr id="78" name="Body Level One…"/>
          <p:cNvSpPr txBox="1">
            <a:spLocks noGrp="1"/>
          </p:cNvSpPr>
          <p:nvPr>
            <p:ph type="body" sz="half" idx="1"/>
          </p:nvPr>
        </p:nvSpPr>
        <p:spPr>
          <a:xfrm>
            <a:off x="457200" y="6858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0" name="Picture Placeholder 9"/>
          <p:cNvSpPr>
            <a:spLocks noGrp="1"/>
          </p:cNvSpPr>
          <p:nvPr>
            <p:ph type="pic" sz="quarter" idx="13"/>
          </p:nvPr>
        </p:nvSpPr>
        <p:spPr>
          <a:xfrm>
            <a:off x="5486400" y="685800"/>
            <a:ext cx="2743200" cy="2514600"/>
          </a:xfrm>
          <a:prstGeom prst="rect">
            <a:avLst/>
          </a:prstGeom>
        </p:spPr>
        <p:txBody>
          <a:bodyPr lIns="91439" rIns="9143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subtitle, content">
    <p:spTree>
      <p:nvGrpSpPr>
        <p:cNvPr id="1" name=""/>
        <p:cNvGrpSpPr/>
        <p:nvPr/>
      </p:nvGrpSpPr>
      <p:grpSpPr>
        <a:xfrm>
          <a:off x="0" y="0"/>
          <a:ext cx="0" cy="0"/>
          <a:chOff x="0" y="0"/>
          <a:chExt cx="0" cy="0"/>
        </a:xfrm>
      </p:grpSpPr>
      <p:sp>
        <p:nvSpPr>
          <p:cNvPr id="87" name="TextBox 7"/>
          <p:cNvSpPr txBox="1"/>
          <p:nvPr/>
        </p:nvSpPr>
        <p:spPr>
          <a:xfrm>
            <a:off x="2667000" y="6172200"/>
            <a:ext cx="4191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chemeClr val="accent1"/>
                </a:solidFill>
              </a:defRPr>
            </a:lvl1pPr>
          </a:lstStyle>
          <a:p>
            <a:r>
              <a:t>UC Master Gardeners of Placer County</a:t>
            </a:r>
          </a:p>
        </p:txBody>
      </p:sp>
      <p:pic>
        <p:nvPicPr>
          <p:cNvPr id="88" name="Picture 8" descr="Picture 8"/>
          <p:cNvPicPr>
            <a:picLocks noChangeAspect="1"/>
          </p:cNvPicPr>
          <p:nvPr/>
        </p:nvPicPr>
        <p:blipFill>
          <a:blip r:embed="rId2"/>
          <a:stretch>
            <a:fillRect/>
          </a:stretch>
        </p:blipFill>
        <p:spPr>
          <a:xfrm>
            <a:off x="2148839" y="6099047"/>
            <a:ext cx="546653" cy="502921"/>
          </a:xfrm>
          <a:prstGeom prst="rect">
            <a:avLst/>
          </a:prstGeom>
          <a:ln w="12700">
            <a:miter lim="400000"/>
          </a:ln>
        </p:spPr>
      </p:pic>
      <p:sp>
        <p:nvSpPr>
          <p:cNvPr id="89"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90" name="Body Level One…"/>
          <p:cNvSpPr txBox="1">
            <a:spLocks noGrp="1"/>
          </p:cNvSpPr>
          <p:nvPr>
            <p:ph type="body" sz="quarter" idx="1"/>
          </p:nvPr>
        </p:nvSpPr>
        <p:spPr>
          <a:xfrm>
            <a:off x="457200" y="1535112"/>
            <a:ext cx="8229600" cy="639763"/>
          </a:xfrm>
          <a:prstGeom prst="rect">
            <a:avLst/>
          </a:prstGeom>
        </p:spPr>
        <p:txBody>
          <a:bodyPr anchor="b"/>
          <a:lstStyle>
            <a:lvl1pPr marL="0" indent="0" algn="ctr">
              <a:defRPr>
                <a:solidFill>
                  <a:schemeClr val="accent2"/>
                </a:solidFill>
              </a:defRPr>
            </a:lvl1pPr>
            <a:lvl2pPr marL="0" indent="457200" algn="ctr">
              <a:buSzTx/>
              <a:buNone/>
              <a:defRPr>
                <a:solidFill>
                  <a:schemeClr val="accent2"/>
                </a:solidFill>
              </a:defRPr>
            </a:lvl2pPr>
            <a:lvl3pPr marL="0" indent="914400" algn="ctr">
              <a:buSzTx/>
              <a:buNone/>
              <a:defRPr>
                <a:solidFill>
                  <a:schemeClr val="accent2"/>
                </a:solidFill>
              </a:defRPr>
            </a:lvl3pPr>
            <a:lvl4pPr marL="0" indent="1371600" algn="ctr">
              <a:buSzTx/>
              <a:buNone/>
              <a:defRPr>
                <a:solidFill>
                  <a:schemeClr val="accent2"/>
                </a:solidFill>
              </a:defRPr>
            </a:lvl4pPr>
            <a:lvl5pPr marL="0" indent="1828800" algn="ctr">
              <a:buSzTx/>
              <a:buNone/>
              <a:defRPr>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98" name="TextBox 7"/>
          <p:cNvSpPr txBox="1"/>
          <p:nvPr/>
        </p:nvSpPr>
        <p:spPr>
          <a:xfrm>
            <a:off x="2667000" y="6172200"/>
            <a:ext cx="4191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chemeClr val="accent1"/>
                </a:solidFill>
              </a:defRPr>
            </a:lvl1pPr>
          </a:lstStyle>
          <a:p>
            <a:r>
              <a:t>UC Master Gardeners of Placer County</a:t>
            </a:r>
          </a:p>
        </p:txBody>
      </p:sp>
      <p:pic>
        <p:nvPicPr>
          <p:cNvPr id="99" name="Picture 8" descr="Picture 8"/>
          <p:cNvPicPr>
            <a:picLocks noChangeAspect="1"/>
          </p:cNvPicPr>
          <p:nvPr/>
        </p:nvPicPr>
        <p:blipFill>
          <a:blip r:embed="rId2"/>
          <a:stretch>
            <a:fillRect/>
          </a:stretch>
        </p:blipFill>
        <p:spPr>
          <a:xfrm>
            <a:off x="2148839" y="6099047"/>
            <a:ext cx="546653" cy="502921"/>
          </a:xfrm>
          <a:prstGeom prst="rect">
            <a:avLst/>
          </a:prstGeom>
          <a:ln w="12700">
            <a:miter lim="400000"/>
          </a:ln>
        </p:spPr>
      </p:pic>
      <p:sp>
        <p:nvSpPr>
          <p:cNvPr id="100" name="Title Text"/>
          <p:cNvSpPr txBox="1">
            <a:spLocks noGrp="1"/>
          </p:cNvSpPr>
          <p:nvPr>
            <p:ph type="title"/>
          </p:nvPr>
        </p:nvSpPr>
        <p:spPr>
          <a:xfrm>
            <a:off x="1792288" y="4800600"/>
            <a:ext cx="5486401" cy="566738"/>
          </a:xfrm>
          <a:prstGeom prst="rect">
            <a:avLst/>
          </a:prstGeom>
          <a:noFill/>
        </p:spPr>
        <p:txBody>
          <a:bodyPr anchor="b"/>
          <a:lstStyle>
            <a:lvl1pPr>
              <a:defRPr sz="2000" b="1"/>
            </a:lvl1pPr>
          </a:lstStyle>
          <a:p>
            <a:r>
              <a:t>Title Text</a:t>
            </a:r>
          </a:p>
        </p:txBody>
      </p:sp>
      <p:sp>
        <p:nvSpPr>
          <p:cNvPr id="101"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02" name="Body Level One…"/>
          <p:cNvSpPr txBox="1">
            <a:spLocks noGrp="1"/>
          </p:cNvSpPr>
          <p:nvPr>
            <p:ph type="body" sz="quarter" idx="1"/>
          </p:nvPr>
        </p:nvSpPr>
        <p:spPr>
          <a:xfrm>
            <a:off x="1792288" y="5367337"/>
            <a:ext cx="5486401" cy="576263"/>
          </a:xfrm>
          <a:prstGeom prst="rect">
            <a:avLst/>
          </a:prstGeom>
        </p:spPr>
        <p:txBody>
          <a:bodyPr/>
          <a:lstStyle>
            <a:lvl1pPr marL="0" indent="0">
              <a:spcBef>
                <a:spcPts val="300"/>
              </a:spcBef>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E4B5">
            <a:alpha val="94902"/>
          </a:srgbClr>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21"/>
          <a:stretch>
            <a:fillRect/>
          </a:stretch>
        </p:blipFill>
        <p:spPr>
          <a:xfrm>
            <a:off x="1600200" y="5715000"/>
            <a:ext cx="5766816" cy="786384"/>
          </a:xfrm>
          <a:prstGeom prst="rect">
            <a:avLst/>
          </a:prstGeom>
          <a:ln w="12700">
            <a:miter lim="400000"/>
          </a:ln>
        </p:spPr>
      </p:pic>
      <p:sp>
        <p:nvSpPr>
          <p:cNvPr id="3" name="Title Text"/>
          <p:cNvSpPr txBox="1">
            <a:spLocks noGrp="1"/>
          </p:cNvSpPr>
          <p:nvPr>
            <p:ph type="title"/>
          </p:nvPr>
        </p:nvSpPr>
        <p:spPr>
          <a:xfrm>
            <a:off x="685800" y="685800"/>
            <a:ext cx="7772400" cy="1143000"/>
          </a:xfrm>
          <a:prstGeom prst="rect">
            <a:avLst/>
          </a:prstGeom>
          <a:solidFill>
            <a:srgbClr val="C0E4B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4" name="Slide Number"/>
          <p:cNvSpPr txBox="1">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
        <p:nvSpPr>
          <p:cNvPr id="5" name="TextBox 18"/>
          <p:cNvSpPr txBox="1"/>
          <p:nvPr/>
        </p:nvSpPr>
        <p:spPr>
          <a:xfrm>
            <a:off x="762000" y="4343400"/>
            <a:ext cx="7620000" cy="1031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a:solidFill>
                  <a:schemeClr val="accent1"/>
                </a:solidFill>
              </a:defRPr>
            </a:pPr>
            <a:r>
              <a:t>Presented by </a:t>
            </a:r>
          </a:p>
          <a:p>
            <a:pPr algn="ctr">
              <a:defRPr sz="3200">
                <a:solidFill>
                  <a:schemeClr val="accent1"/>
                </a:solidFill>
              </a:defRPr>
            </a:pPr>
            <a:r>
              <a:t>UC Master Gardeners of Placer County</a:t>
            </a:r>
          </a:p>
        </p:txBody>
      </p:sp>
      <p:sp>
        <p:nvSpPr>
          <p:cNvPr id="6"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Tx/>
        <a:buFontTx/>
        <a:buNone/>
        <a:tabLst/>
        <a:defRPr sz="3200" b="0" i="0" u="none" strike="noStrike" cap="none" spc="0" baseline="0">
          <a:ln>
            <a:noFill/>
          </a:ln>
          <a:solidFill>
            <a:srgbClr val="194687"/>
          </a:solidFill>
          <a:uFillTx/>
          <a:latin typeface="+mj-lt"/>
          <a:ea typeface="+mj-ea"/>
          <a:cs typeface="+mj-cs"/>
          <a:sym typeface="Calibri"/>
        </a:defRPr>
      </a:lvl1pPr>
      <a:lvl2pPr marL="838200" marR="0" indent="-3810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1.tif"/><Relationship Id="rId4" Type="http://schemas.openxmlformats.org/officeDocument/2006/relationships/image" Target="../media/image10.tif"/></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9.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3.tif"/></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42.jpe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48.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51.jpeg"/><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hyperlink" Target="http://mamba.bio.uci.edu/~pjbryant/biodiv/lepidopt/pieridae/dogfacm.htm" TargetMode="External"/><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76.tif"/><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79.jpeg"/><Relationship Id="rId4" Type="http://schemas.openxmlformats.org/officeDocument/2006/relationships/image" Target="../media/image78.jpeg"/></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82.jpeg"/><Relationship Id="rId4" Type="http://schemas.openxmlformats.org/officeDocument/2006/relationships/image" Target="../media/image81.jpeg"/></Relationships>
</file>

<file path=ppt/slides/_rels/slide5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5.xml"/><Relationship Id="rId1" Type="http://schemas.openxmlformats.org/officeDocument/2006/relationships/slideLayout" Target="../slideLayouts/slideLayout16.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tif"/></Relationships>
</file>

<file path=ppt/slides/_rels/slide7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6.xml"/><Relationship Id="rId1" Type="http://schemas.openxmlformats.org/officeDocument/2006/relationships/slideLayout" Target="../slideLayouts/slideLayout16.xml"/><Relationship Id="rId5" Type="http://schemas.openxmlformats.org/officeDocument/2006/relationships/image" Target="../media/image105.jpeg"/><Relationship Id="rId4" Type="http://schemas.openxmlformats.org/officeDocument/2006/relationships/image" Target="../media/image104.jpeg"/></Relationships>
</file>

<file path=ppt/slides/_rels/slide7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lide Number"/>
          <p:cNvSpPr txBox="1">
            <a:spLocks noGrp="1"/>
          </p:cNvSpPr>
          <p:nvPr>
            <p:ph type="sldNum" sz="quarter" idx="2"/>
          </p:nvPr>
        </p:nvSpPr>
        <p:spPr>
          <a:xfrm>
            <a:off x="8505418" y="6404292"/>
            <a:ext cx="181382"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sp>
        <p:nvSpPr>
          <p:cNvPr id="220" name="What’s the Buzz?"/>
          <p:cNvSpPr txBox="1">
            <a:spLocks noGrp="1"/>
          </p:cNvSpPr>
          <p:nvPr>
            <p:ph type="title"/>
          </p:nvPr>
        </p:nvSpPr>
        <p:spPr>
          <a:prstGeom prst="rect">
            <a:avLst/>
          </a:prstGeom>
        </p:spPr>
        <p:txBody>
          <a:bodyPr/>
          <a:lstStyle>
            <a:lvl1pPr>
              <a:defRPr sz="4600" b="1">
                <a:solidFill>
                  <a:schemeClr val="accent1">
                    <a:satOff val="-4409"/>
                    <a:lumOff val="-10509"/>
                  </a:schemeClr>
                </a:solidFill>
              </a:defRPr>
            </a:lvl1pPr>
          </a:lstStyle>
          <a:p>
            <a:r>
              <a:t>What’s the Buzz?</a:t>
            </a:r>
          </a:p>
        </p:txBody>
      </p:sp>
      <p:sp>
        <p:nvSpPr>
          <p:cNvPr id="221" name="Presented by…"/>
          <p:cNvSpPr txBox="1"/>
          <p:nvPr/>
        </p:nvSpPr>
        <p:spPr>
          <a:xfrm>
            <a:off x="794587" y="4383140"/>
            <a:ext cx="7773193" cy="130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ctr" defTabSz="584200">
              <a:defRPr sz="3300" i="1">
                <a:solidFill>
                  <a:schemeClr val="accent1"/>
                </a:solidFill>
                <a:latin typeface="Georgia"/>
                <a:ea typeface="Georgia"/>
                <a:cs typeface="Georgia"/>
                <a:sym typeface="Georgia"/>
              </a:defRPr>
            </a:pPr>
            <a:r>
              <a:t>Presented by</a:t>
            </a:r>
          </a:p>
          <a:p>
            <a:pPr algn="ctr" defTabSz="584200">
              <a:defRPr sz="3300" i="1">
                <a:solidFill>
                  <a:schemeClr val="accent1"/>
                </a:solidFill>
                <a:latin typeface="Georgia"/>
                <a:ea typeface="Georgia"/>
                <a:cs typeface="Georgia"/>
                <a:sym typeface="Georgia"/>
              </a:defRPr>
            </a:pPr>
            <a:r>
              <a:t>Master Gardeners of Placer County</a:t>
            </a:r>
          </a:p>
        </p:txBody>
      </p:sp>
      <p:pic>
        <p:nvPicPr>
          <p:cNvPr id="222" name="pasted-image.tiff" descr="pasted-image.tiff"/>
          <p:cNvPicPr>
            <a:picLocks noChangeAspect="1"/>
          </p:cNvPicPr>
          <p:nvPr/>
        </p:nvPicPr>
        <p:blipFill>
          <a:blip r:embed="rId3"/>
          <a:stretch>
            <a:fillRect/>
          </a:stretch>
        </p:blipFill>
        <p:spPr>
          <a:xfrm>
            <a:off x="6836019" y="2077890"/>
            <a:ext cx="1871815" cy="2270074"/>
          </a:xfrm>
          <a:prstGeom prst="rect">
            <a:avLst/>
          </a:prstGeom>
          <a:ln w="12700">
            <a:miter lim="400000"/>
          </a:ln>
        </p:spPr>
      </p:pic>
      <p:pic>
        <p:nvPicPr>
          <p:cNvPr id="223" name="pasted-image.tiff" descr="pasted-image.tiff"/>
          <p:cNvPicPr>
            <a:picLocks noChangeAspect="1"/>
          </p:cNvPicPr>
          <p:nvPr/>
        </p:nvPicPr>
        <p:blipFill>
          <a:blip r:embed="rId4"/>
          <a:stretch>
            <a:fillRect/>
          </a:stretch>
        </p:blipFill>
        <p:spPr>
          <a:xfrm>
            <a:off x="654533" y="1929648"/>
            <a:ext cx="2090182" cy="2363358"/>
          </a:xfrm>
          <a:prstGeom prst="rect">
            <a:avLst/>
          </a:prstGeom>
          <a:ln w="12700">
            <a:miter lim="400000"/>
          </a:ln>
        </p:spPr>
      </p:pic>
      <p:pic>
        <p:nvPicPr>
          <p:cNvPr id="224" name="pasted-image.tiff" descr="pasted-image.tiff"/>
          <p:cNvPicPr>
            <a:picLocks noChangeAspect="1"/>
          </p:cNvPicPr>
          <p:nvPr/>
        </p:nvPicPr>
        <p:blipFill>
          <a:blip r:embed="rId5"/>
          <a:stretch>
            <a:fillRect/>
          </a:stretch>
        </p:blipFill>
        <p:spPr>
          <a:xfrm>
            <a:off x="3206114" y="2278120"/>
            <a:ext cx="3168506" cy="1543768"/>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291" name="Why Do We need Pollinators?"/>
          <p:cNvSpPr txBox="1"/>
          <p:nvPr/>
        </p:nvSpPr>
        <p:spPr>
          <a:xfrm>
            <a:off x="628774" y="465609"/>
            <a:ext cx="7886452" cy="1143001"/>
          </a:xfrm>
          <a:prstGeom prst="rect">
            <a:avLst/>
          </a:prstGeom>
          <a:gradFill>
            <a:gsLst>
              <a:gs pos="0">
                <a:schemeClr val="accent3">
                  <a:lumOff val="12401"/>
                </a:schemeClr>
              </a:gs>
              <a:gs pos="100000">
                <a:schemeClr val="accent3">
                  <a:lumOff val="24803"/>
                </a:schemeClr>
              </a:gs>
            </a:gsLst>
            <a:lin ang="16200000"/>
          </a:gradFill>
          <a:ln w="50800">
            <a:solidFill>
              <a:schemeClr val="accent3">
                <a:lumOff val="-10078"/>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3">
                    <a:lumOff val="-10078"/>
                  </a:schemeClr>
                </a:solidFill>
              </a:defRPr>
            </a:lvl1pPr>
          </a:lstStyle>
          <a:p>
            <a:r>
              <a:t>Why Do We need Pollinators?</a:t>
            </a:r>
          </a:p>
        </p:txBody>
      </p:sp>
      <p:pic>
        <p:nvPicPr>
          <p:cNvPr id="292" name="image21.jpeg" descr="image21.jpeg"/>
          <p:cNvPicPr>
            <a:picLocks noChangeAspect="1"/>
          </p:cNvPicPr>
          <p:nvPr/>
        </p:nvPicPr>
        <p:blipFill>
          <a:blip r:embed="rId3"/>
          <a:stretch>
            <a:fillRect/>
          </a:stretch>
        </p:blipFill>
        <p:spPr>
          <a:xfrm>
            <a:off x="2838561" y="1941599"/>
            <a:ext cx="3332934" cy="4463749"/>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Meet BOB"/>
          <p:cNvSpPr txBox="1">
            <a:spLocks noGrp="1"/>
          </p:cNvSpPr>
          <p:nvPr>
            <p:ph type="body" sz="quarter" idx="1"/>
          </p:nvPr>
        </p:nvSpPr>
        <p:spPr>
          <a:xfrm>
            <a:off x="2890095" y="1906559"/>
            <a:ext cx="3024881" cy="789946"/>
          </a:xfrm>
          <a:prstGeom prst="rect">
            <a:avLst/>
          </a:prstGeom>
          <a:solidFill>
            <a:schemeClr val="accent1">
              <a:lumOff val="23725"/>
            </a:schemeClr>
          </a:solidFill>
        </p:spPr>
        <p:txBody>
          <a:bodyPr/>
          <a:lstStyle>
            <a:lvl1pPr>
              <a:defRPr sz="4500" b="1">
                <a:solidFill>
                  <a:srgbClr val="000000"/>
                </a:solidFill>
              </a:defRPr>
            </a:lvl1pPr>
          </a:lstStyle>
          <a:p>
            <a:r>
              <a:t>Meet BOB</a:t>
            </a:r>
          </a:p>
        </p:txBody>
      </p:sp>
      <p:pic>
        <p:nvPicPr>
          <p:cNvPr id="297" name="50451.jpg" descr="50451.jpg"/>
          <p:cNvPicPr>
            <a:picLocks noChangeAspect="1"/>
          </p:cNvPicPr>
          <p:nvPr/>
        </p:nvPicPr>
        <p:blipFill>
          <a:blip r:embed="rId3"/>
          <a:stretch>
            <a:fillRect/>
          </a:stretch>
        </p:blipFill>
        <p:spPr>
          <a:xfrm>
            <a:off x="592969" y="2969055"/>
            <a:ext cx="2662797" cy="1589485"/>
          </a:xfrm>
          <a:prstGeom prst="rect">
            <a:avLst/>
          </a:prstGeom>
          <a:ln w="12700">
            <a:miter lim="400000"/>
          </a:ln>
        </p:spPr>
      </p:pic>
      <p:sp>
        <p:nvSpPr>
          <p:cNvPr id="29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pic>
        <p:nvPicPr>
          <p:cNvPr id="299" name="220px-Orchmason.jpg" descr="220px-Orchmason.jpg"/>
          <p:cNvPicPr>
            <a:picLocks noChangeAspect="1"/>
          </p:cNvPicPr>
          <p:nvPr/>
        </p:nvPicPr>
        <p:blipFill>
          <a:blip r:embed="rId4"/>
          <a:stretch>
            <a:fillRect/>
          </a:stretch>
        </p:blipFill>
        <p:spPr>
          <a:xfrm>
            <a:off x="3420269" y="4414830"/>
            <a:ext cx="1964533" cy="1696642"/>
          </a:xfrm>
          <a:prstGeom prst="rect">
            <a:avLst/>
          </a:prstGeom>
          <a:ln w="12700">
            <a:miter lim="400000"/>
          </a:ln>
        </p:spPr>
      </p:pic>
      <p:pic>
        <p:nvPicPr>
          <p:cNvPr id="300" name="Unknown.jpeg" descr="Unknown.jpeg"/>
          <p:cNvPicPr>
            <a:picLocks noChangeAspect="1"/>
          </p:cNvPicPr>
          <p:nvPr/>
        </p:nvPicPr>
        <p:blipFill>
          <a:blip r:embed="rId5"/>
          <a:stretch>
            <a:fillRect/>
          </a:stretch>
        </p:blipFill>
        <p:spPr>
          <a:xfrm>
            <a:off x="5549305" y="2897617"/>
            <a:ext cx="2312790" cy="1732361"/>
          </a:xfrm>
          <a:prstGeom prst="rect">
            <a:avLst/>
          </a:prstGeom>
          <a:ln w="12700">
            <a:miter lim="400000"/>
          </a:ln>
        </p:spPr>
      </p:pic>
      <p:sp>
        <p:nvSpPr>
          <p:cNvPr id="301" name="Why Do We need Pollinators?"/>
          <p:cNvSpPr txBox="1"/>
          <p:nvPr/>
        </p:nvSpPr>
        <p:spPr>
          <a:xfrm>
            <a:off x="628774" y="465609"/>
            <a:ext cx="7886452" cy="1143001"/>
          </a:xfrm>
          <a:prstGeom prst="rect">
            <a:avLst/>
          </a:prstGeom>
          <a:gradFill>
            <a:gsLst>
              <a:gs pos="0">
                <a:schemeClr val="accent3">
                  <a:lumOff val="12401"/>
                </a:schemeClr>
              </a:gs>
              <a:gs pos="100000">
                <a:schemeClr val="accent3">
                  <a:lumOff val="24803"/>
                </a:schemeClr>
              </a:gs>
            </a:gsLst>
            <a:lin ang="16200000"/>
          </a:gradFill>
          <a:ln w="50800">
            <a:solidFill>
              <a:schemeClr val="accent3">
                <a:lumOff val="-10078"/>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3">
                    <a:lumOff val="-10078"/>
                  </a:schemeClr>
                </a:solidFill>
              </a:defRPr>
            </a:lvl1pPr>
          </a:lstStyle>
          <a:p>
            <a:r>
              <a:t>Why Do We need Pollinators?</a:t>
            </a:r>
          </a:p>
        </p:txBody>
      </p:sp>
      <p:sp>
        <p:nvSpPr>
          <p:cNvPr id="302" name="Mrs. BOB!"/>
          <p:cNvSpPr txBox="1"/>
          <p:nvPr/>
        </p:nvSpPr>
        <p:spPr>
          <a:xfrm>
            <a:off x="5549305" y="4868178"/>
            <a:ext cx="3024880" cy="789946"/>
          </a:xfrm>
          <a:prstGeom prst="rect">
            <a:avLst/>
          </a:prstGeom>
          <a:solidFill>
            <a:schemeClr val="accent6">
              <a:lumOff val="2333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a:spcBef>
                <a:spcPts val="700"/>
              </a:spcBef>
              <a:defRPr sz="4500" b="1"/>
            </a:lvl1pPr>
          </a:lstStyle>
          <a:p>
            <a:r>
              <a:t>Mrs. BOB!</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pic>
        <p:nvPicPr>
          <p:cNvPr id="307" name="Image" descr="Image"/>
          <p:cNvPicPr>
            <a:picLocks noChangeAspect="1"/>
          </p:cNvPicPr>
          <p:nvPr/>
        </p:nvPicPr>
        <p:blipFill>
          <a:blip r:embed="rId3"/>
          <a:stretch>
            <a:fillRect/>
          </a:stretch>
        </p:blipFill>
        <p:spPr>
          <a:xfrm>
            <a:off x="2878119" y="2168903"/>
            <a:ext cx="3387762" cy="4220634"/>
          </a:xfrm>
          <a:prstGeom prst="rect">
            <a:avLst/>
          </a:prstGeom>
          <a:ln w="12700">
            <a:miter lim="400000"/>
          </a:ln>
        </p:spPr>
      </p:pic>
      <p:sp>
        <p:nvSpPr>
          <p:cNvPr id="308" name="Why Do We need Pollinators?"/>
          <p:cNvSpPr txBox="1"/>
          <p:nvPr/>
        </p:nvSpPr>
        <p:spPr>
          <a:xfrm>
            <a:off x="628774" y="465609"/>
            <a:ext cx="7886452" cy="1143001"/>
          </a:xfrm>
          <a:prstGeom prst="rect">
            <a:avLst/>
          </a:prstGeom>
          <a:gradFill>
            <a:gsLst>
              <a:gs pos="0">
                <a:schemeClr val="accent3">
                  <a:lumOff val="12401"/>
                </a:schemeClr>
              </a:gs>
              <a:gs pos="100000">
                <a:schemeClr val="accent3">
                  <a:lumOff val="24803"/>
                </a:schemeClr>
              </a:gs>
            </a:gsLst>
            <a:lin ang="16200000"/>
          </a:gradFill>
          <a:ln w="50800">
            <a:solidFill>
              <a:schemeClr val="accent3">
                <a:lumOff val="-10078"/>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3">
                    <a:lumOff val="-10078"/>
                  </a:schemeClr>
                </a:solidFill>
              </a:defRPr>
            </a:lvl1pPr>
          </a:lstStyle>
          <a:p>
            <a:r>
              <a:t>Why Do We need Pollinators?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313" name="How?"/>
          <p:cNvSpPr txBox="1"/>
          <p:nvPr/>
        </p:nvSpPr>
        <p:spPr>
          <a:xfrm>
            <a:off x="3456461" y="4442736"/>
            <a:ext cx="1471166" cy="1143001"/>
          </a:xfrm>
          <a:prstGeom prst="rect">
            <a:avLst/>
          </a:prstGeom>
          <a:ln w="50800">
            <a:solidFill>
              <a:schemeClr val="accent4">
                <a:satOff val="-1335"/>
                <a:lumOff val="-10274"/>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4">
                    <a:satOff val="-1335"/>
                    <a:lumOff val="-10274"/>
                  </a:schemeClr>
                </a:solidFill>
              </a:defRPr>
            </a:lvl1pPr>
          </a:lstStyle>
          <a:p>
            <a:r>
              <a:t>How?</a:t>
            </a:r>
          </a:p>
        </p:txBody>
      </p:sp>
      <p:sp>
        <p:nvSpPr>
          <p:cNvPr id="314" name="When?"/>
          <p:cNvSpPr txBox="1"/>
          <p:nvPr/>
        </p:nvSpPr>
        <p:spPr>
          <a:xfrm>
            <a:off x="5482740" y="5084373"/>
            <a:ext cx="2502654" cy="1143001"/>
          </a:xfrm>
          <a:prstGeom prst="rect">
            <a:avLst/>
          </a:prstGeom>
          <a:ln w="50800">
            <a:solidFill>
              <a:schemeClr val="accent5">
                <a:satOff val="-6843"/>
                <a:lumOff val="-10705"/>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5">
                    <a:satOff val="-6843"/>
                    <a:lumOff val="-10705"/>
                  </a:schemeClr>
                </a:solidFill>
              </a:defRPr>
            </a:lvl1pPr>
          </a:lstStyle>
          <a:p>
            <a:r>
              <a:t>When?</a:t>
            </a:r>
          </a:p>
        </p:txBody>
      </p:sp>
      <p:sp>
        <p:nvSpPr>
          <p:cNvPr id="315" name="Why?"/>
          <p:cNvSpPr txBox="1"/>
          <p:nvPr/>
        </p:nvSpPr>
        <p:spPr>
          <a:xfrm>
            <a:off x="3456461" y="2326362"/>
            <a:ext cx="1471166" cy="1143001"/>
          </a:xfrm>
          <a:prstGeom prst="rect">
            <a:avLst/>
          </a:prstGeom>
          <a:ln w="50800">
            <a:solidFill>
              <a:schemeClr val="accent3">
                <a:lumOff val="-10078"/>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3">
                    <a:lumOff val="-10078"/>
                  </a:schemeClr>
                </a:solidFill>
              </a:defRPr>
            </a:lvl1pPr>
          </a:lstStyle>
          <a:p>
            <a:r>
              <a:t>Why?</a:t>
            </a:r>
          </a:p>
        </p:txBody>
      </p:sp>
      <p:sp>
        <p:nvSpPr>
          <p:cNvPr id="316" name="Where?"/>
          <p:cNvSpPr txBox="1"/>
          <p:nvPr/>
        </p:nvSpPr>
        <p:spPr>
          <a:xfrm>
            <a:off x="5320801" y="2857500"/>
            <a:ext cx="2826532" cy="1143000"/>
          </a:xfrm>
          <a:prstGeom prst="rect">
            <a:avLst/>
          </a:prstGeom>
          <a:ln w="50800">
            <a:solidFill>
              <a:schemeClr val="accent6">
                <a:satOff val="-12289"/>
                <a:lumOff val="-10666"/>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6">
                    <a:satOff val="-12289"/>
                    <a:lumOff val="-10666"/>
                  </a:schemeClr>
                </a:solidFill>
              </a:defRPr>
            </a:lvl1pPr>
          </a:lstStyle>
          <a:p>
            <a:r>
              <a:t>Where?</a:t>
            </a:r>
          </a:p>
        </p:txBody>
      </p:sp>
      <p:sp>
        <p:nvSpPr>
          <p:cNvPr id="317" name="What?"/>
          <p:cNvSpPr txBox="1"/>
          <p:nvPr/>
        </p:nvSpPr>
        <p:spPr>
          <a:xfrm>
            <a:off x="697060" y="1638417"/>
            <a:ext cx="2366227" cy="1143001"/>
          </a:xfrm>
          <a:prstGeom prst="rect">
            <a:avLst/>
          </a:prstGeom>
          <a:ln w="50800">
            <a:solidFill>
              <a:schemeClr val="accent2">
                <a:satOff val="-4966"/>
                <a:lumOff val="-1054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2">
                    <a:satOff val="-4966"/>
                    <a:lumOff val="-10549"/>
                  </a:schemeClr>
                </a:solidFill>
              </a:defRPr>
            </a:lvl1pPr>
          </a:lstStyle>
          <a:p>
            <a:r>
              <a:t>What?</a:t>
            </a:r>
          </a:p>
        </p:txBody>
      </p:sp>
      <p:sp>
        <p:nvSpPr>
          <p:cNvPr id="318" name="Pollination"/>
          <p:cNvSpPr txBox="1"/>
          <p:nvPr/>
        </p:nvSpPr>
        <p:spPr>
          <a:xfrm>
            <a:off x="2580575" y="347149"/>
            <a:ext cx="3982850" cy="1005841"/>
          </a:xfrm>
          <a:prstGeom prst="rect">
            <a:avLst/>
          </a:prstGeom>
          <a:ln w="50800">
            <a:solidFill>
              <a:srgbClr val="535353"/>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5600" b="1" u="sng"/>
            </a:pPr>
            <a:r>
              <a:rPr u="none"/>
              <a:t>  </a:t>
            </a:r>
            <a:r>
              <a:t>Pollination  </a:t>
            </a:r>
          </a:p>
        </p:txBody>
      </p:sp>
      <p:sp>
        <p:nvSpPr>
          <p:cNvPr id="319" name="Who?"/>
          <p:cNvSpPr txBox="1">
            <a:spLocks noGrp="1"/>
          </p:cNvSpPr>
          <p:nvPr>
            <p:ph type="title"/>
          </p:nvPr>
        </p:nvSpPr>
        <p:spPr>
          <a:xfrm>
            <a:off x="1377918" y="3869741"/>
            <a:ext cx="1471166" cy="1143001"/>
          </a:xfrm>
          <a:prstGeom prst="rect">
            <a:avLst/>
          </a:prstGeom>
          <a:ln w="50800">
            <a:solidFill>
              <a:schemeClr val="accent1">
                <a:satOff val="-4409"/>
                <a:lumOff val="-10509"/>
              </a:schemeClr>
            </a:solidFill>
            <a:round/>
          </a:ln>
        </p:spPr>
        <p:txBody>
          <a:bodyPr/>
          <a:lstStyle>
            <a:lvl1pPr defTabSz="886968">
              <a:defRPr sz="4268" b="1">
                <a:solidFill>
                  <a:schemeClr val="accent1">
                    <a:satOff val="-4409"/>
                    <a:lumOff val="-10509"/>
                  </a:schemeClr>
                </a:solidFill>
              </a:defRPr>
            </a:lvl1pPr>
          </a:lstStyle>
          <a:p>
            <a:r>
              <a:t>Who?</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322" name="How?"/>
          <p:cNvSpPr txBox="1"/>
          <p:nvPr/>
        </p:nvSpPr>
        <p:spPr>
          <a:xfrm>
            <a:off x="3456461" y="4442736"/>
            <a:ext cx="1471166" cy="1143001"/>
          </a:xfrm>
          <a:prstGeom prst="rect">
            <a:avLst/>
          </a:prstGeom>
          <a:ln w="50800">
            <a:solidFill>
              <a:schemeClr val="accent4">
                <a:satOff val="-1335"/>
                <a:lumOff val="-10274"/>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4">
                    <a:satOff val="-1335"/>
                    <a:lumOff val="-10274"/>
                  </a:schemeClr>
                </a:solidFill>
              </a:defRPr>
            </a:lvl1pPr>
          </a:lstStyle>
          <a:p>
            <a:r>
              <a:t>How?</a:t>
            </a:r>
          </a:p>
        </p:txBody>
      </p:sp>
      <p:sp>
        <p:nvSpPr>
          <p:cNvPr id="323" name="When?"/>
          <p:cNvSpPr txBox="1"/>
          <p:nvPr/>
        </p:nvSpPr>
        <p:spPr>
          <a:xfrm>
            <a:off x="5482740" y="5084373"/>
            <a:ext cx="2502654" cy="1143001"/>
          </a:xfrm>
          <a:prstGeom prst="rect">
            <a:avLst/>
          </a:prstGeom>
          <a:ln w="50800">
            <a:solidFill>
              <a:schemeClr val="accent5">
                <a:satOff val="-6843"/>
                <a:lumOff val="-10705"/>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5">
                    <a:satOff val="-6843"/>
                    <a:lumOff val="-10705"/>
                  </a:schemeClr>
                </a:solidFill>
              </a:defRPr>
            </a:lvl1pPr>
          </a:lstStyle>
          <a:p>
            <a:r>
              <a:t>When?</a:t>
            </a:r>
          </a:p>
        </p:txBody>
      </p:sp>
      <p:sp>
        <p:nvSpPr>
          <p:cNvPr id="324" name="Why?"/>
          <p:cNvSpPr txBox="1"/>
          <p:nvPr/>
        </p:nvSpPr>
        <p:spPr>
          <a:xfrm>
            <a:off x="3456461" y="2326362"/>
            <a:ext cx="1471166" cy="1143001"/>
          </a:xfrm>
          <a:prstGeom prst="rect">
            <a:avLst/>
          </a:prstGeom>
          <a:ln w="50800">
            <a:solidFill>
              <a:schemeClr val="accent3">
                <a:lumOff val="-10078"/>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3">
                    <a:lumOff val="-10078"/>
                  </a:schemeClr>
                </a:solidFill>
              </a:defRPr>
            </a:lvl1pPr>
          </a:lstStyle>
          <a:p>
            <a:r>
              <a:t>Why?</a:t>
            </a:r>
          </a:p>
        </p:txBody>
      </p:sp>
      <p:sp>
        <p:nvSpPr>
          <p:cNvPr id="325" name="Where?"/>
          <p:cNvSpPr txBox="1"/>
          <p:nvPr/>
        </p:nvSpPr>
        <p:spPr>
          <a:xfrm>
            <a:off x="5320801" y="2857500"/>
            <a:ext cx="2826532" cy="1143000"/>
          </a:xfrm>
          <a:prstGeom prst="rect">
            <a:avLst/>
          </a:prstGeom>
          <a:ln w="50800">
            <a:solidFill>
              <a:schemeClr val="accent6">
                <a:satOff val="-12289"/>
                <a:lumOff val="-10666"/>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6">
                    <a:satOff val="-12289"/>
                    <a:lumOff val="-10666"/>
                  </a:schemeClr>
                </a:solidFill>
              </a:defRPr>
            </a:lvl1pPr>
          </a:lstStyle>
          <a:p>
            <a:r>
              <a:t>Where?</a:t>
            </a:r>
          </a:p>
        </p:txBody>
      </p:sp>
      <p:sp>
        <p:nvSpPr>
          <p:cNvPr id="326" name="What?"/>
          <p:cNvSpPr txBox="1"/>
          <p:nvPr/>
        </p:nvSpPr>
        <p:spPr>
          <a:xfrm>
            <a:off x="697060" y="1638417"/>
            <a:ext cx="2366227" cy="1143001"/>
          </a:xfrm>
          <a:prstGeom prst="rect">
            <a:avLst/>
          </a:prstGeom>
          <a:ln w="50800">
            <a:solidFill>
              <a:schemeClr val="accent2">
                <a:satOff val="-4966"/>
                <a:lumOff val="-1054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2">
                    <a:satOff val="-4966"/>
                    <a:lumOff val="-10549"/>
                  </a:schemeClr>
                </a:solidFill>
              </a:defRPr>
            </a:lvl1pPr>
          </a:lstStyle>
          <a:p>
            <a:r>
              <a:t>What?</a:t>
            </a:r>
          </a:p>
        </p:txBody>
      </p:sp>
      <p:sp>
        <p:nvSpPr>
          <p:cNvPr id="327" name="Pollination"/>
          <p:cNvSpPr txBox="1"/>
          <p:nvPr/>
        </p:nvSpPr>
        <p:spPr>
          <a:xfrm>
            <a:off x="2580575" y="347149"/>
            <a:ext cx="3982850" cy="1005841"/>
          </a:xfrm>
          <a:prstGeom prst="rect">
            <a:avLst/>
          </a:prstGeom>
          <a:ln w="50800">
            <a:solidFill>
              <a:srgbClr val="535353"/>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5600" b="1" u="sng"/>
            </a:pPr>
            <a:r>
              <a:rPr u="none"/>
              <a:t>  </a:t>
            </a:r>
            <a:r>
              <a:t>Pollination  </a:t>
            </a:r>
          </a:p>
        </p:txBody>
      </p:sp>
      <p:sp>
        <p:nvSpPr>
          <p:cNvPr id="328" name="Who?"/>
          <p:cNvSpPr txBox="1">
            <a:spLocks noGrp="1"/>
          </p:cNvSpPr>
          <p:nvPr>
            <p:ph type="title"/>
          </p:nvPr>
        </p:nvSpPr>
        <p:spPr>
          <a:xfrm>
            <a:off x="1377918" y="3869741"/>
            <a:ext cx="1471166" cy="1143001"/>
          </a:xfrm>
          <a:prstGeom prst="rect">
            <a:avLst/>
          </a:prstGeom>
          <a:ln w="50800">
            <a:solidFill>
              <a:schemeClr val="accent1">
                <a:satOff val="-4409"/>
                <a:lumOff val="-10509"/>
              </a:schemeClr>
            </a:solidFill>
            <a:round/>
          </a:ln>
        </p:spPr>
        <p:txBody>
          <a:bodyPr/>
          <a:lstStyle>
            <a:lvl1pPr defTabSz="886968">
              <a:defRPr sz="4268" b="1">
                <a:solidFill>
                  <a:schemeClr val="accent1">
                    <a:satOff val="-4409"/>
                    <a:lumOff val="-10509"/>
                  </a:schemeClr>
                </a:solidFill>
              </a:defRPr>
            </a:lvl1pPr>
          </a:lstStyle>
          <a:p>
            <a:r>
              <a:t>Who?</a:t>
            </a:r>
          </a:p>
        </p:txBody>
      </p:sp>
      <p:sp>
        <p:nvSpPr>
          <p:cNvPr id="329" name="Where?"/>
          <p:cNvSpPr txBox="1"/>
          <p:nvPr/>
        </p:nvSpPr>
        <p:spPr>
          <a:xfrm>
            <a:off x="5320801" y="2857499"/>
            <a:ext cx="2826532" cy="1143001"/>
          </a:xfrm>
          <a:prstGeom prst="rect">
            <a:avLst/>
          </a:prstGeom>
          <a:gradFill>
            <a:gsLst>
              <a:gs pos="0">
                <a:schemeClr val="accent6">
                  <a:lumOff val="11666"/>
                </a:schemeClr>
              </a:gs>
              <a:gs pos="100000">
                <a:schemeClr val="accent6">
                  <a:lumOff val="23333"/>
                </a:schemeClr>
              </a:gs>
            </a:gsLst>
            <a:lin ang="16200000"/>
          </a:gradFill>
          <a:ln w="50800">
            <a:solidFill>
              <a:schemeClr val="accent6">
                <a:satOff val="-12289"/>
                <a:lumOff val="-10666"/>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lvl1pPr>
          </a:lstStyle>
          <a:p>
            <a:r>
              <a:t>Where?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332" name="Where do pollinators live?"/>
          <p:cNvSpPr txBox="1"/>
          <p:nvPr/>
        </p:nvSpPr>
        <p:spPr>
          <a:xfrm>
            <a:off x="1237841" y="502982"/>
            <a:ext cx="6668318" cy="1143001"/>
          </a:xfrm>
          <a:prstGeom prst="rect">
            <a:avLst/>
          </a:prstGeom>
          <a:gradFill>
            <a:gsLst>
              <a:gs pos="0">
                <a:schemeClr val="accent6">
                  <a:lumOff val="11666"/>
                </a:schemeClr>
              </a:gs>
              <a:gs pos="100000">
                <a:schemeClr val="accent6">
                  <a:lumOff val="23333"/>
                </a:schemeClr>
              </a:gs>
            </a:gsLst>
            <a:lin ang="16200000"/>
          </a:gradFill>
          <a:ln w="50800">
            <a:solidFill>
              <a:schemeClr val="accent6">
                <a:satOff val="-12289"/>
                <a:lumOff val="-10666"/>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lvl1pPr>
          </a:lstStyle>
          <a:p>
            <a:r>
              <a:t>Where do pollinators live?</a:t>
            </a:r>
          </a:p>
        </p:txBody>
      </p:sp>
      <p:sp>
        <p:nvSpPr>
          <p:cNvPr id="333" name="?"/>
          <p:cNvSpPr txBox="1"/>
          <p:nvPr/>
        </p:nvSpPr>
        <p:spPr>
          <a:xfrm>
            <a:off x="2541891" y="2231744"/>
            <a:ext cx="3633105" cy="3571241"/>
          </a:xfrm>
          <a:prstGeom prst="rect">
            <a:avLst/>
          </a:prstGeom>
          <a:gradFill>
            <a:gsLst>
              <a:gs pos="0">
                <a:srgbClr val="DDDDDD"/>
              </a:gs>
              <a:gs pos="100000">
                <a:srgbClr val="A7A7A7"/>
              </a:gs>
            </a:gsLst>
            <a:lin ang="16200000"/>
          </a:gradFill>
          <a:ln w="114300">
            <a:solidFill>
              <a:schemeClr val="accent6"/>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5500">
                <a:latin typeface="Arial Rounded MT Bold"/>
                <a:ea typeface="Arial Rounded MT Bold"/>
                <a:cs typeface="Arial Rounded MT Bold"/>
                <a:sym typeface="Arial Rounded MT Bold"/>
              </a:defRPr>
            </a:pPr>
            <a:endParaRPr/>
          </a:p>
          <a:p>
            <a:pPr algn="ctr">
              <a:defRPr sz="11800">
                <a:latin typeface="Arial Rounded MT Bold"/>
                <a:ea typeface="Arial Rounded MT Bold"/>
                <a:cs typeface="Arial Rounded MT Bold"/>
                <a:sym typeface="Arial Rounded MT Bold"/>
              </a:defRPr>
            </a:pPr>
            <a:r>
              <a:t>?</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lide Number Placeholder 8"/>
          <p:cNvSpPr txBox="1">
            <a:spLocks noGrp="1"/>
          </p:cNvSpPr>
          <p:nvPr>
            <p:ph type="sldNum" sz="quarter" idx="2"/>
          </p:nvPr>
        </p:nvSpPr>
        <p:spPr>
          <a:xfrm>
            <a:off x="8441050" y="6410642"/>
            <a:ext cx="245751"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pic>
        <p:nvPicPr>
          <p:cNvPr id="336" name="image9.jpeg" descr="image9.jpeg"/>
          <p:cNvPicPr>
            <a:picLocks noChangeAspect="1"/>
          </p:cNvPicPr>
          <p:nvPr/>
        </p:nvPicPr>
        <p:blipFill>
          <a:blip r:embed="rId2"/>
          <a:stretch>
            <a:fillRect/>
          </a:stretch>
        </p:blipFill>
        <p:spPr>
          <a:xfrm>
            <a:off x="2182014" y="4436487"/>
            <a:ext cx="5237539" cy="2182308"/>
          </a:xfrm>
          <a:prstGeom prst="rect">
            <a:avLst/>
          </a:prstGeom>
          <a:ln w="3175"/>
        </p:spPr>
      </p:pic>
      <p:pic>
        <p:nvPicPr>
          <p:cNvPr id="337" name="image10.jpeg" descr="image10.jpeg"/>
          <p:cNvPicPr>
            <a:picLocks noChangeAspect="1"/>
          </p:cNvPicPr>
          <p:nvPr/>
        </p:nvPicPr>
        <p:blipFill>
          <a:blip r:embed="rId3"/>
          <a:stretch>
            <a:fillRect/>
          </a:stretch>
        </p:blipFill>
        <p:spPr>
          <a:xfrm>
            <a:off x="5007847" y="1832877"/>
            <a:ext cx="3573782" cy="2378190"/>
          </a:xfrm>
          <a:prstGeom prst="rect">
            <a:avLst/>
          </a:prstGeom>
          <a:ln w="3175"/>
        </p:spPr>
      </p:pic>
      <p:pic>
        <p:nvPicPr>
          <p:cNvPr id="338" name="image11.jpeg" descr="image11.jpeg"/>
          <p:cNvPicPr>
            <a:picLocks noChangeAspect="1"/>
          </p:cNvPicPr>
          <p:nvPr/>
        </p:nvPicPr>
        <p:blipFill>
          <a:blip r:embed="rId4"/>
          <a:stretch>
            <a:fillRect/>
          </a:stretch>
        </p:blipFill>
        <p:spPr>
          <a:xfrm>
            <a:off x="811196" y="1832877"/>
            <a:ext cx="3573781" cy="2378190"/>
          </a:xfrm>
          <a:prstGeom prst="rect">
            <a:avLst/>
          </a:prstGeom>
          <a:ln w="3175"/>
        </p:spPr>
      </p:pic>
      <p:sp>
        <p:nvSpPr>
          <p:cNvPr id="339" name="What is Habitat?"/>
          <p:cNvSpPr txBox="1"/>
          <p:nvPr/>
        </p:nvSpPr>
        <p:spPr>
          <a:xfrm>
            <a:off x="2063199" y="326389"/>
            <a:ext cx="5017602"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5600" b="1" u="sng">
                <a:solidFill>
                  <a:schemeClr val="accent1"/>
                </a:solidFill>
              </a:defRPr>
            </a:lvl1pPr>
          </a:lstStyle>
          <a:p>
            <a:r>
              <a:t>What is Habitat?</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Title 4"/>
          <p:cNvSpPr txBox="1">
            <a:spLocks noGrp="1"/>
          </p:cNvSpPr>
          <p:nvPr>
            <p:ph type="title"/>
          </p:nvPr>
        </p:nvSpPr>
        <p:spPr>
          <a:prstGeom prst="rect">
            <a:avLst/>
          </a:prstGeom>
        </p:spPr>
        <p:txBody>
          <a:bodyPr/>
          <a:lstStyle>
            <a:lvl1pPr>
              <a:defRPr sz="5600" b="1" u="sng"/>
            </a:lvl1pPr>
          </a:lstStyle>
          <a:p>
            <a:r>
              <a:t>What is Habitat?</a:t>
            </a:r>
          </a:p>
        </p:txBody>
      </p:sp>
      <p:sp>
        <p:nvSpPr>
          <p:cNvPr id="342" name="Slide Number Placeholder 8"/>
          <p:cNvSpPr txBox="1">
            <a:spLocks noGrp="1"/>
          </p:cNvSpPr>
          <p:nvPr>
            <p:ph type="sldNum" sz="quarter" idx="2"/>
          </p:nvPr>
        </p:nvSpPr>
        <p:spPr>
          <a:xfrm>
            <a:off x="8441050" y="6410642"/>
            <a:ext cx="245751"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343" name="Habitat is the place…"/>
          <p:cNvSpPr txBox="1"/>
          <p:nvPr/>
        </p:nvSpPr>
        <p:spPr>
          <a:xfrm>
            <a:off x="1266609" y="2023364"/>
            <a:ext cx="6610782" cy="2811273"/>
          </a:xfrm>
          <a:prstGeom prst="rect">
            <a:avLst/>
          </a:prstGeom>
          <a:solidFill>
            <a:srgbClr val="DCE89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42900" lvl="2" indent="-342900" algn="ctr">
              <a:spcBef>
                <a:spcPts val="700"/>
              </a:spcBef>
              <a:defRPr sz="5400" b="1">
                <a:solidFill>
                  <a:srgbClr val="194687"/>
                </a:solidFill>
              </a:defRPr>
            </a:pPr>
            <a:r>
              <a:t>Habitat is the place </a:t>
            </a:r>
          </a:p>
          <a:p>
            <a:pPr marL="342900" lvl="2" indent="-342900" algn="ctr">
              <a:spcBef>
                <a:spcPts val="700"/>
              </a:spcBef>
              <a:defRPr sz="5400" b="1">
                <a:solidFill>
                  <a:srgbClr val="194687"/>
                </a:solidFill>
              </a:defRPr>
            </a:pPr>
            <a:r>
              <a:t>where a plant </a:t>
            </a:r>
          </a:p>
          <a:p>
            <a:pPr marL="342900" lvl="2" indent="-342900" algn="ctr">
              <a:spcBef>
                <a:spcPts val="700"/>
              </a:spcBef>
              <a:defRPr sz="5400" b="1">
                <a:solidFill>
                  <a:srgbClr val="194687"/>
                </a:solidFill>
              </a:defRPr>
            </a:pPr>
            <a:r>
              <a:t>or animal lives.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lide Number Placeholder 8"/>
          <p:cNvSpPr txBox="1">
            <a:spLocks noGrp="1"/>
          </p:cNvSpPr>
          <p:nvPr>
            <p:ph type="sldNum" sz="quarter" idx="2"/>
          </p:nvPr>
        </p:nvSpPr>
        <p:spPr>
          <a:xfrm>
            <a:off x="8441050" y="6410642"/>
            <a:ext cx="245751"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346" name="Food…"/>
          <p:cNvSpPr txBox="1"/>
          <p:nvPr/>
        </p:nvSpPr>
        <p:spPr>
          <a:xfrm>
            <a:off x="3068756" y="2894931"/>
            <a:ext cx="3006488" cy="3097108"/>
          </a:xfrm>
          <a:prstGeom prst="rect">
            <a:avLst/>
          </a:prstGeom>
          <a:solidFill>
            <a:srgbClr val="DCE89A"/>
          </a:solidFill>
          <a:ln w="25400">
            <a:solidFill>
              <a:srgbClr val="2B6D9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59316" marR="57797" indent="-459316" defTabSz="1300480">
              <a:spcBef>
                <a:spcPts val="900"/>
              </a:spcBef>
              <a:buSzPct val="50000"/>
              <a:buBlip>
                <a:blip r:embed="rId2"/>
              </a:buBlip>
              <a:defRPr sz="4200" b="1">
                <a:solidFill>
                  <a:srgbClr val="2B6D95"/>
                </a:solidFill>
                <a:uFill>
                  <a:solidFill>
                    <a:srgbClr val="945200"/>
                  </a:solidFill>
                </a:uFill>
              </a:defRPr>
            </a:pPr>
            <a:r>
              <a:t>Food </a:t>
            </a:r>
          </a:p>
          <a:p>
            <a:pPr marL="459316" marR="57797" indent="-459316" defTabSz="1300480">
              <a:spcBef>
                <a:spcPts val="900"/>
              </a:spcBef>
              <a:buSzPct val="50000"/>
              <a:buBlip>
                <a:blip r:embed="rId2"/>
              </a:buBlip>
              <a:defRPr sz="4200" b="1">
                <a:solidFill>
                  <a:srgbClr val="2B6D95"/>
                </a:solidFill>
                <a:uFill>
                  <a:solidFill>
                    <a:srgbClr val="945200"/>
                  </a:solidFill>
                </a:uFill>
              </a:defRPr>
            </a:pPr>
            <a:r>
              <a:t>Water</a:t>
            </a:r>
          </a:p>
          <a:p>
            <a:pPr marL="459316" marR="57797" indent="-459316" defTabSz="1300480">
              <a:spcBef>
                <a:spcPts val="900"/>
              </a:spcBef>
              <a:buSzPct val="50000"/>
              <a:buBlip>
                <a:blip r:embed="rId2"/>
              </a:buBlip>
              <a:defRPr sz="4200" b="1">
                <a:solidFill>
                  <a:srgbClr val="2B6D95"/>
                </a:solidFill>
                <a:uFill>
                  <a:solidFill>
                    <a:srgbClr val="945200"/>
                  </a:solidFill>
                </a:uFill>
              </a:defRPr>
            </a:pPr>
            <a:r>
              <a:t>Shelter</a:t>
            </a:r>
          </a:p>
          <a:p>
            <a:pPr marL="459316" marR="57797" indent="-459316" defTabSz="1300480">
              <a:spcBef>
                <a:spcPts val="900"/>
              </a:spcBef>
              <a:buSzPct val="50000"/>
              <a:buBlip>
                <a:blip r:embed="rId2"/>
              </a:buBlip>
              <a:defRPr sz="4200" b="1">
                <a:solidFill>
                  <a:srgbClr val="2B6D95"/>
                </a:solidFill>
                <a:uFill>
                  <a:solidFill>
                    <a:srgbClr val="945200"/>
                  </a:solidFill>
                </a:uFill>
              </a:defRPr>
            </a:pPr>
            <a:r>
              <a:t>Space</a:t>
            </a:r>
          </a:p>
        </p:txBody>
      </p:sp>
      <p:sp>
        <p:nvSpPr>
          <p:cNvPr id="347" name="What is Habitat?"/>
          <p:cNvSpPr txBox="1"/>
          <p:nvPr/>
        </p:nvSpPr>
        <p:spPr>
          <a:xfrm>
            <a:off x="2063199" y="326389"/>
            <a:ext cx="5017602"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5600" b="1" u="sng">
                <a:solidFill>
                  <a:schemeClr val="accent1"/>
                </a:solidFill>
              </a:defRPr>
            </a:lvl1pPr>
          </a:lstStyle>
          <a:p>
            <a:r>
              <a:t>What is Habitat?</a:t>
            </a:r>
          </a:p>
        </p:txBody>
      </p:sp>
      <p:sp>
        <p:nvSpPr>
          <p:cNvPr id="348" name="There are 4 components"/>
          <p:cNvSpPr txBox="1"/>
          <p:nvPr/>
        </p:nvSpPr>
        <p:spPr>
          <a:xfrm>
            <a:off x="2292155" y="1751432"/>
            <a:ext cx="4945151" cy="661195"/>
          </a:xfrm>
          <a:prstGeom prst="rect">
            <a:avLst/>
          </a:prstGeom>
          <a:solidFill>
            <a:srgbClr val="DCE89A"/>
          </a:solidFill>
          <a:ln w="12700">
            <a:solidFill>
              <a:srgbClr val="2B6D9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2146" tIns="32146" rIns="32146" bIns="32146">
            <a:spAutoFit/>
          </a:bodyPr>
          <a:lstStyle/>
          <a:p>
            <a:pPr marL="241101" lvl="2" indent="-241101" algn="ctr" defTabSz="642937">
              <a:spcBef>
                <a:spcPts val="500"/>
              </a:spcBef>
              <a:defRPr sz="3800" b="1">
                <a:solidFill>
                  <a:schemeClr val="accent1"/>
                </a:solidFill>
              </a:defRPr>
            </a:pPr>
            <a:r>
              <a:t>There are 4 components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lide Number Placeholder 5"/>
          <p:cNvSpPr txBox="1">
            <a:spLocks noGrp="1"/>
          </p:cNvSpPr>
          <p:nvPr>
            <p:ph type="sldNum" sz="quarter" idx="2"/>
          </p:nvPr>
        </p:nvSpPr>
        <p:spPr>
          <a:xfrm>
            <a:off x="8441050" y="6410642"/>
            <a:ext cx="245751"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351" name="Text Placeholder 1"/>
          <p:cNvSpPr txBox="1">
            <a:spLocks noGrp="1"/>
          </p:cNvSpPr>
          <p:nvPr>
            <p:ph type="body" sz="quarter" idx="1"/>
          </p:nvPr>
        </p:nvSpPr>
        <p:spPr>
          <a:xfrm>
            <a:off x="705538" y="3372689"/>
            <a:ext cx="4418036" cy="2272104"/>
          </a:xfrm>
          <a:prstGeom prst="rect">
            <a:avLst/>
          </a:prstGeom>
          <a:solidFill>
            <a:srgbClr val="DCE89A"/>
          </a:solidFill>
        </p:spPr>
        <p:txBody>
          <a:bodyPr lIns="50800" tIns="50800" rIns="50800" bIns="50800" anchor="ctr"/>
          <a:lstStyle/>
          <a:p>
            <a:pPr marL="519683" indent="-519683" defTabSz="578358">
              <a:spcBef>
                <a:spcPts val="2900"/>
              </a:spcBef>
              <a:buSzPct val="50000"/>
              <a:buBlip>
                <a:blip r:embed="rId3"/>
              </a:buBlip>
              <a:defRPr sz="4752" b="1">
                <a:solidFill>
                  <a:srgbClr val="006288"/>
                </a:solidFill>
              </a:defRPr>
            </a:pPr>
            <a:r>
              <a:t>Adult food</a:t>
            </a:r>
          </a:p>
          <a:p>
            <a:pPr marL="519683" indent="-519683" defTabSz="578358">
              <a:spcBef>
                <a:spcPts val="2900"/>
              </a:spcBef>
              <a:buSzPct val="50000"/>
              <a:buBlip>
                <a:blip r:embed="rId3"/>
              </a:buBlip>
              <a:defRPr sz="4752" b="1">
                <a:solidFill>
                  <a:srgbClr val="006288"/>
                </a:solidFill>
              </a:defRPr>
            </a:pPr>
            <a:r>
              <a:t>Food for Young</a:t>
            </a:r>
          </a:p>
        </p:txBody>
      </p:sp>
      <p:sp>
        <p:nvSpPr>
          <p:cNvPr id="352" name="Food"/>
          <p:cNvSpPr txBox="1"/>
          <p:nvPr/>
        </p:nvSpPr>
        <p:spPr>
          <a:xfrm>
            <a:off x="1691770" y="1991718"/>
            <a:ext cx="1773611"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R="57797" defTabSz="1300480">
              <a:spcBef>
                <a:spcPts val="900"/>
              </a:spcBef>
              <a:buClr>
                <a:srgbClr val="396A01"/>
              </a:buClr>
              <a:buFont typeface="Wingdings"/>
              <a:defRPr sz="6800" b="1">
                <a:uFill>
                  <a:solidFill>
                    <a:srgbClr val="945200"/>
                  </a:solidFill>
                </a:uFill>
              </a:defRPr>
            </a:pPr>
            <a:r>
              <a:rPr sz="5600" u="sng"/>
              <a:t>Food</a:t>
            </a:r>
            <a:r>
              <a:t> </a:t>
            </a:r>
          </a:p>
        </p:txBody>
      </p:sp>
      <p:pic>
        <p:nvPicPr>
          <p:cNvPr id="353" name="Image" descr="Image"/>
          <p:cNvPicPr>
            <a:picLocks noChangeAspect="1"/>
          </p:cNvPicPr>
          <p:nvPr/>
        </p:nvPicPr>
        <p:blipFill>
          <a:blip r:embed="rId4"/>
          <a:stretch>
            <a:fillRect/>
          </a:stretch>
        </p:blipFill>
        <p:spPr>
          <a:xfrm>
            <a:off x="5500814" y="2158935"/>
            <a:ext cx="3084298" cy="3851536"/>
          </a:xfrm>
          <a:prstGeom prst="rect">
            <a:avLst/>
          </a:prstGeom>
          <a:ln w="12700">
            <a:miter lim="400000"/>
          </a:ln>
        </p:spPr>
      </p:pic>
      <p:sp>
        <p:nvSpPr>
          <p:cNvPr id="354" name="What is Habitat?"/>
          <p:cNvSpPr txBox="1"/>
          <p:nvPr/>
        </p:nvSpPr>
        <p:spPr>
          <a:xfrm>
            <a:off x="2063199" y="326389"/>
            <a:ext cx="5017602"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5600" b="1" u="sng">
                <a:solidFill>
                  <a:schemeClr val="accent1"/>
                </a:solidFill>
              </a:defRPr>
            </a:lvl1pPr>
          </a:lstStyle>
          <a:p>
            <a:r>
              <a:t>What is Habitat?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Who are Master Gardeners?"/>
          <p:cNvSpPr txBox="1">
            <a:spLocks noGrp="1"/>
          </p:cNvSpPr>
          <p:nvPr>
            <p:ph type="title"/>
          </p:nvPr>
        </p:nvSpPr>
        <p:spPr>
          <a:prstGeom prst="rect">
            <a:avLst/>
          </a:prstGeom>
        </p:spPr>
        <p:txBody>
          <a:bodyPr/>
          <a:lstStyle/>
          <a:p>
            <a:r>
              <a:t>Who are Master Gardeners?</a:t>
            </a:r>
          </a:p>
        </p:txBody>
      </p:sp>
      <p:sp>
        <p:nvSpPr>
          <p:cNvPr id="229" name="We:…"/>
          <p:cNvSpPr txBox="1">
            <a:spLocks noGrp="1"/>
          </p:cNvSpPr>
          <p:nvPr>
            <p:ph type="body" idx="1"/>
          </p:nvPr>
        </p:nvSpPr>
        <p:spPr>
          <a:prstGeom prst="rect">
            <a:avLst/>
          </a:prstGeom>
        </p:spPr>
        <p:txBody>
          <a:bodyPr/>
          <a:lstStyle/>
          <a:p>
            <a:pPr marL="0" indent="0" defTabSz="321468">
              <a:lnSpc>
                <a:spcPct val="120000"/>
              </a:lnSpc>
              <a:spcBef>
                <a:spcPts val="0"/>
              </a:spcBef>
              <a:defRPr sz="2400" b="1">
                <a:solidFill>
                  <a:srgbClr val="884E1E"/>
                </a:solidFill>
                <a:latin typeface="Arial"/>
                <a:ea typeface="Arial"/>
                <a:cs typeface="Arial"/>
                <a:sym typeface="Arial"/>
              </a:defRPr>
            </a:pPr>
            <a:r>
              <a:t>We:</a:t>
            </a:r>
          </a:p>
          <a:p>
            <a:pPr marL="279945" indent="-279945" defTabSz="321468">
              <a:lnSpc>
                <a:spcPct val="120000"/>
              </a:lnSpc>
              <a:spcBef>
                <a:spcPts val="0"/>
              </a:spcBef>
              <a:buSzPct val="40000"/>
              <a:buBlip>
                <a:blip r:embed="rId3"/>
              </a:buBlip>
              <a:defRPr sz="2000">
                <a:solidFill>
                  <a:srgbClr val="884E1E"/>
                </a:solidFill>
                <a:latin typeface="Arial"/>
                <a:ea typeface="Arial"/>
                <a:cs typeface="Arial"/>
                <a:sym typeface="Arial"/>
              </a:defRPr>
            </a:pPr>
            <a:r>
              <a:rPr u="sng"/>
              <a:t>Extend</a:t>
            </a:r>
            <a:r>
              <a:t> </a:t>
            </a:r>
            <a:r>
              <a:rPr b="1">
                <a:solidFill>
                  <a:srgbClr val="02519A"/>
                </a:solidFill>
              </a:rPr>
              <a:t>research-based,</a:t>
            </a:r>
            <a:r>
              <a:t> sustainable </a:t>
            </a:r>
          </a:p>
          <a:p>
            <a:pPr marL="279945" indent="-279945" defTabSz="321468">
              <a:lnSpc>
                <a:spcPct val="120000"/>
              </a:lnSpc>
              <a:spcBef>
                <a:spcPts val="0"/>
              </a:spcBef>
              <a:buSzPct val="40000"/>
              <a:buBlip>
                <a:blip r:embed="rId3"/>
              </a:buBlip>
              <a:defRPr sz="2000">
                <a:solidFill>
                  <a:srgbClr val="884E1E"/>
                </a:solidFill>
                <a:latin typeface="Arial"/>
                <a:ea typeface="Arial"/>
                <a:cs typeface="Arial"/>
                <a:sym typeface="Arial"/>
              </a:defRPr>
            </a:pPr>
            <a:r>
              <a:t>gardening and composting information</a:t>
            </a:r>
          </a:p>
          <a:p>
            <a:pPr marL="2104532" indent="-2104532" defTabSz="321468">
              <a:spcBef>
                <a:spcPts val="0"/>
              </a:spcBef>
              <a:buSzPct val="40000"/>
              <a:buBlip>
                <a:blip r:embed="rId3"/>
              </a:buBlip>
              <a:defRPr sz="2000">
                <a:solidFill>
                  <a:srgbClr val="884E1E"/>
                </a:solidFill>
                <a:latin typeface="Arial"/>
                <a:ea typeface="Arial"/>
                <a:cs typeface="Arial"/>
                <a:sym typeface="Arial"/>
              </a:defRPr>
            </a:pPr>
            <a:endParaRPr/>
          </a:p>
          <a:p>
            <a:pPr marL="279945" indent="-279945" defTabSz="321468">
              <a:lnSpc>
                <a:spcPct val="120000"/>
              </a:lnSpc>
              <a:spcBef>
                <a:spcPts val="0"/>
              </a:spcBef>
              <a:buSzPct val="40000"/>
              <a:buBlip>
                <a:blip r:embed="rId3"/>
              </a:buBlip>
              <a:defRPr sz="2000">
                <a:solidFill>
                  <a:srgbClr val="884E1E"/>
                </a:solidFill>
                <a:latin typeface="Arial"/>
                <a:ea typeface="Arial"/>
                <a:cs typeface="Arial"/>
                <a:sym typeface="Arial"/>
              </a:defRPr>
            </a:pPr>
            <a:r>
              <a:rPr u="sng"/>
              <a:t>Present</a:t>
            </a:r>
            <a:r>
              <a:t> accurate, </a:t>
            </a:r>
            <a:r>
              <a:rPr b="1">
                <a:solidFill>
                  <a:srgbClr val="A01E05"/>
                </a:solidFill>
              </a:rPr>
              <a:t>impartial</a:t>
            </a:r>
            <a:r>
              <a:t> information</a:t>
            </a:r>
          </a:p>
          <a:p>
            <a:pPr marL="279945" indent="-279945" defTabSz="321468">
              <a:lnSpc>
                <a:spcPct val="120000"/>
              </a:lnSpc>
              <a:spcBef>
                <a:spcPts val="0"/>
              </a:spcBef>
              <a:buSzPct val="40000"/>
              <a:buBlip>
                <a:blip r:embed="rId3"/>
              </a:buBlip>
              <a:defRPr sz="2000">
                <a:solidFill>
                  <a:srgbClr val="884E1E"/>
                </a:solidFill>
                <a:latin typeface="Arial"/>
                <a:ea typeface="Arial"/>
                <a:cs typeface="Arial"/>
                <a:sym typeface="Arial"/>
              </a:defRPr>
            </a:pPr>
            <a:r>
              <a:t>to </a:t>
            </a:r>
            <a:r>
              <a:rPr b="1">
                <a:solidFill>
                  <a:srgbClr val="02519A"/>
                </a:solidFill>
              </a:rPr>
              <a:t>home gardeners</a:t>
            </a:r>
          </a:p>
          <a:p>
            <a:pPr marL="2965476" indent="-2965476" defTabSz="321468">
              <a:lnSpc>
                <a:spcPct val="120000"/>
              </a:lnSpc>
              <a:spcBef>
                <a:spcPts val="0"/>
              </a:spcBef>
              <a:buSzPct val="40000"/>
              <a:buBlip>
                <a:blip r:embed="rId3"/>
              </a:buBlip>
              <a:defRPr sz="2000" b="1">
                <a:solidFill>
                  <a:srgbClr val="02519A"/>
                </a:solidFill>
                <a:latin typeface="Arial"/>
                <a:ea typeface="Arial"/>
                <a:cs typeface="Arial"/>
                <a:sym typeface="Arial"/>
              </a:defRPr>
            </a:pPr>
            <a:endParaRPr b="1">
              <a:solidFill>
                <a:srgbClr val="02519A"/>
              </a:solidFill>
            </a:endParaRPr>
          </a:p>
          <a:p>
            <a:pPr marL="279945" indent="-279945" defTabSz="321468">
              <a:lnSpc>
                <a:spcPct val="120000"/>
              </a:lnSpc>
              <a:spcBef>
                <a:spcPts val="0"/>
              </a:spcBef>
              <a:buSzPct val="40000"/>
              <a:buBlip>
                <a:blip r:embed="rId3"/>
              </a:buBlip>
              <a:defRPr sz="2000">
                <a:solidFill>
                  <a:srgbClr val="884E1E"/>
                </a:solidFill>
                <a:latin typeface="Arial"/>
                <a:ea typeface="Arial"/>
                <a:cs typeface="Arial"/>
                <a:sym typeface="Arial"/>
              </a:defRPr>
            </a:pPr>
            <a:r>
              <a:rPr u="sng"/>
              <a:t>Give</a:t>
            </a:r>
            <a:r>
              <a:t> </a:t>
            </a:r>
            <a:r>
              <a:rPr b="1">
                <a:solidFill>
                  <a:srgbClr val="02519A"/>
                </a:solidFill>
              </a:rPr>
              <a:t>knowledge</a:t>
            </a:r>
            <a:r>
              <a:t> </a:t>
            </a:r>
          </a:p>
          <a:p>
            <a:pPr marL="279945" indent="-279945" defTabSz="321468">
              <a:lnSpc>
                <a:spcPct val="120000"/>
              </a:lnSpc>
              <a:spcBef>
                <a:spcPts val="0"/>
              </a:spcBef>
              <a:buSzPct val="40000"/>
              <a:buBlip>
                <a:blip r:embed="rId3"/>
              </a:buBlip>
              <a:defRPr sz="2000">
                <a:solidFill>
                  <a:srgbClr val="884E1E"/>
                </a:solidFill>
                <a:latin typeface="Arial"/>
                <a:ea typeface="Arial"/>
                <a:cs typeface="Arial"/>
                <a:sym typeface="Arial"/>
              </a:defRPr>
            </a:pPr>
            <a:r>
              <a:t>to make </a:t>
            </a:r>
            <a:r>
              <a:rPr b="1">
                <a:solidFill>
                  <a:srgbClr val="A01E05"/>
                </a:solidFill>
              </a:rPr>
              <a:t>informed</a:t>
            </a:r>
            <a:r>
              <a:t> gardening decisions</a:t>
            </a:r>
          </a:p>
        </p:txBody>
      </p:sp>
      <p:sp>
        <p:nvSpPr>
          <p:cNvPr id="230" name="Slide Number"/>
          <p:cNvSpPr txBox="1">
            <a:spLocks noGrp="1"/>
          </p:cNvSpPr>
          <p:nvPr>
            <p:ph type="sldNum" sz="quarter" idx="2"/>
          </p:nvPr>
        </p:nvSpPr>
        <p:spPr>
          <a:xfrm>
            <a:off x="8505418" y="6404292"/>
            <a:ext cx="181382"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lide Number Placeholder 5"/>
          <p:cNvSpPr txBox="1">
            <a:spLocks noGrp="1"/>
          </p:cNvSpPr>
          <p:nvPr>
            <p:ph type="sldNum" sz="quarter" idx="2"/>
          </p:nvPr>
        </p:nvSpPr>
        <p:spPr>
          <a:xfrm>
            <a:off x="8441050" y="6410642"/>
            <a:ext cx="245751"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359" name="Text Placeholder 1"/>
          <p:cNvSpPr txBox="1">
            <a:spLocks noGrp="1"/>
          </p:cNvSpPr>
          <p:nvPr>
            <p:ph type="body" sz="quarter" idx="1"/>
          </p:nvPr>
        </p:nvSpPr>
        <p:spPr>
          <a:xfrm>
            <a:off x="294270" y="3138954"/>
            <a:ext cx="3600716" cy="2272103"/>
          </a:xfrm>
          <a:prstGeom prst="rect">
            <a:avLst/>
          </a:prstGeom>
          <a:solidFill>
            <a:srgbClr val="DCE89A"/>
          </a:solidFill>
        </p:spPr>
        <p:txBody>
          <a:bodyPr lIns="50800" tIns="50800" rIns="50800" bIns="50800" anchor="ctr"/>
          <a:lstStyle/>
          <a:p>
            <a:pPr marL="0" indent="0" algn="ctr" defTabSz="403098">
              <a:lnSpc>
                <a:spcPct val="120000"/>
              </a:lnSpc>
              <a:spcBef>
                <a:spcPts val="0"/>
              </a:spcBef>
              <a:defRPr sz="4140" b="1">
                <a:solidFill>
                  <a:srgbClr val="3C97CE"/>
                </a:solidFill>
              </a:defRPr>
            </a:pPr>
            <a:r>
              <a:t>Shallow</a:t>
            </a:r>
          </a:p>
          <a:p>
            <a:pPr marL="0" indent="0" algn="ctr" defTabSz="403098">
              <a:lnSpc>
                <a:spcPct val="120000"/>
              </a:lnSpc>
              <a:spcBef>
                <a:spcPts val="0"/>
              </a:spcBef>
              <a:defRPr sz="4140" b="1">
                <a:solidFill>
                  <a:srgbClr val="3C97CE"/>
                </a:solidFill>
              </a:defRPr>
            </a:pPr>
            <a:r>
              <a:t>or with</a:t>
            </a:r>
          </a:p>
          <a:p>
            <a:pPr marL="0" indent="0" algn="ctr" defTabSz="403098">
              <a:lnSpc>
                <a:spcPct val="120000"/>
              </a:lnSpc>
              <a:spcBef>
                <a:spcPts val="0"/>
              </a:spcBef>
              <a:defRPr sz="4140" b="1">
                <a:solidFill>
                  <a:srgbClr val="3C97CE"/>
                </a:solidFill>
              </a:defRPr>
            </a:pPr>
            <a:r>
              <a:t>landing spots</a:t>
            </a:r>
          </a:p>
        </p:txBody>
      </p:sp>
      <p:sp>
        <p:nvSpPr>
          <p:cNvPr id="360" name="Water"/>
          <p:cNvSpPr txBox="1"/>
          <p:nvPr/>
        </p:nvSpPr>
        <p:spPr>
          <a:xfrm>
            <a:off x="1099104" y="2019235"/>
            <a:ext cx="1926333" cy="96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R="57797" defTabSz="1300480">
              <a:spcBef>
                <a:spcPts val="900"/>
              </a:spcBef>
              <a:buClr>
                <a:srgbClr val="396A01"/>
              </a:buClr>
              <a:buFont typeface="Wingdings"/>
              <a:defRPr sz="5600" b="1" u="sng">
                <a:uFill>
                  <a:solidFill>
                    <a:srgbClr val="945200"/>
                  </a:solidFill>
                </a:uFill>
              </a:defRPr>
            </a:lvl1pPr>
          </a:lstStyle>
          <a:p>
            <a:pPr>
              <a:defRPr u="none"/>
            </a:pPr>
            <a:r>
              <a:rPr u="sng"/>
              <a:t>Water</a:t>
            </a:r>
          </a:p>
        </p:txBody>
      </p:sp>
      <p:pic>
        <p:nvPicPr>
          <p:cNvPr id="361" name="Unknown.jpeg" descr="Unknown.jpeg"/>
          <p:cNvPicPr>
            <a:picLocks noChangeAspect="1"/>
          </p:cNvPicPr>
          <p:nvPr/>
        </p:nvPicPr>
        <p:blipFill>
          <a:blip r:embed="rId3"/>
          <a:stretch>
            <a:fillRect/>
          </a:stretch>
        </p:blipFill>
        <p:spPr>
          <a:xfrm>
            <a:off x="4473078" y="2676003"/>
            <a:ext cx="3707741" cy="2480818"/>
          </a:xfrm>
          <a:prstGeom prst="rect">
            <a:avLst/>
          </a:prstGeom>
          <a:ln w="12700">
            <a:miter lim="400000"/>
          </a:ln>
        </p:spPr>
      </p:pic>
      <p:sp>
        <p:nvSpPr>
          <p:cNvPr id="362" name="Not clean water!"/>
          <p:cNvSpPr txBox="1"/>
          <p:nvPr/>
        </p:nvSpPr>
        <p:spPr>
          <a:xfrm>
            <a:off x="3447655" y="5552876"/>
            <a:ext cx="4733164" cy="711201"/>
          </a:xfrm>
          <a:prstGeom prst="rect">
            <a:avLst/>
          </a:prstGeom>
          <a:solidFill>
            <a:srgbClr val="EAD37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4200">
              <a:defRPr sz="4400">
                <a:solidFill>
                  <a:srgbClr val="006288"/>
                </a:solidFill>
                <a:latin typeface="Marker Felt"/>
                <a:ea typeface="Marker Felt"/>
                <a:cs typeface="Marker Felt"/>
                <a:sym typeface="Marker Felt"/>
              </a:defRPr>
            </a:lvl1pPr>
          </a:lstStyle>
          <a:p>
            <a:r>
              <a:t>Not clean water!</a:t>
            </a:r>
          </a:p>
        </p:txBody>
      </p:sp>
      <p:sp>
        <p:nvSpPr>
          <p:cNvPr id="363" name="Arrow"/>
          <p:cNvSpPr/>
          <p:nvPr/>
        </p:nvSpPr>
        <p:spPr>
          <a:xfrm rot="8447017">
            <a:off x="6745971" y="4208469"/>
            <a:ext cx="2465029" cy="1030010"/>
          </a:xfrm>
          <a:prstGeom prst="rightArrow">
            <a:avLst>
              <a:gd name="adj1" fmla="val 32000"/>
              <a:gd name="adj2" fmla="val 78912"/>
            </a:avLst>
          </a:prstGeom>
          <a:solidFill>
            <a:srgbClr val="DA6856"/>
          </a:solidFill>
          <a:ln w="3175">
            <a:miter lim="400000"/>
          </a:ln>
        </p:spPr>
        <p:txBody>
          <a:bodyPr lIns="50800" tIns="50800" rIns="50800" bIns="50800" anchor="ctr"/>
          <a:lstStyle/>
          <a:p>
            <a:pPr algn="ctr" defTabSz="584200">
              <a:defRPr sz="34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a:p>
        </p:txBody>
      </p:sp>
      <p:sp>
        <p:nvSpPr>
          <p:cNvPr id="364" name="What is Habitat?"/>
          <p:cNvSpPr txBox="1"/>
          <p:nvPr/>
        </p:nvSpPr>
        <p:spPr>
          <a:xfrm>
            <a:off x="2063199" y="326389"/>
            <a:ext cx="5017602"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5600" b="1" u="sng">
                <a:solidFill>
                  <a:schemeClr val="accent1"/>
                </a:solidFill>
              </a:defRPr>
            </a:lvl1pPr>
          </a:lstStyle>
          <a:p>
            <a:r>
              <a:t>What is Habitat?</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lide Number Placeholder 5"/>
          <p:cNvSpPr txBox="1">
            <a:spLocks noGrp="1"/>
          </p:cNvSpPr>
          <p:nvPr>
            <p:ph type="sldNum" sz="quarter" idx="2"/>
          </p:nvPr>
        </p:nvSpPr>
        <p:spPr>
          <a:xfrm>
            <a:off x="8441050" y="6410642"/>
            <a:ext cx="245751"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369" name="Shelter and Space"/>
          <p:cNvSpPr txBox="1"/>
          <p:nvPr/>
        </p:nvSpPr>
        <p:spPr>
          <a:xfrm>
            <a:off x="1339961" y="1367785"/>
            <a:ext cx="6464078" cy="96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5" indent="0" algn="ctr" defTabSz="584200">
              <a:lnSpc>
                <a:spcPct val="120000"/>
              </a:lnSpc>
              <a:defRPr sz="5600" b="1" u="sng"/>
            </a:pPr>
            <a:r>
              <a:t>Shelter and Space</a:t>
            </a:r>
          </a:p>
        </p:txBody>
      </p:sp>
      <p:sp>
        <p:nvSpPr>
          <p:cNvPr id="370" name="What is Habitat?"/>
          <p:cNvSpPr txBox="1"/>
          <p:nvPr/>
        </p:nvSpPr>
        <p:spPr>
          <a:xfrm>
            <a:off x="2063199" y="326389"/>
            <a:ext cx="5017602"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5600" b="1" u="sng">
                <a:solidFill>
                  <a:schemeClr val="accent1"/>
                </a:solidFill>
              </a:defRPr>
            </a:lvl1pPr>
          </a:lstStyle>
          <a:p>
            <a:r>
              <a:t>What is Habitat?</a:t>
            </a:r>
          </a:p>
        </p:txBody>
      </p:sp>
      <p:sp>
        <p:nvSpPr>
          <p:cNvPr id="371" name="Layers of trees and shrubs"/>
          <p:cNvSpPr txBox="1"/>
          <p:nvPr/>
        </p:nvSpPr>
        <p:spPr>
          <a:xfrm>
            <a:off x="1271351" y="2604791"/>
            <a:ext cx="6601298" cy="812801"/>
          </a:xfrm>
          <a:prstGeom prst="rect">
            <a:avLst/>
          </a:prstGeom>
          <a:solidFill>
            <a:srgbClr val="DCE89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R="40639" algn="ctr">
              <a:lnSpc>
                <a:spcPct val="90000"/>
              </a:lnSpc>
              <a:spcBef>
                <a:spcPts val="1200"/>
              </a:spcBef>
              <a:defRPr sz="4600" b="1" u="sng">
                <a:solidFill>
                  <a:schemeClr val="accent1">
                    <a:satOff val="-4409"/>
                    <a:lumOff val="-10509"/>
                  </a:schemeClr>
                </a:solidFill>
                <a:uFill>
                  <a:solidFill>
                    <a:srgbClr val="945200"/>
                  </a:solidFill>
                </a:uFill>
              </a:defRPr>
            </a:lvl1pPr>
          </a:lstStyle>
          <a:p>
            <a:r>
              <a:t>Layers of trees and shrubs</a:t>
            </a:r>
          </a:p>
        </p:txBody>
      </p:sp>
      <p:sp>
        <p:nvSpPr>
          <p:cNvPr id="372" name="Text Placeholder 1"/>
          <p:cNvSpPr txBox="1">
            <a:spLocks noGrp="1"/>
          </p:cNvSpPr>
          <p:nvPr>
            <p:ph type="body" sz="half" idx="1"/>
          </p:nvPr>
        </p:nvSpPr>
        <p:spPr>
          <a:xfrm>
            <a:off x="1747491" y="3876264"/>
            <a:ext cx="6223852" cy="2364661"/>
          </a:xfrm>
          <a:prstGeom prst="rect">
            <a:avLst/>
          </a:prstGeom>
          <a:solidFill>
            <a:srgbClr val="DCE89A"/>
          </a:solidFill>
        </p:spPr>
        <p:txBody>
          <a:bodyPr lIns="50800" tIns="50800" rIns="50800" bIns="50800"/>
          <a:lstStyle/>
          <a:p>
            <a:pPr marL="490653" indent="-490653">
              <a:spcBef>
                <a:spcPts val="0"/>
              </a:spcBef>
              <a:buSzPct val="50000"/>
              <a:buBlip>
                <a:blip r:embed="rId3"/>
              </a:buBlip>
              <a:defRPr sz="4400" b="1">
                <a:solidFill>
                  <a:schemeClr val="accent1"/>
                </a:solidFill>
              </a:defRPr>
            </a:pPr>
            <a:r>
              <a:t>nesting sites</a:t>
            </a:r>
          </a:p>
          <a:p>
            <a:pPr marL="490653" indent="-490653">
              <a:spcBef>
                <a:spcPts val="0"/>
              </a:spcBef>
              <a:buSzPct val="50000"/>
              <a:buBlip>
                <a:blip r:embed="rId3"/>
              </a:buBlip>
              <a:defRPr sz="4400" b="1">
                <a:solidFill>
                  <a:schemeClr val="accent1"/>
                </a:solidFill>
              </a:defRPr>
            </a:pPr>
            <a:r>
              <a:t>windbreaks and shade</a:t>
            </a:r>
          </a:p>
          <a:p>
            <a:pPr marL="490653" indent="-490653">
              <a:spcBef>
                <a:spcPts val="0"/>
              </a:spcBef>
              <a:buSzPct val="50000"/>
              <a:buBlip>
                <a:blip r:embed="rId3"/>
              </a:buBlip>
              <a:defRPr sz="4400" b="1">
                <a:solidFill>
                  <a:schemeClr val="accent1"/>
                </a:solidFill>
              </a:defRPr>
            </a:pPr>
            <a:r>
              <a:t>Defend territory</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377" name="How?"/>
          <p:cNvSpPr txBox="1"/>
          <p:nvPr/>
        </p:nvSpPr>
        <p:spPr>
          <a:xfrm>
            <a:off x="3456461" y="4442736"/>
            <a:ext cx="1471166" cy="1143001"/>
          </a:xfrm>
          <a:prstGeom prst="rect">
            <a:avLst/>
          </a:prstGeom>
          <a:ln w="50800">
            <a:solidFill>
              <a:schemeClr val="accent4">
                <a:satOff val="-1335"/>
                <a:lumOff val="-10274"/>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4">
                    <a:satOff val="-1335"/>
                    <a:lumOff val="-10274"/>
                  </a:schemeClr>
                </a:solidFill>
              </a:defRPr>
            </a:lvl1pPr>
          </a:lstStyle>
          <a:p>
            <a:r>
              <a:t>How?</a:t>
            </a:r>
          </a:p>
        </p:txBody>
      </p:sp>
      <p:sp>
        <p:nvSpPr>
          <p:cNvPr id="378" name="When?"/>
          <p:cNvSpPr txBox="1"/>
          <p:nvPr/>
        </p:nvSpPr>
        <p:spPr>
          <a:xfrm>
            <a:off x="5482740" y="5084373"/>
            <a:ext cx="2502654" cy="1143001"/>
          </a:xfrm>
          <a:prstGeom prst="rect">
            <a:avLst/>
          </a:prstGeom>
          <a:ln w="50800">
            <a:solidFill>
              <a:schemeClr val="accent5">
                <a:satOff val="-6843"/>
                <a:lumOff val="-10705"/>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5">
                    <a:satOff val="-6843"/>
                    <a:lumOff val="-10705"/>
                  </a:schemeClr>
                </a:solidFill>
              </a:defRPr>
            </a:lvl1pPr>
          </a:lstStyle>
          <a:p>
            <a:r>
              <a:t>When?</a:t>
            </a:r>
          </a:p>
        </p:txBody>
      </p:sp>
      <p:sp>
        <p:nvSpPr>
          <p:cNvPr id="379" name="Why?"/>
          <p:cNvSpPr txBox="1"/>
          <p:nvPr/>
        </p:nvSpPr>
        <p:spPr>
          <a:xfrm>
            <a:off x="3456461" y="2326362"/>
            <a:ext cx="1471166" cy="1143001"/>
          </a:xfrm>
          <a:prstGeom prst="rect">
            <a:avLst/>
          </a:prstGeom>
          <a:ln w="50800">
            <a:solidFill>
              <a:schemeClr val="accent3">
                <a:lumOff val="-10078"/>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3">
                    <a:lumOff val="-10078"/>
                  </a:schemeClr>
                </a:solidFill>
              </a:defRPr>
            </a:lvl1pPr>
          </a:lstStyle>
          <a:p>
            <a:r>
              <a:t>Why?</a:t>
            </a:r>
          </a:p>
        </p:txBody>
      </p:sp>
      <p:sp>
        <p:nvSpPr>
          <p:cNvPr id="380" name="Where?"/>
          <p:cNvSpPr txBox="1"/>
          <p:nvPr/>
        </p:nvSpPr>
        <p:spPr>
          <a:xfrm>
            <a:off x="5320801" y="2857500"/>
            <a:ext cx="2826532" cy="1143000"/>
          </a:xfrm>
          <a:prstGeom prst="rect">
            <a:avLst/>
          </a:prstGeom>
          <a:ln w="50800">
            <a:solidFill>
              <a:schemeClr val="accent6">
                <a:satOff val="-12289"/>
                <a:lumOff val="-10666"/>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6">
                    <a:satOff val="-12289"/>
                    <a:lumOff val="-10666"/>
                  </a:schemeClr>
                </a:solidFill>
              </a:defRPr>
            </a:lvl1pPr>
          </a:lstStyle>
          <a:p>
            <a:r>
              <a:t>Where?</a:t>
            </a:r>
          </a:p>
        </p:txBody>
      </p:sp>
      <p:sp>
        <p:nvSpPr>
          <p:cNvPr id="381" name="What?"/>
          <p:cNvSpPr txBox="1"/>
          <p:nvPr/>
        </p:nvSpPr>
        <p:spPr>
          <a:xfrm>
            <a:off x="697060" y="1638417"/>
            <a:ext cx="2366227" cy="1143001"/>
          </a:xfrm>
          <a:prstGeom prst="rect">
            <a:avLst/>
          </a:prstGeom>
          <a:ln w="50800">
            <a:solidFill>
              <a:schemeClr val="accent2">
                <a:satOff val="-4966"/>
                <a:lumOff val="-1054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2">
                    <a:satOff val="-4966"/>
                    <a:lumOff val="-10549"/>
                  </a:schemeClr>
                </a:solidFill>
              </a:defRPr>
            </a:lvl1pPr>
          </a:lstStyle>
          <a:p>
            <a:r>
              <a:t>What?</a:t>
            </a:r>
          </a:p>
        </p:txBody>
      </p:sp>
      <p:sp>
        <p:nvSpPr>
          <p:cNvPr id="382" name="Pollination"/>
          <p:cNvSpPr txBox="1"/>
          <p:nvPr/>
        </p:nvSpPr>
        <p:spPr>
          <a:xfrm>
            <a:off x="2580575" y="347149"/>
            <a:ext cx="3982850" cy="1005841"/>
          </a:xfrm>
          <a:prstGeom prst="rect">
            <a:avLst/>
          </a:prstGeom>
          <a:ln w="50800">
            <a:solidFill>
              <a:srgbClr val="535353"/>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5600" b="1" u="sng"/>
            </a:pPr>
            <a:r>
              <a:rPr u="none"/>
              <a:t>  </a:t>
            </a:r>
            <a:r>
              <a:t>Pollination  </a:t>
            </a:r>
          </a:p>
        </p:txBody>
      </p:sp>
      <p:sp>
        <p:nvSpPr>
          <p:cNvPr id="383" name="Who?"/>
          <p:cNvSpPr txBox="1">
            <a:spLocks noGrp="1"/>
          </p:cNvSpPr>
          <p:nvPr>
            <p:ph type="title"/>
          </p:nvPr>
        </p:nvSpPr>
        <p:spPr>
          <a:xfrm>
            <a:off x="1377918" y="3869741"/>
            <a:ext cx="1471166" cy="1143001"/>
          </a:xfrm>
          <a:prstGeom prst="rect">
            <a:avLst/>
          </a:prstGeom>
          <a:ln w="50800">
            <a:solidFill>
              <a:schemeClr val="accent1">
                <a:satOff val="-4409"/>
                <a:lumOff val="-10509"/>
              </a:schemeClr>
            </a:solidFill>
            <a:round/>
          </a:ln>
        </p:spPr>
        <p:txBody>
          <a:bodyPr/>
          <a:lstStyle>
            <a:lvl1pPr defTabSz="886968">
              <a:defRPr sz="4268" b="1">
                <a:solidFill>
                  <a:schemeClr val="accent1">
                    <a:satOff val="-4409"/>
                    <a:lumOff val="-10509"/>
                  </a:schemeClr>
                </a:solidFill>
              </a:defRPr>
            </a:lvl1pPr>
          </a:lstStyle>
          <a:p>
            <a:r>
              <a:t>Who?</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386" name="How?"/>
          <p:cNvSpPr txBox="1"/>
          <p:nvPr/>
        </p:nvSpPr>
        <p:spPr>
          <a:xfrm>
            <a:off x="3456461" y="4442736"/>
            <a:ext cx="1471166" cy="1143001"/>
          </a:xfrm>
          <a:prstGeom prst="rect">
            <a:avLst/>
          </a:prstGeom>
          <a:ln w="50800">
            <a:solidFill>
              <a:schemeClr val="accent4">
                <a:satOff val="-1335"/>
                <a:lumOff val="-10274"/>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4">
                    <a:satOff val="-1335"/>
                    <a:lumOff val="-10274"/>
                  </a:schemeClr>
                </a:solidFill>
              </a:defRPr>
            </a:lvl1pPr>
          </a:lstStyle>
          <a:p>
            <a:r>
              <a:t>How?</a:t>
            </a:r>
          </a:p>
        </p:txBody>
      </p:sp>
      <p:sp>
        <p:nvSpPr>
          <p:cNvPr id="387" name="When?"/>
          <p:cNvSpPr txBox="1"/>
          <p:nvPr/>
        </p:nvSpPr>
        <p:spPr>
          <a:xfrm>
            <a:off x="5482740" y="5084373"/>
            <a:ext cx="2502654" cy="1143001"/>
          </a:xfrm>
          <a:prstGeom prst="rect">
            <a:avLst/>
          </a:prstGeom>
          <a:ln w="50800">
            <a:solidFill>
              <a:schemeClr val="accent5">
                <a:satOff val="-6843"/>
                <a:lumOff val="-10705"/>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5">
                    <a:satOff val="-6843"/>
                    <a:lumOff val="-10705"/>
                  </a:schemeClr>
                </a:solidFill>
              </a:defRPr>
            </a:lvl1pPr>
          </a:lstStyle>
          <a:p>
            <a:r>
              <a:t>When?</a:t>
            </a:r>
          </a:p>
        </p:txBody>
      </p:sp>
      <p:sp>
        <p:nvSpPr>
          <p:cNvPr id="388" name="Why?"/>
          <p:cNvSpPr txBox="1"/>
          <p:nvPr/>
        </p:nvSpPr>
        <p:spPr>
          <a:xfrm>
            <a:off x="3456461" y="2326362"/>
            <a:ext cx="1471166" cy="1143001"/>
          </a:xfrm>
          <a:prstGeom prst="rect">
            <a:avLst/>
          </a:prstGeom>
          <a:ln w="50800">
            <a:solidFill>
              <a:schemeClr val="accent3">
                <a:lumOff val="-10078"/>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3">
                    <a:lumOff val="-10078"/>
                  </a:schemeClr>
                </a:solidFill>
              </a:defRPr>
            </a:lvl1pPr>
          </a:lstStyle>
          <a:p>
            <a:r>
              <a:t>Why?</a:t>
            </a:r>
          </a:p>
        </p:txBody>
      </p:sp>
      <p:sp>
        <p:nvSpPr>
          <p:cNvPr id="389" name="Where?"/>
          <p:cNvSpPr txBox="1"/>
          <p:nvPr/>
        </p:nvSpPr>
        <p:spPr>
          <a:xfrm>
            <a:off x="5320801" y="2857500"/>
            <a:ext cx="2826532" cy="1143000"/>
          </a:xfrm>
          <a:prstGeom prst="rect">
            <a:avLst/>
          </a:prstGeom>
          <a:ln w="50800">
            <a:solidFill>
              <a:schemeClr val="accent6">
                <a:satOff val="-12289"/>
                <a:lumOff val="-10666"/>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6">
                    <a:satOff val="-12289"/>
                    <a:lumOff val="-10666"/>
                  </a:schemeClr>
                </a:solidFill>
              </a:defRPr>
            </a:lvl1pPr>
          </a:lstStyle>
          <a:p>
            <a:r>
              <a:t>Where?</a:t>
            </a:r>
          </a:p>
        </p:txBody>
      </p:sp>
      <p:sp>
        <p:nvSpPr>
          <p:cNvPr id="390" name="What?"/>
          <p:cNvSpPr txBox="1"/>
          <p:nvPr/>
        </p:nvSpPr>
        <p:spPr>
          <a:xfrm>
            <a:off x="697060" y="1638417"/>
            <a:ext cx="2366227" cy="1143001"/>
          </a:xfrm>
          <a:prstGeom prst="rect">
            <a:avLst/>
          </a:prstGeom>
          <a:ln w="50800">
            <a:solidFill>
              <a:schemeClr val="accent2">
                <a:satOff val="-4966"/>
                <a:lumOff val="-1054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2">
                    <a:satOff val="-4966"/>
                    <a:lumOff val="-10549"/>
                  </a:schemeClr>
                </a:solidFill>
              </a:defRPr>
            </a:lvl1pPr>
          </a:lstStyle>
          <a:p>
            <a:r>
              <a:t>What?</a:t>
            </a:r>
          </a:p>
        </p:txBody>
      </p:sp>
      <p:sp>
        <p:nvSpPr>
          <p:cNvPr id="391" name="Pollination"/>
          <p:cNvSpPr txBox="1"/>
          <p:nvPr/>
        </p:nvSpPr>
        <p:spPr>
          <a:xfrm>
            <a:off x="2580575" y="347149"/>
            <a:ext cx="3982850" cy="1005841"/>
          </a:xfrm>
          <a:prstGeom prst="rect">
            <a:avLst/>
          </a:prstGeom>
          <a:ln w="50800">
            <a:solidFill>
              <a:srgbClr val="535353"/>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5600" b="1" u="sng"/>
            </a:pPr>
            <a:r>
              <a:rPr u="none"/>
              <a:t>  </a:t>
            </a:r>
            <a:r>
              <a:t>Pollination  </a:t>
            </a:r>
          </a:p>
        </p:txBody>
      </p:sp>
      <p:sp>
        <p:nvSpPr>
          <p:cNvPr id="392" name="Who?"/>
          <p:cNvSpPr txBox="1">
            <a:spLocks noGrp="1"/>
          </p:cNvSpPr>
          <p:nvPr>
            <p:ph type="title"/>
          </p:nvPr>
        </p:nvSpPr>
        <p:spPr>
          <a:xfrm>
            <a:off x="1377918" y="3869741"/>
            <a:ext cx="1471166" cy="1143001"/>
          </a:xfrm>
          <a:prstGeom prst="rect">
            <a:avLst/>
          </a:prstGeom>
          <a:ln w="50800">
            <a:solidFill>
              <a:schemeClr val="accent1">
                <a:satOff val="-4409"/>
                <a:lumOff val="-10509"/>
              </a:schemeClr>
            </a:solidFill>
            <a:round/>
          </a:ln>
        </p:spPr>
        <p:txBody>
          <a:bodyPr/>
          <a:lstStyle>
            <a:lvl1pPr defTabSz="886968">
              <a:defRPr sz="4268" b="1">
                <a:solidFill>
                  <a:schemeClr val="accent1">
                    <a:satOff val="-4409"/>
                    <a:lumOff val="-10509"/>
                  </a:schemeClr>
                </a:solidFill>
              </a:defRPr>
            </a:lvl1pPr>
          </a:lstStyle>
          <a:p>
            <a:r>
              <a:t>Who?</a:t>
            </a:r>
          </a:p>
        </p:txBody>
      </p:sp>
      <p:sp>
        <p:nvSpPr>
          <p:cNvPr id="393" name="Who?"/>
          <p:cNvSpPr txBox="1"/>
          <p:nvPr/>
        </p:nvSpPr>
        <p:spPr>
          <a:xfrm>
            <a:off x="1377918" y="3869741"/>
            <a:ext cx="1471166"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defTabSz="886968">
              <a:defRPr sz="4268" b="1">
                <a:solidFill>
                  <a:schemeClr val="accent1">
                    <a:satOff val="-4409"/>
                    <a:lumOff val="-10509"/>
                  </a:schemeClr>
                </a:solidFill>
              </a:defRPr>
            </a:lvl1pPr>
          </a:lstStyle>
          <a:p>
            <a:r>
              <a:t>Who?</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396" name="Who are Pollinators?"/>
          <p:cNvSpPr txBox="1">
            <a:spLocks noGrp="1"/>
          </p:cNvSpPr>
          <p:nvPr>
            <p:ph type="title"/>
          </p:nvPr>
        </p:nvSpPr>
        <p:spPr>
          <a:xfrm>
            <a:off x="1262149" y="521924"/>
            <a:ext cx="6619702"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round/>
          </a:ln>
        </p:spPr>
        <p:txBody>
          <a:bodyPr/>
          <a:lstStyle>
            <a:lvl1pPr>
              <a:defRPr sz="4400" b="1">
                <a:solidFill>
                  <a:schemeClr val="accent1">
                    <a:satOff val="-4409"/>
                    <a:lumOff val="-10509"/>
                  </a:schemeClr>
                </a:solidFill>
              </a:defRPr>
            </a:lvl1pPr>
          </a:lstStyle>
          <a:p>
            <a:r>
              <a:t>Who are Pollinators?</a:t>
            </a:r>
          </a:p>
        </p:txBody>
      </p:sp>
      <p:sp>
        <p:nvSpPr>
          <p:cNvPr id="397" name="?"/>
          <p:cNvSpPr txBox="1"/>
          <p:nvPr/>
        </p:nvSpPr>
        <p:spPr>
          <a:xfrm>
            <a:off x="2541891" y="2231744"/>
            <a:ext cx="3633105" cy="3571241"/>
          </a:xfrm>
          <a:prstGeom prst="rect">
            <a:avLst/>
          </a:prstGeom>
          <a:gradFill>
            <a:gsLst>
              <a:gs pos="0">
                <a:srgbClr val="DDDDDD"/>
              </a:gs>
              <a:gs pos="100000">
                <a:srgbClr val="A7A7A7"/>
              </a:gs>
            </a:gsLst>
            <a:lin ang="16200000"/>
          </a:gradFill>
          <a:ln w="114300">
            <a:solidFill>
              <a:schemeClr val="accent2">
                <a:satOff val="-4966"/>
                <a:lumOff val="-10549"/>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5500">
                <a:latin typeface="Arial Rounded MT Bold"/>
                <a:ea typeface="Arial Rounded MT Bold"/>
                <a:cs typeface="Arial Rounded MT Bold"/>
                <a:sym typeface="Arial Rounded MT Bold"/>
              </a:defRPr>
            </a:pPr>
            <a:endParaRPr/>
          </a:p>
          <a:p>
            <a:pPr algn="ctr">
              <a:defRPr sz="11800">
                <a:latin typeface="Arial Rounded MT Bold"/>
                <a:ea typeface="Arial Rounded MT Bold"/>
                <a:cs typeface="Arial Rounded MT Bold"/>
                <a:sym typeface="Arial Rounded MT Bold"/>
              </a:defRPr>
            </a:pPr>
            <a:r>
              <a: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
        <p:nvSpPr>
          <p:cNvPr id="402" name="Who are Pollinators?"/>
          <p:cNvSpPr txBox="1">
            <a:spLocks noGrp="1"/>
          </p:cNvSpPr>
          <p:nvPr>
            <p:ph type="title"/>
          </p:nvPr>
        </p:nvSpPr>
        <p:spPr>
          <a:xfrm>
            <a:off x="1262149" y="521924"/>
            <a:ext cx="6619702"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round/>
          </a:ln>
        </p:spPr>
        <p:txBody>
          <a:bodyPr/>
          <a:lstStyle>
            <a:lvl1pPr>
              <a:defRPr sz="4400" b="1">
                <a:solidFill>
                  <a:schemeClr val="accent1">
                    <a:satOff val="-4409"/>
                    <a:lumOff val="-10509"/>
                  </a:schemeClr>
                </a:solidFill>
              </a:defRPr>
            </a:lvl1pPr>
          </a:lstStyle>
          <a:p>
            <a:r>
              <a:t>Who are Pollinators?</a:t>
            </a:r>
          </a:p>
        </p:txBody>
      </p:sp>
      <p:sp>
        <p:nvSpPr>
          <p:cNvPr id="403" name="Think…"/>
          <p:cNvSpPr txBox="1"/>
          <p:nvPr/>
        </p:nvSpPr>
        <p:spPr>
          <a:xfrm>
            <a:off x="2000705" y="2342507"/>
            <a:ext cx="4680095" cy="3011695"/>
          </a:xfrm>
          <a:prstGeom prst="rect">
            <a:avLst/>
          </a:prstGeom>
          <a:gradFill>
            <a:gsLst>
              <a:gs pos="0">
                <a:schemeClr val="accent2">
                  <a:lumOff val="11813"/>
                </a:schemeClr>
              </a:gs>
              <a:gs pos="100000">
                <a:schemeClr val="accent2">
                  <a:lumOff val="23627"/>
                </a:schemeClr>
              </a:gs>
            </a:gsLst>
            <a:lin ang="16200000"/>
          </a:gradFill>
          <a:ln w="50800">
            <a:solidFill>
              <a:schemeClr val="accent1">
                <a:satOff val="-4409"/>
                <a:lumOff val="-1050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a:defRPr sz="4400" b="1"/>
            </a:pPr>
            <a:r>
              <a:t>Think</a:t>
            </a:r>
          </a:p>
          <a:p>
            <a:pPr algn="ctr">
              <a:defRPr sz="4400" b="1"/>
            </a:pPr>
            <a:r>
              <a:t>Pair</a:t>
            </a:r>
          </a:p>
          <a:p>
            <a:pPr algn="ctr">
              <a:defRPr sz="4400" b="1"/>
            </a:pPr>
            <a:r>
              <a:t>Share</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pic>
        <p:nvPicPr>
          <p:cNvPr id="408" name="POL:Who?.jpg" descr="POL:Who?.jpg"/>
          <p:cNvPicPr>
            <a:picLocks noChangeAspect="1"/>
          </p:cNvPicPr>
          <p:nvPr/>
        </p:nvPicPr>
        <p:blipFill>
          <a:blip r:embed="rId3"/>
          <a:stretch>
            <a:fillRect/>
          </a:stretch>
        </p:blipFill>
        <p:spPr>
          <a:xfrm>
            <a:off x="1034367" y="1902264"/>
            <a:ext cx="6941321" cy="3534735"/>
          </a:xfrm>
          <a:prstGeom prst="rect">
            <a:avLst/>
          </a:prstGeom>
          <a:ln w="12700">
            <a:miter lim="400000"/>
          </a:ln>
        </p:spPr>
      </p:pic>
      <p:sp>
        <p:nvSpPr>
          <p:cNvPr id="409" name="Who are Pollinators?"/>
          <p:cNvSpPr txBox="1">
            <a:spLocks noGrp="1"/>
          </p:cNvSpPr>
          <p:nvPr>
            <p:ph type="title"/>
          </p:nvPr>
        </p:nvSpPr>
        <p:spPr>
          <a:xfrm>
            <a:off x="1195176" y="420324"/>
            <a:ext cx="6619703"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round/>
          </a:ln>
        </p:spPr>
        <p:txBody>
          <a:bodyPr/>
          <a:lstStyle>
            <a:lvl1pPr>
              <a:defRPr b="1">
                <a:solidFill>
                  <a:schemeClr val="accent1">
                    <a:satOff val="-4409"/>
                    <a:lumOff val="-10509"/>
                  </a:schemeClr>
                </a:solidFill>
              </a:defRPr>
            </a:lvl1pPr>
          </a:lstStyle>
          <a:p>
            <a:r>
              <a:t>Who are Pollinators?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lide Number Placeholder 5"/>
          <p:cNvSpPr txBox="1">
            <a:spLocks noGrp="1"/>
          </p:cNvSpPr>
          <p:nvPr>
            <p:ph type="sldNum" sz="quarter" idx="2"/>
          </p:nvPr>
        </p:nvSpPr>
        <p:spPr>
          <a:xfrm>
            <a:off x="8441050" y="6410642"/>
            <a:ext cx="245751"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
        <p:nvSpPr>
          <p:cNvPr id="414" name="Who Are the Pollinators?"/>
          <p:cNvSpPr txBox="1"/>
          <p:nvPr/>
        </p:nvSpPr>
        <p:spPr>
          <a:xfrm>
            <a:off x="1244705" y="482187"/>
            <a:ext cx="6520645" cy="846138"/>
          </a:xfrm>
          <a:prstGeom prst="rect">
            <a:avLst/>
          </a:prstGeom>
          <a:gradFill>
            <a:gsLst>
              <a:gs pos="0">
                <a:schemeClr val="accent3">
                  <a:lumOff val="12401"/>
                </a:schemeClr>
              </a:gs>
              <a:gs pos="100000">
                <a:schemeClr val="accent3">
                  <a:lumOff val="24803"/>
                </a:schemeClr>
              </a:gs>
            </a:gsLst>
            <a:lin ang="162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410765">
              <a:defRPr sz="5000">
                <a:solidFill>
                  <a:srgbClr val="006288"/>
                </a:solidFill>
              </a:defRPr>
            </a:lvl1pPr>
          </a:lstStyle>
          <a:p>
            <a:r>
              <a:t>Who Are the Pollinators?</a:t>
            </a:r>
          </a:p>
        </p:txBody>
      </p:sp>
      <p:sp>
        <p:nvSpPr>
          <p:cNvPr id="415" name="Plants to attract…"/>
          <p:cNvSpPr txBox="1"/>
          <p:nvPr/>
        </p:nvSpPr>
        <p:spPr>
          <a:xfrm>
            <a:off x="1002437" y="1806266"/>
            <a:ext cx="7495370" cy="4144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2248" tIns="72248" rIns="72248" bIns="72248" anchor="ctr">
            <a:spAutoFit/>
          </a:bodyPr>
          <a:lstStyle/>
          <a:p>
            <a:pPr marR="57797" indent="57797" defTabSz="1300480">
              <a:defRPr sz="4800" b="1">
                <a:solidFill>
                  <a:schemeClr val="accent1">
                    <a:satOff val="-4409"/>
                    <a:lumOff val="-10509"/>
                  </a:schemeClr>
                </a:solidFill>
                <a:uFill>
                  <a:solidFill>
                    <a:srgbClr val="945200"/>
                  </a:solidFill>
                </a:uFill>
              </a:defRPr>
            </a:pPr>
            <a:r>
              <a:t>🐝Bees, wasps, beetles, flies</a:t>
            </a:r>
          </a:p>
          <a:p>
            <a:pPr marR="57797" indent="57797" defTabSz="1300480">
              <a:defRPr sz="4800" b="1">
                <a:solidFill>
                  <a:schemeClr val="accent1">
                    <a:satOff val="-4409"/>
                    <a:lumOff val="-10509"/>
                  </a:schemeClr>
                </a:solidFill>
                <a:uFill>
                  <a:solidFill>
                    <a:srgbClr val="945200"/>
                  </a:solidFill>
                </a:uFill>
              </a:defRPr>
            </a:pPr>
            <a:r>
              <a:t>🕊Hummingbirds</a:t>
            </a:r>
          </a:p>
          <a:p>
            <a:pPr marR="57797" indent="57797" defTabSz="1300480">
              <a:defRPr sz="4800" b="1">
                <a:solidFill>
                  <a:schemeClr val="accent1">
                    <a:satOff val="-4409"/>
                    <a:lumOff val="-10509"/>
                  </a:schemeClr>
                </a:solidFill>
                <a:uFill>
                  <a:solidFill>
                    <a:srgbClr val="945200"/>
                  </a:solidFill>
                </a:uFill>
              </a:defRPr>
            </a:pPr>
            <a:r>
              <a:t>🦋Butterflies</a:t>
            </a:r>
          </a:p>
          <a:p>
            <a:pPr marR="57797" indent="57797" defTabSz="1300480">
              <a:defRPr sz="4800" b="1">
                <a:solidFill>
                  <a:schemeClr val="accent1">
                    <a:satOff val="-4409"/>
                    <a:lumOff val="-10509"/>
                  </a:schemeClr>
                </a:solidFill>
                <a:uFill>
                  <a:solidFill>
                    <a:srgbClr val="945200"/>
                  </a:solidFill>
                </a:uFill>
              </a:defRPr>
            </a:pPr>
            <a:r>
              <a:t>🦆Moths</a:t>
            </a:r>
          </a:p>
          <a:p>
            <a:pPr marR="57797" indent="57797" defTabSz="1300480">
              <a:defRPr sz="4800" b="1">
                <a:solidFill>
                  <a:schemeClr val="accent1">
                    <a:satOff val="-4409"/>
                    <a:lumOff val="-10509"/>
                  </a:schemeClr>
                </a:solidFill>
                <a:uFill>
                  <a:solidFill>
                    <a:srgbClr val="945200"/>
                  </a:solidFill>
                </a:uFill>
              </a:defRPr>
            </a:pPr>
            <a:r>
              <a:t>🦇Bats</a:t>
            </a:r>
          </a:p>
        </p:txBody>
      </p:sp>
      <p:sp>
        <p:nvSpPr>
          <p:cNvPr id="416" name="Who are Pollinators?"/>
          <p:cNvSpPr txBox="1">
            <a:spLocks noGrp="1"/>
          </p:cNvSpPr>
          <p:nvPr>
            <p:ph type="title" idx="4294967295"/>
          </p:nvPr>
        </p:nvSpPr>
        <p:spPr>
          <a:xfrm>
            <a:off x="1030902" y="420324"/>
            <a:ext cx="6619702"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round/>
          </a:ln>
        </p:spPr>
        <p:txBody>
          <a:bodyPr/>
          <a:lstStyle>
            <a:lvl1pPr>
              <a:defRPr b="1">
                <a:solidFill>
                  <a:schemeClr val="accent1">
                    <a:satOff val="-4409"/>
                    <a:lumOff val="-10509"/>
                  </a:schemeClr>
                </a:solidFill>
              </a:defRPr>
            </a:lvl1pPr>
          </a:lstStyle>
          <a:p>
            <a:r>
              <a:t>Who are Pollinators?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Slide Number Placeholder 5"/>
          <p:cNvSpPr txBox="1">
            <a:spLocks noGrp="1"/>
          </p:cNvSpPr>
          <p:nvPr>
            <p:ph type="sldNum" sz="quarter" idx="2"/>
          </p:nvPr>
        </p:nvSpPr>
        <p:spPr>
          <a:xfrm>
            <a:off x="8441050" y="6410642"/>
            <a:ext cx="245751"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421" name="Who Are the Pollinators?"/>
          <p:cNvSpPr txBox="1"/>
          <p:nvPr/>
        </p:nvSpPr>
        <p:spPr>
          <a:xfrm>
            <a:off x="1244705" y="482187"/>
            <a:ext cx="6520645" cy="846138"/>
          </a:xfrm>
          <a:prstGeom prst="rect">
            <a:avLst/>
          </a:prstGeom>
          <a:gradFill>
            <a:gsLst>
              <a:gs pos="0">
                <a:schemeClr val="accent3">
                  <a:lumOff val="12401"/>
                </a:schemeClr>
              </a:gs>
              <a:gs pos="100000">
                <a:schemeClr val="accent3">
                  <a:lumOff val="24803"/>
                </a:schemeClr>
              </a:gs>
            </a:gsLst>
            <a:lin ang="162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410765">
              <a:defRPr sz="5000">
                <a:solidFill>
                  <a:srgbClr val="006288"/>
                </a:solidFill>
              </a:defRPr>
            </a:lvl1pPr>
          </a:lstStyle>
          <a:p>
            <a:r>
              <a:t>Who Are the Pollinators?</a:t>
            </a:r>
          </a:p>
        </p:txBody>
      </p:sp>
      <p:sp>
        <p:nvSpPr>
          <p:cNvPr id="422" name="Plants to attract…"/>
          <p:cNvSpPr txBox="1"/>
          <p:nvPr/>
        </p:nvSpPr>
        <p:spPr>
          <a:xfrm>
            <a:off x="2251013" y="2211270"/>
            <a:ext cx="4179480" cy="893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2248" tIns="72248" rIns="72248" bIns="72248" anchor="ctr">
            <a:spAutoFit/>
          </a:bodyPr>
          <a:lstStyle>
            <a:lvl1pPr marR="57797" indent="57797" defTabSz="1300480">
              <a:defRPr sz="4800" b="1">
                <a:solidFill>
                  <a:schemeClr val="accent1">
                    <a:satOff val="-4409"/>
                    <a:lumOff val="-10509"/>
                  </a:schemeClr>
                </a:solidFill>
                <a:uFill>
                  <a:solidFill>
                    <a:srgbClr val="945200"/>
                  </a:solidFill>
                </a:uFill>
              </a:defRPr>
            </a:lvl1pPr>
          </a:lstStyle>
          <a:p>
            <a:r>
              <a:t>Moths and Bats</a:t>
            </a:r>
          </a:p>
        </p:txBody>
      </p:sp>
      <p:sp>
        <p:nvSpPr>
          <p:cNvPr id="423" name="Who are Pollinators?"/>
          <p:cNvSpPr txBox="1">
            <a:spLocks noGrp="1"/>
          </p:cNvSpPr>
          <p:nvPr>
            <p:ph type="title" idx="4294967295"/>
          </p:nvPr>
        </p:nvSpPr>
        <p:spPr>
          <a:xfrm>
            <a:off x="1030902" y="420324"/>
            <a:ext cx="6619702"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round/>
          </a:ln>
        </p:spPr>
        <p:txBody>
          <a:bodyPr/>
          <a:lstStyle>
            <a:lvl1pPr>
              <a:defRPr b="1">
                <a:solidFill>
                  <a:schemeClr val="accent1">
                    <a:satOff val="-4409"/>
                    <a:lumOff val="-10509"/>
                  </a:schemeClr>
                </a:solidFill>
              </a:defRPr>
            </a:lvl1pPr>
          </a:lstStyle>
          <a:p>
            <a:r>
              <a:t>Who are Pollinators?</a:t>
            </a:r>
          </a:p>
        </p:txBody>
      </p:sp>
      <p:pic>
        <p:nvPicPr>
          <p:cNvPr id="424" name="212847display.jpg" descr="212847display.jpg"/>
          <p:cNvPicPr>
            <a:picLocks noChangeAspect="1"/>
          </p:cNvPicPr>
          <p:nvPr/>
        </p:nvPicPr>
        <p:blipFill>
          <a:blip r:embed="rId3"/>
          <a:stretch>
            <a:fillRect/>
          </a:stretch>
        </p:blipFill>
        <p:spPr>
          <a:xfrm>
            <a:off x="4788291" y="3775855"/>
            <a:ext cx="2792414" cy="1999368"/>
          </a:xfrm>
          <a:prstGeom prst="rect">
            <a:avLst/>
          </a:prstGeom>
          <a:ln w="12700">
            <a:miter lim="400000"/>
          </a:ln>
        </p:spPr>
      </p:pic>
      <p:pic>
        <p:nvPicPr>
          <p:cNvPr id="425" name="54115_original.jpg" descr="54115_original.jpg"/>
          <p:cNvPicPr>
            <a:picLocks noChangeAspect="1"/>
          </p:cNvPicPr>
          <p:nvPr/>
        </p:nvPicPr>
        <p:blipFill>
          <a:blip r:embed="rId4"/>
          <a:stretch>
            <a:fillRect/>
          </a:stretch>
        </p:blipFill>
        <p:spPr>
          <a:xfrm>
            <a:off x="1260733" y="3553329"/>
            <a:ext cx="2999669" cy="2444421"/>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lide Number Placeholder 5"/>
          <p:cNvSpPr txBox="1">
            <a:spLocks noGrp="1"/>
          </p:cNvSpPr>
          <p:nvPr>
            <p:ph type="sldNum" sz="quarter" idx="2"/>
          </p:nvPr>
        </p:nvSpPr>
        <p:spPr>
          <a:xfrm>
            <a:off x="8441050" y="6410642"/>
            <a:ext cx="245751"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
        <p:nvSpPr>
          <p:cNvPr id="430" name="Who Are the Pollinators?"/>
          <p:cNvSpPr txBox="1"/>
          <p:nvPr/>
        </p:nvSpPr>
        <p:spPr>
          <a:xfrm>
            <a:off x="1244705" y="482187"/>
            <a:ext cx="6520645" cy="846138"/>
          </a:xfrm>
          <a:prstGeom prst="rect">
            <a:avLst/>
          </a:prstGeom>
          <a:gradFill>
            <a:gsLst>
              <a:gs pos="0">
                <a:schemeClr val="accent3">
                  <a:lumOff val="12401"/>
                </a:schemeClr>
              </a:gs>
              <a:gs pos="100000">
                <a:schemeClr val="accent3">
                  <a:lumOff val="24803"/>
                </a:schemeClr>
              </a:gs>
            </a:gsLst>
            <a:lin ang="162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410765">
              <a:defRPr sz="5000">
                <a:solidFill>
                  <a:srgbClr val="006288"/>
                </a:solidFill>
              </a:defRPr>
            </a:lvl1pPr>
          </a:lstStyle>
          <a:p>
            <a:r>
              <a:t>Who Are the Pollinators?</a:t>
            </a:r>
          </a:p>
        </p:txBody>
      </p:sp>
      <p:sp>
        <p:nvSpPr>
          <p:cNvPr id="431" name="Plants to attract…"/>
          <p:cNvSpPr txBox="1"/>
          <p:nvPr/>
        </p:nvSpPr>
        <p:spPr>
          <a:xfrm>
            <a:off x="661975" y="2260821"/>
            <a:ext cx="7357556" cy="9445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2248" tIns="72248" rIns="72248" bIns="72248" anchor="ctr">
            <a:spAutoFit/>
          </a:bodyPr>
          <a:lstStyle>
            <a:lvl1pPr marR="57797" indent="57797" defTabSz="1300480">
              <a:defRPr sz="4800" b="1">
                <a:solidFill>
                  <a:schemeClr val="accent1">
                    <a:satOff val="-4409"/>
                    <a:lumOff val="-10509"/>
                  </a:schemeClr>
                </a:solidFill>
                <a:uFill>
                  <a:solidFill>
                    <a:srgbClr val="945200"/>
                  </a:solidFill>
                </a:uFill>
              </a:defRPr>
            </a:lvl1pPr>
          </a:lstStyle>
          <a:p>
            <a:r>
              <a:t>🐝Bees, wasps, beetles, flies</a:t>
            </a:r>
          </a:p>
        </p:txBody>
      </p:sp>
      <p:sp>
        <p:nvSpPr>
          <p:cNvPr id="432" name="Who are Pollinators?"/>
          <p:cNvSpPr txBox="1">
            <a:spLocks noGrp="1"/>
          </p:cNvSpPr>
          <p:nvPr>
            <p:ph type="title" idx="4294967295"/>
          </p:nvPr>
        </p:nvSpPr>
        <p:spPr>
          <a:xfrm>
            <a:off x="1030902" y="420324"/>
            <a:ext cx="6619702"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round/>
          </a:ln>
        </p:spPr>
        <p:txBody>
          <a:bodyPr/>
          <a:lstStyle>
            <a:lvl1pPr>
              <a:defRPr b="1">
                <a:solidFill>
                  <a:schemeClr val="accent1">
                    <a:satOff val="-4409"/>
                    <a:lumOff val="-10509"/>
                  </a:schemeClr>
                </a:solidFill>
              </a:defRPr>
            </a:lvl1pPr>
          </a:lstStyle>
          <a:p>
            <a:r>
              <a:t>Who are Pollinators?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lide Number"/>
          <p:cNvSpPr txBox="1">
            <a:spLocks noGrp="1"/>
          </p:cNvSpPr>
          <p:nvPr>
            <p:ph type="sldNum" sz="quarter" idx="2"/>
          </p:nvPr>
        </p:nvSpPr>
        <p:spPr>
          <a:xfrm>
            <a:off x="8505418" y="6404292"/>
            <a:ext cx="181382"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235" name="How?"/>
          <p:cNvSpPr txBox="1"/>
          <p:nvPr/>
        </p:nvSpPr>
        <p:spPr>
          <a:xfrm>
            <a:off x="3456461" y="4442736"/>
            <a:ext cx="1471166" cy="1143001"/>
          </a:xfrm>
          <a:prstGeom prst="rect">
            <a:avLst/>
          </a:prstGeom>
          <a:ln w="50800">
            <a:solidFill>
              <a:schemeClr val="accent4">
                <a:satOff val="-1335"/>
                <a:lumOff val="-10274"/>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4">
                    <a:satOff val="-1335"/>
                    <a:lumOff val="-10274"/>
                  </a:schemeClr>
                </a:solidFill>
              </a:defRPr>
            </a:lvl1pPr>
          </a:lstStyle>
          <a:p>
            <a:r>
              <a:t>How?</a:t>
            </a:r>
          </a:p>
        </p:txBody>
      </p:sp>
      <p:sp>
        <p:nvSpPr>
          <p:cNvPr id="236" name="When?"/>
          <p:cNvSpPr txBox="1"/>
          <p:nvPr/>
        </p:nvSpPr>
        <p:spPr>
          <a:xfrm>
            <a:off x="5482740" y="5084373"/>
            <a:ext cx="2502654" cy="1143001"/>
          </a:xfrm>
          <a:prstGeom prst="rect">
            <a:avLst/>
          </a:prstGeom>
          <a:ln w="50800">
            <a:solidFill>
              <a:schemeClr val="accent5">
                <a:satOff val="-6843"/>
                <a:lumOff val="-10705"/>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5">
                    <a:satOff val="-6843"/>
                    <a:lumOff val="-10705"/>
                  </a:schemeClr>
                </a:solidFill>
              </a:defRPr>
            </a:lvl1pPr>
          </a:lstStyle>
          <a:p>
            <a:r>
              <a:t>When?</a:t>
            </a:r>
          </a:p>
        </p:txBody>
      </p:sp>
      <p:sp>
        <p:nvSpPr>
          <p:cNvPr id="237" name="Why?"/>
          <p:cNvSpPr txBox="1"/>
          <p:nvPr/>
        </p:nvSpPr>
        <p:spPr>
          <a:xfrm>
            <a:off x="3456461" y="2326362"/>
            <a:ext cx="1471166" cy="1143001"/>
          </a:xfrm>
          <a:prstGeom prst="rect">
            <a:avLst/>
          </a:prstGeom>
          <a:ln w="50800">
            <a:solidFill>
              <a:schemeClr val="accent3">
                <a:lumOff val="-10078"/>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3">
                    <a:lumOff val="-10078"/>
                  </a:schemeClr>
                </a:solidFill>
              </a:defRPr>
            </a:lvl1pPr>
          </a:lstStyle>
          <a:p>
            <a:r>
              <a:t>Why?</a:t>
            </a:r>
          </a:p>
        </p:txBody>
      </p:sp>
      <p:sp>
        <p:nvSpPr>
          <p:cNvPr id="238" name="Where?"/>
          <p:cNvSpPr txBox="1"/>
          <p:nvPr/>
        </p:nvSpPr>
        <p:spPr>
          <a:xfrm>
            <a:off x="5320801" y="2857500"/>
            <a:ext cx="2826532" cy="1143000"/>
          </a:xfrm>
          <a:prstGeom prst="rect">
            <a:avLst/>
          </a:prstGeom>
          <a:ln w="50800">
            <a:solidFill>
              <a:schemeClr val="accent6">
                <a:satOff val="-12289"/>
                <a:lumOff val="-10666"/>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6">
                    <a:satOff val="-12289"/>
                    <a:lumOff val="-10666"/>
                  </a:schemeClr>
                </a:solidFill>
              </a:defRPr>
            </a:lvl1pPr>
          </a:lstStyle>
          <a:p>
            <a:r>
              <a:t>Where?</a:t>
            </a:r>
          </a:p>
        </p:txBody>
      </p:sp>
      <p:sp>
        <p:nvSpPr>
          <p:cNvPr id="239" name="What?"/>
          <p:cNvSpPr txBox="1"/>
          <p:nvPr/>
        </p:nvSpPr>
        <p:spPr>
          <a:xfrm>
            <a:off x="697060" y="1638417"/>
            <a:ext cx="2366227" cy="1143001"/>
          </a:xfrm>
          <a:prstGeom prst="rect">
            <a:avLst/>
          </a:prstGeom>
          <a:ln w="50800">
            <a:solidFill>
              <a:schemeClr val="accent2">
                <a:satOff val="-4966"/>
                <a:lumOff val="-1054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2">
                    <a:satOff val="-4966"/>
                    <a:lumOff val="-10549"/>
                  </a:schemeClr>
                </a:solidFill>
              </a:defRPr>
            </a:lvl1pPr>
          </a:lstStyle>
          <a:p>
            <a:r>
              <a:t>What?</a:t>
            </a:r>
          </a:p>
        </p:txBody>
      </p:sp>
      <p:sp>
        <p:nvSpPr>
          <p:cNvPr id="240" name="Pollination"/>
          <p:cNvSpPr txBox="1"/>
          <p:nvPr/>
        </p:nvSpPr>
        <p:spPr>
          <a:xfrm>
            <a:off x="2580575" y="347149"/>
            <a:ext cx="3982850" cy="1005841"/>
          </a:xfrm>
          <a:prstGeom prst="rect">
            <a:avLst/>
          </a:prstGeom>
          <a:ln w="50800">
            <a:solidFill>
              <a:srgbClr val="535353"/>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5600" b="1" u="sng"/>
            </a:pPr>
            <a:r>
              <a:rPr u="none"/>
              <a:t>  </a:t>
            </a:r>
            <a:r>
              <a:t>Pollination  </a:t>
            </a:r>
          </a:p>
        </p:txBody>
      </p:sp>
      <p:sp>
        <p:nvSpPr>
          <p:cNvPr id="241" name="Who?"/>
          <p:cNvSpPr txBox="1">
            <a:spLocks noGrp="1"/>
          </p:cNvSpPr>
          <p:nvPr>
            <p:ph type="title"/>
          </p:nvPr>
        </p:nvSpPr>
        <p:spPr>
          <a:xfrm>
            <a:off x="1377918" y="3869741"/>
            <a:ext cx="1471166" cy="1143001"/>
          </a:xfrm>
          <a:prstGeom prst="rect">
            <a:avLst/>
          </a:prstGeom>
          <a:ln w="50800">
            <a:solidFill>
              <a:schemeClr val="accent1">
                <a:satOff val="-4409"/>
                <a:lumOff val="-10509"/>
              </a:schemeClr>
            </a:solidFill>
            <a:round/>
          </a:ln>
        </p:spPr>
        <p:txBody>
          <a:bodyPr/>
          <a:lstStyle>
            <a:lvl1pPr defTabSz="886968">
              <a:defRPr sz="4268" b="1">
                <a:solidFill>
                  <a:schemeClr val="accent1">
                    <a:satOff val="-4409"/>
                    <a:lumOff val="-10509"/>
                  </a:schemeClr>
                </a:solidFill>
              </a:defRPr>
            </a:lvl1pPr>
          </a:lstStyle>
          <a:p>
            <a:r>
              <a:t>Who?</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 name="29975.jpg" descr="29975.jpg"/>
          <p:cNvPicPr>
            <a:picLocks noChangeAspect="1"/>
          </p:cNvPicPr>
          <p:nvPr/>
        </p:nvPicPr>
        <p:blipFill>
          <a:blip r:embed="rId3"/>
          <a:stretch>
            <a:fillRect/>
          </a:stretch>
        </p:blipFill>
        <p:spPr>
          <a:xfrm>
            <a:off x="5925178" y="1857259"/>
            <a:ext cx="1504946" cy="1333084"/>
          </a:xfrm>
          <a:prstGeom prst="rect">
            <a:avLst/>
          </a:prstGeom>
          <a:ln w="12700">
            <a:miter lim="400000"/>
          </a:ln>
        </p:spPr>
      </p:pic>
      <p:pic>
        <p:nvPicPr>
          <p:cNvPr id="435" name="12388_original.jpg" descr="12388_original.jpg"/>
          <p:cNvPicPr>
            <a:picLocks noChangeAspect="1"/>
          </p:cNvPicPr>
          <p:nvPr/>
        </p:nvPicPr>
        <p:blipFill>
          <a:blip r:embed="rId4"/>
          <a:stretch>
            <a:fillRect/>
          </a:stretch>
        </p:blipFill>
        <p:spPr>
          <a:xfrm>
            <a:off x="738763" y="4110565"/>
            <a:ext cx="1519584" cy="1423345"/>
          </a:xfrm>
          <a:prstGeom prst="rect">
            <a:avLst/>
          </a:prstGeom>
          <a:ln w="12700">
            <a:miter lim="400000"/>
          </a:ln>
        </p:spPr>
      </p:pic>
      <p:pic>
        <p:nvPicPr>
          <p:cNvPr id="436" name="img6303p113.jpg" descr="img6303p113.jpg"/>
          <p:cNvPicPr>
            <a:picLocks noChangeAspect="1"/>
          </p:cNvPicPr>
          <p:nvPr/>
        </p:nvPicPr>
        <p:blipFill>
          <a:blip r:embed="rId5"/>
          <a:stretch>
            <a:fillRect/>
          </a:stretch>
        </p:blipFill>
        <p:spPr>
          <a:xfrm>
            <a:off x="4988303" y="3876948"/>
            <a:ext cx="2331430" cy="1589485"/>
          </a:xfrm>
          <a:prstGeom prst="rect">
            <a:avLst/>
          </a:prstGeom>
          <a:ln w="12700">
            <a:miter lim="400000"/>
          </a:ln>
        </p:spPr>
      </p:pic>
      <p:pic>
        <p:nvPicPr>
          <p:cNvPr id="437" name="images.jpeg" descr="images.jpeg"/>
          <p:cNvPicPr>
            <a:picLocks noChangeAspect="1"/>
          </p:cNvPicPr>
          <p:nvPr/>
        </p:nvPicPr>
        <p:blipFill>
          <a:blip r:embed="rId6"/>
          <a:stretch>
            <a:fillRect/>
          </a:stretch>
        </p:blipFill>
        <p:spPr>
          <a:xfrm>
            <a:off x="836908" y="1294285"/>
            <a:ext cx="1323294" cy="1453150"/>
          </a:xfrm>
          <a:prstGeom prst="rect">
            <a:avLst/>
          </a:prstGeom>
          <a:ln w="12700">
            <a:miter lim="400000"/>
          </a:ln>
        </p:spPr>
      </p:pic>
      <p:pic>
        <p:nvPicPr>
          <p:cNvPr id="438" name="images-1.jpeg" descr="images-1.jpeg"/>
          <p:cNvPicPr>
            <a:picLocks noChangeAspect="1"/>
          </p:cNvPicPr>
          <p:nvPr/>
        </p:nvPicPr>
        <p:blipFill>
          <a:blip r:embed="rId7"/>
          <a:stretch>
            <a:fillRect/>
          </a:stretch>
        </p:blipFill>
        <p:spPr>
          <a:xfrm>
            <a:off x="1292633" y="2859889"/>
            <a:ext cx="1519585" cy="1138222"/>
          </a:xfrm>
          <a:prstGeom prst="rect">
            <a:avLst/>
          </a:prstGeom>
          <a:ln w="12700">
            <a:miter lim="400000"/>
          </a:ln>
        </p:spPr>
      </p:pic>
      <p:sp>
        <p:nvSpPr>
          <p:cNvPr id="439" name="Line"/>
          <p:cNvSpPr/>
          <p:nvPr/>
        </p:nvSpPr>
        <p:spPr>
          <a:xfrm flipV="1">
            <a:off x="3295415" y="1921420"/>
            <a:ext cx="1" cy="4314144"/>
          </a:xfrm>
          <a:prstGeom prst="line">
            <a:avLst/>
          </a:prstGeom>
          <a:ln w="63500">
            <a:solidFill>
              <a:schemeClr val="accent2"/>
            </a:solidFill>
            <a:miter lim="400000"/>
          </a:ln>
        </p:spPr>
        <p:txBody>
          <a:bodyPr lIns="45719" rIns="45719"/>
          <a:lstStyle/>
          <a:p>
            <a:endParaRPr/>
          </a:p>
        </p:txBody>
      </p:sp>
      <p:pic>
        <p:nvPicPr>
          <p:cNvPr id="440" name="33933.jpg" descr="33933.jpg"/>
          <p:cNvPicPr>
            <a:picLocks noChangeAspect="1"/>
          </p:cNvPicPr>
          <p:nvPr/>
        </p:nvPicPr>
        <p:blipFill>
          <a:blip r:embed="rId8"/>
          <a:stretch>
            <a:fillRect/>
          </a:stretch>
        </p:blipFill>
        <p:spPr>
          <a:xfrm>
            <a:off x="7074706" y="3263671"/>
            <a:ext cx="1833347" cy="1629642"/>
          </a:xfrm>
          <a:prstGeom prst="rect">
            <a:avLst/>
          </a:prstGeom>
          <a:ln w="12700">
            <a:miter lim="400000"/>
          </a:ln>
        </p:spPr>
      </p:pic>
      <p:pic>
        <p:nvPicPr>
          <p:cNvPr id="441" name="16053.jpg" descr="16053.jpg"/>
          <p:cNvPicPr>
            <a:picLocks noChangeAspect="1"/>
          </p:cNvPicPr>
          <p:nvPr/>
        </p:nvPicPr>
        <p:blipFill>
          <a:blip r:embed="rId9"/>
          <a:stretch>
            <a:fillRect/>
          </a:stretch>
        </p:blipFill>
        <p:spPr>
          <a:xfrm>
            <a:off x="4054139" y="4776502"/>
            <a:ext cx="1426167" cy="1193593"/>
          </a:xfrm>
          <a:prstGeom prst="rect">
            <a:avLst/>
          </a:prstGeom>
          <a:ln w="12700">
            <a:miter lim="400000"/>
          </a:ln>
        </p:spPr>
      </p:pic>
      <p:pic>
        <p:nvPicPr>
          <p:cNvPr id="442" name="bee_honeybumble.jpg" descr="bee_honeybumble.jpg"/>
          <p:cNvPicPr>
            <a:picLocks noChangeAspect="1"/>
          </p:cNvPicPr>
          <p:nvPr/>
        </p:nvPicPr>
        <p:blipFill>
          <a:blip r:embed="rId10"/>
          <a:stretch>
            <a:fillRect/>
          </a:stretch>
        </p:blipFill>
        <p:spPr>
          <a:xfrm>
            <a:off x="3778613" y="2228579"/>
            <a:ext cx="1831255" cy="1733588"/>
          </a:xfrm>
          <a:prstGeom prst="rect">
            <a:avLst/>
          </a:prstGeom>
          <a:ln w="12700">
            <a:miter lim="400000"/>
          </a:ln>
        </p:spPr>
      </p:pic>
      <p:sp>
        <p:nvSpPr>
          <p:cNvPr id="443" name="Honey Bees"/>
          <p:cNvSpPr txBox="1"/>
          <p:nvPr/>
        </p:nvSpPr>
        <p:spPr>
          <a:xfrm>
            <a:off x="577458" y="5754869"/>
            <a:ext cx="2023060" cy="561341"/>
          </a:xfrm>
          <a:prstGeom prst="rect">
            <a:avLst/>
          </a:prstGeom>
          <a:solidFill>
            <a:srgbClr val="EAD37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410765">
              <a:defRPr sz="3400">
                <a:solidFill>
                  <a:srgbClr val="528D4D"/>
                </a:solidFill>
                <a:latin typeface="Marker Felt"/>
                <a:ea typeface="Marker Felt"/>
                <a:cs typeface="Marker Felt"/>
                <a:sym typeface="Marker Felt"/>
              </a:defRPr>
            </a:lvl1pPr>
          </a:lstStyle>
          <a:p>
            <a:r>
              <a:t>Honey Bees</a:t>
            </a:r>
          </a:p>
        </p:txBody>
      </p:sp>
      <p:sp>
        <p:nvSpPr>
          <p:cNvPr id="444" name="The Other Bees"/>
          <p:cNvSpPr txBox="1"/>
          <p:nvPr/>
        </p:nvSpPr>
        <p:spPr>
          <a:xfrm>
            <a:off x="5695138" y="5556705"/>
            <a:ext cx="2696236" cy="561341"/>
          </a:xfrm>
          <a:prstGeom prst="rect">
            <a:avLst/>
          </a:prstGeom>
          <a:solidFill>
            <a:srgbClr val="EAD37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410765">
              <a:defRPr sz="3400">
                <a:solidFill>
                  <a:srgbClr val="528D4D"/>
                </a:solidFill>
                <a:latin typeface="Marker Felt"/>
                <a:ea typeface="Marker Felt"/>
                <a:cs typeface="Marker Felt"/>
                <a:sym typeface="Marker Felt"/>
              </a:defRPr>
            </a:lvl1pPr>
          </a:lstStyle>
          <a:p>
            <a:r>
              <a:t>The Other Bees</a:t>
            </a:r>
          </a:p>
        </p:txBody>
      </p:sp>
      <p:sp>
        <p:nvSpPr>
          <p:cNvPr id="44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
        <p:nvSpPr>
          <p:cNvPr id="446" name="Line"/>
          <p:cNvSpPr/>
          <p:nvPr/>
        </p:nvSpPr>
        <p:spPr>
          <a:xfrm flipV="1">
            <a:off x="3106202" y="1931884"/>
            <a:ext cx="1" cy="4293216"/>
          </a:xfrm>
          <a:prstGeom prst="line">
            <a:avLst/>
          </a:prstGeom>
          <a:ln w="63500">
            <a:solidFill>
              <a:schemeClr val="accent2"/>
            </a:solidFill>
            <a:miter lim="400000"/>
          </a:ln>
        </p:spPr>
        <p:txBody>
          <a:bodyPr lIns="45719" rIns="45719"/>
          <a:lstStyle/>
          <a:p>
            <a:endParaRPr/>
          </a:p>
        </p:txBody>
      </p:sp>
      <p:sp>
        <p:nvSpPr>
          <p:cNvPr id="447" name="Meet the 🐝 Bees"/>
          <p:cNvSpPr txBox="1"/>
          <p:nvPr/>
        </p:nvSpPr>
        <p:spPr>
          <a:xfrm>
            <a:off x="2290849" y="414483"/>
            <a:ext cx="6619702"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1">
                    <a:satOff val="-4409"/>
                    <a:lumOff val="-10509"/>
                  </a:schemeClr>
                </a:solidFill>
              </a:defRPr>
            </a:lvl1pPr>
          </a:lstStyle>
          <a:p>
            <a:r>
              <a:t>Meet the 🐝 Bees</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lide Number Placeholder 5"/>
          <p:cNvSpPr txBox="1">
            <a:spLocks noGrp="1"/>
          </p:cNvSpPr>
          <p:nvPr>
            <p:ph type="sldNum" sz="quarter" idx="2"/>
          </p:nvPr>
        </p:nvSpPr>
        <p:spPr>
          <a:xfrm>
            <a:off x="8441050" y="6410642"/>
            <a:ext cx="245751"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
        <p:nvSpPr>
          <p:cNvPr id="452" name="What about Stings?"/>
          <p:cNvSpPr txBox="1">
            <a:spLocks noGrp="1"/>
          </p:cNvSpPr>
          <p:nvPr>
            <p:ph type="title" idx="4294967295"/>
          </p:nvPr>
        </p:nvSpPr>
        <p:spPr>
          <a:xfrm>
            <a:off x="457199" y="274637"/>
            <a:ext cx="8229601" cy="1143001"/>
          </a:xfrm>
          <a:prstGeom prst="rect">
            <a:avLst/>
          </a:prstGeom>
          <a:noFill/>
        </p:spPr>
        <p:txBody>
          <a:bodyPr/>
          <a:lstStyle>
            <a:lvl1pPr>
              <a:defRPr b="1">
                <a:solidFill>
                  <a:schemeClr val="accent1">
                    <a:satOff val="-4409"/>
                    <a:lumOff val="-10509"/>
                  </a:schemeClr>
                </a:solidFill>
              </a:defRPr>
            </a:lvl1pPr>
          </a:lstStyle>
          <a:p>
            <a:r>
              <a:t>What about Stings?</a:t>
            </a:r>
          </a:p>
        </p:txBody>
      </p:sp>
      <p:sp>
        <p:nvSpPr>
          <p:cNvPr id="453" name="Ouch!"/>
          <p:cNvSpPr txBox="1"/>
          <p:nvPr/>
        </p:nvSpPr>
        <p:spPr>
          <a:xfrm>
            <a:off x="2195536" y="4884807"/>
            <a:ext cx="747916" cy="4216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600"/>
            </a:pPr>
            <a:r>
              <a:rPr sz="2400">
                <a:latin typeface="Marker Felt"/>
                <a:ea typeface="Marker Felt"/>
                <a:cs typeface="Marker Felt"/>
                <a:sym typeface="Marker Felt"/>
              </a:rPr>
              <a:t>Ouch</a:t>
            </a:r>
            <a:r>
              <a:t>!</a:t>
            </a:r>
          </a:p>
        </p:txBody>
      </p:sp>
      <p:sp>
        <p:nvSpPr>
          <p:cNvPr id="454" name="Males don’t sting."/>
          <p:cNvSpPr txBox="1"/>
          <p:nvPr/>
        </p:nvSpPr>
        <p:spPr>
          <a:xfrm>
            <a:off x="5599727" y="4884807"/>
            <a:ext cx="2305102" cy="4216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atin typeface="Marker Felt"/>
                <a:ea typeface="Marker Felt"/>
                <a:cs typeface="Marker Felt"/>
                <a:sym typeface="Marker Felt"/>
              </a:defRPr>
            </a:lvl1pPr>
          </a:lstStyle>
          <a:p>
            <a:pPr>
              <a:defRPr sz="1600">
                <a:latin typeface="+mj-lt"/>
                <a:ea typeface="+mj-ea"/>
                <a:cs typeface="+mj-cs"/>
                <a:sym typeface="Calibri"/>
              </a:defRPr>
            </a:pPr>
            <a:r>
              <a:rPr sz="2400">
                <a:latin typeface="Marker Felt"/>
                <a:ea typeface="Marker Felt"/>
                <a:cs typeface="Marker Felt"/>
                <a:sym typeface="Marker Felt"/>
              </a:rPr>
              <a:t>Males don’t sting.</a:t>
            </a:r>
          </a:p>
        </p:txBody>
      </p:sp>
      <p:pic>
        <p:nvPicPr>
          <p:cNvPr id="455" name="27477.jpg" descr="27477.jpg"/>
          <p:cNvPicPr>
            <a:picLocks noChangeAspect="1"/>
          </p:cNvPicPr>
          <p:nvPr/>
        </p:nvPicPr>
        <p:blipFill>
          <a:blip r:embed="rId3"/>
          <a:stretch>
            <a:fillRect/>
          </a:stretch>
        </p:blipFill>
        <p:spPr>
          <a:xfrm>
            <a:off x="1258218" y="2469753"/>
            <a:ext cx="2622587" cy="1918373"/>
          </a:xfrm>
          <a:prstGeom prst="rect">
            <a:avLst/>
          </a:prstGeom>
          <a:ln w="12700">
            <a:miter lim="400000"/>
          </a:ln>
        </p:spPr>
      </p:pic>
      <p:grpSp>
        <p:nvGrpSpPr>
          <p:cNvPr id="458" name="Group"/>
          <p:cNvGrpSpPr/>
          <p:nvPr/>
        </p:nvGrpSpPr>
        <p:grpSpPr>
          <a:xfrm>
            <a:off x="5281891" y="2446143"/>
            <a:ext cx="2622586" cy="1965714"/>
            <a:chOff x="0" y="0"/>
            <a:chExt cx="2622585" cy="1965713"/>
          </a:xfrm>
        </p:grpSpPr>
        <p:pic>
          <p:nvPicPr>
            <p:cNvPr id="456" name="page32image1802944.jpg" descr="page32image1802944.jpg"/>
            <p:cNvPicPr>
              <a:picLocks noChangeAspect="1"/>
            </p:cNvPicPr>
            <p:nvPr/>
          </p:nvPicPr>
          <p:blipFill>
            <a:blip r:embed="rId4"/>
            <a:stretch>
              <a:fillRect/>
            </a:stretch>
          </p:blipFill>
          <p:spPr>
            <a:xfrm>
              <a:off x="0" y="0"/>
              <a:ext cx="2622586" cy="1965714"/>
            </a:xfrm>
            <a:prstGeom prst="rect">
              <a:avLst/>
            </a:prstGeom>
            <a:ln w="12700" cap="flat">
              <a:noFill/>
              <a:miter lim="400000"/>
            </a:ln>
            <a:effectLst/>
          </p:spPr>
        </p:pic>
        <p:sp>
          <p:nvSpPr>
            <p:cNvPr id="457" name="Kathy Keatley Garvey"/>
            <p:cNvSpPr txBox="1"/>
            <p:nvPr/>
          </p:nvSpPr>
          <p:spPr>
            <a:xfrm>
              <a:off x="121897" y="1601358"/>
              <a:ext cx="1006589" cy="21844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800"/>
              </a:lvl1pPr>
            </a:lstStyle>
            <a:p>
              <a:r>
                <a:t>Kathy Keatley Garvey  </a:t>
              </a:r>
            </a:p>
          </p:txBody>
        </p:sp>
      </p:gr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Slide Number Placeholder 5"/>
          <p:cNvSpPr txBox="1">
            <a:spLocks noGrp="1"/>
          </p:cNvSpPr>
          <p:nvPr>
            <p:ph type="sldNum" sz="quarter" idx="2"/>
          </p:nvPr>
        </p:nvSpPr>
        <p:spPr>
          <a:xfrm>
            <a:off x="8441050" y="6410642"/>
            <a:ext cx="245751"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
        <p:nvSpPr>
          <p:cNvPr id="463" name="Social Bees"/>
          <p:cNvSpPr txBox="1">
            <a:spLocks noGrp="1"/>
          </p:cNvSpPr>
          <p:nvPr>
            <p:ph type="title" idx="4294967295"/>
          </p:nvPr>
        </p:nvSpPr>
        <p:spPr>
          <a:xfrm>
            <a:off x="457199" y="274637"/>
            <a:ext cx="8229601" cy="1143001"/>
          </a:xfrm>
          <a:prstGeom prst="rect">
            <a:avLst/>
          </a:prstGeom>
          <a:noFill/>
        </p:spPr>
        <p:txBody>
          <a:bodyPr/>
          <a:lstStyle>
            <a:lvl1pPr>
              <a:defRPr b="1">
                <a:solidFill>
                  <a:schemeClr val="accent1">
                    <a:satOff val="-4409"/>
                    <a:lumOff val="-10509"/>
                  </a:schemeClr>
                </a:solidFill>
              </a:defRPr>
            </a:lvl1pPr>
          </a:lstStyle>
          <a:p>
            <a:r>
              <a:t>Social Bees</a:t>
            </a:r>
          </a:p>
        </p:txBody>
      </p:sp>
      <p:grpSp>
        <p:nvGrpSpPr>
          <p:cNvPr id="466" name="Group"/>
          <p:cNvGrpSpPr/>
          <p:nvPr/>
        </p:nvGrpSpPr>
        <p:grpSpPr>
          <a:xfrm>
            <a:off x="4712882" y="1932591"/>
            <a:ext cx="2831069" cy="1887380"/>
            <a:chOff x="0" y="0"/>
            <a:chExt cx="2831067" cy="1887378"/>
          </a:xfrm>
        </p:grpSpPr>
        <p:pic>
          <p:nvPicPr>
            <p:cNvPr id="464" name="9300754.jpeg" descr="9300754.jpeg"/>
            <p:cNvPicPr>
              <a:picLocks noChangeAspect="1"/>
            </p:cNvPicPr>
            <p:nvPr/>
          </p:nvPicPr>
          <p:blipFill>
            <a:blip r:embed="rId2"/>
            <a:stretch>
              <a:fillRect/>
            </a:stretch>
          </p:blipFill>
          <p:spPr>
            <a:xfrm>
              <a:off x="0" y="0"/>
              <a:ext cx="2831068" cy="1887379"/>
            </a:xfrm>
            <a:prstGeom prst="rect">
              <a:avLst/>
            </a:prstGeom>
            <a:ln w="12700" cap="flat">
              <a:noFill/>
              <a:miter lim="400000"/>
            </a:ln>
            <a:effectLst/>
          </p:spPr>
        </p:pic>
        <p:sp>
          <p:nvSpPr>
            <p:cNvPr id="465" name="Bumble bee"/>
            <p:cNvSpPr txBox="1"/>
            <p:nvPr/>
          </p:nvSpPr>
          <p:spPr>
            <a:xfrm>
              <a:off x="1917139" y="1540397"/>
              <a:ext cx="598647" cy="21844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800"/>
              </a:lvl1pPr>
            </a:lstStyle>
            <a:p>
              <a:r>
                <a:t>Bumble bee</a:t>
              </a:r>
            </a:p>
          </p:txBody>
        </p:sp>
      </p:grpSp>
      <p:grpSp>
        <p:nvGrpSpPr>
          <p:cNvPr id="469" name="Group"/>
          <p:cNvGrpSpPr/>
          <p:nvPr/>
        </p:nvGrpSpPr>
        <p:grpSpPr>
          <a:xfrm>
            <a:off x="2044006" y="1932591"/>
            <a:ext cx="1617755" cy="1887380"/>
            <a:chOff x="0" y="0"/>
            <a:chExt cx="1617753" cy="1887378"/>
          </a:xfrm>
        </p:grpSpPr>
        <p:pic>
          <p:nvPicPr>
            <p:cNvPr id="467" name="DPwH1X7VoAED3xX.jpg" descr="DPwH1X7VoAED3xX.jpg"/>
            <p:cNvPicPr>
              <a:picLocks noChangeAspect="1"/>
            </p:cNvPicPr>
            <p:nvPr/>
          </p:nvPicPr>
          <p:blipFill>
            <a:blip r:embed="rId3"/>
            <a:stretch>
              <a:fillRect/>
            </a:stretch>
          </p:blipFill>
          <p:spPr>
            <a:xfrm>
              <a:off x="0" y="0"/>
              <a:ext cx="1617754" cy="1887379"/>
            </a:xfrm>
            <a:prstGeom prst="rect">
              <a:avLst/>
            </a:prstGeom>
            <a:ln w="12700" cap="flat">
              <a:noFill/>
              <a:miter lim="400000"/>
            </a:ln>
            <a:effectLst/>
          </p:spPr>
        </p:pic>
        <p:sp>
          <p:nvSpPr>
            <p:cNvPr id="468" name="Honey bee"/>
            <p:cNvSpPr txBox="1"/>
            <p:nvPr/>
          </p:nvSpPr>
          <p:spPr>
            <a:xfrm>
              <a:off x="117985" y="120398"/>
              <a:ext cx="547748" cy="21844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800"/>
              </a:lvl1pPr>
            </a:lstStyle>
            <a:p>
              <a:r>
                <a:t>Honey bee</a:t>
              </a:r>
            </a:p>
          </p:txBody>
        </p:sp>
      </p:grpSp>
      <p:sp>
        <p:nvSpPr>
          <p:cNvPr id="470" name="Honey bees and bumble bees…"/>
          <p:cNvSpPr txBox="1"/>
          <p:nvPr/>
        </p:nvSpPr>
        <p:spPr>
          <a:xfrm>
            <a:off x="1209306" y="3960169"/>
            <a:ext cx="6725388" cy="2278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defTabSz="731520">
              <a:defRPr sz="3520" b="1">
                <a:solidFill>
                  <a:schemeClr val="accent1">
                    <a:satOff val="-4409"/>
                    <a:lumOff val="-10509"/>
                  </a:schemeClr>
                </a:solidFill>
              </a:defRPr>
            </a:pPr>
            <a:r>
              <a:t>Honey bees and bumble bees</a:t>
            </a:r>
          </a:p>
          <a:p>
            <a:pPr algn="ctr" defTabSz="731520">
              <a:defRPr sz="3520" b="1">
                <a:solidFill>
                  <a:schemeClr val="accent1">
                    <a:satOff val="-4409"/>
                    <a:lumOff val="-10509"/>
                  </a:schemeClr>
                </a:solidFill>
              </a:defRPr>
            </a:pPr>
            <a:r>
              <a:t>live together</a:t>
            </a:r>
          </a:p>
          <a:p>
            <a:pPr algn="ctr" defTabSz="731520">
              <a:defRPr sz="3520" b="1">
                <a:solidFill>
                  <a:schemeClr val="accent1">
                    <a:satOff val="-4409"/>
                    <a:lumOff val="-10509"/>
                  </a:schemeClr>
                </a:solidFill>
              </a:defRPr>
            </a:pPr>
            <a:r>
              <a:t>They defend their nests</a:t>
            </a:r>
          </a:p>
          <a:p>
            <a:pPr algn="ctr" defTabSz="731520">
              <a:defRPr sz="3520" b="1">
                <a:solidFill>
                  <a:schemeClr val="accent1">
                    <a:satOff val="-4409"/>
                    <a:lumOff val="-10509"/>
                  </a:schemeClr>
                </a:solidFill>
              </a:defRPr>
            </a:pPr>
            <a:r>
              <a:t>by stinging.</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473" name="Wasps"/>
          <p:cNvSpPr txBox="1"/>
          <p:nvPr/>
        </p:nvSpPr>
        <p:spPr>
          <a:xfrm>
            <a:off x="1040272" y="676700"/>
            <a:ext cx="6619703"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1">
                    <a:satOff val="-4409"/>
                    <a:lumOff val="-10509"/>
                  </a:schemeClr>
                </a:solidFill>
              </a:defRPr>
            </a:lvl1pPr>
          </a:lstStyle>
          <a:p>
            <a:r>
              <a:t>Wasps</a:t>
            </a:r>
          </a:p>
        </p:txBody>
      </p:sp>
      <p:pic>
        <p:nvPicPr>
          <p:cNvPr id="474" name="24581.jpg" descr="24581.jpg"/>
          <p:cNvPicPr>
            <a:picLocks noChangeAspect="1"/>
          </p:cNvPicPr>
          <p:nvPr/>
        </p:nvPicPr>
        <p:blipFill>
          <a:blip r:embed="rId3"/>
          <a:stretch>
            <a:fillRect/>
          </a:stretch>
        </p:blipFill>
        <p:spPr>
          <a:xfrm>
            <a:off x="672990" y="3348930"/>
            <a:ext cx="2150362" cy="2047491"/>
          </a:xfrm>
          <a:prstGeom prst="rect">
            <a:avLst/>
          </a:prstGeom>
          <a:ln w="12700">
            <a:miter lim="400000"/>
          </a:ln>
        </p:spPr>
      </p:pic>
      <p:pic>
        <p:nvPicPr>
          <p:cNvPr id="475" name="24582.jpg" descr="24582.jpg"/>
          <p:cNvPicPr>
            <a:picLocks noChangeAspect="1"/>
          </p:cNvPicPr>
          <p:nvPr/>
        </p:nvPicPr>
        <p:blipFill>
          <a:blip r:embed="rId4"/>
          <a:stretch>
            <a:fillRect/>
          </a:stretch>
        </p:blipFill>
        <p:spPr>
          <a:xfrm>
            <a:off x="3300307" y="2452068"/>
            <a:ext cx="2318872" cy="1953864"/>
          </a:xfrm>
          <a:prstGeom prst="rect">
            <a:avLst/>
          </a:prstGeom>
          <a:ln w="12700">
            <a:miter lim="400000"/>
          </a:ln>
        </p:spPr>
      </p:pic>
      <p:pic>
        <p:nvPicPr>
          <p:cNvPr id="476" name="16760.jpg" descr="16760.jpg"/>
          <p:cNvPicPr>
            <a:picLocks noChangeAspect="1"/>
          </p:cNvPicPr>
          <p:nvPr/>
        </p:nvPicPr>
        <p:blipFill>
          <a:blip r:embed="rId5"/>
          <a:stretch>
            <a:fillRect/>
          </a:stretch>
        </p:blipFill>
        <p:spPr>
          <a:xfrm>
            <a:off x="6096134" y="2990193"/>
            <a:ext cx="2455478" cy="2047491"/>
          </a:xfrm>
          <a:prstGeom prst="rect">
            <a:avLst/>
          </a:prstGeom>
          <a:ln w="12700">
            <a:miter lim="400000"/>
          </a:ln>
        </p:spPr>
      </p:pic>
      <p:sp>
        <p:nvSpPr>
          <p:cNvPr id="477" name="Wasps can sting AND bite"/>
          <p:cNvSpPr txBox="1">
            <a:spLocks noGrp="1"/>
          </p:cNvSpPr>
          <p:nvPr>
            <p:ph type="title"/>
          </p:nvPr>
        </p:nvSpPr>
        <p:spPr>
          <a:xfrm>
            <a:off x="457200" y="5408769"/>
            <a:ext cx="8229600" cy="1143001"/>
          </a:xfrm>
          <a:prstGeom prst="rect">
            <a:avLst/>
          </a:prstGeom>
        </p:spPr>
        <p:txBody>
          <a:bodyPr/>
          <a:lstStyle>
            <a:lvl1pPr>
              <a:defRPr b="1">
                <a:solidFill>
                  <a:schemeClr val="accent1">
                    <a:satOff val="-4409"/>
                    <a:lumOff val="-10509"/>
                  </a:schemeClr>
                </a:solidFill>
              </a:defRPr>
            </a:lvl1pPr>
          </a:lstStyle>
          <a:p>
            <a:r>
              <a:t>Wasps can sting AND bite</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ome bees are gentle!"/>
          <p:cNvSpPr txBox="1">
            <a:spLocks noGrp="1"/>
          </p:cNvSpPr>
          <p:nvPr>
            <p:ph type="title"/>
          </p:nvPr>
        </p:nvSpPr>
        <p:spPr>
          <a:xfrm>
            <a:off x="2105042" y="5251036"/>
            <a:ext cx="4933916" cy="1143001"/>
          </a:xfrm>
          <a:prstGeom prst="rect">
            <a:avLst/>
          </a:prstGeom>
        </p:spPr>
        <p:txBody>
          <a:bodyPr/>
          <a:lstStyle>
            <a:lvl1pPr defTabSz="896111">
              <a:defRPr sz="4116" b="1"/>
            </a:lvl1pPr>
          </a:lstStyle>
          <a:p>
            <a:r>
              <a:t>Some bees are gentle!</a:t>
            </a:r>
          </a:p>
        </p:txBody>
      </p:sp>
      <p:sp>
        <p:nvSpPr>
          <p:cNvPr id="48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pic>
        <p:nvPicPr>
          <p:cNvPr id="483" name="7063542_orig.jpeg" descr="7063542_orig.jpeg"/>
          <p:cNvPicPr>
            <a:picLocks noChangeAspect="1"/>
          </p:cNvPicPr>
          <p:nvPr/>
        </p:nvPicPr>
        <p:blipFill>
          <a:blip r:embed="rId3"/>
          <a:stretch>
            <a:fillRect/>
          </a:stretch>
        </p:blipFill>
        <p:spPr>
          <a:xfrm>
            <a:off x="369290" y="2928384"/>
            <a:ext cx="2477989" cy="1651993"/>
          </a:xfrm>
          <a:prstGeom prst="rect">
            <a:avLst/>
          </a:prstGeom>
          <a:ln w="12700">
            <a:miter lim="400000"/>
          </a:ln>
        </p:spPr>
      </p:pic>
      <p:pic>
        <p:nvPicPr>
          <p:cNvPr id="484" name="6030009.jpeg" descr="6030009.jpeg"/>
          <p:cNvPicPr>
            <a:picLocks noChangeAspect="1"/>
          </p:cNvPicPr>
          <p:nvPr/>
        </p:nvPicPr>
        <p:blipFill>
          <a:blip r:embed="rId4"/>
          <a:stretch>
            <a:fillRect/>
          </a:stretch>
        </p:blipFill>
        <p:spPr>
          <a:xfrm>
            <a:off x="6055557" y="2944011"/>
            <a:ext cx="2431108" cy="1620739"/>
          </a:xfrm>
          <a:prstGeom prst="rect">
            <a:avLst/>
          </a:prstGeom>
          <a:ln w="12700">
            <a:miter lim="400000"/>
          </a:ln>
        </p:spPr>
      </p:pic>
      <p:sp>
        <p:nvSpPr>
          <p:cNvPr id="485" name="“Tickle Bees”"/>
          <p:cNvSpPr txBox="1"/>
          <p:nvPr/>
        </p:nvSpPr>
        <p:spPr>
          <a:xfrm>
            <a:off x="3114155" y="4217060"/>
            <a:ext cx="2422193" cy="647784"/>
          </a:xfrm>
          <a:prstGeom prst="rect">
            <a:avLst/>
          </a:prstGeom>
          <a:solidFill>
            <a:srgbClr val="FCE36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2248" tIns="72248" rIns="72248" bIns="72248" anchor="ctr">
            <a:spAutoFit/>
          </a:bodyPr>
          <a:lstStyle>
            <a:lvl1pPr marR="58702" indent="58702" defTabSz="1300480">
              <a:defRPr sz="2800">
                <a:solidFill>
                  <a:srgbClr val="C82506"/>
                </a:solidFill>
                <a:uFill>
                  <a:solidFill>
                    <a:srgbClr val="945200"/>
                  </a:solidFill>
                </a:uFill>
                <a:latin typeface="Chalkboard SE Bold"/>
                <a:ea typeface="Chalkboard SE Bold"/>
                <a:cs typeface="Chalkboard SE Bold"/>
                <a:sym typeface="Chalkboard SE Bold"/>
              </a:defRPr>
            </a:lvl1pPr>
          </a:lstStyle>
          <a:p>
            <a:r>
              <a:t>“Tickle Bees”</a:t>
            </a:r>
          </a:p>
        </p:txBody>
      </p:sp>
      <p:sp>
        <p:nvSpPr>
          <p:cNvPr id="486" name="Meet the 🐝 Bees"/>
          <p:cNvSpPr txBox="1"/>
          <p:nvPr/>
        </p:nvSpPr>
        <p:spPr>
          <a:xfrm>
            <a:off x="1262149" y="460665"/>
            <a:ext cx="6619702"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1">
                    <a:satOff val="-4409"/>
                    <a:lumOff val="-10509"/>
                  </a:schemeClr>
                </a:solidFill>
              </a:defRPr>
            </a:lvl1pPr>
          </a:lstStyle>
          <a:p>
            <a:r>
              <a:t>Meet the 🐝 Bees</a:t>
            </a:r>
          </a:p>
        </p:txBody>
      </p:sp>
      <p:pic>
        <p:nvPicPr>
          <p:cNvPr id="487" name="6824.jpg" descr="6824.jpg"/>
          <p:cNvPicPr>
            <a:picLocks noChangeAspect="1"/>
          </p:cNvPicPr>
          <p:nvPr/>
        </p:nvPicPr>
        <p:blipFill>
          <a:blip r:embed="rId5"/>
          <a:stretch>
            <a:fillRect/>
          </a:stretch>
        </p:blipFill>
        <p:spPr>
          <a:xfrm>
            <a:off x="3356446" y="2130389"/>
            <a:ext cx="2431108" cy="1888785"/>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pic>
        <p:nvPicPr>
          <p:cNvPr id="492" name="8816.jpg" descr="8816.jpg"/>
          <p:cNvPicPr>
            <a:picLocks noChangeAspect="1"/>
          </p:cNvPicPr>
          <p:nvPr/>
        </p:nvPicPr>
        <p:blipFill>
          <a:blip r:embed="rId3"/>
          <a:stretch>
            <a:fillRect/>
          </a:stretch>
        </p:blipFill>
        <p:spPr>
          <a:xfrm>
            <a:off x="4822164" y="1950567"/>
            <a:ext cx="3842384" cy="2057154"/>
          </a:xfrm>
          <a:prstGeom prst="rect">
            <a:avLst/>
          </a:prstGeom>
          <a:ln w="12700">
            <a:miter lim="400000"/>
          </a:ln>
        </p:spPr>
      </p:pic>
      <p:pic>
        <p:nvPicPr>
          <p:cNvPr id="493" name="1620604_708210242545592_773427855_n.jpg" descr="1620604_708210242545592_773427855_n.jpg"/>
          <p:cNvPicPr>
            <a:picLocks noChangeAspect="1"/>
          </p:cNvPicPr>
          <p:nvPr/>
        </p:nvPicPr>
        <p:blipFill>
          <a:blip r:embed="rId4"/>
          <a:stretch>
            <a:fillRect/>
          </a:stretch>
        </p:blipFill>
        <p:spPr>
          <a:xfrm>
            <a:off x="806448" y="2776084"/>
            <a:ext cx="2865248" cy="3322891"/>
          </a:xfrm>
          <a:prstGeom prst="rect">
            <a:avLst/>
          </a:prstGeom>
          <a:ln w="12700">
            <a:miter lim="400000"/>
          </a:ln>
        </p:spPr>
      </p:pic>
      <p:pic>
        <p:nvPicPr>
          <p:cNvPr id="494" name="11772_original.jpg" descr="11772_original.jpg"/>
          <p:cNvPicPr>
            <a:picLocks noChangeAspect="1"/>
          </p:cNvPicPr>
          <p:nvPr/>
        </p:nvPicPr>
        <p:blipFill>
          <a:blip r:embed="rId5"/>
          <a:stretch>
            <a:fillRect/>
          </a:stretch>
        </p:blipFill>
        <p:spPr>
          <a:xfrm>
            <a:off x="4270674" y="4182670"/>
            <a:ext cx="3387497" cy="2396911"/>
          </a:xfrm>
          <a:prstGeom prst="rect">
            <a:avLst/>
          </a:prstGeom>
          <a:ln w="12700">
            <a:miter lim="400000"/>
          </a:ln>
        </p:spPr>
      </p:pic>
      <p:sp>
        <p:nvSpPr>
          <p:cNvPr id="495" name="Beetles"/>
          <p:cNvSpPr txBox="1"/>
          <p:nvPr/>
        </p:nvSpPr>
        <p:spPr>
          <a:xfrm>
            <a:off x="3035393" y="294216"/>
            <a:ext cx="3073214"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1">
                    <a:satOff val="-4409"/>
                    <a:lumOff val="-10509"/>
                  </a:schemeClr>
                </a:solidFill>
              </a:defRPr>
            </a:lvl1pPr>
          </a:lstStyle>
          <a:p>
            <a:r>
              <a:t>Beetles</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
        <p:nvSpPr>
          <p:cNvPr id="500" name="Flies"/>
          <p:cNvSpPr txBox="1"/>
          <p:nvPr/>
        </p:nvSpPr>
        <p:spPr>
          <a:xfrm>
            <a:off x="3160104" y="541234"/>
            <a:ext cx="2823792"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1">
                    <a:satOff val="-4409"/>
                    <a:lumOff val="-10509"/>
                  </a:schemeClr>
                </a:solidFill>
              </a:defRPr>
            </a:lvl1pPr>
          </a:lstStyle>
          <a:p>
            <a:r>
              <a:t>Flies</a:t>
            </a:r>
          </a:p>
        </p:txBody>
      </p:sp>
      <p:pic>
        <p:nvPicPr>
          <p:cNvPr id="501" name="213308display.jpg" descr="213308display.jpg"/>
          <p:cNvPicPr>
            <a:picLocks noChangeAspect="1"/>
          </p:cNvPicPr>
          <p:nvPr/>
        </p:nvPicPr>
        <p:blipFill>
          <a:blip r:embed="rId3"/>
          <a:stretch>
            <a:fillRect/>
          </a:stretch>
        </p:blipFill>
        <p:spPr>
          <a:xfrm>
            <a:off x="2984500" y="4388186"/>
            <a:ext cx="3175000" cy="2120901"/>
          </a:xfrm>
          <a:prstGeom prst="rect">
            <a:avLst/>
          </a:prstGeom>
          <a:ln w="12700">
            <a:miter lim="400000"/>
          </a:ln>
        </p:spPr>
      </p:pic>
      <p:pic>
        <p:nvPicPr>
          <p:cNvPr id="502" name="31251_original.jpg" descr="31251_original.jpg"/>
          <p:cNvPicPr>
            <a:picLocks noChangeAspect="1"/>
          </p:cNvPicPr>
          <p:nvPr/>
        </p:nvPicPr>
        <p:blipFill>
          <a:blip r:embed="rId4"/>
          <a:stretch>
            <a:fillRect/>
          </a:stretch>
        </p:blipFill>
        <p:spPr>
          <a:xfrm>
            <a:off x="1143569" y="1988460"/>
            <a:ext cx="3178108" cy="2120901"/>
          </a:xfrm>
          <a:prstGeom prst="rect">
            <a:avLst/>
          </a:prstGeom>
          <a:ln w="12700">
            <a:miter lim="400000"/>
          </a:ln>
        </p:spPr>
      </p:pic>
      <p:pic>
        <p:nvPicPr>
          <p:cNvPr id="503" name="40018.jpg" descr="40018.jpg"/>
          <p:cNvPicPr>
            <a:picLocks noChangeAspect="1"/>
          </p:cNvPicPr>
          <p:nvPr/>
        </p:nvPicPr>
        <p:blipFill>
          <a:blip r:embed="rId5"/>
          <a:stretch>
            <a:fillRect/>
          </a:stretch>
        </p:blipFill>
        <p:spPr>
          <a:xfrm>
            <a:off x="5035930" y="1988460"/>
            <a:ext cx="2376872" cy="2120901"/>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sp>
        <p:nvSpPr>
          <p:cNvPr id="508" name="Is it a bee or a fly?"/>
          <p:cNvSpPr txBox="1"/>
          <p:nvPr/>
        </p:nvSpPr>
        <p:spPr>
          <a:xfrm>
            <a:off x="2196095" y="473500"/>
            <a:ext cx="4751810"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1">
                    <a:satOff val="-4409"/>
                    <a:lumOff val="-10509"/>
                  </a:schemeClr>
                </a:solidFill>
              </a:defRPr>
            </a:lvl1pPr>
          </a:lstStyle>
          <a:p>
            <a:r>
              <a:t>Is it a bee or a fly?</a:t>
            </a:r>
          </a:p>
        </p:txBody>
      </p:sp>
      <p:pic>
        <p:nvPicPr>
          <p:cNvPr id="509" name="Unknown.jpeg" descr="Unknown.jpeg"/>
          <p:cNvPicPr>
            <a:picLocks noChangeAspect="1"/>
          </p:cNvPicPr>
          <p:nvPr/>
        </p:nvPicPr>
        <p:blipFill>
          <a:blip r:embed="rId3"/>
          <a:stretch>
            <a:fillRect/>
          </a:stretch>
        </p:blipFill>
        <p:spPr>
          <a:xfrm>
            <a:off x="3415605" y="4357687"/>
            <a:ext cx="2312790" cy="1732360"/>
          </a:xfrm>
          <a:prstGeom prst="rect">
            <a:avLst/>
          </a:prstGeom>
          <a:ln w="12700">
            <a:miter lim="400000"/>
          </a:ln>
        </p:spPr>
      </p:pic>
      <p:pic>
        <p:nvPicPr>
          <p:cNvPr id="510" name="152643display.jpg" descr="152643display.jpg"/>
          <p:cNvPicPr>
            <a:picLocks noChangeAspect="1"/>
          </p:cNvPicPr>
          <p:nvPr/>
        </p:nvPicPr>
        <p:blipFill>
          <a:blip r:embed="rId4"/>
          <a:stretch>
            <a:fillRect/>
          </a:stretch>
        </p:blipFill>
        <p:spPr>
          <a:xfrm>
            <a:off x="892968" y="2351907"/>
            <a:ext cx="2557806" cy="1823230"/>
          </a:xfrm>
          <a:prstGeom prst="rect">
            <a:avLst/>
          </a:prstGeom>
          <a:ln w="12700">
            <a:miter lim="400000"/>
          </a:ln>
        </p:spPr>
      </p:pic>
      <p:pic>
        <p:nvPicPr>
          <p:cNvPr id="511" name="4896.jpg" descr="4896.jpg"/>
          <p:cNvPicPr>
            <a:picLocks noChangeAspect="1"/>
          </p:cNvPicPr>
          <p:nvPr/>
        </p:nvPicPr>
        <p:blipFill>
          <a:blip r:embed="rId5"/>
          <a:stretch>
            <a:fillRect/>
          </a:stretch>
        </p:blipFill>
        <p:spPr>
          <a:xfrm>
            <a:off x="5938190" y="2197260"/>
            <a:ext cx="2122510" cy="2080060"/>
          </a:xfrm>
          <a:prstGeom prst="rect">
            <a:avLst/>
          </a:prstGeom>
          <a:ln w="12700">
            <a:miter lim="400000"/>
          </a:ln>
        </p:spPr>
      </p:pic>
      <p:sp>
        <p:nvSpPr>
          <p:cNvPr id="512" name="Bee"/>
          <p:cNvSpPr txBox="1"/>
          <p:nvPr/>
        </p:nvSpPr>
        <p:spPr>
          <a:xfrm>
            <a:off x="1719002" y="4367534"/>
            <a:ext cx="566961" cy="350838"/>
          </a:xfrm>
          <a:prstGeom prst="rect">
            <a:avLst/>
          </a:prstGeom>
          <a:solidFill>
            <a:srgbClr val="EAD37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410765">
              <a:defRPr sz="2000" b="1">
                <a:solidFill>
                  <a:srgbClr val="006288"/>
                </a:solidFill>
                <a:latin typeface="Georgia"/>
                <a:ea typeface="Georgia"/>
                <a:cs typeface="Georgia"/>
                <a:sym typeface="Georgia"/>
              </a:defRPr>
            </a:lvl1pPr>
          </a:lstStyle>
          <a:p>
            <a:r>
              <a:t>Bee</a:t>
            </a:r>
          </a:p>
        </p:txBody>
      </p:sp>
      <p:sp>
        <p:nvSpPr>
          <p:cNvPr id="513" name="Fly"/>
          <p:cNvSpPr txBox="1"/>
          <p:nvPr/>
        </p:nvSpPr>
        <p:spPr>
          <a:xfrm>
            <a:off x="6757016" y="4458670"/>
            <a:ext cx="484858" cy="350838"/>
          </a:xfrm>
          <a:prstGeom prst="rect">
            <a:avLst/>
          </a:prstGeom>
          <a:solidFill>
            <a:srgbClr val="EAD37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410765">
              <a:defRPr sz="2000" b="1">
                <a:solidFill>
                  <a:srgbClr val="006288"/>
                </a:solidFill>
                <a:latin typeface="Georgia"/>
                <a:ea typeface="Georgia"/>
                <a:cs typeface="Georgia"/>
                <a:sym typeface="Georgia"/>
              </a:defRPr>
            </a:lvl1pPr>
          </a:lstStyle>
          <a:p>
            <a:r>
              <a:t>Fly</a:t>
            </a:r>
          </a:p>
        </p:txBody>
      </p:sp>
      <p:sp>
        <p:nvSpPr>
          <p:cNvPr id="514" name="One pair of wings…"/>
          <p:cNvSpPr txBox="1"/>
          <p:nvPr/>
        </p:nvSpPr>
        <p:spPr>
          <a:xfrm>
            <a:off x="5876210" y="5006138"/>
            <a:ext cx="2493542" cy="630238"/>
          </a:xfrm>
          <a:prstGeom prst="rect">
            <a:avLst/>
          </a:prstGeom>
          <a:solidFill>
            <a:srgbClr val="F6B27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65">
              <a:defRPr sz="2000" b="1">
                <a:solidFill>
                  <a:srgbClr val="006288"/>
                </a:solidFill>
                <a:latin typeface="Georgia"/>
                <a:ea typeface="Georgia"/>
                <a:cs typeface="Georgia"/>
                <a:sym typeface="Georgia"/>
              </a:defRPr>
            </a:pPr>
            <a:r>
              <a:t>One pair of wings</a:t>
            </a:r>
          </a:p>
          <a:p>
            <a:pPr algn="ctr" defTabSz="410765">
              <a:defRPr sz="2000" b="1">
                <a:solidFill>
                  <a:srgbClr val="006288"/>
                </a:solidFill>
                <a:latin typeface="Georgia"/>
                <a:ea typeface="Georgia"/>
                <a:cs typeface="Georgia"/>
                <a:sym typeface="Georgia"/>
              </a:defRPr>
            </a:pPr>
            <a:r>
              <a:t>Wings widespread</a:t>
            </a:r>
          </a:p>
        </p:txBody>
      </p:sp>
      <p:sp>
        <p:nvSpPr>
          <p:cNvPr id="515" name="Two pairs of wings…"/>
          <p:cNvSpPr txBox="1"/>
          <p:nvPr/>
        </p:nvSpPr>
        <p:spPr>
          <a:xfrm>
            <a:off x="650169" y="5006138"/>
            <a:ext cx="2589412" cy="630238"/>
          </a:xfrm>
          <a:prstGeom prst="rect">
            <a:avLst/>
          </a:prstGeom>
          <a:solidFill>
            <a:srgbClr val="F6B27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65">
              <a:defRPr sz="2000" b="1">
                <a:solidFill>
                  <a:srgbClr val="006288"/>
                </a:solidFill>
                <a:latin typeface="Georgia"/>
                <a:ea typeface="Georgia"/>
                <a:cs typeface="Georgia"/>
                <a:sym typeface="Georgia"/>
              </a:defRPr>
            </a:pPr>
            <a:r>
              <a:t>Two pairs of wings</a:t>
            </a:r>
          </a:p>
          <a:p>
            <a:pPr algn="ctr" defTabSz="410765">
              <a:defRPr sz="2000" b="1">
                <a:solidFill>
                  <a:srgbClr val="006288"/>
                </a:solidFill>
                <a:latin typeface="Georgia"/>
                <a:ea typeface="Georgia"/>
                <a:cs typeface="Georgia"/>
                <a:sym typeface="Georgia"/>
              </a:defRPr>
            </a:pPr>
            <a:r>
              <a:t>Wings closed</a:t>
            </a:r>
          </a:p>
        </p:txBody>
      </p:sp>
      <p:sp>
        <p:nvSpPr>
          <p:cNvPr id="516" name="Arrow"/>
          <p:cNvSpPr/>
          <p:nvPr/>
        </p:nvSpPr>
        <p:spPr>
          <a:xfrm>
            <a:off x="3188185" y="5046759"/>
            <a:ext cx="891894" cy="252032"/>
          </a:xfrm>
          <a:prstGeom prst="rightArrow">
            <a:avLst>
              <a:gd name="adj1" fmla="val 32000"/>
              <a:gd name="adj2" fmla="val 222165"/>
            </a:avLst>
          </a:prstGeom>
          <a:blipFill>
            <a:blip r:embed="rId6"/>
          </a:blipFill>
          <a:ln w="3175">
            <a:miter lim="400000"/>
          </a:ln>
        </p:spPr>
        <p:txBody>
          <a:bodyPr lIns="35718" tIns="35718" rIns="35718" bIns="35718" anchor="ctr"/>
          <a:lstStyle/>
          <a:p>
            <a:pPr algn="ctr" defTabSz="410765">
              <a:defRPr sz="24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lide Number Placeholder 5"/>
          <p:cNvSpPr txBox="1">
            <a:spLocks noGrp="1"/>
          </p:cNvSpPr>
          <p:nvPr>
            <p:ph type="sldNum" sz="quarter" idx="2"/>
          </p:nvPr>
        </p:nvSpPr>
        <p:spPr>
          <a:xfrm>
            <a:off x="8441050" y="6410642"/>
            <a:ext cx="245751"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sp>
        <p:nvSpPr>
          <p:cNvPr id="521" name="Who Are the Pollinators?"/>
          <p:cNvSpPr txBox="1"/>
          <p:nvPr/>
        </p:nvSpPr>
        <p:spPr>
          <a:xfrm>
            <a:off x="1244705" y="482187"/>
            <a:ext cx="6520645" cy="846138"/>
          </a:xfrm>
          <a:prstGeom prst="rect">
            <a:avLst/>
          </a:prstGeom>
          <a:gradFill>
            <a:gsLst>
              <a:gs pos="0">
                <a:schemeClr val="accent3">
                  <a:lumOff val="12401"/>
                </a:schemeClr>
              </a:gs>
              <a:gs pos="100000">
                <a:schemeClr val="accent3">
                  <a:lumOff val="24803"/>
                </a:schemeClr>
              </a:gs>
            </a:gsLst>
            <a:lin ang="162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410765">
              <a:defRPr sz="5000">
                <a:solidFill>
                  <a:srgbClr val="006288"/>
                </a:solidFill>
              </a:defRPr>
            </a:lvl1pPr>
          </a:lstStyle>
          <a:p>
            <a:r>
              <a:t>Who Are the Pollinators?</a:t>
            </a:r>
          </a:p>
        </p:txBody>
      </p:sp>
      <p:sp>
        <p:nvSpPr>
          <p:cNvPr id="522" name="Plants to attract…"/>
          <p:cNvSpPr txBox="1"/>
          <p:nvPr/>
        </p:nvSpPr>
        <p:spPr>
          <a:xfrm>
            <a:off x="2003060" y="2061033"/>
            <a:ext cx="4688175" cy="2443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2248" tIns="72248" rIns="72248" bIns="72248" anchor="ctr">
            <a:spAutoFit/>
          </a:bodyPr>
          <a:lstStyle/>
          <a:p>
            <a:pPr marR="57797" indent="57797" defTabSz="1300480">
              <a:defRPr sz="4800" b="1">
                <a:solidFill>
                  <a:schemeClr val="accent1">
                    <a:satOff val="-4409"/>
                    <a:lumOff val="-10509"/>
                  </a:schemeClr>
                </a:solidFill>
                <a:uFill>
                  <a:solidFill>
                    <a:srgbClr val="945200"/>
                  </a:solidFill>
                </a:uFill>
              </a:defRPr>
            </a:pPr>
            <a:endParaRPr/>
          </a:p>
          <a:p>
            <a:pPr marR="57797" indent="57797" defTabSz="1300480">
              <a:defRPr sz="4800" b="1">
                <a:solidFill>
                  <a:schemeClr val="accent1">
                    <a:satOff val="-4409"/>
                    <a:lumOff val="-10509"/>
                  </a:schemeClr>
                </a:solidFill>
                <a:uFill>
                  <a:solidFill>
                    <a:srgbClr val="945200"/>
                  </a:solidFill>
                </a:uFill>
              </a:defRPr>
            </a:pPr>
            <a:r>
              <a:t>🕊Hummingbirds</a:t>
            </a:r>
          </a:p>
        </p:txBody>
      </p:sp>
      <p:sp>
        <p:nvSpPr>
          <p:cNvPr id="523" name="Who are Pollinators?"/>
          <p:cNvSpPr txBox="1">
            <a:spLocks noGrp="1"/>
          </p:cNvSpPr>
          <p:nvPr>
            <p:ph type="title" idx="4294967295"/>
          </p:nvPr>
        </p:nvSpPr>
        <p:spPr>
          <a:xfrm>
            <a:off x="1195176" y="333755"/>
            <a:ext cx="6619703"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round/>
          </a:ln>
        </p:spPr>
        <p:txBody>
          <a:bodyPr/>
          <a:lstStyle>
            <a:lvl1pPr>
              <a:defRPr b="1">
                <a:solidFill>
                  <a:schemeClr val="accent1">
                    <a:satOff val="-4409"/>
                    <a:lumOff val="-10509"/>
                  </a:schemeClr>
                </a:solidFill>
              </a:defRPr>
            </a:lvl1pPr>
          </a:lstStyle>
          <a:p>
            <a:r>
              <a:t>Who are Pollinators?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sp>
        <p:nvSpPr>
          <p:cNvPr id="526" name="Hummingbirds"/>
          <p:cNvSpPr txBox="1">
            <a:spLocks noGrp="1"/>
          </p:cNvSpPr>
          <p:nvPr>
            <p:ph type="title"/>
          </p:nvPr>
        </p:nvSpPr>
        <p:spPr>
          <a:xfrm>
            <a:off x="1030902" y="420324"/>
            <a:ext cx="6619702"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round/>
          </a:ln>
        </p:spPr>
        <p:txBody>
          <a:bodyPr/>
          <a:lstStyle>
            <a:lvl1pPr>
              <a:defRPr b="1"/>
            </a:lvl1pPr>
          </a:lstStyle>
          <a:p>
            <a:r>
              <a:t>Hummingbirds</a:t>
            </a:r>
          </a:p>
        </p:txBody>
      </p:sp>
      <p:pic>
        <p:nvPicPr>
          <p:cNvPr id="527" name="images.jpeg" descr="images.jpeg"/>
          <p:cNvPicPr>
            <a:picLocks noChangeAspect="1"/>
          </p:cNvPicPr>
          <p:nvPr/>
        </p:nvPicPr>
        <p:blipFill>
          <a:blip r:embed="rId3"/>
          <a:stretch>
            <a:fillRect/>
          </a:stretch>
        </p:blipFill>
        <p:spPr>
          <a:xfrm>
            <a:off x="1076848" y="1829907"/>
            <a:ext cx="2727391" cy="1814955"/>
          </a:xfrm>
          <a:prstGeom prst="rect">
            <a:avLst/>
          </a:prstGeom>
          <a:ln w="12700">
            <a:miter lim="400000"/>
          </a:ln>
        </p:spPr>
      </p:pic>
      <p:pic>
        <p:nvPicPr>
          <p:cNvPr id="528" name="images.jpeg" descr="images.jpeg"/>
          <p:cNvPicPr>
            <a:picLocks noChangeAspect="1"/>
          </p:cNvPicPr>
          <p:nvPr/>
        </p:nvPicPr>
        <p:blipFill>
          <a:blip r:embed="rId4"/>
          <a:stretch>
            <a:fillRect/>
          </a:stretch>
        </p:blipFill>
        <p:spPr>
          <a:xfrm>
            <a:off x="5549183" y="1785457"/>
            <a:ext cx="2665397" cy="1903855"/>
          </a:xfrm>
          <a:prstGeom prst="rect">
            <a:avLst/>
          </a:prstGeom>
          <a:ln w="12700">
            <a:miter lim="400000"/>
          </a:ln>
        </p:spPr>
      </p:pic>
      <p:pic>
        <p:nvPicPr>
          <p:cNvPr id="529" name="13146_original.jpg" descr="13146_original.jpg"/>
          <p:cNvPicPr>
            <a:picLocks noChangeAspect="1"/>
          </p:cNvPicPr>
          <p:nvPr/>
        </p:nvPicPr>
        <p:blipFill>
          <a:blip r:embed="rId5"/>
          <a:stretch>
            <a:fillRect/>
          </a:stretch>
        </p:blipFill>
        <p:spPr>
          <a:xfrm>
            <a:off x="535222" y="4301445"/>
            <a:ext cx="2304989" cy="1710621"/>
          </a:xfrm>
          <a:prstGeom prst="rect">
            <a:avLst/>
          </a:prstGeom>
          <a:ln w="12700">
            <a:miter lim="400000"/>
          </a:ln>
        </p:spPr>
      </p:pic>
      <p:pic>
        <p:nvPicPr>
          <p:cNvPr id="530" name="Unknown-1.jpeg" descr="Unknown-1.jpeg"/>
          <p:cNvPicPr>
            <a:picLocks noChangeAspect="1"/>
          </p:cNvPicPr>
          <p:nvPr/>
        </p:nvPicPr>
        <p:blipFill>
          <a:blip r:embed="rId6"/>
          <a:stretch>
            <a:fillRect/>
          </a:stretch>
        </p:blipFill>
        <p:spPr>
          <a:xfrm>
            <a:off x="5918359" y="4565246"/>
            <a:ext cx="2304989" cy="1533866"/>
          </a:xfrm>
          <a:prstGeom prst="rect">
            <a:avLst/>
          </a:prstGeom>
          <a:ln w="12700">
            <a:miter lim="400000"/>
          </a:ln>
        </p:spPr>
      </p:pic>
      <p:pic>
        <p:nvPicPr>
          <p:cNvPr id="531" name="Unknown.jpeg" descr="Unknown.jpeg"/>
          <p:cNvPicPr>
            <a:picLocks noChangeAspect="1"/>
          </p:cNvPicPr>
          <p:nvPr/>
        </p:nvPicPr>
        <p:blipFill>
          <a:blip r:embed="rId7"/>
          <a:stretch>
            <a:fillRect/>
          </a:stretch>
        </p:blipFill>
        <p:spPr>
          <a:xfrm>
            <a:off x="3420233" y="3597693"/>
            <a:ext cx="2570605" cy="1710621"/>
          </a:xfrm>
          <a:prstGeom prst="rect">
            <a:avLst/>
          </a:prstGeom>
          <a:ln w="12700">
            <a:miter lim="400000"/>
          </a:ln>
        </p:spPr>
      </p:pic>
      <p:sp>
        <p:nvSpPr>
          <p:cNvPr id="532" name="Anna's"/>
          <p:cNvSpPr txBox="1"/>
          <p:nvPr/>
        </p:nvSpPr>
        <p:spPr>
          <a:xfrm>
            <a:off x="1276877" y="3294379"/>
            <a:ext cx="518701" cy="2692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vl1pPr>
          </a:lstStyle>
          <a:p>
            <a:r>
              <a:t>Anna's</a:t>
            </a:r>
          </a:p>
        </p:txBody>
      </p:sp>
      <p:sp>
        <p:nvSpPr>
          <p:cNvPr id="533" name="Allen’s"/>
          <p:cNvSpPr txBox="1"/>
          <p:nvPr/>
        </p:nvSpPr>
        <p:spPr>
          <a:xfrm>
            <a:off x="7381204" y="3294379"/>
            <a:ext cx="506498" cy="2692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vl1pPr>
          </a:lstStyle>
          <a:p>
            <a:r>
              <a:t>Allen’s</a:t>
            </a:r>
          </a:p>
        </p:txBody>
      </p:sp>
      <p:sp>
        <p:nvSpPr>
          <p:cNvPr id="534" name="Costa’s"/>
          <p:cNvSpPr txBox="1"/>
          <p:nvPr/>
        </p:nvSpPr>
        <p:spPr>
          <a:xfrm>
            <a:off x="6032089" y="5699052"/>
            <a:ext cx="534180" cy="2692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vl1pPr>
          </a:lstStyle>
          <a:p>
            <a:r>
              <a:t>Costa’s</a:t>
            </a:r>
          </a:p>
        </p:txBody>
      </p:sp>
      <p:sp>
        <p:nvSpPr>
          <p:cNvPr id="535" name="Black-chinned"/>
          <p:cNvSpPr txBox="1"/>
          <p:nvPr/>
        </p:nvSpPr>
        <p:spPr>
          <a:xfrm>
            <a:off x="4903663" y="4878756"/>
            <a:ext cx="965186" cy="2692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vl1pPr>
          </a:lstStyle>
          <a:p>
            <a:r>
              <a:t>Black-chinned</a:t>
            </a:r>
          </a:p>
        </p:txBody>
      </p:sp>
      <p:sp>
        <p:nvSpPr>
          <p:cNvPr id="536" name="Rufous"/>
          <p:cNvSpPr txBox="1"/>
          <p:nvPr/>
        </p:nvSpPr>
        <p:spPr>
          <a:xfrm>
            <a:off x="2181193" y="5567888"/>
            <a:ext cx="530310" cy="2692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vl1pPr>
          </a:lstStyle>
          <a:p>
            <a:r>
              <a:t>Rufous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xfrm>
            <a:off x="8505418" y="6404292"/>
            <a:ext cx="181382"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44" name="How?"/>
          <p:cNvSpPr txBox="1"/>
          <p:nvPr/>
        </p:nvSpPr>
        <p:spPr>
          <a:xfrm>
            <a:off x="3456461" y="4442736"/>
            <a:ext cx="1471166" cy="1143001"/>
          </a:xfrm>
          <a:prstGeom prst="rect">
            <a:avLst/>
          </a:prstGeom>
          <a:ln w="50800">
            <a:solidFill>
              <a:schemeClr val="accent4">
                <a:satOff val="-1335"/>
                <a:lumOff val="-10274"/>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4">
                    <a:satOff val="-1335"/>
                    <a:lumOff val="-10274"/>
                  </a:schemeClr>
                </a:solidFill>
              </a:defRPr>
            </a:lvl1pPr>
          </a:lstStyle>
          <a:p>
            <a:r>
              <a:t>How?</a:t>
            </a:r>
          </a:p>
        </p:txBody>
      </p:sp>
      <p:sp>
        <p:nvSpPr>
          <p:cNvPr id="245" name="When?"/>
          <p:cNvSpPr txBox="1"/>
          <p:nvPr/>
        </p:nvSpPr>
        <p:spPr>
          <a:xfrm>
            <a:off x="5482740" y="5084373"/>
            <a:ext cx="2502654" cy="1143001"/>
          </a:xfrm>
          <a:prstGeom prst="rect">
            <a:avLst/>
          </a:prstGeom>
          <a:ln w="50800">
            <a:solidFill>
              <a:schemeClr val="accent5">
                <a:satOff val="-6843"/>
                <a:lumOff val="-10705"/>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5">
                    <a:satOff val="-6843"/>
                    <a:lumOff val="-10705"/>
                  </a:schemeClr>
                </a:solidFill>
              </a:defRPr>
            </a:lvl1pPr>
          </a:lstStyle>
          <a:p>
            <a:r>
              <a:t>When?</a:t>
            </a:r>
          </a:p>
        </p:txBody>
      </p:sp>
      <p:sp>
        <p:nvSpPr>
          <p:cNvPr id="246" name="Why?"/>
          <p:cNvSpPr txBox="1"/>
          <p:nvPr/>
        </p:nvSpPr>
        <p:spPr>
          <a:xfrm>
            <a:off x="3456461" y="2326362"/>
            <a:ext cx="1471166" cy="1143001"/>
          </a:xfrm>
          <a:prstGeom prst="rect">
            <a:avLst/>
          </a:prstGeom>
          <a:ln w="50800">
            <a:solidFill>
              <a:schemeClr val="accent3">
                <a:lumOff val="-10078"/>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3">
                    <a:lumOff val="-10078"/>
                  </a:schemeClr>
                </a:solidFill>
              </a:defRPr>
            </a:lvl1pPr>
          </a:lstStyle>
          <a:p>
            <a:r>
              <a:t>Why?</a:t>
            </a:r>
          </a:p>
        </p:txBody>
      </p:sp>
      <p:sp>
        <p:nvSpPr>
          <p:cNvPr id="247" name="Where?"/>
          <p:cNvSpPr txBox="1"/>
          <p:nvPr/>
        </p:nvSpPr>
        <p:spPr>
          <a:xfrm>
            <a:off x="5320801" y="2857500"/>
            <a:ext cx="2826532" cy="1143000"/>
          </a:xfrm>
          <a:prstGeom prst="rect">
            <a:avLst/>
          </a:prstGeom>
          <a:ln w="50800">
            <a:solidFill>
              <a:schemeClr val="accent6">
                <a:satOff val="-12289"/>
                <a:lumOff val="-10666"/>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6">
                    <a:satOff val="-12289"/>
                    <a:lumOff val="-10666"/>
                  </a:schemeClr>
                </a:solidFill>
              </a:defRPr>
            </a:lvl1pPr>
          </a:lstStyle>
          <a:p>
            <a:r>
              <a:t>Where?</a:t>
            </a:r>
          </a:p>
        </p:txBody>
      </p:sp>
      <p:sp>
        <p:nvSpPr>
          <p:cNvPr id="248" name="What?"/>
          <p:cNvSpPr txBox="1"/>
          <p:nvPr/>
        </p:nvSpPr>
        <p:spPr>
          <a:xfrm>
            <a:off x="697060" y="1638417"/>
            <a:ext cx="2366227" cy="1143001"/>
          </a:xfrm>
          <a:prstGeom prst="rect">
            <a:avLst/>
          </a:prstGeom>
          <a:ln w="50800">
            <a:solidFill>
              <a:schemeClr val="accent2">
                <a:satOff val="-4966"/>
                <a:lumOff val="-1054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2">
                    <a:satOff val="-4966"/>
                    <a:lumOff val="-10549"/>
                  </a:schemeClr>
                </a:solidFill>
              </a:defRPr>
            </a:lvl1pPr>
          </a:lstStyle>
          <a:p>
            <a:r>
              <a:t>What?</a:t>
            </a:r>
          </a:p>
        </p:txBody>
      </p:sp>
      <p:sp>
        <p:nvSpPr>
          <p:cNvPr id="249" name="Pollination"/>
          <p:cNvSpPr txBox="1"/>
          <p:nvPr/>
        </p:nvSpPr>
        <p:spPr>
          <a:xfrm>
            <a:off x="2580575" y="347149"/>
            <a:ext cx="3982850" cy="1005841"/>
          </a:xfrm>
          <a:prstGeom prst="rect">
            <a:avLst/>
          </a:prstGeom>
          <a:ln w="50800">
            <a:solidFill>
              <a:srgbClr val="535353"/>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5600" b="1" u="sng"/>
            </a:pPr>
            <a:r>
              <a:rPr u="none"/>
              <a:t>  </a:t>
            </a:r>
            <a:r>
              <a:t>Pollination  </a:t>
            </a:r>
          </a:p>
        </p:txBody>
      </p:sp>
      <p:sp>
        <p:nvSpPr>
          <p:cNvPr id="250" name="Who?"/>
          <p:cNvSpPr txBox="1">
            <a:spLocks noGrp="1"/>
          </p:cNvSpPr>
          <p:nvPr>
            <p:ph type="title"/>
          </p:nvPr>
        </p:nvSpPr>
        <p:spPr>
          <a:xfrm>
            <a:off x="1377918" y="3869741"/>
            <a:ext cx="1471166" cy="1143001"/>
          </a:xfrm>
          <a:prstGeom prst="rect">
            <a:avLst/>
          </a:prstGeom>
          <a:ln w="50800">
            <a:solidFill>
              <a:schemeClr val="accent1">
                <a:satOff val="-4409"/>
                <a:lumOff val="-10509"/>
              </a:schemeClr>
            </a:solidFill>
            <a:round/>
          </a:ln>
        </p:spPr>
        <p:txBody>
          <a:bodyPr/>
          <a:lstStyle>
            <a:lvl1pPr defTabSz="886968">
              <a:defRPr sz="4268" b="1">
                <a:solidFill>
                  <a:schemeClr val="accent1">
                    <a:satOff val="-4409"/>
                    <a:lumOff val="-10509"/>
                  </a:schemeClr>
                </a:solidFill>
              </a:defRPr>
            </a:lvl1pPr>
          </a:lstStyle>
          <a:p>
            <a:r>
              <a:t>Who?</a:t>
            </a:r>
          </a:p>
        </p:txBody>
      </p:sp>
      <p:sp>
        <p:nvSpPr>
          <p:cNvPr id="251" name="What?"/>
          <p:cNvSpPr txBox="1"/>
          <p:nvPr/>
        </p:nvSpPr>
        <p:spPr>
          <a:xfrm>
            <a:off x="697060" y="1638417"/>
            <a:ext cx="2366228" cy="1143001"/>
          </a:xfrm>
          <a:prstGeom prst="rect">
            <a:avLst/>
          </a:prstGeom>
          <a:gradFill>
            <a:gsLst>
              <a:gs pos="0">
                <a:schemeClr val="accent2">
                  <a:lumOff val="11813"/>
                </a:schemeClr>
              </a:gs>
              <a:gs pos="100000">
                <a:schemeClr val="accent2">
                  <a:lumOff val="23627"/>
                </a:schemeClr>
              </a:gs>
            </a:gsLst>
            <a:lin ang="16200000"/>
          </a:gradFill>
          <a:ln w="38100">
            <a:solidFill>
              <a:schemeClr val="accent2">
                <a:satOff val="-4966"/>
                <a:lumOff val="-1054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200" b="1">
                <a:solidFill>
                  <a:schemeClr val="accent2">
                    <a:satOff val="-4966"/>
                    <a:lumOff val="-10549"/>
                  </a:schemeClr>
                </a:solidFill>
              </a:defRPr>
            </a:lvl1pPr>
          </a:lstStyle>
          <a:p>
            <a:r>
              <a:t>What?</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
        <p:nvSpPr>
          <p:cNvPr id="541" name="Hummingbirds"/>
          <p:cNvSpPr txBox="1">
            <a:spLocks noGrp="1"/>
          </p:cNvSpPr>
          <p:nvPr>
            <p:ph type="title"/>
          </p:nvPr>
        </p:nvSpPr>
        <p:spPr>
          <a:xfrm>
            <a:off x="1030902" y="420324"/>
            <a:ext cx="6619702"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round/>
          </a:ln>
        </p:spPr>
        <p:txBody>
          <a:bodyPr/>
          <a:lstStyle>
            <a:lvl1pPr>
              <a:defRPr b="1"/>
            </a:lvl1pPr>
          </a:lstStyle>
          <a:p>
            <a:r>
              <a:t>Hummingbirds</a:t>
            </a:r>
          </a:p>
        </p:txBody>
      </p:sp>
      <p:pic>
        <p:nvPicPr>
          <p:cNvPr id="542" name="images-2.jpeg" descr="images-2.jpeg"/>
          <p:cNvPicPr>
            <a:picLocks noChangeAspect="1"/>
          </p:cNvPicPr>
          <p:nvPr/>
        </p:nvPicPr>
        <p:blipFill>
          <a:blip r:embed="rId3"/>
          <a:stretch>
            <a:fillRect/>
          </a:stretch>
        </p:blipFill>
        <p:spPr>
          <a:xfrm>
            <a:off x="1383711" y="4338124"/>
            <a:ext cx="2803299" cy="1569848"/>
          </a:xfrm>
          <a:prstGeom prst="rect">
            <a:avLst/>
          </a:prstGeom>
          <a:ln w="12700">
            <a:miter lim="400000"/>
          </a:ln>
        </p:spPr>
      </p:pic>
      <p:pic>
        <p:nvPicPr>
          <p:cNvPr id="543" name="Unknown.jpeg" descr="Unknown.jpeg"/>
          <p:cNvPicPr>
            <a:picLocks noChangeAspect="1"/>
          </p:cNvPicPr>
          <p:nvPr/>
        </p:nvPicPr>
        <p:blipFill>
          <a:blip r:embed="rId4"/>
          <a:stretch>
            <a:fillRect/>
          </a:stretch>
        </p:blipFill>
        <p:spPr>
          <a:xfrm>
            <a:off x="4701523" y="2109080"/>
            <a:ext cx="2694188" cy="1792860"/>
          </a:xfrm>
          <a:prstGeom prst="rect">
            <a:avLst/>
          </a:prstGeom>
          <a:ln w="12700">
            <a:miter lim="400000"/>
          </a:ln>
        </p:spPr>
      </p:pic>
      <p:pic>
        <p:nvPicPr>
          <p:cNvPr id="544" name="hummingbirdW-768x614.jpg" descr="hummingbirdW-768x614.jpg"/>
          <p:cNvPicPr>
            <a:picLocks noChangeAspect="1"/>
          </p:cNvPicPr>
          <p:nvPr/>
        </p:nvPicPr>
        <p:blipFill>
          <a:blip r:embed="rId5"/>
          <a:stretch>
            <a:fillRect/>
          </a:stretch>
        </p:blipFill>
        <p:spPr>
          <a:xfrm>
            <a:off x="4826140" y="4422295"/>
            <a:ext cx="2444953" cy="1954689"/>
          </a:xfrm>
          <a:prstGeom prst="rect">
            <a:avLst/>
          </a:prstGeom>
          <a:ln w="12700">
            <a:miter lim="400000"/>
          </a:ln>
        </p:spPr>
      </p:pic>
      <p:pic>
        <p:nvPicPr>
          <p:cNvPr id="545" name="Unknown.jpeg" descr="Unknown.jpeg"/>
          <p:cNvPicPr>
            <a:picLocks noChangeAspect="1"/>
          </p:cNvPicPr>
          <p:nvPr/>
        </p:nvPicPr>
        <p:blipFill>
          <a:blip r:embed="rId6"/>
          <a:stretch>
            <a:fillRect/>
          </a:stretch>
        </p:blipFill>
        <p:spPr>
          <a:xfrm>
            <a:off x="1516510" y="2109080"/>
            <a:ext cx="1867052" cy="1569848"/>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Slide Number Placeholder 5"/>
          <p:cNvSpPr txBox="1">
            <a:spLocks noGrp="1"/>
          </p:cNvSpPr>
          <p:nvPr>
            <p:ph type="sldNum" sz="quarter" idx="2"/>
          </p:nvPr>
        </p:nvSpPr>
        <p:spPr>
          <a:xfrm>
            <a:off x="8441050" y="6410642"/>
            <a:ext cx="245751"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
        <p:nvSpPr>
          <p:cNvPr id="550" name="Who Are the Pollinators?"/>
          <p:cNvSpPr txBox="1"/>
          <p:nvPr/>
        </p:nvSpPr>
        <p:spPr>
          <a:xfrm>
            <a:off x="1244705" y="482187"/>
            <a:ext cx="6520645" cy="846138"/>
          </a:xfrm>
          <a:prstGeom prst="rect">
            <a:avLst/>
          </a:prstGeom>
          <a:gradFill>
            <a:gsLst>
              <a:gs pos="0">
                <a:schemeClr val="accent3">
                  <a:lumOff val="12401"/>
                </a:schemeClr>
              </a:gs>
              <a:gs pos="100000">
                <a:schemeClr val="accent3">
                  <a:lumOff val="24803"/>
                </a:schemeClr>
              </a:gs>
            </a:gsLst>
            <a:lin ang="162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410765">
              <a:defRPr sz="5000">
                <a:solidFill>
                  <a:srgbClr val="006288"/>
                </a:solidFill>
              </a:defRPr>
            </a:lvl1pPr>
          </a:lstStyle>
          <a:p>
            <a:r>
              <a:t>Who Are the Pollinators?</a:t>
            </a:r>
          </a:p>
        </p:txBody>
      </p:sp>
      <p:sp>
        <p:nvSpPr>
          <p:cNvPr id="551" name="Plants to attract…"/>
          <p:cNvSpPr txBox="1"/>
          <p:nvPr/>
        </p:nvSpPr>
        <p:spPr>
          <a:xfrm>
            <a:off x="1552774" y="523162"/>
            <a:ext cx="3467486" cy="2443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2248" tIns="72248" rIns="72248" bIns="72248" anchor="ctr">
            <a:spAutoFit/>
          </a:bodyPr>
          <a:lstStyle/>
          <a:p>
            <a:pPr marR="57797" indent="57797" defTabSz="1300480">
              <a:defRPr sz="4800" b="1">
                <a:solidFill>
                  <a:schemeClr val="accent1">
                    <a:satOff val="-4409"/>
                    <a:lumOff val="-10509"/>
                  </a:schemeClr>
                </a:solidFill>
                <a:uFill>
                  <a:solidFill>
                    <a:srgbClr val="945200"/>
                  </a:solidFill>
                </a:uFill>
              </a:defRPr>
            </a:pPr>
            <a:endParaRPr/>
          </a:p>
          <a:p>
            <a:pPr marR="57797" indent="57797" defTabSz="1300480">
              <a:defRPr sz="4800" b="1">
                <a:solidFill>
                  <a:schemeClr val="accent1">
                    <a:satOff val="-4409"/>
                    <a:lumOff val="-10509"/>
                  </a:schemeClr>
                </a:solidFill>
                <a:uFill>
                  <a:solidFill>
                    <a:srgbClr val="945200"/>
                  </a:solidFill>
                </a:uFill>
              </a:defRPr>
            </a:pPr>
            <a:endParaRPr/>
          </a:p>
          <a:p>
            <a:pPr marR="57797" indent="57797" defTabSz="1300480">
              <a:defRPr sz="4800" b="1">
                <a:solidFill>
                  <a:schemeClr val="accent1">
                    <a:satOff val="-4409"/>
                    <a:lumOff val="-10509"/>
                  </a:schemeClr>
                </a:solidFill>
                <a:uFill>
                  <a:solidFill>
                    <a:srgbClr val="945200"/>
                  </a:solidFill>
                </a:uFill>
              </a:defRPr>
            </a:pPr>
            <a:r>
              <a:t>🦋Butterflies</a:t>
            </a:r>
          </a:p>
        </p:txBody>
      </p:sp>
      <p:sp>
        <p:nvSpPr>
          <p:cNvPr id="552" name="Who are Pollinators?"/>
          <p:cNvSpPr txBox="1">
            <a:spLocks noGrp="1"/>
          </p:cNvSpPr>
          <p:nvPr>
            <p:ph type="title" idx="4294967295"/>
          </p:nvPr>
        </p:nvSpPr>
        <p:spPr>
          <a:xfrm>
            <a:off x="1030902" y="420324"/>
            <a:ext cx="6619702"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round/>
          </a:ln>
        </p:spPr>
        <p:txBody>
          <a:bodyPr/>
          <a:lstStyle>
            <a:lvl1pPr>
              <a:defRPr b="1">
                <a:solidFill>
                  <a:schemeClr val="accent1">
                    <a:satOff val="-4409"/>
                    <a:lumOff val="-10509"/>
                  </a:schemeClr>
                </a:solidFill>
              </a:defRPr>
            </a:lvl1pPr>
          </a:lstStyle>
          <a:p>
            <a:r>
              <a:t>Who are Pollinators?</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pic>
        <p:nvPicPr>
          <p:cNvPr id="557" name="dogface_butterfly-male.jpg" descr="dogface_butterfly-male.jpg"/>
          <p:cNvPicPr>
            <a:picLocks noChangeAspect="1"/>
          </p:cNvPicPr>
          <p:nvPr/>
        </p:nvPicPr>
        <p:blipFill>
          <a:blip r:embed="rId3"/>
          <a:stretch>
            <a:fillRect/>
          </a:stretch>
        </p:blipFill>
        <p:spPr>
          <a:xfrm>
            <a:off x="866775" y="2506372"/>
            <a:ext cx="3064687" cy="2209801"/>
          </a:xfrm>
          <a:prstGeom prst="rect">
            <a:avLst/>
          </a:prstGeom>
          <a:ln w="12700">
            <a:miter lim="400000"/>
          </a:ln>
        </p:spPr>
      </p:pic>
      <p:sp>
        <p:nvSpPr>
          <p:cNvPr id="558" name="California Dogface butterfly…"/>
          <p:cNvSpPr txBox="1"/>
          <p:nvPr/>
        </p:nvSpPr>
        <p:spPr>
          <a:xfrm>
            <a:off x="2174713" y="5291606"/>
            <a:ext cx="4819974" cy="901701"/>
          </a:xfrm>
          <a:prstGeom prst="rect">
            <a:avLst/>
          </a:prstGeom>
          <a:solidFill>
            <a:schemeClr val="accent3">
              <a:lumOff val="24803"/>
            </a:schemeClr>
          </a:solidFill>
          <a:ln w="254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defRPr sz="3200" b="1">
                <a:solidFill>
                  <a:schemeClr val="accent1">
                    <a:satOff val="-4409"/>
                    <a:lumOff val="-10509"/>
                  </a:schemeClr>
                </a:solidFill>
                <a:uFill>
                  <a:solidFill>
                    <a:srgbClr val="945200"/>
                  </a:solidFill>
                </a:uFill>
              </a:defRPr>
            </a:pPr>
            <a:r>
              <a:t>California Dogface butterfly</a:t>
            </a:r>
            <a:endParaRPr sz="1200"/>
          </a:p>
          <a:p>
            <a:pPr algn="ctr">
              <a:defRPr b="1" i="1">
                <a:solidFill>
                  <a:schemeClr val="accent1">
                    <a:satOff val="-4409"/>
                    <a:lumOff val="-10509"/>
                  </a:schemeClr>
                </a:solidFill>
                <a:uFill>
                  <a:solidFill>
                    <a:srgbClr val="945200"/>
                  </a:solidFill>
                </a:uFill>
              </a:defRPr>
            </a:pPr>
            <a:r>
              <a:t>Zerene Euridice</a:t>
            </a:r>
            <a:r>
              <a:rPr i="0"/>
              <a:t> </a:t>
            </a:r>
          </a:p>
        </p:txBody>
      </p:sp>
      <p:pic>
        <p:nvPicPr>
          <p:cNvPr id="559" name="Unknown.jpg" descr="Unknown.jpg"/>
          <p:cNvPicPr>
            <a:picLocks noChangeAspect="1"/>
          </p:cNvPicPr>
          <p:nvPr/>
        </p:nvPicPr>
        <p:blipFill>
          <a:blip r:embed="rId4"/>
          <a:stretch>
            <a:fillRect/>
          </a:stretch>
        </p:blipFill>
        <p:spPr>
          <a:xfrm>
            <a:off x="5177369" y="2500022"/>
            <a:ext cx="3111501" cy="2222501"/>
          </a:xfrm>
          <a:prstGeom prst="rect">
            <a:avLst/>
          </a:prstGeom>
          <a:ln w="12700">
            <a:miter lim="400000"/>
          </a:ln>
        </p:spPr>
      </p:pic>
      <p:sp>
        <p:nvSpPr>
          <p:cNvPr id="560" name="Female"/>
          <p:cNvSpPr txBox="1"/>
          <p:nvPr/>
        </p:nvSpPr>
        <p:spPr>
          <a:xfrm>
            <a:off x="6141875" y="4705350"/>
            <a:ext cx="1182490" cy="546100"/>
          </a:xfrm>
          <a:prstGeom prst="rect">
            <a:avLst/>
          </a:prstGeom>
          <a:solidFill>
            <a:schemeClr val="accent5">
              <a:lumOff val="2323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2800" b="1">
                <a:solidFill>
                  <a:srgbClr val="0433FF"/>
                </a:solidFill>
                <a:uFill>
                  <a:solidFill>
                    <a:srgbClr val="945200"/>
                  </a:solidFill>
                </a:uFill>
              </a:defRPr>
            </a:lvl1pPr>
          </a:lstStyle>
          <a:p>
            <a:r>
              <a:t>Female</a:t>
            </a:r>
          </a:p>
        </p:txBody>
      </p:sp>
      <p:sp>
        <p:nvSpPr>
          <p:cNvPr id="561" name="Male"/>
          <p:cNvSpPr txBox="1"/>
          <p:nvPr/>
        </p:nvSpPr>
        <p:spPr>
          <a:xfrm>
            <a:off x="1965619" y="4705350"/>
            <a:ext cx="866999" cy="546100"/>
          </a:xfrm>
          <a:prstGeom prst="rect">
            <a:avLst/>
          </a:prstGeom>
          <a:solidFill>
            <a:schemeClr val="accent5">
              <a:lumOff val="2323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2800" b="1">
                <a:solidFill>
                  <a:srgbClr val="0433FF"/>
                </a:solidFill>
                <a:uFill>
                  <a:solidFill>
                    <a:srgbClr val="945200"/>
                  </a:solidFill>
                </a:uFill>
              </a:defRPr>
            </a:lvl1pPr>
          </a:lstStyle>
          <a:p>
            <a:r>
              <a:t>Male</a:t>
            </a:r>
          </a:p>
        </p:txBody>
      </p:sp>
      <p:sp>
        <p:nvSpPr>
          <p:cNvPr id="562" name="photo © Peter J. Bryant (used by permission)."/>
          <p:cNvSpPr txBox="1"/>
          <p:nvPr/>
        </p:nvSpPr>
        <p:spPr>
          <a:xfrm>
            <a:off x="2971425" y="6208063"/>
            <a:ext cx="3201148"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marR="40639" indent="40639">
              <a:defRPr sz="1300" i="1">
                <a:uFill>
                  <a:solidFill>
                    <a:srgbClr val="945200"/>
                  </a:solidFill>
                </a:uFill>
                <a:latin typeface="Times"/>
                <a:ea typeface="Times"/>
                <a:cs typeface="Times"/>
                <a:sym typeface="Times"/>
              </a:defRPr>
            </a:pPr>
            <a:r>
              <a:t>photo © </a:t>
            </a:r>
            <a:r>
              <a:rPr u="sng">
                <a:solidFill>
                  <a:srgbClr val="0000FF"/>
                </a:solidFill>
                <a:uFill>
                  <a:solidFill>
                    <a:srgbClr val="0000FF"/>
                  </a:solidFill>
                </a:uFill>
                <a:hlinkClick r:id="rId5"/>
              </a:rPr>
              <a:t>Peter J. Bryant</a:t>
            </a:r>
            <a:r>
              <a:t> (used by permission).</a:t>
            </a:r>
          </a:p>
        </p:txBody>
      </p:sp>
      <p:sp>
        <p:nvSpPr>
          <p:cNvPr id="563" name="California State Insect"/>
          <p:cNvSpPr txBox="1"/>
          <p:nvPr/>
        </p:nvSpPr>
        <p:spPr>
          <a:xfrm>
            <a:off x="2907853" y="1740772"/>
            <a:ext cx="3328294" cy="459929"/>
          </a:xfrm>
          <a:prstGeom prst="rect">
            <a:avLst/>
          </a:prstGeom>
          <a:solidFill>
            <a:srgbClr val="C0E4B5">
              <a:alpha val="94902"/>
            </a:srgbClr>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2400" b="1">
                <a:solidFill>
                  <a:schemeClr val="accent1">
                    <a:satOff val="-4409"/>
                    <a:lumOff val="-10509"/>
                  </a:schemeClr>
                </a:solidFill>
                <a:uFill>
                  <a:solidFill>
                    <a:srgbClr val="945200"/>
                  </a:solidFill>
                </a:uFill>
                <a:latin typeface="Arial"/>
                <a:ea typeface="Arial"/>
                <a:cs typeface="Arial"/>
                <a:sym typeface="Arial"/>
              </a:defRPr>
            </a:lvl1pPr>
          </a:lstStyle>
          <a:p>
            <a:r>
              <a:t>California State Insect</a:t>
            </a:r>
          </a:p>
        </p:txBody>
      </p:sp>
      <p:sp>
        <p:nvSpPr>
          <p:cNvPr id="564" name="Butterflies"/>
          <p:cNvSpPr txBox="1"/>
          <p:nvPr/>
        </p:nvSpPr>
        <p:spPr>
          <a:xfrm>
            <a:off x="1030902" y="420324"/>
            <a:ext cx="6619702"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200" b="1">
                <a:solidFill>
                  <a:schemeClr val="accent1"/>
                </a:solidFill>
              </a:defRPr>
            </a:lvl1pPr>
          </a:lstStyle>
          <a:p>
            <a:r>
              <a:t>Butterflies</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pic>
        <p:nvPicPr>
          <p:cNvPr id="569" name="56189.jpg" descr="56189.jpg"/>
          <p:cNvPicPr>
            <a:picLocks noChangeAspect="1"/>
          </p:cNvPicPr>
          <p:nvPr/>
        </p:nvPicPr>
        <p:blipFill>
          <a:blip r:embed="rId2"/>
          <a:stretch>
            <a:fillRect/>
          </a:stretch>
        </p:blipFill>
        <p:spPr>
          <a:xfrm>
            <a:off x="3910343" y="3805365"/>
            <a:ext cx="1728007" cy="3168013"/>
          </a:xfrm>
          <a:prstGeom prst="rect">
            <a:avLst/>
          </a:prstGeom>
          <a:ln w="12700">
            <a:miter lim="400000"/>
          </a:ln>
        </p:spPr>
      </p:pic>
      <p:pic>
        <p:nvPicPr>
          <p:cNvPr id="570" name="Unknown.jpeg" descr="Unknown.jpeg"/>
          <p:cNvPicPr>
            <a:picLocks noChangeAspect="1"/>
          </p:cNvPicPr>
          <p:nvPr/>
        </p:nvPicPr>
        <p:blipFill>
          <a:blip r:embed="rId3"/>
          <a:stretch>
            <a:fillRect/>
          </a:stretch>
        </p:blipFill>
        <p:spPr>
          <a:xfrm>
            <a:off x="675764" y="1942995"/>
            <a:ext cx="3644901" cy="2222501"/>
          </a:xfrm>
          <a:prstGeom prst="rect">
            <a:avLst/>
          </a:prstGeom>
          <a:ln w="12700">
            <a:miter lim="400000"/>
          </a:ln>
        </p:spPr>
      </p:pic>
      <p:pic>
        <p:nvPicPr>
          <p:cNvPr id="571" name="Screen Shot 2019-02-12 at 8.20.21 PM.png" descr="Screen Shot 2019-02-12 at 8.20.21 PM.png"/>
          <p:cNvPicPr>
            <a:picLocks noChangeAspect="1"/>
          </p:cNvPicPr>
          <p:nvPr/>
        </p:nvPicPr>
        <p:blipFill>
          <a:blip r:embed="rId4"/>
          <a:stretch>
            <a:fillRect/>
          </a:stretch>
        </p:blipFill>
        <p:spPr>
          <a:xfrm>
            <a:off x="4957669" y="1877599"/>
            <a:ext cx="3529939" cy="2353293"/>
          </a:xfrm>
          <a:prstGeom prst="rect">
            <a:avLst/>
          </a:prstGeom>
          <a:ln w="12700">
            <a:miter lim="400000"/>
          </a:ln>
        </p:spPr>
      </p:pic>
      <p:sp>
        <p:nvSpPr>
          <p:cNvPr id="572" name="Monarch Butterfly"/>
          <p:cNvSpPr txBox="1"/>
          <p:nvPr/>
        </p:nvSpPr>
        <p:spPr>
          <a:xfrm>
            <a:off x="1836623" y="457800"/>
            <a:ext cx="4174139"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defTabSz="905255">
              <a:defRPr sz="4158" b="1">
                <a:solidFill>
                  <a:schemeClr val="accent1"/>
                </a:solidFill>
              </a:defRPr>
            </a:lvl1pPr>
          </a:lstStyle>
          <a:p>
            <a:r>
              <a:t>Monarch Butterfly</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lide Number Placeholder 5"/>
          <p:cNvSpPr txBox="1">
            <a:spLocks noGrp="1"/>
          </p:cNvSpPr>
          <p:nvPr>
            <p:ph type="sldNum" sz="quarter" idx="2"/>
          </p:nvPr>
        </p:nvSpPr>
        <p:spPr>
          <a:xfrm>
            <a:off x="8441050" y="6410642"/>
            <a:ext cx="245751"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a:p>
        </p:txBody>
      </p:sp>
      <p:sp>
        <p:nvSpPr>
          <p:cNvPr id="575" name="Who Are the Pollinators?"/>
          <p:cNvSpPr txBox="1"/>
          <p:nvPr/>
        </p:nvSpPr>
        <p:spPr>
          <a:xfrm>
            <a:off x="1244705" y="482187"/>
            <a:ext cx="6520645" cy="846138"/>
          </a:xfrm>
          <a:prstGeom prst="rect">
            <a:avLst/>
          </a:prstGeom>
          <a:gradFill>
            <a:gsLst>
              <a:gs pos="0">
                <a:schemeClr val="accent3">
                  <a:lumOff val="12401"/>
                </a:schemeClr>
              </a:gs>
              <a:gs pos="100000">
                <a:schemeClr val="accent3">
                  <a:lumOff val="24803"/>
                </a:schemeClr>
              </a:gs>
            </a:gsLst>
            <a:lin ang="162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410765">
              <a:defRPr sz="5000">
                <a:solidFill>
                  <a:srgbClr val="006288"/>
                </a:solidFill>
              </a:defRPr>
            </a:lvl1pPr>
          </a:lstStyle>
          <a:p>
            <a:r>
              <a:t>Who Are the Pollinators?</a:t>
            </a:r>
          </a:p>
        </p:txBody>
      </p:sp>
      <p:sp>
        <p:nvSpPr>
          <p:cNvPr id="576" name="Who are Pollinators?"/>
          <p:cNvSpPr txBox="1">
            <a:spLocks noGrp="1"/>
          </p:cNvSpPr>
          <p:nvPr>
            <p:ph type="title" idx="4294967295"/>
          </p:nvPr>
        </p:nvSpPr>
        <p:spPr>
          <a:xfrm>
            <a:off x="1030902" y="420324"/>
            <a:ext cx="6619702"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round/>
          </a:ln>
        </p:spPr>
        <p:txBody>
          <a:bodyPr/>
          <a:lstStyle>
            <a:lvl1pPr>
              <a:defRPr b="1">
                <a:solidFill>
                  <a:schemeClr val="accent1">
                    <a:satOff val="-4409"/>
                    <a:lumOff val="-10509"/>
                  </a:schemeClr>
                </a:solidFill>
              </a:defRPr>
            </a:lvl1pPr>
          </a:lstStyle>
          <a:p>
            <a:r>
              <a:t>Who are Pollinators?</a:t>
            </a:r>
          </a:p>
        </p:txBody>
      </p:sp>
      <p:sp>
        <p:nvSpPr>
          <p:cNvPr id="577" name="Butterflies"/>
          <p:cNvSpPr txBox="1"/>
          <p:nvPr/>
        </p:nvSpPr>
        <p:spPr>
          <a:xfrm>
            <a:off x="1030902" y="420324"/>
            <a:ext cx="6619702"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200" b="1">
                <a:solidFill>
                  <a:schemeClr val="accent1"/>
                </a:solidFill>
              </a:defRPr>
            </a:lvl1pPr>
          </a:lstStyle>
          <a:p>
            <a:r>
              <a:t>Butterflies</a:t>
            </a:r>
          </a:p>
        </p:txBody>
      </p:sp>
      <p:pic>
        <p:nvPicPr>
          <p:cNvPr id="578" name="images-3.jpeg" descr="images-3.jpeg"/>
          <p:cNvPicPr>
            <a:picLocks noChangeAspect="1"/>
          </p:cNvPicPr>
          <p:nvPr/>
        </p:nvPicPr>
        <p:blipFill>
          <a:blip r:embed="rId3"/>
          <a:stretch>
            <a:fillRect/>
          </a:stretch>
        </p:blipFill>
        <p:spPr>
          <a:xfrm>
            <a:off x="5167064" y="2694869"/>
            <a:ext cx="2882901" cy="2819401"/>
          </a:xfrm>
          <a:prstGeom prst="rect">
            <a:avLst/>
          </a:prstGeom>
          <a:ln w="12700">
            <a:miter lim="400000"/>
          </a:ln>
        </p:spPr>
      </p:pic>
      <p:pic>
        <p:nvPicPr>
          <p:cNvPr id="579" name="images-1.jpeg" descr="images-1.jpeg"/>
          <p:cNvPicPr>
            <a:picLocks noChangeAspect="1"/>
          </p:cNvPicPr>
          <p:nvPr/>
        </p:nvPicPr>
        <p:blipFill>
          <a:blip r:embed="rId4"/>
          <a:stretch>
            <a:fillRect/>
          </a:stretch>
        </p:blipFill>
        <p:spPr>
          <a:xfrm>
            <a:off x="1228002" y="2834569"/>
            <a:ext cx="3200401" cy="2540001"/>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lide Number Placeholder 5"/>
          <p:cNvSpPr txBox="1">
            <a:spLocks noGrp="1"/>
          </p:cNvSpPr>
          <p:nvPr>
            <p:ph type="sldNum" sz="quarter" idx="2"/>
          </p:nvPr>
        </p:nvSpPr>
        <p:spPr>
          <a:xfrm>
            <a:off x="8441050" y="6410642"/>
            <a:ext cx="245751"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sp>
        <p:nvSpPr>
          <p:cNvPr id="584" name="Who Are the Pollinators?"/>
          <p:cNvSpPr txBox="1"/>
          <p:nvPr/>
        </p:nvSpPr>
        <p:spPr>
          <a:xfrm>
            <a:off x="1244705" y="482187"/>
            <a:ext cx="6520645" cy="846138"/>
          </a:xfrm>
          <a:prstGeom prst="rect">
            <a:avLst/>
          </a:prstGeom>
          <a:gradFill>
            <a:gsLst>
              <a:gs pos="0">
                <a:schemeClr val="accent3">
                  <a:lumOff val="12401"/>
                </a:schemeClr>
              </a:gs>
              <a:gs pos="100000">
                <a:schemeClr val="accent3">
                  <a:lumOff val="24803"/>
                </a:schemeClr>
              </a:gs>
            </a:gsLst>
            <a:lin ang="162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410765">
              <a:defRPr sz="5000">
                <a:solidFill>
                  <a:srgbClr val="006288"/>
                </a:solidFill>
              </a:defRPr>
            </a:lvl1pPr>
          </a:lstStyle>
          <a:p>
            <a:r>
              <a:t>Who Are the Pollinators?</a:t>
            </a:r>
          </a:p>
        </p:txBody>
      </p:sp>
      <p:sp>
        <p:nvSpPr>
          <p:cNvPr id="585" name="Who are Pollinators?"/>
          <p:cNvSpPr txBox="1">
            <a:spLocks noGrp="1"/>
          </p:cNvSpPr>
          <p:nvPr>
            <p:ph type="title" idx="4294967295"/>
          </p:nvPr>
        </p:nvSpPr>
        <p:spPr>
          <a:xfrm>
            <a:off x="1030902" y="420324"/>
            <a:ext cx="6619702"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round/>
          </a:ln>
        </p:spPr>
        <p:txBody>
          <a:bodyPr/>
          <a:lstStyle>
            <a:lvl1pPr>
              <a:defRPr b="1">
                <a:solidFill>
                  <a:schemeClr val="accent1">
                    <a:satOff val="-4409"/>
                    <a:lumOff val="-10509"/>
                  </a:schemeClr>
                </a:solidFill>
              </a:defRPr>
            </a:lvl1pPr>
          </a:lstStyle>
          <a:p>
            <a:r>
              <a:t>Who are Pollinators?</a:t>
            </a:r>
          </a:p>
        </p:txBody>
      </p:sp>
      <p:sp>
        <p:nvSpPr>
          <p:cNvPr id="586" name="Butterflies"/>
          <p:cNvSpPr txBox="1"/>
          <p:nvPr/>
        </p:nvSpPr>
        <p:spPr>
          <a:xfrm>
            <a:off x="1030902" y="420324"/>
            <a:ext cx="6619702" cy="1143001"/>
          </a:xfrm>
          <a:prstGeom prst="rect">
            <a:avLst/>
          </a:prstGeom>
          <a:gradFill>
            <a:gsLst>
              <a:gs pos="0">
                <a:schemeClr val="accent5">
                  <a:lumOff val="11617"/>
                </a:schemeClr>
              </a:gs>
              <a:gs pos="100000">
                <a:schemeClr val="accent5">
                  <a:lumOff val="23235"/>
                </a:schemeClr>
              </a:gs>
            </a:gsLst>
            <a:lin ang="16200000"/>
          </a:gradFill>
          <a:ln w="50800">
            <a:solidFill>
              <a:schemeClr val="accent1">
                <a:satOff val="-4409"/>
                <a:lumOff val="-1050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200" b="1">
                <a:solidFill>
                  <a:schemeClr val="accent1"/>
                </a:solidFill>
              </a:defRPr>
            </a:lvl1pPr>
          </a:lstStyle>
          <a:p>
            <a:r>
              <a:t>Butterflies</a:t>
            </a:r>
          </a:p>
        </p:txBody>
      </p:sp>
      <p:pic>
        <p:nvPicPr>
          <p:cNvPr id="587" name="39311.jpg" descr="39311.jpg"/>
          <p:cNvPicPr>
            <a:picLocks noChangeAspect="1"/>
          </p:cNvPicPr>
          <p:nvPr/>
        </p:nvPicPr>
        <p:blipFill>
          <a:blip r:embed="rId2"/>
          <a:stretch>
            <a:fillRect/>
          </a:stretch>
        </p:blipFill>
        <p:spPr>
          <a:xfrm>
            <a:off x="3398112" y="1931841"/>
            <a:ext cx="2347776" cy="2994318"/>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sp>
        <p:nvSpPr>
          <p:cNvPr id="590" name="How?"/>
          <p:cNvSpPr txBox="1"/>
          <p:nvPr/>
        </p:nvSpPr>
        <p:spPr>
          <a:xfrm>
            <a:off x="3456461" y="4442736"/>
            <a:ext cx="1471166" cy="1143001"/>
          </a:xfrm>
          <a:prstGeom prst="rect">
            <a:avLst/>
          </a:prstGeom>
          <a:ln w="50800">
            <a:solidFill>
              <a:schemeClr val="accent4">
                <a:satOff val="-1335"/>
                <a:lumOff val="-10274"/>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4">
                    <a:satOff val="-1335"/>
                    <a:lumOff val="-10274"/>
                  </a:schemeClr>
                </a:solidFill>
              </a:defRPr>
            </a:lvl1pPr>
          </a:lstStyle>
          <a:p>
            <a:r>
              <a:t>How?</a:t>
            </a:r>
          </a:p>
        </p:txBody>
      </p:sp>
      <p:sp>
        <p:nvSpPr>
          <p:cNvPr id="591" name="When?"/>
          <p:cNvSpPr txBox="1"/>
          <p:nvPr/>
        </p:nvSpPr>
        <p:spPr>
          <a:xfrm>
            <a:off x="5482740" y="5084373"/>
            <a:ext cx="2502654" cy="1143001"/>
          </a:xfrm>
          <a:prstGeom prst="rect">
            <a:avLst/>
          </a:prstGeom>
          <a:ln w="50800">
            <a:solidFill>
              <a:schemeClr val="accent5">
                <a:satOff val="-6843"/>
                <a:lumOff val="-10705"/>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5">
                    <a:satOff val="-6843"/>
                    <a:lumOff val="-10705"/>
                  </a:schemeClr>
                </a:solidFill>
              </a:defRPr>
            </a:lvl1pPr>
          </a:lstStyle>
          <a:p>
            <a:r>
              <a:t>When?</a:t>
            </a:r>
          </a:p>
        </p:txBody>
      </p:sp>
      <p:sp>
        <p:nvSpPr>
          <p:cNvPr id="592" name="Why?"/>
          <p:cNvSpPr txBox="1"/>
          <p:nvPr/>
        </p:nvSpPr>
        <p:spPr>
          <a:xfrm>
            <a:off x="3456461" y="2326362"/>
            <a:ext cx="1471166" cy="1143001"/>
          </a:xfrm>
          <a:prstGeom prst="rect">
            <a:avLst/>
          </a:prstGeom>
          <a:ln w="50800">
            <a:solidFill>
              <a:schemeClr val="accent3">
                <a:lumOff val="-10078"/>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3">
                    <a:lumOff val="-10078"/>
                  </a:schemeClr>
                </a:solidFill>
              </a:defRPr>
            </a:lvl1pPr>
          </a:lstStyle>
          <a:p>
            <a:r>
              <a:t>Why?</a:t>
            </a:r>
          </a:p>
        </p:txBody>
      </p:sp>
      <p:sp>
        <p:nvSpPr>
          <p:cNvPr id="593" name="Where?"/>
          <p:cNvSpPr txBox="1"/>
          <p:nvPr/>
        </p:nvSpPr>
        <p:spPr>
          <a:xfrm>
            <a:off x="5320801" y="2857500"/>
            <a:ext cx="2826532" cy="1143000"/>
          </a:xfrm>
          <a:prstGeom prst="rect">
            <a:avLst/>
          </a:prstGeom>
          <a:ln w="50800">
            <a:solidFill>
              <a:schemeClr val="accent6">
                <a:satOff val="-12289"/>
                <a:lumOff val="-10666"/>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6">
                    <a:satOff val="-12289"/>
                    <a:lumOff val="-10666"/>
                  </a:schemeClr>
                </a:solidFill>
              </a:defRPr>
            </a:lvl1pPr>
          </a:lstStyle>
          <a:p>
            <a:r>
              <a:t>Where?</a:t>
            </a:r>
          </a:p>
        </p:txBody>
      </p:sp>
      <p:sp>
        <p:nvSpPr>
          <p:cNvPr id="594" name="What?"/>
          <p:cNvSpPr txBox="1"/>
          <p:nvPr/>
        </p:nvSpPr>
        <p:spPr>
          <a:xfrm>
            <a:off x="697060" y="1638417"/>
            <a:ext cx="2366227" cy="1143001"/>
          </a:xfrm>
          <a:prstGeom prst="rect">
            <a:avLst/>
          </a:prstGeom>
          <a:ln w="50800">
            <a:solidFill>
              <a:schemeClr val="accent2">
                <a:satOff val="-4966"/>
                <a:lumOff val="-1054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2">
                    <a:satOff val="-4966"/>
                    <a:lumOff val="-10549"/>
                  </a:schemeClr>
                </a:solidFill>
              </a:defRPr>
            </a:lvl1pPr>
          </a:lstStyle>
          <a:p>
            <a:r>
              <a:t>What?</a:t>
            </a:r>
          </a:p>
        </p:txBody>
      </p:sp>
      <p:sp>
        <p:nvSpPr>
          <p:cNvPr id="595" name="Pollination"/>
          <p:cNvSpPr txBox="1"/>
          <p:nvPr/>
        </p:nvSpPr>
        <p:spPr>
          <a:xfrm>
            <a:off x="2580575" y="347149"/>
            <a:ext cx="3982850" cy="1005841"/>
          </a:xfrm>
          <a:prstGeom prst="rect">
            <a:avLst/>
          </a:prstGeom>
          <a:ln w="50800">
            <a:solidFill>
              <a:srgbClr val="535353"/>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5600" b="1" u="sng"/>
            </a:pPr>
            <a:r>
              <a:rPr u="none"/>
              <a:t>  </a:t>
            </a:r>
            <a:r>
              <a:t>Pollination  </a:t>
            </a:r>
          </a:p>
        </p:txBody>
      </p:sp>
      <p:sp>
        <p:nvSpPr>
          <p:cNvPr id="596" name="Who?"/>
          <p:cNvSpPr txBox="1">
            <a:spLocks noGrp="1"/>
          </p:cNvSpPr>
          <p:nvPr>
            <p:ph type="title"/>
          </p:nvPr>
        </p:nvSpPr>
        <p:spPr>
          <a:xfrm>
            <a:off x="1377918" y="3869741"/>
            <a:ext cx="1471166" cy="1143001"/>
          </a:xfrm>
          <a:prstGeom prst="rect">
            <a:avLst/>
          </a:prstGeom>
          <a:ln w="50800">
            <a:solidFill>
              <a:schemeClr val="accent1">
                <a:satOff val="-4409"/>
                <a:lumOff val="-10509"/>
              </a:schemeClr>
            </a:solidFill>
            <a:round/>
          </a:ln>
        </p:spPr>
        <p:txBody>
          <a:bodyPr/>
          <a:lstStyle>
            <a:lvl1pPr defTabSz="886968">
              <a:defRPr sz="4268" b="1">
                <a:solidFill>
                  <a:schemeClr val="accent1">
                    <a:satOff val="-4409"/>
                    <a:lumOff val="-10509"/>
                  </a:schemeClr>
                </a:solidFill>
              </a:defRPr>
            </a:lvl1pPr>
          </a:lstStyle>
          <a:p>
            <a:r>
              <a:t>Who?</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47</a:t>
            </a:fld>
            <a:endParaRPr/>
          </a:p>
        </p:txBody>
      </p:sp>
      <p:sp>
        <p:nvSpPr>
          <p:cNvPr id="599" name="How?"/>
          <p:cNvSpPr txBox="1"/>
          <p:nvPr/>
        </p:nvSpPr>
        <p:spPr>
          <a:xfrm>
            <a:off x="3456461" y="4442736"/>
            <a:ext cx="1471166" cy="1143001"/>
          </a:xfrm>
          <a:prstGeom prst="rect">
            <a:avLst/>
          </a:prstGeom>
          <a:ln w="50800">
            <a:solidFill>
              <a:schemeClr val="accent4">
                <a:satOff val="-1335"/>
                <a:lumOff val="-10274"/>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4">
                    <a:satOff val="-1335"/>
                    <a:lumOff val="-10274"/>
                  </a:schemeClr>
                </a:solidFill>
              </a:defRPr>
            </a:lvl1pPr>
          </a:lstStyle>
          <a:p>
            <a:r>
              <a:t>How?</a:t>
            </a:r>
          </a:p>
        </p:txBody>
      </p:sp>
      <p:sp>
        <p:nvSpPr>
          <p:cNvPr id="600" name="When?"/>
          <p:cNvSpPr txBox="1"/>
          <p:nvPr/>
        </p:nvSpPr>
        <p:spPr>
          <a:xfrm>
            <a:off x="5482740" y="5084373"/>
            <a:ext cx="2502654" cy="1143001"/>
          </a:xfrm>
          <a:prstGeom prst="rect">
            <a:avLst/>
          </a:prstGeom>
          <a:ln w="50800">
            <a:solidFill>
              <a:schemeClr val="accent5">
                <a:satOff val="-6843"/>
                <a:lumOff val="-10705"/>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5">
                    <a:satOff val="-6843"/>
                    <a:lumOff val="-10705"/>
                  </a:schemeClr>
                </a:solidFill>
              </a:defRPr>
            </a:lvl1pPr>
          </a:lstStyle>
          <a:p>
            <a:r>
              <a:t>When?</a:t>
            </a:r>
          </a:p>
        </p:txBody>
      </p:sp>
      <p:sp>
        <p:nvSpPr>
          <p:cNvPr id="601" name="Why?"/>
          <p:cNvSpPr txBox="1"/>
          <p:nvPr/>
        </p:nvSpPr>
        <p:spPr>
          <a:xfrm>
            <a:off x="3456461" y="2326362"/>
            <a:ext cx="1471166" cy="1143001"/>
          </a:xfrm>
          <a:prstGeom prst="rect">
            <a:avLst/>
          </a:prstGeom>
          <a:ln w="50800">
            <a:solidFill>
              <a:schemeClr val="accent3">
                <a:lumOff val="-10078"/>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3">
                    <a:lumOff val="-10078"/>
                  </a:schemeClr>
                </a:solidFill>
              </a:defRPr>
            </a:lvl1pPr>
          </a:lstStyle>
          <a:p>
            <a:r>
              <a:t>Why?</a:t>
            </a:r>
          </a:p>
        </p:txBody>
      </p:sp>
      <p:sp>
        <p:nvSpPr>
          <p:cNvPr id="602" name="Where?"/>
          <p:cNvSpPr txBox="1"/>
          <p:nvPr/>
        </p:nvSpPr>
        <p:spPr>
          <a:xfrm>
            <a:off x="5320801" y="2857500"/>
            <a:ext cx="2826532" cy="1143000"/>
          </a:xfrm>
          <a:prstGeom prst="rect">
            <a:avLst/>
          </a:prstGeom>
          <a:ln w="50800">
            <a:solidFill>
              <a:schemeClr val="accent6">
                <a:satOff val="-12289"/>
                <a:lumOff val="-10666"/>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6">
                    <a:satOff val="-12289"/>
                    <a:lumOff val="-10666"/>
                  </a:schemeClr>
                </a:solidFill>
              </a:defRPr>
            </a:lvl1pPr>
          </a:lstStyle>
          <a:p>
            <a:r>
              <a:t>Where?</a:t>
            </a:r>
          </a:p>
        </p:txBody>
      </p:sp>
      <p:sp>
        <p:nvSpPr>
          <p:cNvPr id="603" name="What?"/>
          <p:cNvSpPr txBox="1"/>
          <p:nvPr/>
        </p:nvSpPr>
        <p:spPr>
          <a:xfrm>
            <a:off x="697060" y="1638417"/>
            <a:ext cx="2366227" cy="1143001"/>
          </a:xfrm>
          <a:prstGeom prst="rect">
            <a:avLst/>
          </a:prstGeom>
          <a:ln w="50800">
            <a:solidFill>
              <a:schemeClr val="accent2">
                <a:satOff val="-4966"/>
                <a:lumOff val="-1054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2">
                    <a:satOff val="-4966"/>
                    <a:lumOff val="-10549"/>
                  </a:schemeClr>
                </a:solidFill>
              </a:defRPr>
            </a:lvl1pPr>
          </a:lstStyle>
          <a:p>
            <a:r>
              <a:t>What?</a:t>
            </a:r>
          </a:p>
        </p:txBody>
      </p:sp>
      <p:sp>
        <p:nvSpPr>
          <p:cNvPr id="604" name="Pollination"/>
          <p:cNvSpPr txBox="1"/>
          <p:nvPr/>
        </p:nvSpPr>
        <p:spPr>
          <a:xfrm>
            <a:off x="2580575" y="347149"/>
            <a:ext cx="3982850" cy="1005841"/>
          </a:xfrm>
          <a:prstGeom prst="rect">
            <a:avLst/>
          </a:prstGeom>
          <a:ln w="50800">
            <a:solidFill>
              <a:srgbClr val="535353"/>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5600" b="1" u="sng"/>
            </a:pPr>
            <a:r>
              <a:rPr u="none"/>
              <a:t>  </a:t>
            </a:r>
            <a:r>
              <a:t>Pollination  </a:t>
            </a:r>
          </a:p>
        </p:txBody>
      </p:sp>
      <p:sp>
        <p:nvSpPr>
          <p:cNvPr id="605" name="Who?"/>
          <p:cNvSpPr txBox="1">
            <a:spLocks noGrp="1"/>
          </p:cNvSpPr>
          <p:nvPr>
            <p:ph type="title"/>
          </p:nvPr>
        </p:nvSpPr>
        <p:spPr>
          <a:xfrm>
            <a:off x="1377918" y="3869741"/>
            <a:ext cx="1471166" cy="1143001"/>
          </a:xfrm>
          <a:prstGeom prst="rect">
            <a:avLst/>
          </a:prstGeom>
          <a:ln w="50800">
            <a:solidFill>
              <a:schemeClr val="accent1">
                <a:satOff val="-4409"/>
                <a:lumOff val="-10509"/>
              </a:schemeClr>
            </a:solidFill>
            <a:round/>
          </a:ln>
        </p:spPr>
        <p:txBody>
          <a:bodyPr/>
          <a:lstStyle>
            <a:lvl1pPr defTabSz="886968">
              <a:defRPr sz="4268" b="1">
                <a:solidFill>
                  <a:schemeClr val="accent1">
                    <a:satOff val="-4409"/>
                    <a:lumOff val="-10509"/>
                  </a:schemeClr>
                </a:solidFill>
              </a:defRPr>
            </a:lvl1pPr>
          </a:lstStyle>
          <a:p>
            <a:r>
              <a:t>Who?</a:t>
            </a:r>
          </a:p>
        </p:txBody>
      </p:sp>
      <p:sp>
        <p:nvSpPr>
          <p:cNvPr id="606" name="How?"/>
          <p:cNvSpPr txBox="1"/>
          <p:nvPr/>
        </p:nvSpPr>
        <p:spPr>
          <a:xfrm>
            <a:off x="3456461" y="4442736"/>
            <a:ext cx="1471166" cy="1143001"/>
          </a:xfrm>
          <a:prstGeom prst="rect">
            <a:avLst/>
          </a:prstGeom>
          <a:gradFill>
            <a:gsLst>
              <a:gs pos="0">
                <a:schemeClr val="accent4">
                  <a:lumOff val="12156"/>
                </a:schemeClr>
              </a:gs>
              <a:gs pos="100000">
                <a:schemeClr val="accent4">
                  <a:lumOff val="24313"/>
                </a:schemeClr>
              </a:gs>
            </a:gsLst>
            <a:lin ang="16200000"/>
          </a:gradFill>
          <a:ln w="50800">
            <a:solidFill>
              <a:schemeClr val="accent4">
                <a:satOff val="-1335"/>
                <a:lumOff val="-10274"/>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4">
                    <a:satOff val="-1335"/>
                    <a:lumOff val="-10274"/>
                  </a:schemeClr>
                </a:solidFill>
              </a:defRPr>
            </a:lvl1pPr>
          </a:lstStyle>
          <a:p>
            <a:r>
              <a:t>How?</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sp>
        <p:nvSpPr>
          <p:cNvPr id="609" name="How Can I Attract Pollinators?"/>
          <p:cNvSpPr txBox="1">
            <a:spLocks noGrp="1"/>
          </p:cNvSpPr>
          <p:nvPr>
            <p:ph type="title" idx="4294967295"/>
          </p:nvPr>
        </p:nvSpPr>
        <p:spPr>
          <a:xfrm>
            <a:off x="457200" y="274637"/>
            <a:ext cx="8229600" cy="1143001"/>
          </a:xfrm>
          <a:prstGeom prst="rect">
            <a:avLst/>
          </a:prstGeom>
          <a:noFill/>
        </p:spPr>
        <p:txBody>
          <a:bodyPr/>
          <a:lstStyle>
            <a:lvl1pPr>
              <a:defRPr sz="4200"/>
            </a:lvl1pPr>
          </a:lstStyle>
          <a:p>
            <a:r>
              <a:t>How Can I Attract Pollinators?</a:t>
            </a:r>
          </a:p>
        </p:txBody>
      </p:sp>
      <p:pic>
        <p:nvPicPr>
          <p:cNvPr id="610" name="image24.jpeg" descr="image24.jpeg"/>
          <p:cNvPicPr>
            <a:picLocks noChangeAspect="1"/>
          </p:cNvPicPr>
          <p:nvPr/>
        </p:nvPicPr>
        <p:blipFill>
          <a:blip r:embed="rId2"/>
          <a:stretch>
            <a:fillRect/>
          </a:stretch>
        </p:blipFill>
        <p:spPr>
          <a:xfrm>
            <a:off x="4555079" y="2293453"/>
            <a:ext cx="3996674" cy="2135032"/>
          </a:xfrm>
          <a:prstGeom prst="rect">
            <a:avLst/>
          </a:prstGeom>
          <a:ln w="12700">
            <a:miter lim="400000"/>
          </a:ln>
        </p:spPr>
      </p:pic>
      <p:sp>
        <p:nvSpPr>
          <p:cNvPr id="611" name="Butterflies = nectar…"/>
          <p:cNvSpPr txBox="1"/>
          <p:nvPr/>
        </p:nvSpPr>
        <p:spPr>
          <a:xfrm>
            <a:off x="1852838" y="4806965"/>
            <a:ext cx="5438324" cy="1374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350921" marR="57797" indent="-350921" defTabSz="1300480">
              <a:spcBef>
                <a:spcPts val="1700"/>
              </a:spcBef>
              <a:buSzPct val="60000"/>
              <a:buBlip>
                <a:blip r:embed="rId3"/>
              </a:buBlip>
              <a:defRPr sz="3500" b="1">
                <a:solidFill>
                  <a:srgbClr val="3C97CE"/>
                </a:solidFill>
                <a:uFill>
                  <a:solidFill>
                    <a:srgbClr val="945200"/>
                  </a:solidFill>
                </a:uFill>
              </a:defRPr>
            </a:pPr>
            <a:r>
              <a:t>Butterflies = nectar</a:t>
            </a:r>
          </a:p>
          <a:p>
            <a:pPr marL="350921" marR="57797" indent="-350921" defTabSz="1300480">
              <a:spcBef>
                <a:spcPts val="1700"/>
              </a:spcBef>
              <a:buSzPct val="60000"/>
              <a:buBlip>
                <a:blip r:embed="rId3"/>
              </a:buBlip>
              <a:defRPr sz="3500" b="1">
                <a:solidFill>
                  <a:srgbClr val="3C97CE"/>
                </a:solidFill>
                <a:uFill>
                  <a:solidFill>
                    <a:srgbClr val="945200"/>
                  </a:solidFill>
                </a:uFill>
              </a:defRPr>
            </a:pPr>
            <a:r>
              <a:t>Insects = Nectar and pollen</a:t>
            </a:r>
          </a:p>
        </p:txBody>
      </p:sp>
      <p:sp>
        <p:nvSpPr>
          <p:cNvPr id="612" name="Large 3x3 patches…"/>
          <p:cNvSpPr txBox="1"/>
          <p:nvPr/>
        </p:nvSpPr>
        <p:spPr>
          <a:xfrm>
            <a:off x="652481" y="2223770"/>
            <a:ext cx="3828965" cy="2125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350921" marR="57797" indent="-350921" defTabSz="1300480">
              <a:spcBef>
                <a:spcPts val="1700"/>
              </a:spcBef>
              <a:buSzPct val="60000"/>
              <a:buBlip>
                <a:blip r:embed="rId3"/>
              </a:buBlip>
              <a:defRPr sz="3500" b="1">
                <a:solidFill>
                  <a:srgbClr val="3C97CE"/>
                </a:solidFill>
                <a:uFill>
                  <a:solidFill>
                    <a:srgbClr val="945200"/>
                  </a:solidFill>
                </a:uFill>
              </a:defRPr>
            </a:pPr>
            <a:r>
              <a:t>Large 3x3 patches</a:t>
            </a:r>
          </a:p>
          <a:p>
            <a:pPr marL="350921" marR="57797" indent="-350921" defTabSz="1300480">
              <a:spcBef>
                <a:spcPts val="1700"/>
              </a:spcBef>
              <a:buSzPct val="60000"/>
              <a:buBlip>
                <a:blip r:embed="rId3"/>
              </a:buBlip>
              <a:defRPr sz="3500" b="1">
                <a:solidFill>
                  <a:srgbClr val="3C97CE"/>
                </a:solidFill>
                <a:uFill>
                  <a:solidFill>
                    <a:srgbClr val="945200"/>
                  </a:solidFill>
                </a:uFill>
              </a:defRPr>
            </a:pPr>
            <a:r>
              <a:t>Long bloom time</a:t>
            </a:r>
          </a:p>
        </p:txBody>
      </p:sp>
      <p:sp>
        <p:nvSpPr>
          <p:cNvPr id="613" name="How Do You Attract Pollinators?"/>
          <p:cNvSpPr txBox="1"/>
          <p:nvPr/>
        </p:nvSpPr>
        <p:spPr>
          <a:xfrm>
            <a:off x="798666" y="446769"/>
            <a:ext cx="7546668" cy="1143001"/>
          </a:xfrm>
          <a:prstGeom prst="rect">
            <a:avLst/>
          </a:prstGeom>
          <a:gradFill>
            <a:gsLst>
              <a:gs pos="0">
                <a:schemeClr val="accent4">
                  <a:lumOff val="12156"/>
                </a:schemeClr>
              </a:gs>
              <a:gs pos="100000">
                <a:schemeClr val="accent4">
                  <a:lumOff val="24313"/>
                </a:schemeClr>
              </a:gs>
            </a:gsLst>
            <a:lin ang="16200000"/>
          </a:gradFill>
          <a:ln w="50800">
            <a:solidFill>
              <a:schemeClr val="accent6">
                <a:satOff val="-12289"/>
                <a:lumOff val="-10666"/>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lvl1pPr>
          </a:lstStyle>
          <a:p>
            <a:r>
              <a:t>How Do You Attract Pollinators?</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sp>
        <p:nvSpPr>
          <p:cNvPr id="616" name="PLANTS! PLANTS! PLANTS!"/>
          <p:cNvSpPr txBox="1">
            <a:spLocks noGrp="1"/>
          </p:cNvSpPr>
          <p:nvPr>
            <p:ph type="title"/>
          </p:nvPr>
        </p:nvSpPr>
        <p:spPr>
          <a:prstGeom prst="rect">
            <a:avLst/>
          </a:prstGeom>
        </p:spPr>
        <p:txBody>
          <a:bodyPr/>
          <a:lstStyle/>
          <a:p>
            <a:r>
              <a:t>PLANTS! PLANTS! PLANTS!</a:t>
            </a:r>
          </a:p>
        </p:txBody>
      </p:sp>
      <p:pic>
        <p:nvPicPr>
          <p:cNvPr id="617" name="image8.jpeg" descr="image8.jpeg"/>
          <p:cNvPicPr>
            <a:picLocks noChangeAspect="1"/>
          </p:cNvPicPr>
          <p:nvPr/>
        </p:nvPicPr>
        <p:blipFill>
          <a:blip r:embed="rId2"/>
          <a:stretch>
            <a:fillRect/>
          </a:stretch>
        </p:blipFill>
        <p:spPr>
          <a:xfrm>
            <a:off x="4242210" y="3372646"/>
            <a:ext cx="4192700" cy="2790050"/>
          </a:xfrm>
          <a:prstGeom prst="rect">
            <a:avLst/>
          </a:prstGeom>
          <a:ln w="12700">
            <a:miter lim="400000"/>
          </a:ln>
        </p:spPr>
      </p:pic>
      <p:pic>
        <p:nvPicPr>
          <p:cNvPr id="618" name="Image" descr="Image"/>
          <p:cNvPicPr>
            <a:picLocks noChangeAspect="1"/>
          </p:cNvPicPr>
          <p:nvPr/>
        </p:nvPicPr>
        <p:blipFill>
          <a:blip r:embed="rId3"/>
          <a:stretch>
            <a:fillRect/>
          </a:stretch>
        </p:blipFill>
        <p:spPr>
          <a:xfrm>
            <a:off x="819065" y="2071016"/>
            <a:ext cx="3216535" cy="3216534"/>
          </a:xfrm>
          <a:prstGeom prst="rect">
            <a:avLst/>
          </a:prstGeom>
          <a:ln w="12700">
            <a:miter lim="400000"/>
          </a:ln>
        </p:spPr>
      </p:pic>
      <p:sp>
        <p:nvSpPr>
          <p:cNvPr id="619" name="The “bee year” = March-October"/>
          <p:cNvSpPr txBox="1"/>
          <p:nvPr/>
        </p:nvSpPr>
        <p:spPr>
          <a:xfrm>
            <a:off x="4334313" y="2263004"/>
            <a:ext cx="3916718" cy="358141"/>
          </a:xfrm>
          <a:prstGeom prst="rect">
            <a:avLst/>
          </a:prstGeom>
          <a:gradFill>
            <a:gsLst>
              <a:gs pos="0">
                <a:srgbClr val="DF8E3E"/>
              </a:gs>
              <a:gs pos="100000">
                <a:srgbClr val="F6B275"/>
              </a:gs>
            </a:gsLst>
            <a:lin ang="54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2000">
                <a:solidFill>
                  <a:srgbClr val="626262"/>
                </a:solidFill>
                <a:latin typeface="Marker Felt"/>
                <a:ea typeface="Marker Felt"/>
                <a:cs typeface="Marker Felt"/>
                <a:sym typeface="Marker Felt"/>
              </a:defRPr>
            </a:lvl1pPr>
          </a:lstStyle>
          <a:p>
            <a:r>
              <a:t>The “bee year” = March-October</a:t>
            </a:r>
          </a:p>
        </p:txBody>
      </p:sp>
      <p:sp>
        <p:nvSpPr>
          <p:cNvPr id="620" name="Plant in the sun."/>
          <p:cNvSpPr txBox="1"/>
          <p:nvPr/>
        </p:nvSpPr>
        <p:spPr>
          <a:xfrm>
            <a:off x="6292672" y="2905270"/>
            <a:ext cx="1434491" cy="307341"/>
          </a:xfrm>
          <a:prstGeom prst="rect">
            <a:avLst/>
          </a:prstGeom>
          <a:solidFill>
            <a:srgbClr val="EAD37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latin typeface="Marker Felt"/>
                <a:ea typeface="Marker Felt"/>
                <a:cs typeface="Marker Felt"/>
                <a:sym typeface="Marker Felt"/>
              </a:defRPr>
            </a:lvl1pPr>
          </a:lstStyle>
          <a:p>
            <a:r>
              <a:t>Plant in the sun.</a:t>
            </a:r>
          </a:p>
        </p:txBody>
      </p:sp>
      <p:sp>
        <p:nvSpPr>
          <p:cNvPr id="621" name="Patchwork Quilt"/>
          <p:cNvSpPr txBox="1"/>
          <p:nvPr/>
        </p:nvSpPr>
        <p:spPr>
          <a:xfrm>
            <a:off x="2427332" y="5623447"/>
            <a:ext cx="1424743" cy="33591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w="3175">
            <a:solidFill>
              <a:srgbClr val="7D60A0"/>
            </a:solidFill>
          </a:ln>
          <a:effectLst>
            <a:outerShdw blurRad="25400" dist="127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1600"/>
            </a:lvl1pPr>
          </a:lstStyle>
          <a:p>
            <a:r>
              <a:t>Patchwork Quilt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lide Number"/>
          <p:cNvSpPr txBox="1">
            <a:spLocks noGrp="1"/>
          </p:cNvSpPr>
          <p:nvPr>
            <p:ph type="sldNum" sz="quarter" idx="2"/>
          </p:nvPr>
        </p:nvSpPr>
        <p:spPr>
          <a:xfrm>
            <a:off x="8511855" y="6410642"/>
            <a:ext cx="174945"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254" name="What is Pollination?"/>
          <p:cNvSpPr txBox="1"/>
          <p:nvPr/>
        </p:nvSpPr>
        <p:spPr>
          <a:xfrm>
            <a:off x="390227" y="255951"/>
            <a:ext cx="8229601" cy="1143001"/>
          </a:xfrm>
          <a:prstGeom prst="rect">
            <a:avLst/>
          </a:prstGeom>
          <a:gradFill>
            <a:gsLst>
              <a:gs pos="0">
                <a:schemeClr val="accent2">
                  <a:lumOff val="11813"/>
                </a:schemeClr>
              </a:gs>
              <a:gs pos="100000">
                <a:schemeClr val="accent2">
                  <a:lumOff val="23627"/>
                </a:schemeClr>
              </a:gs>
            </a:gsLst>
            <a:lin ang="162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200" b="1">
                <a:solidFill>
                  <a:schemeClr val="accent2">
                    <a:satOff val="-4966"/>
                    <a:lumOff val="-10549"/>
                  </a:schemeClr>
                </a:solidFill>
              </a:defRPr>
            </a:lvl1pPr>
          </a:lstStyle>
          <a:p>
            <a:r>
              <a:t>What is Pollination?</a:t>
            </a:r>
          </a:p>
        </p:txBody>
      </p:sp>
      <p:sp>
        <p:nvSpPr>
          <p:cNvPr id="255" name="?"/>
          <p:cNvSpPr txBox="1"/>
          <p:nvPr/>
        </p:nvSpPr>
        <p:spPr>
          <a:xfrm>
            <a:off x="2541891" y="2231744"/>
            <a:ext cx="3633105" cy="3571241"/>
          </a:xfrm>
          <a:prstGeom prst="rect">
            <a:avLst/>
          </a:prstGeom>
          <a:gradFill>
            <a:gsLst>
              <a:gs pos="0">
                <a:srgbClr val="DDDDDD"/>
              </a:gs>
              <a:gs pos="100000">
                <a:srgbClr val="A7A7A7"/>
              </a:gs>
            </a:gsLst>
            <a:lin ang="16200000"/>
          </a:gradFill>
          <a:ln w="114300">
            <a:solidFill>
              <a:schemeClr val="accent2">
                <a:satOff val="-4966"/>
                <a:lumOff val="-10549"/>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5500">
                <a:latin typeface="Arial Rounded MT Bold"/>
                <a:ea typeface="Arial Rounded MT Bold"/>
                <a:cs typeface="Arial Rounded MT Bold"/>
                <a:sym typeface="Arial Rounded MT Bold"/>
              </a:defRPr>
            </a:pPr>
            <a:endParaRPr/>
          </a:p>
          <a:p>
            <a:pPr algn="ctr">
              <a:defRPr sz="11800">
                <a:latin typeface="Arial Rounded MT Bold"/>
                <a:ea typeface="Arial Rounded MT Bold"/>
                <a:cs typeface="Arial Rounded MT Bold"/>
                <a:sym typeface="Arial Rounded MT Bold"/>
              </a:defRPr>
            </a:pPr>
            <a:r>
              <a:t>?</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pic>
        <p:nvPicPr>
          <p:cNvPr id="624" name="image25.jpeg" descr="image25.jpeg"/>
          <p:cNvPicPr>
            <a:picLocks noChangeAspect="1"/>
          </p:cNvPicPr>
          <p:nvPr/>
        </p:nvPicPr>
        <p:blipFill>
          <a:blip r:embed="rId3"/>
          <a:stretch>
            <a:fillRect/>
          </a:stretch>
        </p:blipFill>
        <p:spPr>
          <a:xfrm>
            <a:off x="519925" y="2755013"/>
            <a:ext cx="3156137" cy="3156140"/>
          </a:xfrm>
          <a:prstGeom prst="rect">
            <a:avLst/>
          </a:prstGeom>
          <a:ln w="12700">
            <a:miter lim="400000"/>
          </a:ln>
        </p:spPr>
      </p:pic>
      <p:pic>
        <p:nvPicPr>
          <p:cNvPr id="625" name="image26.jpeg" descr="image26.jpeg"/>
          <p:cNvPicPr>
            <a:picLocks noChangeAspect="1"/>
          </p:cNvPicPr>
          <p:nvPr/>
        </p:nvPicPr>
        <p:blipFill>
          <a:blip r:embed="rId4"/>
          <a:stretch>
            <a:fillRect/>
          </a:stretch>
        </p:blipFill>
        <p:spPr>
          <a:xfrm>
            <a:off x="6399338" y="2655671"/>
            <a:ext cx="2245175" cy="3360018"/>
          </a:xfrm>
          <a:prstGeom prst="rect">
            <a:avLst/>
          </a:prstGeom>
          <a:ln w="12700">
            <a:miter lim="400000"/>
          </a:ln>
        </p:spPr>
      </p:pic>
      <p:pic>
        <p:nvPicPr>
          <p:cNvPr id="626" name="image27.jpeg" descr="image27.jpeg"/>
          <p:cNvPicPr>
            <a:picLocks noChangeAspect="1"/>
          </p:cNvPicPr>
          <p:nvPr/>
        </p:nvPicPr>
        <p:blipFill>
          <a:blip r:embed="rId5"/>
          <a:stretch>
            <a:fillRect/>
          </a:stretch>
        </p:blipFill>
        <p:spPr>
          <a:xfrm>
            <a:off x="4017480" y="2755013"/>
            <a:ext cx="2098260" cy="3164587"/>
          </a:xfrm>
          <a:prstGeom prst="rect">
            <a:avLst/>
          </a:prstGeom>
          <a:ln w="12700">
            <a:miter lim="400000"/>
          </a:ln>
        </p:spPr>
      </p:pic>
      <p:sp>
        <p:nvSpPr>
          <p:cNvPr id="627" name="Spikes"/>
          <p:cNvSpPr txBox="1"/>
          <p:nvPr/>
        </p:nvSpPr>
        <p:spPr>
          <a:xfrm>
            <a:off x="6635929" y="1705184"/>
            <a:ext cx="1771994" cy="662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nchor="ctr">
            <a:spAutoFit/>
          </a:bodyPr>
          <a:lstStyle>
            <a:lvl1pPr marR="57797" algn="ctr" defTabSz="1300480">
              <a:lnSpc>
                <a:spcPct val="90000"/>
              </a:lnSpc>
              <a:spcBef>
                <a:spcPts val="900"/>
              </a:spcBef>
              <a:defRPr sz="3600" b="1" u="sng">
                <a:uFill>
                  <a:solidFill>
                    <a:srgbClr val="945200"/>
                  </a:solidFill>
                </a:uFill>
                <a:latin typeface="Arial"/>
                <a:ea typeface="Arial"/>
                <a:cs typeface="Arial"/>
                <a:sym typeface="Arial"/>
              </a:defRPr>
            </a:lvl1pPr>
          </a:lstStyle>
          <a:p>
            <a:r>
              <a:t>Spikes</a:t>
            </a:r>
          </a:p>
        </p:txBody>
      </p:sp>
      <p:sp>
        <p:nvSpPr>
          <p:cNvPr id="628" name="Yarrow…"/>
          <p:cNvSpPr txBox="1"/>
          <p:nvPr/>
        </p:nvSpPr>
        <p:spPr>
          <a:xfrm>
            <a:off x="3835079" y="7253722"/>
            <a:ext cx="4000589" cy="1384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nchor="ctr">
            <a:spAutoFit/>
          </a:bodyPr>
          <a:lstStyle/>
          <a:p>
            <a:pPr marR="57797" indent="57797" algn="ctr" defTabSz="1300480">
              <a:spcBef>
                <a:spcPts val="1500"/>
              </a:spcBef>
              <a:defRPr sz="3400" b="1">
                <a:solidFill>
                  <a:srgbClr val="3C97CE"/>
                </a:solidFill>
                <a:uFill>
                  <a:solidFill>
                    <a:srgbClr val="945200"/>
                  </a:solidFill>
                </a:uFill>
              </a:defRPr>
            </a:pPr>
            <a:r>
              <a:t>Yarrow</a:t>
            </a:r>
          </a:p>
          <a:p>
            <a:pPr marR="57797" indent="57797" algn="ctr" defTabSz="1300480">
              <a:spcBef>
                <a:spcPts val="1500"/>
              </a:spcBef>
              <a:defRPr sz="3400" b="1">
                <a:solidFill>
                  <a:srgbClr val="3C97CE"/>
                </a:solidFill>
                <a:uFill>
                  <a:solidFill>
                    <a:srgbClr val="945200"/>
                  </a:solidFill>
                </a:uFill>
              </a:defRPr>
            </a:pPr>
            <a:r>
              <a:t>Achillea millefolium</a:t>
            </a:r>
          </a:p>
        </p:txBody>
      </p:sp>
      <p:sp>
        <p:nvSpPr>
          <p:cNvPr id="629" name="Goldenrod…"/>
          <p:cNvSpPr txBox="1"/>
          <p:nvPr/>
        </p:nvSpPr>
        <p:spPr>
          <a:xfrm>
            <a:off x="8315722" y="7353064"/>
            <a:ext cx="2650070" cy="1185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nchor="ctr">
            <a:spAutoFit/>
          </a:bodyPr>
          <a:lstStyle/>
          <a:p>
            <a:pPr marR="57797" indent="57797" algn="ctr" defTabSz="1300480">
              <a:defRPr sz="3400" b="1">
                <a:solidFill>
                  <a:srgbClr val="3C97CE"/>
                </a:solidFill>
                <a:uFill>
                  <a:solidFill>
                    <a:srgbClr val="945200"/>
                  </a:solidFill>
                </a:uFill>
              </a:defRPr>
            </a:pPr>
            <a:r>
              <a:t>Goldenrod</a:t>
            </a:r>
          </a:p>
          <a:p>
            <a:pPr marR="57797" indent="57797" algn="ctr" defTabSz="1300480">
              <a:defRPr sz="3400" b="1" i="1">
                <a:solidFill>
                  <a:srgbClr val="3C97CE"/>
                </a:solidFill>
                <a:uFill>
                  <a:solidFill>
                    <a:srgbClr val="945200"/>
                  </a:solidFill>
                </a:uFill>
              </a:defRPr>
            </a:pPr>
            <a:r>
              <a:t>Solidago</a:t>
            </a:r>
          </a:p>
        </p:txBody>
      </p:sp>
      <p:sp>
        <p:nvSpPr>
          <p:cNvPr id="630" name="Spikes"/>
          <p:cNvSpPr txBox="1"/>
          <p:nvPr/>
        </p:nvSpPr>
        <p:spPr>
          <a:xfrm>
            <a:off x="4017480" y="1464406"/>
            <a:ext cx="2098260" cy="1144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nchor="ctr">
            <a:spAutoFit/>
          </a:bodyPr>
          <a:lstStyle>
            <a:lvl1pPr marR="57797" algn="ctr" defTabSz="1300480">
              <a:lnSpc>
                <a:spcPct val="90000"/>
              </a:lnSpc>
              <a:spcBef>
                <a:spcPts val="900"/>
              </a:spcBef>
              <a:defRPr sz="3600" b="1" u="sng">
                <a:uFill>
                  <a:solidFill>
                    <a:srgbClr val="945200"/>
                  </a:solidFill>
                </a:uFill>
                <a:latin typeface="Arial"/>
                <a:ea typeface="Arial"/>
                <a:cs typeface="Arial"/>
                <a:sym typeface="Arial"/>
              </a:defRPr>
            </a:lvl1pPr>
          </a:lstStyle>
          <a:p>
            <a:r>
              <a:t>Flat Clusters</a:t>
            </a:r>
          </a:p>
        </p:txBody>
      </p:sp>
      <p:sp>
        <p:nvSpPr>
          <p:cNvPr id="631" name="Spikes"/>
          <p:cNvSpPr txBox="1"/>
          <p:nvPr/>
        </p:nvSpPr>
        <p:spPr>
          <a:xfrm>
            <a:off x="1048863" y="1464406"/>
            <a:ext cx="2098260" cy="1144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nchor="ctr">
            <a:spAutoFit/>
          </a:bodyPr>
          <a:lstStyle>
            <a:lvl1pPr marR="57797" algn="ctr" defTabSz="1300480">
              <a:lnSpc>
                <a:spcPct val="90000"/>
              </a:lnSpc>
              <a:spcBef>
                <a:spcPts val="900"/>
              </a:spcBef>
              <a:defRPr sz="3600" b="1" u="sng">
                <a:uFill>
                  <a:solidFill>
                    <a:srgbClr val="945200"/>
                  </a:solidFill>
                </a:uFill>
                <a:latin typeface="Arial"/>
                <a:ea typeface="Arial"/>
                <a:cs typeface="Arial"/>
                <a:sym typeface="Arial"/>
              </a:defRPr>
            </a:lvl1pPr>
          </a:lstStyle>
          <a:p>
            <a:r>
              <a:t>Daisy Type</a:t>
            </a:r>
          </a:p>
        </p:txBody>
      </p:sp>
      <p:sp>
        <p:nvSpPr>
          <p:cNvPr id="632" name="Mexican Sunflower…"/>
          <p:cNvSpPr txBox="1"/>
          <p:nvPr/>
        </p:nvSpPr>
        <p:spPr>
          <a:xfrm>
            <a:off x="901965" y="5701214"/>
            <a:ext cx="2392057" cy="79451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spcBef>
                <a:spcPts val="300"/>
              </a:spcBef>
              <a:defRPr sz="2100" b="1">
                <a:solidFill>
                  <a:srgbClr val="194687"/>
                </a:solidFill>
              </a:defRPr>
            </a:pPr>
            <a:r>
              <a:t>Mexican Sunflower</a:t>
            </a:r>
          </a:p>
          <a:p>
            <a:pPr algn="ctr">
              <a:spcBef>
                <a:spcPts val="300"/>
              </a:spcBef>
              <a:defRPr sz="2100" b="1" i="1">
                <a:solidFill>
                  <a:srgbClr val="194687"/>
                </a:solidFill>
              </a:defRPr>
            </a:pPr>
            <a:r>
              <a:t>Tithonia rotundifolia</a:t>
            </a:r>
          </a:p>
        </p:txBody>
      </p:sp>
      <p:sp>
        <p:nvSpPr>
          <p:cNvPr id="633" name="Yarrow…"/>
          <p:cNvSpPr txBox="1"/>
          <p:nvPr/>
        </p:nvSpPr>
        <p:spPr>
          <a:xfrm>
            <a:off x="3890180" y="5701214"/>
            <a:ext cx="2295040" cy="79451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spcBef>
                <a:spcPts val="300"/>
              </a:spcBef>
              <a:defRPr sz="2100" b="1">
                <a:solidFill>
                  <a:srgbClr val="194687"/>
                </a:solidFill>
              </a:defRPr>
            </a:pPr>
            <a:r>
              <a:t>Yarrow</a:t>
            </a:r>
          </a:p>
          <a:p>
            <a:pPr algn="ctr">
              <a:spcBef>
                <a:spcPts val="300"/>
              </a:spcBef>
              <a:defRPr sz="2100" b="1" i="1">
                <a:solidFill>
                  <a:srgbClr val="194687"/>
                </a:solidFill>
              </a:defRPr>
            </a:pPr>
            <a:r>
              <a:t>Achillea millefolium</a:t>
            </a:r>
          </a:p>
        </p:txBody>
      </p:sp>
      <p:sp>
        <p:nvSpPr>
          <p:cNvPr id="634" name="Goldenrod…"/>
          <p:cNvSpPr txBox="1"/>
          <p:nvPr/>
        </p:nvSpPr>
        <p:spPr>
          <a:xfrm>
            <a:off x="6457158" y="5701214"/>
            <a:ext cx="2274204" cy="79451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spcBef>
                <a:spcPts val="300"/>
              </a:spcBef>
              <a:defRPr sz="2100" b="1">
                <a:solidFill>
                  <a:srgbClr val="194687"/>
                </a:solidFill>
              </a:defRPr>
            </a:pPr>
            <a:r>
              <a:t>Goldenrod</a:t>
            </a:r>
          </a:p>
          <a:p>
            <a:pPr algn="ctr">
              <a:spcBef>
                <a:spcPts val="300"/>
              </a:spcBef>
              <a:defRPr sz="2100" b="1" i="1">
                <a:solidFill>
                  <a:srgbClr val="194687"/>
                </a:solidFill>
              </a:defRPr>
            </a:pPr>
            <a:r>
              <a:t>Solidago californica</a:t>
            </a:r>
          </a:p>
        </p:txBody>
      </p:sp>
      <p:sp>
        <p:nvSpPr>
          <p:cNvPr id="635" name="How Do You Attract Pollinators?"/>
          <p:cNvSpPr txBox="1"/>
          <p:nvPr/>
        </p:nvSpPr>
        <p:spPr>
          <a:xfrm>
            <a:off x="798666" y="249237"/>
            <a:ext cx="7546668" cy="1143001"/>
          </a:xfrm>
          <a:prstGeom prst="rect">
            <a:avLst/>
          </a:prstGeom>
          <a:gradFill>
            <a:gsLst>
              <a:gs pos="0">
                <a:schemeClr val="accent4">
                  <a:lumOff val="12156"/>
                </a:schemeClr>
              </a:gs>
              <a:gs pos="100000">
                <a:schemeClr val="accent4">
                  <a:lumOff val="24313"/>
                </a:schemeClr>
              </a:gs>
            </a:gsLst>
            <a:lin ang="16200000"/>
          </a:gradFill>
          <a:ln w="50800">
            <a:solidFill>
              <a:schemeClr val="accent6">
                <a:satOff val="-12289"/>
                <a:lumOff val="-10666"/>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lvl1pPr>
          </a:lstStyle>
          <a:p>
            <a:r>
              <a:t>How Do You Attract Pollinators?</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sp>
        <p:nvSpPr>
          <p:cNvPr id="640" name="Caterpillars can be very picky.…"/>
          <p:cNvSpPr txBox="1"/>
          <p:nvPr/>
        </p:nvSpPr>
        <p:spPr>
          <a:xfrm>
            <a:off x="638666" y="5100515"/>
            <a:ext cx="7174234" cy="11755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spcBef>
                <a:spcPts val="300"/>
              </a:spcBef>
              <a:defRPr sz="3400" b="1">
                <a:solidFill>
                  <a:srgbClr val="194687"/>
                </a:solidFill>
              </a:defRPr>
            </a:pPr>
            <a:r>
              <a:t>Caterpillars can be very picky.</a:t>
            </a:r>
          </a:p>
          <a:p>
            <a:pPr algn="ctr">
              <a:spcBef>
                <a:spcPts val="300"/>
              </a:spcBef>
              <a:defRPr sz="3400" b="1">
                <a:solidFill>
                  <a:srgbClr val="194687"/>
                </a:solidFill>
              </a:defRPr>
            </a:pPr>
            <a:r>
              <a:t>Some will only eat one species of plant.</a:t>
            </a:r>
          </a:p>
        </p:txBody>
      </p:sp>
      <p:pic>
        <p:nvPicPr>
          <p:cNvPr id="641" name="image29.jpeg" descr="image29.jpeg"/>
          <p:cNvPicPr>
            <a:picLocks noChangeAspect="1"/>
          </p:cNvPicPr>
          <p:nvPr/>
        </p:nvPicPr>
        <p:blipFill>
          <a:blip r:embed="rId3"/>
          <a:stretch>
            <a:fillRect/>
          </a:stretch>
        </p:blipFill>
        <p:spPr>
          <a:xfrm>
            <a:off x="3477938" y="2589201"/>
            <a:ext cx="1495690" cy="1994252"/>
          </a:xfrm>
          <a:prstGeom prst="rect">
            <a:avLst/>
          </a:prstGeom>
          <a:ln w="12700">
            <a:miter lim="400000"/>
          </a:ln>
        </p:spPr>
      </p:pic>
      <p:pic>
        <p:nvPicPr>
          <p:cNvPr id="642" name="image30.jpeg" descr="image30.jpeg"/>
          <p:cNvPicPr>
            <a:picLocks noChangeAspect="1"/>
          </p:cNvPicPr>
          <p:nvPr/>
        </p:nvPicPr>
        <p:blipFill>
          <a:blip r:embed="rId4"/>
          <a:stretch>
            <a:fillRect/>
          </a:stretch>
        </p:blipFill>
        <p:spPr>
          <a:xfrm>
            <a:off x="5436551" y="2508347"/>
            <a:ext cx="2476680" cy="2155960"/>
          </a:xfrm>
          <a:prstGeom prst="rect">
            <a:avLst/>
          </a:prstGeom>
          <a:ln w="12700">
            <a:miter lim="400000"/>
          </a:ln>
        </p:spPr>
      </p:pic>
      <p:pic>
        <p:nvPicPr>
          <p:cNvPr id="643" name="Aristolochia_californica_image9.jpg" descr="Aristolochia_californica_image9.jpg"/>
          <p:cNvPicPr>
            <a:picLocks noChangeAspect="1"/>
          </p:cNvPicPr>
          <p:nvPr/>
        </p:nvPicPr>
        <p:blipFill>
          <a:blip r:embed="rId5"/>
          <a:stretch>
            <a:fillRect/>
          </a:stretch>
        </p:blipFill>
        <p:spPr>
          <a:xfrm>
            <a:off x="339368" y="2508347"/>
            <a:ext cx="2874614" cy="2155960"/>
          </a:xfrm>
          <a:prstGeom prst="rect">
            <a:avLst/>
          </a:prstGeom>
          <a:ln w="12700">
            <a:miter lim="400000"/>
          </a:ln>
        </p:spPr>
      </p:pic>
      <p:sp>
        <p:nvSpPr>
          <p:cNvPr id="644" name="Larval Host Plants"/>
          <p:cNvSpPr txBox="1"/>
          <p:nvPr/>
        </p:nvSpPr>
        <p:spPr>
          <a:xfrm>
            <a:off x="1274365" y="299489"/>
            <a:ext cx="6595270" cy="1206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7100" u="sng">
                <a:solidFill>
                  <a:srgbClr val="006288"/>
                </a:solidFill>
              </a:defRPr>
            </a:lvl1pPr>
          </a:lstStyle>
          <a:p>
            <a:r>
              <a:t>Larval Host Plants</a:t>
            </a:r>
          </a:p>
        </p:txBody>
      </p:sp>
      <p:sp>
        <p:nvSpPr>
          <p:cNvPr id="645" name="Dutchman’s Pipevine…"/>
          <p:cNvSpPr txBox="1"/>
          <p:nvPr/>
        </p:nvSpPr>
        <p:spPr>
          <a:xfrm>
            <a:off x="1028830" y="4227852"/>
            <a:ext cx="1495690" cy="355601"/>
          </a:xfrm>
          <a:prstGeom prst="rect">
            <a:avLst/>
          </a:prstGeom>
          <a:solidFill>
            <a:srgbClr val="EAD37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sz="1200"/>
            </a:pPr>
            <a:r>
              <a:t>Dutchman’s Pipevine</a:t>
            </a:r>
          </a:p>
          <a:p>
            <a:pPr algn="ctr">
              <a:defRPr sz="1200"/>
            </a:pPr>
            <a:r>
              <a:t>Aristolochia californica </a:t>
            </a:r>
          </a:p>
        </p:txBody>
      </p:sp>
      <p:sp>
        <p:nvSpPr>
          <p:cNvPr id="646" name="Larval Food = Plant"/>
          <p:cNvSpPr txBox="1"/>
          <p:nvPr/>
        </p:nvSpPr>
        <p:spPr>
          <a:xfrm>
            <a:off x="615285" y="1812862"/>
            <a:ext cx="3457826"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R="57797" indent="57797" defTabSz="1300480">
              <a:spcBef>
                <a:spcPts val="1500"/>
              </a:spcBef>
              <a:defRPr sz="3200" b="1">
                <a:solidFill>
                  <a:srgbClr val="011993"/>
                </a:solidFill>
                <a:uFill>
                  <a:solidFill>
                    <a:srgbClr val="945200"/>
                  </a:solidFill>
                </a:uFill>
              </a:defRPr>
            </a:lvl1pPr>
          </a:lstStyle>
          <a:p>
            <a:r>
              <a:t>Larval Food = Plant </a:t>
            </a:r>
          </a:p>
        </p:txBody>
      </p:sp>
      <p:sp>
        <p:nvSpPr>
          <p:cNvPr id="647" name="Adult Food = Nectar"/>
          <p:cNvSpPr txBox="1"/>
          <p:nvPr/>
        </p:nvSpPr>
        <p:spPr>
          <a:xfrm>
            <a:off x="4714130" y="1812862"/>
            <a:ext cx="3626101"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R="57797" indent="57797" defTabSz="1300480">
              <a:spcBef>
                <a:spcPts val="1500"/>
              </a:spcBef>
              <a:defRPr sz="3200" b="1">
                <a:solidFill>
                  <a:srgbClr val="011993"/>
                </a:solidFill>
                <a:uFill>
                  <a:solidFill>
                    <a:srgbClr val="945200"/>
                  </a:solidFill>
                </a:uFill>
              </a:defRPr>
            </a:lvl1pPr>
          </a:lstStyle>
          <a:p>
            <a:r>
              <a:t>Adult Food = Nectar </a:t>
            </a:r>
          </a:p>
        </p:txBody>
      </p:sp>
      <p:sp>
        <p:nvSpPr>
          <p:cNvPr id="648" name="Dutchman’s Pipevine…"/>
          <p:cNvSpPr txBox="1"/>
          <p:nvPr/>
        </p:nvSpPr>
        <p:spPr>
          <a:xfrm>
            <a:off x="5927046" y="4316752"/>
            <a:ext cx="1495690" cy="177801"/>
          </a:xfrm>
          <a:prstGeom prst="rect">
            <a:avLst/>
          </a:prstGeom>
          <a:solidFill>
            <a:srgbClr val="EAD37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200"/>
            </a:lvl1pPr>
          </a:lstStyle>
          <a:p>
            <a:r>
              <a:t>Pipevine Swallowtail</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
        <p:nvSpPr>
          <p:cNvPr id="653" name="How Do You Attract Pollinators?"/>
          <p:cNvSpPr txBox="1"/>
          <p:nvPr/>
        </p:nvSpPr>
        <p:spPr>
          <a:xfrm>
            <a:off x="798666" y="446769"/>
            <a:ext cx="7546668" cy="1143001"/>
          </a:xfrm>
          <a:prstGeom prst="rect">
            <a:avLst/>
          </a:prstGeom>
          <a:gradFill>
            <a:gsLst>
              <a:gs pos="0">
                <a:schemeClr val="accent4">
                  <a:lumOff val="12156"/>
                </a:schemeClr>
              </a:gs>
              <a:gs pos="100000">
                <a:schemeClr val="accent4">
                  <a:lumOff val="24313"/>
                </a:schemeClr>
              </a:gs>
            </a:gsLst>
            <a:lin ang="16200000"/>
          </a:gradFill>
          <a:ln w="50800">
            <a:solidFill>
              <a:schemeClr val="accent6">
                <a:satOff val="-12289"/>
                <a:lumOff val="-10666"/>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lvl1pPr>
          </a:lstStyle>
          <a:p>
            <a:r>
              <a:t>How Do You Attract Pollinators?</a:t>
            </a:r>
          </a:p>
        </p:txBody>
      </p:sp>
      <p:pic>
        <p:nvPicPr>
          <p:cNvPr id="654" name="Screen Shot 2019-02-17 at 10.25.26 AM.png" descr="Screen Shot 2019-02-17 at 10.25.26 AM.png"/>
          <p:cNvPicPr>
            <a:picLocks noChangeAspect="1"/>
          </p:cNvPicPr>
          <p:nvPr/>
        </p:nvPicPr>
        <p:blipFill>
          <a:blip r:embed="rId2"/>
          <a:stretch>
            <a:fillRect/>
          </a:stretch>
        </p:blipFill>
        <p:spPr>
          <a:xfrm>
            <a:off x="2163565" y="2117883"/>
            <a:ext cx="5105401" cy="2921001"/>
          </a:xfrm>
          <a:prstGeom prst="rect">
            <a:avLst/>
          </a:prstGeom>
          <a:ln w="12700">
            <a:miter lim="400000"/>
          </a:ln>
        </p:spPr>
      </p:pic>
      <p:sp>
        <p:nvSpPr>
          <p:cNvPr id="655" name="Install a Bee Condo"/>
          <p:cNvSpPr txBox="1"/>
          <p:nvPr/>
        </p:nvSpPr>
        <p:spPr>
          <a:xfrm>
            <a:off x="2532353" y="5229719"/>
            <a:ext cx="4079294" cy="1143001"/>
          </a:xfrm>
          <a:prstGeom prst="rect">
            <a:avLst/>
          </a:prstGeom>
          <a:ln w="50800">
            <a:solidFill>
              <a:schemeClr val="accent4">
                <a:satOff val="-1335"/>
                <a:lumOff val="-10274"/>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defTabSz="804672">
              <a:defRPr sz="3872" b="1">
                <a:solidFill>
                  <a:schemeClr val="accent4">
                    <a:satOff val="-1335"/>
                    <a:lumOff val="-10274"/>
                  </a:schemeClr>
                </a:solidFill>
              </a:defRPr>
            </a:lvl1pPr>
          </a:lstStyle>
          <a:p>
            <a:r>
              <a:t>Install a Bee Condo</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53</a:t>
            </a:fld>
            <a:endParaRPr/>
          </a:p>
        </p:txBody>
      </p:sp>
      <p:sp>
        <p:nvSpPr>
          <p:cNvPr id="658" name="Text Placeholder 1"/>
          <p:cNvSpPr txBox="1">
            <a:spLocks noGrp="1"/>
          </p:cNvSpPr>
          <p:nvPr>
            <p:ph type="body" sz="half" idx="1"/>
          </p:nvPr>
        </p:nvSpPr>
        <p:spPr>
          <a:xfrm>
            <a:off x="127996" y="1599349"/>
            <a:ext cx="5153015" cy="4862600"/>
          </a:xfrm>
          <a:prstGeom prst="rect">
            <a:avLst/>
          </a:prstGeom>
        </p:spPr>
        <p:txBody>
          <a:bodyPr lIns="72248" tIns="72248" rIns="72248" bIns="72248" anchor="ctr"/>
          <a:lstStyle/>
          <a:p>
            <a:pPr marL="543275" indent="-543275" defTabSz="650240">
              <a:lnSpc>
                <a:spcPct val="120000"/>
              </a:lnSpc>
              <a:spcBef>
                <a:spcPts val="0"/>
              </a:spcBef>
              <a:buClr>
                <a:srgbClr val="396A01"/>
              </a:buClr>
              <a:buSzPct val="45000"/>
              <a:buFont typeface="Arial"/>
              <a:buBlip>
                <a:blip r:embed="rId3"/>
              </a:buBlip>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3400" b="1">
                <a:solidFill>
                  <a:schemeClr val="accent1">
                    <a:satOff val="-4409"/>
                    <a:lumOff val="-10509"/>
                  </a:schemeClr>
                </a:solidFill>
              </a:defRPr>
            </a:pPr>
            <a:r>
              <a:t>Mexican Sunflower</a:t>
            </a:r>
          </a:p>
          <a:p>
            <a:pPr marL="0" indent="0" defTabSz="650240">
              <a:lnSpc>
                <a:spcPct val="120000"/>
              </a:lnSpc>
              <a:spcBef>
                <a:spcPts val="0"/>
              </a:spcBef>
              <a:buClr>
                <a:srgbClr val="396A01"/>
              </a:buClr>
              <a:buFont typeface="Arial"/>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3400" b="1" i="1">
                <a:solidFill>
                  <a:schemeClr val="accent1">
                    <a:satOff val="-4409"/>
                    <a:lumOff val="-10509"/>
                  </a:schemeClr>
                </a:solidFill>
              </a:defRPr>
            </a:pPr>
            <a:r>
              <a:t>       Tithonia </a:t>
            </a:r>
            <a:r>
              <a:rPr i="0"/>
              <a:t>rotunfifolia</a:t>
            </a:r>
          </a:p>
          <a:p>
            <a:pPr marL="543275" indent="-543275" defTabSz="650240">
              <a:lnSpc>
                <a:spcPct val="120000"/>
              </a:lnSpc>
              <a:spcBef>
                <a:spcPts val="0"/>
              </a:spcBef>
              <a:buClr>
                <a:srgbClr val="396A01"/>
              </a:buClr>
              <a:buSzPct val="45000"/>
              <a:buFont typeface="Arial"/>
              <a:buBlip>
                <a:blip r:embed="rId3"/>
              </a:buBlip>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3400" b="1">
                <a:solidFill>
                  <a:schemeClr val="accent1">
                    <a:satOff val="-4409"/>
                    <a:lumOff val="-10509"/>
                  </a:schemeClr>
                </a:solidFill>
              </a:defRPr>
            </a:pPr>
            <a:r>
              <a:t>Blooms spring to fall</a:t>
            </a:r>
          </a:p>
          <a:p>
            <a:pPr marL="543275" indent="-543275" defTabSz="650240">
              <a:lnSpc>
                <a:spcPct val="120000"/>
              </a:lnSpc>
              <a:spcBef>
                <a:spcPts val="0"/>
              </a:spcBef>
              <a:buClr>
                <a:srgbClr val="396A01"/>
              </a:buClr>
              <a:buSzPct val="45000"/>
              <a:buFont typeface="Arial"/>
              <a:buBlip>
                <a:blip r:embed="rId3"/>
              </a:buBlip>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3400" b="1">
                <a:solidFill>
                  <a:schemeClr val="accent1">
                    <a:satOff val="-4409"/>
                    <a:lumOff val="-10509"/>
                  </a:schemeClr>
                </a:solidFill>
              </a:defRPr>
            </a:pPr>
            <a:r>
              <a:t>Attracts many pollinators</a:t>
            </a:r>
          </a:p>
          <a:p>
            <a:pPr marL="543275" indent="-543275" defTabSz="650240">
              <a:lnSpc>
                <a:spcPct val="120000"/>
              </a:lnSpc>
              <a:spcBef>
                <a:spcPts val="0"/>
              </a:spcBef>
              <a:buClr>
                <a:srgbClr val="396A01"/>
              </a:buClr>
              <a:buSzPct val="45000"/>
              <a:buFont typeface="Arial"/>
              <a:buBlip>
                <a:blip r:embed="rId3"/>
              </a:buBlip>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3400" b="1">
                <a:solidFill>
                  <a:schemeClr val="accent1">
                    <a:satOff val="-4409"/>
                    <a:lumOff val="-10509"/>
                  </a:schemeClr>
                </a:solidFill>
              </a:defRPr>
            </a:pPr>
            <a:r>
              <a:t>Also butterflies</a:t>
            </a:r>
          </a:p>
          <a:p>
            <a:pPr marL="543275" indent="-543275" defTabSz="650240">
              <a:lnSpc>
                <a:spcPct val="120000"/>
              </a:lnSpc>
              <a:spcBef>
                <a:spcPts val="0"/>
              </a:spcBef>
              <a:buClr>
                <a:srgbClr val="396A01"/>
              </a:buClr>
              <a:buSzPct val="45000"/>
              <a:buFont typeface="Arial"/>
              <a:buBlip>
                <a:blip r:embed="rId3"/>
              </a:buBlip>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3400" b="1">
                <a:solidFill>
                  <a:schemeClr val="accent1">
                    <a:satOff val="-4409"/>
                    <a:lumOff val="-10509"/>
                  </a:schemeClr>
                </a:solidFill>
              </a:defRPr>
            </a:pPr>
            <a:r>
              <a:t>Even hummingbirds</a:t>
            </a:r>
          </a:p>
        </p:txBody>
      </p:sp>
      <p:pic>
        <p:nvPicPr>
          <p:cNvPr id="659" name="image8.png" descr="image8.png"/>
          <p:cNvPicPr>
            <a:picLocks noChangeAspect="1"/>
          </p:cNvPicPr>
          <p:nvPr/>
        </p:nvPicPr>
        <p:blipFill>
          <a:blip r:embed="rId4"/>
          <a:stretch>
            <a:fillRect/>
          </a:stretch>
        </p:blipFill>
        <p:spPr>
          <a:xfrm>
            <a:off x="5275804" y="2067922"/>
            <a:ext cx="2884487" cy="2722156"/>
          </a:xfrm>
          <a:prstGeom prst="rect">
            <a:avLst/>
          </a:prstGeom>
          <a:ln w="12700">
            <a:miter lim="400000"/>
          </a:ln>
        </p:spPr>
      </p:pic>
      <p:sp>
        <p:nvSpPr>
          <p:cNvPr id="660" name="Best pollinator plant"/>
          <p:cNvSpPr txBox="1"/>
          <p:nvPr/>
        </p:nvSpPr>
        <p:spPr>
          <a:xfrm>
            <a:off x="4746441" y="5508995"/>
            <a:ext cx="3943213" cy="538199"/>
          </a:xfrm>
          <a:prstGeom prst="rect">
            <a:avLst/>
          </a:prstGeom>
          <a:solidFill>
            <a:srgbClr val="EDCE7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2248" tIns="72248" rIns="72248" bIns="72248" anchor="ctr">
            <a:spAutoFit/>
          </a:bodyPr>
          <a:lstStyle>
            <a:lvl1pPr algn="ctr" defTabSz="650240">
              <a:lnSpc>
                <a:spcPct val="150000"/>
              </a:lnSpc>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2600" b="1">
                <a:latin typeface="Verdana"/>
                <a:ea typeface="Verdana"/>
                <a:cs typeface="Verdana"/>
                <a:sym typeface="Verdana"/>
              </a:defRPr>
            </a:lvl1pPr>
          </a:lstStyle>
          <a:p>
            <a:r>
              <a:t>Best pollinator plant</a:t>
            </a:r>
          </a:p>
        </p:txBody>
      </p:sp>
      <p:sp>
        <p:nvSpPr>
          <p:cNvPr id="661" name="#TithoniaInEveryGarden"/>
          <p:cNvSpPr txBox="1"/>
          <p:nvPr/>
        </p:nvSpPr>
        <p:spPr>
          <a:xfrm>
            <a:off x="4751489" y="4886087"/>
            <a:ext cx="3933117" cy="512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2248" tIns="72248" rIns="72248" bIns="72248" anchor="ctr">
            <a:spAutoFit/>
          </a:bodyPr>
          <a:lstStyle>
            <a:lvl1pPr algn="ctr" defTabSz="650240">
              <a:lnSpc>
                <a:spcPct val="150000"/>
              </a:lnSpc>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2400">
                <a:latin typeface="Verdana"/>
                <a:ea typeface="Verdana"/>
                <a:cs typeface="Verdana"/>
                <a:sym typeface="Verdana"/>
              </a:defRPr>
            </a:lvl1pPr>
          </a:lstStyle>
          <a:p>
            <a:r>
              <a:t>#TithoniaInEveryGarden</a:t>
            </a:r>
          </a:p>
        </p:txBody>
      </p:sp>
      <p:sp>
        <p:nvSpPr>
          <p:cNvPr id="662" name="How Do You Attract Pollinators?"/>
          <p:cNvSpPr txBox="1"/>
          <p:nvPr/>
        </p:nvSpPr>
        <p:spPr>
          <a:xfrm>
            <a:off x="798666" y="446769"/>
            <a:ext cx="7546668" cy="1143001"/>
          </a:xfrm>
          <a:prstGeom prst="rect">
            <a:avLst/>
          </a:prstGeom>
          <a:gradFill>
            <a:gsLst>
              <a:gs pos="0">
                <a:schemeClr val="accent4">
                  <a:lumOff val="12156"/>
                </a:schemeClr>
              </a:gs>
              <a:gs pos="100000">
                <a:schemeClr val="accent4">
                  <a:lumOff val="24313"/>
                </a:schemeClr>
              </a:gs>
            </a:gsLst>
            <a:lin ang="16200000"/>
          </a:gradFill>
          <a:ln w="50800">
            <a:solidFill>
              <a:schemeClr val="accent6">
                <a:satOff val="-12289"/>
                <a:lumOff val="-10666"/>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lvl1pPr>
          </a:lstStyle>
          <a:p>
            <a:r>
              <a:t>How Do You Attract Pollinators?</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54</a:t>
            </a:fld>
            <a:endParaRPr/>
          </a:p>
        </p:txBody>
      </p:sp>
      <p:sp>
        <p:nvSpPr>
          <p:cNvPr id="667" name="How?"/>
          <p:cNvSpPr txBox="1"/>
          <p:nvPr/>
        </p:nvSpPr>
        <p:spPr>
          <a:xfrm>
            <a:off x="3456461" y="4442736"/>
            <a:ext cx="1471166" cy="1143001"/>
          </a:xfrm>
          <a:prstGeom prst="rect">
            <a:avLst/>
          </a:prstGeom>
          <a:ln w="50800">
            <a:solidFill>
              <a:schemeClr val="accent4">
                <a:satOff val="-1335"/>
                <a:lumOff val="-10274"/>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4">
                    <a:satOff val="-1335"/>
                    <a:lumOff val="-10274"/>
                  </a:schemeClr>
                </a:solidFill>
              </a:defRPr>
            </a:lvl1pPr>
          </a:lstStyle>
          <a:p>
            <a:r>
              <a:t>How?</a:t>
            </a:r>
          </a:p>
        </p:txBody>
      </p:sp>
      <p:sp>
        <p:nvSpPr>
          <p:cNvPr id="668" name="When?"/>
          <p:cNvSpPr txBox="1"/>
          <p:nvPr/>
        </p:nvSpPr>
        <p:spPr>
          <a:xfrm>
            <a:off x="5482740" y="5084373"/>
            <a:ext cx="2502654" cy="1143001"/>
          </a:xfrm>
          <a:prstGeom prst="rect">
            <a:avLst/>
          </a:prstGeom>
          <a:ln w="50800">
            <a:solidFill>
              <a:schemeClr val="accent5">
                <a:satOff val="-6843"/>
                <a:lumOff val="-10705"/>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5">
                    <a:satOff val="-6843"/>
                    <a:lumOff val="-10705"/>
                  </a:schemeClr>
                </a:solidFill>
              </a:defRPr>
            </a:lvl1pPr>
          </a:lstStyle>
          <a:p>
            <a:r>
              <a:t>When?</a:t>
            </a:r>
          </a:p>
        </p:txBody>
      </p:sp>
      <p:sp>
        <p:nvSpPr>
          <p:cNvPr id="669" name="Why?"/>
          <p:cNvSpPr txBox="1"/>
          <p:nvPr/>
        </p:nvSpPr>
        <p:spPr>
          <a:xfrm>
            <a:off x="3456461" y="2326362"/>
            <a:ext cx="1471166" cy="1143001"/>
          </a:xfrm>
          <a:prstGeom prst="rect">
            <a:avLst/>
          </a:prstGeom>
          <a:ln w="50800">
            <a:solidFill>
              <a:schemeClr val="accent3">
                <a:lumOff val="-10078"/>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3">
                    <a:lumOff val="-10078"/>
                  </a:schemeClr>
                </a:solidFill>
              </a:defRPr>
            </a:lvl1pPr>
          </a:lstStyle>
          <a:p>
            <a:r>
              <a:t>Why?</a:t>
            </a:r>
          </a:p>
        </p:txBody>
      </p:sp>
      <p:sp>
        <p:nvSpPr>
          <p:cNvPr id="670" name="Where?"/>
          <p:cNvSpPr txBox="1"/>
          <p:nvPr/>
        </p:nvSpPr>
        <p:spPr>
          <a:xfrm>
            <a:off x="5320801" y="2857500"/>
            <a:ext cx="2826532" cy="1143000"/>
          </a:xfrm>
          <a:prstGeom prst="rect">
            <a:avLst/>
          </a:prstGeom>
          <a:ln w="50800">
            <a:solidFill>
              <a:schemeClr val="accent6">
                <a:satOff val="-12289"/>
                <a:lumOff val="-10666"/>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6">
                    <a:satOff val="-12289"/>
                    <a:lumOff val="-10666"/>
                  </a:schemeClr>
                </a:solidFill>
              </a:defRPr>
            </a:lvl1pPr>
          </a:lstStyle>
          <a:p>
            <a:r>
              <a:t>Where?</a:t>
            </a:r>
          </a:p>
        </p:txBody>
      </p:sp>
      <p:sp>
        <p:nvSpPr>
          <p:cNvPr id="671" name="What?"/>
          <p:cNvSpPr txBox="1"/>
          <p:nvPr/>
        </p:nvSpPr>
        <p:spPr>
          <a:xfrm>
            <a:off x="697060" y="1638417"/>
            <a:ext cx="2366227" cy="1143001"/>
          </a:xfrm>
          <a:prstGeom prst="rect">
            <a:avLst/>
          </a:prstGeom>
          <a:ln w="50800">
            <a:solidFill>
              <a:schemeClr val="accent2">
                <a:satOff val="-4966"/>
                <a:lumOff val="-1054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2">
                    <a:satOff val="-4966"/>
                    <a:lumOff val="-10549"/>
                  </a:schemeClr>
                </a:solidFill>
              </a:defRPr>
            </a:lvl1pPr>
          </a:lstStyle>
          <a:p>
            <a:r>
              <a:t>What?</a:t>
            </a:r>
          </a:p>
        </p:txBody>
      </p:sp>
      <p:sp>
        <p:nvSpPr>
          <p:cNvPr id="672" name="Pollination"/>
          <p:cNvSpPr txBox="1"/>
          <p:nvPr/>
        </p:nvSpPr>
        <p:spPr>
          <a:xfrm>
            <a:off x="2580575" y="347149"/>
            <a:ext cx="3982850" cy="1005841"/>
          </a:xfrm>
          <a:prstGeom prst="rect">
            <a:avLst/>
          </a:prstGeom>
          <a:ln w="50800">
            <a:solidFill>
              <a:srgbClr val="535353"/>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5600" b="1" u="sng"/>
            </a:pPr>
            <a:r>
              <a:rPr u="none"/>
              <a:t>  </a:t>
            </a:r>
            <a:r>
              <a:t>Pollination  </a:t>
            </a:r>
          </a:p>
        </p:txBody>
      </p:sp>
      <p:sp>
        <p:nvSpPr>
          <p:cNvPr id="673" name="Who?"/>
          <p:cNvSpPr txBox="1">
            <a:spLocks noGrp="1"/>
          </p:cNvSpPr>
          <p:nvPr>
            <p:ph type="title"/>
          </p:nvPr>
        </p:nvSpPr>
        <p:spPr>
          <a:xfrm>
            <a:off x="1377918" y="3869741"/>
            <a:ext cx="1471166" cy="1143001"/>
          </a:xfrm>
          <a:prstGeom prst="rect">
            <a:avLst/>
          </a:prstGeom>
          <a:ln w="50800">
            <a:solidFill>
              <a:schemeClr val="accent1">
                <a:satOff val="-4409"/>
                <a:lumOff val="-10509"/>
              </a:schemeClr>
            </a:solidFill>
            <a:round/>
          </a:ln>
        </p:spPr>
        <p:txBody>
          <a:bodyPr/>
          <a:lstStyle>
            <a:lvl1pPr defTabSz="886968">
              <a:defRPr sz="4268" b="1">
                <a:solidFill>
                  <a:schemeClr val="accent1">
                    <a:satOff val="-4409"/>
                    <a:lumOff val="-10509"/>
                  </a:schemeClr>
                </a:solidFill>
              </a:defRPr>
            </a:lvl1pPr>
          </a:lstStyle>
          <a:p>
            <a:r>
              <a:t>Who?</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55</a:t>
            </a:fld>
            <a:endParaRPr/>
          </a:p>
        </p:txBody>
      </p:sp>
      <p:sp>
        <p:nvSpPr>
          <p:cNvPr id="676" name="How?"/>
          <p:cNvSpPr txBox="1"/>
          <p:nvPr/>
        </p:nvSpPr>
        <p:spPr>
          <a:xfrm>
            <a:off x="3456461" y="4442736"/>
            <a:ext cx="1471166" cy="1143001"/>
          </a:xfrm>
          <a:prstGeom prst="rect">
            <a:avLst/>
          </a:prstGeom>
          <a:ln w="50800">
            <a:solidFill>
              <a:schemeClr val="accent4">
                <a:satOff val="-1335"/>
                <a:lumOff val="-10274"/>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4">
                    <a:satOff val="-1335"/>
                    <a:lumOff val="-10274"/>
                  </a:schemeClr>
                </a:solidFill>
              </a:defRPr>
            </a:lvl1pPr>
          </a:lstStyle>
          <a:p>
            <a:r>
              <a:t>How?</a:t>
            </a:r>
          </a:p>
        </p:txBody>
      </p:sp>
      <p:sp>
        <p:nvSpPr>
          <p:cNvPr id="677" name="When?"/>
          <p:cNvSpPr txBox="1"/>
          <p:nvPr/>
        </p:nvSpPr>
        <p:spPr>
          <a:xfrm>
            <a:off x="5482740" y="5084373"/>
            <a:ext cx="2502654" cy="1143001"/>
          </a:xfrm>
          <a:prstGeom prst="rect">
            <a:avLst/>
          </a:prstGeom>
          <a:ln w="50800">
            <a:solidFill>
              <a:schemeClr val="accent5">
                <a:satOff val="-6843"/>
                <a:lumOff val="-10705"/>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5">
                    <a:satOff val="-6843"/>
                    <a:lumOff val="-10705"/>
                  </a:schemeClr>
                </a:solidFill>
              </a:defRPr>
            </a:lvl1pPr>
          </a:lstStyle>
          <a:p>
            <a:r>
              <a:t>When?</a:t>
            </a:r>
          </a:p>
        </p:txBody>
      </p:sp>
      <p:sp>
        <p:nvSpPr>
          <p:cNvPr id="678" name="Why?"/>
          <p:cNvSpPr txBox="1"/>
          <p:nvPr/>
        </p:nvSpPr>
        <p:spPr>
          <a:xfrm>
            <a:off x="3456461" y="2326362"/>
            <a:ext cx="1471166" cy="1143001"/>
          </a:xfrm>
          <a:prstGeom prst="rect">
            <a:avLst/>
          </a:prstGeom>
          <a:ln w="50800">
            <a:solidFill>
              <a:schemeClr val="accent3">
                <a:lumOff val="-10078"/>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3">
                    <a:lumOff val="-10078"/>
                  </a:schemeClr>
                </a:solidFill>
              </a:defRPr>
            </a:lvl1pPr>
          </a:lstStyle>
          <a:p>
            <a:r>
              <a:t>Why?</a:t>
            </a:r>
          </a:p>
        </p:txBody>
      </p:sp>
      <p:sp>
        <p:nvSpPr>
          <p:cNvPr id="679" name="Where?"/>
          <p:cNvSpPr txBox="1"/>
          <p:nvPr/>
        </p:nvSpPr>
        <p:spPr>
          <a:xfrm>
            <a:off x="5320801" y="2857500"/>
            <a:ext cx="2826532" cy="1143000"/>
          </a:xfrm>
          <a:prstGeom prst="rect">
            <a:avLst/>
          </a:prstGeom>
          <a:ln w="50800">
            <a:solidFill>
              <a:schemeClr val="accent6">
                <a:satOff val="-12289"/>
                <a:lumOff val="-10666"/>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6">
                    <a:satOff val="-12289"/>
                    <a:lumOff val="-10666"/>
                  </a:schemeClr>
                </a:solidFill>
              </a:defRPr>
            </a:lvl1pPr>
          </a:lstStyle>
          <a:p>
            <a:r>
              <a:t>Where?</a:t>
            </a:r>
          </a:p>
        </p:txBody>
      </p:sp>
      <p:sp>
        <p:nvSpPr>
          <p:cNvPr id="680" name="What?"/>
          <p:cNvSpPr txBox="1"/>
          <p:nvPr/>
        </p:nvSpPr>
        <p:spPr>
          <a:xfrm>
            <a:off x="697060" y="1638417"/>
            <a:ext cx="2366227" cy="1143001"/>
          </a:xfrm>
          <a:prstGeom prst="rect">
            <a:avLst/>
          </a:prstGeom>
          <a:ln w="50800">
            <a:solidFill>
              <a:schemeClr val="accent2">
                <a:satOff val="-4966"/>
                <a:lumOff val="-1054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2">
                    <a:satOff val="-4966"/>
                    <a:lumOff val="-10549"/>
                  </a:schemeClr>
                </a:solidFill>
              </a:defRPr>
            </a:lvl1pPr>
          </a:lstStyle>
          <a:p>
            <a:r>
              <a:t>What?</a:t>
            </a:r>
          </a:p>
        </p:txBody>
      </p:sp>
      <p:sp>
        <p:nvSpPr>
          <p:cNvPr id="681" name="Pollination"/>
          <p:cNvSpPr txBox="1"/>
          <p:nvPr/>
        </p:nvSpPr>
        <p:spPr>
          <a:xfrm>
            <a:off x="2580575" y="347149"/>
            <a:ext cx="3982850" cy="1005841"/>
          </a:xfrm>
          <a:prstGeom prst="rect">
            <a:avLst/>
          </a:prstGeom>
          <a:ln w="50800">
            <a:solidFill>
              <a:srgbClr val="535353"/>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5600" b="1" u="sng"/>
            </a:pPr>
            <a:r>
              <a:rPr u="none"/>
              <a:t>  </a:t>
            </a:r>
            <a:r>
              <a:t>Pollination  </a:t>
            </a:r>
          </a:p>
        </p:txBody>
      </p:sp>
      <p:sp>
        <p:nvSpPr>
          <p:cNvPr id="682" name="Who?"/>
          <p:cNvSpPr txBox="1">
            <a:spLocks noGrp="1"/>
          </p:cNvSpPr>
          <p:nvPr>
            <p:ph type="title"/>
          </p:nvPr>
        </p:nvSpPr>
        <p:spPr>
          <a:xfrm>
            <a:off x="1377918" y="3869741"/>
            <a:ext cx="1471166" cy="1143001"/>
          </a:xfrm>
          <a:prstGeom prst="rect">
            <a:avLst/>
          </a:prstGeom>
          <a:ln w="50800">
            <a:solidFill>
              <a:schemeClr val="accent1">
                <a:satOff val="-4409"/>
                <a:lumOff val="-10509"/>
              </a:schemeClr>
            </a:solidFill>
            <a:round/>
          </a:ln>
        </p:spPr>
        <p:txBody>
          <a:bodyPr/>
          <a:lstStyle>
            <a:lvl1pPr defTabSz="886968">
              <a:defRPr sz="4268" b="1">
                <a:solidFill>
                  <a:schemeClr val="accent1">
                    <a:satOff val="-4409"/>
                    <a:lumOff val="-10509"/>
                  </a:schemeClr>
                </a:solidFill>
              </a:defRPr>
            </a:lvl1pPr>
          </a:lstStyle>
          <a:p>
            <a:r>
              <a:t>Who?</a:t>
            </a:r>
          </a:p>
        </p:txBody>
      </p:sp>
      <p:sp>
        <p:nvSpPr>
          <p:cNvPr id="683" name="When?"/>
          <p:cNvSpPr txBox="1"/>
          <p:nvPr/>
        </p:nvSpPr>
        <p:spPr>
          <a:xfrm>
            <a:off x="5535004" y="5084373"/>
            <a:ext cx="2502655" cy="1143001"/>
          </a:xfrm>
          <a:prstGeom prst="rect">
            <a:avLst/>
          </a:prstGeom>
          <a:gradFill>
            <a:gsLst>
              <a:gs pos="0">
                <a:schemeClr val="accent2">
                  <a:satOff val="-4966"/>
                  <a:lumOff val="-10549"/>
                </a:schemeClr>
              </a:gs>
              <a:gs pos="100000">
                <a:schemeClr val="accent6">
                  <a:lumOff val="23333"/>
                </a:schemeClr>
              </a:gs>
            </a:gsLst>
            <a:lin ang="16200000"/>
          </a:gradFill>
          <a:ln w="50800">
            <a:solidFill>
              <a:schemeClr val="accent5">
                <a:satOff val="-6843"/>
                <a:lumOff val="-10705"/>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5400" b="1"/>
            </a:lvl1pPr>
          </a:lstStyle>
          <a:p>
            <a:r>
              <a:t>When?</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56</a:t>
            </a:fld>
            <a:endParaRPr/>
          </a:p>
        </p:txBody>
      </p:sp>
      <p:sp>
        <p:nvSpPr>
          <p:cNvPr id="686" name="How?"/>
          <p:cNvSpPr txBox="1"/>
          <p:nvPr/>
        </p:nvSpPr>
        <p:spPr>
          <a:xfrm>
            <a:off x="3456461" y="4442736"/>
            <a:ext cx="1471166" cy="1143001"/>
          </a:xfrm>
          <a:prstGeom prst="rect">
            <a:avLst/>
          </a:prstGeom>
          <a:ln w="50800">
            <a:solidFill>
              <a:schemeClr val="accent4">
                <a:satOff val="-1335"/>
                <a:lumOff val="-10274"/>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4">
                    <a:satOff val="-1335"/>
                    <a:lumOff val="-10274"/>
                  </a:schemeClr>
                </a:solidFill>
              </a:defRPr>
            </a:lvl1pPr>
          </a:lstStyle>
          <a:p>
            <a:r>
              <a:t>How?</a:t>
            </a:r>
          </a:p>
        </p:txBody>
      </p:sp>
      <p:sp>
        <p:nvSpPr>
          <p:cNvPr id="687" name="When?"/>
          <p:cNvSpPr txBox="1"/>
          <p:nvPr/>
        </p:nvSpPr>
        <p:spPr>
          <a:xfrm>
            <a:off x="5482740" y="5084373"/>
            <a:ext cx="2502654" cy="1143001"/>
          </a:xfrm>
          <a:prstGeom prst="rect">
            <a:avLst/>
          </a:prstGeom>
          <a:ln w="50800">
            <a:solidFill>
              <a:schemeClr val="accent5">
                <a:satOff val="-6843"/>
                <a:lumOff val="-10705"/>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5">
                    <a:satOff val="-6843"/>
                    <a:lumOff val="-10705"/>
                  </a:schemeClr>
                </a:solidFill>
              </a:defRPr>
            </a:lvl1pPr>
          </a:lstStyle>
          <a:p>
            <a:r>
              <a:t>When?</a:t>
            </a:r>
          </a:p>
        </p:txBody>
      </p:sp>
      <p:sp>
        <p:nvSpPr>
          <p:cNvPr id="688" name="Why?"/>
          <p:cNvSpPr txBox="1"/>
          <p:nvPr/>
        </p:nvSpPr>
        <p:spPr>
          <a:xfrm>
            <a:off x="3456461" y="2326362"/>
            <a:ext cx="1471166" cy="1143001"/>
          </a:xfrm>
          <a:prstGeom prst="rect">
            <a:avLst/>
          </a:prstGeom>
          <a:ln w="50800">
            <a:solidFill>
              <a:schemeClr val="accent3">
                <a:lumOff val="-10078"/>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3">
                    <a:lumOff val="-10078"/>
                  </a:schemeClr>
                </a:solidFill>
              </a:defRPr>
            </a:lvl1pPr>
          </a:lstStyle>
          <a:p>
            <a:r>
              <a:t>Why?</a:t>
            </a:r>
          </a:p>
        </p:txBody>
      </p:sp>
      <p:sp>
        <p:nvSpPr>
          <p:cNvPr id="689" name="Where?"/>
          <p:cNvSpPr txBox="1"/>
          <p:nvPr/>
        </p:nvSpPr>
        <p:spPr>
          <a:xfrm>
            <a:off x="5320801" y="2857500"/>
            <a:ext cx="2826532" cy="1143000"/>
          </a:xfrm>
          <a:prstGeom prst="rect">
            <a:avLst/>
          </a:prstGeom>
          <a:ln w="50800">
            <a:solidFill>
              <a:schemeClr val="accent6">
                <a:satOff val="-12289"/>
                <a:lumOff val="-10666"/>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6">
                    <a:satOff val="-12289"/>
                    <a:lumOff val="-10666"/>
                  </a:schemeClr>
                </a:solidFill>
              </a:defRPr>
            </a:lvl1pPr>
          </a:lstStyle>
          <a:p>
            <a:r>
              <a:t>Where?</a:t>
            </a:r>
          </a:p>
        </p:txBody>
      </p:sp>
      <p:sp>
        <p:nvSpPr>
          <p:cNvPr id="690" name="What?"/>
          <p:cNvSpPr txBox="1"/>
          <p:nvPr/>
        </p:nvSpPr>
        <p:spPr>
          <a:xfrm>
            <a:off x="697060" y="1638417"/>
            <a:ext cx="2366227" cy="1143001"/>
          </a:xfrm>
          <a:prstGeom prst="rect">
            <a:avLst/>
          </a:prstGeom>
          <a:ln w="50800">
            <a:solidFill>
              <a:schemeClr val="accent2">
                <a:satOff val="-4966"/>
                <a:lumOff val="-1054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2">
                    <a:satOff val="-4966"/>
                    <a:lumOff val="-10549"/>
                  </a:schemeClr>
                </a:solidFill>
              </a:defRPr>
            </a:lvl1pPr>
          </a:lstStyle>
          <a:p>
            <a:r>
              <a:t>What?</a:t>
            </a:r>
          </a:p>
        </p:txBody>
      </p:sp>
      <p:sp>
        <p:nvSpPr>
          <p:cNvPr id="691" name="Pollination"/>
          <p:cNvSpPr txBox="1"/>
          <p:nvPr/>
        </p:nvSpPr>
        <p:spPr>
          <a:xfrm>
            <a:off x="2580575" y="347149"/>
            <a:ext cx="3982850" cy="1005841"/>
          </a:xfrm>
          <a:prstGeom prst="rect">
            <a:avLst/>
          </a:prstGeom>
          <a:ln w="50800">
            <a:solidFill>
              <a:srgbClr val="535353"/>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5600" b="1" u="sng"/>
            </a:pPr>
            <a:r>
              <a:rPr u="none"/>
              <a:t>  </a:t>
            </a:r>
            <a:r>
              <a:t>Pollination  </a:t>
            </a:r>
          </a:p>
        </p:txBody>
      </p:sp>
      <p:sp>
        <p:nvSpPr>
          <p:cNvPr id="692" name="Who?"/>
          <p:cNvSpPr txBox="1">
            <a:spLocks noGrp="1"/>
          </p:cNvSpPr>
          <p:nvPr>
            <p:ph type="title"/>
          </p:nvPr>
        </p:nvSpPr>
        <p:spPr>
          <a:xfrm>
            <a:off x="1377918" y="3869741"/>
            <a:ext cx="1471166" cy="1143001"/>
          </a:xfrm>
          <a:prstGeom prst="rect">
            <a:avLst/>
          </a:prstGeom>
          <a:ln w="50800">
            <a:solidFill>
              <a:schemeClr val="accent1">
                <a:satOff val="-4409"/>
                <a:lumOff val="-10509"/>
              </a:schemeClr>
            </a:solidFill>
            <a:round/>
          </a:ln>
        </p:spPr>
        <p:txBody>
          <a:bodyPr/>
          <a:lstStyle>
            <a:lvl1pPr defTabSz="886968">
              <a:defRPr sz="4268" b="1">
                <a:solidFill>
                  <a:schemeClr val="accent1">
                    <a:satOff val="-4409"/>
                    <a:lumOff val="-10509"/>
                  </a:schemeClr>
                </a:solidFill>
              </a:defRPr>
            </a:lvl1pPr>
          </a:lstStyle>
          <a:p>
            <a:r>
              <a:t>Who?</a:t>
            </a:r>
          </a:p>
        </p:txBody>
      </p:sp>
      <p:sp>
        <p:nvSpPr>
          <p:cNvPr id="693" name="NOW!!!"/>
          <p:cNvSpPr txBox="1"/>
          <p:nvPr/>
        </p:nvSpPr>
        <p:spPr>
          <a:xfrm>
            <a:off x="5482740" y="5084373"/>
            <a:ext cx="2502654" cy="1143001"/>
          </a:xfrm>
          <a:prstGeom prst="rect">
            <a:avLst/>
          </a:prstGeom>
          <a:gradFill>
            <a:gsLst>
              <a:gs pos="0">
                <a:schemeClr val="accent2">
                  <a:satOff val="-4966"/>
                  <a:lumOff val="-10549"/>
                </a:schemeClr>
              </a:gs>
              <a:gs pos="100000">
                <a:schemeClr val="accent6">
                  <a:lumOff val="23333"/>
                </a:schemeClr>
              </a:gs>
            </a:gsLst>
            <a:lin ang="16200000"/>
          </a:gradFill>
          <a:ln w="50800">
            <a:solidFill>
              <a:schemeClr val="accent5">
                <a:satOff val="-6843"/>
                <a:lumOff val="-10705"/>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5400" b="1"/>
            </a:lvl1pPr>
          </a:lstStyle>
          <a:p>
            <a:r>
              <a:t>NOW!!!</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57</a:t>
            </a:fld>
            <a:endParaRPr/>
          </a:p>
        </p:txBody>
      </p:sp>
      <p:sp>
        <p:nvSpPr>
          <p:cNvPr id="696" name="NOW!!!"/>
          <p:cNvSpPr txBox="1"/>
          <p:nvPr/>
        </p:nvSpPr>
        <p:spPr>
          <a:xfrm>
            <a:off x="1572851" y="756018"/>
            <a:ext cx="5552957" cy="4619448"/>
          </a:xfrm>
          <a:prstGeom prst="rect">
            <a:avLst/>
          </a:prstGeom>
          <a:gradFill>
            <a:gsLst>
              <a:gs pos="0">
                <a:schemeClr val="accent2">
                  <a:satOff val="-4966"/>
                  <a:lumOff val="-10549"/>
                </a:schemeClr>
              </a:gs>
              <a:gs pos="100000">
                <a:schemeClr val="accent6">
                  <a:lumOff val="23333"/>
                </a:schemeClr>
              </a:gs>
            </a:gsLst>
            <a:lin ang="16200000"/>
          </a:gradFill>
          <a:ln w="50800">
            <a:solidFill>
              <a:schemeClr val="accent5">
                <a:satOff val="-6843"/>
                <a:lumOff val="-10705"/>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11200" b="1"/>
            </a:lvl1pPr>
          </a:lstStyle>
          <a:p>
            <a:r>
              <a:t>NOW!!!</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58</a:t>
            </a:fld>
            <a:endParaRPr/>
          </a:p>
        </p:txBody>
      </p:sp>
      <p:sp>
        <p:nvSpPr>
          <p:cNvPr id="699" name="A quiz"/>
          <p:cNvSpPr txBox="1"/>
          <p:nvPr/>
        </p:nvSpPr>
        <p:spPr>
          <a:xfrm>
            <a:off x="2580524" y="2430297"/>
            <a:ext cx="3982952" cy="699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10765">
              <a:defRPr sz="4000" b="1">
                <a:solidFill>
                  <a:srgbClr val="2B6D95"/>
                </a:solidFill>
                <a:latin typeface="Helvetica Neue"/>
                <a:ea typeface="Helvetica Neue"/>
                <a:cs typeface="Helvetica Neue"/>
                <a:sym typeface="Helvetica Neue"/>
              </a:defRPr>
            </a:lvl1pPr>
          </a:lstStyle>
          <a:p>
            <a:r>
              <a:t>A quiz</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59</a:t>
            </a:fld>
            <a:endParaRPr/>
          </a:p>
        </p:txBody>
      </p:sp>
      <p:pic>
        <p:nvPicPr>
          <p:cNvPr id="702" name="55980.jpg" descr="55980.jpg"/>
          <p:cNvPicPr>
            <a:picLocks noChangeAspect="1"/>
          </p:cNvPicPr>
          <p:nvPr/>
        </p:nvPicPr>
        <p:blipFill>
          <a:blip r:embed="rId3"/>
          <a:stretch>
            <a:fillRect/>
          </a:stretch>
        </p:blipFill>
        <p:spPr>
          <a:xfrm>
            <a:off x="3254412" y="2235063"/>
            <a:ext cx="2635176" cy="2387874"/>
          </a:xfrm>
          <a:prstGeom prst="rect">
            <a:avLst/>
          </a:prstGeom>
          <a:ln w="12700">
            <a:miter lim="400000"/>
          </a:ln>
        </p:spPr>
      </p:pic>
      <p:sp>
        <p:nvSpPr>
          <p:cNvPr id="703" name="Bee or Fly?"/>
          <p:cNvSpPr txBox="1"/>
          <p:nvPr/>
        </p:nvSpPr>
        <p:spPr>
          <a:xfrm>
            <a:off x="2580524" y="258597"/>
            <a:ext cx="3982952" cy="699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10765">
              <a:defRPr sz="4000" b="1">
                <a:solidFill>
                  <a:srgbClr val="2B6D95"/>
                </a:solidFill>
                <a:latin typeface="Helvetica Neue"/>
                <a:ea typeface="Helvetica Neue"/>
                <a:cs typeface="Helvetica Neue"/>
                <a:sym typeface="Helvetica Neue"/>
              </a:defRPr>
            </a:lvl1pPr>
          </a:lstStyle>
          <a:p>
            <a:r>
              <a:t>Bee or Fly?</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lide Number"/>
          <p:cNvSpPr txBox="1">
            <a:spLocks noGrp="1"/>
          </p:cNvSpPr>
          <p:nvPr>
            <p:ph type="sldNum" sz="quarter" idx="2"/>
          </p:nvPr>
        </p:nvSpPr>
        <p:spPr>
          <a:xfrm>
            <a:off x="8511855" y="6410642"/>
            <a:ext cx="174945"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260" name="What is Pollination?"/>
          <p:cNvSpPr txBox="1"/>
          <p:nvPr/>
        </p:nvSpPr>
        <p:spPr>
          <a:xfrm>
            <a:off x="390227" y="255951"/>
            <a:ext cx="8229601" cy="1143001"/>
          </a:xfrm>
          <a:prstGeom prst="rect">
            <a:avLst/>
          </a:prstGeom>
          <a:gradFill>
            <a:gsLst>
              <a:gs pos="0">
                <a:schemeClr val="accent2">
                  <a:lumOff val="11813"/>
                </a:schemeClr>
              </a:gs>
              <a:gs pos="100000">
                <a:schemeClr val="accent2">
                  <a:lumOff val="23627"/>
                </a:schemeClr>
              </a:gs>
            </a:gsLst>
            <a:lin ang="162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200" b="1">
                <a:solidFill>
                  <a:schemeClr val="accent2">
                    <a:satOff val="-4966"/>
                    <a:lumOff val="-10549"/>
                  </a:schemeClr>
                </a:solidFill>
              </a:defRPr>
            </a:lvl1pPr>
          </a:lstStyle>
          <a:p>
            <a:r>
              <a:t>What is Pollination?</a:t>
            </a:r>
          </a:p>
        </p:txBody>
      </p:sp>
      <p:pic>
        <p:nvPicPr>
          <p:cNvPr id="261" name="9116063_orig.jpg" descr="9116063_orig.jpg"/>
          <p:cNvPicPr>
            <a:picLocks noChangeAspect="1"/>
          </p:cNvPicPr>
          <p:nvPr/>
        </p:nvPicPr>
        <p:blipFill>
          <a:blip r:embed="rId3"/>
          <a:stretch>
            <a:fillRect/>
          </a:stretch>
        </p:blipFill>
        <p:spPr>
          <a:xfrm>
            <a:off x="1798752" y="2089893"/>
            <a:ext cx="4922128" cy="3518683"/>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60</a:t>
            </a:fld>
            <a:endParaRPr/>
          </a:p>
        </p:txBody>
      </p:sp>
      <p:pic>
        <p:nvPicPr>
          <p:cNvPr id="708" name="MONARCHmale.jpg" descr="MONARCHmale.jpg"/>
          <p:cNvPicPr>
            <a:picLocks noChangeAspect="1"/>
          </p:cNvPicPr>
          <p:nvPr/>
        </p:nvPicPr>
        <p:blipFill>
          <a:blip r:embed="rId3"/>
          <a:stretch>
            <a:fillRect/>
          </a:stretch>
        </p:blipFill>
        <p:spPr>
          <a:xfrm>
            <a:off x="2889747" y="1835533"/>
            <a:ext cx="3364506" cy="3186934"/>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61</a:t>
            </a:fld>
            <a:endParaRPr/>
          </a:p>
        </p:txBody>
      </p:sp>
      <p:pic>
        <p:nvPicPr>
          <p:cNvPr id="713" name="12046_original.jpg" descr="12046_original.jpg"/>
          <p:cNvPicPr>
            <a:picLocks noChangeAspect="1"/>
          </p:cNvPicPr>
          <p:nvPr/>
        </p:nvPicPr>
        <p:blipFill>
          <a:blip r:embed="rId3"/>
          <a:stretch>
            <a:fillRect/>
          </a:stretch>
        </p:blipFill>
        <p:spPr>
          <a:xfrm>
            <a:off x="1394574" y="1452641"/>
            <a:ext cx="6354852" cy="3952718"/>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62</a:t>
            </a:fld>
            <a:endParaRPr/>
          </a:p>
        </p:txBody>
      </p:sp>
      <p:pic>
        <p:nvPicPr>
          <p:cNvPr id="718" name="51426_original.jpg" descr="51426_original.jpg"/>
          <p:cNvPicPr>
            <a:picLocks noChangeAspect="1"/>
          </p:cNvPicPr>
          <p:nvPr/>
        </p:nvPicPr>
        <p:blipFill>
          <a:blip r:embed="rId3"/>
          <a:stretch>
            <a:fillRect/>
          </a:stretch>
        </p:blipFill>
        <p:spPr>
          <a:xfrm>
            <a:off x="2456100" y="1827381"/>
            <a:ext cx="4231800" cy="3203238"/>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63</a:t>
            </a:fld>
            <a:endParaRPr/>
          </a:p>
        </p:txBody>
      </p:sp>
      <p:pic>
        <p:nvPicPr>
          <p:cNvPr id="723" name="images.jpeg" descr="images.jpeg"/>
          <p:cNvPicPr>
            <a:picLocks noChangeAspect="1"/>
          </p:cNvPicPr>
          <p:nvPr/>
        </p:nvPicPr>
        <p:blipFill>
          <a:blip r:embed="rId3"/>
          <a:stretch>
            <a:fillRect/>
          </a:stretch>
        </p:blipFill>
        <p:spPr>
          <a:xfrm>
            <a:off x="3117850" y="2032000"/>
            <a:ext cx="2908300" cy="2794000"/>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64</a:t>
            </a:fld>
            <a:endParaRPr/>
          </a:p>
        </p:txBody>
      </p:sp>
      <p:pic>
        <p:nvPicPr>
          <p:cNvPr id="728" name="16631.jpg" descr="16631.jpg"/>
          <p:cNvPicPr>
            <a:picLocks noChangeAspect="1"/>
          </p:cNvPicPr>
          <p:nvPr/>
        </p:nvPicPr>
        <p:blipFill>
          <a:blip r:embed="rId3"/>
          <a:stretch>
            <a:fillRect/>
          </a:stretch>
        </p:blipFill>
        <p:spPr>
          <a:xfrm>
            <a:off x="3224103" y="2230116"/>
            <a:ext cx="2695794" cy="2397768"/>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65</a:t>
            </a:fld>
            <a:endParaRPr/>
          </a:p>
        </p:txBody>
      </p:sp>
      <p:pic>
        <p:nvPicPr>
          <p:cNvPr id="733" name="45299.jpg" descr="45299.jpg"/>
          <p:cNvPicPr>
            <a:picLocks noChangeAspect="1"/>
          </p:cNvPicPr>
          <p:nvPr/>
        </p:nvPicPr>
        <p:blipFill>
          <a:blip r:embed="rId3"/>
          <a:stretch>
            <a:fillRect/>
          </a:stretch>
        </p:blipFill>
        <p:spPr>
          <a:xfrm>
            <a:off x="2927350" y="2197100"/>
            <a:ext cx="3289300" cy="2463800"/>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66</a:t>
            </a:fld>
            <a:endParaRPr/>
          </a:p>
        </p:txBody>
      </p:sp>
      <p:pic>
        <p:nvPicPr>
          <p:cNvPr id="738" name="38371_original.jpg" descr="38371_original.jpg"/>
          <p:cNvPicPr>
            <a:picLocks noChangeAspect="1"/>
          </p:cNvPicPr>
          <p:nvPr/>
        </p:nvPicPr>
        <p:blipFill>
          <a:blip r:embed="rId3"/>
          <a:stretch>
            <a:fillRect/>
          </a:stretch>
        </p:blipFill>
        <p:spPr>
          <a:xfrm>
            <a:off x="3189089" y="2098079"/>
            <a:ext cx="2765744" cy="2662030"/>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67</a:t>
            </a:fld>
            <a:endParaRPr/>
          </a:p>
        </p:txBody>
      </p:sp>
      <p:pic>
        <p:nvPicPr>
          <p:cNvPr id="743" name="Unknown.jpeg" descr="Unknown.jpeg"/>
          <p:cNvPicPr>
            <a:picLocks noChangeAspect="1"/>
          </p:cNvPicPr>
          <p:nvPr/>
        </p:nvPicPr>
        <p:blipFill>
          <a:blip r:embed="rId3"/>
          <a:stretch>
            <a:fillRect/>
          </a:stretch>
        </p:blipFill>
        <p:spPr>
          <a:xfrm>
            <a:off x="2838450" y="2260600"/>
            <a:ext cx="3467100" cy="2336800"/>
          </a:xfrm>
          <a:prstGeom prst="rect">
            <a:avLst/>
          </a:prstGeom>
          <a:ln w="12700">
            <a:miter lim="400000"/>
          </a:ln>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68</a:t>
            </a:fld>
            <a:endParaRPr/>
          </a:p>
        </p:txBody>
      </p:sp>
      <p:pic>
        <p:nvPicPr>
          <p:cNvPr id="748" name="Unknown.jpeg" descr="Unknown.jpeg"/>
          <p:cNvPicPr>
            <a:picLocks noChangeAspect="1"/>
          </p:cNvPicPr>
          <p:nvPr/>
        </p:nvPicPr>
        <p:blipFill>
          <a:blip r:embed="rId3"/>
          <a:stretch>
            <a:fillRect/>
          </a:stretch>
        </p:blipFill>
        <p:spPr>
          <a:xfrm>
            <a:off x="2800350" y="2279650"/>
            <a:ext cx="3543300" cy="2298700"/>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69</a:t>
            </a:fld>
            <a:endParaRPr/>
          </a:p>
        </p:txBody>
      </p:sp>
      <p:pic>
        <p:nvPicPr>
          <p:cNvPr id="753" name="3957.jpg" descr="3957.jpg"/>
          <p:cNvPicPr>
            <a:picLocks noChangeAspect="1"/>
          </p:cNvPicPr>
          <p:nvPr/>
        </p:nvPicPr>
        <p:blipFill>
          <a:blip r:embed="rId3"/>
          <a:stretch>
            <a:fillRect/>
          </a:stretch>
        </p:blipFill>
        <p:spPr>
          <a:xfrm>
            <a:off x="3503096" y="2263894"/>
            <a:ext cx="2137808" cy="2330212"/>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lide Number"/>
          <p:cNvSpPr txBox="1">
            <a:spLocks noGrp="1"/>
          </p:cNvSpPr>
          <p:nvPr>
            <p:ph type="sldNum" sz="quarter" idx="2"/>
          </p:nvPr>
        </p:nvSpPr>
        <p:spPr>
          <a:xfrm>
            <a:off x="8505418" y="6404292"/>
            <a:ext cx="181382"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266" name="How?"/>
          <p:cNvSpPr txBox="1"/>
          <p:nvPr/>
        </p:nvSpPr>
        <p:spPr>
          <a:xfrm>
            <a:off x="3456461" y="4442736"/>
            <a:ext cx="1471166" cy="1143001"/>
          </a:xfrm>
          <a:prstGeom prst="rect">
            <a:avLst/>
          </a:prstGeom>
          <a:ln w="50800">
            <a:solidFill>
              <a:schemeClr val="accent4">
                <a:satOff val="-1335"/>
                <a:lumOff val="-10274"/>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4">
                    <a:satOff val="-1335"/>
                    <a:lumOff val="-10274"/>
                  </a:schemeClr>
                </a:solidFill>
              </a:defRPr>
            </a:lvl1pPr>
          </a:lstStyle>
          <a:p>
            <a:r>
              <a:t>How?</a:t>
            </a:r>
          </a:p>
        </p:txBody>
      </p:sp>
      <p:sp>
        <p:nvSpPr>
          <p:cNvPr id="267" name="When?"/>
          <p:cNvSpPr txBox="1"/>
          <p:nvPr/>
        </p:nvSpPr>
        <p:spPr>
          <a:xfrm>
            <a:off x="5482740" y="5084373"/>
            <a:ext cx="2502654" cy="1143001"/>
          </a:xfrm>
          <a:prstGeom prst="rect">
            <a:avLst/>
          </a:prstGeom>
          <a:ln w="50800">
            <a:solidFill>
              <a:schemeClr val="accent5">
                <a:satOff val="-6843"/>
                <a:lumOff val="-10705"/>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5">
                    <a:satOff val="-6843"/>
                    <a:lumOff val="-10705"/>
                  </a:schemeClr>
                </a:solidFill>
              </a:defRPr>
            </a:lvl1pPr>
          </a:lstStyle>
          <a:p>
            <a:r>
              <a:t>When?</a:t>
            </a:r>
          </a:p>
        </p:txBody>
      </p:sp>
      <p:sp>
        <p:nvSpPr>
          <p:cNvPr id="268" name="Why?"/>
          <p:cNvSpPr txBox="1"/>
          <p:nvPr/>
        </p:nvSpPr>
        <p:spPr>
          <a:xfrm>
            <a:off x="3456461" y="2326362"/>
            <a:ext cx="1471166" cy="1143001"/>
          </a:xfrm>
          <a:prstGeom prst="rect">
            <a:avLst/>
          </a:prstGeom>
          <a:ln w="50800">
            <a:solidFill>
              <a:schemeClr val="accent3">
                <a:lumOff val="-10078"/>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3">
                    <a:lumOff val="-10078"/>
                  </a:schemeClr>
                </a:solidFill>
              </a:defRPr>
            </a:lvl1pPr>
          </a:lstStyle>
          <a:p>
            <a:r>
              <a:t>Why?</a:t>
            </a:r>
          </a:p>
        </p:txBody>
      </p:sp>
      <p:sp>
        <p:nvSpPr>
          <p:cNvPr id="269" name="Where?"/>
          <p:cNvSpPr txBox="1"/>
          <p:nvPr/>
        </p:nvSpPr>
        <p:spPr>
          <a:xfrm>
            <a:off x="5320801" y="2857500"/>
            <a:ext cx="2826532" cy="1143000"/>
          </a:xfrm>
          <a:prstGeom prst="rect">
            <a:avLst/>
          </a:prstGeom>
          <a:ln w="50800">
            <a:solidFill>
              <a:schemeClr val="accent6">
                <a:satOff val="-12289"/>
                <a:lumOff val="-10666"/>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6">
                    <a:satOff val="-12289"/>
                    <a:lumOff val="-10666"/>
                  </a:schemeClr>
                </a:solidFill>
              </a:defRPr>
            </a:lvl1pPr>
          </a:lstStyle>
          <a:p>
            <a:r>
              <a:t>Where?</a:t>
            </a:r>
          </a:p>
        </p:txBody>
      </p:sp>
      <p:sp>
        <p:nvSpPr>
          <p:cNvPr id="270" name="What?"/>
          <p:cNvSpPr txBox="1"/>
          <p:nvPr/>
        </p:nvSpPr>
        <p:spPr>
          <a:xfrm>
            <a:off x="697060" y="1638417"/>
            <a:ext cx="2366227" cy="1143001"/>
          </a:xfrm>
          <a:prstGeom prst="rect">
            <a:avLst/>
          </a:prstGeom>
          <a:ln w="50800">
            <a:solidFill>
              <a:schemeClr val="accent2">
                <a:satOff val="-4966"/>
                <a:lumOff val="-1054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2">
                    <a:satOff val="-4966"/>
                    <a:lumOff val="-10549"/>
                  </a:schemeClr>
                </a:solidFill>
              </a:defRPr>
            </a:lvl1pPr>
          </a:lstStyle>
          <a:p>
            <a:r>
              <a:t>What?</a:t>
            </a:r>
          </a:p>
        </p:txBody>
      </p:sp>
      <p:sp>
        <p:nvSpPr>
          <p:cNvPr id="271" name="Pollination"/>
          <p:cNvSpPr txBox="1"/>
          <p:nvPr/>
        </p:nvSpPr>
        <p:spPr>
          <a:xfrm>
            <a:off x="2580575" y="347149"/>
            <a:ext cx="3982850" cy="1005841"/>
          </a:xfrm>
          <a:prstGeom prst="rect">
            <a:avLst/>
          </a:prstGeom>
          <a:ln w="50800">
            <a:solidFill>
              <a:srgbClr val="535353"/>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5600" b="1" u="sng"/>
            </a:pPr>
            <a:r>
              <a:rPr u="none"/>
              <a:t>  </a:t>
            </a:r>
            <a:r>
              <a:t>Pollination  </a:t>
            </a:r>
          </a:p>
        </p:txBody>
      </p:sp>
      <p:sp>
        <p:nvSpPr>
          <p:cNvPr id="272" name="Who?"/>
          <p:cNvSpPr txBox="1">
            <a:spLocks noGrp="1"/>
          </p:cNvSpPr>
          <p:nvPr>
            <p:ph type="title"/>
          </p:nvPr>
        </p:nvSpPr>
        <p:spPr>
          <a:xfrm>
            <a:off x="1377918" y="3869741"/>
            <a:ext cx="1471166" cy="1143001"/>
          </a:xfrm>
          <a:prstGeom prst="rect">
            <a:avLst/>
          </a:prstGeom>
          <a:ln w="50800">
            <a:solidFill>
              <a:schemeClr val="accent1">
                <a:satOff val="-4409"/>
                <a:lumOff val="-10509"/>
              </a:schemeClr>
            </a:solidFill>
            <a:round/>
          </a:ln>
        </p:spPr>
        <p:txBody>
          <a:bodyPr/>
          <a:lstStyle>
            <a:lvl1pPr defTabSz="886968">
              <a:defRPr sz="4268" b="1">
                <a:solidFill>
                  <a:schemeClr val="accent1">
                    <a:satOff val="-4409"/>
                    <a:lumOff val="-10509"/>
                  </a:schemeClr>
                </a:solidFill>
              </a:defRPr>
            </a:lvl1pPr>
          </a:lstStyle>
          <a:p>
            <a:r>
              <a:t>Who?</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70</a:t>
            </a:fld>
            <a:endParaRPr/>
          </a:p>
        </p:txBody>
      </p:sp>
      <p:pic>
        <p:nvPicPr>
          <p:cNvPr id="758" name="8863.jpg" descr="8863.jpg"/>
          <p:cNvPicPr>
            <a:picLocks noChangeAspect="1"/>
          </p:cNvPicPr>
          <p:nvPr/>
        </p:nvPicPr>
        <p:blipFill>
          <a:blip r:embed="rId3"/>
          <a:stretch>
            <a:fillRect/>
          </a:stretch>
        </p:blipFill>
        <p:spPr>
          <a:xfrm>
            <a:off x="1775439" y="1570363"/>
            <a:ext cx="5593122" cy="3717274"/>
          </a:xfrm>
          <a:prstGeom prst="rect">
            <a:avLst/>
          </a:prstGeom>
          <a:ln w="12700">
            <a:miter lim="400000"/>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71</a:t>
            </a:fld>
            <a:endParaRPr/>
          </a:p>
        </p:txBody>
      </p:sp>
      <p:pic>
        <p:nvPicPr>
          <p:cNvPr id="763" name="56799_original.jpg" descr="56799_original.jpg"/>
          <p:cNvPicPr>
            <a:picLocks noChangeAspect="1"/>
          </p:cNvPicPr>
          <p:nvPr/>
        </p:nvPicPr>
        <p:blipFill>
          <a:blip r:embed="rId3"/>
          <a:stretch>
            <a:fillRect/>
          </a:stretch>
        </p:blipFill>
        <p:spPr>
          <a:xfrm>
            <a:off x="2317433" y="2542248"/>
            <a:ext cx="4110818" cy="2811800"/>
          </a:xfrm>
          <a:prstGeom prst="rect">
            <a:avLst/>
          </a:prstGeom>
          <a:ln w="12700">
            <a:miter lim="400000"/>
          </a:ln>
        </p:spPr>
      </p:pic>
      <p:sp>
        <p:nvSpPr>
          <p:cNvPr id="764" name="Real or Fake?"/>
          <p:cNvSpPr txBox="1"/>
          <p:nvPr/>
        </p:nvSpPr>
        <p:spPr>
          <a:xfrm>
            <a:off x="2580524" y="906297"/>
            <a:ext cx="3982952" cy="699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10765">
              <a:defRPr sz="4000" b="1">
                <a:solidFill>
                  <a:srgbClr val="2B6D95"/>
                </a:solidFill>
                <a:latin typeface="Helvetica Neue"/>
                <a:ea typeface="Helvetica Neue"/>
                <a:cs typeface="Helvetica Neue"/>
                <a:sym typeface="Helvetica Neue"/>
              </a:defRPr>
            </a:lvl1pPr>
          </a:lstStyle>
          <a:p>
            <a:r>
              <a:t>Real or Fake?</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Title"/>
          <p:cNvSpPr txBox="1">
            <a:spLocks noGrp="1"/>
          </p:cNvSpPr>
          <p:nvPr>
            <p:ph type="title"/>
          </p:nvPr>
        </p:nvSpPr>
        <p:spPr>
          <a:xfrm>
            <a:off x="457200" y="274638"/>
            <a:ext cx="8229600" cy="1143001"/>
          </a:xfrm>
          <a:prstGeom prst="rect">
            <a:avLst/>
          </a:prstGeom>
        </p:spPr>
        <p:txBody>
          <a:bodyPr/>
          <a:lstStyle/>
          <a:p>
            <a:r>
              <a:t> </a:t>
            </a:r>
          </a:p>
        </p:txBody>
      </p:sp>
      <p:sp>
        <p:nvSpPr>
          <p:cNvPr id="769" name="What color is pollen?"/>
          <p:cNvSpPr txBox="1">
            <a:spLocks noGrp="1"/>
          </p:cNvSpPr>
          <p:nvPr>
            <p:ph type="body" sz="quarter" idx="1"/>
          </p:nvPr>
        </p:nvSpPr>
        <p:spPr>
          <a:xfrm>
            <a:off x="1089705" y="526257"/>
            <a:ext cx="6562401" cy="822363"/>
          </a:xfrm>
          <a:prstGeom prst="rect">
            <a:avLst/>
          </a:prstGeom>
        </p:spPr>
        <p:txBody>
          <a:bodyPr/>
          <a:lstStyle>
            <a:lvl1pPr>
              <a:defRPr sz="4600" b="1">
                <a:solidFill>
                  <a:schemeClr val="accent1">
                    <a:satOff val="-4409"/>
                    <a:lumOff val="-10509"/>
                  </a:schemeClr>
                </a:solidFill>
              </a:defRPr>
            </a:lvl1pPr>
          </a:lstStyle>
          <a:p>
            <a:r>
              <a:t>What color is pollen?</a:t>
            </a:r>
          </a:p>
        </p:txBody>
      </p:sp>
      <p:sp>
        <p:nvSpPr>
          <p:cNvPr id="77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72</a:t>
            </a:fld>
            <a:endParaRPr/>
          </a:p>
        </p:txBody>
      </p:sp>
      <p:pic>
        <p:nvPicPr>
          <p:cNvPr id="771" name="Unknown.jpeg" descr="Unknown.jpeg"/>
          <p:cNvPicPr>
            <a:picLocks noChangeAspect="1"/>
          </p:cNvPicPr>
          <p:nvPr/>
        </p:nvPicPr>
        <p:blipFill>
          <a:blip r:embed="rId3"/>
          <a:stretch>
            <a:fillRect/>
          </a:stretch>
        </p:blipFill>
        <p:spPr>
          <a:xfrm>
            <a:off x="5913481" y="2334435"/>
            <a:ext cx="2739802" cy="3090393"/>
          </a:xfrm>
          <a:prstGeom prst="rect">
            <a:avLst/>
          </a:prstGeom>
          <a:ln w="12700">
            <a:miter lim="400000"/>
          </a:ln>
        </p:spPr>
      </p:pic>
      <p:pic>
        <p:nvPicPr>
          <p:cNvPr id="772" name="Image" descr="Image"/>
          <p:cNvPicPr>
            <a:picLocks noChangeAspect="1"/>
          </p:cNvPicPr>
          <p:nvPr/>
        </p:nvPicPr>
        <p:blipFill>
          <a:blip r:embed="rId4"/>
          <a:stretch>
            <a:fillRect/>
          </a:stretch>
        </p:blipFill>
        <p:spPr>
          <a:xfrm>
            <a:off x="854869" y="3685766"/>
            <a:ext cx="1973462" cy="2035970"/>
          </a:xfrm>
          <a:prstGeom prst="rect">
            <a:avLst/>
          </a:prstGeom>
          <a:ln w="12700">
            <a:miter lim="400000"/>
          </a:ln>
        </p:spPr>
      </p:pic>
      <p:pic>
        <p:nvPicPr>
          <p:cNvPr id="773" name="Unknown.jpeg" descr="Unknown.jpeg"/>
          <p:cNvPicPr>
            <a:picLocks noChangeAspect="1"/>
          </p:cNvPicPr>
          <p:nvPr/>
        </p:nvPicPr>
        <p:blipFill>
          <a:blip r:embed="rId5"/>
          <a:stretch>
            <a:fillRect/>
          </a:stretch>
        </p:blipFill>
        <p:spPr>
          <a:xfrm>
            <a:off x="2733494" y="2042239"/>
            <a:ext cx="2232422" cy="1803798"/>
          </a:xfrm>
          <a:prstGeom prst="rect">
            <a:avLst/>
          </a:prstGeom>
          <a:ln w="12700">
            <a:miter lim="400000"/>
          </a:ln>
        </p:spPr>
      </p:pic>
      <p:pic>
        <p:nvPicPr>
          <p:cNvPr id="774" name="honeybee-leg-AnnaDHowell-123K.jpg" descr="honeybee-leg-AnnaDHowell-123K.jpg"/>
          <p:cNvPicPr>
            <a:picLocks noChangeAspect="1"/>
          </p:cNvPicPr>
          <p:nvPr/>
        </p:nvPicPr>
        <p:blipFill>
          <a:blip r:embed="rId6"/>
          <a:stretch>
            <a:fillRect/>
          </a:stretch>
        </p:blipFill>
        <p:spPr>
          <a:xfrm>
            <a:off x="3001005" y="4285397"/>
            <a:ext cx="2739802" cy="1910370"/>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ollen collection"/>
          <p:cNvSpPr txBox="1">
            <a:spLocks noGrp="1"/>
          </p:cNvSpPr>
          <p:nvPr>
            <p:ph type="title"/>
          </p:nvPr>
        </p:nvSpPr>
        <p:spPr>
          <a:xfrm>
            <a:off x="457200" y="274638"/>
            <a:ext cx="8229600" cy="1143001"/>
          </a:xfrm>
          <a:prstGeom prst="rect">
            <a:avLst/>
          </a:prstGeom>
        </p:spPr>
        <p:txBody>
          <a:bodyPr/>
          <a:lstStyle/>
          <a:p>
            <a:r>
              <a:t>Pollen collection</a:t>
            </a:r>
          </a:p>
        </p:txBody>
      </p:sp>
      <p:pic>
        <p:nvPicPr>
          <p:cNvPr id="779" name="Pawalek.06.Leafcut-Bee-660x391.jpg" descr="Pawalek.06.Leafcut-Bee-660x391.jpg"/>
          <p:cNvPicPr>
            <a:picLocks noChangeAspect="1"/>
          </p:cNvPicPr>
          <p:nvPr/>
        </p:nvPicPr>
        <p:blipFill>
          <a:blip r:embed="rId3"/>
          <a:stretch>
            <a:fillRect/>
          </a:stretch>
        </p:blipFill>
        <p:spPr>
          <a:xfrm>
            <a:off x="892968" y="2251785"/>
            <a:ext cx="3506724" cy="2077468"/>
          </a:xfrm>
          <a:prstGeom prst="rect">
            <a:avLst/>
          </a:prstGeom>
          <a:ln w="12700">
            <a:miter lim="400000"/>
          </a:ln>
        </p:spPr>
      </p:pic>
      <p:pic>
        <p:nvPicPr>
          <p:cNvPr id="780" name="Unknown-1.jpeg" descr="Unknown-1.jpeg"/>
          <p:cNvPicPr>
            <a:picLocks noChangeAspect="1"/>
          </p:cNvPicPr>
          <p:nvPr/>
        </p:nvPicPr>
        <p:blipFill>
          <a:blip r:embed="rId4"/>
          <a:stretch>
            <a:fillRect/>
          </a:stretch>
        </p:blipFill>
        <p:spPr>
          <a:xfrm>
            <a:off x="5177963" y="2345569"/>
            <a:ext cx="3073069" cy="2037579"/>
          </a:xfrm>
          <a:prstGeom prst="rect">
            <a:avLst/>
          </a:prstGeom>
          <a:ln w="12700">
            <a:miter lim="400000"/>
          </a:ln>
        </p:spPr>
      </p:pic>
      <p:pic>
        <p:nvPicPr>
          <p:cNvPr id="781" name="images.jpeg" descr="images.jpeg"/>
          <p:cNvPicPr>
            <a:picLocks noChangeAspect="1"/>
          </p:cNvPicPr>
          <p:nvPr/>
        </p:nvPicPr>
        <p:blipFill>
          <a:blip r:embed="rId5"/>
          <a:stretch>
            <a:fillRect/>
          </a:stretch>
        </p:blipFill>
        <p:spPr>
          <a:xfrm>
            <a:off x="3680812" y="4253307"/>
            <a:ext cx="2187774" cy="1839517"/>
          </a:xfrm>
          <a:prstGeom prst="rect">
            <a:avLst/>
          </a:prstGeom>
          <a:ln w="12700">
            <a:miter lim="400000"/>
          </a:ln>
        </p:spPr>
      </p:pic>
      <p:sp>
        <p:nvSpPr>
          <p:cNvPr id="78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73</a:t>
            </a:fld>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74</a:t>
            </a:fld>
            <a:endParaRPr/>
          </a:p>
        </p:txBody>
      </p:sp>
      <p:sp>
        <p:nvSpPr>
          <p:cNvPr id="787" name="Thank you"/>
          <p:cNvSpPr txBox="1"/>
          <p:nvPr/>
        </p:nvSpPr>
        <p:spPr>
          <a:xfrm>
            <a:off x="4905364" y="819865"/>
            <a:ext cx="3307665" cy="860053"/>
          </a:xfrm>
          <a:prstGeom prst="rect">
            <a:avLst/>
          </a:prstGeom>
          <a:solidFill>
            <a:schemeClr val="accent5">
              <a:lumOff val="2323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410765">
              <a:defRPr sz="5100" b="1">
                <a:solidFill>
                  <a:srgbClr val="2B6D95"/>
                </a:solidFill>
                <a:latin typeface="Helvetica Neue"/>
                <a:ea typeface="Helvetica Neue"/>
                <a:cs typeface="Helvetica Neue"/>
                <a:sym typeface="Helvetica Neue"/>
              </a:defRPr>
            </a:lvl1pPr>
          </a:lstStyle>
          <a:p>
            <a:r>
              <a:t>Thank you</a:t>
            </a:r>
          </a:p>
        </p:txBody>
      </p:sp>
      <p:sp>
        <p:nvSpPr>
          <p:cNvPr id="788" name="Questions?"/>
          <p:cNvSpPr txBox="1"/>
          <p:nvPr/>
        </p:nvSpPr>
        <p:spPr>
          <a:xfrm>
            <a:off x="4567720" y="2525156"/>
            <a:ext cx="3982952" cy="1065658"/>
          </a:xfrm>
          <a:prstGeom prst="rect">
            <a:avLst/>
          </a:prstGeom>
          <a:gradFill>
            <a:gsLst>
              <a:gs pos="0">
                <a:schemeClr val="accent6">
                  <a:lumOff val="23333"/>
                </a:schemeClr>
              </a:gs>
              <a:gs pos="100000">
                <a:schemeClr val="accent2">
                  <a:lumOff val="11813"/>
                </a:schemeClr>
              </a:gs>
            </a:gsLst>
            <a:lin ang="16200000"/>
          </a:gradFill>
          <a:ln w="50800">
            <a:solidFill>
              <a:schemeClr val="accent3">
                <a:lumOff val="-10078"/>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10765">
              <a:defRPr sz="1000" b="1">
                <a:latin typeface="Helvetica Neue"/>
                <a:ea typeface="Helvetica Neue"/>
                <a:cs typeface="Helvetica Neue"/>
                <a:sym typeface="Helvetica Neue"/>
              </a:defRPr>
            </a:pPr>
            <a:endParaRPr/>
          </a:p>
          <a:p>
            <a:pPr algn="ctr" defTabSz="410765">
              <a:defRPr sz="4000" b="1">
                <a:latin typeface="Helvetica Neue"/>
                <a:ea typeface="Helvetica Neue"/>
                <a:cs typeface="Helvetica Neue"/>
                <a:sym typeface="Helvetica Neue"/>
              </a:defRPr>
            </a:pPr>
            <a:r>
              <a:t>Questions?</a:t>
            </a:r>
          </a:p>
        </p:txBody>
      </p:sp>
      <p:sp>
        <p:nvSpPr>
          <p:cNvPr id="789" name="Evaluations,…"/>
          <p:cNvSpPr txBox="1"/>
          <p:nvPr/>
        </p:nvSpPr>
        <p:spPr>
          <a:xfrm>
            <a:off x="1277004" y="4382980"/>
            <a:ext cx="3189733" cy="1321305"/>
          </a:xfrm>
          <a:prstGeom prst="rect">
            <a:avLst/>
          </a:prstGeom>
          <a:solidFill>
            <a:schemeClr val="accent1">
              <a:lumOff val="2372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10765">
              <a:defRPr sz="4000" b="1">
                <a:solidFill>
                  <a:srgbClr val="2B6D95"/>
                </a:solidFill>
                <a:latin typeface="Helvetica Neue"/>
                <a:ea typeface="Helvetica Neue"/>
                <a:cs typeface="Helvetica Neue"/>
                <a:sym typeface="Helvetica Neue"/>
              </a:defRPr>
            </a:pPr>
            <a:r>
              <a:t>Evaluations,</a:t>
            </a:r>
          </a:p>
          <a:p>
            <a:pPr algn="ctr" defTabSz="410765">
              <a:defRPr sz="4000" b="1">
                <a:solidFill>
                  <a:srgbClr val="2B6D95"/>
                </a:solidFill>
                <a:latin typeface="Helvetica Neue"/>
                <a:ea typeface="Helvetica Neue"/>
                <a:cs typeface="Helvetica Neue"/>
                <a:sym typeface="Helvetica Neue"/>
              </a:defRPr>
            </a:pPr>
            <a:r>
              <a:t>please!</a:t>
            </a:r>
          </a:p>
        </p:txBody>
      </p:sp>
      <p:pic>
        <p:nvPicPr>
          <p:cNvPr id="790" name="45773.jpg" descr="45773.jpg"/>
          <p:cNvPicPr>
            <a:picLocks noChangeAspect="1"/>
          </p:cNvPicPr>
          <p:nvPr/>
        </p:nvPicPr>
        <p:blipFill>
          <a:blip r:embed="rId2"/>
          <a:stretch>
            <a:fillRect/>
          </a:stretch>
        </p:blipFill>
        <p:spPr>
          <a:xfrm>
            <a:off x="6031136" y="4172773"/>
            <a:ext cx="2014444" cy="1741719"/>
          </a:xfrm>
          <a:prstGeom prst="rect">
            <a:avLst/>
          </a:prstGeom>
          <a:ln w="12700">
            <a:miter lim="400000"/>
          </a:ln>
        </p:spPr>
      </p:pic>
      <p:pic>
        <p:nvPicPr>
          <p:cNvPr id="791" name="45774.jpg" descr="45774.jpg"/>
          <p:cNvPicPr>
            <a:picLocks noChangeAspect="1"/>
          </p:cNvPicPr>
          <p:nvPr/>
        </p:nvPicPr>
        <p:blipFill>
          <a:blip r:embed="rId3"/>
          <a:stretch>
            <a:fillRect/>
          </a:stretch>
        </p:blipFill>
        <p:spPr>
          <a:xfrm>
            <a:off x="712612" y="856664"/>
            <a:ext cx="3419108" cy="2372335"/>
          </a:xfrm>
          <a:prstGeom prst="rect">
            <a:avLst/>
          </a:prstGeom>
          <a:ln w="12700">
            <a:miter lim="400000"/>
          </a:ln>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75</a:t>
            </a:fld>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lide Number"/>
          <p:cNvSpPr txBox="1">
            <a:spLocks noGrp="1"/>
          </p:cNvSpPr>
          <p:nvPr>
            <p:ph type="sldNum" sz="quarter" idx="2"/>
          </p:nvPr>
        </p:nvSpPr>
        <p:spPr>
          <a:xfrm>
            <a:off x="8505418" y="6404292"/>
            <a:ext cx="181382"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275" name="How?"/>
          <p:cNvSpPr txBox="1"/>
          <p:nvPr/>
        </p:nvSpPr>
        <p:spPr>
          <a:xfrm>
            <a:off x="3456461" y="4442736"/>
            <a:ext cx="1471166" cy="1143001"/>
          </a:xfrm>
          <a:prstGeom prst="rect">
            <a:avLst/>
          </a:prstGeom>
          <a:ln w="50800">
            <a:solidFill>
              <a:schemeClr val="accent4">
                <a:satOff val="-1335"/>
                <a:lumOff val="-10274"/>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4">
                    <a:satOff val="-1335"/>
                    <a:lumOff val="-10274"/>
                  </a:schemeClr>
                </a:solidFill>
              </a:defRPr>
            </a:lvl1pPr>
          </a:lstStyle>
          <a:p>
            <a:r>
              <a:t>How?</a:t>
            </a:r>
          </a:p>
        </p:txBody>
      </p:sp>
      <p:sp>
        <p:nvSpPr>
          <p:cNvPr id="276" name="When?"/>
          <p:cNvSpPr txBox="1"/>
          <p:nvPr/>
        </p:nvSpPr>
        <p:spPr>
          <a:xfrm>
            <a:off x="5482740" y="5084373"/>
            <a:ext cx="2502654" cy="1143001"/>
          </a:xfrm>
          <a:prstGeom prst="rect">
            <a:avLst/>
          </a:prstGeom>
          <a:ln w="50800">
            <a:solidFill>
              <a:schemeClr val="accent5">
                <a:satOff val="-6843"/>
                <a:lumOff val="-10705"/>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5">
                    <a:satOff val="-6843"/>
                    <a:lumOff val="-10705"/>
                  </a:schemeClr>
                </a:solidFill>
              </a:defRPr>
            </a:lvl1pPr>
          </a:lstStyle>
          <a:p>
            <a:r>
              <a:t>When?</a:t>
            </a:r>
          </a:p>
        </p:txBody>
      </p:sp>
      <p:sp>
        <p:nvSpPr>
          <p:cNvPr id="277" name="Why?"/>
          <p:cNvSpPr txBox="1"/>
          <p:nvPr/>
        </p:nvSpPr>
        <p:spPr>
          <a:xfrm>
            <a:off x="3456461" y="2326362"/>
            <a:ext cx="1471166" cy="1143001"/>
          </a:xfrm>
          <a:prstGeom prst="rect">
            <a:avLst/>
          </a:prstGeom>
          <a:ln w="50800">
            <a:solidFill>
              <a:schemeClr val="accent3">
                <a:lumOff val="-10078"/>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3">
                    <a:lumOff val="-10078"/>
                  </a:schemeClr>
                </a:solidFill>
              </a:defRPr>
            </a:lvl1pPr>
          </a:lstStyle>
          <a:p>
            <a:r>
              <a:t>Why?</a:t>
            </a:r>
          </a:p>
        </p:txBody>
      </p:sp>
      <p:sp>
        <p:nvSpPr>
          <p:cNvPr id="278" name="Where?"/>
          <p:cNvSpPr txBox="1"/>
          <p:nvPr/>
        </p:nvSpPr>
        <p:spPr>
          <a:xfrm>
            <a:off x="5320801" y="2857500"/>
            <a:ext cx="2826532" cy="1143000"/>
          </a:xfrm>
          <a:prstGeom prst="rect">
            <a:avLst/>
          </a:prstGeom>
          <a:ln w="50800">
            <a:solidFill>
              <a:schemeClr val="accent6">
                <a:satOff val="-12289"/>
                <a:lumOff val="-10666"/>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6">
                    <a:satOff val="-12289"/>
                    <a:lumOff val="-10666"/>
                  </a:schemeClr>
                </a:solidFill>
              </a:defRPr>
            </a:lvl1pPr>
          </a:lstStyle>
          <a:p>
            <a:r>
              <a:t>Where?</a:t>
            </a:r>
          </a:p>
        </p:txBody>
      </p:sp>
      <p:sp>
        <p:nvSpPr>
          <p:cNvPr id="279" name="What?"/>
          <p:cNvSpPr txBox="1"/>
          <p:nvPr/>
        </p:nvSpPr>
        <p:spPr>
          <a:xfrm>
            <a:off x="697060" y="1638417"/>
            <a:ext cx="2366227" cy="1143001"/>
          </a:xfrm>
          <a:prstGeom prst="rect">
            <a:avLst/>
          </a:prstGeom>
          <a:ln w="50800">
            <a:solidFill>
              <a:schemeClr val="accent2">
                <a:satOff val="-4966"/>
                <a:lumOff val="-10549"/>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2">
                    <a:satOff val="-4966"/>
                    <a:lumOff val="-10549"/>
                  </a:schemeClr>
                </a:solidFill>
              </a:defRPr>
            </a:lvl1pPr>
          </a:lstStyle>
          <a:p>
            <a:r>
              <a:t>What?</a:t>
            </a:r>
          </a:p>
        </p:txBody>
      </p:sp>
      <p:sp>
        <p:nvSpPr>
          <p:cNvPr id="280" name="Pollination"/>
          <p:cNvSpPr txBox="1"/>
          <p:nvPr/>
        </p:nvSpPr>
        <p:spPr>
          <a:xfrm>
            <a:off x="2580575" y="347149"/>
            <a:ext cx="3982850" cy="1005841"/>
          </a:xfrm>
          <a:prstGeom prst="rect">
            <a:avLst/>
          </a:prstGeom>
          <a:ln w="50800">
            <a:solidFill>
              <a:srgbClr val="535353"/>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5600" b="1" u="sng"/>
            </a:pPr>
            <a:r>
              <a:rPr u="none"/>
              <a:t>  </a:t>
            </a:r>
            <a:r>
              <a:t>Pollination  </a:t>
            </a:r>
          </a:p>
        </p:txBody>
      </p:sp>
      <p:sp>
        <p:nvSpPr>
          <p:cNvPr id="281" name="Who?"/>
          <p:cNvSpPr txBox="1">
            <a:spLocks noGrp="1"/>
          </p:cNvSpPr>
          <p:nvPr>
            <p:ph type="title"/>
          </p:nvPr>
        </p:nvSpPr>
        <p:spPr>
          <a:xfrm>
            <a:off x="1377918" y="3869741"/>
            <a:ext cx="1471166" cy="1143001"/>
          </a:xfrm>
          <a:prstGeom prst="rect">
            <a:avLst/>
          </a:prstGeom>
          <a:ln w="50800">
            <a:solidFill>
              <a:schemeClr val="accent1">
                <a:satOff val="-4409"/>
                <a:lumOff val="-10509"/>
              </a:schemeClr>
            </a:solidFill>
            <a:round/>
          </a:ln>
        </p:spPr>
        <p:txBody>
          <a:bodyPr/>
          <a:lstStyle>
            <a:lvl1pPr defTabSz="886968">
              <a:defRPr sz="4268" b="1">
                <a:solidFill>
                  <a:schemeClr val="accent1">
                    <a:satOff val="-4409"/>
                    <a:lumOff val="-10509"/>
                  </a:schemeClr>
                </a:solidFill>
              </a:defRPr>
            </a:lvl1pPr>
          </a:lstStyle>
          <a:p>
            <a:r>
              <a:t>Who?</a:t>
            </a:r>
          </a:p>
        </p:txBody>
      </p:sp>
      <p:sp>
        <p:nvSpPr>
          <p:cNvPr id="282" name="Why?"/>
          <p:cNvSpPr txBox="1"/>
          <p:nvPr/>
        </p:nvSpPr>
        <p:spPr>
          <a:xfrm>
            <a:off x="3456461" y="2326362"/>
            <a:ext cx="1471166" cy="1143001"/>
          </a:xfrm>
          <a:prstGeom prst="rect">
            <a:avLst/>
          </a:prstGeom>
          <a:gradFill>
            <a:gsLst>
              <a:gs pos="0">
                <a:schemeClr val="accent3">
                  <a:lumOff val="12401"/>
                </a:schemeClr>
              </a:gs>
              <a:gs pos="100000">
                <a:schemeClr val="accent3">
                  <a:lumOff val="24803"/>
                </a:schemeClr>
              </a:gs>
            </a:gsLst>
            <a:lin ang="16200000"/>
          </a:gradFill>
          <a:ln w="50800">
            <a:solidFill>
              <a:schemeClr val="accent3">
                <a:lumOff val="-10078"/>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3">
                    <a:lumOff val="-10078"/>
                  </a:schemeClr>
                </a:solidFill>
              </a:defRPr>
            </a:lvl1pPr>
          </a:lstStyle>
          <a:p>
            <a:r>
              <a:t>Why?</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lide Number"/>
          <p:cNvSpPr txBox="1">
            <a:spLocks noGrp="1"/>
          </p:cNvSpPr>
          <p:nvPr>
            <p:ph type="sldNum" sz="quarter" idx="2"/>
          </p:nvPr>
        </p:nvSpPr>
        <p:spPr>
          <a:xfrm>
            <a:off x="8511855" y="6410642"/>
            <a:ext cx="174945"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285" name="Why Do We need Pollinators?"/>
          <p:cNvSpPr txBox="1"/>
          <p:nvPr/>
        </p:nvSpPr>
        <p:spPr>
          <a:xfrm>
            <a:off x="628774" y="465609"/>
            <a:ext cx="7886452" cy="1143001"/>
          </a:xfrm>
          <a:prstGeom prst="rect">
            <a:avLst/>
          </a:prstGeom>
          <a:gradFill>
            <a:gsLst>
              <a:gs pos="0">
                <a:schemeClr val="accent3">
                  <a:lumOff val="12401"/>
                </a:schemeClr>
              </a:gs>
              <a:gs pos="100000">
                <a:schemeClr val="accent3">
                  <a:lumOff val="24803"/>
                </a:schemeClr>
              </a:gs>
            </a:gsLst>
            <a:lin ang="16200000"/>
          </a:gradFill>
          <a:ln w="50800">
            <a:solidFill>
              <a:schemeClr val="accent3">
                <a:lumOff val="-10078"/>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400" b="1">
                <a:solidFill>
                  <a:schemeClr val="accent3">
                    <a:lumOff val="-10078"/>
                  </a:schemeClr>
                </a:solidFill>
              </a:defRPr>
            </a:lvl1pPr>
          </a:lstStyle>
          <a:p>
            <a:r>
              <a:t>Why Do We need Pollinators?</a:t>
            </a:r>
          </a:p>
        </p:txBody>
      </p:sp>
      <p:sp>
        <p:nvSpPr>
          <p:cNvPr id="286" name="?"/>
          <p:cNvSpPr txBox="1"/>
          <p:nvPr/>
        </p:nvSpPr>
        <p:spPr>
          <a:xfrm>
            <a:off x="2541891" y="2231744"/>
            <a:ext cx="3633105" cy="3571241"/>
          </a:xfrm>
          <a:prstGeom prst="rect">
            <a:avLst/>
          </a:prstGeom>
          <a:gradFill>
            <a:gsLst>
              <a:gs pos="0">
                <a:srgbClr val="DDDDDD"/>
              </a:gs>
              <a:gs pos="100000">
                <a:srgbClr val="A7A7A7"/>
              </a:gs>
            </a:gsLst>
            <a:lin ang="16200000"/>
          </a:gradFill>
          <a:ln w="114300">
            <a:solidFill>
              <a:schemeClr val="accent3">
                <a:lumOff val="-1007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5500">
                <a:latin typeface="Arial Rounded MT Bold"/>
                <a:ea typeface="Arial Rounded MT Bold"/>
                <a:cs typeface="Arial Rounded MT Bold"/>
                <a:sym typeface="Arial Rounded MT Bold"/>
              </a:defRPr>
            </a:pPr>
            <a:endParaRPr/>
          </a:p>
          <a:p>
            <a:pPr algn="ctr">
              <a:defRPr sz="11800">
                <a:latin typeface="Arial Rounded MT Bold"/>
                <a:ea typeface="Arial Rounded MT Bold"/>
                <a:cs typeface="Arial Rounded MT Bold"/>
                <a:sym typeface="Arial Rounded MT Bold"/>
              </a:defRPr>
            </a:pPr>
            <a:r>
              <a:t>?</a:t>
            </a:r>
          </a:p>
        </p:txBody>
      </p:sp>
    </p:spTree>
  </p:cSld>
  <p:clrMapOvr>
    <a:masterClrMapping/>
  </p:clrMapOvr>
  <p:transition spd="med"/>
</p:sld>
</file>

<file path=ppt/theme/theme1.xml><?xml version="1.0" encoding="utf-8"?>
<a:theme xmlns:a="http://schemas.openxmlformats.org/drawingml/2006/main" name="UCANR Intro slides ">
  <a:themeElements>
    <a:clrScheme name="UCANR Intro slides ">
      <a:dk1>
        <a:srgbClr val="000000"/>
      </a:dk1>
      <a:lt1>
        <a:srgbClr val="C0E4B5">
          <a:alpha val="94902"/>
        </a:srgbClr>
      </a:lt1>
      <a:dk2>
        <a:srgbClr val="A7A7A7"/>
      </a:dk2>
      <a:lt2>
        <a:srgbClr val="535353"/>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FF00FF"/>
      </a:folHlink>
    </a:clrScheme>
    <a:fontScheme name="UCANR Intro slides ">
      <a:majorFont>
        <a:latin typeface="Calibri"/>
        <a:ea typeface="Calibri"/>
        <a:cs typeface="Calibri"/>
      </a:majorFont>
      <a:minorFont>
        <a:latin typeface="Helvetica"/>
        <a:ea typeface="Helvetica"/>
        <a:cs typeface="Helvetica"/>
      </a:minorFont>
    </a:fontScheme>
    <a:fmtScheme name="UCANR Intro slides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UCANR Intro slides ">
  <a:themeElements>
    <a:clrScheme name="UCANR Intro slides ">
      <a:dk1>
        <a:srgbClr val="000000"/>
      </a:dk1>
      <a:lt1>
        <a:srgbClr val="FFFFFF"/>
      </a:lt1>
      <a:dk2>
        <a:srgbClr val="A7A7A7"/>
      </a:dk2>
      <a:lt2>
        <a:srgbClr val="535353"/>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FF00FF"/>
      </a:folHlink>
    </a:clrScheme>
    <a:fontScheme name="UCANR Intro slides ">
      <a:majorFont>
        <a:latin typeface="Calibri"/>
        <a:ea typeface="Calibri"/>
        <a:cs typeface="Calibri"/>
      </a:majorFont>
      <a:minorFont>
        <a:latin typeface="Helvetica"/>
        <a:ea typeface="Helvetica"/>
        <a:cs typeface="Helvetica"/>
      </a:minorFont>
    </a:fontScheme>
    <a:fmtScheme name="UCANR Intro slides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2222</Words>
  <Application>Microsoft Office PowerPoint</Application>
  <PresentationFormat>On-screen Show (4:3)</PresentationFormat>
  <Paragraphs>502</Paragraphs>
  <Slides>75</Slides>
  <Notes>46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75</vt:i4>
      </vt:variant>
    </vt:vector>
  </HeadingPairs>
  <TitlesOfParts>
    <vt:vector size="86" baseType="lpstr">
      <vt:lpstr>Arial</vt:lpstr>
      <vt:lpstr>Arial Rounded MT Bold</vt:lpstr>
      <vt:lpstr>Calibri</vt:lpstr>
      <vt:lpstr>Chalkboard SE Bold</vt:lpstr>
      <vt:lpstr>Georgia</vt:lpstr>
      <vt:lpstr>Helvetica Neue</vt:lpstr>
      <vt:lpstr>Marker Felt</vt:lpstr>
      <vt:lpstr>Times</vt:lpstr>
      <vt:lpstr>Verdana</vt:lpstr>
      <vt:lpstr>Wingdings</vt:lpstr>
      <vt:lpstr>UCANR Intro slides </vt:lpstr>
      <vt:lpstr>What’s the Buzz?</vt:lpstr>
      <vt:lpstr>Who are Master Gardeners?</vt:lpstr>
      <vt:lpstr>Who?</vt:lpstr>
      <vt:lpstr>Who?</vt:lpstr>
      <vt:lpstr>PowerPoint Presentation</vt:lpstr>
      <vt:lpstr>PowerPoint Presentation</vt:lpstr>
      <vt:lpstr>Who?</vt:lpstr>
      <vt:lpstr>Who?</vt:lpstr>
      <vt:lpstr>PowerPoint Presentation</vt:lpstr>
      <vt:lpstr>PowerPoint Presentation</vt:lpstr>
      <vt:lpstr>PowerPoint Presentation</vt:lpstr>
      <vt:lpstr>PowerPoint Presentation</vt:lpstr>
      <vt:lpstr>Who?</vt:lpstr>
      <vt:lpstr>Who?</vt:lpstr>
      <vt:lpstr>PowerPoint Presentation</vt:lpstr>
      <vt:lpstr>PowerPoint Presentation</vt:lpstr>
      <vt:lpstr>What is Habitat?</vt:lpstr>
      <vt:lpstr>PowerPoint Presentation</vt:lpstr>
      <vt:lpstr>PowerPoint Presentation</vt:lpstr>
      <vt:lpstr>PowerPoint Presentation</vt:lpstr>
      <vt:lpstr>PowerPoint Presentation</vt:lpstr>
      <vt:lpstr>Who?</vt:lpstr>
      <vt:lpstr>Who?</vt:lpstr>
      <vt:lpstr>Who are Pollinators?</vt:lpstr>
      <vt:lpstr>Who are Pollinators?</vt:lpstr>
      <vt:lpstr>Who are Pollinators?</vt:lpstr>
      <vt:lpstr>Who are Pollinators?</vt:lpstr>
      <vt:lpstr>Who are Pollinators?</vt:lpstr>
      <vt:lpstr>Who are Pollinators?</vt:lpstr>
      <vt:lpstr>PowerPoint Presentation</vt:lpstr>
      <vt:lpstr>What about Stings?</vt:lpstr>
      <vt:lpstr>Social Bees</vt:lpstr>
      <vt:lpstr>Wasps can sting AND bite</vt:lpstr>
      <vt:lpstr>Some bees are gentle!</vt:lpstr>
      <vt:lpstr>PowerPoint Presentation</vt:lpstr>
      <vt:lpstr>PowerPoint Presentation</vt:lpstr>
      <vt:lpstr>PowerPoint Presentation</vt:lpstr>
      <vt:lpstr>Who are Pollinators?</vt:lpstr>
      <vt:lpstr>Hummingbirds</vt:lpstr>
      <vt:lpstr>Hummingbirds</vt:lpstr>
      <vt:lpstr>Who are Pollinators?</vt:lpstr>
      <vt:lpstr>PowerPoint Presentation</vt:lpstr>
      <vt:lpstr>PowerPoint Presentation</vt:lpstr>
      <vt:lpstr>Who are Pollinators?</vt:lpstr>
      <vt:lpstr>Who are Pollinators?</vt:lpstr>
      <vt:lpstr>Who?</vt:lpstr>
      <vt:lpstr>Who?</vt:lpstr>
      <vt:lpstr>How Can I Attract Pollinators?</vt:lpstr>
      <vt:lpstr>PLANTS! PLANTS! PLANTS!</vt:lpstr>
      <vt:lpstr>PowerPoint Presentation</vt:lpstr>
      <vt:lpstr>PowerPoint Presentation</vt:lpstr>
      <vt:lpstr>PowerPoint Presentation</vt:lpstr>
      <vt:lpstr>PowerPoint Presentation</vt:lpstr>
      <vt:lpstr>Who?</vt:lpstr>
      <vt:lpstr>Who?</vt:lpstr>
      <vt:lpstr>Who?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Pollen collection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the Buzz?</dc:title>
  <dc:creator>Nadine Hart</dc:creator>
  <cp:lastModifiedBy>Nadine Hart</cp:lastModifiedBy>
  <cp:revision>1</cp:revision>
  <dcterms:modified xsi:type="dcterms:W3CDTF">2019-06-14T22:35:36Z</dcterms:modified>
</cp:coreProperties>
</file>