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94073" autoAdjust="0"/>
  </p:normalViewPr>
  <p:slideViewPr>
    <p:cSldViewPr snapToGrid="0" snapToObjects="1">
      <p:cViewPr varScale="1">
        <p:scale>
          <a:sx n="68" d="100"/>
          <a:sy n="68" d="100"/>
        </p:scale>
        <p:origin x="14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1143000" y="685800"/>
            <a:ext cx="4572000" cy="3429000"/>
          </a:xfrm>
          <a:prstGeom prst="rect">
            <a:avLst/>
          </a:prstGeom>
        </p:spPr>
        <p:txBody>
          <a:bodyPr/>
          <a:lstStyle/>
          <a:p>
            <a:endParaRPr/>
          </a:p>
        </p:txBody>
      </p:sp>
      <p:sp>
        <p:nvSpPr>
          <p:cNvPr id="273" name="Shape 2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canr.org/blogs/blogcore/postdetail.cfm?postnum=2207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ucanr.edu/blogs/blogcore/postdetail.cfm?postnum=2634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Created: </a:t>
            </a:r>
            <a:r>
              <a:rPr lang="en-US" sz="1200" b="0" dirty="0">
                <a:effectLst/>
                <a:latin typeface="+mj-lt"/>
                <a:ea typeface="+mj-ea"/>
                <a:cs typeface="+mj-cs"/>
                <a:sym typeface="Calibri"/>
              </a:rPr>
              <a:t>February 2008</a:t>
            </a:r>
          </a:p>
          <a:p>
            <a:r>
              <a:rPr lang="en-US" sz="1200" b="1" dirty="0">
                <a:effectLst/>
                <a:latin typeface="+mj-lt"/>
                <a:ea typeface="+mj-ea"/>
                <a:cs typeface="+mj-cs"/>
                <a:sym typeface="Calibri"/>
              </a:rPr>
              <a:t>Created by: </a:t>
            </a:r>
            <a:r>
              <a:rPr lang="en-US" sz="1200" b="0" dirty="0">
                <a:effectLst/>
                <a:latin typeface="+mj-lt"/>
                <a:ea typeface="+mj-ea"/>
                <a:cs typeface="+mj-cs"/>
                <a:sym typeface="Calibri"/>
              </a:rPr>
              <a:t>Elaine Applebaum</a:t>
            </a:r>
            <a:endParaRPr lang="en-US" sz="1200" b="1" dirty="0">
              <a:effectLst/>
              <a:latin typeface="+mj-lt"/>
              <a:ea typeface="+mj-ea"/>
              <a:cs typeface="+mj-cs"/>
              <a:sym typeface="Calibri"/>
            </a:endParaRPr>
          </a:p>
          <a:p>
            <a:r>
              <a:rPr lang="en-US" sz="1200" b="1" dirty="0">
                <a:effectLst/>
                <a:latin typeface="+mj-lt"/>
                <a:ea typeface="+mj-ea"/>
                <a:cs typeface="+mj-cs"/>
                <a:sym typeface="Calibri"/>
              </a:rPr>
              <a:t>Publicity:  </a:t>
            </a:r>
          </a:p>
          <a:p>
            <a:r>
              <a:rPr lang="en-US" sz="1200" b="1" dirty="0">
                <a:effectLst/>
                <a:latin typeface="+mj-lt"/>
                <a:ea typeface="+mj-ea"/>
                <a:cs typeface="+mj-cs"/>
                <a:sym typeface="Calibri"/>
              </a:rPr>
              <a:t>Jewels in the Garden</a:t>
            </a:r>
            <a:endParaRPr lang="en-US" sz="1200" dirty="0">
              <a:effectLst/>
              <a:latin typeface="+mj-lt"/>
              <a:ea typeface="+mj-ea"/>
              <a:cs typeface="+mj-cs"/>
              <a:sym typeface="Calibri"/>
            </a:endParaRPr>
          </a:p>
          <a:p>
            <a:r>
              <a:rPr lang="en-US" sz="1200" dirty="0">
                <a:effectLst/>
                <a:latin typeface="+mj-lt"/>
                <a:ea typeface="+mj-ea"/>
                <a:cs typeface="+mj-cs"/>
                <a:sym typeface="Calibri"/>
              </a:rPr>
              <a:t>Come and meet the flying jewels that visit gardens. Find out how to attract them to your space.</a:t>
            </a:r>
          </a:p>
          <a:p>
            <a:r>
              <a:rPr lang="en-US" sz="1200" b="1" dirty="0">
                <a:effectLst/>
                <a:latin typeface="+mj-lt"/>
                <a:ea typeface="+mj-ea"/>
                <a:cs typeface="+mj-cs"/>
                <a:sym typeface="Calibri"/>
              </a:rPr>
              <a:t>Update History:</a:t>
            </a:r>
            <a:endParaRPr lang="en-US" sz="1200" dirty="0">
              <a:effectLst/>
              <a:latin typeface="+mj-lt"/>
              <a:ea typeface="+mj-ea"/>
              <a:cs typeface="+mj-cs"/>
              <a:sym typeface="Calibri"/>
            </a:endParaRPr>
          </a:p>
          <a:p>
            <a:r>
              <a:rPr lang="en-US" sz="1200" dirty="0">
                <a:effectLst/>
                <a:latin typeface="+mj-lt"/>
                <a:ea typeface="+mj-ea"/>
                <a:cs typeface="+mj-cs"/>
                <a:sym typeface="Calibri"/>
              </a:rPr>
              <a:t>#1 Adapted by Peggy </a:t>
            </a:r>
            <a:r>
              <a:rPr lang="en-US" sz="1200" dirty="0" err="1">
                <a:effectLst/>
                <a:latin typeface="+mj-lt"/>
                <a:ea typeface="+mj-ea"/>
                <a:cs typeface="+mj-cs"/>
                <a:sym typeface="Calibri"/>
              </a:rPr>
              <a:t>Beltramo</a:t>
            </a:r>
            <a:r>
              <a:rPr lang="en-US" sz="1200" dirty="0">
                <a:effectLst/>
                <a:latin typeface="+mj-lt"/>
                <a:ea typeface="+mj-ea"/>
                <a:cs typeface="+mj-cs"/>
                <a:sym typeface="Calibri"/>
              </a:rPr>
              <a:t>, 1/16</a:t>
            </a:r>
          </a:p>
          <a:p>
            <a:r>
              <a:rPr lang="en-US" sz="1200" dirty="0">
                <a:effectLst/>
                <a:latin typeface="+mj-lt"/>
                <a:ea typeface="+mj-ea"/>
                <a:cs typeface="+mj-cs"/>
                <a:sym typeface="Calibri"/>
              </a:rPr>
              <a:t>Presentation by Peggy </a:t>
            </a:r>
            <a:r>
              <a:rPr lang="en-US" sz="1200" dirty="0" err="1">
                <a:effectLst/>
                <a:latin typeface="+mj-lt"/>
                <a:ea typeface="+mj-ea"/>
                <a:cs typeface="+mj-cs"/>
                <a:sym typeface="Calibri"/>
              </a:rPr>
              <a:t>Beltramo</a:t>
            </a:r>
            <a:r>
              <a:rPr lang="en-US" sz="1200" dirty="0">
                <a:effectLst/>
                <a:latin typeface="+mj-lt"/>
                <a:ea typeface="+mj-ea"/>
                <a:cs typeface="+mj-cs"/>
                <a:sym typeface="Calibri"/>
              </a:rPr>
              <a:t>, 5/18 to accompany habitat module and hummingbird presentation by </a:t>
            </a:r>
            <a:br>
              <a:rPr lang="en-US" sz="1200" dirty="0">
                <a:effectLst/>
                <a:latin typeface="+mj-lt"/>
                <a:ea typeface="+mj-ea"/>
                <a:cs typeface="+mj-cs"/>
                <a:sym typeface="Calibri"/>
              </a:rPr>
            </a:br>
            <a:r>
              <a:rPr lang="en-US" sz="1200" dirty="0">
                <a:effectLst/>
                <a:latin typeface="+mj-lt"/>
                <a:ea typeface="+mj-ea"/>
                <a:cs typeface="+mj-cs"/>
                <a:sym typeface="Calibri"/>
              </a:rPr>
              <a:t>Ann </a:t>
            </a:r>
            <a:r>
              <a:rPr lang="en-US" sz="1200" dirty="0" err="1">
                <a:effectLst/>
                <a:latin typeface="+mj-lt"/>
                <a:ea typeface="+mj-ea"/>
                <a:cs typeface="+mj-cs"/>
                <a:sym typeface="Calibri"/>
              </a:rPr>
              <a:t>Beinhorn</a:t>
            </a:r>
            <a:r>
              <a:rPr lang="en-US" sz="1200" dirty="0">
                <a:effectLst/>
                <a:latin typeface="+mj-lt"/>
                <a:ea typeface="+mj-ea"/>
                <a:cs typeface="+mj-cs"/>
                <a:sym typeface="Calibri"/>
              </a:rPr>
              <a:t>.</a:t>
            </a:r>
          </a:p>
          <a:p>
            <a:r>
              <a:rPr lang="en-US" sz="1200" dirty="0">
                <a:effectLst/>
                <a:latin typeface="+mj-lt"/>
                <a:ea typeface="+mj-ea"/>
                <a:cs typeface="+mj-cs"/>
                <a:sym typeface="Calibri"/>
              </a:rPr>
              <a:t>Converted to Butterfly PPT—GREEN for use on 1/11/19 by </a:t>
            </a:r>
            <a:r>
              <a:rPr lang="en-US" sz="1200" dirty="0" err="1">
                <a:effectLst/>
                <a:latin typeface="+mj-lt"/>
                <a:ea typeface="+mj-ea"/>
                <a:cs typeface="+mj-cs"/>
                <a:sym typeface="Calibri"/>
              </a:rPr>
              <a:t>Tece</a:t>
            </a:r>
            <a:r>
              <a:rPr lang="en-US" sz="1200" dirty="0">
                <a:effectLst/>
                <a:latin typeface="+mj-lt"/>
                <a:ea typeface="+mj-ea"/>
                <a:cs typeface="+mj-cs"/>
                <a:sym typeface="Calibri"/>
              </a:rPr>
              <a:t> Markel.</a:t>
            </a:r>
          </a:p>
          <a:p>
            <a:endParaRPr lang="en-US" sz="1200" dirty="0">
              <a:effectLst/>
              <a:latin typeface="+mj-lt"/>
              <a:ea typeface="+mj-ea"/>
              <a:cs typeface="+mj-cs"/>
              <a:sym typeface="Calibri"/>
            </a:endParaRPr>
          </a:p>
          <a:p>
            <a:r>
              <a:rPr lang="en-US" b="1" dirty="0"/>
              <a:t>*Note: Remember to resubmit any new information to SIM for approval</a:t>
            </a:r>
            <a:endParaRPr lang="en-US" sz="1200" dirty="0">
              <a:effectLst/>
              <a:latin typeface="+mj-lt"/>
              <a:ea typeface="+mj-ea"/>
              <a:cs typeface="+mj-cs"/>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Most butterflies are either migratory or require a larger resource base than our typical residential lots can provide. They like to roam over a large area. The best someone in a densely developed region like the Sacramento valley can hope for is to intercept and lure in randomly flying individuals for a temporary visit. Butterflies are most numerous in the valley from August through late October.</a:t>
            </a:r>
          </a:p>
          <a:p>
            <a:pPr marR="40639" indent="40639">
              <a:spcBef>
                <a:spcPts val="400"/>
              </a:spcBef>
              <a:defRPr>
                <a:uFill>
                  <a:solidFill>
                    <a:srgbClr val="000000"/>
                  </a:solidFill>
                </a:uFill>
                <a:latin typeface="Arial"/>
                <a:ea typeface="Arial"/>
                <a:cs typeface="Arial"/>
                <a:sym typeface="Arial"/>
              </a:defRPr>
            </a:pPr>
            <a:r>
              <a:t>Even those in relatively rural areas like the foothills have to work to attract the native species to their cultivated gardens because the butterflies will prefer the open, undeveloped areas away from humans. They will even be drawn to  the non-native Yellow Star Thistle because it is a rich nectar source. Those homes surrounded by more-or-less intact wild areas will have the most luck attracting wandering native species.</a:t>
            </a:r>
          </a:p>
          <a:p>
            <a:pPr marR="40639" indent="40639">
              <a:spcBef>
                <a:spcPts val="400"/>
              </a:spcBef>
              <a:defRPr>
                <a:uFill>
                  <a:solidFill>
                    <a:srgbClr val="000000"/>
                  </a:solidFill>
                </a:uFill>
                <a:latin typeface="Arial"/>
                <a:ea typeface="Arial"/>
                <a:cs typeface="Arial"/>
                <a:sym typeface="Arial"/>
              </a:defRPr>
            </a:pPr>
            <a:r>
              <a:t>The best butterfly habitat in the foothills is in east-west flowing river canyons, because there is great climatic and vegetative diversity. These areas can be home to as many as 70 different species. Areas of special soils (serpentine, gabbro, limestone) will have fewer species, but those that do exist will be special—in some instances living nowhere else in the world.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tight, dense growth encouraged by frequent hedging does not allow access to the interior of the shrub where birds and butterflies, nests and cocoons, are protected from predators.</a:t>
            </a:r>
          </a:p>
          <a:p>
            <a:pPr marR="40639" indent="40639">
              <a:spcBef>
                <a:spcPts val="400"/>
              </a:spcBef>
              <a:defRPr>
                <a:uFill>
                  <a:solidFill>
                    <a:srgbClr val="000000"/>
                  </a:solidFill>
                </a:uFill>
                <a:latin typeface="Arial"/>
                <a:ea typeface="Arial"/>
                <a:cs typeface="Arial"/>
                <a:sym typeface="Arial"/>
              </a:defRPr>
            </a:pPr>
            <a:r>
              <a:t>Turf grass offers no nectar for food and the fertilizers and pesticides used on lawns is toxic to birds, butterflies, caterpillars and insects that hummers eat.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Careful planning can produce a yard that is both beautiful to our eyes and welcoming to hummingbirds and butterflies. </a:t>
            </a:r>
          </a:p>
          <a:p>
            <a:pPr marR="40639" indent="40639">
              <a:spcBef>
                <a:spcPts val="400"/>
              </a:spcBef>
              <a:defRPr>
                <a:uFill>
                  <a:solidFill>
                    <a:srgbClr val="000000"/>
                  </a:solidFill>
                </a:uFill>
                <a:latin typeface="Arial"/>
                <a:ea typeface="Arial"/>
                <a:cs typeface="Arial"/>
                <a:sym typeface="Arial"/>
              </a:defRPr>
            </a:pPr>
            <a:r>
              <a:t>The diversity of plant forms and sizes needed for proper shelter for our guests will create an attractive framework for our landscapes.</a:t>
            </a:r>
          </a:p>
          <a:p>
            <a:pPr marR="40639" indent="40639">
              <a:spcBef>
                <a:spcPts val="400"/>
              </a:spcBef>
              <a:defRPr>
                <a:uFill>
                  <a:solidFill>
                    <a:srgbClr val="000000"/>
                  </a:solidFill>
                </a:uFill>
                <a:latin typeface="Arial"/>
                <a:ea typeface="Arial"/>
                <a:cs typeface="Arial"/>
                <a:sym typeface="Arial"/>
              </a:defRPr>
            </a:pPr>
            <a:r>
              <a:t>The water features critical to providing proper habitat will be equally pleasing to us.</a:t>
            </a:r>
          </a:p>
          <a:p>
            <a:pPr marR="40639" indent="40639">
              <a:spcBef>
                <a:spcPts val="400"/>
              </a:spcBef>
              <a:defRPr>
                <a:uFill>
                  <a:solidFill>
                    <a:srgbClr val="000000"/>
                  </a:solidFill>
                </a:uFill>
                <a:latin typeface="Arial"/>
                <a:ea typeface="Arial"/>
                <a:cs typeface="Arial"/>
                <a:sym typeface="Arial"/>
              </a:defRPr>
            </a:pPr>
            <a:r>
              <a:t>We may have to get creative in order to “hide” the weedy species and those that will be eaten by caterpillars, but we will benefit in choosing plants that will provide year-round bloom.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Intercept</a:t>
            </a:r>
          </a:p>
          <a:p>
            <a:r>
              <a:t>Intercept singles, detain, not a population, work with neighbors to enlarge footprint of habitat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Here starts a series of slides of plant attributes that are clues to flowers with nectar that will attract butterflies.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indent="40639"/>
          </a:lstStyle>
          <a:p>
            <a:r>
              <a:t>land to drink; flat daisy, umbel or spike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marR="40639" indent="40639">
              <a:spcBef>
                <a:spcPts val="400"/>
              </a:spcBef>
              <a:defRPr i="1">
                <a:uFill>
                  <a:solidFill>
                    <a:srgbClr val="000000"/>
                  </a:solidFill>
                </a:uFill>
                <a:latin typeface="Arial"/>
                <a:ea typeface="Arial"/>
                <a:cs typeface="Arial"/>
                <a:sym typeface="Arial"/>
              </a:defRPr>
            </a:pPr>
            <a:r>
              <a:t>What we think of as one flower is actually a collection of many. </a:t>
            </a:r>
            <a:r>
              <a:rPr i="0"/>
              <a:t>Daisy-type flowers, those in the family </a:t>
            </a:r>
            <a:r>
              <a:t>Asteraceae, are composite flowers, meaning they have 2 sets of many flowers in each inflorescense: those at the base of each petal (ray flowers) and those in the center (disk flowers). This is the largest plant family, including sunflowers, asters, dandelions, thistles, cosmos, senecio, daisies, many wildflowers and many more.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lvl1pPr marR="40639" indent="40639">
              <a:spcBef>
                <a:spcPts val="400"/>
              </a:spcBef>
              <a:defRPr i="1">
                <a:uFill>
                  <a:solidFill>
                    <a:srgbClr val="000000"/>
                  </a:solidFill>
                </a:uFill>
                <a:latin typeface="Arial"/>
                <a:ea typeface="Arial"/>
                <a:cs typeface="Arial"/>
                <a:sym typeface="Arial"/>
              </a:defRPr>
            </a:lvl1pPr>
          </a:lstStyle>
          <a:p>
            <a:r>
              <a:t>Tithonia seeds as a handout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lvl1pPr marR="40639" indent="40639">
              <a:spcBef>
                <a:spcPts val="400"/>
              </a:spcBef>
              <a:defRPr i="1">
                <a:uFill>
                  <a:solidFill>
                    <a:srgbClr val="000000"/>
                  </a:solidFill>
                </a:uFill>
                <a:latin typeface="Arial"/>
                <a:ea typeface="Arial"/>
                <a:cs typeface="Arial"/>
                <a:sym typeface="Arial"/>
              </a:defRPr>
            </a:lvl1pPr>
          </a:lstStyle>
          <a:p>
            <a:r>
              <a:t>Size: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"Tithonia in every garden" or hashtag it: #TithoniaInEveryGarden.</a:t>
            </a:r>
          </a:p>
          <a:p>
            <a:pPr defTabSz="457200">
              <a:lnSpc>
                <a:spcPct val="117999"/>
              </a:lnSpc>
              <a:defRPr sz="1600">
                <a:latin typeface="Helvetica Neue"/>
                <a:ea typeface="Helvetica Neue"/>
                <a:cs typeface="Helvetica Neue"/>
                <a:sym typeface="Helvetica Neue"/>
              </a:defRPr>
            </a:pPr>
            <a:r>
              <a:t>Meanwhile, you can't go wrong with Mexican sunflower or Tithonia, which anchors many pollinator gardens in California  from early spring through fall. In addition to monarchs, we've seen Gulf Fritillaries, Western tiger swallowtails, mourning cloaks, pipevine swallowtails, skippers, buckeyes, acmon blues, painted ladies and other butterflies sipping nectar from Tithonia. That's not to mention the other pollinators drawn to the colorful orange flower. Among them: bumble bees, carpenter bees, sunflower bees, leafcutter bees, blue orchard bees, sweat bees, syrphid flies or hover flies, and hummingbirds</a:t>
            </a:r>
          </a:p>
          <a:p>
            <a:pPr defTabSz="457200">
              <a:lnSpc>
                <a:spcPct val="117999"/>
              </a:lnSpc>
              <a:defRPr sz="1400" b="1">
                <a:latin typeface="Helvetica Neue"/>
                <a:ea typeface="Helvetica Neue"/>
                <a:cs typeface="Helvetica Neue"/>
                <a:sym typeface="Helvetica Neue"/>
              </a:defRPr>
            </a:pPr>
            <a:r>
              <a:rPr u="sng">
                <a:hlinkClick r:id="rId3"/>
              </a:rPr>
              <a:t>http://www.ucanr.org/blogs/blogcore/postdetail.cfm?postnum=22079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96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Again, these are plants where the butterfly can land once and access multiple flowers.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Set out overripe fruit on a plate or on top of a fence post. Be aware that it will also attract ants, wasps and other insects, so put out of the way.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Many butterfly larvae (caterpillars) are specialists and rely on the presence of one particular plant species in order to survive. Others  are less picky and will eat multiple plants,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lay eggs, “cat” food</a:t>
            </a:r>
          </a:p>
          <a:p>
            <a:r>
              <a:t>damage to plants—holes or GONE!//</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Pipevine Swallowtail (pictured) is a local species whose only host plant is the Dutchman’s Pipevine </a:t>
            </a:r>
            <a:r>
              <a:rPr i="1"/>
              <a:t>Aristolochia californica </a:t>
            </a:r>
            <a:r>
              <a:t>(also pictured). If its eggs are laid on any other vine or shrub, the hatching caterpillars will not eat it and will starve to death.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Monarchs will eat multiple species of Milkweed, but no other Genera of plant.</a:t>
            </a:r>
          </a:p>
          <a:p>
            <a:pPr marR="40639" indent="40639">
              <a:spcBef>
                <a:spcPts val="400"/>
              </a:spcBef>
              <a:defRPr>
                <a:uFill>
                  <a:solidFill>
                    <a:srgbClr val="000000"/>
                  </a:solidFill>
                </a:uFill>
                <a:latin typeface="Arial"/>
                <a:ea typeface="Arial"/>
                <a:cs typeface="Arial"/>
                <a:sym typeface="Arial"/>
              </a:defRPr>
            </a:pPr>
            <a:endParaRPr/>
          </a:p>
          <a:p>
            <a:pPr marR="40639" indent="40639">
              <a:spcBef>
                <a:spcPts val="400"/>
              </a:spcBef>
              <a:defRPr>
                <a:uFill>
                  <a:solidFill>
                    <a:srgbClr val="000000"/>
                  </a:solidFill>
                </a:uFill>
                <a:latin typeface="Arial"/>
                <a:ea typeface="Arial"/>
                <a:cs typeface="Arial"/>
                <a:sym typeface="Arial"/>
              </a:defRPr>
            </a:pPr>
            <a:r>
              <a:t>Left=female	(wider black lines)	Right=male (note pheromone dots)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r>
              <a:t>Blooms earlier in spring</a:t>
            </a:r>
          </a:p>
          <a:p>
            <a:r>
              <a:t>Later in fall/winter—longer season food source</a:t>
            </a:r>
          </a:p>
          <a:p>
            <a:endParaRPr/>
          </a:p>
          <a:p>
            <a:r>
              <a:t>OE, a parasite, can invade,</a:t>
            </a:r>
          </a:p>
          <a:p>
            <a:r>
              <a:t>build up and infect larvae </a:t>
            </a:r>
          </a:p>
          <a:p>
            <a:r>
              <a:t>and nectaring butterflies </a:t>
            </a:r>
          </a:p>
          <a:p>
            <a:r>
              <a:t>Cut plants to the ground </a:t>
            </a:r>
          </a:p>
          <a:p>
            <a:r>
              <a:t>3 or 4 times a year, </a:t>
            </a:r>
          </a:p>
          <a:p>
            <a:r>
              <a:t>to refresh</a:t>
            </a:r>
          </a:p>
          <a:p>
            <a:r>
              <a:t>Cold weather will remedy the problem for us--frozen plants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r>
              <a:t>http://butterfly.ucdavis.edu/doc/garden/foothills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pPr marL="40639" marR="40639">
              <a:spcBef>
                <a:spcPts val="400"/>
              </a:spcBef>
              <a:buClr>
                <a:srgbClr val="000000"/>
              </a:buClr>
              <a:buFont typeface="Arial"/>
              <a:defRPr sz="1600">
                <a:uFill>
                  <a:solidFill>
                    <a:srgbClr val="000000"/>
                  </a:solidFill>
                </a:uFill>
                <a:latin typeface="Arial"/>
                <a:ea typeface="Arial"/>
                <a:cs typeface="Arial"/>
                <a:sym typeface="Arial"/>
              </a:defRPr>
            </a:pPr>
            <a:r>
              <a:rPr b="1"/>
              <a:t>Insecticides are poisons. They kill insects!</a:t>
            </a:r>
            <a:r>
              <a:t> Butterflies are insects.</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Hummingbirds eat insects in addition to nectar, so are affected when those insects are killed. Less food for hummers!</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Additionally, herbicides can be ingested by insects feeding on leaves and can be passed on to the hummingbirds who eat the insects.</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Bt is a soil bacteria whose proteins are toxic to some insects. Those proteins are not toxic to humans because, like all mammals, we cannot activate them. Bt is not toxic to non-target wildlife.</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rPr b="1"/>
              <a:t>HOWEVER——     </a:t>
            </a:r>
            <a:r>
              <a:rPr b="1" u="sng"/>
              <a:t> Bt Container Label:</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Controls worms and caterpillars on fruits, vegetables, ornamentals and shade trees</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Kills tomato hornworms, tent caterpillars, gypsy moths and </a:t>
            </a:r>
            <a:r>
              <a:rPr b="1" u="sng"/>
              <a:t>others listed</a:t>
            </a:r>
            <a:r>
              <a:t>   </a:t>
            </a:r>
          </a:p>
          <a:p>
            <a:pPr marL="40639" marR="40639">
              <a:spcBef>
                <a:spcPts val="400"/>
              </a:spcBef>
              <a:buClr>
                <a:srgbClr val="000000"/>
              </a:buClr>
              <a:buFont typeface="Arial"/>
              <a:defRPr sz="1600" b="1" u="sng">
                <a:uFill>
                  <a:solidFill>
                    <a:srgbClr val="000000"/>
                  </a:solidFill>
                </a:uFill>
                <a:latin typeface="Arial"/>
                <a:ea typeface="Arial"/>
                <a:cs typeface="Arial"/>
                <a:sym typeface="Arial"/>
              </a:defRPr>
            </a:pPr>
            <a:r>
              <a:t>Bt kills all caterpillars, not just the ones on the label!</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In 1999, researchers at Cornell University did a preliminary lab study on the effects of Bt corn pollen on monarch caterpillars. The lead researcher, Dr. John Losey, sent a description of the study to the editors of the science journal Nature (Volume 399, 20 May 1999, page 214).</a:t>
            </a:r>
          </a:p>
          <a:p>
            <a:pPr marL="40639" marR="40639">
              <a:spcBef>
                <a:spcPts val="400"/>
              </a:spcBef>
              <a:buClr>
                <a:srgbClr val="000000"/>
              </a:buClr>
              <a:buFont typeface="Arial"/>
              <a:defRPr sz="1600">
                <a:uFill>
                  <a:solidFill>
                    <a:srgbClr val="000000"/>
                  </a:solidFill>
                </a:uFill>
                <a:latin typeface="Arial"/>
                <a:ea typeface="Arial"/>
                <a:cs typeface="Arial"/>
                <a:sym typeface="Arial"/>
              </a:defRPr>
            </a:pPr>
            <a:r>
              <a:t>" … larvae of the monarch butterfly on milkweed leaves dusted with transgenic Bt-corn pollen ate less, grew more slowly, and suffered higher mortality than those fed leaves dusted with untransformed corn pollen or leaves without pollen."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Attracting Native Pollinators. 2011 by The Xerces Society and Dr. Marla Spivak</a:t>
            </a:r>
          </a:p>
          <a:p>
            <a:pPr defTabSz="457200">
              <a:lnSpc>
                <a:spcPct val="117999"/>
              </a:lnSpc>
              <a:defRPr sz="1600">
                <a:latin typeface="Helvetica Neue"/>
                <a:ea typeface="Helvetica Neue"/>
                <a:cs typeface="Helvetica Neue"/>
                <a:sym typeface="Helvetica Neue"/>
              </a:defRPr>
            </a:pPr>
            <a:r>
              <a:t>The California Wildlife Habitat Garden. Aug 8, 2012 by Nancy Bauer</a:t>
            </a:r>
          </a:p>
          <a:p>
            <a:pPr defTabSz="457200">
              <a:lnSpc>
                <a:spcPct val="117999"/>
              </a:lnSpc>
              <a:defRPr sz="1600">
                <a:latin typeface="Helvetica Neue"/>
                <a:ea typeface="Helvetica Neue"/>
                <a:cs typeface="Helvetica Neue"/>
                <a:sym typeface="Helvetica Neue"/>
              </a:defRPr>
            </a:pPr>
            <a:r>
              <a:t>California Native Plants for the Garden. Dec 1, 2005 by Carol Bornstein and David Fross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Habitat is the place </a:t>
            </a:r>
          </a:p>
          <a:p>
            <a:r>
              <a:t>where a plant </a:t>
            </a:r>
          </a:p>
          <a:p>
            <a:r>
              <a:t>or animal lives.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varies by type of pollinator</a:t>
            </a:r>
          </a:p>
          <a:p>
            <a:pPr defTabSz="457200">
              <a:lnSpc>
                <a:spcPct val="117999"/>
              </a:lnSpc>
              <a:defRPr sz="2200">
                <a:latin typeface="Helvetica Neue"/>
                <a:ea typeface="Helvetica Neue"/>
                <a:cs typeface="Helvetica Neue"/>
                <a:sym typeface="Helvetica Neue"/>
              </a:defRPr>
            </a:pPr>
            <a:r>
              <a:t>nectar for adults (flight fuel)</a:t>
            </a:r>
          </a:p>
          <a:p>
            <a:pPr defTabSz="457200">
              <a:lnSpc>
                <a:spcPct val="117999"/>
              </a:lnSpc>
              <a:defRPr sz="2200">
                <a:latin typeface="Helvetica Neue"/>
                <a:ea typeface="Helvetica Neue"/>
                <a:cs typeface="Helvetica Neue"/>
                <a:sym typeface="Helvetica Neue"/>
              </a:defRPr>
            </a:pPr>
            <a:r>
              <a:t>nectar/pollen to feed offspring</a:t>
            </a:r>
          </a:p>
          <a:p>
            <a:pPr defTabSz="457200">
              <a:lnSpc>
                <a:spcPct val="117999"/>
              </a:lnSpc>
              <a:defRPr sz="2200">
                <a:latin typeface="Helvetica Neue"/>
                <a:ea typeface="Helvetica Neue"/>
                <a:cs typeface="Helvetica Neue"/>
                <a:sym typeface="Helvetica Neue"/>
              </a:defRPr>
            </a:pPr>
            <a:r>
              <a:t>OR</a:t>
            </a:r>
          </a:p>
          <a:p>
            <a:pPr defTabSz="457200">
              <a:lnSpc>
                <a:spcPct val="117999"/>
              </a:lnSpc>
              <a:defRPr sz="2200">
                <a:latin typeface="Helvetica Neue"/>
                <a:ea typeface="Helvetica Neue"/>
                <a:cs typeface="Helvetica Neue"/>
                <a:sym typeface="Helvetica Neue"/>
              </a:defRPr>
            </a:pPr>
            <a:r>
              <a:t>“host” plant for butterfly offspring (caterpillars)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Butterflies engage in a practice called “puddling” in which they drink up mud. This provides them with important mineral nutrients. You can provide a puddle in your garden by having a drip emitter or leaky hose on bare soil. </a:t>
            </a:r>
          </a:p>
          <a:p>
            <a:pPr marR="40639" indent="40639">
              <a:spcBef>
                <a:spcPts val="400"/>
              </a:spcBef>
              <a:defRPr>
                <a:uFill>
                  <a:solidFill>
                    <a:srgbClr val="000000"/>
                  </a:solidFill>
                </a:uFill>
                <a:latin typeface="Arial"/>
                <a:ea typeface="Arial"/>
                <a:cs typeface="Arial"/>
                <a:sym typeface="Arial"/>
              </a:defRPr>
            </a:pPr>
            <a:r>
              <a:t>Or, if your soil drains too quickly, you can make an artificial puddle by sinking a shallow, non-pervious dish (like a pie tin or plastic trash can lid or pot tray) just to the level of the surrounding soil. Fill it with sand and soil and surround it with twigs and small rocks to serve as perching areas. Keep it moist, again with a drip emitter or leaky hose.</a:t>
            </a:r>
          </a:p>
          <a:p>
            <a:pPr defTabSz="457200">
              <a:lnSpc>
                <a:spcPct val="117999"/>
              </a:lnSpc>
              <a:defRPr>
                <a:latin typeface="Helvetica Neue"/>
                <a:ea typeface="Helvetica Neue"/>
                <a:cs typeface="Helvetica Neue"/>
                <a:sym typeface="Helvetica Neue"/>
              </a:defRPr>
            </a:pPr>
            <a:r>
              <a:t>NOT CLEAN WATER==</a:t>
            </a:r>
          </a:p>
          <a:p>
            <a:pPr defTabSz="457200">
              <a:lnSpc>
                <a:spcPct val="117999"/>
              </a:lnSpc>
              <a:defRPr>
                <a:latin typeface="Helvetica Neue"/>
                <a:ea typeface="Helvetica Neue"/>
                <a:cs typeface="Helvetica Neue"/>
                <a:sym typeface="Helvetica Neue"/>
              </a:defRPr>
            </a:pPr>
            <a:r>
              <a:rPr u="sng">
                <a:hlinkClick r:id="rId3"/>
              </a:rPr>
              <a:t>http://ucanr.edu/blogs/blogcore/postdetail.cfm?postnum=26345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Plant in Layers</a:t>
            </a:r>
          </a:p>
          <a:p>
            <a:pPr defTabSz="457200">
              <a:lnSpc>
                <a:spcPct val="117999"/>
              </a:lnSpc>
              <a:defRPr sz="1600">
                <a:latin typeface="Helvetica Neue"/>
                <a:ea typeface="Helvetica Neue"/>
                <a:cs typeface="Helvetica Neue"/>
                <a:sym typeface="Helvetica Neue"/>
              </a:defRPr>
            </a:pPr>
            <a:r>
              <a:t>canopy, understory, shrubs, herbaceous plants, groundcovers</a:t>
            </a:r>
          </a:p>
          <a:p>
            <a:pPr defTabSz="457200">
              <a:lnSpc>
                <a:spcPct val="117999"/>
              </a:lnSpc>
              <a:defRPr sz="1600">
                <a:latin typeface="Helvetica Neue"/>
                <a:ea typeface="Helvetica Neue"/>
                <a:cs typeface="Helvetica Neue"/>
                <a:sym typeface="Helvetica Neue"/>
              </a:defRPr>
            </a:pPr>
            <a:r>
              <a:t>“THINK 3-D,” says Doug Tallamy, co-author of </a:t>
            </a:r>
            <a:r>
              <a:rPr b="1" u="sng"/>
              <a:t>The Living Landscape</a:t>
            </a:r>
            <a:r>
              <a:t>, “and in fact, maybe think 4-D, since by designing your landscape in all three dimensions, layering plants into complex communities, you’ll add the ‘D’ of diversity, too.”</a:t>
            </a:r>
          </a:p>
          <a:p>
            <a:pPr defTabSz="457200">
              <a:lnSpc>
                <a:spcPct val="117999"/>
              </a:lnSpc>
              <a:defRPr sz="1600">
                <a:latin typeface="Helvetica Neue"/>
                <a:ea typeface="Helvetica Neue"/>
                <a:cs typeface="Helvetica Neue"/>
                <a:sym typeface="Helvetica Neue"/>
              </a:defRPr>
            </a:pPr>
            <a:r>
              <a:t>“4 D” The fourth dimension is diversity</a:t>
            </a:r>
          </a:p>
          <a:p>
            <a:pPr defTabSz="457200">
              <a:lnSpc>
                <a:spcPct val="117999"/>
              </a:lnSpc>
              <a:defRPr sz="1600">
                <a:latin typeface="Helvetica Neue"/>
                <a:ea typeface="Helvetica Neue"/>
                <a:cs typeface="Helvetica Neue"/>
                <a:sym typeface="Helvetica Neue"/>
              </a:defRPr>
            </a:pPr>
            <a:r>
              <a:t>multiples of height, width, breadth, = DIVERSITY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Provide nesting sites:</a:t>
            </a:r>
          </a:p>
          <a:p>
            <a:pPr defTabSz="457200">
              <a:lnSpc>
                <a:spcPct val="117999"/>
              </a:lnSpc>
              <a:defRPr sz="1600">
                <a:latin typeface="Helvetica Neue"/>
                <a:ea typeface="Helvetica Neue"/>
                <a:cs typeface="Helvetica Neue"/>
                <a:sym typeface="Helvetica Neue"/>
              </a:defRPr>
            </a:pPr>
            <a:r>
              <a:t>A New Vision    Consider leaving a portion of your yard or property “wild”</a:t>
            </a:r>
          </a:p>
          <a:p>
            <a:pPr defTabSz="457200">
              <a:lnSpc>
                <a:spcPct val="117999"/>
              </a:lnSpc>
              <a:defRPr sz="1600">
                <a:latin typeface="Helvetica Neue"/>
                <a:ea typeface="Helvetica Neue"/>
                <a:cs typeface="Helvetica Neue"/>
                <a:sym typeface="Helvetica Neue"/>
              </a:defRPr>
            </a:pPr>
            <a:r>
              <a:t>“It’s important to not be too neat. Garden visitors will see that we leave some weed growth on the garden edges to provide this type of habitat.”</a:t>
            </a:r>
          </a:p>
          <a:p>
            <a:pPr defTabSz="457200">
              <a:lnSpc>
                <a:spcPct val="117999"/>
              </a:lnSpc>
              <a:defRPr sz="1600">
                <a:latin typeface="Helvetica Neue"/>
                <a:ea typeface="Helvetica Neue"/>
                <a:cs typeface="Helvetica Neue"/>
                <a:sym typeface="Helvetica Neue"/>
              </a:defRPr>
            </a:pPr>
            <a:r>
              <a:t>Wild areas—NOT weeds</a:t>
            </a:r>
          </a:p>
          <a:p>
            <a:pPr defTabSz="457200">
              <a:lnSpc>
                <a:spcPct val="117999"/>
              </a:lnSpc>
              <a:defRPr sz="1600">
                <a:latin typeface="Helvetica Neue"/>
                <a:ea typeface="Helvetica Neue"/>
                <a:cs typeface="Helvetica Neue"/>
                <a:sym typeface="Helvetica Neue"/>
              </a:defRPr>
            </a:pPr>
            <a:r>
              <a:t>Disney quote: </a:t>
            </a:r>
          </a:p>
          <a:p>
            <a:pPr defTabSz="457200">
              <a:lnSpc>
                <a:spcPct val="117999"/>
              </a:lnSpc>
              <a:defRPr sz="1600">
                <a:latin typeface="Helvetica Neue"/>
                <a:ea typeface="Helvetica Neue"/>
                <a:cs typeface="Helvetica Neue"/>
                <a:sym typeface="Helvetica Neue"/>
              </a:defRPr>
            </a:pPr>
            <a:r>
              <a:t>'What do you mean we can't get rid of those weeds in time? Then go over there and put some fancy signs with Latin names in front of them’—Walt Disney.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 wide selection of plants provides</a:t>
            </a:r>
          </a:p>
          <a:p>
            <a:pPr defTabSz="457200">
              <a:lnSpc>
                <a:spcPct val="117999"/>
              </a:lnSpc>
              <a:defRPr sz="2200">
                <a:latin typeface="Helvetica Neue"/>
                <a:ea typeface="Helvetica Neue"/>
                <a:cs typeface="Helvetica Neue"/>
                <a:sym typeface="Helvetica Neue"/>
              </a:defRPr>
            </a:pPr>
            <a:r>
              <a:t>many sources of food</a:t>
            </a:r>
          </a:p>
          <a:p>
            <a:pPr defTabSz="457200">
              <a:lnSpc>
                <a:spcPct val="117999"/>
              </a:lnSpc>
              <a:defRPr sz="2200">
                <a:latin typeface="Helvetica Neue"/>
                <a:ea typeface="Helvetica Neue"/>
                <a:cs typeface="Helvetica Neue"/>
                <a:sym typeface="Helvetica Neue"/>
              </a:defRPr>
            </a:pPr>
            <a:r>
              <a:t>Long bloom season to provide a year-round food source</a:t>
            </a:r>
          </a:p>
          <a:p>
            <a:pPr defTabSz="457200">
              <a:lnSpc>
                <a:spcPct val="117999"/>
              </a:lnSpc>
              <a:defRPr sz="2200">
                <a:latin typeface="Helvetica Neue"/>
                <a:ea typeface="Helvetica Neue"/>
                <a:cs typeface="Helvetica Neue"/>
                <a:sym typeface="Helvetica Neue"/>
              </a:defRPr>
            </a:pPr>
            <a:r>
              <a:t>“Drone view.” Large masses of a single color/plant.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defTabSz="457200">
              <a:defRPr sz="1600">
                <a:latin typeface="Arial"/>
                <a:ea typeface="Arial"/>
                <a:cs typeface="Arial"/>
                <a:sym typeface="Arial"/>
              </a:defRPr>
            </a:pPr>
            <a:r>
              <a:t>🦋State insect</a:t>
            </a:r>
          </a:p>
          <a:p>
            <a:pPr defTabSz="457200">
              <a:defRPr sz="1600">
                <a:latin typeface="Arial"/>
                <a:ea typeface="Arial"/>
                <a:cs typeface="Arial"/>
                <a:sym typeface="Arial"/>
              </a:defRPr>
            </a:pPr>
            <a:r>
              <a:t>CA dogface butterfly endemic (biologically unique) to California</a:t>
            </a:r>
          </a:p>
          <a:p>
            <a:pPr defTabSz="457200">
              <a:defRPr sz="1600">
                <a:latin typeface="Arial"/>
                <a:ea typeface="Arial"/>
                <a:cs typeface="Arial"/>
                <a:sym typeface="Arial"/>
              </a:defRPr>
            </a:pPr>
            <a:r>
              <a:t>1929 entomologists selected; used over 40 yrs.</a:t>
            </a:r>
          </a:p>
          <a:p>
            <a:pPr defTabSz="457200">
              <a:defRPr sz="1600">
                <a:latin typeface="Arial"/>
                <a:ea typeface="Arial"/>
                <a:cs typeface="Arial"/>
                <a:sym typeface="Arial"/>
              </a:defRPr>
            </a:pPr>
            <a:r>
              <a:t>In 972 4th graders got legislation passed to make it official!</a:t>
            </a:r>
          </a:p>
          <a:p>
            <a:pPr defTabSz="457200">
              <a:defRPr sz="1600">
                <a:latin typeface="Arial"/>
                <a:ea typeface="Arial"/>
                <a:cs typeface="Arial"/>
                <a:sym typeface="Arial"/>
              </a:defRPr>
            </a:pPr>
            <a:endParaRPr/>
          </a:p>
          <a:p>
            <a:pPr defTabSz="457200">
              <a:defRPr sz="1600">
                <a:latin typeface="Arial"/>
                <a:ea typeface="Arial"/>
                <a:cs typeface="Arial"/>
                <a:sym typeface="Arial"/>
              </a:defRPr>
            </a:pPr>
            <a:r>
              <a:t>host plant Amorpha californica false indigo, co-evolved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Mimosa">
    <p:bg>
      <p:bgPr>
        <a:solidFill>
          <a:srgbClr val="EDCE7A"/>
        </a:solidFill>
        <a:effectLst/>
      </p:bgPr>
    </p:bg>
    <p:spTree>
      <p:nvGrpSpPr>
        <p:cNvPr id="1" name=""/>
        <p:cNvGrpSpPr/>
        <p:nvPr/>
      </p:nvGrpSpPr>
      <p:grpSpPr>
        <a:xfrm>
          <a:off x="0" y="0"/>
          <a:ext cx="0" cy="0"/>
          <a:chOff x="0" y="0"/>
          <a:chExt cx="0" cy="0"/>
        </a:xfrm>
      </p:grpSpPr>
      <p:pic>
        <p:nvPicPr>
          <p:cNvPr id="157" name="image.jpg" descr="image.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58" name="Title Text"/>
          <p:cNvSpPr txBox="1">
            <a:spLocks noGrp="1"/>
          </p:cNvSpPr>
          <p:nvPr>
            <p:ph type="title"/>
          </p:nvPr>
        </p:nvSpPr>
        <p:spPr>
          <a:xfrm>
            <a:off x="685800" y="381000"/>
            <a:ext cx="7772400" cy="1600200"/>
          </a:xfrm>
          <a:prstGeom prst="rect">
            <a:avLst/>
          </a:prstGeom>
          <a:noFill/>
        </p:spPr>
        <p:txBody>
          <a:bodyPr lIns="50800" tIns="50800" rIns="50800" bIns="50800"/>
          <a:lstStyle>
            <a:lvl1pPr marR="40639" indent="40639">
              <a:defRPr>
                <a:solidFill>
                  <a:srgbClr val="366500"/>
                </a:solidFill>
                <a:uFill>
                  <a:solidFill>
                    <a:srgbClr val="366500"/>
                  </a:solidFill>
                </a:uFill>
                <a:latin typeface="Futura"/>
                <a:ea typeface="Futura"/>
                <a:cs typeface="Futura"/>
                <a:sym typeface="Futura"/>
              </a:defRPr>
            </a:lvl1pPr>
          </a:lstStyle>
          <a:p>
            <a:r>
              <a:t>Title Text</a:t>
            </a:r>
          </a:p>
        </p:txBody>
      </p:sp>
      <p:sp>
        <p:nvSpPr>
          <p:cNvPr id="159" name="Body Level One…"/>
          <p:cNvSpPr txBox="1">
            <a:spLocks noGrp="1"/>
          </p:cNvSpPr>
          <p:nvPr>
            <p:ph type="body" idx="1"/>
          </p:nvPr>
        </p:nvSpPr>
        <p:spPr>
          <a:xfrm>
            <a:off x="685800" y="1981200"/>
            <a:ext cx="7772400" cy="4876800"/>
          </a:xfrm>
          <a:prstGeom prst="rect">
            <a:avLst/>
          </a:prstGeom>
        </p:spPr>
        <p:txBody>
          <a:bodyPr lIns="50800" tIns="50800" rIns="50800" bIns="50800"/>
          <a:lstStyle>
            <a:lvl1pPr marL="505776" marR="40639" indent="-465137">
              <a:buClr>
                <a:srgbClr val="396A01"/>
              </a:buClr>
              <a:buSzPct val="100000"/>
              <a:buFont typeface="Arial"/>
              <a:buChar char=""/>
              <a:defRPr>
                <a:solidFill>
                  <a:srgbClr val="945200"/>
                </a:solidFill>
                <a:uFill>
                  <a:solidFill>
                    <a:srgbClr val="945200"/>
                  </a:solidFill>
                </a:uFill>
                <a:latin typeface="Arial"/>
                <a:ea typeface="Arial"/>
                <a:cs typeface="Arial"/>
                <a:sym typeface="Arial"/>
              </a:defRPr>
            </a:lvl1pPr>
            <a:lvl2pPr marL="1060947" marR="40639" indent="-440870">
              <a:buClr>
                <a:srgbClr val="396A01"/>
              </a:buClr>
              <a:buFont typeface="Arial"/>
              <a:buChar char=""/>
              <a:defRPr>
                <a:solidFill>
                  <a:srgbClr val="945200"/>
                </a:solidFill>
                <a:uFill>
                  <a:solidFill>
                    <a:srgbClr val="945200"/>
                  </a:solidFill>
                </a:uFill>
                <a:latin typeface="Arial"/>
                <a:ea typeface="Arial"/>
                <a:cs typeface="Arial"/>
                <a:sym typeface="Arial"/>
              </a:defRPr>
            </a:lvl2pPr>
            <a:lvl3pPr marL="1635547" marR="40639" indent="-442382">
              <a:buClr>
                <a:srgbClr val="396A01"/>
              </a:buClr>
              <a:buFont typeface="Arial"/>
              <a:buChar char=""/>
              <a:defRPr>
                <a:solidFill>
                  <a:srgbClr val="945200"/>
                </a:solidFill>
                <a:uFill>
                  <a:solidFill>
                    <a:srgbClr val="945200"/>
                  </a:solidFill>
                </a:uFill>
                <a:latin typeface="Arial"/>
                <a:ea typeface="Arial"/>
                <a:cs typeface="Arial"/>
                <a:sym typeface="Arial"/>
              </a:defRPr>
            </a:lvl3pPr>
            <a:lvl4pPr marL="2168206" marR="40639" indent="-474978">
              <a:buClr>
                <a:srgbClr val="396A01"/>
              </a:buClr>
              <a:buFont typeface="Arial"/>
              <a:buChar char=""/>
              <a:defRPr>
                <a:solidFill>
                  <a:srgbClr val="945200"/>
                </a:solidFill>
                <a:uFill>
                  <a:solidFill>
                    <a:srgbClr val="945200"/>
                  </a:solidFill>
                </a:uFill>
                <a:latin typeface="Arial"/>
                <a:ea typeface="Arial"/>
                <a:cs typeface="Arial"/>
                <a:sym typeface="Arial"/>
              </a:defRPr>
            </a:lvl4pPr>
            <a:lvl5pPr marL="2551428" marR="40639" indent="-447039">
              <a:buClr>
                <a:srgbClr val="396A01"/>
              </a:buClr>
              <a:buFont typeface="Arial"/>
              <a:buChar char=""/>
              <a:defRPr>
                <a:solidFill>
                  <a:srgbClr val="945200"/>
                </a:solidFill>
                <a:uFill>
                  <a:solidFill>
                    <a:srgbClr val="9452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7349666" y="6406617"/>
            <a:ext cx="312068" cy="298984"/>
          </a:xfrm>
          <a:prstGeom prst="rect">
            <a:avLst/>
          </a:prstGeom>
        </p:spPr>
        <p:txBody>
          <a:bodyPr lIns="50800" tIns="50800" rIns="50800" bIns="50800" anchor="b"/>
          <a:lstStyle>
            <a:lvl1pPr algn="ctr" defTabSz="457200">
              <a:defRPr sz="1400">
                <a:solidFill>
                  <a:srgbClr val="945200"/>
                </a:solidFill>
                <a:uFill>
                  <a:solidFill>
                    <a:srgbClr val="9452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7" name="dash-line.png" descr="dash-line.png"/>
          <p:cNvPicPr>
            <a:picLocks noChangeAspect="1"/>
          </p:cNvPicPr>
          <p:nvPr/>
        </p:nvPicPr>
        <p:blipFill>
          <a:blip r:embed="rId3"/>
          <a:srcRect t="21428" r="64508" b="16071"/>
          <a:stretch>
            <a:fillRect/>
          </a:stretch>
        </p:blipFill>
        <p:spPr>
          <a:xfrm>
            <a:off x="312539" y="1303734"/>
            <a:ext cx="8518922" cy="312540"/>
          </a:xfrm>
          <a:prstGeom prst="rect">
            <a:avLst/>
          </a:prstGeom>
          <a:ln w="12700">
            <a:miter lim="400000"/>
          </a:ln>
        </p:spPr>
      </p:pic>
      <p:pic>
        <p:nvPicPr>
          <p:cNvPr id="168" name="dash-line.png" descr="dash-line.png"/>
          <p:cNvPicPr>
            <a:picLocks noChangeAspect="1"/>
          </p:cNvPicPr>
          <p:nvPr/>
        </p:nvPicPr>
        <p:blipFill>
          <a:blip r:embed="rId3"/>
          <a:srcRect t="19642" r="61904" b="17857"/>
          <a:stretch>
            <a:fillRect/>
          </a:stretch>
        </p:blipFill>
        <p:spPr>
          <a:xfrm>
            <a:off x="0" y="6286500"/>
            <a:ext cx="9144000" cy="312540"/>
          </a:xfrm>
          <a:prstGeom prst="rect">
            <a:avLst/>
          </a:prstGeom>
          <a:ln w="12700">
            <a:miter lim="400000"/>
          </a:ln>
        </p:spPr>
      </p:pic>
      <p:pic>
        <p:nvPicPr>
          <p:cNvPr id="169" name="dash-line.png" descr="dash-line.png"/>
          <p:cNvPicPr>
            <a:picLocks/>
          </p:cNvPicPr>
          <p:nvPr/>
        </p:nvPicPr>
        <p:blipFill>
          <a:blip r:embed="rId3"/>
          <a:srcRect t="19642" r="71428" b="17857"/>
          <a:stretch>
            <a:fillRect/>
          </a:stretch>
        </p:blipFill>
        <p:spPr>
          <a:xfrm rot="5400000">
            <a:off x="-2995911" y="3272730"/>
            <a:ext cx="6858001" cy="312540"/>
          </a:xfrm>
          <a:prstGeom prst="rect">
            <a:avLst/>
          </a:prstGeom>
          <a:ln w="12700">
            <a:miter lim="400000"/>
          </a:ln>
        </p:spPr>
      </p:pic>
      <p:pic>
        <p:nvPicPr>
          <p:cNvPr id="170" name="dash-line.png" descr="dash-line.png"/>
          <p:cNvPicPr>
            <a:picLocks noChangeAspect="1"/>
          </p:cNvPicPr>
          <p:nvPr/>
        </p:nvPicPr>
        <p:blipFill>
          <a:blip r:embed="rId3"/>
          <a:srcRect t="16071" r="78794" b="21428"/>
          <a:stretch>
            <a:fillRect/>
          </a:stretch>
        </p:blipFill>
        <p:spPr>
          <a:xfrm rot="5400000">
            <a:off x="6165949" y="3683496"/>
            <a:ext cx="5089923" cy="312540"/>
          </a:xfrm>
          <a:prstGeom prst="rect">
            <a:avLst/>
          </a:prstGeom>
          <a:ln w="12700">
            <a:miter lim="400000"/>
          </a:ln>
        </p:spPr>
      </p:pic>
      <p:pic>
        <p:nvPicPr>
          <p:cNvPr id="171" name="tri-line.png" descr="tri-line.png"/>
          <p:cNvPicPr>
            <a:picLocks noChangeAspect="1"/>
          </p:cNvPicPr>
          <p:nvPr/>
        </p:nvPicPr>
        <p:blipFill>
          <a:blip r:embed="rId4"/>
          <a:srcRect l="70680" t="18886"/>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72" name="tri-line.png" descr="tri-line.png"/>
          <p:cNvPicPr>
            <a:picLocks noChangeAspect="1"/>
          </p:cNvPicPr>
          <p:nvPr/>
        </p:nvPicPr>
        <p:blipFill>
          <a:blip r:embed="rId4"/>
          <a:srcRect l="9861" t="22490" r="62206" b="26"/>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73" name="tri-line.png" descr="tri-line.png"/>
          <p:cNvPicPr>
            <a:picLocks noChangeAspect="1"/>
          </p:cNvPicPr>
          <p:nvPr/>
        </p:nvPicPr>
        <p:blipFill>
          <a:blip r:embed="rId4"/>
          <a:srcRect t="18678" r="51892"/>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74" name="tri-line.png" descr="tri-line.png"/>
          <p:cNvPicPr>
            <a:picLocks noChangeAspect="1"/>
          </p:cNvPicPr>
          <p:nvPr/>
        </p:nvPicPr>
        <p:blipFill>
          <a:blip r:embed="rId4"/>
          <a:srcRect t="17783" r="51945"/>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75" name="scrapbook_title_hi.png" descr="scrapbook_title_hi.png"/>
          <p:cNvPicPr>
            <a:picLocks/>
          </p:cNvPicPr>
          <p:nvPr/>
        </p:nvPicPr>
        <p:blipFill>
          <a:blip r:embed="rId5"/>
          <a:stretch>
            <a:fillRect/>
          </a:stretch>
        </p:blipFill>
        <p:spPr>
          <a:xfrm>
            <a:off x="767953" y="214312"/>
            <a:ext cx="7625954" cy="1589485"/>
          </a:xfrm>
          <a:prstGeom prst="rect">
            <a:avLst/>
          </a:prstGeom>
          <a:ln w="12700">
            <a:miter lim="400000"/>
          </a:ln>
        </p:spPr>
      </p:pic>
      <p:sp>
        <p:nvSpPr>
          <p:cNvPr id="176"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177" name="Body Level One…"/>
          <p:cNvSpPr txBox="1">
            <a:spLocks noGrp="1"/>
          </p:cNvSpPr>
          <p:nvPr>
            <p:ph type="body" idx="1"/>
          </p:nvPr>
        </p:nvSpPr>
        <p:spPr>
          <a:xfrm>
            <a:off x="892968" y="2089546"/>
            <a:ext cx="7358064" cy="4018361"/>
          </a:xfrm>
          <a:prstGeom prst="rect">
            <a:avLst/>
          </a:prstGeom>
        </p:spPr>
        <p:txBody>
          <a:bodyPr lIns="35718" tIns="35718" rIns="35718" bIns="35718" anchor="ctr"/>
          <a:lstStyle>
            <a:lvl1pPr marL="304800" indent="-304800" defTabSz="410765">
              <a:spcBef>
                <a:spcPts val="2800"/>
              </a:spcBef>
              <a:buSzPct val="50000"/>
              <a:buBlip>
                <a:blip r:embed="rId6"/>
              </a:buBlip>
              <a:defRPr sz="2400">
                <a:solidFill>
                  <a:srgbClr val="006288"/>
                </a:solidFill>
                <a:latin typeface="Georgia"/>
                <a:ea typeface="Georgia"/>
                <a:cs typeface="Georgia"/>
                <a:sym typeface="Georgia"/>
              </a:defRPr>
            </a:lvl1pPr>
            <a:lvl2pPr marL="762000" indent="-304800" defTabSz="410765">
              <a:spcBef>
                <a:spcPts val="2800"/>
              </a:spcBef>
              <a:buSzPct val="50000"/>
              <a:buBlip>
                <a:blip r:embed="rId6"/>
              </a:buBlip>
              <a:defRPr sz="2400">
                <a:solidFill>
                  <a:srgbClr val="006288"/>
                </a:solidFill>
                <a:latin typeface="Georgia"/>
                <a:ea typeface="Georgia"/>
                <a:cs typeface="Georgia"/>
                <a:sym typeface="Georgia"/>
              </a:defRPr>
            </a:lvl2pPr>
            <a:lvl3pPr defTabSz="410765">
              <a:spcBef>
                <a:spcPts val="2800"/>
              </a:spcBef>
              <a:buSzPct val="50000"/>
              <a:buBlip>
                <a:blip r:embed="rId6"/>
              </a:buBlip>
              <a:defRPr sz="2400">
                <a:solidFill>
                  <a:srgbClr val="006288"/>
                </a:solidFill>
                <a:latin typeface="Georgia"/>
                <a:ea typeface="Georgia"/>
                <a:cs typeface="Georgia"/>
                <a:sym typeface="Georgia"/>
              </a:defRPr>
            </a:lvl3pPr>
            <a:lvl4pPr marL="1676400" indent="-304800" defTabSz="410765">
              <a:spcBef>
                <a:spcPts val="2800"/>
              </a:spcBef>
              <a:buSzPct val="50000"/>
              <a:buBlip>
                <a:blip r:embed="rId6"/>
              </a:buBlip>
              <a:defRPr sz="2400">
                <a:solidFill>
                  <a:srgbClr val="006288"/>
                </a:solidFill>
                <a:latin typeface="Georgia"/>
                <a:ea typeface="Georgia"/>
                <a:cs typeface="Georgia"/>
                <a:sym typeface="Georgia"/>
              </a:defRPr>
            </a:lvl4pPr>
            <a:lvl5pPr marL="2133600" indent="-304800" defTabSz="410765">
              <a:spcBef>
                <a:spcPts val="2800"/>
              </a:spcBef>
              <a:buSzPct val="50000"/>
              <a:buBlip>
                <a:blip r:embed="rId6"/>
              </a:buBlip>
              <a:defRPr sz="2400">
                <a:solidFill>
                  <a:srgbClr val="006288"/>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and photo">
    <p:bg>
      <p:bgPr>
        <a:solidFill>
          <a:srgbClr val="FFFFFF"/>
        </a:solidFill>
        <a:effectLst/>
      </p:bgPr>
    </p:bg>
    <p:spTree>
      <p:nvGrpSpPr>
        <p:cNvPr id="1" name=""/>
        <p:cNvGrpSpPr/>
        <p:nvPr/>
      </p:nvGrpSpPr>
      <p:grpSpPr>
        <a:xfrm>
          <a:off x="0" y="0"/>
          <a:ext cx="0" cy="0"/>
          <a:chOff x="0" y="0"/>
          <a:chExt cx="0" cy="0"/>
        </a:xfrm>
      </p:grpSpPr>
      <p:sp>
        <p:nvSpPr>
          <p:cNvPr id="185"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87"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4" name="plus-line.png" descr="plus-line.png"/>
          <p:cNvPicPr>
            <a:picLocks noChangeAspect="1"/>
          </p:cNvPicPr>
          <p:nvPr/>
        </p:nvPicPr>
        <p:blipFill>
          <a:blip r:embed="rId3"/>
          <a:srcRect l="2812" t="20000" r="57187" b="20000"/>
          <a:stretch>
            <a:fillRect/>
          </a:stretch>
        </p:blipFill>
        <p:spPr>
          <a:xfrm rot="5400000">
            <a:off x="-3027165" y="3321843"/>
            <a:ext cx="6858001" cy="2143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5" name="plus-line.png" descr="plus-line.png"/>
          <p:cNvPicPr>
            <a:picLocks noChangeAspect="1"/>
          </p:cNvPicPr>
          <p:nvPr/>
        </p:nvPicPr>
        <p:blipFill>
          <a:blip r:embed="rId3"/>
          <a:srcRect l="10000" t="20000" r="61874" b="20000"/>
          <a:stretch>
            <a:fillRect/>
          </a:stretch>
        </p:blipFill>
        <p:spPr>
          <a:xfrm rot="5400000">
            <a:off x="6259710" y="3884414"/>
            <a:ext cx="4822033" cy="2143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6" name="plus-line.png" descr="plus-line.png"/>
          <p:cNvPicPr>
            <a:picLocks noChangeAspect="1"/>
          </p:cNvPicPr>
          <p:nvPr/>
        </p:nvPicPr>
        <p:blipFill>
          <a:blip r:embed="rId3"/>
          <a:srcRect l="19114" t="12500" r="27552" b="27500"/>
          <a:stretch>
            <a:fillRect/>
          </a:stretch>
        </p:blipFill>
        <p:spPr>
          <a:xfrm rot="10800000">
            <a:off x="0" y="6340078"/>
            <a:ext cx="9144000" cy="214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97" name="plus-line.png" descr="plus-line.png"/>
          <p:cNvPicPr>
            <a:picLocks noChangeAspect="1"/>
          </p:cNvPicPr>
          <p:nvPr/>
        </p:nvPicPr>
        <p:blipFill>
          <a:blip r:embed="rId3"/>
          <a:srcRect t="18751" r="51795" b="21247"/>
          <a:stretch>
            <a:fillRect/>
          </a:stretch>
        </p:blipFill>
        <p:spPr>
          <a:xfrm rot="10800002">
            <a:off x="495399" y="1388564"/>
            <a:ext cx="8264526" cy="2143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8" name="scrapbook_title_hi.png" descr="scrapbook_title_hi.png"/>
          <p:cNvPicPr>
            <a:picLocks/>
          </p:cNvPicPr>
          <p:nvPr/>
        </p:nvPicPr>
        <p:blipFill>
          <a:blip r:embed="rId4"/>
          <a:stretch>
            <a:fillRect/>
          </a:stretch>
        </p:blipFill>
        <p:spPr>
          <a:xfrm>
            <a:off x="767953" y="214312"/>
            <a:ext cx="7625954" cy="1589485"/>
          </a:xfrm>
          <a:prstGeom prst="rect">
            <a:avLst/>
          </a:prstGeom>
          <a:ln w="12700">
            <a:miter lim="400000"/>
          </a:ln>
        </p:spPr>
      </p:pic>
      <p:sp>
        <p:nvSpPr>
          <p:cNvPr id="199" name="Image"/>
          <p:cNvSpPr>
            <a:spLocks noGrp="1"/>
          </p:cNvSpPr>
          <p:nvPr>
            <p:ph type="pic" sz="half" idx="13"/>
          </p:nvPr>
        </p:nvSpPr>
        <p:spPr>
          <a:xfrm rot="21360000">
            <a:off x="5237680" y="1791069"/>
            <a:ext cx="3330829" cy="4438055"/>
          </a:xfrm>
          <a:prstGeom prst="rect">
            <a:avLst/>
          </a:prstGeom>
          <a:ln w="63500">
            <a:solidFill>
              <a:srgbClr val="FFFFFF"/>
            </a:solidFill>
          </a:ln>
          <a:effectLst>
            <a:outerShdw blurRad="25400" dist="25400" dir="5400000" rotWithShape="0">
              <a:srgbClr val="292929">
                <a:alpha val="69750"/>
              </a:srgbClr>
            </a:outerShdw>
          </a:effectLst>
        </p:spPr>
        <p:txBody>
          <a:bodyPr lIns="91439" rIns="91439">
            <a:noAutofit/>
          </a:bodyPr>
          <a:lstStyle/>
          <a:p>
            <a:endParaRPr/>
          </a:p>
        </p:txBody>
      </p:sp>
      <p:sp>
        <p:nvSpPr>
          <p:cNvPr id="200"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201" name="Body Level One…"/>
          <p:cNvSpPr txBox="1">
            <a:spLocks noGrp="1"/>
          </p:cNvSpPr>
          <p:nvPr>
            <p:ph type="body" sz="half" idx="1"/>
          </p:nvPr>
        </p:nvSpPr>
        <p:spPr>
          <a:xfrm>
            <a:off x="892968" y="2089546"/>
            <a:ext cx="3482579" cy="4107658"/>
          </a:xfrm>
          <a:prstGeom prst="rect">
            <a:avLst/>
          </a:prstGeom>
        </p:spPr>
        <p:txBody>
          <a:bodyPr lIns="35718" tIns="35718" rIns="35718" bIns="35718" anchor="ctr"/>
          <a:lstStyle>
            <a:lvl1pPr marL="236764" indent="-236764" defTabSz="410765">
              <a:spcBef>
                <a:spcPts val="2100"/>
              </a:spcBef>
              <a:buSzPct val="50000"/>
              <a:buBlip>
                <a:blip r:embed="rId5"/>
              </a:buBlip>
              <a:defRPr sz="1800">
                <a:solidFill>
                  <a:srgbClr val="006288"/>
                </a:solidFill>
                <a:latin typeface="Georgia"/>
                <a:ea typeface="Georgia"/>
                <a:cs typeface="Georgia"/>
                <a:sym typeface="Georgia"/>
              </a:defRPr>
            </a:lvl1pPr>
            <a:lvl2pPr marL="605064" indent="-236764" defTabSz="410765">
              <a:spcBef>
                <a:spcPts val="2100"/>
              </a:spcBef>
              <a:buSzPct val="50000"/>
              <a:buBlip>
                <a:blip r:embed="rId5"/>
              </a:buBlip>
              <a:defRPr sz="1800">
                <a:solidFill>
                  <a:srgbClr val="006288"/>
                </a:solidFill>
                <a:latin typeface="Georgia"/>
                <a:ea typeface="Georgia"/>
                <a:cs typeface="Georgia"/>
                <a:sym typeface="Georgia"/>
              </a:defRPr>
            </a:lvl2pPr>
            <a:lvl3pPr marL="973364" indent="-236764" defTabSz="410765">
              <a:spcBef>
                <a:spcPts val="2100"/>
              </a:spcBef>
              <a:buSzPct val="50000"/>
              <a:buBlip>
                <a:blip r:embed="rId5"/>
              </a:buBlip>
              <a:defRPr sz="1800">
                <a:solidFill>
                  <a:srgbClr val="006288"/>
                </a:solidFill>
                <a:latin typeface="Georgia"/>
                <a:ea typeface="Georgia"/>
                <a:cs typeface="Georgia"/>
                <a:sym typeface="Georgia"/>
              </a:defRPr>
            </a:lvl3pPr>
            <a:lvl4pPr marL="1341664" indent="-236764" defTabSz="410765">
              <a:spcBef>
                <a:spcPts val="2100"/>
              </a:spcBef>
              <a:buSzPct val="50000"/>
              <a:buBlip>
                <a:blip r:embed="rId5"/>
              </a:buBlip>
              <a:defRPr sz="1800">
                <a:solidFill>
                  <a:srgbClr val="006288"/>
                </a:solidFill>
                <a:latin typeface="Georgia"/>
                <a:ea typeface="Georgia"/>
                <a:cs typeface="Georgia"/>
                <a:sym typeface="Georgia"/>
              </a:defRPr>
            </a:lvl4pPr>
            <a:lvl5pPr marL="1709964" indent="-236764" defTabSz="410765">
              <a:spcBef>
                <a:spcPts val="2100"/>
              </a:spcBef>
              <a:buSzPct val="50000"/>
              <a:buBlip>
                <a:blip r:embed="rId5"/>
              </a:buBlip>
              <a:defRPr sz="1800">
                <a:solidFill>
                  <a:srgbClr val="006288"/>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9"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210"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211"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12"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20" name="Picture 6" descr="Picture 6"/>
          <p:cNvPicPr>
            <a:picLocks noChangeAspect="1"/>
          </p:cNvPicPr>
          <p:nvPr/>
        </p:nvPicPr>
        <p:blipFill>
          <a:blip r:embed="rId2"/>
          <a:stretch>
            <a:fillRect/>
          </a:stretch>
        </p:blipFill>
        <p:spPr>
          <a:xfrm>
            <a:off x="1523999" y="5638800"/>
            <a:ext cx="5766818" cy="786385"/>
          </a:xfrm>
          <a:prstGeom prst="rect">
            <a:avLst/>
          </a:prstGeom>
          <a:ln w="12700">
            <a:miter lim="400000"/>
          </a:ln>
        </p:spPr>
      </p:pic>
      <p:sp>
        <p:nvSpPr>
          <p:cNvPr id="221" name="Title Text"/>
          <p:cNvSpPr txBox="1">
            <a:spLocks noGrp="1"/>
          </p:cNvSpPr>
          <p:nvPr>
            <p:ph type="title"/>
          </p:nvPr>
        </p:nvSpPr>
        <p:spPr>
          <a:xfrm>
            <a:off x="685799" y="685799"/>
            <a:ext cx="7772401" cy="1143001"/>
          </a:xfrm>
          <a:prstGeom prst="rect">
            <a:avLst/>
          </a:prstGeom>
        </p:spPr>
        <p:txBody>
          <a:bodyPr/>
          <a:lstStyle>
            <a:lvl1pPr>
              <a:defRPr sz="4200"/>
            </a:lvl1pPr>
          </a:lstStyle>
          <a:p>
            <a:r>
              <a:t>Title Text</a:t>
            </a:r>
          </a:p>
        </p:txBody>
      </p:sp>
      <p:sp>
        <p:nvSpPr>
          <p:cNvPr id="222"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23"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
        <p:nvSpPr>
          <p:cNvPr id="224" name="TextBox 18"/>
          <p:cNvSpPr txBox="1"/>
          <p:nvPr/>
        </p:nvSpPr>
        <p:spPr>
          <a:xfrm>
            <a:off x="761999" y="4343400"/>
            <a:ext cx="7620001" cy="967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600">
                <a:solidFill>
                  <a:schemeClr val="accent1"/>
                </a:solidFill>
              </a:defRPr>
            </a:pPr>
            <a:r>
              <a:t>Presented by </a:t>
            </a:r>
          </a:p>
          <a:p>
            <a:pPr algn="ctr">
              <a:defRPr sz="3000">
                <a:solidFill>
                  <a:schemeClr val="accent1"/>
                </a:solidFill>
              </a:defRPr>
            </a:pPr>
            <a:r>
              <a:t>UC Master Gardeners of Placer County</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1" name="TextBox 7"/>
          <p:cNvSpPr txBox="1"/>
          <p:nvPr/>
        </p:nvSpPr>
        <p:spPr>
          <a:xfrm>
            <a:off x="2667000" y="6172200"/>
            <a:ext cx="4191000" cy="37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chemeClr val="accent1"/>
                </a:solidFill>
              </a:defRPr>
            </a:lvl1pPr>
          </a:lstStyle>
          <a:p>
            <a:r>
              <a:t>UC Master Gardeners of Placer County</a:t>
            </a:r>
          </a:p>
        </p:txBody>
      </p:sp>
      <p:pic>
        <p:nvPicPr>
          <p:cNvPr id="232"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233"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
        <p:nvSpPr>
          <p:cNvPr id="234" name="Body Level One…"/>
          <p:cNvSpPr txBox="1">
            <a:spLocks noGrp="1"/>
          </p:cNvSpPr>
          <p:nvPr>
            <p:ph type="body" idx="1"/>
          </p:nvPr>
        </p:nvSpPr>
        <p:spPr>
          <a:xfrm>
            <a:off x="457199" y="1600200"/>
            <a:ext cx="8229601" cy="4038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235"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42" name="TextBox 7"/>
          <p:cNvSpPr txBox="1"/>
          <p:nvPr/>
        </p:nvSpPr>
        <p:spPr>
          <a:xfrm>
            <a:off x="2667000" y="6172200"/>
            <a:ext cx="4191000" cy="37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chemeClr val="accent1"/>
                </a:solidFill>
              </a:defRPr>
            </a:lvl1pPr>
          </a:lstStyle>
          <a:p>
            <a:r>
              <a:t>UC Master Gardeners of Placer County</a:t>
            </a:r>
          </a:p>
        </p:txBody>
      </p:sp>
      <p:pic>
        <p:nvPicPr>
          <p:cNvPr id="243"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244" name="Title Text"/>
          <p:cNvSpPr txBox="1">
            <a:spLocks noGrp="1"/>
          </p:cNvSpPr>
          <p:nvPr>
            <p:ph type="title"/>
          </p:nvPr>
        </p:nvSpPr>
        <p:spPr>
          <a:xfrm>
            <a:off x="1792288" y="4800599"/>
            <a:ext cx="5486401" cy="566739"/>
          </a:xfrm>
          <a:prstGeom prst="rect">
            <a:avLst/>
          </a:prstGeom>
          <a:noFill/>
        </p:spPr>
        <p:txBody>
          <a:bodyPr anchor="b"/>
          <a:lstStyle>
            <a:lvl1pPr>
              <a:defRPr sz="1800" b="1"/>
            </a:lvl1pPr>
          </a:lstStyle>
          <a:p>
            <a:r>
              <a:t>Title Text</a:t>
            </a:r>
          </a:p>
        </p:txBody>
      </p:sp>
      <p:sp>
        <p:nvSpPr>
          <p:cNvPr id="245" name="Picture Placeholder 2"/>
          <p:cNvSpPr>
            <a:spLocks noGrp="1"/>
          </p:cNvSpPr>
          <p:nvPr>
            <p:ph type="pic" sz="half" idx="13"/>
          </p:nvPr>
        </p:nvSpPr>
        <p:spPr>
          <a:xfrm>
            <a:off x="1792288" y="612774"/>
            <a:ext cx="5486401" cy="4114801"/>
          </a:xfrm>
          <a:prstGeom prst="rect">
            <a:avLst/>
          </a:prstGeom>
        </p:spPr>
        <p:txBody>
          <a:bodyPr lIns="91439" rIns="91439">
            <a:noAutofit/>
          </a:bodyPr>
          <a:lstStyle/>
          <a:p>
            <a:endParaRPr/>
          </a:p>
        </p:txBody>
      </p:sp>
      <p:sp>
        <p:nvSpPr>
          <p:cNvPr id="246"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200"/>
            </a:lvl1pPr>
            <a:lvl2pPr marL="0" indent="457200">
              <a:spcBef>
                <a:spcPts val="300"/>
              </a:spcBef>
              <a:buSzTx/>
              <a:buNone/>
              <a:defRPr sz="1200"/>
            </a:lvl2pPr>
            <a:lvl3pPr marL="0" indent="914400">
              <a:spcBef>
                <a:spcPts val="300"/>
              </a:spcBef>
              <a:buSzTx/>
              <a:buNone/>
              <a:defRPr sz="1200"/>
            </a:lvl3pPr>
            <a:lvl4pPr marL="0" indent="1371600">
              <a:spcBef>
                <a:spcPts val="300"/>
              </a:spcBef>
              <a:buSzTx/>
              <a:buNone/>
              <a:defRPr sz="1200"/>
            </a:lvl4pPr>
            <a:lvl5pPr marL="0" indent="1828800">
              <a:spcBef>
                <a:spcPts val="300"/>
              </a:spcBef>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254" name="Body Level One…"/>
          <p:cNvSpPr txBox="1">
            <a:spLocks noGrp="1"/>
          </p:cNvSpPr>
          <p:nvPr>
            <p:ph type="body" sz="half" idx="1"/>
          </p:nvPr>
        </p:nvSpPr>
        <p:spPr>
          <a:xfrm>
            <a:off x="457199" y="1600200"/>
            <a:ext cx="4724401" cy="4419600"/>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255"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56" name="Picture Placeholder 9"/>
          <p:cNvSpPr>
            <a:spLocks noGrp="1"/>
          </p:cNvSpPr>
          <p:nvPr>
            <p:ph type="pic" sz="quarter" idx="13"/>
          </p:nvPr>
        </p:nvSpPr>
        <p:spPr>
          <a:xfrm>
            <a:off x="5486400" y="1600200"/>
            <a:ext cx="2743201" cy="2514600"/>
          </a:xfrm>
          <a:prstGeom prst="rect">
            <a:avLst/>
          </a:prstGeom>
        </p:spPr>
        <p:txBody>
          <a:bodyPr lIns="91439" rIns="91439">
            <a:noAutofit/>
          </a:bodyPr>
          <a:lstStyle/>
          <a:p>
            <a:endParaRPr/>
          </a:p>
        </p:txBody>
      </p:sp>
      <p:sp>
        <p:nvSpPr>
          <p:cNvPr id="257"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264"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66"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524000" y="56388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54"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55"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56"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6"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77"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78"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87"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88"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89"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90"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209800" y="6096000"/>
            <a:ext cx="546653" cy="502920"/>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5"/>
          <a:stretch>
            <a:fillRect/>
          </a:stretch>
        </p:blipFill>
        <p:spPr>
          <a:xfrm>
            <a:off x="1524000" y="56388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t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mamba.bio.uci.edu/~pjbryant/biodiv/lepidopt/pieridae/dogfacm.htm"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38.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5" Type="http://schemas.openxmlformats.org/officeDocument/2006/relationships/image" Target="../media/image60.tif"/><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butterfly.ucdavis.edu/doc/garden"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hyperlink" Target="http://pcmg.ucanr.org" TargetMode="External"/><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Number Placeholder 5"/>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76" name="Title 14"/>
          <p:cNvSpPr txBox="1">
            <a:spLocks noGrp="1"/>
          </p:cNvSpPr>
          <p:nvPr>
            <p:ph type="title"/>
          </p:nvPr>
        </p:nvSpPr>
        <p:spPr>
          <a:xfrm>
            <a:off x="685800" y="435175"/>
            <a:ext cx="7772400" cy="1143001"/>
          </a:xfrm>
          <a:prstGeom prst="rect">
            <a:avLst/>
          </a:prstGeom>
        </p:spPr>
        <p:txBody>
          <a:bodyPr/>
          <a:lstStyle>
            <a:lvl1pPr>
              <a:defRPr b="1"/>
            </a:lvl1pPr>
          </a:lstStyle>
          <a:p>
            <a:r>
              <a:t>Jewels in the Garden</a:t>
            </a:r>
          </a:p>
        </p:txBody>
      </p:sp>
      <p:pic>
        <p:nvPicPr>
          <p:cNvPr id="277" name="aHR0cDovL3d3dy5saXZlc2NpZW5jZS5jb20vaW1hZ2VzL2kvMDAwLzA1Ni80NDEvb3JpZ2luYWwvYmlyZC1iZWUuanBn.jpeg" descr="aHR0cDovL3d3dy5saXZlc2NpZW5jZS5jb20vaW1hZ2VzL2kvMDAwLzA1Ni80NDEvb3JpZ2luYWwvYmlyZC1iZWUuanBn.jpeg"/>
          <p:cNvPicPr>
            <a:picLocks noChangeAspect="1"/>
          </p:cNvPicPr>
          <p:nvPr/>
        </p:nvPicPr>
        <p:blipFill>
          <a:blip r:embed="rId3"/>
          <a:stretch>
            <a:fillRect/>
          </a:stretch>
        </p:blipFill>
        <p:spPr>
          <a:xfrm rot="445746">
            <a:off x="1177292" y="2266608"/>
            <a:ext cx="2891682" cy="1927789"/>
          </a:xfrm>
          <a:prstGeom prst="rect">
            <a:avLst/>
          </a:prstGeom>
          <a:ln w="63500">
            <a:solidFill>
              <a:srgbClr val="FFFFFF"/>
            </a:solidFill>
            <a:miter lim="400000"/>
          </a:ln>
          <a:effectLst>
            <a:outerShdw blurRad="25400" dist="25400" dir="5400000" rotWithShape="0">
              <a:srgbClr val="292929">
                <a:alpha val="69750"/>
              </a:srgbClr>
            </a:outerShdw>
          </a:effectLst>
        </p:spPr>
      </p:pic>
      <p:pic>
        <p:nvPicPr>
          <p:cNvPr id="278" name="image8.png" descr="image8.png"/>
          <p:cNvPicPr>
            <a:picLocks noChangeAspect="1"/>
          </p:cNvPicPr>
          <p:nvPr/>
        </p:nvPicPr>
        <p:blipFill>
          <a:blip r:embed="rId4"/>
          <a:stretch>
            <a:fillRect/>
          </a:stretch>
        </p:blipFill>
        <p:spPr>
          <a:xfrm rot="20353407">
            <a:off x="5267067" y="2081318"/>
            <a:ext cx="2062761" cy="1946675"/>
          </a:xfrm>
          <a:prstGeom prst="rect">
            <a:avLst/>
          </a:prstGeom>
          <a:ln w="63500">
            <a:solidFill>
              <a:srgbClr val="FFFFFF"/>
            </a:solidFill>
            <a:miter lim="400000"/>
          </a:ln>
          <a:effectLst>
            <a:outerShdw blurRad="25400" dist="25400" dir="5400000" rotWithShape="0">
              <a:srgbClr val="292929">
                <a:alpha val="6975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24" name="Provide a Healthy Habitat"/>
          <p:cNvSpPr txBox="1">
            <a:spLocks noGrp="1"/>
          </p:cNvSpPr>
          <p:nvPr>
            <p:ph type="title" idx="4294967295"/>
          </p:nvPr>
        </p:nvSpPr>
        <p:spPr>
          <a:xfrm>
            <a:off x="457199" y="97967"/>
            <a:ext cx="8229601" cy="1143001"/>
          </a:xfrm>
          <a:prstGeom prst="rect">
            <a:avLst/>
          </a:prstGeom>
          <a:noFill/>
        </p:spPr>
        <p:txBody>
          <a:bodyPr/>
          <a:lstStyle>
            <a:lvl1pPr>
              <a:defRPr sz="4800"/>
            </a:lvl1pPr>
          </a:lstStyle>
          <a:p>
            <a:r>
              <a:t>Provide a Healthy Habitat</a:t>
            </a:r>
          </a:p>
        </p:txBody>
      </p:sp>
      <p:sp>
        <p:nvSpPr>
          <p:cNvPr id="325" name="Text Placeholder 1"/>
          <p:cNvSpPr txBox="1">
            <a:spLocks noGrp="1"/>
          </p:cNvSpPr>
          <p:nvPr>
            <p:ph type="body" sz="quarter" idx="1"/>
          </p:nvPr>
        </p:nvSpPr>
        <p:spPr>
          <a:xfrm>
            <a:off x="705538" y="3372689"/>
            <a:ext cx="4418036" cy="2272104"/>
          </a:xfrm>
          <a:prstGeom prst="rect">
            <a:avLst/>
          </a:prstGeom>
          <a:solidFill>
            <a:srgbClr val="DCE89A"/>
          </a:solidFill>
        </p:spPr>
        <p:txBody>
          <a:bodyPr lIns="50800" tIns="50800" rIns="50800" bIns="50800" anchor="ctr">
            <a:normAutofit fontScale="92500"/>
          </a:bodyPr>
          <a:lstStyle/>
          <a:p>
            <a:pPr marL="685800" indent="-685800" defTabSz="578358">
              <a:spcBef>
                <a:spcPts val="2900"/>
              </a:spcBef>
              <a:buSzPct val="50000"/>
              <a:buFont typeface="Wingdings" pitchFamily="2" charset="2"/>
              <a:buChar char="v"/>
              <a:defRPr sz="4752" b="1">
                <a:solidFill>
                  <a:srgbClr val="006288"/>
                </a:solidFill>
              </a:defRPr>
            </a:pPr>
            <a:r>
              <a:rPr dirty="0"/>
              <a:t>Adult food</a:t>
            </a:r>
          </a:p>
          <a:p>
            <a:pPr marL="685800" indent="-685800" defTabSz="578358">
              <a:spcBef>
                <a:spcPts val="2900"/>
              </a:spcBef>
              <a:buSzPct val="50000"/>
              <a:buFont typeface="Wingdings" pitchFamily="2" charset="2"/>
              <a:buChar char="v"/>
              <a:defRPr sz="4752" b="1">
                <a:solidFill>
                  <a:srgbClr val="006288"/>
                </a:solidFill>
              </a:defRPr>
            </a:pPr>
            <a:r>
              <a:rPr dirty="0"/>
              <a:t>Food for Young</a:t>
            </a:r>
          </a:p>
        </p:txBody>
      </p:sp>
      <p:sp>
        <p:nvSpPr>
          <p:cNvPr id="326" name="Food"/>
          <p:cNvSpPr txBox="1"/>
          <p:nvPr/>
        </p:nvSpPr>
        <p:spPr>
          <a:xfrm>
            <a:off x="1691770" y="1991718"/>
            <a:ext cx="1773611"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57797" defTabSz="1300480">
              <a:spcBef>
                <a:spcPts val="900"/>
              </a:spcBef>
              <a:buClr>
                <a:srgbClr val="396A01"/>
              </a:buClr>
              <a:buFont typeface="Wingdings"/>
              <a:defRPr sz="6800" b="1">
                <a:uFill>
                  <a:solidFill>
                    <a:srgbClr val="945200"/>
                  </a:solidFill>
                </a:uFill>
              </a:defRPr>
            </a:pPr>
            <a:r>
              <a:rPr sz="5600" u="sng"/>
              <a:t>Food</a:t>
            </a:r>
            <a:r>
              <a:t> </a:t>
            </a:r>
          </a:p>
        </p:txBody>
      </p:sp>
      <p:pic>
        <p:nvPicPr>
          <p:cNvPr id="327" name="Image" descr="Image"/>
          <p:cNvPicPr>
            <a:picLocks noChangeAspect="1"/>
          </p:cNvPicPr>
          <p:nvPr/>
        </p:nvPicPr>
        <p:blipFill>
          <a:blip r:embed="rId3"/>
          <a:stretch>
            <a:fillRect/>
          </a:stretch>
        </p:blipFill>
        <p:spPr>
          <a:xfrm>
            <a:off x="5500814" y="2158935"/>
            <a:ext cx="3084298" cy="385153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32" name="Safe Access…"/>
          <p:cNvSpPr txBox="1"/>
          <p:nvPr/>
        </p:nvSpPr>
        <p:spPr>
          <a:xfrm>
            <a:off x="1014722" y="1816252"/>
            <a:ext cx="3983950" cy="1393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7" tIns="35717" rIns="35717" bIns="35717" anchor="ctr">
            <a:spAutoFit/>
          </a:bodyPr>
          <a:lstStyle/>
          <a:p>
            <a:pPr marR="37792" lvl="1" indent="212597" defTabSz="850391">
              <a:lnSpc>
                <a:spcPct val="90000"/>
              </a:lnSpc>
              <a:spcBef>
                <a:spcPts val="1100"/>
              </a:spcBef>
              <a:defRPr sz="4000" b="1">
                <a:solidFill>
                  <a:srgbClr val="174F86"/>
                </a:solidFill>
                <a:uFill>
                  <a:solidFill>
                    <a:srgbClr val="945200"/>
                  </a:solidFill>
                </a:uFill>
              </a:defRPr>
            </a:pPr>
            <a:r>
              <a:t>Shallow water or</a:t>
            </a:r>
          </a:p>
          <a:p>
            <a:pPr marR="37792" lvl="1" indent="212597" defTabSz="850391">
              <a:lnSpc>
                <a:spcPct val="90000"/>
              </a:lnSpc>
              <a:spcBef>
                <a:spcPts val="1100"/>
              </a:spcBef>
              <a:defRPr sz="4000" b="1">
                <a:solidFill>
                  <a:srgbClr val="174F86"/>
                </a:solidFill>
                <a:uFill>
                  <a:solidFill>
                    <a:srgbClr val="945200"/>
                  </a:solidFill>
                </a:uFill>
              </a:defRPr>
            </a:pPr>
            <a:r>
              <a:t>Landing spots</a:t>
            </a:r>
          </a:p>
        </p:txBody>
      </p:sp>
      <p:pic>
        <p:nvPicPr>
          <p:cNvPr id="333" name="Unknown.jpeg" descr="Unknown.jpeg"/>
          <p:cNvPicPr>
            <a:picLocks noChangeAspect="1"/>
          </p:cNvPicPr>
          <p:nvPr/>
        </p:nvPicPr>
        <p:blipFill>
          <a:blip r:embed="rId3"/>
          <a:stretch>
            <a:fillRect/>
          </a:stretch>
        </p:blipFill>
        <p:spPr>
          <a:xfrm>
            <a:off x="5187015" y="1816252"/>
            <a:ext cx="2987534" cy="1998933"/>
          </a:xfrm>
          <a:prstGeom prst="rect">
            <a:avLst/>
          </a:prstGeom>
          <a:ln w="12700">
            <a:miter lim="400000"/>
          </a:ln>
        </p:spPr>
      </p:pic>
      <p:pic>
        <p:nvPicPr>
          <p:cNvPr id="334" name="Image" descr="Image"/>
          <p:cNvPicPr>
            <a:picLocks noChangeAspect="1"/>
          </p:cNvPicPr>
          <p:nvPr/>
        </p:nvPicPr>
        <p:blipFill>
          <a:blip r:embed="rId4"/>
          <a:stretch>
            <a:fillRect/>
          </a:stretch>
        </p:blipFill>
        <p:spPr>
          <a:xfrm>
            <a:off x="5649531" y="4448630"/>
            <a:ext cx="2495853" cy="1694154"/>
          </a:xfrm>
          <a:prstGeom prst="rect">
            <a:avLst/>
          </a:prstGeom>
          <a:ln w="12700">
            <a:miter lim="400000"/>
          </a:ln>
        </p:spPr>
      </p:pic>
      <p:sp>
        <p:nvSpPr>
          <p:cNvPr id="335" name="Damp sand or mud =…"/>
          <p:cNvSpPr txBox="1"/>
          <p:nvPr/>
        </p:nvSpPr>
        <p:spPr>
          <a:xfrm>
            <a:off x="1128930" y="5049488"/>
            <a:ext cx="4147526" cy="1230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37792" lvl="1" indent="212597" defTabSz="850391">
              <a:lnSpc>
                <a:spcPct val="90000"/>
              </a:lnSpc>
              <a:spcBef>
                <a:spcPts val="1100"/>
              </a:spcBef>
              <a:defRPr sz="3400" b="1">
                <a:solidFill>
                  <a:srgbClr val="945200"/>
                </a:solidFill>
                <a:uFill>
                  <a:solidFill>
                    <a:srgbClr val="945200"/>
                  </a:solidFill>
                </a:uFill>
              </a:defRPr>
            </a:pPr>
            <a:r>
              <a:t>Damp sand or mud =</a:t>
            </a:r>
          </a:p>
          <a:p>
            <a:pPr marR="37792" lvl="7" indent="212597" defTabSz="850391">
              <a:lnSpc>
                <a:spcPct val="90000"/>
              </a:lnSpc>
              <a:spcBef>
                <a:spcPts val="1100"/>
              </a:spcBef>
              <a:defRPr sz="3400" b="1">
                <a:solidFill>
                  <a:srgbClr val="945200"/>
                </a:solidFill>
                <a:uFill>
                  <a:solidFill>
                    <a:srgbClr val="945200"/>
                  </a:solidFill>
                </a:uFill>
              </a:defRPr>
            </a:pPr>
            <a:r>
              <a:t>Minerals for health</a:t>
            </a:r>
          </a:p>
        </p:txBody>
      </p:sp>
      <p:sp>
        <p:nvSpPr>
          <p:cNvPr id="336" name="Water"/>
          <p:cNvSpPr/>
          <p:nvPr/>
        </p:nvSpPr>
        <p:spPr>
          <a:xfrm>
            <a:off x="1959941" y="509707"/>
            <a:ext cx="5224118" cy="673101"/>
          </a:xfrm>
          <a:prstGeom prst="rect">
            <a:avLst/>
          </a:prstGeom>
          <a:gradFill>
            <a:gsLst>
              <a:gs pos="0">
                <a:schemeClr val="accent1">
                  <a:lumOff val="23725"/>
                </a:schemeClr>
              </a:gs>
              <a:gs pos="100000">
                <a:schemeClr val="accent1">
                  <a:lumOff val="11862"/>
                </a:scheme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R="40639" algn="ctr">
              <a:lnSpc>
                <a:spcPct val="90000"/>
              </a:lnSpc>
              <a:spcBef>
                <a:spcPts val="1200"/>
              </a:spcBef>
              <a:defRPr sz="4000" b="1">
                <a:solidFill>
                  <a:schemeClr val="accent1">
                    <a:satOff val="-4409"/>
                    <a:lumOff val="-10509"/>
                  </a:schemeClr>
                </a:solidFill>
                <a:uFill>
                  <a:solidFill>
                    <a:srgbClr val="945200"/>
                  </a:solidFill>
                </a:uFill>
                <a:latin typeface="Marker Felt"/>
                <a:ea typeface="Marker Felt"/>
                <a:cs typeface="Marker Felt"/>
                <a:sym typeface="Marker Felt"/>
              </a:defRPr>
            </a:lvl1pPr>
          </a:lstStyle>
          <a:p>
            <a:r>
              <a:t>Safe Access to Water</a:t>
            </a:r>
          </a:p>
        </p:txBody>
      </p:sp>
      <p:sp>
        <p:nvSpPr>
          <p:cNvPr id="337" name="NOT clean water!"/>
          <p:cNvSpPr txBox="1"/>
          <p:nvPr/>
        </p:nvSpPr>
        <p:spPr>
          <a:xfrm>
            <a:off x="808532" y="3533461"/>
            <a:ext cx="3972204" cy="713741"/>
          </a:xfrm>
          <a:prstGeom prst="rect">
            <a:avLst/>
          </a:prstGeom>
          <a:solidFill>
            <a:schemeClr val="accent6">
              <a:lumOff val="2333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R="37792" lvl="1" indent="212597" defTabSz="850391">
              <a:lnSpc>
                <a:spcPct val="90000"/>
              </a:lnSpc>
              <a:spcBef>
                <a:spcPts val="1100"/>
              </a:spcBef>
              <a:defRPr sz="4000" b="1">
                <a:solidFill>
                  <a:srgbClr val="174F86"/>
                </a:solidFill>
                <a:uFill>
                  <a:solidFill>
                    <a:srgbClr val="945200"/>
                  </a:solidFill>
                </a:uFill>
              </a:defRPr>
            </a:pPr>
            <a:r>
              <a:t>NOT clean water!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342" name="Provide a Healthy Habitat"/>
          <p:cNvSpPr txBox="1">
            <a:spLocks noGrp="1"/>
          </p:cNvSpPr>
          <p:nvPr>
            <p:ph type="title" idx="4294967295"/>
          </p:nvPr>
        </p:nvSpPr>
        <p:spPr>
          <a:xfrm>
            <a:off x="457199" y="81906"/>
            <a:ext cx="8229601" cy="1143001"/>
          </a:xfrm>
          <a:prstGeom prst="rect">
            <a:avLst/>
          </a:prstGeom>
          <a:noFill/>
        </p:spPr>
        <p:txBody>
          <a:bodyPr/>
          <a:lstStyle>
            <a:lvl1pPr>
              <a:defRPr sz="4800"/>
            </a:lvl1pPr>
          </a:lstStyle>
          <a:p>
            <a:r>
              <a:t>Provide a Healthy Habitat</a:t>
            </a:r>
          </a:p>
        </p:txBody>
      </p:sp>
      <p:sp>
        <p:nvSpPr>
          <p:cNvPr id="343" name="Perching sites to…"/>
          <p:cNvSpPr txBox="1"/>
          <p:nvPr/>
        </p:nvSpPr>
        <p:spPr>
          <a:xfrm>
            <a:off x="753921" y="2475863"/>
            <a:ext cx="4647304" cy="2219961"/>
          </a:xfrm>
          <a:prstGeom prst="rect">
            <a:avLst/>
          </a:prstGeom>
          <a:solidFill>
            <a:srgbClr val="DCE89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40639">
              <a:lnSpc>
                <a:spcPct val="90000"/>
              </a:lnSpc>
              <a:spcBef>
                <a:spcPts val="1200"/>
              </a:spcBef>
              <a:defRPr sz="4200" b="1">
                <a:solidFill>
                  <a:schemeClr val="accent1">
                    <a:satOff val="-4409"/>
                    <a:lumOff val="-10509"/>
                  </a:schemeClr>
                </a:solidFill>
                <a:uFill>
                  <a:solidFill>
                    <a:srgbClr val="945200"/>
                  </a:solidFill>
                </a:uFill>
              </a:defRPr>
            </a:pPr>
            <a:r>
              <a:t>Perching sites to</a:t>
            </a:r>
          </a:p>
          <a:p>
            <a:pPr marL="459316" marR="40639" indent="-459316">
              <a:lnSpc>
                <a:spcPct val="90000"/>
              </a:lnSpc>
              <a:spcBef>
                <a:spcPts val="1200"/>
              </a:spcBef>
              <a:buSzPct val="50000"/>
              <a:buBlip>
                <a:blip r:embed="rId3"/>
              </a:buBlip>
              <a:defRPr sz="4200" b="1">
                <a:solidFill>
                  <a:schemeClr val="accent1">
                    <a:satOff val="-4409"/>
                    <a:lumOff val="-10509"/>
                  </a:schemeClr>
                </a:solidFill>
                <a:uFill>
                  <a:solidFill>
                    <a:srgbClr val="945200"/>
                  </a:solidFill>
                </a:uFill>
              </a:defRPr>
            </a:pPr>
            <a:r>
              <a:t>defend territory</a:t>
            </a:r>
          </a:p>
          <a:p>
            <a:pPr marL="459316" marR="40639" indent="-459316">
              <a:lnSpc>
                <a:spcPct val="90000"/>
              </a:lnSpc>
              <a:spcBef>
                <a:spcPts val="1200"/>
              </a:spcBef>
              <a:buSzPct val="50000"/>
              <a:buBlip>
                <a:blip r:embed="rId3"/>
              </a:buBlip>
              <a:defRPr sz="4200" b="1">
                <a:solidFill>
                  <a:schemeClr val="accent1">
                    <a:satOff val="-4409"/>
                    <a:lumOff val="-10509"/>
                  </a:schemeClr>
                </a:solidFill>
                <a:uFill>
                  <a:solidFill>
                    <a:srgbClr val="945200"/>
                  </a:solidFill>
                </a:uFill>
              </a:defRPr>
            </a:pPr>
            <a:r>
              <a:t> watch for females</a:t>
            </a:r>
          </a:p>
        </p:txBody>
      </p:sp>
      <p:sp>
        <p:nvSpPr>
          <p:cNvPr id="344" name="Layers of trees and shrubs for windbreaks and shade…"/>
          <p:cNvSpPr txBox="1"/>
          <p:nvPr/>
        </p:nvSpPr>
        <p:spPr>
          <a:xfrm>
            <a:off x="317416" y="5196254"/>
            <a:ext cx="8646467" cy="1206501"/>
          </a:xfrm>
          <a:prstGeom prst="rect">
            <a:avLst/>
          </a:prstGeom>
          <a:solidFill>
            <a:srgbClr val="C3CD8B"/>
          </a:solidFill>
          <a:ln w="127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40639" algn="ctr">
              <a:spcBef>
                <a:spcPts val="1200"/>
              </a:spcBef>
              <a:defRPr sz="3000" b="1">
                <a:uFill>
                  <a:solidFill>
                    <a:srgbClr val="945200"/>
                  </a:solidFill>
                </a:uFill>
              </a:defRPr>
            </a:pPr>
            <a:r>
              <a:t>Layers of trees and shrubs for windbreaks and shade</a:t>
            </a:r>
          </a:p>
          <a:p>
            <a:pPr marR="40639" algn="ctr">
              <a:lnSpc>
                <a:spcPct val="90000"/>
              </a:lnSpc>
              <a:spcBef>
                <a:spcPts val="1200"/>
              </a:spcBef>
              <a:defRPr sz="3000" b="1">
                <a:uFill>
                  <a:solidFill>
                    <a:srgbClr val="945200"/>
                  </a:solidFill>
                </a:uFill>
              </a:defRPr>
            </a:pPr>
            <a:r>
              <a:t>Think 4-D</a:t>
            </a:r>
          </a:p>
        </p:txBody>
      </p:sp>
      <p:sp>
        <p:nvSpPr>
          <p:cNvPr id="345" name="Shelter"/>
          <p:cNvSpPr txBox="1"/>
          <p:nvPr/>
        </p:nvSpPr>
        <p:spPr>
          <a:xfrm>
            <a:off x="2346869" y="1346115"/>
            <a:ext cx="221352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5" indent="0" algn="ctr" defTabSz="584200">
              <a:lnSpc>
                <a:spcPct val="120000"/>
              </a:lnSpc>
              <a:defRPr sz="5600" b="1" u="sng"/>
            </a:pPr>
            <a:r>
              <a:t>Shelter</a:t>
            </a:r>
          </a:p>
        </p:txBody>
      </p:sp>
      <p:pic>
        <p:nvPicPr>
          <p:cNvPr id="346" name="Screen Shot 2018-05-14 at 5.12.01 PM.png" descr="Screen Shot 2018-05-14 at 5.12.01 PM.png"/>
          <p:cNvPicPr>
            <a:picLocks noChangeAspect="1"/>
          </p:cNvPicPr>
          <p:nvPr/>
        </p:nvPicPr>
        <p:blipFill>
          <a:blip r:embed="rId4"/>
          <a:stretch>
            <a:fillRect/>
          </a:stretch>
        </p:blipFill>
        <p:spPr>
          <a:xfrm>
            <a:off x="6180312" y="1876953"/>
            <a:ext cx="1902494" cy="280232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51" name="Provide a Healthy Habitat"/>
          <p:cNvSpPr txBox="1">
            <a:spLocks noGrp="1"/>
          </p:cNvSpPr>
          <p:nvPr>
            <p:ph type="title" idx="4294967295"/>
          </p:nvPr>
        </p:nvSpPr>
        <p:spPr>
          <a:xfrm>
            <a:off x="457199" y="274637"/>
            <a:ext cx="8229601" cy="1143001"/>
          </a:xfrm>
          <a:prstGeom prst="rect">
            <a:avLst/>
          </a:prstGeom>
          <a:noFill/>
        </p:spPr>
        <p:txBody>
          <a:bodyPr/>
          <a:lstStyle>
            <a:lvl1pPr>
              <a:defRPr sz="4800"/>
            </a:lvl1pPr>
          </a:lstStyle>
          <a:p>
            <a:r>
              <a:t>Provide a Healthy Habitat</a:t>
            </a:r>
          </a:p>
        </p:txBody>
      </p:sp>
      <p:sp>
        <p:nvSpPr>
          <p:cNvPr id="352" name="Space"/>
          <p:cNvSpPr txBox="1"/>
          <p:nvPr/>
        </p:nvSpPr>
        <p:spPr>
          <a:xfrm>
            <a:off x="1180268" y="1614127"/>
            <a:ext cx="183882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5" indent="0" algn="ctr" defTabSz="584200">
              <a:lnSpc>
                <a:spcPct val="120000"/>
              </a:lnSpc>
              <a:defRPr sz="5600" b="1" u="sng"/>
            </a:pPr>
            <a:r>
              <a:t>Space</a:t>
            </a:r>
          </a:p>
        </p:txBody>
      </p:sp>
      <p:pic>
        <p:nvPicPr>
          <p:cNvPr id="353" name="pollinator_plot_760.jpg" descr="pollinator_plot_760.jpg"/>
          <p:cNvPicPr>
            <a:picLocks noChangeAspect="1"/>
          </p:cNvPicPr>
          <p:nvPr/>
        </p:nvPicPr>
        <p:blipFill>
          <a:blip r:embed="rId3"/>
          <a:stretch>
            <a:fillRect/>
          </a:stretch>
        </p:blipFill>
        <p:spPr>
          <a:xfrm>
            <a:off x="4531438" y="3228037"/>
            <a:ext cx="4101436" cy="2746883"/>
          </a:xfrm>
          <a:prstGeom prst="rect">
            <a:avLst/>
          </a:prstGeom>
          <a:ln w="12700">
            <a:miter lim="400000"/>
          </a:ln>
        </p:spPr>
      </p:pic>
      <p:sp>
        <p:nvSpPr>
          <p:cNvPr id="354" name="Leave a portion…"/>
          <p:cNvSpPr txBox="1"/>
          <p:nvPr/>
        </p:nvSpPr>
        <p:spPr>
          <a:xfrm>
            <a:off x="566893" y="2852016"/>
            <a:ext cx="3656671" cy="314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40639">
              <a:spcBef>
                <a:spcPts val="1200"/>
              </a:spcBef>
              <a:defRPr sz="4200" b="1">
                <a:solidFill>
                  <a:schemeClr val="accent1">
                    <a:satOff val="-4409"/>
                    <a:lumOff val="-10509"/>
                  </a:schemeClr>
                </a:solidFill>
                <a:uFill>
                  <a:solidFill>
                    <a:srgbClr val="945200"/>
                  </a:solidFill>
                </a:uFill>
              </a:defRPr>
            </a:pPr>
            <a:r>
              <a:t>Leave a portion</a:t>
            </a:r>
          </a:p>
          <a:p>
            <a:pPr marR="40639">
              <a:spcBef>
                <a:spcPts val="1200"/>
              </a:spcBef>
              <a:defRPr sz="4200" b="1">
                <a:solidFill>
                  <a:schemeClr val="accent1">
                    <a:satOff val="-4409"/>
                    <a:lumOff val="-10509"/>
                  </a:schemeClr>
                </a:solidFill>
                <a:uFill>
                  <a:solidFill>
                    <a:srgbClr val="945200"/>
                  </a:solidFill>
                </a:uFill>
              </a:defRPr>
            </a:pPr>
            <a:r>
              <a:t>of your yard</a:t>
            </a:r>
          </a:p>
          <a:p>
            <a:pPr marR="40639">
              <a:spcBef>
                <a:spcPts val="1200"/>
              </a:spcBef>
              <a:defRPr sz="4200" b="1">
                <a:solidFill>
                  <a:schemeClr val="accent1">
                    <a:satOff val="-4409"/>
                    <a:lumOff val="-10509"/>
                  </a:schemeClr>
                </a:solidFill>
                <a:uFill>
                  <a:solidFill>
                    <a:srgbClr val="945200"/>
                  </a:solidFill>
                </a:uFill>
              </a:defRPr>
            </a:pPr>
            <a:r>
              <a:t>or property </a:t>
            </a:r>
          </a:p>
          <a:p>
            <a:pPr marR="40639">
              <a:spcBef>
                <a:spcPts val="1200"/>
              </a:spcBef>
              <a:defRPr sz="4200" b="1">
                <a:solidFill>
                  <a:schemeClr val="accent1">
                    <a:satOff val="-4409"/>
                    <a:lumOff val="-10509"/>
                  </a:schemeClr>
                </a:solidFill>
                <a:uFill>
                  <a:solidFill>
                    <a:srgbClr val="945200"/>
                  </a:solidFill>
                </a:uFill>
              </a:defRPr>
            </a:pPr>
            <a:r>
              <a:t>“wild.”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59" name="How Can I Attract Pollinators?"/>
          <p:cNvSpPr txBox="1">
            <a:spLocks noGrp="1"/>
          </p:cNvSpPr>
          <p:nvPr>
            <p:ph type="title" idx="4294967295"/>
          </p:nvPr>
        </p:nvSpPr>
        <p:spPr>
          <a:xfrm>
            <a:off x="457199" y="274637"/>
            <a:ext cx="8229601" cy="1143001"/>
          </a:xfrm>
          <a:prstGeom prst="rect">
            <a:avLst/>
          </a:prstGeom>
          <a:noFill/>
        </p:spPr>
        <p:txBody>
          <a:bodyPr/>
          <a:lstStyle>
            <a:lvl1pPr>
              <a:defRPr sz="5000"/>
            </a:lvl1pPr>
          </a:lstStyle>
          <a:p>
            <a:r>
              <a:t>How Can I Attract Pollinators?</a:t>
            </a:r>
          </a:p>
        </p:txBody>
      </p:sp>
      <p:pic>
        <p:nvPicPr>
          <p:cNvPr id="360" name="Image" descr="Image"/>
          <p:cNvPicPr>
            <a:picLocks noChangeAspect="1"/>
          </p:cNvPicPr>
          <p:nvPr/>
        </p:nvPicPr>
        <p:blipFill>
          <a:blip r:embed="rId3"/>
          <a:stretch>
            <a:fillRect/>
          </a:stretch>
        </p:blipFill>
        <p:spPr>
          <a:xfrm>
            <a:off x="4310709" y="4370526"/>
            <a:ext cx="4076342" cy="2033375"/>
          </a:xfrm>
          <a:prstGeom prst="rect">
            <a:avLst/>
          </a:prstGeom>
          <a:ln w="12700">
            <a:miter lim="400000"/>
          </a:ln>
        </p:spPr>
      </p:pic>
      <p:sp>
        <p:nvSpPr>
          <p:cNvPr id="361" name="Large masses of…"/>
          <p:cNvSpPr txBox="1"/>
          <p:nvPr/>
        </p:nvSpPr>
        <p:spPr>
          <a:xfrm>
            <a:off x="627312" y="5213913"/>
            <a:ext cx="3284204" cy="1206501"/>
          </a:xfrm>
          <a:prstGeom prst="rect">
            <a:avLst/>
          </a:prstGeom>
          <a:solidFill>
            <a:srgbClr val="C0E4B5">
              <a:alpha val="94902"/>
            </a:srgbClr>
          </a:solidFill>
          <a:ln w="127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40639" lvl="1" indent="0" algn="ctr">
              <a:spcBef>
                <a:spcPts val="1200"/>
              </a:spcBef>
              <a:defRPr sz="3000" b="1">
                <a:solidFill>
                  <a:srgbClr val="466221"/>
                </a:solidFill>
                <a:uFill>
                  <a:solidFill>
                    <a:srgbClr val="945200"/>
                  </a:solidFill>
                </a:uFill>
              </a:defRPr>
            </a:pPr>
            <a:r>
              <a:t>Large masses of </a:t>
            </a:r>
          </a:p>
          <a:p>
            <a:pPr marR="40639" lvl="1" indent="0">
              <a:spcBef>
                <a:spcPts val="1200"/>
              </a:spcBef>
              <a:defRPr sz="3000" b="1">
                <a:solidFill>
                  <a:srgbClr val="466221"/>
                </a:solidFill>
                <a:uFill>
                  <a:solidFill>
                    <a:srgbClr val="945200"/>
                  </a:solidFill>
                </a:uFill>
              </a:defRPr>
            </a:pPr>
            <a:r>
              <a:t>a single color/plant.</a:t>
            </a:r>
          </a:p>
        </p:txBody>
      </p:sp>
      <p:sp>
        <p:nvSpPr>
          <p:cNvPr id="362" name="A wide selection of plants…"/>
          <p:cNvSpPr txBox="1"/>
          <p:nvPr/>
        </p:nvSpPr>
        <p:spPr>
          <a:xfrm>
            <a:off x="565859" y="1636220"/>
            <a:ext cx="4834609" cy="317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347578" marR="40639" indent="-347578">
              <a:spcBef>
                <a:spcPts val="1200"/>
              </a:spcBef>
              <a:buSzPct val="60000"/>
              <a:buBlip>
                <a:blip r:embed="rId4"/>
              </a:buBlip>
              <a:defRPr sz="3200">
                <a:solidFill>
                  <a:srgbClr val="5D7784"/>
                </a:solidFill>
                <a:uFill>
                  <a:solidFill>
                    <a:srgbClr val="945200"/>
                  </a:solidFill>
                </a:uFill>
              </a:defRPr>
            </a:pPr>
            <a:r>
              <a:t>A </a:t>
            </a:r>
            <a:r>
              <a:rPr b="1"/>
              <a:t>wide selection</a:t>
            </a:r>
            <a:r>
              <a:t> of plants</a:t>
            </a:r>
          </a:p>
          <a:p>
            <a:pPr marL="309376" marR="40639" lvl="1" indent="-309376">
              <a:spcBef>
                <a:spcPts val="1200"/>
              </a:spcBef>
              <a:buSzPct val="60000"/>
              <a:buBlip>
                <a:blip r:embed="rId4"/>
              </a:buBlip>
              <a:defRPr sz="3200">
                <a:solidFill>
                  <a:srgbClr val="5D7784"/>
                </a:solidFill>
                <a:uFill>
                  <a:solidFill>
                    <a:srgbClr val="945200"/>
                  </a:solidFill>
                </a:uFill>
              </a:defRPr>
            </a:pPr>
            <a:r>
              <a:rPr b="1"/>
              <a:t>Year-round  </a:t>
            </a:r>
            <a:r>
              <a:t>food source</a:t>
            </a:r>
          </a:p>
          <a:p>
            <a:pPr marL="309376" marR="40639" lvl="1" indent="-309376">
              <a:spcBef>
                <a:spcPts val="1200"/>
              </a:spcBef>
              <a:buSzPct val="60000"/>
              <a:buBlip>
                <a:blip r:embed="rId4"/>
              </a:buBlip>
              <a:defRPr sz="3200">
                <a:solidFill>
                  <a:srgbClr val="5D7784"/>
                </a:solidFill>
                <a:uFill>
                  <a:solidFill>
                    <a:srgbClr val="945200"/>
                  </a:solidFill>
                </a:uFill>
              </a:defRPr>
            </a:pPr>
            <a:r>
              <a:rPr b="1"/>
              <a:t>Many sources</a:t>
            </a:r>
            <a:r>
              <a:t> of food</a:t>
            </a:r>
          </a:p>
          <a:p>
            <a:pPr marL="309376" marR="40639" lvl="1" indent="-309376">
              <a:spcBef>
                <a:spcPts val="1200"/>
              </a:spcBef>
              <a:buSzPct val="60000"/>
              <a:buBlip>
                <a:blip r:embed="rId4"/>
              </a:buBlip>
              <a:defRPr sz="3200">
                <a:solidFill>
                  <a:srgbClr val="5D7784"/>
                </a:solidFill>
                <a:uFill>
                  <a:solidFill>
                    <a:srgbClr val="945200"/>
                  </a:solidFill>
                </a:uFill>
              </a:defRPr>
            </a:pPr>
            <a:r>
              <a:rPr b="1"/>
              <a:t>Long</a:t>
            </a:r>
            <a:r>
              <a:t> bloom season</a:t>
            </a:r>
          </a:p>
          <a:p>
            <a:pPr marL="309376" marR="40639" lvl="1" indent="-309376">
              <a:spcBef>
                <a:spcPts val="1200"/>
              </a:spcBef>
              <a:buSzPct val="60000"/>
              <a:buBlip>
                <a:blip r:embed="rId4"/>
              </a:buBlip>
              <a:defRPr sz="3200">
                <a:solidFill>
                  <a:srgbClr val="5D7784"/>
                </a:solidFill>
                <a:uFill>
                  <a:solidFill>
                    <a:srgbClr val="945200"/>
                  </a:solidFill>
                </a:uFill>
              </a:defRPr>
            </a:pPr>
            <a:r>
              <a:rPr b="1"/>
              <a:t>“Drone view.”</a:t>
            </a: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lide Number Placeholder 8"/>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67" name="Text"/>
          <p:cNvSpPr txBox="1"/>
          <p:nvPr/>
        </p:nvSpPr>
        <p:spPr>
          <a:xfrm>
            <a:off x="1079499" y="1047750"/>
            <a:ext cx="173991"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2700"/>
              </a:lnSpc>
              <a:defRPr sz="1100">
                <a:latin typeface="Times"/>
                <a:ea typeface="Times"/>
                <a:cs typeface="Times"/>
                <a:sym typeface="Times"/>
              </a:defRPr>
            </a:lvl1pPr>
          </a:lstStyle>
          <a:p>
            <a:r>
              <a:t> </a:t>
            </a:r>
          </a:p>
        </p:txBody>
      </p:sp>
      <p:sp>
        <p:nvSpPr>
          <p:cNvPr id="368" name="Title 4"/>
          <p:cNvSpPr txBox="1">
            <a:spLocks noGrp="1"/>
          </p:cNvSpPr>
          <p:nvPr>
            <p:ph type="title"/>
          </p:nvPr>
        </p:nvSpPr>
        <p:spPr>
          <a:xfrm>
            <a:off x="685799" y="389607"/>
            <a:ext cx="7772401" cy="1143001"/>
          </a:xfrm>
          <a:prstGeom prst="rect">
            <a:avLst/>
          </a:prstGeom>
          <a:solidFill>
            <a:srgbClr val="C0E4B5"/>
          </a:solidFill>
        </p:spPr>
        <p:txBody>
          <a:bodyPr/>
          <a:lstStyle>
            <a:lvl1pPr>
              <a:defRPr b="1"/>
            </a:lvl1pPr>
          </a:lstStyle>
          <a:p>
            <a:r>
              <a:t>First, Butterflies…</a:t>
            </a:r>
          </a:p>
        </p:txBody>
      </p:sp>
      <p:pic>
        <p:nvPicPr>
          <p:cNvPr id="369" name="Picture Placeholder 6" descr="Picture Placeholder 6"/>
          <p:cNvPicPr>
            <a:picLocks noChangeAspect="1"/>
          </p:cNvPicPr>
          <p:nvPr/>
        </p:nvPicPr>
        <p:blipFill>
          <a:blip r:embed="rId2"/>
          <a:srcRect l="10669" r="10669"/>
          <a:stretch>
            <a:fillRect/>
          </a:stretch>
        </p:blipFill>
        <p:spPr>
          <a:xfrm>
            <a:off x="2944614" y="2651455"/>
            <a:ext cx="3254853" cy="298361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ontent Placeholder 2"/>
          <p:cNvSpPr txBox="1">
            <a:spLocks noGrp="1"/>
          </p:cNvSpPr>
          <p:nvPr>
            <p:ph type="body" sz="quarter" idx="1"/>
          </p:nvPr>
        </p:nvSpPr>
        <p:spPr>
          <a:xfrm>
            <a:off x="537512" y="3063393"/>
            <a:ext cx="4724401" cy="731590"/>
          </a:xfrm>
          <a:prstGeom prst="rect">
            <a:avLst/>
          </a:prstGeom>
          <a:gradFill>
            <a:gsLst>
              <a:gs pos="0">
                <a:schemeClr val="accent3">
                  <a:lumOff val="12401"/>
                </a:schemeClr>
              </a:gs>
              <a:gs pos="100000">
                <a:schemeClr val="accent3">
                  <a:lumOff val="24803"/>
                </a:schemeClr>
              </a:gs>
            </a:gsLst>
            <a:lin ang="16200000"/>
          </a:gradFill>
          <a:ln>
            <a:solidFill>
              <a:schemeClr val="accent1"/>
            </a:solidFill>
            <a:round/>
          </a:ln>
        </p:spPr>
        <p:txBody>
          <a:bodyPr/>
          <a:lstStyle>
            <a:lvl1pPr marL="336042" indent="-336042" defTabSz="896111">
              <a:defRPr sz="3136" b="1"/>
            </a:lvl1pPr>
          </a:lstStyle>
          <a:p>
            <a:r>
              <a:t>Do you know this butterfly?</a:t>
            </a:r>
          </a:p>
        </p:txBody>
      </p:sp>
      <p:pic>
        <p:nvPicPr>
          <p:cNvPr id="372" name="Picture Placeholder 6" descr="Picture Placeholder 6"/>
          <p:cNvPicPr>
            <a:picLocks noGrp="1" noChangeAspect="1"/>
          </p:cNvPicPr>
          <p:nvPr>
            <p:ph type="pic" idx="13"/>
          </p:nvPr>
        </p:nvPicPr>
        <p:blipFill>
          <a:blip r:embed="rId2"/>
          <a:srcRect l="10669" r="10669"/>
          <a:stretch>
            <a:fillRect/>
          </a:stretch>
        </p:blipFill>
        <p:spPr>
          <a:xfrm>
            <a:off x="5438510" y="2829255"/>
            <a:ext cx="2601820" cy="2385002"/>
          </a:xfrm>
          <a:prstGeom prst="rect">
            <a:avLst/>
          </a:prstGeom>
        </p:spPr>
      </p:pic>
      <p:sp>
        <p:nvSpPr>
          <p:cNvPr id="37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74" name="Title 4"/>
          <p:cNvSpPr txBox="1">
            <a:spLocks noGrp="1"/>
          </p:cNvSpPr>
          <p:nvPr>
            <p:ph type="title"/>
          </p:nvPr>
        </p:nvSpPr>
        <p:spPr>
          <a:xfrm>
            <a:off x="584200" y="292100"/>
            <a:ext cx="7772400" cy="1143000"/>
          </a:xfrm>
          <a:prstGeom prst="rect">
            <a:avLst/>
          </a:prstGeom>
          <a:solidFill>
            <a:srgbClr val="C0E4B5"/>
          </a:solidFill>
        </p:spPr>
        <p:txBody>
          <a:bodyPr/>
          <a:lstStyle>
            <a:lvl1pPr defTabSz="841247">
              <a:defRPr sz="4048"/>
            </a:lvl1pPr>
          </a:lstStyle>
          <a:p>
            <a:r>
              <a:t>Attracting Butterflies to your Garden</a:t>
            </a:r>
          </a:p>
        </p:txBody>
      </p:sp>
      <p:sp>
        <p:nvSpPr>
          <p:cNvPr id="375" name="California State Insect"/>
          <p:cNvSpPr txBox="1"/>
          <p:nvPr/>
        </p:nvSpPr>
        <p:spPr>
          <a:xfrm>
            <a:off x="5075199" y="1976555"/>
            <a:ext cx="3328294" cy="459929"/>
          </a:xfrm>
          <a:prstGeom prst="rect">
            <a:avLst/>
          </a:prstGeom>
          <a:solidFill>
            <a:schemeClr val="accent3">
              <a:lumOff val="24803"/>
            </a:schemeClr>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t>California State Insect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78" name="dogface_butterfly-male.jpg" descr="dogface_butterfly-male.jpg"/>
          <p:cNvPicPr>
            <a:picLocks noChangeAspect="1"/>
          </p:cNvPicPr>
          <p:nvPr/>
        </p:nvPicPr>
        <p:blipFill>
          <a:blip r:embed="rId3"/>
          <a:stretch>
            <a:fillRect/>
          </a:stretch>
        </p:blipFill>
        <p:spPr>
          <a:xfrm>
            <a:off x="866775" y="2506372"/>
            <a:ext cx="3064687" cy="2209801"/>
          </a:xfrm>
          <a:prstGeom prst="rect">
            <a:avLst/>
          </a:prstGeom>
          <a:ln w="12700">
            <a:miter lim="400000"/>
          </a:ln>
        </p:spPr>
      </p:pic>
      <p:sp>
        <p:nvSpPr>
          <p:cNvPr id="379" name="California Dogface butterfly…"/>
          <p:cNvSpPr txBox="1"/>
          <p:nvPr/>
        </p:nvSpPr>
        <p:spPr>
          <a:xfrm>
            <a:off x="2174713" y="5291606"/>
            <a:ext cx="4819974" cy="901701"/>
          </a:xfrm>
          <a:prstGeom prst="rect">
            <a:avLst/>
          </a:prstGeom>
          <a:solidFill>
            <a:schemeClr val="accent3">
              <a:lumOff val="24803"/>
            </a:schemeClr>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200" b="1">
                <a:solidFill>
                  <a:schemeClr val="accent1">
                    <a:satOff val="-4409"/>
                    <a:lumOff val="-10509"/>
                  </a:schemeClr>
                </a:solidFill>
                <a:uFill>
                  <a:solidFill>
                    <a:srgbClr val="945200"/>
                  </a:solidFill>
                </a:uFill>
              </a:defRPr>
            </a:pPr>
            <a:r>
              <a:t>California Dogface butterfly</a:t>
            </a:r>
            <a:endParaRPr sz="1200"/>
          </a:p>
          <a:p>
            <a:pPr algn="ctr">
              <a:defRPr b="1" i="1">
                <a:solidFill>
                  <a:schemeClr val="accent1">
                    <a:satOff val="-4409"/>
                    <a:lumOff val="-10509"/>
                  </a:schemeClr>
                </a:solidFill>
                <a:uFill>
                  <a:solidFill>
                    <a:srgbClr val="945200"/>
                  </a:solidFill>
                </a:uFill>
              </a:defRPr>
            </a:pPr>
            <a:r>
              <a:t>Zerene Euridice</a:t>
            </a:r>
            <a:r>
              <a:rPr i="0"/>
              <a:t> </a:t>
            </a:r>
          </a:p>
        </p:txBody>
      </p:sp>
      <p:pic>
        <p:nvPicPr>
          <p:cNvPr id="380" name="Unknown.jpg" descr="Unknown.jpg"/>
          <p:cNvPicPr>
            <a:picLocks noChangeAspect="1"/>
          </p:cNvPicPr>
          <p:nvPr/>
        </p:nvPicPr>
        <p:blipFill>
          <a:blip r:embed="rId4"/>
          <a:stretch>
            <a:fillRect/>
          </a:stretch>
        </p:blipFill>
        <p:spPr>
          <a:xfrm>
            <a:off x="5177369" y="2500022"/>
            <a:ext cx="3111501" cy="2222501"/>
          </a:xfrm>
          <a:prstGeom prst="rect">
            <a:avLst/>
          </a:prstGeom>
          <a:ln w="12700">
            <a:miter lim="400000"/>
          </a:ln>
        </p:spPr>
      </p:pic>
      <p:sp>
        <p:nvSpPr>
          <p:cNvPr id="381" name="Female"/>
          <p:cNvSpPr txBox="1"/>
          <p:nvPr/>
        </p:nvSpPr>
        <p:spPr>
          <a:xfrm>
            <a:off x="6141875" y="4705350"/>
            <a:ext cx="1182490" cy="546100"/>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800" b="1">
                <a:solidFill>
                  <a:srgbClr val="0433FF"/>
                </a:solidFill>
                <a:uFill>
                  <a:solidFill>
                    <a:srgbClr val="945200"/>
                  </a:solidFill>
                </a:uFill>
              </a:defRPr>
            </a:lvl1pPr>
          </a:lstStyle>
          <a:p>
            <a:r>
              <a:t>Female</a:t>
            </a:r>
          </a:p>
        </p:txBody>
      </p:sp>
      <p:sp>
        <p:nvSpPr>
          <p:cNvPr id="382" name="Male"/>
          <p:cNvSpPr txBox="1"/>
          <p:nvPr/>
        </p:nvSpPr>
        <p:spPr>
          <a:xfrm>
            <a:off x="1965619" y="4705350"/>
            <a:ext cx="866999" cy="546100"/>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800" b="1">
                <a:solidFill>
                  <a:srgbClr val="0433FF"/>
                </a:solidFill>
                <a:uFill>
                  <a:solidFill>
                    <a:srgbClr val="945200"/>
                  </a:solidFill>
                </a:uFill>
              </a:defRPr>
            </a:lvl1pPr>
          </a:lstStyle>
          <a:p>
            <a:r>
              <a:t>Male</a:t>
            </a:r>
          </a:p>
        </p:txBody>
      </p:sp>
      <p:sp>
        <p:nvSpPr>
          <p:cNvPr id="383" name="photo © Peter J. Bryant (used by permission)."/>
          <p:cNvSpPr txBox="1"/>
          <p:nvPr/>
        </p:nvSpPr>
        <p:spPr>
          <a:xfrm>
            <a:off x="2971425" y="6208063"/>
            <a:ext cx="3201148"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defRPr sz="1300" i="1">
                <a:uFill>
                  <a:solidFill>
                    <a:srgbClr val="945200"/>
                  </a:solidFill>
                </a:uFill>
                <a:latin typeface="Times"/>
                <a:ea typeface="Times"/>
                <a:cs typeface="Times"/>
                <a:sym typeface="Times"/>
              </a:defRPr>
            </a:pPr>
            <a:r>
              <a:t>photo © </a:t>
            </a:r>
            <a:r>
              <a:rPr u="sng">
                <a:solidFill>
                  <a:srgbClr val="0000FF"/>
                </a:solidFill>
                <a:uFill>
                  <a:solidFill>
                    <a:srgbClr val="0000FF"/>
                  </a:solidFill>
                </a:uFill>
                <a:hlinkClick r:id="rId5"/>
              </a:rPr>
              <a:t>Peter J. Bryant</a:t>
            </a:r>
            <a:r>
              <a:t> (used by permission).</a:t>
            </a:r>
          </a:p>
        </p:txBody>
      </p:sp>
      <p:sp>
        <p:nvSpPr>
          <p:cNvPr id="384" name="Attracting Butterflies to your Garden"/>
          <p:cNvSpPr txBox="1">
            <a:spLocks noGrp="1"/>
          </p:cNvSpPr>
          <p:nvPr>
            <p:ph type="title" idx="4294967295"/>
          </p:nvPr>
        </p:nvSpPr>
        <p:spPr>
          <a:xfrm>
            <a:off x="584200" y="292100"/>
            <a:ext cx="7772400" cy="1143000"/>
          </a:xfrm>
          <a:prstGeom prst="rect">
            <a:avLst/>
          </a:prstGeom>
        </p:spPr>
        <p:txBody>
          <a:bodyPr/>
          <a:lstStyle>
            <a:lvl1pPr defTabSz="841247">
              <a:defRPr sz="4048"/>
            </a:lvl1pPr>
          </a:lstStyle>
          <a:p>
            <a:r>
              <a:t>Attracting Butterflies to your Garden</a:t>
            </a:r>
          </a:p>
        </p:txBody>
      </p:sp>
      <p:sp>
        <p:nvSpPr>
          <p:cNvPr id="385" name="California State Insect"/>
          <p:cNvSpPr txBox="1"/>
          <p:nvPr/>
        </p:nvSpPr>
        <p:spPr>
          <a:xfrm>
            <a:off x="2907853" y="1740772"/>
            <a:ext cx="3328294" cy="459929"/>
          </a:xfrm>
          <a:prstGeom prst="rect">
            <a:avLst/>
          </a:prstGeom>
          <a:solidFill>
            <a:srgbClr val="C0E4B5">
              <a:alpha val="94902"/>
            </a:srgbClr>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t>California State Insect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Rick Krach's field.jpg" descr="Rick Krach's field.jpg"/>
          <p:cNvPicPr>
            <a:picLocks noChangeAspect="1"/>
          </p:cNvPicPr>
          <p:nvPr/>
        </p:nvPicPr>
        <p:blipFill>
          <a:blip r:embed="rId3"/>
          <a:stretch>
            <a:fillRect/>
          </a:stretch>
        </p:blipFill>
        <p:spPr>
          <a:xfrm>
            <a:off x="97216" y="423547"/>
            <a:ext cx="8949569" cy="6010906"/>
          </a:xfrm>
          <a:prstGeom prst="rect">
            <a:avLst/>
          </a:prstGeom>
          <a:ln w="12700">
            <a:miter lim="400000"/>
          </a:ln>
        </p:spPr>
      </p:pic>
      <p:sp>
        <p:nvSpPr>
          <p:cNvPr id="39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91" name="Text Placeholder 1"/>
          <p:cNvSpPr txBox="1">
            <a:spLocks noGrp="1"/>
          </p:cNvSpPr>
          <p:nvPr>
            <p:ph type="body" idx="1"/>
          </p:nvPr>
        </p:nvSpPr>
        <p:spPr>
          <a:xfrm>
            <a:off x="685800" y="1624466"/>
            <a:ext cx="7772400" cy="4876801"/>
          </a:xfrm>
          <a:prstGeom prst="rect">
            <a:avLst/>
          </a:prstGeom>
        </p:spPr>
        <p:txBody>
          <a:bodyPr lIns="50800" tIns="50800" rIns="50800" bIns="50800"/>
          <a:lstStyle/>
          <a:p>
            <a:r>
              <a:t>  </a:t>
            </a:r>
            <a:r>
              <a:rPr sz="4000">
                <a:solidFill>
                  <a:srgbClr val="EBEBEB"/>
                </a:solidFill>
                <a:latin typeface="Futura"/>
                <a:ea typeface="Futura"/>
                <a:cs typeface="Futura"/>
                <a:sym typeface="Futura"/>
              </a:rPr>
              <a:t>Small, fenced yards </a:t>
            </a:r>
            <a:br>
              <a:rPr sz="4000">
                <a:solidFill>
                  <a:srgbClr val="EBEBEB"/>
                </a:solidFill>
                <a:latin typeface="Futura"/>
                <a:ea typeface="Futura"/>
                <a:cs typeface="Futura"/>
                <a:sym typeface="Futura"/>
              </a:rPr>
            </a:br>
            <a:r>
              <a:rPr sz="4000">
                <a:solidFill>
                  <a:srgbClr val="EBEBEB"/>
                </a:solidFill>
                <a:latin typeface="Futura"/>
                <a:ea typeface="Futura"/>
                <a:cs typeface="Futura"/>
                <a:sym typeface="Futura"/>
              </a:rPr>
              <a:t>are unappealing to species that live in wide-open fields and meadows.</a:t>
            </a:r>
          </a:p>
        </p:txBody>
      </p:sp>
      <p:sp>
        <p:nvSpPr>
          <p:cNvPr id="392" name="Photo by Rick Krach"/>
          <p:cNvSpPr txBox="1"/>
          <p:nvPr/>
        </p:nvSpPr>
        <p:spPr>
          <a:xfrm>
            <a:off x="5783262" y="6553200"/>
            <a:ext cx="3352802" cy="298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spcBef>
                <a:spcPts val="800"/>
              </a:spcBef>
              <a:defRPr sz="1400" b="1">
                <a:solidFill>
                  <a:srgbClr val="FFFFFF"/>
                </a:solidFill>
                <a:uFill>
                  <a:solidFill>
                    <a:srgbClr val="FFFFFF"/>
                  </a:solidFill>
                </a:uFill>
                <a:latin typeface="Arial"/>
                <a:ea typeface="Arial"/>
                <a:cs typeface="Arial"/>
                <a:sym typeface="Arial"/>
              </a:defRPr>
            </a:lvl1pPr>
          </a:lstStyle>
          <a:p>
            <a:r>
              <a:t>Photo by Rick Krach</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97" name="images-2.jpg" descr="images-2.jpg"/>
          <p:cNvPicPr>
            <a:picLocks noChangeAspect="1"/>
          </p:cNvPicPr>
          <p:nvPr/>
        </p:nvPicPr>
        <p:blipFill>
          <a:blip r:embed="rId3"/>
          <a:stretch>
            <a:fillRect/>
          </a:stretch>
        </p:blipFill>
        <p:spPr>
          <a:xfrm>
            <a:off x="279400" y="444500"/>
            <a:ext cx="5854700" cy="3278633"/>
          </a:xfrm>
          <a:prstGeom prst="rect">
            <a:avLst/>
          </a:prstGeom>
          <a:ln w="12700">
            <a:miter lim="400000"/>
          </a:ln>
        </p:spPr>
      </p:pic>
      <p:pic>
        <p:nvPicPr>
          <p:cNvPr id="398" name="images-3.jpg" descr="images-3.jpg"/>
          <p:cNvPicPr>
            <a:picLocks noChangeAspect="1"/>
          </p:cNvPicPr>
          <p:nvPr/>
        </p:nvPicPr>
        <p:blipFill>
          <a:blip r:embed="rId4"/>
          <a:stretch>
            <a:fillRect/>
          </a:stretch>
        </p:blipFill>
        <p:spPr>
          <a:xfrm>
            <a:off x="4379069" y="3556000"/>
            <a:ext cx="4141382" cy="2755900"/>
          </a:xfrm>
          <a:prstGeom prst="rect">
            <a:avLst/>
          </a:prstGeom>
          <a:ln w="12700">
            <a:miter lim="400000"/>
          </a:ln>
        </p:spPr>
      </p:pic>
      <p:sp>
        <p:nvSpPr>
          <p:cNvPr id="399" name="No food or shelter here."/>
          <p:cNvSpPr txBox="1"/>
          <p:nvPr/>
        </p:nvSpPr>
        <p:spPr>
          <a:xfrm>
            <a:off x="779216" y="4152140"/>
            <a:ext cx="2923668"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indent="497840">
              <a:defRPr sz="3400" b="1">
                <a:solidFill>
                  <a:schemeClr val="accent1"/>
                </a:solidFill>
              </a:defRPr>
            </a:lvl1pPr>
          </a:lstStyle>
          <a:p>
            <a:r>
              <a:t>No food or shelter here.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7"/>
          <p:cNvSpPr txBox="1">
            <a:spLocks noGrp="1"/>
          </p:cNvSpPr>
          <p:nvPr>
            <p:ph type="title"/>
          </p:nvPr>
        </p:nvSpPr>
        <p:spPr>
          <a:prstGeom prst="rect">
            <a:avLst/>
          </a:prstGeom>
        </p:spPr>
        <p:txBody>
          <a:bodyPr/>
          <a:lstStyle/>
          <a:p>
            <a:r>
              <a:t>Who Are Master Gardeners?</a:t>
            </a:r>
          </a:p>
        </p:txBody>
      </p:sp>
      <p:sp>
        <p:nvSpPr>
          <p:cNvPr id="283" name="Text Placeholder 8"/>
          <p:cNvSpPr txBox="1">
            <a:spLocks noGrp="1"/>
          </p:cNvSpPr>
          <p:nvPr>
            <p:ph type="body" idx="1"/>
          </p:nvPr>
        </p:nvSpPr>
        <p:spPr>
          <a:prstGeom prst="rect">
            <a:avLst/>
          </a:prstGeom>
        </p:spPr>
        <p:txBody>
          <a:bodyPr/>
          <a:lstStyle/>
          <a:p>
            <a:r>
              <a:t>Master Gardeners of Placer County</a:t>
            </a:r>
          </a:p>
          <a:p>
            <a:pPr marL="719137" lvl="1" indent="-261937">
              <a:spcBef>
                <a:spcPts val="500"/>
              </a:spcBef>
              <a:defRPr sz="2200"/>
            </a:pPr>
            <a:r>
              <a:t>Extend </a:t>
            </a:r>
            <a:r>
              <a:rPr>
                <a:solidFill>
                  <a:schemeClr val="accent2"/>
                </a:solidFill>
              </a:rPr>
              <a:t>research-based</a:t>
            </a:r>
            <a:r>
              <a:t>, sustainable gardening and composting information</a:t>
            </a:r>
          </a:p>
          <a:p>
            <a:pPr marL="719137" lvl="1" indent="-261937">
              <a:spcBef>
                <a:spcPts val="500"/>
              </a:spcBef>
              <a:defRPr sz="2200"/>
            </a:pPr>
            <a:r>
              <a:t>Present accurate, impartial information to </a:t>
            </a:r>
            <a:r>
              <a:rPr>
                <a:solidFill>
                  <a:schemeClr val="accent2"/>
                </a:solidFill>
              </a:rPr>
              <a:t>home gardeners</a:t>
            </a:r>
          </a:p>
          <a:p>
            <a:pPr marL="719137" lvl="1" indent="-261937">
              <a:spcBef>
                <a:spcPts val="500"/>
              </a:spcBef>
              <a:defRPr sz="2200"/>
            </a:pPr>
            <a:r>
              <a:t>Encourage public to make </a:t>
            </a:r>
            <a:r>
              <a:rPr>
                <a:solidFill>
                  <a:schemeClr val="accent2"/>
                </a:solidFill>
              </a:rPr>
              <a:t>informed</a:t>
            </a:r>
            <a:r>
              <a:t> gardening decisions</a:t>
            </a:r>
          </a:p>
        </p:txBody>
      </p:sp>
      <p:sp>
        <p:nvSpPr>
          <p:cNvPr id="284" name="Slide Number Placeholder 3"/>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404" name="But you CAN…"/>
          <p:cNvSpPr txBox="1">
            <a:spLocks noGrp="1"/>
          </p:cNvSpPr>
          <p:nvPr>
            <p:ph type="title" idx="4294967295"/>
          </p:nvPr>
        </p:nvSpPr>
        <p:spPr>
          <a:xfrm>
            <a:off x="-189024" y="258005"/>
            <a:ext cx="8828300" cy="2948287"/>
          </a:xfrm>
          <a:prstGeom prst="rect">
            <a:avLst/>
          </a:prstGeom>
          <a:noFill/>
        </p:spPr>
        <p:txBody>
          <a:bodyPr lIns="50800" tIns="50800" rIns="50800" bIns="50800"/>
          <a:lstStyle/>
          <a:p>
            <a:pPr marL="737005" marR="36412" indent="-685800" defTabSz="819302">
              <a:buClr>
                <a:srgbClr val="396A01"/>
              </a:buClr>
              <a:buSzPct val="100000"/>
              <a:buFont typeface="Wingdings" pitchFamily="2" charset="2"/>
              <a:buChar char="v"/>
              <a:defRPr sz="4599" b="1">
                <a:solidFill>
                  <a:schemeClr val="accent1">
                    <a:satOff val="-4409"/>
                    <a:lumOff val="-10509"/>
                  </a:schemeClr>
                </a:solidFill>
                <a:uFill>
                  <a:solidFill>
                    <a:srgbClr val="945200"/>
                  </a:solidFill>
                </a:uFill>
              </a:defRPr>
            </a:pPr>
            <a:r>
              <a:rPr dirty="0"/>
              <a:t>But you CAN</a:t>
            </a:r>
          </a:p>
          <a:p>
            <a:pPr marL="490759" marR="36412" indent="-439554" defTabSz="819302">
              <a:buClr>
                <a:srgbClr val="396A01"/>
              </a:buClr>
              <a:buSzPct val="100000"/>
              <a:buFont typeface="Arial"/>
              <a:defRPr sz="3465" b="1">
                <a:solidFill>
                  <a:schemeClr val="accent1">
                    <a:satOff val="-4409"/>
                    <a:lumOff val="-10509"/>
                  </a:schemeClr>
                </a:solidFill>
                <a:uFill>
                  <a:solidFill>
                    <a:srgbClr val="945200"/>
                  </a:solidFill>
                </a:uFill>
              </a:defRPr>
            </a:pPr>
            <a:r>
              <a:rPr dirty="0"/>
              <a:t>Create a garden </a:t>
            </a:r>
          </a:p>
          <a:p>
            <a:pPr marL="490759" marR="36412" indent="-439554" defTabSz="819302">
              <a:buClr>
                <a:srgbClr val="396A01"/>
              </a:buClr>
              <a:buSzPct val="100000"/>
              <a:buFont typeface="Arial"/>
              <a:defRPr sz="3465" b="1">
                <a:solidFill>
                  <a:schemeClr val="accent1">
                    <a:satOff val="-4409"/>
                    <a:lumOff val="-10509"/>
                  </a:schemeClr>
                </a:solidFill>
                <a:uFill>
                  <a:solidFill>
                    <a:srgbClr val="945200"/>
                  </a:solidFill>
                </a:uFill>
              </a:defRPr>
            </a:pPr>
            <a:r>
              <a:rPr dirty="0"/>
              <a:t>attractive to humans </a:t>
            </a:r>
          </a:p>
          <a:p>
            <a:pPr marR="36412" indent="36412" defTabSz="819302">
              <a:defRPr sz="3465" b="1" u="sng">
                <a:solidFill>
                  <a:schemeClr val="accent1">
                    <a:satOff val="-4409"/>
                    <a:lumOff val="-10509"/>
                  </a:schemeClr>
                </a:solidFill>
                <a:uFill>
                  <a:solidFill>
                    <a:srgbClr val="945200"/>
                  </a:solidFill>
                </a:uFill>
              </a:defRPr>
            </a:pPr>
            <a:r>
              <a:rPr dirty="0"/>
              <a:t>and</a:t>
            </a:r>
          </a:p>
          <a:p>
            <a:pPr marL="490759" marR="36412" indent="-439554" defTabSz="819302">
              <a:buClr>
                <a:srgbClr val="396A01"/>
              </a:buClr>
              <a:buSzPct val="100000"/>
              <a:buFont typeface="Arial"/>
              <a:defRPr sz="3465" b="1">
                <a:solidFill>
                  <a:schemeClr val="accent1">
                    <a:satOff val="-4409"/>
                    <a:lumOff val="-10509"/>
                  </a:schemeClr>
                </a:solidFill>
                <a:uFill>
                  <a:solidFill>
                    <a:srgbClr val="945200"/>
                  </a:solidFill>
                </a:uFill>
              </a:defRPr>
            </a:pPr>
            <a:r>
              <a:rPr dirty="0"/>
              <a:t>Provide habitat to attract pollinators</a:t>
            </a:r>
          </a:p>
        </p:txBody>
      </p:sp>
      <p:pic>
        <p:nvPicPr>
          <p:cNvPr id="405" name="image7.jpeg" descr="image7.jpeg"/>
          <p:cNvPicPr>
            <a:picLocks noChangeAspect="1"/>
          </p:cNvPicPr>
          <p:nvPr/>
        </p:nvPicPr>
        <p:blipFill>
          <a:blip r:embed="rId3"/>
          <a:stretch>
            <a:fillRect/>
          </a:stretch>
        </p:blipFill>
        <p:spPr>
          <a:xfrm>
            <a:off x="451992" y="3499441"/>
            <a:ext cx="3917551" cy="2611702"/>
          </a:xfrm>
          <a:prstGeom prst="rect">
            <a:avLst/>
          </a:prstGeom>
          <a:ln w="12700">
            <a:miter lim="400000"/>
          </a:ln>
        </p:spPr>
      </p:pic>
      <p:pic>
        <p:nvPicPr>
          <p:cNvPr id="406" name="image8.jpeg" descr="image8.jpeg"/>
          <p:cNvPicPr>
            <a:picLocks noChangeAspect="1"/>
          </p:cNvPicPr>
          <p:nvPr/>
        </p:nvPicPr>
        <p:blipFill>
          <a:blip r:embed="rId4"/>
          <a:stretch>
            <a:fillRect/>
          </a:stretch>
        </p:blipFill>
        <p:spPr>
          <a:xfrm>
            <a:off x="4794233" y="3464606"/>
            <a:ext cx="4029384" cy="268137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411" name="Planting to Intercept Butterflies"/>
          <p:cNvSpPr txBox="1">
            <a:spLocks noGrp="1"/>
          </p:cNvSpPr>
          <p:nvPr>
            <p:ph type="title" idx="4294967295"/>
          </p:nvPr>
        </p:nvSpPr>
        <p:spPr>
          <a:xfrm>
            <a:off x="685800" y="300327"/>
            <a:ext cx="7772400" cy="1158827"/>
          </a:xfrm>
          <a:prstGeom prst="rect">
            <a:avLst/>
          </a:prstGeom>
          <a:solidFill>
            <a:srgbClr val="C0E4B5">
              <a:alpha val="94902"/>
            </a:srgbClr>
          </a:solidFill>
        </p:spPr>
        <p:txBody>
          <a:bodyPr lIns="50800" tIns="50800" rIns="50800" bIns="50800"/>
          <a:lstStyle>
            <a:lvl1pPr indent="38607" defTabSz="868680">
              <a:defRPr sz="4560" b="1">
                <a:solidFill>
                  <a:schemeClr val="accent1">
                    <a:satOff val="-4409"/>
                    <a:lumOff val="-10509"/>
                  </a:schemeClr>
                </a:solidFill>
              </a:defRPr>
            </a:lvl1pPr>
          </a:lstStyle>
          <a:p>
            <a:r>
              <a:t>Planting to Intercept Butterflies</a:t>
            </a:r>
          </a:p>
        </p:txBody>
      </p:sp>
      <p:sp>
        <p:nvSpPr>
          <p:cNvPr id="412" name="Text Placeholder 1"/>
          <p:cNvSpPr txBox="1">
            <a:spLocks noGrp="1"/>
          </p:cNvSpPr>
          <p:nvPr>
            <p:ph type="body" idx="1"/>
          </p:nvPr>
        </p:nvSpPr>
        <p:spPr>
          <a:xfrm>
            <a:off x="317500" y="1813206"/>
            <a:ext cx="8509000" cy="3231588"/>
          </a:xfrm>
          <a:prstGeom prst="rect">
            <a:avLst/>
          </a:prstGeom>
        </p:spPr>
        <p:txBody>
          <a:bodyPr lIns="50800" tIns="50800" rIns="50800" bIns="50800"/>
          <a:lstStyle/>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u="sng" dirty="0"/>
              <a:t>Intercept individual</a:t>
            </a:r>
            <a:r>
              <a:rPr dirty="0"/>
              <a:t> butterflies</a:t>
            </a:r>
          </a:p>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u="sng" dirty="0"/>
              <a:t>Detain them</a:t>
            </a:r>
            <a:r>
              <a:rPr dirty="0"/>
              <a:t> where they can be observed and enjoyed</a:t>
            </a:r>
          </a:p>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dirty="0"/>
              <a:t>Few butterflies can maintain a population on a residential lot – even a big one</a:t>
            </a:r>
          </a:p>
        </p:txBody>
      </p:sp>
      <p:sp>
        <p:nvSpPr>
          <p:cNvPr id="413" name="Work with your neighbors…"/>
          <p:cNvSpPr txBox="1"/>
          <p:nvPr/>
        </p:nvSpPr>
        <p:spPr>
          <a:xfrm>
            <a:off x="1024086" y="5155562"/>
            <a:ext cx="7095828" cy="1272541"/>
          </a:xfrm>
          <a:prstGeom prst="rect">
            <a:avLst/>
          </a:prstGeom>
          <a:solidFill>
            <a:srgbClr val="C0E4B5">
              <a:alpha val="94902"/>
            </a:srgbClr>
          </a:solidFill>
          <a:ln w="25400">
            <a:solidFill>
              <a:schemeClr val="accent1">
                <a:satOff val="-4409"/>
                <a:lumOff val="-10509"/>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05776" marR="40639" indent="-465137" algn="ctr">
              <a:spcBef>
                <a:spcPts val="700"/>
              </a:spcBef>
              <a:buClr>
                <a:srgbClr val="396A01"/>
              </a:buClr>
              <a:buSzPct val="100000"/>
              <a:buFont typeface="Wingdings" pitchFamily="2" charset="2"/>
              <a:buChar char="v"/>
              <a:defRPr sz="3500" b="1" u="sng">
                <a:solidFill>
                  <a:schemeClr val="accent1">
                    <a:satOff val="-4409"/>
                    <a:lumOff val="-10509"/>
                  </a:schemeClr>
                </a:solidFill>
                <a:uFill>
                  <a:solidFill>
                    <a:srgbClr val="945200"/>
                  </a:solidFill>
                </a:uFill>
              </a:defRPr>
            </a:pPr>
            <a:r>
              <a:rPr dirty="0"/>
              <a:t>Work with your neighbors</a:t>
            </a:r>
          </a:p>
          <a:p>
            <a:pPr marL="505776" marR="40639" indent="-465137" algn="ctr">
              <a:spcBef>
                <a:spcPts val="700"/>
              </a:spcBef>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dirty="0"/>
              <a:t>to create a larger butterfly habitat.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18" name="Text Placeholder 1"/>
          <p:cNvSpPr txBox="1">
            <a:spLocks noGrp="1"/>
          </p:cNvSpPr>
          <p:nvPr>
            <p:ph type="body" sz="half" idx="1"/>
          </p:nvPr>
        </p:nvSpPr>
        <p:spPr>
          <a:xfrm>
            <a:off x="1014394" y="2764674"/>
            <a:ext cx="6248401" cy="3067453"/>
          </a:xfrm>
          <a:prstGeom prst="rect">
            <a:avLst/>
          </a:prstGeom>
        </p:spPr>
        <p:txBody>
          <a:bodyPr lIns="50800" tIns="50800" rIns="50800" bIns="50800"/>
          <a:lstStyle/>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Mating territory</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Pupation sites</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Adult food supply </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Larval host plants</a:t>
            </a:r>
            <a:r>
              <a:rPr b="0" dirty="0"/>
              <a:t>            </a:t>
            </a:r>
          </a:p>
        </p:txBody>
      </p:sp>
      <p:sp>
        <p:nvSpPr>
          <p:cNvPr id="419" name="Butterflies Require:"/>
          <p:cNvSpPr txBox="1"/>
          <p:nvPr/>
        </p:nvSpPr>
        <p:spPr>
          <a:xfrm>
            <a:off x="1560508" y="1711901"/>
            <a:ext cx="4646285"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4400" b="1">
                <a:solidFill>
                  <a:srgbClr val="0433FF"/>
                </a:solidFill>
                <a:uFill>
                  <a:solidFill>
                    <a:srgbClr val="366500"/>
                  </a:solidFill>
                </a:uFill>
              </a:defRPr>
            </a:lvl1pPr>
          </a:lstStyle>
          <a:p>
            <a:r>
              <a:t>Butterflies Require:</a:t>
            </a:r>
          </a:p>
        </p:txBody>
      </p:sp>
      <p:sp>
        <p:nvSpPr>
          <p:cNvPr id="420" name="Habitat Components"/>
          <p:cNvSpPr txBox="1">
            <a:spLocks noGrp="1"/>
          </p:cNvSpPr>
          <p:nvPr>
            <p:ph type="title" idx="4294967295"/>
          </p:nvPr>
        </p:nvSpPr>
        <p:spPr>
          <a:xfrm>
            <a:off x="685800" y="277543"/>
            <a:ext cx="7772400" cy="1158827"/>
          </a:xfrm>
          <a:prstGeom prst="rect">
            <a:avLst/>
          </a:prstGeom>
          <a:solidFill>
            <a:srgbClr val="C0E4B5">
              <a:alpha val="94902"/>
            </a:srgbClr>
          </a:solidFill>
        </p:spPr>
        <p:txBody>
          <a:bodyPr lIns="50800" tIns="50800" rIns="50800" bIns="50800"/>
          <a:lstStyle>
            <a:lvl1pPr indent="40639">
              <a:defRPr sz="4800" b="1">
                <a:solidFill>
                  <a:schemeClr val="accent1">
                    <a:satOff val="-4409"/>
                    <a:lumOff val="-10509"/>
                  </a:schemeClr>
                </a:solidFill>
              </a:defRPr>
            </a:lvl1pPr>
          </a:lstStyle>
          <a:p>
            <a:r>
              <a:t>Habitat Components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423" name="Text Placeholder 1"/>
          <p:cNvSpPr txBox="1">
            <a:spLocks noGrp="1"/>
          </p:cNvSpPr>
          <p:nvPr>
            <p:ph type="body" sz="half" idx="1"/>
          </p:nvPr>
        </p:nvSpPr>
        <p:spPr>
          <a:xfrm>
            <a:off x="647700" y="1973261"/>
            <a:ext cx="4229100" cy="4089403"/>
          </a:xfrm>
          <a:prstGeom prst="rect">
            <a:avLst/>
          </a:prstGeom>
        </p:spPr>
        <p:txBody>
          <a:bodyPr lIns="50800" tIns="50800" rIns="50800" bIns="50800"/>
          <a:lstStyle/>
          <a:p>
            <a:pPr marL="0" marR="39419" indent="0" defTabSz="886968">
              <a:lnSpc>
                <a:spcPct val="90000"/>
              </a:lnSpc>
              <a:spcBef>
                <a:spcPts val="1100"/>
              </a:spcBef>
              <a:buClr>
                <a:srgbClr val="396A01"/>
              </a:buClr>
              <a:buFont typeface="Arial"/>
              <a:defRPr sz="3492" b="1">
                <a:solidFill>
                  <a:schemeClr val="accent1">
                    <a:satOff val="-4409"/>
                    <a:lumOff val="-10509"/>
                  </a:schemeClr>
                </a:solidFill>
                <a:uFill>
                  <a:solidFill>
                    <a:srgbClr val="945200"/>
                  </a:solidFill>
                </a:uFill>
              </a:defRPr>
            </a:pPr>
            <a:r>
              <a:t>Perching sites to defend territory and watch for females</a:t>
            </a:r>
          </a:p>
          <a:p>
            <a:pPr marL="0" marR="39419" indent="0" defTabSz="886968">
              <a:lnSpc>
                <a:spcPct val="90000"/>
              </a:lnSpc>
              <a:spcBef>
                <a:spcPts val="1100"/>
              </a:spcBef>
              <a:buClr>
                <a:srgbClr val="396A01"/>
              </a:buClr>
              <a:buFont typeface="Arial"/>
              <a:defRPr sz="1940" b="1">
                <a:solidFill>
                  <a:schemeClr val="accent1">
                    <a:satOff val="-4409"/>
                    <a:lumOff val="-10509"/>
                  </a:schemeClr>
                </a:solidFill>
                <a:uFill>
                  <a:solidFill>
                    <a:srgbClr val="945200"/>
                  </a:solidFill>
                </a:uFill>
              </a:defRPr>
            </a:pPr>
            <a:endParaRPr/>
          </a:p>
          <a:p>
            <a:pPr marL="0" marR="39419" indent="0" defTabSz="886968">
              <a:lnSpc>
                <a:spcPct val="90000"/>
              </a:lnSpc>
              <a:spcBef>
                <a:spcPts val="1100"/>
              </a:spcBef>
              <a:buClr>
                <a:srgbClr val="396A01"/>
              </a:buClr>
              <a:buFont typeface="Arial"/>
              <a:defRPr sz="3492" b="1">
                <a:solidFill>
                  <a:schemeClr val="accent1">
                    <a:satOff val="-4409"/>
                    <a:lumOff val="-10509"/>
                  </a:schemeClr>
                </a:solidFill>
                <a:uFill>
                  <a:solidFill>
                    <a:srgbClr val="945200"/>
                  </a:solidFill>
                </a:uFill>
              </a:defRPr>
            </a:pPr>
            <a:r>
              <a:t>Different height trees and shrubs for windbreaks and shade</a:t>
            </a:r>
          </a:p>
        </p:txBody>
      </p:sp>
      <p:pic>
        <p:nvPicPr>
          <p:cNvPr id="424" name="Viburnum plicatum tomentosum 'Mariesii'.jpg" descr="Viburnum plicatum tomentosum 'Mariesii'.jpg"/>
          <p:cNvPicPr>
            <a:picLocks noChangeAspect="1"/>
          </p:cNvPicPr>
          <p:nvPr/>
        </p:nvPicPr>
        <p:blipFill>
          <a:blip r:embed="rId2"/>
          <a:stretch>
            <a:fillRect/>
          </a:stretch>
        </p:blipFill>
        <p:spPr>
          <a:xfrm>
            <a:off x="4857750" y="2690811"/>
            <a:ext cx="4025900" cy="2654302"/>
          </a:xfrm>
          <a:prstGeom prst="rect">
            <a:avLst/>
          </a:prstGeom>
          <a:ln w="12700">
            <a:miter lim="400000"/>
          </a:ln>
        </p:spPr>
      </p:pic>
      <p:sp>
        <p:nvSpPr>
          <p:cNvPr id="425" name="Mating Territory"/>
          <p:cNvSpPr txBox="1"/>
          <p:nvPr/>
        </p:nvSpPr>
        <p:spPr>
          <a:xfrm>
            <a:off x="812800" y="404543"/>
            <a:ext cx="7772400" cy="1158827"/>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40639" algn="ctr">
              <a:defRPr sz="4800" b="1">
                <a:solidFill>
                  <a:schemeClr val="accent1">
                    <a:satOff val="-4409"/>
                    <a:lumOff val="-10509"/>
                  </a:schemeClr>
                </a:solidFill>
              </a:defRPr>
            </a:lvl1pPr>
          </a:lstStyle>
          <a:p>
            <a:r>
              <a:t>Mating Territory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428" name="Showy Milkweed, Asclepias speciosa…"/>
          <p:cNvSpPr txBox="1"/>
          <p:nvPr/>
        </p:nvSpPr>
        <p:spPr>
          <a:xfrm>
            <a:off x="5459139" y="5120458"/>
            <a:ext cx="3276105"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lgn="ctr">
              <a:defRPr sz="2400" b="1">
                <a:solidFill>
                  <a:srgbClr val="011993"/>
                </a:solidFill>
                <a:uFill>
                  <a:solidFill>
                    <a:srgbClr val="945200"/>
                  </a:solidFill>
                </a:uFill>
                <a:latin typeface="Arial"/>
                <a:ea typeface="Arial"/>
                <a:cs typeface="Arial"/>
                <a:sym typeface="Arial"/>
              </a:defRPr>
            </a:lvl1pPr>
          </a:lstStyle>
          <a:p>
            <a:r>
              <a:t>Monarch chrysalis</a:t>
            </a:r>
          </a:p>
        </p:txBody>
      </p:sp>
      <p:sp>
        <p:nvSpPr>
          <p:cNvPr id="429" name="Host plants for larvae…"/>
          <p:cNvSpPr txBox="1"/>
          <p:nvPr/>
        </p:nvSpPr>
        <p:spPr>
          <a:xfrm>
            <a:off x="452685" y="1828800"/>
            <a:ext cx="6024911" cy="335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71500" marR="40639" indent="-571500">
              <a:spcBef>
                <a:spcPts val="1200"/>
              </a:spcBef>
              <a:buClr>
                <a:srgbClr val="396A01"/>
              </a:buClr>
              <a:buSzPct val="100000"/>
              <a:buFont typeface="Wingdings" pitchFamily="2" charset="2"/>
              <a:buChar char="v"/>
              <a:defRPr sz="3600" b="1">
                <a:solidFill>
                  <a:schemeClr val="accent1">
                    <a:satOff val="-4409"/>
                    <a:lumOff val="-10509"/>
                  </a:schemeClr>
                </a:solidFill>
                <a:uFill>
                  <a:solidFill>
                    <a:srgbClr val="945200"/>
                  </a:solidFill>
                </a:uFill>
              </a:defRPr>
            </a:pPr>
            <a:r>
              <a:rPr dirty="0"/>
              <a:t>Host plants for larvae</a:t>
            </a:r>
            <a:endParaRPr i="1" dirty="0"/>
          </a:p>
          <a:p>
            <a:pPr marL="571500" marR="40639" indent="-571500">
              <a:spcBef>
                <a:spcPts val="1200"/>
              </a:spcBef>
              <a:buFont typeface="Wingdings" pitchFamily="2" charset="2"/>
              <a:buChar char="v"/>
              <a:defRPr sz="3600" b="1">
                <a:solidFill>
                  <a:schemeClr val="accent1">
                    <a:satOff val="-4409"/>
                    <a:lumOff val="-10509"/>
                  </a:schemeClr>
                </a:solidFill>
                <a:uFill>
                  <a:solidFill>
                    <a:srgbClr val="945200"/>
                  </a:solidFill>
                </a:uFill>
              </a:defRPr>
            </a:pPr>
            <a:r>
              <a:rPr dirty="0"/>
              <a:t>A variety of cover for protection/pupation</a:t>
            </a:r>
          </a:p>
          <a:p>
            <a:pPr marL="571500" marR="40639" indent="-571500">
              <a:spcBef>
                <a:spcPts val="1200"/>
              </a:spcBef>
              <a:buFont typeface="Wingdings" pitchFamily="2" charset="2"/>
              <a:buChar char="v"/>
              <a:defRPr sz="3600" b="1">
                <a:solidFill>
                  <a:schemeClr val="accent1">
                    <a:satOff val="-4409"/>
                    <a:lumOff val="-10509"/>
                  </a:schemeClr>
                </a:solidFill>
                <a:uFill>
                  <a:solidFill>
                    <a:srgbClr val="945200"/>
                  </a:solidFill>
                </a:uFill>
              </a:defRPr>
            </a:pPr>
            <a:r>
              <a:rPr dirty="0"/>
              <a:t>Caterpillars may travel </a:t>
            </a:r>
          </a:p>
          <a:p>
            <a:pPr marR="40639">
              <a:spcBef>
                <a:spcPts val="1200"/>
              </a:spcBef>
              <a:defRPr sz="3600" b="1">
                <a:solidFill>
                  <a:schemeClr val="accent1">
                    <a:satOff val="-4409"/>
                    <a:lumOff val="-10509"/>
                  </a:schemeClr>
                </a:solidFill>
                <a:uFill>
                  <a:solidFill>
                    <a:srgbClr val="945200"/>
                  </a:solidFill>
                </a:uFill>
              </a:defRPr>
            </a:pPr>
            <a:r>
              <a:rPr lang="en-US" u="sng" dirty="0"/>
              <a:t>      </a:t>
            </a:r>
            <a:r>
              <a:rPr u="sng" dirty="0"/>
              <a:t>up to 50 feet</a:t>
            </a:r>
            <a:r>
              <a:rPr dirty="0"/>
              <a:t> to pupate</a:t>
            </a:r>
          </a:p>
        </p:txBody>
      </p:sp>
      <p:sp>
        <p:nvSpPr>
          <p:cNvPr id="430" name="Pupation Sites"/>
          <p:cNvSpPr txBox="1"/>
          <p:nvPr/>
        </p:nvSpPr>
        <p:spPr>
          <a:xfrm>
            <a:off x="812800" y="404543"/>
            <a:ext cx="7772400" cy="1158827"/>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40639" algn="ctr">
              <a:defRPr sz="4800" b="1">
                <a:solidFill>
                  <a:schemeClr val="accent1">
                    <a:satOff val="-4409"/>
                    <a:lumOff val="-10509"/>
                  </a:schemeClr>
                </a:solidFill>
              </a:defRPr>
            </a:lvl1pPr>
          </a:lstStyle>
          <a:p>
            <a:r>
              <a:t>Pupation Sites</a:t>
            </a:r>
          </a:p>
        </p:txBody>
      </p:sp>
      <p:pic>
        <p:nvPicPr>
          <p:cNvPr id="431" name="images.jpeg" descr="images.jpeg"/>
          <p:cNvPicPr>
            <a:picLocks noChangeAspect="1"/>
          </p:cNvPicPr>
          <p:nvPr/>
        </p:nvPicPr>
        <p:blipFill>
          <a:blip r:embed="rId2"/>
          <a:stretch>
            <a:fillRect/>
          </a:stretch>
        </p:blipFill>
        <p:spPr>
          <a:xfrm>
            <a:off x="5699591" y="2488634"/>
            <a:ext cx="2885609" cy="233157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34" name="Text Placeholder 1"/>
          <p:cNvSpPr txBox="1">
            <a:spLocks noGrp="1"/>
          </p:cNvSpPr>
          <p:nvPr>
            <p:ph type="body" sz="half" idx="1"/>
          </p:nvPr>
        </p:nvSpPr>
        <p:spPr>
          <a:xfrm>
            <a:off x="804053" y="1819475"/>
            <a:ext cx="6458491" cy="3629997"/>
          </a:xfrm>
          <a:prstGeom prst="rect">
            <a:avLst/>
          </a:prstGeom>
        </p:spPr>
        <p:txBody>
          <a:bodyPr lIns="50800" tIns="50800" rIns="50800" bIns="50800"/>
          <a:lstStyle/>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rPr u="sng"/>
              <a:t>Nectar</a:t>
            </a:r>
            <a:r>
              <a:t> is the lure for butterflies.</a:t>
            </a:r>
            <a:endParaRPr i="1"/>
          </a:p>
          <a:p>
            <a:pPr marL="0" marR="40639" indent="0">
              <a:spcBef>
                <a:spcPts val="1200"/>
              </a:spcBef>
              <a:defRPr b="1" i="1">
                <a:solidFill>
                  <a:schemeClr val="accent1">
                    <a:satOff val="-4409"/>
                    <a:lumOff val="-10509"/>
                  </a:schemeClr>
                </a:solidFill>
                <a:uFill>
                  <a:solidFill>
                    <a:srgbClr val="945200"/>
                  </a:solidFill>
                </a:uFill>
                <a:latin typeface="Arial"/>
                <a:ea typeface="Arial"/>
                <a:cs typeface="Arial"/>
                <a:sym typeface="Arial"/>
              </a:defRPr>
            </a:pPr>
            <a:r>
              <a:t> </a:t>
            </a:r>
            <a:r>
              <a:rPr i="0"/>
              <a:t>Prefer pink, red, purple, yellow and orange flowers.</a:t>
            </a:r>
          </a:p>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t>Attracted to </a:t>
            </a:r>
            <a:r>
              <a:rPr u="sng"/>
              <a:t>large masses</a:t>
            </a:r>
            <a:r>
              <a:t> of a single color</a:t>
            </a:r>
          </a:p>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t>At least 3’ x 3’</a:t>
            </a:r>
          </a:p>
        </p:txBody>
      </p:sp>
      <p:pic>
        <p:nvPicPr>
          <p:cNvPr id="435" name="images.jpg" descr="images.jpg"/>
          <p:cNvPicPr>
            <a:picLocks noChangeAspect="1"/>
          </p:cNvPicPr>
          <p:nvPr/>
        </p:nvPicPr>
        <p:blipFill>
          <a:blip r:embed="rId3"/>
          <a:stretch>
            <a:fillRect/>
          </a:stretch>
        </p:blipFill>
        <p:spPr>
          <a:xfrm>
            <a:off x="4175346" y="4470779"/>
            <a:ext cx="3898901" cy="2082801"/>
          </a:xfrm>
          <a:prstGeom prst="rect">
            <a:avLst/>
          </a:prstGeom>
          <a:ln w="12700">
            <a:miter lim="400000"/>
          </a:ln>
        </p:spPr>
      </p:pic>
      <p:sp>
        <p:nvSpPr>
          <p:cNvPr id="436"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441" name="Text Placeholder 1"/>
          <p:cNvSpPr txBox="1">
            <a:spLocks noGrp="1"/>
          </p:cNvSpPr>
          <p:nvPr>
            <p:ph type="body" sz="half" idx="1"/>
          </p:nvPr>
        </p:nvSpPr>
        <p:spPr>
          <a:xfrm>
            <a:off x="3615744" y="2779401"/>
            <a:ext cx="5300813" cy="3634875"/>
          </a:xfrm>
          <a:prstGeom prst="rect">
            <a:avLst/>
          </a:prstGeom>
        </p:spPr>
        <p:txBody>
          <a:bodyPr lIns="50800" tIns="50800" rIns="50800" bIns="50800"/>
          <a:lstStyle/>
          <a:p>
            <a:pPr marL="0" marR="40639" indent="0">
              <a:lnSpc>
                <a:spcPct val="90000"/>
              </a:lnSpc>
              <a:spcBef>
                <a:spcPts val="1200"/>
              </a:spcBef>
              <a:defRPr sz="3600" b="1">
                <a:solidFill>
                  <a:schemeClr val="accent1">
                    <a:satOff val="-4409"/>
                    <a:lumOff val="-10509"/>
                  </a:schemeClr>
                </a:solidFill>
                <a:uFill>
                  <a:solidFill>
                    <a:srgbClr val="945200"/>
                  </a:solidFill>
                </a:uFill>
              </a:defRPr>
            </a:pPr>
            <a:r>
              <a:t>Prefer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t>flat </a:t>
            </a:r>
            <a:r>
              <a:rPr u="sng"/>
              <a:t>daisy-type</a:t>
            </a:r>
            <a:r>
              <a:t> flowers</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u="sng"/>
              <a:t>or</a:t>
            </a:r>
            <a:r>
              <a:t>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t>clusters of small flowers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t>in</a:t>
            </a:r>
            <a:r>
              <a:rPr u="sng"/>
              <a:t> umbels</a:t>
            </a:r>
            <a:r>
              <a:t> or </a:t>
            </a:r>
            <a:r>
              <a:rPr u="sng"/>
              <a:t>spikes</a:t>
            </a:r>
          </a:p>
        </p:txBody>
      </p:sp>
      <p:sp>
        <p:nvSpPr>
          <p:cNvPr id="442" name="Coreopsis"/>
          <p:cNvSpPr txBox="1"/>
          <p:nvPr/>
        </p:nvSpPr>
        <p:spPr>
          <a:xfrm>
            <a:off x="1258379" y="5544747"/>
            <a:ext cx="1397035"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sz="2000" b="1" i="1">
                <a:solidFill>
                  <a:srgbClr val="011993"/>
                </a:solidFill>
                <a:uFill>
                  <a:solidFill>
                    <a:srgbClr val="945200"/>
                  </a:solidFill>
                </a:uFill>
                <a:latin typeface="Arial"/>
                <a:ea typeface="Arial"/>
                <a:cs typeface="Arial"/>
                <a:sym typeface="Arial"/>
              </a:defRPr>
            </a:lvl1pPr>
          </a:lstStyle>
          <a:p>
            <a:r>
              <a:t>Coreopsis</a:t>
            </a:r>
          </a:p>
        </p:txBody>
      </p:sp>
      <p:pic>
        <p:nvPicPr>
          <p:cNvPr id="443" name="Pauline's coreopsis CU.jpg" descr="Pauline's coreopsis CU.jpg"/>
          <p:cNvPicPr>
            <a:picLocks noChangeAspect="1"/>
          </p:cNvPicPr>
          <p:nvPr/>
        </p:nvPicPr>
        <p:blipFill>
          <a:blip r:embed="rId3"/>
          <a:stretch>
            <a:fillRect/>
          </a:stretch>
        </p:blipFill>
        <p:spPr>
          <a:xfrm>
            <a:off x="635000" y="2785392"/>
            <a:ext cx="2643795" cy="2676706"/>
          </a:xfrm>
          <a:prstGeom prst="rect">
            <a:avLst/>
          </a:prstGeom>
          <a:ln w="12700">
            <a:miter lim="400000"/>
          </a:ln>
        </p:spPr>
      </p:pic>
      <p:sp>
        <p:nvSpPr>
          <p:cNvPr id="444"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
        <p:nvSpPr>
          <p:cNvPr id="445" name="Butterflies land on a flower to drink nectar."/>
          <p:cNvSpPr txBox="1"/>
          <p:nvPr/>
        </p:nvSpPr>
        <p:spPr>
          <a:xfrm>
            <a:off x="893881" y="1683106"/>
            <a:ext cx="7356238" cy="586741"/>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a:lnSpc>
                <a:spcPct val="90000"/>
              </a:lnSpc>
              <a:spcBef>
                <a:spcPts val="1200"/>
              </a:spcBef>
              <a:defRPr sz="3200" b="1">
                <a:solidFill>
                  <a:schemeClr val="accent1">
                    <a:satOff val="-4409"/>
                    <a:lumOff val="-10509"/>
                  </a:schemeClr>
                </a:solidFill>
                <a:uFill>
                  <a:solidFill>
                    <a:srgbClr val="945200"/>
                  </a:solidFill>
                </a:uFill>
              </a:defRPr>
            </a:lvl1pPr>
          </a:lstStyle>
          <a:p>
            <a:r>
              <a:t>Butterflies land on a flower to drink nectar.</a:t>
            </a:r>
          </a:p>
        </p:txBody>
      </p:sp>
      <p:sp>
        <p:nvSpPr>
          <p:cNvPr id="446" name="Photo: Pauline Sakai"/>
          <p:cNvSpPr txBox="1"/>
          <p:nvPr/>
        </p:nvSpPr>
        <p:spPr>
          <a:xfrm>
            <a:off x="1798827" y="5116661"/>
            <a:ext cx="1397036" cy="2371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spcBef>
                <a:spcPts val="800"/>
              </a:spcBef>
              <a:defRPr sz="1000">
                <a:uFill>
                  <a:solidFill>
                    <a:srgbClr val="000000"/>
                  </a:solidFill>
                </a:uFill>
                <a:latin typeface="Arial"/>
                <a:ea typeface="Arial"/>
                <a:cs typeface="Arial"/>
                <a:sym typeface="Arial"/>
              </a:defRPr>
            </a:lvl1pPr>
          </a:lstStyle>
          <a:p>
            <a:r>
              <a:t>Photo: Pauline Sakai</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451" name="Text Placeholder 1"/>
          <p:cNvSpPr txBox="1">
            <a:spLocks noGrp="1"/>
          </p:cNvSpPr>
          <p:nvPr>
            <p:ph type="body" sz="quarter" idx="1"/>
          </p:nvPr>
        </p:nvSpPr>
        <p:spPr>
          <a:xfrm>
            <a:off x="2399313" y="1666126"/>
            <a:ext cx="4026397" cy="817192"/>
          </a:xfrm>
          <a:prstGeom prst="rect">
            <a:avLst/>
          </a:prstGeom>
        </p:spPr>
        <p:txBody>
          <a:bodyPr lIns="50800" tIns="50800" rIns="50800" bIns="50800"/>
          <a:lstStyle/>
          <a:p>
            <a:pPr>
              <a:defRPr sz="3700" b="1"/>
            </a:pPr>
            <a:r>
              <a:t>Daisy-type </a:t>
            </a:r>
            <a:r>
              <a:rPr sz="3600"/>
              <a:t>flowers</a:t>
            </a:r>
          </a:p>
        </p:txBody>
      </p:sp>
      <p:sp>
        <p:nvSpPr>
          <p:cNvPr id="452" name="Coneflower…"/>
          <p:cNvSpPr txBox="1"/>
          <p:nvPr/>
        </p:nvSpPr>
        <p:spPr>
          <a:xfrm>
            <a:off x="596900" y="5740400"/>
            <a:ext cx="1638300" cy="9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spcBef>
                <a:spcPts val="1100"/>
              </a:spcBef>
              <a:defRPr sz="2200" b="1">
                <a:solidFill>
                  <a:schemeClr val="accent1"/>
                </a:solidFill>
                <a:uFill>
                  <a:solidFill>
                    <a:srgbClr val="945200"/>
                  </a:solidFill>
                </a:uFill>
              </a:defRPr>
            </a:pPr>
            <a:r>
              <a:t>Coneflower</a:t>
            </a:r>
          </a:p>
          <a:p>
            <a:pPr marR="40639" indent="40639">
              <a:spcBef>
                <a:spcPts val="1100"/>
              </a:spcBef>
              <a:defRPr sz="2200" b="1" i="1">
                <a:solidFill>
                  <a:schemeClr val="accent1"/>
                </a:solidFill>
                <a:uFill>
                  <a:solidFill>
                    <a:srgbClr val="945200"/>
                  </a:solidFill>
                </a:uFill>
              </a:defRPr>
            </a:pPr>
            <a:r>
              <a:t>Echinacea</a:t>
            </a:r>
            <a:r>
              <a:rPr i="0"/>
              <a:t> </a:t>
            </a:r>
          </a:p>
        </p:txBody>
      </p:sp>
      <p:pic>
        <p:nvPicPr>
          <p:cNvPr id="453" name="Echinacea purpurea CU.jpg" descr="Echinacea purpurea CU.jpg"/>
          <p:cNvPicPr>
            <a:picLocks noChangeAspect="1"/>
          </p:cNvPicPr>
          <p:nvPr/>
        </p:nvPicPr>
        <p:blipFill>
          <a:blip r:embed="rId3"/>
          <a:stretch>
            <a:fillRect/>
          </a:stretch>
        </p:blipFill>
        <p:spPr>
          <a:xfrm>
            <a:off x="304800" y="2692400"/>
            <a:ext cx="2228850" cy="2971800"/>
          </a:xfrm>
          <a:prstGeom prst="rect">
            <a:avLst/>
          </a:prstGeom>
          <a:ln w="12700">
            <a:miter lim="400000"/>
          </a:ln>
        </p:spPr>
      </p:pic>
      <p:pic>
        <p:nvPicPr>
          <p:cNvPr id="454" name="Gaillardia.jpg" descr="Gaillardia.jpg"/>
          <p:cNvPicPr>
            <a:picLocks noChangeAspect="1"/>
          </p:cNvPicPr>
          <p:nvPr/>
        </p:nvPicPr>
        <p:blipFill>
          <a:blip r:embed="rId4"/>
          <a:srcRect l="13499" r="13498" b="3599"/>
          <a:stretch>
            <a:fillRect/>
          </a:stretch>
        </p:blipFill>
        <p:spPr>
          <a:xfrm>
            <a:off x="5803900" y="2679700"/>
            <a:ext cx="3022601" cy="2995614"/>
          </a:xfrm>
          <a:prstGeom prst="rect">
            <a:avLst/>
          </a:prstGeom>
          <a:ln w="12700">
            <a:miter lim="400000"/>
          </a:ln>
        </p:spPr>
      </p:pic>
      <p:sp>
        <p:nvSpPr>
          <p:cNvPr id="455" name="Blanketflower…"/>
          <p:cNvSpPr txBox="1"/>
          <p:nvPr/>
        </p:nvSpPr>
        <p:spPr>
          <a:xfrm>
            <a:off x="6240769" y="5737225"/>
            <a:ext cx="2026931" cy="9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Blanketflower</a:t>
            </a:r>
          </a:p>
          <a:p>
            <a:pPr marR="40639" algn="ctr">
              <a:spcBef>
                <a:spcPts val="1100"/>
              </a:spcBef>
              <a:defRPr sz="2200" b="1" i="1">
                <a:solidFill>
                  <a:schemeClr val="accent1"/>
                </a:solidFill>
                <a:uFill>
                  <a:solidFill>
                    <a:srgbClr val="945200"/>
                  </a:solidFill>
                </a:uFill>
              </a:defRPr>
            </a:pPr>
            <a:r>
              <a:t>Gaillardia </a:t>
            </a:r>
          </a:p>
        </p:txBody>
      </p:sp>
      <p:sp>
        <p:nvSpPr>
          <p:cNvPr id="456" name="Mexican Sunflower…"/>
          <p:cNvSpPr txBox="1"/>
          <p:nvPr/>
        </p:nvSpPr>
        <p:spPr>
          <a:xfrm>
            <a:off x="2730500" y="5740400"/>
            <a:ext cx="2844800" cy="9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57" name="mexican-sunflower-tiger-swallowtail.jpg" descr="mexican-sunflower-tiger-swallowtail.jpg"/>
          <p:cNvPicPr>
            <a:picLocks noChangeAspect="1"/>
          </p:cNvPicPr>
          <p:nvPr/>
        </p:nvPicPr>
        <p:blipFill>
          <a:blip r:embed="rId5"/>
          <a:stretch>
            <a:fillRect/>
          </a:stretch>
        </p:blipFill>
        <p:spPr>
          <a:xfrm>
            <a:off x="2705100" y="2730500"/>
            <a:ext cx="2895600" cy="2895600"/>
          </a:xfrm>
          <a:prstGeom prst="rect">
            <a:avLst/>
          </a:prstGeom>
          <a:ln w="12700">
            <a:miter lim="400000"/>
          </a:ln>
        </p:spPr>
      </p:pic>
      <p:sp>
        <p:nvSpPr>
          <p:cNvPr id="458"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63" name="Text Placeholder 1"/>
          <p:cNvSpPr txBox="1">
            <a:spLocks noGrp="1"/>
          </p:cNvSpPr>
          <p:nvPr>
            <p:ph type="body" sz="quarter" idx="1"/>
          </p:nvPr>
        </p:nvSpPr>
        <p:spPr>
          <a:xfrm>
            <a:off x="4132654" y="1515401"/>
            <a:ext cx="4960610" cy="817192"/>
          </a:xfrm>
          <a:prstGeom prst="rect">
            <a:avLst/>
          </a:prstGeom>
        </p:spPr>
        <p:txBody>
          <a:bodyPr lIns="50800" tIns="50800" rIns="50800" bIns="50800"/>
          <a:lstStyle>
            <a:lvl1pPr>
              <a:defRPr sz="3700" b="1"/>
            </a:lvl1pPr>
          </a:lstStyle>
          <a:p>
            <a:r>
              <a:t>This is your seed packet</a:t>
            </a:r>
          </a:p>
        </p:txBody>
      </p:sp>
      <p:sp>
        <p:nvSpPr>
          <p:cNvPr id="464" name="Mexican Sunflower…"/>
          <p:cNvSpPr txBox="1"/>
          <p:nvPr/>
        </p:nvSpPr>
        <p:spPr>
          <a:xfrm>
            <a:off x="2730500" y="5740400"/>
            <a:ext cx="2844800" cy="9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65" name="mexican-sunflower-tiger-swallowtail.jpg" descr="mexican-sunflower-tiger-swallowtail.jpg"/>
          <p:cNvPicPr>
            <a:picLocks noChangeAspect="1"/>
          </p:cNvPicPr>
          <p:nvPr/>
        </p:nvPicPr>
        <p:blipFill>
          <a:blip r:embed="rId3"/>
          <a:stretch>
            <a:fillRect/>
          </a:stretch>
        </p:blipFill>
        <p:spPr>
          <a:xfrm>
            <a:off x="2705100" y="2730500"/>
            <a:ext cx="2895600" cy="2895600"/>
          </a:xfrm>
          <a:prstGeom prst="rect">
            <a:avLst/>
          </a:prstGeom>
          <a:ln w="12700">
            <a:miter lim="400000"/>
          </a:ln>
        </p:spPr>
      </p:pic>
      <p:sp>
        <p:nvSpPr>
          <p:cNvPr id="466"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
        <p:nvSpPr>
          <p:cNvPr id="467" name="Line"/>
          <p:cNvSpPr/>
          <p:nvPr/>
        </p:nvSpPr>
        <p:spPr>
          <a:xfrm flipV="1">
            <a:off x="4732866" y="2280493"/>
            <a:ext cx="1982030" cy="1982030"/>
          </a:xfrm>
          <a:prstGeom prst="line">
            <a:avLst/>
          </a:prstGeom>
          <a:ln w="127000">
            <a:solidFill>
              <a:schemeClr val="accent6"/>
            </a:solidFill>
            <a:miter lim="400000"/>
            <a:head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72" name="Mexican Sunflower…"/>
          <p:cNvSpPr txBox="1"/>
          <p:nvPr/>
        </p:nvSpPr>
        <p:spPr>
          <a:xfrm>
            <a:off x="2730500" y="5740400"/>
            <a:ext cx="2844800" cy="9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73" name="Mexican_Sunflower_Tithonia_rotundifolia_Plants_3008px.jpg" descr="Mexican_Sunflower_Tithonia_rotundifolia_Plants_3008px.jpg"/>
          <p:cNvPicPr>
            <a:picLocks noChangeAspect="1"/>
          </p:cNvPicPr>
          <p:nvPr/>
        </p:nvPicPr>
        <p:blipFill>
          <a:blip r:embed="rId3"/>
          <a:stretch>
            <a:fillRect/>
          </a:stretch>
        </p:blipFill>
        <p:spPr>
          <a:xfrm>
            <a:off x="836612" y="522839"/>
            <a:ext cx="7470690" cy="4967215"/>
          </a:xfrm>
          <a:prstGeom prst="rect">
            <a:avLst/>
          </a:prstGeom>
          <a:ln w="12700">
            <a:miter lim="400000"/>
          </a:ln>
        </p:spPr>
      </p:pic>
      <p:sp>
        <p:nvSpPr>
          <p:cNvPr id="474" name="Text Placeholder 1"/>
          <p:cNvSpPr txBox="1">
            <a:spLocks noGrp="1"/>
          </p:cNvSpPr>
          <p:nvPr>
            <p:ph type="body" sz="quarter" idx="1"/>
          </p:nvPr>
        </p:nvSpPr>
        <p:spPr>
          <a:xfrm>
            <a:off x="4861159" y="1163709"/>
            <a:ext cx="2844801" cy="817191"/>
          </a:xfrm>
          <a:prstGeom prst="rect">
            <a:avLst/>
          </a:prstGeom>
          <a:solidFill>
            <a:schemeClr val="accent6">
              <a:lumOff val="11666"/>
            </a:schemeClr>
          </a:solidFill>
        </p:spPr>
        <p:txBody>
          <a:bodyPr lIns="50800" tIns="50800" rIns="50800" bIns="50800"/>
          <a:lstStyle>
            <a:lvl1pPr>
              <a:defRPr sz="3700" b="1"/>
            </a:lvl1pPr>
          </a:lstStyle>
          <a:p>
            <a:r>
              <a:t>   It gets BIG!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7"/>
          <p:cNvSpPr txBox="1">
            <a:spLocks noGrp="1"/>
          </p:cNvSpPr>
          <p:nvPr>
            <p:ph type="title"/>
          </p:nvPr>
        </p:nvSpPr>
        <p:spPr>
          <a:prstGeom prst="rect">
            <a:avLst/>
          </a:prstGeom>
        </p:spPr>
        <p:txBody>
          <a:bodyPr/>
          <a:lstStyle/>
          <a:p>
            <a:r>
              <a:t>Who Are Master Gardeners?</a:t>
            </a:r>
          </a:p>
        </p:txBody>
      </p:sp>
      <p:sp>
        <p:nvSpPr>
          <p:cNvPr id="287" name="Text Placeholder 8"/>
          <p:cNvSpPr txBox="1">
            <a:spLocks noGrp="1"/>
          </p:cNvSpPr>
          <p:nvPr>
            <p:ph type="body" idx="1"/>
          </p:nvPr>
        </p:nvSpPr>
        <p:spPr>
          <a:prstGeom prst="rect">
            <a:avLst/>
          </a:prstGeom>
        </p:spPr>
        <p:txBody>
          <a:bodyPr/>
          <a:lstStyle/>
          <a:p>
            <a:pPr>
              <a:spcBef>
                <a:spcPts val="600"/>
              </a:spcBef>
              <a:defRPr sz="2800">
                <a:solidFill>
                  <a:schemeClr val="accent2"/>
                </a:solidFill>
              </a:defRPr>
            </a:pPr>
            <a:r>
              <a:rPr dirty="0"/>
              <a:t>Where to find us…</a:t>
            </a:r>
          </a:p>
          <a:p>
            <a:pPr>
              <a:spcBef>
                <a:spcPts val="600"/>
              </a:spcBef>
              <a:defRPr sz="2600"/>
            </a:pPr>
            <a:r>
              <a:rPr dirty="0"/>
              <a:t>Online, in the Media, and Special Publications</a:t>
            </a:r>
            <a:endParaRPr sz="2800" dirty="0"/>
          </a:p>
          <a:p>
            <a:pPr marL="716972" lvl="1" indent="-259772">
              <a:spcBef>
                <a:spcPts val="500"/>
              </a:spcBef>
              <a:defRPr sz="2000"/>
            </a:pPr>
            <a:r>
              <a:rPr dirty="0"/>
              <a:t>Hotline: Call </a:t>
            </a:r>
            <a:r>
              <a:rPr b="1" dirty="0"/>
              <a:t>(530) 889-7388 </a:t>
            </a:r>
            <a:r>
              <a:rPr dirty="0"/>
              <a:t>or submit your questions online</a:t>
            </a:r>
          </a:p>
          <a:p>
            <a:pPr marL="716972" lvl="1" indent="-259772">
              <a:spcBef>
                <a:spcPts val="500"/>
              </a:spcBef>
              <a:defRPr sz="2000"/>
            </a:pPr>
            <a:r>
              <a:rPr dirty="0"/>
              <a:t>Website: </a:t>
            </a:r>
            <a:r>
              <a:rPr dirty="0" err="1"/>
              <a:t>pcmg.ucanr.org</a:t>
            </a:r>
            <a:endParaRPr dirty="0"/>
          </a:p>
          <a:p>
            <a:pPr marL="716972" lvl="1" indent="-259772">
              <a:spcBef>
                <a:spcPts val="500"/>
              </a:spcBef>
              <a:defRPr sz="2000"/>
            </a:pPr>
            <a:r>
              <a:rPr dirty="0"/>
              <a:t>Facebook, Twitter, Instagram</a:t>
            </a:r>
            <a:endParaRPr sz="2200" dirty="0"/>
          </a:p>
          <a:p>
            <a:pPr marL="716972" lvl="1" indent="-259772">
              <a:spcBef>
                <a:spcPts val="500"/>
              </a:spcBef>
              <a:defRPr sz="2000"/>
            </a:pPr>
            <a:r>
              <a:rPr dirty="0"/>
              <a:t>Gold Country Media monthly column </a:t>
            </a:r>
          </a:p>
          <a:p>
            <a:pPr marL="716972" lvl="1" indent="-259772">
              <a:spcBef>
                <a:spcPts val="500"/>
              </a:spcBef>
              <a:defRPr sz="2000" i="1"/>
            </a:pPr>
            <a:r>
              <a:rPr dirty="0"/>
              <a:t>Curious Gardener </a:t>
            </a:r>
            <a:r>
              <a:rPr lang="en-US" i="0" dirty="0"/>
              <a:t>quarterly</a:t>
            </a:r>
            <a:r>
              <a:rPr i="0" dirty="0"/>
              <a:t> newsletter</a:t>
            </a:r>
            <a:r>
              <a:rPr lang="en-US" i="0" dirty="0"/>
              <a:t>;</a:t>
            </a:r>
            <a:r>
              <a:rPr i="0" dirty="0"/>
              <a:t> </a:t>
            </a:r>
            <a:r>
              <a:rPr lang="en-US" i="0" dirty="0"/>
              <a:t>email </a:t>
            </a:r>
            <a:r>
              <a:rPr i="0" dirty="0"/>
              <a:t>and on website</a:t>
            </a:r>
          </a:p>
          <a:p>
            <a:pPr marL="716972" lvl="1" indent="-259772">
              <a:spcBef>
                <a:spcPts val="500"/>
              </a:spcBef>
              <a:defRPr sz="2000" i="1"/>
            </a:pPr>
            <a:r>
              <a:rPr dirty="0"/>
              <a:t>Calendar and Gardening Guide</a:t>
            </a:r>
          </a:p>
        </p:txBody>
      </p:sp>
      <p:sp>
        <p:nvSpPr>
          <p:cNvPr id="288" name="Slide Number Placeholder 3"/>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38795.jpg" descr="38795.jpg"/>
          <p:cNvPicPr>
            <a:picLocks noChangeAspect="1"/>
          </p:cNvPicPr>
          <p:nvPr/>
        </p:nvPicPr>
        <p:blipFill>
          <a:blip r:embed="rId3"/>
          <a:stretch>
            <a:fillRect/>
          </a:stretch>
        </p:blipFill>
        <p:spPr>
          <a:xfrm>
            <a:off x="1997786" y="3632299"/>
            <a:ext cx="2599265" cy="2819202"/>
          </a:xfrm>
          <a:prstGeom prst="rect">
            <a:avLst/>
          </a:prstGeom>
          <a:ln w="12700">
            <a:miter lim="400000"/>
          </a:ln>
        </p:spPr>
      </p:pic>
      <p:sp>
        <p:nvSpPr>
          <p:cNvPr id="479" name="PLANTS! PLANTS! PLANTS!"/>
          <p:cNvSpPr txBox="1">
            <a:spLocks noGrp="1"/>
          </p:cNvSpPr>
          <p:nvPr>
            <p:ph type="title"/>
          </p:nvPr>
        </p:nvSpPr>
        <p:spPr>
          <a:prstGeom prst="rect">
            <a:avLst/>
          </a:prstGeom>
        </p:spPr>
        <p:txBody>
          <a:bodyPr/>
          <a:lstStyle/>
          <a:p>
            <a:r>
              <a:t>PLANTS! PLANTS! PLANTS!</a:t>
            </a:r>
          </a:p>
        </p:txBody>
      </p:sp>
      <p:sp>
        <p:nvSpPr>
          <p:cNvPr id="480" name="Mexican Sunflower…"/>
          <p:cNvSpPr txBox="1">
            <a:spLocks noGrp="1"/>
          </p:cNvSpPr>
          <p:nvPr>
            <p:ph type="body" sz="quarter" idx="1"/>
          </p:nvPr>
        </p:nvSpPr>
        <p:spPr>
          <a:xfrm>
            <a:off x="4882267" y="3754785"/>
            <a:ext cx="3568411" cy="2158993"/>
          </a:xfrm>
          <a:prstGeom prst="rect">
            <a:avLst/>
          </a:prstGeom>
          <a:solidFill>
            <a:srgbClr val="FFFFFF"/>
          </a:solidFill>
        </p:spPr>
        <p:txBody>
          <a:bodyPr anchor="t"/>
          <a:lstStyle/>
          <a:p>
            <a:pPr marL="0" indent="0" algn="ctr">
              <a:buSzTx/>
              <a:buNone/>
              <a:defRPr sz="3000">
                <a:latin typeface="Marker Felt"/>
                <a:ea typeface="Marker Felt"/>
                <a:cs typeface="Marker Felt"/>
                <a:sym typeface="Marker Felt"/>
              </a:defRPr>
            </a:pPr>
            <a:r>
              <a:t>Mexican Sunflower</a:t>
            </a:r>
          </a:p>
          <a:p>
            <a:pPr marL="0" indent="0" algn="ctr">
              <a:buSzTx/>
              <a:buNone/>
              <a:defRPr sz="2600">
                <a:latin typeface="Marker Felt"/>
                <a:ea typeface="Marker Felt"/>
                <a:cs typeface="Marker Felt"/>
                <a:sym typeface="Marker Felt"/>
              </a:defRPr>
            </a:pPr>
            <a:r>
              <a:t>Tithonia rotundifolia</a:t>
            </a:r>
          </a:p>
          <a:p>
            <a:pPr marL="0" indent="0" algn="ctr">
              <a:buSzTx/>
              <a:buNone/>
              <a:defRPr sz="2600">
                <a:latin typeface="Marker Felt"/>
                <a:ea typeface="Marker Felt"/>
                <a:cs typeface="Marker Felt"/>
                <a:sym typeface="Marker Felt"/>
              </a:defRPr>
            </a:pPr>
            <a:r>
              <a:t>Best pollinator plant</a:t>
            </a:r>
          </a:p>
        </p:txBody>
      </p:sp>
      <p:sp>
        <p:nvSpPr>
          <p:cNvPr id="4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82" name="Annual flower"/>
          <p:cNvSpPr txBox="1"/>
          <p:nvPr/>
        </p:nvSpPr>
        <p:spPr>
          <a:xfrm>
            <a:off x="5117393" y="6022980"/>
            <a:ext cx="1791019" cy="401638"/>
          </a:xfrm>
          <a:prstGeom prst="rect">
            <a:avLst/>
          </a:prstGeom>
          <a:blipFill>
            <a:blip r:embed="rId4"/>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Annual flower</a:t>
            </a:r>
          </a:p>
        </p:txBody>
      </p:sp>
      <p:sp>
        <p:nvSpPr>
          <p:cNvPr id="483" name="Nonnatives…"/>
          <p:cNvSpPr txBox="1"/>
          <p:nvPr/>
        </p:nvSpPr>
        <p:spPr>
          <a:xfrm>
            <a:off x="721425" y="4741819"/>
            <a:ext cx="1942504" cy="1062039"/>
          </a:xfrm>
          <a:prstGeom prst="rect">
            <a:avLst/>
          </a:prstGeom>
          <a:blipFill>
            <a:blip r:embed="rId4"/>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Nonnatives</a:t>
            </a:r>
          </a:p>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are important,</a:t>
            </a:r>
          </a:p>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too</a:t>
            </a:r>
          </a:p>
        </p:txBody>
      </p:sp>
      <p:pic>
        <p:nvPicPr>
          <p:cNvPr id="484" name="Mexican_Sunflower_Tithonia_rotundifolia_Plants_3008px.jpg" descr="Mexican_Sunflower_Tithonia_rotundifolia_Plants_3008px.jpg"/>
          <p:cNvPicPr>
            <a:picLocks noChangeAspect="1"/>
          </p:cNvPicPr>
          <p:nvPr/>
        </p:nvPicPr>
        <p:blipFill>
          <a:blip r:embed="rId5"/>
          <a:stretch>
            <a:fillRect/>
          </a:stretch>
        </p:blipFill>
        <p:spPr>
          <a:xfrm>
            <a:off x="5008012" y="1260590"/>
            <a:ext cx="3316921" cy="2205400"/>
          </a:xfrm>
          <a:prstGeom prst="rect">
            <a:avLst/>
          </a:prstGeom>
          <a:ln w="12700">
            <a:miter lim="400000"/>
          </a:ln>
        </p:spPr>
      </p:pic>
      <p:sp>
        <p:nvSpPr>
          <p:cNvPr id="485" name="#TithoniaInEveryGarden"/>
          <p:cNvSpPr txBox="1"/>
          <p:nvPr/>
        </p:nvSpPr>
        <p:spPr>
          <a:xfrm>
            <a:off x="2473621" y="1667188"/>
            <a:ext cx="3393682" cy="630239"/>
          </a:xfrm>
          <a:prstGeom prst="rect">
            <a:avLst/>
          </a:prstGeom>
          <a:solidFill>
            <a:srgbClr val="F6B27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lnSpc>
                <a:spcPct val="120000"/>
              </a:lnSpc>
              <a:spcBef>
                <a:spcPts val="2100"/>
              </a:spcBef>
              <a:defRPr sz="2600" u="sng">
                <a:latin typeface="Marker Felt"/>
                <a:ea typeface="Marker Felt"/>
                <a:cs typeface="Marker Felt"/>
                <a:sym typeface="Marker Felt"/>
              </a:defRPr>
            </a:pPr>
            <a:r>
              <a:rPr sz="4000"/>
              <a:t>#</a:t>
            </a:r>
            <a:r>
              <a:t>TithoniaInEveryGarden</a:t>
            </a:r>
          </a:p>
        </p:txBody>
      </p:sp>
      <p:pic>
        <p:nvPicPr>
          <p:cNvPr id="486" name="56369.jpg" descr="56369.jpg"/>
          <p:cNvPicPr>
            <a:picLocks noChangeAspect="1"/>
          </p:cNvPicPr>
          <p:nvPr/>
        </p:nvPicPr>
        <p:blipFill>
          <a:blip r:embed="rId6"/>
          <a:stretch>
            <a:fillRect/>
          </a:stretch>
        </p:blipFill>
        <p:spPr>
          <a:xfrm>
            <a:off x="987061" y="2446812"/>
            <a:ext cx="1924365" cy="165199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91" name="Text Placeholder 1"/>
          <p:cNvSpPr txBox="1">
            <a:spLocks noGrp="1"/>
          </p:cNvSpPr>
          <p:nvPr>
            <p:ph type="body" sz="quarter" idx="1"/>
          </p:nvPr>
        </p:nvSpPr>
        <p:spPr>
          <a:xfrm>
            <a:off x="1200522" y="1667052"/>
            <a:ext cx="6742956" cy="866141"/>
          </a:xfrm>
          <a:prstGeom prst="rect">
            <a:avLst/>
          </a:prstGeom>
        </p:spPr>
        <p:txBody>
          <a:bodyPr lIns="50800" tIns="50800" rIns="50800" bIns="50800"/>
          <a:lstStyle/>
          <a:p>
            <a:pPr marL="315468" indent="-315468" defTabSz="841247">
              <a:defRPr sz="3312" b="1"/>
            </a:pPr>
            <a:r>
              <a:t>Flat clusters </a:t>
            </a:r>
            <a:r>
              <a:rPr>
                <a:solidFill>
                  <a:srgbClr val="011993"/>
                </a:solidFill>
              </a:rPr>
              <a:t>(umbels)</a:t>
            </a:r>
            <a:r>
              <a:rPr>
                <a:solidFill>
                  <a:srgbClr val="011993"/>
                </a:solidFill>
                <a:latin typeface="Arial"/>
                <a:ea typeface="Arial"/>
                <a:cs typeface="Arial"/>
                <a:sym typeface="Arial"/>
              </a:rPr>
              <a:t> </a:t>
            </a:r>
            <a:r>
              <a:t>of small flowers</a:t>
            </a:r>
          </a:p>
        </p:txBody>
      </p:sp>
      <p:pic>
        <p:nvPicPr>
          <p:cNvPr id="492" name="colored yarrow.jpg" descr="colored yarrow.jpg"/>
          <p:cNvPicPr>
            <a:picLocks noChangeAspect="1"/>
          </p:cNvPicPr>
          <p:nvPr/>
        </p:nvPicPr>
        <p:blipFill>
          <a:blip r:embed="rId2"/>
          <a:stretch>
            <a:fillRect/>
          </a:stretch>
        </p:blipFill>
        <p:spPr>
          <a:xfrm>
            <a:off x="4007385" y="2730500"/>
            <a:ext cx="1916719" cy="2957223"/>
          </a:xfrm>
          <a:prstGeom prst="rect">
            <a:avLst/>
          </a:prstGeom>
          <a:ln w="12700">
            <a:miter lim="400000"/>
          </a:ln>
        </p:spPr>
      </p:pic>
      <p:pic>
        <p:nvPicPr>
          <p:cNvPr id="493" name="dill-2.jpg" descr="dill-2.jpg"/>
          <p:cNvPicPr>
            <a:picLocks noChangeAspect="1"/>
          </p:cNvPicPr>
          <p:nvPr/>
        </p:nvPicPr>
        <p:blipFill>
          <a:blip r:embed="rId3"/>
          <a:stretch>
            <a:fillRect/>
          </a:stretch>
        </p:blipFill>
        <p:spPr>
          <a:xfrm>
            <a:off x="435313" y="3466165"/>
            <a:ext cx="3138489" cy="2070101"/>
          </a:xfrm>
          <a:prstGeom prst="rect">
            <a:avLst/>
          </a:prstGeom>
          <a:ln w="12700">
            <a:miter lim="400000"/>
          </a:ln>
        </p:spPr>
      </p:pic>
      <p:sp>
        <p:nvSpPr>
          <p:cNvPr id="494" name="Dill…"/>
          <p:cNvSpPr txBox="1"/>
          <p:nvPr/>
        </p:nvSpPr>
        <p:spPr>
          <a:xfrm>
            <a:off x="297158" y="5626142"/>
            <a:ext cx="3060701" cy="767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b="1">
                <a:solidFill>
                  <a:schemeClr val="accent1">
                    <a:satOff val="-4409"/>
                    <a:lumOff val="-10509"/>
                  </a:schemeClr>
                </a:solidFill>
                <a:uFill>
                  <a:solidFill>
                    <a:srgbClr val="945200"/>
                  </a:solidFill>
                </a:uFill>
                <a:latin typeface="Arial"/>
                <a:ea typeface="Arial"/>
                <a:cs typeface="Arial"/>
                <a:sym typeface="Arial"/>
              </a:defRPr>
            </a:pPr>
            <a:r>
              <a:t>Dill</a:t>
            </a:r>
          </a:p>
          <a:p>
            <a:pPr marR="40639" indent="40639" algn="ctr">
              <a:spcBef>
                <a:spcPts val="1100"/>
              </a:spcBef>
              <a:defRPr b="1" i="1">
                <a:solidFill>
                  <a:schemeClr val="accent1">
                    <a:satOff val="-4409"/>
                    <a:lumOff val="-10509"/>
                  </a:schemeClr>
                </a:solidFill>
                <a:uFill>
                  <a:solidFill>
                    <a:srgbClr val="945200"/>
                  </a:solidFill>
                </a:uFill>
                <a:latin typeface="Arial"/>
                <a:ea typeface="Arial"/>
                <a:cs typeface="Arial"/>
                <a:sym typeface="Arial"/>
              </a:defRPr>
            </a:pPr>
            <a:r>
              <a:t>Anthemis graveolens</a:t>
            </a:r>
          </a:p>
        </p:txBody>
      </p:sp>
      <p:sp>
        <p:nvSpPr>
          <p:cNvPr id="495" name="Queen Anne’s Lace…"/>
          <p:cNvSpPr txBox="1"/>
          <p:nvPr/>
        </p:nvSpPr>
        <p:spPr>
          <a:xfrm>
            <a:off x="6072835" y="5347157"/>
            <a:ext cx="3138489" cy="817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t>Sulphur Buckwheat</a:t>
            </a:r>
          </a:p>
          <a:p>
            <a:pPr marR="40639" indent="40639" algn="ctr">
              <a:spcBef>
                <a:spcPts val="1100"/>
              </a:spcBef>
              <a:defRPr sz="2000" b="1" i="1">
                <a:solidFill>
                  <a:schemeClr val="accent1">
                    <a:satOff val="-4409"/>
                    <a:lumOff val="-10509"/>
                  </a:schemeClr>
                </a:solidFill>
                <a:uFill>
                  <a:solidFill>
                    <a:srgbClr val="945200"/>
                  </a:solidFill>
                </a:uFill>
                <a:latin typeface="Arial"/>
                <a:ea typeface="Arial"/>
                <a:cs typeface="Arial"/>
                <a:sym typeface="Arial"/>
              </a:defRPr>
            </a:pPr>
            <a:r>
              <a:t>Eriogonum umbellatum</a:t>
            </a:r>
          </a:p>
        </p:txBody>
      </p:sp>
      <p:sp>
        <p:nvSpPr>
          <p:cNvPr id="496" name="Yarrow…"/>
          <p:cNvSpPr txBox="1"/>
          <p:nvPr/>
        </p:nvSpPr>
        <p:spPr>
          <a:xfrm>
            <a:off x="3749417" y="5885030"/>
            <a:ext cx="2578101" cy="817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t>Yarrow</a:t>
            </a:r>
          </a:p>
          <a:p>
            <a:pPr marR="40639" indent="40639" algn="ctr">
              <a:spcBef>
                <a:spcPts val="1100"/>
              </a:spcBef>
              <a:defRPr sz="2000" b="1" i="1">
                <a:solidFill>
                  <a:schemeClr val="accent1">
                    <a:satOff val="-4409"/>
                    <a:lumOff val="-10509"/>
                  </a:schemeClr>
                </a:solidFill>
                <a:uFill>
                  <a:solidFill>
                    <a:srgbClr val="945200"/>
                  </a:solidFill>
                </a:uFill>
                <a:latin typeface="Arial"/>
                <a:ea typeface="Arial"/>
                <a:cs typeface="Arial"/>
                <a:sym typeface="Arial"/>
              </a:defRPr>
            </a:pPr>
            <a:r>
              <a:t>Achillea millefolium</a:t>
            </a:r>
          </a:p>
        </p:txBody>
      </p:sp>
      <p:sp>
        <p:nvSpPr>
          <p:cNvPr id="497"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pic>
        <p:nvPicPr>
          <p:cNvPr id="498" name="Eriogonum_umbellatum_image56_th.jpg" descr="Eriogonum_umbellatum_image56_th.jpg"/>
          <p:cNvPicPr>
            <a:picLocks noChangeAspect="1"/>
          </p:cNvPicPr>
          <p:nvPr/>
        </p:nvPicPr>
        <p:blipFill>
          <a:blip r:embed="rId4"/>
          <a:stretch>
            <a:fillRect/>
          </a:stretch>
        </p:blipFill>
        <p:spPr>
          <a:xfrm>
            <a:off x="6776830" y="3828244"/>
            <a:ext cx="1730499" cy="1345944"/>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501" name="Text Placeholder 1"/>
          <p:cNvSpPr txBox="1">
            <a:spLocks noGrp="1"/>
          </p:cNvSpPr>
          <p:nvPr>
            <p:ph type="body" sz="quarter" idx="1"/>
          </p:nvPr>
        </p:nvSpPr>
        <p:spPr>
          <a:xfrm>
            <a:off x="712842" y="2013270"/>
            <a:ext cx="7399339" cy="866141"/>
          </a:xfrm>
          <a:prstGeom prst="rect">
            <a:avLst/>
          </a:prstGeom>
        </p:spPr>
        <p:txBody>
          <a:bodyPr lIns="50800" tIns="50800" rIns="50800" bIns="50800"/>
          <a:lstStyle/>
          <a:p>
            <a:pPr>
              <a:defRPr sz="3600" b="1">
                <a:solidFill>
                  <a:schemeClr val="accent1">
                    <a:satOff val="-4409"/>
                    <a:lumOff val="-10509"/>
                  </a:schemeClr>
                </a:solidFill>
              </a:defRPr>
            </a:pPr>
            <a:r>
              <a:t>Spikes of closely spaced small flowers</a:t>
            </a:r>
            <a:r>
              <a:rPr i="1"/>
              <a:t> </a:t>
            </a:r>
          </a:p>
        </p:txBody>
      </p:sp>
      <p:pic>
        <p:nvPicPr>
          <p:cNvPr id="502" name="Unknown-1.jpg" descr="Unknown-1.jpg"/>
          <p:cNvPicPr>
            <a:picLocks noChangeAspect="1"/>
          </p:cNvPicPr>
          <p:nvPr/>
        </p:nvPicPr>
        <p:blipFill>
          <a:blip r:embed="rId3"/>
          <a:stretch>
            <a:fillRect/>
          </a:stretch>
        </p:blipFill>
        <p:spPr>
          <a:xfrm>
            <a:off x="755543" y="2950829"/>
            <a:ext cx="1739901" cy="2603852"/>
          </a:xfrm>
          <a:prstGeom prst="rect">
            <a:avLst/>
          </a:prstGeom>
          <a:ln w="12700">
            <a:miter lim="400000"/>
          </a:ln>
        </p:spPr>
      </p:pic>
      <p:sp>
        <p:nvSpPr>
          <p:cNvPr id="503" name="Butterfly Bush…"/>
          <p:cNvSpPr txBox="1"/>
          <p:nvPr/>
        </p:nvSpPr>
        <p:spPr>
          <a:xfrm>
            <a:off x="3841242" y="5664200"/>
            <a:ext cx="1142539"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Lupine</a:t>
            </a:r>
          </a:p>
          <a:p>
            <a:pPr marR="40639" indent="40639" algn="ctr">
              <a:defRPr sz="2000" b="1" i="1">
                <a:solidFill>
                  <a:srgbClr val="011993"/>
                </a:solidFill>
                <a:uFill>
                  <a:solidFill>
                    <a:srgbClr val="945200"/>
                  </a:solidFill>
                </a:uFill>
                <a:latin typeface="Arial"/>
                <a:ea typeface="Arial"/>
                <a:cs typeface="Arial"/>
                <a:sym typeface="Arial"/>
              </a:defRPr>
            </a:pPr>
            <a:r>
              <a:t>Lupinus</a:t>
            </a:r>
          </a:p>
        </p:txBody>
      </p:sp>
      <p:sp>
        <p:nvSpPr>
          <p:cNvPr id="504" name="Goldenrod…"/>
          <p:cNvSpPr txBox="1"/>
          <p:nvPr/>
        </p:nvSpPr>
        <p:spPr>
          <a:xfrm>
            <a:off x="870731" y="5664200"/>
            <a:ext cx="1509523"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Goldenrod</a:t>
            </a:r>
          </a:p>
          <a:p>
            <a:pPr marR="40639" indent="40639" algn="ctr">
              <a:defRPr sz="2000" b="1" i="1">
                <a:solidFill>
                  <a:srgbClr val="011993"/>
                </a:solidFill>
                <a:uFill>
                  <a:solidFill>
                    <a:srgbClr val="945200"/>
                  </a:solidFill>
                </a:uFill>
                <a:latin typeface="Arial"/>
                <a:ea typeface="Arial"/>
                <a:cs typeface="Arial"/>
                <a:sym typeface="Arial"/>
              </a:defRPr>
            </a:pPr>
            <a:r>
              <a:t>Solidago</a:t>
            </a:r>
          </a:p>
        </p:txBody>
      </p:sp>
      <p:sp>
        <p:nvSpPr>
          <p:cNvPr id="505" name="Gayfeather…"/>
          <p:cNvSpPr txBox="1"/>
          <p:nvPr/>
        </p:nvSpPr>
        <p:spPr>
          <a:xfrm>
            <a:off x="6233132" y="5664200"/>
            <a:ext cx="2554050"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Hummingbird Sage</a:t>
            </a:r>
          </a:p>
          <a:p>
            <a:pPr marR="40639" indent="40639" algn="ctr">
              <a:defRPr sz="2000" b="1" i="1">
                <a:solidFill>
                  <a:srgbClr val="011993"/>
                </a:solidFill>
                <a:uFill>
                  <a:solidFill>
                    <a:srgbClr val="945200"/>
                  </a:solidFill>
                </a:uFill>
                <a:latin typeface="Arial"/>
                <a:ea typeface="Arial"/>
                <a:cs typeface="Arial"/>
                <a:sym typeface="Arial"/>
              </a:defRPr>
            </a:pPr>
            <a:r>
              <a:t>Salvia spathacea</a:t>
            </a:r>
          </a:p>
        </p:txBody>
      </p:sp>
      <p:sp>
        <p:nvSpPr>
          <p:cNvPr id="506" name="Adult Food Supply"/>
          <p:cNvSpPr txBox="1"/>
          <p:nvPr/>
        </p:nvSpPr>
        <p:spPr>
          <a:xfrm>
            <a:off x="1932207" y="603604"/>
            <a:ext cx="496061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pic>
        <p:nvPicPr>
          <p:cNvPr id="507" name="Screen Shot 2018-12-08 at 7.43.10 PM.png" descr="Screen Shot 2018-12-08 at 7.43.10 PM.png"/>
          <p:cNvPicPr>
            <a:picLocks noChangeAspect="1"/>
          </p:cNvPicPr>
          <p:nvPr/>
        </p:nvPicPr>
        <p:blipFill>
          <a:blip r:embed="rId4"/>
          <a:stretch>
            <a:fillRect/>
          </a:stretch>
        </p:blipFill>
        <p:spPr>
          <a:xfrm>
            <a:off x="13497898" y="10756271"/>
            <a:ext cx="2044701" cy="2184401"/>
          </a:xfrm>
          <a:prstGeom prst="rect">
            <a:avLst/>
          </a:prstGeom>
          <a:ln w="12700">
            <a:miter lim="400000"/>
          </a:ln>
        </p:spPr>
      </p:pic>
      <p:pic>
        <p:nvPicPr>
          <p:cNvPr id="508" name="Screen Shot 2018-12-08 at 7.43.22 PM.png" descr="Screen Shot 2018-12-08 at 7.43.22 PM.png"/>
          <p:cNvPicPr>
            <a:picLocks noChangeAspect="1"/>
          </p:cNvPicPr>
          <p:nvPr/>
        </p:nvPicPr>
        <p:blipFill>
          <a:blip r:embed="rId5"/>
          <a:stretch>
            <a:fillRect/>
          </a:stretch>
        </p:blipFill>
        <p:spPr>
          <a:xfrm>
            <a:off x="15701342" y="9738250"/>
            <a:ext cx="1625601" cy="1714501"/>
          </a:xfrm>
          <a:prstGeom prst="rect">
            <a:avLst/>
          </a:prstGeom>
          <a:ln w="12700">
            <a:miter lim="400000"/>
          </a:ln>
        </p:spPr>
      </p:pic>
      <p:pic>
        <p:nvPicPr>
          <p:cNvPr id="509" name="Screen Shot 2018-12-08 at 7.43.33 PM.png" descr="Screen Shot 2018-12-08 at 7.43.33 PM.png"/>
          <p:cNvPicPr>
            <a:picLocks noChangeAspect="1"/>
          </p:cNvPicPr>
          <p:nvPr/>
        </p:nvPicPr>
        <p:blipFill>
          <a:blip r:embed="rId6"/>
          <a:stretch>
            <a:fillRect/>
          </a:stretch>
        </p:blipFill>
        <p:spPr>
          <a:xfrm>
            <a:off x="3597221" y="3319305"/>
            <a:ext cx="1765301" cy="2159001"/>
          </a:xfrm>
          <a:prstGeom prst="rect">
            <a:avLst/>
          </a:prstGeom>
          <a:ln w="12700">
            <a:miter lim="400000"/>
          </a:ln>
        </p:spPr>
      </p:pic>
      <p:pic>
        <p:nvPicPr>
          <p:cNvPr id="510" name="0236.jpeg" descr="0236.jpeg"/>
          <p:cNvPicPr>
            <a:picLocks noChangeAspect="1"/>
          </p:cNvPicPr>
          <p:nvPr/>
        </p:nvPicPr>
        <p:blipFill>
          <a:blip r:embed="rId7"/>
          <a:stretch>
            <a:fillRect/>
          </a:stretch>
        </p:blipFill>
        <p:spPr>
          <a:xfrm>
            <a:off x="6256661" y="3494164"/>
            <a:ext cx="2487765" cy="1809283"/>
          </a:xfrm>
          <a:prstGeom prst="rect">
            <a:avLst/>
          </a:prstGeom>
          <a:ln w="12700">
            <a:miter lim="400000"/>
          </a:ln>
        </p:spPr>
      </p:pic>
      <p:sp>
        <p:nvSpPr>
          <p:cNvPr id="511" name="© 2002 Lynn Watson"/>
          <p:cNvSpPr txBox="1"/>
          <p:nvPr/>
        </p:nvSpPr>
        <p:spPr>
          <a:xfrm>
            <a:off x="7595023" y="5066029"/>
            <a:ext cx="1091715"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800" b="1">
                <a:latin typeface="Arial"/>
                <a:ea typeface="Arial"/>
                <a:cs typeface="Arial"/>
                <a:sym typeface="Arial"/>
              </a:defRPr>
            </a:lvl1pPr>
          </a:lstStyle>
          <a:p>
            <a:r>
              <a:t>© 2002 Lynn Watson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516" name="Text Placeholder 1"/>
          <p:cNvSpPr txBox="1">
            <a:spLocks noGrp="1"/>
          </p:cNvSpPr>
          <p:nvPr>
            <p:ph type="body" sz="half" idx="1"/>
          </p:nvPr>
        </p:nvSpPr>
        <p:spPr>
          <a:xfrm>
            <a:off x="573558" y="2070100"/>
            <a:ext cx="6847335" cy="3286026"/>
          </a:xfrm>
          <a:prstGeom prst="rect">
            <a:avLst/>
          </a:prstGeom>
        </p:spPr>
        <p:txBody>
          <a:bodyPr lIns="50800" tIns="50800" rIns="50800" bIns="50800"/>
          <a:lstStyle/>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Not all butterflies eat nectar. </a:t>
            </a:r>
          </a:p>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Other favorite foods include:</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Overripe/rotting fruit</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Tree Sap</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Manure</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Bird Droppings</a:t>
            </a:r>
          </a:p>
        </p:txBody>
      </p:sp>
      <p:pic>
        <p:nvPicPr>
          <p:cNvPr id="517" name="images-2.jpg" descr="images-2.jpg"/>
          <p:cNvPicPr>
            <a:picLocks noChangeAspect="1"/>
          </p:cNvPicPr>
          <p:nvPr/>
        </p:nvPicPr>
        <p:blipFill>
          <a:blip r:embed="rId3"/>
          <a:stretch>
            <a:fillRect/>
          </a:stretch>
        </p:blipFill>
        <p:spPr>
          <a:xfrm>
            <a:off x="4406900" y="3454400"/>
            <a:ext cx="3836026" cy="2552700"/>
          </a:xfrm>
          <a:prstGeom prst="rect">
            <a:avLst/>
          </a:prstGeom>
          <a:ln w="12700">
            <a:miter lim="400000"/>
          </a:ln>
        </p:spPr>
      </p:pic>
      <p:sp>
        <p:nvSpPr>
          <p:cNvPr id="518" name="Additional Food Supply"/>
          <p:cNvSpPr txBox="1"/>
          <p:nvPr/>
        </p:nvSpPr>
        <p:spPr>
          <a:xfrm>
            <a:off x="1278448" y="603604"/>
            <a:ext cx="6268127"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Additional Food Supply</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523" name="Text Placeholder 1"/>
          <p:cNvSpPr txBox="1">
            <a:spLocks noGrp="1"/>
          </p:cNvSpPr>
          <p:nvPr>
            <p:ph type="body" sz="quarter" idx="1"/>
          </p:nvPr>
        </p:nvSpPr>
        <p:spPr>
          <a:xfrm>
            <a:off x="849778" y="2540000"/>
            <a:ext cx="4598522" cy="2399012"/>
          </a:xfrm>
          <a:prstGeom prst="rect">
            <a:avLst/>
          </a:prstGeom>
        </p:spPr>
        <p:txBody>
          <a:bodyPr lIns="50800" tIns="50800" rIns="50800" bIns="50800"/>
          <a:lstStyle/>
          <a:p>
            <a:pPr marL="0" marR="40639" indent="0" algn="ctr">
              <a:defRPr b="1" u="sng">
                <a:solidFill>
                  <a:schemeClr val="accent1">
                    <a:satOff val="-4409"/>
                    <a:lumOff val="-10509"/>
                  </a:schemeClr>
                </a:solidFill>
                <a:uFill>
                  <a:solidFill>
                    <a:srgbClr val="945200"/>
                  </a:solidFill>
                </a:uFill>
                <a:latin typeface="Arial"/>
                <a:ea typeface="Arial"/>
                <a:cs typeface="Arial"/>
                <a:sym typeface="Arial"/>
              </a:defRPr>
            </a:pPr>
            <a:r>
              <a:t>‘Host’ plants</a:t>
            </a:r>
          </a:p>
          <a:p>
            <a:pPr marL="0" marR="40639" indent="0">
              <a:defRPr sz="1200" b="1">
                <a:solidFill>
                  <a:schemeClr val="accent1">
                    <a:satOff val="-4409"/>
                    <a:lumOff val="-10509"/>
                  </a:schemeClr>
                </a:solidFill>
                <a:uFill>
                  <a:solidFill>
                    <a:srgbClr val="945200"/>
                  </a:solidFill>
                </a:uFill>
                <a:latin typeface="Arial"/>
                <a:ea typeface="Arial"/>
                <a:cs typeface="Arial"/>
                <a:sym typeface="Arial"/>
              </a:defRPr>
            </a:pPr>
            <a:endParaRPr/>
          </a:p>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Where adults lay eggs</a:t>
            </a:r>
          </a:p>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 Food for caterpillars</a:t>
            </a:r>
          </a:p>
        </p:txBody>
      </p:sp>
      <p:pic>
        <p:nvPicPr>
          <p:cNvPr id="524" name="IMG_2059.jpg" descr="IMG_2059.jpg"/>
          <p:cNvPicPr>
            <a:picLocks noChangeAspect="1"/>
          </p:cNvPicPr>
          <p:nvPr/>
        </p:nvPicPr>
        <p:blipFill>
          <a:blip r:embed="rId3"/>
          <a:stretch>
            <a:fillRect/>
          </a:stretch>
        </p:blipFill>
        <p:spPr>
          <a:xfrm>
            <a:off x="5767318" y="2037705"/>
            <a:ext cx="2552701" cy="3403601"/>
          </a:xfrm>
          <a:prstGeom prst="rect">
            <a:avLst/>
          </a:prstGeom>
          <a:ln w="12700">
            <a:miter lim="400000"/>
          </a:ln>
        </p:spPr>
      </p:pic>
      <p:sp>
        <p:nvSpPr>
          <p:cNvPr id="525" name="Larval Host Plants"/>
          <p:cNvSpPr txBox="1"/>
          <p:nvPr/>
        </p:nvSpPr>
        <p:spPr>
          <a:xfrm>
            <a:off x="2157117" y="444116"/>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
        <p:nvSpPr>
          <p:cNvPr id="526" name="Monarch caterpillar…"/>
          <p:cNvSpPr txBox="1"/>
          <p:nvPr/>
        </p:nvSpPr>
        <p:spPr>
          <a:xfrm>
            <a:off x="5924377" y="5567553"/>
            <a:ext cx="2238584" cy="701041"/>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000" b="1">
                <a:solidFill>
                  <a:schemeClr val="accent1">
                    <a:satOff val="-4409"/>
                    <a:lumOff val="-10509"/>
                  </a:schemeClr>
                </a:solidFill>
              </a:defRPr>
            </a:pPr>
            <a:r>
              <a:t>Monarch caterpillar</a:t>
            </a:r>
          </a:p>
          <a:p>
            <a:pPr algn="ctr">
              <a:defRPr sz="2000" b="1">
                <a:solidFill>
                  <a:schemeClr val="accent1">
                    <a:satOff val="-4409"/>
                    <a:lumOff val="-10509"/>
                  </a:schemeClr>
                </a:solidFill>
              </a:defRPr>
            </a:pPr>
            <a:r>
              <a:t>on milkweed</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531" name="Caterpillars_Surface701.jpg" descr="Caterpillars_Surface701.jpg"/>
          <p:cNvPicPr>
            <a:picLocks noChangeAspect="1"/>
          </p:cNvPicPr>
          <p:nvPr/>
        </p:nvPicPr>
        <p:blipFill>
          <a:blip r:embed="rId3"/>
          <a:stretch>
            <a:fillRect/>
          </a:stretch>
        </p:blipFill>
        <p:spPr>
          <a:xfrm>
            <a:off x="3437155" y="3915757"/>
            <a:ext cx="2732830" cy="2049621"/>
          </a:xfrm>
          <a:prstGeom prst="rect">
            <a:avLst/>
          </a:prstGeom>
          <a:ln w="12700">
            <a:miter lim="400000"/>
          </a:ln>
        </p:spPr>
      </p:pic>
      <p:sp>
        <p:nvSpPr>
          <p:cNvPr id="533" name="Tiger Swallowtail caterpillar"/>
          <p:cNvSpPr txBox="1"/>
          <p:nvPr/>
        </p:nvSpPr>
        <p:spPr>
          <a:xfrm>
            <a:off x="3132279" y="6199107"/>
            <a:ext cx="3342582" cy="410369"/>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lang="en-US" sz="2000" b="1" dirty="0"/>
              <a:t>Western </a:t>
            </a:r>
            <a:r>
              <a:rPr sz="2000" b="1" dirty="0"/>
              <a:t>Tiger Swallowtail</a:t>
            </a:r>
          </a:p>
        </p:txBody>
      </p:sp>
      <p:pic>
        <p:nvPicPr>
          <p:cNvPr id="534" name="29794.jpg" descr="29794.jpg"/>
          <p:cNvPicPr>
            <a:picLocks noChangeAspect="1"/>
          </p:cNvPicPr>
          <p:nvPr/>
        </p:nvPicPr>
        <p:blipFill>
          <a:blip r:embed="rId4"/>
          <a:stretch>
            <a:fillRect/>
          </a:stretch>
        </p:blipFill>
        <p:spPr>
          <a:xfrm>
            <a:off x="6441692" y="3845285"/>
            <a:ext cx="2123116" cy="1930402"/>
          </a:xfrm>
          <a:prstGeom prst="rect">
            <a:avLst/>
          </a:prstGeom>
          <a:ln w="12700">
            <a:miter lim="400000"/>
          </a:ln>
        </p:spPr>
      </p:pic>
      <p:sp>
        <p:nvSpPr>
          <p:cNvPr id="535" name="Caterpillars cause damage to host plants…"/>
          <p:cNvSpPr txBox="1"/>
          <p:nvPr/>
        </p:nvSpPr>
        <p:spPr>
          <a:xfrm>
            <a:off x="-44352" y="1847850"/>
            <a:ext cx="8902504" cy="180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dirty="0"/>
              <a:t>Caterpillars </a:t>
            </a:r>
            <a:r>
              <a:rPr u="sng" dirty="0"/>
              <a:t>cause damage</a:t>
            </a:r>
            <a:r>
              <a:rPr dirty="0"/>
              <a:t> to host plants</a:t>
            </a:r>
          </a:p>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dirty="0"/>
              <a:t>Be willing to put up with </a:t>
            </a:r>
            <a:r>
              <a:rPr u="sng" dirty="0"/>
              <a:t>holes in leaves</a:t>
            </a:r>
          </a:p>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u="sng" dirty="0"/>
              <a:t>Plant may disappear</a:t>
            </a:r>
            <a:r>
              <a:rPr dirty="0"/>
              <a:t> for the season</a:t>
            </a:r>
          </a:p>
        </p:txBody>
      </p:sp>
      <p:sp>
        <p:nvSpPr>
          <p:cNvPr id="536" name="Larval Host Plants"/>
          <p:cNvSpPr txBox="1"/>
          <p:nvPr/>
        </p:nvSpPr>
        <p:spPr>
          <a:xfrm>
            <a:off x="2157117" y="442195"/>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pic>
        <p:nvPicPr>
          <p:cNvPr id="3" name="Picture 2">
            <a:extLst>
              <a:ext uri="{FF2B5EF4-FFF2-40B4-BE49-F238E27FC236}">
                <a16:creationId xmlns:a16="http://schemas.microsoft.com/office/drawing/2014/main" id="{C0635A90-F800-8F4E-A454-56AA099057C4}"/>
              </a:ext>
            </a:extLst>
          </p:cNvPr>
          <p:cNvPicPr>
            <a:picLocks noChangeAspect="1"/>
          </p:cNvPicPr>
          <p:nvPr/>
        </p:nvPicPr>
        <p:blipFill>
          <a:blip r:embed="rId5"/>
          <a:stretch>
            <a:fillRect/>
          </a:stretch>
        </p:blipFill>
        <p:spPr>
          <a:xfrm>
            <a:off x="889018" y="4022278"/>
            <a:ext cx="1930400" cy="194310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41" name="Text Placeholder 1"/>
          <p:cNvSpPr txBox="1">
            <a:spLocks noGrp="1"/>
          </p:cNvSpPr>
          <p:nvPr>
            <p:ph type="body" sz="quarter" idx="1"/>
          </p:nvPr>
        </p:nvSpPr>
        <p:spPr>
          <a:xfrm>
            <a:off x="523124" y="1533789"/>
            <a:ext cx="8097752" cy="1152527"/>
          </a:xfrm>
          <a:prstGeom prst="rect">
            <a:avLst/>
          </a:prstGeom>
        </p:spPr>
        <p:txBody>
          <a:bodyPr lIns="50800" tIns="50800" rIns="50800" bIns="50800">
            <a:normAutofit lnSpcReduction="10000"/>
          </a:bodyPr>
          <a:lstStyle/>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Caterpillars can be very picky</a:t>
            </a:r>
          </a:p>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 Some will eat only one species of plant.</a:t>
            </a:r>
          </a:p>
        </p:txBody>
      </p:sp>
      <p:sp>
        <p:nvSpPr>
          <p:cNvPr id="542" name="Photos: Las Pilitas Nursery"/>
          <p:cNvSpPr txBox="1"/>
          <p:nvPr/>
        </p:nvSpPr>
        <p:spPr>
          <a:xfrm>
            <a:off x="3848100" y="6184900"/>
            <a:ext cx="2349500" cy="298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spcBef>
                <a:spcPts val="800"/>
              </a:spcBef>
              <a:defRPr sz="1400" i="1">
                <a:solidFill>
                  <a:srgbClr val="151515"/>
                </a:solidFill>
                <a:uFill>
                  <a:solidFill>
                    <a:srgbClr val="151515"/>
                  </a:solidFill>
                </a:uFill>
                <a:latin typeface="Arial"/>
                <a:ea typeface="Arial"/>
                <a:cs typeface="Arial"/>
                <a:sym typeface="Arial"/>
              </a:defRPr>
            </a:lvl1pPr>
          </a:lstStyle>
          <a:p>
            <a:r>
              <a:t>Photos: Las Pilitas Nursery</a:t>
            </a:r>
          </a:p>
        </p:txBody>
      </p:sp>
      <p:sp>
        <p:nvSpPr>
          <p:cNvPr id="543" name="Pipevine Swallowtail"/>
          <p:cNvSpPr txBox="1"/>
          <p:nvPr/>
        </p:nvSpPr>
        <p:spPr>
          <a:xfrm>
            <a:off x="5105400" y="5715000"/>
            <a:ext cx="2438400" cy="360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spcBef>
                <a:spcPts val="1100"/>
              </a:spcBef>
              <a:defRPr b="1">
                <a:solidFill>
                  <a:srgbClr val="011993"/>
                </a:solidFill>
                <a:uFill>
                  <a:solidFill>
                    <a:srgbClr val="945200"/>
                  </a:solidFill>
                </a:uFill>
                <a:latin typeface="Arial"/>
                <a:ea typeface="Arial"/>
                <a:cs typeface="Arial"/>
                <a:sym typeface="Arial"/>
              </a:defRPr>
            </a:lvl1pPr>
          </a:lstStyle>
          <a:p>
            <a:r>
              <a:t>Pipevine Swallowtail </a:t>
            </a:r>
          </a:p>
        </p:txBody>
      </p:sp>
      <p:pic>
        <p:nvPicPr>
          <p:cNvPr id="544" name="Aristolochia_californica_Sierra_Giant_Pipe_Vine-2.jpg" descr="Aristolochia_californica_Sierra_Giant_Pipe_Vine-2.jpg"/>
          <p:cNvPicPr>
            <a:picLocks noChangeAspect="1"/>
          </p:cNvPicPr>
          <p:nvPr/>
        </p:nvPicPr>
        <p:blipFill>
          <a:blip r:embed="rId3"/>
          <a:stretch>
            <a:fillRect/>
          </a:stretch>
        </p:blipFill>
        <p:spPr>
          <a:xfrm>
            <a:off x="596900" y="2965450"/>
            <a:ext cx="3340100" cy="2783417"/>
          </a:xfrm>
          <a:prstGeom prst="rect">
            <a:avLst/>
          </a:prstGeom>
          <a:ln w="12700">
            <a:miter lim="400000"/>
          </a:ln>
        </p:spPr>
      </p:pic>
      <p:pic>
        <p:nvPicPr>
          <p:cNvPr id="545" name="Pipevine Swallowtail.jpg" descr="Pipevine Swallowtail.jpg"/>
          <p:cNvPicPr>
            <a:picLocks noChangeAspect="1"/>
          </p:cNvPicPr>
          <p:nvPr/>
        </p:nvPicPr>
        <p:blipFill>
          <a:blip r:embed="rId4"/>
          <a:stretch>
            <a:fillRect/>
          </a:stretch>
        </p:blipFill>
        <p:spPr>
          <a:xfrm>
            <a:off x="4813300" y="3421062"/>
            <a:ext cx="3009900" cy="2260602"/>
          </a:xfrm>
          <a:prstGeom prst="rect">
            <a:avLst/>
          </a:prstGeom>
          <a:ln w="12700">
            <a:miter lim="400000"/>
          </a:ln>
        </p:spPr>
      </p:pic>
      <p:sp>
        <p:nvSpPr>
          <p:cNvPr id="546" name="Dutchman’s Pipevine…"/>
          <p:cNvSpPr txBox="1"/>
          <p:nvPr/>
        </p:nvSpPr>
        <p:spPr>
          <a:xfrm>
            <a:off x="723900" y="5803900"/>
            <a:ext cx="2882900" cy="767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b="1">
                <a:solidFill>
                  <a:srgbClr val="011993"/>
                </a:solidFill>
                <a:uFill>
                  <a:solidFill>
                    <a:srgbClr val="945200"/>
                  </a:solidFill>
                </a:uFill>
                <a:latin typeface="Arial"/>
                <a:ea typeface="Arial"/>
                <a:cs typeface="Arial"/>
                <a:sym typeface="Arial"/>
              </a:defRPr>
            </a:pPr>
            <a:r>
              <a:t>Dutchman’s Pipevine</a:t>
            </a:r>
          </a:p>
          <a:p>
            <a:pPr marR="40639" indent="40639" algn="ctr">
              <a:spcBef>
                <a:spcPts val="1100"/>
              </a:spcBef>
              <a:defRPr b="1" i="1">
                <a:solidFill>
                  <a:srgbClr val="011993"/>
                </a:solidFill>
                <a:uFill>
                  <a:solidFill>
                    <a:srgbClr val="945200"/>
                  </a:solidFill>
                </a:uFill>
                <a:latin typeface="Arial"/>
                <a:ea typeface="Arial"/>
                <a:cs typeface="Arial"/>
                <a:sym typeface="Arial"/>
              </a:defRPr>
            </a:pPr>
            <a:r>
              <a:t>Aristolochia californica</a:t>
            </a:r>
            <a:r>
              <a:rPr i="0"/>
              <a:t> </a:t>
            </a:r>
          </a:p>
        </p:txBody>
      </p:sp>
      <p:sp>
        <p:nvSpPr>
          <p:cNvPr id="547" name="Larval Host Plants"/>
          <p:cNvSpPr txBox="1"/>
          <p:nvPr/>
        </p:nvSpPr>
        <p:spPr>
          <a:xfrm>
            <a:off x="2157117" y="388514"/>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552" name="Text Placeholder 1"/>
          <p:cNvSpPr txBox="1">
            <a:spLocks noGrp="1"/>
          </p:cNvSpPr>
          <p:nvPr>
            <p:ph type="body" sz="quarter" idx="1"/>
          </p:nvPr>
        </p:nvSpPr>
        <p:spPr>
          <a:xfrm>
            <a:off x="366904" y="2363389"/>
            <a:ext cx="5803901" cy="1841502"/>
          </a:xfrm>
          <a:prstGeom prst="rect">
            <a:avLst/>
          </a:prstGeom>
        </p:spPr>
        <p:txBody>
          <a:bodyPr lIns="50800" tIns="50800" rIns="50800" bIns="50800"/>
          <a:lstStyle/>
          <a:p>
            <a:pPr marL="298322" indent="-298322" defTabSz="795527">
              <a:spcBef>
                <a:spcPts val="600"/>
              </a:spcBef>
              <a:defRPr sz="2784" b="1"/>
            </a:pPr>
            <a:r>
              <a:t>After a 40 year absence, this non-native returned to the Sacramento area in 2009. Its host plant is the passion vine (</a:t>
            </a:r>
            <a:r>
              <a:rPr i="1"/>
              <a:t>Passiflora ssp.</a:t>
            </a:r>
            <a:r>
              <a:t>)</a:t>
            </a:r>
          </a:p>
        </p:txBody>
      </p:sp>
      <p:pic>
        <p:nvPicPr>
          <p:cNvPr id="553" name="passiflora_vincenza.jpg" descr="passiflora_vincenza.jpg"/>
          <p:cNvPicPr>
            <a:picLocks noChangeAspect="1"/>
          </p:cNvPicPr>
          <p:nvPr/>
        </p:nvPicPr>
        <p:blipFill>
          <a:blip r:embed="rId2"/>
          <a:stretch>
            <a:fillRect/>
          </a:stretch>
        </p:blipFill>
        <p:spPr>
          <a:xfrm>
            <a:off x="6315695" y="2400300"/>
            <a:ext cx="1968502" cy="2058723"/>
          </a:xfrm>
          <a:prstGeom prst="rect">
            <a:avLst/>
          </a:prstGeom>
          <a:ln w="12700">
            <a:miter lim="400000"/>
          </a:ln>
        </p:spPr>
      </p:pic>
      <p:pic>
        <p:nvPicPr>
          <p:cNvPr id="554" name="Agrualis_vanillae_catMurdoch.jpg" descr="Agrualis_vanillae_catMurdoch.jpg"/>
          <p:cNvPicPr>
            <a:picLocks noChangeAspect="1"/>
          </p:cNvPicPr>
          <p:nvPr/>
        </p:nvPicPr>
        <p:blipFill>
          <a:blip r:embed="rId3"/>
          <a:stretch>
            <a:fillRect/>
          </a:stretch>
        </p:blipFill>
        <p:spPr>
          <a:xfrm>
            <a:off x="3798622" y="4711700"/>
            <a:ext cx="1181101" cy="1619796"/>
          </a:xfrm>
          <a:prstGeom prst="rect">
            <a:avLst/>
          </a:prstGeom>
          <a:ln w="12700">
            <a:miter lim="400000"/>
          </a:ln>
        </p:spPr>
      </p:pic>
      <p:pic>
        <p:nvPicPr>
          <p:cNvPr id="555" name="gulf_fritillary04.jpg" descr="gulf_fritillary04.jpg"/>
          <p:cNvPicPr>
            <a:picLocks noChangeAspect="1"/>
          </p:cNvPicPr>
          <p:nvPr/>
        </p:nvPicPr>
        <p:blipFill>
          <a:blip r:embed="rId4"/>
          <a:stretch>
            <a:fillRect/>
          </a:stretch>
        </p:blipFill>
        <p:spPr>
          <a:xfrm>
            <a:off x="5283200" y="4762500"/>
            <a:ext cx="2540000" cy="1524000"/>
          </a:xfrm>
          <a:prstGeom prst="rect">
            <a:avLst/>
          </a:prstGeom>
          <a:ln w="12700">
            <a:miter lim="400000"/>
          </a:ln>
        </p:spPr>
      </p:pic>
      <p:pic>
        <p:nvPicPr>
          <p:cNvPr id="556" name="droppedImage.tiff" descr="droppedImage.tiff"/>
          <p:cNvPicPr>
            <a:picLocks noChangeAspect="1"/>
          </p:cNvPicPr>
          <p:nvPr/>
        </p:nvPicPr>
        <p:blipFill>
          <a:blip r:embed="rId5"/>
          <a:stretch>
            <a:fillRect/>
          </a:stretch>
        </p:blipFill>
        <p:spPr>
          <a:xfrm>
            <a:off x="368300" y="4471456"/>
            <a:ext cx="2819400" cy="2100284"/>
          </a:xfrm>
          <a:prstGeom prst="rect">
            <a:avLst/>
          </a:prstGeom>
          <a:ln w="12700">
            <a:miter lim="400000"/>
          </a:ln>
        </p:spPr>
      </p:pic>
      <p:sp>
        <p:nvSpPr>
          <p:cNvPr id="557" name="Photos by Kathy Keatley Garvey"/>
          <p:cNvSpPr txBox="1"/>
          <p:nvPr/>
        </p:nvSpPr>
        <p:spPr>
          <a:xfrm>
            <a:off x="4470400" y="6388100"/>
            <a:ext cx="2768600" cy="298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1400">
                <a:uFill>
                  <a:solidFill>
                    <a:srgbClr val="945200"/>
                  </a:solidFill>
                </a:uFill>
                <a:latin typeface="Arial"/>
                <a:ea typeface="Arial"/>
                <a:cs typeface="Arial"/>
                <a:sym typeface="Arial"/>
              </a:defRPr>
            </a:lvl1pPr>
          </a:lstStyle>
          <a:p>
            <a:r>
              <a:t>Photos by Kathy Keatley Garvey</a:t>
            </a:r>
          </a:p>
        </p:txBody>
      </p:sp>
      <p:sp>
        <p:nvSpPr>
          <p:cNvPr id="558" name="Photo: Peggy Beltramo"/>
          <p:cNvSpPr txBox="1"/>
          <p:nvPr/>
        </p:nvSpPr>
        <p:spPr>
          <a:xfrm>
            <a:off x="1143000" y="6197600"/>
            <a:ext cx="2069156" cy="298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lgn="ctr">
              <a:defRPr sz="1400">
                <a:solidFill>
                  <a:srgbClr val="941100"/>
                </a:solidFill>
                <a:uFill>
                  <a:solidFill>
                    <a:srgbClr val="945200"/>
                  </a:solidFill>
                </a:uFill>
                <a:latin typeface="Arial"/>
                <a:ea typeface="Arial"/>
                <a:cs typeface="Arial"/>
                <a:sym typeface="Arial"/>
              </a:defRPr>
            </a:lvl1pPr>
          </a:lstStyle>
          <a:p>
            <a:r>
              <a:t>Photo: Peggy Beltramo</a:t>
            </a:r>
          </a:p>
        </p:txBody>
      </p:sp>
      <p:sp>
        <p:nvSpPr>
          <p:cNvPr id="559" name="Larval Host Plants…"/>
          <p:cNvSpPr txBox="1"/>
          <p:nvPr/>
        </p:nvSpPr>
        <p:spPr>
          <a:xfrm>
            <a:off x="685800" y="1499922"/>
            <a:ext cx="7772400" cy="596901"/>
          </a:xfrm>
          <a:prstGeom prst="rect">
            <a:avLst/>
          </a:prstGeom>
          <a:solidFill>
            <a:srgbClr val="C0E4B5">
              <a:alpha val="9490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R="40639" algn="ctr">
              <a:spcBef>
                <a:spcPts val="700"/>
              </a:spcBef>
              <a:defRPr sz="3200" b="1">
                <a:solidFill>
                  <a:schemeClr val="accent1">
                    <a:satOff val="-4409"/>
                    <a:lumOff val="-10509"/>
                  </a:schemeClr>
                </a:solidFill>
                <a:uFill>
                  <a:solidFill>
                    <a:srgbClr val="945200"/>
                  </a:solidFill>
                </a:uFill>
              </a:defRPr>
            </a:lvl1pPr>
          </a:lstStyle>
          <a:p>
            <a:r>
              <a:t>The Gulf Fritillary butterfly is back! </a:t>
            </a:r>
          </a:p>
        </p:txBody>
      </p:sp>
      <p:sp>
        <p:nvSpPr>
          <p:cNvPr id="560" name="Larval Host Plants"/>
          <p:cNvSpPr txBox="1"/>
          <p:nvPr/>
        </p:nvSpPr>
        <p:spPr>
          <a:xfrm>
            <a:off x="2157117" y="330305"/>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563" name="Text Placeholder 1"/>
          <p:cNvSpPr txBox="1">
            <a:spLocks noGrp="1"/>
          </p:cNvSpPr>
          <p:nvPr>
            <p:ph type="body" idx="1"/>
          </p:nvPr>
        </p:nvSpPr>
        <p:spPr>
          <a:xfrm>
            <a:off x="330200" y="1727200"/>
            <a:ext cx="8521700" cy="4724400"/>
          </a:xfrm>
          <a:prstGeom prst="rect">
            <a:avLst/>
          </a:prstGeom>
        </p:spPr>
        <p:txBody>
          <a:bodyPr lIns="50800" tIns="50800" rIns="50800" bIns="50800"/>
          <a:lstStyle/>
          <a:p>
            <a:pPr marL="0" marR="40639" indent="0" algn="ctr">
              <a:buClr>
                <a:srgbClr val="396A01"/>
              </a:buClr>
              <a:buFont typeface="Arial"/>
              <a:defRPr b="1">
                <a:solidFill>
                  <a:srgbClr val="945200"/>
                </a:solidFill>
                <a:uFill>
                  <a:solidFill>
                    <a:srgbClr val="945200"/>
                  </a:solidFill>
                </a:uFill>
                <a:latin typeface="Arial"/>
                <a:ea typeface="Arial"/>
                <a:cs typeface="Arial"/>
                <a:sym typeface="Arial"/>
              </a:defRPr>
            </a:pPr>
            <a:r>
              <a:t>Monarch “cats” will eat only milkweed,</a:t>
            </a:r>
          </a:p>
          <a:p>
            <a:pPr marL="0" marR="40639" indent="0" algn="ctr">
              <a:buClr>
                <a:srgbClr val="396A01"/>
              </a:buClr>
              <a:buFont typeface="Arial"/>
              <a:defRPr b="1">
                <a:solidFill>
                  <a:srgbClr val="945200"/>
                </a:solidFill>
                <a:uFill>
                  <a:solidFill>
                    <a:srgbClr val="945200"/>
                  </a:solidFill>
                </a:uFill>
                <a:latin typeface="Arial"/>
                <a:ea typeface="Arial"/>
                <a:cs typeface="Arial"/>
                <a:sym typeface="Arial"/>
              </a:defRPr>
            </a:pPr>
            <a:r>
              <a:t>but there are lots of kinds of milkweed.</a:t>
            </a:r>
          </a:p>
        </p:txBody>
      </p:sp>
      <p:pic>
        <p:nvPicPr>
          <p:cNvPr id="564" name="Unknown-1.jpg" descr="Unknown-1.jpg"/>
          <p:cNvPicPr>
            <a:picLocks noChangeAspect="1"/>
          </p:cNvPicPr>
          <p:nvPr/>
        </p:nvPicPr>
        <p:blipFill>
          <a:blip r:embed="rId3"/>
          <a:stretch>
            <a:fillRect/>
          </a:stretch>
        </p:blipFill>
        <p:spPr>
          <a:xfrm>
            <a:off x="520700" y="3149600"/>
            <a:ext cx="3556000" cy="2663569"/>
          </a:xfrm>
          <a:prstGeom prst="rect">
            <a:avLst/>
          </a:prstGeom>
          <a:ln w="12700">
            <a:miter lim="400000"/>
          </a:ln>
        </p:spPr>
      </p:pic>
      <p:sp>
        <p:nvSpPr>
          <p:cNvPr id="565" name="Narrow Leaf Milkweed…"/>
          <p:cNvSpPr txBox="1"/>
          <p:nvPr/>
        </p:nvSpPr>
        <p:spPr>
          <a:xfrm>
            <a:off x="825500" y="5956300"/>
            <a:ext cx="2619422" cy="627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defRPr b="1">
                <a:solidFill>
                  <a:srgbClr val="945200"/>
                </a:solidFill>
                <a:uFill>
                  <a:solidFill>
                    <a:srgbClr val="945200"/>
                  </a:solidFill>
                </a:uFill>
                <a:latin typeface="Arial"/>
                <a:ea typeface="Arial"/>
                <a:cs typeface="Arial"/>
                <a:sym typeface="Arial"/>
              </a:defRPr>
            </a:pPr>
            <a:r>
              <a:t>Narrow Leaf Milkweed</a:t>
            </a:r>
          </a:p>
          <a:p>
            <a:pPr marR="40639" indent="40639">
              <a:defRPr b="1" i="1">
                <a:solidFill>
                  <a:srgbClr val="945200"/>
                </a:solidFill>
                <a:uFill>
                  <a:solidFill>
                    <a:srgbClr val="945200"/>
                  </a:solidFill>
                </a:uFill>
                <a:latin typeface="Arial"/>
                <a:ea typeface="Arial"/>
                <a:cs typeface="Arial"/>
                <a:sym typeface="Arial"/>
              </a:defRPr>
            </a:pPr>
            <a:r>
              <a:t>Asclepias fascicularis</a:t>
            </a:r>
          </a:p>
        </p:txBody>
      </p:sp>
      <p:pic>
        <p:nvPicPr>
          <p:cNvPr id="566" name="ID_Wilcox01.jpg" descr="ID_Wilcox01.jpg"/>
          <p:cNvPicPr>
            <a:picLocks noChangeAspect="1"/>
          </p:cNvPicPr>
          <p:nvPr/>
        </p:nvPicPr>
        <p:blipFill>
          <a:blip r:embed="rId4"/>
          <a:stretch>
            <a:fillRect/>
          </a:stretch>
        </p:blipFill>
        <p:spPr>
          <a:xfrm>
            <a:off x="4171153" y="4218298"/>
            <a:ext cx="2717802" cy="1834516"/>
          </a:xfrm>
          <a:prstGeom prst="rect">
            <a:avLst/>
          </a:prstGeom>
          <a:ln w="12700">
            <a:miter lim="400000"/>
          </a:ln>
        </p:spPr>
      </p:pic>
      <p:pic>
        <p:nvPicPr>
          <p:cNvPr id="567" name="images.jpg" descr="images.jpg"/>
          <p:cNvPicPr>
            <a:picLocks noChangeAspect="1"/>
          </p:cNvPicPr>
          <p:nvPr/>
        </p:nvPicPr>
        <p:blipFill>
          <a:blip r:embed="rId5"/>
          <a:stretch>
            <a:fillRect/>
          </a:stretch>
        </p:blipFill>
        <p:spPr>
          <a:xfrm>
            <a:off x="6300078" y="3033823"/>
            <a:ext cx="2671860" cy="1778001"/>
          </a:xfrm>
          <a:prstGeom prst="rect">
            <a:avLst/>
          </a:prstGeom>
          <a:ln w="12700">
            <a:miter lim="400000"/>
          </a:ln>
        </p:spPr>
      </p:pic>
      <p:sp>
        <p:nvSpPr>
          <p:cNvPr id="568" name="Larval Host Plants"/>
          <p:cNvSpPr txBox="1"/>
          <p:nvPr/>
        </p:nvSpPr>
        <p:spPr>
          <a:xfrm>
            <a:off x="2157117" y="330305"/>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573" name="Text Placeholder 1"/>
          <p:cNvSpPr txBox="1">
            <a:spLocks noGrp="1"/>
          </p:cNvSpPr>
          <p:nvPr>
            <p:ph type="body" sz="quarter" idx="1"/>
          </p:nvPr>
        </p:nvSpPr>
        <p:spPr>
          <a:xfrm>
            <a:off x="1446618" y="1420547"/>
            <a:ext cx="6167469" cy="711201"/>
          </a:xfrm>
          <a:prstGeom prst="rect">
            <a:avLst/>
          </a:prstGeom>
        </p:spPr>
        <p:txBody>
          <a:bodyPr lIns="50800" tIns="50800" rIns="50800" bIns="50800"/>
          <a:lstStyle>
            <a:lvl1pPr>
              <a:defRPr b="1"/>
            </a:lvl1pPr>
          </a:lstStyle>
          <a:p>
            <a:r>
              <a:t>Milkweeds native to Placer County:</a:t>
            </a:r>
          </a:p>
        </p:txBody>
      </p:sp>
      <p:pic>
        <p:nvPicPr>
          <p:cNvPr id="574" name="Unknown-1.jpg" descr="Unknown-1.jpg"/>
          <p:cNvPicPr>
            <a:picLocks noChangeAspect="1"/>
          </p:cNvPicPr>
          <p:nvPr/>
        </p:nvPicPr>
        <p:blipFill>
          <a:blip r:embed="rId2"/>
          <a:stretch>
            <a:fillRect/>
          </a:stretch>
        </p:blipFill>
        <p:spPr>
          <a:xfrm>
            <a:off x="3158339" y="2355850"/>
            <a:ext cx="2744028" cy="2055372"/>
          </a:xfrm>
          <a:prstGeom prst="rect">
            <a:avLst/>
          </a:prstGeom>
          <a:ln w="12700">
            <a:miter lim="400000"/>
          </a:ln>
        </p:spPr>
      </p:pic>
      <p:pic>
        <p:nvPicPr>
          <p:cNvPr id="575" name="images-1.jpg" descr="images-1.jpg"/>
          <p:cNvPicPr>
            <a:picLocks noChangeAspect="1"/>
          </p:cNvPicPr>
          <p:nvPr/>
        </p:nvPicPr>
        <p:blipFill>
          <a:blip r:embed="rId3"/>
          <a:stretch>
            <a:fillRect/>
          </a:stretch>
        </p:blipFill>
        <p:spPr>
          <a:xfrm>
            <a:off x="281782" y="3721100"/>
            <a:ext cx="2744028" cy="2055372"/>
          </a:xfrm>
          <a:prstGeom prst="rect">
            <a:avLst/>
          </a:prstGeom>
          <a:ln w="12700">
            <a:miter lim="400000"/>
          </a:ln>
        </p:spPr>
      </p:pic>
      <p:pic>
        <p:nvPicPr>
          <p:cNvPr id="576" name="images-2.jpg" descr="images-2.jpg"/>
          <p:cNvPicPr>
            <a:picLocks noChangeAspect="1"/>
          </p:cNvPicPr>
          <p:nvPr/>
        </p:nvPicPr>
        <p:blipFill>
          <a:blip r:embed="rId4"/>
          <a:stretch>
            <a:fillRect/>
          </a:stretch>
        </p:blipFill>
        <p:spPr>
          <a:xfrm>
            <a:off x="6159500" y="3619500"/>
            <a:ext cx="2619424" cy="1972154"/>
          </a:xfrm>
          <a:prstGeom prst="rect">
            <a:avLst/>
          </a:prstGeom>
          <a:ln w="12700">
            <a:miter lim="400000"/>
          </a:ln>
        </p:spPr>
      </p:pic>
      <p:sp>
        <p:nvSpPr>
          <p:cNvPr id="577" name="Narrowleaf Milkweed…"/>
          <p:cNvSpPr txBox="1"/>
          <p:nvPr/>
        </p:nvSpPr>
        <p:spPr>
          <a:xfrm>
            <a:off x="3303538" y="4419600"/>
            <a:ext cx="2578234" cy="10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chemeClr val="accent1">
                    <a:satOff val="-4409"/>
                    <a:lumOff val="-10509"/>
                  </a:schemeClr>
                </a:solidFill>
                <a:uFill>
                  <a:solidFill>
                    <a:srgbClr val="945200"/>
                  </a:solidFill>
                </a:uFill>
              </a:defRPr>
            </a:pPr>
            <a:r>
              <a:t>Narrowleaf Milkweed</a:t>
            </a:r>
          </a:p>
          <a:p>
            <a:pPr marR="40639" indent="40639" algn="ctr">
              <a:defRPr sz="2000" b="1">
                <a:solidFill>
                  <a:schemeClr val="accent1">
                    <a:satOff val="-4409"/>
                    <a:lumOff val="-10509"/>
                  </a:schemeClr>
                </a:solidFill>
                <a:uFill>
                  <a:solidFill>
                    <a:srgbClr val="945200"/>
                  </a:solidFill>
                </a:uFill>
              </a:defRPr>
            </a:pPr>
            <a:r>
              <a:t>aka: Mexican Whorled</a:t>
            </a:r>
          </a:p>
          <a:p>
            <a:pPr marR="40639" indent="40639" algn="ctr">
              <a:defRPr sz="2000" b="1" i="1">
                <a:solidFill>
                  <a:schemeClr val="accent1">
                    <a:satOff val="-4409"/>
                    <a:lumOff val="-10509"/>
                  </a:schemeClr>
                </a:solidFill>
                <a:uFill>
                  <a:solidFill>
                    <a:srgbClr val="945200"/>
                  </a:solidFill>
                </a:uFill>
              </a:defRPr>
            </a:pPr>
            <a:r>
              <a:t>Asclepias fascicularis</a:t>
            </a:r>
          </a:p>
        </p:txBody>
      </p:sp>
      <p:sp>
        <p:nvSpPr>
          <p:cNvPr id="578" name="Showy Milkweed…"/>
          <p:cNvSpPr txBox="1"/>
          <p:nvPr/>
        </p:nvSpPr>
        <p:spPr>
          <a:xfrm>
            <a:off x="408360" y="5956300"/>
            <a:ext cx="2082636"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chemeClr val="accent1">
                    <a:satOff val="-4409"/>
                    <a:lumOff val="-10509"/>
                  </a:schemeClr>
                </a:solidFill>
                <a:uFill>
                  <a:solidFill>
                    <a:srgbClr val="945200"/>
                  </a:solidFill>
                </a:uFill>
              </a:defRPr>
            </a:pPr>
            <a:r>
              <a:t>Showy Milkweed</a:t>
            </a:r>
          </a:p>
          <a:p>
            <a:pPr marR="40639" indent="40639" algn="ctr">
              <a:defRPr sz="2000" b="1" i="1">
                <a:solidFill>
                  <a:schemeClr val="accent1">
                    <a:satOff val="-4409"/>
                    <a:lumOff val="-10509"/>
                  </a:schemeClr>
                </a:solidFill>
                <a:uFill>
                  <a:solidFill>
                    <a:srgbClr val="945200"/>
                  </a:solidFill>
                </a:uFill>
              </a:defRPr>
            </a:pPr>
            <a:r>
              <a:t>Asclepias speciosa</a:t>
            </a:r>
          </a:p>
        </p:txBody>
      </p:sp>
      <p:sp>
        <p:nvSpPr>
          <p:cNvPr id="579" name="Purple or Heartleaf Milkweed…"/>
          <p:cNvSpPr txBox="1"/>
          <p:nvPr/>
        </p:nvSpPr>
        <p:spPr>
          <a:xfrm>
            <a:off x="5562600" y="5829300"/>
            <a:ext cx="3340100" cy="96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defRPr sz="2000" b="1">
                <a:solidFill>
                  <a:schemeClr val="accent1">
                    <a:satOff val="-4409"/>
                    <a:lumOff val="-10509"/>
                  </a:schemeClr>
                </a:solidFill>
                <a:uFill>
                  <a:solidFill>
                    <a:srgbClr val="945200"/>
                  </a:solidFill>
                </a:uFill>
                <a:latin typeface="Arial"/>
                <a:ea typeface="Arial"/>
                <a:cs typeface="Arial"/>
                <a:sym typeface="Arial"/>
              </a:defRPr>
            </a:pPr>
            <a:r>
              <a:t>Purple or Heartleaf Milkweed</a:t>
            </a:r>
          </a:p>
          <a:p>
            <a:pPr marR="40639" indent="40639" algn="ctr">
              <a:defRPr sz="2000" b="1" i="1">
                <a:solidFill>
                  <a:schemeClr val="accent1">
                    <a:satOff val="-4409"/>
                    <a:lumOff val="-10509"/>
                  </a:schemeClr>
                </a:solidFill>
                <a:uFill>
                  <a:solidFill>
                    <a:srgbClr val="945200"/>
                  </a:solidFill>
                </a:uFill>
                <a:latin typeface="Arial"/>
                <a:ea typeface="Arial"/>
                <a:cs typeface="Arial"/>
                <a:sym typeface="Arial"/>
              </a:defRPr>
            </a:pPr>
            <a:r>
              <a:t>Asclepias cordifolia</a:t>
            </a:r>
          </a:p>
        </p:txBody>
      </p:sp>
      <p:sp>
        <p:nvSpPr>
          <p:cNvPr id="580" name="Larval Host Plants"/>
          <p:cNvSpPr txBox="1"/>
          <p:nvPr/>
        </p:nvSpPr>
        <p:spPr>
          <a:xfrm>
            <a:off x="2157117" y="330305"/>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4"/>
          <p:cNvSpPr txBox="1">
            <a:spLocks noGrp="1"/>
          </p:cNvSpPr>
          <p:nvPr>
            <p:ph type="title"/>
          </p:nvPr>
        </p:nvSpPr>
        <p:spPr>
          <a:prstGeom prst="rect">
            <a:avLst/>
          </a:prstGeom>
        </p:spPr>
        <p:txBody>
          <a:bodyPr/>
          <a:lstStyle/>
          <a:p>
            <a:r>
              <a:t>Who Are Master Gardeners?</a:t>
            </a:r>
          </a:p>
        </p:txBody>
      </p:sp>
      <p:sp>
        <p:nvSpPr>
          <p:cNvPr id="291" name="Content Placeholder 5"/>
          <p:cNvSpPr txBox="1">
            <a:spLocks noGrp="1"/>
          </p:cNvSpPr>
          <p:nvPr>
            <p:ph type="body" idx="1"/>
          </p:nvPr>
        </p:nvSpPr>
        <p:spPr>
          <a:prstGeom prst="rect">
            <a:avLst/>
          </a:prstGeom>
        </p:spPr>
        <p:txBody>
          <a:bodyPr/>
          <a:lstStyle/>
          <a:p>
            <a:pPr>
              <a:defRPr>
                <a:solidFill>
                  <a:schemeClr val="accent2"/>
                </a:solidFill>
              </a:defRPr>
            </a:pPr>
            <a:r>
              <a:t>Where to find us…</a:t>
            </a:r>
          </a:p>
          <a:p>
            <a:pPr>
              <a:defRPr sz="2800"/>
            </a:pPr>
            <a:r>
              <a:t>Workshops, Fairs and Festivals and Special Events</a:t>
            </a:r>
          </a:p>
          <a:p>
            <a:pPr marL="719137" lvl="1" indent="-261937">
              <a:spcBef>
                <a:spcPts val="500"/>
              </a:spcBef>
              <a:defRPr sz="2200"/>
            </a:pPr>
            <a:r>
              <a:t>Speakers by Request </a:t>
            </a:r>
          </a:p>
          <a:p>
            <a:pPr marL="719137" lvl="1" indent="-261937">
              <a:spcBef>
                <a:spcPts val="500"/>
              </a:spcBef>
              <a:defRPr sz="2200"/>
            </a:pPr>
            <a:r>
              <a:t>Workshops (various venues, check website)</a:t>
            </a:r>
          </a:p>
          <a:p>
            <a:pPr marL="719137" lvl="1" indent="-261937">
              <a:spcBef>
                <a:spcPts val="500"/>
              </a:spcBef>
              <a:defRPr sz="2200"/>
            </a:pPr>
            <a:r>
              <a:t>Farmers’ Markets (seasonal: Auburn, Roseville)</a:t>
            </a:r>
          </a:p>
          <a:p>
            <a:pPr marL="719137" lvl="1" indent="-261937">
              <a:spcBef>
                <a:spcPts val="500"/>
              </a:spcBef>
              <a:defRPr sz="2200"/>
            </a:pPr>
            <a:r>
              <a:t>Fairs and Festivals Booths (varies)</a:t>
            </a:r>
          </a:p>
          <a:p>
            <a:pPr marL="719137" lvl="1" indent="-261937">
              <a:spcBef>
                <a:spcPts val="500"/>
              </a:spcBef>
              <a:defRPr sz="2200"/>
            </a:pPr>
            <a:r>
              <a:t>Garden Faire (April)</a:t>
            </a:r>
          </a:p>
          <a:p>
            <a:pPr marL="719137" lvl="1" indent="-261937">
              <a:spcBef>
                <a:spcPts val="500"/>
              </a:spcBef>
              <a:defRPr sz="2200"/>
            </a:pPr>
            <a:r>
              <a:t>Mother’s Day Garden Tour (May)</a:t>
            </a:r>
          </a:p>
        </p:txBody>
      </p:sp>
      <p:sp>
        <p:nvSpPr>
          <p:cNvPr id="292" name="Slide Number Placeholder 3"/>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83" name="Is Tropical Milkweed…"/>
          <p:cNvSpPr txBox="1">
            <a:spLocks noGrp="1"/>
          </p:cNvSpPr>
          <p:nvPr>
            <p:ph type="title" idx="4294967295"/>
          </p:nvPr>
        </p:nvSpPr>
        <p:spPr>
          <a:xfrm>
            <a:off x="804333" y="156493"/>
            <a:ext cx="7772401" cy="1600201"/>
          </a:xfrm>
          <a:prstGeom prst="rect">
            <a:avLst/>
          </a:prstGeom>
          <a:noFill/>
        </p:spPr>
        <p:txBody>
          <a:bodyPr lIns="50800" tIns="50800" rIns="50800" bIns="50800"/>
          <a:lstStyle/>
          <a:p>
            <a:pPr marR="40639" indent="40639">
              <a:defRPr>
                <a:solidFill>
                  <a:srgbClr val="011993"/>
                </a:solidFill>
                <a:uFill>
                  <a:solidFill>
                    <a:srgbClr val="366500"/>
                  </a:solidFill>
                </a:uFill>
                <a:latin typeface="Futura Bold"/>
                <a:ea typeface="Futura Bold"/>
                <a:cs typeface="Futura Bold"/>
                <a:sym typeface="Futura Bold"/>
              </a:defRPr>
            </a:pPr>
            <a:r>
              <a:t>Is </a:t>
            </a:r>
            <a:r>
              <a:rPr>
                <a:solidFill>
                  <a:srgbClr val="DE6A10"/>
                </a:solidFill>
              </a:rPr>
              <a:t>Tropical</a:t>
            </a:r>
            <a:r>
              <a:t> Milkweed</a:t>
            </a:r>
          </a:p>
          <a:p>
            <a:pPr marR="40639" indent="40639">
              <a:defRPr>
                <a:solidFill>
                  <a:srgbClr val="011993"/>
                </a:solidFill>
                <a:uFill>
                  <a:solidFill>
                    <a:srgbClr val="366500"/>
                  </a:solidFill>
                </a:uFill>
                <a:latin typeface="Futura Bold"/>
                <a:ea typeface="Futura Bold"/>
                <a:cs typeface="Futura Bold"/>
                <a:sym typeface="Futura Bold"/>
              </a:defRPr>
            </a:pPr>
            <a:r>
              <a:t>Bad for Monarchs?</a:t>
            </a:r>
          </a:p>
        </p:txBody>
      </p:sp>
      <p:sp>
        <p:nvSpPr>
          <p:cNvPr id="584" name="Text Placeholder 1"/>
          <p:cNvSpPr txBox="1">
            <a:spLocks noGrp="1"/>
          </p:cNvSpPr>
          <p:nvPr>
            <p:ph type="body" sz="half" idx="1"/>
          </p:nvPr>
        </p:nvSpPr>
        <p:spPr>
          <a:xfrm>
            <a:off x="1897039" y="1861905"/>
            <a:ext cx="7342287" cy="2603371"/>
          </a:xfrm>
          <a:prstGeom prst="rect">
            <a:avLst/>
          </a:prstGeom>
        </p:spPr>
        <p:txBody>
          <a:bodyPr lIns="50800" tIns="50800" rIns="50800" bIns="50800"/>
          <a:lstStyle/>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Blooms earlier in spring</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Later in fall/winter—longer season food source</a:t>
            </a:r>
          </a:p>
          <a:p>
            <a:pPr marL="0" marR="40639" indent="0">
              <a:buClr>
                <a:srgbClr val="396A01"/>
              </a:buClr>
              <a:buFont typeface="Arial"/>
              <a:defRPr sz="1200" b="1">
                <a:solidFill>
                  <a:schemeClr val="accent1">
                    <a:satOff val="-4409"/>
                    <a:lumOff val="-10509"/>
                  </a:schemeClr>
                </a:solidFill>
                <a:uFill>
                  <a:solidFill>
                    <a:srgbClr val="945200"/>
                  </a:solidFill>
                </a:uFill>
                <a:latin typeface="Arial"/>
                <a:ea typeface="Arial"/>
                <a:cs typeface="Arial"/>
                <a:sym typeface="Arial"/>
              </a:defRPr>
            </a:pPr>
            <a:endParaRP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OE, a parasite, can invade,</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build up and infect larvae </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and nectaring butterflies </a:t>
            </a:r>
          </a:p>
        </p:txBody>
      </p:sp>
      <p:pic>
        <p:nvPicPr>
          <p:cNvPr id="585" name="Unknown.jpg" descr="Unknown.jpg"/>
          <p:cNvPicPr>
            <a:picLocks noChangeAspect="1"/>
          </p:cNvPicPr>
          <p:nvPr/>
        </p:nvPicPr>
        <p:blipFill>
          <a:blip r:embed="rId3"/>
          <a:stretch>
            <a:fillRect/>
          </a:stretch>
        </p:blipFill>
        <p:spPr>
          <a:xfrm>
            <a:off x="5884839" y="3341987"/>
            <a:ext cx="2950198" cy="2209802"/>
          </a:xfrm>
          <a:prstGeom prst="rect">
            <a:avLst/>
          </a:prstGeom>
          <a:ln w="12700">
            <a:miter lim="400000"/>
          </a:ln>
        </p:spPr>
      </p:pic>
      <p:sp>
        <p:nvSpPr>
          <p:cNvPr id="586" name="Cut plants to the ground 3 or 4 times a year, to refresh…"/>
          <p:cNvSpPr txBox="1"/>
          <p:nvPr/>
        </p:nvSpPr>
        <p:spPr>
          <a:xfrm>
            <a:off x="1747186" y="4666648"/>
            <a:ext cx="4609159" cy="2136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Cut plants to the ground </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3 or 4 times a year, </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to refresh</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Cold weather will remedy the problem for us--frozen plants</a:t>
            </a:r>
          </a:p>
        </p:txBody>
      </p:sp>
      <p:sp>
        <p:nvSpPr>
          <p:cNvPr id="587" name="Tropical Milkweed…"/>
          <p:cNvSpPr txBox="1"/>
          <p:nvPr/>
        </p:nvSpPr>
        <p:spPr>
          <a:xfrm>
            <a:off x="6401304" y="5688752"/>
            <a:ext cx="1917269" cy="47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1300" b="1">
                <a:solidFill>
                  <a:srgbClr val="945200"/>
                </a:solidFill>
                <a:uFill>
                  <a:solidFill>
                    <a:srgbClr val="945200"/>
                  </a:solidFill>
                </a:uFill>
                <a:latin typeface="Arial"/>
                <a:ea typeface="Arial"/>
                <a:cs typeface="Arial"/>
                <a:sym typeface="Arial"/>
              </a:defRPr>
            </a:pPr>
            <a:r>
              <a:t>Tropical Milkweed</a:t>
            </a:r>
          </a:p>
          <a:p>
            <a:pPr marR="40639" indent="40639" algn="ctr">
              <a:defRPr sz="1300" b="1" i="1">
                <a:solidFill>
                  <a:srgbClr val="945200"/>
                </a:solidFill>
                <a:uFill>
                  <a:solidFill>
                    <a:srgbClr val="945200"/>
                  </a:solidFill>
                </a:uFill>
                <a:latin typeface="Arial"/>
                <a:ea typeface="Arial"/>
                <a:cs typeface="Arial"/>
                <a:sym typeface="Arial"/>
              </a:defRPr>
            </a:pPr>
            <a:r>
              <a:t>Asclepias curassavica</a:t>
            </a:r>
          </a:p>
        </p:txBody>
      </p:sp>
      <p:sp>
        <p:nvSpPr>
          <p:cNvPr id="588" name="Bad"/>
          <p:cNvSpPr txBox="1"/>
          <p:nvPr/>
        </p:nvSpPr>
        <p:spPr>
          <a:xfrm>
            <a:off x="318502" y="3471994"/>
            <a:ext cx="1369470" cy="759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lgn="ctr">
              <a:defRPr sz="4000">
                <a:solidFill>
                  <a:srgbClr val="011993"/>
                </a:solidFill>
                <a:uFill>
                  <a:solidFill>
                    <a:srgbClr val="366500"/>
                  </a:solidFill>
                </a:uFill>
                <a:latin typeface="Futura Bold"/>
                <a:ea typeface="Futura Bold"/>
                <a:cs typeface="Futura Bold"/>
                <a:sym typeface="Futura Bold"/>
              </a:defRPr>
            </a:lvl1pPr>
          </a:lstStyle>
          <a:p>
            <a:r>
              <a:t>Bad</a:t>
            </a:r>
          </a:p>
        </p:txBody>
      </p:sp>
      <p:sp>
        <p:nvSpPr>
          <p:cNvPr id="589" name="Good"/>
          <p:cNvSpPr txBox="1"/>
          <p:nvPr/>
        </p:nvSpPr>
        <p:spPr>
          <a:xfrm>
            <a:off x="112463" y="2037472"/>
            <a:ext cx="1781547" cy="759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4000">
                <a:solidFill>
                  <a:srgbClr val="011993"/>
                </a:solidFill>
                <a:uFill>
                  <a:solidFill>
                    <a:srgbClr val="366500"/>
                  </a:solidFill>
                </a:uFill>
                <a:latin typeface="Futura Bold"/>
                <a:ea typeface="Futura Bold"/>
                <a:cs typeface="Futura Bold"/>
                <a:sym typeface="Futura Bold"/>
              </a:defRPr>
            </a:lvl1pPr>
          </a:lstStyle>
          <a:p>
            <a:r>
              <a:t>Good</a:t>
            </a:r>
          </a:p>
        </p:txBody>
      </p:sp>
      <p:sp>
        <p:nvSpPr>
          <p:cNvPr id="590" name="Line"/>
          <p:cNvSpPr/>
          <p:nvPr/>
        </p:nvSpPr>
        <p:spPr>
          <a:xfrm>
            <a:off x="513191" y="2865505"/>
            <a:ext cx="8117618" cy="1"/>
          </a:xfrm>
          <a:prstGeom prst="line">
            <a:avLst/>
          </a:prstGeom>
          <a:ln w="127000">
            <a:solidFill>
              <a:srgbClr val="174F86"/>
            </a:solidFill>
          </a:ln>
        </p:spPr>
        <p:txBody>
          <a:bodyPr lIns="45718" tIns="45718" rIns="45718" bIns="45718"/>
          <a:lstStyle/>
          <a:p>
            <a:pPr marR="40639" indent="40639">
              <a:defRPr sz="2400">
                <a:solidFill>
                  <a:srgbClr val="945200"/>
                </a:solidFill>
                <a:uFill>
                  <a:solidFill>
                    <a:srgbClr val="945200"/>
                  </a:solidFill>
                </a:uFill>
                <a:latin typeface="Futura"/>
                <a:ea typeface="Futura"/>
                <a:cs typeface="Futura"/>
                <a:sym typeface="Futura"/>
              </a:defRPr>
            </a:pPr>
            <a:endParaRPr/>
          </a:p>
        </p:txBody>
      </p:sp>
      <p:sp>
        <p:nvSpPr>
          <p:cNvPr id="591" name="Line"/>
          <p:cNvSpPr/>
          <p:nvPr/>
        </p:nvSpPr>
        <p:spPr>
          <a:xfrm>
            <a:off x="236842" y="4446888"/>
            <a:ext cx="5415139" cy="1"/>
          </a:xfrm>
          <a:prstGeom prst="line">
            <a:avLst/>
          </a:prstGeom>
          <a:ln w="127000">
            <a:solidFill>
              <a:srgbClr val="174F86"/>
            </a:solidFill>
          </a:ln>
        </p:spPr>
        <p:txBody>
          <a:bodyPr lIns="45718" tIns="45718" rIns="45718" bIns="45718"/>
          <a:lstStyle/>
          <a:p>
            <a:pPr marR="40639" indent="40639">
              <a:defRPr sz="2400">
                <a:solidFill>
                  <a:srgbClr val="945200"/>
                </a:solidFill>
                <a:uFill>
                  <a:solidFill>
                    <a:srgbClr val="945200"/>
                  </a:solidFill>
                </a:uFill>
                <a:latin typeface="Futura"/>
                <a:ea typeface="Futura"/>
                <a:cs typeface="Futura"/>
                <a:sym typeface="Futura"/>
              </a:defRPr>
            </a:pPr>
            <a:endParaRPr/>
          </a:p>
        </p:txBody>
      </p:sp>
      <p:sp>
        <p:nvSpPr>
          <p:cNvPr id="592" name="Fix…"/>
          <p:cNvSpPr txBox="1"/>
          <p:nvPr/>
        </p:nvSpPr>
        <p:spPr>
          <a:xfrm>
            <a:off x="2952" y="4972145"/>
            <a:ext cx="1369469" cy="1432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defRPr sz="4000">
                <a:solidFill>
                  <a:srgbClr val="011993"/>
                </a:solidFill>
                <a:uFill>
                  <a:solidFill>
                    <a:srgbClr val="366500"/>
                  </a:solidFill>
                </a:uFill>
                <a:latin typeface="Futura Bold"/>
                <a:ea typeface="Futura Bold"/>
                <a:cs typeface="Futura Bold"/>
                <a:sym typeface="Futura Bold"/>
              </a:defRPr>
            </a:pPr>
            <a:r>
              <a:t>Fix</a:t>
            </a:r>
          </a:p>
          <a:p>
            <a:pPr marR="40639" indent="40639" algn="ctr">
              <a:defRPr sz="4000">
                <a:solidFill>
                  <a:srgbClr val="011993"/>
                </a:solidFill>
                <a:uFill>
                  <a:solidFill>
                    <a:srgbClr val="366500"/>
                  </a:solidFill>
                </a:uFill>
                <a:latin typeface="Futura Bold"/>
                <a:ea typeface="Futura Bold"/>
                <a:cs typeface="Futura Bold"/>
                <a:sym typeface="Futura Bold"/>
              </a:defRPr>
            </a:pPr>
            <a:r>
              <a:t>It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597" name="http://butterfly.ucdavis.edu/doc/garden/foothills…"/>
          <p:cNvSpPr txBox="1"/>
          <p:nvPr/>
        </p:nvSpPr>
        <p:spPr>
          <a:xfrm>
            <a:off x="521137" y="3590666"/>
            <a:ext cx="8101726" cy="211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5137" marR="40639" indent="-424497">
              <a:spcBef>
                <a:spcPts val="700"/>
              </a:spcBef>
              <a:buClr>
                <a:srgbClr val="396A01"/>
              </a:buClr>
              <a:buFont typeface="Arial"/>
              <a:defRPr b="1" i="1">
                <a:solidFill>
                  <a:srgbClr val="366500"/>
                </a:solidFill>
                <a:uFill>
                  <a:solidFill>
                    <a:srgbClr val="366500"/>
                  </a:solidFill>
                </a:uFill>
                <a:latin typeface="Arial"/>
                <a:ea typeface="Arial"/>
                <a:cs typeface="Arial"/>
                <a:sym typeface="Arial"/>
              </a:defRPr>
            </a:pPr>
            <a:r>
              <a:rPr sz="3000" u="sng">
                <a:solidFill>
                  <a:srgbClr val="0000FF"/>
                </a:solidFill>
                <a:uFill>
                  <a:solidFill>
                    <a:srgbClr val="0000FF"/>
                  </a:solidFill>
                </a:uFill>
                <a:hlinkClick r:id="rId3"/>
              </a:rPr>
              <a:t>http://butterfly.ucdavis.edu/doc/garden/foothills</a:t>
            </a:r>
          </a:p>
          <a:p>
            <a:pPr marL="465137" marR="40639" indent="-424497">
              <a:spcBef>
                <a:spcPts val="700"/>
              </a:spcBef>
              <a:buClr>
                <a:srgbClr val="396A01"/>
              </a:buClr>
              <a:buFont typeface="Arial"/>
              <a:defRPr sz="1400">
                <a:solidFill>
                  <a:srgbClr val="945200"/>
                </a:solidFill>
                <a:uFill>
                  <a:solidFill>
                    <a:srgbClr val="945200"/>
                  </a:solidFill>
                </a:uFill>
                <a:latin typeface="Arial"/>
                <a:ea typeface="Arial"/>
                <a:cs typeface="Arial"/>
                <a:sym typeface="Arial"/>
              </a:defRPr>
            </a:pPr>
            <a:endParaRPr sz="3000" u="sng">
              <a:solidFill>
                <a:srgbClr val="0000FF"/>
              </a:solidFill>
              <a:uFill>
                <a:solidFill>
                  <a:srgbClr val="0000FF"/>
                </a:solidFill>
              </a:uFill>
              <a:hlinkClick r:id="rId3"/>
            </a:endParaRPr>
          </a:p>
          <a:p>
            <a:pPr marL="465137" marR="40639" indent="-424497" algn="ctr">
              <a:spcBef>
                <a:spcPts val="700"/>
              </a:spcBef>
              <a:buClr>
                <a:srgbClr val="396A01"/>
              </a:buClr>
              <a:buFont typeface="Arial"/>
              <a:defRPr sz="4800">
                <a:solidFill>
                  <a:srgbClr val="011993"/>
                </a:solidFill>
                <a:uFill>
                  <a:solidFill>
                    <a:srgbClr val="945200"/>
                  </a:solidFill>
                </a:uFill>
                <a:latin typeface="Futura Bold"/>
                <a:ea typeface="Futura Bold"/>
                <a:cs typeface="Futura Bold"/>
                <a:sym typeface="Futura Bold"/>
              </a:defRPr>
            </a:pPr>
            <a:r>
              <a:t>This is your handout.</a:t>
            </a:r>
          </a:p>
        </p:txBody>
      </p:sp>
      <p:sp>
        <p:nvSpPr>
          <p:cNvPr id="598" name="Larval Host Plants"/>
          <p:cNvSpPr txBox="1"/>
          <p:nvPr/>
        </p:nvSpPr>
        <p:spPr>
          <a:xfrm>
            <a:off x="2157117" y="330305"/>
            <a:ext cx="4829766"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
        <p:nvSpPr>
          <p:cNvPr id="599" name="For host plants,…"/>
          <p:cNvSpPr txBox="1"/>
          <p:nvPr/>
        </p:nvSpPr>
        <p:spPr>
          <a:xfrm>
            <a:off x="204512" y="1801100"/>
            <a:ext cx="8101726" cy="1105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077277" marR="40639" indent="-457200" algn="ctr">
              <a:spcBef>
                <a:spcPts val="700"/>
              </a:spcBef>
              <a:buClr>
                <a:srgbClr val="396A01"/>
              </a:buClr>
              <a:buSzPct val="100000"/>
              <a:buFont typeface="Wingdings" pitchFamily="2" charset="2"/>
              <a:buChar char="v"/>
              <a:defRPr sz="3000">
                <a:solidFill>
                  <a:schemeClr val="accent1">
                    <a:satOff val="-4409"/>
                    <a:lumOff val="-10509"/>
                  </a:schemeClr>
                </a:solidFill>
                <a:uFill>
                  <a:solidFill>
                    <a:srgbClr val="945200"/>
                  </a:solidFill>
                </a:uFill>
                <a:latin typeface="Futura Bold"/>
                <a:ea typeface="Futura Bold"/>
                <a:cs typeface="Futura Bold"/>
                <a:sym typeface="Futura Bold"/>
              </a:defRPr>
            </a:pPr>
            <a:r>
              <a:rPr dirty="0"/>
              <a:t>For host plants, </a:t>
            </a:r>
          </a:p>
          <a:p>
            <a:pPr marL="1077277" marR="40639" indent="-457200" algn="ctr">
              <a:spcBef>
                <a:spcPts val="700"/>
              </a:spcBef>
              <a:buClr>
                <a:srgbClr val="396A01"/>
              </a:buClr>
              <a:buSzPct val="100000"/>
              <a:buFont typeface="Wingdings" pitchFamily="2" charset="2"/>
              <a:buChar char="v"/>
              <a:defRPr sz="3000">
                <a:solidFill>
                  <a:schemeClr val="accent1">
                    <a:satOff val="-4409"/>
                    <a:lumOff val="-10509"/>
                  </a:schemeClr>
                </a:solidFill>
                <a:uFill>
                  <a:solidFill>
                    <a:srgbClr val="945200"/>
                  </a:solidFill>
                </a:uFill>
                <a:latin typeface="Futura Bold"/>
                <a:ea typeface="Futura Bold"/>
                <a:cs typeface="Futura Bold"/>
                <a:sym typeface="Futura Bold"/>
              </a:defRPr>
            </a:pPr>
            <a:r>
              <a:rPr dirty="0"/>
              <a:t>go to Art Shapiro’s Butterfly Site: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603" name="Think about it!"/>
          <p:cNvSpPr txBox="1">
            <a:spLocks noGrp="1"/>
          </p:cNvSpPr>
          <p:nvPr>
            <p:ph type="title"/>
          </p:nvPr>
        </p:nvSpPr>
        <p:spPr>
          <a:prstGeom prst="rect">
            <a:avLst/>
          </a:prstGeom>
        </p:spPr>
        <p:txBody>
          <a:bodyPr/>
          <a:lstStyle>
            <a:lvl1pPr>
              <a:spcBef>
                <a:spcPts val="1200"/>
              </a:spcBef>
              <a:defRPr b="1">
                <a:solidFill>
                  <a:srgbClr val="941100"/>
                </a:solidFill>
                <a:uFill>
                  <a:solidFill>
                    <a:srgbClr val="945200"/>
                  </a:solidFill>
                </a:uFill>
              </a:defRPr>
            </a:lvl1pPr>
          </a:lstStyle>
          <a:p>
            <a:r>
              <a:t>Think about it!</a:t>
            </a:r>
          </a:p>
        </p:txBody>
      </p:sp>
      <p:sp>
        <p:nvSpPr>
          <p:cNvPr id="604" name="Avoid Pesticides…"/>
          <p:cNvSpPr txBox="1">
            <a:spLocks noGrp="1"/>
          </p:cNvSpPr>
          <p:nvPr>
            <p:ph type="body" idx="1"/>
          </p:nvPr>
        </p:nvSpPr>
        <p:spPr>
          <a:prstGeom prst="rect">
            <a:avLst/>
          </a:prstGeom>
        </p:spPr>
        <p:txBody>
          <a:bodyPr/>
          <a:lstStyle/>
          <a:p>
            <a:pPr marL="730048" indent="-271191" defTabSz="303966">
              <a:lnSpc>
                <a:spcPct val="90000"/>
              </a:lnSpc>
              <a:spcBef>
                <a:spcPts val="800"/>
              </a:spcBef>
              <a:buBlip>
                <a:blip r:embed="rId3"/>
              </a:buBlip>
              <a:defRPr sz="2072">
                <a:latin typeface="Marker Felt"/>
                <a:ea typeface="Marker Felt"/>
                <a:cs typeface="Marker Felt"/>
                <a:sym typeface="Marker Felt"/>
              </a:defRPr>
            </a:pPr>
            <a:r>
              <a:t>Avoid Pesticides</a:t>
            </a:r>
          </a:p>
          <a:p>
            <a:pPr marL="1126418" lvl="1" indent="-243476" defTabSz="303966">
              <a:lnSpc>
                <a:spcPct val="90000"/>
              </a:lnSpc>
              <a:spcBef>
                <a:spcPts val="800"/>
              </a:spcBef>
              <a:buBlip>
                <a:blip r:embed="rId3"/>
              </a:buBlip>
              <a:defRPr sz="2072" b="1">
                <a:latin typeface="Marker Felt"/>
                <a:ea typeface="Marker Felt"/>
                <a:cs typeface="Marker Felt"/>
                <a:sym typeface="Marker Felt"/>
              </a:defRPr>
            </a:pPr>
            <a:r>
              <a:t>Insecticides kill all stages of butterflies</a:t>
            </a:r>
          </a:p>
          <a:p>
            <a:pPr marL="1126418" lvl="1" indent="-243476" defTabSz="303966">
              <a:lnSpc>
                <a:spcPct val="90000"/>
              </a:lnSpc>
              <a:spcBef>
                <a:spcPts val="800"/>
              </a:spcBef>
              <a:buBlip>
                <a:blip r:embed="rId3"/>
              </a:buBlip>
              <a:defRPr sz="2072" b="1">
                <a:latin typeface="Marker Felt"/>
                <a:ea typeface="Marker Felt"/>
                <a:cs typeface="Marker Felt"/>
                <a:sym typeface="Marker Felt"/>
              </a:defRPr>
            </a:pPr>
            <a:r>
              <a:t>Toxins in herbicides &amp; insecticides can move through the food chain and even through the soil to adjacent plants</a:t>
            </a:r>
          </a:p>
          <a:p>
            <a:pPr marL="1126418" lvl="1" indent="-243476" defTabSz="303966">
              <a:lnSpc>
                <a:spcPct val="90000"/>
              </a:lnSpc>
              <a:spcBef>
                <a:spcPts val="800"/>
              </a:spcBef>
              <a:buBlip>
                <a:blip r:embed="rId3"/>
              </a:buBlip>
              <a:defRPr sz="2072" b="1">
                <a:latin typeface="Marker Felt"/>
                <a:ea typeface="Marker Felt"/>
                <a:cs typeface="Marker Felt"/>
                <a:sym typeface="Marker Felt"/>
              </a:defRPr>
            </a:pPr>
            <a:r>
              <a:t>Neonicotinoids kill butterflies. Check that purchased plants are untreated!</a:t>
            </a:r>
          </a:p>
          <a:p>
            <a:pPr marL="1126418" lvl="1" indent="-243476" defTabSz="303966">
              <a:lnSpc>
                <a:spcPct val="90000"/>
              </a:lnSpc>
              <a:spcBef>
                <a:spcPts val="800"/>
              </a:spcBef>
              <a:buBlip>
                <a:blip r:embed="rId3"/>
              </a:buBlip>
              <a:defRPr sz="2072" b="1">
                <a:latin typeface="Marker Felt"/>
                <a:ea typeface="Marker Felt"/>
                <a:cs typeface="Marker Felt"/>
                <a:sym typeface="Marker Felt"/>
              </a:defRPr>
            </a:pPr>
            <a:r>
              <a:t>Bt kills ALL caterpillars</a:t>
            </a:r>
          </a:p>
          <a:p>
            <a:pPr marL="1813911" lvl="3" indent="-256662" defTabSz="303966">
              <a:spcBef>
                <a:spcPts val="2000"/>
              </a:spcBef>
              <a:buBlip>
                <a:blip r:embed="rId3"/>
              </a:buBlip>
              <a:tabLst>
                <a:tab pos="101600" algn="l"/>
                <a:tab pos="330200" algn="l"/>
              </a:tabLst>
              <a:defRPr sz="1480">
                <a:latin typeface="Marker Felt"/>
                <a:ea typeface="Marker Felt"/>
                <a:cs typeface="Marker Felt"/>
                <a:sym typeface="Marker Felt"/>
              </a:defRPr>
            </a:pPr>
            <a:r>
              <a:rPr b="1" u="sng">
                <a:solidFill>
                  <a:srgbClr val="323333"/>
                </a:solidFill>
              </a:rPr>
              <a:t>Bt Container Label:</a:t>
            </a:r>
            <a:endParaRPr b="1">
              <a:solidFill>
                <a:srgbClr val="323333"/>
              </a:solidFill>
            </a:endParaRPr>
          </a:p>
          <a:p>
            <a:pPr marL="338327" indent="-338327" defTabSz="338327">
              <a:spcBef>
                <a:spcPts val="0"/>
              </a:spcBef>
              <a:buSzTx/>
              <a:buNone/>
              <a:tabLst>
                <a:tab pos="101600" algn="l"/>
                <a:tab pos="330200" algn="l"/>
              </a:tabLst>
              <a:defRPr sz="1480">
                <a:solidFill>
                  <a:srgbClr val="000000"/>
                </a:solidFill>
                <a:latin typeface="Marker Felt"/>
                <a:ea typeface="Marker Felt"/>
                <a:cs typeface="Marker Felt"/>
                <a:sym typeface="Marker Felt"/>
              </a:defRPr>
            </a:pPr>
            <a:r>
              <a:rPr>
                <a:solidFill>
                  <a:srgbClr val="323333"/>
                </a:solidFill>
              </a:rPr>
              <a:t>	•</a:t>
            </a:r>
            <a:r>
              <a:rPr b="1">
                <a:solidFill>
                  <a:srgbClr val="323333"/>
                </a:solidFill>
              </a:rPr>
              <a:t>	Controls worms and caterpillars on fruits, vegetables, ornamentals and shade trees</a:t>
            </a:r>
          </a:p>
          <a:p>
            <a:pPr marL="338327" indent="-338327" defTabSz="338327">
              <a:spcBef>
                <a:spcPts val="0"/>
              </a:spcBef>
              <a:buSzTx/>
              <a:buNone/>
              <a:tabLst>
                <a:tab pos="101600" algn="l"/>
                <a:tab pos="330200" algn="l"/>
              </a:tabLst>
              <a:defRPr sz="1480">
                <a:solidFill>
                  <a:srgbClr val="000000"/>
                </a:solidFill>
                <a:latin typeface="Marker Felt"/>
                <a:ea typeface="Marker Felt"/>
                <a:cs typeface="Marker Felt"/>
                <a:sym typeface="Marker Felt"/>
              </a:defRPr>
            </a:pPr>
            <a:r>
              <a:rPr b="1">
                <a:solidFill>
                  <a:srgbClr val="323333"/>
                </a:solidFill>
              </a:rPr>
              <a:t>	•	Kills tomato hornworms, tent caterpillars, gypsy moths and others listed  </a:t>
            </a:r>
            <a:r>
              <a:rPr b="1">
                <a:solidFill>
                  <a:srgbClr val="FF2600"/>
                </a:solidFill>
              </a:rPr>
              <a:t> PS: Bt kills all caterpillars, not just the ones on the label!</a:t>
            </a:r>
            <a:endParaRPr sz="1184" b="1">
              <a:solidFill>
                <a:srgbClr val="323333"/>
              </a:solidFil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609"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10"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11"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12"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13"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14"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15"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618"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19"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20"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21"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22"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23"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24"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625" name="California Dog Face"/>
          <p:cNvSpPr txBox="1"/>
          <p:nvPr/>
        </p:nvSpPr>
        <p:spPr>
          <a:xfrm>
            <a:off x="596900" y="2108200"/>
            <a:ext cx="2175170" cy="360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California Dog Face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628"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29"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30"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31"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32"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33"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34"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635" name="Monarch (Male)"/>
          <p:cNvSpPr txBox="1"/>
          <p:nvPr/>
        </p:nvSpPr>
        <p:spPr>
          <a:xfrm>
            <a:off x="431800" y="4241800"/>
            <a:ext cx="1755586" cy="360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Monarch (Male)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638"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39"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40"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41"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42"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43"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44"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645" name="Viceroy"/>
          <p:cNvSpPr txBox="1"/>
          <p:nvPr/>
        </p:nvSpPr>
        <p:spPr>
          <a:xfrm>
            <a:off x="2987879" y="5948345"/>
            <a:ext cx="2704366" cy="360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Western TigerSwallowtail</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648"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49"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50"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51"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52"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53"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54"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655" name="California Pipevine Swallowtail"/>
          <p:cNvSpPr txBox="1"/>
          <p:nvPr/>
        </p:nvSpPr>
        <p:spPr>
          <a:xfrm>
            <a:off x="5676052" y="5994211"/>
            <a:ext cx="3289301" cy="360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California Pipevine Swallowtail</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658" name="A Final Quiz"/>
          <p:cNvSpPr txBox="1">
            <a:spLocks noGrp="1"/>
          </p:cNvSpPr>
          <p:nvPr>
            <p:ph type="title" idx="4294967295"/>
          </p:nvPr>
        </p:nvSpPr>
        <p:spPr>
          <a:xfrm>
            <a:off x="4627710" y="361487"/>
            <a:ext cx="2864857" cy="1000460"/>
          </a:xfrm>
          <a:prstGeom prst="rect">
            <a:avLst/>
          </a:prstGeom>
          <a:noFill/>
        </p:spPr>
        <p:txBody>
          <a:bodyPr lIns="50800" tIns="50800" rIns="50800" bIns="50800">
            <a:normAutofit fontScale="90000"/>
          </a:bodyPr>
          <a:lstStyle/>
          <a:p>
            <a:pPr marL="137160" indent="-120904" algn="l" defTabSz="365760">
              <a:spcBef>
                <a:spcPts val="300"/>
              </a:spcBef>
              <a:defRPr sz="3840" b="1">
                <a:solidFill>
                  <a:srgbClr val="194687"/>
                </a:solidFill>
              </a:defRPr>
            </a:pPr>
            <a:r>
              <a:t>A Final Quiz</a:t>
            </a:r>
            <a:endParaRPr b="0">
              <a:latin typeface="Futura Bold"/>
              <a:ea typeface="Futura Bold"/>
              <a:cs typeface="Futura Bold"/>
              <a:sym typeface="Futura Bold"/>
            </a:endParaRPr>
          </a:p>
          <a:p>
            <a:pPr marR="16255" indent="16255" defTabSz="365760">
              <a:spcBef>
                <a:spcPts val="400"/>
              </a:spcBef>
              <a:defRPr sz="1760">
                <a:solidFill>
                  <a:srgbClr val="366500"/>
                </a:solidFill>
                <a:uFill>
                  <a:solidFill>
                    <a:srgbClr val="366500"/>
                  </a:solidFill>
                </a:uFill>
                <a:latin typeface="Futura Bold"/>
                <a:ea typeface="Futura Bold"/>
                <a:cs typeface="Futura Bold"/>
                <a:sym typeface="Futura Bold"/>
              </a:defRPr>
            </a:pPr>
            <a:endParaRPr b="0">
              <a:latin typeface="Futura Bold"/>
              <a:ea typeface="Futura Bold"/>
              <a:cs typeface="Futura Bold"/>
              <a:sym typeface="Futura Bold"/>
            </a:endParaRPr>
          </a:p>
          <a:p>
            <a:pPr marR="16255" indent="16255" defTabSz="365760">
              <a:spcBef>
                <a:spcPts val="400"/>
              </a:spcBef>
              <a:defRPr sz="1760">
                <a:solidFill>
                  <a:srgbClr val="011993"/>
                </a:solidFill>
                <a:uFill>
                  <a:solidFill>
                    <a:srgbClr val="366500"/>
                  </a:solidFill>
                </a:uFill>
                <a:latin typeface="Futura Bold"/>
                <a:ea typeface="Futura Bold"/>
                <a:cs typeface="Futura Bold"/>
                <a:sym typeface="Futura Bold"/>
              </a:defRPr>
            </a:pPr>
            <a:r>
              <a:t>               </a:t>
            </a:r>
          </a:p>
        </p:txBody>
      </p:sp>
      <p:pic>
        <p:nvPicPr>
          <p:cNvPr id="659" name="dogface_butterfly-male.jpg" descr="dogface_butterfly-male.jpg"/>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660" name="ID_Wilcox02.jpg" descr="ID_Wilcox02.jpg"/>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661" name="Unknown.jpg" descr="Unknown.jpg"/>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62" name="Can you name these butterflies?"/>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663" name="Unknown.jpeg" descr="Unknown.jpeg"/>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664" name="29088_original.jpg" descr="29088_original.jpg"/>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665" name="Gulf Fritillary"/>
          <p:cNvSpPr txBox="1"/>
          <p:nvPr/>
        </p:nvSpPr>
        <p:spPr>
          <a:xfrm>
            <a:off x="7240999" y="3591382"/>
            <a:ext cx="1437689" cy="360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Gulf Fritillary</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668" name="A few last comments…"/>
          <p:cNvSpPr txBox="1">
            <a:spLocks noGrp="1"/>
          </p:cNvSpPr>
          <p:nvPr>
            <p:ph type="title" idx="4294967295"/>
          </p:nvPr>
        </p:nvSpPr>
        <p:spPr>
          <a:xfrm>
            <a:off x="685800" y="-193484"/>
            <a:ext cx="7772400" cy="1778002"/>
          </a:xfrm>
          <a:prstGeom prst="rect">
            <a:avLst/>
          </a:prstGeom>
          <a:noFill/>
        </p:spPr>
        <p:txBody>
          <a:bodyPr lIns="50800" tIns="50800" rIns="50800" bIns="50800"/>
          <a:lstStyle>
            <a:lvl1pPr marR="40639" indent="40639">
              <a:spcBef>
                <a:spcPts val="1200"/>
              </a:spcBef>
              <a:defRPr>
                <a:solidFill>
                  <a:srgbClr val="366500"/>
                </a:solidFill>
                <a:uFill>
                  <a:solidFill>
                    <a:srgbClr val="366500"/>
                  </a:solidFill>
                </a:uFill>
                <a:latin typeface="Futura Bold"/>
                <a:ea typeface="Futura Bold"/>
                <a:cs typeface="Futura Bold"/>
                <a:sym typeface="Futura Bold"/>
              </a:defRPr>
            </a:lvl1pPr>
          </a:lstStyle>
          <a:p>
            <a:r>
              <a:t>A few last comments…</a:t>
            </a:r>
          </a:p>
        </p:txBody>
      </p:sp>
      <p:pic>
        <p:nvPicPr>
          <p:cNvPr id="669" name="images-3.jpg" descr="images-3.jpg"/>
          <p:cNvPicPr>
            <a:picLocks noChangeAspect="1"/>
          </p:cNvPicPr>
          <p:nvPr/>
        </p:nvPicPr>
        <p:blipFill>
          <a:blip r:embed="rId2"/>
          <a:stretch>
            <a:fillRect/>
          </a:stretch>
        </p:blipFill>
        <p:spPr>
          <a:xfrm>
            <a:off x="4921290" y="1588525"/>
            <a:ext cx="3924301" cy="2578422"/>
          </a:xfrm>
          <a:prstGeom prst="rect">
            <a:avLst/>
          </a:prstGeom>
          <a:ln w="12700">
            <a:miter lim="400000"/>
          </a:ln>
        </p:spPr>
      </p:pic>
      <p:pic>
        <p:nvPicPr>
          <p:cNvPr id="670" name="Unknown-4.jpg" descr="Unknown-4.jpg"/>
          <p:cNvPicPr>
            <a:picLocks noChangeAspect="1"/>
          </p:cNvPicPr>
          <p:nvPr/>
        </p:nvPicPr>
        <p:blipFill>
          <a:blip r:embed="rId3"/>
          <a:stretch>
            <a:fillRect/>
          </a:stretch>
        </p:blipFill>
        <p:spPr>
          <a:xfrm>
            <a:off x="3051878" y="3893736"/>
            <a:ext cx="3320739" cy="2209801"/>
          </a:xfrm>
          <a:prstGeom prst="rect">
            <a:avLst/>
          </a:prstGeom>
          <a:ln w="12700">
            <a:miter lim="400000"/>
          </a:ln>
        </p:spPr>
      </p:pic>
      <p:pic>
        <p:nvPicPr>
          <p:cNvPr id="671" name="images-1.jpg" descr="images-1.jpg"/>
          <p:cNvPicPr>
            <a:picLocks noChangeAspect="1"/>
          </p:cNvPicPr>
          <p:nvPr/>
        </p:nvPicPr>
        <p:blipFill>
          <a:blip r:embed="rId4"/>
          <a:stretch>
            <a:fillRect/>
          </a:stretch>
        </p:blipFill>
        <p:spPr>
          <a:xfrm>
            <a:off x="753178" y="1645836"/>
            <a:ext cx="3289301" cy="2463801"/>
          </a:xfrm>
          <a:prstGeom prst="rect">
            <a:avLst/>
          </a:prstGeom>
          <a:ln w="12700">
            <a:miter lim="400000"/>
          </a:ln>
        </p:spPr>
      </p:pic>
      <p:sp>
        <p:nvSpPr>
          <p:cNvPr id="672" name="Arrow"/>
          <p:cNvSpPr/>
          <p:nvPr/>
        </p:nvSpPr>
        <p:spPr>
          <a:xfrm rot="18276649">
            <a:off x="-291373" y="2952893"/>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3" name="Arrow"/>
          <p:cNvSpPr/>
          <p:nvPr/>
        </p:nvSpPr>
        <p:spPr>
          <a:xfrm rot="20506564">
            <a:off x="1219927" y="4832494"/>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4" name="Arrow"/>
          <p:cNvSpPr/>
          <p:nvPr/>
        </p:nvSpPr>
        <p:spPr>
          <a:xfrm rot="15770400">
            <a:off x="6493538" y="3880831"/>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5" name="Flight wings"/>
          <p:cNvSpPr txBox="1"/>
          <p:nvPr/>
        </p:nvSpPr>
        <p:spPr>
          <a:xfrm>
            <a:off x="954883" y="3711864"/>
            <a:ext cx="1266035" cy="311269"/>
          </a:xfrm>
          <a:prstGeom prst="rect">
            <a:avLst/>
          </a:prstGeom>
          <a:solidFill>
            <a:srgbClr val="F38F1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Flight wings</a:t>
            </a:r>
          </a:p>
        </p:txBody>
      </p:sp>
      <p:sp>
        <p:nvSpPr>
          <p:cNvPr id="676" name="Nonmigrant wings"/>
          <p:cNvSpPr txBox="1"/>
          <p:nvPr/>
        </p:nvSpPr>
        <p:spPr>
          <a:xfrm>
            <a:off x="1489571" y="5668502"/>
            <a:ext cx="1816513" cy="311269"/>
          </a:xfrm>
          <a:prstGeom prst="rect">
            <a:avLst/>
          </a:prstGeom>
          <a:solidFill>
            <a:srgbClr val="F38F1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Nonmigrant wings</a:t>
            </a:r>
          </a:p>
        </p:txBody>
      </p:sp>
      <p:sp>
        <p:nvSpPr>
          <p:cNvPr id="677" name="Tagged monarch"/>
          <p:cNvSpPr txBox="1"/>
          <p:nvPr/>
        </p:nvSpPr>
        <p:spPr>
          <a:xfrm>
            <a:off x="6974909" y="5374249"/>
            <a:ext cx="1675592" cy="311269"/>
          </a:xfrm>
          <a:prstGeom prst="rect">
            <a:avLst/>
          </a:prstGeom>
          <a:solidFill>
            <a:srgbClr val="F38F1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Tagged monarch</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icture Placeholder 2" descr="Picture Placeholder 2"/>
          <p:cNvPicPr>
            <a:picLocks noGrp="1" noChangeAspect="1"/>
          </p:cNvPicPr>
          <p:nvPr>
            <p:ph type="pic" idx="13"/>
          </p:nvPr>
        </p:nvPicPr>
        <p:blipFill>
          <a:blip r:embed="rId2"/>
          <a:srcRect l="7085" r="7085"/>
          <a:stretch>
            <a:fillRect/>
          </a:stretch>
        </p:blipFill>
        <p:spPr>
          <a:xfrm>
            <a:off x="882109" y="1396417"/>
            <a:ext cx="7060751" cy="5295563"/>
          </a:xfrm>
          <a:prstGeom prst="rect">
            <a:avLst/>
          </a:prstGeom>
        </p:spPr>
      </p:pic>
      <p:sp>
        <p:nvSpPr>
          <p:cNvPr id="295" name="Slide Number"/>
          <p:cNvSpPr txBox="1">
            <a:spLocks noGrp="1"/>
          </p:cNvSpPr>
          <p:nvPr>
            <p:ph type="sldNum" sz="quarter" idx="2"/>
          </p:nvPr>
        </p:nvSpPr>
        <p:spPr>
          <a:xfrm>
            <a:off x="8511855" y="6410642"/>
            <a:ext cx="17494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96" name="pcmg.ucanr.org"/>
          <p:cNvSpPr txBox="1">
            <a:spLocks noGrp="1"/>
          </p:cNvSpPr>
          <p:nvPr>
            <p:ph type="title"/>
          </p:nvPr>
        </p:nvSpPr>
        <p:spPr>
          <a:xfrm>
            <a:off x="2268757" y="366823"/>
            <a:ext cx="4287509" cy="856598"/>
          </a:xfrm>
          <a:prstGeom prst="rect">
            <a:avLst/>
          </a:prstGeom>
          <a:solidFill>
            <a:srgbClr val="C0E4B5"/>
          </a:solidFill>
        </p:spPr>
        <p:txBody>
          <a:bodyPr anchor="ctr"/>
          <a:lstStyle>
            <a:lvl1pPr>
              <a:defRPr sz="4200" b="0" u="sng">
                <a:solidFill>
                  <a:srgbClr val="0000FF"/>
                </a:solidFill>
                <a:uFill>
                  <a:solidFill>
                    <a:srgbClr val="0000FF"/>
                  </a:solidFill>
                </a:uFill>
                <a:hlinkClick r:id="rId3"/>
              </a:defRPr>
            </a:lvl1pPr>
          </a:lstStyle>
          <a:p>
            <a:pPr>
              <a:defRPr u="none">
                <a:solidFill>
                  <a:schemeClr val="accent1"/>
                </a:solidFill>
                <a:uFillTx/>
              </a:defRPr>
            </a:pPr>
            <a:r>
              <a:rPr u="sng">
                <a:solidFill>
                  <a:srgbClr val="0000FF"/>
                </a:solidFill>
                <a:uFill>
                  <a:solidFill>
                    <a:srgbClr val="0000FF"/>
                  </a:solidFill>
                </a:uFill>
                <a:hlinkClick r:id="rId3"/>
              </a:rPr>
              <a:t>pcmg.ucanr.org</a:t>
            </a:r>
          </a:p>
        </p:txBody>
      </p:sp>
      <p:sp>
        <p:nvSpPr>
          <p:cNvPr id="297" name="Line"/>
          <p:cNvSpPr/>
          <p:nvPr/>
        </p:nvSpPr>
        <p:spPr>
          <a:xfrm flipV="1">
            <a:off x="1848125" y="2044806"/>
            <a:ext cx="1270001" cy="1270001"/>
          </a:xfrm>
          <a:prstGeom prst="line">
            <a:avLst/>
          </a:prstGeom>
          <a:ln w="76200">
            <a:solidFill>
              <a:srgbClr val="FF2600"/>
            </a:solidFill>
            <a:headEnd type="triangle"/>
          </a:ln>
          <a:effectLst>
            <a:outerShdw blurRad="25400" dist="12700" dir="5400000" rotWithShape="0">
              <a:srgbClr val="000000">
                <a:alpha val="38000"/>
              </a:srgbClr>
            </a:outerShdw>
          </a:effectLst>
        </p:spPr>
        <p:txBody>
          <a:bodyPr lIns="45719" rIns="45719"/>
          <a:lstStyle/>
          <a:p>
            <a:pPr>
              <a:defRPr sz="1600"/>
            </a:pPr>
            <a:endParaRPr/>
          </a:p>
        </p:txBody>
      </p:sp>
      <p:sp>
        <p:nvSpPr>
          <p:cNvPr id="298" name="Line"/>
          <p:cNvSpPr/>
          <p:nvPr/>
        </p:nvSpPr>
        <p:spPr>
          <a:xfrm flipV="1">
            <a:off x="5836352" y="2809715"/>
            <a:ext cx="1270001" cy="1270001"/>
          </a:xfrm>
          <a:prstGeom prst="line">
            <a:avLst/>
          </a:prstGeom>
          <a:ln w="76200">
            <a:solidFill>
              <a:schemeClr val="accent3"/>
            </a:solidFill>
            <a:headEnd type="triangle"/>
          </a:ln>
          <a:effectLst>
            <a:outerShdw blurRad="25400" dist="12700" dir="5400000" rotWithShape="0">
              <a:srgbClr val="000000">
                <a:alpha val="38000"/>
              </a:srgbClr>
            </a:outerShdw>
          </a:effectLst>
        </p:spPr>
        <p:txBody>
          <a:bodyPr lIns="45719" rIns="45719"/>
          <a:lstStyle/>
          <a:p>
            <a:pPr>
              <a:defRPr sz="1600"/>
            </a:pPr>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image.jpg" descr="image.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80" name="Monarch Sanctuary, Michoacán, Mexico"/>
          <p:cNvSpPr txBox="1">
            <a:spLocks noGrp="1"/>
          </p:cNvSpPr>
          <p:nvPr>
            <p:ph type="title"/>
          </p:nvPr>
        </p:nvSpPr>
        <p:spPr>
          <a:xfrm>
            <a:off x="685800" y="-203200"/>
            <a:ext cx="7772400" cy="1778000"/>
          </a:xfrm>
          <a:prstGeom prst="rect">
            <a:avLst/>
          </a:prstGeom>
        </p:spPr>
        <p:txBody>
          <a:bodyPr/>
          <a:lstStyle/>
          <a:p>
            <a:pPr>
              <a:spcBef>
                <a:spcPts val="1200"/>
              </a:spcBef>
              <a:defRPr sz="3600">
                <a:solidFill>
                  <a:srgbClr val="011993"/>
                </a:solidFill>
                <a:uFill>
                  <a:solidFill>
                    <a:srgbClr val="945200"/>
                  </a:solidFill>
                </a:uFill>
                <a:latin typeface="Futura Condensed"/>
                <a:ea typeface="Futura Condensed"/>
                <a:cs typeface="Futura Condensed"/>
                <a:sym typeface="Futura Condensed"/>
              </a:defRPr>
            </a:pPr>
            <a:r>
              <a:t>Monarch Sanctuary,</a:t>
            </a:r>
          </a:p>
          <a:p>
            <a:pPr marR="0" indent="0" defTabSz="457200">
              <a:spcBef>
                <a:spcPts val="1000"/>
              </a:spcBef>
              <a:defRPr sz="1800" b="1">
                <a:solidFill>
                  <a:srgbClr val="011993"/>
                </a:solidFill>
                <a:uFillTx/>
                <a:latin typeface="Arial"/>
                <a:ea typeface="Arial"/>
                <a:cs typeface="Arial"/>
                <a:sym typeface="Arial"/>
              </a:defRPr>
            </a:pPr>
            <a:r>
              <a:t>Michoacán, Mexico</a:t>
            </a:r>
          </a:p>
        </p:txBody>
      </p:sp>
      <p:sp>
        <p:nvSpPr>
          <p:cNvPr id="681" name="Slide Number"/>
          <p:cNvSpPr txBox="1">
            <a:spLocks noGrp="1"/>
          </p:cNvSpPr>
          <p:nvPr>
            <p:ph type="sldNum" sz="quarter" idx="4294967295"/>
          </p:nvPr>
        </p:nvSpPr>
        <p:spPr>
          <a:xfrm>
            <a:off x="8581566" y="6355816"/>
            <a:ext cx="312068" cy="29898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lgn="ctr" defTabSz="457200">
              <a:defRPr sz="1400">
                <a:solidFill>
                  <a:srgbClr val="945200"/>
                </a:solidFill>
                <a:uFill>
                  <a:solidFill>
                    <a:srgbClr val="945200"/>
                  </a:solidFill>
                </a:uFill>
                <a:latin typeface="Arial"/>
                <a:ea typeface="Arial"/>
                <a:cs typeface="Arial"/>
                <a:sym typeface="Arial"/>
              </a:defRPr>
            </a:lvl1pPr>
          </a:lstStyle>
          <a:p>
            <a:fld id="{86CB4B4D-7CA3-9044-876B-883B54F8677D}" type="slidenum">
              <a:t>50</a:t>
            </a:fld>
            <a:endParaRPr/>
          </a:p>
        </p:txBody>
      </p:sp>
      <p:pic>
        <p:nvPicPr>
          <p:cNvPr id="682" name="12439056_947154625338897_7755703521600602993_n.jpg" descr="12439056_947154625338897_7755703521600602993_n.jpg"/>
          <p:cNvPicPr>
            <a:picLocks noChangeAspect="1"/>
          </p:cNvPicPr>
          <p:nvPr/>
        </p:nvPicPr>
        <p:blipFill>
          <a:blip r:embed="rId3"/>
          <a:stretch>
            <a:fillRect/>
          </a:stretch>
        </p:blipFill>
        <p:spPr>
          <a:xfrm>
            <a:off x="863600" y="1308100"/>
            <a:ext cx="7128934" cy="53467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685" name="Book Resources"/>
          <p:cNvSpPr txBox="1"/>
          <p:nvPr/>
        </p:nvSpPr>
        <p:spPr>
          <a:xfrm>
            <a:off x="2426713" y="496051"/>
            <a:ext cx="4290574"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Book Resources</a:t>
            </a:r>
          </a:p>
        </p:txBody>
      </p:sp>
      <p:pic>
        <p:nvPicPr>
          <p:cNvPr id="686" name="page39image1799360.jpg" descr="page39image1799360.jpg"/>
          <p:cNvPicPr>
            <a:picLocks noChangeAspect="1"/>
          </p:cNvPicPr>
          <p:nvPr/>
        </p:nvPicPr>
        <p:blipFill>
          <a:blip r:embed="rId3"/>
          <a:stretch>
            <a:fillRect/>
          </a:stretch>
        </p:blipFill>
        <p:spPr>
          <a:xfrm>
            <a:off x="4642496" y="1947439"/>
            <a:ext cx="1660754" cy="2369094"/>
          </a:xfrm>
          <a:prstGeom prst="rect">
            <a:avLst/>
          </a:prstGeom>
          <a:ln w="12700">
            <a:miter lim="400000"/>
          </a:ln>
        </p:spPr>
      </p:pic>
      <p:pic>
        <p:nvPicPr>
          <p:cNvPr id="687" name="51F7M52QD4L._SX364_BO1,204,203,200_.jpg" descr="51F7M52QD4L._SX364_BO1,204,203,200_.jpg"/>
          <p:cNvPicPr>
            <a:picLocks noChangeAspect="1"/>
          </p:cNvPicPr>
          <p:nvPr/>
        </p:nvPicPr>
        <p:blipFill>
          <a:blip r:embed="rId4"/>
          <a:stretch>
            <a:fillRect/>
          </a:stretch>
        </p:blipFill>
        <p:spPr>
          <a:xfrm>
            <a:off x="6330461" y="3228110"/>
            <a:ext cx="1888807" cy="2575176"/>
          </a:xfrm>
          <a:prstGeom prst="rect">
            <a:avLst/>
          </a:prstGeom>
          <a:ln w="12700">
            <a:miter lim="400000"/>
          </a:ln>
        </p:spPr>
      </p:pic>
      <p:pic>
        <p:nvPicPr>
          <p:cNvPr id="688" name="Screen Shot 2018-05-13 at 5.43.45 PM.png" descr="Screen Shot 2018-05-13 at 5.43.45 PM.png"/>
          <p:cNvPicPr>
            <a:picLocks noChangeAspect="1"/>
          </p:cNvPicPr>
          <p:nvPr/>
        </p:nvPicPr>
        <p:blipFill>
          <a:blip r:embed="rId5"/>
          <a:stretch>
            <a:fillRect/>
          </a:stretch>
        </p:blipFill>
        <p:spPr>
          <a:xfrm>
            <a:off x="2882441" y="3416097"/>
            <a:ext cx="1733013" cy="2199203"/>
          </a:xfrm>
          <a:prstGeom prst="rect">
            <a:avLst/>
          </a:prstGeom>
          <a:ln w="12700">
            <a:miter lim="400000"/>
          </a:ln>
        </p:spPr>
      </p:pic>
      <p:pic>
        <p:nvPicPr>
          <p:cNvPr id="689" name="gardeningforbutterflies50.jpg" descr="gardeningforbutterflies50.jpg"/>
          <p:cNvPicPr>
            <a:picLocks noChangeAspect="1"/>
          </p:cNvPicPr>
          <p:nvPr/>
        </p:nvPicPr>
        <p:blipFill>
          <a:blip r:embed="rId6"/>
          <a:stretch>
            <a:fillRect/>
          </a:stretch>
        </p:blipFill>
        <p:spPr>
          <a:xfrm>
            <a:off x="756558" y="2244526"/>
            <a:ext cx="2105731" cy="2368948"/>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694" name="Show and Tell Plants"/>
          <p:cNvSpPr txBox="1"/>
          <p:nvPr/>
        </p:nvSpPr>
        <p:spPr>
          <a:xfrm>
            <a:off x="1806286" y="1464839"/>
            <a:ext cx="5531428"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Show and Tell Plants</a:t>
            </a:r>
          </a:p>
        </p:txBody>
      </p:sp>
      <p:pic>
        <p:nvPicPr>
          <p:cNvPr id="7" name="Picture 6">
            <a:extLst>
              <a:ext uri="{FF2B5EF4-FFF2-40B4-BE49-F238E27FC236}">
                <a16:creationId xmlns:a16="http://schemas.microsoft.com/office/drawing/2014/main" id="{26A1F646-EB6A-E545-83DC-EE1080493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286" y="2737877"/>
            <a:ext cx="5068047" cy="3801035"/>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697" name="Next Up,…"/>
          <p:cNvSpPr txBox="1"/>
          <p:nvPr/>
        </p:nvSpPr>
        <p:spPr>
          <a:xfrm>
            <a:off x="2333231" y="1464839"/>
            <a:ext cx="4477538" cy="164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R="40639" indent="40639" algn="ctr">
              <a:defRPr sz="5000" b="1">
                <a:solidFill>
                  <a:schemeClr val="accent1">
                    <a:satOff val="-4409"/>
                    <a:lumOff val="-10509"/>
                  </a:schemeClr>
                </a:solidFill>
                <a:uFill>
                  <a:solidFill>
                    <a:srgbClr val="366500"/>
                  </a:solidFill>
                </a:uFill>
              </a:defRPr>
            </a:pPr>
            <a:r>
              <a:t>Next Up, </a:t>
            </a:r>
          </a:p>
          <a:p>
            <a:pPr marR="40639" indent="40639" algn="ctr">
              <a:defRPr sz="5000" b="1">
                <a:solidFill>
                  <a:schemeClr val="accent1">
                    <a:satOff val="-4409"/>
                    <a:lumOff val="-10509"/>
                  </a:schemeClr>
                </a:solidFill>
                <a:uFill>
                  <a:solidFill>
                    <a:srgbClr val="366500"/>
                  </a:solidFill>
                </a:uFill>
              </a:defRPr>
            </a:pPr>
            <a:r>
              <a:t>Hummingbirds…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itle 5"/>
          <p:cNvSpPr txBox="1">
            <a:spLocks noGrp="1"/>
          </p:cNvSpPr>
          <p:nvPr>
            <p:ph type="title"/>
          </p:nvPr>
        </p:nvSpPr>
        <p:spPr>
          <a:xfrm>
            <a:off x="647700" y="1149992"/>
            <a:ext cx="8229600" cy="1143001"/>
          </a:xfrm>
          <a:prstGeom prst="rect">
            <a:avLst/>
          </a:prstGeom>
        </p:spPr>
        <p:txBody>
          <a:bodyPr/>
          <a:lstStyle>
            <a:lvl1pPr>
              <a:defRPr b="1"/>
            </a:lvl1pPr>
          </a:lstStyle>
          <a:p>
            <a:r>
              <a:t>Thank You!</a:t>
            </a:r>
          </a:p>
        </p:txBody>
      </p:sp>
      <p:sp>
        <p:nvSpPr>
          <p:cNvPr id="700" name="Text Placeholder 6"/>
          <p:cNvSpPr txBox="1">
            <a:spLocks noGrp="1"/>
          </p:cNvSpPr>
          <p:nvPr>
            <p:ph type="body" sz="quarter" idx="1"/>
          </p:nvPr>
        </p:nvSpPr>
        <p:spPr>
          <a:xfrm>
            <a:off x="457200" y="2903153"/>
            <a:ext cx="8229600" cy="639764"/>
          </a:xfrm>
          <a:prstGeom prst="rect">
            <a:avLst/>
          </a:prstGeom>
        </p:spPr>
        <p:txBody>
          <a:bodyPr/>
          <a:lstStyle>
            <a:lvl1pPr defTabSz="804672">
              <a:spcBef>
                <a:spcPts val="800"/>
              </a:spcBef>
              <a:defRPr sz="3520" b="1" u="sng"/>
            </a:lvl1pPr>
          </a:lstStyle>
          <a:p>
            <a:r>
              <a:t>Any Questions?</a:t>
            </a:r>
          </a:p>
        </p:txBody>
      </p:sp>
      <p:sp>
        <p:nvSpPr>
          <p:cNvPr id="701" name="Content Placeholder 7"/>
          <p:cNvSpPr txBox="1"/>
          <p:nvPr/>
        </p:nvSpPr>
        <p:spPr>
          <a:xfrm>
            <a:off x="457200" y="3424101"/>
            <a:ext cx="8229600" cy="3951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500"/>
              </a:spcBef>
              <a:defRPr sz="2400">
                <a:solidFill>
                  <a:srgbClr val="194687"/>
                </a:solidFill>
              </a:defRPr>
            </a:pPr>
            <a:endParaRPr dirty="0"/>
          </a:p>
          <a:p>
            <a:pPr marL="342900" indent="-342900" algn="ctr">
              <a:spcBef>
                <a:spcPts val="500"/>
              </a:spcBef>
              <a:defRPr sz="2400">
                <a:solidFill>
                  <a:srgbClr val="194687"/>
                </a:solidFill>
              </a:defRPr>
            </a:pPr>
            <a:r>
              <a:rPr dirty="0"/>
              <a:t>Master Gardener Hotline: </a:t>
            </a:r>
            <a:r>
              <a:rPr b="1" dirty="0"/>
              <a:t>(530) 889</a:t>
            </a:r>
            <a:r>
              <a:rPr lang="en-US" b="1" dirty="0"/>
              <a:t>-</a:t>
            </a:r>
            <a:r>
              <a:rPr b="1" dirty="0"/>
              <a:t>7388</a:t>
            </a:r>
          </a:p>
          <a:p>
            <a:pPr marL="342900" indent="-342900" algn="ctr">
              <a:spcBef>
                <a:spcPts val="500"/>
              </a:spcBef>
              <a:defRPr sz="2400">
                <a:solidFill>
                  <a:srgbClr val="194687"/>
                </a:solidFill>
              </a:defRPr>
            </a:pPr>
            <a:r>
              <a:rPr dirty="0"/>
              <a:t>Master Gardener Website: </a:t>
            </a:r>
            <a:r>
              <a:rPr b="1" dirty="0"/>
              <a:t>pcmg.ucanr.org</a:t>
            </a:r>
          </a:p>
          <a:p>
            <a:pPr marL="342900" indent="-342900" algn="ctr">
              <a:spcBef>
                <a:spcPts val="500"/>
              </a:spcBef>
              <a:defRPr sz="2400">
                <a:solidFill>
                  <a:srgbClr val="194687"/>
                </a:solidFill>
              </a:defRPr>
            </a:pPr>
            <a:endParaRPr b="1" dirty="0"/>
          </a:p>
          <a:p>
            <a:pPr marL="342900" indent="-342900" algn="ctr">
              <a:spcBef>
                <a:spcPts val="500"/>
              </a:spcBef>
              <a:defRPr sz="2400">
                <a:solidFill>
                  <a:srgbClr val="194687"/>
                </a:solidFill>
              </a:defRPr>
            </a:pPr>
            <a:r>
              <a:rPr dirty="0"/>
              <a:t>Evaluations, please!</a:t>
            </a:r>
          </a:p>
        </p:txBody>
      </p:sp>
      <p:sp>
        <p:nvSpPr>
          <p:cNvPr id="702" name="Slide Number Placeholder 9"/>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pic>
        <p:nvPicPr>
          <p:cNvPr id="703" name="Screen Shot 2018-12-24 at 5.43.53 AM.png" descr="Screen Shot 2018-12-24 at 5.43.53 AM.png"/>
          <p:cNvPicPr>
            <a:picLocks noChangeAspect="1"/>
          </p:cNvPicPr>
          <p:nvPr/>
        </p:nvPicPr>
        <p:blipFill>
          <a:blip r:embed="rId2"/>
          <a:stretch>
            <a:fillRect/>
          </a:stretch>
        </p:blipFill>
        <p:spPr>
          <a:xfrm rot="21600000">
            <a:off x="562593" y="1014903"/>
            <a:ext cx="2089047" cy="1413179"/>
          </a:xfrm>
          <a:prstGeom prst="rect">
            <a:avLst/>
          </a:prstGeom>
          <a:ln w="12700">
            <a:miter lim="400000"/>
          </a:ln>
        </p:spPr>
      </p:pic>
      <p:pic>
        <p:nvPicPr>
          <p:cNvPr id="704" name="55833.jpg" descr="55833.jpg"/>
          <p:cNvPicPr>
            <a:picLocks noChangeAspect="1"/>
          </p:cNvPicPr>
          <p:nvPr/>
        </p:nvPicPr>
        <p:blipFill>
          <a:blip r:embed="rId3"/>
          <a:stretch>
            <a:fillRect/>
          </a:stretch>
        </p:blipFill>
        <p:spPr>
          <a:xfrm>
            <a:off x="6641126" y="930904"/>
            <a:ext cx="1552514" cy="1581176"/>
          </a:xfrm>
          <a:prstGeom prst="rect">
            <a:avLst/>
          </a:prstGeom>
          <a:ln w="12700">
            <a:miter lim="400000"/>
          </a:ln>
        </p:spPr>
      </p:pic>
      <p:sp>
        <p:nvSpPr>
          <p:cNvPr id="705" name="Evaluations, please!"/>
          <p:cNvSpPr txBox="1"/>
          <p:nvPr/>
        </p:nvSpPr>
        <p:spPr>
          <a:xfrm rot="20229344">
            <a:off x="299681" y="3199129"/>
            <a:ext cx="2614871" cy="459741"/>
          </a:xfrm>
          <a:prstGeom prst="rect">
            <a:avLst/>
          </a:prstGeom>
          <a:solidFill>
            <a:schemeClr val="accent6">
              <a:lumOff val="2333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342900" indent="-342900" algn="ctr">
              <a:spcBef>
                <a:spcPts val="500"/>
              </a:spcBef>
              <a:defRPr sz="2400" b="1">
                <a:solidFill>
                  <a:srgbClr val="194687"/>
                </a:solidFill>
              </a:defRPr>
            </a:lvl1pPr>
          </a:lstStyle>
          <a:p>
            <a:r>
              <a:t>Evaluations, please!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lide Number Placeholder 8"/>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01" name="Text"/>
          <p:cNvSpPr txBox="1"/>
          <p:nvPr/>
        </p:nvSpPr>
        <p:spPr>
          <a:xfrm>
            <a:off x="1079499" y="1047750"/>
            <a:ext cx="173991"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2700"/>
              </a:lnSpc>
              <a:defRPr sz="1100">
                <a:latin typeface="Times"/>
                <a:ea typeface="Times"/>
                <a:cs typeface="Times"/>
                <a:sym typeface="Times"/>
              </a:defRPr>
            </a:lvl1pPr>
          </a:lstStyle>
          <a:p>
            <a:r>
              <a:t> </a:t>
            </a:r>
          </a:p>
        </p:txBody>
      </p:sp>
      <p:sp>
        <p:nvSpPr>
          <p:cNvPr id="302" name="Title 4"/>
          <p:cNvSpPr txBox="1">
            <a:spLocks noGrp="1"/>
          </p:cNvSpPr>
          <p:nvPr>
            <p:ph type="title"/>
          </p:nvPr>
        </p:nvSpPr>
        <p:spPr>
          <a:xfrm>
            <a:off x="685799" y="389607"/>
            <a:ext cx="7772401" cy="1143001"/>
          </a:xfrm>
          <a:prstGeom prst="rect">
            <a:avLst/>
          </a:prstGeom>
          <a:solidFill>
            <a:srgbClr val="C0E4B5"/>
          </a:solidFill>
        </p:spPr>
        <p:txBody>
          <a:bodyPr/>
          <a:lstStyle>
            <a:lvl1pPr>
              <a:defRPr b="1"/>
            </a:lvl1pPr>
          </a:lstStyle>
          <a:p>
            <a:r>
              <a:t>Title</a:t>
            </a:r>
          </a:p>
        </p:txBody>
      </p:sp>
      <p:sp>
        <p:nvSpPr>
          <p:cNvPr id="303" name="Let’s Look at Your Handouts…"/>
          <p:cNvSpPr txBox="1"/>
          <p:nvPr/>
        </p:nvSpPr>
        <p:spPr>
          <a:xfrm>
            <a:off x="1032468" y="2152968"/>
            <a:ext cx="6924066"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chemeClr val="accent1">
                    <a:satOff val="-4409"/>
                    <a:lumOff val="-10509"/>
                  </a:schemeClr>
                </a:solidFill>
              </a:defRPr>
            </a:lvl1pPr>
          </a:lstStyle>
          <a:p>
            <a:r>
              <a:t>Let’s Look at Your Handouts…</a:t>
            </a:r>
          </a:p>
        </p:txBody>
      </p:sp>
      <p:sp>
        <p:nvSpPr>
          <p:cNvPr id="304" name="Resources/Pleasing Pollinators…"/>
          <p:cNvSpPr txBox="1"/>
          <p:nvPr/>
        </p:nvSpPr>
        <p:spPr>
          <a:xfrm>
            <a:off x="971222" y="3249394"/>
            <a:ext cx="6939114" cy="165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340894" indent="-340894">
              <a:buSzPct val="60000"/>
              <a:buBlip>
                <a:blip r:embed="rId2"/>
              </a:buBlip>
              <a:defRPr sz="3400" b="1">
                <a:solidFill>
                  <a:schemeClr val="accent1">
                    <a:satOff val="-4409"/>
                    <a:lumOff val="-10509"/>
                  </a:schemeClr>
                </a:solidFill>
              </a:defRPr>
            </a:pPr>
            <a:r>
              <a:t>Resources/Pleasing Pollinators</a:t>
            </a:r>
          </a:p>
          <a:p>
            <a:pPr marL="340894" indent="-340894">
              <a:buSzPct val="60000"/>
              <a:buBlip>
                <a:blip r:embed="rId2"/>
              </a:buBlip>
              <a:defRPr sz="3400" b="1">
                <a:solidFill>
                  <a:schemeClr val="accent1">
                    <a:satOff val="-4409"/>
                    <a:lumOff val="-10509"/>
                  </a:schemeClr>
                </a:solidFill>
              </a:defRPr>
            </a:pPr>
            <a:r>
              <a:t>Foothill Butterfly Plants</a:t>
            </a:r>
          </a:p>
          <a:p>
            <a:pPr marL="340894" indent="-340894">
              <a:buSzPct val="60000"/>
              <a:buBlip>
                <a:blip r:embed="rId2"/>
              </a:buBlip>
              <a:defRPr sz="3400" b="1" i="1">
                <a:solidFill>
                  <a:schemeClr val="accent1">
                    <a:satOff val="-4409"/>
                    <a:lumOff val="-10509"/>
                  </a:schemeClr>
                </a:solidFill>
              </a:defRPr>
            </a:pPr>
            <a:r>
              <a:t>Tithonia </a:t>
            </a:r>
            <a:r>
              <a:rPr i="0"/>
              <a:t>(Mexican Sunflower)</a:t>
            </a:r>
            <a:r>
              <a:t> </a:t>
            </a:r>
            <a:r>
              <a:rPr i="0"/>
              <a:t>SEEDS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lide Number Placeholder 8"/>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307" name="image9.jpeg" descr="image9.jpeg"/>
          <p:cNvPicPr>
            <a:picLocks noChangeAspect="1"/>
          </p:cNvPicPr>
          <p:nvPr/>
        </p:nvPicPr>
        <p:blipFill>
          <a:blip r:embed="rId3"/>
          <a:stretch>
            <a:fillRect/>
          </a:stretch>
        </p:blipFill>
        <p:spPr>
          <a:xfrm>
            <a:off x="2182014" y="4436487"/>
            <a:ext cx="5237539" cy="2182308"/>
          </a:xfrm>
          <a:prstGeom prst="rect">
            <a:avLst/>
          </a:prstGeom>
          <a:ln w="3175"/>
        </p:spPr>
      </p:pic>
      <p:pic>
        <p:nvPicPr>
          <p:cNvPr id="308" name="image10.jpeg" descr="image10.jpeg"/>
          <p:cNvPicPr>
            <a:picLocks noChangeAspect="1"/>
          </p:cNvPicPr>
          <p:nvPr/>
        </p:nvPicPr>
        <p:blipFill>
          <a:blip r:embed="rId4"/>
          <a:stretch>
            <a:fillRect/>
          </a:stretch>
        </p:blipFill>
        <p:spPr>
          <a:xfrm>
            <a:off x="5007847" y="1832877"/>
            <a:ext cx="3573782" cy="2378190"/>
          </a:xfrm>
          <a:prstGeom prst="rect">
            <a:avLst/>
          </a:prstGeom>
          <a:ln w="3175"/>
        </p:spPr>
      </p:pic>
      <p:pic>
        <p:nvPicPr>
          <p:cNvPr id="309" name="image11.jpeg" descr="image11.jpeg"/>
          <p:cNvPicPr>
            <a:picLocks noChangeAspect="1"/>
          </p:cNvPicPr>
          <p:nvPr/>
        </p:nvPicPr>
        <p:blipFill>
          <a:blip r:embed="rId5"/>
          <a:stretch>
            <a:fillRect/>
          </a:stretch>
        </p:blipFill>
        <p:spPr>
          <a:xfrm>
            <a:off x="811196" y="1832877"/>
            <a:ext cx="3573781" cy="2378190"/>
          </a:xfrm>
          <a:prstGeom prst="rect">
            <a:avLst/>
          </a:prstGeom>
          <a:ln w="3175"/>
        </p:spPr>
      </p:pic>
      <p:sp>
        <p:nvSpPr>
          <p:cNvPr id="310"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4"/>
          <p:cNvSpPr txBox="1">
            <a:spLocks noGrp="1"/>
          </p:cNvSpPr>
          <p:nvPr>
            <p:ph type="title"/>
          </p:nvPr>
        </p:nvSpPr>
        <p:spPr>
          <a:prstGeom prst="rect">
            <a:avLst/>
          </a:prstGeom>
        </p:spPr>
        <p:txBody>
          <a:bodyPr/>
          <a:lstStyle>
            <a:lvl1pPr>
              <a:defRPr sz="5600" b="1" u="sng"/>
            </a:lvl1pPr>
          </a:lstStyle>
          <a:p>
            <a:r>
              <a:t>What is Habitat?</a:t>
            </a:r>
          </a:p>
        </p:txBody>
      </p:sp>
      <p:sp>
        <p:nvSpPr>
          <p:cNvPr id="313" name="Slide Number Placeholder 8"/>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14" name="Habitat is the place…"/>
          <p:cNvSpPr txBox="1"/>
          <p:nvPr/>
        </p:nvSpPr>
        <p:spPr>
          <a:xfrm>
            <a:off x="1266609" y="2023364"/>
            <a:ext cx="6610782" cy="2811273"/>
          </a:xfrm>
          <a:prstGeom prst="rect">
            <a:avLst/>
          </a:prstGeom>
          <a:solidFill>
            <a:srgbClr val="DCE89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lvl="2" indent="-342900" algn="ctr">
              <a:spcBef>
                <a:spcPts val="700"/>
              </a:spcBef>
              <a:defRPr sz="5400" b="1">
                <a:solidFill>
                  <a:srgbClr val="194687"/>
                </a:solidFill>
              </a:defRPr>
            </a:pPr>
            <a:r>
              <a:t>Habitat is the place </a:t>
            </a:r>
          </a:p>
          <a:p>
            <a:pPr marL="342900" lvl="2" indent="-342900" algn="ctr">
              <a:spcBef>
                <a:spcPts val="700"/>
              </a:spcBef>
              <a:defRPr sz="5400" b="1">
                <a:solidFill>
                  <a:srgbClr val="194687"/>
                </a:solidFill>
              </a:defRPr>
            </a:pPr>
            <a:r>
              <a:t>where a plant </a:t>
            </a:r>
          </a:p>
          <a:p>
            <a:pPr marL="342900" lvl="2" indent="-342900" algn="ctr">
              <a:spcBef>
                <a:spcPts val="700"/>
              </a:spcBef>
              <a:defRPr sz="5400" b="1">
                <a:solidFill>
                  <a:srgbClr val="194687"/>
                </a:solidFill>
              </a:defRPr>
            </a:pPr>
            <a:r>
              <a:t>or animal lives.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lide Number Placeholder 8"/>
          <p:cNvSpPr txBox="1">
            <a:spLocks noGrp="1"/>
          </p:cNvSpPr>
          <p:nvPr>
            <p:ph type="sldNum" sz="quarter" idx="2"/>
          </p:nvPr>
        </p:nvSpPr>
        <p:spPr>
          <a:xfrm>
            <a:off x="8511855" y="6410642"/>
            <a:ext cx="174946"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19" name="Food…"/>
          <p:cNvSpPr txBox="1"/>
          <p:nvPr/>
        </p:nvSpPr>
        <p:spPr>
          <a:xfrm>
            <a:off x="3068756" y="2894931"/>
            <a:ext cx="3006488" cy="3097108"/>
          </a:xfrm>
          <a:prstGeom prst="rect">
            <a:avLst/>
          </a:prstGeom>
          <a:solidFill>
            <a:srgbClr val="DCE89A"/>
          </a:solidFill>
          <a:ln w="254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71500" marR="57797" indent="-571500" defTabSz="1300480">
              <a:spcBef>
                <a:spcPts val="900"/>
              </a:spcBef>
              <a:buSzPct val="50000"/>
              <a:buFont typeface="Wingdings" pitchFamily="2" charset="2"/>
              <a:buChar char="v"/>
              <a:defRPr sz="4200" b="1">
                <a:solidFill>
                  <a:srgbClr val="2B6D95"/>
                </a:solidFill>
                <a:uFill>
                  <a:solidFill>
                    <a:srgbClr val="945200"/>
                  </a:solidFill>
                </a:uFill>
              </a:defRPr>
            </a:pPr>
            <a:r>
              <a:rPr dirty="0"/>
              <a:t>Food </a:t>
            </a:r>
          </a:p>
          <a:p>
            <a:pPr marL="571500" marR="57797" indent="-571500" defTabSz="1300480">
              <a:spcBef>
                <a:spcPts val="900"/>
              </a:spcBef>
              <a:buSzPct val="50000"/>
              <a:buFont typeface="Wingdings" pitchFamily="2" charset="2"/>
              <a:buChar char="v"/>
              <a:defRPr sz="4200" b="1">
                <a:solidFill>
                  <a:srgbClr val="2B6D95"/>
                </a:solidFill>
                <a:uFill>
                  <a:solidFill>
                    <a:srgbClr val="945200"/>
                  </a:solidFill>
                </a:uFill>
              </a:defRPr>
            </a:pPr>
            <a:r>
              <a:rPr dirty="0"/>
              <a:t>Water</a:t>
            </a:r>
          </a:p>
          <a:p>
            <a:pPr marL="571500" marR="57797" indent="-571500" defTabSz="1300480">
              <a:spcBef>
                <a:spcPts val="900"/>
              </a:spcBef>
              <a:buSzPct val="50000"/>
              <a:buFont typeface="Wingdings" pitchFamily="2" charset="2"/>
              <a:buChar char="v"/>
              <a:defRPr sz="4200" b="1">
                <a:solidFill>
                  <a:srgbClr val="2B6D95"/>
                </a:solidFill>
                <a:uFill>
                  <a:solidFill>
                    <a:srgbClr val="945200"/>
                  </a:solidFill>
                </a:uFill>
              </a:defRPr>
            </a:pPr>
            <a:r>
              <a:rPr dirty="0"/>
              <a:t>Shelter</a:t>
            </a:r>
          </a:p>
          <a:p>
            <a:pPr marL="571500" marR="57797" indent="-571500" defTabSz="1300480">
              <a:spcBef>
                <a:spcPts val="900"/>
              </a:spcBef>
              <a:buSzPct val="50000"/>
              <a:buFont typeface="Wingdings" pitchFamily="2" charset="2"/>
              <a:buChar char="v"/>
              <a:defRPr sz="4200" b="1">
                <a:solidFill>
                  <a:srgbClr val="2B6D95"/>
                </a:solidFill>
                <a:uFill>
                  <a:solidFill>
                    <a:srgbClr val="945200"/>
                  </a:solidFill>
                </a:uFill>
              </a:defRPr>
            </a:pPr>
            <a:r>
              <a:rPr dirty="0"/>
              <a:t>Space</a:t>
            </a:r>
          </a:p>
        </p:txBody>
      </p:sp>
      <p:sp>
        <p:nvSpPr>
          <p:cNvPr id="320"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
        <p:nvSpPr>
          <p:cNvPr id="321" name="There are 4 components"/>
          <p:cNvSpPr txBox="1"/>
          <p:nvPr/>
        </p:nvSpPr>
        <p:spPr>
          <a:xfrm>
            <a:off x="2292155" y="1751432"/>
            <a:ext cx="4945151" cy="661195"/>
          </a:xfrm>
          <a:prstGeom prst="rect">
            <a:avLst/>
          </a:prstGeom>
          <a:solidFill>
            <a:srgbClr val="DCE89A"/>
          </a:solidFill>
          <a:ln w="127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tIns="32146" rIns="32146" bIns="32146">
            <a:spAutoFit/>
          </a:bodyPr>
          <a:lstStyle/>
          <a:p>
            <a:pPr marL="241101" lvl="2" indent="-241101" algn="ctr" defTabSz="642937">
              <a:spcBef>
                <a:spcPts val="500"/>
              </a:spcBef>
              <a:defRPr sz="3800" b="1">
                <a:solidFill>
                  <a:schemeClr val="accent1"/>
                </a:solidFill>
              </a:defRPr>
            </a:pPr>
            <a:r>
              <a:t>There are 4 components</a:t>
            </a:r>
          </a:p>
        </p:txBody>
      </p:sp>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TotalTime>
  <Words>2749</Words>
  <Application>Microsoft Office PowerPoint</Application>
  <PresentationFormat>On-screen Show (4:3)</PresentationFormat>
  <Paragraphs>444</Paragraphs>
  <Slides>54</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Futura</vt:lpstr>
      <vt:lpstr>Futura Bold</vt:lpstr>
      <vt:lpstr>Futura Condensed</vt:lpstr>
      <vt:lpstr>Georgia</vt:lpstr>
      <vt:lpstr>Helvetica Neue</vt:lpstr>
      <vt:lpstr>Marker Felt</vt:lpstr>
      <vt:lpstr>Times</vt:lpstr>
      <vt:lpstr>Wingdings</vt:lpstr>
      <vt:lpstr>UCANR Intro slides </vt:lpstr>
      <vt:lpstr>Jewels in the Garden</vt:lpstr>
      <vt:lpstr>Who Are Master Gardeners?</vt:lpstr>
      <vt:lpstr>Who Are Master Gardeners?</vt:lpstr>
      <vt:lpstr>Who Are Master Gardeners?</vt:lpstr>
      <vt:lpstr>pcmg.ucanr.org</vt:lpstr>
      <vt:lpstr>Title</vt:lpstr>
      <vt:lpstr>PowerPoint Presentation</vt:lpstr>
      <vt:lpstr>What is Habitat?</vt:lpstr>
      <vt:lpstr>PowerPoint Presentation</vt:lpstr>
      <vt:lpstr>Provide a Healthy Habitat</vt:lpstr>
      <vt:lpstr>PowerPoint Presentation</vt:lpstr>
      <vt:lpstr>Provide a Healthy Habitat</vt:lpstr>
      <vt:lpstr>Provide a Healthy Habitat</vt:lpstr>
      <vt:lpstr>How Can I Attract Pollinators?</vt:lpstr>
      <vt:lpstr>First, Butterflies…</vt:lpstr>
      <vt:lpstr>Attracting Butterflies to your Garden</vt:lpstr>
      <vt:lpstr>Attracting Butterflies to your Garden</vt:lpstr>
      <vt:lpstr>PowerPoint Presentation</vt:lpstr>
      <vt:lpstr>PowerPoint Presentation</vt:lpstr>
      <vt:lpstr>But you CAN Create a garden  attractive to humans  and Provide habitat to attract pollinators</vt:lpstr>
      <vt:lpstr>Planting to Intercept Butterflies</vt:lpstr>
      <vt:lpstr>Habitat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PLANTS! PLANTS!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Tropical Milkweed Bad for Monarchs?</vt:lpstr>
      <vt:lpstr>PowerPoint Presentation</vt:lpstr>
      <vt:lpstr>Think about it!</vt:lpstr>
      <vt:lpstr>A Final Quiz                 </vt:lpstr>
      <vt:lpstr>A Final Quiz                 </vt:lpstr>
      <vt:lpstr>A Final Quiz                 </vt:lpstr>
      <vt:lpstr>A Final Quiz                 </vt:lpstr>
      <vt:lpstr>A Final Quiz                 </vt:lpstr>
      <vt:lpstr>A Final Quiz                 </vt:lpstr>
      <vt:lpstr>A few last comments…</vt:lpstr>
      <vt:lpstr>Monarch Sanctuary, Michoacán, Mexico</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Jewels in the Garden</dc:title>
  <dc:creator>Nadine Hart</dc:creator>
  <cp:lastModifiedBy>Nadine Hart</cp:lastModifiedBy>
  <cp:revision>8</cp:revision>
  <dcterms:modified xsi:type="dcterms:W3CDTF">2019-06-12T20:45:42Z</dcterms:modified>
</cp:coreProperties>
</file>