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93" r:id="rId2"/>
    <p:sldId id="394" r:id="rId3"/>
    <p:sldId id="395" r:id="rId4"/>
    <p:sldId id="396" r:id="rId5"/>
    <p:sldId id="398" r:id="rId6"/>
    <p:sldId id="399" r:id="rId7"/>
    <p:sldId id="400" r:id="rId8"/>
    <p:sldId id="402" r:id="rId9"/>
    <p:sldId id="403" r:id="rId10"/>
    <p:sldId id="404" r:id="rId11"/>
    <p:sldId id="405"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7CE"/>
          </a:solidFill>
        </a:fill>
      </a:tcStyle>
    </a:wholeTbl>
    <a:band2H>
      <a:tcTxStyle/>
      <a:tcStyle>
        <a:tcBdr/>
        <a:fill>
          <a:solidFill>
            <a:srgbClr val="EAF3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E6CA"/>
          </a:solidFill>
        </a:fill>
      </a:tcStyle>
    </a:wholeTbl>
    <a:band2H>
      <a:tcTxStyle/>
      <a:tcStyle>
        <a:tcBdr/>
        <a:fill>
          <a:solidFill>
            <a:srgbClr val="FFF3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37"/>
  </p:normalViewPr>
  <p:slideViewPr>
    <p:cSldViewPr snapToGrid="0" snapToObjects="1">
      <p:cViewPr varScale="1">
        <p:scale>
          <a:sx n="92" d="100"/>
          <a:sy n="92" d="100"/>
        </p:scale>
        <p:origin x="1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1143000" y="685800"/>
            <a:ext cx="4572000" cy="3429000"/>
          </a:xfrm>
          <a:prstGeom prst="rect">
            <a:avLst/>
          </a:prstGeom>
        </p:spPr>
        <p:txBody>
          <a:bodyPr/>
          <a:lstStyle/>
          <a:p>
            <a:endParaRPr/>
          </a:p>
        </p:txBody>
      </p:sp>
      <p:sp>
        <p:nvSpPr>
          <p:cNvPr id="157" name="Shape 15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latin typeface="+mj-lt"/>
                <a:ea typeface="+mj-ea"/>
                <a:cs typeface="+mj-cs"/>
                <a:sym typeface="Calibri"/>
              </a:rPr>
              <a:t>Hummingbirds drink from forked tongues that open up in the flower, trap the nectar, then pump it into their mouths through two grooves. While they frequently visit red flowers, hummingbirds will visit all sizes, colors and shapes of flowers — wherever they can get nectar, but hummingbirds do not survive on nectar alone. They’ll pick small insects from flowers, from the air, off leaves, or even off spider webs, sometimes along with the spiders themselves.</a:t>
            </a:r>
          </a:p>
          <a:p>
            <a:r>
              <a:rPr lang="en-US" b="1" dirty="0"/>
              <a:t>https://</a:t>
            </a:r>
            <a:r>
              <a:rPr lang="en-US" b="1" dirty="0" err="1"/>
              <a:t>arboretum.ucdavis.edu</a:t>
            </a:r>
            <a:r>
              <a:rPr lang="en-US" b="1" dirty="0"/>
              <a:t>/blog/hummingbirds-your-garden</a:t>
            </a:r>
          </a:p>
          <a:p>
            <a:endParaRPr lang="en-US" dirty="0"/>
          </a:p>
        </p:txBody>
      </p:sp>
    </p:spTree>
    <p:extLst>
      <p:ext uri="{BB962C8B-B14F-4D97-AF65-F5344CB8AC3E}">
        <p14:creationId xmlns:p14="http://schemas.microsoft.com/office/powerpoint/2010/main" val="220429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778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only to North America</a:t>
            </a:r>
          </a:p>
          <a:p>
            <a:r>
              <a:rPr lang="en-US" dirty="0"/>
              <a:t> 330+ species</a:t>
            </a:r>
          </a:p>
          <a:p>
            <a:r>
              <a:rPr lang="en-US" dirty="0"/>
              <a:t>Unique flying patterns</a:t>
            </a:r>
          </a:p>
          <a:p>
            <a:r>
              <a:rPr lang="en-US" dirty="0"/>
              <a:t>Unique feeding behavior</a:t>
            </a:r>
          </a:p>
          <a:p>
            <a:r>
              <a:rPr lang="en-US" dirty="0"/>
              <a:t>Poor sense of smell</a:t>
            </a:r>
          </a:p>
          <a:p>
            <a:r>
              <a:rPr lang="en-US" dirty="0"/>
              <a:t>Attracted to nectars of 10% or more sugar</a:t>
            </a:r>
          </a:p>
          <a:p>
            <a:r>
              <a:rPr lang="en-US" dirty="0"/>
              <a:t>Attracted to red and pink, but to any high-nectar flower, especially tubular</a:t>
            </a:r>
          </a:p>
          <a:p>
            <a:r>
              <a:rPr lang="en-US" dirty="0"/>
              <a:t>Can feed on drooping flowers</a:t>
            </a:r>
          </a:p>
          <a:p>
            <a:endParaRPr lang="en-US" dirty="0"/>
          </a:p>
        </p:txBody>
      </p:sp>
    </p:spTree>
    <p:extLst>
      <p:ext uri="{BB962C8B-B14F-4D97-AF65-F5344CB8AC3E}">
        <p14:creationId xmlns:p14="http://schemas.microsoft.com/office/powerpoint/2010/main" val="67563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Providing hummingbird feeders is an easy technique to lure hummingbirds to your garden. However, supplying them with a clean, nutritious food source requires weekly maintenance. Begin with a clean feeder and add a sugary solution that is one part sugar</a:t>
            </a:r>
            <a:br>
              <a:rPr lang="en-US" dirty="0"/>
            </a:br>
            <a:r>
              <a:rPr lang="en-US" dirty="0"/>
              <a:t>to four parts water. Using honey or a stronger sugar concentration could be harmful or even fatal. Adding red dye to the solution is discouraged; most hummingbird feeders have red parts that will catch the hummingbird’s eye. Feeders need to be taken down to be cleaned and refilled weekly. Wash the feeder with hot, soapy water, and rinse with hot, boiling water. Refill it with a fresh supply of solution, which can be made ahead and stored in the refrigerator. It is important to discard the old solution, as it can ferment into alcohol. If you live in a very hot area, the feeder should be cleaned and solution replaced every 2 to 3 days. </a:t>
            </a:r>
          </a:p>
          <a:p>
            <a:endParaRPr lang="en-US" dirty="0"/>
          </a:p>
          <a:p>
            <a:r>
              <a:rPr lang="en-US" dirty="0"/>
              <a:t>MORE    SUGAR RESEARCH        https://</a:t>
            </a:r>
            <a:r>
              <a:rPr lang="en-US" dirty="0" err="1"/>
              <a:t>ucanr.edu</a:t>
            </a:r>
            <a:r>
              <a:rPr lang="en-US" dirty="0"/>
              <a:t>/blogs/</a:t>
            </a:r>
            <a:r>
              <a:rPr lang="en-US" dirty="0" err="1"/>
              <a:t>blogcore</a:t>
            </a:r>
            <a:r>
              <a:rPr lang="en-US" dirty="0"/>
              <a:t>/</a:t>
            </a:r>
            <a:r>
              <a:rPr lang="en-US" dirty="0" err="1"/>
              <a:t>postdetail.cfm?postnum</a:t>
            </a:r>
            <a:r>
              <a:rPr lang="en-US" dirty="0"/>
              <a:t>=29560</a:t>
            </a:r>
          </a:p>
          <a:p>
            <a:endParaRPr lang="en-US" dirty="0"/>
          </a:p>
        </p:txBody>
      </p:sp>
    </p:spTree>
    <p:extLst>
      <p:ext uri="{BB962C8B-B14F-4D97-AF65-F5344CB8AC3E}">
        <p14:creationId xmlns:p14="http://schemas.microsoft.com/office/powerpoint/2010/main" val="222042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Color differentiation males vs. females vs. species.  Iridescence requires light to spot.  </a:t>
            </a:r>
          </a:p>
          <a:p>
            <a:endParaRPr lang="en-US" dirty="0"/>
          </a:p>
        </p:txBody>
      </p:sp>
    </p:spTree>
    <p:extLst>
      <p:ext uri="{BB962C8B-B14F-4D97-AF65-F5344CB8AC3E}">
        <p14:creationId xmlns:p14="http://schemas.microsoft.com/office/powerpoint/2010/main" val="87562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The Anna’s hummer has extended its range due to the wider availability of nectar plants.  Anna’s is the first to lay eggs: December. Incubation 14-19 days.  First flight in 18-23 days.</a:t>
            </a:r>
          </a:p>
          <a:p>
            <a:endParaRPr lang="en-US" dirty="0"/>
          </a:p>
        </p:txBody>
      </p:sp>
    </p:spTree>
    <p:extLst>
      <p:ext uri="{BB962C8B-B14F-4D97-AF65-F5344CB8AC3E}">
        <p14:creationId xmlns:p14="http://schemas.microsoft.com/office/powerpoint/2010/main" val="366662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 friend’s outdoor fan. Note the intricate , decorative nest.</a:t>
            </a:r>
          </a:p>
          <a:p>
            <a:endParaRPr lang="en-US" dirty="0"/>
          </a:p>
        </p:txBody>
      </p:sp>
    </p:spTree>
    <p:extLst>
      <p:ext uri="{BB962C8B-B14F-4D97-AF65-F5344CB8AC3E}">
        <p14:creationId xmlns:p14="http://schemas.microsoft.com/office/powerpoint/2010/main" val="277429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Rufous spends the winter in southern U.S. Or Mexico.  Likes mountain meadows in summer &amp; fall.</a:t>
            </a:r>
          </a:p>
          <a:p>
            <a:endParaRPr lang="en-US" dirty="0"/>
          </a:p>
        </p:txBody>
      </p:sp>
    </p:spTree>
    <p:extLst>
      <p:ext uri="{BB962C8B-B14F-4D97-AF65-F5344CB8AC3E}">
        <p14:creationId xmlns:p14="http://schemas.microsoft.com/office/powerpoint/2010/main" val="308339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Female may have dusky or greenish streaks on </a:t>
            </a:r>
            <a:r>
              <a:rPr lang="en-US" dirty="0" err="1"/>
              <a:t>gorget</a:t>
            </a:r>
            <a:r>
              <a:rPr lang="en-US" dirty="0"/>
              <a:t>.  Widespread habitat, arid to river groves.  Moves to mountains after breeding, winters in Mexico.</a:t>
            </a:r>
          </a:p>
          <a:p>
            <a:endParaRPr lang="en-US" dirty="0"/>
          </a:p>
        </p:txBody>
      </p:sp>
    </p:spTree>
    <p:extLst>
      <p:ext uri="{BB962C8B-B14F-4D97-AF65-F5344CB8AC3E}">
        <p14:creationId xmlns:p14="http://schemas.microsoft.com/office/powerpoint/2010/main" val="2696558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latin typeface="+mj-lt"/>
                <a:ea typeface="+mj-ea"/>
                <a:cs typeface="+mj-cs"/>
                <a:sym typeface="Calibri"/>
              </a:rPr>
              <a:t>Adult male: Metallic green back and crown, white </a:t>
            </a:r>
            <a:r>
              <a:rPr lang="en-US" sz="1200" b="0" i="0" u="none" strike="noStrike" dirty="0" err="1">
                <a:effectLst/>
                <a:latin typeface="+mj-lt"/>
                <a:ea typeface="+mj-ea"/>
                <a:cs typeface="+mj-cs"/>
                <a:sym typeface="Calibri"/>
              </a:rPr>
              <a:t>gorget</a:t>
            </a:r>
            <a:r>
              <a:rPr lang="en-US" sz="1200" b="0" i="0" u="none" strike="noStrike" dirty="0">
                <a:effectLst/>
                <a:latin typeface="+mj-lt"/>
                <a:ea typeface="+mj-ea"/>
                <a:cs typeface="+mj-cs"/>
                <a:sym typeface="Calibri"/>
              </a:rPr>
              <a:t> with purple rays that may be erected to show a "whiskered" effect. </a:t>
            </a:r>
            <a:br>
              <a:rPr lang="en-US" dirty="0"/>
            </a:br>
            <a:r>
              <a:rPr lang="en-US" sz="1200" b="0" i="0" u="none" strike="noStrike" dirty="0">
                <a:effectLst/>
                <a:latin typeface="+mj-lt"/>
                <a:ea typeface="+mj-ea"/>
                <a:cs typeface="+mj-cs"/>
                <a:sym typeface="Calibri"/>
              </a:rPr>
              <a:t>Adult female: Green back and crown, white throat with dark streaks, buff sides, white-tipped tail corners.</a:t>
            </a:r>
          </a:p>
          <a:p>
            <a:r>
              <a:rPr lang="en-US" b="1" dirty="0"/>
              <a:t>http://</a:t>
            </a:r>
            <a:r>
              <a:rPr lang="en-US" b="1" dirty="0" err="1"/>
              <a:t>www.hummingbirds.net</a:t>
            </a:r>
            <a:r>
              <a:rPr lang="en-US" b="1" dirty="0"/>
              <a:t>/</a:t>
            </a:r>
            <a:r>
              <a:rPr lang="en-US" b="1" dirty="0" err="1"/>
              <a:t>calliope.html</a:t>
            </a:r>
            <a:endParaRPr lang="en-US" b="1" dirty="0"/>
          </a:p>
          <a:p>
            <a:endParaRPr lang="en-US" dirty="0"/>
          </a:p>
        </p:txBody>
      </p:sp>
    </p:spTree>
    <p:extLst>
      <p:ext uri="{BB962C8B-B14F-4D97-AF65-F5344CB8AC3E}">
        <p14:creationId xmlns:p14="http://schemas.microsoft.com/office/powerpoint/2010/main" val="1212668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32" name="Picture 6" descr="Picture 6"/>
          <p:cNvPicPr>
            <a:picLocks noChangeAspect="1"/>
          </p:cNvPicPr>
          <p:nvPr/>
        </p:nvPicPr>
        <p:blipFill>
          <a:blip r:embed="rId2"/>
          <a:stretch>
            <a:fillRect/>
          </a:stretch>
        </p:blipFill>
        <p:spPr>
          <a:xfrm>
            <a:off x="1600200" y="5715000"/>
            <a:ext cx="5766816" cy="786384"/>
          </a:xfrm>
          <a:prstGeom prst="rect">
            <a:avLst/>
          </a:prstGeom>
          <a:ln w="12700">
            <a:miter lim="400000"/>
          </a:ln>
        </p:spPr>
      </p:pic>
      <p:sp>
        <p:nvSpPr>
          <p:cNvPr id="33" name="Body Level One…"/>
          <p:cNvSpPr txBox="1">
            <a:spLocks noGrp="1"/>
          </p:cNvSpPr>
          <p:nvPr>
            <p:ph type="body" sz="half" idx="1"/>
          </p:nvPr>
        </p:nvSpPr>
        <p:spPr>
          <a:xfrm>
            <a:off x="457200" y="1600200"/>
            <a:ext cx="4724400" cy="4191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Title Text"/>
          <p:cNvSpPr txBox="1">
            <a:spLocks noGrp="1"/>
          </p:cNvSpPr>
          <p:nvPr>
            <p:ph type="title"/>
          </p:nvPr>
        </p:nvSpPr>
        <p:spPr>
          <a:xfrm>
            <a:off x="457200" y="274638"/>
            <a:ext cx="8229600" cy="1143001"/>
          </a:xfrm>
          <a:prstGeom prst="rect">
            <a:avLst/>
          </a:prstGeom>
          <a:noFill/>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6" name="Picture Placeholder 9"/>
          <p:cNvSpPr>
            <a:spLocks noGrp="1"/>
          </p:cNvSpPr>
          <p:nvPr>
            <p:ph type="pic" sz="quarter" idx="13"/>
          </p:nvPr>
        </p:nvSpPr>
        <p:spPr>
          <a:xfrm>
            <a:off x="5486400" y="1600200"/>
            <a:ext cx="2743200" cy="2514600"/>
          </a:xfrm>
          <a:prstGeom prst="rect">
            <a:avLst/>
          </a:prstGeom>
        </p:spPr>
        <p:txBody>
          <a:bodyPr lIns="91439" rIns="91439">
            <a:noAutofit/>
          </a:bodyPr>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43" name="Picture 6" descr="Picture 6"/>
          <p:cNvPicPr>
            <a:picLocks noChangeAspect="1"/>
          </p:cNvPicPr>
          <p:nvPr/>
        </p:nvPicPr>
        <p:blipFill>
          <a:blip r:embed="rId2"/>
          <a:stretch>
            <a:fillRect/>
          </a:stretch>
        </p:blipFill>
        <p:spPr>
          <a:xfrm>
            <a:off x="1600200" y="5715000"/>
            <a:ext cx="5766816" cy="786384"/>
          </a:xfrm>
          <a:prstGeom prst="rect">
            <a:avLst/>
          </a:prstGeom>
          <a:ln w="12700">
            <a:miter lim="400000"/>
          </a:ln>
        </p:spPr>
      </p:pic>
      <p:sp>
        <p:nvSpPr>
          <p:cNvPr id="44" name="Title Text"/>
          <p:cNvSpPr txBox="1">
            <a:spLocks noGrp="1"/>
          </p:cNvSpPr>
          <p:nvPr>
            <p:ph type="title"/>
          </p:nvPr>
        </p:nvSpPr>
        <p:spPr>
          <a:prstGeom prst="rect">
            <a:avLst/>
          </a:prstGeom>
          <a:noFill/>
        </p:spPr>
        <p:txBody>
          <a:bodyPr/>
          <a:lstStyle/>
          <a:p>
            <a:r>
              <a:t>Title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6" name="Body Level One…"/>
          <p:cNvSpPr txBox="1">
            <a:spLocks noGrp="1"/>
          </p:cNvSpPr>
          <p:nvPr>
            <p:ph type="body" sz="half" idx="1"/>
          </p:nvPr>
        </p:nvSpPr>
        <p:spPr>
          <a:xfrm>
            <a:off x="685800" y="2057400"/>
            <a:ext cx="7772400" cy="3124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8" name="TextBox 7"/>
          <p:cNvSpPr txBox="1"/>
          <p:nvPr/>
        </p:nvSpPr>
        <p:spPr>
          <a:xfrm>
            <a:off x="2667000" y="6172200"/>
            <a:ext cx="4191000"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solidFill>
                  <a:schemeClr val="accent1"/>
                </a:solidFill>
              </a:defRPr>
            </a:lvl1pPr>
          </a:lstStyle>
          <a:p>
            <a:r>
              <a:t>UC Master Gardeners of Placer County</a:t>
            </a:r>
          </a:p>
        </p:txBody>
      </p:sp>
      <p:pic>
        <p:nvPicPr>
          <p:cNvPr id="99" name="Picture 8" descr="Picture 8"/>
          <p:cNvPicPr>
            <a:picLocks noChangeAspect="1"/>
          </p:cNvPicPr>
          <p:nvPr/>
        </p:nvPicPr>
        <p:blipFill>
          <a:blip r:embed="rId2"/>
          <a:stretch>
            <a:fillRect/>
          </a:stretch>
        </p:blipFill>
        <p:spPr>
          <a:xfrm>
            <a:off x="2148839" y="6099047"/>
            <a:ext cx="546653" cy="502921"/>
          </a:xfrm>
          <a:prstGeom prst="rect">
            <a:avLst/>
          </a:prstGeom>
          <a:ln w="12700">
            <a:miter lim="400000"/>
          </a:ln>
        </p:spPr>
      </p:pic>
      <p:sp>
        <p:nvSpPr>
          <p:cNvPr id="100" name="Title Text"/>
          <p:cNvSpPr txBox="1">
            <a:spLocks noGrp="1"/>
          </p:cNvSpPr>
          <p:nvPr>
            <p:ph type="title"/>
          </p:nvPr>
        </p:nvSpPr>
        <p:spPr>
          <a:xfrm>
            <a:off x="1792288" y="4800600"/>
            <a:ext cx="5486401" cy="566738"/>
          </a:xfrm>
          <a:prstGeom prst="rect">
            <a:avLst/>
          </a:prstGeom>
          <a:noFill/>
        </p:spPr>
        <p:txBody>
          <a:bodyPr anchor="b"/>
          <a:lstStyle>
            <a:lvl1pPr>
              <a:defRPr sz="2000" b="1"/>
            </a:lvl1pPr>
          </a:lstStyle>
          <a:p>
            <a:r>
              <a:t>Title Text</a:t>
            </a:r>
          </a:p>
        </p:txBody>
      </p:sp>
      <p:sp>
        <p:nvSpPr>
          <p:cNvPr id="101"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02" name="Body Level One…"/>
          <p:cNvSpPr txBox="1">
            <a:spLocks noGrp="1"/>
          </p:cNvSpPr>
          <p:nvPr>
            <p:ph type="body" sz="quarter" idx="1"/>
          </p:nvPr>
        </p:nvSpPr>
        <p:spPr>
          <a:xfrm>
            <a:off x="1792288" y="5367337"/>
            <a:ext cx="5486401" cy="576263"/>
          </a:xfrm>
          <a:prstGeom prst="rect">
            <a:avLst/>
          </a:prstGeom>
        </p:spPr>
        <p:txBody>
          <a:bodyPr/>
          <a:lstStyle>
            <a:lvl1pPr marL="0" indent="0">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457200" y="274638"/>
            <a:ext cx="8229600" cy="1143001"/>
          </a:xfrm>
          <a:prstGeom prst="rect">
            <a:avLst/>
          </a:prstGeom>
          <a:noFill/>
        </p:spPr>
        <p:txBody>
          <a:bodyPr/>
          <a:lstStyle/>
          <a:p>
            <a:r>
              <a:t>Title Text</a:t>
            </a:r>
          </a:p>
        </p:txBody>
      </p:sp>
      <p:sp>
        <p:nvSpPr>
          <p:cNvPr id="111" name="Body Level One…"/>
          <p:cNvSpPr txBox="1">
            <a:spLocks noGrp="1"/>
          </p:cNvSpPr>
          <p:nvPr>
            <p:ph type="body" idx="1"/>
          </p:nvPr>
        </p:nvSpPr>
        <p:spPr>
          <a:xfrm>
            <a:off x="457200" y="1600200"/>
            <a:ext cx="8229600" cy="40386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ubtitle, content">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457200" y="274638"/>
            <a:ext cx="8229600" cy="1143001"/>
          </a:xfrm>
          <a:prstGeom prst="rect">
            <a:avLst/>
          </a:prstGeom>
          <a:noFill/>
        </p:spPr>
        <p:txBody>
          <a:bodyPr/>
          <a:lstStyle/>
          <a:p>
            <a:r>
              <a:t>Title Text</a:t>
            </a:r>
          </a:p>
        </p:txBody>
      </p:sp>
      <p:sp>
        <p:nvSpPr>
          <p:cNvPr id="139" name="Body Level One…"/>
          <p:cNvSpPr txBox="1">
            <a:spLocks noGrp="1"/>
          </p:cNvSpPr>
          <p:nvPr>
            <p:ph type="body" sz="quarter" idx="1"/>
          </p:nvPr>
        </p:nvSpPr>
        <p:spPr>
          <a:xfrm>
            <a:off x="457200" y="1535112"/>
            <a:ext cx="8229600" cy="639763"/>
          </a:xfrm>
          <a:prstGeom prst="rect">
            <a:avLst/>
          </a:prstGeom>
        </p:spPr>
        <p:txBody>
          <a:bodyPr anchor="b"/>
          <a:lstStyle>
            <a:lvl1pPr marL="0" indent="0" algn="ctr">
              <a:defRPr>
                <a:solidFill>
                  <a:schemeClr val="accent2"/>
                </a:solidFill>
              </a:defRPr>
            </a:lvl1pPr>
            <a:lvl2pPr marL="0" indent="457200" algn="ctr">
              <a:buSzTx/>
              <a:buNone/>
              <a:defRPr>
                <a:solidFill>
                  <a:schemeClr val="accent2"/>
                </a:solidFill>
              </a:defRPr>
            </a:lvl2pPr>
            <a:lvl3pPr marL="0" indent="914400" algn="ctr">
              <a:buSzTx/>
              <a:buNone/>
              <a:defRPr>
                <a:solidFill>
                  <a:schemeClr val="accent2"/>
                </a:solidFill>
              </a:defRPr>
            </a:lvl3pPr>
            <a:lvl4pPr marL="0" indent="1371600" algn="ctr">
              <a:buSzTx/>
              <a:buNone/>
              <a:defRPr>
                <a:solidFill>
                  <a:schemeClr val="accent2"/>
                </a:solidFill>
              </a:defRPr>
            </a:lvl4pPr>
            <a:lvl5pPr marL="0" indent="1828800" algn="ctr">
              <a:buSzTx/>
              <a:buNone/>
              <a:defRPr>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47" name="Title Text"/>
          <p:cNvSpPr txBox="1">
            <a:spLocks noGrp="1"/>
          </p:cNvSpPr>
          <p:nvPr>
            <p:ph type="title"/>
          </p:nvPr>
        </p:nvSpPr>
        <p:spPr>
          <a:xfrm>
            <a:off x="1792288" y="4800600"/>
            <a:ext cx="5486401" cy="566738"/>
          </a:xfrm>
          <a:prstGeom prst="rect">
            <a:avLst/>
          </a:prstGeom>
          <a:noFill/>
        </p:spPr>
        <p:txBody>
          <a:bodyPr anchor="b"/>
          <a:lstStyle>
            <a:lvl1pPr>
              <a:defRPr sz="2000" b="1"/>
            </a:lvl1pPr>
          </a:lstStyle>
          <a:p>
            <a:r>
              <a:t>Title Text</a:t>
            </a:r>
          </a:p>
        </p:txBody>
      </p:sp>
      <p:sp>
        <p:nvSpPr>
          <p:cNvPr id="14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49" name="Body Level One…"/>
          <p:cNvSpPr txBox="1">
            <a:spLocks noGrp="1"/>
          </p:cNvSpPr>
          <p:nvPr>
            <p:ph type="body" sz="quarter" idx="1"/>
          </p:nvPr>
        </p:nvSpPr>
        <p:spPr>
          <a:xfrm>
            <a:off x="1792288" y="5367337"/>
            <a:ext cx="5486401" cy="576263"/>
          </a:xfrm>
          <a:prstGeom prst="rect">
            <a:avLst/>
          </a:prstGeom>
        </p:spPr>
        <p:txBody>
          <a:bodyPr/>
          <a:lstStyle>
            <a:lvl1pPr marL="0" indent="0">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E4B5">
            <a:alpha val="94902"/>
          </a:srgbClr>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8"/>
          <a:stretch>
            <a:fillRect/>
          </a:stretch>
        </p:blipFill>
        <p:spPr>
          <a:xfrm>
            <a:off x="1600200" y="5715000"/>
            <a:ext cx="5766816" cy="786384"/>
          </a:xfrm>
          <a:prstGeom prst="rect">
            <a:avLst/>
          </a:prstGeom>
          <a:ln w="12700">
            <a:miter lim="400000"/>
          </a:ln>
        </p:spPr>
      </p:pic>
      <p:sp>
        <p:nvSpPr>
          <p:cNvPr id="3" name="Title Text"/>
          <p:cNvSpPr txBox="1">
            <a:spLocks noGrp="1"/>
          </p:cNvSpPr>
          <p:nvPr>
            <p:ph type="title"/>
          </p:nvPr>
        </p:nvSpPr>
        <p:spPr>
          <a:xfrm>
            <a:off x="685800" y="685800"/>
            <a:ext cx="7772400" cy="1143000"/>
          </a:xfrm>
          <a:prstGeom prst="rect">
            <a:avLst/>
          </a:prstGeom>
          <a:solidFill>
            <a:srgbClr val="C0E4B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Slide Number"/>
          <p:cNvSpPr txBox="1">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5" name="TextBox 18"/>
          <p:cNvSpPr txBox="1"/>
          <p:nvPr/>
        </p:nvSpPr>
        <p:spPr>
          <a:xfrm>
            <a:off x="762000" y="4343400"/>
            <a:ext cx="7620000" cy="1031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800">
                <a:solidFill>
                  <a:schemeClr val="accent1"/>
                </a:solidFill>
              </a:defRPr>
            </a:pPr>
            <a:r>
              <a:t>Presented by </a:t>
            </a:r>
          </a:p>
          <a:p>
            <a:pPr algn="ctr">
              <a:defRPr sz="3200">
                <a:solidFill>
                  <a:schemeClr val="accent1"/>
                </a:solidFill>
              </a:defRPr>
            </a:pPr>
            <a:r>
              <a:t>UC Master Gardeners of Placer County</a:t>
            </a:r>
          </a:p>
        </p:txBody>
      </p:sp>
      <p:sp>
        <p:nvSpPr>
          <p:cNvPr id="6"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7" r:id="rId3"/>
    <p:sldLayoutId id="2147483658" r:id="rId4"/>
    <p:sldLayoutId id="2147483661" r:id="rId5"/>
    <p:sldLayoutId id="2147483662" r:id="rId6"/>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Tx/>
        <a:buFontTx/>
        <a:buNone/>
        <a:tabLst/>
        <a:defRPr sz="3200" b="0" i="0" u="none" strike="noStrike" cap="none" spc="0" baseline="0">
          <a:ln>
            <a:noFill/>
          </a:ln>
          <a:solidFill>
            <a:srgbClr val="194687"/>
          </a:solidFill>
          <a:uFillTx/>
          <a:latin typeface="+mj-lt"/>
          <a:ea typeface="+mj-ea"/>
          <a:cs typeface="+mj-cs"/>
          <a:sym typeface="Calibri"/>
        </a:defRPr>
      </a:lvl1pPr>
      <a:lvl2pPr marL="838200" marR="0" indent="-3810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Unknown.jpeg" descr="Unknown.jpeg">
            <a:extLst>
              <a:ext uri="{FF2B5EF4-FFF2-40B4-BE49-F238E27FC236}">
                <a16:creationId xmlns:a16="http://schemas.microsoft.com/office/drawing/2014/main" id="{C1FA40ED-BE1A-4348-9B82-B7B63BA30516}"/>
              </a:ext>
            </a:extLst>
          </p:cNvPr>
          <p:cNvPicPr>
            <a:picLocks noChangeAspect="1"/>
          </p:cNvPicPr>
          <p:nvPr/>
        </p:nvPicPr>
        <p:blipFill>
          <a:blip r:embed="rId2"/>
          <a:stretch>
            <a:fillRect/>
          </a:stretch>
        </p:blipFill>
        <p:spPr>
          <a:xfrm>
            <a:off x="4924636" y="2262305"/>
            <a:ext cx="2694189" cy="1792860"/>
          </a:xfrm>
          <a:prstGeom prst="rect">
            <a:avLst/>
          </a:prstGeom>
          <a:ln w="12700">
            <a:miter lim="400000"/>
          </a:ln>
        </p:spPr>
      </p:pic>
      <p:sp>
        <p:nvSpPr>
          <p:cNvPr id="7" name="Title 4">
            <a:extLst>
              <a:ext uri="{FF2B5EF4-FFF2-40B4-BE49-F238E27FC236}">
                <a16:creationId xmlns:a16="http://schemas.microsoft.com/office/drawing/2014/main" id="{5125F63E-B2CB-1043-A748-407B7447B04C}"/>
              </a:ext>
            </a:extLst>
          </p:cNvPr>
          <p:cNvSpPr txBox="1">
            <a:spLocks/>
          </p:cNvSpPr>
          <p:nvPr/>
        </p:nvSpPr>
        <p:spPr>
          <a:xfrm>
            <a:off x="457200" y="274638"/>
            <a:ext cx="8229600" cy="1143001"/>
          </a:xfrm>
          <a:prstGeom prst="rect">
            <a:avLst/>
          </a:prstGeom>
          <a:solidFill>
            <a:schemeClr val="accent1">
              <a:lumMod val="40000"/>
              <a:lumOff val="60000"/>
            </a:schemeClr>
          </a:solidFill>
        </p:spPr>
        <p:txBody>
          <a:bodyPr/>
          <a:lst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chemeClr val="accent1"/>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9pPr>
          </a:lstStyle>
          <a:p>
            <a:pPr hangingPunct="1"/>
            <a:r>
              <a:rPr lang="en-US"/>
              <a:t>And now, Hummingbirds…</a:t>
            </a:r>
            <a:endParaRPr lang="en-US" dirty="0"/>
          </a:p>
        </p:txBody>
      </p:sp>
      <p:sp>
        <p:nvSpPr>
          <p:cNvPr id="8" name="TextBox 7">
            <a:extLst>
              <a:ext uri="{FF2B5EF4-FFF2-40B4-BE49-F238E27FC236}">
                <a16:creationId xmlns:a16="http://schemas.microsoft.com/office/drawing/2014/main" id="{BD8DD141-7156-2F4F-8BAC-AAC8BA522898}"/>
              </a:ext>
            </a:extLst>
          </p:cNvPr>
          <p:cNvSpPr txBox="1"/>
          <p:nvPr/>
        </p:nvSpPr>
        <p:spPr>
          <a:xfrm>
            <a:off x="5242122" y="4438168"/>
            <a:ext cx="2059216" cy="461663"/>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accent1">
                    <a:lumMod val="75000"/>
                  </a:schemeClr>
                </a:solidFill>
                <a:effectLst/>
                <a:uFillTx/>
                <a:latin typeface="+mj-lt"/>
                <a:ea typeface="+mj-ea"/>
                <a:cs typeface="+mj-cs"/>
                <a:sym typeface="Calibri"/>
              </a:rPr>
              <a:t>See the pollen?</a:t>
            </a:r>
          </a:p>
        </p:txBody>
      </p:sp>
      <p:pic>
        <p:nvPicPr>
          <p:cNvPr id="9" name="Picture 8">
            <a:extLst>
              <a:ext uri="{FF2B5EF4-FFF2-40B4-BE49-F238E27FC236}">
                <a16:creationId xmlns:a16="http://schemas.microsoft.com/office/drawing/2014/main" id="{61CB985F-701F-BE4E-A001-B0A120BEE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31" y="2343472"/>
            <a:ext cx="3371022" cy="2556359"/>
          </a:xfrm>
          <a:prstGeom prst="rect">
            <a:avLst/>
          </a:prstGeom>
        </p:spPr>
      </p:pic>
    </p:spTree>
    <p:extLst>
      <p:ext uri="{BB962C8B-B14F-4D97-AF65-F5344CB8AC3E}">
        <p14:creationId xmlns:p14="http://schemas.microsoft.com/office/powerpoint/2010/main" val="55435886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1C45316-E3C9-784E-B4E3-84A0BFD745DB}"/>
              </a:ext>
            </a:extLst>
          </p:cNvPr>
          <p:cNvSpPr>
            <a:spLocks noGrp="1"/>
          </p:cNvSpPr>
          <p:nvPr>
            <p:ph type="body" sz="half" idx="1"/>
          </p:nvPr>
        </p:nvSpPr>
        <p:spPr>
          <a:xfrm>
            <a:off x="457199" y="1600200"/>
            <a:ext cx="6012874" cy="4419600"/>
          </a:xfrm>
        </p:spPr>
        <p:txBody>
          <a:bodyPr>
            <a:normAutofit lnSpcReduction="10000"/>
          </a:bodyPr>
          <a:lstStyle/>
          <a:p>
            <a:pPr marL="0" indent="0"/>
            <a:r>
              <a:rPr lang="en-US" sz="2800" b="1" u="sng" dirty="0"/>
              <a:t>Calliope Hummingbird</a:t>
            </a:r>
          </a:p>
          <a:p>
            <a:endParaRPr lang="en-US" sz="1800" b="1" dirty="0"/>
          </a:p>
          <a:p>
            <a:r>
              <a:rPr lang="en-US" sz="2800" b="1" dirty="0"/>
              <a:t>Smallest bird in North America</a:t>
            </a:r>
          </a:p>
          <a:p>
            <a:r>
              <a:rPr lang="en-US" sz="2800" b="1" dirty="0"/>
              <a:t>3 inches long, 1/10 ounce in weight</a:t>
            </a:r>
          </a:p>
          <a:p>
            <a:r>
              <a:rPr lang="en-US" sz="2800" b="1" dirty="0"/>
              <a:t>Green back, white throat</a:t>
            </a:r>
          </a:p>
          <a:p>
            <a:r>
              <a:rPr lang="en-US" sz="2800" b="1" dirty="0"/>
              <a:t>Male has red </a:t>
            </a:r>
            <a:r>
              <a:rPr lang="en-US" sz="2800" b="1" dirty="0" err="1"/>
              <a:t>gorget</a:t>
            </a:r>
            <a:r>
              <a:rPr lang="en-US" sz="2800" b="1" dirty="0"/>
              <a:t> </a:t>
            </a:r>
          </a:p>
          <a:p>
            <a:r>
              <a:rPr lang="en-US" sz="2800" b="1" dirty="0"/>
              <a:t>     with purple ”whiskers”</a:t>
            </a:r>
          </a:p>
          <a:p>
            <a:r>
              <a:rPr lang="en-US" sz="2800" b="1" dirty="0"/>
              <a:t>Feeds on low growing flowers</a:t>
            </a:r>
          </a:p>
          <a:p>
            <a:r>
              <a:rPr lang="en-US" sz="2800" b="1" dirty="0"/>
              <a:t>Some migrate from Canada to Mexico</a:t>
            </a:r>
          </a:p>
        </p:txBody>
      </p:sp>
      <p:sp>
        <p:nvSpPr>
          <p:cNvPr id="3" name="Title 1">
            <a:extLst>
              <a:ext uri="{FF2B5EF4-FFF2-40B4-BE49-F238E27FC236}">
                <a16:creationId xmlns:a16="http://schemas.microsoft.com/office/drawing/2014/main" id="{B47D0242-E84E-1646-9331-74EB3D139564}"/>
              </a:ext>
            </a:extLst>
          </p:cNvPr>
          <p:cNvSpPr>
            <a:spLocks noGrp="1"/>
          </p:cNvSpPr>
          <p:nvPr>
            <p:ph type="title"/>
          </p:nvPr>
        </p:nvSpPr>
        <p:spPr>
          <a:xfrm>
            <a:off x="457199" y="266699"/>
            <a:ext cx="8229601" cy="1143001"/>
          </a:xfrm>
        </p:spPr>
        <p:txBody>
          <a:bodyPr>
            <a:normAutofit fontScale="90000"/>
          </a:bodyPr>
          <a:lstStyle/>
          <a:p>
            <a:r>
              <a:rPr lang="en-US" dirty="0"/>
              <a:t>         </a:t>
            </a:r>
            <a:br>
              <a:rPr lang="en-US" dirty="0"/>
            </a:br>
            <a:br>
              <a:rPr lang="en-US" dirty="0"/>
            </a:br>
            <a:r>
              <a:rPr lang="en-US" dirty="0"/>
              <a:t>Local Hummingbirds</a:t>
            </a:r>
            <a:br>
              <a:rPr lang="en-US" dirty="0"/>
            </a:br>
            <a:br>
              <a:rPr lang="en-US" sz="1800" dirty="0"/>
            </a:br>
            <a:r>
              <a:rPr lang="en-US" sz="2325" b="1" i="1" dirty="0" err="1"/>
              <a:t>Selasphorus</a:t>
            </a:r>
            <a:r>
              <a:rPr lang="en-US" sz="2325" b="1" i="1" dirty="0"/>
              <a:t> calliope</a:t>
            </a:r>
            <a:br>
              <a:rPr lang="en-US" i="1" dirty="0"/>
            </a:br>
            <a:br>
              <a:rPr lang="en-US" i="1" dirty="0"/>
            </a:br>
            <a:r>
              <a:rPr lang="en-US" i="1" dirty="0"/>
              <a:t>   </a:t>
            </a:r>
            <a:endParaRPr lang="en-US" dirty="0"/>
          </a:p>
        </p:txBody>
      </p:sp>
      <p:pic>
        <p:nvPicPr>
          <p:cNvPr id="4" name="Picture Placeholder 12">
            <a:extLst>
              <a:ext uri="{FF2B5EF4-FFF2-40B4-BE49-F238E27FC236}">
                <a16:creationId xmlns:a16="http://schemas.microsoft.com/office/drawing/2014/main" id="{5E648E01-A315-F442-BF0E-923522130B77}"/>
              </a:ext>
            </a:extLst>
          </p:cNvPr>
          <p:cNvPicPr>
            <a:picLocks noChangeAspect="1"/>
          </p:cNvPicPr>
          <p:nvPr/>
        </p:nvPicPr>
        <p:blipFill>
          <a:blip r:embed="rId3">
            <a:extLst>
              <a:ext uri="{28A0092B-C50C-407E-A947-70E740481C1C}">
                <a14:useLocalDpi xmlns:a14="http://schemas.microsoft.com/office/drawing/2010/main" val="0"/>
              </a:ext>
            </a:extLst>
          </a:blip>
          <a:srcRect t="16412" b="16412"/>
          <a:stretch>
            <a:fillRect/>
          </a:stretch>
        </p:blipFill>
        <p:spPr>
          <a:xfrm>
            <a:off x="5943599" y="2171700"/>
            <a:ext cx="2743201" cy="2514600"/>
          </a:xfrm>
          <a:prstGeom prst="rect">
            <a:avLst/>
          </a:prstGeom>
        </p:spPr>
      </p:pic>
    </p:spTree>
    <p:extLst>
      <p:ext uri="{BB962C8B-B14F-4D97-AF65-F5344CB8AC3E}">
        <p14:creationId xmlns:p14="http://schemas.microsoft.com/office/powerpoint/2010/main" val="232342979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DEF4-6805-DE4C-A485-028829BAF5E6}"/>
              </a:ext>
            </a:extLst>
          </p:cNvPr>
          <p:cNvSpPr>
            <a:spLocks noGrp="1"/>
          </p:cNvSpPr>
          <p:nvPr>
            <p:ph type="title"/>
          </p:nvPr>
        </p:nvSpPr>
        <p:spPr>
          <a:xfrm>
            <a:off x="457200" y="274638"/>
            <a:ext cx="8229600" cy="1143001"/>
          </a:xfrm>
        </p:spPr>
        <p:txBody>
          <a:bodyPr/>
          <a:lstStyle/>
          <a:p>
            <a:r>
              <a:rPr lang="en-US" dirty="0"/>
              <a:t>Hummingbird Flowers</a:t>
            </a:r>
          </a:p>
        </p:txBody>
      </p:sp>
      <p:pic>
        <p:nvPicPr>
          <p:cNvPr id="3" name="Picture 2" descr="purple bottlebrush">
            <a:extLst>
              <a:ext uri="{FF2B5EF4-FFF2-40B4-BE49-F238E27FC236}">
                <a16:creationId xmlns:a16="http://schemas.microsoft.com/office/drawing/2014/main" id="{62C1CF04-F0AB-1048-9C57-F271DB5C82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6640" y="1815157"/>
            <a:ext cx="1780223" cy="2167087"/>
          </a:xfrm>
          <a:prstGeom prst="rect">
            <a:avLst/>
          </a:prstGeom>
          <a:noFill/>
          <a:ln>
            <a:noFill/>
          </a:ln>
        </p:spPr>
      </p:pic>
      <p:pic>
        <p:nvPicPr>
          <p:cNvPr id="4" name="Picture 3">
            <a:extLst>
              <a:ext uri="{FF2B5EF4-FFF2-40B4-BE49-F238E27FC236}">
                <a16:creationId xmlns:a16="http://schemas.microsoft.com/office/drawing/2014/main" id="{7F618717-E34B-BF4A-BF0B-011FBD393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820" y="4750417"/>
            <a:ext cx="1905390" cy="1447506"/>
          </a:xfrm>
          <a:prstGeom prst="rect">
            <a:avLst/>
          </a:prstGeom>
        </p:spPr>
      </p:pic>
      <p:pic>
        <p:nvPicPr>
          <p:cNvPr id="5" name="Picture 4">
            <a:extLst>
              <a:ext uri="{FF2B5EF4-FFF2-40B4-BE49-F238E27FC236}">
                <a16:creationId xmlns:a16="http://schemas.microsoft.com/office/drawing/2014/main" id="{80B6D140-1861-454E-92E9-C4094D1CC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13" y="4616920"/>
            <a:ext cx="3238500" cy="1714500"/>
          </a:xfrm>
          <a:prstGeom prst="rect">
            <a:avLst/>
          </a:prstGeom>
        </p:spPr>
      </p:pic>
      <p:pic>
        <p:nvPicPr>
          <p:cNvPr id="6" name="Picture 5" descr="golden currant">
            <a:extLst>
              <a:ext uri="{FF2B5EF4-FFF2-40B4-BE49-F238E27FC236}">
                <a16:creationId xmlns:a16="http://schemas.microsoft.com/office/drawing/2014/main" id="{A52ACE38-C71E-784F-B6A7-2522243752F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103237" y="2528095"/>
            <a:ext cx="1428750" cy="1428750"/>
          </a:xfrm>
          <a:prstGeom prst="rect">
            <a:avLst/>
          </a:prstGeom>
          <a:noFill/>
          <a:ln>
            <a:noFill/>
          </a:ln>
        </p:spPr>
      </p:pic>
      <p:pic>
        <p:nvPicPr>
          <p:cNvPr id="7" name="Picture 6">
            <a:extLst>
              <a:ext uri="{FF2B5EF4-FFF2-40B4-BE49-F238E27FC236}">
                <a16:creationId xmlns:a16="http://schemas.microsoft.com/office/drawing/2014/main" id="{830A5332-9729-004D-BCAD-3E7C00135C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3133" y="2208450"/>
            <a:ext cx="2334198" cy="1748395"/>
          </a:xfrm>
          <a:prstGeom prst="rect">
            <a:avLst/>
          </a:prstGeom>
        </p:spPr>
      </p:pic>
    </p:spTree>
    <p:extLst>
      <p:ext uri="{BB962C8B-B14F-4D97-AF65-F5344CB8AC3E}">
        <p14:creationId xmlns:p14="http://schemas.microsoft.com/office/powerpoint/2010/main" val="16222079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B80303E-38BB-2242-A697-159825CC2877}"/>
              </a:ext>
            </a:extLst>
          </p:cNvPr>
          <p:cNvSpPr>
            <a:spLocks noGrp="1"/>
          </p:cNvSpPr>
          <p:nvPr>
            <p:ph type="title"/>
          </p:nvPr>
        </p:nvSpPr>
        <p:spPr>
          <a:xfrm>
            <a:off x="457200" y="274638"/>
            <a:ext cx="8229600" cy="1143001"/>
          </a:xfrm>
        </p:spPr>
        <p:txBody>
          <a:bodyPr/>
          <a:lstStyle/>
          <a:p>
            <a:r>
              <a:rPr lang="en-US" b="1" dirty="0"/>
              <a:t>Hummingbird Facts</a:t>
            </a:r>
          </a:p>
        </p:txBody>
      </p:sp>
      <p:sp>
        <p:nvSpPr>
          <p:cNvPr id="3" name="Text Placeholder 4">
            <a:extLst>
              <a:ext uri="{FF2B5EF4-FFF2-40B4-BE49-F238E27FC236}">
                <a16:creationId xmlns:a16="http://schemas.microsoft.com/office/drawing/2014/main" id="{5FCE8907-37A3-7B4C-AE58-124B5E1AA303}"/>
              </a:ext>
            </a:extLst>
          </p:cNvPr>
          <p:cNvSpPr>
            <a:spLocks noGrp="1"/>
          </p:cNvSpPr>
          <p:nvPr>
            <p:ph type="body" idx="1"/>
          </p:nvPr>
        </p:nvSpPr>
        <p:spPr>
          <a:xfrm>
            <a:off x="457199" y="2130287"/>
            <a:ext cx="8474765" cy="4453075"/>
          </a:xfrm>
        </p:spPr>
        <p:txBody>
          <a:bodyPr>
            <a:normAutofit/>
          </a:bodyPr>
          <a:lstStyle/>
          <a:p>
            <a:pPr>
              <a:buFont typeface="Arial" panose="020B0604020202020204"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Hover to feed</a:t>
            </a:r>
          </a:p>
          <a:p>
            <a:pPr>
              <a:buFont typeface="Arial" panose="020B0604020202020204"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Tubular flower shape</a:t>
            </a:r>
          </a:p>
          <a:p>
            <a:pPr>
              <a:buFont typeface="Arial" panose="020B0604020202020204"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Flower stamens protrude</a:t>
            </a:r>
          </a:p>
          <a:p>
            <a:pPr>
              <a:buFont typeface="Arial" panose="020B0604020202020204"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Attracted to red and other bright colors</a:t>
            </a:r>
          </a:p>
          <a:p>
            <a:pPr>
              <a:buFont typeface="Arial" panose="020B0604020202020204"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Eat every 10 to 15 minutes </a:t>
            </a:r>
          </a:p>
          <a:p>
            <a:pPr>
              <a:buFont typeface="Arial" panose="020B0604020202020204"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Visit between 1,000 and 2,000 flowers per day</a:t>
            </a:r>
          </a:p>
        </p:txBody>
      </p:sp>
      <p:pic>
        <p:nvPicPr>
          <p:cNvPr id="4" name="images-2.jpeg" descr="images-2.jpeg">
            <a:extLst>
              <a:ext uri="{FF2B5EF4-FFF2-40B4-BE49-F238E27FC236}">
                <a16:creationId xmlns:a16="http://schemas.microsoft.com/office/drawing/2014/main" id="{7603AE49-5560-1D41-8242-E7D516354F99}"/>
              </a:ext>
            </a:extLst>
          </p:cNvPr>
          <p:cNvPicPr>
            <a:picLocks noChangeAspect="1"/>
          </p:cNvPicPr>
          <p:nvPr/>
        </p:nvPicPr>
        <p:blipFill>
          <a:blip r:embed="rId3"/>
          <a:stretch>
            <a:fillRect/>
          </a:stretch>
        </p:blipFill>
        <p:spPr>
          <a:xfrm>
            <a:off x="5291389" y="1527568"/>
            <a:ext cx="3395411" cy="1901432"/>
          </a:xfrm>
          <a:prstGeom prst="rect">
            <a:avLst/>
          </a:prstGeom>
          <a:ln w="12700">
            <a:miter lim="400000"/>
          </a:ln>
        </p:spPr>
      </p:pic>
    </p:spTree>
    <p:extLst>
      <p:ext uri="{BB962C8B-B14F-4D97-AF65-F5344CB8AC3E}">
        <p14:creationId xmlns:p14="http://schemas.microsoft.com/office/powerpoint/2010/main" val="29834630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AA64-8874-C245-9F2B-F5350EF56CEC}"/>
              </a:ext>
            </a:extLst>
          </p:cNvPr>
          <p:cNvSpPr>
            <a:spLocks noGrp="1"/>
          </p:cNvSpPr>
          <p:nvPr>
            <p:ph type="title"/>
          </p:nvPr>
        </p:nvSpPr>
        <p:spPr>
          <a:xfrm>
            <a:off x="457200" y="274638"/>
            <a:ext cx="8229600" cy="1143001"/>
          </a:xfrm>
        </p:spPr>
        <p:txBody>
          <a:bodyPr/>
          <a:lstStyle/>
          <a:p>
            <a:r>
              <a:rPr lang="en-US" dirty="0"/>
              <a:t>Hummingbird Facts</a:t>
            </a:r>
          </a:p>
        </p:txBody>
      </p:sp>
      <p:sp>
        <p:nvSpPr>
          <p:cNvPr id="3" name="Text Placeholder 2">
            <a:extLst>
              <a:ext uri="{FF2B5EF4-FFF2-40B4-BE49-F238E27FC236}">
                <a16:creationId xmlns:a16="http://schemas.microsoft.com/office/drawing/2014/main" id="{3653FBD1-70B7-E64D-A055-0F4A2A3D7284}"/>
              </a:ext>
            </a:extLst>
          </p:cNvPr>
          <p:cNvSpPr>
            <a:spLocks noGrp="1"/>
          </p:cNvSpPr>
          <p:nvPr>
            <p:ph type="body" idx="1"/>
          </p:nvPr>
        </p:nvSpPr>
        <p:spPr>
          <a:xfrm>
            <a:off x="238540" y="1798982"/>
            <a:ext cx="8448260" cy="4038601"/>
          </a:xfrm>
        </p:spPr>
        <p:txBody>
          <a:bodyPr>
            <a:normAutofit fontScale="92500"/>
          </a:bodyPr>
          <a:lstStyle/>
          <a:p>
            <a:pPr marL="457200" indent="-457200">
              <a:buFont typeface="Arial" panose="020B0604020202020204" pitchFamily="34" charset="0"/>
              <a:buChar char="•"/>
            </a:pPr>
            <a:r>
              <a:rPr lang="en-US" b="1" dirty="0"/>
              <a:t>Eat several times their weight in nectar daily</a:t>
            </a:r>
          </a:p>
          <a:p>
            <a:pPr marL="457200" indent="-457200">
              <a:buFont typeface="Arial" panose="020B0604020202020204" pitchFamily="34" charset="0"/>
              <a:buChar char="•"/>
            </a:pPr>
            <a:r>
              <a:rPr lang="en-US" b="1" dirty="0"/>
              <a:t>For protein, they supplement their sugary diet</a:t>
            </a:r>
          </a:p>
          <a:p>
            <a:pPr marL="0" indent="0"/>
            <a:r>
              <a:rPr lang="en-US" b="1" dirty="0"/>
              <a:t>           with small insects.</a:t>
            </a:r>
          </a:p>
          <a:p>
            <a:pPr marL="457200" indent="-457200">
              <a:buFont typeface="Arial" panose="020B0604020202020204" pitchFamily="34" charset="0"/>
              <a:buChar char="•"/>
            </a:pPr>
            <a:r>
              <a:rPr lang="en-US" b="1" dirty="0"/>
              <a:t>Slow their heartbeat at night</a:t>
            </a:r>
          </a:p>
          <a:p>
            <a:pPr marL="457200" indent="-457200">
              <a:buFont typeface="Arial" panose="020B0604020202020204" pitchFamily="34" charset="0"/>
              <a:buChar char="•"/>
            </a:pPr>
            <a:r>
              <a:rPr lang="en-US" b="1" dirty="0"/>
              <a:t>Body temperature drops to as low as 68 degrees;</a:t>
            </a:r>
          </a:p>
          <a:p>
            <a:pPr marL="0" indent="0"/>
            <a:r>
              <a:rPr lang="en-US" b="1" dirty="0"/>
              <a:t>         need fewer calories to keep warm</a:t>
            </a:r>
          </a:p>
          <a:p>
            <a:pPr marL="457200" indent="-457200">
              <a:buFont typeface="Arial" panose="020B0604020202020204" pitchFamily="34" charset="0"/>
              <a:buChar char="•"/>
            </a:pPr>
            <a:r>
              <a:rPr lang="en-US" b="1" dirty="0"/>
              <a:t>In the morning, it takes up to an hour to warm up</a:t>
            </a:r>
          </a:p>
        </p:txBody>
      </p:sp>
    </p:spTree>
    <p:extLst>
      <p:ext uri="{BB962C8B-B14F-4D97-AF65-F5344CB8AC3E}">
        <p14:creationId xmlns:p14="http://schemas.microsoft.com/office/powerpoint/2010/main" val="4540502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ED3C-715B-4D43-831D-67C90791126C}"/>
              </a:ext>
            </a:extLst>
          </p:cNvPr>
          <p:cNvSpPr>
            <a:spLocks noGrp="1"/>
          </p:cNvSpPr>
          <p:nvPr>
            <p:ph type="title"/>
          </p:nvPr>
        </p:nvSpPr>
        <p:spPr>
          <a:xfrm>
            <a:off x="457200" y="274638"/>
            <a:ext cx="8229600" cy="1143001"/>
          </a:xfrm>
        </p:spPr>
        <p:txBody>
          <a:bodyPr/>
          <a:lstStyle/>
          <a:p>
            <a:r>
              <a:rPr lang="en-US" dirty="0"/>
              <a:t>Hummingbird Feeders</a:t>
            </a:r>
          </a:p>
        </p:txBody>
      </p:sp>
      <p:sp>
        <p:nvSpPr>
          <p:cNvPr id="3" name="Text Placeholder 2">
            <a:extLst>
              <a:ext uri="{FF2B5EF4-FFF2-40B4-BE49-F238E27FC236}">
                <a16:creationId xmlns:a16="http://schemas.microsoft.com/office/drawing/2014/main" id="{508CA9FB-433B-9B43-8027-12C0F4C9A3F7}"/>
              </a:ext>
            </a:extLst>
          </p:cNvPr>
          <p:cNvSpPr>
            <a:spLocks noGrp="1"/>
          </p:cNvSpPr>
          <p:nvPr>
            <p:ph type="body" idx="1"/>
          </p:nvPr>
        </p:nvSpPr>
        <p:spPr>
          <a:xfrm>
            <a:off x="834887" y="2130287"/>
            <a:ext cx="8229600" cy="4038601"/>
          </a:xfrm>
        </p:spPr>
        <p:txBody>
          <a:bodyPr/>
          <a:lstStyle/>
          <a:p>
            <a:r>
              <a:rPr lang="en-US" b="1" dirty="0"/>
              <a:t>1 part sugar to 4 parts water</a:t>
            </a:r>
          </a:p>
          <a:p>
            <a:r>
              <a:rPr lang="en-US" b="1" dirty="0"/>
              <a:t>Boil 1 minute</a:t>
            </a:r>
          </a:p>
          <a:p>
            <a:r>
              <a:rPr lang="en-US" b="1" dirty="0"/>
              <a:t>No honey, no red dye</a:t>
            </a:r>
          </a:p>
          <a:p>
            <a:r>
              <a:rPr lang="en-US" b="1" dirty="0"/>
              <a:t>Clean weekly</a:t>
            </a:r>
          </a:p>
          <a:p>
            <a:r>
              <a:rPr lang="en-US" b="1" dirty="0"/>
              <a:t>Refill often in heat</a:t>
            </a:r>
          </a:p>
          <a:p>
            <a:r>
              <a:rPr lang="en-US" b="1" dirty="0"/>
              <a:t>Discard old solution</a:t>
            </a:r>
          </a:p>
        </p:txBody>
      </p:sp>
      <p:pic>
        <p:nvPicPr>
          <p:cNvPr id="4" name="Picture 3">
            <a:extLst>
              <a:ext uri="{FF2B5EF4-FFF2-40B4-BE49-F238E27FC236}">
                <a16:creationId xmlns:a16="http://schemas.microsoft.com/office/drawing/2014/main" id="{3987F515-00AD-DD4D-A40D-55933174F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157" y="3266385"/>
            <a:ext cx="3099956" cy="2113998"/>
          </a:xfrm>
          <a:prstGeom prst="rect">
            <a:avLst/>
          </a:prstGeom>
        </p:spPr>
      </p:pic>
    </p:spTree>
    <p:extLst>
      <p:ext uri="{BB962C8B-B14F-4D97-AF65-F5344CB8AC3E}">
        <p14:creationId xmlns:p14="http://schemas.microsoft.com/office/powerpoint/2010/main" val="7594941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lasphorus rufus">
            <a:extLst>
              <a:ext uri="{FF2B5EF4-FFF2-40B4-BE49-F238E27FC236}">
                <a16:creationId xmlns:a16="http://schemas.microsoft.com/office/drawing/2014/main" id="{E3661D4F-757A-3247-8B1A-EB11C6DD32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39035" y="2529238"/>
            <a:ext cx="2858182" cy="3725788"/>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78D48012-C64F-3C44-A5CB-95401D9BB1D0}"/>
              </a:ext>
            </a:extLst>
          </p:cNvPr>
          <p:cNvSpPr>
            <a:spLocks noGrp="1"/>
          </p:cNvSpPr>
          <p:nvPr>
            <p:ph type="title"/>
          </p:nvPr>
        </p:nvSpPr>
        <p:spPr>
          <a:xfrm>
            <a:off x="457200" y="288493"/>
            <a:ext cx="8229600" cy="1143001"/>
          </a:xfrm>
        </p:spPr>
        <p:txBody>
          <a:bodyPr/>
          <a:lstStyle/>
          <a:p>
            <a:r>
              <a:rPr lang="en-US" dirty="0"/>
              <a:t>   Anatomy of a Hummingbird</a:t>
            </a:r>
          </a:p>
        </p:txBody>
      </p:sp>
      <p:sp>
        <p:nvSpPr>
          <p:cNvPr id="4" name="Text Placeholder 13">
            <a:extLst>
              <a:ext uri="{FF2B5EF4-FFF2-40B4-BE49-F238E27FC236}">
                <a16:creationId xmlns:a16="http://schemas.microsoft.com/office/drawing/2014/main" id="{8927DF89-3A63-1943-A37E-91FC7EDD0D1C}"/>
              </a:ext>
            </a:extLst>
          </p:cNvPr>
          <p:cNvSpPr>
            <a:spLocks noGrp="1"/>
          </p:cNvSpPr>
          <p:nvPr>
            <p:ph type="body" idx="1"/>
          </p:nvPr>
        </p:nvSpPr>
        <p:spPr>
          <a:xfrm>
            <a:off x="457200" y="1600200"/>
            <a:ext cx="8229600" cy="3810000"/>
          </a:xfrm>
        </p:spPr>
        <p:txBody>
          <a:bodyPr/>
          <a:lstStyle/>
          <a:p>
            <a:pPr marL="685800" lvl="2" indent="0">
              <a:buNone/>
            </a:pPr>
            <a:r>
              <a:rPr lang="en-US" sz="2000" i="1" dirty="0" err="1"/>
              <a:t>Selasphorus</a:t>
            </a:r>
            <a:r>
              <a:rPr lang="en-US" sz="2000" i="1" dirty="0"/>
              <a:t> Rufus</a:t>
            </a:r>
            <a:endParaRPr lang="en-US" sz="2000" dirty="0"/>
          </a:p>
          <a:p>
            <a:pPr marL="685800" lvl="2" indent="0">
              <a:buNone/>
            </a:pPr>
            <a:r>
              <a:rPr lang="en-US" sz="2000" b="1" u="sng" dirty="0"/>
              <a:t>Rufous Hummingbird</a:t>
            </a:r>
          </a:p>
          <a:p>
            <a:pPr marL="685800" lvl="2" indent="0">
              <a:buNone/>
            </a:pPr>
            <a:endParaRPr lang="en-US" dirty="0"/>
          </a:p>
        </p:txBody>
      </p:sp>
      <p:sp>
        <p:nvSpPr>
          <p:cNvPr id="5" name="Content Placeholder 12">
            <a:extLst>
              <a:ext uri="{FF2B5EF4-FFF2-40B4-BE49-F238E27FC236}">
                <a16:creationId xmlns:a16="http://schemas.microsoft.com/office/drawing/2014/main" id="{98A98C8C-95FF-9148-80AB-18239621FB4C}"/>
              </a:ext>
            </a:extLst>
          </p:cNvPr>
          <p:cNvSpPr txBox="1">
            <a:spLocks/>
          </p:cNvSpPr>
          <p:nvPr/>
        </p:nvSpPr>
        <p:spPr>
          <a:xfrm>
            <a:off x="249452" y="2193928"/>
            <a:ext cx="5415170" cy="3444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ormAutofit fontScale="92500" lnSpcReduction="20000"/>
          </a:bodyPr>
          <a:lstStyle>
            <a:lvl1pPr marL="342900" marR="0" indent="-342900" algn="l" defTabSz="914400" rtl="0" latinLnBrk="0">
              <a:lnSpc>
                <a:spcPct val="100000"/>
              </a:lnSpc>
              <a:spcBef>
                <a:spcPts val="700"/>
              </a:spcBef>
              <a:spcAft>
                <a:spcPts val="0"/>
              </a:spcAft>
              <a:buClrTx/>
              <a:buSzTx/>
              <a:buFontTx/>
              <a:buNone/>
              <a:tabLst/>
              <a:defRPr sz="3200" b="0" i="0" u="none" strike="noStrike" cap="none" spc="0" baseline="0">
                <a:ln>
                  <a:noFill/>
                </a:ln>
                <a:solidFill>
                  <a:srgbClr val="194687"/>
                </a:solidFill>
                <a:uFillTx/>
                <a:latin typeface="+mj-lt"/>
                <a:ea typeface="+mj-ea"/>
                <a:cs typeface="+mj-cs"/>
                <a:sym typeface="Calibri"/>
              </a:defRPr>
            </a:lvl1pPr>
            <a:lvl2pPr marL="838200" marR="0" indent="-3810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9pPr>
          </a:lstStyle>
          <a:p>
            <a:pPr marL="2743200" lvl="8" indent="0" hangingPunct="1">
              <a:buFontTx/>
              <a:buNone/>
            </a:pPr>
            <a:endParaRPr lang="en-US"/>
          </a:p>
          <a:p>
            <a:pPr marL="2743200" lvl="8" indent="0" hangingPunct="1">
              <a:buFontTx/>
              <a:buNone/>
            </a:pPr>
            <a:r>
              <a:rPr lang="en-US" sz="1500"/>
              <a:t>        </a:t>
            </a:r>
          </a:p>
          <a:p>
            <a:pPr marL="2743200" lvl="8" indent="0" hangingPunct="1">
              <a:buFontTx/>
              <a:buNone/>
            </a:pPr>
            <a:r>
              <a:rPr lang="en-US" sz="1500">
                <a:solidFill>
                  <a:srgbClr val="C00000"/>
                </a:solidFill>
              </a:rPr>
              <a:t>               </a:t>
            </a:r>
            <a:r>
              <a:rPr lang="en-US" sz="1800" b="1">
                <a:solidFill>
                  <a:srgbClr val="C00000"/>
                </a:solidFill>
              </a:rPr>
              <a:t>Crown                                                    </a:t>
            </a:r>
          </a:p>
          <a:p>
            <a:pPr marL="2743200" lvl="8" indent="0" hangingPunct="1">
              <a:buFontTx/>
              <a:buNone/>
            </a:pPr>
            <a:r>
              <a:rPr lang="en-US" sz="1800" b="1">
                <a:solidFill>
                  <a:srgbClr val="C00000"/>
                </a:solidFill>
              </a:rPr>
              <a:t>		                    Beak</a:t>
            </a:r>
          </a:p>
          <a:p>
            <a:pPr marL="2743200" lvl="8" indent="0" hangingPunct="1">
              <a:buFontTx/>
              <a:buNone/>
            </a:pPr>
            <a:r>
              <a:rPr lang="en-US" sz="1800" b="1">
                <a:solidFill>
                  <a:srgbClr val="C00000"/>
                </a:solidFill>
              </a:rPr>
              <a:t>                                 Gorget</a:t>
            </a:r>
          </a:p>
          <a:p>
            <a:pPr marL="2743200" lvl="8" indent="0" hangingPunct="1">
              <a:buFontTx/>
              <a:buNone/>
            </a:pPr>
            <a:r>
              <a:rPr lang="en-US" sz="1800" b="1">
                <a:solidFill>
                  <a:srgbClr val="C00000"/>
                </a:solidFill>
              </a:rPr>
              <a:t>Shoulders</a:t>
            </a:r>
          </a:p>
          <a:p>
            <a:pPr marL="2743200" lvl="8" indent="0" hangingPunct="1">
              <a:buFontTx/>
              <a:buNone/>
            </a:pPr>
            <a:r>
              <a:rPr lang="en-US" sz="1800">
                <a:solidFill>
                  <a:srgbClr val="C00000"/>
                </a:solidFill>
              </a:rPr>
              <a:t>                      </a:t>
            </a:r>
            <a:r>
              <a:rPr lang="en-US" sz="1800" b="1">
                <a:solidFill>
                  <a:srgbClr val="C00000"/>
                </a:solidFill>
              </a:rPr>
              <a:t>Breast</a:t>
            </a:r>
          </a:p>
          <a:p>
            <a:pPr marL="2743200" lvl="8" indent="0" hangingPunct="1">
              <a:buFontTx/>
              <a:buNone/>
            </a:pPr>
            <a:endParaRPr lang="en-US" sz="1800" b="1">
              <a:solidFill>
                <a:srgbClr val="C00000"/>
              </a:solidFill>
            </a:endParaRPr>
          </a:p>
          <a:p>
            <a:pPr marL="2743200" lvl="8" indent="0" hangingPunct="1">
              <a:buFontTx/>
              <a:buNone/>
            </a:pPr>
            <a:r>
              <a:rPr lang="en-US" sz="1800" b="1">
                <a:solidFill>
                  <a:srgbClr val="C00000"/>
                </a:solidFill>
              </a:rPr>
              <a:t>Flight Feathers</a:t>
            </a:r>
          </a:p>
          <a:p>
            <a:pPr marL="2400300" lvl="7" indent="0" hangingPunct="1">
              <a:buFontTx/>
              <a:buNone/>
            </a:pPr>
            <a:endParaRPr lang="en-US" sz="1800" b="1">
              <a:solidFill>
                <a:srgbClr val="C00000"/>
              </a:solidFill>
            </a:endParaRPr>
          </a:p>
          <a:p>
            <a:pPr marL="2400300" lvl="7" indent="0" hangingPunct="1">
              <a:buFontTx/>
              <a:buNone/>
            </a:pPr>
            <a:r>
              <a:rPr lang="en-US" sz="1800" b="1">
                <a:solidFill>
                  <a:srgbClr val="C00000"/>
                </a:solidFill>
              </a:rPr>
              <a:t>Tail Feathers                                     </a:t>
            </a:r>
            <a:r>
              <a:rPr lang="en-US" sz="1200">
                <a:solidFill>
                  <a:schemeClr val="tx1">
                    <a:lumMod val="95000"/>
                    <a:lumOff val="5000"/>
                  </a:schemeClr>
                </a:solidFill>
              </a:rPr>
              <a:t>Ron Wolf 2008</a:t>
            </a:r>
            <a:r>
              <a:rPr lang="en-US" sz="1800">
                <a:solidFill>
                  <a:schemeClr val="tx1">
                    <a:lumMod val="95000"/>
                    <a:lumOff val="5000"/>
                  </a:schemeClr>
                </a:solidFill>
              </a:rPr>
              <a:t>		</a:t>
            </a:r>
            <a:r>
              <a:rPr lang="en-US" sz="1500">
                <a:solidFill>
                  <a:schemeClr val="tx1">
                    <a:lumMod val="95000"/>
                    <a:lumOff val="5000"/>
                  </a:schemeClr>
                </a:solidFill>
              </a:rPr>
              <a:t>			</a:t>
            </a:r>
          </a:p>
          <a:p>
            <a:pPr marL="2743200" lvl="8" indent="0" hangingPunct="1">
              <a:buFontTx/>
              <a:buNone/>
            </a:pPr>
            <a:endParaRPr lang="en-US" sz="1500" dirty="0"/>
          </a:p>
        </p:txBody>
      </p:sp>
    </p:spTree>
    <p:extLst>
      <p:ext uri="{BB962C8B-B14F-4D97-AF65-F5344CB8AC3E}">
        <p14:creationId xmlns:p14="http://schemas.microsoft.com/office/powerpoint/2010/main" val="28783052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597FCCA-F1E2-9044-83B9-E46AF3496D27}"/>
              </a:ext>
            </a:extLst>
          </p:cNvPr>
          <p:cNvSpPr>
            <a:spLocks noGrp="1"/>
          </p:cNvSpPr>
          <p:nvPr>
            <p:ph type="title"/>
          </p:nvPr>
        </p:nvSpPr>
        <p:spPr>
          <a:xfrm>
            <a:off x="457200" y="274638"/>
            <a:ext cx="8229600" cy="1143001"/>
          </a:xfrm>
        </p:spPr>
        <p:txBody>
          <a:bodyPr>
            <a:normAutofit/>
          </a:bodyPr>
          <a:lstStyle/>
          <a:p>
            <a:r>
              <a:rPr lang="en-US" dirty="0"/>
              <a:t> Local Hummingbirds</a:t>
            </a:r>
          </a:p>
        </p:txBody>
      </p:sp>
      <p:sp>
        <p:nvSpPr>
          <p:cNvPr id="14" name="Content Placeholder 17">
            <a:extLst>
              <a:ext uri="{FF2B5EF4-FFF2-40B4-BE49-F238E27FC236}">
                <a16:creationId xmlns:a16="http://schemas.microsoft.com/office/drawing/2014/main" id="{51C3A120-18D1-774A-A46B-FF761B1ECA54}"/>
              </a:ext>
            </a:extLst>
          </p:cNvPr>
          <p:cNvSpPr>
            <a:spLocks noGrp="1"/>
          </p:cNvSpPr>
          <p:nvPr>
            <p:ph type="body" idx="1"/>
          </p:nvPr>
        </p:nvSpPr>
        <p:spPr>
          <a:xfrm>
            <a:off x="253043" y="1253331"/>
            <a:ext cx="8229600" cy="4351337"/>
          </a:xfrm>
        </p:spPr>
        <p:txBody>
          <a:bodyPr>
            <a:normAutofit/>
          </a:bodyPr>
          <a:lstStyle/>
          <a:p>
            <a:pPr marL="0" indent="0" algn="ctr"/>
            <a:r>
              <a:rPr lang="en-US" sz="2200" i="1" dirty="0"/>
              <a:t>Calypte anna</a:t>
            </a:r>
          </a:p>
          <a:p>
            <a:pPr marL="0" indent="0" algn="ctr"/>
            <a:endParaRPr lang="en-US" sz="1600" i="1" dirty="0"/>
          </a:p>
          <a:p>
            <a:pPr marL="0" indent="0"/>
            <a:r>
              <a:rPr lang="en-US" sz="2800" b="1" u="sng" dirty="0"/>
              <a:t>Anna’s Hummingbird</a:t>
            </a:r>
          </a:p>
          <a:p>
            <a:pPr marL="457200" lvl="1" indent="0">
              <a:buNone/>
            </a:pPr>
            <a:r>
              <a:rPr lang="en-US" sz="2800" dirty="0"/>
              <a:t>Male crown &amp;  </a:t>
            </a:r>
            <a:r>
              <a:rPr lang="en-US" sz="2800" dirty="0" err="1"/>
              <a:t>gorget</a:t>
            </a:r>
            <a:r>
              <a:rPr lang="en-US" sz="2800" dirty="0"/>
              <a:t>: red</a:t>
            </a:r>
          </a:p>
          <a:p>
            <a:pPr marL="457200" lvl="1" indent="0">
              <a:buNone/>
            </a:pPr>
            <a:r>
              <a:rPr lang="en-US" sz="2800" dirty="0"/>
              <a:t>Stays in short range year-round;</a:t>
            </a:r>
          </a:p>
          <a:p>
            <a:pPr marL="342900" lvl="1" indent="0">
              <a:buNone/>
            </a:pPr>
            <a:r>
              <a:rPr lang="en-US" sz="2800" dirty="0"/>
              <a:t>          usually lowlands</a:t>
            </a:r>
          </a:p>
          <a:p>
            <a:pPr marL="457200" lvl="1" indent="0">
              <a:buNone/>
            </a:pPr>
            <a:r>
              <a:rPr lang="en-US" sz="2800" dirty="0"/>
              <a:t>Early breeder: December or earlier</a:t>
            </a:r>
          </a:p>
          <a:p>
            <a:pPr marL="457200" lvl="1" indent="0">
              <a:buNone/>
            </a:pPr>
            <a:r>
              <a:rPr lang="en-US" sz="2800" dirty="0"/>
              <a:t>Nests 4-25 ft. high</a:t>
            </a:r>
          </a:p>
          <a:p>
            <a:pPr lvl="1"/>
            <a:endParaRPr lang="en-US" dirty="0"/>
          </a:p>
          <a:p>
            <a:pPr marL="457200" lvl="1" indent="0">
              <a:buNone/>
            </a:pPr>
            <a:endParaRPr lang="en-US" dirty="0"/>
          </a:p>
        </p:txBody>
      </p:sp>
      <p:sp>
        <p:nvSpPr>
          <p:cNvPr id="15" name="Text Placeholder 12">
            <a:extLst>
              <a:ext uri="{FF2B5EF4-FFF2-40B4-BE49-F238E27FC236}">
                <a16:creationId xmlns:a16="http://schemas.microsoft.com/office/drawing/2014/main" id="{FCF3021D-E50F-134D-B54F-E8FDEC97A956}"/>
              </a:ext>
            </a:extLst>
          </p:cNvPr>
          <p:cNvSpPr txBox="1">
            <a:spLocks/>
          </p:cNvSpPr>
          <p:nvPr/>
        </p:nvSpPr>
        <p:spPr>
          <a:xfrm>
            <a:off x="6845778" y="3623502"/>
            <a:ext cx="38862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342900" marR="0" indent="-342900" algn="l" defTabSz="914400" rtl="0" latinLnBrk="0">
              <a:lnSpc>
                <a:spcPct val="100000"/>
              </a:lnSpc>
              <a:spcBef>
                <a:spcPts val="700"/>
              </a:spcBef>
              <a:spcAft>
                <a:spcPts val="0"/>
              </a:spcAft>
              <a:buClrTx/>
              <a:buSzTx/>
              <a:buFontTx/>
              <a:buNone/>
              <a:tabLst/>
              <a:defRPr sz="3200" b="0" i="0" u="none" strike="noStrike" cap="none" spc="0" baseline="0">
                <a:ln>
                  <a:noFill/>
                </a:ln>
                <a:solidFill>
                  <a:srgbClr val="194687"/>
                </a:solidFill>
                <a:uFillTx/>
                <a:latin typeface="+mj-lt"/>
                <a:ea typeface="+mj-ea"/>
                <a:cs typeface="+mj-cs"/>
                <a:sym typeface="Calibri"/>
              </a:defRPr>
            </a:lvl1pPr>
            <a:lvl2pPr marL="838200" marR="0" indent="-3810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9pPr>
          </a:lstStyle>
          <a:p>
            <a:pPr hangingPunct="1"/>
            <a:r>
              <a:rPr lang="en-US" sz="1200"/>
              <a:t> Heather Lannie 2007</a:t>
            </a:r>
          </a:p>
          <a:p>
            <a:pPr hangingPunct="1"/>
            <a:endParaRPr lang="en-US"/>
          </a:p>
          <a:p>
            <a:pPr hangingPunct="1"/>
            <a:endParaRPr lang="en-US"/>
          </a:p>
          <a:p>
            <a:pPr lvl="5" hangingPunct="1"/>
            <a:endParaRPr lang="en-US" sz="1200"/>
          </a:p>
          <a:p>
            <a:pPr lvl="5" hangingPunct="1"/>
            <a:endParaRPr lang="en-US" sz="1200"/>
          </a:p>
          <a:p>
            <a:pPr lvl="5" hangingPunct="1"/>
            <a:endParaRPr lang="en-US" sz="1600"/>
          </a:p>
          <a:p>
            <a:pPr lvl="5" hangingPunct="1"/>
            <a:endParaRPr lang="en-US" sz="1200"/>
          </a:p>
          <a:p>
            <a:pPr hangingPunct="1"/>
            <a:r>
              <a:rPr lang="en-US" sz="1200"/>
              <a:t> Tom Greer  2004</a:t>
            </a:r>
          </a:p>
          <a:p>
            <a:pPr hangingPunct="1"/>
            <a:endParaRPr lang="en-US" sz="1200"/>
          </a:p>
          <a:p>
            <a:pPr hangingPunct="1"/>
            <a:endParaRPr lang="en-US" sz="1200"/>
          </a:p>
          <a:p>
            <a:pPr hangingPunct="1"/>
            <a:r>
              <a:rPr lang="en-US" sz="1200"/>
              <a:t>                                                           </a:t>
            </a:r>
            <a:endParaRPr lang="en-US" sz="1200" dirty="0"/>
          </a:p>
        </p:txBody>
      </p:sp>
      <p:pic>
        <p:nvPicPr>
          <p:cNvPr id="16" name="Picture 15" descr="Calypte anna">
            <a:extLst>
              <a:ext uri="{FF2B5EF4-FFF2-40B4-BE49-F238E27FC236}">
                <a16:creationId xmlns:a16="http://schemas.microsoft.com/office/drawing/2014/main" id="{6200EDE0-1A61-934D-9D27-5A46CDE8A3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94851" y="4138031"/>
            <a:ext cx="1687793" cy="2105510"/>
          </a:xfrm>
          <a:prstGeom prst="rect">
            <a:avLst/>
          </a:prstGeom>
          <a:noFill/>
          <a:ln>
            <a:noFill/>
          </a:ln>
        </p:spPr>
      </p:pic>
      <p:pic>
        <p:nvPicPr>
          <p:cNvPr id="17" name="Picture 16" descr="Calypte anna">
            <a:extLst>
              <a:ext uri="{FF2B5EF4-FFF2-40B4-BE49-F238E27FC236}">
                <a16:creationId xmlns:a16="http://schemas.microsoft.com/office/drawing/2014/main" id="{179B1268-765D-554B-AF88-FDAC92FB9FE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94850" y="1854652"/>
            <a:ext cx="1687793" cy="1768850"/>
          </a:xfrm>
          <a:prstGeom prst="rect">
            <a:avLst/>
          </a:prstGeom>
          <a:noFill/>
          <a:ln>
            <a:noFill/>
          </a:ln>
        </p:spPr>
      </p:pic>
    </p:spTree>
    <p:extLst>
      <p:ext uri="{BB962C8B-B14F-4D97-AF65-F5344CB8AC3E}">
        <p14:creationId xmlns:p14="http://schemas.microsoft.com/office/powerpoint/2010/main" val="36755015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81C4ADBC-625E-A84F-8CC6-9EE3DBE0FF8C}"/>
              </a:ext>
            </a:extLst>
          </p:cNvPr>
          <p:cNvSpPr>
            <a:spLocks noGrp="1"/>
          </p:cNvSpPr>
          <p:nvPr>
            <p:ph type="title"/>
          </p:nvPr>
        </p:nvSpPr>
        <p:spPr>
          <a:xfrm>
            <a:off x="457200" y="274638"/>
            <a:ext cx="8229600" cy="1143001"/>
          </a:xfrm>
        </p:spPr>
        <p:txBody>
          <a:bodyPr/>
          <a:lstStyle/>
          <a:p>
            <a:r>
              <a:rPr lang="en-US" dirty="0"/>
              <a:t>      Anna’s Hummingbird nest!</a:t>
            </a:r>
          </a:p>
        </p:txBody>
      </p:sp>
      <p:pic>
        <p:nvPicPr>
          <p:cNvPr id="3" name="Picture 2">
            <a:extLst>
              <a:ext uri="{FF2B5EF4-FFF2-40B4-BE49-F238E27FC236}">
                <a16:creationId xmlns:a16="http://schemas.microsoft.com/office/drawing/2014/main" id="{86EA9050-8AB8-C34D-998B-1EB57626AEC0}"/>
              </a:ext>
            </a:extLst>
          </p:cNvPr>
          <p:cNvPicPr/>
          <p:nvPr/>
        </p:nvPicPr>
        <p:blipFill rotWithShape="1">
          <a:blip r:embed="rId3">
            <a:extLst>
              <a:ext uri="{28A0092B-C50C-407E-A947-70E740481C1C}">
                <a14:useLocalDpi xmlns:a14="http://schemas.microsoft.com/office/drawing/2010/main" val="0"/>
              </a:ext>
            </a:extLst>
          </a:blip>
          <a:srcRect l="-133" t="26394" r="6577" b="10725"/>
          <a:stretch/>
        </p:blipFill>
        <p:spPr bwMode="auto">
          <a:xfrm>
            <a:off x="2326671" y="2132312"/>
            <a:ext cx="3983355" cy="30645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39565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0E9C5D-3A55-9248-973B-958F53986B48}"/>
              </a:ext>
            </a:extLst>
          </p:cNvPr>
          <p:cNvSpPr>
            <a:spLocks noGrp="1"/>
          </p:cNvSpPr>
          <p:nvPr>
            <p:ph type="title"/>
          </p:nvPr>
        </p:nvSpPr>
        <p:spPr>
          <a:xfrm>
            <a:off x="457200" y="274638"/>
            <a:ext cx="8229600" cy="1143001"/>
          </a:xfrm>
        </p:spPr>
        <p:txBody>
          <a:bodyPr>
            <a:normAutofit fontScale="90000"/>
          </a:bodyPr>
          <a:lstStyle/>
          <a:p>
            <a:r>
              <a:rPr lang="en-US" dirty="0"/>
              <a:t>   Local Hummingbirds</a:t>
            </a:r>
            <a:br>
              <a:rPr lang="en-US" dirty="0"/>
            </a:br>
            <a:r>
              <a:rPr lang="en-US" dirty="0"/>
              <a:t>   </a:t>
            </a:r>
            <a:r>
              <a:rPr lang="en-US" sz="2100" b="1" i="1" dirty="0" err="1"/>
              <a:t>Selasphorus</a:t>
            </a:r>
            <a:r>
              <a:rPr lang="en-US" sz="2100" b="1" i="1" dirty="0"/>
              <a:t> </a:t>
            </a:r>
            <a:r>
              <a:rPr lang="en-US" sz="2100" b="1" i="1" dirty="0" err="1"/>
              <a:t>rufus</a:t>
            </a:r>
            <a:r>
              <a:rPr lang="en-US" sz="2100" b="1" i="1" dirty="0"/>
              <a:t>      </a:t>
            </a:r>
          </a:p>
        </p:txBody>
      </p:sp>
      <p:sp>
        <p:nvSpPr>
          <p:cNvPr id="7" name="Content Placeholder 17">
            <a:extLst>
              <a:ext uri="{FF2B5EF4-FFF2-40B4-BE49-F238E27FC236}">
                <a16:creationId xmlns:a16="http://schemas.microsoft.com/office/drawing/2014/main" id="{FF2BDDDB-1850-3846-96D7-77E23D626C9D}"/>
              </a:ext>
            </a:extLst>
          </p:cNvPr>
          <p:cNvSpPr>
            <a:spLocks noGrp="1"/>
          </p:cNvSpPr>
          <p:nvPr>
            <p:ph type="body" idx="1"/>
          </p:nvPr>
        </p:nvSpPr>
        <p:spPr>
          <a:xfrm>
            <a:off x="0" y="1573694"/>
            <a:ext cx="5625548" cy="4038601"/>
          </a:xfrm>
        </p:spPr>
        <p:txBody>
          <a:bodyPr>
            <a:normAutofit/>
          </a:bodyPr>
          <a:lstStyle/>
          <a:p>
            <a:pPr marL="0" indent="0"/>
            <a:r>
              <a:rPr lang="en-US" sz="2800" b="1" dirty="0"/>
              <a:t>      </a:t>
            </a:r>
            <a:r>
              <a:rPr lang="en-US" sz="2800" b="1" u="sng" dirty="0"/>
              <a:t>Rufous Hummingbird</a:t>
            </a:r>
          </a:p>
          <a:p>
            <a:pPr marL="457200" lvl="1" indent="0">
              <a:buNone/>
            </a:pPr>
            <a:endParaRPr lang="en-US" sz="2800" dirty="0"/>
          </a:p>
          <a:p>
            <a:pPr marL="457200" lvl="1" indent="0">
              <a:buNone/>
            </a:pPr>
            <a:r>
              <a:rPr lang="en-US" sz="2800" dirty="0"/>
              <a:t>Male crown &amp;  </a:t>
            </a:r>
            <a:r>
              <a:rPr lang="en-US" sz="2800" dirty="0" err="1"/>
              <a:t>gorget</a:t>
            </a:r>
            <a:r>
              <a:rPr lang="en-US" sz="2800" dirty="0"/>
              <a:t>: red-orange</a:t>
            </a:r>
          </a:p>
          <a:p>
            <a:pPr marL="457200" lvl="1" indent="0">
              <a:buNone/>
            </a:pPr>
            <a:r>
              <a:rPr lang="en-US" sz="2800" dirty="0"/>
              <a:t>Back: brownish-red  flecked in green</a:t>
            </a:r>
          </a:p>
          <a:p>
            <a:pPr marL="457200" lvl="1" indent="0">
              <a:buNone/>
            </a:pPr>
            <a:r>
              <a:rPr lang="en-US" sz="2800" dirty="0"/>
              <a:t>Very defensive of feeding territory</a:t>
            </a:r>
          </a:p>
          <a:p>
            <a:pPr marL="457200" lvl="1" indent="0">
              <a:buNone/>
            </a:pPr>
            <a:r>
              <a:rPr lang="en-US" sz="2800" dirty="0"/>
              <a:t>Nests in conifers in spring,</a:t>
            </a:r>
          </a:p>
          <a:p>
            <a:pPr marL="342900" lvl="1" indent="0">
              <a:buNone/>
            </a:pPr>
            <a:r>
              <a:rPr lang="en-US" sz="2800" dirty="0"/>
              <a:t>      in deciduous trees in fall</a:t>
            </a:r>
          </a:p>
          <a:p>
            <a:pPr marL="0" indent="0"/>
            <a:endParaRPr lang="en-US" sz="2600" b="1" u="sng" dirty="0"/>
          </a:p>
          <a:p>
            <a:pPr marL="0" indent="0"/>
            <a:endParaRPr lang="en-US" sz="2600" b="1" u="sng" dirty="0"/>
          </a:p>
          <a:p>
            <a:pPr marL="457200" lvl="1" indent="0">
              <a:buNone/>
            </a:pPr>
            <a:endParaRPr lang="en-US" dirty="0"/>
          </a:p>
          <a:p>
            <a:pPr lvl="1"/>
            <a:endParaRPr lang="en-US" dirty="0"/>
          </a:p>
          <a:p>
            <a:pPr lvl="1"/>
            <a:endParaRPr lang="en-US" dirty="0"/>
          </a:p>
        </p:txBody>
      </p:sp>
      <p:pic>
        <p:nvPicPr>
          <p:cNvPr id="8" name="Picture 7">
            <a:extLst>
              <a:ext uri="{FF2B5EF4-FFF2-40B4-BE49-F238E27FC236}">
                <a16:creationId xmlns:a16="http://schemas.microsoft.com/office/drawing/2014/main" id="{E9452195-DF40-6F46-84F1-BC23C7816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548" y="2316644"/>
            <a:ext cx="3187700" cy="2552700"/>
          </a:xfrm>
          <a:prstGeom prst="rect">
            <a:avLst/>
          </a:prstGeom>
        </p:spPr>
      </p:pic>
    </p:spTree>
    <p:extLst>
      <p:ext uri="{BB962C8B-B14F-4D97-AF65-F5344CB8AC3E}">
        <p14:creationId xmlns:p14="http://schemas.microsoft.com/office/powerpoint/2010/main" val="6236712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9230D63-3D6A-2147-AFA9-231453827AAE}"/>
              </a:ext>
            </a:extLst>
          </p:cNvPr>
          <p:cNvSpPr>
            <a:spLocks noGrp="1"/>
          </p:cNvSpPr>
          <p:nvPr>
            <p:ph type="body" sz="half" idx="1"/>
          </p:nvPr>
        </p:nvSpPr>
        <p:spPr>
          <a:xfrm>
            <a:off x="457199" y="1600200"/>
            <a:ext cx="6012874" cy="4419600"/>
          </a:xfrm>
        </p:spPr>
        <p:txBody>
          <a:bodyPr>
            <a:normAutofit fontScale="92500" lnSpcReduction="10000"/>
          </a:bodyPr>
          <a:lstStyle/>
          <a:p>
            <a:pPr marL="0" indent="0"/>
            <a:endParaRPr lang="en-US" sz="2400" dirty="0"/>
          </a:p>
          <a:p>
            <a:pPr marL="0" indent="0"/>
            <a:r>
              <a:rPr lang="en-US" b="1" u="sng" dirty="0"/>
              <a:t>Black-chinned Hummingbird</a:t>
            </a:r>
          </a:p>
          <a:p>
            <a:r>
              <a:rPr lang="en-US" dirty="0"/>
              <a:t>Male with deep purple throat</a:t>
            </a:r>
          </a:p>
          <a:p>
            <a:r>
              <a:rPr lang="en-US" dirty="0"/>
              <a:t>White spot behind eye</a:t>
            </a:r>
          </a:p>
          <a:p>
            <a:r>
              <a:rPr lang="en-US" dirty="0"/>
              <a:t>Female has whitish throat</a:t>
            </a:r>
          </a:p>
          <a:p>
            <a:r>
              <a:rPr lang="en-US" dirty="0"/>
              <a:t>Female speckled green crown</a:t>
            </a:r>
          </a:p>
          <a:p>
            <a:r>
              <a:rPr lang="en-US" dirty="0"/>
              <a:t>Attracted to tall trees &amp; flowering shrubs</a:t>
            </a:r>
          </a:p>
          <a:p>
            <a:r>
              <a:rPr lang="en-US" dirty="0"/>
              <a:t>Nests are 4-8 ft. high.</a:t>
            </a:r>
          </a:p>
          <a:p>
            <a:pPr marL="0" indent="0"/>
            <a:endParaRPr lang="en-US" dirty="0"/>
          </a:p>
        </p:txBody>
      </p:sp>
      <p:pic>
        <p:nvPicPr>
          <p:cNvPr id="3" name="Content Placeholder 4" descr="http://publicgarden.ucdavis.edu/wordpress/wp-content/uploads/2016/03/cover-photo-hummingbird.jpg">
            <a:extLst>
              <a:ext uri="{FF2B5EF4-FFF2-40B4-BE49-F238E27FC236}">
                <a16:creationId xmlns:a16="http://schemas.microsoft.com/office/drawing/2014/main" id="{CAFB28B8-0114-C147-89B2-982C46CBF572}"/>
              </a:ext>
            </a:extLst>
          </p:cNvPr>
          <p:cNvPicPr>
            <a:picLocks/>
          </p:cNvPicPr>
          <p:nvPr/>
        </p:nvPicPr>
        <p:blipFill rotWithShape="1">
          <a:blip r:embed="rId3" cstate="print">
            <a:extLst>
              <a:ext uri="{28A0092B-C50C-407E-A947-70E740481C1C}">
                <a14:useLocalDpi xmlns:a14="http://schemas.microsoft.com/office/drawing/2010/main" val="0"/>
              </a:ext>
            </a:extLst>
          </a:blip>
          <a:srcRect l="13670" r="13670"/>
          <a:stretch/>
        </p:blipFill>
        <p:spPr bwMode="auto">
          <a:xfrm>
            <a:off x="5749637" y="1891145"/>
            <a:ext cx="2743201" cy="2514600"/>
          </a:xfrm>
          <a:prstGeom prst="rect">
            <a:avLst/>
          </a:prstGeom>
          <a:noFill/>
          <a:ln>
            <a:noFill/>
          </a:ln>
          <a:extLst>
            <a:ext uri="{53640926-AAD7-44D8-BBD7-CCE9431645EC}">
              <a14:shadowObscured xmlns:a14="http://schemas.microsoft.com/office/drawing/2010/main"/>
            </a:ext>
          </a:extLst>
        </p:spPr>
      </p:pic>
      <p:sp>
        <p:nvSpPr>
          <p:cNvPr id="4" name="Title 1">
            <a:extLst>
              <a:ext uri="{FF2B5EF4-FFF2-40B4-BE49-F238E27FC236}">
                <a16:creationId xmlns:a16="http://schemas.microsoft.com/office/drawing/2014/main" id="{EFEFD4FE-3A5B-DC42-9171-C87757888510}"/>
              </a:ext>
            </a:extLst>
          </p:cNvPr>
          <p:cNvSpPr>
            <a:spLocks noGrp="1"/>
          </p:cNvSpPr>
          <p:nvPr>
            <p:ph type="title"/>
          </p:nvPr>
        </p:nvSpPr>
        <p:spPr>
          <a:xfrm>
            <a:off x="457199" y="266699"/>
            <a:ext cx="8229601" cy="1143001"/>
          </a:xfrm>
        </p:spPr>
        <p:txBody>
          <a:bodyPr>
            <a:normAutofit fontScale="90000"/>
          </a:bodyPr>
          <a:lstStyle/>
          <a:p>
            <a:r>
              <a:rPr lang="en-US" dirty="0"/>
              <a:t>         </a:t>
            </a:r>
            <a:br>
              <a:rPr lang="en-US" dirty="0"/>
            </a:br>
            <a:br>
              <a:rPr lang="en-US" dirty="0"/>
            </a:br>
            <a:r>
              <a:rPr lang="en-US" dirty="0"/>
              <a:t>Local Hummingbirds</a:t>
            </a:r>
            <a:br>
              <a:rPr lang="en-US" dirty="0"/>
            </a:br>
            <a:br>
              <a:rPr lang="en-US" sz="1800" dirty="0"/>
            </a:br>
            <a:r>
              <a:rPr lang="en-US" sz="2325" b="1" i="1" dirty="0"/>
              <a:t>Archilochus </a:t>
            </a:r>
            <a:r>
              <a:rPr lang="en-US" sz="2325" b="1" i="1" dirty="0" err="1"/>
              <a:t>alexandri</a:t>
            </a:r>
            <a:br>
              <a:rPr lang="en-US" i="1" dirty="0"/>
            </a:br>
            <a:br>
              <a:rPr lang="en-US" i="1" dirty="0"/>
            </a:br>
            <a:r>
              <a:rPr lang="en-US" i="1" dirty="0"/>
              <a:t>   </a:t>
            </a:r>
            <a:endParaRPr lang="en-US" dirty="0"/>
          </a:p>
        </p:txBody>
      </p:sp>
    </p:spTree>
    <p:extLst>
      <p:ext uri="{BB962C8B-B14F-4D97-AF65-F5344CB8AC3E}">
        <p14:creationId xmlns:p14="http://schemas.microsoft.com/office/powerpoint/2010/main" val="1786495942"/>
      </p:ext>
    </p:extLst>
  </p:cSld>
  <p:clrMapOvr>
    <a:masterClrMapping/>
  </p:clrMapOvr>
  <p:transition spd="med"/>
</p:sld>
</file>

<file path=ppt/theme/theme1.xml><?xml version="1.0" encoding="utf-8"?>
<a:theme xmlns:a="http://schemas.openxmlformats.org/drawingml/2006/main" name="UCANR Intro slides ">
  <a:themeElements>
    <a:clrScheme name="UCANR Intro slides ">
      <a:dk1>
        <a:srgbClr val="000000"/>
      </a:dk1>
      <a:lt1>
        <a:srgbClr val="C0E4B5">
          <a:alpha val="94902"/>
        </a:srgbClr>
      </a:lt1>
      <a:dk2>
        <a:srgbClr val="A7A7A7"/>
      </a:dk2>
      <a:lt2>
        <a:srgbClr val="535353"/>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FF00FF"/>
      </a:folHlink>
    </a:clrScheme>
    <a:fontScheme name="UCANR Intro slides ">
      <a:majorFont>
        <a:latin typeface="Calibri"/>
        <a:ea typeface="Calibri"/>
        <a:cs typeface="Calibri"/>
      </a:majorFont>
      <a:minorFont>
        <a:latin typeface="Helvetica"/>
        <a:ea typeface="Helvetica"/>
        <a:cs typeface="Helvetica"/>
      </a:minorFont>
    </a:fontScheme>
    <a:fmtScheme name="UCANR Intro slides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CANR Intro slides ">
  <a:themeElements>
    <a:clrScheme name="UCANR Intro slides ">
      <a:dk1>
        <a:srgbClr val="000000"/>
      </a:dk1>
      <a:lt1>
        <a:srgbClr val="FFFFFF"/>
      </a:lt1>
      <a:dk2>
        <a:srgbClr val="A7A7A7"/>
      </a:dk2>
      <a:lt2>
        <a:srgbClr val="535353"/>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FF00FF"/>
      </a:folHlink>
    </a:clrScheme>
    <a:fontScheme name="UCANR Intro slides ">
      <a:majorFont>
        <a:latin typeface="Calibri"/>
        <a:ea typeface="Calibri"/>
        <a:cs typeface="Calibri"/>
      </a:majorFont>
      <a:minorFont>
        <a:latin typeface="Helvetica"/>
        <a:ea typeface="Helvetica"/>
        <a:cs typeface="Helvetica"/>
      </a:minorFont>
    </a:fontScheme>
    <a:fmtScheme name="UCANR Intro slides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TotalTime>
  <Words>626</Words>
  <Application>Microsoft Macintosh PowerPoint</Application>
  <PresentationFormat>On-screen Show (4:3)</PresentationFormat>
  <Paragraphs>110</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UCANR Intro slides </vt:lpstr>
      <vt:lpstr>PowerPoint Presentation</vt:lpstr>
      <vt:lpstr>Hummingbird Facts</vt:lpstr>
      <vt:lpstr>Hummingbird Facts</vt:lpstr>
      <vt:lpstr>Hummingbird Feeders</vt:lpstr>
      <vt:lpstr>   Anatomy of a Hummingbird</vt:lpstr>
      <vt:lpstr> Local Hummingbirds</vt:lpstr>
      <vt:lpstr>      Anna’s Hummingbird nest!</vt:lpstr>
      <vt:lpstr>   Local Hummingbirds    Selasphorus rufus      </vt:lpstr>
      <vt:lpstr>           Local Hummingbirds  Archilochus alexandri     </vt:lpstr>
      <vt:lpstr>           Local Hummingbirds  Selasphorus calliope     </vt:lpstr>
      <vt:lpstr>Hummingbird Flowers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Peggy Beltramo</cp:lastModifiedBy>
  <cp:revision>3</cp:revision>
  <dcterms:modified xsi:type="dcterms:W3CDTF">2019-06-23T00:15:50Z</dcterms:modified>
</cp:coreProperties>
</file>