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394" r:id="rId2"/>
    <p:sldId id="426" r:id="rId3"/>
    <p:sldId id="427" r:id="rId4"/>
    <p:sldId id="397" r:id="rId5"/>
    <p:sldId id="398" r:id="rId6"/>
    <p:sldId id="399" r:id="rId7"/>
    <p:sldId id="400" r:id="rId8"/>
    <p:sldId id="401" r:id="rId9"/>
    <p:sldId id="402" r:id="rId10"/>
    <p:sldId id="403" r:id="rId11"/>
    <p:sldId id="404" r:id="rId12"/>
    <p:sldId id="405" r:id="rId13"/>
    <p:sldId id="406" r:id="rId14"/>
    <p:sldId id="407" r:id="rId15"/>
    <p:sldId id="408" r:id="rId16"/>
    <p:sldId id="409" r:id="rId17"/>
    <p:sldId id="410" r:id="rId18"/>
    <p:sldId id="411" r:id="rId19"/>
    <p:sldId id="428" r:id="rId20"/>
    <p:sldId id="429" r:id="rId21"/>
    <p:sldId id="430" r:id="rId22"/>
    <p:sldId id="431" r:id="rId23"/>
    <p:sldId id="432" r:id="rId24"/>
    <p:sldId id="433" r:id="rId25"/>
    <p:sldId id="434" r:id="rId26"/>
    <p:sldId id="439" r:id="rId27"/>
    <p:sldId id="440" r:id="rId28"/>
    <p:sldId id="441" r:id="rId29"/>
    <p:sldId id="442" r:id="rId30"/>
    <p:sldId id="443" r:id="rId31"/>
    <p:sldId id="435" r:id="rId32"/>
    <p:sldId id="424" r:id="rId33"/>
    <p:sldId id="444" r:id="rId34"/>
    <p:sldId id="425"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37"/>
  </p:normalViewPr>
  <p:slideViewPr>
    <p:cSldViewPr snapToGrid="0" snapToObjects="1">
      <p:cViewPr>
        <p:scale>
          <a:sx n="89" d="100"/>
          <a:sy n="89" d="100"/>
        </p:scale>
        <p:origin x="174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xerces.org/where-to-see-monarchs-in-californi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rPr dirty="0"/>
              <a:t>Intercept</a:t>
            </a:r>
          </a:p>
          <a:p>
            <a:r>
              <a:rPr dirty="0"/>
              <a:t>Intercept singles, detain, not a population, work with neighbors to enlarge footprint of habitat</a:t>
            </a:r>
          </a:p>
        </p:txBody>
      </p:sp>
    </p:spTree>
    <p:extLst>
      <p:ext uri="{BB962C8B-B14F-4D97-AF65-F5344CB8AC3E}">
        <p14:creationId xmlns:p14="http://schemas.microsoft.com/office/powerpoint/2010/main" val="230623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The Pipevine Swallowtail (pictured) is a local species who’s only host plant is the Dutchman’s Pipevine (also pictured). If it’s eggs are laid on any other vine or shrub, the hatching caterpillars will not eat and starve to death.</a:t>
            </a:r>
            <a:endParaRPr sz="1600"/>
          </a:p>
          <a:p>
            <a:pPr marR="40639" indent="40639">
              <a:spcBef>
                <a:spcPts val="400"/>
              </a:spcBef>
              <a:defRPr>
                <a:uFill>
                  <a:solidFill>
                    <a:srgbClr val="000000"/>
                  </a:solidFill>
                </a:uFill>
                <a:latin typeface="Arial"/>
                <a:ea typeface="Arial"/>
                <a:cs typeface="Arial"/>
                <a:sym typeface="Arial"/>
              </a:defRPr>
            </a:pPr>
            <a:r>
              <a:t>Monarchs will eat multiple species of Milkweed, but no other Genera of plant.</a:t>
            </a:r>
            <a:endParaRPr sz="1600"/>
          </a:p>
          <a:p>
            <a:pPr marR="40639" indent="40639">
              <a:spcBef>
                <a:spcPts val="400"/>
              </a:spcBef>
              <a:defRPr>
                <a:uFill>
                  <a:solidFill>
                    <a:srgbClr val="000000"/>
                  </a:solidFill>
                </a:uFill>
                <a:latin typeface="Arial"/>
                <a:ea typeface="Arial"/>
                <a:cs typeface="Arial"/>
                <a:sym typeface="Arial"/>
              </a:defRPr>
            </a:pPr>
            <a:r>
              <a:t>Some butterfly larvae are less picky and will eat multiple plants, but many are specialists and rely on the presence of one particular species in order to survive.</a:t>
            </a:r>
          </a:p>
        </p:txBody>
      </p:sp>
    </p:spTree>
    <p:extLst>
      <p:ext uri="{BB962C8B-B14F-4D97-AF65-F5344CB8AC3E}">
        <p14:creationId xmlns:p14="http://schemas.microsoft.com/office/powerpoint/2010/main" val="408054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effectLst/>
                <a:latin typeface="+mj-lt"/>
                <a:ea typeface="+mj-ea"/>
                <a:cs typeface="+mj-cs"/>
                <a:sym typeface="Calibri"/>
                <a:hlinkClick r:id="rId3"/>
              </a:rPr>
              <a:t>https://xerces.org/where-to-see-monarchs-in-california/</a:t>
            </a:r>
            <a:endParaRPr lang="en-US" sz="1200" dirty="0">
              <a:effectLst/>
              <a:latin typeface="+mj-lt"/>
              <a:ea typeface="+mj-ea"/>
              <a:cs typeface="+mj-cs"/>
              <a:sym typeface="Calibri"/>
            </a:endParaRPr>
          </a:p>
          <a:p>
            <a:r>
              <a:rPr lang="en-US" sz="1200" dirty="0">
                <a:effectLst/>
                <a:latin typeface="+mj-lt"/>
                <a:ea typeface="+mj-ea"/>
                <a:cs typeface="+mj-cs"/>
                <a:sym typeface="Calibri"/>
              </a:rPr>
              <a:t>Overwintering monarchs cluster for warmth and wind protection in eucalyptus trees on the west coast of California in a number of places from Pleasanton to SoCal.</a:t>
            </a:r>
          </a:p>
          <a:p>
            <a:endParaRPr lang="en-US" dirty="0"/>
          </a:p>
        </p:txBody>
      </p:sp>
    </p:spTree>
    <p:extLst>
      <p:ext uri="{BB962C8B-B14F-4D97-AF65-F5344CB8AC3E}">
        <p14:creationId xmlns:p14="http://schemas.microsoft.com/office/powerpoint/2010/main" val="21215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endParaRPr dirty="0"/>
          </a:p>
        </p:txBody>
      </p:sp>
    </p:spTree>
    <p:extLst>
      <p:ext uri="{BB962C8B-B14F-4D97-AF65-F5344CB8AC3E}">
        <p14:creationId xmlns:p14="http://schemas.microsoft.com/office/powerpoint/2010/main" val="28540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indent="40639"/>
          </a:lstStyle>
          <a:p>
            <a:r>
              <a:t>land to drink; flat daisy, umbel or spike</a:t>
            </a:r>
          </a:p>
        </p:txBody>
      </p:sp>
    </p:spTree>
    <p:extLst>
      <p:ext uri="{BB962C8B-B14F-4D97-AF65-F5344CB8AC3E}">
        <p14:creationId xmlns:p14="http://schemas.microsoft.com/office/powerpoint/2010/main" val="350629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marR="40639" indent="40639">
              <a:spcBef>
                <a:spcPts val="400"/>
              </a:spcBef>
              <a:defRPr i="1">
                <a:uFill>
                  <a:solidFill>
                    <a:srgbClr val="000000"/>
                  </a:solidFill>
                </a:uFill>
                <a:latin typeface="Arial"/>
                <a:ea typeface="Arial"/>
                <a:cs typeface="Arial"/>
                <a:sym typeface="Arial"/>
              </a:defRPr>
            </a:pPr>
            <a:r>
              <a:t>What we think of as one flower is actually a collection of many. </a:t>
            </a:r>
            <a:r>
              <a:rPr i="0"/>
              <a:t>Daisy-type flowers, those in the family </a:t>
            </a:r>
            <a:r>
              <a:t>Asteraceae, are composite flowers, meaning they have 2 sets of many flowers in each inflorescense: those at the base of each petal (ray flowers) and those in the center (disk flowers). This is the largest plant family, including sunflowers, asters, dandelions, thistles, cosmos, senecio, daisies, many wildflowers and many more.</a:t>
            </a:r>
          </a:p>
        </p:txBody>
      </p:sp>
    </p:spTree>
    <p:extLst>
      <p:ext uri="{BB962C8B-B14F-4D97-AF65-F5344CB8AC3E}">
        <p14:creationId xmlns:p14="http://schemas.microsoft.com/office/powerpoint/2010/main" val="3780412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lvl1pPr marR="40639" indent="40639">
              <a:spcBef>
                <a:spcPts val="400"/>
              </a:spcBef>
              <a:defRPr i="1">
                <a:uFill>
                  <a:solidFill>
                    <a:srgbClr val="000000"/>
                  </a:solidFill>
                </a:uFill>
                <a:latin typeface="Arial"/>
                <a:ea typeface="Arial"/>
                <a:cs typeface="Arial"/>
                <a:sym typeface="Arial"/>
              </a:defRPr>
            </a:lvl1pPr>
          </a:lstStyle>
          <a:p>
            <a:r>
              <a:t>Tithonia seeds as a handout</a:t>
            </a:r>
          </a:p>
        </p:txBody>
      </p:sp>
    </p:spTree>
    <p:extLst>
      <p:ext uri="{BB962C8B-B14F-4D97-AF65-F5344CB8AC3E}">
        <p14:creationId xmlns:p14="http://schemas.microsoft.com/office/powerpoint/2010/main" val="141614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lvl1pPr marR="40639" indent="40639">
              <a:spcBef>
                <a:spcPts val="400"/>
              </a:spcBef>
              <a:defRPr i="1">
                <a:uFill>
                  <a:solidFill>
                    <a:srgbClr val="000000"/>
                  </a:solidFill>
                </a:uFill>
                <a:latin typeface="Arial"/>
                <a:ea typeface="Arial"/>
                <a:cs typeface="Arial"/>
                <a:sym typeface="Arial"/>
              </a:defRPr>
            </a:lvl1pPr>
          </a:lstStyle>
          <a:p>
            <a:r>
              <a:t>Size:</a:t>
            </a:r>
          </a:p>
        </p:txBody>
      </p:sp>
    </p:spTree>
    <p:extLst>
      <p:ext uri="{BB962C8B-B14F-4D97-AF65-F5344CB8AC3E}">
        <p14:creationId xmlns:p14="http://schemas.microsoft.com/office/powerpoint/2010/main" val="136166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Set out overripe fruit on a plate or on top of a fence post. Be aware that it will also attract ants, wasps and other insects, so put out of the way.</a:t>
            </a:r>
          </a:p>
        </p:txBody>
      </p:sp>
    </p:spTree>
    <p:extLst>
      <p:ext uri="{BB962C8B-B14F-4D97-AF65-F5344CB8AC3E}">
        <p14:creationId xmlns:p14="http://schemas.microsoft.com/office/powerpoint/2010/main" val="4158306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lvl1pPr marR="40639" indent="40639">
              <a:spcBef>
                <a:spcPts val="400"/>
              </a:spcBef>
              <a:defRPr>
                <a:uFill>
                  <a:solidFill>
                    <a:srgbClr val="000000"/>
                  </a:solidFill>
                </a:uFill>
                <a:latin typeface="Arial"/>
                <a:ea typeface="Arial"/>
                <a:cs typeface="Arial"/>
                <a:sym typeface="Arial"/>
              </a:defRPr>
            </a:lvl1pPr>
          </a:lstStyle>
          <a:p>
            <a:r>
              <a:t>Many butterfly larvae (caterpillars) are specialists and rely on the presence of one particular plant species in order to survive. Others  are less picky and will eat multiple plants,</a:t>
            </a:r>
          </a:p>
        </p:txBody>
      </p:sp>
    </p:spTree>
    <p:extLst>
      <p:ext uri="{BB962C8B-B14F-4D97-AF65-F5344CB8AC3E}">
        <p14:creationId xmlns:p14="http://schemas.microsoft.com/office/powerpoint/2010/main" val="129615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r>
              <a:t>lay eggs, “cat” food</a:t>
            </a:r>
          </a:p>
          <a:p>
            <a:r>
              <a:t>damage to plants—holes or GONE!//</a:t>
            </a:r>
          </a:p>
          <a:p>
            <a:endParaRPr/>
          </a:p>
        </p:txBody>
      </p:sp>
    </p:spTree>
    <p:extLst>
      <p:ext uri="{BB962C8B-B14F-4D97-AF65-F5344CB8AC3E}">
        <p14:creationId xmlns:p14="http://schemas.microsoft.com/office/powerpoint/2010/main" val="4159940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23"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4" name="Body Level One…"/>
          <p:cNvSpPr txBox="1">
            <a:spLocks noGrp="1"/>
          </p:cNvSpPr>
          <p:nvPr>
            <p:ph type="body" idx="1"/>
          </p:nvPr>
        </p:nvSpPr>
        <p:spPr>
          <a:xfrm>
            <a:off x="457200" y="1600200"/>
            <a:ext cx="8229600"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32"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33"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4"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65"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6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76"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77"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78"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extBox 7"/>
          <p:cNvSpPr txBox="1"/>
          <p:nvPr/>
        </p:nvSpPr>
        <p:spPr>
          <a:xfrm>
            <a:off x="2667000" y="6172200"/>
            <a:ext cx="4191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chemeClr val="accent1"/>
                </a:solidFill>
              </a:defRPr>
            </a:lvl1pPr>
          </a:lstStyle>
          <a:p>
            <a:r>
              <a:t>UC Master Gardeners of Placer County</a:t>
            </a:r>
          </a:p>
        </p:txBody>
      </p:sp>
      <p:pic>
        <p:nvPicPr>
          <p:cNvPr id="99"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11"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1"/>
          <a:stretch>
            <a:fillRect/>
          </a:stretch>
        </p:blipFill>
        <p:spPr>
          <a:xfrm>
            <a:off x="1600200" y="5715000"/>
            <a:ext cx="5766816" cy="786384"/>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C0E4B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7" r:id="rId6"/>
    <p:sldLayoutId id="2147483658" r:id="rId7"/>
    <p:sldLayoutId id="2147483661" r:id="rId8"/>
    <p:sldLayoutId id="2147483662"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tif"/><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butterfly.ucdavis.edu/doc/garden"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file:////var/folders/_p/n1nscy1n5bx0j048hxmvr22r0000gp/T/com.microsoft.Word/WebArchiveCopyPasteTempFiles/2000px-Map_of_California_highlighting_Del_Norte_County.svg_.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itle 4"/>
          <p:cNvSpPr txBox="1">
            <a:spLocks noGrp="1"/>
          </p:cNvSpPr>
          <p:nvPr>
            <p:ph type="title"/>
          </p:nvPr>
        </p:nvSpPr>
        <p:spPr>
          <a:prstGeom prst="rect">
            <a:avLst/>
          </a:prstGeom>
          <a:solidFill>
            <a:schemeClr val="accent1">
              <a:lumMod val="40000"/>
              <a:lumOff val="60000"/>
            </a:schemeClr>
          </a:solidFill>
        </p:spPr>
        <p:txBody>
          <a:bodyPr/>
          <a:lstStyle>
            <a:lvl1pPr>
              <a:defRPr b="1"/>
            </a:lvl1pPr>
          </a:lstStyle>
          <a:p>
            <a:r>
              <a:rPr lang="en-US" dirty="0"/>
              <a:t>Now</a:t>
            </a:r>
            <a:r>
              <a:rPr dirty="0"/>
              <a:t>, </a:t>
            </a:r>
            <a:r>
              <a:rPr lang="en-US" dirty="0"/>
              <a:t>on to </a:t>
            </a:r>
            <a:r>
              <a:rPr dirty="0"/>
              <a:t>Butterflies…</a:t>
            </a:r>
          </a:p>
        </p:txBody>
      </p:sp>
      <p:sp>
        <p:nvSpPr>
          <p:cNvPr id="2" name="Slide Number Placeholder 1">
            <a:extLst>
              <a:ext uri="{FF2B5EF4-FFF2-40B4-BE49-F238E27FC236}">
                <a16:creationId xmlns:a16="http://schemas.microsoft.com/office/drawing/2014/main" id="{E1E7A293-8E8D-6F45-9A15-70E82EE3139F}"/>
              </a:ext>
            </a:extLst>
          </p:cNvPr>
          <p:cNvSpPr>
            <a:spLocks noGrp="1"/>
          </p:cNvSpPr>
          <p:nvPr>
            <p:ph type="sldNum" sz="quarter" idx="2"/>
          </p:nvPr>
        </p:nvSpPr>
        <p:spPr/>
        <p:txBody>
          <a:bodyPr/>
          <a:lstStyle/>
          <a:p>
            <a:fld id="{86CB4B4D-7CA3-9044-876B-883B54F8677D}" type="slidenum">
              <a:rPr lang="en-US" smtClean="0"/>
              <a:t>1</a:t>
            </a:fld>
            <a:endParaRPr lang="en-US"/>
          </a:p>
        </p:txBody>
      </p:sp>
      <p:sp>
        <p:nvSpPr>
          <p:cNvPr id="367" name="Text"/>
          <p:cNvSpPr txBox="1"/>
          <p:nvPr/>
        </p:nvSpPr>
        <p:spPr>
          <a:xfrm>
            <a:off x="1079499" y="1047750"/>
            <a:ext cx="173991" cy="43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lnSpc>
                <a:spcPts val="2700"/>
              </a:lnSpc>
              <a:defRPr sz="1100">
                <a:latin typeface="Times"/>
                <a:ea typeface="Times"/>
                <a:cs typeface="Times"/>
                <a:sym typeface="Times"/>
              </a:defRPr>
            </a:lvl1pPr>
          </a:lstStyle>
          <a:p>
            <a:r>
              <a:t> </a:t>
            </a:r>
          </a:p>
        </p:txBody>
      </p:sp>
      <p:pic>
        <p:nvPicPr>
          <p:cNvPr id="5" name="Screen Shot 2018-12-24 at 5.43.53 AM.png" descr="Screen Shot 2018-12-24 at 5.43.53 AM.png">
            <a:extLst>
              <a:ext uri="{FF2B5EF4-FFF2-40B4-BE49-F238E27FC236}">
                <a16:creationId xmlns:a16="http://schemas.microsoft.com/office/drawing/2014/main" id="{906075AC-5B2A-224A-9A13-2459809DCDB8}"/>
              </a:ext>
            </a:extLst>
          </p:cNvPr>
          <p:cNvPicPr>
            <a:picLocks noChangeAspect="1"/>
          </p:cNvPicPr>
          <p:nvPr/>
        </p:nvPicPr>
        <p:blipFill>
          <a:blip r:embed="rId2"/>
          <a:stretch>
            <a:fillRect/>
          </a:stretch>
        </p:blipFill>
        <p:spPr>
          <a:xfrm rot="21600000">
            <a:off x="1466162" y="4107156"/>
            <a:ext cx="3000424" cy="2029699"/>
          </a:xfrm>
          <a:prstGeom prst="rect">
            <a:avLst/>
          </a:prstGeom>
          <a:ln w="12700">
            <a:miter lim="400000"/>
          </a:ln>
        </p:spPr>
      </p:pic>
      <p:pic>
        <p:nvPicPr>
          <p:cNvPr id="6" name="ID_Wilcox02.jpg" descr="ID_Wilcox02.jpg">
            <a:extLst>
              <a:ext uri="{FF2B5EF4-FFF2-40B4-BE49-F238E27FC236}">
                <a16:creationId xmlns:a16="http://schemas.microsoft.com/office/drawing/2014/main" id="{171422A4-5C5B-DB43-A1DB-28C888BDFDBE}"/>
              </a:ext>
            </a:extLst>
          </p:cNvPr>
          <p:cNvPicPr>
            <a:picLocks noChangeAspect="1"/>
          </p:cNvPicPr>
          <p:nvPr/>
        </p:nvPicPr>
        <p:blipFill>
          <a:blip r:embed="rId3"/>
          <a:stretch>
            <a:fillRect/>
          </a:stretch>
        </p:blipFill>
        <p:spPr>
          <a:xfrm>
            <a:off x="644866" y="1823799"/>
            <a:ext cx="3089470" cy="1892300"/>
          </a:xfrm>
          <a:prstGeom prst="rect">
            <a:avLst/>
          </a:prstGeom>
          <a:ln w="12700">
            <a:miter lim="400000"/>
          </a:ln>
        </p:spPr>
      </p:pic>
      <p:pic>
        <p:nvPicPr>
          <p:cNvPr id="7" name="Unknown.jpeg" descr="Unknown.jpeg">
            <a:extLst>
              <a:ext uri="{FF2B5EF4-FFF2-40B4-BE49-F238E27FC236}">
                <a16:creationId xmlns:a16="http://schemas.microsoft.com/office/drawing/2014/main" id="{96D5877A-23CF-5B4A-99E1-519B684CAD3A}"/>
              </a:ext>
            </a:extLst>
          </p:cNvPr>
          <p:cNvPicPr>
            <a:picLocks noChangeAspect="1"/>
          </p:cNvPicPr>
          <p:nvPr/>
        </p:nvPicPr>
        <p:blipFill>
          <a:blip r:embed="rId4"/>
          <a:stretch>
            <a:fillRect/>
          </a:stretch>
        </p:blipFill>
        <p:spPr>
          <a:xfrm>
            <a:off x="5409666" y="1652944"/>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7E7275A1-2FED-C040-96B3-7AB64AFAB815}"/>
              </a:ext>
            </a:extLst>
          </p:cNvPr>
          <p:cNvPicPr>
            <a:picLocks noChangeAspect="1"/>
          </p:cNvPicPr>
          <p:nvPr/>
        </p:nvPicPr>
        <p:blipFill>
          <a:blip r:embed="rId5"/>
          <a:stretch>
            <a:fillRect/>
          </a:stretch>
        </p:blipFill>
        <p:spPr>
          <a:xfrm>
            <a:off x="5918226" y="4107156"/>
            <a:ext cx="2639262" cy="2297136"/>
          </a:xfrm>
          <a:prstGeom prst="rect">
            <a:avLst/>
          </a:prstGeom>
          <a:ln w="12700">
            <a:miter lim="400000"/>
          </a:ln>
        </p:spPr>
      </p:pic>
    </p:spTree>
    <p:extLst>
      <p:ext uri="{BB962C8B-B14F-4D97-AF65-F5344CB8AC3E}">
        <p14:creationId xmlns:p14="http://schemas.microsoft.com/office/powerpoint/2010/main" val="80299580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ext Placeholder 1"/>
          <p:cNvSpPr txBox="1">
            <a:spLocks noGrp="1"/>
          </p:cNvSpPr>
          <p:nvPr>
            <p:ph type="body" idx="1"/>
          </p:nvPr>
        </p:nvSpPr>
        <p:spPr>
          <a:prstGeom prst="rect">
            <a:avLst/>
          </a:prstGeom>
        </p:spPr>
        <p:txBody>
          <a:bodyPr lIns="50800" tIns="50800" rIns="50800" bIns="50800"/>
          <a:lstStyle/>
          <a:p>
            <a:pPr>
              <a:defRPr sz="3700" b="1"/>
            </a:pPr>
            <a:r>
              <a:t>Daisy-type </a:t>
            </a:r>
            <a:r>
              <a:rPr sz="3600"/>
              <a:t>flowers</a:t>
            </a:r>
          </a:p>
        </p:txBody>
      </p:sp>
      <p:sp>
        <p:nvSpPr>
          <p:cNvPr id="2" name="Slide Number Placeholder 1">
            <a:extLst>
              <a:ext uri="{FF2B5EF4-FFF2-40B4-BE49-F238E27FC236}">
                <a16:creationId xmlns:a16="http://schemas.microsoft.com/office/drawing/2014/main" id="{B73982F9-5D7A-2E43-96AB-7B9020710538}"/>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452" name="Coneflower…"/>
          <p:cNvSpPr txBox="1"/>
          <p:nvPr/>
        </p:nvSpPr>
        <p:spPr>
          <a:xfrm>
            <a:off x="596900" y="5740400"/>
            <a:ext cx="1638300" cy="927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spcBef>
                <a:spcPts val="1100"/>
              </a:spcBef>
              <a:defRPr sz="2200" b="1">
                <a:solidFill>
                  <a:schemeClr val="accent1"/>
                </a:solidFill>
                <a:uFill>
                  <a:solidFill>
                    <a:srgbClr val="945200"/>
                  </a:solidFill>
                </a:uFill>
              </a:defRPr>
            </a:pPr>
            <a:r>
              <a:t>Coneflower</a:t>
            </a:r>
          </a:p>
          <a:p>
            <a:pPr marR="40639" indent="40639">
              <a:spcBef>
                <a:spcPts val="1100"/>
              </a:spcBef>
              <a:defRPr sz="2200" b="1" i="1">
                <a:solidFill>
                  <a:schemeClr val="accent1"/>
                </a:solidFill>
                <a:uFill>
                  <a:solidFill>
                    <a:srgbClr val="945200"/>
                  </a:solidFill>
                </a:uFill>
              </a:defRPr>
            </a:pPr>
            <a:r>
              <a:t>Echinacea</a:t>
            </a:r>
            <a:r>
              <a:rPr i="0"/>
              <a:t> </a:t>
            </a:r>
          </a:p>
        </p:txBody>
      </p:sp>
      <p:pic>
        <p:nvPicPr>
          <p:cNvPr id="453" name="Echinacea purpurea CU.jpg" descr="Echinacea purpurea CU.jpg"/>
          <p:cNvPicPr>
            <a:picLocks noChangeAspect="1"/>
          </p:cNvPicPr>
          <p:nvPr/>
        </p:nvPicPr>
        <p:blipFill>
          <a:blip r:embed="rId3"/>
          <a:stretch>
            <a:fillRect/>
          </a:stretch>
        </p:blipFill>
        <p:spPr>
          <a:xfrm>
            <a:off x="304800" y="2692400"/>
            <a:ext cx="2228850" cy="2971800"/>
          </a:xfrm>
          <a:prstGeom prst="rect">
            <a:avLst/>
          </a:prstGeom>
          <a:ln w="12700">
            <a:miter lim="400000"/>
          </a:ln>
        </p:spPr>
      </p:pic>
      <p:pic>
        <p:nvPicPr>
          <p:cNvPr id="454" name="Gaillardia.jpg" descr="Gaillardia.jpg"/>
          <p:cNvPicPr>
            <a:picLocks noChangeAspect="1"/>
          </p:cNvPicPr>
          <p:nvPr/>
        </p:nvPicPr>
        <p:blipFill>
          <a:blip r:embed="rId4"/>
          <a:srcRect l="13499" r="13498" b="3599"/>
          <a:stretch>
            <a:fillRect/>
          </a:stretch>
        </p:blipFill>
        <p:spPr>
          <a:xfrm>
            <a:off x="5803900" y="2679700"/>
            <a:ext cx="3022601" cy="2995614"/>
          </a:xfrm>
          <a:prstGeom prst="rect">
            <a:avLst/>
          </a:prstGeom>
          <a:ln w="12700">
            <a:miter lim="400000"/>
          </a:ln>
        </p:spPr>
      </p:pic>
      <p:sp>
        <p:nvSpPr>
          <p:cNvPr id="455" name="Blanketflower…"/>
          <p:cNvSpPr txBox="1"/>
          <p:nvPr/>
        </p:nvSpPr>
        <p:spPr>
          <a:xfrm>
            <a:off x="6240769" y="5737225"/>
            <a:ext cx="2026931" cy="927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Blanketflower</a:t>
            </a:r>
          </a:p>
          <a:p>
            <a:pPr marR="40639" algn="ctr">
              <a:spcBef>
                <a:spcPts val="1100"/>
              </a:spcBef>
              <a:defRPr sz="2200" b="1" i="1">
                <a:solidFill>
                  <a:schemeClr val="accent1"/>
                </a:solidFill>
                <a:uFill>
                  <a:solidFill>
                    <a:srgbClr val="945200"/>
                  </a:solidFill>
                </a:uFill>
              </a:defRPr>
            </a:pPr>
            <a:r>
              <a:t>Gaillardia </a:t>
            </a:r>
          </a:p>
        </p:txBody>
      </p:sp>
      <p:sp>
        <p:nvSpPr>
          <p:cNvPr id="456" name="Mexican Sunflower…"/>
          <p:cNvSpPr txBox="1"/>
          <p:nvPr/>
        </p:nvSpPr>
        <p:spPr>
          <a:xfrm>
            <a:off x="2730500" y="5740400"/>
            <a:ext cx="2844800" cy="927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Mexican Sunflower</a:t>
            </a:r>
          </a:p>
          <a:p>
            <a:pPr marR="40639" indent="40639" algn="ctr">
              <a:spcBef>
                <a:spcPts val="1100"/>
              </a:spcBef>
              <a:defRPr sz="2200" b="1" i="1">
                <a:solidFill>
                  <a:schemeClr val="accent1"/>
                </a:solidFill>
                <a:uFill>
                  <a:solidFill>
                    <a:srgbClr val="945200"/>
                  </a:solidFill>
                </a:uFill>
              </a:defRPr>
            </a:pPr>
            <a:r>
              <a:t>Tithonia rotundifolia</a:t>
            </a:r>
          </a:p>
        </p:txBody>
      </p:sp>
      <p:pic>
        <p:nvPicPr>
          <p:cNvPr id="457" name="mexican-sunflower-tiger-swallowtail.jpg" descr="mexican-sunflower-tiger-swallowtail.jpg"/>
          <p:cNvPicPr>
            <a:picLocks noChangeAspect="1"/>
          </p:cNvPicPr>
          <p:nvPr/>
        </p:nvPicPr>
        <p:blipFill>
          <a:blip r:embed="rId5"/>
          <a:stretch>
            <a:fillRect/>
          </a:stretch>
        </p:blipFill>
        <p:spPr>
          <a:xfrm>
            <a:off x="2705100" y="2730500"/>
            <a:ext cx="2895600" cy="2895600"/>
          </a:xfrm>
          <a:prstGeom prst="rect">
            <a:avLst/>
          </a:prstGeom>
          <a:ln w="12700">
            <a:miter lim="400000"/>
          </a:ln>
        </p:spPr>
      </p:pic>
      <p:sp>
        <p:nvSpPr>
          <p:cNvPr id="458" name="Adult Food Supply"/>
          <p:cNvSpPr txBox="1"/>
          <p:nvPr/>
        </p:nvSpPr>
        <p:spPr>
          <a:xfrm>
            <a:off x="1932207" y="603604"/>
            <a:ext cx="4960610"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t>Adult Food Supply</a:t>
            </a:r>
          </a:p>
        </p:txBody>
      </p:sp>
    </p:spTree>
    <p:extLst>
      <p:ext uri="{BB962C8B-B14F-4D97-AF65-F5344CB8AC3E}">
        <p14:creationId xmlns:p14="http://schemas.microsoft.com/office/powerpoint/2010/main" val="14846382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dult Food Supply">
            <a:extLst>
              <a:ext uri="{FF2B5EF4-FFF2-40B4-BE49-F238E27FC236}">
                <a16:creationId xmlns:a16="http://schemas.microsoft.com/office/drawing/2014/main" id="{54421186-6498-294D-8AF0-FA52F338464C}"/>
              </a:ext>
            </a:extLst>
          </p:cNvPr>
          <p:cNvSpPr txBox="1"/>
          <p:nvPr/>
        </p:nvSpPr>
        <p:spPr>
          <a:xfrm>
            <a:off x="1932207" y="603604"/>
            <a:ext cx="4960610"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t>Adult Food Supply</a:t>
            </a:r>
          </a:p>
        </p:txBody>
      </p:sp>
      <p:sp>
        <p:nvSpPr>
          <p:cNvPr id="10" name="Text Placeholder 1">
            <a:extLst>
              <a:ext uri="{FF2B5EF4-FFF2-40B4-BE49-F238E27FC236}">
                <a16:creationId xmlns:a16="http://schemas.microsoft.com/office/drawing/2014/main" id="{255C5442-C70B-1F46-852F-DF51B9280183}"/>
              </a:ext>
            </a:extLst>
          </p:cNvPr>
          <p:cNvSpPr txBox="1">
            <a:spLocks noGrp="1"/>
          </p:cNvSpPr>
          <p:nvPr>
            <p:ph type="body" idx="1"/>
          </p:nvPr>
        </p:nvSpPr>
        <p:spPr>
          <a:prstGeom prst="rect">
            <a:avLst/>
          </a:prstGeom>
        </p:spPr>
        <p:txBody>
          <a:bodyPr lIns="50800" tIns="50800" rIns="50800" bIns="50800"/>
          <a:lstStyle/>
          <a:p>
            <a:pPr marL="315468" indent="-315468" defTabSz="841247">
              <a:defRPr sz="3312" b="1"/>
            </a:pPr>
            <a:r>
              <a:rPr dirty="0"/>
              <a:t>Flat clusters </a:t>
            </a:r>
            <a:r>
              <a:rPr dirty="0">
                <a:solidFill>
                  <a:srgbClr val="011993"/>
                </a:solidFill>
              </a:rPr>
              <a:t>(umbels)</a:t>
            </a:r>
            <a:r>
              <a:rPr dirty="0">
                <a:solidFill>
                  <a:srgbClr val="011993"/>
                </a:solidFill>
                <a:latin typeface="Arial"/>
                <a:ea typeface="Arial"/>
                <a:cs typeface="Arial"/>
                <a:sym typeface="Arial"/>
              </a:rPr>
              <a:t> </a:t>
            </a:r>
            <a:r>
              <a:rPr dirty="0"/>
              <a:t>of small flowers</a:t>
            </a:r>
          </a:p>
        </p:txBody>
      </p:sp>
      <p:sp>
        <p:nvSpPr>
          <p:cNvPr id="2" name="Slide Number Placeholder 1">
            <a:extLst>
              <a:ext uri="{FF2B5EF4-FFF2-40B4-BE49-F238E27FC236}">
                <a16:creationId xmlns:a16="http://schemas.microsoft.com/office/drawing/2014/main" id="{629759B9-A75E-D942-8B84-0C9AB37A5381}"/>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11" name="colored yarrow.jpg" descr="colored yarrow.jpg">
            <a:extLst>
              <a:ext uri="{FF2B5EF4-FFF2-40B4-BE49-F238E27FC236}">
                <a16:creationId xmlns:a16="http://schemas.microsoft.com/office/drawing/2014/main" id="{D3A0638B-646D-5642-8545-CBBE9E10A3C1}"/>
              </a:ext>
            </a:extLst>
          </p:cNvPr>
          <p:cNvPicPr>
            <a:picLocks noChangeAspect="1"/>
          </p:cNvPicPr>
          <p:nvPr/>
        </p:nvPicPr>
        <p:blipFill>
          <a:blip r:embed="rId2"/>
          <a:stretch>
            <a:fillRect/>
          </a:stretch>
        </p:blipFill>
        <p:spPr>
          <a:xfrm>
            <a:off x="4007385" y="2730500"/>
            <a:ext cx="1916719" cy="2957223"/>
          </a:xfrm>
          <a:prstGeom prst="rect">
            <a:avLst/>
          </a:prstGeom>
          <a:ln w="12700">
            <a:miter lim="400000"/>
          </a:ln>
        </p:spPr>
      </p:pic>
      <p:pic>
        <p:nvPicPr>
          <p:cNvPr id="12" name="dill-2.jpg" descr="dill-2.jpg">
            <a:extLst>
              <a:ext uri="{FF2B5EF4-FFF2-40B4-BE49-F238E27FC236}">
                <a16:creationId xmlns:a16="http://schemas.microsoft.com/office/drawing/2014/main" id="{58F2AFB5-8914-4D42-91F5-55F9A67AC7A6}"/>
              </a:ext>
            </a:extLst>
          </p:cNvPr>
          <p:cNvPicPr>
            <a:picLocks noChangeAspect="1"/>
          </p:cNvPicPr>
          <p:nvPr/>
        </p:nvPicPr>
        <p:blipFill>
          <a:blip r:embed="rId3"/>
          <a:stretch>
            <a:fillRect/>
          </a:stretch>
        </p:blipFill>
        <p:spPr>
          <a:xfrm>
            <a:off x="435313" y="3466165"/>
            <a:ext cx="3138489" cy="2070101"/>
          </a:xfrm>
          <a:prstGeom prst="rect">
            <a:avLst/>
          </a:prstGeom>
          <a:ln w="12700">
            <a:miter lim="400000"/>
          </a:ln>
        </p:spPr>
      </p:pic>
      <p:sp>
        <p:nvSpPr>
          <p:cNvPr id="13" name="Dill…">
            <a:extLst>
              <a:ext uri="{FF2B5EF4-FFF2-40B4-BE49-F238E27FC236}">
                <a16:creationId xmlns:a16="http://schemas.microsoft.com/office/drawing/2014/main" id="{54B86DA3-2F87-A44A-A149-C3291BF52748}"/>
              </a:ext>
            </a:extLst>
          </p:cNvPr>
          <p:cNvSpPr txBox="1"/>
          <p:nvPr/>
        </p:nvSpPr>
        <p:spPr>
          <a:xfrm>
            <a:off x="297158" y="5626142"/>
            <a:ext cx="3060701" cy="767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b="1">
                <a:solidFill>
                  <a:schemeClr val="accent1">
                    <a:satOff val="-4409"/>
                    <a:lumOff val="-10509"/>
                  </a:schemeClr>
                </a:solidFill>
                <a:uFill>
                  <a:solidFill>
                    <a:srgbClr val="945200"/>
                  </a:solidFill>
                </a:uFill>
                <a:latin typeface="Arial"/>
                <a:ea typeface="Arial"/>
                <a:cs typeface="Arial"/>
                <a:sym typeface="Arial"/>
              </a:defRPr>
            </a:pPr>
            <a:r>
              <a:t>Dill</a:t>
            </a:r>
          </a:p>
          <a:p>
            <a:pPr marR="40639" indent="40639" algn="ctr">
              <a:spcBef>
                <a:spcPts val="1100"/>
              </a:spcBef>
              <a:defRPr b="1" i="1">
                <a:solidFill>
                  <a:schemeClr val="accent1">
                    <a:satOff val="-4409"/>
                    <a:lumOff val="-10509"/>
                  </a:schemeClr>
                </a:solidFill>
                <a:uFill>
                  <a:solidFill>
                    <a:srgbClr val="945200"/>
                  </a:solidFill>
                </a:uFill>
                <a:latin typeface="Arial"/>
                <a:ea typeface="Arial"/>
                <a:cs typeface="Arial"/>
                <a:sym typeface="Arial"/>
              </a:defRPr>
            </a:pPr>
            <a:r>
              <a:t>Anthemis graveolens</a:t>
            </a:r>
          </a:p>
        </p:txBody>
      </p:sp>
      <p:sp>
        <p:nvSpPr>
          <p:cNvPr id="14" name="Queen Anne’s Lace…">
            <a:extLst>
              <a:ext uri="{FF2B5EF4-FFF2-40B4-BE49-F238E27FC236}">
                <a16:creationId xmlns:a16="http://schemas.microsoft.com/office/drawing/2014/main" id="{2A0EA6B5-F800-714A-B45D-D9D9FEFE4D5A}"/>
              </a:ext>
            </a:extLst>
          </p:cNvPr>
          <p:cNvSpPr txBox="1"/>
          <p:nvPr/>
        </p:nvSpPr>
        <p:spPr>
          <a:xfrm>
            <a:off x="6072835" y="5347157"/>
            <a:ext cx="3138489" cy="817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000" b="1">
                <a:solidFill>
                  <a:schemeClr val="accent1">
                    <a:satOff val="-4409"/>
                    <a:lumOff val="-10509"/>
                  </a:schemeClr>
                </a:solidFill>
                <a:uFill>
                  <a:solidFill>
                    <a:srgbClr val="945200"/>
                  </a:solidFill>
                </a:uFill>
                <a:latin typeface="Arial"/>
                <a:ea typeface="Arial"/>
                <a:cs typeface="Arial"/>
                <a:sym typeface="Arial"/>
              </a:defRPr>
            </a:pPr>
            <a:r>
              <a:t>Sulphur Buckwheat</a:t>
            </a:r>
          </a:p>
          <a:p>
            <a:pPr marR="40639" indent="40639" algn="ctr">
              <a:spcBef>
                <a:spcPts val="1100"/>
              </a:spcBef>
              <a:defRPr sz="2000" b="1" i="1">
                <a:solidFill>
                  <a:schemeClr val="accent1">
                    <a:satOff val="-4409"/>
                    <a:lumOff val="-10509"/>
                  </a:schemeClr>
                </a:solidFill>
                <a:uFill>
                  <a:solidFill>
                    <a:srgbClr val="945200"/>
                  </a:solidFill>
                </a:uFill>
                <a:latin typeface="Arial"/>
                <a:ea typeface="Arial"/>
                <a:cs typeface="Arial"/>
                <a:sym typeface="Arial"/>
              </a:defRPr>
            </a:pPr>
            <a:r>
              <a:t>Eriogonum umbellatum</a:t>
            </a:r>
          </a:p>
        </p:txBody>
      </p:sp>
      <p:sp>
        <p:nvSpPr>
          <p:cNvPr id="15" name="Yarrow…">
            <a:extLst>
              <a:ext uri="{FF2B5EF4-FFF2-40B4-BE49-F238E27FC236}">
                <a16:creationId xmlns:a16="http://schemas.microsoft.com/office/drawing/2014/main" id="{AD5D278B-D057-0642-89A4-F63386A1081F}"/>
              </a:ext>
            </a:extLst>
          </p:cNvPr>
          <p:cNvSpPr txBox="1"/>
          <p:nvPr/>
        </p:nvSpPr>
        <p:spPr>
          <a:xfrm>
            <a:off x="3749417" y="5885030"/>
            <a:ext cx="2578101" cy="817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0639" indent="40639" algn="ctr">
              <a:spcBef>
                <a:spcPts val="1100"/>
              </a:spcBef>
              <a:defRPr sz="2000" b="1">
                <a:solidFill>
                  <a:schemeClr val="accent1">
                    <a:satOff val="-4409"/>
                    <a:lumOff val="-10509"/>
                  </a:schemeClr>
                </a:solidFill>
                <a:uFill>
                  <a:solidFill>
                    <a:srgbClr val="945200"/>
                  </a:solidFill>
                </a:uFill>
                <a:latin typeface="Arial"/>
                <a:ea typeface="Arial"/>
                <a:cs typeface="Arial"/>
                <a:sym typeface="Arial"/>
              </a:defRPr>
            </a:pPr>
            <a:r>
              <a:t>Yarrow</a:t>
            </a:r>
          </a:p>
          <a:p>
            <a:pPr marR="40639" indent="40639" algn="ctr">
              <a:spcBef>
                <a:spcPts val="1100"/>
              </a:spcBef>
              <a:defRPr sz="2000" b="1" i="1">
                <a:solidFill>
                  <a:schemeClr val="accent1">
                    <a:satOff val="-4409"/>
                    <a:lumOff val="-10509"/>
                  </a:schemeClr>
                </a:solidFill>
                <a:uFill>
                  <a:solidFill>
                    <a:srgbClr val="945200"/>
                  </a:solidFill>
                </a:uFill>
                <a:latin typeface="Arial"/>
                <a:ea typeface="Arial"/>
                <a:cs typeface="Arial"/>
                <a:sym typeface="Arial"/>
              </a:defRPr>
            </a:pPr>
            <a:r>
              <a:t>Achillea millefolium</a:t>
            </a:r>
          </a:p>
        </p:txBody>
      </p:sp>
      <p:pic>
        <p:nvPicPr>
          <p:cNvPr id="16" name="Eriogonum_umbellatum_image56_th.jpg" descr="Eriogonum_umbellatum_image56_th.jpg">
            <a:extLst>
              <a:ext uri="{FF2B5EF4-FFF2-40B4-BE49-F238E27FC236}">
                <a16:creationId xmlns:a16="http://schemas.microsoft.com/office/drawing/2014/main" id="{67D74C4D-584E-6347-A4C9-35939738268A}"/>
              </a:ext>
            </a:extLst>
          </p:cNvPr>
          <p:cNvPicPr>
            <a:picLocks noChangeAspect="1"/>
          </p:cNvPicPr>
          <p:nvPr/>
        </p:nvPicPr>
        <p:blipFill>
          <a:blip r:embed="rId4"/>
          <a:stretch>
            <a:fillRect/>
          </a:stretch>
        </p:blipFill>
        <p:spPr>
          <a:xfrm>
            <a:off x="6776830" y="3828244"/>
            <a:ext cx="1730499" cy="1345944"/>
          </a:xfrm>
          <a:prstGeom prst="rect">
            <a:avLst/>
          </a:prstGeom>
          <a:ln w="12700">
            <a:miter lim="400000"/>
          </a:ln>
        </p:spPr>
      </p:pic>
    </p:spTree>
    <p:extLst>
      <p:ext uri="{BB962C8B-B14F-4D97-AF65-F5344CB8AC3E}">
        <p14:creationId xmlns:p14="http://schemas.microsoft.com/office/powerpoint/2010/main" val="3148271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dult Food Supply">
            <a:extLst>
              <a:ext uri="{FF2B5EF4-FFF2-40B4-BE49-F238E27FC236}">
                <a16:creationId xmlns:a16="http://schemas.microsoft.com/office/drawing/2014/main" id="{54421186-6498-294D-8AF0-FA52F338464C}"/>
              </a:ext>
            </a:extLst>
          </p:cNvPr>
          <p:cNvSpPr txBox="1"/>
          <p:nvPr/>
        </p:nvSpPr>
        <p:spPr>
          <a:xfrm>
            <a:off x="1932207" y="603604"/>
            <a:ext cx="4960610"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t>Adult Food Supply</a:t>
            </a:r>
          </a:p>
        </p:txBody>
      </p:sp>
      <p:sp>
        <p:nvSpPr>
          <p:cNvPr id="8" name="Text Placeholder 1">
            <a:extLst>
              <a:ext uri="{FF2B5EF4-FFF2-40B4-BE49-F238E27FC236}">
                <a16:creationId xmlns:a16="http://schemas.microsoft.com/office/drawing/2014/main" id="{1CCD78FB-BA96-C449-A207-BDEDC85AA576}"/>
              </a:ext>
            </a:extLst>
          </p:cNvPr>
          <p:cNvSpPr txBox="1">
            <a:spLocks noGrp="1"/>
          </p:cNvSpPr>
          <p:nvPr>
            <p:ph type="body" idx="1"/>
          </p:nvPr>
        </p:nvSpPr>
        <p:spPr>
          <a:prstGeom prst="rect">
            <a:avLst/>
          </a:prstGeom>
        </p:spPr>
        <p:txBody>
          <a:bodyPr lIns="50800" tIns="50800" rIns="50800" bIns="50800"/>
          <a:lstStyle/>
          <a:p>
            <a:pPr>
              <a:defRPr sz="3600" b="1">
                <a:solidFill>
                  <a:schemeClr val="accent1">
                    <a:satOff val="-4409"/>
                    <a:lumOff val="-10509"/>
                  </a:schemeClr>
                </a:solidFill>
              </a:defRPr>
            </a:pPr>
            <a:r>
              <a:rPr dirty="0"/>
              <a:t>Spikes of closely spaced small flowers</a:t>
            </a:r>
            <a:r>
              <a:rPr i="1" dirty="0"/>
              <a:t> </a:t>
            </a:r>
          </a:p>
        </p:txBody>
      </p:sp>
      <p:sp>
        <p:nvSpPr>
          <p:cNvPr id="2" name="Slide Number Placeholder 1">
            <a:extLst>
              <a:ext uri="{FF2B5EF4-FFF2-40B4-BE49-F238E27FC236}">
                <a16:creationId xmlns:a16="http://schemas.microsoft.com/office/drawing/2014/main" id="{7D051885-033B-A34A-ADA1-69BA20AB6766}"/>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9" name="Unknown-1.jpg" descr="Unknown-1.jpg">
            <a:extLst>
              <a:ext uri="{FF2B5EF4-FFF2-40B4-BE49-F238E27FC236}">
                <a16:creationId xmlns:a16="http://schemas.microsoft.com/office/drawing/2014/main" id="{1EB84CAC-7C62-E14A-89A7-8ED66F6551C6}"/>
              </a:ext>
            </a:extLst>
          </p:cNvPr>
          <p:cNvPicPr>
            <a:picLocks noChangeAspect="1"/>
          </p:cNvPicPr>
          <p:nvPr/>
        </p:nvPicPr>
        <p:blipFill>
          <a:blip r:embed="rId2"/>
          <a:stretch>
            <a:fillRect/>
          </a:stretch>
        </p:blipFill>
        <p:spPr>
          <a:xfrm>
            <a:off x="755543" y="2950829"/>
            <a:ext cx="1739901" cy="2603852"/>
          </a:xfrm>
          <a:prstGeom prst="rect">
            <a:avLst/>
          </a:prstGeom>
          <a:ln w="12700">
            <a:miter lim="400000"/>
          </a:ln>
        </p:spPr>
      </p:pic>
      <p:sp>
        <p:nvSpPr>
          <p:cNvPr id="10" name="Butterfly Bush…">
            <a:extLst>
              <a:ext uri="{FF2B5EF4-FFF2-40B4-BE49-F238E27FC236}">
                <a16:creationId xmlns:a16="http://schemas.microsoft.com/office/drawing/2014/main" id="{8DFFA5D6-3ABA-9D4B-804E-12E53A4D5735}"/>
              </a:ext>
            </a:extLst>
          </p:cNvPr>
          <p:cNvSpPr txBox="1"/>
          <p:nvPr/>
        </p:nvSpPr>
        <p:spPr>
          <a:xfrm>
            <a:off x="3841242" y="5664200"/>
            <a:ext cx="1142539"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Lupine</a:t>
            </a:r>
          </a:p>
          <a:p>
            <a:pPr marR="40639" indent="40639" algn="ctr">
              <a:defRPr sz="2000" b="1" i="1">
                <a:solidFill>
                  <a:srgbClr val="011993"/>
                </a:solidFill>
                <a:uFill>
                  <a:solidFill>
                    <a:srgbClr val="945200"/>
                  </a:solidFill>
                </a:uFill>
                <a:latin typeface="Arial"/>
                <a:ea typeface="Arial"/>
                <a:cs typeface="Arial"/>
                <a:sym typeface="Arial"/>
              </a:defRPr>
            </a:pPr>
            <a:r>
              <a:t>Lupinus</a:t>
            </a:r>
          </a:p>
        </p:txBody>
      </p:sp>
      <p:sp>
        <p:nvSpPr>
          <p:cNvPr id="11" name="Goldenrod…">
            <a:extLst>
              <a:ext uri="{FF2B5EF4-FFF2-40B4-BE49-F238E27FC236}">
                <a16:creationId xmlns:a16="http://schemas.microsoft.com/office/drawing/2014/main" id="{4E5D7EE2-7755-9547-92DD-F7C05333633B}"/>
              </a:ext>
            </a:extLst>
          </p:cNvPr>
          <p:cNvSpPr txBox="1"/>
          <p:nvPr/>
        </p:nvSpPr>
        <p:spPr>
          <a:xfrm>
            <a:off x="870731" y="5664200"/>
            <a:ext cx="1509523"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Goldenrod</a:t>
            </a:r>
          </a:p>
          <a:p>
            <a:pPr marR="40639" indent="40639" algn="ctr">
              <a:defRPr sz="2000" b="1" i="1">
                <a:solidFill>
                  <a:srgbClr val="011993"/>
                </a:solidFill>
                <a:uFill>
                  <a:solidFill>
                    <a:srgbClr val="945200"/>
                  </a:solidFill>
                </a:uFill>
                <a:latin typeface="Arial"/>
                <a:ea typeface="Arial"/>
                <a:cs typeface="Arial"/>
                <a:sym typeface="Arial"/>
              </a:defRPr>
            </a:pPr>
            <a:r>
              <a:t>Solidago</a:t>
            </a:r>
          </a:p>
        </p:txBody>
      </p:sp>
      <p:sp>
        <p:nvSpPr>
          <p:cNvPr id="12" name="Gayfeather…">
            <a:extLst>
              <a:ext uri="{FF2B5EF4-FFF2-40B4-BE49-F238E27FC236}">
                <a16:creationId xmlns:a16="http://schemas.microsoft.com/office/drawing/2014/main" id="{F92624B3-2B2D-F84F-95D7-6200742D4403}"/>
              </a:ext>
            </a:extLst>
          </p:cNvPr>
          <p:cNvSpPr txBox="1"/>
          <p:nvPr/>
        </p:nvSpPr>
        <p:spPr>
          <a:xfrm>
            <a:off x="6233132" y="5664200"/>
            <a:ext cx="2554050"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R="40639" indent="40639" algn="ctr">
              <a:defRPr sz="2000" b="1">
                <a:solidFill>
                  <a:srgbClr val="011993"/>
                </a:solidFill>
                <a:uFill>
                  <a:solidFill>
                    <a:srgbClr val="945200"/>
                  </a:solidFill>
                </a:uFill>
                <a:latin typeface="Arial"/>
                <a:ea typeface="Arial"/>
                <a:cs typeface="Arial"/>
                <a:sym typeface="Arial"/>
              </a:defRPr>
            </a:pPr>
            <a:r>
              <a:t>Hummingbird Sage</a:t>
            </a:r>
          </a:p>
          <a:p>
            <a:pPr marR="40639" indent="40639" algn="ctr">
              <a:defRPr sz="2000" b="1" i="1">
                <a:solidFill>
                  <a:srgbClr val="011993"/>
                </a:solidFill>
                <a:uFill>
                  <a:solidFill>
                    <a:srgbClr val="945200"/>
                  </a:solidFill>
                </a:uFill>
                <a:latin typeface="Arial"/>
                <a:ea typeface="Arial"/>
                <a:cs typeface="Arial"/>
                <a:sym typeface="Arial"/>
              </a:defRPr>
            </a:pPr>
            <a:r>
              <a:t>Salvia spathacea</a:t>
            </a:r>
          </a:p>
        </p:txBody>
      </p:sp>
      <p:pic>
        <p:nvPicPr>
          <p:cNvPr id="13" name="Screen Shot 2018-12-08 at 7.43.33 PM.png" descr="Screen Shot 2018-12-08 at 7.43.33 PM.png">
            <a:extLst>
              <a:ext uri="{FF2B5EF4-FFF2-40B4-BE49-F238E27FC236}">
                <a16:creationId xmlns:a16="http://schemas.microsoft.com/office/drawing/2014/main" id="{0E46E044-BDF9-FA4E-B97E-9143E0FDF852}"/>
              </a:ext>
            </a:extLst>
          </p:cNvPr>
          <p:cNvPicPr>
            <a:picLocks noChangeAspect="1"/>
          </p:cNvPicPr>
          <p:nvPr/>
        </p:nvPicPr>
        <p:blipFill>
          <a:blip r:embed="rId3"/>
          <a:stretch>
            <a:fillRect/>
          </a:stretch>
        </p:blipFill>
        <p:spPr>
          <a:xfrm>
            <a:off x="3597221" y="3319305"/>
            <a:ext cx="1765301" cy="2159001"/>
          </a:xfrm>
          <a:prstGeom prst="rect">
            <a:avLst/>
          </a:prstGeom>
          <a:ln w="12700">
            <a:miter lim="400000"/>
          </a:ln>
        </p:spPr>
      </p:pic>
      <p:pic>
        <p:nvPicPr>
          <p:cNvPr id="14" name="0236.jpeg" descr="0236.jpeg">
            <a:extLst>
              <a:ext uri="{FF2B5EF4-FFF2-40B4-BE49-F238E27FC236}">
                <a16:creationId xmlns:a16="http://schemas.microsoft.com/office/drawing/2014/main" id="{A87CA6CA-D3F6-E446-8340-5DE693E00033}"/>
              </a:ext>
            </a:extLst>
          </p:cNvPr>
          <p:cNvPicPr>
            <a:picLocks noChangeAspect="1"/>
          </p:cNvPicPr>
          <p:nvPr/>
        </p:nvPicPr>
        <p:blipFill>
          <a:blip r:embed="rId4"/>
          <a:stretch>
            <a:fillRect/>
          </a:stretch>
        </p:blipFill>
        <p:spPr>
          <a:xfrm>
            <a:off x="6256661" y="3494164"/>
            <a:ext cx="2487765" cy="1809283"/>
          </a:xfrm>
          <a:prstGeom prst="rect">
            <a:avLst/>
          </a:prstGeom>
          <a:ln w="12700">
            <a:miter lim="400000"/>
          </a:ln>
        </p:spPr>
      </p:pic>
    </p:spTree>
    <p:extLst>
      <p:ext uri="{BB962C8B-B14F-4D97-AF65-F5344CB8AC3E}">
        <p14:creationId xmlns:p14="http://schemas.microsoft.com/office/powerpoint/2010/main" val="18766373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ext Placeholder 1"/>
          <p:cNvSpPr txBox="1">
            <a:spLocks noGrp="1"/>
          </p:cNvSpPr>
          <p:nvPr>
            <p:ph type="body" idx="1"/>
          </p:nvPr>
        </p:nvSpPr>
        <p:spPr>
          <a:prstGeom prst="rect">
            <a:avLst/>
          </a:prstGeom>
        </p:spPr>
        <p:txBody>
          <a:bodyPr lIns="50800" tIns="50800" rIns="50800" bIns="50800"/>
          <a:lstStyle>
            <a:lvl1pPr>
              <a:defRPr sz="3700" b="1"/>
            </a:lvl1pPr>
          </a:lstStyle>
          <a:p>
            <a:r>
              <a:t>This is your seed packet</a:t>
            </a:r>
          </a:p>
        </p:txBody>
      </p:sp>
      <p:sp>
        <p:nvSpPr>
          <p:cNvPr id="2" name="Slide Number Placeholder 1">
            <a:extLst>
              <a:ext uri="{FF2B5EF4-FFF2-40B4-BE49-F238E27FC236}">
                <a16:creationId xmlns:a16="http://schemas.microsoft.com/office/drawing/2014/main" id="{34BBAE0C-9770-884E-A6B0-DB4E29978885}"/>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464" name="Mexican Sunflower…"/>
          <p:cNvSpPr txBox="1"/>
          <p:nvPr/>
        </p:nvSpPr>
        <p:spPr>
          <a:xfrm>
            <a:off x="2730500" y="5740400"/>
            <a:ext cx="2844800" cy="927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Mexican Sunflower</a:t>
            </a:r>
          </a:p>
          <a:p>
            <a:pPr marR="40639" indent="40639" algn="ctr">
              <a:spcBef>
                <a:spcPts val="1100"/>
              </a:spcBef>
              <a:defRPr sz="2200" b="1" i="1">
                <a:solidFill>
                  <a:schemeClr val="accent1"/>
                </a:solidFill>
                <a:uFill>
                  <a:solidFill>
                    <a:srgbClr val="945200"/>
                  </a:solidFill>
                </a:uFill>
              </a:defRPr>
            </a:pPr>
            <a:r>
              <a:t>Tithonia rotundifolia</a:t>
            </a:r>
          </a:p>
        </p:txBody>
      </p:sp>
      <p:pic>
        <p:nvPicPr>
          <p:cNvPr id="465" name="mexican-sunflower-tiger-swallowtail.jpg" descr="mexican-sunflower-tiger-swallowtail.jpg"/>
          <p:cNvPicPr>
            <a:picLocks noChangeAspect="1"/>
          </p:cNvPicPr>
          <p:nvPr/>
        </p:nvPicPr>
        <p:blipFill>
          <a:blip r:embed="rId3"/>
          <a:stretch>
            <a:fillRect/>
          </a:stretch>
        </p:blipFill>
        <p:spPr>
          <a:xfrm>
            <a:off x="2705100" y="2730500"/>
            <a:ext cx="2895600" cy="2895600"/>
          </a:xfrm>
          <a:prstGeom prst="rect">
            <a:avLst/>
          </a:prstGeom>
          <a:ln w="12700">
            <a:miter lim="400000"/>
          </a:ln>
        </p:spPr>
      </p:pic>
      <p:sp>
        <p:nvSpPr>
          <p:cNvPr id="466" name="Adult Food Supply"/>
          <p:cNvSpPr txBox="1"/>
          <p:nvPr/>
        </p:nvSpPr>
        <p:spPr>
          <a:xfrm>
            <a:off x="1932207" y="603604"/>
            <a:ext cx="4960610"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
        <p:nvSpPr>
          <p:cNvPr id="467" name="Line"/>
          <p:cNvSpPr/>
          <p:nvPr/>
        </p:nvSpPr>
        <p:spPr>
          <a:xfrm flipV="1">
            <a:off x="4732866" y="2280493"/>
            <a:ext cx="1982030" cy="1982030"/>
          </a:xfrm>
          <a:prstGeom prst="line">
            <a:avLst/>
          </a:prstGeom>
          <a:ln w="127000">
            <a:solidFill>
              <a:schemeClr val="accent6"/>
            </a:solidFill>
            <a:miter lim="400000"/>
            <a:headEnd type="triangle"/>
          </a:ln>
          <a:effectLst>
            <a:outerShdw blurRad="38100" dist="20000" dir="5400000" rotWithShape="0">
              <a:srgbClr val="000000">
                <a:alpha val="38000"/>
              </a:srgbClr>
            </a:outerShdw>
          </a:effectLst>
        </p:spPr>
        <p:txBody>
          <a:bodyPr lIns="45719" rIns="45719"/>
          <a:lstStyle/>
          <a:p>
            <a:endParaRPr/>
          </a:p>
        </p:txBody>
      </p:sp>
    </p:spTree>
    <p:extLst>
      <p:ext uri="{BB962C8B-B14F-4D97-AF65-F5344CB8AC3E}">
        <p14:creationId xmlns:p14="http://schemas.microsoft.com/office/powerpoint/2010/main" val="24475073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Mexican Sunflower…"/>
          <p:cNvSpPr txBox="1"/>
          <p:nvPr/>
        </p:nvSpPr>
        <p:spPr>
          <a:xfrm>
            <a:off x="2730500" y="5740400"/>
            <a:ext cx="2844800" cy="927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lgn="ctr">
              <a:spcBef>
                <a:spcPts val="1100"/>
              </a:spcBef>
              <a:defRPr sz="2200" b="1">
                <a:solidFill>
                  <a:schemeClr val="accent1"/>
                </a:solidFill>
                <a:uFill>
                  <a:solidFill>
                    <a:srgbClr val="945200"/>
                  </a:solidFill>
                </a:uFill>
              </a:defRPr>
            </a:pPr>
            <a:r>
              <a:t>Mexican Sunflower</a:t>
            </a:r>
          </a:p>
          <a:p>
            <a:pPr marR="40639" indent="40639" algn="ctr">
              <a:spcBef>
                <a:spcPts val="1100"/>
              </a:spcBef>
              <a:defRPr sz="2200" b="1" i="1">
                <a:solidFill>
                  <a:schemeClr val="accent1"/>
                </a:solidFill>
                <a:uFill>
                  <a:solidFill>
                    <a:srgbClr val="945200"/>
                  </a:solidFill>
                </a:uFill>
              </a:defRPr>
            </a:pPr>
            <a:r>
              <a:t>Tithonia rotundifolia</a:t>
            </a:r>
          </a:p>
        </p:txBody>
      </p:sp>
      <p:pic>
        <p:nvPicPr>
          <p:cNvPr id="473" name="Mexican_Sunflower_Tithonia_rotundifolia_Plants_3008px.jpg" descr="Mexican_Sunflower_Tithonia_rotundifolia_Plants_3008px.jpg"/>
          <p:cNvPicPr>
            <a:picLocks noChangeAspect="1"/>
          </p:cNvPicPr>
          <p:nvPr/>
        </p:nvPicPr>
        <p:blipFill>
          <a:blip r:embed="rId3"/>
          <a:stretch>
            <a:fillRect/>
          </a:stretch>
        </p:blipFill>
        <p:spPr>
          <a:xfrm>
            <a:off x="836612" y="522839"/>
            <a:ext cx="7470690" cy="4967215"/>
          </a:xfrm>
          <a:prstGeom prst="rect">
            <a:avLst/>
          </a:prstGeom>
          <a:ln w="12700">
            <a:miter lim="400000"/>
          </a:ln>
        </p:spPr>
      </p:pic>
      <p:sp>
        <p:nvSpPr>
          <p:cNvPr id="474" name="Text Placeholder 1"/>
          <p:cNvSpPr txBox="1">
            <a:spLocks noGrp="1"/>
          </p:cNvSpPr>
          <p:nvPr>
            <p:ph type="body" idx="1"/>
          </p:nvPr>
        </p:nvSpPr>
        <p:spPr>
          <a:xfrm>
            <a:off x="5785713" y="640317"/>
            <a:ext cx="2771775" cy="678695"/>
          </a:xfrm>
          <a:prstGeom prst="rect">
            <a:avLst/>
          </a:prstGeom>
          <a:solidFill>
            <a:schemeClr val="accent6">
              <a:lumOff val="11666"/>
            </a:schemeClr>
          </a:solidFill>
        </p:spPr>
        <p:txBody>
          <a:bodyPr lIns="50800" tIns="50800" rIns="50800" bIns="50800"/>
          <a:lstStyle>
            <a:lvl1pPr>
              <a:defRPr sz="3700" b="1"/>
            </a:lvl1pPr>
          </a:lstStyle>
          <a:p>
            <a:r>
              <a:t>   It gets BIG!</a:t>
            </a:r>
          </a:p>
        </p:txBody>
      </p:sp>
      <p:sp>
        <p:nvSpPr>
          <p:cNvPr id="2" name="Slide Number Placeholder 1">
            <a:extLst>
              <a:ext uri="{FF2B5EF4-FFF2-40B4-BE49-F238E27FC236}">
                <a16:creationId xmlns:a16="http://schemas.microsoft.com/office/drawing/2014/main" id="{202C13B3-59A1-DA4B-81F1-0C0BDB11BDFC}"/>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48563590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 Placeholder 1"/>
          <p:cNvSpPr txBox="1">
            <a:spLocks noGrp="1"/>
          </p:cNvSpPr>
          <p:nvPr>
            <p:ph type="body" idx="1"/>
          </p:nvPr>
        </p:nvSpPr>
        <p:spPr>
          <a:prstGeom prst="rect">
            <a:avLst/>
          </a:prstGeom>
        </p:spPr>
        <p:txBody>
          <a:bodyPr lIns="50800" tIns="50800" rIns="50800" bIns="50800"/>
          <a:lstStyle/>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Not all butterflies eat nectar. </a:t>
            </a:r>
          </a:p>
          <a:p>
            <a:pPr marL="0" marR="40639" indent="0">
              <a:defRPr b="1">
                <a:solidFill>
                  <a:schemeClr val="accent1">
                    <a:satOff val="-4409"/>
                    <a:lumOff val="-10509"/>
                  </a:schemeClr>
                </a:solidFill>
                <a:uFill>
                  <a:solidFill>
                    <a:srgbClr val="945200"/>
                  </a:solidFill>
                </a:uFill>
                <a:latin typeface="Arial"/>
                <a:ea typeface="Arial"/>
                <a:cs typeface="Arial"/>
                <a:sym typeface="Arial"/>
              </a:defRPr>
            </a:pPr>
            <a:r>
              <a:t>Other favorite foods include:</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Overripe/rotting fruit</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Tree Sap</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Manure</a:t>
            </a:r>
          </a:p>
          <a:p>
            <a:pPr marL="0" marR="40639" indent="0">
              <a:spcBef>
                <a:spcPts val="600"/>
              </a:spcBef>
              <a:defRPr sz="2800" b="1">
                <a:solidFill>
                  <a:schemeClr val="accent1">
                    <a:satOff val="-4409"/>
                    <a:lumOff val="-10509"/>
                  </a:schemeClr>
                </a:solidFill>
                <a:uFill>
                  <a:solidFill>
                    <a:srgbClr val="945200"/>
                  </a:solidFill>
                </a:uFill>
                <a:latin typeface="Arial"/>
                <a:ea typeface="Arial"/>
                <a:cs typeface="Arial"/>
                <a:sym typeface="Arial"/>
              </a:defRPr>
            </a:pPr>
            <a:r>
              <a:t>Bird Droppings</a:t>
            </a:r>
          </a:p>
        </p:txBody>
      </p:sp>
      <p:sp>
        <p:nvSpPr>
          <p:cNvPr id="2" name="Slide Number Placeholder 1">
            <a:extLst>
              <a:ext uri="{FF2B5EF4-FFF2-40B4-BE49-F238E27FC236}">
                <a16:creationId xmlns:a16="http://schemas.microsoft.com/office/drawing/2014/main" id="{0EE24537-B708-2D44-9020-6BAD1D583B1C}"/>
              </a:ext>
            </a:extLst>
          </p:cNvPr>
          <p:cNvSpPr>
            <a:spLocks noGrp="1"/>
          </p:cNvSpPr>
          <p:nvPr>
            <p:ph type="sldNum" sz="quarter" idx="2"/>
          </p:nvPr>
        </p:nvSpPr>
        <p:spPr/>
        <p:txBody>
          <a:bodyPr/>
          <a:lstStyle/>
          <a:p>
            <a:fld id="{86CB4B4D-7CA3-9044-876B-883B54F8677D}" type="slidenum">
              <a:rPr lang="en-US" smtClean="0"/>
              <a:t>15</a:t>
            </a:fld>
            <a:endParaRPr lang="en-US"/>
          </a:p>
        </p:txBody>
      </p:sp>
      <p:pic>
        <p:nvPicPr>
          <p:cNvPr id="517" name="images-2.jpg" descr="images-2.jpg"/>
          <p:cNvPicPr>
            <a:picLocks noChangeAspect="1"/>
          </p:cNvPicPr>
          <p:nvPr/>
        </p:nvPicPr>
        <p:blipFill>
          <a:blip r:embed="rId3"/>
          <a:stretch>
            <a:fillRect/>
          </a:stretch>
        </p:blipFill>
        <p:spPr>
          <a:xfrm>
            <a:off x="4406900" y="3454400"/>
            <a:ext cx="3836026" cy="2552700"/>
          </a:xfrm>
          <a:prstGeom prst="rect">
            <a:avLst/>
          </a:prstGeom>
          <a:ln w="12700">
            <a:miter lim="400000"/>
          </a:ln>
        </p:spPr>
      </p:pic>
      <p:sp>
        <p:nvSpPr>
          <p:cNvPr id="518" name="Additional Food Supply"/>
          <p:cNvSpPr txBox="1"/>
          <p:nvPr/>
        </p:nvSpPr>
        <p:spPr>
          <a:xfrm>
            <a:off x="1278448" y="603604"/>
            <a:ext cx="6268127"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Additional Food Supply</a:t>
            </a:r>
          </a:p>
        </p:txBody>
      </p:sp>
    </p:spTree>
    <p:extLst>
      <p:ext uri="{BB962C8B-B14F-4D97-AF65-F5344CB8AC3E}">
        <p14:creationId xmlns:p14="http://schemas.microsoft.com/office/powerpoint/2010/main" val="214286922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Text Placeholder 1"/>
          <p:cNvSpPr txBox="1">
            <a:spLocks noGrp="1"/>
          </p:cNvSpPr>
          <p:nvPr>
            <p:ph type="body" idx="1"/>
          </p:nvPr>
        </p:nvSpPr>
        <p:spPr>
          <a:xfrm>
            <a:off x="457200" y="1600200"/>
            <a:ext cx="5100638" cy="2486025"/>
          </a:xfrm>
          <a:prstGeom prst="rect">
            <a:avLst/>
          </a:prstGeom>
        </p:spPr>
        <p:txBody>
          <a:bodyPr lIns="50800" tIns="50800" rIns="50800" bIns="50800">
            <a:normAutofit/>
          </a:bodyPr>
          <a:lstStyle/>
          <a:p>
            <a:pPr marL="0" marR="40639" indent="0">
              <a:defRPr b="1" u="sng">
                <a:solidFill>
                  <a:schemeClr val="accent1">
                    <a:satOff val="-4409"/>
                    <a:lumOff val="-10509"/>
                  </a:schemeClr>
                </a:solidFill>
                <a:uFill>
                  <a:solidFill>
                    <a:srgbClr val="945200"/>
                  </a:solidFill>
                </a:uFill>
                <a:latin typeface="Arial"/>
                <a:ea typeface="Arial"/>
                <a:cs typeface="Arial"/>
                <a:sym typeface="Arial"/>
              </a:defRPr>
            </a:pPr>
            <a:r>
              <a:rPr dirty="0"/>
              <a:t>‘Host’ plants</a:t>
            </a:r>
          </a:p>
          <a:p>
            <a:pPr marL="0" marR="40639" indent="0">
              <a:defRPr sz="1200" b="1">
                <a:solidFill>
                  <a:schemeClr val="accent1">
                    <a:satOff val="-4409"/>
                    <a:lumOff val="-10509"/>
                  </a:schemeClr>
                </a:solidFill>
                <a:uFill>
                  <a:solidFill>
                    <a:srgbClr val="945200"/>
                  </a:solidFill>
                </a:uFill>
                <a:latin typeface="Arial"/>
                <a:ea typeface="Arial"/>
                <a:cs typeface="Arial"/>
                <a:sym typeface="Arial"/>
              </a:defRPr>
            </a:pPr>
            <a:endParaRPr dirty="0"/>
          </a:p>
          <a:p>
            <a:pPr marL="457200" marR="40639" indent="-457200">
              <a:buFont typeface="Wingdings" pitchFamily="2" charset="2"/>
              <a:buChar char="v"/>
              <a:defRPr b="1">
                <a:solidFill>
                  <a:schemeClr val="accent1">
                    <a:satOff val="-4409"/>
                    <a:lumOff val="-10509"/>
                  </a:schemeClr>
                </a:solidFill>
                <a:uFill>
                  <a:solidFill>
                    <a:srgbClr val="945200"/>
                  </a:solidFill>
                </a:uFill>
                <a:latin typeface="Arial"/>
                <a:ea typeface="Arial"/>
                <a:cs typeface="Arial"/>
                <a:sym typeface="Arial"/>
              </a:defRPr>
            </a:pPr>
            <a:r>
              <a:rPr dirty="0"/>
              <a:t>Where adults lay eggs</a:t>
            </a:r>
            <a:endParaRPr lang="en-US" dirty="0"/>
          </a:p>
          <a:p>
            <a:pPr marL="457200" marR="40639" indent="-457200">
              <a:buFont typeface="Wingdings" pitchFamily="2" charset="2"/>
              <a:buChar char="v"/>
              <a:defRPr b="1">
                <a:solidFill>
                  <a:schemeClr val="accent1">
                    <a:satOff val="-4409"/>
                    <a:lumOff val="-10509"/>
                  </a:schemeClr>
                </a:solidFill>
                <a:uFill>
                  <a:solidFill>
                    <a:srgbClr val="945200"/>
                  </a:solidFill>
                </a:uFill>
                <a:latin typeface="Arial"/>
                <a:ea typeface="Arial"/>
                <a:cs typeface="Arial"/>
                <a:sym typeface="Arial"/>
              </a:defRPr>
            </a:pPr>
            <a:endParaRPr sz="2000" dirty="0"/>
          </a:p>
          <a:p>
            <a:pPr marL="457200" marR="40639" indent="-457200">
              <a:buFont typeface="Wingdings" pitchFamily="2" charset="2"/>
              <a:buChar char="v"/>
              <a:defRPr b="1">
                <a:solidFill>
                  <a:schemeClr val="accent1">
                    <a:satOff val="-4409"/>
                    <a:lumOff val="-10509"/>
                  </a:schemeClr>
                </a:solidFill>
                <a:uFill>
                  <a:solidFill>
                    <a:srgbClr val="945200"/>
                  </a:solidFill>
                </a:uFill>
                <a:latin typeface="Arial"/>
                <a:ea typeface="Arial"/>
                <a:cs typeface="Arial"/>
                <a:sym typeface="Arial"/>
              </a:defRPr>
            </a:pPr>
            <a:r>
              <a:rPr dirty="0"/>
              <a:t>Food for caterpillars</a:t>
            </a:r>
          </a:p>
        </p:txBody>
      </p:sp>
      <p:sp>
        <p:nvSpPr>
          <p:cNvPr id="2" name="Slide Number Placeholder 1">
            <a:extLst>
              <a:ext uri="{FF2B5EF4-FFF2-40B4-BE49-F238E27FC236}">
                <a16:creationId xmlns:a16="http://schemas.microsoft.com/office/drawing/2014/main" id="{078636E5-89BC-7F4C-86A6-D4134A5E1558}"/>
              </a:ext>
            </a:extLst>
          </p:cNvPr>
          <p:cNvSpPr>
            <a:spLocks noGrp="1"/>
          </p:cNvSpPr>
          <p:nvPr>
            <p:ph type="sldNum" sz="quarter" idx="2"/>
          </p:nvPr>
        </p:nvSpPr>
        <p:spPr/>
        <p:txBody>
          <a:bodyPr/>
          <a:lstStyle/>
          <a:p>
            <a:fld id="{86CB4B4D-7CA3-9044-876B-883B54F8677D}" type="slidenum">
              <a:rPr lang="en-US" smtClean="0"/>
              <a:t>16</a:t>
            </a:fld>
            <a:endParaRPr lang="en-US"/>
          </a:p>
        </p:txBody>
      </p:sp>
      <p:pic>
        <p:nvPicPr>
          <p:cNvPr id="524" name="IMG_2059.jpg" descr="IMG_2059.jpg"/>
          <p:cNvPicPr>
            <a:picLocks noChangeAspect="1"/>
          </p:cNvPicPr>
          <p:nvPr/>
        </p:nvPicPr>
        <p:blipFill>
          <a:blip r:embed="rId3"/>
          <a:stretch>
            <a:fillRect/>
          </a:stretch>
        </p:blipFill>
        <p:spPr>
          <a:xfrm>
            <a:off x="5767318" y="2037705"/>
            <a:ext cx="2552701" cy="3403601"/>
          </a:xfrm>
          <a:prstGeom prst="rect">
            <a:avLst/>
          </a:prstGeom>
          <a:ln w="12700">
            <a:miter lim="400000"/>
          </a:ln>
        </p:spPr>
      </p:pic>
      <p:sp>
        <p:nvSpPr>
          <p:cNvPr id="525" name="Larval Host Plants"/>
          <p:cNvSpPr txBox="1"/>
          <p:nvPr/>
        </p:nvSpPr>
        <p:spPr>
          <a:xfrm>
            <a:off x="2157117" y="444116"/>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
        <p:nvSpPr>
          <p:cNvPr id="526" name="Monarch caterpillar…"/>
          <p:cNvSpPr txBox="1"/>
          <p:nvPr/>
        </p:nvSpPr>
        <p:spPr>
          <a:xfrm>
            <a:off x="5924377" y="5567553"/>
            <a:ext cx="2238584" cy="701041"/>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2000" b="1">
                <a:solidFill>
                  <a:schemeClr val="accent1">
                    <a:satOff val="-4409"/>
                    <a:lumOff val="-10509"/>
                  </a:schemeClr>
                </a:solidFill>
              </a:defRPr>
            </a:pPr>
            <a:r>
              <a:t>Monarch caterpillar</a:t>
            </a:r>
          </a:p>
          <a:p>
            <a:pPr algn="ctr">
              <a:defRPr sz="2000" b="1">
                <a:solidFill>
                  <a:schemeClr val="accent1">
                    <a:satOff val="-4409"/>
                    <a:lumOff val="-10509"/>
                  </a:schemeClr>
                </a:solidFill>
              </a:defRPr>
            </a:pPr>
            <a:r>
              <a:t>on milkweed</a:t>
            </a:r>
          </a:p>
        </p:txBody>
      </p:sp>
    </p:spTree>
    <p:extLst>
      <p:ext uri="{BB962C8B-B14F-4D97-AF65-F5344CB8AC3E}">
        <p14:creationId xmlns:p14="http://schemas.microsoft.com/office/powerpoint/2010/main" val="16383216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Caterpillars_Surface701.jpg" descr="Caterpillars_Surface701.jpg"/>
          <p:cNvPicPr>
            <a:picLocks noChangeAspect="1"/>
          </p:cNvPicPr>
          <p:nvPr/>
        </p:nvPicPr>
        <p:blipFill>
          <a:blip r:embed="rId3"/>
          <a:stretch>
            <a:fillRect/>
          </a:stretch>
        </p:blipFill>
        <p:spPr>
          <a:xfrm>
            <a:off x="3437155" y="3915757"/>
            <a:ext cx="2732830" cy="2049621"/>
          </a:xfrm>
          <a:prstGeom prst="rect">
            <a:avLst/>
          </a:prstGeom>
          <a:ln w="12700">
            <a:miter lim="400000"/>
          </a:ln>
        </p:spPr>
      </p:pic>
      <p:sp>
        <p:nvSpPr>
          <p:cNvPr id="533" name="Tiger Swallowtail caterpillar"/>
          <p:cNvSpPr txBox="1"/>
          <p:nvPr/>
        </p:nvSpPr>
        <p:spPr>
          <a:xfrm>
            <a:off x="3132279" y="6199107"/>
            <a:ext cx="3342582" cy="410369"/>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rPr lang="en-US" sz="2000" b="1" dirty="0"/>
              <a:t>Western </a:t>
            </a:r>
            <a:r>
              <a:rPr sz="2000" b="1" dirty="0"/>
              <a:t>Tiger Swallowtail</a:t>
            </a:r>
          </a:p>
        </p:txBody>
      </p:sp>
      <p:pic>
        <p:nvPicPr>
          <p:cNvPr id="534" name="29794.jpg" descr="29794.jpg"/>
          <p:cNvPicPr>
            <a:picLocks noChangeAspect="1"/>
          </p:cNvPicPr>
          <p:nvPr/>
        </p:nvPicPr>
        <p:blipFill>
          <a:blip r:embed="rId4"/>
          <a:stretch>
            <a:fillRect/>
          </a:stretch>
        </p:blipFill>
        <p:spPr>
          <a:xfrm>
            <a:off x="6441692" y="3845285"/>
            <a:ext cx="2123116" cy="1930402"/>
          </a:xfrm>
          <a:prstGeom prst="rect">
            <a:avLst/>
          </a:prstGeom>
          <a:ln w="12700">
            <a:miter lim="400000"/>
          </a:ln>
        </p:spPr>
      </p:pic>
      <p:sp>
        <p:nvSpPr>
          <p:cNvPr id="535" name="Caterpillars cause damage to host plants…"/>
          <p:cNvSpPr txBox="1"/>
          <p:nvPr/>
        </p:nvSpPr>
        <p:spPr>
          <a:xfrm>
            <a:off x="-44352" y="1847850"/>
            <a:ext cx="8902504" cy="1803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1077278" marR="40639" indent="-457200">
              <a:spcBef>
                <a:spcPts val="700"/>
              </a:spcBef>
              <a:buClr>
                <a:srgbClr val="396A01"/>
              </a:buClr>
              <a:buSzPct val="100000"/>
              <a:buFont typeface="Wingdings" pitchFamily="2" charset="2"/>
              <a:buChar char="v"/>
              <a:defRPr sz="3300" b="1">
                <a:solidFill>
                  <a:schemeClr val="accent1">
                    <a:satOff val="-4409"/>
                    <a:lumOff val="-10509"/>
                  </a:schemeClr>
                </a:solidFill>
                <a:uFill>
                  <a:solidFill>
                    <a:srgbClr val="945200"/>
                  </a:solidFill>
                </a:uFill>
              </a:defRPr>
            </a:pPr>
            <a:r>
              <a:rPr dirty="0"/>
              <a:t>Caterpillars </a:t>
            </a:r>
            <a:r>
              <a:rPr u="sng" dirty="0"/>
              <a:t>cause damage</a:t>
            </a:r>
            <a:r>
              <a:rPr dirty="0"/>
              <a:t> to host plants</a:t>
            </a:r>
          </a:p>
          <a:p>
            <a:pPr marL="1077278" marR="40639" indent="-457200">
              <a:spcBef>
                <a:spcPts val="700"/>
              </a:spcBef>
              <a:buClr>
                <a:srgbClr val="396A01"/>
              </a:buClr>
              <a:buSzPct val="100000"/>
              <a:buFont typeface="Wingdings" pitchFamily="2" charset="2"/>
              <a:buChar char="v"/>
              <a:defRPr sz="3300" b="1">
                <a:solidFill>
                  <a:schemeClr val="accent1">
                    <a:satOff val="-4409"/>
                    <a:lumOff val="-10509"/>
                  </a:schemeClr>
                </a:solidFill>
                <a:uFill>
                  <a:solidFill>
                    <a:srgbClr val="945200"/>
                  </a:solidFill>
                </a:uFill>
              </a:defRPr>
            </a:pPr>
            <a:r>
              <a:rPr dirty="0"/>
              <a:t>Be willing to put up with </a:t>
            </a:r>
            <a:r>
              <a:rPr u="sng" dirty="0"/>
              <a:t>holes in leaves</a:t>
            </a:r>
          </a:p>
          <a:p>
            <a:pPr marL="1077278" marR="40639" indent="-457200">
              <a:spcBef>
                <a:spcPts val="700"/>
              </a:spcBef>
              <a:buClr>
                <a:srgbClr val="396A01"/>
              </a:buClr>
              <a:buSzPct val="100000"/>
              <a:buFont typeface="Wingdings" pitchFamily="2" charset="2"/>
              <a:buChar char="v"/>
              <a:defRPr sz="3300" b="1">
                <a:solidFill>
                  <a:schemeClr val="accent1">
                    <a:satOff val="-4409"/>
                    <a:lumOff val="-10509"/>
                  </a:schemeClr>
                </a:solidFill>
                <a:uFill>
                  <a:solidFill>
                    <a:srgbClr val="945200"/>
                  </a:solidFill>
                </a:uFill>
              </a:defRPr>
            </a:pPr>
            <a:r>
              <a:rPr u="sng" dirty="0"/>
              <a:t>Plant may disappear</a:t>
            </a:r>
            <a:r>
              <a:rPr dirty="0"/>
              <a:t> for the season</a:t>
            </a:r>
          </a:p>
        </p:txBody>
      </p:sp>
      <p:sp>
        <p:nvSpPr>
          <p:cNvPr id="536" name="Larval Host Plants"/>
          <p:cNvSpPr txBox="1"/>
          <p:nvPr/>
        </p:nvSpPr>
        <p:spPr>
          <a:xfrm>
            <a:off x="2157117" y="442195"/>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pic>
        <p:nvPicPr>
          <p:cNvPr id="3" name="Picture 2">
            <a:extLst>
              <a:ext uri="{FF2B5EF4-FFF2-40B4-BE49-F238E27FC236}">
                <a16:creationId xmlns:a16="http://schemas.microsoft.com/office/drawing/2014/main" id="{C0635A90-F800-8F4E-A454-56AA099057C4}"/>
              </a:ext>
            </a:extLst>
          </p:cNvPr>
          <p:cNvPicPr>
            <a:picLocks noChangeAspect="1"/>
          </p:cNvPicPr>
          <p:nvPr/>
        </p:nvPicPr>
        <p:blipFill>
          <a:blip r:embed="rId5"/>
          <a:stretch>
            <a:fillRect/>
          </a:stretch>
        </p:blipFill>
        <p:spPr>
          <a:xfrm>
            <a:off x="889018" y="4022278"/>
            <a:ext cx="1930400" cy="1943100"/>
          </a:xfrm>
          <a:prstGeom prst="rect">
            <a:avLst/>
          </a:prstGeom>
        </p:spPr>
      </p:pic>
      <p:sp>
        <p:nvSpPr>
          <p:cNvPr id="2" name="Slide Number Placeholder 1">
            <a:extLst>
              <a:ext uri="{FF2B5EF4-FFF2-40B4-BE49-F238E27FC236}">
                <a16:creationId xmlns:a16="http://schemas.microsoft.com/office/drawing/2014/main" id="{87944053-AD99-504E-8369-2D3C7B475C2C}"/>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131785812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Caterpillars can be very picky.…"/>
          <p:cNvSpPr txBox="1"/>
          <p:nvPr/>
        </p:nvSpPr>
        <p:spPr>
          <a:xfrm>
            <a:off x="638666" y="5100515"/>
            <a:ext cx="7174234" cy="117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00"/>
              </a:spcBef>
              <a:defRPr sz="3400" b="1">
                <a:solidFill>
                  <a:srgbClr val="194687"/>
                </a:solidFill>
              </a:defRPr>
            </a:pPr>
            <a:r>
              <a:t>Caterpillars can be very picky.</a:t>
            </a:r>
          </a:p>
          <a:p>
            <a:pPr algn="ctr">
              <a:spcBef>
                <a:spcPts val="300"/>
              </a:spcBef>
              <a:defRPr sz="3400" b="1">
                <a:solidFill>
                  <a:srgbClr val="194687"/>
                </a:solidFill>
              </a:defRPr>
            </a:pPr>
            <a:r>
              <a:t>Some will only eat one species of plant.</a:t>
            </a:r>
          </a:p>
        </p:txBody>
      </p:sp>
      <p:pic>
        <p:nvPicPr>
          <p:cNvPr id="512" name="image29.jpeg" descr="image29.jpeg"/>
          <p:cNvPicPr>
            <a:picLocks noChangeAspect="1"/>
          </p:cNvPicPr>
          <p:nvPr/>
        </p:nvPicPr>
        <p:blipFill>
          <a:blip r:embed="rId3"/>
          <a:stretch>
            <a:fillRect/>
          </a:stretch>
        </p:blipFill>
        <p:spPr>
          <a:xfrm>
            <a:off x="3477938" y="2589201"/>
            <a:ext cx="1495690" cy="1994252"/>
          </a:xfrm>
          <a:prstGeom prst="rect">
            <a:avLst/>
          </a:prstGeom>
          <a:ln w="12700">
            <a:miter lim="400000"/>
          </a:ln>
        </p:spPr>
      </p:pic>
      <p:pic>
        <p:nvPicPr>
          <p:cNvPr id="513" name="image30.jpeg" descr="image30.jpeg"/>
          <p:cNvPicPr>
            <a:picLocks noChangeAspect="1"/>
          </p:cNvPicPr>
          <p:nvPr/>
        </p:nvPicPr>
        <p:blipFill>
          <a:blip r:embed="rId4"/>
          <a:stretch>
            <a:fillRect/>
          </a:stretch>
        </p:blipFill>
        <p:spPr>
          <a:xfrm>
            <a:off x="5436551" y="2508347"/>
            <a:ext cx="2476680" cy="2155960"/>
          </a:xfrm>
          <a:prstGeom prst="rect">
            <a:avLst/>
          </a:prstGeom>
          <a:ln w="12700">
            <a:miter lim="400000"/>
          </a:ln>
        </p:spPr>
      </p:pic>
      <p:pic>
        <p:nvPicPr>
          <p:cNvPr id="514" name="Aristolochia_californica_image9.jpg" descr="Aristolochia_californica_image9.jpg"/>
          <p:cNvPicPr>
            <a:picLocks noChangeAspect="1"/>
          </p:cNvPicPr>
          <p:nvPr/>
        </p:nvPicPr>
        <p:blipFill>
          <a:blip r:embed="rId5"/>
          <a:stretch>
            <a:fillRect/>
          </a:stretch>
        </p:blipFill>
        <p:spPr>
          <a:xfrm>
            <a:off x="339368" y="2508347"/>
            <a:ext cx="2874614" cy="2155960"/>
          </a:xfrm>
          <a:prstGeom prst="rect">
            <a:avLst/>
          </a:prstGeom>
          <a:ln w="12700">
            <a:miter lim="400000"/>
          </a:ln>
        </p:spPr>
      </p:pic>
      <p:sp>
        <p:nvSpPr>
          <p:cNvPr id="515" name="Larval Host Plants"/>
          <p:cNvSpPr txBox="1"/>
          <p:nvPr/>
        </p:nvSpPr>
        <p:spPr>
          <a:xfrm>
            <a:off x="1274365" y="299489"/>
            <a:ext cx="6595270"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7100" u="sng">
                <a:solidFill>
                  <a:srgbClr val="006288"/>
                </a:solidFill>
              </a:defRPr>
            </a:lvl1pPr>
          </a:lstStyle>
          <a:p>
            <a:r>
              <a:t>Larval Host Plants</a:t>
            </a:r>
          </a:p>
        </p:txBody>
      </p:sp>
      <p:sp>
        <p:nvSpPr>
          <p:cNvPr id="516" name="Dutchman’s Pipevine…"/>
          <p:cNvSpPr txBox="1"/>
          <p:nvPr/>
        </p:nvSpPr>
        <p:spPr>
          <a:xfrm>
            <a:off x="1028830" y="4227852"/>
            <a:ext cx="1495690" cy="3556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200"/>
            </a:pPr>
            <a:r>
              <a:t>Dutchman’s Pipevine</a:t>
            </a:r>
          </a:p>
          <a:p>
            <a:pPr algn="ctr">
              <a:defRPr sz="1200"/>
            </a:pPr>
            <a:r>
              <a:t>Aristolochia californica </a:t>
            </a:r>
          </a:p>
        </p:txBody>
      </p:sp>
      <p:sp>
        <p:nvSpPr>
          <p:cNvPr id="517" name="Larval Food = Plant"/>
          <p:cNvSpPr txBox="1"/>
          <p:nvPr/>
        </p:nvSpPr>
        <p:spPr>
          <a:xfrm>
            <a:off x="615285" y="1812862"/>
            <a:ext cx="3457826"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rPr dirty="0"/>
              <a:t>Larval Food = Plant </a:t>
            </a:r>
          </a:p>
        </p:txBody>
      </p:sp>
      <p:sp>
        <p:nvSpPr>
          <p:cNvPr id="518" name="Adult Food = Nectar"/>
          <p:cNvSpPr txBox="1"/>
          <p:nvPr/>
        </p:nvSpPr>
        <p:spPr>
          <a:xfrm>
            <a:off x="4714130" y="1812862"/>
            <a:ext cx="3626101"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t>Adult Food = Nectar </a:t>
            </a:r>
          </a:p>
        </p:txBody>
      </p:sp>
      <p:sp>
        <p:nvSpPr>
          <p:cNvPr id="519" name="Dutchman’s Pipevine…"/>
          <p:cNvSpPr txBox="1"/>
          <p:nvPr/>
        </p:nvSpPr>
        <p:spPr>
          <a:xfrm>
            <a:off x="5927046" y="4316752"/>
            <a:ext cx="1495690" cy="1778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lvl1pPr>
          </a:lstStyle>
          <a:p>
            <a:r>
              <a:t>Pipevine Swallowtail</a:t>
            </a:r>
          </a:p>
        </p:txBody>
      </p:sp>
      <p:sp>
        <p:nvSpPr>
          <p:cNvPr id="2" name="Slide Number Placeholder 1">
            <a:extLst>
              <a:ext uri="{FF2B5EF4-FFF2-40B4-BE49-F238E27FC236}">
                <a16:creationId xmlns:a16="http://schemas.microsoft.com/office/drawing/2014/main" id="{9D5EC886-45E9-C546-A502-8E3D6950FAFF}"/>
              </a:ext>
            </a:extLst>
          </p:cNvPr>
          <p:cNvSpPr>
            <a:spLocks noGrp="1"/>
          </p:cNvSpPr>
          <p:nvPr>
            <p:ph type="sldNum" sz="quarter" idx="2"/>
          </p:nvPr>
        </p:nvSpPr>
        <p:spPr/>
        <p:txBody>
          <a:bodyPr/>
          <a:lstStyle/>
          <a:p>
            <a:fld id="{86CB4B4D-7CA3-9044-876B-883B54F8677D}" type="slidenum">
              <a:rPr lang="en-US" smtClean="0"/>
              <a:t>18</a:t>
            </a:fld>
            <a:endParaRPr lang="en-US"/>
          </a:p>
        </p:txBody>
      </p:sp>
    </p:spTree>
    <p:extLst>
      <p:ext uri="{BB962C8B-B14F-4D97-AF65-F5344CB8AC3E}">
        <p14:creationId xmlns:p14="http://schemas.microsoft.com/office/powerpoint/2010/main" val="27331196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437DF89-6BD6-BA43-97E3-D9B7F57D6255}"/>
              </a:ext>
            </a:extLst>
          </p:cNvPr>
          <p:cNvSpPr txBox="1">
            <a:spLocks noGrp="1"/>
          </p:cNvSpPr>
          <p:nvPr>
            <p:ph type="body" sz="quarter" idx="1"/>
          </p:nvPr>
        </p:nvSpPr>
        <p:spPr>
          <a:xfrm>
            <a:off x="366904" y="2363389"/>
            <a:ext cx="5803901" cy="1841502"/>
          </a:xfrm>
          <a:prstGeom prst="rect">
            <a:avLst/>
          </a:prstGeom>
        </p:spPr>
        <p:txBody>
          <a:bodyPr lIns="50800" tIns="50800" rIns="50800" bIns="50800"/>
          <a:lstStyle/>
          <a:p>
            <a:pPr marL="298322" indent="-298322" defTabSz="795527">
              <a:spcBef>
                <a:spcPts val="600"/>
              </a:spcBef>
              <a:defRPr sz="2784" b="1"/>
            </a:pPr>
            <a:r>
              <a:rPr dirty="0"/>
              <a:t>After a 40 year absence, this non-native returned to the Sacramento area in 2009. Its host plant is the passion vine (</a:t>
            </a:r>
            <a:r>
              <a:rPr i="1" dirty="0" err="1"/>
              <a:t>Passiflora</a:t>
            </a:r>
            <a:r>
              <a:rPr i="1" dirty="0"/>
              <a:t> ssp.</a:t>
            </a:r>
            <a:r>
              <a:rPr dirty="0"/>
              <a:t>)</a:t>
            </a:r>
          </a:p>
        </p:txBody>
      </p:sp>
      <p:pic>
        <p:nvPicPr>
          <p:cNvPr id="5" name="passiflora_vincenza.jpg" descr="passiflora_vincenza.jpg">
            <a:extLst>
              <a:ext uri="{FF2B5EF4-FFF2-40B4-BE49-F238E27FC236}">
                <a16:creationId xmlns:a16="http://schemas.microsoft.com/office/drawing/2014/main" id="{CF9077DB-32F5-DF4C-A3B0-6A7586D9ED9E}"/>
              </a:ext>
            </a:extLst>
          </p:cNvPr>
          <p:cNvPicPr>
            <a:picLocks noChangeAspect="1"/>
          </p:cNvPicPr>
          <p:nvPr/>
        </p:nvPicPr>
        <p:blipFill>
          <a:blip r:embed="rId2"/>
          <a:stretch>
            <a:fillRect/>
          </a:stretch>
        </p:blipFill>
        <p:spPr>
          <a:xfrm>
            <a:off x="6315695" y="2400300"/>
            <a:ext cx="1968502" cy="2058723"/>
          </a:xfrm>
          <a:prstGeom prst="rect">
            <a:avLst/>
          </a:prstGeom>
          <a:ln w="12700">
            <a:miter lim="400000"/>
          </a:ln>
        </p:spPr>
      </p:pic>
      <p:pic>
        <p:nvPicPr>
          <p:cNvPr id="6" name="Agrualis_vanillae_catMurdoch.jpg" descr="Agrualis_vanillae_catMurdoch.jpg">
            <a:extLst>
              <a:ext uri="{FF2B5EF4-FFF2-40B4-BE49-F238E27FC236}">
                <a16:creationId xmlns:a16="http://schemas.microsoft.com/office/drawing/2014/main" id="{A6F3C66B-23B9-0B43-94A2-1360B857AE08}"/>
              </a:ext>
            </a:extLst>
          </p:cNvPr>
          <p:cNvPicPr>
            <a:picLocks noChangeAspect="1"/>
          </p:cNvPicPr>
          <p:nvPr/>
        </p:nvPicPr>
        <p:blipFill>
          <a:blip r:embed="rId3"/>
          <a:stretch>
            <a:fillRect/>
          </a:stretch>
        </p:blipFill>
        <p:spPr>
          <a:xfrm>
            <a:off x="3798622" y="4711700"/>
            <a:ext cx="1181101" cy="1619796"/>
          </a:xfrm>
          <a:prstGeom prst="rect">
            <a:avLst/>
          </a:prstGeom>
          <a:ln w="12700">
            <a:miter lim="400000"/>
          </a:ln>
        </p:spPr>
      </p:pic>
      <p:pic>
        <p:nvPicPr>
          <p:cNvPr id="7" name="gulf_fritillary04.jpg" descr="gulf_fritillary04.jpg">
            <a:extLst>
              <a:ext uri="{FF2B5EF4-FFF2-40B4-BE49-F238E27FC236}">
                <a16:creationId xmlns:a16="http://schemas.microsoft.com/office/drawing/2014/main" id="{75C71AA6-869B-134C-B298-6FFADCFF5559}"/>
              </a:ext>
            </a:extLst>
          </p:cNvPr>
          <p:cNvPicPr>
            <a:picLocks noChangeAspect="1"/>
          </p:cNvPicPr>
          <p:nvPr/>
        </p:nvPicPr>
        <p:blipFill>
          <a:blip r:embed="rId4"/>
          <a:stretch>
            <a:fillRect/>
          </a:stretch>
        </p:blipFill>
        <p:spPr>
          <a:xfrm>
            <a:off x="5283200" y="4762500"/>
            <a:ext cx="2540000" cy="1524000"/>
          </a:xfrm>
          <a:prstGeom prst="rect">
            <a:avLst/>
          </a:prstGeom>
          <a:ln w="12700">
            <a:miter lim="400000"/>
          </a:ln>
        </p:spPr>
      </p:pic>
      <p:pic>
        <p:nvPicPr>
          <p:cNvPr id="8" name="droppedImage.tiff" descr="droppedImage.tiff">
            <a:extLst>
              <a:ext uri="{FF2B5EF4-FFF2-40B4-BE49-F238E27FC236}">
                <a16:creationId xmlns:a16="http://schemas.microsoft.com/office/drawing/2014/main" id="{C393B1B8-507A-9E4F-B96B-D8EF14DAE137}"/>
              </a:ext>
            </a:extLst>
          </p:cNvPr>
          <p:cNvPicPr>
            <a:picLocks noChangeAspect="1"/>
          </p:cNvPicPr>
          <p:nvPr/>
        </p:nvPicPr>
        <p:blipFill>
          <a:blip r:embed="rId5"/>
          <a:stretch>
            <a:fillRect/>
          </a:stretch>
        </p:blipFill>
        <p:spPr>
          <a:xfrm>
            <a:off x="368300" y="4471456"/>
            <a:ext cx="2819400" cy="2100284"/>
          </a:xfrm>
          <a:prstGeom prst="rect">
            <a:avLst/>
          </a:prstGeom>
          <a:ln w="12700">
            <a:miter lim="400000"/>
          </a:ln>
        </p:spPr>
      </p:pic>
      <p:sp>
        <p:nvSpPr>
          <p:cNvPr id="9" name="Photos by Kathy Keatley Garvey">
            <a:extLst>
              <a:ext uri="{FF2B5EF4-FFF2-40B4-BE49-F238E27FC236}">
                <a16:creationId xmlns:a16="http://schemas.microsoft.com/office/drawing/2014/main" id="{AC3D3642-4B94-6441-A34C-DAADB3BFA8BB}"/>
              </a:ext>
            </a:extLst>
          </p:cNvPr>
          <p:cNvSpPr txBox="1"/>
          <p:nvPr/>
        </p:nvSpPr>
        <p:spPr>
          <a:xfrm>
            <a:off x="4470400" y="6388100"/>
            <a:ext cx="2768600" cy="298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1400">
                <a:uFill>
                  <a:solidFill>
                    <a:srgbClr val="945200"/>
                  </a:solidFill>
                </a:uFill>
                <a:latin typeface="Arial"/>
                <a:ea typeface="Arial"/>
                <a:cs typeface="Arial"/>
                <a:sym typeface="Arial"/>
              </a:defRPr>
            </a:lvl1pPr>
          </a:lstStyle>
          <a:p>
            <a:r>
              <a:t>Photos by Kathy Keatley Garvey</a:t>
            </a:r>
          </a:p>
        </p:txBody>
      </p:sp>
      <p:sp>
        <p:nvSpPr>
          <p:cNvPr id="10" name="Larval Host Plants…">
            <a:extLst>
              <a:ext uri="{FF2B5EF4-FFF2-40B4-BE49-F238E27FC236}">
                <a16:creationId xmlns:a16="http://schemas.microsoft.com/office/drawing/2014/main" id="{B0A49196-ED76-744D-AA31-CCD00E8875A0}"/>
              </a:ext>
            </a:extLst>
          </p:cNvPr>
          <p:cNvSpPr txBox="1"/>
          <p:nvPr/>
        </p:nvSpPr>
        <p:spPr>
          <a:xfrm>
            <a:off x="685800" y="1499922"/>
            <a:ext cx="7772400" cy="596901"/>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0639" algn="ctr">
              <a:spcBef>
                <a:spcPts val="700"/>
              </a:spcBef>
              <a:defRPr sz="3200" b="1">
                <a:solidFill>
                  <a:schemeClr val="accent1">
                    <a:satOff val="-4409"/>
                    <a:lumOff val="-10509"/>
                  </a:schemeClr>
                </a:solidFill>
                <a:uFill>
                  <a:solidFill>
                    <a:srgbClr val="945200"/>
                  </a:solidFill>
                </a:uFill>
              </a:defRPr>
            </a:lvl1pPr>
          </a:lstStyle>
          <a:p>
            <a:r>
              <a:t>The Gulf Fritillary butterfly is back! </a:t>
            </a:r>
          </a:p>
        </p:txBody>
      </p:sp>
      <p:sp>
        <p:nvSpPr>
          <p:cNvPr id="11" name="Larval Host Plants">
            <a:extLst>
              <a:ext uri="{FF2B5EF4-FFF2-40B4-BE49-F238E27FC236}">
                <a16:creationId xmlns:a16="http://schemas.microsoft.com/office/drawing/2014/main" id="{F516A9C0-D43B-BB4D-8877-60F8A46F4021}"/>
              </a:ext>
            </a:extLst>
          </p:cNvPr>
          <p:cNvSpPr txBox="1"/>
          <p:nvPr/>
        </p:nvSpPr>
        <p:spPr>
          <a:xfrm>
            <a:off x="2157117" y="330305"/>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t>Larval Host Plants</a:t>
            </a:r>
          </a:p>
        </p:txBody>
      </p:sp>
    </p:spTree>
    <p:extLst>
      <p:ext uri="{BB962C8B-B14F-4D97-AF65-F5344CB8AC3E}">
        <p14:creationId xmlns:p14="http://schemas.microsoft.com/office/powerpoint/2010/main" val="31356229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9BCFD89-E0E8-8F48-A0FD-2E106E55F174}"/>
              </a:ext>
            </a:extLst>
          </p:cNvPr>
          <p:cNvSpPr txBox="1">
            <a:spLocks/>
          </p:cNvSpPr>
          <p:nvPr/>
        </p:nvSpPr>
        <p:spPr>
          <a:xfrm>
            <a:off x="457200" y="459983"/>
            <a:ext cx="8229600" cy="11430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r>
              <a:rPr lang="en-US" b="1"/>
              <a:t>Do You Know This Butterfly?</a:t>
            </a:r>
            <a:endParaRPr lang="en-US" b="1" dirty="0"/>
          </a:p>
        </p:txBody>
      </p:sp>
      <p:pic>
        <p:nvPicPr>
          <p:cNvPr id="5" name="Picture Placeholder 6" descr="Picture Placeholder 6">
            <a:extLst>
              <a:ext uri="{FF2B5EF4-FFF2-40B4-BE49-F238E27FC236}">
                <a16:creationId xmlns:a16="http://schemas.microsoft.com/office/drawing/2014/main" id="{6F29C881-C0EA-8244-B617-038FC9C3CB91}"/>
              </a:ext>
            </a:extLst>
          </p:cNvPr>
          <p:cNvPicPr>
            <a:picLocks noChangeAspect="1"/>
          </p:cNvPicPr>
          <p:nvPr/>
        </p:nvPicPr>
        <p:blipFill>
          <a:blip r:embed="rId2"/>
          <a:srcRect l="10669" r="10669"/>
          <a:stretch>
            <a:fillRect/>
          </a:stretch>
        </p:blipFill>
        <p:spPr>
          <a:xfrm>
            <a:off x="3271044" y="2869003"/>
            <a:ext cx="2601912" cy="238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6" name="California State Insect">
            <a:extLst>
              <a:ext uri="{FF2B5EF4-FFF2-40B4-BE49-F238E27FC236}">
                <a16:creationId xmlns:a16="http://schemas.microsoft.com/office/drawing/2014/main" id="{CDDDCDD4-6770-6943-A9B2-37A07034D9C0}"/>
              </a:ext>
            </a:extLst>
          </p:cNvPr>
          <p:cNvSpPr txBox="1"/>
          <p:nvPr/>
        </p:nvSpPr>
        <p:spPr>
          <a:xfrm>
            <a:off x="3036441" y="1913356"/>
            <a:ext cx="3328294" cy="459929"/>
          </a:xfrm>
          <a:prstGeom prst="rect">
            <a:avLst/>
          </a:prstGeom>
          <a:solidFill>
            <a:schemeClr val="accent3">
              <a:lumOff val="24803"/>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400" b="1">
                <a:solidFill>
                  <a:schemeClr val="accent1">
                    <a:satOff val="-4409"/>
                    <a:lumOff val="-10509"/>
                  </a:schemeClr>
                </a:solidFill>
                <a:uFill>
                  <a:solidFill>
                    <a:srgbClr val="945200"/>
                  </a:solidFill>
                </a:uFill>
                <a:latin typeface="Arial"/>
                <a:ea typeface="Arial"/>
                <a:cs typeface="Arial"/>
                <a:sym typeface="Arial"/>
              </a:defRPr>
            </a:lvl1pPr>
          </a:lstStyle>
          <a:p>
            <a:r>
              <a:rPr dirty="0"/>
              <a:t>California State Insect</a:t>
            </a:r>
          </a:p>
        </p:txBody>
      </p:sp>
    </p:spTree>
    <p:extLst>
      <p:ext uri="{BB962C8B-B14F-4D97-AF65-F5344CB8AC3E}">
        <p14:creationId xmlns:p14="http://schemas.microsoft.com/office/powerpoint/2010/main" val="126166100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114483-D12A-ED40-A108-3FFE84FFAF62}"/>
              </a:ext>
            </a:extLst>
          </p:cNvPr>
          <p:cNvSpPr txBox="1">
            <a:spLocks noGrp="1"/>
          </p:cNvSpPr>
          <p:nvPr>
            <p:ph type="body" idx="1"/>
          </p:nvPr>
        </p:nvSpPr>
        <p:spPr>
          <a:xfrm>
            <a:off x="330200" y="1727200"/>
            <a:ext cx="8521700" cy="4724400"/>
          </a:xfrm>
          <a:prstGeom prst="rect">
            <a:avLst/>
          </a:prstGeom>
        </p:spPr>
        <p:txBody>
          <a:bodyPr lIns="50800" tIns="50800" rIns="50800" bIns="50800"/>
          <a:lstStyle/>
          <a:p>
            <a:pPr marL="0" marR="40639" indent="0" algn="ctr">
              <a:buClr>
                <a:srgbClr val="396A01"/>
              </a:buClr>
              <a:buFont typeface="Arial"/>
              <a:defRPr b="1">
                <a:solidFill>
                  <a:srgbClr val="945200"/>
                </a:solidFill>
                <a:uFill>
                  <a:solidFill>
                    <a:srgbClr val="945200"/>
                  </a:solidFill>
                </a:uFill>
                <a:latin typeface="Arial"/>
                <a:ea typeface="Arial"/>
                <a:cs typeface="Arial"/>
                <a:sym typeface="Arial"/>
              </a:defRPr>
            </a:pPr>
            <a:r>
              <a:t>Monarch “cats” will eat only milkweed,</a:t>
            </a:r>
          </a:p>
          <a:p>
            <a:pPr marL="0" marR="40639" indent="0" algn="ctr">
              <a:buClr>
                <a:srgbClr val="396A01"/>
              </a:buClr>
              <a:buFont typeface="Arial"/>
              <a:defRPr b="1">
                <a:solidFill>
                  <a:srgbClr val="945200"/>
                </a:solidFill>
                <a:uFill>
                  <a:solidFill>
                    <a:srgbClr val="945200"/>
                  </a:solidFill>
                </a:uFill>
                <a:latin typeface="Arial"/>
                <a:ea typeface="Arial"/>
                <a:cs typeface="Arial"/>
                <a:sym typeface="Arial"/>
              </a:defRPr>
            </a:pPr>
            <a:r>
              <a:t>but there are lots of kinds of milkweed.</a:t>
            </a:r>
          </a:p>
        </p:txBody>
      </p:sp>
      <p:pic>
        <p:nvPicPr>
          <p:cNvPr id="3" name="Unknown-1.jpg" descr="Unknown-1.jpg">
            <a:extLst>
              <a:ext uri="{FF2B5EF4-FFF2-40B4-BE49-F238E27FC236}">
                <a16:creationId xmlns:a16="http://schemas.microsoft.com/office/drawing/2014/main" id="{E3A2AD76-7885-184C-8D34-83418519797B}"/>
              </a:ext>
            </a:extLst>
          </p:cNvPr>
          <p:cNvPicPr>
            <a:picLocks noChangeAspect="1"/>
          </p:cNvPicPr>
          <p:nvPr/>
        </p:nvPicPr>
        <p:blipFill>
          <a:blip r:embed="rId2"/>
          <a:stretch>
            <a:fillRect/>
          </a:stretch>
        </p:blipFill>
        <p:spPr>
          <a:xfrm>
            <a:off x="520700" y="3149600"/>
            <a:ext cx="3556000" cy="2663569"/>
          </a:xfrm>
          <a:prstGeom prst="rect">
            <a:avLst/>
          </a:prstGeom>
          <a:ln w="12700">
            <a:miter lim="400000"/>
          </a:ln>
        </p:spPr>
      </p:pic>
      <p:sp>
        <p:nvSpPr>
          <p:cNvPr id="4" name="Narrow Leaf Milkweed…">
            <a:extLst>
              <a:ext uri="{FF2B5EF4-FFF2-40B4-BE49-F238E27FC236}">
                <a16:creationId xmlns:a16="http://schemas.microsoft.com/office/drawing/2014/main" id="{E5F3D3B7-8C85-7347-8757-0468EB543813}"/>
              </a:ext>
            </a:extLst>
          </p:cNvPr>
          <p:cNvSpPr txBox="1"/>
          <p:nvPr/>
        </p:nvSpPr>
        <p:spPr>
          <a:xfrm>
            <a:off x="825500" y="5956300"/>
            <a:ext cx="2619422" cy="627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defRPr b="1">
                <a:solidFill>
                  <a:srgbClr val="945200"/>
                </a:solidFill>
                <a:uFill>
                  <a:solidFill>
                    <a:srgbClr val="945200"/>
                  </a:solidFill>
                </a:uFill>
                <a:latin typeface="Arial"/>
                <a:ea typeface="Arial"/>
                <a:cs typeface="Arial"/>
                <a:sym typeface="Arial"/>
              </a:defRPr>
            </a:pPr>
            <a:r>
              <a:t>Narrow Leaf Milkweed</a:t>
            </a:r>
          </a:p>
          <a:p>
            <a:pPr marR="40639" indent="40639">
              <a:defRPr b="1" i="1">
                <a:solidFill>
                  <a:srgbClr val="945200"/>
                </a:solidFill>
                <a:uFill>
                  <a:solidFill>
                    <a:srgbClr val="945200"/>
                  </a:solidFill>
                </a:uFill>
                <a:latin typeface="Arial"/>
                <a:ea typeface="Arial"/>
                <a:cs typeface="Arial"/>
                <a:sym typeface="Arial"/>
              </a:defRPr>
            </a:pPr>
            <a:r>
              <a:t>Asclepias fascicularis</a:t>
            </a:r>
          </a:p>
        </p:txBody>
      </p:sp>
      <p:pic>
        <p:nvPicPr>
          <p:cNvPr id="5" name="ID_Wilcox01.jpg" descr="ID_Wilcox01.jpg">
            <a:extLst>
              <a:ext uri="{FF2B5EF4-FFF2-40B4-BE49-F238E27FC236}">
                <a16:creationId xmlns:a16="http://schemas.microsoft.com/office/drawing/2014/main" id="{9EA91672-DA64-3B49-BB09-0A47B90D29AD}"/>
              </a:ext>
            </a:extLst>
          </p:cNvPr>
          <p:cNvPicPr>
            <a:picLocks noChangeAspect="1"/>
          </p:cNvPicPr>
          <p:nvPr/>
        </p:nvPicPr>
        <p:blipFill>
          <a:blip r:embed="rId3"/>
          <a:stretch>
            <a:fillRect/>
          </a:stretch>
        </p:blipFill>
        <p:spPr>
          <a:xfrm>
            <a:off x="4171153" y="4218298"/>
            <a:ext cx="2717802" cy="1834516"/>
          </a:xfrm>
          <a:prstGeom prst="rect">
            <a:avLst/>
          </a:prstGeom>
          <a:ln w="12700">
            <a:miter lim="400000"/>
          </a:ln>
        </p:spPr>
      </p:pic>
      <p:pic>
        <p:nvPicPr>
          <p:cNvPr id="6" name="images.jpg" descr="images.jpg">
            <a:extLst>
              <a:ext uri="{FF2B5EF4-FFF2-40B4-BE49-F238E27FC236}">
                <a16:creationId xmlns:a16="http://schemas.microsoft.com/office/drawing/2014/main" id="{9D12A436-3684-7647-8027-28EC57B92742}"/>
              </a:ext>
            </a:extLst>
          </p:cNvPr>
          <p:cNvPicPr>
            <a:picLocks noChangeAspect="1"/>
          </p:cNvPicPr>
          <p:nvPr/>
        </p:nvPicPr>
        <p:blipFill>
          <a:blip r:embed="rId4"/>
          <a:stretch>
            <a:fillRect/>
          </a:stretch>
        </p:blipFill>
        <p:spPr>
          <a:xfrm>
            <a:off x="6300078" y="3033823"/>
            <a:ext cx="2671860" cy="1778001"/>
          </a:xfrm>
          <a:prstGeom prst="rect">
            <a:avLst/>
          </a:prstGeom>
          <a:ln w="12700">
            <a:miter lim="400000"/>
          </a:ln>
        </p:spPr>
      </p:pic>
      <p:sp>
        <p:nvSpPr>
          <p:cNvPr id="7" name="Larval Host Plants">
            <a:extLst>
              <a:ext uri="{FF2B5EF4-FFF2-40B4-BE49-F238E27FC236}">
                <a16:creationId xmlns:a16="http://schemas.microsoft.com/office/drawing/2014/main" id="{39851B7F-62E1-5845-B7DC-19BE1C063094}"/>
              </a:ext>
            </a:extLst>
          </p:cNvPr>
          <p:cNvSpPr txBox="1"/>
          <p:nvPr/>
        </p:nvSpPr>
        <p:spPr>
          <a:xfrm>
            <a:off x="2157117" y="330305"/>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Tree>
    <p:extLst>
      <p:ext uri="{BB962C8B-B14F-4D97-AF65-F5344CB8AC3E}">
        <p14:creationId xmlns:p14="http://schemas.microsoft.com/office/powerpoint/2010/main" val="2148492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6FC0A-808D-3A4A-A177-818DAF6CF5DB}"/>
              </a:ext>
            </a:extLst>
          </p:cNvPr>
          <p:cNvSpPr txBox="1">
            <a:spLocks noGrp="1"/>
          </p:cNvSpPr>
          <p:nvPr>
            <p:ph type="body" sz="quarter" idx="1"/>
          </p:nvPr>
        </p:nvSpPr>
        <p:spPr>
          <a:xfrm>
            <a:off x="1446618" y="1420547"/>
            <a:ext cx="6167469" cy="711201"/>
          </a:xfrm>
          <a:prstGeom prst="rect">
            <a:avLst/>
          </a:prstGeom>
        </p:spPr>
        <p:txBody>
          <a:bodyPr lIns="50800" tIns="50800" rIns="50800" bIns="50800"/>
          <a:lstStyle>
            <a:lvl1pPr>
              <a:defRPr b="1"/>
            </a:lvl1pPr>
          </a:lstStyle>
          <a:p>
            <a:r>
              <a:rPr dirty="0"/>
              <a:t>Milkweeds native to Placer County:</a:t>
            </a:r>
          </a:p>
        </p:txBody>
      </p:sp>
      <p:pic>
        <p:nvPicPr>
          <p:cNvPr id="3" name="Unknown-1.jpg" descr="Unknown-1.jpg">
            <a:extLst>
              <a:ext uri="{FF2B5EF4-FFF2-40B4-BE49-F238E27FC236}">
                <a16:creationId xmlns:a16="http://schemas.microsoft.com/office/drawing/2014/main" id="{394BB1D9-52D9-4940-A510-C89D2860DD83}"/>
              </a:ext>
            </a:extLst>
          </p:cNvPr>
          <p:cNvPicPr>
            <a:picLocks noChangeAspect="1"/>
          </p:cNvPicPr>
          <p:nvPr/>
        </p:nvPicPr>
        <p:blipFill>
          <a:blip r:embed="rId2"/>
          <a:stretch>
            <a:fillRect/>
          </a:stretch>
        </p:blipFill>
        <p:spPr>
          <a:xfrm>
            <a:off x="3158339" y="2355850"/>
            <a:ext cx="2744028" cy="2055372"/>
          </a:xfrm>
          <a:prstGeom prst="rect">
            <a:avLst/>
          </a:prstGeom>
          <a:ln w="12700">
            <a:miter lim="400000"/>
          </a:ln>
        </p:spPr>
      </p:pic>
      <p:pic>
        <p:nvPicPr>
          <p:cNvPr id="4" name="images-1.jpg" descr="images-1.jpg">
            <a:extLst>
              <a:ext uri="{FF2B5EF4-FFF2-40B4-BE49-F238E27FC236}">
                <a16:creationId xmlns:a16="http://schemas.microsoft.com/office/drawing/2014/main" id="{4E197B55-0765-F64C-A2A4-9F5F1C77F610}"/>
              </a:ext>
            </a:extLst>
          </p:cNvPr>
          <p:cNvPicPr>
            <a:picLocks noChangeAspect="1"/>
          </p:cNvPicPr>
          <p:nvPr/>
        </p:nvPicPr>
        <p:blipFill>
          <a:blip r:embed="rId3"/>
          <a:stretch>
            <a:fillRect/>
          </a:stretch>
        </p:blipFill>
        <p:spPr>
          <a:xfrm>
            <a:off x="281782" y="3721100"/>
            <a:ext cx="2744028" cy="2055372"/>
          </a:xfrm>
          <a:prstGeom prst="rect">
            <a:avLst/>
          </a:prstGeom>
          <a:ln w="12700">
            <a:miter lim="400000"/>
          </a:ln>
        </p:spPr>
      </p:pic>
      <p:pic>
        <p:nvPicPr>
          <p:cNvPr id="5" name="images-2.jpg" descr="images-2.jpg">
            <a:extLst>
              <a:ext uri="{FF2B5EF4-FFF2-40B4-BE49-F238E27FC236}">
                <a16:creationId xmlns:a16="http://schemas.microsoft.com/office/drawing/2014/main" id="{2913BD9D-0F8F-CE4F-90AC-32C03D6380F0}"/>
              </a:ext>
            </a:extLst>
          </p:cNvPr>
          <p:cNvPicPr>
            <a:picLocks noChangeAspect="1"/>
          </p:cNvPicPr>
          <p:nvPr/>
        </p:nvPicPr>
        <p:blipFill>
          <a:blip r:embed="rId4"/>
          <a:stretch>
            <a:fillRect/>
          </a:stretch>
        </p:blipFill>
        <p:spPr>
          <a:xfrm>
            <a:off x="6159500" y="3619500"/>
            <a:ext cx="2619424" cy="1972154"/>
          </a:xfrm>
          <a:prstGeom prst="rect">
            <a:avLst/>
          </a:prstGeom>
          <a:ln w="12700">
            <a:miter lim="400000"/>
          </a:ln>
        </p:spPr>
      </p:pic>
      <p:sp>
        <p:nvSpPr>
          <p:cNvPr id="6" name="Narrowleaf Milkweed…">
            <a:extLst>
              <a:ext uri="{FF2B5EF4-FFF2-40B4-BE49-F238E27FC236}">
                <a16:creationId xmlns:a16="http://schemas.microsoft.com/office/drawing/2014/main" id="{708999A0-44EA-2D4C-ADAC-FC5BBEA26DDC}"/>
              </a:ext>
            </a:extLst>
          </p:cNvPr>
          <p:cNvSpPr txBox="1"/>
          <p:nvPr/>
        </p:nvSpPr>
        <p:spPr>
          <a:xfrm>
            <a:off x="3303538" y="4419600"/>
            <a:ext cx="2578234" cy="10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lgn="ctr">
              <a:defRPr sz="2000" b="1">
                <a:solidFill>
                  <a:schemeClr val="accent1">
                    <a:satOff val="-4409"/>
                    <a:lumOff val="-10509"/>
                  </a:schemeClr>
                </a:solidFill>
                <a:uFill>
                  <a:solidFill>
                    <a:srgbClr val="945200"/>
                  </a:solidFill>
                </a:uFill>
              </a:defRPr>
            </a:pPr>
            <a:r>
              <a:t>Narrowleaf Milkweed</a:t>
            </a:r>
          </a:p>
          <a:p>
            <a:pPr marR="40639" indent="40639" algn="ctr">
              <a:defRPr sz="2000" b="1">
                <a:solidFill>
                  <a:schemeClr val="accent1">
                    <a:satOff val="-4409"/>
                    <a:lumOff val="-10509"/>
                  </a:schemeClr>
                </a:solidFill>
                <a:uFill>
                  <a:solidFill>
                    <a:srgbClr val="945200"/>
                  </a:solidFill>
                </a:uFill>
              </a:defRPr>
            </a:pPr>
            <a:r>
              <a:t>aka: Mexican Whorled</a:t>
            </a:r>
          </a:p>
          <a:p>
            <a:pPr marR="40639" indent="40639" algn="ctr">
              <a:defRPr sz="2000" b="1" i="1">
                <a:solidFill>
                  <a:schemeClr val="accent1">
                    <a:satOff val="-4409"/>
                    <a:lumOff val="-10509"/>
                  </a:schemeClr>
                </a:solidFill>
                <a:uFill>
                  <a:solidFill>
                    <a:srgbClr val="945200"/>
                  </a:solidFill>
                </a:uFill>
              </a:defRPr>
            </a:pPr>
            <a:r>
              <a:t>Asclepias fascicularis</a:t>
            </a:r>
          </a:p>
        </p:txBody>
      </p:sp>
      <p:sp>
        <p:nvSpPr>
          <p:cNvPr id="7" name="Showy Milkweed…">
            <a:extLst>
              <a:ext uri="{FF2B5EF4-FFF2-40B4-BE49-F238E27FC236}">
                <a16:creationId xmlns:a16="http://schemas.microsoft.com/office/drawing/2014/main" id="{D28FDCBD-C8BE-3F48-853D-8903A9E383C7}"/>
              </a:ext>
            </a:extLst>
          </p:cNvPr>
          <p:cNvSpPr txBox="1"/>
          <p:nvPr/>
        </p:nvSpPr>
        <p:spPr>
          <a:xfrm>
            <a:off x="408360" y="5956300"/>
            <a:ext cx="2082636" cy="711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lgn="ctr">
              <a:defRPr sz="2000" b="1">
                <a:solidFill>
                  <a:schemeClr val="accent1">
                    <a:satOff val="-4409"/>
                    <a:lumOff val="-10509"/>
                  </a:schemeClr>
                </a:solidFill>
                <a:uFill>
                  <a:solidFill>
                    <a:srgbClr val="945200"/>
                  </a:solidFill>
                </a:uFill>
              </a:defRPr>
            </a:pPr>
            <a:r>
              <a:t>Showy Milkweed</a:t>
            </a:r>
          </a:p>
          <a:p>
            <a:pPr marR="40639" indent="40639" algn="ctr">
              <a:defRPr sz="2000" b="1" i="1">
                <a:solidFill>
                  <a:schemeClr val="accent1">
                    <a:satOff val="-4409"/>
                    <a:lumOff val="-10509"/>
                  </a:schemeClr>
                </a:solidFill>
                <a:uFill>
                  <a:solidFill>
                    <a:srgbClr val="945200"/>
                  </a:solidFill>
                </a:uFill>
              </a:defRPr>
            </a:pPr>
            <a:r>
              <a:t>Asclepias speciosa</a:t>
            </a:r>
          </a:p>
        </p:txBody>
      </p:sp>
      <p:sp>
        <p:nvSpPr>
          <p:cNvPr id="8" name="Purple or Heartleaf Milkweed…">
            <a:extLst>
              <a:ext uri="{FF2B5EF4-FFF2-40B4-BE49-F238E27FC236}">
                <a16:creationId xmlns:a16="http://schemas.microsoft.com/office/drawing/2014/main" id="{FEABDC78-8D20-AC4A-9612-D250D4ED4897}"/>
              </a:ext>
            </a:extLst>
          </p:cNvPr>
          <p:cNvSpPr txBox="1"/>
          <p:nvPr/>
        </p:nvSpPr>
        <p:spPr>
          <a:xfrm>
            <a:off x="5562600" y="5829300"/>
            <a:ext cx="3340100" cy="96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lgn="ctr">
              <a:defRPr sz="2000" b="1">
                <a:solidFill>
                  <a:schemeClr val="accent1">
                    <a:satOff val="-4409"/>
                    <a:lumOff val="-10509"/>
                  </a:schemeClr>
                </a:solidFill>
                <a:uFill>
                  <a:solidFill>
                    <a:srgbClr val="945200"/>
                  </a:solidFill>
                </a:uFill>
                <a:latin typeface="Arial"/>
                <a:ea typeface="Arial"/>
                <a:cs typeface="Arial"/>
                <a:sym typeface="Arial"/>
              </a:defRPr>
            </a:pPr>
            <a:r>
              <a:t>Purple or Heartleaf Milkweed</a:t>
            </a:r>
          </a:p>
          <a:p>
            <a:pPr marR="40639" indent="40639" algn="ctr">
              <a:defRPr sz="2000" b="1" i="1">
                <a:solidFill>
                  <a:schemeClr val="accent1">
                    <a:satOff val="-4409"/>
                    <a:lumOff val="-10509"/>
                  </a:schemeClr>
                </a:solidFill>
                <a:uFill>
                  <a:solidFill>
                    <a:srgbClr val="945200"/>
                  </a:solidFill>
                </a:uFill>
                <a:latin typeface="Arial"/>
                <a:ea typeface="Arial"/>
                <a:cs typeface="Arial"/>
                <a:sym typeface="Arial"/>
              </a:defRPr>
            </a:pPr>
            <a:r>
              <a:t>Asclepias cordifolia</a:t>
            </a:r>
          </a:p>
        </p:txBody>
      </p:sp>
      <p:sp>
        <p:nvSpPr>
          <p:cNvPr id="9" name="Larval Host Plants">
            <a:extLst>
              <a:ext uri="{FF2B5EF4-FFF2-40B4-BE49-F238E27FC236}">
                <a16:creationId xmlns:a16="http://schemas.microsoft.com/office/drawing/2014/main" id="{0C5187FF-E24C-E942-8AE5-CEC8D9AB4C52}"/>
              </a:ext>
            </a:extLst>
          </p:cNvPr>
          <p:cNvSpPr txBox="1"/>
          <p:nvPr/>
        </p:nvSpPr>
        <p:spPr>
          <a:xfrm>
            <a:off x="2157117" y="330305"/>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Larval Host Plants</a:t>
            </a:r>
          </a:p>
        </p:txBody>
      </p:sp>
    </p:spTree>
    <p:extLst>
      <p:ext uri="{BB962C8B-B14F-4D97-AF65-F5344CB8AC3E}">
        <p14:creationId xmlns:p14="http://schemas.microsoft.com/office/powerpoint/2010/main" val="6380328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 Tropical Milkweed…">
            <a:extLst>
              <a:ext uri="{FF2B5EF4-FFF2-40B4-BE49-F238E27FC236}">
                <a16:creationId xmlns:a16="http://schemas.microsoft.com/office/drawing/2014/main" id="{682C290F-A4F5-7040-8D9A-2CA78F8271D2}"/>
              </a:ext>
            </a:extLst>
          </p:cNvPr>
          <p:cNvSpPr txBox="1">
            <a:spLocks/>
          </p:cNvSpPr>
          <p:nvPr/>
        </p:nvSpPr>
        <p:spPr>
          <a:xfrm>
            <a:off x="804333" y="156493"/>
            <a:ext cx="7772401" cy="16002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R="40639" indent="40639" hangingPunct="1">
              <a:defRPr>
                <a:solidFill>
                  <a:srgbClr val="011993"/>
                </a:solidFill>
                <a:uFill>
                  <a:solidFill>
                    <a:srgbClr val="366500"/>
                  </a:solidFill>
                </a:uFill>
                <a:latin typeface="Futura Bold"/>
                <a:ea typeface="Futura Bold"/>
                <a:cs typeface="Futura Bold"/>
                <a:sym typeface="Futura Bold"/>
              </a:defRPr>
            </a:pPr>
            <a:r>
              <a:rPr lang="en-US">
                <a:solidFill>
                  <a:srgbClr val="011993"/>
                </a:solidFill>
                <a:uFill>
                  <a:solidFill>
                    <a:srgbClr val="366500"/>
                  </a:solidFill>
                </a:uFill>
                <a:latin typeface="Futura Bold"/>
                <a:ea typeface="Futura Bold"/>
                <a:cs typeface="Futura Bold"/>
                <a:sym typeface="Futura Bold"/>
              </a:rPr>
              <a:t>Is </a:t>
            </a:r>
            <a:r>
              <a:rPr lang="en-US">
                <a:solidFill>
                  <a:srgbClr val="DE6A10"/>
                </a:solidFill>
                <a:uFill>
                  <a:solidFill>
                    <a:srgbClr val="366500"/>
                  </a:solidFill>
                </a:uFill>
                <a:latin typeface="Futura Bold"/>
                <a:ea typeface="Futura Bold"/>
                <a:cs typeface="Futura Bold"/>
                <a:sym typeface="Futura Bold"/>
              </a:rPr>
              <a:t>Tropical</a:t>
            </a:r>
            <a:r>
              <a:rPr lang="en-US">
                <a:solidFill>
                  <a:srgbClr val="011993"/>
                </a:solidFill>
                <a:uFill>
                  <a:solidFill>
                    <a:srgbClr val="366500"/>
                  </a:solidFill>
                </a:uFill>
                <a:latin typeface="Futura Bold"/>
                <a:ea typeface="Futura Bold"/>
                <a:cs typeface="Futura Bold"/>
                <a:sym typeface="Futura Bold"/>
              </a:rPr>
              <a:t> Milkweed</a:t>
            </a:r>
          </a:p>
          <a:p>
            <a:pPr marR="40639" indent="40639" hangingPunct="1">
              <a:defRPr>
                <a:solidFill>
                  <a:srgbClr val="011993"/>
                </a:solidFill>
                <a:uFill>
                  <a:solidFill>
                    <a:srgbClr val="366500"/>
                  </a:solidFill>
                </a:uFill>
                <a:latin typeface="Futura Bold"/>
                <a:ea typeface="Futura Bold"/>
                <a:cs typeface="Futura Bold"/>
                <a:sym typeface="Futura Bold"/>
              </a:defRPr>
            </a:pPr>
            <a:r>
              <a:rPr lang="en-US">
                <a:solidFill>
                  <a:srgbClr val="011993"/>
                </a:solidFill>
                <a:uFill>
                  <a:solidFill>
                    <a:srgbClr val="366500"/>
                  </a:solidFill>
                </a:uFill>
                <a:latin typeface="Futura Bold"/>
                <a:ea typeface="Futura Bold"/>
                <a:cs typeface="Futura Bold"/>
                <a:sym typeface="Futura Bold"/>
              </a:rPr>
              <a:t>Bad for Monarchs?</a:t>
            </a:r>
          </a:p>
        </p:txBody>
      </p:sp>
      <p:sp>
        <p:nvSpPr>
          <p:cNvPr id="3" name="Text Placeholder 1">
            <a:extLst>
              <a:ext uri="{FF2B5EF4-FFF2-40B4-BE49-F238E27FC236}">
                <a16:creationId xmlns:a16="http://schemas.microsoft.com/office/drawing/2014/main" id="{E8ED1DAB-F7A9-F444-A25A-4A1FD7269675}"/>
              </a:ext>
            </a:extLst>
          </p:cNvPr>
          <p:cNvSpPr txBox="1">
            <a:spLocks noGrp="1"/>
          </p:cNvSpPr>
          <p:nvPr>
            <p:ph type="body" sz="half" idx="1"/>
          </p:nvPr>
        </p:nvSpPr>
        <p:spPr>
          <a:xfrm>
            <a:off x="1897039" y="1861905"/>
            <a:ext cx="7342287" cy="2603371"/>
          </a:xfrm>
          <a:prstGeom prst="rect">
            <a:avLst/>
          </a:prstGeom>
        </p:spPr>
        <p:txBody>
          <a:bodyPr lIns="50800" tIns="50800" rIns="50800" bIns="50800"/>
          <a:lstStyle/>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Blooms earlier in spring</a:t>
            </a: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Later in fall/winter—longer season food source</a:t>
            </a:r>
          </a:p>
          <a:p>
            <a:pPr marL="0" marR="40639" indent="0">
              <a:buClr>
                <a:srgbClr val="396A01"/>
              </a:buClr>
              <a:buFont typeface="Arial"/>
              <a:defRPr sz="1200" b="1">
                <a:solidFill>
                  <a:schemeClr val="accent1">
                    <a:satOff val="-4409"/>
                    <a:lumOff val="-10509"/>
                  </a:schemeClr>
                </a:solidFill>
                <a:uFill>
                  <a:solidFill>
                    <a:srgbClr val="945200"/>
                  </a:solidFill>
                </a:uFill>
                <a:latin typeface="Arial"/>
                <a:ea typeface="Arial"/>
                <a:cs typeface="Arial"/>
                <a:sym typeface="Arial"/>
              </a:defRPr>
            </a:pPr>
            <a:endParaRP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OE, a parasite, can invade,</a:t>
            </a: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build up and infect larvae </a:t>
            </a:r>
          </a:p>
          <a:p>
            <a:pPr marL="0" marR="40639" indent="0">
              <a:buClr>
                <a:srgbClr val="396A01"/>
              </a:buClr>
              <a:buFont typeface="Arial"/>
              <a:defRPr sz="2400" b="1">
                <a:solidFill>
                  <a:schemeClr val="accent1">
                    <a:satOff val="-4409"/>
                    <a:lumOff val="-10509"/>
                  </a:schemeClr>
                </a:solidFill>
                <a:uFill>
                  <a:solidFill>
                    <a:srgbClr val="945200"/>
                  </a:solidFill>
                </a:uFill>
                <a:latin typeface="Arial"/>
                <a:ea typeface="Arial"/>
                <a:cs typeface="Arial"/>
                <a:sym typeface="Arial"/>
              </a:defRPr>
            </a:pPr>
            <a:r>
              <a:t>and nectaring butterflies </a:t>
            </a:r>
          </a:p>
        </p:txBody>
      </p:sp>
      <p:pic>
        <p:nvPicPr>
          <p:cNvPr id="4" name="Unknown.jpg" descr="Unknown.jpg">
            <a:extLst>
              <a:ext uri="{FF2B5EF4-FFF2-40B4-BE49-F238E27FC236}">
                <a16:creationId xmlns:a16="http://schemas.microsoft.com/office/drawing/2014/main" id="{62FA944D-7073-E448-84B6-0915EBC274A4}"/>
              </a:ext>
            </a:extLst>
          </p:cNvPr>
          <p:cNvPicPr>
            <a:picLocks noChangeAspect="1"/>
          </p:cNvPicPr>
          <p:nvPr/>
        </p:nvPicPr>
        <p:blipFill>
          <a:blip r:embed="rId2"/>
          <a:stretch>
            <a:fillRect/>
          </a:stretch>
        </p:blipFill>
        <p:spPr>
          <a:xfrm>
            <a:off x="5884839" y="3341987"/>
            <a:ext cx="2950198" cy="2209802"/>
          </a:xfrm>
          <a:prstGeom prst="rect">
            <a:avLst/>
          </a:prstGeom>
          <a:ln w="12700">
            <a:miter lim="400000"/>
          </a:ln>
        </p:spPr>
      </p:pic>
      <p:sp>
        <p:nvSpPr>
          <p:cNvPr id="5" name="Cut plants to the ground 3 or 4 times a year, to refresh…">
            <a:extLst>
              <a:ext uri="{FF2B5EF4-FFF2-40B4-BE49-F238E27FC236}">
                <a16:creationId xmlns:a16="http://schemas.microsoft.com/office/drawing/2014/main" id="{C23A7242-FDCC-A44B-A9C3-DC580545F8F8}"/>
              </a:ext>
            </a:extLst>
          </p:cNvPr>
          <p:cNvSpPr txBox="1"/>
          <p:nvPr/>
        </p:nvSpPr>
        <p:spPr>
          <a:xfrm>
            <a:off x="1747186" y="4666648"/>
            <a:ext cx="4609159" cy="2136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Cut plants to the ground </a:t>
            </a:r>
          </a:p>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3 or 4 times a year, </a:t>
            </a:r>
          </a:p>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to refresh</a:t>
            </a:r>
          </a:p>
          <a:p>
            <a:pPr marR="40639" lvl="1" indent="228600">
              <a:spcBef>
                <a:spcPts val="700"/>
              </a:spcBef>
              <a:defRPr sz="2400" b="1">
                <a:solidFill>
                  <a:schemeClr val="accent1">
                    <a:satOff val="-4409"/>
                    <a:lumOff val="-10509"/>
                  </a:schemeClr>
                </a:solidFill>
                <a:uFill>
                  <a:solidFill>
                    <a:srgbClr val="945200"/>
                  </a:solidFill>
                </a:uFill>
                <a:latin typeface="Arial"/>
                <a:ea typeface="Arial"/>
                <a:cs typeface="Arial"/>
                <a:sym typeface="Arial"/>
              </a:defRPr>
            </a:pPr>
            <a:r>
              <a:t>Cold weather will remedy the problem for us--frozen plants</a:t>
            </a:r>
          </a:p>
        </p:txBody>
      </p:sp>
      <p:sp>
        <p:nvSpPr>
          <p:cNvPr id="6" name="Tropical Milkweed…">
            <a:extLst>
              <a:ext uri="{FF2B5EF4-FFF2-40B4-BE49-F238E27FC236}">
                <a16:creationId xmlns:a16="http://schemas.microsoft.com/office/drawing/2014/main" id="{FF51FA35-12C5-5142-93C4-B9639408DA81}"/>
              </a:ext>
            </a:extLst>
          </p:cNvPr>
          <p:cNvSpPr txBox="1"/>
          <p:nvPr/>
        </p:nvSpPr>
        <p:spPr>
          <a:xfrm>
            <a:off x="6401304" y="5688752"/>
            <a:ext cx="1917269" cy="47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R="40639" indent="40639" algn="ctr">
              <a:defRPr sz="1300" b="1">
                <a:solidFill>
                  <a:srgbClr val="945200"/>
                </a:solidFill>
                <a:uFill>
                  <a:solidFill>
                    <a:srgbClr val="945200"/>
                  </a:solidFill>
                </a:uFill>
                <a:latin typeface="Arial"/>
                <a:ea typeface="Arial"/>
                <a:cs typeface="Arial"/>
                <a:sym typeface="Arial"/>
              </a:defRPr>
            </a:pPr>
            <a:r>
              <a:t>Tropical Milkweed</a:t>
            </a:r>
          </a:p>
          <a:p>
            <a:pPr marR="40639" indent="40639" algn="ctr">
              <a:defRPr sz="1300" b="1" i="1">
                <a:solidFill>
                  <a:srgbClr val="945200"/>
                </a:solidFill>
                <a:uFill>
                  <a:solidFill>
                    <a:srgbClr val="945200"/>
                  </a:solidFill>
                </a:uFill>
                <a:latin typeface="Arial"/>
                <a:ea typeface="Arial"/>
                <a:cs typeface="Arial"/>
                <a:sym typeface="Arial"/>
              </a:defRPr>
            </a:pPr>
            <a:r>
              <a:t>Asclepias curassavica</a:t>
            </a:r>
          </a:p>
        </p:txBody>
      </p:sp>
      <p:sp>
        <p:nvSpPr>
          <p:cNvPr id="7" name="Bad">
            <a:extLst>
              <a:ext uri="{FF2B5EF4-FFF2-40B4-BE49-F238E27FC236}">
                <a16:creationId xmlns:a16="http://schemas.microsoft.com/office/drawing/2014/main" id="{08BB2C81-5B72-BB41-950B-DD462A94982E}"/>
              </a:ext>
            </a:extLst>
          </p:cNvPr>
          <p:cNvSpPr txBox="1"/>
          <p:nvPr/>
        </p:nvSpPr>
        <p:spPr>
          <a:xfrm>
            <a:off x="318502" y="3471994"/>
            <a:ext cx="1369470" cy="759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lgn="ctr">
              <a:defRPr sz="4000">
                <a:solidFill>
                  <a:srgbClr val="011993"/>
                </a:solidFill>
                <a:uFill>
                  <a:solidFill>
                    <a:srgbClr val="366500"/>
                  </a:solidFill>
                </a:uFill>
                <a:latin typeface="Futura Bold"/>
                <a:ea typeface="Futura Bold"/>
                <a:cs typeface="Futura Bold"/>
                <a:sym typeface="Futura Bold"/>
              </a:defRPr>
            </a:lvl1pPr>
          </a:lstStyle>
          <a:p>
            <a:r>
              <a:t>Bad</a:t>
            </a:r>
          </a:p>
        </p:txBody>
      </p:sp>
      <p:sp>
        <p:nvSpPr>
          <p:cNvPr id="8" name="Good">
            <a:extLst>
              <a:ext uri="{FF2B5EF4-FFF2-40B4-BE49-F238E27FC236}">
                <a16:creationId xmlns:a16="http://schemas.microsoft.com/office/drawing/2014/main" id="{BDF7C23A-D244-7E4A-81FC-DB13F97CC676}"/>
              </a:ext>
            </a:extLst>
          </p:cNvPr>
          <p:cNvSpPr txBox="1"/>
          <p:nvPr/>
        </p:nvSpPr>
        <p:spPr>
          <a:xfrm>
            <a:off x="112463" y="2037472"/>
            <a:ext cx="1781547" cy="759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4000">
                <a:solidFill>
                  <a:srgbClr val="011993"/>
                </a:solidFill>
                <a:uFill>
                  <a:solidFill>
                    <a:srgbClr val="366500"/>
                  </a:solidFill>
                </a:uFill>
                <a:latin typeface="Futura Bold"/>
                <a:ea typeface="Futura Bold"/>
                <a:cs typeface="Futura Bold"/>
                <a:sym typeface="Futura Bold"/>
              </a:defRPr>
            </a:lvl1pPr>
          </a:lstStyle>
          <a:p>
            <a:r>
              <a:t>Good</a:t>
            </a:r>
          </a:p>
        </p:txBody>
      </p:sp>
      <p:sp>
        <p:nvSpPr>
          <p:cNvPr id="9" name="Line">
            <a:extLst>
              <a:ext uri="{FF2B5EF4-FFF2-40B4-BE49-F238E27FC236}">
                <a16:creationId xmlns:a16="http://schemas.microsoft.com/office/drawing/2014/main" id="{D8B5F0FD-957C-2C42-A57F-47247B78668A}"/>
              </a:ext>
            </a:extLst>
          </p:cNvPr>
          <p:cNvSpPr/>
          <p:nvPr/>
        </p:nvSpPr>
        <p:spPr>
          <a:xfrm>
            <a:off x="513191" y="2865505"/>
            <a:ext cx="8117618" cy="1"/>
          </a:xfrm>
          <a:prstGeom prst="line">
            <a:avLst/>
          </a:prstGeom>
          <a:ln w="127000">
            <a:solidFill>
              <a:srgbClr val="174F86"/>
            </a:solidFill>
          </a:ln>
        </p:spPr>
        <p:txBody>
          <a:bodyPr lIns="45718" tIns="45718" rIns="45718" bIns="45718"/>
          <a:lstStyle/>
          <a:p>
            <a:pPr marR="40639" indent="40639">
              <a:defRPr sz="2400">
                <a:solidFill>
                  <a:srgbClr val="945200"/>
                </a:solidFill>
                <a:uFill>
                  <a:solidFill>
                    <a:srgbClr val="945200"/>
                  </a:solidFill>
                </a:uFill>
                <a:latin typeface="Futura"/>
                <a:ea typeface="Futura"/>
                <a:cs typeface="Futura"/>
                <a:sym typeface="Futura"/>
              </a:defRPr>
            </a:pPr>
            <a:endParaRPr/>
          </a:p>
        </p:txBody>
      </p:sp>
      <p:sp>
        <p:nvSpPr>
          <p:cNvPr id="10" name="Line">
            <a:extLst>
              <a:ext uri="{FF2B5EF4-FFF2-40B4-BE49-F238E27FC236}">
                <a16:creationId xmlns:a16="http://schemas.microsoft.com/office/drawing/2014/main" id="{4D5285F4-82F5-D04D-B9F4-C69BD209422B}"/>
              </a:ext>
            </a:extLst>
          </p:cNvPr>
          <p:cNvSpPr/>
          <p:nvPr/>
        </p:nvSpPr>
        <p:spPr>
          <a:xfrm>
            <a:off x="236842" y="4446888"/>
            <a:ext cx="5415139" cy="1"/>
          </a:xfrm>
          <a:prstGeom prst="line">
            <a:avLst/>
          </a:prstGeom>
          <a:ln w="127000">
            <a:solidFill>
              <a:srgbClr val="174F86"/>
            </a:solidFill>
          </a:ln>
        </p:spPr>
        <p:txBody>
          <a:bodyPr lIns="45718" tIns="45718" rIns="45718" bIns="45718"/>
          <a:lstStyle/>
          <a:p>
            <a:pPr marR="40639" indent="40639">
              <a:defRPr sz="2400">
                <a:solidFill>
                  <a:srgbClr val="945200"/>
                </a:solidFill>
                <a:uFill>
                  <a:solidFill>
                    <a:srgbClr val="945200"/>
                  </a:solidFill>
                </a:uFill>
                <a:latin typeface="Futura"/>
                <a:ea typeface="Futura"/>
                <a:cs typeface="Futura"/>
                <a:sym typeface="Futura"/>
              </a:defRPr>
            </a:pPr>
            <a:endParaRPr/>
          </a:p>
        </p:txBody>
      </p:sp>
      <p:sp>
        <p:nvSpPr>
          <p:cNvPr id="11" name="Fix…">
            <a:extLst>
              <a:ext uri="{FF2B5EF4-FFF2-40B4-BE49-F238E27FC236}">
                <a16:creationId xmlns:a16="http://schemas.microsoft.com/office/drawing/2014/main" id="{5AAAF640-8CC3-BF47-B4B0-5EB76812C1FC}"/>
              </a:ext>
            </a:extLst>
          </p:cNvPr>
          <p:cNvSpPr txBox="1"/>
          <p:nvPr/>
        </p:nvSpPr>
        <p:spPr>
          <a:xfrm>
            <a:off x="2952" y="4972145"/>
            <a:ext cx="1369469" cy="1432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0639" indent="40639" algn="ctr">
              <a:defRPr sz="4000">
                <a:solidFill>
                  <a:srgbClr val="011993"/>
                </a:solidFill>
                <a:uFill>
                  <a:solidFill>
                    <a:srgbClr val="366500"/>
                  </a:solidFill>
                </a:uFill>
                <a:latin typeface="Futura Bold"/>
                <a:ea typeface="Futura Bold"/>
                <a:cs typeface="Futura Bold"/>
                <a:sym typeface="Futura Bold"/>
              </a:defRPr>
            </a:pPr>
            <a:r>
              <a:t>Fix</a:t>
            </a:r>
          </a:p>
          <a:p>
            <a:pPr marR="40639" indent="40639" algn="ctr">
              <a:defRPr sz="4000">
                <a:solidFill>
                  <a:srgbClr val="011993"/>
                </a:solidFill>
                <a:uFill>
                  <a:solidFill>
                    <a:srgbClr val="366500"/>
                  </a:solidFill>
                </a:uFill>
                <a:latin typeface="Futura Bold"/>
                <a:ea typeface="Futura Bold"/>
                <a:cs typeface="Futura Bold"/>
                <a:sym typeface="Futura Bold"/>
              </a:defRPr>
            </a:pPr>
            <a:r>
              <a:t>It</a:t>
            </a:r>
          </a:p>
        </p:txBody>
      </p:sp>
    </p:spTree>
    <p:extLst>
      <p:ext uri="{BB962C8B-B14F-4D97-AF65-F5344CB8AC3E}">
        <p14:creationId xmlns:p14="http://schemas.microsoft.com/office/powerpoint/2010/main" val="17280280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C34E52-A654-5C45-99CE-09E140700619}"/>
              </a:ext>
            </a:extLst>
          </p:cNvPr>
          <p:cNvSpPr>
            <a:spLocks noGrp="1"/>
          </p:cNvSpPr>
          <p:nvPr>
            <p:ph type="body" sz="half" idx="1"/>
          </p:nvPr>
        </p:nvSpPr>
        <p:spPr>
          <a:xfrm>
            <a:off x="365760" y="2071974"/>
            <a:ext cx="4389120" cy="3093564"/>
          </a:xfrm>
        </p:spPr>
        <p:txBody>
          <a:bodyPr>
            <a:normAutofit fontScale="92500" lnSpcReduction="20000"/>
          </a:bodyPr>
          <a:lstStyle/>
          <a:p>
            <a:r>
              <a:rPr lang="en-US" dirty="0">
                <a:latin typeface="Helvetica" pitchFamily="2" charset="0"/>
              </a:rPr>
              <a:t>“One of the reasons they can build up their numbers so quickly is that, unlike monarchs, they can breed opportunistically on you-name-it,” Shapiro said.</a:t>
            </a:r>
            <a:endParaRPr lang="en-US" dirty="0"/>
          </a:p>
        </p:txBody>
      </p:sp>
      <p:pic>
        <p:nvPicPr>
          <p:cNvPr id="3" name="Picture Placeholder 10">
            <a:extLst>
              <a:ext uri="{FF2B5EF4-FFF2-40B4-BE49-F238E27FC236}">
                <a16:creationId xmlns:a16="http://schemas.microsoft.com/office/drawing/2014/main" id="{7253942D-DFA7-DC4F-A4BD-C0687D00994B}"/>
              </a:ext>
            </a:extLst>
          </p:cNvPr>
          <p:cNvPicPr>
            <a:picLocks noChangeAspect="1"/>
          </p:cNvPicPr>
          <p:nvPr/>
        </p:nvPicPr>
        <p:blipFill>
          <a:blip r:embed="rId2"/>
          <a:srcRect l="3118" r="3118"/>
          <a:stretch>
            <a:fillRect/>
          </a:stretch>
        </p:blipFill>
        <p:spPr>
          <a:xfrm>
            <a:off x="5342708" y="1985305"/>
            <a:ext cx="2743200" cy="2514600"/>
          </a:xfrm>
          <a:prstGeom prst="rect">
            <a:avLst/>
          </a:prstGeom>
        </p:spPr>
      </p:pic>
      <p:sp>
        <p:nvSpPr>
          <p:cNvPr id="4" name="Larval Host Plants">
            <a:extLst>
              <a:ext uri="{FF2B5EF4-FFF2-40B4-BE49-F238E27FC236}">
                <a16:creationId xmlns:a16="http://schemas.microsoft.com/office/drawing/2014/main" id="{13D66340-9CFE-0541-A05B-A8DDA5E0E167}"/>
              </a:ext>
            </a:extLst>
          </p:cNvPr>
          <p:cNvSpPr txBox="1"/>
          <p:nvPr/>
        </p:nvSpPr>
        <p:spPr>
          <a:xfrm>
            <a:off x="2157117" y="330305"/>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t>Larval Host Plants</a:t>
            </a:r>
          </a:p>
        </p:txBody>
      </p:sp>
      <p:sp>
        <p:nvSpPr>
          <p:cNvPr id="5" name="Larval Food = Plant">
            <a:extLst>
              <a:ext uri="{FF2B5EF4-FFF2-40B4-BE49-F238E27FC236}">
                <a16:creationId xmlns:a16="http://schemas.microsoft.com/office/drawing/2014/main" id="{D0C89A72-293E-1146-BCC0-3F3E971D0312}"/>
              </a:ext>
            </a:extLst>
          </p:cNvPr>
          <p:cNvSpPr txBox="1"/>
          <p:nvPr/>
        </p:nvSpPr>
        <p:spPr>
          <a:xfrm>
            <a:off x="5342708" y="4684228"/>
            <a:ext cx="3071034"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rPr lang="en-US" sz="2400" dirty="0"/>
              <a:t>Painted Lady Butterfly</a:t>
            </a:r>
            <a:endParaRPr sz="2400" dirty="0"/>
          </a:p>
        </p:txBody>
      </p:sp>
      <p:sp>
        <p:nvSpPr>
          <p:cNvPr id="6" name="Larval Food = Plant">
            <a:extLst>
              <a:ext uri="{FF2B5EF4-FFF2-40B4-BE49-F238E27FC236}">
                <a16:creationId xmlns:a16="http://schemas.microsoft.com/office/drawing/2014/main" id="{429AF4B9-AA3F-0B4B-9CA9-CF0835646EF8}"/>
              </a:ext>
            </a:extLst>
          </p:cNvPr>
          <p:cNvSpPr txBox="1"/>
          <p:nvPr/>
        </p:nvSpPr>
        <p:spPr>
          <a:xfrm>
            <a:off x="2192557" y="1229924"/>
            <a:ext cx="4521751"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rPr lang="en-US" sz="2400" dirty="0"/>
              <a:t>2019 Mass Migration in California</a:t>
            </a:r>
            <a:endParaRPr sz="2400" dirty="0"/>
          </a:p>
        </p:txBody>
      </p:sp>
      <p:sp>
        <p:nvSpPr>
          <p:cNvPr id="7" name="Title 4">
            <a:extLst>
              <a:ext uri="{FF2B5EF4-FFF2-40B4-BE49-F238E27FC236}">
                <a16:creationId xmlns:a16="http://schemas.microsoft.com/office/drawing/2014/main" id="{9BF9CD0B-BF89-CB43-A35C-B4201412ED28}"/>
              </a:ext>
            </a:extLst>
          </p:cNvPr>
          <p:cNvSpPr txBox="1">
            <a:spLocks/>
          </p:cNvSpPr>
          <p:nvPr/>
        </p:nvSpPr>
        <p:spPr>
          <a:xfrm>
            <a:off x="365760" y="5375433"/>
            <a:ext cx="8442960" cy="519429"/>
          </a:xfrm>
          <a:prstGeom prst="rect">
            <a:avLst/>
          </a:prstGeom>
          <a:solidFill>
            <a:schemeClr val="accent1">
              <a:lumMod val="40000"/>
              <a:lumOff val="60000"/>
            </a:schemeClr>
          </a:solidFill>
        </p:spPr>
        <p:txBody>
          <a:bodyPr/>
          <a:lst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algn="l" hangingPunct="1"/>
            <a:r>
              <a:rPr lang="en-US" sz="2400" dirty="0">
                <a:solidFill>
                  <a:schemeClr val="accent5">
                    <a:lumMod val="50000"/>
                  </a:schemeClr>
                </a:solidFill>
                <a:latin typeface="Helvetica" pitchFamily="2" charset="0"/>
              </a:rPr>
              <a:t>When I'm not near the plant I eat, I eat the plant I'm near!’</a:t>
            </a:r>
            <a:endParaRPr lang="en-US" sz="2400" dirty="0">
              <a:solidFill>
                <a:schemeClr val="accent5">
                  <a:lumMod val="50000"/>
                </a:schemeClr>
              </a:solidFill>
            </a:endParaRPr>
          </a:p>
        </p:txBody>
      </p:sp>
    </p:spTree>
    <p:extLst>
      <p:ext uri="{BB962C8B-B14F-4D97-AF65-F5344CB8AC3E}">
        <p14:creationId xmlns:p14="http://schemas.microsoft.com/office/powerpoint/2010/main" val="24180144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ttp://butterfly.ucdavis.edu/doc/garden/foothills…">
            <a:extLst>
              <a:ext uri="{FF2B5EF4-FFF2-40B4-BE49-F238E27FC236}">
                <a16:creationId xmlns:a16="http://schemas.microsoft.com/office/drawing/2014/main" id="{83BD03AB-7572-AE45-B420-B6FE4DA959C1}"/>
              </a:ext>
            </a:extLst>
          </p:cNvPr>
          <p:cNvSpPr txBox="1"/>
          <p:nvPr/>
        </p:nvSpPr>
        <p:spPr>
          <a:xfrm>
            <a:off x="521137" y="3590666"/>
            <a:ext cx="8101726" cy="25801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65137" marR="40639" indent="-424497">
              <a:spcBef>
                <a:spcPts val="700"/>
              </a:spcBef>
              <a:buClr>
                <a:srgbClr val="396A01"/>
              </a:buClr>
              <a:buFont typeface="Arial"/>
              <a:defRPr b="1" i="1">
                <a:solidFill>
                  <a:srgbClr val="366500"/>
                </a:solidFill>
                <a:uFill>
                  <a:solidFill>
                    <a:srgbClr val="366500"/>
                  </a:solidFill>
                </a:uFill>
                <a:latin typeface="Arial"/>
                <a:ea typeface="Arial"/>
                <a:cs typeface="Arial"/>
                <a:sym typeface="Arial"/>
              </a:defRPr>
            </a:pPr>
            <a:r>
              <a:rPr sz="2400" u="sng" dirty="0">
                <a:solidFill>
                  <a:srgbClr val="0000FF"/>
                </a:solidFill>
                <a:uFill>
                  <a:solidFill>
                    <a:srgbClr val="0000FF"/>
                  </a:solidFill>
                </a:uFill>
                <a:hlinkClick r:id="rId2"/>
              </a:rPr>
              <a:t>http://butterfly.ucdavis.edu/doc/garden/foothills</a:t>
            </a:r>
            <a:endParaRPr lang="en-US" sz="3000" u="sng" dirty="0">
              <a:solidFill>
                <a:srgbClr val="0000FF"/>
              </a:solidFill>
              <a:uFill>
                <a:solidFill>
                  <a:srgbClr val="0000FF"/>
                </a:solidFill>
              </a:uFill>
              <a:hlinkClick r:id="" action="ppaction://noaction"/>
            </a:endParaRPr>
          </a:p>
          <a:p>
            <a:pPr marL="465137" marR="40639" indent="-424497">
              <a:spcBef>
                <a:spcPts val="700"/>
              </a:spcBef>
              <a:buClr>
                <a:srgbClr val="396A01"/>
              </a:buClr>
              <a:buFont typeface="Arial"/>
              <a:defRPr sz="1400">
                <a:solidFill>
                  <a:srgbClr val="945200"/>
                </a:solidFill>
                <a:uFill>
                  <a:solidFill>
                    <a:srgbClr val="945200"/>
                  </a:solidFill>
                </a:uFill>
                <a:latin typeface="Arial"/>
                <a:ea typeface="Arial"/>
                <a:cs typeface="Arial"/>
                <a:sym typeface="Arial"/>
              </a:defRPr>
            </a:pPr>
            <a:endParaRPr lang="en-US" sz="3000" u="sng" dirty="0">
              <a:solidFill>
                <a:srgbClr val="0000FF"/>
              </a:solidFill>
              <a:uFill>
                <a:solidFill>
                  <a:srgbClr val="0000FF"/>
                </a:solidFill>
              </a:uFill>
              <a:hlinkClick r:id="" action="ppaction://noaction"/>
            </a:endParaRPr>
          </a:p>
          <a:p>
            <a:pPr marL="465137" marR="40639" indent="-424497" algn="ctr">
              <a:spcBef>
                <a:spcPts val="700"/>
              </a:spcBef>
              <a:buClr>
                <a:srgbClr val="396A01"/>
              </a:buClr>
              <a:buFont typeface="Arial"/>
              <a:defRPr sz="4800">
                <a:solidFill>
                  <a:srgbClr val="011993"/>
                </a:solidFill>
                <a:uFill>
                  <a:solidFill>
                    <a:srgbClr val="945200"/>
                  </a:solidFill>
                </a:uFill>
                <a:latin typeface="Futura Bold"/>
                <a:ea typeface="Futura Bold"/>
                <a:cs typeface="Futura Bold"/>
                <a:sym typeface="Futura Bold"/>
              </a:defRPr>
            </a:pPr>
            <a:r>
              <a:rPr lang="en-US" dirty="0"/>
              <a:t>This is #5 on your handout.</a:t>
            </a:r>
          </a:p>
        </p:txBody>
      </p:sp>
      <p:sp>
        <p:nvSpPr>
          <p:cNvPr id="3" name="Larval Host Plants">
            <a:extLst>
              <a:ext uri="{FF2B5EF4-FFF2-40B4-BE49-F238E27FC236}">
                <a16:creationId xmlns:a16="http://schemas.microsoft.com/office/drawing/2014/main" id="{36DFAA9D-D1F7-8E42-A99C-D781B09AF017}"/>
              </a:ext>
            </a:extLst>
          </p:cNvPr>
          <p:cNvSpPr txBox="1"/>
          <p:nvPr/>
        </p:nvSpPr>
        <p:spPr>
          <a:xfrm>
            <a:off x="2157117" y="330305"/>
            <a:ext cx="4829766"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rPr dirty="0"/>
              <a:t>Larval Host Plants</a:t>
            </a:r>
          </a:p>
        </p:txBody>
      </p:sp>
      <p:sp>
        <p:nvSpPr>
          <p:cNvPr id="4" name="For host plants,…">
            <a:extLst>
              <a:ext uri="{FF2B5EF4-FFF2-40B4-BE49-F238E27FC236}">
                <a16:creationId xmlns:a16="http://schemas.microsoft.com/office/drawing/2014/main" id="{06211DE1-DA41-664B-B63D-21F83D36F21B}"/>
              </a:ext>
            </a:extLst>
          </p:cNvPr>
          <p:cNvSpPr txBox="1"/>
          <p:nvPr/>
        </p:nvSpPr>
        <p:spPr>
          <a:xfrm>
            <a:off x="204512" y="1801100"/>
            <a:ext cx="8101726" cy="1105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077277" marR="40639" indent="-457200" algn="ctr">
              <a:spcBef>
                <a:spcPts val="700"/>
              </a:spcBef>
              <a:buClr>
                <a:srgbClr val="396A01"/>
              </a:buClr>
              <a:buSzPct val="100000"/>
              <a:buFont typeface="Wingdings" pitchFamily="2" charset="2"/>
              <a:buChar char="v"/>
              <a:defRPr sz="3000">
                <a:solidFill>
                  <a:schemeClr val="accent1">
                    <a:satOff val="-4409"/>
                    <a:lumOff val="-10509"/>
                  </a:schemeClr>
                </a:solidFill>
                <a:uFill>
                  <a:solidFill>
                    <a:srgbClr val="945200"/>
                  </a:solidFill>
                </a:uFill>
                <a:latin typeface="Futura Bold"/>
                <a:ea typeface="Futura Bold"/>
                <a:cs typeface="Futura Bold"/>
                <a:sym typeface="Futura Bold"/>
              </a:defRPr>
            </a:pPr>
            <a:r>
              <a:rPr dirty="0"/>
              <a:t>For host plants, </a:t>
            </a:r>
          </a:p>
          <a:p>
            <a:pPr marL="1077277" marR="40639" indent="-457200" algn="ctr">
              <a:spcBef>
                <a:spcPts val="700"/>
              </a:spcBef>
              <a:buClr>
                <a:srgbClr val="396A01"/>
              </a:buClr>
              <a:buSzPct val="100000"/>
              <a:buFont typeface="Wingdings" pitchFamily="2" charset="2"/>
              <a:buChar char="v"/>
              <a:defRPr sz="3000">
                <a:solidFill>
                  <a:schemeClr val="accent1">
                    <a:satOff val="-4409"/>
                    <a:lumOff val="-10509"/>
                  </a:schemeClr>
                </a:solidFill>
                <a:uFill>
                  <a:solidFill>
                    <a:srgbClr val="945200"/>
                  </a:solidFill>
                </a:uFill>
                <a:latin typeface="Futura Bold"/>
                <a:ea typeface="Futura Bold"/>
                <a:cs typeface="Futura Bold"/>
                <a:sym typeface="Futura Bold"/>
              </a:defRPr>
            </a:pPr>
            <a:r>
              <a:rPr dirty="0"/>
              <a:t>go to Art Shapiro’s Butterfly Site:</a:t>
            </a:r>
          </a:p>
        </p:txBody>
      </p:sp>
    </p:spTree>
    <p:extLst>
      <p:ext uri="{BB962C8B-B14F-4D97-AF65-F5344CB8AC3E}">
        <p14:creationId xmlns:p14="http://schemas.microsoft.com/office/powerpoint/2010/main" val="38449829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inal Quiz">
            <a:extLst>
              <a:ext uri="{FF2B5EF4-FFF2-40B4-BE49-F238E27FC236}">
                <a16:creationId xmlns:a16="http://schemas.microsoft.com/office/drawing/2014/main" id="{E222E842-6BA9-E645-8A6C-F292270D7A2B}"/>
              </a:ext>
            </a:extLst>
          </p:cNvPr>
          <p:cNvSpPr txBox="1">
            <a:spLocks/>
          </p:cNvSpPr>
          <p:nvPr/>
        </p:nvSpPr>
        <p:spPr>
          <a:xfrm>
            <a:off x="4627710" y="361487"/>
            <a:ext cx="2864857" cy="10004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2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L="137160" indent="-120904" algn="l" defTabSz="365760" hangingPunct="1">
              <a:spcBef>
                <a:spcPts val="300"/>
              </a:spcBef>
              <a:defRPr sz="3840" b="1">
                <a:solidFill>
                  <a:srgbClr val="194687"/>
                </a:solidFill>
              </a:defRPr>
            </a:pPr>
            <a:r>
              <a:rPr lang="en-US" sz="3840" b="1">
                <a:solidFill>
                  <a:srgbClr val="194687"/>
                </a:solidFill>
              </a:rPr>
              <a:t>A Final Quiz</a:t>
            </a:r>
            <a:endParaRPr lang="en-US" sz="3840">
              <a:solidFill>
                <a:srgbClr val="194687"/>
              </a:solidFill>
              <a:latin typeface="Futura Bold"/>
              <a:ea typeface="Futura Bold"/>
              <a:cs typeface="Futura Bold"/>
              <a:sym typeface="Futura Bold"/>
            </a:endParaRPr>
          </a:p>
          <a:p>
            <a:pPr marR="16255" indent="16255" defTabSz="365760" hangingPunct="1">
              <a:spcBef>
                <a:spcPts val="400"/>
              </a:spcBef>
              <a:defRPr sz="1760">
                <a:solidFill>
                  <a:srgbClr val="366500"/>
                </a:solidFill>
                <a:uFill>
                  <a:solidFill>
                    <a:srgbClr val="366500"/>
                  </a:solidFill>
                </a:uFill>
                <a:latin typeface="Futura Bold"/>
                <a:ea typeface="Futura Bold"/>
                <a:cs typeface="Futura Bold"/>
                <a:sym typeface="Futura Bold"/>
              </a:defRPr>
            </a:pPr>
            <a:endParaRPr lang="en-US" sz="1760">
              <a:solidFill>
                <a:srgbClr val="366500"/>
              </a:solidFill>
              <a:uFill>
                <a:solidFill>
                  <a:srgbClr val="366500"/>
                </a:solidFill>
              </a:uFill>
              <a:latin typeface="Futura Bold"/>
              <a:ea typeface="Futura Bold"/>
              <a:cs typeface="Futura Bold"/>
              <a:sym typeface="Futura Bold"/>
            </a:endParaRPr>
          </a:p>
          <a:p>
            <a:pPr marR="16255" indent="16255" defTabSz="365760" hangingPunct="1">
              <a:spcBef>
                <a:spcPts val="400"/>
              </a:spcBef>
              <a:defRPr sz="1760">
                <a:solidFill>
                  <a:srgbClr val="011993"/>
                </a:solidFill>
                <a:uFill>
                  <a:solidFill>
                    <a:srgbClr val="366500"/>
                  </a:solidFill>
                </a:uFill>
                <a:latin typeface="Futura Bold"/>
                <a:ea typeface="Futura Bold"/>
                <a:cs typeface="Futura Bold"/>
                <a:sym typeface="Futura Bold"/>
              </a:defRPr>
            </a:pPr>
            <a:r>
              <a:rPr lang="en-US" sz="1760">
                <a:solidFill>
                  <a:srgbClr val="011993"/>
                </a:solidFill>
                <a:uFill>
                  <a:solidFill>
                    <a:srgbClr val="366500"/>
                  </a:solidFill>
                </a:uFill>
                <a:latin typeface="Futura Bold"/>
                <a:ea typeface="Futura Bold"/>
                <a:cs typeface="Futura Bold"/>
                <a:sym typeface="Futura Bold"/>
              </a:rPr>
              <a:t>               </a:t>
            </a:r>
          </a:p>
        </p:txBody>
      </p:sp>
      <p:pic>
        <p:nvPicPr>
          <p:cNvPr id="3" name="dogface_butterfly-male.jpg" descr="dogface_butterfly-male.jpg">
            <a:extLst>
              <a:ext uri="{FF2B5EF4-FFF2-40B4-BE49-F238E27FC236}">
                <a16:creationId xmlns:a16="http://schemas.microsoft.com/office/drawing/2014/main" id="{186B2211-92C3-7648-BDF0-11B2226508D4}"/>
              </a:ext>
            </a:extLst>
          </p:cNvPr>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4" name="ID_Wilcox02.jpg" descr="ID_Wilcox02.jpg">
            <a:extLst>
              <a:ext uri="{FF2B5EF4-FFF2-40B4-BE49-F238E27FC236}">
                <a16:creationId xmlns:a16="http://schemas.microsoft.com/office/drawing/2014/main" id="{B4E4C128-B9BE-3E43-92A5-71DFBA233B24}"/>
              </a:ext>
            </a:extLst>
          </p:cNvPr>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5" name="Unknown.jpg" descr="Unknown.jpg">
            <a:extLst>
              <a:ext uri="{FF2B5EF4-FFF2-40B4-BE49-F238E27FC236}">
                <a16:creationId xmlns:a16="http://schemas.microsoft.com/office/drawing/2014/main" id="{9C2307AD-209C-4741-88E1-D424CA8012BF}"/>
              </a:ext>
            </a:extLst>
          </p:cNvPr>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 name="Can you name these butterflies?">
            <a:extLst>
              <a:ext uri="{FF2B5EF4-FFF2-40B4-BE49-F238E27FC236}">
                <a16:creationId xmlns:a16="http://schemas.microsoft.com/office/drawing/2014/main" id="{3BE339C1-8CAC-7746-B87D-201F9A09351E}"/>
              </a:ext>
            </a:extLst>
          </p:cNvPr>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7" name="Unknown.jpeg" descr="Unknown.jpeg">
            <a:extLst>
              <a:ext uri="{FF2B5EF4-FFF2-40B4-BE49-F238E27FC236}">
                <a16:creationId xmlns:a16="http://schemas.microsoft.com/office/drawing/2014/main" id="{1F00D7C6-D3A3-7D40-971C-E82AAE644E05}"/>
              </a:ext>
            </a:extLst>
          </p:cNvPr>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147E067C-0A3C-3049-AFFD-0EF4EE2313D2}"/>
              </a:ext>
            </a:extLst>
          </p:cNvPr>
          <p:cNvPicPr>
            <a:picLocks noChangeAspect="1"/>
          </p:cNvPicPr>
          <p:nvPr/>
        </p:nvPicPr>
        <p:blipFill>
          <a:blip r:embed="rId6"/>
          <a:stretch>
            <a:fillRect/>
          </a:stretch>
        </p:blipFill>
        <p:spPr>
          <a:xfrm>
            <a:off x="6001072" y="3881859"/>
            <a:ext cx="2639262" cy="2297136"/>
          </a:xfrm>
          <a:prstGeom prst="rect">
            <a:avLst/>
          </a:prstGeom>
          <a:ln w="12700">
            <a:miter lim="400000"/>
          </a:ln>
        </p:spPr>
      </p:pic>
    </p:spTree>
    <p:extLst>
      <p:ext uri="{BB962C8B-B14F-4D97-AF65-F5344CB8AC3E}">
        <p14:creationId xmlns:p14="http://schemas.microsoft.com/office/powerpoint/2010/main" val="53323568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inal Quiz">
            <a:extLst>
              <a:ext uri="{FF2B5EF4-FFF2-40B4-BE49-F238E27FC236}">
                <a16:creationId xmlns:a16="http://schemas.microsoft.com/office/drawing/2014/main" id="{E222E842-6BA9-E645-8A6C-F292270D7A2B}"/>
              </a:ext>
            </a:extLst>
          </p:cNvPr>
          <p:cNvSpPr txBox="1">
            <a:spLocks/>
          </p:cNvSpPr>
          <p:nvPr/>
        </p:nvSpPr>
        <p:spPr>
          <a:xfrm>
            <a:off x="4627710" y="361487"/>
            <a:ext cx="2864857" cy="10004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2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L="137160" indent="-120904" algn="l" defTabSz="365760" hangingPunct="1">
              <a:spcBef>
                <a:spcPts val="300"/>
              </a:spcBef>
              <a:defRPr sz="3840" b="1">
                <a:solidFill>
                  <a:srgbClr val="194687"/>
                </a:solidFill>
              </a:defRPr>
            </a:pPr>
            <a:r>
              <a:rPr lang="en-US" sz="3840" b="1">
                <a:solidFill>
                  <a:srgbClr val="194687"/>
                </a:solidFill>
              </a:rPr>
              <a:t>A Final Quiz</a:t>
            </a:r>
            <a:endParaRPr lang="en-US" sz="3840">
              <a:solidFill>
                <a:srgbClr val="194687"/>
              </a:solidFill>
              <a:latin typeface="Futura Bold"/>
              <a:ea typeface="Futura Bold"/>
              <a:cs typeface="Futura Bold"/>
              <a:sym typeface="Futura Bold"/>
            </a:endParaRPr>
          </a:p>
          <a:p>
            <a:pPr marR="16255" indent="16255" defTabSz="365760" hangingPunct="1">
              <a:spcBef>
                <a:spcPts val="400"/>
              </a:spcBef>
              <a:defRPr sz="1760">
                <a:solidFill>
                  <a:srgbClr val="366500"/>
                </a:solidFill>
                <a:uFill>
                  <a:solidFill>
                    <a:srgbClr val="366500"/>
                  </a:solidFill>
                </a:uFill>
                <a:latin typeface="Futura Bold"/>
                <a:ea typeface="Futura Bold"/>
                <a:cs typeface="Futura Bold"/>
                <a:sym typeface="Futura Bold"/>
              </a:defRPr>
            </a:pPr>
            <a:endParaRPr lang="en-US" sz="1760">
              <a:solidFill>
                <a:srgbClr val="366500"/>
              </a:solidFill>
              <a:uFill>
                <a:solidFill>
                  <a:srgbClr val="366500"/>
                </a:solidFill>
              </a:uFill>
              <a:latin typeface="Futura Bold"/>
              <a:ea typeface="Futura Bold"/>
              <a:cs typeface="Futura Bold"/>
              <a:sym typeface="Futura Bold"/>
            </a:endParaRPr>
          </a:p>
          <a:p>
            <a:pPr marR="16255" indent="16255" defTabSz="365760" hangingPunct="1">
              <a:spcBef>
                <a:spcPts val="400"/>
              </a:spcBef>
              <a:defRPr sz="1760">
                <a:solidFill>
                  <a:srgbClr val="011993"/>
                </a:solidFill>
                <a:uFill>
                  <a:solidFill>
                    <a:srgbClr val="366500"/>
                  </a:solidFill>
                </a:uFill>
                <a:latin typeface="Futura Bold"/>
                <a:ea typeface="Futura Bold"/>
                <a:cs typeface="Futura Bold"/>
                <a:sym typeface="Futura Bold"/>
              </a:defRPr>
            </a:pPr>
            <a:r>
              <a:rPr lang="en-US" sz="1760">
                <a:solidFill>
                  <a:srgbClr val="011993"/>
                </a:solidFill>
                <a:uFill>
                  <a:solidFill>
                    <a:srgbClr val="366500"/>
                  </a:solidFill>
                </a:uFill>
                <a:latin typeface="Futura Bold"/>
                <a:ea typeface="Futura Bold"/>
                <a:cs typeface="Futura Bold"/>
                <a:sym typeface="Futura Bold"/>
              </a:rPr>
              <a:t>               </a:t>
            </a:r>
          </a:p>
        </p:txBody>
      </p:sp>
      <p:pic>
        <p:nvPicPr>
          <p:cNvPr id="3" name="dogface_butterfly-male.jpg" descr="dogface_butterfly-male.jpg">
            <a:extLst>
              <a:ext uri="{FF2B5EF4-FFF2-40B4-BE49-F238E27FC236}">
                <a16:creationId xmlns:a16="http://schemas.microsoft.com/office/drawing/2014/main" id="{186B2211-92C3-7648-BDF0-11B2226508D4}"/>
              </a:ext>
            </a:extLst>
          </p:cNvPr>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4" name="ID_Wilcox02.jpg" descr="ID_Wilcox02.jpg">
            <a:extLst>
              <a:ext uri="{FF2B5EF4-FFF2-40B4-BE49-F238E27FC236}">
                <a16:creationId xmlns:a16="http://schemas.microsoft.com/office/drawing/2014/main" id="{B4E4C128-B9BE-3E43-92A5-71DFBA233B24}"/>
              </a:ext>
            </a:extLst>
          </p:cNvPr>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5" name="Unknown.jpg" descr="Unknown.jpg">
            <a:extLst>
              <a:ext uri="{FF2B5EF4-FFF2-40B4-BE49-F238E27FC236}">
                <a16:creationId xmlns:a16="http://schemas.microsoft.com/office/drawing/2014/main" id="{9C2307AD-209C-4741-88E1-D424CA8012BF}"/>
              </a:ext>
            </a:extLst>
          </p:cNvPr>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 name="Can you name these butterflies?">
            <a:extLst>
              <a:ext uri="{FF2B5EF4-FFF2-40B4-BE49-F238E27FC236}">
                <a16:creationId xmlns:a16="http://schemas.microsoft.com/office/drawing/2014/main" id="{3BE339C1-8CAC-7746-B87D-201F9A09351E}"/>
              </a:ext>
            </a:extLst>
          </p:cNvPr>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7" name="Unknown.jpeg" descr="Unknown.jpeg">
            <a:extLst>
              <a:ext uri="{FF2B5EF4-FFF2-40B4-BE49-F238E27FC236}">
                <a16:creationId xmlns:a16="http://schemas.microsoft.com/office/drawing/2014/main" id="{1F00D7C6-D3A3-7D40-971C-E82AAE644E05}"/>
              </a:ext>
            </a:extLst>
          </p:cNvPr>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147E067C-0A3C-3049-AFFD-0EF4EE2313D2}"/>
              </a:ext>
            </a:extLst>
          </p:cNvPr>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23" name="California Dog Face">
            <a:extLst>
              <a:ext uri="{FF2B5EF4-FFF2-40B4-BE49-F238E27FC236}">
                <a16:creationId xmlns:a16="http://schemas.microsoft.com/office/drawing/2014/main" id="{70696B22-ABD2-344F-B22D-2FEED5648C6F}"/>
              </a:ext>
            </a:extLst>
          </p:cNvPr>
          <p:cNvSpPr txBox="1"/>
          <p:nvPr/>
        </p:nvSpPr>
        <p:spPr>
          <a:xfrm>
            <a:off x="596900" y="2108200"/>
            <a:ext cx="2175170" cy="3608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rPr dirty="0"/>
              <a:t>California Dog Face</a:t>
            </a:r>
          </a:p>
        </p:txBody>
      </p:sp>
    </p:spTree>
    <p:extLst>
      <p:ext uri="{BB962C8B-B14F-4D97-AF65-F5344CB8AC3E}">
        <p14:creationId xmlns:p14="http://schemas.microsoft.com/office/powerpoint/2010/main" val="33382570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inal Quiz">
            <a:extLst>
              <a:ext uri="{FF2B5EF4-FFF2-40B4-BE49-F238E27FC236}">
                <a16:creationId xmlns:a16="http://schemas.microsoft.com/office/drawing/2014/main" id="{E222E842-6BA9-E645-8A6C-F292270D7A2B}"/>
              </a:ext>
            </a:extLst>
          </p:cNvPr>
          <p:cNvSpPr txBox="1">
            <a:spLocks/>
          </p:cNvSpPr>
          <p:nvPr/>
        </p:nvSpPr>
        <p:spPr>
          <a:xfrm>
            <a:off x="4627710" y="361487"/>
            <a:ext cx="2864857" cy="10004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2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L="137160" indent="-120904" algn="l" defTabSz="365760" hangingPunct="1">
              <a:spcBef>
                <a:spcPts val="300"/>
              </a:spcBef>
              <a:defRPr sz="3840" b="1">
                <a:solidFill>
                  <a:srgbClr val="194687"/>
                </a:solidFill>
              </a:defRPr>
            </a:pPr>
            <a:r>
              <a:rPr lang="en-US" sz="3840" b="1">
                <a:solidFill>
                  <a:srgbClr val="194687"/>
                </a:solidFill>
              </a:rPr>
              <a:t>A Final Quiz</a:t>
            </a:r>
            <a:endParaRPr lang="en-US" sz="3840">
              <a:solidFill>
                <a:srgbClr val="194687"/>
              </a:solidFill>
              <a:latin typeface="Futura Bold"/>
              <a:ea typeface="Futura Bold"/>
              <a:cs typeface="Futura Bold"/>
              <a:sym typeface="Futura Bold"/>
            </a:endParaRPr>
          </a:p>
          <a:p>
            <a:pPr marR="16255" indent="16255" defTabSz="365760" hangingPunct="1">
              <a:spcBef>
                <a:spcPts val="400"/>
              </a:spcBef>
              <a:defRPr sz="1760">
                <a:solidFill>
                  <a:srgbClr val="366500"/>
                </a:solidFill>
                <a:uFill>
                  <a:solidFill>
                    <a:srgbClr val="366500"/>
                  </a:solidFill>
                </a:uFill>
                <a:latin typeface="Futura Bold"/>
                <a:ea typeface="Futura Bold"/>
                <a:cs typeface="Futura Bold"/>
                <a:sym typeface="Futura Bold"/>
              </a:defRPr>
            </a:pPr>
            <a:endParaRPr lang="en-US" sz="1760">
              <a:solidFill>
                <a:srgbClr val="366500"/>
              </a:solidFill>
              <a:uFill>
                <a:solidFill>
                  <a:srgbClr val="366500"/>
                </a:solidFill>
              </a:uFill>
              <a:latin typeface="Futura Bold"/>
              <a:ea typeface="Futura Bold"/>
              <a:cs typeface="Futura Bold"/>
              <a:sym typeface="Futura Bold"/>
            </a:endParaRPr>
          </a:p>
          <a:p>
            <a:pPr marR="16255" indent="16255" defTabSz="365760" hangingPunct="1">
              <a:spcBef>
                <a:spcPts val="400"/>
              </a:spcBef>
              <a:defRPr sz="1760">
                <a:solidFill>
                  <a:srgbClr val="011993"/>
                </a:solidFill>
                <a:uFill>
                  <a:solidFill>
                    <a:srgbClr val="366500"/>
                  </a:solidFill>
                </a:uFill>
                <a:latin typeface="Futura Bold"/>
                <a:ea typeface="Futura Bold"/>
                <a:cs typeface="Futura Bold"/>
                <a:sym typeface="Futura Bold"/>
              </a:defRPr>
            </a:pPr>
            <a:r>
              <a:rPr lang="en-US" sz="1760">
                <a:solidFill>
                  <a:srgbClr val="011993"/>
                </a:solidFill>
                <a:uFill>
                  <a:solidFill>
                    <a:srgbClr val="366500"/>
                  </a:solidFill>
                </a:uFill>
                <a:latin typeface="Futura Bold"/>
                <a:ea typeface="Futura Bold"/>
                <a:cs typeface="Futura Bold"/>
                <a:sym typeface="Futura Bold"/>
              </a:rPr>
              <a:t>               </a:t>
            </a:r>
          </a:p>
        </p:txBody>
      </p:sp>
      <p:pic>
        <p:nvPicPr>
          <p:cNvPr id="3" name="dogface_butterfly-male.jpg" descr="dogface_butterfly-male.jpg">
            <a:extLst>
              <a:ext uri="{FF2B5EF4-FFF2-40B4-BE49-F238E27FC236}">
                <a16:creationId xmlns:a16="http://schemas.microsoft.com/office/drawing/2014/main" id="{186B2211-92C3-7648-BDF0-11B2226508D4}"/>
              </a:ext>
            </a:extLst>
          </p:cNvPr>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4" name="ID_Wilcox02.jpg" descr="ID_Wilcox02.jpg">
            <a:extLst>
              <a:ext uri="{FF2B5EF4-FFF2-40B4-BE49-F238E27FC236}">
                <a16:creationId xmlns:a16="http://schemas.microsoft.com/office/drawing/2014/main" id="{B4E4C128-B9BE-3E43-92A5-71DFBA233B24}"/>
              </a:ext>
            </a:extLst>
          </p:cNvPr>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5" name="Unknown.jpg" descr="Unknown.jpg">
            <a:extLst>
              <a:ext uri="{FF2B5EF4-FFF2-40B4-BE49-F238E27FC236}">
                <a16:creationId xmlns:a16="http://schemas.microsoft.com/office/drawing/2014/main" id="{9C2307AD-209C-4741-88E1-D424CA8012BF}"/>
              </a:ext>
            </a:extLst>
          </p:cNvPr>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 name="Can you name these butterflies?">
            <a:extLst>
              <a:ext uri="{FF2B5EF4-FFF2-40B4-BE49-F238E27FC236}">
                <a16:creationId xmlns:a16="http://schemas.microsoft.com/office/drawing/2014/main" id="{3BE339C1-8CAC-7746-B87D-201F9A09351E}"/>
              </a:ext>
            </a:extLst>
          </p:cNvPr>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7" name="Unknown.jpeg" descr="Unknown.jpeg">
            <a:extLst>
              <a:ext uri="{FF2B5EF4-FFF2-40B4-BE49-F238E27FC236}">
                <a16:creationId xmlns:a16="http://schemas.microsoft.com/office/drawing/2014/main" id="{1F00D7C6-D3A3-7D40-971C-E82AAE644E05}"/>
              </a:ext>
            </a:extLst>
          </p:cNvPr>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147E067C-0A3C-3049-AFFD-0EF4EE2313D2}"/>
              </a:ext>
            </a:extLst>
          </p:cNvPr>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10" name="Monarch (Male)">
            <a:extLst>
              <a:ext uri="{FF2B5EF4-FFF2-40B4-BE49-F238E27FC236}">
                <a16:creationId xmlns:a16="http://schemas.microsoft.com/office/drawing/2014/main" id="{4CF00E1C-BE1F-EB4F-A988-8566FA6697E3}"/>
              </a:ext>
            </a:extLst>
          </p:cNvPr>
          <p:cNvSpPr txBox="1"/>
          <p:nvPr/>
        </p:nvSpPr>
        <p:spPr>
          <a:xfrm>
            <a:off x="431800" y="4241800"/>
            <a:ext cx="1755586" cy="3608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rPr dirty="0"/>
              <a:t>Monarch (Male)</a:t>
            </a:r>
          </a:p>
        </p:txBody>
      </p:sp>
    </p:spTree>
    <p:extLst>
      <p:ext uri="{BB962C8B-B14F-4D97-AF65-F5344CB8AC3E}">
        <p14:creationId xmlns:p14="http://schemas.microsoft.com/office/powerpoint/2010/main" val="18351419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inal Quiz">
            <a:extLst>
              <a:ext uri="{FF2B5EF4-FFF2-40B4-BE49-F238E27FC236}">
                <a16:creationId xmlns:a16="http://schemas.microsoft.com/office/drawing/2014/main" id="{E222E842-6BA9-E645-8A6C-F292270D7A2B}"/>
              </a:ext>
            </a:extLst>
          </p:cNvPr>
          <p:cNvSpPr txBox="1">
            <a:spLocks/>
          </p:cNvSpPr>
          <p:nvPr/>
        </p:nvSpPr>
        <p:spPr>
          <a:xfrm>
            <a:off x="4627710" y="361487"/>
            <a:ext cx="2864857" cy="10004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2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L="137160" indent="-120904" algn="l" defTabSz="365760" hangingPunct="1">
              <a:spcBef>
                <a:spcPts val="300"/>
              </a:spcBef>
              <a:defRPr sz="3840" b="1">
                <a:solidFill>
                  <a:srgbClr val="194687"/>
                </a:solidFill>
              </a:defRPr>
            </a:pPr>
            <a:r>
              <a:rPr lang="en-US" sz="3840" b="1">
                <a:solidFill>
                  <a:srgbClr val="194687"/>
                </a:solidFill>
              </a:rPr>
              <a:t>A Final Quiz</a:t>
            </a:r>
            <a:endParaRPr lang="en-US" sz="3840">
              <a:solidFill>
                <a:srgbClr val="194687"/>
              </a:solidFill>
              <a:latin typeface="Futura Bold"/>
              <a:ea typeface="Futura Bold"/>
              <a:cs typeface="Futura Bold"/>
              <a:sym typeface="Futura Bold"/>
            </a:endParaRPr>
          </a:p>
          <a:p>
            <a:pPr marR="16255" indent="16255" defTabSz="365760" hangingPunct="1">
              <a:spcBef>
                <a:spcPts val="400"/>
              </a:spcBef>
              <a:defRPr sz="1760">
                <a:solidFill>
                  <a:srgbClr val="366500"/>
                </a:solidFill>
                <a:uFill>
                  <a:solidFill>
                    <a:srgbClr val="366500"/>
                  </a:solidFill>
                </a:uFill>
                <a:latin typeface="Futura Bold"/>
                <a:ea typeface="Futura Bold"/>
                <a:cs typeface="Futura Bold"/>
                <a:sym typeface="Futura Bold"/>
              </a:defRPr>
            </a:pPr>
            <a:endParaRPr lang="en-US" sz="1760">
              <a:solidFill>
                <a:srgbClr val="366500"/>
              </a:solidFill>
              <a:uFill>
                <a:solidFill>
                  <a:srgbClr val="366500"/>
                </a:solidFill>
              </a:uFill>
              <a:latin typeface="Futura Bold"/>
              <a:ea typeface="Futura Bold"/>
              <a:cs typeface="Futura Bold"/>
              <a:sym typeface="Futura Bold"/>
            </a:endParaRPr>
          </a:p>
          <a:p>
            <a:pPr marR="16255" indent="16255" defTabSz="365760" hangingPunct="1">
              <a:spcBef>
                <a:spcPts val="400"/>
              </a:spcBef>
              <a:defRPr sz="1760">
                <a:solidFill>
                  <a:srgbClr val="011993"/>
                </a:solidFill>
                <a:uFill>
                  <a:solidFill>
                    <a:srgbClr val="366500"/>
                  </a:solidFill>
                </a:uFill>
                <a:latin typeface="Futura Bold"/>
                <a:ea typeface="Futura Bold"/>
                <a:cs typeface="Futura Bold"/>
                <a:sym typeface="Futura Bold"/>
              </a:defRPr>
            </a:pPr>
            <a:r>
              <a:rPr lang="en-US" sz="1760">
                <a:solidFill>
                  <a:srgbClr val="011993"/>
                </a:solidFill>
                <a:uFill>
                  <a:solidFill>
                    <a:srgbClr val="366500"/>
                  </a:solidFill>
                </a:uFill>
                <a:latin typeface="Futura Bold"/>
                <a:ea typeface="Futura Bold"/>
                <a:cs typeface="Futura Bold"/>
                <a:sym typeface="Futura Bold"/>
              </a:rPr>
              <a:t>               </a:t>
            </a:r>
          </a:p>
        </p:txBody>
      </p:sp>
      <p:pic>
        <p:nvPicPr>
          <p:cNvPr id="3" name="dogface_butterfly-male.jpg" descr="dogface_butterfly-male.jpg">
            <a:extLst>
              <a:ext uri="{FF2B5EF4-FFF2-40B4-BE49-F238E27FC236}">
                <a16:creationId xmlns:a16="http://schemas.microsoft.com/office/drawing/2014/main" id="{186B2211-92C3-7648-BDF0-11B2226508D4}"/>
              </a:ext>
            </a:extLst>
          </p:cNvPr>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4" name="ID_Wilcox02.jpg" descr="ID_Wilcox02.jpg">
            <a:extLst>
              <a:ext uri="{FF2B5EF4-FFF2-40B4-BE49-F238E27FC236}">
                <a16:creationId xmlns:a16="http://schemas.microsoft.com/office/drawing/2014/main" id="{B4E4C128-B9BE-3E43-92A5-71DFBA233B24}"/>
              </a:ext>
            </a:extLst>
          </p:cNvPr>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5" name="Unknown.jpg" descr="Unknown.jpg">
            <a:extLst>
              <a:ext uri="{FF2B5EF4-FFF2-40B4-BE49-F238E27FC236}">
                <a16:creationId xmlns:a16="http://schemas.microsoft.com/office/drawing/2014/main" id="{9C2307AD-209C-4741-88E1-D424CA8012BF}"/>
              </a:ext>
            </a:extLst>
          </p:cNvPr>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 name="Can you name these butterflies?">
            <a:extLst>
              <a:ext uri="{FF2B5EF4-FFF2-40B4-BE49-F238E27FC236}">
                <a16:creationId xmlns:a16="http://schemas.microsoft.com/office/drawing/2014/main" id="{3BE339C1-8CAC-7746-B87D-201F9A09351E}"/>
              </a:ext>
            </a:extLst>
          </p:cNvPr>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7" name="Unknown.jpeg" descr="Unknown.jpeg">
            <a:extLst>
              <a:ext uri="{FF2B5EF4-FFF2-40B4-BE49-F238E27FC236}">
                <a16:creationId xmlns:a16="http://schemas.microsoft.com/office/drawing/2014/main" id="{1F00D7C6-D3A3-7D40-971C-E82AAE644E05}"/>
              </a:ext>
            </a:extLst>
          </p:cNvPr>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147E067C-0A3C-3049-AFFD-0EF4EE2313D2}"/>
              </a:ext>
            </a:extLst>
          </p:cNvPr>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9" name="Viceroy">
            <a:extLst>
              <a:ext uri="{FF2B5EF4-FFF2-40B4-BE49-F238E27FC236}">
                <a16:creationId xmlns:a16="http://schemas.microsoft.com/office/drawing/2014/main" id="{36E5EAD6-CA28-A543-BB5C-6CAD05144E0B}"/>
              </a:ext>
            </a:extLst>
          </p:cNvPr>
          <p:cNvSpPr txBox="1"/>
          <p:nvPr/>
        </p:nvSpPr>
        <p:spPr>
          <a:xfrm>
            <a:off x="2987879" y="5948345"/>
            <a:ext cx="2839239" cy="37959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rPr dirty="0"/>
              <a:t>Western Tiger</a:t>
            </a:r>
            <a:r>
              <a:rPr lang="en-US" dirty="0"/>
              <a:t> </a:t>
            </a:r>
            <a:r>
              <a:rPr dirty="0"/>
              <a:t>Swallowtail</a:t>
            </a:r>
          </a:p>
        </p:txBody>
      </p:sp>
    </p:spTree>
    <p:extLst>
      <p:ext uri="{BB962C8B-B14F-4D97-AF65-F5344CB8AC3E}">
        <p14:creationId xmlns:p14="http://schemas.microsoft.com/office/powerpoint/2010/main" val="30904502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inal Quiz">
            <a:extLst>
              <a:ext uri="{FF2B5EF4-FFF2-40B4-BE49-F238E27FC236}">
                <a16:creationId xmlns:a16="http://schemas.microsoft.com/office/drawing/2014/main" id="{E222E842-6BA9-E645-8A6C-F292270D7A2B}"/>
              </a:ext>
            </a:extLst>
          </p:cNvPr>
          <p:cNvSpPr txBox="1">
            <a:spLocks/>
          </p:cNvSpPr>
          <p:nvPr/>
        </p:nvSpPr>
        <p:spPr>
          <a:xfrm>
            <a:off x="4627710" y="361487"/>
            <a:ext cx="2864857" cy="10004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2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L="137160" indent="-120904" algn="l" defTabSz="365760" hangingPunct="1">
              <a:spcBef>
                <a:spcPts val="300"/>
              </a:spcBef>
              <a:defRPr sz="3840" b="1">
                <a:solidFill>
                  <a:srgbClr val="194687"/>
                </a:solidFill>
              </a:defRPr>
            </a:pPr>
            <a:r>
              <a:rPr lang="en-US" sz="3840" b="1">
                <a:solidFill>
                  <a:srgbClr val="194687"/>
                </a:solidFill>
              </a:rPr>
              <a:t>A Final Quiz</a:t>
            </a:r>
            <a:endParaRPr lang="en-US" sz="3840">
              <a:solidFill>
                <a:srgbClr val="194687"/>
              </a:solidFill>
              <a:latin typeface="Futura Bold"/>
              <a:ea typeface="Futura Bold"/>
              <a:cs typeface="Futura Bold"/>
              <a:sym typeface="Futura Bold"/>
            </a:endParaRPr>
          </a:p>
          <a:p>
            <a:pPr marR="16255" indent="16255" defTabSz="365760" hangingPunct="1">
              <a:spcBef>
                <a:spcPts val="400"/>
              </a:spcBef>
              <a:defRPr sz="1760">
                <a:solidFill>
                  <a:srgbClr val="366500"/>
                </a:solidFill>
                <a:uFill>
                  <a:solidFill>
                    <a:srgbClr val="366500"/>
                  </a:solidFill>
                </a:uFill>
                <a:latin typeface="Futura Bold"/>
                <a:ea typeface="Futura Bold"/>
                <a:cs typeface="Futura Bold"/>
                <a:sym typeface="Futura Bold"/>
              </a:defRPr>
            </a:pPr>
            <a:endParaRPr lang="en-US" sz="1760">
              <a:solidFill>
                <a:srgbClr val="366500"/>
              </a:solidFill>
              <a:uFill>
                <a:solidFill>
                  <a:srgbClr val="366500"/>
                </a:solidFill>
              </a:uFill>
              <a:latin typeface="Futura Bold"/>
              <a:ea typeface="Futura Bold"/>
              <a:cs typeface="Futura Bold"/>
              <a:sym typeface="Futura Bold"/>
            </a:endParaRPr>
          </a:p>
          <a:p>
            <a:pPr marR="16255" indent="16255" defTabSz="365760" hangingPunct="1">
              <a:spcBef>
                <a:spcPts val="400"/>
              </a:spcBef>
              <a:defRPr sz="1760">
                <a:solidFill>
                  <a:srgbClr val="011993"/>
                </a:solidFill>
                <a:uFill>
                  <a:solidFill>
                    <a:srgbClr val="366500"/>
                  </a:solidFill>
                </a:uFill>
                <a:latin typeface="Futura Bold"/>
                <a:ea typeface="Futura Bold"/>
                <a:cs typeface="Futura Bold"/>
                <a:sym typeface="Futura Bold"/>
              </a:defRPr>
            </a:pPr>
            <a:r>
              <a:rPr lang="en-US" sz="1760">
                <a:solidFill>
                  <a:srgbClr val="011993"/>
                </a:solidFill>
                <a:uFill>
                  <a:solidFill>
                    <a:srgbClr val="366500"/>
                  </a:solidFill>
                </a:uFill>
                <a:latin typeface="Futura Bold"/>
                <a:ea typeface="Futura Bold"/>
                <a:cs typeface="Futura Bold"/>
                <a:sym typeface="Futura Bold"/>
              </a:rPr>
              <a:t>               </a:t>
            </a:r>
          </a:p>
        </p:txBody>
      </p:sp>
      <p:pic>
        <p:nvPicPr>
          <p:cNvPr id="3" name="dogface_butterfly-male.jpg" descr="dogface_butterfly-male.jpg">
            <a:extLst>
              <a:ext uri="{FF2B5EF4-FFF2-40B4-BE49-F238E27FC236}">
                <a16:creationId xmlns:a16="http://schemas.microsoft.com/office/drawing/2014/main" id="{186B2211-92C3-7648-BDF0-11B2226508D4}"/>
              </a:ext>
            </a:extLst>
          </p:cNvPr>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4" name="ID_Wilcox02.jpg" descr="ID_Wilcox02.jpg">
            <a:extLst>
              <a:ext uri="{FF2B5EF4-FFF2-40B4-BE49-F238E27FC236}">
                <a16:creationId xmlns:a16="http://schemas.microsoft.com/office/drawing/2014/main" id="{B4E4C128-B9BE-3E43-92A5-71DFBA233B24}"/>
              </a:ext>
            </a:extLst>
          </p:cNvPr>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5" name="Unknown.jpg" descr="Unknown.jpg">
            <a:extLst>
              <a:ext uri="{FF2B5EF4-FFF2-40B4-BE49-F238E27FC236}">
                <a16:creationId xmlns:a16="http://schemas.microsoft.com/office/drawing/2014/main" id="{9C2307AD-209C-4741-88E1-D424CA8012BF}"/>
              </a:ext>
            </a:extLst>
          </p:cNvPr>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 name="Can you name these butterflies?">
            <a:extLst>
              <a:ext uri="{FF2B5EF4-FFF2-40B4-BE49-F238E27FC236}">
                <a16:creationId xmlns:a16="http://schemas.microsoft.com/office/drawing/2014/main" id="{3BE339C1-8CAC-7746-B87D-201F9A09351E}"/>
              </a:ext>
            </a:extLst>
          </p:cNvPr>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7" name="Unknown.jpeg" descr="Unknown.jpeg">
            <a:extLst>
              <a:ext uri="{FF2B5EF4-FFF2-40B4-BE49-F238E27FC236}">
                <a16:creationId xmlns:a16="http://schemas.microsoft.com/office/drawing/2014/main" id="{1F00D7C6-D3A3-7D40-971C-E82AAE644E05}"/>
              </a:ext>
            </a:extLst>
          </p:cNvPr>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147E067C-0A3C-3049-AFFD-0EF4EE2313D2}"/>
              </a:ext>
            </a:extLst>
          </p:cNvPr>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9" name="California Pipevine Swallowtail">
            <a:extLst>
              <a:ext uri="{FF2B5EF4-FFF2-40B4-BE49-F238E27FC236}">
                <a16:creationId xmlns:a16="http://schemas.microsoft.com/office/drawing/2014/main" id="{A6254DB0-0CAF-E944-AA20-F81FA66E7A27}"/>
              </a:ext>
            </a:extLst>
          </p:cNvPr>
          <p:cNvSpPr txBox="1"/>
          <p:nvPr/>
        </p:nvSpPr>
        <p:spPr>
          <a:xfrm>
            <a:off x="5676052" y="5994211"/>
            <a:ext cx="3289301" cy="3608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t>California Pipevine Swallowtail</a:t>
            </a:r>
          </a:p>
        </p:txBody>
      </p:sp>
    </p:spTree>
    <p:extLst>
      <p:ext uri="{BB962C8B-B14F-4D97-AF65-F5344CB8AC3E}">
        <p14:creationId xmlns:p14="http://schemas.microsoft.com/office/powerpoint/2010/main" val="18434025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9BCFD89-E0E8-8F48-A0FD-2E106E55F174}"/>
              </a:ext>
            </a:extLst>
          </p:cNvPr>
          <p:cNvSpPr txBox="1">
            <a:spLocks/>
          </p:cNvSpPr>
          <p:nvPr/>
        </p:nvSpPr>
        <p:spPr>
          <a:xfrm>
            <a:off x="457200" y="459983"/>
            <a:ext cx="8229600" cy="11430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r>
              <a:rPr lang="en-US" b="1"/>
              <a:t>Do You Know This Butterfly?</a:t>
            </a:r>
            <a:endParaRPr lang="en-US" b="1" dirty="0"/>
          </a:p>
        </p:txBody>
      </p:sp>
      <p:sp>
        <p:nvSpPr>
          <p:cNvPr id="6" name="California State Insect">
            <a:extLst>
              <a:ext uri="{FF2B5EF4-FFF2-40B4-BE49-F238E27FC236}">
                <a16:creationId xmlns:a16="http://schemas.microsoft.com/office/drawing/2014/main" id="{CDDDCDD4-6770-6943-A9B2-37A07034D9C0}"/>
              </a:ext>
            </a:extLst>
          </p:cNvPr>
          <p:cNvSpPr txBox="1"/>
          <p:nvPr/>
        </p:nvSpPr>
        <p:spPr>
          <a:xfrm>
            <a:off x="3036441" y="1913356"/>
            <a:ext cx="3328294" cy="459929"/>
          </a:xfrm>
          <a:prstGeom prst="rect">
            <a:avLst/>
          </a:prstGeom>
          <a:solidFill>
            <a:schemeClr val="accent3">
              <a:lumOff val="24803"/>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400" b="1">
                <a:solidFill>
                  <a:schemeClr val="accent1">
                    <a:satOff val="-4409"/>
                    <a:lumOff val="-10509"/>
                  </a:schemeClr>
                </a:solidFill>
                <a:uFill>
                  <a:solidFill>
                    <a:srgbClr val="945200"/>
                  </a:solidFill>
                </a:uFill>
                <a:latin typeface="Arial"/>
                <a:ea typeface="Arial"/>
                <a:cs typeface="Arial"/>
                <a:sym typeface="Arial"/>
              </a:defRPr>
            </a:lvl1pPr>
          </a:lstStyle>
          <a:p>
            <a:r>
              <a:rPr dirty="0"/>
              <a:t>California State Insect</a:t>
            </a:r>
          </a:p>
        </p:txBody>
      </p:sp>
      <p:pic>
        <p:nvPicPr>
          <p:cNvPr id="7" name="dogface_butterfly-male.jpg" descr="dogface_butterfly-male.jpg">
            <a:extLst>
              <a:ext uri="{FF2B5EF4-FFF2-40B4-BE49-F238E27FC236}">
                <a16:creationId xmlns:a16="http://schemas.microsoft.com/office/drawing/2014/main" id="{8B690E41-DB44-6541-8349-C35952448A68}"/>
              </a:ext>
            </a:extLst>
          </p:cNvPr>
          <p:cNvPicPr>
            <a:picLocks noChangeAspect="1"/>
          </p:cNvPicPr>
          <p:nvPr/>
        </p:nvPicPr>
        <p:blipFill>
          <a:blip r:embed="rId2"/>
          <a:stretch>
            <a:fillRect/>
          </a:stretch>
        </p:blipFill>
        <p:spPr>
          <a:xfrm>
            <a:off x="866775" y="2506372"/>
            <a:ext cx="3064687" cy="2209801"/>
          </a:xfrm>
          <a:prstGeom prst="rect">
            <a:avLst/>
          </a:prstGeom>
          <a:ln w="12700">
            <a:miter lim="400000"/>
          </a:ln>
        </p:spPr>
      </p:pic>
      <p:sp>
        <p:nvSpPr>
          <p:cNvPr id="8" name="California Dogface butterfly…">
            <a:extLst>
              <a:ext uri="{FF2B5EF4-FFF2-40B4-BE49-F238E27FC236}">
                <a16:creationId xmlns:a16="http://schemas.microsoft.com/office/drawing/2014/main" id="{F2826D44-6CED-6549-A817-F8BCBF246503}"/>
              </a:ext>
            </a:extLst>
          </p:cNvPr>
          <p:cNvSpPr txBox="1"/>
          <p:nvPr/>
        </p:nvSpPr>
        <p:spPr>
          <a:xfrm>
            <a:off x="2162013" y="5619561"/>
            <a:ext cx="4819974" cy="901701"/>
          </a:xfrm>
          <a:prstGeom prst="rect">
            <a:avLst/>
          </a:prstGeom>
          <a:solidFill>
            <a:schemeClr val="accent3">
              <a:lumOff val="24803"/>
            </a:schemeClr>
          </a:solidFill>
          <a:ln w="254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3200" b="1">
                <a:solidFill>
                  <a:schemeClr val="accent1">
                    <a:satOff val="-4409"/>
                    <a:lumOff val="-10509"/>
                  </a:schemeClr>
                </a:solidFill>
                <a:uFill>
                  <a:solidFill>
                    <a:srgbClr val="945200"/>
                  </a:solidFill>
                </a:uFill>
              </a:defRPr>
            </a:pPr>
            <a:r>
              <a:rPr dirty="0"/>
              <a:t>California Dogface butterfly</a:t>
            </a:r>
            <a:endParaRPr sz="1200" dirty="0"/>
          </a:p>
          <a:p>
            <a:pPr algn="ctr">
              <a:defRPr b="1" i="1">
                <a:solidFill>
                  <a:schemeClr val="accent1">
                    <a:satOff val="-4409"/>
                    <a:lumOff val="-10509"/>
                  </a:schemeClr>
                </a:solidFill>
                <a:uFill>
                  <a:solidFill>
                    <a:srgbClr val="945200"/>
                  </a:solidFill>
                </a:uFill>
              </a:defRPr>
            </a:pPr>
            <a:r>
              <a:rPr dirty="0" err="1"/>
              <a:t>Zerene</a:t>
            </a:r>
            <a:r>
              <a:rPr dirty="0"/>
              <a:t> Euridice</a:t>
            </a:r>
            <a:r>
              <a:rPr i="0" dirty="0"/>
              <a:t> </a:t>
            </a:r>
          </a:p>
        </p:txBody>
      </p:sp>
      <p:pic>
        <p:nvPicPr>
          <p:cNvPr id="9" name="Unknown.jpg" descr="Unknown.jpg">
            <a:extLst>
              <a:ext uri="{FF2B5EF4-FFF2-40B4-BE49-F238E27FC236}">
                <a16:creationId xmlns:a16="http://schemas.microsoft.com/office/drawing/2014/main" id="{C355137A-6913-314F-9C4F-DA2F3C4AAA9A}"/>
              </a:ext>
            </a:extLst>
          </p:cNvPr>
          <p:cNvPicPr>
            <a:picLocks noChangeAspect="1"/>
          </p:cNvPicPr>
          <p:nvPr/>
        </p:nvPicPr>
        <p:blipFill>
          <a:blip r:embed="rId3"/>
          <a:stretch>
            <a:fillRect/>
          </a:stretch>
        </p:blipFill>
        <p:spPr>
          <a:xfrm>
            <a:off x="5177369" y="2500022"/>
            <a:ext cx="3111501" cy="2222501"/>
          </a:xfrm>
          <a:prstGeom prst="rect">
            <a:avLst/>
          </a:prstGeom>
          <a:ln w="12700">
            <a:miter lim="400000"/>
          </a:ln>
        </p:spPr>
      </p:pic>
      <p:sp>
        <p:nvSpPr>
          <p:cNvPr id="10" name="Female">
            <a:extLst>
              <a:ext uri="{FF2B5EF4-FFF2-40B4-BE49-F238E27FC236}">
                <a16:creationId xmlns:a16="http://schemas.microsoft.com/office/drawing/2014/main" id="{70D10B8C-F003-6D4D-9724-4BC19C66E710}"/>
              </a:ext>
            </a:extLst>
          </p:cNvPr>
          <p:cNvSpPr txBox="1"/>
          <p:nvPr/>
        </p:nvSpPr>
        <p:spPr>
          <a:xfrm>
            <a:off x="6141874" y="4849260"/>
            <a:ext cx="1182490" cy="546100"/>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800" b="1">
                <a:solidFill>
                  <a:srgbClr val="0433FF"/>
                </a:solidFill>
                <a:uFill>
                  <a:solidFill>
                    <a:srgbClr val="945200"/>
                  </a:solidFill>
                </a:uFill>
              </a:defRPr>
            </a:lvl1pPr>
          </a:lstStyle>
          <a:p>
            <a:r>
              <a:t>Female</a:t>
            </a:r>
          </a:p>
        </p:txBody>
      </p:sp>
      <p:sp>
        <p:nvSpPr>
          <p:cNvPr id="11" name="Male">
            <a:extLst>
              <a:ext uri="{FF2B5EF4-FFF2-40B4-BE49-F238E27FC236}">
                <a16:creationId xmlns:a16="http://schemas.microsoft.com/office/drawing/2014/main" id="{3ED5AE23-1AD0-B940-813A-FAB407DF51FC}"/>
              </a:ext>
            </a:extLst>
          </p:cNvPr>
          <p:cNvSpPr txBox="1"/>
          <p:nvPr/>
        </p:nvSpPr>
        <p:spPr>
          <a:xfrm>
            <a:off x="1965618" y="4849260"/>
            <a:ext cx="866999" cy="546100"/>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800" b="1">
                <a:solidFill>
                  <a:srgbClr val="0433FF"/>
                </a:solidFill>
                <a:uFill>
                  <a:solidFill>
                    <a:srgbClr val="945200"/>
                  </a:solidFill>
                </a:uFill>
              </a:defRPr>
            </a:lvl1pPr>
          </a:lstStyle>
          <a:p>
            <a:r>
              <a:rPr dirty="0"/>
              <a:t>Male</a:t>
            </a:r>
          </a:p>
        </p:txBody>
      </p:sp>
    </p:spTree>
    <p:extLst>
      <p:ext uri="{BB962C8B-B14F-4D97-AF65-F5344CB8AC3E}">
        <p14:creationId xmlns:p14="http://schemas.microsoft.com/office/powerpoint/2010/main" val="296467035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inal Quiz">
            <a:extLst>
              <a:ext uri="{FF2B5EF4-FFF2-40B4-BE49-F238E27FC236}">
                <a16:creationId xmlns:a16="http://schemas.microsoft.com/office/drawing/2014/main" id="{E222E842-6BA9-E645-8A6C-F292270D7A2B}"/>
              </a:ext>
            </a:extLst>
          </p:cNvPr>
          <p:cNvSpPr txBox="1">
            <a:spLocks/>
          </p:cNvSpPr>
          <p:nvPr/>
        </p:nvSpPr>
        <p:spPr>
          <a:xfrm>
            <a:off x="4627710" y="361487"/>
            <a:ext cx="2864857" cy="10004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25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marL="137160" indent="-120904" algn="l" defTabSz="365760" hangingPunct="1">
              <a:spcBef>
                <a:spcPts val="300"/>
              </a:spcBef>
              <a:defRPr sz="3840" b="1">
                <a:solidFill>
                  <a:srgbClr val="194687"/>
                </a:solidFill>
              </a:defRPr>
            </a:pPr>
            <a:r>
              <a:rPr lang="en-US" sz="3840" b="1">
                <a:solidFill>
                  <a:srgbClr val="194687"/>
                </a:solidFill>
              </a:rPr>
              <a:t>A Final Quiz</a:t>
            </a:r>
            <a:endParaRPr lang="en-US" sz="3840">
              <a:solidFill>
                <a:srgbClr val="194687"/>
              </a:solidFill>
              <a:latin typeface="Futura Bold"/>
              <a:ea typeface="Futura Bold"/>
              <a:cs typeface="Futura Bold"/>
              <a:sym typeface="Futura Bold"/>
            </a:endParaRPr>
          </a:p>
          <a:p>
            <a:pPr marR="16255" indent="16255" defTabSz="365760" hangingPunct="1">
              <a:spcBef>
                <a:spcPts val="400"/>
              </a:spcBef>
              <a:defRPr sz="1760">
                <a:solidFill>
                  <a:srgbClr val="366500"/>
                </a:solidFill>
                <a:uFill>
                  <a:solidFill>
                    <a:srgbClr val="366500"/>
                  </a:solidFill>
                </a:uFill>
                <a:latin typeface="Futura Bold"/>
                <a:ea typeface="Futura Bold"/>
                <a:cs typeface="Futura Bold"/>
                <a:sym typeface="Futura Bold"/>
              </a:defRPr>
            </a:pPr>
            <a:endParaRPr lang="en-US" sz="1760">
              <a:solidFill>
                <a:srgbClr val="366500"/>
              </a:solidFill>
              <a:uFill>
                <a:solidFill>
                  <a:srgbClr val="366500"/>
                </a:solidFill>
              </a:uFill>
              <a:latin typeface="Futura Bold"/>
              <a:ea typeface="Futura Bold"/>
              <a:cs typeface="Futura Bold"/>
              <a:sym typeface="Futura Bold"/>
            </a:endParaRPr>
          </a:p>
          <a:p>
            <a:pPr marR="16255" indent="16255" defTabSz="365760" hangingPunct="1">
              <a:spcBef>
                <a:spcPts val="400"/>
              </a:spcBef>
              <a:defRPr sz="1760">
                <a:solidFill>
                  <a:srgbClr val="011993"/>
                </a:solidFill>
                <a:uFill>
                  <a:solidFill>
                    <a:srgbClr val="366500"/>
                  </a:solidFill>
                </a:uFill>
                <a:latin typeface="Futura Bold"/>
                <a:ea typeface="Futura Bold"/>
                <a:cs typeface="Futura Bold"/>
                <a:sym typeface="Futura Bold"/>
              </a:defRPr>
            </a:pPr>
            <a:r>
              <a:rPr lang="en-US" sz="1760">
                <a:solidFill>
                  <a:srgbClr val="011993"/>
                </a:solidFill>
                <a:uFill>
                  <a:solidFill>
                    <a:srgbClr val="366500"/>
                  </a:solidFill>
                </a:uFill>
                <a:latin typeface="Futura Bold"/>
                <a:ea typeface="Futura Bold"/>
                <a:cs typeface="Futura Bold"/>
                <a:sym typeface="Futura Bold"/>
              </a:rPr>
              <a:t>               </a:t>
            </a:r>
          </a:p>
        </p:txBody>
      </p:sp>
      <p:pic>
        <p:nvPicPr>
          <p:cNvPr id="3" name="dogface_butterfly-male.jpg" descr="dogface_butterfly-male.jpg">
            <a:extLst>
              <a:ext uri="{FF2B5EF4-FFF2-40B4-BE49-F238E27FC236}">
                <a16:creationId xmlns:a16="http://schemas.microsoft.com/office/drawing/2014/main" id="{186B2211-92C3-7648-BDF0-11B2226508D4}"/>
              </a:ext>
            </a:extLst>
          </p:cNvPr>
          <p:cNvPicPr>
            <a:picLocks noChangeAspect="1"/>
          </p:cNvPicPr>
          <p:nvPr/>
        </p:nvPicPr>
        <p:blipFill>
          <a:blip r:embed="rId2"/>
          <a:stretch>
            <a:fillRect/>
          </a:stretch>
        </p:blipFill>
        <p:spPr>
          <a:xfrm>
            <a:off x="469900" y="457200"/>
            <a:ext cx="2438400" cy="1758215"/>
          </a:xfrm>
          <a:prstGeom prst="rect">
            <a:avLst/>
          </a:prstGeom>
          <a:ln w="12700">
            <a:miter lim="400000"/>
          </a:ln>
        </p:spPr>
      </p:pic>
      <p:pic>
        <p:nvPicPr>
          <p:cNvPr id="4" name="ID_Wilcox02.jpg" descr="ID_Wilcox02.jpg">
            <a:extLst>
              <a:ext uri="{FF2B5EF4-FFF2-40B4-BE49-F238E27FC236}">
                <a16:creationId xmlns:a16="http://schemas.microsoft.com/office/drawing/2014/main" id="{B4E4C128-B9BE-3E43-92A5-71DFBA233B24}"/>
              </a:ext>
            </a:extLst>
          </p:cNvPr>
          <p:cNvPicPr>
            <a:picLocks noChangeAspect="1"/>
          </p:cNvPicPr>
          <p:nvPr/>
        </p:nvPicPr>
        <p:blipFill>
          <a:blip r:embed="rId3"/>
          <a:stretch>
            <a:fillRect/>
          </a:stretch>
        </p:blipFill>
        <p:spPr>
          <a:xfrm>
            <a:off x="139700" y="2476500"/>
            <a:ext cx="3089470" cy="1892300"/>
          </a:xfrm>
          <a:prstGeom prst="rect">
            <a:avLst/>
          </a:prstGeom>
          <a:ln w="12700">
            <a:miter lim="400000"/>
          </a:ln>
        </p:spPr>
      </p:pic>
      <p:pic>
        <p:nvPicPr>
          <p:cNvPr id="5" name="Unknown.jpg" descr="Unknown.jpg">
            <a:extLst>
              <a:ext uri="{FF2B5EF4-FFF2-40B4-BE49-F238E27FC236}">
                <a16:creationId xmlns:a16="http://schemas.microsoft.com/office/drawing/2014/main" id="{9C2307AD-209C-4741-88E1-D424CA8012BF}"/>
              </a:ext>
            </a:extLst>
          </p:cNvPr>
          <p:cNvPicPr>
            <a:picLocks noChangeAspect="1"/>
          </p:cNvPicPr>
          <p:nvPr/>
        </p:nvPicPr>
        <p:blipFill>
          <a:blip r:embed="rId4"/>
          <a:stretch>
            <a:fillRect/>
          </a:stretch>
        </p:blipFill>
        <p:spPr>
          <a:xfrm>
            <a:off x="5813011" y="1649961"/>
            <a:ext cx="3015384" cy="2006601"/>
          </a:xfrm>
          <a:prstGeom prst="rect">
            <a:avLst/>
          </a:prstGeom>
          <a:ln w="12700">
            <a:miter lim="400000"/>
          </a:ln>
        </p:spPr>
      </p:pic>
      <p:sp>
        <p:nvSpPr>
          <p:cNvPr id="6" name="Can you name these butterflies?">
            <a:extLst>
              <a:ext uri="{FF2B5EF4-FFF2-40B4-BE49-F238E27FC236}">
                <a16:creationId xmlns:a16="http://schemas.microsoft.com/office/drawing/2014/main" id="{3BE339C1-8CAC-7746-B87D-201F9A09351E}"/>
              </a:ext>
            </a:extLst>
          </p:cNvPr>
          <p:cNvSpPr txBox="1"/>
          <p:nvPr/>
        </p:nvSpPr>
        <p:spPr>
          <a:xfrm>
            <a:off x="3420419" y="1649961"/>
            <a:ext cx="2201343" cy="17659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defRPr sz="2900" b="1">
                <a:solidFill>
                  <a:schemeClr val="accent1">
                    <a:satOff val="-4409"/>
                    <a:lumOff val="-10509"/>
                  </a:schemeClr>
                </a:solidFill>
                <a:uFill>
                  <a:solidFill>
                    <a:srgbClr val="945200"/>
                  </a:solidFill>
                </a:uFill>
                <a:latin typeface="Arial"/>
                <a:ea typeface="Arial"/>
                <a:cs typeface="Arial"/>
                <a:sym typeface="Arial"/>
              </a:defRPr>
            </a:lvl1pPr>
          </a:lstStyle>
          <a:p>
            <a:r>
              <a:t>Can you name these butterflies?</a:t>
            </a:r>
          </a:p>
        </p:txBody>
      </p:sp>
      <p:pic>
        <p:nvPicPr>
          <p:cNvPr id="7" name="Unknown.jpeg" descr="Unknown.jpeg">
            <a:extLst>
              <a:ext uri="{FF2B5EF4-FFF2-40B4-BE49-F238E27FC236}">
                <a16:creationId xmlns:a16="http://schemas.microsoft.com/office/drawing/2014/main" id="{1F00D7C6-D3A3-7D40-971C-E82AAE644E05}"/>
              </a:ext>
            </a:extLst>
          </p:cNvPr>
          <p:cNvPicPr>
            <a:picLocks noChangeAspect="1"/>
          </p:cNvPicPr>
          <p:nvPr/>
        </p:nvPicPr>
        <p:blipFill>
          <a:blip r:embed="rId5"/>
          <a:stretch>
            <a:fillRect/>
          </a:stretch>
        </p:blipFill>
        <p:spPr>
          <a:xfrm>
            <a:off x="3020431" y="4084277"/>
            <a:ext cx="2639262" cy="1892301"/>
          </a:xfrm>
          <a:prstGeom prst="rect">
            <a:avLst/>
          </a:prstGeom>
          <a:ln w="12700">
            <a:miter lim="400000"/>
          </a:ln>
        </p:spPr>
      </p:pic>
      <p:pic>
        <p:nvPicPr>
          <p:cNvPr id="8" name="29088_original.jpg" descr="29088_original.jpg">
            <a:extLst>
              <a:ext uri="{FF2B5EF4-FFF2-40B4-BE49-F238E27FC236}">
                <a16:creationId xmlns:a16="http://schemas.microsoft.com/office/drawing/2014/main" id="{147E067C-0A3C-3049-AFFD-0EF4EE2313D2}"/>
              </a:ext>
            </a:extLst>
          </p:cNvPr>
          <p:cNvPicPr>
            <a:picLocks noChangeAspect="1"/>
          </p:cNvPicPr>
          <p:nvPr/>
        </p:nvPicPr>
        <p:blipFill>
          <a:blip r:embed="rId6"/>
          <a:stretch>
            <a:fillRect/>
          </a:stretch>
        </p:blipFill>
        <p:spPr>
          <a:xfrm>
            <a:off x="6001072" y="3881859"/>
            <a:ext cx="2639262" cy="2297136"/>
          </a:xfrm>
          <a:prstGeom prst="rect">
            <a:avLst/>
          </a:prstGeom>
          <a:ln w="12700">
            <a:miter lim="400000"/>
          </a:ln>
        </p:spPr>
      </p:pic>
      <p:sp>
        <p:nvSpPr>
          <p:cNvPr id="10" name="Gulf Fritillary">
            <a:extLst>
              <a:ext uri="{FF2B5EF4-FFF2-40B4-BE49-F238E27FC236}">
                <a16:creationId xmlns:a16="http://schemas.microsoft.com/office/drawing/2014/main" id="{B7B578E4-2FFA-6A40-9D64-A9C7B2543D19}"/>
              </a:ext>
            </a:extLst>
          </p:cNvPr>
          <p:cNvSpPr txBox="1"/>
          <p:nvPr/>
        </p:nvSpPr>
        <p:spPr>
          <a:xfrm>
            <a:off x="7240999" y="3591382"/>
            <a:ext cx="1437689" cy="3608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a:solidFill>
                  <a:srgbClr val="011993"/>
                </a:solidFill>
                <a:uFill>
                  <a:solidFill>
                    <a:srgbClr val="945200"/>
                  </a:solidFill>
                </a:uFill>
                <a:latin typeface="Arial"/>
                <a:ea typeface="Arial"/>
                <a:cs typeface="Arial"/>
                <a:sym typeface="Arial"/>
              </a:defRPr>
            </a:lvl1pPr>
          </a:lstStyle>
          <a:p>
            <a:r>
              <a:rPr dirty="0"/>
              <a:t>Gulf Fritillary</a:t>
            </a:r>
          </a:p>
        </p:txBody>
      </p:sp>
    </p:spTree>
    <p:extLst>
      <p:ext uri="{BB962C8B-B14F-4D97-AF65-F5344CB8AC3E}">
        <p14:creationId xmlns:p14="http://schemas.microsoft.com/office/powerpoint/2010/main" val="30844571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few last comments…">
            <a:extLst>
              <a:ext uri="{FF2B5EF4-FFF2-40B4-BE49-F238E27FC236}">
                <a16:creationId xmlns:a16="http://schemas.microsoft.com/office/drawing/2014/main" id="{66970ECE-3D10-FA48-9726-52EE307A7F91}"/>
              </a:ext>
            </a:extLst>
          </p:cNvPr>
          <p:cNvSpPr txBox="1">
            <a:spLocks/>
          </p:cNvSpPr>
          <p:nvPr/>
        </p:nvSpPr>
        <p:spPr>
          <a:xfrm>
            <a:off x="685800" y="-193484"/>
            <a:ext cx="7772400" cy="177800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40639" indent="40639" algn="ctr" defTabSz="914400" rtl="0" latinLnBrk="0">
              <a:lnSpc>
                <a:spcPct val="100000"/>
              </a:lnSpc>
              <a:spcBef>
                <a:spcPts val="1200"/>
              </a:spcBef>
              <a:spcAft>
                <a:spcPts val="0"/>
              </a:spcAft>
              <a:buClrTx/>
              <a:buSzTx/>
              <a:buFontTx/>
              <a:buNone/>
              <a:tabLst/>
              <a:defRPr sz="4400" b="0" i="0" u="none" strike="noStrike" cap="none" spc="0" baseline="0">
                <a:ln>
                  <a:noFill/>
                </a:ln>
                <a:solidFill>
                  <a:srgbClr val="366500"/>
                </a:solidFill>
                <a:uFill>
                  <a:solidFill>
                    <a:srgbClr val="366500"/>
                  </a:solidFill>
                </a:uFill>
                <a:latin typeface="Futura Bold"/>
                <a:ea typeface="Futura Bold"/>
                <a:cs typeface="Futura Bold"/>
                <a:sym typeface="Futura Bol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r>
              <a:rPr lang="en-US"/>
              <a:t>A few last comments…</a:t>
            </a:r>
            <a:endParaRPr lang="en-US" dirty="0"/>
          </a:p>
        </p:txBody>
      </p:sp>
      <p:pic>
        <p:nvPicPr>
          <p:cNvPr id="3" name="images-3.jpg" descr="images-3.jpg">
            <a:extLst>
              <a:ext uri="{FF2B5EF4-FFF2-40B4-BE49-F238E27FC236}">
                <a16:creationId xmlns:a16="http://schemas.microsoft.com/office/drawing/2014/main" id="{1937E2D6-EE79-CC44-8A11-551783AC3F06}"/>
              </a:ext>
            </a:extLst>
          </p:cNvPr>
          <p:cNvPicPr>
            <a:picLocks noChangeAspect="1"/>
          </p:cNvPicPr>
          <p:nvPr/>
        </p:nvPicPr>
        <p:blipFill>
          <a:blip r:embed="rId2"/>
          <a:stretch>
            <a:fillRect/>
          </a:stretch>
        </p:blipFill>
        <p:spPr>
          <a:xfrm>
            <a:off x="4921290" y="1588525"/>
            <a:ext cx="3924301" cy="2578422"/>
          </a:xfrm>
          <a:prstGeom prst="rect">
            <a:avLst/>
          </a:prstGeom>
          <a:ln w="12700">
            <a:miter lim="400000"/>
          </a:ln>
        </p:spPr>
      </p:pic>
      <p:pic>
        <p:nvPicPr>
          <p:cNvPr id="4" name="Unknown-4.jpg" descr="Unknown-4.jpg">
            <a:extLst>
              <a:ext uri="{FF2B5EF4-FFF2-40B4-BE49-F238E27FC236}">
                <a16:creationId xmlns:a16="http://schemas.microsoft.com/office/drawing/2014/main" id="{7F36E42D-8273-9040-8F94-234969ADCFF3}"/>
              </a:ext>
            </a:extLst>
          </p:cNvPr>
          <p:cNvPicPr>
            <a:picLocks noChangeAspect="1"/>
          </p:cNvPicPr>
          <p:nvPr/>
        </p:nvPicPr>
        <p:blipFill>
          <a:blip r:embed="rId3"/>
          <a:stretch>
            <a:fillRect/>
          </a:stretch>
        </p:blipFill>
        <p:spPr>
          <a:xfrm>
            <a:off x="3051878" y="3893736"/>
            <a:ext cx="3320739" cy="2209801"/>
          </a:xfrm>
          <a:prstGeom prst="rect">
            <a:avLst/>
          </a:prstGeom>
          <a:ln w="12700">
            <a:miter lim="400000"/>
          </a:ln>
        </p:spPr>
      </p:pic>
      <p:pic>
        <p:nvPicPr>
          <p:cNvPr id="5" name="images-1.jpg" descr="images-1.jpg">
            <a:extLst>
              <a:ext uri="{FF2B5EF4-FFF2-40B4-BE49-F238E27FC236}">
                <a16:creationId xmlns:a16="http://schemas.microsoft.com/office/drawing/2014/main" id="{66D9F8AA-C61E-3446-BB88-39589CE4DE86}"/>
              </a:ext>
            </a:extLst>
          </p:cNvPr>
          <p:cNvPicPr>
            <a:picLocks noChangeAspect="1"/>
          </p:cNvPicPr>
          <p:nvPr/>
        </p:nvPicPr>
        <p:blipFill>
          <a:blip r:embed="rId4"/>
          <a:stretch>
            <a:fillRect/>
          </a:stretch>
        </p:blipFill>
        <p:spPr>
          <a:xfrm>
            <a:off x="753178" y="1645836"/>
            <a:ext cx="3289301" cy="2463801"/>
          </a:xfrm>
          <a:prstGeom prst="rect">
            <a:avLst/>
          </a:prstGeom>
          <a:ln w="12700">
            <a:miter lim="400000"/>
          </a:ln>
        </p:spPr>
      </p:pic>
      <p:sp>
        <p:nvSpPr>
          <p:cNvPr id="6" name="Arrow">
            <a:extLst>
              <a:ext uri="{FF2B5EF4-FFF2-40B4-BE49-F238E27FC236}">
                <a16:creationId xmlns:a16="http://schemas.microsoft.com/office/drawing/2014/main" id="{B32DC345-A911-694F-B92F-638902982876}"/>
              </a:ext>
            </a:extLst>
          </p:cNvPr>
          <p:cNvSpPr/>
          <p:nvPr/>
        </p:nvSpPr>
        <p:spPr>
          <a:xfrm rot="18276649">
            <a:off x="-291373" y="2952893"/>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7" name="Arrow">
            <a:extLst>
              <a:ext uri="{FF2B5EF4-FFF2-40B4-BE49-F238E27FC236}">
                <a16:creationId xmlns:a16="http://schemas.microsoft.com/office/drawing/2014/main" id="{3788721E-A608-A544-9C34-CCC7AA883FA5}"/>
              </a:ext>
            </a:extLst>
          </p:cNvPr>
          <p:cNvSpPr/>
          <p:nvPr/>
        </p:nvSpPr>
        <p:spPr>
          <a:xfrm rot="20506564">
            <a:off x="1219927" y="4832494"/>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8" name="Arrow">
            <a:extLst>
              <a:ext uri="{FF2B5EF4-FFF2-40B4-BE49-F238E27FC236}">
                <a16:creationId xmlns:a16="http://schemas.microsoft.com/office/drawing/2014/main" id="{3B044B6E-6A7F-604E-8D26-E3FB78E10055}"/>
              </a:ext>
            </a:extLst>
          </p:cNvPr>
          <p:cNvSpPr/>
          <p:nvPr/>
        </p:nvSpPr>
        <p:spPr>
          <a:xfrm rot="15770400">
            <a:off x="6493538" y="3880831"/>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9" name="Flight wings">
            <a:extLst>
              <a:ext uri="{FF2B5EF4-FFF2-40B4-BE49-F238E27FC236}">
                <a16:creationId xmlns:a16="http://schemas.microsoft.com/office/drawing/2014/main" id="{92BD8141-B102-4B4A-8D79-AA05FC096763}"/>
              </a:ext>
            </a:extLst>
          </p:cNvPr>
          <p:cNvSpPr txBox="1"/>
          <p:nvPr/>
        </p:nvSpPr>
        <p:spPr>
          <a:xfrm>
            <a:off x="954883" y="3711864"/>
            <a:ext cx="1266035" cy="311269"/>
          </a:xfrm>
          <a:prstGeom prst="rect">
            <a:avLst/>
          </a:prstGeom>
          <a:solidFill>
            <a:srgbClr val="F38F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Flight wings</a:t>
            </a:r>
          </a:p>
        </p:txBody>
      </p:sp>
      <p:sp>
        <p:nvSpPr>
          <p:cNvPr id="10" name="Nonmigrant wings">
            <a:extLst>
              <a:ext uri="{FF2B5EF4-FFF2-40B4-BE49-F238E27FC236}">
                <a16:creationId xmlns:a16="http://schemas.microsoft.com/office/drawing/2014/main" id="{DA7043E9-2261-0A44-AD0F-878719318645}"/>
              </a:ext>
            </a:extLst>
          </p:cNvPr>
          <p:cNvSpPr txBox="1"/>
          <p:nvPr/>
        </p:nvSpPr>
        <p:spPr>
          <a:xfrm>
            <a:off x="1489571" y="5668502"/>
            <a:ext cx="1816513" cy="311269"/>
          </a:xfrm>
          <a:prstGeom prst="rect">
            <a:avLst/>
          </a:prstGeom>
          <a:solidFill>
            <a:srgbClr val="F38F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Nonmigrant wings</a:t>
            </a:r>
          </a:p>
        </p:txBody>
      </p:sp>
      <p:sp>
        <p:nvSpPr>
          <p:cNvPr id="11" name="Tagged monarch">
            <a:extLst>
              <a:ext uri="{FF2B5EF4-FFF2-40B4-BE49-F238E27FC236}">
                <a16:creationId xmlns:a16="http://schemas.microsoft.com/office/drawing/2014/main" id="{4746CBF4-1034-6846-977D-A844428A05E0}"/>
              </a:ext>
            </a:extLst>
          </p:cNvPr>
          <p:cNvSpPr txBox="1"/>
          <p:nvPr/>
        </p:nvSpPr>
        <p:spPr>
          <a:xfrm>
            <a:off x="6974909" y="5374249"/>
            <a:ext cx="1675592" cy="311269"/>
          </a:xfrm>
          <a:prstGeom prst="rect">
            <a:avLst/>
          </a:prstGeom>
          <a:solidFill>
            <a:srgbClr val="F38F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Tagged monarch</a:t>
            </a:r>
          </a:p>
        </p:txBody>
      </p:sp>
    </p:spTree>
    <p:extLst>
      <p:ext uri="{BB962C8B-B14F-4D97-AF65-F5344CB8AC3E}">
        <p14:creationId xmlns:p14="http://schemas.microsoft.com/office/powerpoint/2010/main" val="22364929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A few last comments…"/>
          <p:cNvSpPr txBox="1">
            <a:spLocks noGrp="1"/>
          </p:cNvSpPr>
          <p:nvPr>
            <p:ph type="title" idx="4294967295"/>
          </p:nvPr>
        </p:nvSpPr>
        <p:spPr>
          <a:xfrm>
            <a:off x="685800" y="-193484"/>
            <a:ext cx="7772400" cy="1778002"/>
          </a:xfrm>
          <a:prstGeom prst="rect">
            <a:avLst/>
          </a:prstGeom>
          <a:noFill/>
        </p:spPr>
        <p:txBody>
          <a:bodyPr lIns="50800" tIns="50800" rIns="50800" bIns="50800"/>
          <a:lstStyle>
            <a:lvl1pPr marR="40639" indent="40639">
              <a:spcBef>
                <a:spcPts val="1200"/>
              </a:spcBef>
              <a:defRPr>
                <a:solidFill>
                  <a:srgbClr val="366500"/>
                </a:solidFill>
                <a:uFill>
                  <a:solidFill>
                    <a:srgbClr val="366500"/>
                  </a:solidFill>
                </a:uFill>
                <a:latin typeface="Futura Bold"/>
                <a:ea typeface="Futura Bold"/>
                <a:cs typeface="Futura Bold"/>
                <a:sym typeface="Futura Bold"/>
              </a:defRPr>
            </a:lvl1pPr>
          </a:lstStyle>
          <a:p>
            <a:r>
              <a:rPr dirty="0"/>
              <a:t>A few last comments…</a:t>
            </a:r>
          </a:p>
        </p:txBody>
      </p:sp>
      <p:pic>
        <p:nvPicPr>
          <p:cNvPr id="669" name="images-3.jpg" descr="images-3.jpg"/>
          <p:cNvPicPr>
            <a:picLocks noChangeAspect="1"/>
          </p:cNvPicPr>
          <p:nvPr/>
        </p:nvPicPr>
        <p:blipFill>
          <a:blip r:embed="rId2"/>
          <a:stretch>
            <a:fillRect/>
          </a:stretch>
        </p:blipFill>
        <p:spPr>
          <a:xfrm>
            <a:off x="4921290" y="1588525"/>
            <a:ext cx="3924301" cy="2578422"/>
          </a:xfrm>
          <a:prstGeom prst="rect">
            <a:avLst/>
          </a:prstGeom>
          <a:ln w="12700">
            <a:miter lim="400000"/>
          </a:ln>
        </p:spPr>
      </p:pic>
      <p:pic>
        <p:nvPicPr>
          <p:cNvPr id="670" name="Unknown-4.jpg" descr="Unknown-4.jpg"/>
          <p:cNvPicPr>
            <a:picLocks noChangeAspect="1"/>
          </p:cNvPicPr>
          <p:nvPr/>
        </p:nvPicPr>
        <p:blipFill>
          <a:blip r:embed="rId3"/>
          <a:stretch>
            <a:fillRect/>
          </a:stretch>
        </p:blipFill>
        <p:spPr>
          <a:xfrm>
            <a:off x="3051878" y="3893736"/>
            <a:ext cx="3320739" cy="2209801"/>
          </a:xfrm>
          <a:prstGeom prst="rect">
            <a:avLst/>
          </a:prstGeom>
          <a:ln w="12700">
            <a:miter lim="400000"/>
          </a:ln>
        </p:spPr>
      </p:pic>
      <p:pic>
        <p:nvPicPr>
          <p:cNvPr id="671" name="images-1.jpg" descr="images-1.jpg"/>
          <p:cNvPicPr>
            <a:picLocks noChangeAspect="1"/>
          </p:cNvPicPr>
          <p:nvPr/>
        </p:nvPicPr>
        <p:blipFill>
          <a:blip r:embed="rId4"/>
          <a:stretch>
            <a:fillRect/>
          </a:stretch>
        </p:blipFill>
        <p:spPr>
          <a:xfrm>
            <a:off x="753178" y="1645836"/>
            <a:ext cx="3289301" cy="2463801"/>
          </a:xfrm>
          <a:prstGeom prst="rect">
            <a:avLst/>
          </a:prstGeom>
          <a:ln w="12700">
            <a:miter lim="400000"/>
          </a:ln>
        </p:spPr>
      </p:pic>
      <p:sp>
        <p:nvSpPr>
          <p:cNvPr id="672" name="Arrow"/>
          <p:cNvSpPr/>
          <p:nvPr/>
        </p:nvSpPr>
        <p:spPr>
          <a:xfrm rot="18276649">
            <a:off x="-291373" y="2952893"/>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73" name="Arrow"/>
          <p:cNvSpPr/>
          <p:nvPr/>
        </p:nvSpPr>
        <p:spPr>
          <a:xfrm rot="20506564">
            <a:off x="1219927" y="4832494"/>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74" name="Arrow"/>
          <p:cNvSpPr/>
          <p:nvPr/>
        </p:nvSpPr>
        <p:spPr>
          <a:xfrm rot="15770400">
            <a:off x="6493538" y="3880831"/>
            <a:ext cx="2071442" cy="587674"/>
          </a:xfrm>
          <a:prstGeom prst="rightArrow">
            <a:avLst>
              <a:gd name="adj1" fmla="val 32000"/>
              <a:gd name="adj2" fmla="val 138308"/>
            </a:avLst>
          </a:prstGeom>
          <a:solidFill>
            <a:srgbClr val="FCE365"/>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75" name="Flight wings"/>
          <p:cNvSpPr txBox="1"/>
          <p:nvPr/>
        </p:nvSpPr>
        <p:spPr>
          <a:xfrm>
            <a:off x="954883" y="3711864"/>
            <a:ext cx="1266035" cy="311269"/>
          </a:xfrm>
          <a:prstGeom prst="rect">
            <a:avLst/>
          </a:prstGeom>
          <a:solidFill>
            <a:srgbClr val="F38F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Flight wings</a:t>
            </a:r>
          </a:p>
        </p:txBody>
      </p:sp>
      <p:sp>
        <p:nvSpPr>
          <p:cNvPr id="676" name="Nonmigrant wings"/>
          <p:cNvSpPr txBox="1"/>
          <p:nvPr/>
        </p:nvSpPr>
        <p:spPr>
          <a:xfrm>
            <a:off x="1489571" y="5668502"/>
            <a:ext cx="1816513" cy="311269"/>
          </a:xfrm>
          <a:prstGeom prst="rect">
            <a:avLst/>
          </a:prstGeom>
          <a:solidFill>
            <a:srgbClr val="F38F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Nonmigrant wings</a:t>
            </a:r>
          </a:p>
        </p:txBody>
      </p:sp>
      <p:sp>
        <p:nvSpPr>
          <p:cNvPr id="677" name="Tagged monarch"/>
          <p:cNvSpPr txBox="1"/>
          <p:nvPr/>
        </p:nvSpPr>
        <p:spPr>
          <a:xfrm>
            <a:off x="6974909" y="5374249"/>
            <a:ext cx="1675592" cy="311269"/>
          </a:xfrm>
          <a:prstGeom prst="rect">
            <a:avLst/>
          </a:prstGeom>
          <a:solidFill>
            <a:srgbClr val="F38F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40639" indent="40639">
              <a:defRPr sz="1500" b="1">
                <a:solidFill>
                  <a:srgbClr val="002452"/>
                </a:solidFill>
                <a:uFill>
                  <a:solidFill>
                    <a:srgbClr val="945200"/>
                  </a:solidFill>
                </a:uFill>
                <a:latin typeface="Arial"/>
                <a:ea typeface="Arial"/>
                <a:cs typeface="Arial"/>
                <a:sym typeface="Arial"/>
              </a:defRPr>
            </a:lvl1pPr>
          </a:lstStyle>
          <a:p>
            <a:r>
              <a:t>Tagged monarch</a:t>
            </a:r>
          </a:p>
        </p:txBody>
      </p:sp>
      <p:sp>
        <p:nvSpPr>
          <p:cNvPr id="2" name="Slide Number Placeholder 1">
            <a:extLst>
              <a:ext uri="{FF2B5EF4-FFF2-40B4-BE49-F238E27FC236}">
                <a16:creationId xmlns:a16="http://schemas.microsoft.com/office/drawing/2014/main" id="{9B1F95A2-19C4-174B-8CF2-F9AD2877DA04}"/>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375637005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CA697-4022-5A45-8159-14BA8EA53FCA}"/>
              </a:ext>
            </a:extLst>
          </p:cNvPr>
          <p:cNvSpPr>
            <a:spLocks noGrp="1"/>
          </p:cNvSpPr>
          <p:nvPr>
            <p:ph type="title"/>
          </p:nvPr>
        </p:nvSpPr>
        <p:spPr/>
        <p:txBody>
          <a:bodyPr/>
          <a:lstStyle/>
          <a:p>
            <a:r>
              <a:rPr lang="en-US" dirty="0"/>
              <a:t>Overwintering Sites in California</a:t>
            </a:r>
          </a:p>
        </p:txBody>
      </p:sp>
      <p:sp>
        <p:nvSpPr>
          <p:cNvPr id="6" name="Rectangle 2">
            <a:extLst>
              <a:ext uri="{FF2B5EF4-FFF2-40B4-BE49-F238E27FC236}">
                <a16:creationId xmlns:a16="http://schemas.microsoft.com/office/drawing/2014/main" id="{3AC08645-5BD2-024A-884D-E65597A70486}"/>
              </a:ext>
            </a:extLst>
          </p:cNvPr>
          <p:cNvSpPr>
            <a:spLocks noChangeArrowheads="1"/>
          </p:cNvSpPr>
          <p:nvPr/>
        </p:nvSpPr>
        <p:spPr bwMode="auto">
          <a:xfrm>
            <a:off x="2500312" y="13001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var/folders/_p/n1nscy1n5bx0j048hxmvr22r0000gp/T/com.microsoft.Word/WebArchiveCopyPasteTempFiles/2000px-Map_of_California_highlighting_Del_Norte_County.svg_.png">
            <a:extLst>
              <a:ext uri="{FF2B5EF4-FFF2-40B4-BE49-F238E27FC236}">
                <a16:creationId xmlns:a16="http://schemas.microsoft.com/office/drawing/2014/main" id="{C0FA724B-AE0B-D440-8A8B-F6FDBC7E4A7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57237" y="1757362"/>
            <a:ext cx="3810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D5FFAA9-CD5F-5842-AB54-6033467405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500" y="2081212"/>
            <a:ext cx="1930400" cy="3695700"/>
          </a:xfrm>
          <a:prstGeom prst="rect">
            <a:avLst/>
          </a:prstGeom>
        </p:spPr>
      </p:pic>
    </p:spTree>
    <p:extLst>
      <p:ext uri="{BB962C8B-B14F-4D97-AF65-F5344CB8AC3E}">
        <p14:creationId xmlns:p14="http://schemas.microsoft.com/office/powerpoint/2010/main" val="8349395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image.jpg" descr="image.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80" name="Monarch Sanctuary, Michoacán, Mexico"/>
          <p:cNvSpPr txBox="1">
            <a:spLocks noGrp="1"/>
          </p:cNvSpPr>
          <p:nvPr>
            <p:ph type="title"/>
          </p:nvPr>
        </p:nvSpPr>
        <p:spPr>
          <a:xfrm>
            <a:off x="685800" y="-203200"/>
            <a:ext cx="7772400" cy="1778000"/>
          </a:xfrm>
          <a:prstGeom prst="rect">
            <a:avLst/>
          </a:prstGeom>
        </p:spPr>
        <p:txBody>
          <a:bodyPr/>
          <a:lstStyle/>
          <a:p>
            <a:pPr>
              <a:spcBef>
                <a:spcPts val="1200"/>
              </a:spcBef>
              <a:defRPr sz="3600">
                <a:solidFill>
                  <a:srgbClr val="011993"/>
                </a:solidFill>
                <a:uFill>
                  <a:solidFill>
                    <a:srgbClr val="945200"/>
                  </a:solidFill>
                </a:uFill>
                <a:latin typeface="Futura Condensed"/>
                <a:ea typeface="Futura Condensed"/>
                <a:cs typeface="Futura Condensed"/>
                <a:sym typeface="Futura Condensed"/>
              </a:defRPr>
            </a:pPr>
            <a:r>
              <a:rPr dirty="0"/>
              <a:t>Monarch Sanctuary,</a:t>
            </a:r>
          </a:p>
          <a:p>
            <a:pPr marR="0" indent="0" defTabSz="457200">
              <a:spcBef>
                <a:spcPts val="1000"/>
              </a:spcBef>
              <a:defRPr sz="1800" b="1">
                <a:solidFill>
                  <a:srgbClr val="011993"/>
                </a:solidFill>
                <a:uFillTx/>
                <a:latin typeface="Arial"/>
                <a:ea typeface="Arial"/>
                <a:cs typeface="Arial"/>
                <a:sym typeface="Arial"/>
              </a:defRPr>
            </a:pPr>
            <a:r>
              <a:rPr lang="en-US" dirty="0"/>
              <a:t>Pacific Grove, California</a:t>
            </a:r>
            <a:endParaRPr dirty="0"/>
          </a:p>
        </p:txBody>
      </p:sp>
      <p:pic>
        <p:nvPicPr>
          <p:cNvPr id="6" name="Picture 5">
            <a:extLst>
              <a:ext uri="{FF2B5EF4-FFF2-40B4-BE49-F238E27FC236}">
                <a16:creationId xmlns:a16="http://schemas.microsoft.com/office/drawing/2014/main" id="{BA775797-59E0-D54E-B8EE-423ACFDD1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428" y="1574800"/>
            <a:ext cx="6618494" cy="4407175"/>
          </a:xfrm>
          <a:prstGeom prst="rect">
            <a:avLst/>
          </a:prstGeom>
        </p:spPr>
      </p:pic>
      <p:sp>
        <p:nvSpPr>
          <p:cNvPr id="2" name="Slide Number Placeholder 1">
            <a:extLst>
              <a:ext uri="{FF2B5EF4-FFF2-40B4-BE49-F238E27FC236}">
                <a16:creationId xmlns:a16="http://schemas.microsoft.com/office/drawing/2014/main" id="{FD8FB0B2-6CD6-634B-AB4E-44AE2D7CB60A}"/>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23027664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 Placeholder 1"/>
          <p:cNvSpPr txBox="1">
            <a:spLocks noGrp="1"/>
          </p:cNvSpPr>
          <p:nvPr>
            <p:ph type="body" idx="1"/>
          </p:nvPr>
        </p:nvSpPr>
        <p:spPr>
          <a:prstGeom prst="rect">
            <a:avLst/>
          </a:prstGeom>
        </p:spPr>
        <p:txBody>
          <a:bodyPr lIns="50800" tIns="50800" rIns="50800" bIns="50800"/>
          <a:lstStyle/>
          <a:p>
            <a:pPr marL="497839" marR="40639" indent="-457200">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u="sng" dirty="0"/>
              <a:t>Intercept individual</a:t>
            </a:r>
            <a:r>
              <a:rPr dirty="0"/>
              <a:t> butterflies</a:t>
            </a:r>
          </a:p>
          <a:p>
            <a:pPr marL="497839" marR="40639" indent="-457200">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u="sng" dirty="0"/>
              <a:t>Detain them</a:t>
            </a:r>
            <a:r>
              <a:rPr dirty="0"/>
              <a:t> where they can be observed and enjoyed</a:t>
            </a:r>
          </a:p>
          <a:p>
            <a:pPr marL="497839" marR="40639" indent="-457200">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dirty="0"/>
              <a:t>Few butterflies can maintain a population on a residential lot – even a big one</a:t>
            </a:r>
          </a:p>
        </p:txBody>
      </p:sp>
      <p:sp>
        <p:nvSpPr>
          <p:cNvPr id="2" name="Slide Number Placeholder 1">
            <a:extLst>
              <a:ext uri="{FF2B5EF4-FFF2-40B4-BE49-F238E27FC236}">
                <a16:creationId xmlns:a16="http://schemas.microsoft.com/office/drawing/2014/main" id="{172A481F-DA15-3D43-BD70-B27919AEBAA2}"/>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413" name="Work with your neighbors…"/>
          <p:cNvSpPr txBox="1"/>
          <p:nvPr/>
        </p:nvSpPr>
        <p:spPr>
          <a:xfrm>
            <a:off x="1024086" y="5155562"/>
            <a:ext cx="7095828" cy="1272541"/>
          </a:xfrm>
          <a:prstGeom prst="rect">
            <a:avLst/>
          </a:prstGeom>
          <a:solidFill>
            <a:srgbClr val="C0E4B5">
              <a:alpha val="94902"/>
            </a:srgbClr>
          </a:solidFill>
          <a:ln w="25400">
            <a:solidFill>
              <a:schemeClr val="accent1">
                <a:satOff val="-4409"/>
                <a:lumOff val="-1050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05776" marR="40639" indent="-465137" algn="ctr">
              <a:spcBef>
                <a:spcPts val="700"/>
              </a:spcBef>
              <a:buClr>
                <a:srgbClr val="396A01"/>
              </a:buClr>
              <a:buSzPct val="100000"/>
              <a:buFont typeface="Wingdings" pitchFamily="2" charset="2"/>
              <a:buChar char="v"/>
              <a:defRPr sz="3500" b="1" u="sng">
                <a:solidFill>
                  <a:schemeClr val="accent1">
                    <a:satOff val="-4409"/>
                    <a:lumOff val="-10509"/>
                  </a:schemeClr>
                </a:solidFill>
                <a:uFill>
                  <a:solidFill>
                    <a:srgbClr val="945200"/>
                  </a:solidFill>
                </a:uFill>
              </a:defRPr>
            </a:pPr>
            <a:r>
              <a:rPr dirty="0"/>
              <a:t>Work with your neighbors</a:t>
            </a:r>
          </a:p>
          <a:p>
            <a:pPr marL="505776" marR="40639" indent="-465137" algn="ctr">
              <a:spcBef>
                <a:spcPts val="700"/>
              </a:spcBef>
              <a:buClr>
                <a:srgbClr val="396A01"/>
              </a:buClr>
              <a:buSzPct val="100000"/>
              <a:buFont typeface="Wingdings" pitchFamily="2" charset="2"/>
              <a:buChar char="v"/>
              <a:defRPr sz="3500" b="1">
                <a:solidFill>
                  <a:schemeClr val="accent1">
                    <a:satOff val="-4409"/>
                    <a:lumOff val="-10509"/>
                  </a:schemeClr>
                </a:solidFill>
                <a:uFill>
                  <a:solidFill>
                    <a:srgbClr val="945200"/>
                  </a:solidFill>
                </a:uFill>
              </a:defRPr>
            </a:pPr>
            <a:r>
              <a:rPr dirty="0"/>
              <a:t>to create a larger butterfly habitat.</a:t>
            </a:r>
          </a:p>
        </p:txBody>
      </p:sp>
      <p:sp>
        <p:nvSpPr>
          <p:cNvPr id="6" name="Title 4">
            <a:extLst>
              <a:ext uri="{FF2B5EF4-FFF2-40B4-BE49-F238E27FC236}">
                <a16:creationId xmlns:a16="http://schemas.microsoft.com/office/drawing/2014/main" id="{48194DE9-77C2-D048-BDF4-C467DFBAE446}"/>
              </a:ext>
            </a:extLst>
          </p:cNvPr>
          <p:cNvSpPr txBox="1">
            <a:spLocks/>
          </p:cNvSpPr>
          <p:nvPr/>
        </p:nvSpPr>
        <p:spPr>
          <a:xfrm>
            <a:off x="427900" y="429897"/>
            <a:ext cx="8229600" cy="965975"/>
          </a:xfrm>
          <a:prstGeom prst="rect">
            <a:avLst/>
          </a:prstGeom>
          <a:solidFill>
            <a:schemeClr val="accent1">
              <a:lumMod val="40000"/>
              <a:lumOff val="60000"/>
            </a:schemeClr>
          </a:solidFill>
        </p:spPr>
        <p:txBody>
          <a:bodyPr/>
          <a:lst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a:lstStyle>
          <a:p>
            <a:pPr hangingPunct="1"/>
            <a:r>
              <a:rPr lang="en-US" dirty="0"/>
              <a:t>Attracting Butterflies</a:t>
            </a:r>
          </a:p>
        </p:txBody>
      </p:sp>
    </p:spTree>
    <p:extLst>
      <p:ext uri="{BB962C8B-B14F-4D97-AF65-F5344CB8AC3E}">
        <p14:creationId xmlns:p14="http://schemas.microsoft.com/office/powerpoint/2010/main" val="7850829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Habitat Components"/>
          <p:cNvSpPr txBox="1">
            <a:spLocks noGrp="1"/>
          </p:cNvSpPr>
          <p:nvPr>
            <p:ph type="title"/>
          </p:nvPr>
        </p:nvSpPr>
        <p:spPr>
          <a:prstGeom prst="rect">
            <a:avLst/>
          </a:prstGeom>
          <a:solidFill>
            <a:srgbClr val="C0E4B5">
              <a:alpha val="94902"/>
            </a:srgbClr>
          </a:solidFill>
        </p:spPr>
        <p:txBody>
          <a:bodyPr lIns="50800" tIns="50800" rIns="50800" bIns="50800"/>
          <a:lstStyle>
            <a:lvl1pPr indent="40639">
              <a:defRPr sz="4800" b="1">
                <a:solidFill>
                  <a:schemeClr val="accent1">
                    <a:satOff val="-4409"/>
                    <a:lumOff val="-10509"/>
                  </a:schemeClr>
                </a:solidFill>
              </a:defRPr>
            </a:lvl1pPr>
          </a:lstStyle>
          <a:p>
            <a:r>
              <a:t>Habitat Components</a:t>
            </a:r>
          </a:p>
        </p:txBody>
      </p:sp>
      <p:sp>
        <p:nvSpPr>
          <p:cNvPr id="418" name="Text Placeholder 1"/>
          <p:cNvSpPr txBox="1">
            <a:spLocks noGrp="1"/>
          </p:cNvSpPr>
          <p:nvPr>
            <p:ph type="body" idx="1"/>
          </p:nvPr>
        </p:nvSpPr>
        <p:spPr>
          <a:xfrm>
            <a:off x="457200" y="2639291"/>
            <a:ext cx="8229600" cy="3054927"/>
          </a:xfrm>
          <a:prstGeom prst="rect">
            <a:avLst/>
          </a:prstGeom>
        </p:spPr>
        <p:txBody>
          <a:bodyPr lIns="50800" tIns="50800" rIns="50800" bIns="50800"/>
          <a:lstStyle/>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Mating territory</a:t>
            </a:r>
          </a:p>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Pupation sites</a:t>
            </a:r>
          </a:p>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Adult food supply </a:t>
            </a:r>
          </a:p>
          <a:p>
            <a:pPr marL="1191577" marR="40639" indent="-571500">
              <a:buClr>
                <a:srgbClr val="396A01"/>
              </a:buClr>
              <a:buSzPct val="100000"/>
              <a:buFont typeface="Wingdings" pitchFamily="2" charset="2"/>
              <a:buChar char="v"/>
              <a:defRPr sz="4000" b="1">
                <a:solidFill>
                  <a:schemeClr val="accent1">
                    <a:satOff val="-4409"/>
                    <a:lumOff val="-10509"/>
                  </a:schemeClr>
                </a:solidFill>
                <a:uFill>
                  <a:solidFill>
                    <a:srgbClr val="945200"/>
                  </a:solidFill>
                </a:uFill>
              </a:defRPr>
            </a:pPr>
            <a:r>
              <a:rPr dirty="0"/>
              <a:t>Larval host plants</a:t>
            </a:r>
            <a:r>
              <a:rPr b="0" dirty="0"/>
              <a:t>            </a:t>
            </a:r>
          </a:p>
        </p:txBody>
      </p:sp>
      <p:sp>
        <p:nvSpPr>
          <p:cNvPr id="2" name="Slide Number Placeholder 1">
            <a:extLst>
              <a:ext uri="{FF2B5EF4-FFF2-40B4-BE49-F238E27FC236}">
                <a16:creationId xmlns:a16="http://schemas.microsoft.com/office/drawing/2014/main" id="{B02526BE-47A6-124F-9F4E-EE05B3297CFB}"/>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419" name="Butterflies Require:"/>
          <p:cNvSpPr txBox="1"/>
          <p:nvPr/>
        </p:nvSpPr>
        <p:spPr>
          <a:xfrm>
            <a:off x="1560508" y="1711901"/>
            <a:ext cx="4646285" cy="777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4400" b="1">
                <a:solidFill>
                  <a:srgbClr val="0433FF"/>
                </a:solidFill>
                <a:uFill>
                  <a:solidFill>
                    <a:srgbClr val="366500"/>
                  </a:solidFill>
                </a:uFill>
              </a:defRPr>
            </a:lvl1pPr>
          </a:lstStyle>
          <a:p>
            <a:r>
              <a:t>Butterflies Require:</a:t>
            </a:r>
          </a:p>
        </p:txBody>
      </p:sp>
    </p:spTree>
    <p:extLst>
      <p:ext uri="{BB962C8B-B14F-4D97-AF65-F5344CB8AC3E}">
        <p14:creationId xmlns:p14="http://schemas.microsoft.com/office/powerpoint/2010/main" val="204835098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5000E7-7613-FA4D-9AE1-7DBD1D62269D}"/>
              </a:ext>
            </a:extLst>
          </p:cNvPr>
          <p:cNvSpPr>
            <a:spLocks noGrp="1"/>
          </p:cNvSpPr>
          <p:nvPr>
            <p:ph type="title"/>
          </p:nvPr>
        </p:nvSpPr>
        <p:spPr/>
        <p:txBody>
          <a:bodyPr/>
          <a:lstStyle/>
          <a:p>
            <a:endParaRPr lang="en-US"/>
          </a:p>
        </p:txBody>
      </p:sp>
      <p:sp>
        <p:nvSpPr>
          <p:cNvPr id="423" name="Text Placeholder 1"/>
          <p:cNvSpPr txBox="1">
            <a:spLocks noGrp="1"/>
          </p:cNvSpPr>
          <p:nvPr>
            <p:ph type="body" idx="1"/>
          </p:nvPr>
        </p:nvSpPr>
        <p:spPr>
          <a:prstGeom prst="rect">
            <a:avLst/>
          </a:prstGeom>
        </p:spPr>
        <p:txBody>
          <a:bodyPr lIns="50800" tIns="50800" rIns="50800" bIns="50800">
            <a:normAutofit/>
          </a:bodyPr>
          <a:lstStyle/>
          <a:p>
            <a:pPr marL="0" marR="39419" indent="0" defTabSz="886968">
              <a:lnSpc>
                <a:spcPct val="90000"/>
              </a:lnSpc>
              <a:spcBef>
                <a:spcPts val="1100"/>
              </a:spcBef>
              <a:buClr>
                <a:srgbClr val="396A01"/>
              </a:buClr>
              <a:buFont typeface="Arial"/>
              <a:defRPr sz="3492" b="1">
                <a:solidFill>
                  <a:schemeClr val="accent1">
                    <a:satOff val="-4409"/>
                    <a:lumOff val="-10509"/>
                  </a:schemeClr>
                </a:solidFill>
                <a:uFill>
                  <a:solidFill>
                    <a:srgbClr val="945200"/>
                  </a:solidFill>
                </a:uFill>
              </a:defRPr>
            </a:pPr>
            <a:r>
              <a:rPr dirty="0"/>
              <a:t>Perching sites to defend territory and watch for females</a:t>
            </a:r>
          </a:p>
          <a:p>
            <a:pPr marL="0" marR="39419" indent="0" defTabSz="886968">
              <a:lnSpc>
                <a:spcPct val="90000"/>
              </a:lnSpc>
              <a:spcBef>
                <a:spcPts val="1100"/>
              </a:spcBef>
              <a:buClr>
                <a:srgbClr val="396A01"/>
              </a:buClr>
              <a:buFont typeface="Arial"/>
              <a:defRPr sz="1940" b="1">
                <a:solidFill>
                  <a:schemeClr val="accent1">
                    <a:satOff val="-4409"/>
                    <a:lumOff val="-10509"/>
                  </a:schemeClr>
                </a:solidFill>
                <a:uFill>
                  <a:solidFill>
                    <a:srgbClr val="945200"/>
                  </a:solidFill>
                </a:uFill>
              </a:defRPr>
            </a:pPr>
            <a:endParaRPr sz="1400" dirty="0"/>
          </a:p>
          <a:p>
            <a:pPr marL="0" marR="39419" indent="0" defTabSz="886968">
              <a:lnSpc>
                <a:spcPct val="90000"/>
              </a:lnSpc>
              <a:spcBef>
                <a:spcPts val="1100"/>
              </a:spcBef>
              <a:buClr>
                <a:srgbClr val="396A01"/>
              </a:buClr>
              <a:buFont typeface="Arial"/>
              <a:defRPr sz="3492" b="1">
                <a:solidFill>
                  <a:schemeClr val="accent1">
                    <a:satOff val="-4409"/>
                    <a:lumOff val="-10509"/>
                  </a:schemeClr>
                </a:solidFill>
                <a:uFill>
                  <a:solidFill>
                    <a:srgbClr val="945200"/>
                  </a:solidFill>
                </a:uFill>
              </a:defRPr>
            </a:pPr>
            <a:r>
              <a:rPr dirty="0"/>
              <a:t>Different height</a:t>
            </a:r>
            <a:r>
              <a:rPr lang="en-US" dirty="0"/>
              <a:t>s of</a:t>
            </a:r>
            <a:r>
              <a:rPr dirty="0"/>
              <a:t> trees and shrubs for windbreaks and shade</a:t>
            </a:r>
          </a:p>
        </p:txBody>
      </p:sp>
      <p:sp>
        <p:nvSpPr>
          <p:cNvPr id="2" name="Slide Number Placeholder 1">
            <a:extLst>
              <a:ext uri="{FF2B5EF4-FFF2-40B4-BE49-F238E27FC236}">
                <a16:creationId xmlns:a16="http://schemas.microsoft.com/office/drawing/2014/main" id="{B76BC797-1C24-A144-995E-961D646AE9A2}"/>
              </a:ext>
            </a:extLst>
          </p:cNvPr>
          <p:cNvSpPr>
            <a:spLocks noGrp="1"/>
          </p:cNvSpPr>
          <p:nvPr>
            <p:ph type="sldNum" sz="quarter" idx="2"/>
          </p:nvPr>
        </p:nvSpPr>
        <p:spPr/>
        <p:txBody>
          <a:bodyPr/>
          <a:lstStyle/>
          <a:p>
            <a:fld id="{86CB4B4D-7CA3-9044-876B-883B54F8677D}" type="slidenum">
              <a:rPr lang="en-US" smtClean="0"/>
              <a:t>6</a:t>
            </a:fld>
            <a:endParaRPr lang="en-US"/>
          </a:p>
        </p:txBody>
      </p:sp>
      <p:pic>
        <p:nvPicPr>
          <p:cNvPr id="424" name="Viburnum plicatum tomentosum 'Mariesii'.jpg" descr="Viburnum plicatum tomentosum 'Mariesii'.jpg"/>
          <p:cNvPicPr>
            <a:picLocks noChangeAspect="1"/>
          </p:cNvPicPr>
          <p:nvPr/>
        </p:nvPicPr>
        <p:blipFill>
          <a:blip r:embed="rId2"/>
          <a:stretch>
            <a:fillRect/>
          </a:stretch>
        </p:blipFill>
        <p:spPr>
          <a:xfrm>
            <a:off x="4699000" y="3749990"/>
            <a:ext cx="4025900" cy="2654302"/>
          </a:xfrm>
          <a:prstGeom prst="rect">
            <a:avLst/>
          </a:prstGeom>
          <a:ln w="12700">
            <a:miter lim="400000"/>
          </a:ln>
        </p:spPr>
      </p:pic>
      <p:sp>
        <p:nvSpPr>
          <p:cNvPr id="425" name="Mating Territory"/>
          <p:cNvSpPr txBox="1"/>
          <p:nvPr/>
        </p:nvSpPr>
        <p:spPr>
          <a:xfrm>
            <a:off x="812800" y="404543"/>
            <a:ext cx="7772400" cy="1158827"/>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indent="40639" algn="ctr">
              <a:defRPr sz="4800" b="1">
                <a:solidFill>
                  <a:schemeClr val="accent1">
                    <a:satOff val="-4409"/>
                    <a:lumOff val="-10509"/>
                  </a:schemeClr>
                </a:solidFill>
              </a:defRPr>
            </a:lvl1pPr>
          </a:lstStyle>
          <a:p>
            <a:r>
              <a:t>Mating Territory</a:t>
            </a:r>
          </a:p>
        </p:txBody>
      </p:sp>
    </p:spTree>
    <p:extLst>
      <p:ext uri="{BB962C8B-B14F-4D97-AF65-F5344CB8AC3E}">
        <p14:creationId xmlns:p14="http://schemas.microsoft.com/office/powerpoint/2010/main" val="143790635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owy Milkweed, Asclepias speciosa…"/>
          <p:cNvSpPr txBox="1"/>
          <p:nvPr/>
        </p:nvSpPr>
        <p:spPr>
          <a:xfrm>
            <a:off x="5459139" y="5120458"/>
            <a:ext cx="3276105" cy="447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R="40639" indent="40639" algn="ctr">
              <a:defRPr sz="2400" b="1">
                <a:solidFill>
                  <a:srgbClr val="011993"/>
                </a:solidFill>
                <a:uFill>
                  <a:solidFill>
                    <a:srgbClr val="945200"/>
                  </a:solidFill>
                </a:uFill>
                <a:latin typeface="Arial"/>
                <a:ea typeface="Arial"/>
                <a:cs typeface="Arial"/>
                <a:sym typeface="Arial"/>
              </a:defRPr>
            </a:lvl1pPr>
          </a:lstStyle>
          <a:p>
            <a:r>
              <a:t>Monarch chrysalis</a:t>
            </a:r>
          </a:p>
        </p:txBody>
      </p:sp>
      <p:sp>
        <p:nvSpPr>
          <p:cNvPr id="429" name="Host plants for larvae…"/>
          <p:cNvSpPr txBox="1"/>
          <p:nvPr/>
        </p:nvSpPr>
        <p:spPr>
          <a:xfrm>
            <a:off x="431954" y="1863623"/>
            <a:ext cx="6024911" cy="335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571500" marR="40639" indent="-571500">
              <a:spcBef>
                <a:spcPts val="1200"/>
              </a:spcBef>
              <a:buClr>
                <a:srgbClr val="396A01"/>
              </a:buClr>
              <a:buSzPct val="100000"/>
              <a:buFont typeface="Wingdings" pitchFamily="2" charset="2"/>
              <a:buChar char="v"/>
              <a:defRPr sz="3600" b="1">
                <a:solidFill>
                  <a:schemeClr val="accent1">
                    <a:satOff val="-4409"/>
                    <a:lumOff val="-10509"/>
                  </a:schemeClr>
                </a:solidFill>
                <a:uFill>
                  <a:solidFill>
                    <a:srgbClr val="945200"/>
                  </a:solidFill>
                </a:uFill>
              </a:defRPr>
            </a:pPr>
            <a:r>
              <a:rPr dirty="0"/>
              <a:t>Host plants for larvae</a:t>
            </a:r>
            <a:endParaRPr i="1" dirty="0"/>
          </a:p>
          <a:p>
            <a:pPr marL="571500" marR="40639" indent="-571500">
              <a:spcBef>
                <a:spcPts val="1200"/>
              </a:spcBef>
              <a:buFont typeface="Wingdings" pitchFamily="2" charset="2"/>
              <a:buChar char="v"/>
              <a:defRPr sz="3600" b="1">
                <a:solidFill>
                  <a:schemeClr val="accent1">
                    <a:satOff val="-4409"/>
                    <a:lumOff val="-10509"/>
                  </a:schemeClr>
                </a:solidFill>
                <a:uFill>
                  <a:solidFill>
                    <a:srgbClr val="945200"/>
                  </a:solidFill>
                </a:uFill>
              </a:defRPr>
            </a:pPr>
            <a:r>
              <a:rPr dirty="0"/>
              <a:t>A variety of cover for protection/pupation</a:t>
            </a:r>
          </a:p>
          <a:p>
            <a:pPr marL="571500" marR="40639" indent="-571500">
              <a:spcBef>
                <a:spcPts val="1200"/>
              </a:spcBef>
              <a:buFont typeface="Wingdings" pitchFamily="2" charset="2"/>
              <a:buChar char="v"/>
              <a:defRPr sz="3600" b="1">
                <a:solidFill>
                  <a:schemeClr val="accent1">
                    <a:satOff val="-4409"/>
                    <a:lumOff val="-10509"/>
                  </a:schemeClr>
                </a:solidFill>
                <a:uFill>
                  <a:solidFill>
                    <a:srgbClr val="945200"/>
                  </a:solidFill>
                </a:uFill>
              </a:defRPr>
            </a:pPr>
            <a:r>
              <a:rPr dirty="0"/>
              <a:t>Caterpillars may travel </a:t>
            </a:r>
          </a:p>
          <a:p>
            <a:pPr marR="40639">
              <a:spcBef>
                <a:spcPts val="1200"/>
              </a:spcBef>
              <a:defRPr sz="3600" b="1">
                <a:solidFill>
                  <a:schemeClr val="accent1">
                    <a:satOff val="-4409"/>
                    <a:lumOff val="-10509"/>
                  </a:schemeClr>
                </a:solidFill>
                <a:uFill>
                  <a:solidFill>
                    <a:srgbClr val="945200"/>
                  </a:solidFill>
                </a:uFill>
              </a:defRPr>
            </a:pPr>
            <a:r>
              <a:rPr lang="en-US" dirty="0"/>
              <a:t>      </a:t>
            </a:r>
            <a:r>
              <a:rPr u="sng" dirty="0"/>
              <a:t>up to 50 feet</a:t>
            </a:r>
            <a:r>
              <a:rPr dirty="0"/>
              <a:t> to pupate</a:t>
            </a:r>
          </a:p>
        </p:txBody>
      </p:sp>
      <p:sp>
        <p:nvSpPr>
          <p:cNvPr id="430" name="Pupation Sites"/>
          <p:cNvSpPr txBox="1"/>
          <p:nvPr/>
        </p:nvSpPr>
        <p:spPr>
          <a:xfrm>
            <a:off x="812800" y="404543"/>
            <a:ext cx="7772400" cy="1158827"/>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indent="40639" algn="ctr">
              <a:defRPr sz="4800" b="1">
                <a:solidFill>
                  <a:schemeClr val="accent1">
                    <a:satOff val="-4409"/>
                    <a:lumOff val="-10509"/>
                  </a:schemeClr>
                </a:solidFill>
              </a:defRPr>
            </a:lvl1pPr>
          </a:lstStyle>
          <a:p>
            <a:r>
              <a:t>Pupation Sites</a:t>
            </a:r>
          </a:p>
        </p:txBody>
      </p:sp>
      <p:pic>
        <p:nvPicPr>
          <p:cNvPr id="431" name="images.jpeg" descr="images.jpeg"/>
          <p:cNvPicPr>
            <a:picLocks noChangeAspect="1"/>
          </p:cNvPicPr>
          <p:nvPr/>
        </p:nvPicPr>
        <p:blipFill>
          <a:blip r:embed="rId2"/>
          <a:stretch>
            <a:fillRect/>
          </a:stretch>
        </p:blipFill>
        <p:spPr>
          <a:xfrm>
            <a:off x="5699591" y="2488634"/>
            <a:ext cx="2885609" cy="2331571"/>
          </a:xfrm>
          <a:prstGeom prst="rect">
            <a:avLst/>
          </a:prstGeom>
          <a:ln w="12700">
            <a:miter lim="400000"/>
          </a:ln>
        </p:spPr>
      </p:pic>
      <p:sp>
        <p:nvSpPr>
          <p:cNvPr id="2" name="Slide Number Placeholder 1">
            <a:extLst>
              <a:ext uri="{FF2B5EF4-FFF2-40B4-BE49-F238E27FC236}">
                <a16:creationId xmlns:a16="http://schemas.microsoft.com/office/drawing/2014/main" id="{564A4971-2739-4040-BDCA-A3A2851A371A}"/>
              </a:ext>
            </a:extLst>
          </p:cNvPr>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35113957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ext Placeholder 1"/>
          <p:cNvSpPr txBox="1">
            <a:spLocks noGrp="1"/>
          </p:cNvSpPr>
          <p:nvPr>
            <p:ph type="body" idx="1"/>
          </p:nvPr>
        </p:nvSpPr>
        <p:spPr>
          <a:prstGeom prst="rect">
            <a:avLst/>
          </a:prstGeom>
        </p:spPr>
        <p:txBody>
          <a:bodyPr lIns="50800" tIns="50800" rIns="50800" bIns="50800"/>
          <a:lstStyle/>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r>
              <a:rPr u="sng"/>
              <a:t>Nectar</a:t>
            </a:r>
            <a:r>
              <a:t> is the lure for butterflies.</a:t>
            </a:r>
            <a:endParaRPr i="1"/>
          </a:p>
          <a:p>
            <a:pPr marL="0" marR="40639" indent="0">
              <a:spcBef>
                <a:spcPts val="1200"/>
              </a:spcBef>
              <a:defRPr b="1" i="1">
                <a:solidFill>
                  <a:schemeClr val="accent1">
                    <a:satOff val="-4409"/>
                    <a:lumOff val="-10509"/>
                  </a:schemeClr>
                </a:solidFill>
                <a:uFill>
                  <a:solidFill>
                    <a:srgbClr val="945200"/>
                  </a:solidFill>
                </a:uFill>
                <a:latin typeface="Arial"/>
                <a:ea typeface="Arial"/>
                <a:cs typeface="Arial"/>
                <a:sym typeface="Arial"/>
              </a:defRPr>
            </a:pPr>
            <a:r>
              <a:t> </a:t>
            </a:r>
            <a:r>
              <a:rPr i="0"/>
              <a:t>Prefer pink, red, purple, yellow and orange flowers.</a:t>
            </a:r>
          </a:p>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r>
              <a:t>Attracted to </a:t>
            </a:r>
            <a:r>
              <a:rPr u="sng"/>
              <a:t>large masses</a:t>
            </a:r>
            <a:r>
              <a:t> of a single color</a:t>
            </a:r>
          </a:p>
          <a:p>
            <a:pPr marL="0" marR="40639" indent="0">
              <a:spcBef>
                <a:spcPts val="1200"/>
              </a:spcBef>
              <a:defRPr b="1">
                <a:solidFill>
                  <a:schemeClr val="accent1">
                    <a:satOff val="-4409"/>
                    <a:lumOff val="-10509"/>
                  </a:schemeClr>
                </a:solidFill>
                <a:uFill>
                  <a:solidFill>
                    <a:srgbClr val="945200"/>
                  </a:solidFill>
                </a:uFill>
                <a:latin typeface="Arial"/>
                <a:ea typeface="Arial"/>
                <a:cs typeface="Arial"/>
                <a:sym typeface="Arial"/>
              </a:defRPr>
            </a:pPr>
            <a:r>
              <a:t>At least 3’ x 3’</a:t>
            </a:r>
          </a:p>
        </p:txBody>
      </p:sp>
      <p:sp>
        <p:nvSpPr>
          <p:cNvPr id="2" name="Slide Number Placeholder 1">
            <a:extLst>
              <a:ext uri="{FF2B5EF4-FFF2-40B4-BE49-F238E27FC236}">
                <a16:creationId xmlns:a16="http://schemas.microsoft.com/office/drawing/2014/main" id="{F0BFE9C9-7915-7A40-AF1D-4B9CC9F9AE40}"/>
              </a:ext>
            </a:extLst>
          </p:cNvPr>
          <p:cNvSpPr>
            <a:spLocks noGrp="1"/>
          </p:cNvSpPr>
          <p:nvPr>
            <p:ph type="sldNum" sz="quarter" idx="2"/>
          </p:nvPr>
        </p:nvSpPr>
        <p:spPr/>
        <p:txBody>
          <a:bodyPr/>
          <a:lstStyle/>
          <a:p>
            <a:fld id="{86CB4B4D-7CA3-9044-876B-883B54F8677D}" type="slidenum">
              <a:rPr lang="en-US" smtClean="0"/>
              <a:t>8</a:t>
            </a:fld>
            <a:endParaRPr lang="en-US"/>
          </a:p>
        </p:txBody>
      </p:sp>
      <p:pic>
        <p:nvPicPr>
          <p:cNvPr id="435" name="images.jpg" descr="images.jpg"/>
          <p:cNvPicPr>
            <a:picLocks noChangeAspect="1"/>
          </p:cNvPicPr>
          <p:nvPr/>
        </p:nvPicPr>
        <p:blipFill>
          <a:blip r:embed="rId3"/>
          <a:stretch>
            <a:fillRect/>
          </a:stretch>
        </p:blipFill>
        <p:spPr>
          <a:xfrm>
            <a:off x="4175346" y="4470779"/>
            <a:ext cx="3898901" cy="2082801"/>
          </a:xfrm>
          <a:prstGeom prst="rect">
            <a:avLst/>
          </a:prstGeom>
          <a:ln w="12700">
            <a:miter lim="400000"/>
          </a:ln>
        </p:spPr>
      </p:pic>
      <p:sp>
        <p:nvSpPr>
          <p:cNvPr id="436" name="Adult Food Supply"/>
          <p:cNvSpPr txBox="1"/>
          <p:nvPr/>
        </p:nvSpPr>
        <p:spPr>
          <a:xfrm>
            <a:off x="1932207" y="603604"/>
            <a:ext cx="4960610"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Tree>
    <p:extLst>
      <p:ext uri="{BB962C8B-B14F-4D97-AF65-F5344CB8AC3E}">
        <p14:creationId xmlns:p14="http://schemas.microsoft.com/office/powerpoint/2010/main" val="6508537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 Placeholder 1"/>
          <p:cNvSpPr txBox="1">
            <a:spLocks noGrp="1"/>
          </p:cNvSpPr>
          <p:nvPr>
            <p:ph type="body" idx="1"/>
          </p:nvPr>
        </p:nvSpPr>
        <p:spPr>
          <a:xfrm>
            <a:off x="3615744" y="2677775"/>
            <a:ext cx="4913451" cy="3544212"/>
          </a:xfrm>
          <a:prstGeom prst="rect">
            <a:avLst/>
          </a:prstGeom>
        </p:spPr>
        <p:txBody>
          <a:bodyPr lIns="50800" tIns="50800" rIns="50800" bIns="50800"/>
          <a:lstStyle/>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Prefer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flat </a:t>
            </a:r>
            <a:r>
              <a:rPr u="sng" dirty="0"/>
              <a:t>daisy-type</a:t>
            </a:r>
            <a:r>
              <a:rPr dirty="0"/>
              <a:t> flowers</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u="sng" dirty="0"/>
              <a:t>or</a:t>
            </a:r>
            <a:r>
              <a:rPr dirty="0"/>
              <a:t>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clusters of small flowers </a:t>
            </a:r>
          </a:p>
          <a:p>
            <a:pPr marL="0" marR="40639" indent="0">
              <a:lnSpc>
                <a:spcPct val="90000"/>
              </a:lnSpc>
              <a:spcBef>
                <a:spcPts val="1200"/>
              </a:spcBef>
              <a:defRPr sz="3600" b="1">
                <a:solidFill>
                  <a:schemeClr val="accent1">
                    <a:satOff val="-4409"/>
                    <a:lumOff val="-10509"/>
                  </a:schemeClr>
                </a:solidFill>
                <a:uFill>
                  <a:solidFill>
                    <a:srgbClr val="945200"/>
                  </a:solidFill>
                </a:uFill>
              </a:defRPr>
            </a:pPr>
            <a:r>
              <a:rPr dirty="0"/>
              <a:t>in</a:t>
            </a:r>
            <a:r>
              <a:rPr u="sng" dirty="0"/>
              <a:t> umbels</a:t>
            </a:r>
            <a:r>
              <a:rPr dirty="0"/>
              <a:t> or </a:t>
            </a:r>
            <a:r>
              <a:rPr u="sng" dirty="0"/>
              <a:t>spikes</a:t>
            </a:r>
          </a:p>
        </p:txBody>
      </p:sp>
      <p:sp>
        <p:nvSpPr>
          <p:cNvPr id="2" name="Slide Number Placeholder 1">
            <a:extLst>
              <a:ext uri="{FF2B5EF4-FFF2-40B4-BE49-F238E27FC236}">
                <a16:creationId xmlns:a16="http://schemas.microsoft.com/office/drawing/2014/main" id="{9365F045-C407-4340-AD55-5F460126637C}"/>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442" name="Coreopsis"/>
          <p:cNvSpPr txBox="1"/>
          <p:nvPr/>
        </p:nvSpPr>
        <p:spPr>
          <a:xfrm>
            <a:off x="342091" y="5873174"/>
            <a:ext cx="3273653"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marR="40639" indent="40639">
              <a:defRPr sz="2000" b="1" i="1">
                <a:solidFill>
                  <a:srgbClr val="011993"/>
                </a:solidFill>
                <a:uFill>
                  <a:solidFill>
                    <a:srgbClr val="945200"/>
                  </a:solidFill>
                </a:uFill>
                <a:latin typeface="Arial"/>
                <a:ea typeface="Arial"/>
                <a:cs typeface="Arial"/>
                <a:sym typeface="Arial"/>
              </a:defRPr>
            </a:lvl1pPr>
          </a:lstStyle>
          <a:p>
            <a:r>
              <a:rPr lang="en-US" sz="1600" i="0" dirty="0"/>
              <a:t>Buckeye butterfly on </a:t>
            </a:r>
            <a:r>
              <a:rPr sz="1600" i="0" dirty="0"/>
              <a:t>Coreopsis</a:t>
            </a:r>
          </a:p>
        </p:txBody>
      </p:sp>
      <p:pic>
        <p:nvPicPr>
          <p:cNvPr id="443" name="Pauline's coreopsis CU.jpg" descr="Pauline's coreopsis CU.jpg"/>
          <p:cNvPicPr>
            <a:picLocks noChangeAspect="1"/>
          </p:cNvPicPr>
          <p:nvPr/>
        </p:nvPicPr>
        <p:blipFill>
          <a:blip r:embed="rId3"/>
          <a:stretch>
            <a:fillRect/>
          </a:stretch>
        </p:blipFill>
        <p:spPr>
          <a:xfrm>
            <a:off x="633953" y="3108241"/>
            <a:ext cx="2643795" cy="2676706"/>
          </a:xfrm>
          <a:prstGeom prst="rect">
            <a:avLst/>
          </a:prstGeom>
          <a:ln w="12700">
            <a:miter lim="400000"/>
          </a:ln>
        </p:spPr>
      </p:pic>
      <p:sp>
        <p:nvSpPr>
          <p:cNvPr id="444" name="Adult Food Supply"/>
          <p:cNvSpPr txBox="1"/>
          <p:nvPr/>
        </p:nvSpPr>
        <p:spPr>
          <a:xfrm>
            <a:off x="1932207" y="603604"/>
            <a:ext cx="4960610" cy="86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indent="40639" algn="ctr">
              <a:defRPr sz="5000" b="1">
                <a:solidFill>
                  <a:schemeClr val="accent1">
                    <a:satOff val="-4409"/>
                    <a:lumOff val="-10509"/>
                  </a:schemeClr>
                </a:solidFill>
                <a:uFill>
                  <a:solidFill>
                    <a:srgbClr val="366500"/>
                  </a:solidFill>
                </a:uFill>
              </a:defRPr>
            </a:lvl1pPr>
          </a:lstStyle>
          <a:p>
            <a:r>
              <a:t>Adult Food Supply</a:t>
            </a:r>
          </a:p>
        </p:txBody>
      </p:sp>
      <p:sp>
        <p:nvSpPr>
          <p:cNvPr id="445" name="Butterflies land on a flower to drink nectar."/>
          <p:cNvSpPr txBox="1"/>
          <p:nvPr/>
        </p:nvSpPr>
        <p:spPr>
          <a:xfrm>
            <a:off x="893881" y="1683106"/>
            <a:ext cx="7356238" cy="586741"/>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0639">
              <a:lnSpc>
                <a:spcPct val="90000"/>
              </a:lnSpc>
              <a:spcBef>
                <a:spcPts val="1200"/>
              </a:spcBef>
              <a:defRPr sz="3200" b="1">
                <a:solidFill>
                  <a:schemeClr val="accent1">
                    <a:satOff val="-4409"/>
                    <a:lumOff val="-10509"/>
                  </a:schemeClr>
                </a:solidFill>
                <a:uFill>
                  <a:solidFill>
                    <a:srgbClr val="945200"/>
                  </a:solidFill>
                </a:uFill>
              </a:defRPr>
            </a:lvl1pPr>
          </a:lstStyle>
          <a:p>
            <a:r>
              <a:t>Butterflies land on a flower to drink nectar.</a:t>
            </a:r>
          </a:p>
        </p:txBody>
      </p:sp>
      <p:sp>
        <p:nvSpPr>
          <p:cNvPr id="446" name="Photo: Pauline Sakai"/>
          <p:cNvSpPr txBox="1"/>
          <p:nvPr/>
        </p:nvSpPr>
        <p:spPr>
          <a:xfrm>
            <a:off x="2307992" y="5486506"/>
            <a:ext cx="895813" cy="24109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R="40639" indent="40639">
              <a:spcBef>
                <a:spcPts val="800"/>
              </a:spcBef>
              <a:defRPr sz="1000">
                <a:uFill>
                  <a:solidFill>
                    <a:srgbClr val="000000"/>
                  </a:solidFill>
                </a:uFill>
                <a:latin typeface="Arial"/>
                <a:ea typeface="Arial"/>
                <a:cs typeface="Arial"/>
                <a:sym typeface="Arial"/>
              </a:defRPr>
            </a:lvl1pPr>
          </a:lstStyle>
          <a:p>
            <a:r>
              <a:rPr sz="900" dirty="0"/>
              <a:t>Pauline Sakai</a:t>
            </a:r>
          </a:p>
        </p:txBody>
      </p:sp>
    </p:spTree>
    <p:extLst>
      <p:ext uri="{BB962C8B-B14F-4D97-AF65-F5344CB8AC3E}">
        <p14:creationId xmlns:p14="http://schemas.microsoft.com/office/powerpoint/2010/main" val="3545800289"/>
      </p:ext>
    </p:extLst>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TotalTime>
  <Words>1089</Words>
  <Application>Microsoft Macintosh PowerPoint</Application>
  <PresentationFormat>On-screen Show (4:3)</PresentationFormat>
  <Paragraphs>225</Paragraphs>
  <Slides>34</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Futura</vt:lpstr>
      <vt:lpstr>Futura Bold</vt:lpstr>
      <vt:lpstr>Futura Condensed</vt:lpstr>
      <vt:lpstr>Helvetica</vt:lpstr>
      <vt:lpstr>Times</vt:lpstr>
      <vt:lpstr>Wingdings</vt:lpstr>
      <vt:lpstr>UCANR Intro slides </vt:lpstr>
      <vt:lpstr>Now, on to Butterflies…</vt:lpstr>
      <vt:lpstr>PowerPoint Presentation</vt:lpstr>
      <vt:lpstr>PowerPoint Presentation</vt:lpstr>
      <vt:lpstr>PowerPoint Presentation</vt:lpstr>
      <vt:lpstr>Habitat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last comments…</vt:lpstr>
      <vt:lpstr>Overwintering Sites in California</vt:lpstr>
      <vt:lpstr>Monarch Sanctuary, Pacific Grove, California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on to Butterflies…</dc:title>
  <cp:lastModifiedBy>Peggy Beltramo</cp:lastModifiedBy>
  <cp:revision>5</cp:revision>
  <dcterms:modified xsi:type="dcterms:W3CDTF">2019-06-22T23:55:23Z</dcterms:modified>
</cp:coreProperties>
</file>