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415" r:id="rId2"/>
    <p:sldId id="416" r:id="rId3"/>
    <p:sldId id="417" r:id="rId4"/>
    <p:sldId id="418" r:id="rId5"/>
    <p:sldId id="436" r:id="rId6"/>
    <p:sldId id="437"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7CE"/>
          </a:solidFill>
        </a:fill>
      </a:tcStyle>
    </a:wholeTbl>
    <a:band2H>
      <a:tcTxStyle/>
      <a:tcStyle>
        <a:tcBdr/>
        <a:fill>
          <a:solidFill>
            <a:srgbClr val="EAF3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E6CA"/>
          </a:solidFill>
        </a:fill>
      </a:tcStyle>
    </a:wholeTbl>
    <a:band2H>
      <a:tcTxStyle/>
      <a:tcStyle>
        <a:tcBdr/>
        <a:fill>
          <a:solidFill>
            <a:srgbClr val="FFF3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0"/>
    <p:restoredTop sz="88421"/>
  </p:normalViewPr>
  <p:slideViewPr>
    <p:cSldViewPr snapToGrid="0" snapToObjects="1">
      <p:cViewPr varScale="1">
        <p:scale>
          <a:sx n="85" d="100"/>
          <a:sy n="85" d="100"/>
        </p:scale>
        <p:origin x="1432" y="184"/>
      </p:cViewPr>
      <p:guideLst/>
    </p:cSldViewPr>
  </p:slideViewPr>
  <p:notesTextViewPr>
    <p:cViewPr>
      <p:scale>
        <a:sx n="1" d="1"/>
        <a:sy n="1" d="1"/>
      </p:scale>
      <p:origin x="0" y="0"/>
    </p:cViewPr>
  </p:notesTextViewPr>
  <p:notesViewPr>
    <p:cSldViewPr snapToGrid="0" snapToObjects="1">
      <p:cViewPr varScale="1">
        <p:scale>
          <a:sx n="74" d="100"/>
          <a:sy n="74" d="100"/>
        </p:scale>
        <p:origin x="352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xfrm>
            <a:off x="1143000" y="685800"/>
            <a:ext cx="4572000" cy="3429000"/>
          </a:xfrm>
          <a:prstGeom prst="rect">
            <a:avLst/>
          </a:prstGeom>
        </p:spPr>
        <p:txBody>
          <a:bodyPr/>
          <a:lstStyle/>
          <a:p>
            <a:endParaRPr/>
          </a:p>
        </p:txBody>
      </p:sp>
      <p:sp>
        <p:nvSpPr>
          <p:cNvPr id="231" name="Shape 2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8403617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hehoneybeeconservancy.org/2011/04/02/pollen-baske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ollinator.org/learning-center/bee-issu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nrcatalog.ucanr.edu/pdf/8068.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ucanr.edu/blogs/blogcore/postdetail.cfm?postnum=2109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ucanr.edu/sites/2017MGConference/files/27101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abinpta.com/tickle-be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endParaRPr dirty="0"/>
          </a:p>
        </p:txBody>
      </p:sp>
    </p:spTree>
    <p:extLst>
      <p:ext uri="{BB962C8B-B14F-4D97-AF65-F5344CB8AC3E}">
        <p14:creationId xmlns:p14="http://schemas.microsoft.com/office/powerpoint/2010/main" val="1656336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Leaf-cutter bees</a:t>
            </a:r>
          </a:p>
          <a:p>
            <a:pPr defTabSz="457200">
              <a:lnSpc>
                <a:spcPct val="117999"/>
              </a:lnSpc>
              <a:defRPr sz="2200">
                <a:latin typeface="Helvetica Neue"/>
                <a:ea typeface="Helvetica Neue"/>
                <a:cs typeface="Helvetica Neue"/>
                <a:sym typeface="Helvetica Neue"/>
              </a:defRPr>
            </a:pPr>
            <a:r>
              <a:rPr lang="en-US" dirty="0"/>
              <a:t>They u</a:t>
            </a:r>
            <a:r>
              <a:rPr dirty="0"/>
              <a:t>se redbud leaves, rose leaves, </a:t>
            </a:r>
            <a:r>
              <a:rPr lang="en-US" dirty="0"/>
              <a:t>and </a:t>
            </a:r>
            <a:r>
              <a:rPr dirty="0"/>
              <a:t>petals</a:t>
            </a:r>
          </a:p>
          <a:p>
            <a:pPr defTabSz="457200">
              <a:lnSpc>
                <a:spcPct val="117999"/>
              </a:lnSpc>
              <a:defRPr sz="2200">
                <a:latin typeface="Helvetica Neue"/>
                <a:ea typeface="Helvetica Neue"/>
                <a:cs typeface="Helvetica Neue"/>
                <a:sym typeface="Helvetica Neue"/>
              </a:defRPr>
            </a:pPr>
            <a:r>
              <a:rPr dirty="0"/>
              <a:t>Cause scalloped edges, </a:t>
            </a:r>
            <a:r>
              <a:rPr b="1" dirty="0"/>
              <a:t>no danger to plants.</a:t>
            </a:r>
          </a:p>
        </p:txBody>
      </p:sp>
    </p:spTree>
    <p:extLst>
      <p:ext uri="{BB962C8B-B14F-4D97-AF65-F5344CB8AC3E}">
        <p14:creationId xmlns:p14="http://schemas.microsoft.com/office/powerpoint/2010/main" val="273614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513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r>
              <a:rPr dirty="0"/>
              <a:t>BOB = blue orchard be (Mason bee) </a:t>
            </a:r>
            <a:r>
              <a:rPr i="1" dirty="0" err="1"/>
              <a:t>Osmia</a:t>
            </a:r>
            <a:r>
              <a:rPr i="1" dirty="0"/>
              <a:t> </a:t>
            </a:r>
            <a:r>
              <a:rPr i="1" dirty="0" err="1"/>
              <a:t>lignaria</a:t>
            </a:r>
            <a:endParaRPr i="1" dirty="0"/>
          </a:p>
          <a:p>
            <a:pPr>
              <a:defRPr b="1"/>
            </a:pPr>
            <a:r>
              <a:rPr dirty="0"/>
              <a:t>pollinating apple blossoms</a:t>
            </a:r>
            <a:endParaRPr i="1" dirty="0"/>
          </a:p>
          <a:p>
            <a:r>
              <a:rPr i="1" dirty="0"/>
              <a:t> Actually females, Mrs. BOBs, do all the work. They are busy collecting pollen to provision their nests, thus pollinating crops.</a:t>
            </a:r>
          </a:p>
          <a:p>
            <a:r>
              <a:rPr dirty="0"/>
              <a:t>This species of native bee works very early in the spring (57 °F) when fruit trees are blooming.</a:t>
            </a:r>
          </a:p>
          <a:p>
            <a:r>
              <a:rPr dirty="0"/>
              <a:t>Also other fruit and nut tree blossoms.</a:t>
            </a:r>
            <a:r>
              <a:rPr lang="en-US" dirty="0"/>
              <a:t> These bees can be “kept”, like honeybees for orchard pollination.</a:t>
            </a:r>
          </a:p>
          <a:p>
            <a:r>
              <a:rPr lang="en-US" dirty="0"/>
              <a:t>https://</a:t>
            </a:r>
            <a:r>
              <a:rPr lang="en-US" dirty="0" err="1"/>
              <a:t>www.fs.fed.us</a:t>
            </a:r>
            <a:r>
              <a:rPr lang="en-US" dirty="0"/>
              <a:t>/wildflowers/pollinators/pollinator-of-the-month/</a:t>
            </a:r>
            <a:r>
              <a:rPr lang="en-US" dirty="0" err="1"/>
              <a:t>mason_bees.shtml</a:t>
            </a:r>
            <a:endParaRPr lang="en-US" dirty="0"/>
          </a:p>
          <a:p>
            <a:endParaRPr dirty="0"/>
          </a:p>
          <a:p>
            <a:endParaRPr dirty="0"/>
          </a:p>
          <a:p>
            <a:r>
              <a:rPr dirty="0"/>
              <a:t>More:</a:t>
            </a:r>
          </a:p>
          <a:p>
            <a:r>
              <a:rPr dirty="0"/>
              <a:t>https://</a:t>
            </a:r>
            <a:r>
              <a:rPr dirty="0" err="1"/>
              <a:t>www.kqed.org</a:t>
            </a:r>
            <a:r>
              <a:rPr dirty="0"/>
              <a:t>/science/1928378/watch-this-bee-build-her-bee-jeweled-nest</a:t>
            </a:r>
          </a:p>
        </p:txBody>
      </p:sp>
    </p:spTree>
    <p:extLst>
      <p:ext uri="{BB962C8B-B14F-4D97-AF65-F5344CB8AC3E}">
        <p14:creationId xmlns:p14="http://schemas.microsoft.com/office/powerpoint/2010/main" val="3631701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r>
              <a:rPr lang="en-US" dirty="0"/>
              <a:t>Western yellowjacket wasp</a:t>
            </a:r>
          </a:p>
          <a:p>
            <a:r>
              <a:rPr lang="en-US" dirty="0"/>
              <a:t>European paper wasp</a:t>
            </a:r>
          </a:p>
          <a:p>
            <a:r>
              <a:rPr lang="en-US" dirty="0"/>
              <a:t>mud dauber wasp</a:t>
            </a:r>
          </a:p>
          <a:p>
            <a:pPr>
              <a:defRPr b="1"/>
            </a:pPr>
            <a:r>
              <a:rPr lang="en-US" dirty="0"/>
              <a:t>Wasps have a waist.</a:t>
            </a:r>
          </a:p>
          <a:p>
            <a:pPr>
              <a:defRPr b="1"/>
            </a:pPr>
            <a:endParaRPr lang="en-US" dirty="0"/>
          </a:p>
          <a:p>
            <a:r>
              <a:rPr lang="en-US" u="sng" dirty="0">
                <a:solidFill>
                  <a:srgbClr val="0000FF"/>
                </a:solidFill>
                <a:uFill>
                  <a:solidFill>
                    <a:srgbClr val="0000FF"/>
                  </a:solidFill>
                </a:uFill>
                <a:hlinkClick r:id="" action="ppaction://noaction"/>
              </a:rPr>
              <a:t>http://ipm.ucanr.edu/PMG/PESTNOTES/pn7450.html</a:t>
            </a:r>
          </a:p>
          <a:p>
            <a:endParaRPr lang="en-US" u="sng" dirty="0">
              <a:solidFill>
                <a:srgbClr val="0000FF"/>
              </a:solidFill>
              <a:uFill>
                <a:solidFill>
                  <a:srgbClr val="0000FF"/>
                </a:solidFill>
              </a:uFill>
              <a:hlinkClick r:id="" action="ppaction://noaction"/>
            </a:endParaRPr>
          </a:p>
          <a:p>
            <a:r>
              <a:rPr lang="en-US" dirty="0"/>
              <a:t>Most social wasps provide an extremely beneficial service by eliminating large numbers of other pest insects through predation and should be protected and encouraged to nest in areas of little human or animal </a:t>
            </a:r>
            <a:r>
              <a:rPr lang="en-US" dirty="0" err="1"/>
              <a:t>activity.The</a:t>
            </a:r>
            <a:r>
              <a:rPr lang="en-US" dirty="0"/>
              <a:t> best way to prevent unpleasant encounters with social wasps is to avoid them. </a:t>
            </a:r>
          </a:p>
          <a:p>
            <a:r>
              <a:rPr lang="en-US" dirty="0"/>
              <a:t>If you know where they are, try not to go near their nesting places. Wasps can become very defensive when their nest is disturbed.</a:t>
            </a:r>
          </a:p>
          <a:p>
            <a:r>
              <a:rPr lang="en-US" dirty="0"/>
              <a:t>Concern about yellowjackets is based on their persistent, </a:t>
            </a:r>
            <a:r>
              <a:rPr lang="en-US" b="1" dirty="0"/>
              <a:t>pugnacious</a:t>
            </a:r>
            <a:r>
              <a:rPr lang="en-US" dirty="0"/>
              <a:t> behavior around food sources and their aggressive defense of their colony. Usually stinging behavior is encountered at nesting sites, but sometimes scavenging yellowjackets will sting if someone tries to swat them away from a potential food source.</a:t>
            </a:r>
          </a:p>
          <a:p>
            <a:pPr defTabSz="457200">
              <a:lnSpc>
                <a:spcPct val="117999"/>
              </a:lnSpc>
              <a:defRPr sz="2200">
                <a:latin typeface="Helvetica Neue"/>
                <a:ea typeface="Helvetica Neue"/>
                <a:cs typeface="Helvetica Neue"/>
                <a:sym typeface="Helvetica Neue"/>
              </a:defRPr>
            </a:pPr>
            <a:endParaRPr dirty="0"/>
          </a:p>
        </p:txBody>
      </p:sp>
    </p:spTree>
    <p:extLst>
      <p:ext uri="{BB962C8B-B14F-4D97-AF65-F5344CB8AC3E}">
        <p14:creationId xmlns:p14="http://schemas.microsoft.com/office/powerpoint/2010/main" val="3366739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p>
            <a:r>
              <a:rPr dirty="0"/>
              <a:t>ladybugs=ladybird beetles</a:t>
            </a:r>
          </a:p>
          <a:p>
            <a:r>
              <a:rPr dirty="0"/>
              <a:t>spotted cucumber beetle</a:t>
            </a:r>
          </a:p>
          <a:p>
            <a:r>
              <a:rPr dirty="0"/>
              <a:t>POLLEN covered beetle!!!</a:t>
            </a:r>
          </a:p>
        </p:txBody>
      </p:sp>
    </p:spTree>
    <p:extLst>
      <p:ext uri="{BB962C8B-B14F-4D97-AF65-F5344CB8AC3E}">
        <p14:creationId xmlns:p14="http://schemas.microsoft.com/office/powerpoint/2010/main" val="2735442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Shape 504"/>
          <p:cNvSpPr>
            <a:spLocks noGrp="1" noRot="1" noChangeAspect="1"/>
          </p:cNvSpPr>
          <p:nvPr>
            <p:ph type="sldImg"/>
          </p:nvPr>
        </p:nvSpPr>
        <p:spPr>
          <a:prstGeom prst="rect">
            <a:avLst/>
          </a:prstGeom>
        </p:spPr>
        <p:txBody>
          <a:bodyPr/>
          <a:lstStyle/>
          <a:p>
            <a:endParaRPr/>
          </a:p>
        </p:txBody>
      </p:sp>
      <p:sp>
        <p:nvSpPr>
          <p:cNvPr id="505" name="Shape 505"/>
          <p:cNvSpPr>
            <a:spLocks noGrp="1"/>
          </p:cNvSpPr>
          <p:nvPr>
            <p:ph type="body" sz="quarter" idx="1"/>
          </p:nvPr>
        </p:nvSpPr>
        <p:spPr>
          <a:prstGeom prst="rect">
            <a:avLst/>
          </a:prstGeom>
        </p:spPr>
        <p:txBody>
          <a:bodyPr/>
          <a:lstStyle/>
          <a:p>
            <a:r>
              <a:rPr dirty="0"/>
              <a:t>adult house fly</a:t>
            </a:r>
          </a:p>
          <a:p>
            <a:r>
              <a:rPr dirty="0"/>
              <a:t>green bottle fly</a:t>
            </a:r>
          </a:p>
          <a:p>
            <a:r>
              <a:rPr dirty="0"/>
              <a:t>syrphid fly—wasp mimic Makes her look scary and dangerous!</a:t>
            </a:r>
          </a:p>
        </p:txBody>
      </p:sp>
    </p:spTree>
    <p:extLst>
      <p:ext uri="{BB962C8B-B14F-4D97-AF65-F5344CB8AC3E}">
        <p14:creationId xmlns:p14="http://schemas.microsoft.com/office/powerpoint/2010/main" val="76348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a:spLocks noGrp="1" noRot="1" noChangeAspect="1"/>
          </p:cNvSpPr>
          <p:nvPr>
            <p:ph type="sldImg"/>
          </p:nvPr>
        </p:nvSpPr>
        <p:spPr>
          <a:prstGeom prst="rect">
            <a:avLst/>
          </a:prstGeom>
        </p:spPr>
        <p:txBody>
          <a:bodyPr/>
          <a:lstStyle/>
          <a:p>
            <a:endParaRPr/>
          </a:p>
        </p:txBody>
      </p:sp>
      <p:sp>
        <p:nvSpPr>
          <p:cNvPr id="518" name="Shape 518"/>
          <p:cNvSpPr>
            <a:spLocks noGrp="1"/>
          </p:cNvSpPr>
          <p:nvPr>
            <p:ph type="body" sz="quarter" idx="1"/>
          </p:nvPr>
        </p:nvSpPr>
        <p:spPr>
          <a:prstGeom prst="rect">
            <a:avLst/>
          </a:prstGeom>
        </p:spPr>
        <p:txBody>
          <a:bodyPr/>
          <a:lstStyle/>
          <a:p>
            <a:r>
              <a:rPr dirty="0"/>
              <a:t>Bees = big eyes; long antennae; 2 pairs of wings; rest with wings closed</a:t>
            </a:r>
          </a:p>
          <a:p>
            <a:r>
              <a:rPr dirty="0"/>
              <a:t>Flies = Large eyes; short antennae; one pair of open wings</a:t>
            </a:r>
            <a:endParaRPr lang="en-US" dirty="0"/>
          </a:p>
          <a:p>
            <a:r>
              <a:rPr lang="en-US" b="1" u="sng" dirty="0"/>
              <a:t>https://</a:t>
            </a:r>
            <a:r>
              <a:rPr lang="en-US" b="1" u="sng" dirty="0" err="1"/>
              <a:t>ucanr.edu</a:t>
            </a:r>
            <a:r>
              <a:rPr lang="en-US" b="1" u="sng" dirty="0"/>
              <a:t>/blogs/</a:t>
            </a:r>
            <a:r>
              <a:rPr lang="en-US" b="1" u="sng" dirty="0" err="1"/>
              <a:t>blogcore</a:t>
            </a:r>
            <a:r>
              <a:rPr lang="en-US" b="1" u="sng" dirty="0"/>
              <a:t>/</a:t>
            </a:r>
            <a:r>
              <a:rPr lang="en-US" b="1" u="sng" dirty="0" err="1"/>
              <a:t>postdetail.cfm?postnum</a:t>
            </a:r>
            <a:r>
              <a:rPr lang="en-US" b="1" u="sng" dirty="0"/>
              <a:t>=19180</a:t>
            </a:r>
          </a:p>
          <a:p>
            <a:endParaRPr dirty="0"/>
          </a:p>
        </p:txBody>
      </p:sp>
    </p:spTree>
    <p:extLst>
      <p:ext uri="{BB962C8B-B14F-4D97-AF65-F5344CB8AC3E}">
        <p14:creationId xmlns:p14="http://schemas.microsoft.com/office/powerpoint/2010/main" val="306165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a:spLocks noGrp="1" noRot="1" noChangeAspect="1"/>
          </p:cNvSpPr>
          <p:nvPr>
            <p:ph type="sldImg"/>
          </p:nvPr>
        </p:nvSpPr>
        <p:spPr>
          <a:prstGeom prst="rect">
            <a:avLst/>
          </a:prstGeom>
        </p:spPr>
        <p:txBody>
          <a:bodyPr/>
          <a:lstStyle/>
          <a:p>
            <a:endParaRPr/>
          </a:p>
        </p:txBody>
      </p:sp>
      <p:sp>
        <p:nvSpPr>
          <p:cNvPr id="518" name="Shape 518"/>
          <p:cNvSpPr>
            <a:spLocks noGrp="1"/>
          </p:cNvSpPr>
          <p:nvPr>
            <p:ph type="body" sz="quarter" idx="1"/>
          </p:nvPr>
        </p:nvSpPr>
        <p:spPr>
          <a:prstGeom prst="rect">
            <a:avLst/>
          </a:prstGeom>
        </p:spPr>
        <p:txBody>
          <a:bodyPr/>
          <a:lstStyle/>
          <a:p>
            <a:r>
              <a:rPr lang="en-US" b="0" u="none" dirty="0"/>
              <a:t>Honeybee on </a:t>
            </a:r>
            <a:r>
              <a:rPr lang="en-US" b="0" u="none" dirty="0" err="1"/>
              <a:t>left,syrphid</a:t>
            </a:r>
            <a:r>
              <a:rPr lang="en-US" b="0" u="none" dirty="0"/>
              <a:t> fly on right</a:t>
            </a:r>
          </a:p>
          <a:p>
            <a:r>
              <a:rPr lang="en-US" b="1" u="sng" dirty="0"/>
              <a:t>https://</a:t>
            </a:r>
            <a:r>
              <a:rPr lang="en-US" b="1" u="sng" dirty="0" err="1"/>
              <a:t>ucanr.edu</a:t>
            </a:r>
            <a:r>
              <a:rPr lang="en-US" b="1" u="sng" dirty="0"/>
              <a:t>/blogs/</a:t>
            </a:r>
            <a:r>
              <a:rPr lang="en-US" b="1" u="sng" dirty="0" err="1"/>
              <a:t>blogcore</a:t>
            </a:r>
            <a:r>
              <a:rPr lang="en-US" b="1" u="sng" dirty="0"/>
              <a:t>/</a:t>
            </a:r>
            <a:r>
              <a:rPr lang="en-US" b="1" u="sng" dirty="0" err="1"/>
              <a:t>postdetail.cfm?postnum</a:t>
            </a:r>
            <a:r>
              <a:rPr lang="en-US" b="1" u="sng" dirty="0"/>
              <a:t>=19180</a:t>
            </a:r>
          </a:p>
          <a:p>
            <a:endParaRPr dirty="0"/>
          </a:p>
        </p:txBody>
      </p:sp>
    </p:spTree>
    <p:extLst>
      <p:ext uri="{BB962C8B-B14F-4D97-AF65-F5344CB8AC3E}">
        <p14:creationId xmlns:p14="http://schemas.microsoft.com/office/powerpoint/2010/main" val="45572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Shape 775"/>
          <p:cNvSpPr>
            <a:spLocks noGrp="1" noRot="1" noChangeAspect="1"/>
          </p:cNvSpPr>
          <p:nvPr>
            <p:ph type="sldImg"/>
          </p:nvPr>
        </p:nvSpPr>
        <p:spPr>
          <a:prstGeom prst="rect">
            <a:avLst/>
          </a:prstGeom>
        </p:spPr>
        <p:txBody>
          <a:bodyPr/>
          <a:lstStyle/>
          <a:p>
            <a:endParaRPr/>
          </a:p>
        </p:txBody>
      </p:sp>
      <p:sp>
        <p:nvSpPr>
          <p:cNvPr id="776" name="Shape 776"/>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Yellow pollen—Mexican Hat-- </a:t>
            </a:r>
            <a:r>
              <a:rPr lang="en-US" i="1" dirty="0" err="1"/>
              <a:t>Ratibida</a:t>
            </a:r>
            <a:r>
              <a:rPr lang="en-US" i="1" dirty="0"/>
              <a:t> </a:t>
            </a:r>
            <a:r>
              <a:rPr lang="en-US" i="1" dirty="0" err="1"/>
              <a:t>columnnifera</a:t>
            </a:r>
            <a:endParaRPr lang="en-US" i="1" dirty="0"/>
          </a:p>
          <a:p>
            <a:pPr marL="0" marR="0" lvl="0" indent="0" defTabSz="914400" eaLnBrk="1" fontAlgn="auto" latinLnBrk="0" hangingPunct="1">
              <a:lnSpc>
                <a:spcPct val="100000"/>
              </a:lnSpc>
              <a:spcBef>
                <a:spcPts val="0"/>
              </a:spcBef>
              <a:spcAft>
                <a:spcPts val="0"/>
              </a:spcAft>
              <a:buClrTx/>
              <a:buSzTx/>
              <a:buFontTx/>
              <a:buNone/>
              <a:tabLst/>
              <a:defRPr/>
            </a:pPr>
            <a:r>
              <a:rPr lang="en-US" dirty="0"/>
              <a:t>Red pollen— rock purslane--</a:t>
            </a:r>
            <a:r>
              <a:rPr lang="en-US" i="1" dirty="0" err="1"/>
              <a:t>Calandrinia</a:t>
            </a:r>
            <a:r>
              <a:rPr lang="en-US" i="1" dirty="0"/>
              <a:t> grandiflora</a:t>
            </a:r>
          </a:p>
          <a:p>
            <a:r>
              <a:rPr dirty="0"/>
              <a:t>Orange pollen—dandelion—</a:t>
            </a:r>
            <a:r>
              <a:rPr i="1" dirty="0" err="1"/>
              <a:t>Taraxacum</a:t>
            </a:r>
            <a:r>
              <a:rPr i="1" dirty="0"/>
              <a:t> </a:t>
            </a:r>
            <a:r>
              <a:rPr i="1" dirty="0" err="1"/>
              <a:t>officinale</a:t>
            </a:r>
            <a:endParaRPr dirty="0"/>
          </a:p>
          <a:p>
            <a:r>
              <a:rPr dirty="0"/>
              <a:t>Blue</a:t>
            </a:r>
            <a:r>
              <a:rPr lang="en-US" dirty="0"/>
              <a:t> pollen</a:t>
            </a:r>
            <a:r>
              <a:rPr dirty="0"/>
              <a:t>—Siberian squill – </a:t>
            </a:r>
            <a:r>
              <a:rPr i="1" dirty="0" err="1"/>
              <a:t>Scilla</a:t>
            </a:r>
            <a:r>
              <a:rPr i="1" dirty="0"/>
              <a:t> </a:t>
            </a:r>
            <a:r>
              <a:rPr i="1" dirty="0" err="1"/>
              <a:t>siberica</a:t>
            </a:r>
            <a:r>
              <a:rPr i="1" dirty="0"/>
              <a:t> </a:t>
            </a:r>
          </a:p>
        </p:txBody>
      </p:sp>
    </p:spTree>
    <p:extLst>
      <p:ext uri="{BB962C8B-B14F-4D97-AF65-F5344CB8AC3E}">
        <p14:creationId xmlns:p14="http://schemas.microsoft.com/office/powerpoint/2010/main" val="2292118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Shape 783"/>
          <p:cNvSpPr>
            <a:spLocks noGrp="1" noRot="1" noChangeAspect="1"/>
          </p:cNvSpPr>
          <p:nvPr>
            <p:ph type="sldImg"/>
          </p:nvPr>
        </p:nvSpPr>
        <p:spPr>
          <a:prstGeom prst="rect">
            <a:avLst/>
          </a:prstGeom>
        </p:spPr>
        <p:txBody>
          <a:bodyPr/>
          <a:lstStyle/>
          <a:p>
            <a:endParaRPr/>
          </a:p>
        </p:txBody>
      </p:sp>
      <p:sp>
        <p:nvSpPr>
          <p:cNvPr id="784" name="Shape 784"/>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a:solidFill>
                  <a:srgbClr val="0000FF"/>
                </a:solidFill>
                <a:uFill>
                  <a:solidFill>
                    <a:srgbClr val="0000FF"/>
                  </a:solidFill>
                </a:uFill>
                <a:hlinkClick r:id="rId3"/>
              </a:rPr>
              <a:t>https://thehoneybeeconservancy.org/2011/04/02/pollen-basket/</a:t>
            </a:r>
          </a:p>
          <a:p>
            <a:r>
              <a:rPr lang="en-US" dirty="0"/>
              <a:t>Scopa—hairs on abdomen</a:t>
            </a:r>
          </a:p>
          <a:p>
            <a:r>
              <a:rPr lang="en-US" dirty="0"/>
              <a:t>Hairy head and body</a:t>
            </a:r>
          </a:p>
          <a:p>
            <a:r>
              <a:rPr lang="en-US" dirty="0"/>
              <a:t>Pollen baskets on hind legs</a:t>
            </a:r>
          </a:p>
          <a:p>
            <a:r>
              <a:rPr dirty="0"/>
              <a:t>light electrostatic charge -= “Used” bloom vs. full store</a:t>
            </a:r>
          </a:p>
        </p:txBody>
      </p:sp>
    </p:spTree>
    <p:extLst>
      <p:ext uri="{BB962C8B-B14F-4D97-AF65-F5344CB8AC3E}">
        <p14:creationId xmlns:p14="http://schemas.microsoft.com/office/powerpoint/2010/main" val="187104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Bee hives; bee keeper; honey bee on Echium </a:t>
            </a:r>
            <a:r>
              <a:rPr dirty="0" err="1"/>
              <a:t>wildpretti</a:t>
            </a:r>
            <a:r>
              <a:rPr dirty="0"/>
              <a:t> (Tower of Jewels)</a:t>
            </a:r>
          </a:p>
          <a:p>
            <a:pPr defTabSz="457200">
              <a:lnSpc>
                <a:spcPct val="117999"/>
              </a:lnSpc>
              <a:defRPr sz="1000">
                <a:latin typeface="Helvetica Neue"/>
                <a:ea typeface="Helvetica Neue"/>
                <a:cs typeface="Helvetica Neue"/>
                <a:sym typeface="Helvetica Neue"/>
              </a:defRPr>
            </a:pPr>
            <a:endParaRPr dirty="0"/>
          </a:p>
          <a:p>
            <a:pPr defTabSz="457200">
              <a:lnSpc>
                <a:spcPct val="117999"/>
              </a:lnSpc>
              <a:defRPr sz="2200">
                <a:latin typeface="Helvetica Neue"/>
                <a:ea typeface="Helvetica Neue"/>
                <a:cs typeface="Helvetica Neue"/>
                <a:sym typeface="Helvetica Neue"/>
              </a:defRPr>
            </a:pPr>
            <a:r>
              <a:rPr dirty="0"/>
              <a:t>1 Honeybee and bumblebee on sunflower; </a:t>
            </a:r>
          </a:p>
          <a:p>
            <a:pPr defTabSz="457200">
              <a:lnSpc>
                <a:spcPct val="117999"/>
              </a:lnSpc>
              <a:defRPr sz="2200">
                <a:latin typeface="Helvetica Neue"/>
                <a:ea typeface="Helvetica Neue"/>
                <a:cs typeface="Helvetica Neue"/>
                <a:sym typeface="Helvetica Neue"/>
              </a:defRPr>
            </a:pPr>
            <a:r>
              <a:rPr dirty="0"/>
              <a:t>2 longhorn bee on </a:t>
            </a:r>
            <a:r>
              <a:rPr dirty="0" err="1"/>
              <a:t>Helenium</a:t>
            </a:r>
            <a:r>
              <a:rPr dirty="0"/>
              <a:t> (sneezeweed)</a:t>
            </a:r>
          </a:p>
          <a:p>
            <a:pPr defTabSz="457200">
              <a:lnSpc>
                <a:spcPct val="117999"/>
              </a:lnSpc>
              <a:defRPr sz="2200">
                <a:latin typeface="Helvetica Neue"/>
                <a:ea typeface="Helvetica Neue"/>
                <a:cs typeface="Helvetica Neue"/>
                <a:sym typeface="Helvetica Neue"/>
              </a:defRPr>
            </a:pPr>
            <a:r>
              <a:rPr lang="en-US" dirty="0"/>
              <a:t>3</a:t>
            </a:r>
            <a:r>
              <a:rPr dirty="0"/>
              <a:t> female solitary bee on purple coneflower </a:t>
            </a:r>
            <a:endParaRPr lang="en-US" dirty="0"/>
          </a:p>
          <a:p>
            <a:pPr defTabSz="457200">
              <a:lnSpc>
                <a:spcPct val="117999"/>
              </a:lnSpc>
              <a:defRPr sz="2200">
                <a:latin typeface="Helvetica Neue"/>
                <a:ea typeface="Helvetica Neue"/>
                <a:cs typeface="Helvetica Neue"/>
                <a:sym typeface="Helvetica Neue"/>
              </a:defRPr>
            </a:pPr>
            <a:r>
              <a:rPr lang="en-US" dirty="0"/>
              <a:t>4</a:t>
            </a:r>
            <a:r>
              <a:rPr dirty="0"/>
              <a:t> bee fight on </a:t>
            </a:r>
            <a:r>
              <a:rPr dirty="0" err="1"/>
              <a:t>Tithonia</a:t>
            </a:r>
            <a:r>
              <a:rPr dirty="0"/>
              <a:t> (Mexican sunflower)</a:t>
            </a:r>
            <a:endParaRPr lang="en-US" dirty="0"/>
          </a:p>
          <a:p>
            <a:pPr marL="0" marR="0" lvl="0" indent="0" defTabSz="457200" eaLnBrk="1" fontAlgn="auto" latinLnBrk="0" hangingPunct="1">
              <a:lnSpc>
                <a:spcPct val="117999"/>
              </a:lnSpc>
              <a:spcBef>
                <a:spcPts val="0"/>
              </a:spcBef>
              <a:spcAft>
                <a:spcPts val="0"/>
              </a:spcAft>
              <a:buClrTx/>
              <a:buSzTx/>
              <a:buFontTx/>
              <a:buNone/>
              <a:tabLst/>
              <a:defRPr sz="2200">
                <a:latin typeface="Helvetica Neue"/>
                <a:ea typeface="Helvetica Neue"/>
                <a:cs typeface="Helvetica Neue"/>
                <a:sym typeface="Helvetica Neue"/>
              </a:defRPr>
            </a:pPr>
            <a:r>
              <a:rPr lang="en-US" dirty="0"/>
              <a:t>5 bumblebee on Salvia (sage);</a:t>
            </a:r>
          </a:p>
          <a:p>
            <a:pPr defTabSz="457200">
              <a:lnSpc>
                <a:spcPct val="117999"/>
              </a:lnSpc>
              <a:defRPr sz="2200">
                <a:latin typeface="Helvetica Neue"/>
                <a:ea typeface="Helvetica Neue"/>
                <a:cs typeface="Helvetica Neue"/>
                <a:sym typeface="Helvetica Neue"/>
              </a:defRPr>
            </a:pPr>
            <a:endParaRPr dirty="0"/>
          </a:p>
        </p:txBody>
      </p:sp>
    </p:spTree>
    <p:extLst>
      <p:ext uri="{BB962C8B-B14F-4D97-AF65-F5344CB8AC3E}">
        <p14:creationId xmlns:p14="http://schemas.microsoft.com/office/powerpoint/2010/main" val="81094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There are many factors that have contributed to Colony Collapse Disorder, including parasites, viruses, bacterial diseases, increased use of pesticides on pollinated crops, bee nutrition, genetics and queen quality.  For more information, go to </a:t>
            </a:r>
            <a:r>
              <a:rPr lang="en-US" sz="1200" dirty="0" err="1">
                <a:effectLst/>
                <a:latin typeface="+mj-lt"/>
                <a:ea typeface="+mj-ea"/>
                <a:cs typeface="+mj-cs"/>
                <a:sym typeface="Calibri"/>
              </a:rPr>
              <a:t>pollinator.org</a:t>
            </a:r>
            <a:r>
              <a:rPr lang="en-US" sz="1200" dirty="0">
                <a:effectLst/>
                <a:latin typeface="+mj-lt"/>
                <a:ea typeface="+mj-ea"/>
                <a:cs typeface="+mj-cs"/>
                <a:sym typeface="Calibri"/>
              </a:rPr>
              <a:t> website.</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CCD </a:t>
            </a:r>
            <a:r>
              <a:rPr lang="en-US" sz="1200" u="sng" dirty="0">
                <a:effectLst/>
                <a:latin typeface="+mj-lt"/>
                <a:ea typeface="+mj-ea"/>
                <a:cs typeface="+mj-cs"/>
                <a:sym typeface="Calibri"/>
                <a:hlinkClick r:id="rId3"/>
              </a:rPr>
              <a:t>https://www.pollinator.org/learning-center/bee-issues</a:t>
            </a: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366628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effectLst/>
                <a:latin typeface="+mj-lt"/>
                <a:ea typeface="+mj-ea"/>
                <a:cs typeface="+mj-cs"/>
                <a:sym typeface="Calibri"/>
              </a:rPr>
              <a:t>africanized</a:t>
            </a:r>
            <a:r>
              <a:rPr lang="en-US" sz="1200" dirty="0">
                <a:effectLst/>
                <a:latin typeface="+mj-lt"/>
                <a:ea typeface="+mj-ea"/>
                <a:cs typeface="+mj-cs"/>
                <a:sym typeface="Calibri"/>
              </a:rPr>
              <a:t>  honeybees </a:t>
            </a:r>
            <a:r>
              <a:rPr lang="en-US" sz="1200" u="sng" dirty="0">
                <a:effectLst/>
                <a:latin typeface="+mj-lt"/>
                <a:ea typeface="+mj-ea"/>
                <a:cs typeface="+mj-cs"/>
                <a:sym typeface="Calibri"/>
                <a:hlinkClick r:id="rId3"/>
              </a:rPr>
              <a:t>https://anrcatalog.ucanr.edu/pdf/8068.pdf</a:t>
            </a:r>
            <a:endParaRPr lang="en-US" sz="1200" dirty="0">
              <a:effectLst/>
              <a:latin typeface="+mj-lt"/>
              <a:ea typeface="+mj-ea"/>
              <a:cs typeface="+mj-cs"/>
              <a:sym typeface="Calibri"/>
            </a:endParaRPr>
          </a:p>
          <a:p>
            <a:r>
              <a:rPr lang="en-US" sz="1200" dirty="0">
                <a:effectLst/>
                <a:latin typeface="+mj-lt"/>
                <a:ea typeface="+mj-ea"/>
                <a:cs typeface="+mj-cs"/>
                <a:sym typeface="Calibri"/>
              </a:rPr>
              <a:t>update 2016        </a:t>
            </a:r>
            <a:r>
              <a:rPr lang="en-US" sz="1200" u="sng" dirty="0">
                <a:effectLst/>
                <a:latin typeface="+mj-lt"/>
                <a:ea typeface="+mj-ea"/>
                <a:cs typeface="+mj-cs"/>
                <a:sym typeface="Calibri"/>
                <a:hlinkClick r:id="rId4"/>
              </a:rPr>
              <a:t>https://ucanr.edu/blogs/blogcore/postdetail.cfm?postnum=21091</a:t>
            </a:r>
            <a:endParaRPr lang="en-US" sz="1200" u="sng" dirty="0">
              <a:effectLst/>
              <a:latin typeface="+mj-lt"/>
              <a:ea typeface="+mj-ea"/>
              <a:cs typeface="+mj-cs"/>
              <a:sym typeface="Calibri"/>
            </a:endParaRPr>
          </a:p>
          <a:p>
            <a:r>
              <a:rPr lang="en-US" sz="1200" b="1" dirty="0">
                <a:solidFill>
                  <a:schemeClr val="accent1">
                    <a:lumMod val="75000"/>
                  </a:schemeClr>
                </a:solidFill>
              </a:rPr>
              <a:t>In the 1950s, Brazilian scientists exported bees</a:t>
            </a:r>
          </a:p>
          <a:p>
            <a:r>
              <a:rPr lang="en-US" sz="1200" b="1" dirty="0">
                <a:solidFill>
                  <a:schemeClr val="accent1">
                    <a:lumMod val="75000"/>
                  </a:schemeClr>
                </a:solidFill>
              </a:rPr>
              <a:t>from South Africa to improve breeding stock and increase honey production; however the bees escaped quarantine</a:t>
            </a:r>
          </a:p>
          <a:p>
            <a:r>
              <a:rPr lang="en-US" sz="1200" b="1" dirty="0">
                <a:solidFill>
                  <a:schemeClr val="accent1">
                    <a:lumMod val="75000"/>
                  </a:schemeClr>
                </a:solidFill>
              </a:rPr>
              <a:t>and began mating with European honey bees. Since they they have spread throughout</a:t>
            </a:r>
          </a:p>
          <a:p>
            <a:r>
              <a:rPr lang="en-US" sz="1200" b="1" dirty="0">
                <a:solidFill>
                  <a:schemeClr val="accent1">
                    <a:lumMod val="75000"/>
                  </a:schemeClr>
                </a:solidFill>
              </a:rPr>
              <a:t>South and Central America and arrived </a:t>
            </a:r>
          </a:p>
          <a:p>
            <a:r>
              <a:rPr lang="en-US" sz="1200" b="1" dirty="0">
                <a:solidFill>
                  <a:schemeClr val="accent1">
                    <a:lumMod val="75000"/>
                  </a:schemeClr>
                </a:solidFill>
              </a:rPr>
              <a:t>in North America in 1985.</a:t>
            </a:r>
          </a:p>
          <a:p>
            <a:r>
              <a:rPr lang="en-US" sz="1200" b="1" dirty="0">
                <a:solidFill>
                  <a:schemeClr val="accent1">
                    <a:lumMod val="75000"/>
                  </a:schemeClr>
                </a:solidFill>
              </a:rPr>
              <a:t>Current thinking is that Placer climate is a limiting factor---too cold for Africanized bees to establish.</a:t>
            </a:r>
          </a:p>
          <a:p>
            <a:r>
              <a:rPr lang="en-US" sz="1200" dirty="0">
                <a:effectLst/>
                <a:latin typeface="+mj-lt"/>
                <a:ea typeface="+mj-ea"/>
                <a:cs typeface="+mj-cs"/>
                <a:sym typeface="Calibri"/>
              </a:rPr>
              <a:t>https://</a:t>
            </a:r>
            <a:r>
              <a:rPr lang="en-US" sz="1200" dirty="0" err="1">
                <a:effectLst/>
                <a:latin typeface="+mj-lt"/>
                <a:ea typeface="+mj-ea"/>
                <a:cs typeface="+mj-cs"/>
                <a:sym typeface="Calibri"/>
              </a:rPr>
              <a:t>journals.plos.org</a:t>
            </a:r>
            <a:r>
              <a:rPr lang="en-US" sz="1200" dirty="0">
                <a:effectLst/>
                <a:latin typeface="+mj-lt"/>
                <a:ea typeface="+mj-ea"/>
                <a:cs typeface="+mj-cs"/>
                <a:sym typeface="Calibri"/>
              </a:rPr>
              <a:t>/</a:t>
            </a:r>
            <a:r>
              <a:rPr lang="en-US" sz="1200" dirty="0" err="1">
                <a:effectLst/>
                <a:latin typeface="+mj-lt"/>
                <a:ea typeface="+mj-ea"/>
                <a:cs typeface="+mj-cs"/>
                <a:sym typeface="Calibri"/>
              </a:rPr>
              <a:t>plosone</a:t>
            </a:r>
            <a:r>
              <a:rPr lang="en-US" sz="1200" dirty="0">
                <a:effectLst/>
                <a:latin typeface="+mj-lt"/>
                <a:ea typeface="+mj-ea"/>
                <a:cs typeface="+mj-cs"/>
                <a:sym typeface="Calibri"/>
              </a:rPr>
              <a:t>/</a:t>
            </a:r>
            <a:r>
              <a:rPr lang="en-US" sz="1200" dirty="0" err="1">
                <a:effectLst/>
                <a:latin typeface="+mj-lt"/>
                <a:ea typeface="+mj-ea"/>
                <a:cs typeface="+mj-cs"/>
                <a:sym typeface="Calibri"/>
              </a:rPr>
              <a:t>article?id</a:t>
            </a:r>
            <a:r>
              <a:rPr lang="en-US" sz="1200" dirty="0">
                <a:effectLst/>
                <a:latin typeface="+mj-lt"/>
                <a:ea typeface="+mj-ea"/>
                <a:cs typeface="+mj-cs"/>
                <a:sym typeface="Calibri"/>
              </a:rPr>
              <a:t>=10.1371/journal.pone.0190604</a:t>
            </a:r>
          </a:p>
          <a:p>
            <a:endParaRPr lang="en-US" dirty="0"/>
          </a:p>
        </p:txBody>
      </p:sp>
    </p:spTree>
    <p:extLst>
      <p:ext uri="{BB962C8B-B14F-4D97-AF65-F5344CB8AC3E}">
        <p14:creationId xmlns:p14="http://schemas.microsoft.com/office/powerpoint/2010/main" val="410133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endParaRPr dirty="0"/>
          </a:p>
        </p:txBody>
      </p:sp>
    </p:spTree>
    <p:extLst>
      <p:ext uri="{BB962C8B-B14F-4D97-AF65-F5344CB8AC3E}">
        <p14:creationId xmlns:p14="http://schemas.microsoft.com/office/powerpoint/2010/main" val="176498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endParaRPr dirty="0"/>
          </a:p>
        </p:txBody>
      </p:sp>
    </p:spTree>
    <p:extLst>
      <p:ext uri="{BB962C8B-B14F-4D97-AF65-F5344CB8AC3E}">
        <p14:creationId xmlns:p14="http://schemas.microsoft.com/office/powerpoint/2010/main" val="224004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endParaRPr dirty="0"/>
          </a:p>
        </p:txBody>
      </p:sp>
    </p:spTree>
    <p:extLst>
      <p:ext uri="{BB962C8B-B14F-4D97-AF65-F5344CB8AC3E}">
        <p14:creationId xmlns:p14="http://schemas.microsoft.com/office/powerpoint/2010/main" val="1677876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endParaRPr dirty="0"/>
          </a:p>
        </p:txBody>
      </p:sp>
    </p:spTree>
    <p:extLst>
      <p:ext uri="{BB962C8B-B14F-4D97-AF65-F5344CB8AC3E}">
        <p14:creationId xmlns:p14="http://schemas.microsoft.com/office/powerpoint/2010/main" val="380307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mj-lt"/>
                <a:ea typeface="+mj-ea"/>
                <a:cs typeface="+mj-cs"/>
                <a:sym typeface="Calibri"/>
              </a:rPr>
              <a:t>The female cuckoo bee lays her eggs in the ground nests of other bees, including the sunflower bee, </a:t>
            </a:r>
            <a:r>
              <a:rPr lang="en-US" sz="1200" b="0" i="1" u="none" strike="noStrike" dirty="0" err="1">
                <a:effectLst/>
                <a:latin typeface="+mj-lt"/>
                <a:ea typeface="+mj-ea"/>
                <a:cs typeface="+mj-cs"/>
                <a:sym typeface="Calibri"/>
              </a:rPr>
              <a:t>Svastra</a:t>
            </a:r>
            <a:r>
              <a:rPr lang="en-US" sz="1200" b="0" i="1" u="none" strike="noStrike" dirty="0">
                <a:effectLst/>
                <a:latin typeface="+mj-lt"/>
                <a:ea typeface="+mj-ea"/>
                <a:cs typeface="+mj-cs"/>
                <a:sym typeface="Calibri"/>
              </a:rPr>
              <a:t>. </a:t>
            </a:r>
            <a:r>
              <a:rPr lang="en-US" sz="1200" b="0" i="0" u="none" strike="noStrike" dirty="0">
                <a:effectLst/>
                <a:latin typeface="+mj-lt"/>
                <a:ea typeface="+mj-ea"/>
                <a:cs typeface="+mj-cs"/>
                <a:sym typeface="Calibri"/>
              </a:rPr>
              <a:t>Cuckoo bees are kleptoparasites, meaning that they steal the food stores provisioned by the host bee. Cuckoos lack pollen-collecting structures (scopa). So when the cuckoo bee eggs hatch, the larva will consume the pollen ball collected by the hosts, and kill and eat the host larvae.</a:t>
            </a:r>
          </a:p>
          <a:p>
            <a:r>
              <a:rPr lang="en-US" b="1" dirty="0"/>
              <a:t>https://</a:t>
            </a:r>
            <a:r>
              <a:rPr lang="en-US" b="1" dirty="0" err="1"/>
              <a:t>ucanr.edu</a:t>
            </a:r>
            <a:r>
              <a:rPr lang="en-US" b="1" dirty="0"/>
              <a:t>/blogs/</a:t>
            </a:r>
            <a:r>
              <a:rPr lang="en-US" b="1" dirty="0" err="1"/>
              <a:t>blogcore</a:t>
            </a:r>
            <a:r>
              <a:rPr lang="en-US" b="1" dirty="0"/>
              <a:t>/</a:t>
            </a:r>
            <a:r>
              <a:rPr lang="en-US" b="1" dirty="0" err="1"/>
              <a:t>postdetail.cfm?postnum</a:t>
            </a:r>
            <a:r>
              <a:rPr lang="en-US" b="1" dirty="0"/>
              <a:t>=10800</a:t>
            </a:r>
          </a:p>
          <a:p>
            <a:endParaRPr lang="en-US" b="1" dirty="0"/>
          </a:p>
        </p:txBody>
      </p:sp>
    </p:spTree>
    <p:extLst>
      <p:ext uri="{BB962C8B-B14F-4D97-AF65-F5344CB8AC3E}">
        <p14:creationId xmlns:p14="http://schemas.microsoft.com/office/powerpoint/2010/main" val="274877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prstGeom prst="rect">
            <a:avLst/>
          </a:prstGeom>
        </p:spPr>
        <p:txBody>
          <a:bodyPr/>
          <a:lstStyle/>
          <a:p>
            <a:endParaRPr/>
          </a:p>
        </p:txBody>
      </p:sp>
      <p:sp>
        <p:nvSpPr>
          <p:cNvPr id="360" name="Shape 360"/>
          <p:cNvSpPr>
            <a:spLocks noGrp="1"/>
          </p:cNvSpPr>
          <p:nvPr>
            <p:ph type="body" sz="quarter" idx="1"/>
          </p:nvPr>
        </p:nvSpPr>
        <p:spPr>
          <a:prstGeom prst="rect">
            <a:avLst/>
          </a:prstGeom>
        </p:spPr>
        <p:txBody>
          <a:bodyPr/>
          <a:lstStyle/>
          <a:p>
            <a:pPr defTabSz="457200">
              <a:lnSpc>
                <a:spcPct val="117999"/>
              </a:lnSpc>
              <a:defRPr sz="1600">
                <a:latin typeface="Helvetica Neue"/>
                <a:ea typeface="Helvetica Neue"/>
                <a:cs typeface="Helvetica Neue"/>
                <a:sym typeface="Helvetica Neue"/>
              </a:defRPr>
            </a:pPr>
            <a:r>
              <a:rPr b="1" u="sng" dirty="0"/>
              <a:t>bee groups ppt </a:t>
            </a:r>
            <a:r>
              <a:rPr b="1" dirty="0"/>
              <a:t>  </a:t>
            </a:r>
            <a:r>
              <a:rPr u="sng" dirty="0">
                <a:hlinkClick r:id="rId3"/>
              </a:rPr>
              <a:t>http://ucanr.edu/sites/2017MGConference/files/271017.pdf</a:t>
            </a:r>
          </a:p>
          <a:p>
            <a:pPr defTabSz="457200">
              <a:lnSpc>
                <a:spcPct val="117999"/>
              </a:lnSpc>
              <a:defRPr sz="2200">
                <a:latin typeface="Helvetica Neue"/>
                <a:ea typeface="Helvetica Neue"/>
                <a:cs typeface="Helvetica Neue"/>
                <a:sym typeface="Helvetica Neue"/>
              </a:defRPr>
            </a:pPr>
            <a:r>
              <a:rPr dirty="0"/>
              <a:t>Ground nesters</a:t>
            </a:r>
          </a:p>
          <a:p>
            <a:pPr defTabSz="457200">
              <a:lnSpc>
                <a:spcPct val="117999"/>
              </a:lnSpc>
              <a:defRPr sz="2200">
                <a:latin typeface="Helvetica Neue"/>
                <a:ea typeface="Helvetica Neue"/>
                <a:cs typeface="Helvetica Neue"/>
                <a:sym typeface="Helvetica Neue"/>
              </a:defRPr>
            </a:pPr>
            <a:r>
              <a:rPr dirty="0"/>
              <a:t>Leave some bare soil, not all mulched.</a:t>
            </a:r>
          </a:p>
          <a:p>
            <a:pPr defTabSz="457200">
              <a:lnSpc>
                <a:spcPct val="117999"/>
              </a:lnSpc>
              <a:defRPr sz="2200">
                <a:latin typeface="Helvetica Neue"/>
                <a:ea typeface="Helvetica Neue"/>
                <a:cs typeface="Helvetica Neue"/>
                <a:sym typeface="Helvetica Neue"/>
              </a:defRPr>
            </a:pPr>
            <a:r>
              <a:rPr dirty="0"/>
              <a:t>Sweat bees will land on you and drink your sweat for the salt content.</a:t>
            </a:r>
          </a:p>
        </p:txBody>
      </p:sp>
    </p:spTree>
    <p:extLst>
      <p:ext uri="{BB962C8B-B14F-4D97-AF65-F5344CB8AC3E}">
        <p14:creationId xmlns:p14="http://schemas.microsoft.com/office/powerpoint/2010/main" val="43498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err="1"/>
              <a:t>Andrenidae</a:t>
            </a:r>
            <a:r>
              <a:rPr lang="en-US" dirty="0"/>
              <a:t>  Mining Bees </a:t>
            </a:r>
          </a:p>
          <a:p>
            <a:pPr defTabSz="457200">
              <a:lnSpc>
                <a:spcPct val="117999"/>
              </a:lnSpc>
              <a:defRPr sz="2200">
                <a:latin typeface="Helvetica Neue"/>
                <a:ea typeface="Helvetica Neue"/>
                <a:cs typeface="Helvetica Neue"/>
                <a:sym typeface="Helvetica Neue"/>
              </a:defRPr>
            </a:pPr>
            <a:r>
              <a:rPr lang="en-US" dirty="0"/>
              <a:t>Nest on the play fields</a:t>
            </a:r>
            <a:br>
              <a:rPr lang="en-US" dirty="0"/>
            </a:br>
            <a:r>
              <a:rPr lang="en-US" dirty="0"/>
              <a:t>tickle bees: Sabin Elementary, Portland, Oregon </a:t>
            </a:r>
            <a:br>
              <a:rPr lang="en-US" dirty="0"/>
            </a:br>
            <a:r>
              <a:rPr lang="en-US" u="sng" dirty="0">
                <a:hlinkClick r:id="rId3"/>
              </a:rPr>
              <a:t>http://www.sabinpta.com/tickle-bee</a:t>
            </a:r>
          </a:p>
          <a:p>
            <a:pPr defTabSz="457200">
              <a:lnSpc>
                <a:spcPct val="117999"/>
              </a:lnSpc>
              <a:defRPr sz="2200">
                <a:latin typeface="Helvetica Neue"/>
                <a:ea typeface="Helvetica Neue"/>
                <a:cs typeface="Helvetica Neue"/>
                <a:sym typeface="Helvetica Neue"/>
              </a:defRPr>
            </a:pPr>
            <a:r>
              <a:rPr lang="en-US" dirty="0"/>
              <a:t> mining bees in schoolyard. Students observe and protect their friends.</a:t>
            </a:r>
          </a:p>
          <a:p>
            <a:pPr defTabSz="457200">
              <a:lnSpc>
                <a:spcPct val="117999"/>
              </a:lnSpc>
              <a:defRPr sz="2200">
                <a:latin typeface="Helvetica Neue"/>
                <a:ea typeface="Helvetica Neue"/>
                <a:cs typeface="Helvetica Neue"/>
                <a:sym typeface="Helvetica Neue"/>
              </a:defRPr>
            </a:pPr>
            <a:endParaRPr dirty="0"/>
          </a:p>
        </p:txBody>
      </p:sp>
    </p:spTree>
    <p:extLst>
      <p:ext uri="{BB962C8B-B14F-4D97-AF65-F5344CB8AC3E}">
        <p14:creationId xmlns:p14="http://schemas.microsoft.com/office/powerpoint/2010/main" val="1306185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2" name="Picture 6" descr="Picture 6"/>
          <p:cNvPicPr>
            <a:picLocks noChangeAspect="1"/>
          </p:cNvPicPr>
          <p:nvPr/>
        </p:nvPicPr>
        <p:blipFill>
          <a:blip r:embed="rId2"/>
          <a:stretch>
            <a:fillRect/>
          </a:stretch>
        </p:blipFill>
        <p:spPr>
          <a:xfrm>
            <a:off x="1600200" y="5715000"/>
            <a:ext cx="5766816" cy="786384"/>
          </a:xfrm>
          <a:prstGeom prst="rect">
            <a:avLst/>
          </a:prstGeom>
          <a:ln w="12700">
            <a:miter lim="400000"/>
          </a:ln>
        </p:spPr>
      </p:pic>
      <p:sp>
        <p:nvSpPr>
          <p:cNvPr id="23"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24" name="Body Level One…"/>
          <p:cNvSpPr txBox="1">
            <a:spLocks noGrp="1"/>
          </p:cNvSpPr>
          <p:nvPr>
            <p:ph type="body" idx="1"/>
          </p:nvPr>
        </p:nvSpPr>
        <p:spPr>
          <a:xfrm>
            <a:off x="457200" y="1600200"/>
            <a:ext cx="8229600" cy="381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43" name="Picture 6" descr="Picture 6"/>
          <p:cNvPicPr>
            <a:picLocks noChangeAspect="1"/>
          </p:cNvPicPr>
          <p:nvPr/>
        </p:nvPicPr>
        <p:blipFill>
          <a:blip r:embed="rId2"/>
          <a:stretch>
            <a:fillRect/>
          </a:stretch>
        </p:blipFill>
        <p:spPr>
          <a:xfrm>
            <a:off x="1600200" y="5715000"/>
            <a:ext cx="5766816" cy="786384"/>
          </a:xfrm>
          <a:prstGeom prst="rect">
            <a:avLst/>
          </a:prstGeom>
          <a:ln w="12700">
            <a:miter lim="400000"/>
          </a:ln>
        </p:spPr>
      </p:pic>
      <p:sp>
        <p:nvSpPr>
          <p:cNvPr id="44" name="Title Text"/>
          <p:cNvSpPr txBox="1">
            <a:spLocks noGrp="1"/>
          </p:cNvSpPr>
          <p:nvPr>
            <p:ph type="title"/>
          </p:nvPr>
        </p:nvSpPr>
        <p:spPr>
          <a:prstGeom prst="rect">
            <a:avLst/>
          </a:prstGeom>
          <a:noFill/>
        </p:spPr>
        <p:txBody>
          <a:bodyPr/>
          <a:lstStyle/>
          <a:p>
            <a:r>
              <a:t>Title Text</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6" name="Body Level One…"/>
          <p:cNvSpPr txBox="1">
            <a:spLocks noGrp="1"/>
          </p:cNvSpPr>
          <p:nvPr>
            <p:ph type="body" sz="half" idx="1"/>
          </p:nvPr>
        </p:nvSpPr>
        <p:spPr>
          <a:xfrm>
            <a:off x="685800" y="2057400"/>
            <a:ext cx="7772400" cy="3124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content, photo">
    <p:spTree>
      <p:nvGrpSpPr>
        <p:cNvPr id="1" name=""/>
        <p:cNvGrpSpPr/>
        <p:nvPr/>
      </p:nvGrpSpPr>
      <p:grpSpPr>
        <a:xfrm>
          <a:off x="0" y="0"/>
          <a:ext cx="0" cy="0"/>
          <a:chOff x="0" y="0"/>
          <a:chExt cx="0" cy="0"/>
        </a:xfrm>
      </p:grpSpPr>
      <p:sp>
        <p:nvSpPr>
          <p:cNvPr id="64" name="TextBox 7"/>
          <p:cNvSpPr txBox="1"/>
          <p:nvPr/>
        </p:nvSpPr>
        <p:spPr>
          <a:xfrm>
            <a:off x="2667000" y="6172200"/>
            <a:ext cx="41910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chemeClr val="accent1"/>
                </a:solidFill>
              </a:defRPr>
            </a:lvl1pPr>
          </a:lstStyle>
          <a:p>
            <a:r>
              <a:t>UC Master Gardeners of Placer County</a:t>
            </a:r>
          </a:p>
        </p:txBody>
      </p:sp>
      <p:pic>
        <p:nvPicPr>
          <p:cNvPr id="65" name="Picture 8" descr="Picture 8"/>
          <p:cNvPicPr>
            <a:picLocks noChangeAspect="1"/>
          </p:cNvPicPr>
          <p:nvPr/>
        </p:nvPicPr>
        <p:blipFill>
          <a:blip r:embed="rId2"/>
          <a:stretch>
            <a:fillRect/>
          </a:stretch>
        </p:blipFill>
        <p:spPr>
          <a:xfrm>
            <a:off x="2148839" y="6099047"/>
            <a:ext cx="546653" cy="502921"/>
          </a:xfrm>
          <a:prstGeom prst="rect">
            <a:avLst/>
          </a:prstGeom>
          <a:ln w="12700">
            <a:miter lim="400000"/>
          </a:ln>
        </p:spPr>
      </p:pic>
      <p:sp>
        <p:nvSpPr>
          <p:cNvPr id="66" name="Body Level One…"/>
          <p:cNvSpPr txBox="1">
            <a:spLocks noGrp="1"/>
          </p:cNvSpPr>
          <p:nvPr>
            <p:ph type="body" sz="half" idx="1"/>
          </p:nvPr>
        </p:nvSpPr>
        <p:spPr>
          <a:xfrm>
            <a:off x="457200" y="1600200"/>
            <a:ext cx="4724400" cy="4419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8" name="Picture Placeholder 9"/>
          <p:cNvSpPr>
            <a:spLocks noGrp="1"/>
          </p:cNvSpPr>
          <p:nvPr>
            <p:ph type="pic" sz="quarter" idx="13"/>
          </p:nvPr>
        </p:nvSpPr>
        <p:spPr>
          <a:xfrm>
            <a:off x="5486400" y="1600200"/>
            <a:ext cx="2743200" cy="2514600"/>
          </a:xfrm>
          <a:prstGeom prst="rect">
            <a:avLst/>
          </a:prstGeom>
        </p:spPr>
        <p:txBody>
          <a:bodyPr lIns="91439" rIns="91439">
            <a:noAutofit/>
          </a:bodyPr>
          <a:lstStyle/>
          <a:p>
            <a:endParaRPr/>
          </a:p>
        </p:txBody>
      </p:sp>
      <p:sp>
        <p:nvSpPr>
          <p:cNvPr id="69" name="Title Text"/>
          <p:cNvSpPr txBox="1">
            <a:spLocks noGrp="1"/>
          </p:cNvSpPr>
          <p:nvPr>
            <p:ph type="title"/>
          </p:nvPr>
        </p:nvSpPr>
        <p:spPr>
          <a:xfrm>
            <a:off x="457200" y="274638"/>
            <a:ext cx="8229600" cy="1143001"/>
          </a:xfrm>
          <a:prstGeom prst="rect">
            <a:avLst/>
          </a:prstGeom>
          <a:noFill/>
        </p:spPr>
        <p:txBody>
          <a:body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8" name="TextBox 7"/>
          <p:cNvSpPr txBox="1"/>
          <p:nvPr/>
        </p:nvSpPr>
        <p:spPr>
          <a:xfrm>
            <a:off x="2667000" y="6172200"/>
            <a:ext cx="4191000" cy="39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chemeClr val="accent1"/>
                </a:solidFill>
              </a:defRPr>
            </a:lvl1pPr>
          </a:lstStyle>
          <a:p>
            <a:r>
              <a:t>UC Master Gardeners of Placer County</a:t>
            </a:r>
          </a:p>
        </p:txBody>
      </p:sp>
      <p:pic>
        <p:nvPicPr>
          <p:cNvPr id="99" name="Picture 8" descr="Picture 8"/>
          <p:cNvPicPr>
            <a:picLocks noChangeAspect="1"/>
          </p:cNvPicPr>
          <p:nvPr/>
        </p:nvPicPr>
        <p:blipFill>
          <a:blip r:embed="rId2"/>
          <a:stretch>
            <a:fillRect/>
          </a:stretch>
        </p:blipFill>
        <p:spPr>
          <a:xfrm>
            <a:off x="2148839" y="6099047"/>
            <a:ext cx="546653" cy="502921"/>
          </a:xfrm>
          <a:prstGeom prst="rect">
            <a:avLst/>
          </a:prstGeom>
          <a:ln w="12700">
            <a:miter lim="400000"/>
          </a:ln>
        </p:spPr>
      </p:pic>
      <p:sp>
        <p:nvSpPr>
          <p:cNvPr id="100" name="Title Text"/>
          <p:cNvSpPr txBox="1">
            <a:spLocks noGrp="1"/>
          </p:cNvSpPr>
          <p:nvPr>
            <p:ph type="title"/>
          </p:nvPr>
        </p:nvSpPr>
        <p:spPr>
          <a:xfrm>
            <a:off x="1792288" y="4800600"/>
            <a:ext cx="5486401" cy="566738"/>
          </a:xfrm>
          <a:prstGeom prst="rect">
            <a:avLst/>
          </a:prstGeom>
          <a:noFill/>
        </p:spPr>
        <p:txBody>
          <a:bodyPr anchor="b"/>
          <a:lstStyle>
            <a:lvl1pPr>
              <a:defRPr sz="2000" b="1"/>
            </a:lvl1pPr>
          </a:lstStyle>
          <a:p>
            <a:r>
              <a:t>Title Text</a:t>
            </a:r>
          </a:p>
        </p:txBody>
      </p:sp>
      <p:sp>
        <p:nvSpPr>
          <p:cNvPr id="101"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02" name="Body Level One…"/>
          <p:cNvSpPr txBox="1">
            <a:spLocks noGrp="1"/>
          </p:cNvSpPr>
          <p:nvPr>
            <p:ph type="body" sz="quarter" idx="1"/>
          </p:nvPr>
        </p:nvSpPr>
        <p:spPr>
          <a:xfrm>
            <a:off x="1792288" y="5367337"/>
            <a:ext cx="5486401" cy="576263"/>
          </a:xfrm>
          <a:prstGeom prst="rect">
            <a:avLst/>
          </a:prstGeom>
        </p:spPr>
        <p:txBody>
          <a:bodyPr/>
          <a:lstStyle>
            <a:lvl1pPr marL="0" indent="0">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and photo">
    <p:spTree>
      <p:nvGrpSpPr>
        <p:cNvPr id="1" name=""/>
        <p:cNvGrpSpPr/>
        <p:nvPr/>
      </p:nvGrpSpPr>
      <p:grpSpPr>
        <a:xfrm>
          <a:off x="0" y="0"/>
          <a:ext cx="0" cy="0"/>
          <a:chOff x="0" y="0"/>
          <a:chExt cx="0" cy="0"/>
        </a:xfrm>
      </p:grpSpPr>
      <p:sp>
        <p:nvSpPr>
          <p:cNvPr id="129" name="Body Level One…"/>
          <p:cNvSpPr txBox="1">
            <a:spLocks noGrp="1"/>
          </p:cNvSpPr>
          <p:nvPr>
            <p:ph type="body" sz="half" idx="1"/>
          </p:nvPr>
        </p:nvSpPr>
        <p:spPr>
          <a:xfrm>
            <a:off x="457200" y="685800"/>
            <a:ext cx="4724400" cy="4419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1" name="Picture Placeholder 9"/>
          <p:cNvSpPr>
            <a:spLocks noGrp="1"/>
          </p:cNvSpPr>
          <p:nvPr>
            <p:ph type="pic" sz="quarter" idx="13"/>
          </p:nvPr>
        </p:nvSpPr>
        <p:spPr>
          <a:xfrm>
            <a:off x="5486400" y="685800"/>
            <a:ext cx="2743200" cy="2514600"/>
          </a:xfrm>
          <a:prstGeom prst="rect">
            <a:avLst/>
          </a:prstGeom>
        </p:spPr>
        <p:txBody>
          <a:bodyPr lIns="91439" rIns="91439">
            <a:noAutofit/>
          </a:bodyPr>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ubtitle, content">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457200" y="274638"/>
            <a:ext cx="8229600" cy="1143001"/>
          </a:xfrm>
          <a:prstGeom prst="rect">
            <a:avLst/>
          </a:prstGeom>
          <a:noFill/>
        </p:spPr>
        <p:txBody>
          <a:bodyPr/>
          <a:lstStyle/>
          <a:p>
            <a:r>
              <a:t>Title Text</a:t>
            </a:r>
          </a:p>
        </p:txBody>
      </p:sp>
      <p:sp>
        <p:nvSpPr>
          <p:cNvPr id="139" name="Body Level One…"/>
          <p:cNvSpPr txBox="1">
            <a:spLocks noGrp="1"/>
          </p:cNvSpPr>
          <p:nvPr>
            <p:ph type="body" sz="quarter" idx="1"/>
          </p:nvPr>
        </p:nvSpPr>
        <p:spPr>
          <a:xfrm>
            <a:off x="457200" y="1535112"/>
            <a:ext cx="8229600" cy="639763"/>
          </a:xfrm>
          <a:prstGeom prst="rect">
            <a:avLst/>
          </a:prstGeom>
        </p:spPr>
        <p:txBody>
          <a:bodyPr anchor="b"/>
          <a:lstStyle>
            <a:lvl1pPr marL="0" indent="0" algn="ctr">
              <a:defRPr>
                <a:solidFill>
                  <a:schemeClr val="accent2"/>
                </a:solidFill>
              </a:defRPr>
            </a:lvl1pPr>
            <a:lvl2pPr marL="0" indent="457200" algn="ctr">
              <a:buSzTx/>
              <a:buNone/>
              <a:defRPr>
                <a:solidFill>
                  <a:schemeClr val="accent2"/>
                </a:solidFill>
              </a:defRPr>
            </a:lvl2pPr>
            <a:lvl3pPr marL="0" indent="914400" algn="ctr">
              <a:buSzTx/>
              <a:buNone/>
              <a:defRPr>
                <a:solidFill>
                  <a:schemeClr val="accent2"/>
                </a:solidFill>
              </a:defRPr>
            </a:lvl3pPr>
            <a:lvl4pPr marL="0" indent="1371600" algn="ctr">
              <a:buSzTx/>
              <a:buNone/>
              <a:defRPr>
                <a:solidFill>
                  <a:schemeClr val="accent2"/>
                </a:solidFill>
              </a:defRPr>
            </a:lvl4pPr>
            <a:lvl5pPr marL="0" indent="1828800" algn="ctr">
              <a:buSzTx/>
              <a:buNone/>
              <a:defRPr>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47" name="Title Text"/>
          <p:cNvSpPr txBox="1">
            <a:spLocks noGrp="1"/>
          </p:cNvSpPr>
          <p:nvPr>
            <p:ph type="title"/>
          </p:nvPr>
        </p:nvSpPr>
        <p:spPr>
          <a:xfrm>
            <a:off x="1792288" y="4800600"/>
            <a:ext cx="5486401" cy="566738"/>
          </a:xfrm>
          <a:prstGeom prst="rect">
            <a:avLst/>
          </a:prstGeom>
          <a:noFill/>
        </p:spPr>
        <p:txBody>
          <a:bodyPr anchor="b"/>
          <a:lstStyle>
            <a:lvl1pPr>
              <a:defRPr sz="2000" b="1"/>
            </a:lvl1pPr>
          </a:lstStyle>
          <a:p>
            <a:r>
              <a:t>Title Text</a:t>
            </a:r>
          </a:p>
        </p:txBody>
      </p:sp>
      <p:sp>
        <p:nvSpPr>
          <p:cNvPr id="14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49" name="Body Level One…"/>
          <p:cNvSpPr txBox="1">
            <a:spLocks noGrp="1"/>
          </p:cNvSpPr>
          <p:nvPr>
            <p:ph type="body" sz="quarter" idx="1"/>
          </p:nvPr>
        </p:nvSpPr>
        <p:spPr>
          <a:xfrm>
            <a:off x="1792288" y="5367337"/>
            <a:ext cx="5486401" cy="576263"/>
          </a:xfrm>
          <a:prstGeom prst="rect">
            <a:avLst/>
          </a:prstGeom>
        </p:spPr>
        <p:txBody>
          <a:bodyPr/>
          <a:lstStyle>
            <a:lvl1pPr marL="0" indent="0">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F754-513B-4BC6-A72D-47C150865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41B36-C5BA-4AE1-8CF5-0C642FFD081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F59ADF-5F44-4A6C-B065-9E29C8DDC2B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322982-D559-412F-B54A-A45409CBCA0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B290989-CC8C-4C9A-AC8D-B89232CDD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F586D-9095-44E7-90D5-E60FAAA531F4}"/>
              </a:ext>
            </a:extLst>
          </p:cNvPr>
          <p:cNvSpPr>
            <a:spLocks noGrp="1"/>
          </p:cNvSpPr>
          <p:nvPr>
            <p:ph type="sldNum" sz="quarter" idx="12"/>
          </p:nvPr>
        </p:nvSpPr>
        <p:spPr>
          <a:xfrm>
            <a:off x="8411726" y="6400413"/>
            <a:ext cx="275074" cy="276999"/>
          </a:xfrm>
        </p:spPr>
        <p:txBody>
          <a:bodyPr/>
          <a:lstStyle/>
          <a:p>
            <a:fld id="{C1F900E8-51AE-4761-83C8-4F2511DD6AA1}" type="slidenum">
              <a:rPr lang="en-US" smtClean="0"/>
              <a:t>‹#›</a:t>
            </a:fld>
            <a:endParaRPr lang="en-US"/>
          </a:p>
        </p:txBody>
      </p:sp>
    </p:spTree>
    <p:extLst>
      <p:ext uri="{BB962C8B-B14F-4D97-AF65-F5344CB8AC3E}">
        <p14:creationId xmlns:p14="http://schemas.microsoft.com/office/powerpoint/2010/main" val="428874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E4B5">
            <a:alpha val="94902"/>
          </a:srgbClr>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0"/>
          <a:stretch>
            <a:fillRect/>
          </a:stretch>
        </p:blipFill>
        <p:spPr>
          <a:xfrm>
            <a:off x="1600200" y="5715000"/>
            <a:ext cx="5766816" cy="786384"/>
          </a:xfrm>
          <a:prstGeom prst="rect">
            <a:avLst/>
          </a:prstGeom>
          <a:ln w="12700">
            <a:miter lim="400000"/>
          </a:ln>
        </p:spPr>
      </p:pic>
      <p:sp>
        <p:nvSpPr>
          <p:cNvPr id="3" name="Title Text"/>
          <p:cNvSpPr txBox="1">
            <a:spLocks noGrp="1"/>
          </p:cNvSpPr>
          <p:nvPr>
            <p:ph type="title"/>
          </p:nvPr>
        </p:nvSpPr>
        <p:spPr>
          <a:xfrm>
            <a:off x="685800" y="685800"/>
            <a:ext cx="7772400" cy="1143000"/>
          </a:xfrm>
          <a:prstGeom prst="rect">
            <a:avLst/>
          </a:prstGeom>
          <a:solidFill>
            <a:srgbClr val="C0E4B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Slide Number"/>
          <p:cNvSpPr txBox="1">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5" name="TextBox 18"/>
          <p:cNvSpPr txBox="1"/>
          <p:nvPr/>
        </p:nvSpPr>
        <p:spPr>
          <a:xfrm>
            <a:off x="762000" y="4343400"/>
            <a:ext cx="7620000" cy="1031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a:solidFill>
                  <a:schemeClr val="accent1"/>
                </a:solidFill>
              </a:defRPr>
            </a:pPr>
            <a:r>
              <a:t>Presented by </a:t>
            </a:r>
          </a:p>
          <a:p>
            <a:pPr algn="ctr">
              <a:defRPr sz="3200">
                <a:solidFill>
                  <a:schemeClr val="accent1"/>
                </a:solidFill>
              </a:defRPr>
            </a:pPr>
            <a:r>
              <a:t>UC Master Gardeners of Placer County</a:t>
            </a:r>
          </a:p>
        </p:txBody>
      </p:sp>
      <p:sp>
        <p:nvSpPr>
          <p:cNvPr id="6"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7" r:id="rId4"/>
    <p:sldLayoutId id="2147483660" r:id="rId5"/>
    <p:sldLayoutId id="2147483661" r:id="rId6"/>
    <p:sldLayoutId id="2147483662" r:id="rId7"/>
    <p:sldLayoutId id="2147483668" r:id="rId8"/>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Tx/>
        <a:buFontTx/>
        <a:buNone/>
        <a:tabLst/>
        <a:defRPr sz="3200" b="0" i="0" u="none" strike="noStrike" cap="none" spc="0" baseline="0">
          <a:ln>
            <a:noFill/>
          </a:ln>
          <a:solidFill>
            <a:srgbClr val="194687"/>
          </a:solidFill>
          <a:uFillTx/>
          <a:latin typeface="+mj-lt"/>
          <a:ea typeface="+mj-ea"/>
          <a:cs typeface="+mj-cs"/>
          <a:sym typeface="Calibri"/>
        </a:defRPr>
      </a:lvl1pPr>
      <a:lvl2pPr marL="838200" marR="0" indent="-3810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194687"/>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tif"/></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pollinator.org/learning-center/bee-issu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hyperlink" Target="https://journals.plos.org/plosone/article?id=10.1371/journal.pone.019060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nts to attract…"/>
          <p:cNvSpPr txBox="1"/>
          <p:nvPr/>
        </p:nvSpPr>
        <p:spPr>
          <a:xfrm>
            <a:off x="956916" y="2144410"/>
            <a:ext cx="7484134" cy="884571"/>
          </a:xfrm>
          <a:prstGeom prst="rect">
            <a:avLst/>
          </a:prstGeom>
          <a:solidFill>
            <a:schemeClr val="accent6">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nchor="ctr">
            <a:spAutoFit/>
          </a:bodyPr>
          <a:lstStyle/>
          <a:p>
            <a:pPr marR="57797" indent="57797" defTabSz="1300480">
              <a:defRPr sz="4800" b="1">
                <a:solidFill>
                  <a:schemeClr val="accent1">
                    <a:satOff val="-4409"/>
                    <a:lumOff val="-10509"/>
                  </a:schemeClr>
                </a:solidFill>
                <a:uFill>
                  <a:solidFill>
                    <a:srgbClr val="945200"/>
                  </a:solidFill>
                </a:uFill>
              </a:defRPr>
            </a:pPr>
            <a:r>
              <a:rPr dirty="0"/>
              <a:t>🐝Bees, wasps, beetles, flies</a:t>
            </a:r>
          </a:p>
        </p:txBody>
      </p:sp>
      <p:sp>
        <p:nvSpPr>
          <p:cNvPr id="6" name="Who Are the Pollinators?">
            <a:extLst>
              <a:ext uri="{FF2B5EF4-FFF2-40B4-BE49-F238E27FC236}">
                <a16:creationId xmlns:a16="http://schemas.microsoft.com/office/drawing/2014/main" id="{29417DB7-CAC9-674B-A6D0-8D728C586A25}"/>
              </a:ext>
            </a:extLst>
          </p:cNvPr>
          <p:cNvSpPr txBox="1"/>
          <p:nvPr/>
        </p:nvSpPr>
        <p:spPr>
          <a:xfrm>
            <a:off x="1397105" y="634587"/>
            <a:ext cx="6520645" cy="846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defRPr sz="5000">
                <a:solidFill>
                  <a:srgbClr val="006288"/>
                </a:solidFill>
              </a:defRPr>
            </a:lvl1pPr>
          </a:lstStyle>
          <a:p>
            <a:r>
              <a:rPr dirty="0"/>
              <a:t>Who Are the Pollinators?</a:t>
            </a:r>
          </a:p>
        </p:txBody>
      </p:sp>
      <p:sp>
        <p:nvSpPr>
          <p:cNvPr id="2" name="Slide Number Placeholder 1">
            <a:extLst>
              <a:ext uri="{FF2B5EF4-FFF2-40B4-BE49-F238E27FC236}">
                <a16:creationId xmlns:a16="http://schemas.microsoft.com/office/drawing/2014/main" id="{F45FA11E-9B48-3A42-9DF3-24EE81E2FE9E}"/>
              </a:ext>
            </a:extLst>
          </p:cNvPr>
          <p:cNvSpPr>
            <a:spLocks noGrp="1"/>
          </p:cNvSpPr>
          <p:nvPr>
            <p:ph type="sldNum" sz="quarter" idx="2"/>
          </p:nvPr>
        </p:nvSpPr>
        <p:spPr/>
        <p:txBody>
          <a:bodyPr/>
          <a:lstStyle/>
          <a:p>
            <a:fld id="{86CB4B4D-7CA3-9044-876B-883B54F8677D}" type="slidenum">
              <a:rPr lang="en-US" smtClean="0"/>
              <a:t>1</a:t>
            </a:fld>
            <a:endParaRPr lang="en-US"/>
          </a:p>
        </p:txBody>
      </p:sp>
    </p:spTree>
    <p:extLst>
      <p:ext uri="{BB962C8B-B14F-4D97-AF65-F5344CB8AC3E}">
        <p14:creationId xmlns:p14="http://schemas.microsoft.com/office/powerpoint/2010/main" val="395270498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Leaf-cutter bees"/>
          <p:cNvSpPr txBox="1"/>
          <p:nvPr/>
        </p:nvSpPr>
        <p:spPr>
          <a:xfrm>
            <a:off x="3273823" y="5529843"/>
            <a:ext cx="3572583" cy="736601"/>
          </a:xfrm>
          <a:prstGeom prst="rect">
            <a:avLst/>
          </a:prstGeom>
          <a:solidFill>
            <a:srgbClr val="EDCE7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584200">
              <a:defRPr sz="4100" b="1">
                <a:solidFill>
                  <a:srgbClr val="006288"/>
                </a:solidFill>
              </a:defRPr>
            </a:lvl1pPr>
          </a:lstStyle>
          <a:p>
            <a:r>
              <a:t>Leaf-cutter bees</a:t>
            </a:r>
          </a:p>
        </p:txBody>
      </p:sp>
      <p:pic>
        <p:nvPicPr>
          <p:cNvPr id="365" name="Image" descr="Image"/>
          <p:cNvPicPr>
            <a:picLocks noChangeAspect="1"/>
          </p:cNvPicPr>
          <p:nvPr/>
        </p:nvPicPr>
        <p:blipFill>
          <a:blip r:embed="rId3"/>
          <a:stretch>
            <a:fillRect/>
          </a:stretch>
        </p:blipFill>
        <p:spPr>
          <a:xfrm>
            <a:off x="6204647" y="3077716"/>
            <a:ext cx="2294707" cy="1666499"/>
          </a:xfrm>
          <a:prstGeom prst="rect">
            <a:avLst/>
          </a:prstGeom>
          <a:ln w="12700">
            <a:miter lim="400000"/>
          </a:ln>
        </p:spPr>
      </p:pic>
      <p:grpSp>
        <p:nvGrpSpPr>
          <p:cNvPr id="368" name="Group"/>
          <p:cNvGrpSpPr/>
          <p:nvPr/>
        </p:nvGrpSpPr>
        <p:grpSpPr>
          <a:xfrm>
            <a:off x="576746" y="2378352"/>
            <a:ext cx="5214490" cy="3065227"/>
            <a:chOff x="0" y="0"/>
            <a:chExt cx="5214489" cy="3065225"/>
          </a:xfrm>
        </p:grpSpPr>
        <p:pic>
          <p:nvPicPr>
            <p:cNvPr id="366" name="Screen Shot 2017-10-18 at 9.29.18 PM.png" descr="Screen Shot 2017-10-18 at 9.29.18 PM.png"/>
            <p:cNvPicPr>
              <a:picLocks noChangeAspect="1"/>
            </p:cNvPicPr>
            <p:nvPr/>
          </p:nvPicPr>
          <p:blipFill>
            <a:blip r:embed="rId4"/>
            <a:stretch>
              <a:fillRect/>
            </a:stretch>
          </p:blipFill>
          <p:spPr>
            <a:xfrm>
              <a:off x="0" y="0"/>
              <a:ext cx="5214489" cy="3065225"/>
            </a:xfrm>
            <a:prstGeom prst="rect">
              <a:avLst/>
            </a:prstGeom>
            <a:ln w="12700" cap="flat">
              <a:noFill/>
              <a:miter lim="400000"/>
            </a:ln>
            <a:effectLst/>
          </p:spPr>
        </p:pic>
        <p:sp>
          <p:nvSpPr>
            <p:cNvPr id="367" name="Gordon Frankie"/>
            <p:cNvSpPr txBox="1"/>
            <p:nvPr/>
          </p:nvSpPr>
          <p:spPr>
            <a:xfrm>
              <a:off x="4483367" y="2600621"/>
              <a:ext cx="554874" cy="35026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defRPr sz="900" b="1">
                  <a:latin typeface="Helvetica Neue"/>
                  <a:ea typeface="Helvetica Neue"/>
                  <a:cs typeface="Helvetica Neue"/>
                  <a:sym typeface="Helvetica Neue"/>
                </a:defRPr>
              </a:lvl1pPr>
            </a:lstStyle>
            <a:p>
              <a:r>
                <a:rPr dirty="0"/>
                <a:t>Gordon Frankie</a:t>
              </a:r>
            </a:p>
          </p:txBody>
        </p:sp>
      </p:grpSp>
      <p:sp>
        <p:nvSpPr>
          <p:cNvPr id="11" name="Who Are the Pollinators?">
            <a:extLst>
              <a:ext uri="{FF2B5EF4-FFF2-40B4-BE49-F238E27FC236}">
                <a16:creationId xmlns:a16="http://schemas.microsoft.com/office/drawing/2014/main" id="{5BC7ABC6-7BBC-4A45-9BF2-A89965C2ECE3}"/>
              </a:ext>
            </a:extLst>
          </p:cNvPr>
          <p:cNvSpPr txBox="1"/>
          <p:nvPr/>
        </p:nvSpPr>
        <p:spPr>
          <a:xfrm>
            <a:off x="2606280" y="484468"/>
            <a:ext cx="3797513" cy="841575"/>
          </a:xfrm>
          <a:prstGeom prst="rect">
            <a:avLst/>
          </a:prstGeom>
          <a:gradFill>
            <a:gsLst>
              <a:gs pos="0">
                <a:schemeClr val="accent3">
                  <a:lumOff val="12401"/>
                </a:schemeClr>
              </a:gs>
              <a:gs pos="100000">
                <a:schemeClr val="accent3">
                  <a:lumOff val="24803"/>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defRPr sz="5000">
                <a:solidFill>
                  <a:srgbClr val="006288"/>
                </a:solidFill>
              </a:defRPr>
            </a:lvl1pPr>
          </a:lstStyle>
          <a:p>
            <a:r>
              <a:rPr lang="en-US" dirty="0"/>
              <a:t>Cavity Nesters</a:t>
            </a:r>
            <a:endParaRPr dirty="0"/>
          </a:p>
        </p:txBody>
      </p:sp>
      <p:sp>
        <p:nvSpPr>
          <p:cNvPr id="2" name="Slide Number Placeholder 1">
            <a:extLst>
              <a:ext uri="{FF2B5EF4-FFF2-40B4-BE49-F238E27FC236}">
                <a16:creationId xmlns:a16="http://schemas.microsoft.com/office/drawing/2014/main" id="{D1E87AB1-6510-4845-813A-4A2662BAFEDA}"/>
              </a:ext>
            </a:extLst>
          </p:cNvPr>
          <p:cNvSpPr>
            <a:spLocks noGrp="1"/>
          </p:cNvSpPr>
          <p:nvPr>
            <p:ph type="sldNum" sz="quarter" idx="2"/>
          </p:nvPr>
        </p:nvSpPr>
        <p:spPr/>
        <p:txBody>
          <a:bodyPr/>
          <a:lstStyle/>
          <a:p>
            <a:fld id="{86CB4B4D-7CA3-9044-876B-883B54F8677D}" type="slidenum">
              <a:rPr lang="en-US" smtClean="0"/>
              <a:t>10</a:t>
            </a:fld>
            <a:endParaRPr lang="en-US"/>
          </a:p>
        </p:txBody>
      </p:sp>
    </p:spTree>
    <p:extLst>
      <p:ext uri="{BB962C8B-B14F-4D97-AF65-F5344CB8AC3E}">
        <p14:creationId xmlns:p14="http://schemas.microsoft.com/office/powerpoint/2010/main" val="34003599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reen Shot 2019-02-17 at 10.25.26 AM.png" descr="Screen Shot 2019-02-17 at 10.25.26 AM.png">
            <a:extLst>
              <a:ext uri="{FF2B5EF4-FFF2-40B4-BE49-F238E27FC236}">
                <a16:creationId xmlns:a16="http://schemas.microsoft.com/office/drawing/2014/main" id="{E59333EB-4708-854F-9D15-B2BF0A8DDB13}"/>
              </a:ext>
            </a:extLst>
          </p:cNvPr>
          <p:cNvPicPr>
            <a:picLocks noChangeAspect="1"/>
          </p:cNvPicPr>
          <p:nvPr/>
        </p:nvPicPr>
        <p:blipFill>
          <a:blip r:embed="rId3"/>
          <a:stretch>
            <a:fillRect/>
          </a:stretch>
        </p:blipFill>
        <p:spPr>
          <a:xfrm>
            <a:off x="2328456" y="2042932"/>
            <a:ext cx="5105401" cy="2921001"/>
          </a:xfrm>
          <a:prstGeom prst="rect">
            <a:avLst/>
          </a:prstGeom>
          <a:ln w="12700">
            <a:miter lim="400000"/>
          </a:ln>
        </p:spPr>
      </p:pic>
      <p:sp>
        <p:nvSpPr>
          <p:cNvPr id="5" name="Install a Bee Condo">
            <a:extLst>
              <a:ext uri="{FF2B5EF4-FFF2-40B4-BE49-F238E27FC236}">
                <a16:creationId xmlns:a16="http://schemas.microsoft.com/office/drawing/2014/main" id="{2D758C44-4BB9-AC47-A9E0-A12774F8C34D}"/>
              </a:ext>
            </a:extLst>
          </p:cNvPr>
          <p:cNvSpPr txBox="1"/>
          <p:nvPr/>
        </p:nvSpPr>
        <p:spPr>
          <a:xfrm>
            <a:off x="2532353" y="5229719"/>
            <a:ext cx="4079294" cy="1143001"/>
          </a:xfrm>
          <a:prstGeom prst="rect">
            <a:avLst/>
          </a:prstGeom>
          <a:ln w="50800">
            <a:solidFill>
              <a:schemeClr val="accent4">
                <a:satOff val="-1335"/>
                <a:lumOff val="-10274"/>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defTabSz="804672">
              <a:defRPr sz="3872" b="1">
                <a:solidFill>
                  <a:schemeClr val="accent4">
                    <a:satOff val="-1335"/>
                    <a:lumOff val="-10274"/>
                  </a:schemeClr>
                </a:solidFill>
              </a:defRPr>
            </a:lvl1pPr>
          </a:lstStyle>
          <a:p>
            <a:r>
              <a:rPr dirty="0"/>
              <a:t>Install a Bee Condo</a:t>
            </a:r>
          </a:p>
        </p:txBody>
      </p:sp>
      <p:sp>
        <p:nvSpPr>
          <p:cNvPr id="6" name="Who Are the Pollinators?">
            <a:extLst>
              <a:ext uri="{FF2B5EF4-FFF2-40B4-BE49-F238E27FC236}">
                <a16:creationId xmlns:a16="http://schemas.microsoft.com/office/drawing/2014/main" id="{01570E7B-2FD0-5A4B-81FF-50147344A655}"/>
              </a:ext>
            </a:extLst>
          </p:cNvPr>
          <p:cNvSpPr txBox="1"/>
          <p:nvPr/>
        </p:nvSpPr>
        <p:spPr>
          <a:xfrm>
            <a:off x="2606280" y="484468"/>
            <a:ext cx="3797513" cy="841575"/>
          </a:xfrm>
          <a:prstGeom prst="rect">
            <a:avLst/>
          </a:prstGeom>
          <a:gradFill>
            <a:gsLst>
              <a:gs pos="0">
                <a:schemeClr val="accent3">
                  <a:lumOff val="12401"/>
                </a:schemeClr>
              </a:gs>
              <a:gs pos="100000">
                <a:schemeClr val="accent3">
                  <a:lumOff val="24803"/>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defRPr sz="5000">
                <a:solidFill>
                  <a:srgbClr val="006288"/>
                </a:solidFill>
              </a:defRPr>
            </a:lvl1pPr>
          </a:lstStyle>
          <a:p>
            <a:r>
              <a:rPr lang="en-US" dirty="0"/>
              <a:t>Cavity Nesters</a:t>
            </a:r>
            <a:endParaRPr dirty="0"/>
          </a:p>
        </p:txBody>
      </p:sp>
      <p:sp>
        <p:nvSpPr>
          <p:cNvPr id="2" name="Slide Number Placeholder 1">
            <a:extLst>
              <a:ext uri="{FF2B5EF4-FFF2-40B4-BE49-F238E27FC236}">
                <a16:creationId xmlns:a16="http://schemas.microsoft.com/office/drawing/2014/main" id="{8F4846CB-4EA7-064C-A718-5FAAE6A7304B}"/>
              </a:ext>
            </a:extLst>
          </p:cNvPr>
          <p:cNvSpPr>
            <a:spLocks noGrp="1"/>
          </p:cNvSpPr>
          <p:nvPr>
            <p:ph type="sldNum" sz="quarter" idx="2"/>
          </p:nvPr>
        </p:nvSpPr>
        <p:spPr/>
        <p:txBody>
          <a:bodyPr/>
          <a:lstStyle/>
          <a:p>
            <a:fld id="{86CB4B4D-7CA3-9044-876B-883B54F8677D}" type="slidenum">
              <a:rPr lang="en-US" smtClean="0"/>
              <a:t>11</a:t>
            </a:fld>
            <a:endParaRPr lang="en-US"/>
          </a:p>
        </p:txBody>
      </p:sp>
    </p:spTree>
    <p:extLst>
      <p:ext uri="{BB962C8B-B14F-4D97-AF65-F5344CB8AC3E}">
        <p14:creationId xmlns:p14="http://schemas.microsoft.com/office/powerpoint/2010/main" val="11920887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Meet BOB"/>
          <p:cNvSpPr txBox="1">
            <a:spLocks noGrp="1"/>
          </p:cNvSpPr>
          <p:nvPr>
            <p:ph type="body" sz="quarter" idx="1"/>
          </p:nvPr>
        </p:nvSpPr>
        <p:spPr>
          <a:xfrm>
            <a:off x="2890095" y="1906559"/>
            <a:ext cx="3024881" cy="789946"/>
          </a:xfrm>
          <a:prstGeom prst="rect">
            <a:avLst/>
          </a:prstGeom>
          <a:solidFill>
            <a:schemeClr val="accent1">
              <a:lumOff val="23725"/>
            </a:schemeClr>
          </a:solidFill>
        </p:spPr>
        <p:txBody>
          <a:bodyPr/>
          <a:lstStyle>
            <a:lvl1pPr>
              <a:defRPr sz="4500" b="1">
                <a:solidFill>
                  <a:srgbClr val="000000"/>
                </a:solidFill>
              </a:defRPr>
            </a:lvl1pPr>
          </a:lstStyle>
          <a:p>
            <a:r>
              <a:t>Meet BOB</a:t>
            </a:r>
          </a:p>
        </p:txBody>
      </p:sp>
      <p:pic>
        <p:nvPicPr>
          <p:cNvPr id="297" name="50451.jpg" descr="50451.jpg"/>
          <p:cNvPicPr>
            <a:picLocks noChangeAspect="1"/>
          </p:cNvPicPr>
          <p:nvPr/>
        </p:nvPicPr>
        <p:blipFill>
          <a:blip r:embed="rId3"/>
          <a:stretch>
            <a:fillRect/>
          </a:stretch>
        </p:blipFill>
        <p:spPr>
          <a:xfrm>
            <a:off x="592969" y="2969055"/>
            <a:ext cx="2662797" cy="1589485"/>
          </a:xfrm>
          <a:prstGeom prst="rect">
            <a:avLst/>
          </a:prstGeom>
          <a:ln w="12700">
            <a:miter lim="400000"/>
          </a:ln>
        </p:spPr>
      </p:pic>
      <p:pic>
        <p:nvPicPr>
          <p:cNvPr id="299" name="220px-Orchmason.jpg" descr="220px-Orchmason.jpg"/>
          <p:cNvPicPr>
            <a:picLocks noChangeAspect="1"/>
          </p:cNvPicPr>
          <p:nvPr/>
        </p:nvPicPr>
        <p:blipFill>
          <a:blip r:embed="rId4"/>
          <a:stretch>
            <a:fillRect/>
          </a:stretch>
        </p:blipFill>
        <p:spPr>
          <a:xfrm>
            <a:off x="3420269" y="4414830"/>
            <a:ext cx="1964533" cy="1696642"/>
          </a:xfrm>
          <a:prstGeom prst="rect">
            <a:avLst/>
          </a:prstGeom>
          <a:ln w="12700">
            <a:miter lim="400000"/>
          </a:ln>
        </p:spPr>
      </p:pic>
      <p:pic>
        <p:nvPicPr>
          <p:cNvPr id="300" name="Unknown.jpeg" descr="Unknown.jpeg"/>
          <p:cNvPicPr>
            <a:picLocks noChangeAspect="1"/>
          </p:cNvPicPr>
          <p:nvPr/>
        </p:nvPicPr>
        <p:blipFill>
          <a:blip r:embed="rId5"/>
          <a:stretch>
            <a:fillRect/>
          </a:stretch>
        </p:blipFill>
        <p:spPr>
          <a:xfrm>
            <a:off x="5549305" y="2897617"/>
            <a:ext cx="2312790" cy="1732361"/>
          </a:xfrm>
          <a:prstGeom prst="rect">
            <a:avLst/>
          </a:prstGeom>
          <a:ln w="12700">
            <a:miter lim="400000"/>
          </a:ln>
        </p:spPr>
      </p:pic>
      <p:sp>
        <p:nvSpPr>
          <p:cNvPr id="302" name="Mrs. BOB!"/>
          <p:cNvSpPr txBox="1"/>
          <p:nvPr/>
        </p:nvSpPr>
        <p:spPr>
          <a:xfrm>
            <a:off x="5549305" y="4868178"/>
            <a:ext cx="3024880" cy="789946"/>
          </a:xfrm>
          <a:prstGeom prst="rect">
            <a:avLst/>
          </a:prstGeom>
          <a:solidFill>
            <a:schemeClr val="accent6">
              <a:lumOff val="23333"/>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gn="ctr">
              <a:spcBef>
                <a:spcPts val="700"/>
              </a:spcBef>
              <a:defRPr sz="4500" b="1"/>
            </a:lvl1pPr>
          </a:lstStyle>
          <a:p>
            <a:r>
              <a:t>Mrs. BOB!</a:t>
            </a:r>
          </a:p>
        </p:txBody>
      </p:sp>
      <p:sp>
        <p:nvSpPr>
          <p:cNvPr id="10" name="Who Are the Pollinators?">
            <a:extLst>
              <a:ext uri="{FF2B5EF4-FFF2-40B4-BE49-F238E27FC236}">
                <a16:creationId xmlns:a16="http://schemas.microsoft.com/office/drawing/2014/main" id="{E135BA58-05B2-614A-AC82-FDB752212C59}"/>
              </a:ext>
            </a:extLst>
          </p:cNvPr>
          <p:cNvSpPr txBox="1"/>
          <p:nvPr/>
        </p:nvSpPr>
        <p:spPr>
          <a:xfrm>
            <a:off x="2606280" y="484468"/>
            <a:ext cx="3797513" cy="841575"/>
          </a:xfrm>
          <a:prstGeom prst="rect">
            <a:avLst/>
          </a:prstGeom>
          <a:gradFill>
            <a:gsLst>
              <a:gs pos="0">
                <a:schemeClr val="accent3">
                  <a:lumOff val="12401"/>
                </a:schemeClr>
              </a:gs>
              <a:gs pos="100000">
                <a:schemeClr val="accent3">
                  <a:lumOff val="24803"/>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defRPr sz="5000">
                <a:solidFill>
                  <a:srgbClr val="006288"/>
                </a:solidFill>
              </a:defRPr>
            </a:lvl1pPr>
          </a:lstStyle>
          <a:p>
            <a:r>
              <a:rPr lang="en-US" dirty="0"/>
              <a:t>Cavity Nesters</a:t>
            </a:r>
            <a:endParaRPr dirty="0"/>
          </a:p>
        </p:txBody>
      </p:sp>
      <p:sp>
        <p:nvSpPr>
          <p:cNvPr id="2" name="Slide Number Placeholder 1">
            <a:extLst>
              <a:ext uri="{FF2B5EF4-FFF2-40B4-BE49-F238E27FC236}">
                <a16:creationId xmlns:a16="http://schemas.microsoft.com/office/drawing/2014/main" id="{CB63CBAC-3B02-124F-A378-07814D8A5084}"/>
              </a:ext>
            </a:extLst>
          </p:cNvPr>
          <p:cNvSpPr>
            <a:spLocks noGrp="1"/>
          </p:cNvSpPr>
          <p:nvPr>
            <p:ph type="sldNum" sz="quarter" idx="2"/>
          </p:nvPr>
        </p:nvSpPr>
        <p:spPr/>
        <p:txBody>
          <a:bodyPr/>
          <a:lstStyle/>
          <a:p>
            <a:fld id="{86CB4B4D-7CA3-9044-876B-883B54F8677D}" type="slidenum">
              <a:rPr lang="en-US" smtClean="0"/>
              <a:t>12</a:t>
            </a:fld>
            <a:endParaRPr lang="en-US"/>
          </a:p>
        </p:txBody>
      </p:sp>
    </p:spTree>
    <p:extLst>
      <p:ext uri="{BB962C8B-B14F-4D97-AF65-F5344CB8AC3E}">
        <p14:creationId xmlns:p14="http://schemas.microsoft.com/office/powerpoint/2010/main" val="4568349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4581.jpg" descr="24581.jpg">
            <a:extLst>
              <a:ext uri="{FF2B5EF4-FFF2-40B4-BE49-F238E27FC236}">
                <a16:creationId xmlns:a16="http://schemas.microsoft.com/office/drawing/2014/main" id="{2316FB74-3596-0247-80F8-238C002E8FCF}"/>
              </a:ext>
            </a:extLst>
          </p:cNvPr>
          <p:cNvPicPr>
            <a:picLocks noChangeAspect="1"/>
          </p:cNvPicPr>
          <p:nvPr/>
        </p:nvPicPr>
        <p:blipFill>
          <a:blip r:embed="rId3"/>
          <a:stretch>
            <a:fillRect/>
          </a:stretch>
        </p:blipFill>
        <p:spPr>
          <a:xfrm>
            <a:off x="785247" y="2792091"/>
            <a:ext cx="2150362" cy="2047491"/>
          </a:xfrm>
          <a:prstGeom prst="rect">
            <a:avLst/>
          </a:prstGeom>
          <a:ln w="12700">
            <a:miter lim="400000"/>
          </a:ln>
        </p:spPr>
      </p:pic>
      <p:pic>
        <p:nvPicPr>
          <p:cNvPr id="23" name="24582.jpg" descr="24582.jpg">
            <a:extLst>
              <a:ext uri="{FF2B5EF4-FFF2-40B4-BE49-F238E27FC236}">
                <a16:creationId xmlns:a16="http://schemas.microsoft.com/office/drawing/2014/main" id="{C037BA43-3F88-A146-8B2D-AEA6BFD69651}"/>
              </a:ext>
            </a:extLst>
          </p:cNvPr>
          <p:cNvPicPr>
            <a:picLocks noChangeAspect="1"/>
          </p:cNvPicPr>
          <p:nvPr/>
        </p:nvPicPr>
        <p:blipFill>
          <a:blip r:embed="rId4"/>
          <a:stretch>
            <a:fillRect/>
          </a:stretch>
        </p:blipFill>
        <p:spPr>
          <a:xfrm>
            <a:off x="3412564" y="1895229"/>
            <a:ext cx="2318872" cy="1953864"/>
          </a:xfrm>
          <a:prstGeom prst="rect">
            <a:avLst/>
          </a:prstGeom>
          <a:ln w="12700">
            <a:miter lim="400000"/>
          </a:ln>
        </p:spPr>
      </p:pic>
      <p:pic>
        <p:nvPicPr>
          <p:cNvPr id="24" name="16760.jpg" descr="16760.jpg">
            <a:extLst>
              <a:ext uri="{FF2B5EF4-FFF2-40B4-BE49-F238E27FC236}">
                <a16:creationId xmlns:a16="http://schemas.microsoft.com/office/drawing/2014/main" id="{4C192D1C-00FB-A747-B6E9-AD94B78D105A}"/>
              </a:ext>
            </a:extLst>
          </p:cNvPr>
          <p:cNvPicPr>
            <a:picLocks noChangeAspect="1"/>
          </p:cNvPicPr>
          <p:nvPr/>
        </p:nvPicPr>
        <p:blipFill>
          <a:blip r:embed="rId5"/>
          <a:stretch>
            <a:fillRect/>
          </a:stretch>
        </p:blipFill>
        <p:spPr>
          <a:xfrm>
            <a:off x="6208391" y="2433354"/>
            <a:ext cx="2455478" cy="2047491"/>
          </a:xfrm>
          <a:prstGeom prst="rect">
            <a:avLst/>
          </a:prstGeom>
          <a:ln w="12700">
            <a:miter lim="400000"/>
          </a:ln>
        </p:spPr>
      </p:pic>
      <p:sp>
        <p:nvSpPr>
          <p:cNvPr id="25" name="Wasps can sting AND bite">
            <a:extLst>
              <a:ext uri="{FF2B5EF4-FFF2-40B4-BE49-F238E27FC236}">
                <a16:creationId xmlns:a16="http://schemas.microsoft.com/office/drawing/2014/main" id="{95A809A9-C526-7449-BA44-BD0CD439DB19}"/>
              </a:ext>
            </a:extLst>
          </p:cNvPr>
          <p:cNvSpPr txBox="1">
            <a:spLocks/>
          </p:cNvSpPr>
          <p:nvPr/>
        </p:nvSpPr>
        <p:spPr>
          <a:xfrm>
            <a:off x="457200" y="5408769"/>
            <a:ext cx="8229600" cy="1143001"/>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chemeClr val="accent1">
                    <a:satOff val="-4409"/>
                    <a:lumOff val="-10509"/>
                  </a:schemeClr>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9pPr>
          </a:lstStyle>
          <a:p>
            <a:pPr hangingPunct="1"/>
            <a:r>
              <a:rPr lang="en-US"/>
              <a:t>Wasps can sting AND bite</a:t>
            </a:r>
          </a:p>
        </p:txBody>
      </p:sp>
      <p:sp>
        <p:nvSpPr>
          <p:cNvPr id="26" name="Who Are the Pollinators?">
            <a:extLst>
              <a:ext uri="{FF2B5EF4-FFF2-40B4-BE49-F238E27FC236}">
                <a16:creationId xmlns:a16="http://schemas.microsoft.com/office/drawing/2014/main" id="{2D3B5A2A-1E67-5445-BD4D-7F1411EB7B4B}"/>
              </a:ext>
            </a:extLst>
          </p:cNvPr>
          <p:cNvSpPr txBox="1"/>
          <p:nvPr/>
        </p:nvSpPr>
        <p:spPr>
          <a:xfrm>
            <a:off x="3611357" y="484468"/>
            <a:ext cx="1787348" cy="841575"/>
          </a:xfrm>
          <a:prstGeom prst="rect">
            <a:avLst/>
          </a:prstGeom>
          <a:gradFill>
            <a:gsLst>
              <a:gs pos="0">
                <a:schemeClr val="accent3">
                  <a:lumOff val="12401"/>
                </a:schemeClr>
              </a:gs>
              <a:gs pos="100000">
                <a:schemeClr val="accent3">
                  <a:lumOff val="24803"/>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defRPr sz="5000">
                <a:solidFill>
                  <a:srgbClr val="006288"/>
                </a:solidFill>
              </a:defRPr>
            </a:lvl1pPr>
          </a:lstStyle>
          <a:p>
            <a:r>
              <a:rPr lang="en-US" dirty="0"/>
              <a:t>Wasps</a:t>
            </a:r>
            <a:endParaRPr dirty="0"/>
          </a:p>
        </p:txBody>
      </p:sp>
      <p:sp>
        <p:nvSpPr>
          <p:cNvPr id="2" name="Slide Number Placeholder 1">
            <a:extLst>
              <a:ext uri="{FF2B5EF4-FFF2-40B4-BE49-F238E27FC236}">
                <a16:creationId xmlns:a16="http://schemas.microsoft.com/office/drawing/2014/main" id="{2AAED665-86ED-A343-9096-B6E34B9A40CA}"/>
              </a:ext>
            </a:extLst>
          </p:cNvPr>
          <p:cNvSpPr>
            <a:spLocks noGrp="1"/>
          </p:cNvSpPr>
          <p:nvPr>
            <p:ph type="sldNum" sz="quarter" idx="2"/>
          </p:nvPr>
        </p:nvSpPr>
        <p:spPr/>
        <p:txBody>
          <a:bodyPr/>
          <a:lstStyle/>
          <a:p>
            <a:fld id="{86CB4B4D-7CA3-9044-876B-883B54F8677D}" type="slidenum">
              <a:rPr lang="en-US" smtClean="0"/>
              <a:t>13</a:t>
            </a:fld>
            <a:endParaRPr lang="en-US"/>
          </a:p>
        </p:txBody>
      </p:sp>
    </p:spTree>
    <p:extLst>
      <p:ext uri="{BB962C8B-B14F-4D97-AF65-F5344CB8AC3E}">
        <p14:creationId xmlns:p14="http://schemas.microsoft.com/office/powerpoint/2010/main" val="22837303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 name="8816.jpg" descr="8816.jpg"/>
          <p:cNvPicPr>
            <a:picLocks noChangeAspect="1"/>
          </p:cNvPicPr>
          <p:nvPr/>
        </p:nvPicPr>
        <p:blipFill>
          <a:blip r:embed="rId3"/>
          <a:stretch>
            <a:fillRect/>
          </a:stretch>
        </p:blipFill>
        <p:spPr>
          <a:xfrm>
            <a:off x="4822164" y="1950567"/>
            <a:ext cx="3842384" cy="2057154"/>
          </a:xfrm>
          <a:prstGeom prst="rect">
            <a:avLst/>
          </a:prstGeom>
          <a:ln w="12700">
            <a:miter lim="400000"/>
          </a:ln>
        </p:spPr>
      </p:pic>
      <p:pic>
        <p:nvPicPr>
          <p:cNvPr id="493" name="1620604_708210242545592_773427855_n.jpg" descr="1620604_708210242545592_773427855_n.jpg"/>
          <p:cNvPicPr>
            <a:picLocks noChangeAspect="1"/>
          </p:cNvPicPr>
          <p:nvPr/>
        </p:nvPicPr>
        <p:blipFill>
          <a:blip r:embed="rId4"/>
          <a:stretch>
            <a:fillRect/>
          </a:stretch>
        </p:blipFill>
        <p:spPr>
          <a:xfrm>
            <a:off x="806448" y="2776084"/>
            <a:ext cx="2865248" cy="3322891"/>
          </a:xfrm>
          <a:prstGeom prst="rect">
            <a:avLst/>
          </a:prstGeom>
          <a:ln w="12700">
            <a:miter lim="400000"/>
          </a:ln>
        </p:spPr>
      </p:pic>
      <p:pic>
        <p:nvPicPr>
          <p:cNvPr id="494" name="11772_original.jpg" descr="11772_original.jpg"/>
          <p:cNvPicPr>
            <a:picLocks noChangeAspect="1"/>
          </p:cNvPicPr>
          <p:nvPr/>
        </p:nvPicPr>
        <p:blipFill>
          <a:blip r:embed="rId5"/>
          <a:stretch>
            <a:fillRect/>
          </a:stretch>
        </p:blipFill>
        <p:spPr>
          <a:xfrm>
            <a:off x="4270674" y="4182670"/>
            <a:ext cx="3387497" cy="2396911"/>
          </a:xfrm>
          <a:prstGeom prst="rect">
            <a:avLst/>
          </a:prstGeom>
          <a:ln w="12700">
            <a:miter lim="400000"/>
          </a:ln>
        </p:spPr>
      </p:pic>
      <p:sp>
        <p:nvSpPr>
          <p:cNvPr id="495" name="Beetles"/>
          <p:cNvSpPr txBox="1"/>
          <p:nvPr/>
        </p:nvSpPr>
        <p:spPr>
          <a:xfrm>
            <a:off x="3035393" y="294216"/>
            <a:ext cx="3073214" cy="1143001"/>
          </a:xfrm>
          <a:prstGeom prst="rect">
            <a:avLst/>
          </a:prstGeom>
          <a:gradFill>
            <a:gsLst>
              <a:gs pos="0">
                <a:schemeClr val="accent5">
                  <a:lumOff val="11617"/>
                </a:schemeClr>
              </a:gs>
              <a:gs pos="100000">
                <a:schemeClr val="accent5">
                  <a:lumOff val="23235"/>
                </a:schemeClr>
              </a:gs>
            </a:gsLst>
            <a:lin ang="16200000"/>
          </a:gradFill>
          <a:ln w="50800">
            <a:solidFill>
              <a:schemeClr val="accent1">
                <a:satOff val="-4409"/>
                <a:lumOff val="-10509"/>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4400" b="1">
                <a:solidFill>
                  <a:schemeClr val="accent1">
                    <a:satOff val="-4409"/>
                    <a:lumOff val="-10509"/>
                  </a:schemeClr>
                </a:solidFill>
              </a:defRPr>
            </a:lvl1pPr>
          </a:lstStyle>
          <a:p>
            <a:r>
              <a:t>Beetles</a:t>
            </a:r>
          </a:p>
        </p:txBody>
      </p:sp>
      <p:sp>
        <p:nvSpPr>
          <p:cNvPr id="2" name="Slide Number Placeholder 1">
            <a:extLst>
              <a:ext uri="{FF2B5EF4-FFF2-40B4-BE49-F238E27FC236}">
                <a16:creationId xmlns:a16="http://schemas.microsoft.com/office/drawing/2014/main" id="{87823953-35EA-3E40-A69B-D94C61F851E2}"/>
              </a:ext>
            </a:extLst>
          </p:cNvPr>
          <p:cNvSpPr>
            <a:spLocks noGrp="1"/>
          </p:cNvSpPr>
          <p:nvPr>
            <p:ph type="sldNum" sz="quarter" idx="2"/>
          </p:nvPr>
        </p:nvSpPr>
        <p:spPr/>
        <p:txBody>
          <a:bodyPr/>
          <a:lstStyle/>
          <a:p>
            <a:fld id="{86CB4B4D-7CA3-9044-876B-883B54F8677D}" type="slidenum">
              <a:rPr lang="en-US" smtClean="0"/>
              <a:t>14</a:t>
            </a:fld>
            <a:endParaRPr lang="en-US"/>
          </a:p>
        </p:txBody>
      </p:sp>
    </p:spTree>
    <p:extLst>
      <p:ext uri="{BB962C8B-B14F-4D97-AF65-F5344CB8AC3E}">
        <p14:creationId xmlns:p14="http://schemas.microsoft.com/office/powerpoint/2010/main" val="42471807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Flies"/>
          <p:cNvSpPr txBox="1"/>
          <p:nvPr/>
        </p:nvSpPr>
        <p:spPr>
          <a:xfrm>
            <a:off x="3160104" y="541234"/>
            <a:ext cx="2823792" cy="1143001"/>
          </a:xfrm>
          <a:prstGeom prst="rect">
            <a:avLst/>
          </a:prstGeom>
          <a:gradFill>
            <a:gsLst>
              <a:gs pos="0">
                <a:schemeClr val="accent5">
                  <a:lumOff val="11617"/>
                </a:schemeClr>
              </a:gs>
              <a:gs pos="100000">
                <a:schemeClr val="accent5">
                  <a:lumOff val="23235"/>
                </a:schemeClr>
              </a:gs>
            </a:gsLst>
            <a:lin ang="16200000"/>
          </a:gradFill>
          <a:ln w="50800">
            <a:solidFill>
              <a:schemeClr val="accent1">
                <a:satOff val="-4409"/>
                <a:lumOff val="-10509"/>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4400" b="1">
                <a:solidFill>
                  <a:schemeClr val="accent1">
                    <a:satOff val="-4409"/>
                    <a:lumOff val="-10509"/>
                  </a:schemeClr>
                </a:solidFill>
              </a:defRPr>
            </a:lvl1pPr>
          </a:lstStyle>
          <a:p>
            <a:r>
              <a:t>Flies</a:t>
            </a:r>
          </a:p>
        </p:txBody>
      </p:sp>
      <p:pic>
        <p:nvPicPr>
          <p:cNvPr id="501" name="213308display.jpg" descr="213308display.jpg"/>
          <p:cNvPicPr>
            <a:picLocks noChangeAspect="1"/>
          </p:cNvPicPr>
          <p:nvPr/>
        </p:nvPicPr>
        <p:blipFill>
          <a:blip r:embed="rId3"/>
          <a:stretch>
            <a:fillRect/>
          </a:stretch>
        </p:blipFill>
        <p:spPr>
          <a:xfrm>
            <a:off x="2984500" y="4388186"/>
            <a:ext cx="3175000" cy="2120901"/>
          </a:xfrm>
          <a:prstGeom prst="rect">
            <a:avLst/>
          </a:prstGeom>
          <a:ln w="12700">
            <a:miter lim="400000"/>
          </a:ln>
        </p:spPr>
      </p:pic>
      <p:pic>
        <p:nvPicPr>
          <p:cNvPr id="502" name="31251_original.jpg" descr="31251_original.jpg"/>
          <p:cNvPicPr>
            <a:picLocks noChangeAspect="1"/>
          </p:cNvPicPr>
          <p:nvPr/>
        </p:nvPicPr>
        <p:blipFill>
          <a:blip r:embed="rId4"/>
          <a:stretch>
            <a:fillRect/>
          </a:stretch>
        </p:blipFill>
        <p:spPr>
          <a:xfrm>
            <a:off x="1143569" y="1988460"/>
            <a:ext cx="3178108" cy="2120901"/>
          </a:xfrm>
          <a:prstGeom prst="rect">
            <a:avLst/>
          </a:prstGeom>
          <a:ln w="12700">
            <a:miter lim="400000"/>
          </a:ln>
        </p:spPr>
      </p:pic>
      <p:pic>
        <p:nvPicPr>
          <p:cNvPr id="503" name="40018.jpg" descr="40018.jpg"/>
          <p:cNvPicPr>
            <a:picLocks noChangeAspect="1"/>
          </p:cNvPicPr>
          <p:nvPr/>
        </p:nvPicPr>
        <p:blipFill>
          <a:blip r:embed="rId5"/>
          <a:stretch>
            <a:fillRect/>
          </a:stretch>
        </p:blipFill>
        <p:spPr>
          <a:xfrm>
            <a:off x="5035930" y="1988460"/>
            <a:ext cx="2376872" cy="2120901"/>
          </a:xfrm>
          <a:prstGeom prst="rect">
            <a:avLst/>
          </a:prstGeom>
          <a:ln w="12700">
            <a:miter lim="400000"/>
          </a:ln>
        </p:spPr>
      </p:pic>
      <p:sp>
        <p:nvSpPr>
          <p:cNvPr id="2" name="Slide Number Placeholder 1">
            <a:extLst>
              <a:ext uri="{FF2B5EF4-FFF2-40B4-BE49-F238E27FC236}">
                <a16:creationId xmlns:a16="http://schemas.microsoft.com/office/drawing/2014/main" id="{BCA2EA11-8A34-064D-8D18-97895455992C}"/>
              </a:ext>
            </a:extLst>
          </p:cNvPr>
          <p:cNvSpPr>
            <a:spLocks noGrp="1"/>
          </p:cNvSpPr>
          <p:nvPr>
            <p:ph type="sldNum" sz="quarter" idx="2"/>
          </p:nvPr>
        </p:nvSpPr>
        <p:spPr/>
        <p:txBody>
          <a:bodyPr/>
          <a:lstStyle/>
          <a:p>
            <a:fld id="{86CB4B4D-7CA3-9044-876B-883B54F8677D}" type="slidenum">
              <a:rPr lang="en-US" smtClean="0"/>
              <a:t>15</a:t>
            </a:fld>
            <a:endParaRPr lang="en-US"/>
          </a:p>
        </p:txBody>
      </p:sp>
    </p:spTree>
    <p:extLst>
      <p:ext uri="{BB962C8B-B14F-4D97-AF65-F5344CB8AC3E}">
        <p14:creationId xmlns:p14="http://schemas.microsoft.com/office/powerpoint/2010/main" val="16796863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Is it a bee or a fly?"/>
          <p:cNvSpPr txBox="1"/>
          <p:nvPr/>
        </p:nvSpPr>
        <p:spPr>
          <a:xfrm>
            <a:off x="2196095" y="473500"/>
            <a:ext cx="4751810" cy="1143001"/>
          </a:xfrm>
          <a:prstGeom prst="rect">
            <a:avLst/>
          </a:prstGeom>
          <a:gradFill>
            <a:gsLst>
              <a:gs pos="0">
                <a:schemeClr val="accent5">
                  <a:lumOff val="11617"/>
                </a:schemeClr>
              </a:gs>
              <a:gs pos="100000">
                <a:schemeClr val="accent5">
                  <a:lumOff val="23235"/>
                </a:schemeClr>
              </a:gs>
            </a:gsLst>
            <a:lin ang="16200000"/>
          </a:gradFill>
          <a:ln w="50800">
            <a:solidFill>
              <a:schemeClr val="accent1">
                <a:satOff val="-4409"/>
                <a:lumOff val="-10509"/>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4400" b="1">
                <a:solidFill>
                  <a:schemeClr val="accent1">
                    <a:satOff val="-4409"/>
                    <a:lumOff val="-10509"/>
                  </a:schemeClr>
                </a:solidFill>
              </a:defRPr>
            </a:lvl1pPr>
          </a:lstStyle>
          <a:p>
            <a:r>
              <a:rPr dirty="0"/>
              <a:t>Is it a </a:t>
            </a:r>
            <a:r>
              <a:rPr lang="en-US" dirty="0"/>
              <a:t>B</a:t>
            </a:r>
            <a:r>
              <a:rPr dirty="0"/>
              <a:t>ee or a </a:t>
            </a:r>
            <a:r>
              <a:rPr lang="en-US" dirty="0"/>
              <a:t>F</a:t>
            </a:r>
            <a:r>
              <a:rPr dirty="0"/>
              <a:t>ly?</a:t>
            </a:r>
          </a:p>
        </p:txBody>
      </p:sp>
      <p:pic>
        <p:nvPicPr>
          <p:cNvPr id="509" name="Unknown.jpeg" descr="Unknown.jpeg"/>
          <p:cNvPicPr>
            <a:picLocks noChangeAspect="1"/>
          </p:cNvPicPr>
          <p:nvPr/>
        </p:nvPicPr>
        <p:blipFill>
          <a:blip r:embed="rId3"/>
          <a:stretch>
            <a:fillRect/>
          </a:stretch>
        </p:blipFill>
        <p:spPr>
          <a:xfrm>
            <a:off x="3415605" y="4357687"/>
            <a:ext cx="2312790" cy="1732360"/>
          </a:xfrm>
          <a:prstGeom prst="rect">
            <a:avLst/>
          </a:prstGeom>
          <a:ln w="12700">
            <a:miter lim="400000"/>
          </a:ln>
        </p:spPr>
      </p:pic>
      <p:pic>
        <p:nvPicPr>
          <p:cNvPr id="510" name="152643display.jpg" descr="152643display.jpg"/>
          <p:cNvPicPr>
            <a:picLocks noChangeAspect="1"/>
          </p:cNvPicPr>
          <p:nvPr/>
        </p:nvPicPr>
        <p:blipFill>
          <a:blip r:embed="rId4"/>
          <a:stretch>
            <a:fillRect/>
          </a:stretch>
        </p:blipFill>
        <p:spPr>
          <a:xfrm>
            <a:off x="892968" y="2351907"/>
            <a:ext cx="2557806" cy="1823230"/>
          </a:xfrm>
          <a:prstGeom prst="rect">
            <a:avLst/>
          </a:prstGeom>
          <a:ln w="12700">
            <a:miter lim="400000"/>
          </a:ln>
        </p:spPr>
      </p:pic>
      <p:pic>
        <p:nvPicPr>
          <p:cNvPr id="511" name="4896.jpg" descr="4896.jpg"/>
          <p:cNvPicPr>
            <a:picLocks noChangeAspect="1"/>
          </p:cNvPicPr>
          <p:nvPr/>
        </p:nvPicPr>
        <p:blipFill>
          <a:blip r:embed="rId5"/>
          <a:stretch>
            <a:fillRect/>
          </a:stretch>
        </p:blipFill>
        <p:spPr>
          <a:xfrm>
            <a:off x="5938190" y="2197260"/>
            <a:ext cx="2122510" cy="2080060"/>
          </a:xfrm>
          <a:prstGeom prst="rect">
            <a:avLst/>
          </a:prstGeom>
          <a:ln w="12700">
            <a:miter lim="400000"/>
          </a:ln>
        </p:spPr>
      </p:pic>
      <p:sp>
        <p:nvSpPr>
          <p:cNvPr id="512" name="Bee"/>
          <p:cNvSpPr txBox="1"/>
          <p:nvPr/>
        </p:nvSpPr>
        <p:spPr>
          <a:xfrm>
            <a:off x="1719002" y="4367534"/>
            <a:ext cx="566961" cy="350838"/>
          </a:xfrm>
          <a:prstGeom prst="rect">
            <a:avLst/>
          </a:prstGeom>
          <a:solidFill>
            <a:srgbClr val="EAD37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410765">
              <a:defRPr sz="2000" b="1">
                <a:solidFill>
                  <a:srgbClr val="006288"/>
                </a:solidFill>
                <a:latin typeface="Georgia"/>
                <a:ea typeface="Georgia"/>
                <a:cs typeface="Georgia"/>
                <a:sym typeface="Georgia"/>
              </a:defRPr>
            </a:lvl1pPr>
          </a:lstStyle>
          <a:p>
            <a:r>
              <a:t>Bee</a:t>
            </a:r>
          </a:p>
        </p:txBody>
      </p:sp>
      <p:sp>
        <p:nvSpPr>
          <p:cNvPr id="513" name="Fly"/>
          <p:cNvSpPr txBox="1"/>
          <p:nvPr/>
        </p:nvSpPr>
        <p:spPr>
          <a:xfrm>
            <a:off x="6757016" y="4458670"/>
            <a:ext cx="484858" cy="350838"/>
          </a:xfrm>
          <a:prstGeom prst="rect">
            <a:avLst/>
          </a:prstGeom>
          <a:solidFill>
            <a:srgbClr val="EAD37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lvl1pPr algn="ctr" defTabSz="410765">
              <a:defRPr sz="2000" b="1">
                <a:solidFill>
                  <a:srgbClr val="006288"/>
                </a:solidFill>
                <a:latin typeface="Georgia"/>
                <a:ea typeface="Georgia"/>
                <a:cs typeface="Georgia"/>
                <a:sym typeface="Georgia"/>
              </a:defRPr>
            </a:lvl1pPr>
          </a:lstStyle>
          <a:p>
            <a:r>
              <a:t>Fly</a:t>
            </a:r>
          </a:p>
        </p:txBody>
      </p:sp>
      <p:sp>
        <p:nvSpPr>
          <p:cNvPr id="514" name="One pair of wings…"/>
          <p:cNvSpPr txBox="1"/>
          <p:nvPr/>
        </p:nvSpPr>
        <p:spPr>
          <a:xfrm>
            <a:off x="5876210" y="5006138"/>
            <a:ext cx="2493542" cy="630238"/>
          </a:xfrm>
          <a:prstGeom prst="rect">
            <a:avLst/>
          </a:prstGeom>
          <a:solidFill>
            <a:srgbClr val="F6B27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p>
            <a:pPr algn="ctr" defTabSz="410765">
              <a:defRPr sz="2000" b="1">
                <a:solidFill>
                  <a:srgbClr val="006288"/>
                </a:solidFill>
                <a:latin typeface="Georgia"/>
                <a:ea typeface="Georgia"/>
                <a:cs typeface="Georgia"/>
                <a:sym typeface="Georgia"/>
              </a:defRPr>
            </a:pPr>
            <a:r>
              <a:t>One pair of wings</a:t>
            </a:r>
          </a:p>
          <a:p>
            <a:pPr algn="ctr" defTabSz="410765">
              <a:defRPr sz="2000" b="1">
                <a:solidFill>
                  <a:srgbClr val="006288"/>
                </a:solidFill>
                <a:latin typeface="Georgia"/>
                <a:ea typeface="Georgia"/>
                <a:cs typeface="Georgia"/>
                <a:sym typeface="Georgia"/>
              </a:defRPr>
            </a:pPr>
            <a:r>
              <a:t>Wings widespread</a:t>
            </a:r>
          </a:p>
        </p:txBody>
      </p:sp>
      <p:sp>
        <p:nvSpPr>
          <p:cNvPr id="515" name="Two pairs of wings…"/>
          <p:cNvSpPr txBox="1"/>
          <p:nvPr/>
        </p:nvSpPr>
        <p:spPr>
          <a:xfrm>
            <a:off x="650169" y="5006138"/>
            <a:ext cx="2589412" cy="630238"/>
          </a:xfrm>
          <a:prstGeom prst="rect">
            <a:avLst/>
          </a:prstGeom>
          <a:solidFill>
            <a:srgbClr val="F6B27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8" tIns="35718" rIns="35718" bIns="35718" anchor="ctr">
            <a:spAutoFit/>
          </a:bodyPr>
          <a:lstStyle/>
          <a:p>
            <a:pPr algn="ctr" defTabSz="410765">
              <a:defRPr sz="2000" b="1">
                <a:solidFill>
                  <a:srgbClr val="006288"/>
                </a:solidFill>
                <a:latin typeface="Georgia"/>
                <a:ea typeface="Georgia"/>
                <a:cs typeface="Georgia"/>
                <a:sym typeface="Georgia"/>
              </a:defRPr>
            </a:pPr>
            <a:r>
              <a:t>Two pairs of wings</a:t>
            </a:r>
          </a:p>
          <a:p>
            <a:pPr algn="ctr" defTabSz="410765">
              <a:defRPr sz="2000" b="1">
                <a:solidFill>
                  <a:srgbClr val="006288"/>
                </a:solidFill>
                <a:latin typeface="Georgia"/>
                <a:ea typeface="Georgia"/>
                <a:cs typeface="Georgia"/>
                <a:sym typeface="Georgia"/>
              </a:defRPr>
            </a:pPr>
            <a:r>
              <a:t>Wings closed</a:t>
            </a:r>
          </a:p>
        </p:txBody>
      </p:sp>
      <p:sp>
        <p:nvSpPr>
          <p:cNvPr id="516" name="Arrow"/>
          <p:cNvSpPr/>
          <p:nvPr/>
        </p:nvSpPr>
        <p:spPr>
          <a:xfrm>
            <a:off x="3188185" y="5046759"/>
            <a:ext cx="891894" cy="252032"/>
          </a:xfrm>
          <a:prstGeom prst="rightArrow">
            <a:avLst>
              <a:gd name="adj1" fmla="val 32000"/>
              <a:gd name="adj2" fmla="val 222165"/>
            </a:avLst>
          </a:prstGeom>
          <a:blipFill>
            <a:blip r:embed="rId6"/>
          </a:blipFill>
          <a:ln w="3175">
            <a:miter lim="400000"/>
          </a:ln>
        </p:spPr>
        <p:txBody>
          <a:bodyPr lIns="35718" tIns="35718" rIns="35718" bIns="35718" anchor="ctr"/>
          <a:lstStyle/>
          <a:p>
            <a:pPr algn="ctr" defTabSz="410765">
              <a:defRPr sz="2400">
                <a:solidFill>
                  <a:srgbClr val="FFFFFF"/>
                </a:solidFill>
                <a:effectLst>
                  <a:outerShdw blurRad="25400" dist="12700" dir="5400000" rotWithShape="0">
                    <a:srgbClr val="000000">
                      <a:alpha val="30000"/>
                    </a:srgbClr>
                  </a:outerShdw>
                </a:effectLst>
                <a:latin typeface="Marker Felt"/>
                <a:ea typeface="Marker Felt"/>
                <a:cs typeface="Marker Felt"/>
                <a:sym typeface="Marker Felt"/>
              </a:defRPr>
            </a:pPr>
            <a:endParaRPr/>
          </a:p>
        </p:txBody>
      </p:sp>
      <p:sp>
        <p:nvSpPr>
          <p:cNvPr id="2" name="Slide Number Placeholder 1">
            <a:extLst>
              <a:ext uri="{FF2B5EF4-FFF2-40B4-BE49-F238E27FC236}">
                <a16:creationId xmlns:a16="http://schemas.microsoft.com/office/drawing/2014/main" id="{21576166-C097-894E-9BE3-97EBB02365BD}"/>
              </a:ext>
            </a:extLst>
          </p:cNvPr>
          <p:cNvSpPr>
            <a:spLocks noGrp="1"/>
          </p:cNvSpPr>
          <p:nvPr>
            <p:ph type="sldNum" sz="quarter" idx="2"/>
          </p:nvPr>
        </p:nvSpPr>
        <p:spPr/>
        <p:txBody>
          <a:bodyPr/>
          <a:lstStyle/>
          <a:p>
            <a:fld id="{86CB4B4D-7CA3-9044-876B-883B54F8677D}" type="slidenum">
              <a:rPr lang="en-US" smtClean="0"/>
              <a:t>16</a:t>
            </a:fld>
            <a:endParaRPr lang="en-US"/>
          </a:p>
        </p:txBody>
      </p:sp>
    </p:spTree>
    <p:extLst>
      <p:ext uri="{BB962C8B-B14F-4D97-AF65-F5344CB8AC3E}">
        <p14:creationId xmlns:p14="http://schemas.microsoft.com/office/powerpoint/2010/main" val="28589105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Is it a bee or a fly?"/>
          <p:cNvSpPr txBox="1"/>
          <p:nvPr/>
        </p:nvSpPr>
        <p:spPr>
          <a:xfrm>
            <a:off x="2196095" y="473500"/>
            <a:ext cx="4751810" cy="1143001"/>
          </a:xfrm>
          <a:prstGeom prst="rect">
            <a:avLst/>
          </a:prstGeom>
          <a:gradFill>
            <a:gsLst>
              <a:gs pos="0">
                <a:schemeClr val="accent5">
                  <a:lumOff val="11617"/>
                </a:schemeClr>
              </a:gs>
              <a:gs pos="100000">
                <a:schemeClr val="accent5">
                  <a:lumOff val="23235"/>
                </a:schemeClr>
              </a:gs>
            </a:gsLst>
            <a:lin ang="16200000"/>
          </a:gradFill>
          <a:ln w="50800">
            <a:solidFill>
              <a:schemeClr val="accent1">
                <a:satOff val="-4409"/>
                <a:lumOff val="-10509"/>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4400" b="1">
                <a:solidFill>
                  <a:schemeClr val="accent1">
                    <a:satOff val="-4409"/>
                    <a:lumOff val="-10509"/>
                  </a:schemeClr>
                </a:solidFill>
              </a:defRPr>
            </a:lvl1pPr>
          </a:lstStyle>
          <a:p>
            <a:r>
              <a:rPr dirty="0"/>
              <a:t>Is it a </a:t>
            </a:r>
            <a:r>
              <a:rPr lang="en-US" dirty="0"/>
              <a:t>B</a:t>
            </a:r>
            <a:r>
              <a:rPr dirty="0"/>
              <a:t>ee or a </a:t>
            </a:r>
            <a:r>
              <a:rPr lang="en-US" dirty="0"/>
              <a:t>F</a:t>
            </a:r>
            <a:r>
              <a:rPr dirty="0"/>
              <a:t>ly?</a:t>
            </a:r>
          </a:p>
        </p:txBody>
      </p:sp>
      <p:pic>
        <p:nvPicPr>
          <p:cNvPr id="3" name="Picture 2">
            <a:extLst>
              <a:ext uri="{FF2B5EF4-FFF2-40B4-BE49-F238E27FC236}">
                <a16:creationId xmlns:a16="http://schemas.microsoft.com/office/drawing/2014/main" id="{D6FD9C42-F0A7-FE4B-91D1-73DB61DB6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761" y="2450893"/>
            <a:ext cx="4666144" cy="3539091"/>
          </a:xfrm>
          <a:prstGeom prst="rect">
            <a:avLst/>
          </a:prstGeom>
        </p:spPr>
      </p:pic>
      <p:sp>
        <p:nvSpPr>
          <p:cNvPr id="2" name="Slide Number Placeholder 1">
            <a:extLst>
              <a:ext uri="{FF2B5EF4-FFF2-40B4-BE49-F238E27FC236}">
                <a16:creationId xmlns:a16="http://schemas.microsoft.com/office/drawing/2014/main" id="{E0906F56-A1CC-1E4E-A4EE-3F865225C67B}"/>
              </a:ext>
            </a:extLst>
          </p:cNvPr>
          <p:cNvSpPr>
            <a:spLocks noGrp="1"/>
          </p:cNvSpPr>
          <p:nvPr>
            <p:ph type="sldNum" sz="quarter" idx="2"/>
          </p:nvPr>
        </p:nvSpPr>
        <p:spPr/>
        <p:txBody>
          <a:bodyPr/>
          <a:lstStyle/>
          <a:p>
            <a:fld id="{86CB4B4D-7CA3-9044-876B-883B54F8677D}" type="slidenum">
              <a:rPr lang="en-US" smtClean="0"/>
              <a:t>17</a:t>
            </a:fld>
            <a:endParaRPr lang="en-US"/>
          </a:p>
        </p:txBody>
      </p:sp>
    </p:spTree>
    <p:extLst>
      <p:ext uri="{BB962C8B-B14F-4D97-AF65-F5344CB8AC3E}">
        <p14:creationId xmlns:p14="http://schemas.microsoft.com/office/powerpoint/2010/main" val="186878354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1" name="Unknown.jpeg" descr="Unknown.jpeg"/>
          <p:cNvPicPr>
            <a:picLocks noChangeAspect="1"/>
          </p:cNvPicPr>
          <p:nvPr/>
        </p:nvPicPr>
        <p:blipFill>
          <a:blip r:embed="rId3"/>
          <a:stretch>
            <a:fillRect/>
          </a:stretch>
        </p:blipFill>
        <p:spPr>
          <a:xfrm>
            <a:off x="5910226" y="3313900"/>
            <a:ext cx="2030049" cy="2289818"/>
          </a:xfrm>
          <a:prstGeom prst="rect">
            <a:avLst/>
          </a:prstGeom>
          <a:ln w="12700">
            <a:miter lim="400000"/>
          </a:ln>
        </p:spPr>
      </p:pic>
      <p:sp>
        <p:nvSpPr>
          <p:cNvPr id="768" name="Title"/>
          <p:cNvSpPr txBox="1">
            <a:spLocks noGrp="1"/>
          </p:cNvSpPr>
          <p:nvPr>
            <p:ph type="title"/>
          </p:nvPr>
        </p:nvSpPr>
        <p:spPr>
          <a:xfrm>
            <a:off x="457200" y="274638"/>
            <a:ext cx="8229600" cy="1143001"/>
          </a:xfrm>
          <a:prstGeom prst="rect">
            <a:avLst/>
          </a:prstGeom>
        </p:spPr>
        <p:txBody>
          <a:bodyPr/>
          <a:lstStyle/>
          <a:p>
            <a:r>
              <a:t> </a:t>
            </a:r>
          </a:p>
        </p:txBody>
      </p:sp>
      <p:sp>
        <p:nvSpPr>
          <p:cNvPr id="769" name="What color is pollen?"/>
          <p:cNvSpPr txBox="1">
            <a:spLocks noGrp="1"/>
          </p:cNvSpPr>
          <p:nvPr>
            <p:ph type="body" sz="quarter" idx="1"/>
          </p:nvPr>
        </p:nvSpPr>
        <p:spPr>
          <a:xfrm>
            <a:off x="1089705" y="526257"/>
            <a:ext cx="6562401" cy="822363"/>
          </a:xfrm>
          <a:prstGeom prst="rect">
            <a:avLst/>
          </a:prstGeom>
        </p:spPr>
        <p:txBody>
          <a:bodyPr/>
          <a:lstStyle>
            <a:lvl1pPr>
              <a:defRPr sz="4600" b="1">
                <a:solidFill>
                  <a:schemeClr val="accent1">
                    <a:satOff val="-4409"/>
                    <a:lumOff val="-10509"/>
                  </a:schemeClr>
                </a:solidFill>
              </a:defRPr>
            </a:lvl1pPr>
          </a:lstStyle>
          <a:p>
            <a:r>
              <a:t>What color is pollen?</a:t>
            </a:r>
          </a:p>
        </p:txBody>
      </p:sp>
      <p:pic>
        <p:nvPicPr>
          <p:cNvPr id="772" name="Image" descr="Image"/>
          <p:cNvPicPr>
            <a:picLocks noChangeAspect="1"/>
          </p:cNvPicPr>
          <p:nvPr/>
        </p:nvPicPr>
        <p:blipFill>
          <a:blip r:embed="rId4"/>
          <a:stretch>
            <a:fillRect/>
          </a:stretch>
        </p:blipFill>
        <p:spPr>
          <a:xfrm>
            <a:off x="2078050" y="2019964"/>
            <a:ext cx="1973462" cy="2035970"/>
          </a:xfrm>
          <a:prstGeom prst="rect">
            <a:avLst/>
          </a:prstGeom>
          <a:ln w="12700">
            <a:miter lim="400000"/>
          </a:ln>
        </p:spPr>
      </p:pic>
      <p:sp>
        <p:nvSpPr>
          <p:cNvPr id="2" name="Slide Number Placeholder 1">
            <a:extLst>
              <a:ext uri="{FF2B5EF4-FFF2-40B4-BE49-F238E27FC236}">
                <a16:creationId xmlns:a16="http://schemas.microsoft.com/office/drawing/2014/main" id="{E07EC824-0623-C344-9542-4A6EA2D9AC39}"/>
              </a:ext>
            </a:extLst>
          </p:cNvPr>
          <p:cNvSpPr>
            <a:spLocks noGrp="1"/>
          </p:cNvSpPr>
          <p:nvPr>
            <p:ph type="sldNum" sz="quarter" idx="2"/>
          </p:nvPr>
        </p:nvSpPr>
        <p:spPr/>
        <p:txBody>
          <a:bodyPr/>
          <a:lstStyle/>
          <a:p>
            <a:fld id="{86CB4B4D-7CA3-9044-876B-883B54F8677D}" type="slidenum">
              <a:rPr lang="en-US" smtClean="0"/>
              <a:t>18</a:t>
            </a:fld>
            <a:endParaRPr lang="en-US"/>
          </a:p>
        </p:txBody>
      </p:sp>
      <p:pic>
        <p:nvPicPr>
          <p:cNvPr id="773" name="Unknown.jpeg" descr="Unknown.jpeg"/>
          <p:cNvPicPr>
            <a:picLocks noChangeAspect="1"/>
          </p:cNvPicPr>
          <p:nvPr/>
        </p:nvPicPr>
        <p:blipFill>
          <a:blip r:embed="rId5"/>
          <a:stretch>
            <a:fillRect/>
          </a:stretch>
        </p:blipFill>
        <p:spPr>
          <a:xfrm>
            <a:off x="3077848" y="3723063"/>
            <a:ext cx="2232422" cy="1803798"/>
          </a:xfrm>
          <a:prstGeom prst="rect">
            <a:avLst/>
          </a:prstGeom>
          <a:ln w="12700">
            <a:miter lim="400000"/>
          </a:ln>
        </p:spPr>
      </p:pic>
      <p:pic>
        <p:nvPicPr>
          <p:cNvPr id="6" name="Picture 5">
            <a:extLst>
              <a:ext uri="{FF2B5EF4-FFF2-40B4-BE49-F238E27FC236}">
                <a16:creationId xmlns:a16="http://schemas.microsoft.com/office/drawing/2014/main" id="{DADF20CB-03B9-0740-B581-5E074185A5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6121" y="1828269"/>
            <a:ext cx="2207652" cy="1766888"/>
          </a:xfrm>
          <a:prstGeom prst="rect">
            <a:avLst/>
          </a:prstGeom>
        </p:spPr>
      </p:pic>
    </p:spTree>
    <p:extLst>
      <p:ext uri="{BB962C8B-B14F-4D97-AF65-F5344CB8AC3E}">
        <p14:creationId xmlns:p14="http://schemas.microsoft.com/office/powerpoint/2010/main" val="258617255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Pollen collection"/>
          <p:cNvSpPr txBox="1">
            <a:spLocks noGrp="1"/>
          </p:cNvSpPr>
          <p:nvPr>
            <p:ph type="title"/>
          </p:nvPr>
        </p:nvSpPr>
        <p:spPr>
          <a:xfrm>
            <a:off x="457200" y="274638"/>
            <a:ext cx="8229600" cy="1143001"/>
          </a:xfrm>
          <a:prstGeom prst="rect">
            <a:avLst/>
          </a:prstGeom>
        </p:spPr>
        <p:txBody>
          <a:bodyPr/>
          <a:lstStyle/>
          <a:p>
            <a:r>
              <a:t>Pollen collection</a:t>
            </a:r>
          </a:p>
        </p:txBody>
      </p:sp>
      <p:pic>
        <p:nvPicPr>
          <p:cNvPr id="779" name="Pawalek.06.Leafcut-Bee-660x391.jpg" descr="Pawalek.06.Leafcut-Bee-660x391.jpg"/>
          <p:cNvPicPr>
            <a:picLocks noChangeAspect="1"/>
          </p:cNvPicPr>
          <p:nvPr/>
        </p:nvPicPr>
        <p:blipFill>
          <a:blip r:embed="rId3"/>
          <a:stretch>
            <a:fillRect/>
          </a:stretch>
        </p:blipFill>
        <p:spPr>
          <a:xfrm>
            <a:off x="892968" y="2251785"/>
            <a:ext cx="3506724" cy="2077468"/>
          </a:xfrm>
          <a:prstGeom prst="rect">
            <a:avLst/>
          </a:prstGeom>
          <a:ln w="12700">
            <a:miter lim="400000"/>
          </a:ln>
        </p:spPr>
      </p:pic>
      <p:pic>
        <p:nvPicPr>
          <p:cNvPr id="780" name="Unknown-1.jpeg" descr="Unknown-1.jpeg"/>
          <p:cNvPicPr>
            <a:picLocks noChangeAspect="1"/>
          </p:cNvPicPr>
          <p:nvPr/>
        </p:nvPicPr>
        <p:blipFill>
          <a:blip r:embed="rId4"/>
          <a:stretch>
            <a:fillRect/>
          </a:stretch>
        </p:blipFill>
        <p:spPr>
          <a:xfrm>
            <a:off x="5177963" y="2345569"/>
            <a:ext cx="3073069" cy="2037579"/>
          </a:xfrm>
          <a:prstGeom prst="rect">
            <a:avLst/>
          </a:prstGeom>
          <a:ln w="12700">
            <a:miter lim="400000"/>
          </a:ln>
        </p:spPr>
      </p:pic>
      <p:pic>
        <p:nvPicPr>
          <p:cNvPr id="781" name="images.jpeg" descr="images.jpeg"/>
          <p:cNvPicPr>
            <a:picLocks noChangeAspect="1"/>
          </p:cNvPicPr>
          <p:nvPr/>
        </p:nvPicPr>
        <p:blipFill>
          <a:blip r:embed="rId5"/>
          <a:stretch>
            <a:fillRect/>
          </a:stretch>
        </p:blipFill>
        <p:spPr>
          <a:xfrm>
            <a:off x="3680812" y="4253307"/>
            <a:ext cx="2187774" cy="1839517"/>
          </a:xfrm>
          <a:prstGeom prst="rect">
            <a:avLst/>
          </a:prstGeom>
          <a:ln w="12700">
            <a:miter lim="400000"/>
          </a:ln>
        </p:spPr>
      </p:pic>
      <p:sp>
        <p:nvSpPr>
          <p:cNvPr id="2" name="Slide Number Placeholder 1">
            <a:extLst>
              <a:ext uri="{FF2B5EF4-FFF2-40B4-BE49-F238E27FC236}">
                <a16:creationId xmlns:a16="http://schemas.microsoft.com/office/drawing/2014/main" id="{E1102C89-6472-9D46-A11A-ED1CAD04EDC3}"/>
              </a:ext>
            </a:extLst>
          </p:cNvPr>
          <p:cNvSpPr>
            <a:spLocks noGrp="1"/>
          </p:cNvSpPr>
          <p:nvPr>
            <p:ph type="sldNum" sz="quarter" idx="2"/>
          </p:nvPr>
        </p:nvSpPr>
        <p:spPr/>
        <p:txBody>
          <a:bodyPr/>
          <a:lstStyle/>
          <a:p>
            <a:fld id="{86CB4B4D-7CA3-9044-876B-883B54F8677D}" type="slidenum">
              <a:rPr lang="en-US" smtClean="0"/>
              <a:t>19</a:t>
            </a:fld>
            <a:endParaRPr lang="en-US"/>
          </a:p>
        </p:txBody>
      </p:sp>
    </p:spTree>
    <p:extLst>
      <p:ext uri="{BB962C8B-B14F-4D97-AF65-F5344CB8AC3E}">
        <p14:creationId xmlns:p14="http://schemas.microsoft.com/office/powerpoint/2010/main" val="35736259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Line" descr="Line"/>
          <p:cNvPicPr>
            <a:picLocks/>
          </p:cNvPicPr>
          <p:nvPr/>
        </p:nvPicPr>
        <p:blipFill>
          <a:blip r:embed="rId3">
            <a:alphaModFix amt="70300"/>
          </a:blip>
          <a:stretch>
            <a:fillRect/>
          </a:stretch>
        </p:blipFill>
        <p:spPr>
          <a:xfrm rot="16200000">
            <a:off x="557179" y="3772905"/>
            <a:ext cx="5539117" cy="127001"/>
          </a:xfrm>
          <a:prstGeom prst="rect">
            <a:avLst/>
          </a:prstGeom>
        </p:spPr>
      </p:pic>
      <p:pic>
        <p:nvPicPr>
          <p:cNvPr id="309" name="Line" descr="Line"/>
          <p:cNvPicPr>
            <a:picLocks/>
          </p:cNvPicPr>
          <p:nvPr/>
        </p:nvPicPr>
        <p:blipFill>
          <a:blip r:embed="rId4">
            <a:alphaModFix amt="70300"/>
          </a:blip>
          <a:stretch>
            <a:fillRect/>
          </a:stretch>
        </p:blipFill>
        <p:spPr>
          <a:xfrm rot="16200000">
            <a:off x="287687" y="3772906"/>
            <a:ext cx="5509351" cy="127001"/>
          </a:xfrm>
          <a:prstGeom prst="rect">
            <a:avLst/>
          </a:prstGeom>
        </p:spPr>
      </p:pic>
      <p:sp>
        <p:nvSpPr>
          <p:cNvPr id="311" name="Honey Bees"/>
          <p:cNvSpPr txBox="1"/>
          <p:nvPr/>
        </p:nvSpPr>
        <p:spPr>
          <a:xfrm>
            <a:off x="108305" y="5812749"/>
            <a:ext cx="2713183" cy="785372"/>
          </a:xfrm>
          <a:prstGeom prst="rect">
            <a:avLst/>
          </a:prstGeom>
          <a:solidFill>
            <a:srgbClr val="EAD37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584200">
              <a:defRPr sz="4000" b="1"/>
            </a:lvl1pPr>
          </a:lstStyle>
          <a:p>
            <a:r>
              <a:rPr dirty="0"/>
              <a:t>Honey Bees</a:t>
            </a:r>
          </a:p>
        </p:txBody>
      </p:sp>
      <p:sp>
        <p:nvSpPr>
          <p:cNvPr id="312" name="The Other Guys"/>
          <p:cNvSpPr txBox="1"/>
          <p:nvPr/>
        </p:nvSpPr>
        <p:spPr>
          <a:xfrm>
            <a:off x="3952538" y="5256431"/>
            <a:ext cx="3341235" cy="1338394"/>
          </a:xfrm>
          <a:prstGeom prst="rect">
            <a:avLst/>
          </a:prstGeom>
          <a:solidFill>
            <a:srgbClr val="EAD37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584200">
              <a:defRPr sz="4000" b="1"/>
            </a:lvl1pPr>
          </a:lstStyle>
          <a:p>
            <a:r>
              <a:rPr dirty="0"/>
              <a:t>The Other Guys</a:t>
            </a:r>
          </a:p>
        </p:txBody>
      </p:sp>
      <p:grpSp>
        <p:nvGrpSpPr>
          <p:cNvPr id="323" name="Group"/>
          <p:cNvGrpSpPr/>
          <p:nvPr/>
        </p:nvGrpSpPr>
        <p:grpSpPr>
          <a:xfrm>
            <a:off x="661393" y="1436106"/>
            <a:ext cx="7918435" cy="4464984"/>
            <a:chOff x="0" y="-156917"/>
            <a:chExt cx="7918433" cy="4464982"/>
          </a:xfrm>
        </p:grpSpPr>
        <p:pic>
          <p:nvPicPr>
            <p:cNvPr id="318" name="33933.jpg" descr="33933.jpg"/>
            <p:cNvPicPr>
              <a:picLocks noChangeAspect="1"/>
            </p:cNvPicPr>
            <p:nvPr/>
          </p:nvPicPr>
          <p:blipFill>
            <a:blip r:embed="rId5"/>
            <a:stretch>
              <a:fillRect/>
            </a:stretch>
          </p:blipFill>
          <p:spPr>
            <a:xfrm>
              <a:off x="5855589" y="1343053"/>
              <a:ext cx="1531044" cy="1360927"/>
            </a:xfrm>
            <a:prstGeom prst="rect">
              <a:avLst/>
            </a:prstGeom>
            <a:ln w="101600" cap="flat">
              <a:solidFill>
                <a:srgbClr val="FFFFFF"/>
              </a:solidFill>
              <a:prstDash val="solid"/>
              <a:miter lim="400000"/>
            </a:ln>
            <a:effectLst>
              <a:outerShdw blurRad="38100" dist="50800" dir="5400000" rotWithShape="0">
                <a:srgbClr val="292929">
                  <a:alpha val="69750"/>
                </a:srgbClr>
              </a:outerShdw>
            </a:effectLst>
          </p:spPr>
        </p:pic>
        <p:pic>
          <p:nvPicPr>
            <p:cNvPr id="313" name="29975.jpg" descr="29975.jpg"/>
            <p:cNvPicPr>
              <a:picLocks noChangeAspect="1"/>
            </p:cNvPicPr>
            <p:nvPr/>
          </p:nvPicPr>
          <p:blipFill>
            <a:blip r:embed="rId6"/>
            <a:stretch>
              <a:fillRect/>
            </a:stretch>
          </p:blipFill>
          <p:spPr>
            <a:xfrm>
              <a:off x="5286840" y="-156917"/>
              <a:ext cx="1615615" cy="1431116"/>
            </a:xfrm>
            <a:prstGeom prst="rect">
              <a:avLst/>
            </a:prstGeom>
            <a:ln w="101600" cap="flat">
              <a:solidFill>
                <a:srgbClr val="FFFFFF"/>
              </a:solidFill>
              <a:prstDash val="solid"/>
              <a:miter lim="400000"/>
            </a:ln>
            <a:effectLst>
              <a:outerShdw blurRad="38100" dist="50800" dir="5400000" rotWithShape="0">
                <a:srgbClr val="292929">
                  <a:alpha val="69750"/>
                </a:srgbClr>
              </a:outerShdw>
            </a:effectLst>
          </p:spPr>
        </p:pic>
        <p:pic>
          <p:nvPicPr>
            <p:cNvPr id="314" name="12388_original.jpg" descr="12388_original.jpg"/>
            <p:cNvPicPr>
              <a:picLocks noChangeAspect="1"/>
            </p:cNvPicPr>
            <p:nvPr/>
          </p:nvPicPr>
          <p:blipFill>
            <a:blip r:embed="rId7"/>
            <a:stretch>
              <a:fillRect/>
            </a:stretch>
          </p:blipFill>
          <p:spPr>
            <a:xfrm>
              <a:off x="161137" y="2780052"/>
              <a:ext cx="1631330" cy="1528013"/>
            </a:xfrm>
            <a:prstGeom prst="rect">
              <a:avLst/>
            </a:prstGeom>
            <a:ln w="101600" cap="flat">
              <a:solidFill>
                <a:srgbClr val="FFFFFF"/>
              </a:solidFill>
              <a:prstDash val="solid"/>
              <a:miter lim="400000"/>
            </a:ln>
            <a:effectLst>
              <a:outerShdw blurRad="38100" dist="50800" dir="5400000" rotWithShape="0">
                <a:srgbClr val="292929">
                  <a:alpha val="69750"/>
                </a:srgbClr>
              </a:outerShdw>
            </a:effectLst>
          </p:spPr>
        </p:pic>
        <p:pic>
          <p:nvPicPr>
            <p:cNvPr id="315" name="img6303p113.jpg" descr="img6303p113.jpg"/>
            <p:cNvPicPr>
              <a:picLocks noChangeAspect="1"/>
            </p:cNvPicPr>
            <p:nvPr/>
          </p:nvPicPr>
          <p:blipFill>
            <a:blip r:embed="rId8"/>
            <a:stretch>
              <a:fillRect/>
            </a:stretch>
          </p:blipFill>
          <p:spPr>
            <a:xfrm>
              <a:off x="3291144" y="1957035"/>
              <a:ext cx="2502877" cy="1706371"/>
            </a:xfrm>
            <a:prstGeom prst="rect">
              <a:avLst/>
            </a:prstGeom>
            <a:ln w="101600" cap="flat">
              <a:solidFill>
                <a:srgbClr val="FFFFFF"/>
              </a:solidFill>
              <a:prstDash val="solid"/>
              <a:miter lim="400000"/>
            </a:ln>
            <a:effectLst>
              <a:outerShdw blurRad="38100" dist="50800" dir="5400000" rotWithShape="0">
                <a:srgbClr val="292929">
                  <a:alpha val="69750"/>
                </a:srgbClr>
              </a:outerShdw>
            </a:effectLst>
          </p:spPr>
        </p:pic>
        <p:pic>
          <p:nvPicPr>
            <p:cNvPr id="316" name="images.jpeg" descr="images.jpeg"/>
            <p:cNvPicPr>
              <a:picLocks noChangeAspect="1"/>
            </p:cNvPicPr>
            <p:nvPr/>
          </p:nvPicPr>
          <p:blipFill>
            <a:blip r:embed="rId9"/>
            <a:stretch>
              <a:fillRect/>
            </a:stretch>
          </p:blipFill>
          <p:spPr>
            <a:xfrm>
              <a:off x="0" y="0"/>
              <a:ext cx="1420604" cy="1560009"/>
            </a:xfrm>
            <a:prstGeom prst="rect">
              <a:avLst/>
            </a:prstGeom>
            <a:ln w="101600" cap="flat">
              <a:solidFill>
                <a:srgbClr val="FFFFFF"/>
              </a:solidFill>
              <a:prstDash val="solid"/>
              <a:miter lim="400000"/>
            </a:ln>
            <a:effectLst>
              <a:outerShdw blurRad="38100" dist="50800" dir="5400000" rotWithShape="0">
                <a:srgbClr val="292929">
                  <a:alpha val="69750"/>
                </a:srgbClr>
              </a:outerShdw>
            </a:effectLst>
          </p:spPr>
        </p:pic>
        <p:pic>
          <p:nvPicPr>
            <p:cNvPr id="317" name="images-1.jpeg" descr="images-1.jpeg"/>
            <p:cNvPicPr>
              <a:picLocks noChangeAspect="1"/>
            </p:cNvPicPr>
            <p:nvPr/>
          </p:nvPicPr>
          <p:blipFill>
            <a:blip r:embed="rId10"/>
            <a:stretch>
              <a:fillRect/>
            </a:stretch>
          </p:blipFill>
          <p:spPr>
            <a:xfrm>
              <a:off x="494275" y="1343053"/>
              <a:ext cx="1631330" cy="1221923"/>
            </a:xfrm>
            <a:prstGeom prst="rect">
              <a:avLst/>
            </a:prstGeom>
            <a:ln w="101600" cap="flat">
              <a:solidFill>
                <a:srgbClr val="FFFFFF"/>
              </a:solidFill>
              <a:prstDash val="solid"/>
              <a:miter lim="400000"/>
            </a:ln>
            <a:effectLst>
              <a:outerShdw blurRad="38100" dist="50800" dir="5400000" rotWithShape="0">
                <a:srgbClr val="292929">
                  <a:alpha val="69750"/>
                </a:srgbClr>
              </a:outerShdw>
            </a:effectLst>
          </p:spPr>
        </p:pic>
        <p:pic>
          <p:nvPicPr>
            <p:cNvPr id="319" name="16053.jpg" descr="16053.jpg"/>
            <p:cNvPicPr>
              <a:picLocks noChangeAspect="1"/>
            </p:cNvPicPr>
            <p:nvPr/>
          </p:nvPicPr>
          <p:blipFill>
            <a:blip r:embed="rId11"/>
            <a:srcRect/>
            <a:stretch>
              <a:fillRect/>
            </a:stretch>
          </p:blipFill>
          <p:spPr>
            <a:xfrm>
              <a:off x="6387389" y="2837030"/>
              <a:ext cx="1531044" cy="1281366"/>
            </a:xfrm>
            <a:prstGeom prst="rect">
              <a:avLst/>
            </a:prstGeom>
            <a:ln w="101600" cap="flat">
              <a:solidFill>
                <a:srgbClr val="FFFFFF"/>
              </a:solidFill>
              <a:prstDash val="solid"/>
              <a:miter lim="400000"/>
            </a:ln>
            <a:effectLst>
              <a:outerShdw blurRad="38100" dist="50800" dir="5400000" rotWithShape="0">
                <a:srgbClr val="292929">
                  <a:alpha val="69750"/>
                </a:srgbClr>
              </a:outerShdw>
            </a:effectLst>
          </p:spPr>
        </p:pic>
        <p:pic>
          <p:nvPicPr>
            <p:cNvPr id="322" name="bee_honeybumble.jpg" descr="bee_honeybumble.jpg"/>
            <p:cNvPicPr>
              <a:picLocks noChangeAspect="1"/>
            </p:cNvPicPr>
            <p:nvPr/>
          </p:nvPicPr>
          <p:blipFill>
            <a:blip r:embed="rId12"/>
            <a:stretch>
              <a:fillRect/>
            </a:stretch>
          </p:blipFill>
          <p:spPr>
            <a:xfrm>
              <a:off x="2894719" y="200018"/>
              <a:ext cx="1965920" cy="1861071"/>
            </a:xfrm>
            <a:prstGeom prst="rect">
              <a:avLst/>
            </a:prstGeom>
            <a:ln w="101600" cap="flat">
              <a:solidFill>
                <a:srgbClr val="FFFFFF"/>
              </a:solidFill>
              <a:prstDash val="solid"/>
              <a:miter lim="400000"/>
            </a:ln>
            <a:effectLst>
              <a:outerShdw blurRad="38100" dist="50800" dir="5400000" rotWithShape="0">
                <a:srgbClr val="292929">
                  <a:alpha val="69750"/>
                </a:srgbClr>
              </a:outerShdw>
            </a:effectLst>
          </p:spPr>
        </p:pic>
      </p:grpSp>
      <p:sp>
        <p:nvSpPr>
          <p:cNvPr id="19" name="Who Are the Pollinators?">
            <a:extLst>
              <a:ext uri="{FF2B5EF4-FFF2-40B4-BE49-F238E27FC236}">
                <a16:creationId xmlns:a16="http://schemas.microsoft.com/office/drawing/2014/main" id="{F8178378-936B-CC40-AF86-FA7EB10B7B10}"/>
              </a:ext>
            </a:extLst>
          </p:cNvPr>
          <p:cNvSpPr txBox="1"/>
          <p:nvPr/>
        </p:nvSpPr>
        <p:spPr>
          <a:xfrm>
            <a:off x="136491" y="270633"/>
            <a:ext cx="8871017" cy="810797"/>
          </a:xfrm>
          <a:prstGeom prst="rect">
            <a:avLst/>
          </a:prstGeom>
          <a:gradFill>
            <a:gsLst>
              <a:gs pos="0">
                <a:schemeClr val="accent3">
                  <a:lumOff val="12401"/>
                </a:schemeClr>
              </a:gs>
              <a:gs pos="100000">
                <a:schemeClr val="accent3">
                  <a:lumOff val="24803"/>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defRPr sz="5000">
                <a:solidFill>
                  <a:srgbClr val="006288"/>
                </a:solidFill>
              </a:defRPr>
            </a:lvl1pPr>
          </a:lstStyle>
          <a:p>
            <a:r>
              <a:rPr lang="en-US" sz="4800" dirty="0"/>
              <a:t>Honeybees and All the Other Guys!</a:t>
            </a:r>
            <a:endParaRPr sz="4800" dirty="0"/>
          </a:p>
        </p:txBody>
      </p:sp>
      <p:sp>
        <p:nvSpPr>
          <p:cNvPr id="2" name="Slide Number Placeholder 1">
            <a:extLst>
              <a:ext uri="{FF2B5EF4-FFF2-40B4-BE49-F238E27FC236}">
                <a16:creationId xmlns:a16="http://schemas.microsoft.com/office/drawing/2014/main" id="{ADFCAD5A-FA2B-174B-92DD-8A641E1758B1}"/>
              </a:ext>
            </a:extLst>
          </p:cNvPr>
          <p:cNvSpPr>
            <a:spLocks noGrp="1"/>
          </p:cNvSpPr>
          <p:nvPr>
            <p:ph type="sldNum" sz="quarter" idx="2"/>
          </p:nvPr>
        </p:nvSpPr>
        <p:spPr/>
        <p:txBody>
          <a:bodyPr/>
          <a:lstStyle/>
          <a:p>
            <a:fld id="{86CB4B4D-7CA3-9044-876B-883B54F8677D}" type="slidenum">
              <a:rPr lang="en-US" smtClean="0"/>
              <a:t>2</a:t>
            </a:fld>
            <a:endParaRPr lang="en-US"/>
          </a:p>
        </p:txBody>
      </p:sp>
    </p:spTree>
    <p:extLst>
      <p:ext uri="{BB962C8B-B14F-4D97-AF65-F5344CB8AC3E}">
        <p14:creationId xmlns:p14="http://schemas.microsoft.com/office/powerpoint/2010/main" val="137569380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412A-DB8B-9247-BD7D-32E3F8BA0C93}"/>
              </a:ext>
            </a:extLst>
          </p:cNvPr>
          <p:cNvSpPr>
            <a:spLocks noGrp="1"/>
          </p:cNvSpPr>
          <p:nvPr>
            <p:ph type="title"/>
          </p:nvPr>
        </p:nvSpPr>
        <p:spPr/>
        <p:txBody>
          <a:bodyPr/>
          <a:lstStyle/>
          <a:p>
            <a:r>
              <a:rPr lang="en-US" dirty="0"/>
              <a:t>Colony Collapse Disorder</a:t>
            </a:r>
          </a:p>
        </p:txBody>
      </p:sp>
      <p:sp>
        <p:nvSpPr>
          <p:cNvPr id="4" name="Slide Number Placeholder 3">
            <a:extLst>
              <a:ext uri="{FF2B5EF4-FFF2-40B4-BE49-F238E27FC236}">
                <a16:creationId xmlns:a16="http://schemas.microsoft.com/office/drawing/2014/main" id="{BE159A38-D9C2-7F42-BEEF-00D34EBAB4D2}"/>
              </a:ext>
            </a:extLst>
          </p:cNvPr>
          <p:cNvSpPr>
            <a:spLocks noGrp="1"/>
          </p:cNvSpPr>
          <p:nvPr>
            <p:ph type="sldNum" sz="quarter" idx="2"/>
          </p:nvPr>
        </p:nvSpPr>
        <p:spPr/>
        <p:txBody>
          <a:bodyPr/>
          <a:lstStyle/>
          <a:p>
            <a:fld id="{86CB4B4D-7CA3-9044-876B-883B54F8677D}" type="slidenum">
              <a:rPr lang="en-US" smtClean="0"/>
              <a:t>20</a:t>
            </a:fld>
            <a:endParaRPr lang="en-US"/>
          </a:p>
        </p:txBody>
      </p:sp>
      <p:pic>
        <p:nvPicPr>
          <p:cNvPr id="8" name="Picture 7">
            <a:extLst>
              <a:ext uri="{FF2B5EF4-FFF2-40B4-BE49-F238E27FC236}">
                <a16:creationId xmlns:a16="http://schemas.microsoft.com/office/drawing/2014/main" id="{E5E51077-CC0A-6E45-8D79-0AB9F5C26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4" y="1784865"/>
            <a:ext cx="2116712" cy="1632892"/>
          </a:xfrm>
          <a:prstGeom prst="rect">
            <a:avLst/>
          </a:prstGeom>
        </p:spPr>
      </p:pic>
      <p:sp>
        <p:nvSpPr>
          <p:cNvPr id="14" name="Text Placeholder 1">
            <a:extLst>
              <a:ext uri="{FF2B5EF4-FFF2-40B4-BE49-F238E27FC236}">
                <a16:creationId xmlns:a16="http://schemas.microsoft.com/office/drawing/2014/main" id="{C6B9E968-3EEB-BF4F-A956-BE19D468E335}"/>
              </a:ext>
            </a:extLst>
          </p:cNvPr>
          <p:cNvSpPr>
            <a:spLocks noGrp="1"/>
          </p:cNvSpPr>
          <p:nvPr>
            <p:ph type="body" sz="half" idx="1"/>
          </p:nvPr>
        </p:nvSpPr>
        <p:spPr>
          <a:xfrm>
            <a:off x="457200" y="1588957"/>
            <a:ext cx="4724400" cy="4248282"/>
          </a:xfrm>
        </p:spPr>
        <p:txBody>
          <a:bodyPr>
            <a:normAutofit fontScale="92500" lnSpcReduction="20000"/>
          </a:bodyPr>
          <a:lstStyle/>
          <a:p>
            <a:pPr algn="l"/>
            <a:r>
              <a:rPr lang="en-US" b="1" u="sng" dirty="0">
                <a:solidFill>
                  <a:schemeClr val="accent1">
                    <a:lumMod val="75000"/>
                  </a:schemeClr>
                </a:solidFill>
              </a:rPr>
              <a:t>Honey Bee Stressors</a:t>
            </a:r>
          </a:p>
          <a:p>
            <a:pPr marL="514350" indent="-514350" algn="l">
              <a:buFont typeface="Wingdings" pitchFamily="2" charset="2"/>
              <a:buChar char="ü"/>
            </a:pPr>
            <a:r>
              <a:rPr lang="en-US" dirty="0">
                <a:solidFill>
                  <a:schemeClr val="accent1">
                    <a:lumMod val="75000"/>
                  </a:schemeClr>
                </a:solidFill>
              </a:rPr>
              <a:t>Parasites (varroa mite)</a:t>
            </a:r>
          </a:p>
          <a:p>
            <a:pPr marL="514350" indent="-514350" algn="l">
              <a:buFont typeface="Wingdings" pitchFamily="2" charset="2"/>
              <a:buChar char="ü"/>
            </a:pPr>
            <a:r>
              <a:rPr lang="en-US" dirty="0">
                <a:solidFill>
                  <a:schemeClr val="accent1">
                    <a:lumMod val="75000"/>
                  </a:schemeClr>
                </a:solidFill>
              </a:rPr>
              <a:t>Viruses</a:t>
            </a:r>
          </a:p>
          <a:p>
            <a:pPr marL="514350" indent="-514350" algn="l">
              <a:buFont typeface="Wingdings" pitchFamily="2" charset="2"/>
              <a:buChar char="ü"/>
            </a:pPr>
            <a:r>
              <a:rPr lang="en-US" dirty="0">
                <a:solidFill>
                  <a:schemeClr val="accent1">
                    <a:lumMod val="75000"/>
                  </a:schemeClr>
                </a:solidFill>
              </a:rPr>
              <a:t>Bacterial Diseases</a:t>
            </a:r>
          </a:p>
          <a:p>
            <a:pPr marL="514350" indent="-514350" algn="l">
              <a:buFont typeface="Wingdings" pitchFamily="2" charset="2"/>
              <a:buChar char="ü"/>
            </a:pPr>
            <a:r>
              <a:rPr lang="en-US" dirty="0">
                <a:solidFill>
                  <a:schemeClr val="accent1">
                    <a:lumMod val="75000"/>
                  </a:schemeClr>
                </a:solidFill>
              </a:rPr>
              <a:t>Pesticides</a:t>
            </a:r>
          </a:p>
          <a:p>
            <a:pPr marL="514350" indent="-514350" algn="l">
              <a:buFont typeface="Wingdings" pitchFamily="2" charset="2"/>
              <a:buChar char="ü"/>
            </a:pPr>
            <a:r>
              <a:rPr lang="en-US" dirty="0">
                <a:solidFill>
                  <a:schemeClr val="accent1">
                    <a:lumMod val="75000"/>
                  </a:schemeClr>
                </a:solidFill>
              </a:rPr>
              <a:t>Nutrition</a:t>
            </a:r>
          </a:p>
          <a:p>
            <a:pPr marL="514350" indent="-514350" algn="l">
              <a:buFont typeface="Wingdings" pitchFamily="2" charset="2"/>
              <a:buChar char="ü"/>
            </a:pPr>
            <a:r>
              <a:rPr lang="en-US" dirty="0">
                <a:solidFill>
                  <a:schemeClr val="accent1">
                    <a:lumMod val="75000"/>
                  </a:schemeClr>
                </a:solidFill>
              </a:rPr>
              <a:t>Genetics</a:t>
            </a:r>
          </a:p>
          <a:p>
            <a:pPr marL="514350" indent="-514350" algn="l">
              <a:buFont typeface="Wingdings" pitchFamily="2" charset="2"/>
              <a:buChar char="ü"/>
            </a:pPr>
            <a:r>
              <a:rPr lang="en-US" dirty="0">
                <a:solidFill>
                  <a:schemeClr val="accent1">
                    <a:lumMod val="75000"/>
                  </a:schemeClr>
                </a:solidFill>
              </a:rPr>
              <a:t>Queen Quality</a:t>
            </a:r>
          </a:p>
          <a:p>
            <a:pPr marL="514350" indent="-514350" algn="l">
              <a:buFont typeface="Wingdings" pitchFamily="2" charset="2"/>
              <a:buChar char="ü"/>
            </a:pPr>
            <a:r>
              <a:rPr lang="en-US" dirty="0">
                <a:solidFill>
                  <a:schemeClr val="accent1">
                    <a:lumMod val="75000"/>
                  </a:schemeClr>
                </a:solidFill>
              </a:rPr>
              <a:t>Management</a:t>
            </a:r>
          </a:p>
        </p:txBody>
      </p:sp>
      <p:sp>
        <p:nvSpPr>
          <p:cNvPr id="15" name="TextBox 14">
            <a:extLst>
              <a:ext uri="{FF2B5EF4-FFF2-40B4-BE49-F238E27FC236}">
                <a16:creationId xmlns:a16="http://schemas.microsoft.com/office/drawing/2014/main" id="{37FAEFA0-7CB7-184A-B888-0B6F29EF61E5}"/>
              </a:ext>
            </a:extLst>
          </p:cNvPr>
          <p:cNvSpPr txBox="1"/>
          <p:nvPr/>
        </p:nvSpPr>
        <p:spPr>
          <a:xfrm>
            <a:off x="1940992" y="5892583"/>
            <a:ext cx="526201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u="sng" dirty="0">
                <a:hlinkClick r:id="rId4"/>
              </a:rPr>
              <a:t>https://www.pollinator.org/learning-center/bee-issues</a:t>
            </a: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657258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EB28EA5-EF4D-DA44-89E9-24AE023C3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30725"/>
            <a:ext cx="3980476" cy="4561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185196-2A50-2F47-BB99-834DB0D73D29}"/>
              </a:ext>
            </a:extLst>
          </p:cNvPr>
          <p:cNvSpPr>
            <a:spLocks noGrp="1"/>
          </p:cNvSpPr>
          <p:nvPr>
            <p:ph type="title" idx="4294967295"/>
          </p:nvPr>
        </p:nvSpPr>
        <p:spPr>
          <a:xfrm>
            <a:off x="0" y="0"/>
            <a:ext cx="8229600" cy="1143000"/>
          </a:xfrm>
        </p:spPr>
        <p:txBody>
          <a:bodyPr>
            <a:normAutofit fontScale="90000"/>
          </a:bodyPr>
          <a:lstStyle/>
          <a:p>
            <a:r>
              <a:rPr lang="en-US" dirty="0"/>
              <a:t>Distribution of Africanized Honey Bees</a:t>
            </a:r>
          </a:p>
        </p:txBody>
      </p:sp>
      <p:sp>
        <p:nvSpPr>
          <p:cNvPr id="4100" name="Text Box 4">
            <a:extLst>
              <a:ext uri="{FF2B5EF4-FFF2-40B4-BE49-F238E27FC236}">
                <a16:creationId xmlns:a16="http://schemas.microsoft.com/office/drawing/2014/main" id="{E7893AFD-CDDF-A54D-9ADC-44EF10F1D5E9}"/>
              </a:ext>
            </a:extLst>
          </p:cNvPr>
          <p:cNvSpPr txBox="1">
            <a:spLocks noChangeArrowheads="1"/>
          </p:cNvSpPr>
          <p:nvPr/>
        </p:nvSpPr>
        <p:spPr bwMode="auto">
          <a:xfrm>
            <a:off x="457200" y="5833546"/>
            <a:ext cx="4689901" cy="74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059" dirty="0"/>
              <a:t>Lin W, </a:t>
            </a:r>
            <a:r>
              <a:rPr lang="en-US" altLang="en-US" sz="1059" dirty="0" err="1"/>
              <a:t>McBroome</a:t>
            </a:r>
            <a:r>
              <a:rPr lang="en-US" altLang="en-US" sz="1059" dirty="0"/>
              <a:t> J, Rehman M, Johnson BR (2018) </a:t>
            </a:r>
          </a:p>
          <a:p>
            <a:pPr eaLnBrk="1" hangingPunct="1"/>
            <a:r>
              <a:rPr lang="en-US" altLang="en-US" sz="1059" dirty="0"/>
              <a:t>Africanized bees extend their distribution in California. </a:t>
            </a:r>
          </a:p>
          <a:p>
            <a:pPr eaLnBrk="1" hangingPunct="1"/>
            <a:r>
              <a:rPr lang="en-US" altLang="en-US" sz="1059" dirty="0"/>
              <a:t>PLOS ONE 13(1): e0190604. https://</a:t>
            </a:r>
            <a:r>
              <a:rPr lang="en-US" altLang="en-US" sz="1059" dirty="0" err="1"/>
              <a:t>doi.org</a:t>
            </a:r>
            <a:r>
              <a:rPr lang="en-US" altLang="en-US" sz="1059" dirty="0"/>
              <a:t>/10.1371/journal.pone.0190604</a:t>
            </a:r>
          </a:p>
          <a:p>
            <a:pPr eaLnBrk="1" hangingPunct="1"/>
            <a:r>
              <a:rPr lang="en-US" altLang="en-US" sz="1059" dirty="0">
                <a:hlinkClick r:id="rId4"/>
              </a:rPr>
              <a:t>https://journals.plos.org/plosone/article?id=10.1371/journal.pone.0190604</a:t>
            </a:r>
            <a:endParaRPr lang="en-US" altLang="en-US" sz="1059" dirty="0"/>
          </a:p>
        </p:txBody>
      </p:sp>
      <p:pic>
        <p:nvPicPr>
          <p:cNvPr id="4101" name="Picture 5">
            <a:extLst>
              <a:ext uri="{FF2B5EF4-FFF2-40B4-BE49-F238E27FC236}">
                <a16:creationId xmlns:a16="http://schemas.microsoft.com/office/drawing/2014/main" id="{42112FA8-56BD-EB4A-A561-D9DFDB07F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088" y="6353735"/>
            <a:ext cx="2689412" cy="4482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0F03AE-9290-DC4B-BF2A-53307D4B8B09}"/>
              </a:ext>
            </a:extLst>
          </p:cNvPr>
          <p:cNvSpPr txBox="1"/>
          <p:nvPr/>
        </p:nvSpPr>
        <p:spPr>
          <a:xfrm flipH="1">
            <a:off x="4572000" y="1226158"/>
            <a:ext cx="4381500" cy="42165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b="1" dirty="0">
                <a:solidFill>
                  <a:schemeClr val="accent1">
                    <a:lumMod val="75000"/>
                  </a:schemeClr>
                </a:solidFill>
              </a:rPr>
              <a:t>Africanized bees are hybrids of African honey bees and European/Western honey bees. </a:t>
            </a:r>
          </a:p>
          <a:p>
            <a:endParaRPr lang="en-US" sz="1400" b="1" dirty="0">
              <a:solidFill>
                <a:schemeClr val="accent1">
                  <a:lumMod val="75000"/>
                </a:schemeClr>
              </a:solidFill>
            </a:endParaRPr>
          </a:p>
          <a:p>
            <a:r>
              <a:rPr lang="en-US" sz="2400" b="1" dirty="0">
                <a:solidFill>
                  <a:schemeClr val="accent1">
                    <a:lumMod val="75000"/>
                  </a:schemeClr>
                </a:solidFill>
              </a:rPr>
              <a:t>Africanized bees expanded into</a:t>
            </a:r>
          </a:p>
          <a:p>
            <a:r>
              <a:rPr lang="en-US" sz="2400" b="1" dirty="0">
                <a:solidFill>
                  <a:schemeClr val="accent1">
                    <a:lumMod val="75000"/>
                  </a:schemeClr>
                </a:solidFill>
              </a:rPr>
              <a:t>southern California in 1994.</a:t>
            </a:r>
          </a:p>
          <a:p>
            <a:endParaRPr kumimoji="0" lang="en-US" sz="1400" b="1" i="0" u="none" strike="noStrike" cap="none" spc="0" normalizeH="0" baseline="0" dirty="0">
              <a:ln>
                <a:noFill/>
              </a:ln>
              <a:solidFill>
                <a:schemeClr val="accent1">
                  <a:lumMod val="75000"/>
                </a:schemeClr>
              </a:solidFill>
              <a:effectLst/>
              <a:uFillTx/>
              <a:latin typeface="+mj-lt"/>
              <a:ea typeface="+mj-ea"/>
              <a:cs typeface="+mj-cs"/>
              <a:sym typeface="Calibri"/>
            </a:endParaRPr>
          </a:p>
          <a:p>
            <a:r>
              <a:rPr lang="en-US" sz="2400" b="1" dirty="0">
                <a:solidFill>
                  <a:schemeClr val="accent1">
                    <a:lumMod val="75000"/>
                  </a:schemeClr>
                </a:solidFill>
              </a:rPr>
              <a:t>Map shows 2018 extent of Africanized bees.</a:t>
            </a:r>
          </a:p>
          <a:p>
            <a:endParaRPr lang="en-US" sz="1400" b="1" dirty="0">
              <a:solidFill>
                <a:schemeClr val="accent1">
                  <a:lumMod val="75000"/>
                </a:schemeClr>
              </a:solidFill>
            </a:endParaRPr>
          </a:p>
          <a:p>
            <a:r>
              <a:rPr kumimoji="0" lang="en-US" sz="2400" b="1" i="0" u="none" strike="noStrike" cap="none" spc="0" normalizeH="0" baseline="0" dirty="0">
                <a:ln>
                  <a:noFill/>
                </a:ln>
                <a:solidFill>
                  <a:srgbClr val="FF0000"/>
                </a:solidFill>
                <a:effectLst/>
                <a:uFillTx/>
                <a:sym typeface="Calibri"/>
              </a:rPr>
              <a:t>RED</a:t>
            </a:r>
            <a:r>
              <a:rPr kumimoji="0" lang="en-US" sz="2400" b="1" i="0" u="none" strike="noStrike" cap="none" spc="0" normalizeH="0" baseline="0" dirty="0">
                <a:ln>
                  <a:noFill/>
                </a:ln>
                <a:solidFill>
                  <a:schemeClr val="accent1">
                    <a:lumMod val="75000"/>
                  </a:schemeClr>
                </a:solidFill>
                <a:effectLst/>
                <a:uFillTx/>
                <a:sym typeface="Calibri"/>
              </a:rPr>
              <a:t> = AHB present</a:t>
            </a:r>
          </a:p>
          <a:p>
            <a:r>
              <a:rPr lang="en-US" sz="2400" b="1" dirty="0">
                <a:solidFill>
                  <a:schemeClr val="accent2">
                    <a:lumMod val="75000"/>
                  </a:schemeClr>
                </a:solidFill>
              </a:rPr>
              <a:t>PINK </a:t>
            </a:r>
            <a:r>
              <a:rPr lang="en-US" sz="2400" b="1" dirty="0">
                <a:solidFill>
                  <a:schemeClr val="accent1">
                    <a:lumMod val="75000"/>
                  </a:schemeClr>
                </a:solidFill>
              </a:rPr>
              <a:t>= tested for, not determined</a:t>
            </a:r>
            <a:endParaRPr kumimoji="0" lang="en-US" sz="2400" b="1" i="0" u="none" strike="noStrike" cap="none" spc="0" normalizeH="0" baseline="0" dirty="0">
              <a:ln>
                <a:noFill/>
              </a:ln>
              <a:solidFill>
                <a:schemeClr val="accent1">
                  <a:lumMod val="75000"/>
                </a:schemeClr>
              </a:solidFill>
              <a:effectLst/>
              <a:uFillTx/>
              <a:sym typeface="Calibri"/>
            </a:endParaRPr>
          </a:p>
        </p:txBody>
      </p:sp>
    </p:spTree>
    <p:extLst>
      <p:ext uri="{BB962C8B-B14F-4D97-AF65-F5344CB8AC3E}">
        <p14:creationId xmlns:p14="http://schemas.microsoft.com/office/powerpoint/2010/main" val="32056032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Who Are the Pollinators?"/>
          <p:cNvSpPr txBox="1"/>
          <p:nvPr/>
        </p:nvSpPr>
        <p:spPr>
          <a:xfrm>
            <a:off x="1890534" y="484468"/>
            <a:ext cx="5228994" cy="841575"/>
          </a:xfrm>
          <a:prstGeom prst="rect">
            <a:avLst/>
          </a:prstGeom>
          <a:gradFill>
            <a:gsLst>
              <a:gs pos="0">
                <a:schemeClr val="accent3">
                  <a:lumOff val="12401"/>
                </a:schemeClr>
              </a:gs>
              <a:gs pos="100000">
                <a:schemeClr val="accent3">
                  <a:lumOff val="24803"/>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defRPr sz="5000">
                <a:solidFill>
                  <a:srgbClr val="006288"/>
                </a:solidFill>
              </a:defRPr>
            </a:lvl1pPr>
          </a:lstStyle>
          <a:p>
            <a:r>
              <a:rPr dirty="0"/>
              <a:t>Wh</a:t>
            </a:r>
            <a:r>
              <a:rPr lang="en-US" dirty="0"/>
              <a:t>at About Stings</a:t>
            </a:r>
            <a:r>
              <a:rPr dirty="0"/>
              <a:t>?</a:t>
            </a:r>
          </a:p>
        </p:txBody>
      </p:sp>
      <p:sp>
        <p:nvSpPr>
          <p:cNvPr id="6" name="Males don’t sting.">
            <a:extLst>
              <a:ext uri="{FF2B5EF4-FFF2-40B4-BE49-F238E27FC236}">
                <a16:creationId xmlns:a16="http://schemas.microsoft.com/office/drawing/2014/main" id="{4F3F2872-FDD9-7843-9F71-D2D439AA9E67}"/>
              </a:ext>
            </a:extLst>
          </p:cNvPr>
          <p:cNvSpPr txBox="1"/>
          <p:nvPr/>
        </p:nvSpPr>
        <p:spPr>
          <a:xfrm>
            <a:off x="5599727" y="4884807"/>
            <a:ext cx="2387831" cy="46166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a:latin typeface="Marker Felt"/>
                <a:ea typeface="Marker Felt"/>
                <a:cs typeface="Marker Felt"/>
                <a:sym typeface="Marker Felt"/>
              </a:defRPr>
            </a:lvl1pPr>
          </a:lstStyle>
          <a:p>
            <a:pPr>
              <a:defRPr sz="1600">
                <a:latin typeface="+mj-lt"/>
                <a:ea typeface="+mj-ea"/>
                <a:cs typeface="+mj-cs"/>
                <a:sym typeface="Calibri"/>
              </a:defRPr>
            </a:pPr>
            <a:r>
              <a:rPr sz="2400" b="1" dirty="0">
                <a:latin typeface="+mj-lt"/>
                <a:ea typeface="Marker Felt"/>
                <a:cs typeface="Marker Felt"/>
                <a:sym typeface="Marker Felt"/>
              </a:rPr>
              <a:t>Males don’t sting.</a:t>
            </a:r>
          </a:p>
        </p:txBody>
      </p:sp>
      <p:pic>
        <p:nvPicPr>
          <p:cNvPr id="7" name="27477.jpg" descr="27477.jpg">
            <a:extLst>
              <a:ext uri="{FF2B5EF4-FFF2-40B4-BE49-F238E27FC236}">
                <a16:creationId xmlns:a16="http://schemas.microsoft.com/office/drawing/2014/main" id="{E3F0443C-7D40-9F4A-A1C6-49439D79434C}"/>
              </a:ext>
            </a:extLst>
          </p:cNvPr>
          <p:cNvPicPr>
            <a:picLocks noChangeAspect="1"/>
          </p:cNvPicPr>
          <p:nvPr/>
        </p:nvPicPr>
        <p:blipFill>
          <a:blip r:embed="rId3"/>
          <a:stretch>
            <a:fillRect/>
          </a:stretch>
        </p:blipFill>
        <p:spPr>
          <a:xfrm>
            <a:off x="1258218" y="2469753"/>
            <a:ext cx="2622587" cy="1918373"/>
          </a:xfrm>
          <a:prstGeom prst="rect">
            <a:avLst/>
          </a:prstGeom>
          <a:ln w="12700">
            <a:miter lim="400000"/>
          </a:ln>
        </p:spPr>
      </p:pic>
      <p:grpSp>
        <p:nvGrpSpPr>
          <p:cNvPr id="8" name="Group">
            <a:extLst>
              <a:ext uri="{FF2B5EF4-FFF2-40B4-BE49-F238E27FC236}">
                <a16:creationId xmlns:a16="http://schemas.microsoft.com/office/drawing/2014/main" id="{DFFF9F68-3C4E-8741-BAD2-3DBFC1497885}"/>
              </a:ext>
            </a:extLst>
          </p:cNvPr>
          <p:cNvGrpSpPr/>
          <p:nvPr/>
        </p:nvGrpSpPr>
        <p:grpSpPr>
          <a:xfrm>
            <a:off x="5281891" y="2446143"/>
            <a:ext cx="2622586" cy="1965714"/>
            <a:chOff x="0" y="0"/>
            <a:chExt cx="2622585" cy="1965713"/>
          </a:xfrm>
        </p:grpSpPr>
        <p:pic>
          <p:nvPicPr>
            <p:cNvPr id="9" name="page32image1802944.jpg" descr="page32image1802944.jpg">
              <a:extLst>
                <a:ext uri="{FF2B5EF4-FFF2-40B4-BE49-F238E27FC236}">
                  <a16:creationId xmlns:a16="http://schemas.microsoft.com/office/drawing/2014/main" id="{06B3FAC7-06F3-A244-86A1-9E87570D626D}"/>
                </a:ext>
              </a:extLst>
            </p:cNvPr>
            <p:cNvPicPr>
              <a:picLocks noChangeAspect="1"/>
            </p:cNvPicPr>
            <p:nvPr/>
          </p:nvPicPr>
          <p:blipFill>
            <a:blip r:embed="rId4"/>
            <a:stretch>
              <a:fillRect/>
            </a:stretch>
          </p:blipFill>
          <p:spPr>
            <a:xfrm>
              <a:off x="0" y="0"/>
              <a:ext cx="2622586" cy="1965714"/>
            </a:xfrm>
            <a:prstGeom prst="rect">
              <a:avLst/>
            </a:prstGeom>
            <a:ln w="12700" cap="flat">
              <a:noFill/>
              <a:miter lim="400000"/>
            </a:ln>
            <a:effectLst/>
          </p:spPr>
        </p:pic>
        <p:sp>
          <p:nvSpPr>
            <p:cNvPr id="10" name="Kathy Keatley Garvey">
              <a:extLst>
                <a:ext uri="{FF2B5EF4-FFF2-40B4-BE49-F238E27FC236}">
                  <a16:creationId xmlns:a16="http://schemas.microsoft.com/office/drawing/2014/main" id="{6CDB6F9F-7D9B-9944-B189-E496640E1C68}"/>
                </a:ext>
              </a:extLst>
            </p:cNvPr>
            <p:cNvSpPr txBox="1"/>
            <p:nvPr/>
          </p:nvSpPr>
          <p:spPr>
            <a:xfrm>
              <a:off x="121897" y="1601358"/>
              <a:ext cx="1006589" cy="218441"/>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800"/>
              </a:lvl1pPr>
            </a:lstStyle>
            <a:p>
              <a:r>
                <a:t>Kathy Keatley Garvey  </a:t>
              </a:r>
            </a:p>
          </p:txBody>
        </p:sp>
      </p:grpSp>
      <p:sp>
        <p:nvSpPr>
          <p:cNvPr id="23" name="Ouch!">
            <a:extLst>
              <a:ext uri="{FF2B5EF4-FFF2-40B4-BE49-F238E27FC236}">
                <a16:creationId xmlns:a16="http://schemas.microsoft.com/office/drawing/2014/main" id="{B6708016-ABC1-4D4E-ACDE-5C25049C1477}"/>
              </a:ext>
            </a:extLst>
          </p:cNvPr>
          <p:cNvSpPr txBox="1"/>
          <p:nvPr/>
        </p:nvSpPr>
        <p:spPr>
          <a:xfrm>
            <a:off x="2139426" y="4884806"/>
            <a:ext cx="860170" cy="46166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600"/>
            </a:pPr>
            <a:r>
              <a:rPr sz="2400" b="1" dirty="0">
                <a:ea typeface="Marker Felt"/>
                <a:cs typeface="Marker Felt"/>
                <a:sym typeface="Marker Felt"/>
              </a:rPr>
              <a:t>Ouc</a:t>
            </a:r>
            <a:r>
              <a:rPr lang="en-US" sz="2400" b="1" dirty="0">
                <a:ea typeface="Marker Felt"/>
                <a:cs typeface="Marker Felt"/>
                <a:sym typeface="Marker Felt"/>
              </a:rPr>
              <a:t>h!</a:t>
            </a:r>
            <a:endParaRPr b="1" dirty="0"/>
          </a:p>
        </p:txBody>
      </p:sp>
      <p:sp>
        <p:nvSpPr>
          <p:cNvPr id="2" name="Slide Number Placeholder 1">
            <a:extLst>
              <a:ext uri="{FF2B5EF4-FFF2-40B4-BE49-F238E27FC236}">
                <a16:creationId xmlns:a16="http://schemas.microsoft.com/office/drawing/2014/main" id="{0A8351EA-62DA-764F-823F-EDECF3B27A4C}"/>
              </a:ext>
            </a:extLst>
          </p:cNvPr>
          <p:cNvSpPr>
            <a:spLocks noGrp="1"/>
          </p:cNvSpPr>
          <p:nvPr>
            <p:ph type="sldNum" sz="quarter" idx="2"/>
          </p:nvPr>
        </p:nvSpPr>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29682594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a:extLst>
              <a:ext uri="{FF2B5EF4-FFF2-40B4-BE49-F238E27FC236}">
                <a16:creationId xmlns:a16="http://schemas.microsoft.com/office/drawing/2014/main" id="{97B2AC2C-955E-6D46-AA9D-18F6A2768D33}"/>
              </a:ext>
            </a:extLst>
          </p:cNvPr>
          <p:cNvGrpSpPr/>
          <p:nvPr/>
        </p:nvGrpSpPr>
        <p:grpSpPr>
          <a:xfrm>
            <a:off x="4712882" y="1932591"/>
            <a:ext cx="2831069" cy="1887380"/>
            <a:chOff x="0" y="0"/>
            <a:chExt cx="2831067" cy="1887378"/>
          </a:xfrm>
        </p:grpSpPr>
        <p:pic>
          <p:nvPicPr>
            <p:cNvPr id="7" name="9300754.jpeg" descr="9300754.jpeg">
              <a:extLst>
                <a:ext uri="{FF2B5EF4-FFF2-40B4-BE49-F238E27FC236}">
                  <a16:creationId xmlns:a16="http://schemas.microsoft.com/office/drawing/2014/main" id="{A607A655-F9E2-C543-BF1F-C32E5440399E}"/>
                </a:ext>
              </a:extLst>
            </p:cNvPr>
            <p:cNvPicPr>
              <a:picLocks noChangeAspect="1"/>
            </p:cNvPicPr>
            <p:nvPr/>
          </p:nvPicPr>
          <p:blipFill>
            <a:blip r:embed="rId3"/>
            <a:stretch>
              <a:fillRect/>
            </a:stretch>
          </p:blipFill>
          <p:spPr>
            <a:xfrm>
              <a:off x="0" y="0"/>
              <a:ext cx="2831068" cy="1887379"/>
            </a:xfrm>
            <a:prstGeom prst="rect">
              <a:avLst/>
            </a:prstGeom>
            <a:ln w="12700" cap="flat">
              <a:noFill/>
              <a:miter lim="400000"/>
            </a:ln>
            <a:effectLst/>
          </p:spPr>
        </p:pic>
        <p:sp>
          <p:nvSpPr>
            <p:cNvPr id="8" name="Bumble bee">
              <a:extLst>
                <a:ext uri="{FF2B5EF4-FFF2-40B4-BE49-F238E27FC236}">
                  <a16:creationId xmlns:a16="http://schemas.microsoft.com/office/drawing/2014/main" id="{7818D262-F1F9-6346-B53C-FB671927DA7A}"/>
                </a:ext>
              </a:extLst>
            </p:cNvPr>
            <p:cNvSpPr txBox="1"/>
            <p:nvPr/>
          </p:nvSpPr>
          <p:spPr>
            <a:xfrm>
              <a:off x="1917139" y="1540397"/>
              <a:ext cx="598647" cy="218441"/>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800"/>
              </a:lvl1pPr>
            </a:lstStyle>
            <a:p>
              <a:r>
                <a:t>Bumble bee</a:t>
              </a:r>
            </a:p>
          </p:txBody>
        </p:sp>
      </p:grpSp>
      <p:grpSp>
        <p:nvGrpSpPr>
          <p:cNvPr id="9" name="Group">
            <a:extLst>
              <a:ext uri="{FF2B5EF4-FFF2-40B4-BE49-F238E27FC236}">
                <a16:creationId xmlns:a16="http://schemas.microsoft.com/office/drawing/2014/main" id="{510641B8-CC7C-214A-ACE4-2945AB7B8DAA}"/>
              </a:ext>
            </a:extLst>
          </p:cNvPr>
          <p:cNvGrpSpPr/>
          <p:nvPr/>
        </p:nvGrpSpPr>
        <p:grpSpPr>
          <a:xfrm>
            <a:off x="2044006" y="1932591"/>
            <a:ext cx="1617755" cy="1887380"/>
            <a:chOff x="0" y="0"/>
            <a:chExt cx="1617753" cy="1887378"/>
          </a:xfrm>
        </p:grpSpPr>
        <p:pic>
          <p:nvPicPr>
            <p:cNvPr id="10" name="DPwH1X7VoAED3xX.jpg" descr="DPwH1X7VoAED3xX.jpg">
              <a:extLst>
                <a:ext uri="{FF2B5EF4-FFF2-40B4-BE49-F238E27FC236}">
                  <a16:creationId xmlns:a16="http://schemas.microsoft.com/office/drawing/2014/main" id="{536CE4D6-3F9D-2E4B-AE83-883FB64D7AA7}"/>
                </a:ext>
              </a:extLst>
            </p:cNvPr>
            <p:cNvPicPr>
              <a:picLocks noChangeAspect="1"/>
            </p:cNvPicPr>
            <p:nvPr/>
          </p:nvPicPr>
          <p:blipFill>
            <a:blip r:embed="rId4"/>
            <a:stretch>
              <a:fillRect/>
            </a:stretch>
          </p:blipFill>
          <p:spPr>
            <a:xfrm>
              <a:off x="0" y="0"/>
              <a:ext cx="1617754" cy="1887379"/>
            </a:xfrm>
            <a:prstGeom prst="rect">
              <a:avLst/>
            </a:prstGeom>
            <a:ln w="12700" cap="flat">
              <a:noFill/>
              <a:miter lim="400000"/>
            </a:ln>
            <a:effectLst/>
          </p:spPr>
        </p:pic>
        <p:sp>
          <p:nvSpPr>
            <p:cNvPr id="11" name="Honey bee">
              <a:extLst>
                <a:ext uri="{FF2B5EF4-FFF2-40B4-BE49-F238E27FC236}">
                  <a16:creationId xmlns:a16="http://schemas.microsoft.com/office/drawing/2014/main" id="{AFD8B264-AF44-E846-8201-E1E44BEE8C04}"/>
                </a:ext>
              </a:extLst>
            </p:cNvPr>
            <p:cNvSpPr txBox="1"/>
            <p:nvPr/>
          </p:nvSpPr>
          <p:spPr>
            <a:xfrm>
              <a:off x="117985" y="120398"/>
              <a:ext cx="547748" cy="218441"/>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800"/>
              </a:lvl1pPr>
            </a:lstStyle>
            <a:p>
              <a:r>
                <a:t>Honey bee</a:t>
              </a:r>
            </a:p>
          </p:txBody>
        </p:sp>
      </p:grpSp>
      <p:sp>
        <p:nvSpPr>
          <p:cNvPr id="12" name="Honey bees and bumble bees…">
            <a:extLst>
              <a:ext uri="{FF2B5EF4-FFF2-40B4-BE49-F238E27FC236}">
                <a16:creationId xmlns:a16="http://schemas.microsoft.com/office/drawing/2014/main" id="{F7D772A5-B6CB-C546-AE6E-2A14B0D5E859}"/>
              </a:ext>
            </a:extLst>
          </p:cNvPr>
          <p:cNvSpPr txBox="1"/>
          <p:nvPr/>
        </p:nvSpPr>
        <p:spPr>
          <a:xfrm>
            <a:off x="1209306" y="3960169"/>
            <a:ext cx="6725388" cy="2278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defTabSz="731520">
              <a:defRPr sz="3520" b="1">
                <a:solidFill>
                  <a:schemeClr val="accent1">
                    <a:satOff val="-4409"/>
                    <a:lumOff val="-10509"/>
                  </a:schemeClr>
                </a:solidFill>
              </a:defRPr>
            </a:pPr>
            <a:r>
              <a:rPr dirty="0">
                <a:latin typeface="Calibri" panose="020F0502020204030204" pitchFamily="34" charset="0"/>
                <a:cs typeface="Calibri" panose="020F0502020204030204" pitchFamily="34" charset="0"/>
              </a:rPr>
              <a:t>Honey bees and bumble bees</a:t>
            </a:r>
          </a:p>
          <a:p>
            <a:pPr algn="ctr" defTabSz="731520">
              <a:defRPr sz="3520" b="1">
                <a:solidFill>
                  <a:schemeClr val="accent1">
                    <a:satOff val="-4409"/>
                    <a:lumOff val="-10509"/>
                  </a:schemeClr>
                </a:solidFill>
              </a:defRPr>
            </a:pPr>
            <a:r>
              <a:rPr dirty="0">
                <a:latin typeface="Calibri" panose="020F0502020204030204" pitchFamily="34" charset="0"/>
                <a:cs typeface="Calibri" panose="020F0502020204030204" pitchFamily="34" charset="0"/>
              </a:rPr>
              <a:t>live together</a:t>
            </a:r>
            <a:r>
              <a:rPr lang="en-US" dirty="0">
                <a:latin typeface="Calibri" panose="020F0502020204030204" pitchFamily="34" charset="0"/>
                <a:cs typeface="Calibri" panose="020F0502020204030204" pitchFamily="34" charset="0"/>
              </a:rPr>
              <a:t> in groups.</a:t>
            </a:r>
            <a:endParaRPr dirty="0">
              <a:latin typeface="Calibri" panose="020F0502020204030204" pitchFamily="34" charset="0"/>
              <a:cs typeface="Calibri" panose="020F0502020204030204" pitchFamily="34" charset="0"/>
            </a:endParaRPr>
          </a:p>
          <a:p>
            <a:pPr algn="ctr" defTabSz="731520">
              <a:defRPr sz="3520" b="1">
                <a:solidFill>
                  <a:schemeClr val="accent1">
                    <a:satOff val="-4409"/>
                    <a:lumOff val="-10509"/>
                  </a:schemeClr>
                </a:solidFill>
              </a:defRPr>
            </a:pPr>
            <a:r>
              <a:rPr dirty="0">
                <a:latin typeface="Calibri" panose="020F0502020204030204" pitchFamily="34" charset="0"/>
                <a:cs typeface="Calibri" panose="020F0502020204030204" pitchFamily="34" charset="0"/>
              </a:rPr>
              <a:t>They defend their nests</a:t>
            </a:r>
          </a:p>
          <a:p>
            <a:pPr algn="ctr" defTabSz="731520">
              <a:defRPr sz="3520" b="1">
                <a:solidFill>
                  <a:schemeClr val="accent1">
                    <a:satOff val="-4409"/>
                    <a:lumOff val="-10509"/>
                  </a:schemeClr>
                </a:solidFill>
              </a:defRPr>
            </a:pPr>
            <a:r>
              <a:rPr dirty="0">
                <a:latin typeface="Calibri" panose="020F0502020204030204" pitchFamily="34" charset="0"/>
                <a:cs typeface="Calibri" panose="020F0502020204030204" pitchFamily="34" charset="0"/>
              </a:rPr>
              <a:t>by stinging.</a:t>
            </a:r>
          </a:p>
        </p:txBody>
      </p:sp>
      <p:sp>
        <p:nvSpPr>
          <p:cNvPr id="13" name="Who Are the Pollinators?">
            <a:extLst>
              <a:ext uri="{FF2B5EF4-FFF2-40B4-BE49-F238E27FC236}">
                <a16:creationId xmlns:a16="http://schemas.microsoft.com/office/drawing/2014/main" id="{DAF370FD-B589-3747-B61D-9F60A9552AB8}"/>
              </a:ext>
            </a:extLst>
          </p:cNvPr>
          <p:cNvSpPr txBox="1"/>
          <p:nvPr/>
        </p:nvSpPr>
        <p:spPr>
          <a:xfrm>
            <a:off x="3024658" y="484468"/>
            <a:ext cx="2960745" cy="841575"/>
          </a:xfrm>
          <a:prstGeom prst="rect">
            <a:avLst/>
          </a:prstGeom>
          <a:gradFill>
            <a:gsLst>
              <a:gs pos="0">
                <a:schemeClr val="accent3">
                  <a:lumOff val="12401"/>
                </a:schemeClr>
              </a:gs>
              <a:gs pos="100000">
                <a:schemeClr val="accent3">
                  <a:lumOff val="24803"/>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defRPr sz="5000">
                <a:solidFill>
                  <a:srgbClr val="006288"/>
                </a:solidFill>
              </a:defRPr>
            </a:lvl1pPr>
          </a:lstStyle>
          <a:p>
            <a:r>
              <a:rPr lang="en-US" dirty="0"/>
              <a:t>Social Bees</a:t>
            </a:r>
            <a:endParaRPr dirty="0"/>
          </a:p>
        </p:txBody>
      </p:sp>
      <p:sp>
        <p:nvSpPr>
          <p:cNvPr id="2" name="Slide Number Placeholder 1">
            <a:extLst>
              <a:ext uri="{FF2B5EF4-FFF2-40B4-BE49-F238E27FC236}">
                <a16:creationId xmlns:a16="http://schemas.microsoft.com/office/drawing/2014/main" id="{67CA13E7-A402-F147-A21D-68BAAC018673}"/>
              </a:ext>
            </a:extLst>
          </p:cNvPr>
          <p:cNvSpPr>
            <a:spLocks noGrp="1"/>
          </p:cNvSpPr>
          <p:nvPr>
            <p:ph type="sldNum" sz="quarter" idx="2"/>
          </p:nvPr>
        </p:nvSpPr>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1931825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CA13E7-A402-F147-A21D-68BAAC018673}"/>
              </a:ext>
            </a:extLst>
          </p:cNvPr>
          <p:cNvSpPr>
            <a:spLocks noGrp="1"/>
          </p:cNvSpPr>
          <p:nvPr>
            <p:ph type="sldNum" sz="quarter" idx="2"/>
          </p:nvPr>
        </p:nvSpPr>
        <p:spPr/>
        <p:txBody>
          <a:bodyPr/>
          <a:lstStyle/>
          <a:p>
            <a:fld id="{86CB4B4D-7CA3-9044-876B-883B54F8677D}" type="slidenum">
              <a:rPr lang="en-US" smtClean="0"/>
              <a:t>5</a:t>
            </a:fld>
            <a:endParaRPr lang="en-US"/>
          </a:p>
        </p:txBody>
      </p:sp>
      <p:sp>
        <p:nvSpPr>
          <p:cNvPr id="14" name="Title 4">
            <a:extLst>
              <a:ext uri="{FF2B5EF4-FFF2-40B4-BE49-F238E27FC236}">
                <a16:creationId xmlns:a16="http://schemas.microsoft.com/office/drawing/2014/main" id="{E0C66D44-B9DC-AD4B-9448-44995DF6E359}"/>
              </a:ext>
            </a:extLst>
          </p:cNvPr>
          <p:cNvSpPr txBox="1">
            <a:spLocks/>
          </p:cNvSpPr>
          <p:nvPr/>
        </p:nvSpPr>
        <p:spPr>
          <a:xfrm>
            <a:off x="457200" y="285749"/>
            <a:ext cx="8229600" cy="1143001"/>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9pPr>
          </a:lstStyle>
          <a:p>
            <a:pPr hangingPunct="1"/>
            <a:r>
              <a:rPr lang="en-US"/>
              <a:t>Other guys—not honeybees</a:t>
            </a:r>
            <a:endParaRPr lang="en-US" dirty="0"/>
          </a:p>
        </p:txBody>
      </p:sp>
      <p:sp>
        <p:nvSpPr>
          <p:cNvPr id="15" name="Content Placeholder 2">
            <a:extLst>
              <a:ext uri="{FF2B5EF4-FFF2-40B4-BE49-F238E27FC236}">
                <a16:creationId xmlns:a16="http://schemas.microsoft.com/office/drawing/2014/main" id="{40B8ACC2-E8F6-5344-86B7-1A92FB8F74CA}"/>
              </a:ext>
            </a:extLst>
          </p:cNvPr>
          <p:cNvSpPr txBox="1">
            <a:spLocks noGrp="1"/>
          </p:cNvSpPr>
          <p:nvPr>
            <p:ph type="body" sz="half" idx="1"/>
          </p:nvPr>
        </p:nvSpPr>
        <p:spPr>
          <a:xfrm>
            <a:off x="457200" y="2001996"/>
            <a:ext cx="7970976" cy="3829050"/>
          </a:xfrm>
          <a:prstGeom prst="rect">
            <a:avLst/>
          </a:prstGeom>
        </p:spPr>
        <p:txBody>
          <a:bodyPr>
            <a:normAutofit/>
          </a:bodyPr>
          <a:lstStyle/>
          <a:p>
            <a:pPr marL="0" indent="0" algn="ctr" defTabSz="403148">
              <a:spcBef>
                <a:spcPts val="0"/>
              </a:spcBef>
              <a:defRPr sz="3348" b="1" u="sng">
                <a:solidFill>
                  <a:srgbClr val="000000"/>
                </a:solidFill>
              </a:defRPr>
            </a:pPr>
            <a:r>
              <a:rPr dirty="0">
                <a:solidFill>
                  <a:schemeClr val="accent1">
                    <a:lumMod val="75000"/>
                  </a:schemeClr>
                </a:solidFill>
              </a:rPr>
              <a:t>1600 native bee species in California</a:t>
            </a:r>
            <a:endParaRPr lang="en-US" dirty="0">
              <a:solidFill>
                <a:schemeClr val="accent1">
                  <a:lumMod val="75000"/>
                </a:schemeClr>
              </a:solidFill>
            </a:endParaRPr>
          </a:p>
          <a:p>
            <a:pPr marL="0" indent="0" defTabSz="403148">
              <a:spcBef>
                <a:spcPts val="0"/>
              </a:spcBef>
              <a:defRPr sz="3348" b="1" u="sng">
                <a:solidFill>
                  <a:srgbClr val="000000"/>
                </a:solidFill>
              </a:defRPr>
            </a:pPr>
            <a:endParaRPr sz="2800" dirty="0">
              <a:solidFill>
                <a:schemeClr val="accent1">
                  <a:lumMod val="75000"/>
                </a:schemeClr>
              </a:solidFill>
            </a:endParaRPr>
          </a:p>
          <a:p>
            <a:pPr marL="401574" indent="-401574" defTabSz="403148">
              <a:spcBef>
                <a:spcPts val="0"/>
              </a:spcBef>
              <a:buSzPct val="50000"/>
              <a:buBlip>
                <a:blip r:embed="rId3"/>
              </a:buBlip>
              <a:defRPr sz="3348">
                <a:solidFill>
                  <a:srgbClr val="000000"/>
                </a:solidFill>
              </a:defRPr>
            </a:pPr>
            <a:r>
              <a:rPr b="1" dirty="0">
                <a:solidFill>
                  <a:schemeClr val="accent1">
                    <a:lumMod val="75000"/>
                  </a:schemeClr>
                </a:solidFill>
              </a:rPr>
              <a:t>75% solitary—</a:t>
            </a:r>
            <a:endParaRPr lang="en-US" b="1" dirty="0">
              <a:solidFill>
                <a:schemeClr val="accent1">
                  <a:lumMod val="75000"/>
                </a:schemeClr>
              </a:solidFill>
            </a:endParaRPr>
          </a:p>
          <a:p>
            <a:pPr marL="401574" indent="-401574" defTabSz="403148">
              <a:spcBef>
                <a:spcPts val="0"/>
              </a:spcBef>
              <a:buSzPct val="50000"/>
              <a:buBlip>
                <a:blip r:embed="rId3"/>
              </a:buBlip>
              <a:defRPr sz="3348">
                <a:solidFill>
                  <a:srgbClr val="000000"/>
                </a:solidFill>
              </a:defRPr>
            </a:pPr>
            <a:r>
              <a:rPr lang="en-US" b="1" dirty="0">
                <a:solidFill>
                  <a:schemeClr val="accent1">
                    <a:lumMod val="75000"/>
                  </a:schemeClr>
                </a:solidFill>
              </a:rPr>
              <a:t>   70% </a:t>
            </a:r>
            <a:r>
              <a:rPr b="1" dirty="0">
                <a:solidFill>
                  <a:schemeClr val="accent1">
                    <a:lumMod val="75000"/>
                  </a:schemeClr>
                </a:solidFill>
              </a:rPr>
              <a:t>ground</a:t>
            </a:r>
            <a:r>
              <a:rPr lang="en-US" b="1" dirty="0">
                <a:solidFill>
                  <a:schemeClr val="accent1">
                    <a:lumMod val="75000"/>
                  </a:schemeClr>
                </a:solidFill>
              </a:rPr>
              <a:t> nesters; 30% </a:t>
            </a:r>
            <a:r>
              <a:rPr b="1" dirty="0">
                <a:solidFill>
                  <a:schemeClr val="accent1">
                    <a:lumMod val="75000"/>
                  </a:schemeClr>
                </a:solidFill>
              </a:rPr>
              <a:t>cavity nesters</a:t>
            </a:r>
          </a:p>
          <a:p>
            <a:pPr marL="401574" indent="-401574" defTabSz="403148">
              <a:spcBef>
                <a:spcPts val="0"/>
              </a:spcBef>
              <a:buSzPct val="50000"/>
              <a:buBlip>
                <a:blip r:embed="rId3"/>
              </a:buBlip>
              <a:defRPr sz="3348">
                <a:solidFill>
                  <a:srgbClr val="000000"/>
                </a:solidFill>
              </a:defRPr>
            </a:pPr>
            <a:r>
              <a:rPr b="1" dirty="0">
                <a:solidFill>
                  <a:schemeClr val="accent1">
                    <a:lumMod val="75000"/>
                  </a:schemeClr>
                </a:solidFill>
              </a:rPr>
              <a:t>10 % social—bumblebees</a:t>
            </a:r>
          </a:p>
          <a:p>
            <a:pPr marL="401574" indent="-401574" defTabSz="403148">
              <a:spcBef>
                <a:spcPts val="0"/>
              </a:spcBef>
              <a:buSzPct val="50000"/>
              <a:buBlip>
                <a:blip r:embed="rId3"/>
              </a:buBlip>
              <a:defRPr sz="3348">
                <a:solidFill>
                  <a:srgbClr val="000000"/>
                </a:solidFill>
              </a:defRPr>
            </a:pPr>
            <a:r>
              <a:rPr b="1" dirty="0">
                <a:solidFill>
                  <a:schemeClr val="accent1">
                    <a:lumMod val="75000"/>
                  </a:schemeClr>
                </a:solidFill>
              </a:rPr>
              <a:t>15% cuckoo</a:t>
            </a:r>
            <a:r>
              <a:rPr lang="en-US" b="1" dirty="0">
                <a:solidFill>
                  <a:schemeClr val="accent1">
                    <a:lumMod val="75000"/>
                  </a:schemeClr>
                </a:solidFill>
              </a:rPr>
              <a:t> bees</a:t>
            </a:r>
            <a:r>
              <a:rPr b="1" dirty="0">
                <a:solidFill>
                  <a:schemeClr val="accent1">
                    <a:lumMod val="75000"/>
                  </a:schemeClr>
                </a:solidFill>
              </a:rPr>
              <a:t>—lay eggs in other bees’ chambers</a:t>
            </a:r>
          </a:p>
        </p:txBody>
      </p:sp>
    </p:spTree>
    <p:extLst>
      <p:ext uri="{BB962C8B-B14F-4D97-AF65-F5344CB8AC3E}">
        <p14:creationId xmlns:p14="http://schemas.microsoft.com/office/powerpoint/2010/main" val="26756777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CA13E7-A402-F147-A21D-68BAAC018673}"/>
              </a:ext>
            </a:extLst>
          </p:cNvPr>
          <p:cNvSpPr>
            <a:spLocks noGrp="1"/>
          </p:cNvSpPr>
          <p:nvPr>
            <p:ph type="sldNum" sz="quarter" idx="2"/>
          </p:nvPr>
        </p:nvSpPr>
        <p:spPr/>
        <p:txBody>
          <a:bodyPr/>
          <a:lstStyle/>
          <a:p>
            <a:fld id="{86CB4B4D-7CA3-9044-876B-883B54F8677D}" type="slidenum">
              <a:rPr lang="en-US" smtClean="0"/>
              <a:t>6</a:t>
            </a:fld>
            <a:endParaRPr lang="en-US"/>
          </a:p>
        </p:txBody>
      </p:sp>
      <p:sp>
        <p:nvSpPr>
          <p:cNvPr id="15" name="Content Placeholder 2">
            <a:extLst>
              <a:ext uri="{FF2B5EF4-FFF2-40B4-BE49-F238E27FC236}">
                <a16:creationId xmlns:a16="http://schemas.microsoft.com/office/drawing/2014/main" id="{40B8ACC2-E8F6-5344-86B7-1A92FB8F74CA}"/>
              </a:ext>
            </a:extLst>
          </p:cNvPr>
          <p:cNvSpPr txBox="1">
            <a:spLocks noGrp="1"/>
          </p:cNvSpPr>
          <p:nvPr>
            <p:ph type="body" sz="half" idx="1"/>
          </p:nvPr>
        </p:nvSpPr>
        <p:spPr>
          <a:xfrm>
            <a:off x="457200" y="1417638"/>
            <a:ext cx="8229600" cy="4758309"/>
          </a:xfrm>
          <a:prstGeom prst="rect">
            <a:avLst/>
          </a:prstGeom>
        </p:spPr>
        <p:txBody>
          <a:bodyPr>
            <a:noAutofit/>
          </a:bodyPr>
          <a:lstStyle/>
          <a:p>
            <a:pPr marL="0" indent="0" defTabSz="643737">
              <a:spcBef>
                <a:spcPts val="0"/>
              </a:spcBef>
              <a:defRPr sz="3069" b="1" u="sng">
                <a:solidFill>
                  <a:srgbClr val="000000"/>
                </a:solidFill>
              </a:defRPr>
            </a:pPr>
            <a:r>
              <a:rPr lang="en-US" dirty="0">
                <a:solidFill>
                  <a:schemeClr val="accent1">
                    <a:lumMod val="75000"/>
                  </a:schemeClr>
                </a:solidFill>
              </a:rPr>
              <a:t>5 Common Bee Groups of California</a:t>
            </a:r>
          </a:p>
          <a:p>
            <a:pPr marL="0" indent="0" defTabSz="643737">
              <a:spcBef>
                <a:spcPts val="0"/>
              </a:spcBef>
              <a:defRPr sz="3069" b="1" u="sng">
                <a:solidFill>
                  <a:srgbClr val="000000"/>
                </a:solidFill>
              </a:defRPr>
            </a:pPr>
            <a:endParaRPr lang="en-US" sz="1800" dirty="0">
              <a:solidFill>
                <a:schemeClr val="accent1">
                  <a:lumMod val="75000"/>
                </a:schemeClr>
              </a:solidFill>
            </a:endParaRPr>
          </a:p>
          <a:p>
            <a:pPr marL="0" indent="0" defTabSz="643737">
              <a:spcBef>
                <a:spcPts val="0"/>
              </a:spcBef>
              <a:buSzPct val="50000"/>
              <a:defRPr sz="3069">
                <a:solidFill>
                  <a:srgbClr val="000000"/>
                </a:solidFill>
              </a:defRPr>
            </a:pPr>
            <a:r>
              <a:rPr lang="en-US" b="1" dirty="0">
                <a:solidFill>
                  <a:schemeClr val="accent1">
                    <a:lumMod val="75000"/>
                  </a:schemeClr>
                </a:solidFill>
              </a:rPr>
              <a:t>APIDAE</a:t>
            </a:r>
            <a:r>
              <a:rPr lang="en-US" dirty="0">
                <a:solidFill>
                  <a:schemeClr val="accent1">
                    <a:lumMod val="75000"/>
                  </a:schemeClr>
                </a:solidFill>
              </a:rPr>
              <a:t> </a:t>
            </a:r>
            <a:r>
              <a:rPr lang="en-US" sz="2800" dirty="0">
                <a:solidFill>
                  <a:schemeClr val="accent1">
                    <a:lumMod val="75000"/>
                  </a:schemeClr>
                </a:solidFill>
              </a:rPr>
              <a:t> </a:t>
            </a:r>
            <a:r>
              <a:rPr lang="en-US" dirty="0">
                <a:solidFill>
                  <a:schemeClr val="accent1">
                    <a:lumMod val="75000"/>
                  </a:schemeClr>
                </a:solidFill>
              </a:rPr>
              <a:t>(Cuckoo, Digger, Carpenter, Bumble</a:t>
            </a:r>
          </a:p>
          <a:p>
            <a:pPr marL="0" indent="0" defTabSz="643737">
              <a:spcBef>
                <a:spcPts val="0"/>
              </a:spcBef>
              <a:buSzPct val="50000"/>
              <a:defRPr sz="3069">
                <a:solidFill>
                  <a:srgbClr val="000000"/>
                </a:solidFill>
              </a:defRPr>
            </a:pPr>
            <a:r>
              <a:rPr lang="en-US" dirty="0">
                <a:solidFill>
                  <a:schemeClr val="accent1">
                    <a:lumMod val="75000"/>
                  </a:schemeClr>
                </a:solidFill>
              </a:rPr>
              <a:t>                  and Honey Bees)</a:t>
            </a:r>
          </a:p>
          <a:p>
            <a:pPr marL="0" indent="0" defTabSz="643737">
              <a:spcBef>
                <a:spcPts val="0"/>
              </a:spcBef>
              <a:buSzPct val="50000"/>
              <a:defRPr sz="3069">
                <a:solidFill>
                  <a:srgbClr val="000000"/>
                </a:solidFill>
              </a:defRPr>
            </a:pPr>
            <a:r>
              <a:rPr lang="en-US" b="1" dirty="0">
                <a:solidFill>
                  <a:schemeClr val="accent1">
                    <a:lumMod val="75000"/>
                  </a:schemeClr>
                </a:solidFill>
              </a:rPr>
              <a:t>COLLETIDAE</a:t>
            </a:r>
            <a:r>
              <a:rPr lang="en-US" dirty="0">
                <a:solidFill>
                  <a:schemeClr val="accent1">
                    <a:lumMod val="75000"/>
                  </a:schemeClr>
                </a:solidFill>
              </a:rPr>
              <a:t> (Membrane Bees)</a:t>
            </a:r>
          </a:p>
          <a:p>
            <a:pPr marL="0" indent="0" defTabSz="643737">
              <a:spcBef>
                <a:spcPts val="0"/>
              </a:spcBef>
              <a:buSzPct val="50000"/>
              <a:defRPr sz="3069">
                <a:solidFill>
                  <a:srgbClr val="000000"/>
                </a:solidFill>
              </a:defRPr>
            </a:pPr>
            <a:r>
              <a:rPr lang="en-US" b="1" dirty="0">
                <a:solidFill>
                  <a:schemeClr val="accent1">
                    <a:lumMod val="75000"/>
                  </a:schemeClr>
                </a:solidFill>
              </a:rPr>
              <a:t>ANDRENIDAE</a:t>
            </a:r>
            <a:r>
              <a:rPr lang="en-US" dirty="0">
                <a:solidFill>
                  <a:schemeClr val="accent1">
                    <a:lumMod val="75000"/>
                  </a:schemeClr>
                </a:solidFill>
              </a:rPr>
              <a:t> (Mining Bees)</a:t>
            </a:r>
          </a:p>
          <a:p>
            <a:pPr marL="0" indent="0" defTabSz="643737">
              <a:spcBef>
                <a:spcPts val="0"/>
              </a:spcBef>
              <a:buSzPct val="50000"/>
              <a:defRPr sz="3069">
                <a:solidFill>
                  <a:srgbClr val="000000"/>
                </a:solidFill>
              </a:defRPr>
            </a:pPr>
            <a:r>
              <a:rPr lang="en-US" b="1" dirty="0">
                <a:solidFill>
                  <a:schemeClr val="accent1">
                    <a:lumMod val="75000"/>
                  </a:schemeClr>
                </a:solidFill>
              </a:rPr>
              <a:t>HALICTIDAE</a:t>
            </a:r>
            <a:r>
              <a:rPr lang="en-US" dirty="0">
                <a:solidFill>
                  <a:schemeClr val="accent1">
                    <a:lumMod val="75000"/>
                  </a:schemeClr>
                </a:solidFill>
              </a:rPr>
              <a:t> (Sweat Bees)</a:t>
            </a:r>
          </a:p>
          <a:p>
            <a:pPr marL="0" indent="0" defTabSz="643737">
              <a:spcBef>
                <a:spcPts val="0"/>
              </a:spcBef>
              <a:buSzPct val="50000"/>
              <a:defRPr sz="3069">
                <a:solidFill>
                  <a:srgbClr val="000000"/>
                </a:solidFill>
              </a:defRPr>
            </a:pPr>
            <a:r>
              <a:rPr lang="en-US" b="1" dirty="0">
                <a:solidFill>
                  <a:schemeClr val="accent1">
                    <a:lumMod val="75000"/>
                  </a:schemeClr>
                </a:solidFill>
              </a:rPr>
              <a:t>MEGACHILIDAE</a:t>
            </a:r>
            <a:r>
              <a:rPr lang="en-US" dirty="0">
                <a:solidFill>
                  <a:schemeClr val="accent1">
                    <a:lumMod val="75000"/>
                  </a:schemeClr>
                </a:solidFill>
              </a:rPr>
              <a:t> (</a:t>
            </a:r>
            <a:r>
              <a:rPr lang="en-US" dirty="0" err="1">
                <a:solidFill>
                  <a:schemeClr val="accent1">
                    <a:lumMod val="75000"/>
                  </a:schemeClr>
                </a:solidFill>
              </a:rPr>
              <a:t>Leafcutting</a:t>
            </a:r>
            <a:r>
              <a:rPr lang="en-US" dirty="0">
                <a:solidFill>
                  <a:schemeClr val="accent1">
                    <a:lumMod val="75000"/>
                  </a:schemeClr>
                </a:solidFill>
              </a:rPr>
              <a:t>, Mason, Polyester,</a:t>
            </a:r>
          </a:p>
          <a:p>
            <a:pPr marL="0" indent="0" defTabSz="643737">
              <a:spcBef>
                <a:spcPts val="0"/>
              </a:spcBef>
              <a:buSzPct val="50000"/>
              <a:defRPr sz="3069">
                <a:solidFill>
                  <a:srgbClr val="000000"/>
                </a:solidFill>
              </a:defRPr>
            </a:pPr>
            <a:r>
              <a:rPr lang="en-US" dirty="0">
                <a:solidFill>
                  <a:schemeClr val="accent1">
                    <a:lumMod val="75000"/>
                  </a:schemeClr>
                </a:solidFill>
              </a:rPr>
              <a:t>                   and Wool Carder Bees)</a:t>
            </a:r>
          </a:p>
        </p:txBody>
      </p:sp>
      <p:sp>
        <p:nvSpPr>
          <p:cNvPr id="5" name="Title 4">
            <a:extLst>
              <a:ext uri="{FF2B5EF4-FFF2-40B4-BE49-F238E27FC236}">
                <a16:creationId xmlns:a16="http://schemas.microsoft.com/office/drawing/2014/main" id="{0AAF0D84-1951-F146-AA4F-40D028E0E39B}"/>
              </a:ext>
            </a:extLst>
          </p:cNvPr>
          <p:cNvSpPr txBox="1">
            <a:spLocks/>
          </p:cNvSpPr>
          <p:nvPr/>
        </p:nvSpPr>
        <p:spPr>
          <a:xfrm>
            <a:off x="457200" y="274638"/>
            <a:ext cx="8229600" cy="1143001"/>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Calibri"/>
              </a:defRPr>
            </a:lvl9pPr>
          </a:lstStyle>
          <a:p>
            <a:pPr hangingPunct="1"/>
            <a:r>
              <a:rPr lang="en-US"/>
              <a:t>Who Are the Pollinators?</a:t>
            </a:r>
            <a:endParaRPr lang="en-US" dirty="0"/>
          </a:p>
        </p:txBody>
      </p:sp>
    </p:spTree>
    <p:extLst>
      <p:ext uri="{BB962C8B-B14F-4D97-AF65-F5344CB8AC3E}">
        <p14:creationId xmlns:p14="http://schemas.microsoft.com/office/powerpoint/2010/main" val="30351070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56595-8922-DA4D-A829-4EBA0E018D36}"/>
              </a:ext>
            </a:extLst>
          </p:cNvPr>
          <p:cNvSpPr>
            <a:spLocks noGrp="1"/>
          </p:cNvSpPr>
          <p:nvPr>
            <p:ph type="body" sz="half" idx="1"/>
          </p:nvPr>
        </p:nvSpPr>
        <p:spPr>
          <a:xfrm>
            <a:off x="652072" y="1683713"/>
            <a:ext cx="4724400" cy="3982569"/>
          </a:xfrm>
        </p:spPr>
        <p:txBody>
          <a:bodyPr/>
          <a:lstStyle/>
          <a:p>
            <a:r>
              <a:rPr lang="en-US" dirty="0"/>
              <a:t>Cuckoo bees lay their eggs in ground nests of other bees. When the cuckoo bees hatch, they eat the pollen </a:t>
            </a:r>
            <a:r>
              <a:rPr lang="en-US" u="sng" dirty="0"/>
              <a:t>and egg </a:t>
            </a:r>
            <a:r>
              <a:rPr lang="en-US" dirty="0"/>
              <a:t>of the other bee.</a:t>
            </a:r>
          </a:p>
        </p:txBody>
      </p:sp>
      <p:sp>
        <p:nvSpPr>
          <p:cNvPr id="3" name="Slide Number Placeholder 2">
            <a:extLst>
              <a:ext uri="{FF2B5EF4-FFF2-40B4-BE49-F238E27FC236}">
                <a16:creationId xmlns:a16="http://schemas.microsoft.com/office/drawing/2014/main" id="{0E627E9A-7129-3148-AAE0-A66F70DE1F3A}"/>
              </a:ext>
            </a:extLst>
          </p:cNvPr>
          <p:cNvSpPr>
            <a:spLocks noGrp="1"/>
          </p:cNvSpPr>
          <p:nvPr>
            <p:ph type="sldNum" sz="quarter" idx="2"/>
          </p:nvPr>
        </p:nvSpPr>
        <p:spPr/>
        <p:txBody>
          <a:bodyPr/>
          <a:lstStyle/>
          <a:p>
            <a:fld id="{86CB4B4D-7CA3-9044-876B-883B54F8677D}" type="slidenum">
              <a:rPr lang="en-US" smtClean="0"/>
              <a:t>7</a:t>
            </a:fld>
            <a:endParaRPr lang="en-US"/>
          </a:p>
        </p:txBody>
      </p:sp>
      <p:pic>
        <p:nvPicPr>
          <p:cNvPr id="6" name="Picture Placeholder 5">
            <a:extLst>
              <a:ext uri="{FF2B5EF4-FFF2-40B4-BE49-F238E27FC236}">
                <a16:creationId xmlns:a16="http://schemas.microsoft.com/office/drawing/2014/main" id="{8DB2C4BC-446A-8C4C-B2D5-693B3902B19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4" r="154"/>
          <a:stretch>
            <a:fillRect/>
          </a:stretch>
        </p:blipFill>
        <p:spPr>
          <a:xfrm>
            <a:off x="5486400" y="1989944"/>
            <a:ext cx="2743200" cy="2514600"/>
          </a:xfrm>
        </p:spPr>
      </p:pic>
      <p:sp>
        <p:nvSpPr>
          <p:cNvPr id="4" name="Title 3">
            <a:extLst>
              <a:ext uri="{FF2B5EF4-FFF2-40B4-BE49-F238E27FC236}">
                <a16:creationId xmlns:a16="http://schemas.microsoft.com/office/drawing/2014/main" id="{DDC12CFA-80C9-0743-B038-0B6AEE1A0C34}"/>
              </a:ext>
            </a:extLst>
          </p:cNvPr>
          <p:cNvSpPr>
            <a:spLocks noGrp="1"/>
          </p:cNvSpPr>
          <p:nvPr>
            <p:ph type="title" idx="4294967295"/>
          </p:nvPr>
        </p:nvSpPr>
        <p:spPr>
          <a:xfrm>
            <a:off x="0" y="274638"/>
            <a:ext cx="8229600" cy="1143000"/>
          </a:xfrm>
        </p:spPr>
        <p:txBody>
          <a:bodyPr/>
          <a:lstStyle/>
          <a:p>
            <a:r>
              <a:rPr lang="en-US" dirty="0"/>
              <a:t>Cuckoo Bees</a:t>
            </a:r>
          </a:p>
        </p:txBody>
      </p:sp>
    </p:spTree>
    <p:extLst>
      <p:ext uri="{BB962C8B-B14F-4D97-AF65-F5344CB8AC3E}">
        <p14:creationId xmlns:p14="http://schemas.microsoft.com/office/powerpoint/2010/main" val="120027678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
          <p:cNvGrpSpPr/>
          <p:nvPr/>
        </p:nvGrpSpPr>
        <p:grpSpPr>
          <a:xfrm>
            <a:off x="1212719" y="1545571"/>
            <a:ext cx="6718561" cy="5015786"/>
            <a:chOff x="0" y="0"/>
            <a:chExt cx="6718560" cy="5015785"/>
          </a:xfrm>
        </p:grpSpPr>
        <p:pic>
          <p:nvPicPr>
            <p:cNvPr id="355" name="Screen Shot 2017-10-18 at 9.29.48 PM.png" descr="Screen Shot 2017-10-18 at 9.29.48 PM.png"/>
            <p:cNvPicPr>
              <a:picLocks noChangeAspect="1"/>
            </p:cNvPicPr>
            <p:nvPr/>
          </p:nvPicPr>
          <p:blipFill>
            <a:blip r:embed="rId3"/>
            <a:stretch>
              <a:fillRect/>
            </a:stretch>
          </p:blipFill>
          <p:spPr>
            <a:xfrm>
              <a:off x="0" y="0"/>
              <a:ext cx="6718560" cy="5015785"/>
            </a:xfrm>
            <a:prstGeom prst="rect">
              <a:avLst/>
            </a:prstGeom>
            <a:ln w="12700" cap="flat">
              <a:noFill/>
              <a:miter lim="400000"/>
            </a:ln>
            <a:effectLst/>
          </p:spPr>
        </p:pic>
        <p:sp>
          <p:nvSpPr>
            <p:cNvPr id="356" name="Gordon Frankie"/>
            <p:cNvSpPr txBox="1"/>
            <p:nvPr/>
          </p:nvSpPr>
          <p:spPr>
            <a:xfrm>
              <a:off x="5641563" y="4635136"/>
              <a:ext cx="1076996" cy="252874"/>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defRPr sz="900" b="1">
                  <a:latin typeface="Helvetica Neue"/>
                  <a:ea typeface="Helvetica Neue"/>
                  <a:cs typeface="Helvetica Neue"/>
                  <a:sym typeface="Helvetica Neue"/>
                </a:defRPr>
              </a:lvl1pPr>
            </a:lstStyle>
            <a:p>
              <a:pPr algn="ctr"/>
              <a:r>
                <a:rPr dirty="0"/>
                <a:t>Gordon Frankie</a:t>
              </a:r>
            </a:p>
          </p:txBody>
        </p:sp>
      </p:grpSp>
      <p:sp>
        <p:nvSpPr>
          <p:cNvPr id="358" name="Title 4"/>
          <p:cNvSpPr txBox="1">
            <a:spLocks noGrp="1"/>
          </p:cNvSpPr>
          <p:nvPr>
            <p:ph type="title"/>
          </p:nvPr>
        </p:nvSpPr>
        <p:spPr>
          <a:prstGeom prst="rect">
            <a:avLst/>
          </a:prstGeom>
        </p:spPr>
        <p:txBody>
          <a:bodyPr/>
          <a:lstStyle/>
          <a:p>
            <a:r>
              <a:rPr lang="en-US" dirty="0"/>
              <a:t>Ground Nesting Bees</a:t>
            </a:r>
            <a:endParaRPr dirty="0"/>
          </a:p>
        </p:txBody>
      </p:sp>
      <p:sp>
        <p:nvSpPr>
          <p:cNvPr id="7" name="Arrow">
            <a:extLst>
              <a:ext uri="{FF2B5EF4-FFF2-40B4-BE49-F238E27FC236}">
                <a16:creationId xmlns:a16="http://schemas.microsoft.com/office/drawing/2014/main" id="{386BA216-72F2-D849-B5AD-59FD19617620}"/>
              </a:ext>
            </a:extLst>
          </p:cNvPr>
          <p:cNvSpPr/>
          <p:nvPr/>
        </p:nvSpPr>
        <p:spPr>
          <a:xfrm>
            <a:off x="6686759" y="4881384"/>
            <a:ext cx="891894" cy="252032"/>
          </a:xfrm>
          <a:prstGeom prst="rightArrow">
            <a:avLst>
              <a:gd name="adj1" fmla="val 32000"/>
              <a:gd name="adj2" fmla="val 222165"/>
            </a:avLst>
          </a:prstGeom>
          <a:solidFill>
            <a:srgbClr val="FF0000"/>
          </a:solidFill>
          <a:ln w="3175">
            <a:miter lim="400000"/>
          </a:ln>
        </p:spPr>
        <p:txBody>
          <a:bodyPr lIns="35718" tIns="35718" rIns="35718" bIns="35718" anchor="ctr"/>
          <a:lstStyle/>
          <a:p>
            <a:pPr algn="ctr" defTabSz="410765">
              <a:defRPr sz="2400">
                <a:solidFill>
                  <a:srgbClr val="FFFFFF"/>
                </a:solidFill>
                <a:effectLst>
                  <a:outerShdw blurRad="25400" dist="12700" dir="5400000" rotWithShape="0">
                    <a:srgbClr val="000000">
                      <a:alpha val="30000"/>
                    </a:srgbClr>
                  </a:outerShdw>
                </a:effectLst>
                <a:latin typeface="Marker Felt"/>
                <a:ea typeface="Marker Felt"/>
                <a:cs typeface="Marker Felt"/>
                <a:sym typeface="Marker Felt"/>
              </a:defRPr>
            </a:pPr>
            <a:endParaRPr/>
          </a:p>
        </p:txBody>
      </p:sp>
      <p:sp>
        <p:nvSpPr>
          <p:cNvPr id="2" name="Slide Number Placeholder 1">
            <a:extLst>
              <a:ext uri="{FF2B5EF4-FFF2-40B4-BE49-F238E27FC236}">
                <a16:creationId xmlns:a16="http://schemas.microsoft.com/office/drawing/2014/main" id="{69E67AAD-1922-FC42-BE31-DDDEA9E35599}"/>
              </a:ext>
            </a:extLst>
          </p:cNvPr>
          <p:cNvSpPr>
            <a:spLocks noGrp="1"/>
          </p:cNvSpPr>
          <p:nvPr>
            <p:ph type="sldNum" sz="quarter" idx="2"/>
          </p:nvPr>
        </p:nvSpPr>
        <p:spPr/>
        <p:txBody>
          <a:bodyPr/>
          <a:lstStyle/>
          <a:p>
            <a:fld id="{86CB4B4D-7CA3-9044-876B-883B54F8677D}" type="slidenum">
              <a:rPr lang="en-US" smtClean="0"/>
              <a:t>8</a:t>
            </a:fld>
            <a:endParaRPr lang="en-US"/>
          </a:p>
        </p:txBody>
      </p:sp>
    </p:spTree>
    <p:extLst>
      <p:ext uri="{BB962C8B-B14F-4D97-AF65-F5344CB8AC3E}">
        <p14:creationId xmlns:p14="http://schemas.microsoft.com/office/powerpoint/2010/main" val="37016681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ho Are the Pollinators?">
            <a:extLst>
              <a:ext uri="{FF2B5EF4-FFF2-40B4-BE49-F238E27FC236}">
                <a16:creationId xmlns:a16="http://schemas.microsoft.com/office/drawing/2014/main" id="{2D3B5A2A-1E67-5445-BD4D-7F1411EB7B4B}"/>
              </a:ext>
            </a:extLst>
          </p:cNvPr>
          <p:cNvSpPr txBox="1"/>
          <p:nvPr/>
        </p:nvSpPr>
        <p:spPr>
          <a:xfrm>
            <a:off x="1606004" y="484468"/>
            <a:ext cx="5798061" cy="841575"/>
          </a:xfrm>
          <a:prstGeom prst="rect">
            <a:avLst/>
          </a:prstGeom>
          <a:gradFill>
            <a:gsLst>
              <a:gs pos="0">
                <a:schemeClr val="accent3">
                  <a:lumOff val="12401"/>
                </a:schemeClr>
              </a:gs>
              <a:gs pos="100000">
                <a:schemeClr val="accent3">
                  <a:lumOff val="24803"/>
                </a:schemeClr>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8" tIns="35718" rIns="35718" bIns="35718" anchor="ctr">
            <a:spAutoFit/>
          </a:bodyPr>
          <a:lstStyle>
            <a:lvl1pPr algn="ctr" defTabSz="410765">
              <a:defRPr sz="5000">
                <a:solidFill>
                  <a:srgbClr val="006288"/>
                </a:solidFill>
              </a:defRPr>
            </a:lvl1pPr>
          </a:lstStyle>
          <a:p>
            <a:r>
              <a:rPr lang="en-US" dirty="0"/>
              <a:t>Some Bees are Gentle</a:t>
            </a:r>
            <a:endParaRPr dirty="0"/>
          </a:p>
        </p:txBody>
      </p:sp>
      <p:pic>
        <p:nvPicPr>
          <p:cNvPr id="8" name="7063542_orig.jpeg" descr="7063542_orig.jpeg">
            <a:extLst>
              <a:ext uri="{FF2B5EF4-FFF2-40B4-BE49-F238E27FC236}">
                <a16:creationId xmlns:a16="http://schemas.microsoft.com/office/drawing/2014/main" id="{588AFBF4-BACE-3845-95D2-C32FEA232F94}"/>
              </a:ext>
            </a:extLst>
          </p:cNvPr>
          <p:cNvPicPr>
            <a:picLocks noChangeAspect="1"/>
          </p:cNvPicPr>
          <p:nvPr/>
        </p:nvPicPr>
        <p:blipFill>
          <a:blip r:embed="rId3"/>
          <a:stretch>
            <a:fillRect/>
          </a:stretch>
        </p:blipFill>
        <p:spPr>
          <a:xfrm>
            <a:off x="369290" y="2928384"/>
            <a:ext cx="2477989" cy="1651993"/>
          </a:xfrm>
          <a:prstGeom prst="rect">
            <a:avLst/>
          </a:prstGeom>
          <a:ln w="12700">
            <a:miter lim="400000"/>
          </a:ln>
        </p:spPr>
      </p:pic>
      <p:pic>
        <p:nvPicPr>
          <p:cNvPr id="9" name="6030009.jpeg" descr="6030009.jpeg">
            <a:extLst>
              <a:ext uri="{FF2B5EF4-FFF2-40B4-BE49-F238E27FC236}">
                <a16:creationId xmlns:a16="http://schemas.microsoft.com/office/drawing/2014/main" id="{A5D72EA5-B4ED-BE4B-9299-2C32AEE29D25}"/>
              </a:ext>
            </a:extLst>
          </p:cNvPr>
          <p:cNvPicPr>
            <a:picLocks noChangeAspect="1"/>
          </p:cNvPicPr>
          <p:nvPr/>
        </p:nvPicPr>
        <p:blipFill>
          <a:blip r:embed="rId4"/>
          <a:stretch>
            <a:fillRect/>
          </a:stretch>
        </p:blipFill>
        <p:spPr>
          <a:xfrm>
            <a:off x="6055557" y="2944011"/>
            <a:ext cx="2431108" cy="1620739"/>
          </a:xfrm>
          <a:prstGeom prst="rect">
            <a:avLst/>
          </a:prstGeom>
          <a:ln w="12700">
            <a:miter lim="400000"/>
          </a:ln>
        </p:spPr>
      </p:pic>
      <p:sp>
        <p:nvSpPr>
          <p:cNvPr id="10" name="“Tickle Bees”">
            <a:extLst>
              <a:ext uri="{FF2B5EF4-FFF2-40B4-BE49-F238E27FC236}">
                <a16:creationId xmlns:a16="http://schemas.microsoft.com/office/drawing/2014/main" id="{D8D2D236-8775-6F40-9729-077DAD56E0E0}"/>
              </a:ext>
            </a:extLst>
          </p:cNvPr>
          <p:cNvSpPr txBox="1"/>
          <p:nvPr/>
        </p:nvSpPr>
        <p:spPr>
          <a:xfrm>
            <a:off x="3114155" y="4217060"/>
            <a:ext cx="2422193" cy="647784"/>
          </a:xfrm>
          <a:prstGeom prst="rect">
            <a:avLst/>
          </a:prstGeom>
          <a:solidFill>
            <a:srgbClr val="FCE36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nchor="ctr">
            <a:spAutoFit/>
          </a:bodyPr>
          <a:lstStyle>
            <a:lvl1pPr marR="58702" indent="58702" defTabSz="1300480">
              <a:defRPr sz="2800">
                <a:solidFill>
                  <a:srgbClr val="C82506"/>
                </a:solidFill>
                <a:uFill>
                  <a:solidFill>
                    <a:srgbClr val="945200"/>
                  </a:solidFill>
                </a:uFill>
                <a:latin typeface="Chalkboard SE Bold"/>
                <a:ea typeface="Chalkboard SE Bold"/>
                <a:cs typeface="Chalkboard SE Bold"/>
                <a:sym typeface="Chalkboard SE Bold"/>
              </a:defRPr>
            </a:lvl1pPr>
          </a:lstStyle>
          <a:p>
            <a:r>
              <a:t>“Tickle Bees”</a:t>
            </a:r>
          </a:p>
        </p:txBody>
      </p:sp>
      <p:pic>
        <p:nvPicPr>
          <p:cNvPr id="11" name="6824.jpg" descr="6824.jpg">
            <a:extLst>
              <a:ext uri="{FF2B5EF4-FFF2-40B4-BE49-F238E27FC236}">
                <a16:creationId xmlns:a16="http://schemas.microsoft.com/office/drawing/2014/main" id="{C27853A9-4F0B-284F-8A8B-DAAC0EA1EFBF}"/>
              </a:ext>
            </a:extLst>
          </p:cNvPr>
          <p:cNvPicPr>
            <a:picLocks noChangeAspect="1"/>
          </p:cNvPicPr>
          <p:nvPr/>
        </p:nvPicPr>
        <p:blipFill>
          <a:blip r:embed="rId5"/>
          <a:stretch>
            <a:fillRect/>
          </a:stretch>
        </p:blipFill>
        <p:spPr>
          <a:xfrm>
            <a:off x="3356446" y="2130389"/>
            <a:ext cx="2431108" cy="1888785"/>
          </a:xfrm>
          <a:prstGeom prst="rect">
            <a:avLst/>
          </a:prstGeom>
          <a:ln w="12700">
            <a:miter lim="400000"/>
          </a:ln>
        </p:spPr>
      </p:pic>
      <p:sp>
        <p:nvSpPr>
          <p:cNvPr id="2" name="Slide Number Placeholder 1">
            <a:extLst>
              <a:ext uri="{FF2B5EF4-FFF2-40B4-BE49-F238E27FC236}">
                <a16:creationId xmlns:a16="http://schemas.microsoft.com/office/drawing/2014/main" id="{4DC87008-4CF0-824F-BBB2-55D3A347364F}"/>
              </a:ext>
            </a:extLst>
          </p:cNvPr>
          <p:cNvSpPr>
            <a:spLocks noGrp="1"/>
          </p:cNvSpPr>
          <p:nvPr>
            <p:ph type="sldNum" sz="quarter" idx="2"/>
          </p:nvPr>
        </p:nvSpPr>
        <p:spPr/>
        <p:txBody>
          <a:bodyPr/>
          <a:lstStyle/>
          <a:p>
            <a:fld id="{86CB4B4D-7CA3-9044-876B-883B54F8677D}" type="slidenum">
              <a:rPr lang="en-US" smtClean="0"/>
              <a:t>9</a:t>
            </a:fld>
            <a:endParaRPr lang="en-US"/>
          </a:p>
        </p:txBody>
      </p:sp>
    </p:spTree>
    <p:extLst>
      <p:ext uri="{BB962C8B-B14F-4D97-AF65-F5344CB8AC3E}">
        <p14:creationId xmlns:p14="http://schemas.microsoft.com/office/powerpoint/2010/main" val="205728943"/>
      </p:ext>
    </p:extLst>
  </p:cSld>
  <p:clrMapOvr>
    <a:masterClrMapping/>
  </p:clrMapOvr>
  <p:transition spd="med"/>
</p:sld>
</file>

<file path=ppt/theme/theme1.xml><?xml version="1.0" encoding="utf-8"?>
<a:theme xmlns:a="http://schemas.openxmlformats.org/drawingml/2006/main" name="UCANR Intro slides ">
  <a:themeElements>
    <a:clrScheme name="UCANR Intro slides ">
      <a:dk1>
        <a:srgbClr val="000000"/>
      </a:dk1>
      <a:lt1>
        <a:srgbClr val="C0E4B5">
          <a:alpha val="94902"/>
        </a:srgbClr>
      </a:lt1>
      <a:dk2>
        <a:srgbClr val="A7A7A7"/>
      </a:dk2>
      <a:lt2>
        <a:srgbClr val="535353"/>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FF00FF"/>
      </a:folHlink>
    </a:clrScheme>
    <a:fontScheme name="UCANR Intro slides ">
      <a:majorFont>
        <a:latin typeface="Calibri"/>
        <a:ea typeface="Calibri"/>
        <a:cs typeface="Calibri"/>
      </a:majorFont>
      <a:minorFont>
        <a:latin typeface="Helvetica"/>
        <a:ea typeface="Helvetica"/>
        <a:cs typeface="Helvetica"/>
      </a:minorFont>
    </a:fontScheme>
    <a:fmtScheme name="UCANR Intro slides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CANR Intro slides ">
  <a:themeElements>
    <a:clrScheme name="UCANR Intro slides ">
      <a:dk1>
        <a:srgbClr val="000000"/>
      </a:dk1>
      <a:lt1>
        <a:srgbClr val="FFFFFF"/>
      </a:lt1>
      <a:dk2>
        <a:srgbClr val="A7A7A7"/>
      </a:dk2>
      <a:lt2>
        <a:srgbClr val="535353"/>
      </a:lt2>
      <a:accent1>
        <a:srgbClr val="4F81BD"/>
      </a:accent1>
      <a:accent2>
        <a:srgbClr val="C0504D"/>
      </a:accent2>
      <a:accent3>
        <a:srgbClr val="62BB46"/>
      </a:accent3>
      <a:accent4>
        <a:srgbClr val="8064A2"/>
      </a:accent4>
      <a:accent5>
        <a:srgbClr val="4BACC6"/>
      </a:accent5>
      <a:accent6>
        <a:srgbClr val="FDB913"/>
      </a:accent6>
      <a:hlink>
        <a:srgbClr val="0000FF"/>
      </a:hlink>
      <a:folHlink>
        <a:srgbClr val="FF00FF"/>
      </a:folHlink>
    </a:clrScheme>
    <a:fontScheme name="UCANR Intro slides ">
      <a:majorFont>
        <a:latin typeface="Calibri"/>
        <a:ea typeface="Calibri"/>
        <a:cs typeface="Calibri"/>
      </a:majorFont>
      <a:minorFont>
        <a:latin typeface="Helvetica"/>
        <a:ea typeface="Helvetica"/>
        <a:cs typeface="Helvetica"/>
      </a:minorFont>
    </a:fontScheme>
    <a:fmtScheme name="UCANR Intro slides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7677</TotalTime>
  <Words>978</Words>
  <Application>Microsoft Macintosh PowerPoint</Application>
  <PresentationFormat>On-screen Show (4:3)</PresentationFormat>
  <Paragraphs>177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Chalkboard SE Bold</vt:lpstr>
      <vt:lpstr>Georgia</vt:lpstr>
      <vt:lpstr>Helvetica Neue</vt:lpstr>
      <vt:lpstr>Marker Felt</vt:lpstr>
      <vt:lpstr>Wingdings</vt:lpstr>
      <vt:lpstr>UCANR Intro slides </vt:lpstr>
      <vt:lpstr>PowerPoint Presentation</vt:lpstr>
      <vt:lpstr>PowerPoint Presentation</vt:lpstr>
      <vt:lpstr>PowerPoint Presentation</vt:lpstr>
      <vt:lpstr>PowerPoint Presentation</vt:lpstr>
      <vt:lpstr>PowerPoint Presentation</vt:lpstr>
      <vt:lpstr>PowerPoint Presentation</vt:lpstr>
      <vt:lpstr>Cuckoo Bees</vt:lpstr>
      <vt:lpstr>Ground Nesting Bees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Pollen collection</vt:lpstr>
      <vt:lpstr>Colony Collapse Disorder</vt:lpstr>
      <vt:lpstr>Distribution of Africanized Honey Bees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Attracting Pollinators  to Your Garden</dc:title>
  <cp:lastModifiedBy>Peggy Beltramo</cp:lastModifiedBy>
  <cp:revision>89</cp:revision>
  <dcterms:modified xsi:type="dcterms:W3CDTF">2019-06-21T21:47:07Z</dcterms:modified>
</cp:coreProperties>
</file>