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400" r:id="rId9"/>
    <p:sldId id="263" r:id="rId10"/>
    <p:sldId id="264" r:id="rId11"/>
    <p:sldId id="265" r:id="rId12"/>
    <p:sldId id="266" r:id="rId13"/>
    <p:sldId id="275" r:id="rId14"/>
    <p:sldId id="276" r:id="rId15"/>
    <p:sldId id="398" r:id="rId16"/>
    <p:sldId id="277" r:id="rId17"/>
    <p:sldId id="278" r:id="rId18"/>
    <p:sldId id="279" r:id="rId19"/>
    <p:sldId id="280" r:id="rId20"/>
    <p:sldId id="281" r:id="rId21"/>
    <p:sldId id="282" r:id="rId22"/>
    <p:sldId id="283" r:id="rId23"/>
    <p:sldId id="284" r:id="rId24"/>
    <p:sldId id="326" r:id="rId25"/>
    <p:sldId id="267" r:id="rId26"/>
    <p:sldId id="378" r:id="rId27"/>
    <p:sldId id="389" r:id="rId28"/>
    <p:sldId id="401" r:id="rId29"/>
    <p:sldId id="402" r:id="rId30"/>
    <p:sldId id="285" r:id="rId31"/>
    <p:sldId id="294" r:id="rId32"/>
    <p:sldId id="295" r:id="rId33"/>
    <p:sldId id="296" r:id="rId34"/>
    <p:sldId id="297" r:id="rId35"/>
    <p:sldId id="298" r:id="rId36"/>
    <p:sldId id="299" r:id="rId37"/>
    <p:sldId id="300" r:id="rId38"/>
    <p:sldId id="301" r:id="rId39"/>
    <p:sldId id="302" r:id="rId40"/>
    <p:sldId id="303" r:id="rId41"/>
    <p:sldId id="397" r:id="rId42"/>
    <p:sldId id="308" r:id="rId43"/>
    <p:sldId id="307" r:id="rId44"/>
    <p:sldId id="304" r:id="rId45"/>
    <p:sldId id="305" r:id="rId46"/>
    <p:sldId id="306" r:id="rId4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7CE"/>
          </a:solidFill>
        </a:fill>
      </a:tcStyle>
    </a:wholeTbl>
    <a:band2H>
      <a:tcTxStyle/>
      <a:tcStyle>
        <a:tcBdr/>
        <a:fill>
          <a:solidFill>
            <a:srgbClr val="EAF3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A"/>
          </a:solidFill>
        </a:fill>
      </a:tcStyle>
    </a:wholeTbl>
    <a:band2H>
      <a:tcTxStyle/>
      <a:tcStyle>
        <a:tcBdr/>
        <a:fill>
          <a:solidFill>
            <a:srgbClr val="FFF3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00"/>
    <p:restoredTop sz="88421"/>
  </p:normalViewPr>
  <p:slideViewPr>
    <p:cSldViewPr snapToGrid="0" snapToObjects="1">
      <p:cViewPr>
        <p:scale>
          <a:sx n="41" d="100"/>
          <a:sy n="41" d="100"/>
        </p:scale>
        <p:origin x="2712" y="1144"/>
      </p:cViewPr>
      <p:guideLst/>
    </p:cSldViewPr>
  </p:slideViewPr>
  <p:notesTextViewPr>
    <p:cViewPr>
      <p:scale>
        <a:sx n="1" d="1"/>
        <a:sy n="1" d="1"/>
      </p:scale>
      <p:origin x="0" y="0"/>
    </p:cViewPr>
  </p:notesTextViewPr>
  <p:notesViewPr>
    <p:cSldViewPr snapToGrid="0" snapToObjects="1">
      <p:cViewPr varScale="1">
        <p:scale>
          <a:sx n="74" d="100"/>
          <a:sy n="74" d="100"/>
        </p:scale>
        <p:origin x="35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1143000" y="685800"/>
            <a:ext cx="4572000" cy="3429000"/>
          </a:xfrm>
          <a:prstGeom prst="rect">
            <a:avLst/>
          </a:prstGeom>
        </p:spPr>
        <p:txBody>
          <a:bodyPr/>
          <a:lstStyle/>
          <a:p>
            <a:endParaRPr/>
          </a:p>
        </p:txBody>
      </p:sp>
      <p:sp>
        <p:nvSpPr>
          <p:cNvPr id="231" name="Shape 2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ityofroseville.perfectmind.com/23439/Clients/BookMe4LandingPages/CoursesLandingPage?widgetId=15f6af07-39c5-473e-b053-96653f77a406&amp;embed=False&amp;redirectedFromEmbededMode=False&amp;courseId=589193f2-91b3-4846-a2d8-940598f0528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ucanr.edu/blogs/blogcore/postdetail.cfm?postnum=2634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fa.ca.gov/plant/PDEP/target_pest_disease_profiles/LBAM_PestProfile.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pmep.cce.cornell.edu/profiles/extoxnet/24d-captan/bt-ext.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alscape.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oehill.com/kern/cal0492.as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stwatch.org/connect/news/caterpillar-its-whats-for-dinn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ps.gov/articles/chocolate-midge.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Compiled 5/19 by Peggy </a:t>
            </a:r>
            <a:r>
              <a:rPr lang="en-US" dirty="0" err="1"/>
              <a:t>Beltramo</a:t>
            </a:r>
            <a:r>
              <a:rPr lang="en-US" dirty="0"/>
              <a:t>    For RUEC Workshop presented by </a:t>
            </a:r>
            <a:r>
              <a:rPr lang="en-US" dirty="0" err="1"/>
              <a:t>Candee</a:t>
            </a:r>
            <a:r>
              <a:rPr lang="en-US" dirty="0"/>
              <a:t> Kenny, Jennifer Downey, and Judith Myrick</a:t>
            </a:r>
          </a:p>
          <a:p>
            <a:pPr defTabSz="457200">
              <a:lnSpc>
                <a:spcPct val="117999"/>
              </a:lnSpc>
              <a:defRPr sz="2200">
                <a:latin typeface="Helvetica Neue"/>
                <a:ea typeface="Helvetica Neue"/>
                <a:cs typeface="Helvetica Neue"/>
                <a:sym typeface="Helvetica Neue"/>
              </a:defRPr>
            </a:pPr>
            <a:r>
              <a:rPr lang="en-US" dirty="0"/>
              <a:t>Built from Attracting Pollinators, Butterflies, and Hummingbird modules</a:t>
            </a:r>
          </a:p>
          <a:p>
            <a:pPr defTabSz="457200">
              <a:lnSpc>
                <a:spcPct val="117999"/>
              </a:lnSpc>
              <a:defRPr sz="2200">
                <a:latin typeface="Helvetica Neue"/>
                <a:ea typeface="Helvetica Neue"/>
                <a:cs typeface="Helvetica Neue"/>
                <a:sym typeface="Helvetica Neue"/>
              </a:defRPr>
            </a:pPr>
            <a:r>
              <a:rPr lang="en-US" dirty="0"/>
              <a:t>Advertising</a:t>
            </a:r>
          </a:p>
          <a:p>
            <a:pPr defTabSz="457200">
              <a:lnSpc>
                <a:spcPct val="117999"/>
              </a:lnSpc>
              <a:defRPr sz="2200">
                <a:latin typeface="Helvetica Neue"/>
                <a:ea typeface="Helvetica Neue"/>
                <a:cs typeface="Helvetica Neue"/>
                <a:sym typeface="Helvetica Neue"/>
              </a:defRPr>
            </a:pPr>
            <a:r>
              <a:rPr lang="en-US" sz="2200" b="1" i="0" u="none" strike="noStrike" dirty="0">
                <a:effectLst/>
                <a:latin typeface="+mj-lt"/>
                <a:ea typeface="+mj-ea"/>
                <a:cs typeface="+mj-cs"/>
                <a:sym typeface="Helvetica Neue"/>
                <a:hlinkClick r:id="rId3" tooltip="What's the Buzz about Pollinators"/>
              </a:rPr>
              <a:t>What's the Buzz about Pollinators?</a:t>
            </a:r>
            <a:r>
              <a:rPr lang="en-US" sz="2200" b="1" i="0" u="none" strike="noStrike" dirty="0">
                <a:effectLst/>
                <a:latin typeface="+mj-lt"/>
                <a:ea typeface="+mj-ea"/>
                <a:cs typeface="+mj-cs"/>
                <a:sym typeface="Helvetica Neue"/>
              </a:rPr>
              <a:t>  Saturday, June 8, 2019 • 10 am - 12 pm </a:t>
            </a:r>
            <a:br>
              <a:rPr lang="en-US" sz="2200" dirty="0">
                <a:latin typeface="+mj-lt"/>
                <a:ea typeface="+mj-ea"/>
                <a:cs typeface="+mj-cs"/>
                <a:sym typeface="Helvetica Neue"/>
              </a:rPr>
            </a:br>
            <a:r>
              <a:rPr lang="en-US" sz="2200" b="0" i="0" u="none" strike="noStrike" dirty="0">
                <a:effectLst/>
                <a:latin typeface="+mj-lt"/>
                <a:ea typeface="+mj-ea"/>
                <a:cs typeface="+mj-cs"/>
                <a:sym typeface="Helvetica Neue"/>
              </a:rPr>
              <a:t>Bees? Please! Pollinators like bees, butterflies, hummingbirds and bats are an integral part of our ecosystem and are beneficial in the garden. Learn about the different pollinators and their life cycles, what plants attract these hard workers and how to provide for their habitat. Before you know it, your garden will be fluttering with life.</a:t>
            </a:r>
            <a:endParaRPr lang="en-US" dirty="0"/>
          </a:p>
          <a:p>
            <a:pPr defTabSz="457200">
              <a:lnSpc>
                <a:spcPct val="117999"/>
              </a:lnSpc>
              <a:defRPr sz="2200">
                <a:latin typeface="Helvetica Neue"/>
                <a:ea typeface="Helvetica Neue"/>
                <a:cs typeface="Helvetica Neue"/>
                <a:sym typeface="Helvetica Neue"/>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varies by type of pollinator</a:t>
            </a:r>
          </a:p>
          <a:p>
            <a:pPr defTabSz="457200">
              <a:lnSpc>
                <a:spcPct val="117999"/>
              </a:lnSpc>
              <a:defRPr sz="2200">
                <a:latin typeface="Helvetica Neue"/>
                <a:ea typeface="Helvetica Neue"/>
                <a:cs typeface="Helvetica Neue"/>
                <a:sym typeface="Helvetica Neue"/>
              </a:defRPr>
            </a:pPr>
            <a:r>
              <a:t>nectar for adults (flight fuel)</a:t>
            </a:r>
          </a:p>
          <a:p>
            <a:pPr defTabSz="457200">
              <a:lnSpc>
                <a:spcPct val="117999"/>
              </a:lnSpc>
              <a:defRPr sz="2200">
                <a:latin typeface="Helvetica Neue"/>
                <a:ea typeface="Helvetica Neue"/>
                <a:cs typeface="Helvetica Neue"/>
                <a:sym typeface="Helvetica Neue"/>
              </a:defRPr>
            </a:pPr>
            <a:r>
              <a:t>nectar/pollen to feed offspring</a:t>
            </a:r>
          </a:p>
          <a:p>
            <a:pPr defTabSz="457200">
              <a:lnSpc>
                <a:spcPct val="117999"/>
              </a:lnSpc>
              <a:defRPr sz="2200">
                <a:latin typeface="Helvetica Neue"/>
                <a:ea typeface="Helvetica Neue"/>
                <a:cs typeface="Helvetica Neue"/>
                <a:sym typeface="Helvetica Neue"/>
              </a:defRPr>
            </a:pPr>
            <a:r>
              <a:t>OR</a:t>
            </a:r>
          </a:p>
          <a:p>
            <a:pPr defTabSz="457200">
              <a:lnSpc>
                <a:spcPct val="117999"/>
              </a:lnSpc>
              <a:defRPr sz="2200">
                <a:latin typeface="Helvetica Neue"/>
                <a:ea typeface="Helvetica Neue"/>
                <a:cs typeface="Helvetica Neue"/>
                <a:sym typeface="Helvetica Neue"/>
              </a:defRPr>
            </a:pPr>
            <a:r>
              <a:t>“host” plant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S</a:t>
            </a:r>
            <a:r>
              <a:rPr dirty="0"/>
              <a:t>hallow, safe landing, corks, saucer w/ stones, “noodles” in pool</a:t>
            </a:r>
            <a:endParaRPr lang="en-US" dirty="0"/>
          </a:p>
          <a:p>
            <a:pPr defTabSz="457200">
              <a:lnSpc>
                <a:spcPct val="117999"/>
              </a:lnSpc>
              <a:defRPr sz="2200">
                <a:latin typeface="Helvetica Neue"/>
                <a:ea typeface="Helvetica Neue"/>
                <a:cs typeface="Helvetica Neue"/>
                <a:sym typeface="Helvetica Neue"/>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sz="2200">
                <a:latin typeface="Helvetica Neue"/>
                <a:ea typeface="Helvetica Neue"/>
                <a:cs typeface="Helvetica Neue"/>
                <a:sym typeface="Helvetica Neue"/>
              </a:defRPr>
            </a:pPr>
            <a:r>
              <a:rPr lang="en-US" u="sng" dirty="0"/>
              <a:t>for butterflies  </a:t>
            </a:r>
            <a:r>
              <a:rPr lang="en-US" dirty="0"/>
              <a:t>dirty water resources</a:t>
            </a:r>
            <a:endParaRPr dirty="0"/>
          </a:p>
          <a:p>
            <a:pPr defTabSz="457200">
              <a:lnSpc>
                <a:spcPct val="117999"/>
              </a:lnSpc>
              <a:defRPr sz="2200">
                <a:latin typeface="Helvetica Neue"/>
                <a:ea typeface="Helvetica Neue"/>
                <a:cs typeface="Helvetica Neue"/>
                <a:sym typeface="Helvetica Neue"/>
              </a:defRPr>
            </a:pPr>
            <a:r>
              <a:rPr dirty="0"/>
              <a:t>Also wet sand, and wet mud</a:t>
            </a:r>
            <a:endParaRPr lang="en-US" dirty="0"/>
          </a:p>
          <a:p>
            <a:pPr defTabSz="457200">
              <a:lnSpc>
                <a:spcPct val="117999"/>
              </a:lnSpc>
              <a:defRPr sz="2200">
                <a:latin typeface="Helvetica Neue"/>
                <a:ea typeface="Helvetica Neue"/>
                <a:cs typeface="Helvetica Neue"/>
                <a:sym typeface="Helvetica Neue"/>
              </a:defRPr>
            </a:pPr>
            <a:r>
              <a:rPr lang="en-US" u="sng" dirty="0">
                <a:hlinkClick r:id="rId3"/>
              </a:rPr>
              <a:t>http://ucanr.edu/blogs/blogcore/postdetail.cfm?postnum=26345</a:t>
            </a:r>
            <a:r>
              <a:rPr lang="en-US" u="sng" dirty="0"/>
              <a: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Plant in Layers</a:t>
            </a:r>
          </a:p>
          <a:p>
            <a:pPr defTabSz="457200">
              <a:lnSpc>
                <a:spcPct val="117999"/>
              </a:lnSpc>
              <a:defRPr sz="1600">
                <a:latin typeface="Helvetica Neue"/>
                <a:ea typeface="Helvetica Neue"/>
                <a:cs typeface="Helvetica Neue"/>
                <a:sym typeface="Helvetica Neue"/>
              </a:defRPr>
            </a:pPr>
            <a:r>
              <a:t>canopy, understory, shrubs, herbaceous plants, groundcovers</a:t>
            </a:r>
          </a:p>
          <a:p>
            <a:pPr defTabSz="457200">
              <a:lnSpc>
                <a:spcPct val="117999"/>
              </a:lnSpc>
              <a:defRPr sz="1600">
                <a:latin typeface="Helvetica Neue"/>
                <a:ea typeface="Helvetica Neue"/>
                <a:cs typeface="Helvetica Neue"/>
                <a:sym typeface="Helvetica Neue"/>
              </a:defRPr>
            </a:pPr>
            <a:r>
              <a:t>“THINK 3-D,” says Doug Tallamy, co-author of </a:t>
            </a:r>
            <a:r>
              <a:rPr b="1" u="sng"/>
              <a:t>The Living Landscape</a:t>
            </a:r>
            <a:r>
              <a:t>, “and in fact, maybe think 4-D, since by designing your landscape in all three dimensions, layering plants into complex communities, you’ll add the ‘D’ of diversity, too.”</a:t>
            </a:r>
          </a:p>
          <a:p>
            <a:pPr defTabSz="457200">
              <a:lnSpc>
                <a:spcPct val="117999"/>
              </a:lnSpc>
              <a:defRPr sz="1600">
                <a:latin typeface="Helvetica Neue"/>
                <a:ea typeface="Helvetica Neue"/>
                <a:cs typeface="Helvetica Neue"/>
                <a:sym typeface="Helvetica Neue"/>
              </a:defRPr>
            </a:pPr>
            <a:r>
              <a:t>“4 D” The fourth dimension is diversity</a:t>
            </a:r>
          </a:p>
          <a:p>
            <a:pPr defTabSz="457200">
              <a:lnSpc>
                <a:spcPct val="117999"/>
              </a:lnSpc>
              <a:defRPr sz="1600">
                <a:latin typeface="Helvetica Neue"/>
                <a:ea typeface="Helvetica Neue"/>
                <a:cs typeface="Helvetica Neue"/>
                <a:sym typeface="Helvetica Neue"/>
              </a:defRPr>
            </a:pPr>
            <a:r>
              <a:t>multiples of height, width, breadth, = DIVERSITY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Provide nesting sites:</a:t>
            </a:r>
          </a:p>
          <a:p>
            <a:pPr defTabSz="457200">
              <a:lnSpc>
                <a:spcPct val="117999"/>
              </a:lnSpc>
              <a:defRPr sz="1600">
                <a:latin typeface="Helvetica Neue"/>
                <a:ea typeface="Helvetica Neue"/>
                <a:cs typeface="Helvetica Neue"/>
                <a:sym typeface="Helvetica Neue"/>
              </a:defRPr>
            </a:pPr>
            <a:r>
              <a:t>pupation sites (shrubs)</a:t>
            </a:r>
          </a:p>
          <a:p>
            <a:pPr defTabSz="457200">
              <a:lnSpc>
                <a:spcPct val="117999"/>
              </a:lnSpc>
              <a:defRPr sz="1600">
                <a:latin typeface="Helvetica Neue"/>
                <a:ea typeface="Helvetica Neue"/>
                <a:cs typeface="Helvetica Neue"/>
                <a:sym typeface="Helvetica Neue"/>
              </a:defRPr>
            </a:pPr>
            <a:r>
              <a:t>hollow stems, bare soil, 70% bees are ground nesters, leaf litter, brush piles, hotels</a:t>
            </a:r>
          </a:p>
          <a:p>
            <a:pPr defTabSz="457200">
              <a:lnSpc>
                <a:spcPct val="117999"/>
              </a:lnSpc>
              <a:defRPr sz="1600">
                <a:latin typeface="Helvetica Neue"/>
                <a:ea typeface="Helvetica Neue"/>
                <a:cs typeface="Helvetica Neue"/>
                <a:sym typeface="Helvetica Neue"/>
              </a:defRPr>
            </a:pPr>
            <a:r>
              <a:t>A New Vision    Consider leaving a portion of your yard or property “wild”</a:t>
            </a:r>
          </a:p>
          <a:p>
            <a:pPr defTabSz="457200">
              <a:lnSpc>
                <a:spcPct val="117999"/>
              </a:lnSpc>
              <a:defRPr sz="1600">
                <a:latin typeface="Helvetica Neue"/>
                <a:ea typeface="Helvetica Neue"/>
                <a:cs typeface="Helvetica Neue"/>
                <a:sym typeface="Helvetica Neue"/>
              </a:defRPr>
            </a:pPr>
            <a:r>
              <a:t>“It’s important to not be too neat. Small clumps of grass or weeds or debris left under shrubs can protect the bumble bee queen as she overwinters in her nest below. Garden visitors will see that we leave some weed growth on the garden edges to provide this type of habitat.”</a:t>
            </a:r>
          </a:p>
          <a:p>
            <a:pPr defTabSz="457200">
              <a:lnSpc>
                <a:spcPct val="117999"/>
              </a:lnSpc>
              <a:defRPr sz="1600">
                <a:latin typeface="Helvetica Neue"/>
                <a:ea typeface="Helvetica Neue"/>
                <a:cs typeface="Helvetica Neue"/>
                <a:sym typeface="Helvetica Neue"/>
              </a:defRPr>
            </a:pPr>
            <a:r>
              <a:t>Wild areas—NOT weeds</a:t>
            </a:r>
          </a:p>
          <a:p>
            <a:pPr defTabSz="457200">
              <a:lnSpc>
                <a:spcPct val="117999"/>
              </a:lnSpc>
              <a:defRPr sz="1600">
                <a:latin typeface="Helvetica Neue"/>
                <a:ea typeface="Helvetica Neue"/>
                <a:cs typeface="Helvetica Neue"/>
                <a:sym typeface="Helvetica Neue"/>
              </a:defRPr>
            </a:pPr>
            <a:r>
              <a:t>Walt Disney quote: </a:t>
            </a:r>
          </a:p>
          <a:p>
            <a:pPr defTabSz="457200">
              <a:lnSpc>
                <a:spcPct val="117999"/>
              </a:lnSpc>
              <a:defRPr sz="1600">
                <a:latin typeface="Helvetica Neue"/>
                <a:ea typeface="Helvetica Neue"/>
                <a:cs typeface="Helvetica Neue"/>
                <a:sym typeface="Helvetica Neue"/>
              </a:defRPr>
            </a:pPr>
            <a:r>
              <a:t>'What do you mean we can't get rid of those weeds in time? Then go over there and put some fancy signs with Latin names in front of them’—Walt Disney.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1279656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POLLINAOTRS: </a:t>
            </a:r>
          </a:p>
          <a:p>
            <a:pPr defTabSz="457200">
              <a:lnSpc>
                <a:spcPct val="117999"/>
              </a:lnSpc>
              <a:defRPr sz="1600">
                <a:latin typeface="Helvetica Neue"/>
                <a:ea typeface="Helvetica Neue"/>
                <a:cs typeface="Helvetica Neue"/>
                <a:sym typeface="Helvetica Neue"/>
              </a:defRPr>
            </a:pPr>
            <a:r>
              <a:rPr dirty="0"/>
              <a:t>bees; butterflies; wasps; moths; beetles; flies; birds; bats; wind; humans</a:t>
            </a:r>
          </a:p>
          <a:p>
            <a:pPr defTabSz="457200">
              <a:lnSpc>
                <a:spcPct val="117999"/>
              </a:lnSpc>
              <a:defRPr sz="1600">
                <a:latin typeface="Helvetica Neue"/>
                <a:ea typeface="Helvetica Neue"/>
                <a:cs typeface="Helvetica Neue"/>
                <a:sym typeface="Helvetica Neue"/>
              </a:defRPr>
            </a:pPr>
            <a:r>
              <a:rPr dirty="0"/>
              <a:t>To get animals to help, plants provide: </a:t>
            </a:r>
          </a:p>
          <a:p>
            <a:pPr defTabSz="457200">
              <a:lnSpc>
                <a:spcPct val="117999"/>
              </a:lnSpc>
              <a:defRPr sz="1600">
                <a:latin typeface="Helvetica Neue"/>
                <a:ea typeface="Helvetica Neue"/>
                <a:cs typeface="Helvetica Neue"/>
                <a:sym typeface="Helvetica Neue"/>
              </a:defRPr>
            </a:pPr>
            <a:r>
              <a:rPr dirty="0"/>
              <a:t>• food (pollen, nectar)</a:t>
            </a:r>
            <a:br>
              <a:rPr dirty="0"/>
            </a:br>
            <a:r>
              <a:rPr dirty="0"/>
              <a:t>• scents/perfume</a:t>
            </a:r>
            <a:br>
              <a:rPr dirty="0"/>
            </a:br>
            <a:r>
              <a:rPr dirty="0"/>
              <a:t>• oils </a:t>
            </a:r>
          </a:p>
          <a:p>
            <a:pPr defTabSz="457200">
              <a:lnSpc>
                <a:spcPct val="117999"/>
              </a:lnSpc>
              <a:defRPr sz="1600">
                <a:latin typeface="Helvetica Neue"/>
                <a:ea typeface="Helvetica Neue"/>
                <a:cs typeface="Helvetica Neue"/>
                <a:sym typeface="Helvetica Neue"/>
              </a:defRPr>
            </a:pPr>
            <a:r>
              <a:rPr dirty="0"/>
              <a:t>• nest materials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Animal pollinators are</a:t>
            </a:r>
          </a:p>
          <a:p>
            <a:pPr defTabSz="457200">
              <a:lnSpc>
                <a:spcPct val="117999"/>
              </a:lnSpc>
              <a:defRPr sz="2200">
                <a:latin typeface="Helvetica Neue"/>
                <a:ea typeface="Helvetica Neue"/>
                <a:cs typeface="Helvetica Neue"/>
                <a:sym typeface="Helvetica Neue"/>
              </a:defRPr>
            </a:pPr>
            <a:r>
              <a:rPr dirty="0"/>
              <a:t>• Most effective agents for plants</a:t>
            </a:r>
            <a:br>
              <a:rPr dirty="0"/>
            </a:br>
            <a:r>
              <a:rPr dirty="0"/>
              <a:t>• Take pollen directly to right kind of flower</a:t>
            </a:r>
            <a:br>
              <a:rPr dirty="0"/>
            </a:br>
            <a:r>
              <a:rPr dirty="0"/>
              <a:t>• Flower determines how pollen collected</a:t>
            </a:r>
            <a:br>
              <a:rPr dirty="0"/>
            </a:br>
            <a:r>
              <a:rPr dirty="0"/>
              <a:t>• Flower determines how pollen is deposited </a:t>
            </a:r>
            <a:endParaRPr lang="en-US" dirty="0"/>
          </a:p>
          <a:p>
            <a:pPr marL="0" marR="0" lvl="0" indent="0" defTabSz="457200" eaLnBrk="1" fontAlgn="auto" latinLnBrk="0" hangingPunct="1">
              <a:lnSpc>
                <a:spcPct val="117999"/>
              </a:lnSpc>
              <a:spcBef>
                <a:spcPts val="0"/>
              </a:spcBef>
              <a:spcAft>
                <a:spcPts val="0"/>
              </a:spcAft>
              <a:buClrTx/>
              <a:buSzTx/>
              <a:buFontTx/>
              <a:buNone/>
              <a:tabLst/>
              <a:defRPr sz="2200">
                <a:latin typeface="Helvetica Neue"/>
                <a:ea typeface="Helvetica Neue"/>
                <a:cs typeface="Helvetica Neue"/>
                <a:sym typeface="Helvetica Neue"/>
              </a:defRPr>
            </a:pPr>
            <a:r>
              <a:rPr lang="en-US" sz="2200" dirty="0">
                <a:effectLst/>
                <a:latin typeface="+mj-lt"/>
                <a:ea typeface="+mj-ea"/>
                <a:cs typeface="+mj-cs"/>
                <a:sym typeface="Helvetica Neue"/>
              </a:rPr>
              <a:t>The most effective pollinators are bees, wasps, beetles and flies; hummingbird,  butterflies and moths, are considered “incidental” pollinators, as they are only drinking nectar, and any pollen transfer is accidental.</a:t>
            </a:r>
          </a:p>
          <a:p>
            <a:pPr defTabSz="457200">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3600336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Moths </a:t>
            </a:r>
            <a:r>
              <a:rPr b="1" dirty="0"/>
              <a:t>mostly fly at night</a:t>
            </a:r>
            <a:r>
              <a:rPr dirty="0"/>
              <a:t>—they like white or light colored flowers. </a:t>
            </a:r>
          </a:p>
          <a:p>
            <a:pPr defTabSz="457200">
              <a:lnSpc>
                <a:spcPct val="117999"/>
              </a:lnSpc>
              <a:defRPr sz="2200">
                <a:latin typeface="Helvetica Neue"/>
                <a:ea typeface="Helvetica Neue"/>
                <a:cs typeface="Helvetica Neue"/>
                <a:sym typeface="Helvetica Neue"/>
              </a:defRPr>
            </a:pPr>
            <a:r>
              <a:rPr dirty="0"/>
              <a:t>Local bats are insectivores and are </a:t>
            </a:r>
            <a:r>
              <a:rPr b="1" dirty="0"/>
              <a:t>not pollinators, </a:t>
            </a:r>
            <a:r>
              <a:rPr dirty="0"/>
              <a:t>but they do pollinate cactus in the southwest US and Mexico.</a:t>
            </a:r>
          </a:p>
        </p:txBody>
      </p:sp>
    </p:spTree>
    <p:extLst>
      <p:ext uri="{BB962C8B-B14F-4D97-AF65-F5344CB8AC3E}">
        <p14:creationId xmlns:p14="http://schemas.microsoft.com/office/powerpoint/2010/main" val="243540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398847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POLLINAOTRS: </a:t>
            </a:r>
          </a:p>
          <a:p>
            <a:pPr defTabSz="457200">
              <a:lnSpc>
                <a:spcPct val="117999"/>
              </a:lnSpc>
              <a:defRPr sz="1600">
                <a:latin typeface="Helvetica Neue"/>
                <a:ea typeface="Helvetica Neue"/>
                <a:cs typeface="Helvetica Neue"/>
                <a:sym typeface="Helvetica Neue"/>
              </a:defRPr>
            </a:pPr>
            <a:r>
              <a:t>bees; butterflies; wasps; moths; beetles; flies; birds; bats; wind; humans</a:t>
            </a:r>
          </a:p>
          <a:p>
            <a:pPr defTabSz="457200">
              <a:lnSpc>
                <a:spcPct val="117999"/>
              </a:lnSpc>
              <a:defRPr sz="1600">
                <a:latin typeface="Helvetica Neue"/>
                <a:ea typeface="Helvetica Neue"/>
                <a:cs typeface="Helvetica Neue"/>
                <a:sym typeface="Helvetica Neue"/>
              </a:defRPr>
            </a:pPr>
            <a:r>
              <a:t>To get animals to help, plants provide: </a:t>
            </a:r>
          </a:p>
          <a:p>
            <a:pPr defTabSz="457200">
              <a:lnSpc>
                <a:spcPct val="117999"/>
              </a:lnSpc>
              <a:defRPr sz="1600">
                <a:latin typeface="Helvetica Neue"/>
                <a:ea typeface="Helvetica Neue"/>
                <a:cs typeface="Helvetica Neue"/>
                <a:sym typeface="Helvetica Neue"/>
              </a:defRPr>
            </a:pPr>
            <a:r>
              <a:t>• food (pollen, nectar)</a:t>
            </a:r>
            <a:br/>
            <a:r>
              <a:t>• scents/perfume</a:t>
            </a:r>
            <a:br/>
            <a:r>
              <a:t>• oils </a:t>
            </a:r>
          </a:p>
          <a:p>
            <a:pPr defTabSz="457200">
              <a:lnSpc>
                <a:spcPct val="117999"/>
              </a:lnSpc>
              <a:defRPr sz="1600">
                <a:latin typeface="Helvetica Neue"/>
                <a:ea typeface="Helvetica Neue"/>
                <a:cs typeface="Helvetica Neue"/>
                <a:sym typeface="Helvetica Neue"/>
              </a:defRPr>
            </a:pPr>
            <a:r>
              <a:t>• nest materials </a:t>
            </a:r>
          </a:p>
        </p:txBody>
      </p:sp>
    </p:spTree>
    <p:extLst>
      <p:ext uri="{BB962C8B-B14F-4D97-AF65-F5344CB8AC3E}">
        <p14:creationId xmlns:p14="http://schemas.microsoft.com/office/powerpoint/2010/main" val="3151138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lvl1pPr defTabSz="457200">
              <a:lnSpc>
                <a:spcPct val="117999"/>
              </a:lnSpc>
              <a:defRPr sz="1600">
                <a:latin typeface="Helvetica Neue"/>
                <a:ea typeface="Helvetica Neue"/>
                <a:cs typeface="Helvetica Neue"/>
                <a:sym typeface="Helvetica Neue"/>
              </a:defRPr>
            </a:lvl1p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A wide selection of plants provides</a:t>
            </a:r>
          </a:p>
          <a:p>
            <a:pPr defTabSz="457200">
              <a:lnSpc>
                <a:spcPct val="117999"/>
              </a:lnSpc>
              <a:defRPr sz="2200">
                <a:latin typeface="Helvetica Neue"/>
                <a:ea typeface="Helvetica Neue"/>
                <a:cs typeface="Helvetica Neue"/>
                <a:sym typeface="Helvetica Neue"/>
              </a:defRPr>
            </a:pPr>
            <a:r>
              <a:t>many sources of food</a:t>
            </a:r>
          </a:p>
          <a:p>
            <a:pPr defTabSz="457200">
              <a:lnSpc>
                <a:spcPct val="117999"/>
              </a:lnSpc>
              <a:defRPr sz="2200">
                <a:latin typeface="Helvetica Neue"/>
                <a:ea typeface="Helvetica Neue"/>
                <a:cs typeface="Helvetica Neue"/>
                <a:sym typeface="Helvetica Neue"/>
              </a:defRPr>
            </a:pPr>
            <a:r>
              <a:t>Long bloom season to provide a year-round food source</a:t>
            </a:r>
          </a:p>
          <a:p>
            <a:pPr defTabSz="457200">
              <a:lnSpc>
                <a:spcPct val="117999"/>
              </a:lnSpc>
              <a:defRPr sz="2200">
                <a:latin typeface="Helvetica Neue"/>
                <a:ea typeface="Helvetica Neue"/>
                <a:cs typeface="Helvetica Neue"/>
                <a:sym typeface="Helvetica Neue"/>
              </a:defRPr>
            </a:pPr>
            <a:r>
              <a:t>“Drone view.” Large masses of a single color/plant.</a:t>
            </a:r>
          </a:p>
          <a:p>
            <a:pPr defTabSz="457200">
              <a:lnSpc>
                <a:spcPct val="117999"/>
              </a:lnSpc>
              <a:defRPr sz="2200">
                <a:latin typeface="Helvetica Neue"/>
                <a:ea typeface="Helvetica Neue"/>
                <a:cs typeface="Helvetica Neue"/>
                <a:sym typeface="Helvetica Neue"/>
              </a:defRPr>
            </a:pPr>
            <a:r>
              <a:t>Some moths are night flyers</a:t>
            </a:r>
          </a:p>
          <a:p>
            <a:pPr defTabSz="457200">
              <a:lnSpc>
                <a:spcPct val="117999"/>
              </a:lnSpc>
              <a:defRPr sz="2200">
                <a:latin typeface="Helvetica Neue"/>
                <a:ea typeface="Helvetica Neue"/>
                <a:cs typeface="Helvetica Neue"/>
                <a:sym typeface="Helvetica Neue"/>
              </a:defRPr>
            </a:pPr>
            <a:r>
              <a:t>Local bats—not pollinators; insectivores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5432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r>
              <a:t>Lacy Tansy  Phacelia tanacetifolia, </a:t>
            </a:r>
          </a:p>
          <a:p>
            <a:r>
              <a:t>California poppy Eschscholzia californica </a:t>
            </a:r>
          </a:p>
          <a:p>
            <a:r>
              <a:t>Common tidytips Layia platyglossa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Hedgerows can benefit pollinators in cropland, as well as large properties with space for large plantings.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pPr defTabSz="457200">
              <a:lnSpc>
                <a:spcPct val="117999"/>
              </a:lnSpc>
              <a:defRPr sz="1900">
                <a:latin typeface="Helvetica Neue"/>
                <a:ea typeface="Helvetica Neue"/>
                <a:cs typeface="Helvetica Neue"/>
                <a:sym typeface="Helvetica Neue"/>
              </a:defRPr>
            </a:pPr>
            <a:r>
              <a:t>LBAM Light brown apple moth is treated for in 13 counties.</a:t>
            </a:r>
          </a:p>
          <a:p>
            <a:pPr defTabSz="457200">
              <a:lnSpc>
                <a:spcPct val="117999"/>
              </a:lnSpc>
              <a:defRPr sz="1500">
                <a:latin typeface="Helvetica Neue"/>
                <a:ea typeface="Helvetica Neue"/>
                <a:cs typeface="Helvetica Neue"/>
                <a:sym typeface="Helvetica Neue"/>
              </a:defRPr>
            </a:pPr>
            <a:r>
              <a:rPr u="sng">
                <a:hlinkClick r:id="rId3"/>
              </a:rPr>
              <a:t>https://www.cdfa.ca.gov/plant/PDEP/target_pest_disease_profiles/LBAM_PestProfile.html</a:t>
            </a:r>
          </a:p>
          <a:p>
            <a:pPr defTabSz="457200">
              <a:lnSpc>
                <a:spcPct val="117999"/>
              </a:lnSpc>
              <a:defRPr sz="2200">
                <a:latin typeface="Helvetica Neue"/>
                <a:ea typeface="Helvetica Neue"/>
                <a:cs typeface="Helvetica Neue"/>
                <a:sym typeface="Helvetica Neue"/>
              </a:defRPr>
            </a:pPr>
            <a:r>
              <a:t>bT   </a:t>
            </a:r>
            <a:r>
              <a:rPr sz="1600"/>
              <a:t> </a:t>
            </a:r>
            <a:r>
              <a:rPr sz="1600" u="sng">
                <a:hlinkClick r:id="rId4"/>
              </a:rPr>
              <a:t>http://pmep.cce.cornell.edu/profiles/extoxnet/24d-captan/bt-ext.html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noRot="1" noChangeAspect="1"/>
          </p:cNvSpPr>
          <p:nvPr>
            <p:ph type="sldImg"/>
          </p:nvPr>
        </p:nvSpPr>
        <p:spPr>
          <a:prstGeom prst="rect">
            <a:avLst/>
          </a:prstGeom>
        </p:spPr>
        <p:txBody>
          <a:bodyPr/>
          <a:lstStyle/>
          <a:p>
            <a:endParaRPr/>
          </a:p>
        </p:txBody>
      </p:sp>
      <p:sp>
        <p:nvSpPr>
          <p:cNvPr id="628" name="Shape 628"/>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Attracting Native Pollinators. 2011 by The Xerces Society and Dr. Marla Spivak</a:t>
            </a:r>
          </a:p>
          <a:p>
            <a:pPr defTabSz="457200">
              <a:lnSpc>
                <a:spcPct val="117999"/>
              </a:lnSpc>
              <a:defRPr sz="1600">
                <a:latin typeface="Helvetica Neue"/>
                <a:ea typeface="Helvetica Neue"/>
                <a:cs typeface="Helvetica Neue"/>
                <a:sym typeface="Helvetica Neue"/>
              </a:defRPr>
            </a:pPr>
            <a:r>
              <a:t>The Bee Friendly Garden. 2016 by Kate Frey and Gretchen LeBuhn</a:t>
            </a:r>
          </a:p>
          <a:p>
            <a:pPr defTabSz="457200">
              <a:lnSpc>
                <a:spcPct val="117999"/>
              </a:lnSpc>
              <a:defRPr sz="1600">
                <a:latin typeface="Helvetica Neue"/>
                <a:ea typeface="Helvetica Neue"/>
                <a:cs typeface="Helvetica Neue"/>
                <a:sym typeface="Helvetica Neue"/>
              </a:defRPr>
            </a:pPr>
            <a:r>
              <a:t>California Bees and Blooms. 2014 by Gordon Frankie, et al.</a:t>
            </a:r>
          </a:p>
          <a:p>
            <a:pPr defTabSz="457200">
              <a:lnSpc>
                <a:spcPct val="117999"/>
              </a:lnSpc>
              <a:defRPr sz="1600">
                <a:latin typeface="Helvetica Neue"/>
                <a:ea typeface="Helvetica Neue"/>
                <a:cs typeface="Helvetica Neue"/>
                <a:sym typeface="Helvetica Neue"/>
              </a:defRPr>
            </a:pPr>
            <a:r>
              <a:t>The California Wildlife Habitat Garden. Aug 8, 2012 by Nancy Bauer</a:t>
            </a:r>
          </a:p>
          <a:p>
            <a:pPr defTabSz="457200">
              <a:lnSpc>
                <a:spcPct val="117999"/>
              </a:lnSpc>
              <a:defRPr sz="1600">
                <a:latin typeface="Helvetica Neue"/>
                <a:ea typeface="Helvetica Neue"/>
                <a:cs typeface="Helvetica Neue"/>
                <a:sym typeface="Helvetica Neue"/>
              </a:defRPr>
            </a:pPr>
            <a:r>
              <a:t>California Native Plants for the Garden. Dec 1, 2005 by Carol Bornstein and David Fross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6065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Plants from home</a:t>
            </a:r>
          </a:p>
          <a:p>
            <a:pPr defTabSz="457200">
              <a:lnSpc>
                <a:spcPct val="117999"/>
              </a:lnSpc>
              <a:defRPr sz="2200">
                <a:latin typeface="Helvetica Neue"/>
                <a:ea typeface="Helvetica Neue"/>
                <a:cs typeface="Helvetica Neue"/>
                <a:sym typeface="Helvetica Neue"/>
              </a:defRPr>
            </a:pPr>
            <a:r>
              <a:t>INSERT SLIDE INTO STACK WHERE APPROPRIATE, IF YOU BROUGHT IN REAL SAMPLES…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u="sng" dirty="0">
                <a:hlinkClick r:id="rId3"/>
              </a:rPr>
              <a:t>calscape.org</a:t>
            </a:r>
            <a:r>
              <a:rPr dirty="0"/>
              <a:t>   find out w</a:t>
            </a:r>
            <a:r>
              <a:rPr lang="en-US" dirty="0"/>
              <a:t>hich</a:t>
            </a:r>
            <a:r>
              <a:rPr dirty="0"/>
              <a:t> CA native plants grow in your zip code.</a:t>
            </a:r>
          </a:p>
          <a:p>
            <a:pPr defTabSz="457200">
              <a:lnSpc>
                <a:spcPct val="117999"/>
              </a:lnSpc>
              <a:defRPr sz="2200">
                <a:latin typeface="Helvetica Neue"/>
                <a:ea typeface="Helvetica Neue"/>
                <a:cs typeface="Helvetica Neue"/>
                <a:sym typeface="Helvetica Neue"/>
              </a:defRPr>
            </a:pPr>
            <a:r>
              <a:rPr dirty="0"/>
              <a:t>Can demonstrate and/or use phones to play with zip code. Gardeners are excited to discover lists of native plants and Advanced Search lets you select for pollinators, season of bloom, color of bloom, etc.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764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lvl1pPr defTabSz="457200">
              <a:lnSpc>
                <a:spcPct val="117999"/>
              </a:lnSpc>
              <a:defRPr sz="1600">
                <a:latin typeface="Helvetica Neue"/>
                <a:ea typeface="Helvetica Neue"/>
                <a:cs typeface="Helvetica Neue"/>
                <a:sym typeface="Helvetica Neue"/>
              </a:defRPr>
            </a:lvl1p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u="sng">
                <a:hlinkClick r:id="rId3"/>
              </a:rPr>
              <a:t>https://noehill.com/kern/cal0492.asp</a:t>
            </a:r>
          </a:p>
          <a:p>
            <a:pPr defTabSz="457200">
              <a:lnSpc>
                <a:spcPct val="117999"/>
              </a:lnSpc>
              <a:defRPr sz="2200">
                <a:latin typeface="Helvetica Neue"/>
                <a:ea typeface="Helvetica Neue"/>
                <a:cs typeface="Helvetica Neue"/>
                <a:sym typeface="Helvetica Neue"/>
              </a:defRPr>
            </a:pPr>
            <a:r>
              <a:t>California Historical Landmark 492 </a:t>
            </a:r>
          </a:p>
          <a:p>
            <a:pPr defTabSz="457200">
              <a:lnSpc>
                <a:spcPct val="117999"/>
              </a:lnSpc>
              <a:defRPr sz="2200">
                <a:latin typeface="Helvetica Neue"/>
                <a:ea typeface="Helvetica Neue"/>
                <a:cs typeface="Helvetica Neue"/>
                <a:sym typeface="Helvetica Neue"/>
              </a:defRPr>
            </a:pPr>
            <a:r>
              <a:t>1952</a:t>
            </a:r>
          </a:p>
        </p:txBody>
      </p:sp>
    </p:spTree>
    <p:extLst>
      <p:ext uri="{BB962C8B-B14F-4D97-AF65-F5344CB8AC3E}">
        <p14:creationId xmlns:p14="http://schemas.microsoft.com/office/powerpoint/2010/main" val="242379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166850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Insert module titles here:   Bees, Butterflies, Hummingbirds, Beneficial Insects, </a:t>
            </a:r>
          </a:p>
          <a:p>
            <a:endParaRPr lang="en-US" dirty="0"/>
          </a:p>
        </p:txBody>
      </p:sp>
    </p:spTree>
    <p:extLst>
      <p:ext uri="{BB962C8B-B14F-4D97-AF65-F5344CB8AC3E}">
        <p14:creationId xmlns:p14="http://schemas.microsoft.com/office/powerpoint/2010/main" val="72266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defTabSz="457200">
              <a:lnSpc>
                <a:spcPct val="117999"/>
              </a:lnSpc>
              <a:defRPr sz="1800">
                <a:latin typeface="Helvetica Neue"/>
                <a:ea typeface="Helvetica Neue"/>
                <a:cs typeface="Helvetica Neue"/>
                <a:sym typeface="Helvetica Neue"/>
              </a:defRPr>
            </a:pPr>
            <a:r>
              <a:rPr lang="en-US" dirty="0"/>
              <a:t>A single pair of breeding chickadees must find 6,000 to 9,000 caterpillars to rear one clutch of young, according to Doug Tallamy, a professor of entomology and wildlife ecology at the University of Delaware.</a:t>
            </a:r>
          </a:p>
          <a:p>
            <a:pPr defTabSz="457200">
              <a:lnSpc>
                <a:spcPct val="117999"/>
              </a:lnSpc>
              <a:defRPr sz="1800">
                <a:latin typeface="Helvetica Neue"/>
                <a:ea typeface="Helvetica Neue"/>
                <a:cs typeface="Helvetica Neue"/>
                <a:sym typeface="Helvetica Neue"/>
              </a:defRPr>
            </a:pPr>
            <a:r>
              <a:rPr lang="en-US" u="sng" dirty="0">
                <a:hlinkClick r:id="rId3"/>
              </a:rPr>
              <a:t>https://nestwatch.org/connect/news/caterpillar-its-whats-for-dinner/</a:t>
            </a:r>
          </a:p>
          <a:p>
            <a:pPr defTabSz="457200">
              <a:lnSpc>
                <a:spcPct val="117999"/>
              </a:lnSpc>
              <a:defRPr sz="1800">
                <a:latin typeface="Helvetica Neue"/>
                <a:ea typeface="Helvetica Neue"/>
                <a:cs typeface="Helvetica Neue"/>
                <a:sym typeface="Helvetica Neue"/>
              </a:defRPr>
            </a:pPr>
            <a:endParaRPr u="sng" dirty="0">
              <a:hlinkClick r:id="rId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75% crops, 90% perennials.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b="1" dirty="0"/>
              <a:t>Every bite of chocolate we eat starts off as seeds in pods that grow on </a:t>
            </a:r>
            <a:r>
              <a:rPr b="1" i="1" dirty="0"/>
              <a:t>Theobroma cacao</a:t>
            </a:r>
            <a:r>
              <a:rPr b="1" dirty="0"/>
              <a:t>, a tree whose name translates to "cacao, food of the gods." Enter chocolate midges—without the midges, there would be no chocolate! (Seen in US? Yes—National Park in American Samoa)</a:t>
            </a:r>
          </a:p>
          <a:p>
            <a:pPr defTabSz="457200">
              <a:lnSpc>
                <a:spcPct val="117999"/>
              </a:lnSpc>
              <a:defRPr sz="2200">
                <a:latin typeface="Helvetica Neue"/>
                <a:ea typeface="Helvetica Neue"/>
                <a:cs typeface="Helvetica Neue"/>
                <a:sym typeface="Helvetica Neue"/>
              </a:defRPr>
            </a:pPr>
            <a:r>
              <a:rPr u="sng" dirty="0">
                <a:hlinkClick r:id="rId3"/>
              </a:rPr>
              <a:t>https://www.nps.gov/articles/chocolate-midge.htm</a:t>
            </a:r>
          </a:p>
        </p:txBody>
      </p:sp>
    </p:spTree>
    <p:extLst>
      <p:ext uri="{BB962C8B-B14F-4D97-AF65-F5344CB8AC3E}">
        <p14:creationId xmlns:p14="http://schemas.microsoft.com/office/powerpoint/2010/main" val="416246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https://</a:t>
            </a:r>
            <a:r>
              <a:rPr dirty="0" err="1"/>
              <a:t>media.wholefoodsmarket.com</a:t>
            </a:r>
            <a:r>
              <a:rPr dirty="0"/>
              <a:t>/news/bees</a:t>
            </a:r>
          </a:p>
          <a:p>
            <a:pPr defTabSz="457200">
              <a:lnSpc>
                <a:spcPct val="117999"/>
              </a:lnSpc>
              <a:defRPr>
                <a:latin typeface="Helvetica Neue"/>
                <a:ea typeface="Helvetica Neue"/>
                <a:cs typeface="Helvetica Neue"/>
                <a:sym typeface="Helvetica Neue"/>
              </a:defRPr>
            </a:pPr>
            <a:r>
              <a:rPr dirty="0"/>
              <a:t>June 14, 2013</a:t>
            </a:r>
          </a:p>
          <a:p>
            <a:pPr defTabSz="457200">
              <a:lnSpc>
                <a:spcPct val="117999"/>
              </a:lnSpc>
              <a:defRPr>
                <a:latin typeface="Helvetica Neue"/>
                <a:ea typeface="Helvetica Neue"/>
                <a:cs typeface="Helvetica Neue"/>
                <a:sym typeface="Helvetica Neue"/>
              </a:defRPr>
            </a:pPr>
            <a:r>
              <a:rPr dirty="0"/>
              <a:t>The before-and-after photo (above) is shocking – as are the statistics. Whole Foods Market’s produce team pulled from shelves 237 of 453 products – 52 percent of the normal product mix in the department. Among the removed products were some of the most popular produce items:</a:t>
            </a:r>
          </a:p>
          <a:p>
            <a:pPr defTabSz="457200">
              <a:lnSpc>
                <a:spcPct val="117999"/>
              </a:lnSpc>
              <a:defRPr>
                <a:latin typeface="Helvetica Neue"/>
                <a:ea typeface="Helvetica Neue"/>
                <a:cs typeface="Helvetica Neue"/>
                <a:sym typeface="Helvetica Neue"/>
              </a:defRPr>
            </a:pPr>
            <a:r>
              <a:rPr dirty="0"/>
              <a:t>Apples, Onions, Avocados, Carrots, Mangos, Lemons, Limes, Honeydew, Cantaloupe, Zucchini, Summer squash, Eggplant, Cucumbers, Celery, Green onions, Cauliflower, Leeks, Bok choy, Kale, Broccoli, Broccoli rabe, Mustard greens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rPr lang="en-US"/>
              <a:t>Click to edit Master title style</a:t>
            </a:r>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r>
              <a:rPr lang="en-US"/>
              <a:t>Click icon to add picture</a:t>
            </a: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57" name="Body Level One…"/>
          <p:cNvSpPr txBox="1">
            <a:spLocks noGrp="1"/>
          </p:cNvSpPr>
          <p:nvPr>
            <p:ph type="body" sz="half" idx="1"/>
          </p:nvPr>
        </p:nvSpPr>
        <p:spPr>
          <a:xfrm>
            <a:off x="457199" y="685799"/>
            <a:ext cx="4724401" cy="4419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8"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159" name="Picture Placeholder 9"/>
          <p:cNvSpPr>
            <a:spLocks noGrp="1"/>
          </p:cNvSpPr>
          <p:nvPr>
            <p:ph type="pic" sz="quarter" idx="13"/>
          </p:nvPr>
        </p:nvSpPr>
        <p:spPr>
          <a:xfrm>
            <a:off x="5486400" y="685799"/>
            <a:ext cx="2743201" cy="2514601"/>
          </a:xfrm>
          <a:prstGeom prst="rect">
            <a:avLst/>
          </a:prstGeom>
        </p:spPr>
        <p:txBody>
          <a:bodyPr lIns="91439" rIns="91439">
            <a:noAutofit/>
          </a:bodyPr>
          <a:lstStyle/>
          <a:p>
            <a:r>
              <a:rPr lang="en-US"/>
              <a:t>Click icon to add picture</a:t>
            </a: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66" name="Body Level One…"/>
          <p:cNvSpPr txBox="1">
            <a:spLocks noGrp="1"/>
          </p:cNvSpPr>
          <p:nvPr>
            <p:ph type="body" sz="half" idx="1"/>
          </p:nvPr>
        </p:nvSpPr>
        <p:spPr>
          <a:xfrm>
            <a:off x="457199" y="1600200"/>
            <a:ext cx="4724401" cy="4419600"/>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7"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168" name="Picture Placeholder 9"/>
          <p:cNvSpPr>
            <a:spLocks noGrp="1"/>
          </p:cNvSpPr>
          <p:nvPr>
            <p:ph type="pic" sz="quarter" idx="13"/>
          </p:nvPr>
        </p:nvSpPr>
        <p:spPr>
          <a:xfrm>
            <a:off x="5486400" y="1600200"/>
            <a:ext cx="2743201" cy="2514600"/>
          </a:xfrm>
          <a:prstGeom prst="rect">
            <a:avLst/>
          </a:prstGeom>
        </p:spPr>
        <p:txBody>
          <a:bodyPr lIns="91439" rIns="91439">
            <a:noAutofit/>
          </a:bodyPr>
          <a:lstStyle/>
          <a:p>
            <a:r>
              <a:rPr lang="en-US"/>
              <a:t>Click icon to add picture</a:t>
            </a:r>
            <a:endParaRPr/>
          </a:p>
        </p:txBody>
      </p:sp>
      <p:sp>
        <p:nvSpPr>
          <p:cNvPr id="169"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rPr lang="en-US"/>
              <a:t>Click to edit Master title style</a:t>
            </a:r>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76" name="TextBox 7"/>
          <p:cNvSpPr txBox="1"/>
          <p:nvPr/>
        </p:nvSpPr>
        <p:spPr>
          <a:xfrm>
            <a:off x="2667000" y="6172200"/>
            <a:ext cx="4191000"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accent1"/>
                </a:solidFill>
              </a:defRPr>
            </a:lvl1pPr>
          </a:lstStyle>
          <a:p>
            <a:r>
              <a:t>UC Master Gardeners of Placer County</a:t>
            </a:r>
          </a:p>
        </p:txBody>
      </p:sp>
      <p:pic>
        <p:nvPicPr>
          <p:cNvPr id="177"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178"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rPr lang="en-US"/>
              <a:t>Click to edit Master title style</a:t>
            </a:r>
            <a:endParaRPr/>
          </a:p>
        </p:txBody>
      </p:sp>
      <p:sp>
        <p:nvSpPr>
          <p:cNvPr id="179" name="Body Level One…"/>
          <p:cNvSpPr txBox="1">
            <a:spLocks noGrp="1"/>
          </p:cNvSpPr>
          <p:nvPr>
            <p:ph type="body" sz="quarter" idx="1"/>
          </p:nvPr>
        </p:nvSpPr>
        <p:spPr>
          <a:xfrm>
            <a:off x="457199" y="1535112"/>
            <a:ext cx="8229601" cy="639764"/>
          </a:xfrm>
          <a:prstGeom prst="rect">
            <a:avLst/>
          </a:prstGeom>
        </p:spPr>
        <p:txBody>
          <a:bodyPr anchor="b"/>
          <a:lstStyle>
            <a:lvl1pPr marL="0" indent="0" algn="ctr">
              <a:defRPr sz="3000">
                <a:solidFill>
                  <a:schemeClr val="accent2"/>
                </a:solidFill>
              </a:defRPr>
            </a:lvl1pPr>
            <a:lvl2pPr marL="0" indent="457200" algn="ctr">
              <a:buSzTx/>
              <a:buNone/>
              <a:defRPr sz="3000">
                <a:solidFill>
                  <a:schemeClr val="accent2"/>
                </a:solidFill>
              </a:defRPr>
            </a:lvl2pPr>
            <a:lvl3pPr marL="0" indent="914400" algn="ctr">
              <a:buSzTx/>
              <a:buNone/>
              <a:defRPr sz="3000">
                <a:solidFill>
                  <a:schemeClr val="accent2"/>
                </a:solidFill>
              </a:defRPr>
            </a:lvl3pPr>
            <a:lvl4pPr marL="0" indent="1371600" algn="ctr">
              <a:buSzTx/>
              <a:buNone/>
              <a:defRPr sz="3000">
                <a:solidFill>
                  <a:schemeClr val="accent2"/>
                </a:solidFill>
              </a:defRPr>
            </a:lvl4pPr>
            <a:lvl5pPr marL="0" indent="1828800" algn="ctr">
              <a:buSzTx/>
              <a:buNone/>
              <a:defRPr sz="30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0"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dash-line.png" descr="dash-line.png"/>
          <p:cNvPicPr>
            <a:picLocks noChangeAspect="1"/>
          </p:cNvPicPr>
          <p:nvPr/>
        </p:nvPicPr>
        <p:blipFill>
          <a:blip r:embed="rId3"/>
          <a:srcRect t="21428" r="64508" b="16071"/>
          <a:stretch>
            <a:fillRect/>
          </a:stretch>
        </p:blipFill>
        <p:spPr>
          <a:xfrm>
            <a:off x="312539" y="1303734"/>
            <a:ext cx="8518922" cy="312540"/>
          </a:xfrm>
          <a:prstGeom prst="rect">
            <a:avLst/>
          </a:prstGeom>
          <a:ln w="12700">
            <a:miter lim="400000"/>
          </a:ln>
        </p:spPr>
      </p:pic>
      <p:pic>
        <p:nvPicPr>
          <p:cNvPr id="188" name="dash-line.png" descr="dash-line.png"/>
          <p:cNvPicPr>
            <a:picLocks noChangeAspect="1"/>
          </p:cNvPicPr>
          <p:nvPr/>
        </p:nvPicPr>
        <p:blipFill>
          <a:blip r:embed="rId3"/>
          <a:srcRect t="19642" r="61904" b="17857"/>
          <a:stretch>
            <a:fillRect/>
          </a:stretch>
        </p:blipFill>
        <p:spPr>
          <a:xfrm>
            <a:off x="0" y="6286500"/>
            <a:ext cx="9144000" cy="312540"/>
          </a:xfrm>
          <a:prstGeom prst="rect">
            <a:avLst/>
          </a:prstGeom>
          <a:ln w="12700">
            <a:miter lim="400000"/>
          </a:ln>
        </p:spPr>
      </p:pic>
      <p:pic>
        <p:nvPicPr>
          <p:cNvPr id="189" name="dash-line.png" descr="dash-line.png"/>
          <p:cNvPicPr>
            <a:picLocks/>
          </p:cNvPicPr>
          <p:nvPr/>
        </p:nvPicPr>
        <p:blipFill>
          <a:blip r:embed="rId3"/>
          <a:srcRect t="19642" r="71428" b="17857"/>
          <a:stretch>
            <a:fillRect/>
          </a:stretch>
        </p:blipFill>
        <p:spPr>
          <a:xfrm rot="5400000">
            <a:off x="-2995911" y="3272730"/>
            <a:ext cx="6858001" cy="312540"/>
          </a:xfrm>
          <a:prstGeom prst="rect">
            <a:avLst/>
          </a:prstGeom>
          <a:ln w="12700">
            <a:miter lim="400000"/>
          </a:ln>
        </p:spPr>
      </p:pic>
      <p:pic>
        <p:nvPicPr>
          <p:cNvPr id="190" name="dash-line.png" descr="dash-line.png"/>
          <p:cNvPicPr>
            <a:picLocks noChangeAspect="1"/>
          </p:cNvPicPr>
          <p:nvPr/>
        </p:nvPicPr>
        <p:blipFill>
          <a:blip r:embed="rId3"/>
          <a:srcRect t="16071" r="78794" b="21428"/>
          <a:stretch>
            <a:fillRect/>
          </a:stretch>
        </p:blipFill>
        <p:spPr>
          <a:xfrm rot="5400000">
            <a:off x="6165949" y="3683496"/>
            <a:ext cx="5089923" cy="312540"/>
          </a:xfrm>
          <a:prstGeom prst="rect">
            <a:avLst/>
          </a:prstGeom>
          <a:ln w="12700">
            <a:miter lim="400000"/>
          </a:ln>
        </p:spPr>
      </p:pic>
      <p:pic>
        <p:nvPicPr>
          <p:cNvPr id="191" name="tri-line.png" descr="tri-line.png"/>
          <p:cNvPicPr>
            <a:picLocks noChangeAspect="1"/>
          </p:cNvPicPr>
          <p:nvPr/>
        </p:nvPicPr>
        <p:blipFill>
          <a:blip r:embed="rId4"/>
          <a:srcRect l="70680" t="18886"/>
          <a:stretch>
            <a:fillRect/>
          </a:stretch>
        </p:blipFill>
        <p:spPr>
          <a:xfrm rot="16199995">
            <a:off x="-1892273" y="3771968"/>
            <a:ext cx="4956176" cy="287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2" name="tri-line.png" descr="tri-line.png"/>
          <p:cNvPicPr>
            <a:picLocks noChangeAspect="1"/>
          </p:cNvPicPr>
          <p:nvPr/>
        </p:nvPicPr>
        <p:blipFill>
          <a:blip r:embed="rId4"/>
          <a:srcRect l="9861" t="22490" r="62206" b="26"/>
          <a:stretch>
            <a:fillRect/>
          </a:stretch>
        </p:blipFill>
        <p:spPr>
          <a:xfrm rot="5399996">
            <a:off x="6217344" y="3810791"/>
            <a:ext cx="4679158" cy="272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93" name="tri-line.png" descr="tri-line.png"/>
          <p:cNvPicPr>
            <a:picLocks noChangeAspect="1"/>
          </p:cNvPicPr>
          <p:nvPr/>
        </p:nvPicPr>
        <p:blipFill>
          <a:blip r:embed="rId4"/>
          <a:srcRect t="18678" r="51892"/>
          <a:stretch>
            <a:fillRect/>
          </a:stretch>
        </p:blipFill>
        <p:spPr>
          <a:xfrm rot="10799995">
            <a:off x="620613" y="6170420"/>
            <a:ext cx="8058945" cy="2857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4" name="tri-line.png" descr="tri-line.png"/>
          <p:cNvPicPr>
            <a:picLocks noChangeAspect="1"/>
          </p:cNvPicPr>
          <p:nvPr/>
        </p:nvPicPr>
        <p:blipFill>
          <a:blip r:embed="rId4"/>
          <a:srcRect t="17783" r="51945"/>
          <a:stretch>
            <a:fillRect/>
          </a:stretch>
        </p:blipFill>
        <p:spPr>
          <a:xfrm rot="21599996">
            <a:off x="589359" y="1446604"/>
            <a:ext cx="8050114" cy="288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5" name="scrapbook_title_hi.png" descr="scrapbook_title_hi.png"/>
          <p:cNvPicPr>
            <a:picLocks/>
          </p:cNvPicPr>
          <p:nvPr/>
        </p:nvPicPr>
        <p:blipFill>
          <a:blip r:embed="rId5"/>
          <a:stretch>
            <a:fillRect/>
          </a:stretch>
        </p:blipFill>
        <p:spPr>
          <a:xfrm>
            <a:off x="767953" y="214312"/>
            <a:ext cx="7625954" cy="1589485"/>
          </a:xfrm>
          <a:prstGeom prst="rect">
            <a:avLst/>
          </a:prstGeom>
          <a:ln w="12700">
            <a:miter lim="400000"/>
          </a:ln>
        </p:spPr>
      </p:pic>
      <p:sp>
        <p:nvSpPr>
          <p:cNvPr id="196"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rPr lang="en-US"/>
              <a:t>Click to edit Master title style</a:t>
            </a:r>
            <a:endParaRPr/>
          </a:p>
        </p:txBody>
      </p:sp>
      <p:sp>
        <p:nvSpPr>
          <p:cNvPr id="197"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and photo">
    <p:bg>
      <p:bgPr>
        <a:solidFill>
          <a:srgbClr val="FFFFFF"/>
        </a:solidFill>
        <a:effectLst/>
      </p:bgPr>
    </p:bg>
    <p:spTree>
      <p:nvGrpSpPr>
        <p:cNvPr id="1" name=""/>
        <p:cNvGrpSpPr/>
        <p:nvPr/>
      </p:nvGrpSpPr>
      <p:grpSpPr>
        <a:xfrm>
          <a:off x="0" y="0"/>
          <a:ext cx="0" cy="0"/>
          <a:chOff x="0" y="0"/>
          <a:chExt cx="0" cy="0"/>
        </a:xfrm>
      </p:grpSpPr>
      <p:sp>
        <p:nvSpPr>
          <p:cNvPr id="204" name="Body Level One…"/>
          <p:cNvSpPr txBox="1">
            <a:spLocks noGrp="1"/>
          </p:cNvSpPr>
          <p:nvPr>
            <p:ph type="body" sz="half" idx="1"/>
          </p:nvPr>
        </p:nvSpPr>
        <p:spPr>
          <a:xfrm>
            <a:off x="457199" y="685799"/>
            <a:ext cx="4724401" cy="4419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5"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206" name="Picture Placeholder 9"/>
          <p:cNvSpPr>
            <a:spLocks noGrp="1"/>
          </p:cNvSpPr>
          <p:nvPr>
            <p:ph type="pic" sz="quarter" idx="13"/>
          </p:nvPr>
        </p:nvSpPr>
        <p:spPr>
          <a:xfrm>
            <a:off x="5486400" y="685799"/>
            <a:ext cx="2743201" cy="2514601"/>
          </a:xfrm>
          <a:prstGeom prst="rect">
            <a:avLst/>
          </a:prstGeom>
        </p:spPr>
        <p:txBody>
          <a:bodyPr lIns="91439" rIns="91439">
            <a:noAutofit/>
          </a:bodyPr>
          <a:lstStyle/>
          <a:p>
            <a:r>
              <a:rPr lang="en-US"/>
              <a:t>Click icon to add picture</a:t>
            </a:r>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F754-513B-4BC6-A72D-47C150865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41B36-C5BA-4AE1-8CF5-0C642FFD081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F59ADF-5F44-4A6C-B065-9E29C8DDC2B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322982-D559-412F-B54A-A45409CBCA0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B290989-CC8C-4C9A-AC8D-B89232CDD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F586D-9095-44E7-90D5-E60FAAA531F4}"/>
              </a:ext>
            </a:extLst>
          </p:cNvPr>
          <p:cNvSpPr>
            <a:spLocks noGrp="1"/>
          </p:cNvSpPr>
          <p:nvPr>
            <p:ph type="sldNum" sz="quarter" idx="12"/>
          </p:nvPr>
        </p:nvSpPr>
        <p:spPr>
          <a:xfrm>
            <a:off x="8411726" y="6400413"/>
            <a:ext cx="275074" cy="276999"/>
          </a:xfrm>
        </p:spPr>
        <p:txBody>
          <a:bodyPr/>
          <a:lstStyle/>
          <a:p>
            <a:fld id="{C1F900E8-51AE-4761-83C8-4F2511DD6AA1}" type="slidenum">
              <a:rPr lang="en-US" smtClean="0"/>
              <a:t>‹#›</a:t>
            </a:fld>
            <a:endParaRPr lang="en-US"/>
          </a:p>
        </p:txBody>
      </p:sp>
    </p:spTree>
    <p:extLst>
      <p:ext uri="{BB962C8B-B14F-4D97-AF65-F5344CB8AC3E}">
        <p14:creationId xmlns:p14="http://schemas.microsoft.com/office/powerpoint/2010/main" val="428874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3"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44" name="Title Text"/>
          <p:cNvSpPr txBox="1">
            <a:spLocks noGrp="1"/>
          </p:cNvSpPr>
          <p:nvPr>
            <p:ph type="title"/>
          </p:nvPr>
        </p:nvSpPr>
        <p:spPr>
          <a:prstGeom prst="rect">
            <a:avLst/>
          </a:prstGeom>
          <a:noFill/>
        </p:spPr>
        <p:txBody>
          <a:bodyPr/>
          <a:lstStyle/>
          <a:p>
            <a:r>
              <a:rPr lang="en-US"/>
              <a:t>Click to edit Master title style</a:t>
            </a:r>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Body Level One…"/>
          <p:cNvSpPr txBox="1">
            <a:spLocks noGrp="1"/>
          </p:cNvSpPr>
          <p:nvPr>
            <p:ph type="body" sz="half" idx="1"/>
          </p:nvPr>
        </p:nvSpPr>
        <p:spPr>
          <a:xfrm>
            <a:off x="685800" y="2057400"/>
            <a:ext cx="7772400" cy="3124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3"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54"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55" name="Title Text"/>
          <p:cNvSpPr txBox="1">
            <a:spLocks noGrp="1"/>
          </p:cNvSpPr>
          <p:nvPr>
            <p:ph type="title"/>
          </p:nvPr>
        </p:nvSpPr>
        <p:spPr>
          <a:xfrm>
            <a:off x="457200" y="274638"/>
            <a:ext cx="8229600" cy="1143001"/>
          </a:xfrm>
          <a:prstGeom prst="rect">
            <a:avLst/>
          </a:prstGeom>
          <a:noFill/>
        </p:spPr>
        <p:txBody>
          <a:bodyPr/>
          <a:lstStyle/>
          <a:p>
            <a:r>
              <a:rPr lang="en-US"/>
              <a:t>Click to edit Master title style</a:t>
            </a:r>
            <a:endParaRPr/>
          </a:p>
        </p:txBody>
      </p:sp>
      <p:sp>
        <p:nvSpPr>
          <p:cNvPr id="56" name="Body Level One…"/>
          <p:cNvSpPr txBox="1">
            <a:spLocks noGrp="1"/>
          </p:cNvSpPr>
          <p:nvPr>
            <p:ph type="body" idx="1"/>
          </p:nvPr>
        </p:nvSpPr>
        <p:spPr>
          <a:xfrm>
            <a:off x="457200" y="1600200"/>
            <a:ext cx="8229600" cy="40386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64"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65"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66" name="Body Level One…"/>
          <p:cNvSpPr txBox="1">
            <a:spLocks noGrp="1"/>
          </p:cNvSpPr>
          <p:nvPr>
            <p:ph type="body" sz="half" idx="1"/>
          </p:nvPr>
        </p:nvSpPr>
        <p:spPr>
          <a:xfrm>
            <a:off x="457200" y="1600200"/>
            <a:ext cx="47244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r>
              <a:rPr lang="en-US"/>
              <a:t>Click icon to add picture</a:t>
            </a:r>
            <a:endParaRPr/>
          </a:p>
        </p:txBody>
      </p:sp>
      <p:sp>
        <p:nvSpPr>
          <p:cNvPr id="69" name="Title Text"/>
          <p:cNvSpPr txBox="1">
            <a:spLocks noGrp="1"/>
          </p:cNvSpPr>
          <p:nvPr>
            <p:ph type="title"/>
          </p:nvPr>
        </p:nvSpPr>
        <p:spPr>
          <a:xfrm>
            <a:off x="457200" y="274638"/>
            <a:ext cx="8229600" cy="1143001"/>
          </a:xfrm>
          <a:prstGeom prst="rect">
            <a:avLst/>
          </a:prstGeom>
          <a:noFill/>
        </p:spPr>
        <p:txBody>
          <a:bodyPr/>
          <a:lstStyle/>
          <a:p>
            <a:r>
              <a:rPr lang="en-US"/>
              <a:t>Click to edit Master title style</a:t>
            </a: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99"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100"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rPr lang="en-US"/>
              <a:t>Click to edit Master title style</a:t>
            </a:r>
            <a:endParaRPr/>
          </a:p>
        </p:txBody>
      </p:sp>
      <p:sp>
        <p:nvSpPr>
          <p:cNvPr id="10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r>
              <a:rPr lang="en-US"/>
              <a:t>Click icon to add picture</a:t>
            </a:r>
            <a:endParaRPr/>
          </a:p>
        </p:txBody>
      </p:sp>
      <p:sp>
        <p:nvSpPr>
          <p:cNvPr id="102"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a:noFill/>
        </p:spPr>
        <p:txBody>
          <a:bodyPr/>
          <a:lstStyle/>
          <a:p>
            <a:r>
              <a:rPr lang="en-US"/>
              <a:t>Click to edit Master title style</a:t>
            </a:r>
            <a:endParaRPr/>
          </a:p>
        </p:txBody>
      </p:sp>
      <p:sp>
        <p:nvSpPr>
          <p:cNvPr id="111" name="Body Level One…"/>
          <p:cNvSpPr txBox="1">
            <a:spLocks noGrp="1"/>
          </p:cNvSpPr>
          <p:nvPr>
            <p:ph type="body" idx="1"/>
          </p:nvPr>
        </p:nvSpPr>
        <p:spPr>
          <a:xfrm>
            <a:off x="457200" y="1600200"/>
            <a:ext cx="8229600" cy="40386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r>
              <a:rPr lang="en-US"/>
              <a:t>Click icon to add picture</a:t>
            </a:r>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rPr lang="en-US"/>
              <a:t>Click to edit Master title style</a:t>
            </a: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29" name="Body Level One…"/>
          <p:cNvSpPr txBox="1">
            <a:spLocks noGrp="1"/>
          </p:cNvSpPr>
          <p:nvPr>
            <p:ph type="body" sz="half" idx="1"/>
          </p:nvPr>
        </p:nvSpPr>
        <p:spPr>
          <a:xfrm>
            <a:off x="457200" y="685800"/>
            <a:ext cx="47244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r>
              <a:rPr lang="en-US"/>
              <a:t>Click icon to add picture</a:t>
            </a: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rPr lang="en-US"/>
              <a:t>Click to edit Master title style</a:t>
            </a:r>
            <a:endParaRPr/>
          </a:p>
        </p:txBody>
      </p:sp>
      <p:sp>
        <p:nvSpPr>
          <p:cNvPr id="14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r>
              <a:rPr lang="en-US"/>
              <a:t>Click icon to add picture</a:t>
            </a:r>
            <a:endParaRPr/>
          </a:p>
        </p:txBody>
      </p:sp>
      <p:sp>
        <p:nvSpPr>
          <p:cNvPr id="149"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7"/>
          <a:stretch>
            <a:fillRect/>
          </a:stretch>
        </p:blipFill>
        <p:spPr>
          <a:xfrm>
            <a:off x="1600200" y="5715000"/>
            <a:ext cx="5766816" cy="786384"/>
          </a:xfrm>
          <a:prstGeom prst="rect">
            <a:avLst/>
          </a:prstGeom>
          <a:ln w="12700">
            <a:miter lim="400000"/>
          </a:ln>
        </p:spPr>
      </p:pic>
      <p:sp>
        <p:nvSpPr>
          <p:cNvPr id="3" name="Title Text"/>
          <p:cNvSpPr txBox="1">
            <a:spLocks noGrp="1"/>
          </p:cNvSpPr>
          <p:nvPr>
            <p:ph type="title"/>
          </p:nvPr>
        </p:nvSpPr>
        <p:spPr>
          <a:xfrm>
            <a:off x="685800" y="685800"/>
            <a:ext cx="7772400" cy="1143000"/>
          </a:xfrm>
          <a:prstGeom prst="rect">
            <a:avLst/>
          </a:prstGeom>
          <a:solidFill>
            <a:srgbClr val="C0E4B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5" name="TextBox 18"/>
          <p:cNvSpPr txBox="1"/>
          <p:nvPr/>
        </p:nvSpPr>
        <p:spPr>
          <a:xfrm>
            <a:off x="762000" y="4343400"/>
            <a:ext cx="7620000" cy="1031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7" r:id="rId5"/>
    <p:sldLayoutId id="2147483658" r:id="rId6"/>
    <p:sldLayoutId id="2147483659" r:id="rId7"/>
    <p:sldLayoutId id="2147483660" r:id="rId8"/>
    <p:sldLayoutId id="2147483662" r:id="rId9"/>
    <p:sldLayoutId id="2147483663" r:id="rId10"/>
    <p:sldLayoutId id="2147483664" r:id="rId11"/>
    <p:sldLayoutId id="2147483665" r:id="rId12"/>
    <p:sldLayoutId id="2147483666" r:id="rId13"/>
    <p:sldLayoutId id="2147483667" r:id="rId14"/>
    <p:sldLayoutId id="2147483668" r:id="rId15"/>
  </p:sldLayoutIdLst>
  <p:transition spd="med"/>
  <p:hf hdr="0" ftr="0" dt="0"/>
  <p:txStyles>
    <p:titleStyle>
      <a:lvl1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p:titleStyle>
    <p:bodyStyle>
      <a:lvl1pPr marL="342900" marR="0" indent="-342900" algn="l" defTabSz="914400" rtl="0" eaLnBrk="1" latinLnBrk="0" hangingPunct="1">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tif"/><Relationship Id="rId4" Type="http://schemas.openxmlformats.org/officeDocument/2006/relationships/image" Target="../media/image8.ti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ti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7.tif"/></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5.tif"/></Relationships>
</file>

<file path=ppt/slides/_rels/slide32.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xml"/><Relationship Id="rId5" Type="http://schemas.openxmlformats.org/officeDocument/2006/relationships/image" Target="../media/image41.tif"/><Relationship Id="rId4" Type="http://schemas.openxmlformats.org/officeDocument/2006/relationships/image" Target="../media/image40.tif"/></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tif"/><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tif"/><Relationship Id="rId4" Type="http://schemas.openxmlformats.org/officeDocument/2006/relationships/image" Target="../media/image43.tif"/><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3.jp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itle 14"/>
          <p:cNvSpPr txBox="1">
            <a:spLocks noGrp="1"/>
          </p:cNvSpPr>
          <p:nvPr>
            <p:ph type="title"/>
          </p:nvPr>
        </p:nvSpPr>
        <p:spPr>
          <a:xfrm>
            <a:off x="685800" y="203200"/>
            <a:ext cx="7772400" cy="1953320"/>
          </a:xfrm>
          <a:prstGeom prst="rect">
            <a:avLst/>
          </a:prstGeom>
        </p:spPr>
        <p:txBody>
          <a:bodyPr/>
          <a:lstStyle/>
          <a:p>
            <a:r>
              <a:rPr lang="en-US" dirty="0"/>
              <a:t>What’s the Buzz about</a:t>
            </a:r>
            <a:br>
              <a:rPr lang="en-US" dirty="0"/>
            </a:br>
            <a:r>
              <a:rPr lang="en-US" dirty="0"/>
              <a:t>Pollinators?</a:t>
            </a:r>
            <a:endParaRPr dirty="0"/>
          </a:p>
        </p:txBody>
      </p:sp>
      <p:pic>
        <p:nvPicPr>
          <p:cNvPr id="235" name="pasted-image.tiff" descr="pasted-image.tiff"/>
          <p:cNvPicPr>
            <a:picLocks noChangeAspect="1"/>
          </p:cNvPicPr>
          <p:nvPr/>
        </p:nvPicPr>
        <p:blipFill>
          <a:blip r:embed="rId3"/>
          <a:stretch>
            <a:fillRect/>
          </a:stretch>
        </p:blipFill>
        <p:spPr>
          <a:xfrm>
            <a:off x="6617651" y="2395563"/>
            <a:ext cx="1871816" cy="2270074"/>
          </a:xfrm>
          <a:prstGeom prst="rect">
            <a:avLst/>
          </a:prstGeom>
          <a:ln w="12700">
            <a:miter lim="400000"/>
          </a:ln>
        </p:spPr>
      </p:pic>
      <p:pic>
        <p:nvPicPr>
          <p:cNvPr id="236" name="pasted-image.tiff" descr="pasted-image.tiff"/>
          <p:cNvPicPr>
            <a:picLocks noChangeAspect="1"/>
          </p:cNvPicPr>
          <p:nvPr/>
        </p:nvPicPr>
        <p:blipFill>
          <a:blip r:embed="rId4"/>
          <a:stretch>
            <a:fillRect/>
          </a:stretch>
        </p:blipFill>
        <p:spPr>
          <a:xfrm>
            <a:off x="436166" y="2247321"/>
            <a:ext cx="2090183" cy="2363358"/>
          </a:xfrm>
          <a:prstGeom prst="rect">
            <a:avLst/>
          </a:prstGeom>
          <a:ln w="12700">
            <a:miter lim="400000"/>
          </a:ln>
        </p:spPr>
      </p:pic>
      <p:pic>
        <p:nvPicPr>
          <p:cNvPr id="237" name="pasted-image.tiff" descr="pasted-image.tiff"/>
          <p:cNvPicPr>
            <a:picLocks noChangeAspect="1"/>
          </p:cNvPicPr>
          <p:nvPr/>
        </p:nvPicPr>
        <p:blipFill>
          <a:blip r:embed="rId5"/>
          <a:stretch>
            <a:fillRect/>
          </a:stretch>
        </p:blipFill>
        <p:spPr>
          <a:xfrm>
            <a:off x="2987747" y="2595793"/>
            <a:ext cx="3168506" cy="1543768"/>
          </a:xfrm>
          <a:prstGeom prst="rect">
            <a:avLst/>
          </a:prstGeom>
          <a:ln w="12700">
            <a:miter lim="400000"/>
          </a:ln>
        </p:spPr>
      </p:pic>
      <p:sp>
        <p:nvSpPr>
          <p:cNvPr id="2" name="Slide Number Placeholder 1">
            <a:extLst>
              <a:ext uri="{FF2B5EF4-FFF2-40B4-BE49-F238E27FC236}">
                <a16:creationId xmlns:a16="http://schemas.microsoft.com/office/drawing/2014/main" id="{058A8D37-3821-534A-AA29-C6649D1920AB}"/>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ext Placeholder 1"/>
          <p:cNvSpPr txBox="1">
            <a:spLocks noGrp="1"/>
          </p:cNvSpPr>
          <p:nvPr>
            <p:ph type="body" sz="quarter" idx="1"/>
          </p:nvPr>
        </p:nvSpPr>
        <p:spPr>
          <a:xfrm>
            <a:off x="544917" y="3949154"/>
            <a:ext cx="3538332" cy="2755901"/>
          </a:xfrm>
          <a:prstGeom prst="rect">
            <a:avLst/>
          </a:prstGeom>
        </p:spPr>
        <p:txBody>
          <a:bodyPr/>
          <a:lstStyle/>
          <a:p>
            <a:r>
              <a:t>No food </a:t>
            </a:r>
          </a:p>
          <a:p>
            <a:r>
              <a:t>or shelter here.</a:t>
            </a:r>
            <a:endParaRPr sz="2200"/>
          </a:p>
          <a:p>
            <a:pPr marL="719137" lvl="1" indent="-261937">
              <a:spcBef>
                <a:spcPts val="500"/>
              </a:spcBef>
              <a:defRPr sz="2200"/>
            </a:pPr>
            <a:endParaRPr sz="2200"/>
          </a:p>
          <a:p>
            <a:r>
              <a:t>	</a:t>
            </a:r>
          </a:p>
        </p:txBody>
      </p:sp>
      <p:pic>
        <p:nvPicPr>
          <p:cNvPr id="279" name="image5.jpeg" descr="image5.jpeg"/>
          <p:cNvPicPr>
            <a:picLocks noChangeAspect="1"/>
          </p:cNvPicPr>
          <p:nvPr/>
        </p:nvPicPr>
        <p:blipFill>
          <a:blip r:embed="rId2"/>
          <a:stretch>
            <a:fillRect/>
          </a:stretch>
        </p:blipFill>
        <p:spPr>
          <a:xfrm>
            <a:off x="279399" y="444499"/>
            <a:ext cx="5854702" cy="3278634"/>
          </a:xfrm>
          <a:prstGeom prst="rect">
            <a:avLst/>
          </a:prstGeom>
          <a:ln w="12700">
            <a:miter lim="400000"/>
          </a:ln>
        </p:spPr>
      </p:pic>
      <p:pic>
        <p:nvPicPr>
          <p:cNvPr id="280" name="image6.jpeg" descr="image6.jpeg"/>
          <p:cNvPicPr>
            <a:picLocks noChangeAspect="1"/>
          </p:cNvPicPr>
          <p:nvPr/>
        </p:nvPicPr>
        <p:blipFill>
          <a:blip r:embed="rId3"/>
          <a:stretch>
            <a:fillRect/>
          </a:stretch>
        </p:blipFill>
        <p:spPr>
          <a:xfrm>
            <a:off x="4379069" y="3556000"/>
            <a:ext cx="4141383" cy="2755900"/>
          </a:xfrm>
          <a:prstGeom prst="rect">
            <a:avLst/>
          </a:prstGeom>
          <a:ln w="12700">
            <a:miter lim="400000"/>
          </a:ln>
        </p:spPr>
      </p:pic>
      <p:sp>
        <p:nvSpPr>
          <p:cNvPr id="2" name="Slide Number Placeholder 1">
            <a:extLst>
              <a:ext uri="{FF2B5EF4-FFF2-40B4-BE49-F238E27FC236}">
                <a16:creationId xmlns:a16="http://schemas.microsoft.com/office/drawing/2014/main" id="{5AD130A9-9E33-BC46-A499-64D41F4478B5}"/>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 Placeholder 1"/>
          <p:cNvSpPr txBox="1">
            <a:spLocks noGrp="1"/>
          </p:cNvSpPr>
          <p:nvPr>
            <p:ph type="body" sz="half" idx="1"/>
          </p:nvPr>
        </p:nvSpPr>
        <p:spPr>
          <a:xfrm>
            <a:off x="1136426" y="507999"/>
            <a:ext cx="6871148" cy="3005387"/>
          </a:xfrm>
          <a:prstGeom prst="rect">
            <a:avLst/>
          </a:prstGeom>
        </p:spPr>
        <p:txBody>
          <a:bodyPr/>
          <a:lstStyle/>
          <a:p>
            <a:pPr algn="ctr"/>
            <a:r>
              <a:t>But you CAN </a:t>
            </a:r>
          </a:p>
          <a:p>
            <a:pPr algn="ctr"/>
            <a:r>
              <a:t>Create a garden</a:t>
            </a:r>
          </a:p>
          <a:p>
            <a:pPr algn="ctr"/>
            <a:r>
              <a:t>attractive to humans</a:t>
            </a:r>
          </a:p>
          <a:p>
            <a:pPr algn="ctr"/>
            <a:r>
              <a:t>AND </a:t>
            </a:r>
          </a:p>
          <a:p>
            <a:pPr algn="ctr"/>
            <a:r>
              <a:t>Provide habitat to attract pollinators</a:t>
            </a:r>
          </a:p>
        </p:txBody>
      </p:sp>
      <p:pic>
        <p:nvPicPr>
          <p:cNvPr id="284" name="image7.jpeg" descr="image7.jpeg"/>
          <p:cNvPicPr>
            <a:picLocks noChangeAspect="1"/>
          </p:cNvPicPr>
          <p:nvPr/>
        </p:nvPicPr>
        <p:blipFill>
          <a:blip r:embed="rId2"/>
          <a:stretch>
            <a:fillRect/>
          </a:stretch>
        </p:blipFill>
        <p:spPr>
          <a:xfrm>
            <a:off x="405903" y="3844909"/>
            <a:ext cx="3988915" cy="2659278"/>
          </a:xfrm>
          <a:prstGeom prst="rect">
            <a:avLst/>
          </a:prstGeom>
          <a:ln w="12700">
            <a:miter lim="400000"/>
          </a:ln>
        </p:spPr>
      </p:pic>
      <p:pic>
        <p:nvPicPr>
          <p:cNvPr id="285" name="image8.jpeg" descr="image8.jpeg"/>
          <p:cNvPicPr>
            <a:picLocks noChangeAspect="1"/>
          </p:cNvPicPr>
          <p:nvPr/>
        </p:nvPicPr>
        <p:blipFill>
          <a:blip r:embed="rId3"/>
          <a:stretch>
            <a:fillRect/>
          </a:stretch>
        </p:blipFill>
        <p:spPr>
          <a:xfrm>
            <a:off x="4751697" y="3934388"/>
            <a:ext cx="3727254" cy="2480318"/>
          </a:xfrm>
          <a:prstGeom prst="rect">
            <a:avLst/>
          </a:prstGeom>
          <a:ln w="12700">
            <a:miter lim="400000"/>
          </a:ln>
        </p:spPr>
      </p:pic>
      <p:sp>
        <p:nvSpPr>
          <p:cNvPr id="2" name="Slide Number Placeholder 1">
            <a:extLst>
              <a:ext uri="{FF2B5EF4-FFF2-40B4-BE49-F238E27FC236}">
                <a16:creationId xmlns:a16="http://schemas.microsoft.com/office/drawing/2014/main" id="{7681AFFB-4F0A-6A47-BDF4-84B8206DC5BD}"/>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Who are Pollinators?…"/>
          <p:cNvSpPr txBox="1"/>
          <p:nvPr/>
        </p:nvSpPr>
        <p:spPr>
          <a:xfrm>
            <a:off x="939891" y="1618570"/>
            <a:ext cx="7128232" cy="4427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286870" indent="-286870" defTabSz="410765">
              <a:lnSpc>
                <a:spcPct val="150000"/>
              </a:lnSpc>
              <a:buSzPct val="50000"/>
              <a:buBlip>
                <a:blip r:embed="rId3"/>
              </a:buBlip>
              <a:defRPr sz="3200">
                <a:solidFill>
                  <a:srgbClr val="006288"/>
                </a:solidFill>
              </a:defRPr>
            </a:pPr>
            <a:r>
              <a:rPr dirty="0"/>
              <a:t>Why do we need Pollinators?</a:t>
            </a:r>
          </a:p>
          <a:p>
            <a:pPr marL="286870" indent="-286870" defTabSz="410765">
              <a:lnSpc>
                <a:spcPct val="150000"/>
              </a:lnSpc>
              <a:buSzPct val="50000"/>
              <a:buBlip>
                <a:blip r:embed="rId3"/>
              </a:buBlip>
              <a:defRPr sz="3200">
                <a:solidFill>
                  <a:srgbClr val="006288"/>
                </a:solidFill>
              </a:defRPr>
            </a:pPr>
            <a:r>
              <a:rPr dirty="0"/>
              <a:t>What is Pollinator Habitat?</a:t>
            </a:r>
            <a:endParaRPr lang="en-US" dirty="0"/>
          </a:p>
          <a:p>
            <a:pPr marL="286870" indent="-286870" defTabSz="410765">
              <a:lnSpc>
                <a:spcPct val="150000"/>
              </a:lnSpc>
              <a:buSzPct val="50000"/>
              <a:buBlip>
                <a:blip r:embed="rId3"/>
              </a:buBlip>
              <a:defRPr sz="3200">
                <a:solidFill>
                  <a:srgbClr val="006288"/>
                </a:solidFill>
              </a:defRPr>
            </a:pPr>
            <a:r>
              <a:rPr lang="en-US" dirty="0"/>
              <a:t>Who are Pollinators?</a:t>
            </a:r>
          </a:p>
          <a:p>
            <a:pPr marL="286870" indent="-286870" defTabSz="410765">
              <a:lnSpc>
                <a:spcPct val="150000"/>
              </a:lnSpc>
              <a:buSzPct val="50000"/>
              <a:buBlip>
                <a:blip r:embed="rId3"/>
              </a:buBlip>
              <a:defRPr sz="3200">
                <a:solidFill>
                  <a:srgbClr val="006288"/>
                </a:solidFill>
              </a:defRPr>
            </a:pPr>
            <a:r>
              <a:rPr lang="en-US" b="1" u="sng" dirty="0"/>
              <a:t>INSERT pollinator MODULE TITLES HERE</a:t>
            </a:r>
            <a:endParaRPr b="1" u="sng" dirty="0"/>
          </a:p>
          <a:p>
            <a:pPr marL="286870" indent="-286870" defTabSz="410765">
              <a:lnSpc>
                <a:spcPct val="150000"/>
              </a:lnSpc>
              <a:buSzPct val="50000"/>
              <a:buBlip>
                <a:blip r:embed="rId3"/>
              </a:buBlip>
              <a:defRPr sz="3200">
                <a:solidFill>
                  <a:srgbClr val="006288"/>
                </a:solidFill>
              </a:defRPr>
            </a:pPr>
            <a:r>
              <a:rPr dirty="0"/>
              <a:t>How Can I Attract Pollinators?</a:t>
            </a:r>
          </a:p>
          <a:p>
            <a:pPr marL="286870" indent="-286870" defTabSz="410765">
              <a:lnSpc>
                <a:spcPct val="150000"/>
              </a:lnSpc>
              <a:buSzPct val="50000"/>
              <a:buBlip>
                <a:blip r:embed="rId3"/>
              </a:buBlip>
              <a:defRPr sz="3200">
                <a:solidFill>
                  <a:srgbClr val="006288"/>
                </a:solidFill>
              </a:defRPr>
            </a:pPr>
            <a:r>
              <a:rPr dirty="0"/>
              <a:t>PLANTS! PLANTS! PLANTS!</a:t>
            </a:r>
          </a:p>
        </p:txBody>
      </p:sp>
      <p:sp>
        <p:nvSpPr>
          <p:cNvPr id="289" name="Agenda"/>
          <p:cNvSpPr txBox="1"/>
          <p:nvPr/>
        </p:nvSpPr>
        <p:spPr>
          <a:xfrm>
            <a:off x="3477790" y="432149"/>
            <a:ext cx="2188420" cy="909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400" u="sng">
                <a:solidFill>
                  <a:srgbClr val="006288"/>
                </a:solidFill>
              </a:defRPr>
            </a:lvl1pPr>
          </a:lstStyle>
          <a:p>
            <a:r>
              <a:t>Agenda</a:t>
            </a:r>
          </a:p>
        </p:txBody>
      </p:sp>
      <p:sp>
        <p:nvSpPr>
          <p:cNvPr id="290" name="Slide Number Placeholder 5"/>
          <p:cNvSpPr txBox="1"/>
          <p:nvPr/>
        </p:nvSpPr>
        <p:spPr>
          <a:xfrm>
            <a:off x="8466797" y="6423342"/>
            <a:ext cx="220003"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r">
              <a:defRPr sz="900">
                <a:solidFill>
                  <a:srgbClr val="888888"/>
                </a:solidFill>
              </a:defRPr>
            </a:pPr>
            <a:fld id="{86CB4B4D-7CA3-9044-876B-883B54F8677D}" type="slidenum">
              <a:t>12</a:t>
            </a:fld>
            <a:r>
              <a:t>￼</a:t>
            </a:r>
          </a:p>
        </p:txBody>
      </p:sp>
      <p:sp>
        <p:nvSpPr>
          <p:cNvPr id="2" name="Slide Number Placeholder 1">
            <a:extLst>
              <a:ext uri="{FF2B5EF4-FFF2-40B4-BE49-F238E27FC236}">
                <a16:creationId xmlns:a16="http://schemas.microsoft.com/office/drawing/2014/main" id="{23A8638E-FD48-774A-8E9B-E60A786F4530}"/>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4"/>
          <p:cNvSpPr txBox="1">
            <a:spLocks noGrp="1"/>
          </p:cNvSpPr>
          <p:nvPr>
            <p:ph type="title"/>
          </p:nvPr>
        </p:nvSpPr>
        <p:spPr>
          <a:prstGeom prst="rect">
            <a:avLst/>
          </a:prstGeom>
        </p:spPr>
        <p:txBody>
          <a:bodyPr/>
          <a:lstStyle/>
          <a:p>
            <a:r>
              <a:t>Why Do We Need Pollinators?</a:t>
            </a:r>
          </a:p>
        </p:txBody>
      </p:sp>
      <p:pic>
        <p:nvPicPr>
          <p:cNvPr id="374" name="Chickadee-fact.jpg" descr="Chickadee-fact.jpg"/>
          <p:cNvPicPr>
            <a:picLocks noChangeAspect="1"/>
          </p:cNvPicPr>
          <p:nvPr/>
        </p:nvPicPr>
        <p:blipFill>
          <a:blip r:embed="rId3"/>
          <a:stretch>
            <a:fillRect/>
          </a:stretch>
        </p:blipFill>
        <p:spPr>
          <a:xfrm>
            <a:off x="1540164" y="1524260"/>
            <a:ext cx="3818729" cy="4773410"/>
          </a:xfrm>
          <a:prstGeom prst="rect">
            <a:avLst/>
          </a:prstGeom>
          <a:ln w="12700">
            <a:miter lim="400000"/>
          </a:ln>
        </p:spPr>
      </p:pic>
      <p:sp>
        <p:nvSpPr>
          <p:cNvPr id="2" name="Slide Number Placeholder 1">
            <a:extLst>
              <a:ext uri="{FF2B5EF4-FFF2-40B4-BE49-F238E27FC236}">
                <a16:creationId xmlns:a16="http://schemas.microsoft.com/office/drawing/2014/main" id="{15B60A96-E503-5046-B436-9DB544C664BA}"/>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5" name="Screen Shot 2018-05-14 at 5.12.01 PM.png" descr="Screen Shot 2018-05-14 at 5.12.01 PM.png">
            <a:extLst>
              <a:ext uri="{FF2B5EF4-FFF2-40B4-BE49-F238E27FC236}">
                <a16:creationId xmlns:a16="http://schemas.microsoft.com/office/drawing/2014/main" id="{2D0A7678-D5E2-1A4F-B74F-E3C6F9B8E63F}"/>
              </a:ext>
            </a:extLst>
          </p:cNvPr>
          <p:cNvPicPr>
            <a:picLocks noChangeAspect="1"/>
          </p:cNvPicPr>
          <p:nvPr/>
        </p:nvPicPr>
        <p:blipFill>
          <a:blip r:embed="rId4"/>
          <a:stretch>
            <a:fillRect/>
          </a:stretch>
        </p:blipFill>
        <p:spPr>
          <a:xfrm>
            <a:off x="6148781" y="2509805"/>
            <a:ext cx="1902494" cy="280232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le 4"/>
          <p:cNvSpPr txBox="1">
            <a:spLocks noGrp="1"/>
          </p:cNvSpPr>
          <p:nvPr>
            <p:ph type="title"/>
          </p:nvPr>
        </p:nvSpPr>
        <p:spPr>
          <a:prstGeom prst="rect">
            <a:avLst/>
          </a:prstGeom>
        </p:spPr>
        <p:txBody>
          <a:bodyPr/>
          <a:lstStyle/>
          <a:p>
            <a:r>
              <a:t>Why Do We Need Pollinators?</a:t>
            </a:r>
          </a:p>
        </p:txBody>
      </p:sp>
      <p:sp>
        <p:nvSpPr>
          <p:cNvPr id="380" name="Pollinate 75% to 90%…"/>
          <p:cNvSpPr txBox="1"/>
          <p:nvPr/>
        </p:nvSpPr>
        <p:spPr>
          <a:xfrm>
            <a:off x="348040" y="1320687"/>
            <a:ext cx="10287618" cy="3229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90763" indent="-290763">
              <a:spcBef>
                <a:spcPts val="700"/>
              </a:spcBef>
              <a:buSzPct val="60000"/>
              <a:buBlip>
                <a:blip r:embed="rId3"/>
              </a:buBlip>
              <a:defRPr sz="2900" b="1">
                <a:solidFill>
                  <a:srgbClr val="194687"/>
                </a:solidFill>
              </a:defRPr>
            </a:pPr>
            <a:r>
              <a:rPr dirty="0"/>
              <a:t>Pollinate 75% to 90% </a:t>
            </a:r>
          </a:p>
          <a:p>
            <a:pPr marL="290763" indent="-290763">
              <a:spcBef>
                <a:spcPts val="700"/>
              </a:spcBef>
              <a:buSzPct val="60000"/>
              <a:buBlip>
                <a:blip r:embed="rId3"/>
              </a:buBlip>
              <a:defRPr sz="2900" b="1">
                <a:solidFill>
                  <a:srgbClr val="194687"/>
                </a:solidFill>
              </a:defRPr>
            </a:pPr>
            <a:r>
              <a:rPr dirty="0"/>
              <a:t>    of all flowering plants</a:t>
            </a:r>
          </a:p>
          <a:p>
            <a:pPr marL="290763" indent="-290763">
              <a:spcBef>
                <a:spcPts val="700"/>
              </a:spcBef>
              <a:buSzPct val="60000"/>
              <a:buBlip>
                <a:blip r:embed="rId3"/>
              </a:buBlip>
              <a:defRPr sz="2900" b="1">
                <a:solidFill>
                  <a:srgbClr val="194687"/>
                </a:solidFill>
              </a:defRPr>
            </a:pPr>
            <a:endParaRPr lang="en-US" dirty="0"/>
          </a:p>
          <a:p>
            <a:pPr marL="290763" indent="-290763">
              <a:spcBef>
                <a:spcPts val="700"/>
              </a:spcBef>
              <a:buSzPct val="60000"/>
              <a:buBlip>
                <a:blip r:embed="rId3"/>
              </a:buBlip>
              <a:defRPr sz="2900" b="1">
                <a:solidFill>
                  <a:srgbClr val="194687"/>
                </a:solidFill>
              </a:defRPr>
            </a:pPr>
            <a:r>
              <a:rPr dirty="0"/>
              <a:t>180,000 plant species</a:t>
            </a:r>
          </a:p>
          <a:p>
            <a:pPr marL="290763" indent="-290763">
              <a:spcBef>
                <a:spcPts val="700"/>
              </a:spcBef>
              <a:buSzPct val="60000"/>
              <a:buBlip>
                <a:blip r:embed="rId3"/>
              </a:buBlip>
              <a:defRPr sz="2900" b="1">
                <a:solidFill>
                  <a:srgbClr val="194687"/>
                </a:solidFill>
              </a:defRPr>
            </a:pPr>
            <a:endParaRPr lang="en-US" dirty="0"/>
          </a:p>
          <a:p>
            <a:pPr marL="290763" indent="-290763">
              <a:spcBef>
                <a:spcPts val="700"/>
              </a:spcBef>
              <a:buSzPct val="60000"/>
              <a:buBlip>
                <a:blip r:embed="rId3"/>
              </a:buBlip>
              <a:defRPr sz="2900" b="1">
                <a:solidFill>
                  <a:srgbClr val="194687"/>
                </a:solidFill>
              </a:defRPr>
            </a:pPr>
            <a:r>
              <a:rPr dirty="0"/>
              <a:t>1,200 crops</a:t>
            </a:r>
          </a:p>
        </p:txBody>
      </p:sp>
      <p:pic>
        <p:nvPicPr>
          <p:cNvPr id="382" name="Bee-on-cucumber-flower-300x253.jpg" descr="Bee-on-cucumber-flower-300x253.jpg"/>
          <p:cNvPicPr>
            <a:picLocks noChangeAspect="1"/>
          </p:cNvPicPr>
          <p:nvPr/>
        </p:nvPicPr>
        <p:blipFill>
          <a:blip r:embed="rId4"/>
          <a:stretch>
            <a:fillRect/>
          </a:stretch>
        </p:blipFill>
        <p:spPr>
          <a:xfrm>
            <a:off x="5285668" y="1604026"/>
            <a:ext cx="2692598" cy="2270758"/>
          </a:xfrm>
          <a:prstGeom prst="rect">
            <a:avLst/>
          </a:prstGeom>
          <a:ln w="12700">
            <a:miter lim="400000"/>
          </a:ln>
        </p:spPr>
      </p:pic>
      <p:sp>
        <p:nvSpPr>
          <p:cNvPr id="383" name="Squash bee     Kathy Keatley Garvey"/>
          <p:cNvSpPr txBox="1"/>
          <p:nvPr/>
        </p:nvSpPr>
        <p:spPr>
          <a:xfrm>
            <a:off x="5578660" y="3740957"/>
            <a:ext cx="2106614" cy="2413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1000">
                <a:solidFill>
                  <a:srgbClr val="006288"/>
                </a:solidFill>
                <a:latin typeface="Georgia"/>
                <a:ea typeface="Georgia"/>
                <a:cs typeface="Georgia"/>
                <a:sym typeface="Georgia"/>
              </a:defRPr>
            </a:lvl1pPr>
          </a:lstStyle>
          <a:p>
            <a:r>
              <a:t>Squash bee     Kathy Keatley Garvey</a:t>
            </a:r>
          </a:p>
        </p:txBody>
      </p:sp>
      <p:sp>
        <p:nvSpPr>
          <p:cNvPr id="2" name="Slide Number Placeholder 1">
            <a:extLst>
              <a:ext uri="{FF2B5EF4-FFF2-40B4-BE49-F238E27FC236}">
                <a16:creationId xmlns:a16="http://schemas.microsoft.com/office/drawing/2014/main" id="{28DF544E-9E0A-604B-8507-7CF1F69DED1D}"/>
              </a:ext>
            </a:extLst>
          </p:cNvPr>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le 4"/>
          <p:cNvSpPr txBox="1">
            <a:spLocks noGrp="1"/>
          </p:cNvSpPr>
          <p:nvPr>
            <p:ph type="title"/>
          </p:nvPr>
        </p:nvSpPr>
        <p:spPr>
          <a:prstGeom prst="rect">
            <a:avLst/>
          </a:prstGeom>
        </p:spPr>
        <p:txBody>
          <a:bodyPr/>
          <a:lstStyle/>
          <a:p>
            <a:r>
              <a:t>Why Do We Need Pollinators?</a:t>
            </a:r>
          </a:p>
        </p:txBody>
      </p:sp>
      <p:sp>
        <p:nvSpPr>
          <p:cNvPr id="380" name="Pollinate 75% to 90%…"/>
          <p:cNvSpPr txBox="1"/>
          <p:nvPr/>
        </p:nvSpPr>
        <p:spPr>
          <a:xfrm>
            <a:off x="457200" y="2543882"/>
            <a:ext cx="10287618" cy="2693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90763" indent="-290763">
              <a:spcBef>
                <a:spcPts val="700"/>
              </a:spcBef>
              <a:buSzPct val="60000"/>
              <a:buBlip>
                <a:blip r:embed="rId3"/>
              </a:buBlip>
              <a:defRPr sz="2900" b="1">
                <a:solidFill>
                  <a:srgbClr val="194687"/>
                </a:solidFill>
              </a:defRPr>
            </a:pPr>
            <a:r>
              <a:rPr dirty="0"/>
              <a:t>Responsible for 1 of every 3</a:t>
            </a:r>
          </a:p>
          <a:p>
            <a:pPr>
              <a:spcBef>
                <a:spcPts val="700"/>
              </a:spcBef>
              <a:buSzPct val="60000"/>
              <a:defRPr sz="2900" b="1">
                <a:solidFill>
                  <a:srgbClr val="194687"/>
                </a:solidFill>
              </a:defRPr>
            </a:pPr>
            <a:r>
              <a:rPr lang="en-US" dirty="0"/>
              <a:t>      </a:t>
            </a:r>
            <a:r>
              <a:rPr dirty="0"/>
              <a:t>bites of food</a:t>
            </a:r>
          </a:p>
          <a:p>
            <a:pPr marL="290763" indent="-290763">
              <a:spcBef>
                <a:spcPts val="700"/>
              </a:spcBef>
              <a:buSzPct val="60000"/>
              <a:buBlip>
                <a:blip r:embed="rId3"/>
              </a:buBlip>
              <a:defRPr sz="2900" b="1">
                <a:solidFill>
                  <a:srgbClr val="194687"/>
                </a:solidFill>
              </a:defRPr>
            </a:pPr>
            <a:endParaRPr lang="en-US" dirty="0"/>
          </a:p>
          <a:p>
            <a:pPr marL="290763" indent="-290763">
              <a:spcBef>
                <a:spcPts val="700"/>
              </a:spcBef>
              <a:buSzPct val="60000"/>
              <a:buBlip>
                <a:blip r:embed="rId3"/>
              </a:buBlip>
              <a:defRPr sz="2900" b="1">
                <a:solidFill>
                  <a:srgbClr val="194687"/>
                </a:solidFill>
              </a:defRPr>
            </a:pPr>
            <a:r>
              <a:rPr dirty="0"/>
              <a:t>A tiny fly is responsible </a:t>
            </a:r>
          </a:p>
          <a:p>
            <a:pPr marL="342900" indent="-342900">
              <a:spcBef>
                <a:spcPts val="700"/>
              </a:spcBef>
              <a:defRPr sz="2900" b="1">
                <a:solidFill>
                  <a:srgbClr val="194687"/>
                </a:solidFill>
              </a:defRPr>
            </a:pPr>
            <a:r>
              <a:rPr dirty="0"/>
              <a:t>     for all of the world’s chocolate!</a:t>
            </a:r>
          </a:p>
        </p:txBody>
      </p:sp>
      <p:pic>
        <p:nvPicPr>
          <p:cNvPr id="381" name="Image" descr="Image"/>
          <p:cNvPicPr>
            <a:picLocks noChangeAspect="1"/>
          </p:cNvPicPr>
          <p:nvPr/>
        </p:nvPicPr>
        <p:blipFill>
          <a:blip r:embed="rId4"/>
          <a:stretch>
            <a:fillRect/>
          </a:stretch>
        </p:blipFill>
        <p:spPr>
          <a:xfrm>
            <a:off x="6248312" y="3653596"/>
            <a:ext cx="2111449" cy="1444676"/>
          </a:xfrm>
          <a:prstGeom prst="rect">
            <a:avLst/>
          </a:prstGeom>
          <a:ln w="12700">
            <a:miter lim="400000"/>
          </a:ln>
        </p:spPr>
      </p:pic>
      <p:sp>
        <p:nvSpPr>
          <p:cNvPr id="384" name="Chocolate midge"/>
          <p:cNvSpPr txBox="1"/>
          <p:nvPr/>
        </p:nvSpPr>
        <p:spPr>
          <a:xfrm>
            <a:off x="6779721" y="5806614"/>
            <a:ext cx="1048632" cy="2413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1000">
                <a:solidFill>
                  <a:srgbClr val="006288"/>
                </a:solidFill>
                <a:latin typeface="Georgia"/>
                <a:ea typeface="Georgia"/>
                <a:cs typeface="Georgia"/>
                <a:sym typeface="Georgia"/>
              </a:defRPr>
            </a:lvl1pPr>
          </a:lstStyle>
          <a:p>
            <a:r>
              <a:t>Chocolate midge</a:t>
            </a:r>
          </a:p>
        </p:txBody>
      </p:sp>
      <p:sp>
        <p:nvSpPr>
          <p:cNvPr id="2" name="Slide Number Placeholder 1">
            <a:extLst>
              <a:ext uri="{FF2B5EF4-FFF2-40B4-BE49-F238E27FC236}">
                <a16:creationId xmlns:a16="http://schemas.microsoft.com/office/drawing/2014/main" id="{28DF544E-9E0A-604B-8507-7CF1F69DED1D}"/>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29820661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itle 4"/>
          <p:cNvSpPr txBox="1">
            <a:spLocks noGrp="1"/>
          </p:cNvSpPr>
          <p:nvPr>
            <p:ph type="title"/>
          </p:nvPr>
        </p:nvSpPr>
        <p:spPr>
          <a:xfrm>
            <a:off x="457200" y="20638"/>
            <a:ext cx="8229600" cy="1143001"/>
          </a:xfrm>
          <a:prstGeom prst="rect">
            <a:avLst/>
          </a:prstGeom>
        </p:spPr>
        <p:txBody>
          <a:bodyPr/>
          <a:lstStyle/>
          <a:p>
            <a:r>
              <a:t>Why Do We Need Pollinators?</a:t>
            </a:r>
          </a:p>
        </p:txBody>
      </p:sp>
      <p:pic>
        <p:nvPicPr>
          <p:cNvPr id="390" name="image21.jpeg" descr="image21.jpeg"/>
          <p:cNvPicPr>
            <a:picLocks noChangeAspect="1"/>
          </p:cNvPicPr>
          <p:nvPr/>
        </p:nvPicPr>
        <p:blipFill>
          <a:blip r:embed="rId3"/>
          <a:stretch>
            <a:fillRect/>
          </a:stretch>
        </p:blipFill>
        <p:spPr>
          <a:xfrm>
            <a:off x="2302659" y="1296639"/>
            <a:ext cx="3877482" cy="5193056"/>
          </a:xfrm>
          <a:prstGeom prst="rect">
            <a:avLst/>
          </a:prstGeom>
          <a:ln w="12700">
            <a:miter lim="400000"/>
          </a:ln>
        </p:spPr>
      </p:pic>
      <p:sp>
        <p:nvSpPr>
          <p:cNvPr id="2" name="Slide Number Placeholder 1">
            <a:extLst>
              <a:ext uri="{FF2B5EF4-FFF2-40B4-BE49-F238E27FC236}">
                <a16:creationId xmlns:a16="http://schemas.microsoft.com/office/drawing/2014/main" id="{569900A7-69B3-804C-A272-84C253FC83E8}"/>
              </a:ext>
            </a:extLst>
          </p:cNvPr>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image9.jpeg" descr="image9.jpeg"/>
          <p:cNvPicPr>
            <a:picLocks noChangeAspect="1"/>
          </p:cNvPicPr>
          <p:nvPr/>
        </p:nvPicPr>
        <p:blipFill>
          <a:blip r:embed="rId2"/>
          <a:stretch>
            <a:fillRect/>
          </a:stretch>
        </p:blipFill>
        <p:spPr>
          <a:xfrm>
            <a:off x="2182014" y="4436487"/>
            <a:ext cx="5237538" cy="2182308"/>
          </a:xfrm>
          <a:prstGeom prst="rect">
            <a:avLst/>
          </a:prstGeom>
          <a:ln w="12700"/>
        </p:spPr>
      </p:pic>
      <p:pic>
        <p:nvPicPr>
          <p:cNvPr id="396" name="image10.jpeg" descr="image10.jpeg"/>
          <p:cNvPicPr>
            <a:picLocks noChangeAspect="1"/>
          </p:cNvPicPr>
          <p:nvPr/>
        </p:nvPicPr>
        <p:blipFill>
          <a:blip r:embed="rId3"/>
          <a:stretch>
            <a:fillRect/>
          </a:stretch>
        </p:blipFill>
        <p:spPr>
          <a:xfrm>
            <a:off x="5007847" y="1832877"/>
            <a:ext cx="3573782" cy="2378190"/>
          </a:xfrm>
          <a:prstGeom prst="rect">
            <a:avLst/>
          </a:prstGeom>
          <a:ln w="12700"/>
        </p:spPr>
      </p:pic>
      <p:pic>
        <p:nvPicPr>
          <p:cNvPr id="397" name="image11.jpeg" descr="image11.jpeg"/>
          <p:cNvPicPr>
            <a:picLocks noChangeAspect="1"/>
          </p:cNvPicPr>
          <p:nvPr/>
        </p:nvPicPr>
        <p:blipFill>
          <a:blip r:embed="rId4"/>
          <a:stretch>
            <a:fillRect/>
          </a:stretch>
        </p:blipFill>
        <p:spPr>
          <a:xfrm>
            <a:off x="811196" y="1832877"/>
            <a:ext cx="3573781" cy="2378190"/>
          </a:xfrm>
          <a:prstGeom prst="rect">
            <a:avLst/>
          </a:prstGeom>
          <a:ln w="12700"/>
        </p:spPr>
      </p:pic>
      <p:sp>
        <p:nvSpPr>
          <p:cNvPr id="398" name="What is a Habitat?"/>
          <p:cNvSpPr txBox="1"/>
          <p:nvPr/>
        </p:nvSpPr>
        <p:spPr>
          <a:xfrm>
            <a:off x="1710383" y="326390"/>
            <a:ext cx="5723234" cy="993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5800" b="1" u="sng">
                <a:solidFill>
                  <a:schemeClr val="accent1"/>
                </a:solidFill>
              </a:defRPr>
            </a:lvl1pPr>
          </a:lstStyle>
          <a:p>
            <a:r>
              <a:t>What is a Habitat?</a:t>
            </a:r>
          </a:p>
        </p:txBody>
      </p:sp>
      <p:sp>
        <p:nvSpPr>
          <p:cNvPr id="2" name="Slide Number Placeholder 1">
            <a:extLst>
              <a:ext uri="{FF2B5EF4-FFF2-40B4-BE49-F238E27FC236}">
                <a16:creationId xmlns:a16="http://schemas.microsoft.com/office/drawing/2014/main" id="{276F6DD6-A853-274E-83FA-71ADA152A989}"/>
              </a:ext>
            </a:extLst>
          </p:cNvPr>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itle 4"/>
          <p:cNvSpPr txBox="1">
            <a:spLocks noGrp="1"/>
          </p:cNvSpPr>
          <p:nvPr>
            <p:ph type="title"/>
          </p:nvPr>
        </p:nvSpPr>
        <p:spPr>
          <a:prstGeom prst="rect">
            <a:avLst/>
          </a:prstGeom>
        </p:spPr>
        <p:txBody>
          <a:bodyPr/>
          <a:lstStyle>
            <a:lvl1pPr>
              <a:defRPr sz="5800" b="1" u="sng"/>
            </a:lvl1pPr>
          </a:lstStyle>
          <a:p>
            <a:r>
              <a:t>What is a Habitat?</a:t>
            </a:r>
          </a:p>
        </p:txBody>
      </p:sp>
      <p:sp>
        <p:nvSpPr>
          <p:cNvPr id="402" name="Habitat is the place…"/>
          <p:cNvSpPr txBox="1"/>
          <p:nvPr/>
        </p:nvSpPr>
        <p:spPr>
          <a:xfrm>
            <a:off x="1266609" y="1985264"/>
            <a:ext cx="6610782" cy="2887473"/>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42900" lvl="2" indent="-342900" algn="ctr">
              <a:spcBef>
                <a:spcPts val="700"/>
              </a:spcBef>
              <a:defRPr sz="5600" b="1">
                <a:solidFill>
                  <a:srgbClr val="194687"/>
                </a:solidFill>
              </a:defRPr>
            </a:pPr>
            <a:r>
              <a:t>Habitat is the place </a:t>
            </a:r>
          </a:p>
          <a:p>
            <a:pPr marL="342900" lvl="2" indent="-342900" algn="ctr">
              <a:spcBef>
                <a:spcPts val="700"/>
              </a:spcBef>
              <a:defRPr sz="5600" b="1">
                <a:solidFill>
                  <a:srgbClr val="194687"/>
                </a:solidFill>
              </a:defRPr>
            </a:pPr>
            <a:r>
              <a:t>where a plant </a:t>
            </a:r>
          </a:p>
          <a:p>
            <a:pPr marL="342900" lvl="2" indent="-342900" algn="ctr">
              <a:spcBef>
                <a:spcPts val="700"/>
              </a:spcBef>
              <a:defRPr sz="5600" b="1">
                <a:solidFill>
                  <a:srgbClr val="194687"/>
                </a:solidFill>
              </a:defRPr>
            </a:pPr>
            <a:r>
              <a:t>or animal lives.</a:t>
            </a:r>
          </a:p>
        </p:txBody>
      </p:sp>
      <p:sp>
        <p:nvSpPr>
          <p:cNvPr id="403" name="There are 4 components"/>
          <p:cNvSpPr txBox="1"/>
          <p:nvPr/>
        </p:nvSpPr>
        <p:spPr>
          <a:xfrm>
            <a:off x="942225" y="5216144"/>
            <a:ext cx="7259549" cy="9550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lvl="2" indent="-342900" algn="ctr">
              <a:spcBef>
                <a:spcPts val="700"/>
              </a:spcBef>
              <a:defRPr sz="5600" b="1">
                <a:solidFill>
                  <a:schemeClr val="accent1"/>
                </a:solidFill>
              </a:defRPr>
            </a:pPr>
            <a:r>
              <a:t>There are 4 components</a:t>
            </a:r>
          </a:p>
        </p:txBody>
      </p:sp>
      <p:sp>
        <p:nvSpPr>
          <p:cNvPr id="2" name="Slide Number Placeholder 1">
            <a:extLst>
              <a:ext uri="{FF2B5EF4-FFF2-40B4-BE49-F238E27FC236}">
                <a16:creationId xmlns:a16="http://schemas.microsoft.com/office/drawing/2014/main" id="{3834D640-2128-D943-A0F1-F4042286CD59}"/>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Food…"/>
          <p:cNvSpPr txBox="1"/>
          <p:nvPr/>
        </p:nvSpPr>
        <p:spPr>
          <a:xfrm>
            <a:off x="1559944" y="2078042"/>
            <a:ext cx="6342259" cy="4024207"/>
          </a:xfrm>
          <a:prstGeom prst="rect">
            <a:avLst/>
          </a:prstGeom>
          <a:solidFill>
            <a:srgbClr val="FFFFFF"/>
          </a:solidFill>
          <a:ln w="38100">
            <a:solidFill>
              <a:srgbClr val="2B6D9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57797" defTabSz="1300480">
              <a:spcBef>
                <a:spcPts val="900"/>
              </a:spcBef>
              <a:buClr>
                <a:srgbClr val="396A01"/>
              </a:buClr>
              <a:buFont typeface="Wingdings"/>
              <a:defRPr sz="5700" b="1">
                <a:solidFill>
                  <a:srgbClr val="2B6D95"/>
                </a:solidFill>
                <a:uFill>
                  <a:solidFill>
                    <a:srgbClr val="945200"/>
                  </a:solidFill>
                </a:uFill>
              </a:defRPr>
            </a:pPr>
            <a:r>
              <a:t>Food </a:t>
            </a:r>
          </a:p>
          <a:p>
            <a:pPr marR="57797" defTabSz="1300480">
              <a:spcBef>
                <a:spcPts val="900"/>
              </a:spcBef>
              <a:buClr>
                <a:srgbClr val="396A01"/>
              </a:buClr>
              <a:buFont typeface="Wingdings"/>
              <a:defRPr sz="5700" b="1">
                <a:solidFill>
                  <a:srgbClr val="2B6D95"/>
                </a:solidFill>
                <a:uFill>
                  <a:solidFill>
                    <a:srgbClr val="945200"/>
                  </a:solidFill>
                </a:uFill>
              </a:defRPr>
            </a:pPr>
            <a:r>
              <a:t>        Water</a:t>
            </a:r>
          </a:p>
          <a:p>
            <a:pPr marR="57797" defTabSz="1300480">
              <a:spcBef>
                <a:spcPts val="900"/>
              </a:spcBef>
              <a:buClr>
                <a:srgbClr val="396A01"/>
              </a:buClr>
              <a:buFont typeface="Wingdings"/>
              <a:defRPr sz="5700" b="1">
                <a:solidFill>
                  <a:srgbClr val="2B6D95"/>
                </a:solidFill>
                <a:uFill>
                  <a:solidFill>
                    <a:srgbClr val="945200"/>
                  </a:solidFill>
                </a:uFill>
              </a:defRPr>
            </a:pPr>
            <a:r>
              <a:t>                 Shelter</a:t>
            </a:r>
          </a:p>
          <a:p>
            <a:pPr marR="57797" lvl="8" indent="2900678" defTabSz="1300480">
              <a:spcBef>
                <a:spcPts val="900"/>
              </a:spcBef>
              <a:buClr>
                <a:srgbClr val="396A01"/>
              </a:buClr>
              <a:buFont typeface="Wingdings"/>
              <a:defRPr sz="5700" b="1">
                <a:solidFill>
                  <a:srgbClr val="2B6D95"/>
                </a:solidFill>
                <a:uFill>
                  <a:solidFill>
                    <a:srgbClr val="945200"/>
                  </a:solidFill>
                </a:uFill>
              </a:defRPr>
            </a:pPr>
            <a:r>
              <a:t>         Space</a:t>
            </a:r>
          </a:p>
        </p:txBody>
      </p:sp>
      <p:sp>
        <p:nvSpPr>
          <p:cNvPr id="407" name="What is a Habitat?"/>
          <p:cNvSpPr txBox="1"/>
          <p:nvPr/>
        </p:nvSpPr>
        <p:spPr>
          <a:xfrm>
            <a:off x="1710383" y="326390"/>
            <a:ext cx="5723234" cy="993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5800" b="1" u="sng">
                <a:solidFill>
                  <a:schemeClr val="accent1"/>
                </a:solidFill>
              </a:defRPr>
            </a:lvl1pPr>
          </a:lstStyle>
          <a:p>
            <a:r>
              <a:t>What is a Habitat?</a:t>
            </a:r>
          </a:p>
        </p:txBody>
      </p:sp>
      <p:sp>
        <p:nvSpPr>
          <p:cNvPr id="2" name="Slide Number Placeholder 1">
            <a:extLst>
              <a:ext uri="{FF2B5EF4-FFF2-40B4-BE49-F238E27FC236}">
                <a16:creationId xmlns:a16="http://schemas.microsoft.com/office/drawing/2014/main" id="{2ACF95D7-E411-4A4C-A450-80C1174393AD}"/>
              </a:ext>
            </a:extLst>
          </p:cNvPr>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7"/>
          <p:cNvSpPr txBox="1">
            <a:spLocks noGrp="1"/>
          </p:cNvSpPr>
          <p:nvPr>
            <p:ph type="title"/>
          </p:nvPr>
        </p:nvSpPr>
        <p:spPr>
          <a:prstGeom prst="rect">
            <a:avLst/>
          </a:prstGeom>
        </p:spPr>
        <p:txBody>
          <a:bodyPr/>
          <a:lstStyle/>
          <a:p>
            <a:r>
              <a:t>Who Are Master Gardeners?</a:t>
            </a:r>
          </a:p>
        </p:txBody>
      </p:sp>
      <p:sp>
        <p:nvSpPr>
          <p:cNvPr id="242" name="Text Placeholder 8"/>
          <p:cNvSpPr txBox="1">
            <a:spLocks noGrp="1"/>
          </p:cNvSpPr>
          <p:nvPr>
            <p:ph type="body" idx="1"/>
          </p:nvPr>
        </p:nvSpPr>
        <p:spPr>
          <a:prstGeom prst="rect">
            <a:avLst/>
          </a:prstGeom>
        </p:spPr>
        <p:txBody>
          <a:bodyPr/>
          <a:lstStyle/>
          <a:p>
            <a:r>
              <a:t>Master Gardeners of Placer County</a:t>
            </a:r>
          </a:p>
          <a:p>
            <a:pPr marL="742950" lvl="1" indent="-285750">
              <a:spcBef>
                <a:spcPts val="500"/>
              </a:spcBef>
              <a:defRPr sz="2400"/>
            </a:pPr>
            <a:r>
              <a:t>Extend </a:t>
            </a:r>
            <a:r>
              <a:rPr>
                <a:solidFill>
                  <a:schemeClr val="accent2"/>
                </a:solidFill>
              </a:rPr>
              <a:t>research-based</a:t>
            </a:r>
            <a:r>
              <a:t>, sustainable gardening and composting information</a:t>
            </a:r>
          </a:p>
          <a:p>
            <a:pPr marL="742950" lvl="1" indent="-285750">
              <a:spcBef>
                <a:spcPts val="500"/>
              </a:spcBef>
              <a:defRPr sz="2400"/>
            </a:pPr>
            <a:r>
              <a:t>Present accurate, impartial information to </a:t>
            </a:r>
            <a:r>
              <a:rPr>
                <a:solidFill>
                  <a:schemeClr val="accent2"/>
                </a:solidFill>
              </a:rPr>
              <a:t>home gardeners</a:t>
            </a:r>
          </a:p>
          <a:p>
            <a:pPr marL="742950" lvl="1" indent="-285750">
              <a:spcBef>
                <a:spcPts val="500"/>
              </a:spcBef>
              <a:defRPr sz="2400"/>
            </a:pPr>
            <a:r>
              <a:t>Encourage public to make </a:t>
            </a:r>
            <a:r>
              <a:rPr>
                <a:solidFill>
                  <a:schemeClr val="accent2"/>
                </a:solidFill>
              </a:rPr>
              <a:t>informed</a:t>
            </a:r>
            <a:r>
              <a:t> gardening decisions</a:t>
            </a:r>
          </a:p>
        </p:txBody>
      </p:sp>
      <p:sp>
        <p:nvSpPr>
          <p:cNvPr id="2" name="Slide Number Placeholder 1">
            <a:extLst>
              <a:ext uri="{FF2B5EF4-FFF2-40B4-BE49-F238E27FC236}">
                <a16:creationId xmlns:a16="http://schemas.microsoft.com/office/drawing/2014/main" id="{D374B861-5770-084B-AE0E-66DC6F88ACD5}"/>
              </a:ext>
            </a:extLst>
          </p:cNvPr>
          <p:cNvSpPr>
            <a:spLocks noGrp="1"/>
          </p:cNvSpPr>
          <p:nvPr>
            <p:ph type="sldNum" sz="quarter" idx="2"/>
          </p:nvPr>
        </p:nvSpPr>
        <p:spPr/>
        <p:txBody>
          <a:bodyPr/>
          <a:lstStyle/>
          <a:p>
            <a:fld id="{86CB4B4D-7CA3-9044-876B-883B54F8677D}" type="slidenum">
              <a:rPr lang="en-US" smtClean="0"/>
              <a:t>2</a:t>
            </a:fld>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11" name="Text Placeholder 1"/>
          <p:cNvSpPr txBox="1">
            <a:spLocks noGrp="1"/>
          </p:cNvSpPr>
          <p:nvPr>
            <p:ph type="body" sz="quarter" idx="1"/>
          </p:nvPr>
        </p:nvSpPr>
        <p:spPr>
          <a:xfrm>
            <a:off x="287955" y="3934821"/>
            <a:ext cx="4953001" cy="2272103"/>
          </a:xfrm>
          <a:prstGeom prst="rect">
            <a:avLst/>
          </a:prstGeom>
        </p:spPr>
        <p:txBody>
          <a:bodyPr lIns="50800" tIns="50800" rIns="50800" bIns="50800" anchor="ctr"/>
          <a:lstStyle/>
          <a:p>
            <a:pPr marL="368299" indent="-368299" defTabSz="584200">
              <a:spcBef>
                <a:spcPts val="3000"/>
              </a:spcBef>
              <a:buSzPct val="50000"/>
              <a:buBlip>
                <a:blip r:embed="rId3"/>
              </a:buBlip>
              <a:defRPr sz="5500" b="1">
                <a:solidFill>
                  <a:srgbClr val="006288"/>
                </a:solidFill>
              </a:defRPr>
            </a:pPr>
            <a:r>
              <a:t>Adult food</a:t>
            </a:r>
          </a:p>
          <a:p>
            <a:pPr marL="368299" indent="-368299" defTabSz="584200">
              <a:spcBef>
                <a:spcPts val="3000"/>
              </a:spcBef>
              <a:buSzPct val="50000"/>
              <a:buBlip>
                <a:blip r:embed="rId3"/>
              </a:buBlip>
              <a:defRPr sz="5500" b="1">
                <a:solidFill>
                  <a:srgbClr val="006288"/>
                </a:solidFill>
              </a:defRPr>
            </a:pPr>
            <a:r>
              <a:t>Food for Young</a:t>
            </a:r>
          </a:p>
        </p:txBody>
      </p:sp>
      <p:sp>
        <p:nvSpPr>
          <p:cNvPr id="412" name="Food"/>
          <p:cNvSpPr txBox="1"/>
          <p:nvPr/>
        </p:nvSpPr>
        <p:spPr>
          <a:xfrm>
            <a:off x="1135117" y="1191386"/>
            <a:ext cx="1850055"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R="57797" defTabSz="1300480">
              <a:spcBef>
                <a:spcPts val="900"/>
              </a:spcBef>
              <a:buClr>
                <a:srgbClr val="396A01"/>
              </a:buClr>
              <a:buFont typeface="Wingdings"/>
              <a:defRPr sz="7000" b="1">
                <a:uFill>
                  <a:solidFill>
                    <a:srgbClr val="945200"/>
                  </a:solidFill>
                </a:uFill>
              </a:defRPr>
            </a:pPr>
            <a:r>
              <a:rPr sz="5800" u="sng" dirty="0"/>
              <a:t>Food</a:t>
            </a:r>
            <a:r>
              <a:rPr dirty="0"/>
              <a:t> </a:t>
            </a:r>
          </a:p>
        </p:txBody>
      </p:sp>
      <p:pic>
        <p:nvPicPr>
          <p:cNvPr id="413" name="Image" descr="Image"/>
          <p:cNvPicPr>
            <a:picLocks noChangeAspect="1"/>
          </p:cNvPicPr>
          <p:nvPr/>
        </p:nvPicPr>
        <p:blipFill>
          <a:blip r:embed="rId4"/>
          <a:stretch>
            <a:fillRect/>
          </a:stretch>
        </p:blipFill>
        <p:spPr>
          <a:xfrm>
            <a:off x="5500814" y="2158935"/>
            <a:ext cx="3084297" cy="3851535"/>
          </a:xfrm>
          <a:prstGeom prst="rect">
            <a:avLst/>
          </a:prstGeom>
          <a:ln w="12700">
            <a:miter lim="400000"/>
          </a:ln>
        </p:spPr>
      </p:pic>
      <p:sp>
        <p:nvSpPr>
          <p:cNvPr id="2" name="Slide Number Placeholder 1">
            <a:extLst>
              <a:ext uri="{FF2B5EF4-FFF2-40B4-BE49-F238E27FC236}">
                <a16:creationId xmlns:a16="http://schemas.microsoft.com/office/drawing/2014/main" id="{95AC0F24-34C3-3F41-945A-197C267C8EE7}"/>
              </a:ext>
            </a:extLst>
          </p:cNvPr>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19" name="Text Placeholder 1"/>
          <p:cNvSpPr txBox="1">
            <a:spLocks noGrp="1"/>
          </p:cNvSpPr>
          <p:nvPr>
            <p:ph type="body" sz="quarter" idx="1"/>
          </p:nvPr>
        </p:nvSpPr>
        <p:spPr>
          <a:xfrm>
            <a:off x="377074" y="2632406"/>
            <a:ext cx="3600716" cy="2272103"/>
          </a:xfrm>
          <a:prstGeom prst="rect">
            <a:avLst/>
          </a:prstGeom>
        </p:spPr>
        <p:txBody>
          <a:bodyPr lIns="50800" tIns="50800" rIns="50800" bIns="50800" anchor="ctr">
            <a:normAutofit lnSpcReduction="10000"/>
          </a:bodyPr>
          <a:lstStyle/>
          <a:p>
            <a:pPr marL="0" indent="0" algn="ctr" defTabSz="385572">
              <a:lnSpc>
                <a:spcPct val="120000"/>
              </a:lnSpc>
              <a:spcBef>
                <a:spcPts val="0"/>
              </a:spcBef>
              <a:defRPr sz="4092" b="1">
                <a:solidFill>
                  <a:srgbClr val="3C97CE"/>
                </a:solidFill>
              </a:defRPr>
            </a:pPr>
            <a:r>
              <a:rPr dirty="0"/>
              <a:t>Shallow</a:t>
            </a:r>
          </a:p>
          <a:p>
            <a:pPr marL="0" indent="0" algn="ctr" defTabSz="385572">
              <a:lnSpc>
                <a:spcPct val="120000"/>
              </a:lnSpc>
              <a:spcBef>
                <a:spcPts val="0"/>
              </a:spcBef>
              <a:defRPr sz="4092" b="1">
                <a:solidFill>
                  <a:srgbClr val="3C97CE"/>
                </a:solidFill>
              </a:defRPr>
            </a:pPr>
            <a:r>
              <a:rPr dirty="0"/>
              <a:t>or with</a:t>
            </a:r>
          </a:p>
          <a:p>
            <a:pPr marL="0" indent="0" algn="ctr" defTabSz="385572">
              <a:lnSpc>
                <a:spcPct val="120000"/>
              </a:lnSpc>
              <a:spcBef>
                <a:spcPts val="0"/>
              </a:spcBef>
              <a:defRPr sz="4092" b="1">
                <a:solidFill>
                  <a:srgbClr val="3C97CE"/>
                </a:solidFill>
              </a:defRPr>
            </a:pPr>
            <a:r>
              <a:rPr dirty="0"/>
              <a:t>landing spots</a:t>
            </a:r>
          </a:p>
        </p:txBody>
      </p:sp>
      <p:sp>
        <p:nvSpPr>
          <p:cNvPr id="420" name="Water"/>
          <p:cNvSpPr txBox="1"/>
          <p:nvPr/>
        </p:nvSpPr>
        <p:spPr>
          <a:xfrm>
            <a:off x="834060" y="1274994"/>
            <a:ext cx="1991048"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defTabSz="1300480">
              <a:spcBef>
                <a:spcPts val="900"/>
              </a:spcBef>
              <a:buClr>
                <a:srgbClr val="396A01"/>
              </a:buClr>
              <a:buFont typeface="Wingdings"/>
              <a:defRPr sz="5800" b="1" u="sng">
                <a:uFill>
                  <a:solidFill>
                    <a:srgbClr val="945200"/>
                  </a:solidFill>
                </a:uFill>
              </a:defRPr>
            </a:lvl1pPr>
          </a:lstStyle>
          <a:p>
            <a:pPr>
              <a:defRPr u="none"/>
            </a:pPr>
            <a:r>
              <a:rPr u="sng" dirty="0"/>
              <a:t>Water</a:t>
            </a:r>
          </a:p>
        </p:txBody>
      </p:sp>
      <p:pic>
        <p:nvPicPr>
          <p:cNvPr id="421" name="Unknown.jpeg" descr="Unknown.jpeg"/>
          <p:cNvPicPr>
            <a:picLocks noChangeAspect="1"/>
          </p:cNvPicPr>
          <p:nvPr/>
        </p:nvPicPr>
        <p:blipFill>
          <a:blip r:embed="rId3"/>
          <a:stretch>
            <a:fillRect/>
          </a:stretch>
        </p:blipFill>
        <p:spPr>
          <a:xfrm>
            <a:off x="4473078" y="2676003"/>
            <a:ext cx="3707741" cy="2480818"/>
          </a:xfrm>
          <a:prstGeom prst="rect">
            <a:avLst/>
          </a:prstGeom>
          <a:ln w="12700">
            <a:miter lim="400000"/>
          </a:ln>
        </p:spPr>
      </p:pic>
      <p:sp>
        <p:nvSpPr>
          <p:cNvPr id="422" name="Not clean water!"/>
          <p:cNvSpPr txBox="1"/>
          <p:nvPr/>
        </p:nvSpPr>
        <p:spPr>
          <a:xfrm>
            <a:off x="3447655" y="5510932"/>
            <a:ext cx="4733164" cy="795089"/>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584200">
              <a:defRPr sz="4500">
                <a:solidFill>
                  <a:srgbClr val="006288"/>
                </a:solidFill>
                <a:latin typeface="Marker Felt"/>
                <a:ea typeface="Marker Felt"/>
                <a:cs typeface="Marker Felt"/>
                <a:sym typeface="Marker Felt"/>
              </a:defRPr>
            </a:lvl1pPr>
          </a:lstStyle>
          <a:p>
            <a:r>
              <a:rPr dirty="0"/>
              <a:t>Not clean water</a:t>
            </a:r>
            <a:r>
              <a:rPr lang="en-US" dirty="0"/>
              <a:t>?</a:t>
            </a:r>
            <a:endParaRPr dirty="0"/>
          </a:p>
        </p:txBody>
      </p:sp>
      <p:sp>
        <p:nvSpPr>
          <p:cNvPr id="423" name="Arrow"/>
          <p:cNvSpPr/>
          <p:nvPr/>
        </p:nvSpPr>
        <p:spPr>
          <a:xfrm rot="8447017">
            <a:off x="6745971" y="4208469"/>
            <a:ext cx="2465029" cy="1030010"/>
          </a:xfrm>
          <a:prstGeom prst="rightArrow">
            <a:avLst>
              <a:gd name="adj1" fmla="val 32000"/>
              <a:gd name="adj2" fmla="val 78912"/>
            </a:avLst>
          </a:prstGeom>
          <a:solidFill>
            <a:srgbClr val="DA6856"/>
          </a:solidFill>
          <a:ln w="12700">
            <a:miter lim="400000"/>
          </a:ln>
        </p:spPr>
        <p:txBody>
          <a:bodyPr lIns="50800" tIns="50800" rIns="50800" bIns="50800" anchor="ctr"/>
          <a:lstStyle/>
          <a:p>
            <a:pPr algn="ctr" defTabSz="584200">
              <a:defRPr sz="36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pic>
        <p:nvPicPr>
          <p:cNvPr id="2" name="Picture 1">
            <a:extLst>
              <a:ext uri="{FF2B5EF4-FFF2-40B4-BE49-F238E27FC236}">
                <a16:creationId xmlns:a16="http://schemas.microsoft.com/office/drawing/2014/main" id="{58CC3089-0B55-B440-A8B6-88A7B2D8314F}"/>
              </a:ext>
            </a:extLst>
          </p:cNvPr>
          <p:cNvPicPr>
            <a:picLocks noChangeAspect="1"/>
          </p:cNvPicPr>
          <p:nvPr/>
        </p:nvPicPr>
        <p:blipFill>
          <a:blip r:embed="rId4"/>
          <a:stretch>
            <a:fillRect/>
          </a:stretch>
        </p:blipFill>
        <p:spPr>
          <a:xfrm>
            <a:off x="963181" y="5040312"/>
            <a:ext cx="2006600" cy="1498600"/>
          </a:xfrm>
          <a:prstGeom prst="rect">
            <a:avLst/>
          </a:prstGeom>
        </p:spPr>
      </p:pic>
      <p:sp>
        <p:nvSpPr>
          <p:cNvPr id="3" name="Slide Number Placeholder 2">
            <a:extLst>
              <a:ext uri="{FF2B5EF4-FFF2-40B4-BE49-F238E27FC236}">
                <a16:creationId xmlns:a16="http://schemas.microsoft.com/office/drawing/2014/main" id="{2B6A9EDD-6C40-9547-9A21-59F29677B4CF}"/>
              </a:ext>
            </a:extLst>
          </p:cNvPr>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29" name="Perching sites to…"/>
          <p:cNvSpPr txBox="1"/>
          <p:nvPr/>
        </p:nvSpPr>
        <p:spPr>
          <a:xfrm>
            <a:off x="1204351" y="2358234"/>
            <a:ext cx="4808374" cy="2326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a:lnSpc>
                <a:spcPct val="90000"/>
              </a:lnSpc>
              <a:spcBef>
                <a:spcPts val="1200"/>
              </a:spcBef>
              <a:buClr>
                <a:srgbClr val="396A01"/>
              </a:buClr>
              <a:buFont typeface="Arial"/>
              <a:defRPr sz="4400" b="1">
                <a:solidFill>
                  <a:schemeClr val="accent1">
                    <a:satOff val="-4409"/>
                    <a:lumOff val="-10509"/>
                  </a:schemeClr>
                </a:solidFill>
                <a:uFill>
                  <a:solidFill>
                    <a:srgbClr val="945200"/>
                  </a:solidFill>
                </a:uFill>
              </a:defRPr>
            </a:pPr>
            <a:r>
              <a:rPr dirty="0"/>
              <a:t>Perching sites to</a:t>
            </a:r>
          </a:p>
          <a:p>
            <a:pPr marL="426401" marR="40639" indent="-385760">
              <a:lnSpc>
                <a:spcPct val="90000"/>
              </a:lnSpc>
              <a:spcBef>
                <a:spcPts val="1200"/>
              </a:spcBef>
              <a:buSzPct val="100000"/>
              <a:buChar char="•"/>
              <a:defRPr sz="4400" b="1">
                <a:solidFill>
                  <a:schemeClr val="accent1">
                    <a:satOff val="-4409"/>
                    <a:lumOff val="-10509"/>
                  </a:schemeClr>
                </a:solidFill>
                <a:uFill>
                  <a:solidFill>
                    <a:srgbClr val="945200"/>
                  </a:solidFill>
                </a:uFill>
              </a:defRPr>
            </a:pPr>
            <a:r>
              <a:rPr dirty="0"/>
              <a:t>defend territory</a:t>
            </a:r>
          </a:p>
          <a:p>
            <a:pPr marL="426401" marR="40639" indent="-385760">
              <a:lnSpc>
                <a:spcPct val="90000"/>
              </a:lnSpc>
              <a:spcBef>
                <a:spcPts val="1200"/>
              </a:spcBef>
              <a:buSzPct val="100000"/>
              <a:buChar char="•"/>
              <a:defRPr sz="4400" b="1">
                <a:solidFill>
                  <a:schemeClr val="accent1">
                    <a:satOff val="-4409"/>
                    <a:lumOff val="-10509"/>
                  </a:schemeClr>
                </a:solidFill>
                <a:uFill>
                  <a:solidFill>
                    <a:srgbClr val="945200"/>
                  </a:solidFill>
                </a:uFill>
              </a:defRPr>
            </a:pPr>
            <a:r>
              <a:rPr dirty="0"/>
              <a:t> watch for females</a:t>
            </a:r>
          </a:p>
        </p:txBody>
      </p:sp>
      <p:sp>
        <p:nvSpPr>
          <p:cNvPr id="430" name="Layers of trees and shrubs for windbreaks and shade…"/>
          <p:cNvSpPr txBox="1"/>
          <p:nvPr/>
        </p:nvSpPr>
        <p:spPr>
          <a:xfrm>
            <a:off x="1553451" y="4632749"/>
            <a:ext cx="6037098" cy="1906163"/>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R="40639" algn="ctr">
              <a:lnSpc>
                <a:spcPct val="90000"/>
              </a:lnSpc>
              <a:spcBef>
                <a:spcPts val="1200"/>
              </a:spcBef>
              <a:defRPr sz="3600" b="1">
                <a:uFill>
                  <a:solidFill>
                    <a:srgbClr val="945200"/>
                  </a:solidFill>
                </a:uFill>
              </a:defRPr>
            </a:pPr>
            <a:r>
              <a:rPr dirty="0"/>
              <a:t>Layers of trees and shrubs</a:t>
            </a:r>
            <a:endParaRPr lang="en-US" dirty="0"/>
          </a:p>
          <a:p>
            <a:pPr marR="40639" algn="ctr">
              <a:lnSpc>
                <a:spcPct val="90000"/>
              </a:lnSpc>
              <a:spcBef>
                <a:spcPts val="1200"/>
              </a:spcBef>
              <a:defRPr sz="3600" b="1">
                <a:uFill>
                  <a:solidFill>
                    <a:srgbClr val="945200"/>
                  </a:solidFill>
                </a:uFill>
              </a:defRPr>
            </a:pPr>
            <a:r>
              <a:rPr dirty="0"/>
              <a:t>for windbreaks and shade</a:t>
            </a:r>
            <a:endParaRPr lang="en-US" dirty="0"/>
          </a:p>
          <a:p>
            <a:pPr marR="40639" algn="ctr">
              <a:lnSpc>
                <a:spcPct val="90000"/>
              </a:lnSpc>
              <a:spcBef>
                <a:spcPts val="1200"/>
              </a:spcBef>
              <a:defRPr sz="3600" b="1">
                <a:uFill>
                  <a:solidFill>
                    <a:srgbClr val="945200"/>
                  </a:solidFill>
                </a:uFill>
              </a:defRPr>
            </a:pPr>
            <a:r>
              <a:rPr dirty="0"/>
              <a:t>Think 4-D</a:t>
            </a:r>
          </a:p>
        </p:txBody>
      </p:sp>
      <p:sp>
        <p:nvSpPr>
          <p:cNvPr id="431" name="Shelter"/>
          <p:cNvSpPr txBox="1"/>
          <p:nvPr/>
        </p:nvSpPr>
        <p:spPr>
          <a:xfrm>
            <a:off x="1106672" y="1215233"/>
            <a:ext cx="2288494"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5" indent="0" algn="ctr" defTabSz="584200">
              <a:lnSpc>
                <a:spcPct val="120000"/>
              </a:lnSpc>
              <a:defRPr sz="5800" b="1" u="sng"/>
            </a:pPr>
            <a:r>
              <a:t>Shelter</a:t>
            </a:r>
          </a:p>
        </p:txBody>
      </p:sp>
      <p:sp>
        <p:nvSpPr>
          <p:cNvPr id="2" name="Slide Number Placeholder 1">
            <a:extLst>
              <a:ext uri="{FF2B5EF4-FFF2-40B4-BE49-F238E27FC236}">
                <a16:creationId xmlns:a16="http://schemas.microsoft.com/office/drawing/2014/main" id="{3A2051FC-A583-174B-89A4-E15329E2221D}"/>
              </a:ext>
            </a:extLst>
          </p:cNvPr>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38" name="Space"/>
          <p:cNvSpPr txBox="1"/>
          <p:nvPr/>
        </p:nvSpPr>
        <p:spPr>
          <a:xfrm>
            <a:off x="1149473" y="1595077"/>
            <a:ext cx="1900412"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5" indent="0" algn="ctr" defTabSz="584200">
              <a:lnSpc>
                <a:spcPct val="120000"/>
              </a:lnSpc>
              <a:defRPr sz="5800" b="1" u="sng"/>
            </a:pPr>
            <a:r>
              <a:t>Space</a:t>
            </a:r>
          </a:p>
        </p:txBody>
      </p:sp>
      <p:pic>
        <p:nvPicPr>
          <p:cNvPr id="439" name="pollinator_plot_760.jpg" descr="pollinator_plot_760.jpg"/>
          <p:cNvPicPr>
            <a:picLocks noChangeAspect="1"/>
          </p:cNvPicPr>
          <p:nvPr/>
        </p:nvPicPr>
        <p:blipFill>
          <a:blip r:embed="rId3"/>
          <a:stretch>
            <a:fillRect/>
          </a:stretch>
        </p:blipFill>
        <p:spPr>
          <a:xfrm>
            <a:off x="4531438" y="3228037"/>
            <a:ext cx="4101436" cy="2746883"/>
          </a:xfrm>
          <a:prstGeom prst="rect">
            <a:avLst/>
          </a:prstGeom>
          <a:ln w="12700">
            <a:miter lim="400000"/>
          </a:ln>
        </p:spPr>
      </p:pic>
      <p:sp>
        <p:nvSpPr>
          <p:cNvPr id="440" name="Leave a portion…"/>
          <p:cNvSpPr txBox="1"/>
          <p:nvPr/>
        </p:nvSpPr>
        <p:spPr>
          <a:xfrm>
            <a:off x="566893" y="2775816"/>
            <a:ext cx="3825355" cy="330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a:spcBef>
                <a:spcPts val="1200"/>
              </a:spcBef>
              <a:defRPr sz="4400" b="1">
                <a:solidFill>
                  <a:schemeClr val="accent1">
                    <a:satOff val="-4409"/>
                    <a:lumOff val="-10509"/>
                  </a:schemeClr>
                </a:solidFill>
                <a:uFill>
                  <a:solidFill>
                    <a:srgbClr val="945200"/>
                  </a:solidFill>
                </a:uFill>
              </a:defRPr>
            </a:pPr>
            <a:r>
              <a:t>Leave a portion</a:t>
            </a:r>
          </a:p>
          <a:p>
            <a:pPr marR="40639">
              <a:spcBef>
                <a:spcPts val="1200"/>
              </a:spcBef>
              <a:defRPr sz="4400" b="1">
                <a:solidFill>
                  <a:schemeClr val="accent1">
                    <a:satOff val="-4409"/>
                    <a:lumOff val="-10509"/>
                  </a:schemeClr>
                </a:solidFill>
                <a:uFill>
                  <a:solidFill>
                    <a:srgbClr val="945200"/>
                  </a:solidFill>
                </a:uFill>
              </a:defRPr>
            </a:pPr>
            <a:r>
              <a:t>of your yard</a:t>
            </a:r>
          </a:p>
          <a:p>
            <a:pPr marR="40639">
              <a:spcBef>
                <a:spcPts val="1200"/>
              </a:spcBef>
              <a:defRPr sz="4400" b="1">
                <a:solidFill>
                  <a:schemeClr val="accent1">
                    <a:satOff val="-4409"/>
                    <a:lumOff val="-10509"/>
                  </a:schemeClr>
                </a:solidFill>
                <a:uFill>
                  <a:solidFill>
                    <a:srgbClr val="945200"/>
                  </a:solidFill>
                </a:uFill>
              </a:defRPr>
            </a:pPr>
            <a:r>
              <a:t>or property </a:t>
            </a:r>
          </a:p>
          <a:p>
            <a:pPr marR="40639">
              <a:spcBef>
                <a:spcPts val="1200"/>
              </a:spcBef>
              <a:defRPr sz="4400" b="1">
                <a:solidFill>
                  <a:schemeClr val="accent1">
                    <a:satOff val="-4409"/>
                    <a:lumOff val="-10509"/>
                  </a:schemeClr>
                </a:solidFill>
                <a:uFill>
                  <a:solidFill>
                    <a:srgbClr val="945200"/>
                  </a:solidFill>
                </a:uFill>
              </a:defRPr>
            </a:pPr>
            <a:r>
              <a:t>“wild.”</a:t>
            </a:r>
          </a:p>
        </p:txBody>
      </p:sp>
      <p:sp>
        <p:nvSpPr>
          <p:cNvPr id="2" name="Slide Number Placeholder 1">
            <a:extLst>
              <a:ext uri="{FF2B5EF4-FFF2-40B4-BE49-F238E27FC236}">
                <a16:creationId xmlns:a16="http://schemas.microsoft.com/office/drawing/2014/main" id="{DE418A93-AF65-6141-9A47-56C815880E80}"/>
              </a:ext>
            </a:extLst>
          </p:cNvPr>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rovide a Healthy Habitat"/>
          <p:cNvSpPr txBox="1">
            <a:spLocks noGrp="1"/>
          </p:cNvSpPr>
          <p:nvPr>
            <p:ph type="title" idx="4294967295"/>
          </p:nvPr>
        </p:nvSpPr>
        <p:spPr>
          <a:xfrm>
            <a:off x="457198" y="4749838"/>
            <a:ext cx="8229600" cy="1143001"/>
          </a:xfrm>
          <a:prstGeom prst="rect">
            <a:avLst/>
          </a:prstGeom>
          <a:noFill/>
        </p:spPr>
        <p:txBody>
          <a:bodyPr>
            <a:noAutofit/>
          </a:bodyPr>
          <a:lstStyle>
            <a:lvl1pPr>
              <a:defRPr sz="5000"/>
            </a:lvl1pPr>
          </a:lstStyle>
          <a:p>
            <a:r>
              <a:rPr lang="en-US" sz="4000" dirty="0"/>
              <a:t>How Many Types of Pollinators</a:t>
            </a:r>
            <a:br>
              <a:rPr lang="en-US" sz="4000" dirty="0"/>
            </a:br>
            <a:r>
              <a:rPr lang="en-US" sz="4000" dirty="0"/>
              <a:t>Did You Think Of?</a:t>
            </a:r>
            <a:endParaRPr sz="4000" dirty="0"/>
          </a:p>
        </p:txBody>
      </p:sp>
      <p:sp>
        <p:nvSpPr>
          <p:cNvPr id="438" name="Space"/>
          <p:cNvSpPr txBox="1"/>
          <p:nvPr/>
        </p:nvSpPr>
        <p:spPr>
          <a:xfrm>
            <a:off x="3043237" y="1806825"/>
            <a:ext cx="3057525" cy="324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5" indent="0" algn="ctr" defTabSz="584200">
              <a:lnSpc>
                <a:spcPct val="120000"/>
              </a:lnSpc>
              <a:defRPr sz="5800" b="1" u="sng"/>
            </a:pPr>
            <a:endParaRPr lang="en-US" dirty="0"/>
          </a:p>
          <a:p>
            <a:pPr lvl="5" indent="0" algn="ctr" defTabSz="584200">
              <a:lnSpc>
                <a:spcPct val="120000"/>
              </a:lnSpc>
              <a:defRPr sz="5800" b="1" u="sng"/>
            </a:pPr>
            <a:endParaRPr lang="en-US" dirty="0"/>
          </a:p>
          <a:p>
            <a:pPr lvl="5" indent="0" algn="ctr" defTabSz="584200">
              <a:lnSpc>
                <a:spcPct val="120000"/>
              </a:lnSpc>
              <a:defRPr sz="5800" b="1" u="sng"/>
            </a:pPr>
            <a:endParaRPr lang="en-US" dirty="0"/>
          </a:p>
        </p:txBody>
      </p:sp>
      <p:sp>
        <p:nvSpPr>
          <p:cNvPr id="7" name="Provide a Healthy Habitat">
            <a:extLst>
              <a:ext uri="{FF2B5EF4-FFF2-40B4-BE49-F238E27FC236}">
                <a16:creationId xmlns:a16="http://schemas.microsoft.com/office/drawing/2014/main" id="{88B68D57-9545-064F-9443-A9A9EC6B9CB0}"/>
              </a:ext>
            </a:extLst>
          </p:cNvPr>
          <p:cNvSpPr txBox="1">
            <a:spLocks/>
          </p:cNvSpPr>
          <p:nvPr/>
        </p:nvSpPr>
        <p:spPr>
          <a:xfrm>
            <a:off x="2976264" y="1615039"/>
            <a:ext cx="3057525" cy="3022351"/>
          </a:xfrm>
          <a:prstGeom prst="rect">
            <a:avLst/>
          </a:prstGeom>
          <a:solidFill>
            <a:schemeClr val="accent6">
              <a:lumMod val="40000"/>
              <a:lumOff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hangingPunct="1"/>
            <a:endParaRPr lang="en-US" sz="4400" b="1" dirty="0"/>
          </a:p>
          <a:p>
            <a:pPr hangingPunct="1"/>
            <a:r>
              <a:rPr lang="en-US" sz="9600" b="1" dirty="0"/>
              <a:t>?</a:t>
            </a:r>
          </a:p>
          <a:p>
            <a:pPr hangingPunct="1"/>
            <a:endParaRPr lang="en-US" dirty="0"/>
          </a:p>
        </p:txBody>
      </p:sp>
      <p:sp>
        <p:nvSpPr>
          <p:cNvPr id="2" name="Slide Number Placeholder 1">
            <a:extLst>
              <a:ext uri="{FF2B5EF4-FFF2-40B4-BE49-F238E27FC236}">
                <a16:creationId xmlns:a16="http://schemas.microsoft.com/office/drawing/2014/main" id="{B753F0D7-3991-444E-975A-5DE1FF5AACFD}"/>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6" name="Who Are the Pollinators?">
            <a:extLst>
              <a:ext uri="{FF2B5EF4-FFF2-40B4-BE49-F238E27FC236}">
                <a16:creationId xmlns:a16="http://schemas.microsoft.com/office/drawing/2014/main" id="{2F593987-C94B-2641-BB5A-9795370AB112}"/>
              </a:ext>
            </a:extLst>
          </p:cNvPr>
          <p:cNvSpPr txBox="1"/>
          <p:nvPr/>
        </p:nvSpPr>
        <p:spPr>
          <a:xfrm>
            <a:off x="1198834" y="484468"/>
            <a:ext cx="6612387" cy="841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rPr dirty="0">
                <a:solidFill>
                  <a:srgbClr val="0070C0"/>
                </a:solidFill>
              </a:rPr>
              <a:t>Who Are the Pollinators?</a:t>
            </a:r>
          </a:p>
        </p:txBody>
      </p:sp>
    </p:spTree>
    <p:extLst>
      <p:ext uri="{BB962C8B-B14F-4D97-AF65-F5344CB8AC3E}">
        <p14:creationId xmlns:p14="http://schemas.microsoft.com/office/powerpoint/2010/main" val="12882814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Who Are the Pollinators?"/>
          <p:cNvSpPr txBox="1"/>
          <p:nvPr/>
        </p:nvSpPr>
        <p:spPr>
          <a:xfrm>
            <a:off x="1244705" y="482187"/>
            <a:ext cx="6520645" cy="846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rPr dirty="0"/>
              <a:t>Who Are the Pollinators?</a:t>
            </a:r>
          </a:p>
        </p:txBody>
      </p:sp>
      <p:pic>
        <p:nvPicPr>
          <p:cNvPr id="294" name="POL:Who?.jpg" descr="POL:Who?.jpg"/>
          <p:cNvPicPr>
            <a:picLocks noChangeAspect="1"/>
          </p:cNvPicPr>
          <p:nvPr/>
        </p:nvPicPr>
        <p:blipFill>
          <a:blip r:embed="rId3"/>
          <a:stretch>
            <a:fillRect/>
          </a:stretch>
        </p:blipFill>
        <p:spPr>
          <a:xfrm>
            <a:off x="1101339" y="2213160"/>
            <a:ext cx="6941322" cy="3534735"/>
          </a:xfrm>
          <a:prstGeom prst="rect">
            <a:avLst/>
          </a:prstGeom>
          <a:ln w="12700">
            <a:miter lim="400000"/>
          </a:ln>
        </p:spPr>
      </p:pic>
      <p:sp>
        <p:nvSpPr>
          <p:cNvPr id="2" name="Slide Number Placeholder 1">
            <a:extLst>
              <a:ext uri="{FF2B5EF4-FFF2-40B4-BE49-F238E27FC236}">
                <a16:creationId xmlns:a16="http://schemas.microsoft.com/office/drawing/2014/main" id="{CEE44F17-6A80-6F45-A9BA-40757F5D4917}"/>
              </a:ext>
            </a:extLst>
          </p:cNvPr>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nts to attract…"/>
          <p:cNvSpPr txBox="1"/>
          <p:nvPr/>
        </p:nvSpPr>
        <p:spPr>
          <a:xfrm>
            <a:off x="829933" y="1695547"/>
            <a:ext cx="7484134" cy="2361898"/>
          </a:xfrm>
          <a:prstGeom prst="rect">
            <a:avLst/>
          </a:prstGeom>
          <a:solidFill>
            <a:schemeClr val="accent6">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R="57797" indent="57797" defTabSz="1300480">
              <a:defRPr sz="4800" b="1">
                <a:solidFill>
                  <a:schemeClr val="accent1">
                    <a:satOff val="-4409"/>
                    <a:lumOff val="-10509"/>
                  </a:schemeClr>
                </a:solidFill>
                <a:uFill>
                  <a:solidFill>
                    <a:srgbClr val="945200"/>
                  </a:solidFill>
                </a:uFill>
              </a:defRPr>
            </a:pPr>
            <a:r>
              <a:rPr dirty="0"/>
              <a:t>🐝Bees, wasps, beetles, flies</a:t>
            </a:r>
            <a:endParaRPr lang="en-US" dirty="0"/>
          </a:p>
          <a:p>
            <a:pPr marR="57797" indent="57797" defTabSz="1300480">
              <a:defRPr sz="4800" b="1">
                <a:solidFill>
                  <a:schemeClr val="accent1">
                    <a:satOff val="-4409"/>
                    <a:lumOff val="-10509"/>
                  </a:schemeClr>
                </a:solidFill>
                <a:uFill>
                  <a:solidFill>
                    <a:srgbClr val="945200"/>
                  </a:solidFill>
                </a:uFill>
              </a:defRPr>
            </a:pPr>
            <a:r>
              <a:rPr lang="en-US" dirty="0"/>
              <a:t>🥀Hummingbirds</a:t>
            </a:r>
            <a:endParaRPr dirty="0"/>
          </a:p>
          <a:p>
            <a:pPr marR="57797" indent="57797" defTabSz="1300480">
              <a:defRPr sz="4800" b="1">
                <a:solidFill>
                  <a:schemeClr val="accent1">
                    <a:satOff val="-4409"/>
                    <a:lumOff val="-10509"/>
                  </a:schemeClr>
                </a:solidFill>
                <a:uFill>
                  <a:solidFill>
                    <a:srgbClr val="945200"/>
                  </a:solidFill>
                </a:uFill>
              </a:defRPr>
            </a:pPr>
            <a:r>
              <a:rPr lang="en-US" dirty="0"/>
              <a:t>🦋Butterflies, (and moths)</a:t>
            </a:r>
          </a:p>
        </p:txBody>
      </p:sp>
      <p:sp>
        <p:nvSpPr>
          <p:cNvPr id="301" name="We are skipping moths and bats."/>
          <p:cNvSpPr txBox="1"/>
          <p:nvPr/>
        </p:nvSpPr>
        <p:spPr>
          <a:xfrm>
            <a:off x="457199" y="4546345"/>
            <a:ext cx="8036352" cy="1807901"/>
          </a:xfrm>
          <a:prstGeom prst="rect">
            <a:avLst/>
          </a:prstGeom>
          <a:solidFill>
            <a:schemeClr val="tx2">
              <a:lumMod val="40000"/>
              <a:lumOff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nchor="ctr">
            <a:spAutoFit/>
          </a:bodyPr>
          <a:lstStyle>
            <a:lvl1pPr marR="57797" indent="57797" defTabSz="1300480">
              <a:defRPr sz="4400" b="1">
                <a:solidFill>
                  <a:srgbClr val="0365C0"/>
                </a:solidFill>
                <a:uFill>
                  <a:solidFill>
                    <a:srgbClr val="945200"/>
                  </a:solidFill>
                </a:uFill>
              </a:defRPr>
            </a:lvl1pPr>
          </a:lstStyle>
          <a:p>
            <a:pPr algn="ctr"/>
            <a:r>
              <a:rPr lang="en-US" sz="3600" dirty="0"/>
              <a:t>🦇B</a:t>
            </a:r>
            <a:r>
              <a:rPr sz="3600" dirty="0"/>
              <a:t>ats</a:t>
            </a:r>
            <a:r>
              <a:rPr lang="en-US" sz="3600" dirty="0"/>
              <a:t> in Placer County are insectivores </a:t>
            </a:r>
          </a:p>
          <a:p>
            <a:pPr algn="ctr"/>
            <a:r>
              <a:rPr lang="en-US" sz="3600" dirty="0"/>
              <a:t>and do not pollinate, </a:t>
            </a:r>
          </a:p>
          <a:p>
            <a:pPr algn="ctr"/>
            <a:r>
              <a:rPr lang="en-US" sz="3600" dirty="0"/>
              <a:t>but they DO eat mosquitoes!</a:t>
            </a:r>
            <a:endParaRPr sz="3600" dirty="0"/>
          </a:p>
        </p:txBody>
      </p:sp>
      <p:sp>
        <p:nvSpPr>
          <p:cNvPr id="7" name="Who Are the Pollinators?">
            <a:extLst>
              <a:ext uri="{FF2B5EF4-FFF2-40B4-BE49-F238E27FC236}">
                <a16:creationId xmlns:a16="http://schemas.microsoft.com/office/drawing/2014/main" id="{B621D371-FA14-B847-9858-4D9CEB437C60}"/>
              </a:ext>
            </a:extLst>
          </p:cNvPr>
          <p:cNvSpPr txBox="1"/>
          <p:nvPr/>
        </p:nvSpPr>
        <p:spPr>
          <a:xfrm>
            <a:off x="1397105" y="634587"/>
            <a:ext cx="6520645" cy="846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rPr dirty="0"/>
              <a:t>Who Are the Pollinators?</a:t>
            </a:r>
          </a:p>
        </p:txBody>
      </p:sp>
      <p:sp>
        <p:nvSpPr>
          <p:cNvPr id="2" name="Slide Number Placeholder 1">
            <a:extLst>
              <a:ext uri="{FF2B5EF4-FFF2-40B4-BE49-F238E27FC236}">
                <a16:creationId xmlns:a16="http://schemas.microsoft.com/office/drawing/2014/main" id="{6C576647-A2E8-594F-8AC1-E97FBD82E5EC}"/>
              </a:ext>
            </a:extLst>
          </p:cNvPr>
          <p:cNvSpPr>
            <a:spLocks noGrp="1"/>
          </p:cNvSpPr>
          <p:nvPr>
            <p:ph type="sldNum" sz="quarter" idx="2"/>
          </p:nvPr>
        </p:nvSpPr>
        <p:spPr/>
        <p:txBody>
          <a:bodyPr/>
          <a:lstStyle/>
          <a:p>
            <a:fld id="{86CB4B4D-7CA3-9044-876B-883B54F8677D}" type="slidenum">
              <a:rPr lang="en-US" smtClean="0"/>
              <a:t>26</a:t>
            </a:fld>
            <a:endParaRPr lang="en-US"/>
          </a:p>
        </p:txBody>
      </p:sp>
    </p:spTree>
    <p:extLst>
      <p:ext uri="{BB962C8B-B14F-4D97-AF65-F5344CB8AC3E}">
        <p14:creationId xmlns:p14="http://schemas.microsoft.com/office/powerpoint/2010/main" val="80177247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422" name="Plants to attract…"/>
          <p:cNvSpPr txBox="1"/>
          <p:nvPr/>
        </p:nvSpPr>
        <p:spPr>
          <a:xfrm>
            <a:off x="2251013" y="2211270"/>
            <a:ext cx="4179480" cy="893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lvl1pPr marR="57797" indent="57797" defTabSz="1300480">
              <a:defRPr sz="4800" b="1">
                <a:solidFill>
                  <a:schemeClr val="accent1">
                    <a:satOff val="-4409"/>
                    <a:lumOff val="-10509"/>
                  </a:schemeClr>
                </a:solidFill>
                <a:uFill>
                  <a:solidFill>
                    <a:srgbClr val="945200"/>
                  </a:solidFill>
                </a:uFill>
              </a:defRPr>
            </a:lvl1pPr>
          </a:lstStyle>
          <a:p>
            <a:r>
              <a:t>Moths and Bats</a:t>
            </a:r>
          </a:p>
        </p:txBody>
      </p:sp>
      <p:sp>
        <p:nvSpPr>
          <p:cNvPr id="423" name="Who are Pollinators?"/>
          <p:cNvSpPr txBox="1">
            <a:spLocks noGrp="1"/>
          </p:cNvSpPr>
          <p:nvPr>
            <p:ph type="title" idx="4294967295"/>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pic>
        <p:nvPicPr>
          <p:cNvPr id="424" name="212847display.jpg" descr="212847display.jpg"/>
          <p:cNvPicPr>
            <a:picLocks noChangeAspect="1"/>
          </p:cNvPicPr>
          <p:nvPr/>
        </p:nvPicPr>
        <p:blipFill>
          <a:blip r:embed="rId3"/>
          <a:stretch>
            <a:fillRect/>
          </a:stretch>
        </p:blipFill>
        <p:spPr>
          <a:xfrm>
            <a:off x="4788291" y="3775855"/>
            <a:ext cx="2792414" cy="1999368"/>
          </a:xfrm>
          <a:prstGeom prst="rect">
            <a:avLst/>
          </a:prstGeom>
          <a:ln w="12700">
            <a:miter lim="400000"/>
          </a:ln>
        </p:spPr>
      </p:pic>
      <p:pic>
        <p:nvPicPr>
          <p:cNvPr id="425" name="54115_original.jpg" descr="54115_original.jpg"/>
          <p:cNvPicPr>
            <a:picLocks noChangeAspect="1"/>
          </p:cNvPicPr>
          <p:nvPr/>
        </p:nvPicPr>
        <p:blipFill>
          <a:blip r:embed="rId4"/>
          <a:stretch>
            <a:fillRect/>
          </a:stretch>
        </p:blipFill>
        <p:spPr>
          <a:xfrm>
            <a:off x="1260733" y="3553329"/>
            <a:ext cx="2999669" cy="2444421"/>
          </a:xfrm>
          <a:prstGeom prst="rect">
            <a:avLst/>
          </a:prstGeom>
          <a:ln w="12700">
            <a:miter lim="400000"/>
          </a:ln>
        </p:spPr>
      </p:pic>
      <p:sp>
        <p:nvSpPr>
          <p:cNvPr id="2" name="Slide Number Placeholder 1">
            <a:extLst>
              <a:ext uri="{FF2B5EF4-FFF2-40B4-BE49-F238E27FC236}">
                <a16:creationId xmlns:a16="http://schemas.microsoft.com/office/drawing/2014/main" id="{DBB67337-7643-0D47-ADDD-00A2079AEC5B}"/>
              </a:ext>
            </a:extLst>
          </p:cNvPr>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29482721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Who Are the Pollinators?"/>
          <p:cNvSpPr txBox="1"/>
          <p:nvPr/>
        </p:nvSpPr>
        <p:spPr>
          <a:xfrm>
            <a:off x="883049" y="484468"/>
            <a:ext cx="7243969" cy="841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rPr lang="en-US" dirty="0"/>
              <a:t>Add Selected Modules here</a:t>
            </a:r>
            <a:endParaRPr dirty="0"/>
          </a:p>
        </p:txBody>
      </p:sp>
      <p:sp>
        <p:nvSpPr>
          <p:cNvPr id="2" name="Slide Number Placeholder 1">
            <a:extLst>
              <a:ext uri="{FF2B5EF4-FFF2-40B4-BE49-F238E27FC236}">
                <a16:creationId xmlns:a16="http://schemas.microsoft.com/office/drawing/2014/main" id="{CEE44F17-6A80-6F45-A9BA-40757F5D4917}"/>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3" name="TextBox 2">
            <a:extLst>
              <a:ext uri="{FF2B5EF4-FFF2-40B4-BE49-F238E27FC236}">
                <a16:creationId xmlns:a16="http://schemas.microsoft.com/office/drawing/2014/main" id="{9B7D3AB3-3A56-E44F-B9E9-384D9577FE73}"/>
              </a:ext>
            </a:extLst>
          </p:cNvPr>
          <p:cNvSpPr txBox="1"/>
          <p:nvPr/>
        </p:nvSpPr>
        <p:spPr>
          <a:xfrm>
            <a:off x="658865" y="1917290"/>
            <a:ext cx="7839324"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R="57797" indent="57797" defTabSz="1300480">
              <a:defRPr sz="4800" b="1">
                <a:solidFill>
                  <a:schemeClr val="accent1">
                    <a:satOff val="-4409"/>
                    <a:lumOff val="-10509"/>
                  </a:schemeClr>
                </a:solidFill>
                <a:uFill>
                  <a:solidFill>
                    <a:srgbClr val="945200"/>
                  </a:solidFill>
                </a:uFill>
              </a:defRPr>
            </a:pPr>
            <a:r>
              <a:rPr lang="en-US" u="sng" dirty="0">
                <a:solidFill>
                  <a:schemeClr val="bg2">
                    <a:lumMod val="50000"/>
                  </a:schemeClr>
                </a:solidFill>
              </a:rPr>
              <a:t>Possible Modules to choose:</a:t>
            </a:r>
          </a:p>
          <a:p>
            <a:pPr marR="57797" indent="57797" defTabSz="1300480">
              <a:defRPr sz="4800" b="1">
                <a:solidFill>
                  <a:schemeClr val="accent1">
                    <a:satOff val="-4409"/>
                    <a:lumOff val="-10509"/>
                  </a:schemeClr>
                </a:solidFill>
                <a:uFill>
                  <a:solidFill>
                    <a:srgbClr val="945200"/>
                  </a:solidFill>
                </a:uFill>
              </a:defRPr>
            </a:pPr>
            <a:endParaRPr lang="en-US" sz="3200" dirty="0"/>
          </a:p>
          <a:p>
            <a:pPr marR="57797" indent="57797" defTabSz="1300480">
              <a:defRPr sz="4800" b="1">
                <a:solidFill>
                  <a:schemeClr val="accent1">
                    <a:satOff val="-4409"/>
                    <a:lumOff val="-10509"/>
                  </a:schemeClr>
                </a:solidFill>
                <a:uFill>
                  <a:solidFill>
                    <a:srgbClr val="945200"/>
                  </a:solidFill>
                </a:uFill>
              </a:defRPr>
            </a:pPr>
            <a:r>
              <a:rPr lang="en-US" dirty="0"/>
              <a:t>🐝Bees, wasps, beetles, flies</a:t>
            </a:r>
          </a:p>
          <a:p>
            <a:pPr marR="57797" indent="57797" defTabSz="1300480">
              <a:defRPr sz="4800" b="1">
                <a:solidFill>
                  <a:schemeClr val="accent1">
                    <a:satOff val="-4409"/>
                    <a:lumOff val="-10509"/>
                  </a:schemeClr>
                </a:solidFill>
                <a:uFill>
                  <a:solidFill>
                    <a:srgbClr val="945200"/>
                  </a:solidFill>
                </a:uFill>
              </a:defRPr>
            </a:pPr>
            <a:r>
              <a:rPr lang="en-US" dirty="0"/>
              <a:t>🥀Hummingbirds (and moths)</a:t>
            </a:r>
          </a:p>
          <a:p>
            <a:pPr marR="57797" indent="57797" defTabSz="1300480">
              <a:defRPr sz="4800" b="1">
                <a:solidFill>
                  <a:schemeClr val="accent1">
                    <a:satOff val="-4409"/>
                    <a:lumOff val="-10509"/>
                  </a:schemeClr>
                </a:solidFill>
                <a:uFill>
                  <a:solidFill>
                    <a:srgbClr val="945200"/>
                  </a:solidFill>
                </a:uFill>
              </a:defRPr>
            </a:pPr>
            <a:r>
              <a:rPr lang="en-US" dirty="0"/>
              <a:t>🦋Butterflies, moths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92867293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Who Are the Pollinators?"/>
          <p:cNvSpPr txBox="1"/>
          <p:nvPr/>
        </p:nvSpPr>
        <p:spPr>
          <a:xfrm>
            <a:off x="285465" y="939651"/>
            <a:ext cx="8436603" cy="3149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rPr lang="en-US" dirty="0"/>
              <a:t>To follow the chosen module(s),</a:t>
            </a:r>
          </a:p>
          <a:p>
            <a:r>
              <a:rPr lang="en-US" dirty="0"/>
              <a:t>The next pages discuss</a:t>
            </a:r>
          </a:p>
          <a:p>
            <a:r>
              <a:rPr lang="en-US" dirty="0"/>
              <a:t>Planting for pollinators</a:t>
            </a:r>
          </a:p>
          <a:p>
            <a:endParaRPr dirty="0"/>
          </a:p>
        </p:txBody>
      </p:sp>
      <p:sp>
        <p:nvSpPr>
          <p:cNvPr id="2" name="Slide Number Placeholder 1">
            <a:extLst>
              <a:ext uri="{FF2B5EF4-FFF2-40B4-BE49-F238E27FC236}">
                <a16:creationId xmlns:a16="http://schemas.microsoft.com/office/drawing/2014/main" id="{CEE44F17-6A80-6F45-A9BA-40757F5D4917}"/>
              </a:ext>
            </a:extLst>
          </p:cNvPr>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40203172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7"/>
          <p:cNvSpPr txBox="1">
            <a:spLocks noGrp="1"/>
          </p:cNvSpPr>
          <p:nvPr>
            <p:ph type="title"/>
          </p:nvPr>
        </p:nvSpPr>
        <p:spPr>
          <a:prstGeom prst="rect">
            <a:avLst/>
          </a:prstGeom>
        </p:spPr>
        <p:txBody>
          <a:bodyPr/>
          <a:lstStyle/>
          <a:p>
            <a:r>
              <a:t>Who Are Master Gardeners?</a:t>
            </a:r>
          </a:p>
        </p:txBody>
      </p:sp>
      <p:sp>
        <p:nvSpPr>
          <p:cNvPr id="246" name="Text Placeholder 8"/>
          <p:cNvSpPr txBox="1">
            <a:spLocks noGrp="1"/>
          </p:cNvSpPr>
          <p:nvPr>
            <p:ph type="body" idx="1"/>
          </p:nvPr>
        </p:nvSpPr>
        <p:spPr>
          <a:prstGeom prst="rect">
            <a:avLst/>
          </a:prstGeom>
        </p:spPr>
        <p:txBody>
          <a:bodyPr/>
          <a:lstStyle/>
          <a:p>
            <a:pPr>
              <a:spcBef>
                <a:spcPts val="600"/>
              </a:spcBef>
              <a:defRPr sz="2900">
                <a:solidFill>
                  <a:schemeClr val="accent2"/>
                </a:solidFill>
              </a:defRPr>
            </a:pPr>
            <a:r>
              <a:t>Where to find us…</a:t>
            </a:r>
          </a:p>
          <a:p>
            <a:pPr>
              <a:spcBef>
                <a:spcPts val="600"/>
              </a:spcBef>
              <a:defRPr sz="2700"/>
            </a:pPr>
            <a:r>
              <a:t>Online, in the Media, and Special Publications</a:t>
            </a:r>
            <a:endParaRPr sz="2900"/>
          </a:p>
          <a:p>
            <a:pPr marL="742950" lvl="1" indent="-285750">
              <a:spcBef>
                <a:spcPts val="500"/>
              </a:spcBef>
              <a:defRPr sz="2200"/>
            </a:pPr>
            <a:r>
              <a:t>Hotline: Call </a:t>
            </a:r>
            <a:r>
              <a:rPr b="1"/>
              <a:t>(530) 889-7388 </a:t>
            </a:r>
            <a:r>
              <a:t>or submit your questions online</a:t>
            </a:r>
          </a:p>
          <a:p>
            <a:pPr marL="742950" lvl="1" indent="-285750">
              <a:spcBef>
                <a:spcPts val="500"/>
              </a:spcBef>
              <a:defRPr sz="2200"/>
            </a:pPr>
            <a:r>
              <a:t>Website: pcmg.ucanr.org</a:t>
            </a:r>
          </a:p>
          <a:p>
            <a:pPr marL="742950" lvl="1" indent="-285750">
              <a:spcBef>
                <a:spcPts val="500"/>
              </a:spcBef>
              <a:defRPr sz="2200"/>
            </a:pPr>
            <a:r>
              <a:t>Facebook, Twitter, Instagram</a:t>
            </a:r>
            <a:endParaRPr sz="2400"/>
          </a:p>
          <a:p>
            <a:pPr marL="742950" lvl="1" indent="-285750">
              <a:spcBef>
                <a:spcPts val="500"/>
              </a:spcBef>
              <a:defRPr sz="2200"/>
            </a:pPr>
            <a:r>
              <a:t>Gold Country Media monthly column </a:t>
            </a:r>
          </a:p>
          <a:p>
            <a:pPr marL="742950" lvl="1" indent="-285750">
              <a:spcBef>
                <a:spcPts val="500"/>
              </a:spcBef>
              <a:defRPr sz="2200" i="1"/>
            </a:pPr>
            <a:r>
              <a:t>Curious Gardener quarterly</a:t>
            </a:r>
            <a:r>
              <a:rPr i="0"/>
              <a:t> newsletter; subscribe  on website</a:t>
            </a:r>
          </a:p>
          <a:p>
            <a:pPr marL="742950" lvl="1" indent="-285750">
              <a:spcBef>
                <a:spcPts val="500"/>
              </a:spcBef>
              <a:defRPr sz="2200" i="1"/>
            </a:pPr>
            <a:r>
              <a:t>Calendar and Gardening Guide</a:t>
            </a:r>
          </a:p>
        </p:txBody>
      </p:sp>
      <p:sp>
        <p:nvSpPr>
          <p:cNvPr id="2" name="Slide Number Placeholder 1">
            <a:extLst>
              <a:ext uri="{FF2B5EF4-FFF2-40B4-BE49-F238E27FC236}">
                <a16:creationId xmlns:a16="http://schemas.microsoft.com/office/drawing/2014/main" id="{C131913F-580D-524F-8310-2717751C846E}"/>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How Can I Attract Pollinators?"/>
          <p:cNvSpPr txBox="1">
            <a:spLocks noGrp="1"/>
          </p:cNvSpPr>
          <p:nvPr>
            <p:ph type="title" idx="4294967295"/>
          </p:nvPr>
        </p:nvSpPr>
        <p:spPr>
          <a:xfrm>
            <a:off x="457200" y="274637"/>
            <a:ext cx="8229600" cy="1143001"/>
          </a:xfrm>
          <a:prstGeom prst="rect">
            <a:avLst/>
          </a:prstGeom>
          <a:noFill/>
        </p:spPr>
        <p:txBody>
          <a:bodyPr/>
          <a:lstStyle>
            <a:lvl1pPr>
              <a:defRPr sz="5100"/>
            </a:lvl1pPr>
          </a:lstStyle>
          <a:p>
            <a:r>
              <a:t>How Can I Attract Pollinators?</a:t>
            </a:r>
          </a:p>
        </p:txBody>
      </p:sp>
      <p:pic>
        <p:nvPicPr>
          <p:cNvPr id="446" name="Image" descr="Image"/>
          <p:cNvPicPr>
            <a:picLocks noChangeAspect="1"/>
          </p:cNvPicPr>
          <p:nvPr/>
        </p:nvPicPr>
        <p:blipFill>
          <a:blip r:embed="rId3"/>
          <a:stretch>
            <a:fillRect/>
          </a:stretch>
        </p:blipFill>
        <p:spPr>
          <a:xfrm>
            <a:off x="4770380" y="2606557"/>
            <a:ext cx="4076343" cy="2033376"/>
          </a:xfrm>
          <a:prstGeom prst="rect">
            <a:avLst/>
          </a:prstGeom>
          <a:ln w="12700">
            <a:miter lim="400000"/>
          </a:ln>
        </p:spPr>
      </p:pic>
      <p:sp>
        <p:nvSpPr>
          <p:cNvPr id="447" name="Large masses of…"/>
          <p:cNvSpPr txBox="1"/>
          <p:nvPr/>
        </p:nvSpPr>
        <p:spPr>
          <a:xfrm>
            <a:off x="4642424" y="5056328"/>
            <a:ext cx="3861204" cy="1384301"/>
          </a:xfrm>
          <a:prstGeom prst="rect">
            <a:avLst/>
          </a:prstGeom>
          <a:solidFill>
            <a:srgbClr val="C0E4B5">
              <a:alpha val="94902"/>
            </a:srgbClr>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lvl="1" indent="0" algn="ctr">
              <a:spcBef>
                <a:spcPts val="1200"/>
              </a:spcBef>
              <a:defRPr sz="3500" b="1">
                <a:solidFill>
                  <a:srgbClr val="466221"/>
                </a:solidFill>
                <a:uFill>
                  <a:solidFill>
                    <a:srgbClr val="945200"/>
                  </a:solidFill>
                </a:uFill>
              </a:defRPr>
            </a:pPr>
            <a:r>
              <a:t>Large masses of </a:t>
            </a:r>
          </a:p>
          <a:p>
            <a:pPr marR="40639" lvl="1" indent="0">
              <a:spcBef>
                <a:spcPts val="1200"/>
              </a:spcBef>
              <a:defRPr sz="3500" b="1">
                <a:solidFill>
                  <a:srgbClr val="466221"/>
                </a:solidFill>
                <a:uFill>
                  <a:solidFill>
                    <a:srgbClr val="945200"/>
                  </a:solidFill>
                </a:uFill>
              </a:defRPr>
            </a:pPr>
            <a:r>
              <a:t>a single color/plant.</a:t>
            </a:r>
          </a:p>
        </p:txBody>
      </p:sp>
      <p:sp>
        <p:nvSpPr>
          <p:cNvPr id="448" name="A wide selection of plants…"/>
          <p:cNvSpPr txBox="1"/>
          <p:nvPr/>
        </p:nvSpPr>
        <p:spPr>
          <a:xfrm>
            <a:off x="100094" y="1843974"/>
            <a:ext cx="5542830" cy="3969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70973" marR="40639" indent="-370973">
              <a:spcBef>
                <a:spcPts val="1200"/>
              </a:spcBef>
              <a:buSzPct val="60000"/>
              <a:buBlip>
                <a:blip r:embed="rId4"/>
              </a:buBlip>
              <a:defRPr sz="3700">
                <a:solidFill>
                  <a:srgbClr val="3C97CE"/>
                </a:solidFill>
                <a:uFill>
                  <a:solidFill>
                    <a:srgbClr val="945200"/>
                  </a:solidFill>
                </a:uFill>
              </a:defRPr>
            </a:pPr>
            <a:r>
              <a:rPr dirty="0"/>
              <a:t>A </a:t>
            </a:r>
            <a:r>
              <a:rPr b="1" dirty="0"/>
              <a:t>wide selection</a:t>
            </a:r>
            <a:r>
              <a:rPr dirty="0"/>
              <a:t> of plants</a:t>
            </a:r>
          </a:p>
          <a:p>
            <a:pPr marL="330200" marR="40639" lvl="1" indent="-330200">
              <a:spcBef>
                <a:spcPts val="1200"/>
              </a:spcBef>
              <a:buSzPct val="60000"/>
              <a:buBlip>
                <a:blip r:embed="rId4"/>
              </a:buBlip>
              <a:defRPr sz="3700">
                <a:solidFill>
                  <a:srgbClr val="3C97CE"/>
                </a:solidFill>
                <a:uFill>
                  <a:solidFill>
                    <a:srgbClr val="945200"/>
                  </a:solidFill>
                </a:uFill>
              </a:defRPr>
            </a:pPr>
            <a:r>
              <a:rPr b="1" dirty="0"/>
              <a:t>Many sources</a:t>
            </a:r>
            <a:r>
              <a:rPr dirty="0"/>
              <a:t> of food</a:t>
            </a:r>
          </a:p>
          <a:p>
            <a:pPr marL="330200" marR="40639" lvl="1" indent="-330200">
              <a:spcBef>
                <a:spcPts val="1200"/>
              </a:spcBef>
              <a:buSzPct val="60000"/>
              <a:buBlip>
                <a:blip r:embed="rId4"/>
              </a:buBlip>
              <a:defRPr sz="3700">
                <a:solidFill>
                  <a:srgbClr val="3C97CE"/>
                </a:solidFill>
                <a:uFill>
                  <a:solidFill>
                    <a:srgbClr val="945200"/>
                  </a:solidFill>
                </a:uFill>
              </a:defRPr>
            </a:pPr>
            <a:r>
              <a:rPr b="1" dirty="0"/>
              <a:t>Long</a:t>
            </a:r>
            <a:r>
              <a:rPr dirty="0"/>
              <a:t> bloom season</a:t>
            </a:r>
          </a:p>
          <a:p>
            <a:pPr lvl="1" indent="0">
              <a:spcBef>
                <a:spcPts val="300"/>
              </a:spcBef>
              <a:defRPr sz="2400">
                <a:solidFill>
                  <a:srgbClr val="194687"/>
                </a:solidFill>
              </a:defRPr>
            </a:pPr>
            <a:r>
              <a:rPr dirty="0"/>
              <a:t> </a:t>
            </a:r>
          </a:p>
          <a:p>
            <a:pPr marL="330200" marR="40639" lvl="1" indent="-330200">
              <a:spcBef>
                <a:spcPts val="1200"/>
              </a:spcBef>
              <a:buSzPct val="60000"/>
              <a:buBlip>
                <a:blip r:embed="rId4"/>
              </a:buBlip>
              <a:defRPr sz="3700">
                <a:solidFill>
                  <a:srgbClr val="3C97CE"/>
                </a:solidFill>
                <a:uFill>
                  <a:solidFill>
                    <a:srgbClr val="945200"/>
                  </a:solidFill>
                </a:uFill>
              </a:defRPr>
            </a:pPr>
            <a:r>
              <a:rPr b="1" dirty="0"/>
              <a:t>Year-round  </a:t>
            </a:r>
            <a:r>
              <a:rPr dirty="0"/>
              <a:t>food source</a:t>
            </a:r>
          </a:p>
          <a:p>
            <a:pPr marL="330200" marR="40639" lvl="1" indent="-330200">
              <a:spcBef>
                <a:spcPts val="1200"/>
              </a:spcBef>
              <a:buSzPct val="60000"/>
              <a:buBlip>
                <a:blip r:embed="rId4"/>
              </a:buBlip>
              <a:defRPr sz="3700">
                <a:solidFill>
                  <a:srgbClr val="3C97CE"/>
                </a:solidFill>
                <a:uFill>
                  <a:solidFill>
                    <a:srgbClr val="945200"/>
                  </a:solidFill>
                </a:uFill>
              </a:defRPr>
            </a:pPr>
            <a:r>
              <a:rPr b="1" dirty="0"/>
              <a:t>“Drone view.”</a:t>
            </a:r>
            <a:r>
              <a:rPr dirty="0"/>
              <a:t> </a:t>
            </a:r>
          </a:p>
        </p:txBody>
      </p:sp>
      <p:sp>
        <p:nvSpPr>
          <p:cNvPr id="2" name="Slide Number Placeholder 1">
            <a:extLst>
              <a:ext uri="{FF2B5EF4-FFF2-40B4-BE49-F238E27FC236}">
                <a16:creationId xmlns:a16="http://schemas.microsoft.com/office/drawing/2014/main" id="{5F460738-02E8-2F4C-AA4D-902D848F9F0A}"/>
              </a:ext>
            </a:extLst>
          </p:cNvPr>
          <p:cNvSpPr>
            <a:spLocks noGrp="1"/>
          </p:cNvSpPr>
          <p:nvPr>
            <p:ph type="sldNum" sz="quarter" idx="2"/>
          </p:nvPr>
        </p:nvSpPr>
        <p:spPr/>
        <p:txBody>
          <a:bodyPr/>
          <a:lstStyle/>
          <a:p>
            <a:fld id="{86CB4B4D-7CA3-9044-876B-883B54F8677D}" type="slidenum">
              <a:rPr lang="en-US" smtClean="0"/>
              <a:t>30</a:t>
            </a:fld>
            <a:endParaRPr lang="en-US"/>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pic>
        <p:nvPicPr>
          <p:cNvPr id="525" name="image8.jpeg" descr="image8.jpeg"/>
          <p:cNvPicPr>
            <a:picLocks noChangeAspect="1"/>
          </p:cNvPicPr>
          <p:nvPr/>
        </p:nvPicPr>
        <p:blipFill>
          <a:blip r:embed="rId3"/>
          <a:stretch>
            <a:fillRect/>
          </a:stretch>
        </p:blipFill>
        <p:spPr>
          <a:xfrm>
            <a:off x="4338036" y="3547895"/>
            <a:ext cx="3878776" cy="2581149"/>
          </a:xfrm>
          <a:prstGeom prst="rect">
            <a:avLst/>
          </a:prstGeom>
          <a:ln w="12700">
            <a:miter lim="400000"/>
          </a:ln>
        </p:spPr>
      </p:pic>
      <p:pic>
        <p:nvPicPr>
          <p:cNvPr id="526" name="Image" descr="Image"/>
          <p:cNvPicPr>
            <a:picLocks noChangeAspect="1"/>
          </p:cNvPicPr>
          <p:nvPr/>
        </p:nvPicPr>
        <p:blipFill>
          <a:blip r:embed="rId4"/>
          <a:stretch>
            <a:fillRect/>
          </a:stretch>
        </p:blipFill>
        <p:spPr>
          <a:xfrm>
            <a:off x="742862" y="2865071"/>
            <a:ext cx="2776936" cy="2776935"/>
          </a:xfrm>
          <a:prstGeom prst="rect">
            <a:avLst/>
          </a:prstGeom>
          <a:ln w="12700">
            <a:miter lim="400000"/>
          </a:ln>
        </p:spPr>
      </p:pic>
      <p:sp>
        <p:nvSpPr>
          <p:cNvPr id="527" name="Plant in the sun."/>
          <p:cNvSpPr txBox="1"/>
          <p:nvPr/>
        </p:nvSpPr>
        <p:spPr>
          <a:xfrm>
            <a:off x="4823914" y="2571317"/>
            <a:ext cx="3440177" cy="660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006288"/>
                </a:solidFill>
                <a:latin typeface="Marker Felt"/>
                <a:ea typeface="Marker Felt"/>
                <a:cs typeface="Marker Felt"/>
                <a:sym typeface="Marker Felt"/>
              </a:defRPr>
            </a:lvl1pPr>
          </a:lstStyle>
          <a:p>
            <a:r>
              <a:t>Plant in the sun.</a:t>
            </a:r>
          </a:p>
        </p:txBody>
      </p:sp>
      <p:sp>
        <p:nvSpPr>
          <p:cNvPr id="528" name="Plant for year-round bloom"/>
          <p:cNvSpPr txBox="1"/>
          <p:nvPr/>
        </p:nvSpPr>
        <p:spPr>
          <a:xfrm>
            <a:off x="1930055" y="1582040"/>
            <a:ext cx="5283890" cy="673101"/>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700" u="sng">
                <a:solidFill>
                  <a:srgbClr val="006288"/>
                </a:solidFill>
              </a:defRPr>
            </a:lvl1pPr>
          </a:lstStyle>
          <a:p>
            <a:r>
              <a:t>Plant for year-round bloom</a:t>
            </a:r>
          </a:p>
        </p:txBody>
      </p:sp>
      <p:sp>
        <p:nvSpPr>
          <p:cNvPr id="530" name="Patchwork Quilt"/>
          <p:cNvSpPr txBox="1"/>
          <p:nvPr/>
        </p:nvSpPr>
        <p:spPr>
          <a:xfrm>
            <a:off x="560404" y="5770803"/>
            <a:ext cx="3435605" cy="660401"/>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2" name="Slide Number Placeholder 1">
            <a:extLst>
              <a:ext uri="{FF2B5EF4-FFF2-40B4-BE49-F238E27FC236}">
                <a16:creationId xmlns:a16="http://schemas.microsoft.com/office/drawing/2014/main" id="{BB020A4D-81F9-DC43-95BE-446490C67203}"/>
              </a:ext>
            </a:extLst>
          </p:cNvPr>
          <p:cNvSpPr>
            <a:spLocks noGrp="1"/>
          </p:cNvSpPr>
          <p:nvPr>
            <p:ph type="sldNum" sz="quarter" idx="2"/>
          </p:nvPr>
        </p:nvSpPr>
        <p:spPr/>
        <p:txBody>
          <a:bodyPr/>
          <a:lstStyle/>
          <a:p>
            <a:fld id="{86CB4B4D-7CA3-9044-876B-883B54F8677D}" type="slidenum">
              <a:rPr lang="en-US" smtClean="0"/>
              <a:t>31</a:t>
            </a:fld>
            <a:endParaRPr lang="en-US"/>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pic>
        <p:nvPicPr>
          <p:cNvPr id="535" name="Image" descr="Image"/>
          <p:cNvPicPr>
            <a:picLocks noChangeAspect="1"/>
          </p:cNvPicPr>
          <p:nvPr/>
        </p:nvPicPr>
        <p:blipFill>
          <a:blip r:embed="rId2"/>
          <a:stretch>
            <a:fillRect/>
          </a:stretch>
        </p:blipFill>
        <p:spPr>
          <a:xfrm>
            <a:off x="672372" y="2364655"/>
            <a:ext cx="3879432" cy="2575346"/>
          </a:xfrm>
          <a:prstGeom prst="rect">
            <a:avLst/>
          </a:prstGeom>
          <a:ln w="12700">
            <a:miter lim="400000"/>
          </a:ln>
        </p:spPr>
      </p:pic>
      <p:sp>
        <p:nvSpPr>
          <p:cNvPr id="536" name="Photo PlantRight"/>
          <p:cNvSpPr txBox="1"/>
          <p:nvPr/>
        </p:nvSpPr>
        <p:spPr>
          <a:xfrm>
            <a:off x="3116329" y="4466816"/>
            <a:ext cx="1408889" cy="547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457200">
              <a:defRPr sz="1200">
                <a:solidFill>
                  <a:srgbClr val="666666"/>
                </a:solidFill>
                <a:latin typeface="Verdana"/>
                <a:ea typeface="Verdana"/>
                <a:cs typeface="Verdana"/>
                <a:sym typeface="Verdana"/>
              </a:defRPr>
            </a:lvl1pPr>
          </a:lstStyle>
          <a:p>
            <a:r>
              <a:t>Photo PlantRight</a:t>
            </a:r>
          </a:p>
        </p:txBody>
      </p:sp>
      <p:pic>
        <p:nvPicPr>
          <p:cNvPr id="537" name="Image" descr="Image"/>
          <p:cNvPicPr>
            <a:picLocks noChangeAspect="1"/>
          </p:cNvPicPr>
          <p:nvPr/>
        </p:nvPicPr>
        <p:blipFill>
          <a:blip r:embed="rId3"/>
          <a:stretch>
            <a:fillRect/>
          </a:stretch>
        </p:blipFill>
        <p:spPr>
          <a:xfrm>
            <a:off x="5134581" y="1893192"/>
            <a:ext cx="2303711" cy="3071615"/>
          </a:xfrm>
          <a:prstGeom prst="rect">
            <a:avLst/>
          </a:prstGeom>
          <a:ln w="12700">
            <a:miter lim="400000"/>
          </a:ln>
        </p:spPr>
      </p:pic>
      <p:sp>
        <p:nvSpPr>
          <p:cNvPr id="538" name="Ploto: UC Davis"/>
          <p:cNvSpPr txBox="1"/>
          <p:nvPr/>
        </p:nvSpPr>
        <p:spPr>
          <a:xfrm>
            <a:off x="6050338" y="4466816"/>
            <a:ext cx="1408888" cy="547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457200">
              <a:defRPr sz="1200">
                <a:solidFill>
                  <a:srgbClr val="666666"/>
                </a:solidFill>
                <a:latin typeface="Verdana"/>
                <a:ea typeface="Verdana"/>
                <a:cs typeface="Verdana"/>
                <a:sym typeface="Verdana"/>
              </a:defRPr>
            </a:lvl1pPr>
          </a:lstStyle>
          <a:p>
            <a:r>
              <a:t>Ploto: UC Davis</a:t>
            </a:r>
          </a:p>
        </p:txBody>
      </p:sp>
      <p:sp>
        <p:nvSpPr>
          <p:cNvPr id="539" name="Sage…"/>
          <p:cNvSpPr txBox="1"/>
          <p:nvPr/>
        </p:nvSpPr>
        <p:spPr>
          <a:xfrm>
            <a:off x="1122316" y="5013903"/>
            <a:ext cx="2303711"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2400">
                <a:solidFill>
                  <a:srgbClr val="006288"/>
                </a:solidFill>
              </a:defRPr>
            </a:pPr>
            <a:r>
              <a:t>Sage</a:t>
            </a:r>
          </a:p>
          <a:p>
            <a:pPr algn="ctr" defTabSz="584200">
              <a:defRPr sz="2400">
                <a:solidFill>
                  <a:srgbClr val="006288"/>
                </a:solidFill>
              </a:defRPr>
            </a:pPr>
            <a:r>
              <a:t>Salvia ‘Bee’s Bliss’</a:t>
            </a:r>
          </a:p>
        </p:txBody>
      </p:sp>
      <p:sp>
        <p:nvSpPr>
          <p:cNvPr id="540" name="Goldenrod…"/>
          <p:cNvSpPr txBox="1"/>
          <p:nvPr/>
        </p:nvSpPr>
        <p:spPr>
          <a:xfrm>
            <a:off x="4700598" y="5013903"/>
            <a:ext cx="3171677"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2400">
                <a:solidFill>
                  <a:srgbClr val="006288"/>
                </a:solidFill>
              </a:defRPr>
            </a:pPr>
            <a:r>
              <a:t>Goldenrod</a:t>
            </a:r>
          </a:p>
          <a:p>
            <a:pPr algn="ctr" defTabSz="584200">
              <a:defRPr sz="2400">
                <a:solidFill>
                  <a:srgbClr val="006288"/>
                </a:solidFill>
              </a:defRPr>
            </a:pPr>
            <a:r>
              <a:t>Solidago ‘Cascade Creek’</a:t>
            </a:r>
          </a:p>
        </p:txBody>
      </p:sp>
      <p:sp>
        <p:nvSpPr>
          <p:cNvPr id="541" name="California Natives"/>
          <p:cNvSpPr txBox="1"/>
          <p:nvPr/>
        </p:nvSpPr>
        <p:spPr>
          <a:xfrm>
            <a:off x="2646635" y="5938729"/>
            <a:ext cx="3850730" cy="749301"/>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b="1">
                <a:solidFill>
                  <a:srgbClr val="2B6D95"/>
                </a:solidFill>
                <a:effectLst>
                  <a:outerShdw blurRad="25400" dist="12700" dir="5400000" rotWithShape="0">
                    <a:srgbClr val="000000">
                      <a:alpha val="30000"/>
                    </a:srgbClr>
                  </a:outerShdw>
                </a:effectLst>
              </a:defRPr>
            </a:lvl1pPr>
          </a:lstStyle>
          <a:p>
            <a:r>
              <a:t>California Natives</a:t>
            </a:r>
          </a:p>
        </p:txBody>
      </p:sp>
      <p:sp>
        <p:nvSpPr>
          <p:cNvPr id="2" name="Slide Number Placeholder 1">
            <a:extLst>
              <a:ext uri="{FF2B5EF4-FFF2-40B4-BE49-F238E27FC236}">
                <a16:creationId xmlns:a16="http://schemas.microsoft.com/office/drawing/2014/main" id="{725EC07D-A9A0-EB4D-AF5D-8AAE57D4D8C1}"/>
              </a:ext>
            </a:extLst>
          </p:cNvPr>
          <p:cNvSpPr>
            <a:spLocks noGrp="1"/>
          </p:cNvSpPr>
          <p:nvPr>
            <p:ph type="sldNum" sz="quarter" idx="2"/>
          </p:nvPr>
        </p:nvSpPr>
        <p:spPr/>
        <p:txBody>
          <a:bodyPr/>
          <a:lstStyle/>
          <a:p>
            <a:fld id="{86CB4B4D-7CA3-9044-876B-883B54F8677D}" type="slidenum">
              <a:rPr lang="en-US" smtClean="0"/>
              <a:t>32</a:t>
            </a:fld>
            <a:endParaRPr lang="en-US"/>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sp>
        <p:nvSpPr>
          <p:cNvPr id="546" name="Spring Bloom"/>
          <p:cNvSpPr txBox="1"/>
          <p:nvPr/>
        </p:nvSpPr>
        <p:spPr>
          <a:xfrm>
            <a:off x="542242" y="1493890"/>
            <a:ext cx="2085034"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Spring Bloom</a:t>
            </a:r>
          </a:p>
        </p:txBody>
      </p:sp>
      <p:sp>
        <p:nvSpPr>
          <p:cNvPr id="547" name="Fall Bloom"/>
          <p:cNvSpPr txBox="1"/>
          <p:nvPr/>
        </p:nvSpPr>
        <p:spPr>
          <a:xfrm>
            <a:off x="6221669" y="1493890"/>
            <a:ext cx="1656682"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Fall Bloom</a:t>
            </a:r>
          </a:p>
        </p:txBody>
      </p:sp>
      <p:sp>
        <p:nvSpPr>
          <p:cNvPr id="548" name="Summer Bloom"/>
          <p:cNvSpPr txBox="1"/>
          <p:nvPr/>
        </p:nvSpPr>
        <p:spPr>
          <a:xfrm>
            <a:off x="3374082" y="1454293"/>
            <a:ext cx="2395836"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Summer Bloom</a:t>
            </a:r>
          </a:p>
        </p:txBody>
      </p:sp>
      <p:pic>
        <p:nvPicPr>
          <p:cNvPr id="549" name="1473-1.jpeg" descr="1473-1.jpeg"/>
          <p:cNvPicPr>
            <a:picLocks noChangeAspect="1"/>
          </p:cNvPicPr>
          <p:nvPr/>
        </p:nvPicPr>
        <p:blipFill>
          <a:blip r:embed="rId2"/>
          <a:stretch>
            <a:fillRect/>
          </a:stretch>
        </p:blipFill>
        <p:spPr>
          <a:xfrm>
            <a:off x="831424" y="2213867"/>
            <a:ext cx="2084548" cy="1378843"/>
          </a:xfrm>
          <a:prstGeom prst="rect">
            <a:avLst/>
          </a:prstGeom>
          <a:ln w="12700">
            <a:miter lim="400000"/>
          </a:ln>
        </p:spPr>
      </p:pic>
      <p:pic>
        <p:nvPicPr>
          <p:cNvPr id="550" name="Screen Shot 2018-02-27 at 3.36.19 PM.png" descr="Screen Shot 2018-02-27 at 3.36.19 PM.png"/>
          <p:cNvPicPr>
            <a:picLocks noChangeAspect="1"/>
          </p:cNvPicPr>
          <p:nvPr/>
        </p:nvPicPr>
        <p:blipFill>
          <a:blip r:embed="rId3"/>
          <a:stretch>
            <a:fillRect/>
          </a:stretch>
        </p:blipFill>
        <p:spPr>
          <a:xfrm>
            <a:off x="6426821" y="2213867"/>
            <a:ext cx="1246378" cy="1378843"/>
          </a:xfrm>
          <a:prstGeom prst="rect">
            <a:avLst/>
          </a:prstGeom>
          <a:ln w="12700">
            <a:miter lim="400000"/>
          </a:ln>
        </p:spPr>
      </p:pic>
      <p:pic>
        <p:nvPicPr>
          <p:cNvPr id="551" name="Image" descr="Image"/>
          <p:cNvPicPr>
            <a:picLocks noChangeAspect="1"/>
          </p:cNvPicPr>
          <p:nvPr/>
        </p:nvPicPr>
        <p:blipFill>
          <a:blip r:embed="rId4"/>
          <a:stretch>
            <a:fillRect/>
          </a:stretch>
        </p:blipFill>
        <p:spPr>
          <a:xfrm>
            <a:off x="4026850" y="2076083"/>
            <a:ext cx="1090300" cy="1654411"/>
          </a:xfrm>
          <a:prstGeom prst="rect">
            <a:avLst/>
          </a:prstGeom>
          <a:ln w="12700">
            <a:miter lim="400000"/>
          </a:ln>
        </p:spPr>
      </p:pic>
      <p:sp>
        <p:nvSpPr>
          <p:cNvPr id="552" name="© 2013 John Doyen"/>
          <p:cNvSpPr txBox="1"/>
          <p:nvPr/>
        </p:nvSpPr>
        <p:spPr>
          <a:xfrm>
            <a:off x="1303140" y="3314699"/>
            <a:ext cx="1141116"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 2013 John Doyen</a:t>
            </a:r>
          </a:p>
        </p:txBody>
      </p:sp>
      <p:sp>
        <p:nvSpPr>
          <p:cNvPr id="553" name="Las Pilitas Nursery"/>
          <p:cNvSpPr txBox="1"/>
          <p:nvPr/>
        </p:nvSpPr>
        <p:spPr>
          <a:xfrm>
            <a:off x="6323347" y="3407962"/>
            <a:ext cx="1055738"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Las Pilitas Nursery</a:t>
            </a:r>
          </a:p>
        </p:txBody>
      </p:sp>
      <p:sp>
        <p:nvSpPr>
          <p:cNvPr id="554" name="Las Pilitas Nursery"/>
          <p:cNvSpPr txBox="1"/>
          <p:nvPr/>
        </p:nvSpPr>
        <p:spPr>
          <a:xfrm>
            <a:off x="4091791" y="3510836"/>
            <a:ext cx="1055738"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Las Pilitas Nursery</a:t>
            </a:r>
          </a:p>
        </p:txBody>
      </p:sp>
      <p:sp>
        <p:nvSpPr>
          <p:cNvPr id="555" name="Lupine…"/>
          <p:cNvSpPr txBox="1"/>
          <p:nvPr/>
        </p:nvSpPr>
        <p:spPr>
          <a:xfrm>
            <a:off x="720018" y="3806183"/>
            <a:ext cx="1729483"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Lupine</a:t>
            </a:r>
          </a:p>
          <a:p>
            <a:pPr algn="ctr" defTabSz="584200">
              <a:defRPr sz="1600" i="1">
                <a:solidFill>
                  <a:srgbClr val="006288"/>
                </a:solidFill>
                <a:latin typeface="Georgia"/>
                <a:ea typeface="Georgia"/>
                <a:cs typeface="Georgia"/>
                <a:sym typeface="Georgia"/>
              </a:defRPr>
            </a:pPr>
            <a:r>
              <a:t>Lupinus albifrons</a:t>
            </a:r>
          </a:p>
        </p:txBody>
      </p:sp>
      <p:sp>
        <p:nvSpPr>
          <p:cNvPr id="556" name="Penstemon…"/>
          <p:cNvSpPr txBox="1"/>
          <p:nvPr/>
        </p:nvSpPr>
        <p:spPr>
          <a:xfrm>
            <a:off x="3359860" y="3806183"/>
            <a:ext cx="1885158"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Penstemon</a:t>
            </a:r>
            <a:endParaRPr i="1"/>
          </a:p>
          <a:p>
            <a:pPr algn="ctr" defTabSz="584200">
              <a:defRPr sz="1600">
                <a:solidFill>
                  <a:srgbClr val="006288"/>
                </a:solidFill>
                <a:latin typeface="Georgia"/>
                <a:ea typeface="Georgia"/>
                <a:cs typeface="Georgia"/>
                <a:sym typeface="Georgia"/>
              </a:defRPr>
            </a:pPr>
            <a:r>
              <a:rPr i="1"/>
              <a:t>Penstemon palmeri</a:t>
            </a:r>
          </a:p>
        </p:txBody>
      </p:sp>
      <p:sp>
        <p:nvSpPr>
          <p:cNvPr id="557" name="California Aster…"/>
          <p:cNvSpPr txBox="1"/>
          <p:nvPr/>
        </p:nvSpPr>
        <p:spPr>
          <a:xfrm>
            <a:off x="5819945" y="3806183"/>
            <a:ext cx="246013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California Aster</a:t>
            </a:r>
          </a:p>
          <a:p>
            <a:pPr algn="ctr" defTabSz="584200">
              <a:defRPr sz="1600">
                <a:solidFill>
                  <a:srgbClr val="006288"/>
                </a:solidFill>
                <a:latin typeface="Georgia"/>
                <a:ea typeface="Georgia"/>
                <a:cs typeface="Georgia"/>
                <a:sym typeface="Georgia"/>
              </a:defRPr>
            </a:pPr>
            <a:r>
              <a:rPr i="1"/>
              <a:t>Symphiotrichum Chilense</a:t>
            </a:r>
          </a:p>
        </p:txBody>
      </p:sp>
      <p:pic>
        <p:nvPicPr>
          <p:cNvPr id="558" name="Image" descr="Image"/>
          <p:cNvPicPr>
            <a:picLocks noChangeAspect="1"/>
          </p:cNvPicPr>
          <p:nvPr/>
        </p:nvPicPr>
        <p:blipFill>
          <a:blip r:embed="rId5"/>
          <a:stretch>
            <a:fillRect/>
          </a:stretch>
        </p:blipFill>
        <p:spPr>
          <a:xfrm>
            <a:off x="3579048" y="4463079"/>
            <a:ext cx="1985904" cy="1654411"/>
          </a:xfrm>
          <a:prstGeom prst="rect">
            <a:avLst/>
          </a:prstGeom>
          <a:ln w="12700">
            <a:miter lim="400000"/>
          </a:ln>
        </p:spPr>
      </p:pic>
      <p:sp>
        <p:nvSpPr>
          <p:cNvPr id="560" name="Winter Bloom"/>
          <p:cNvSpPr txBox="1"/>
          <p:nvPr/>
        </p:nvSpPr>
        <p:spPr>
          <a:xfrm>
            <a:off x="5962783" y="5155391"/>
            <a:ext cx="2174454"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Winter Bloom</a:t>
            </a:r>
          </a:p>
        </p:txBody>
      </p:sp>
      <p:sp>
        <p:nvSpPr>
          <p:cNvPr id="562" name="Photo credit:CountryMouse13"/>
          <p:cNvSpPr txBox="1"/>
          <p:nvPr/>
        </p:nvSpPr>
        <p:spPr>
          <a:xfrm>
            <a:off x="3853749" y="5884371"/>
            <a:ext cx="1458418"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A15334"/>
                </a:solidFill>
                <a:latin typeface="+mn-lt"/>
                <a:ea typeface="+mn-ea"/>
                <a:cs typeface="+mn-cs"/>
                <a:sym typeface="Helvetica"/>
              </a:defRPr>
            </a:lvl1pPr>
          </a:lstStyle>
          <a:p>
            <a:r>
              <a:t>Photo credit:CountryMouse13</a:t>
            </a:r>
          </a:p>
        </p:txBody>
      </p:sp>
      <p:sp>
        <p:nvSpPr>
          <p:cNvPr id="563" name="California Natives"/>
          <p:cNvSpPr txBox="1"/>
          <p:nvPr/>
        </p:nvSpPr>
        <p:spPr>
          <a:xfrm>
            <a:off x="319436" y="4950968"/>
            <a:ext cx="3108524" cy="622301"/>
          </a:xfrm>
          <a:prstGeom prst="rect">
            <a:avLst/>
          </a:prstGeom>
          <a:solidFill>
            <a:srgbClr val="C0E4B5">
              <a:alpha val="9490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200" b="1">
                <a:solidFill>
                  <a:srgbClr val="2B6D95"/>
                </a:solidFill>
                <a:effectLst>
                  <a:outerShdw blurRad="25400" dist="12700" dir="5400000" rotWithShape="0">
                    <a:srgbClr val="000000">
                      <a:alpha val="30000"/>
                    </a:srgbClr>
                  </a:outerShdw>
                </a:effectLst>
              </a:defRPr>
            </a:lvl1pPr>
          </a:lstStyle>
          <a:p>
            <a:r>
              <a:t>California Natives</a:t>
            </a:r>
          </a:p>
        </p:txBody>
      </p:sp>
      <p:sp>
        <p:nvSpPr>
          <p:cNvPr id="564" name="Coyote Bush…"/>
          <p:cNvSpPr txBox="1"/>
          <p:nvPr/>
        </p:nvSpPr>
        <p:spPr>
          <a:xfrm>
            <a:off x="3151534" y="6133853"/>
            <a:ext cx="2840932"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defRPr>
            </a:pPr>
            <a:r>
              <a:t>Coyote Bush</a:t>
            </a:r>
          </a:p>
          <a:p>
            <a:pPr algn="ctr" defTabSz="584200">
              <a:defRPr sz="1600">
                <a:solidFill>
                  <a:srgbClr val="006288"/>
                </a:solidFill>
              </a:defRPr>
            </a:pPr>
            <a:r>
              <a:rPr i="1"/>
              <a:t>Baccharus </a:t>
            </a:r>
            <a:r>
              <a:t>pilularis ‘Pigeon Point’</a:t>
            </a:r>
          </a:p>
        </p:txBody>
      </p:sp>
      <p:sp>
        <p:nvSpPr>
          <p:cNvPr id="2" name="Slide Number Placeholder 1">
            <a:extLst>
              <a:ext uri="{FF2B5EF4-FFF2-40B4-BE49-F238E27FC236}">
                <a16:creationId xmlns:a16="http://schemas.microsoft.com/office/drawing/2014/main" id="{4CB42B33-E878-EE4C-BA29-1813A3C54005}"/>
              </a:ext>
            </a:extLst>
          </p:cNvPr>
          <p:cNvSpPr>
            <a:spLocks noGrp="1"/>
          </p:cNvSpPr>
          <p:nvPr>
            <p:ph type="sldNum" sz="quarter" idx="2"/>
          </p:nvPr>
        </p:nvSpPr>
        <p:spPr/>
        <p:txBody>
          <a:bodyPr/>
          <a:lstStyle/>
          <a:p>
            <a:fld id="{86CB4B4D-7CA3-9044-876B-883B54F8677D}" type="slidenum">
              <a:rPr lang="en-US" smtClean="0"/>
              <a:t>33</a:t>
            </a:fld>
            <a:endParaRPr lang="en-US"/>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pic>
        <p:nvPicPr>
          <p:cNvPr id="569" name="Image" descr="Image"/>
          <p:cNvPicPr>
            <a:picLocks noChangeAspect="1"/>
          </p:cNvPicPr>
          <p:nvPr/>
        </p:nvPicPr>
        <p:blipFill>
          <a:blip r:embed="rId3"/>
          <a:stretch>
            <a:fillRect/>
          </a:stretch>
        </p:blipFill>
        <p:spPr>
          <a:xfrm>
            <a:off x="3372896" y="2377272"/>
            <a:ext cx="2398208" cy="2599659"/>
          </a:xfrm>
          <a:prstGeom prst="rect">
            <a:avLst/>
          </a:prstGeom>
          <a:ln w="12700">
            <a:miter lim="400000"/>
          </a:ln>
        </p:spPr>
      </p:pic>
      <p:pic>
        <p:nvPicPr>
          <p:cNvPr id="570" name="Image" descr="Image"/>
          <p:cNvPicPr>
            <a:picLocks noChangeAspect="1"/>
          </p:cNvPicPr>
          <p:nvPr/>
        </p:nvPicPr>
        <p:blipFill>
          <a:blip r:embed="rId4"/>
          <a:stretch>
            <a:fillRect/>
          </a:stretch>
        </p:blipFill>
        <p:spPr>
          <a:xfrm>
            <a:off x="6060320" y="2388212"/>
            <a:ext cx="2590289" cy="2081576"/>
          </a:xfrm>
          <a:prstGeom prst="rect">
            <a:avLst/>
          </a:prstGeom>
          <a:ln w="12700">
            <a:miter lim="400000"/>
          </a:ln>
        </p:spPr>
      </p:pic>
      <p:pic>
        <p:nvPicPr>
          <p:cNvPr id="571" name="Image" descr="Image"/>
          <p:cNvPicPr>
            <a:picLocks noChangeAspect="1"/>
          </p:cNvPicPr>
          <p:nvPr/>
        </p:nvPicPr>
        <p:blipFill>
          <a:blip r:embed="rId5"/>
          <a:stretch>
            <a:fillRect/>
          </a:stretch>
        </p:blipFill>
        <p:spPr>
          <a:xfrm>
            <a:off x="301363" y="2296306"/>
            <a:ext cx="2590289" cy="2761591"/>
          </a:xfrm>
          <a:prstGeom prst="rect">
            <a:avLst/>
          </a:prstGeom>
          <a:ln w="12700">
            <a:miter lim="400000"/>
          </a:ln>
        </p:spPr>
      </p:pic>
      <p:sp>
        <p:nvSpPr>
          <p:cNvPr id="572" name="Lacy Tansy…"/>
          <p:cNvSpPr txBox="1"/>
          <p:nvPr/>
        </p:nvSpPr>
        <p:spPr>
          <a:xfrm>
            <a:off x="746984" y="5191276"/>
            <a:ext cx="1699048" cy="533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400" b="1">
                <a:solidFill>
                  <a:srgbClr val="006288"/>
                </a:solidFill>
              </a:defRPr>
            </a:pPr>
            <a:r>
              <a:t>Lacy Tansy</a:t>
            </a:r>
          </a:p>
          <a:p>
            <a:pPr algn="ctr" defTabSz="584200">
              <a:defRPr sz="1400" b="1" i="1">
                <a:solidFill>
                  <a:srgbClr val="006288"/>
                </a:solidFill>
              </a:defRPr>
            </a:pPr>
            <a:r>
              <a:t>Phacelia </a:t>
            </a:r>
            <a:r>
              <a:rPr i="0"/>
              <a:t>tanacetifolia</a:t>
            </a:r>
          </a:p>
        </p:txBody>
      </p:sp>
      <p:sp>
        <p:nvSpPr>
          <p:cNvPr id="573" name="California poppy…"/>
          <p:cNvSpPr txBox="1"/>
          <p:nvPr/>
        </p:nvSpPr>
        <p:spPr>
          <a:xfrm>
            <a:off x="3661054" y="5191276"/>
            <a:ext cx="1821892" cy="533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400" b="1">
                <a:solidFill>
                  <a:srgbClr val="006288"/>
                </a:solidFill>
              </a:defRPr>
            </a:pPr>
            <a:r>
              <a:t>California poppy</a:t>
            </a:r>
          </a:p>
          <a:p>
            <a:pPr algn="ctr" defTabSz="584200">
              <a:defRPr sz="1400" b="1" i="1">
                <a:solidFill>
                  <a:srgbClr val="006288"/>
                </a:solidFill>
              </a:defRPr>
            </a:pPr>
            <a:r>
              <a:t>Eschscholzia </a:t>
            </a:r>
            <a:r>
              <a:rPr i="0"/>
              <a:t>californica</a:t>
            </a:r>
          </a:p>
        </p:txBody>
      </p:sp>
      <p:sp>
        <p:nvSpPr>
          <p:cNvPr id="574" name="Common tidy tips…"/>
          <p:cNvSpPr txBox="1"/>
          <p:nvPr/>
        </p:nvSpPr>
        <p:spPr>
          <a:xfrm>
            <a:off x="6697968" y="4707773"/>
            <a:ext cx="1458132" cy="533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400" b="1">
                <a:solidFill>
                  <a:srgbClr val="006288"/>
                </a:solidFill>
              </a:defRPr>
            </a:pPr>
            <a:r>
              <a:t>Common tidy tips</a:t>
            </a:r>
          </a:p>
          <a:p>
            <a:pPr algn="ctr" defTabSz="584200">
              <a:defRPr sz="1400" b="1" i="1">
                <a:solidFill>
                  <a:srgbClr val="006288"/>
                </a:solidFill>
              </a:defRPr>
            </a:pPr>
            <a:r>
              <a:t>Layia </a:t>
            </a:r>
            <a:r>
              <a:rPr i="0"/>
              <a:t>plattyglossa</a:t>
            </a:r>
          </a:p>
        </p:txBody>
      </p:sp>
      <p:sp>
        <p:nvSpPr>
          <p:cNvPr id="575" name="Photos by…"/>
          <p:cNvSpPr txBox="1"/>
          <p:nvPr/>
        </p:nvSpPr>
        <p:spPr>
          <a:xfrm>
            <a:off x="6841393" y="6072372"/>
            <a:ext cx="1597725" cy="457201"/>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3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t>Photos by</a:t>
            </a:r>
          </a:p>
          <a:p>
            <a:pPr algn="ctr" defTabSz="584200">
              <a:defRPr sz="13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t>Kathy Keatley Garvey</a:t>
            </a:r>
          </a:p>
        </p:txBody>
      </p:sp>
      <p:grpSp>
        <p:nvGrpSpPr>
          <p:cNvPr id="578" name="+60 species"/>
          <p:cNvGrpSpPr/>
          <p:nvPr/>
        </p:nvGrpSpPr>
        <p:grpSpPr>
          <a:xfrm>
            <a:off x="1672241" y="4416751"/>
            <a:ext cx="1205112" cy="469901"/>
            <a:chOff x="0" y="0"/>
            <a:chExt cx="1205110" cy="469900"/>
          </a:xfrm>
        </p:grpSpPr>
        <p:sp>
          <p:nvSpPr>
            <p:cNvPr id="577" name="+60 species"/>
            <p:cNvSpPr txBox="1"/>
            <p:nvPr/>
          </p:nvSpPr>
          <p:spPr>
            <a:xfrm>
              <a:off x="31750" y="31750"/>
              <a:ext cx="1141611" cy="406400"/>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84200">
                <a:defRPr sz="1600" b="1">
                  <a:solidFill>
                    <a:srgbClr val="477B43"/>
                  </a:solidFill>
                </a:defRPr>
              </a:lvl1pPr>
            </a:lstStyle>
            <a:p>
              <a:r>
                <a:t>+60 species</a:t>
              </a:r>
            </a:p>
          </p:txBody>
        </p:sp>
        <p:pic>
          <p:nvPicPr>
            <p:cNvPr id="576" name="+60 species" descr="+60 species"/>
            <p:cNvPicPr>
              <a:picLocks/>
            </p:cNvPicPr>
            <p:nvPr/>
          </p:nvPicPr>
          <p:blipFill>
            <a:blip r:embed="rId7"/>
            <a:stretch>
              <a:fillRect/>
            </a:stretch>
          </p:blipFill>
          <p:spPr>
            <a:xfrm>
              <a:off x="-1" y="-1"/>
              <a:ext cx="1205112" cy="469901"/>
            </a:xfrm>
            <a:prstGeom prst="rect">
              <a:avLst/>
            </a:prstGeom>
            <a:effectLst/>
          </p:spPr>
        </p:pic>
      </p:grpSp>
      <p:grpSp>
        <p:nvGrpSpPr>
          <p:cNvPr id="581" name="Bug Squad Blog"/>
          <p:cNvGrpSpPr/>
          <p:nvPr/>
        </p:nvGrpSpPr>
        <p:grpSpPr>
          <a:xfrm>
            <a:off x="3109467" y="5939022"/>
            <a:ext cx="2925066" cy="723901"/>
            <a:chOff x="0" y="0"/>
            <a:chExt cx="2925064" cy="723900"/>
          </a:xfrm>
        </p:grpSpPr>
        <p:sp>
          <p:nvSpPr>
            <p:cNvPr id="580" name="Bug Squad Blog"/>
            <p:cNvSpPr txBox="1"/>
            <p:nvPr/>
          </p:nvSpPr>
          <p:spPr>
            <a:xfrm>
              <a:off x="31749" y="31750"/>
              <a:ext cx="2861566" cy="660400"/>
            </a:xfrm>
            <a:prstGeom prst="rect">
              <a:avLst/>
            </a:prstGeom>
            <a:solidFill>
              <a:srgbClr val="9CD35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84200">
                <a:defRPr sz="3600">
                  <a:solidFill>
                    <a:srgbClr val="477B43"/>
                  </a:solidFill>
                  <a:latin typeface="Marker Felt"/>
                  <a:ea typeface="Marker Felt"/>
                  <a:cs typeface="Marker Felt"/>
                  <a:sym typeface="Marker Felt"/>
                </a:defRPr>
              </a:lvl1pPr>
            </a:lstStyle>
            <a:p>
              <a:r>
                <a:t>Bug Squad Blog</a:t>
              </a:r>
            </a:p>
          </p:txBody>
        </p:sp>
        <p:pic>
          <p:nvPicPr>
            <p:cNvPr id="579" name="Bug Squad Blog" descr="Bug Squad Blog"/>
            <p:cNvPicPr>
              <a:picLocks/>
            </p:cNvPicPr>
            <p:nvPr/>
          </p:nvPicPr>
          <p:blipFill>
            <a:blip r:embed="rId8"/>
            <a:stretch>
              <a:fillRect/>
            </a:stretch>
          </p:blipFill>
          <p:spPr>
            <a:xfrm>
              <a:off x="-1" y="-1"/>
              <a:ext cx="2925066" cy="723901"/>
            </a:xfrm>
            <a:prstGeom prst="rect">
              <a:avLst/>
            </a:prstGeom>
            <a:effectLst/>
          </p:spPr>
        </p:pic>
      </p:grpSp>
      <p:grpSp>
        <p:nvGrpSpPr>
          <p:cNvPr id="584" name="ANNUALS ARE IMPORTANT!"/>
          <p:cNvGrpSpPr/>
          <p:nvPr/>
        </p:nvGrpSpPr>
        <p:grpSpPr>
          <a:xfrm>
            <a:off x="2197119" y="1531736"/>
            <a:ext cx="4813262" cy="713741"/>
            <a:chOff x="0" y="0"/>
            <a:chExt cx="4813260" cy="713740"/>
          </a:xfrm>
        </p:grpSpPr>
        <p:sp>
          <p:nvSpPr>
            <p:cNvPr id="583" name="ANNUALS ARE IMPORTANT!"/>
            <p:cNvSpPr txBox="1"/>
            <p:nvPr/>
          </p:nvSpPr>
          <p:spPr>
            <a:xfrm>
              <a:off x="31749" y="31749"/>
              <a:ext cx="4749762" cy="650242"/>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marL="342900" indent="-342900">
                <a:spcBef>
                  <a:spcPts val="700"/>
                </a:spcBef>
                <a:defRPr sz="3200"/>
              </a:lvl1pPr>
            </a:lstStyle>
            <a:p>
              <a:r>
                <a:t>ANNUALS ARE IMPORTANT!</a:t>
              </a:r>
            </a:p>
          </p:txBody>
        </p:sp>
        <p:pic>
          <p:nvPicPr>
            <p:cNvPr id="582" name="ANNUALS ARE IMPORTANT!" descr="ANNUALS ARE IMPORTANT!"/>
            <p:cNvPicPr>
              <a:picLocks/>
            </p:cNvPicPr>
            <p:nvPr/>
          </p:nvPicPr>
          <p:blipFill>
            <a:blip r:embed="rId9"/>
            <a:stretch>
              <a:fillRect/>
            </a:stretch>
          </p:blipFill>
          <p:spPr>
            <a:xfrm>
              <a:off x="-1" y="0"/>
              <a:ext cx="4813262" cy="713741"/>
            </a:xfrm>
            <a:prstGeom prst="rect">
              <a:avLst/>
            </a:prstGeom>
            <a:effectLst/>
          </p:spPr>
        </p:pic>
      </p:grpSp>
      <p:sp>
        <p:nvSpPr>
          <p:cNvPr id="2" name="Slide Number Placeholder 1">
            <a:extLst>
              <a:ext uri="{FF2B5EF4-FFF2-40B4-BE49-F238E27FC236}">
                <a16:creationId xmlns:a16="http://schemas.microsoft.com/office/drawing/2014/main" id="{42A6DA8C-7342-B544-863A-19DF79953B99}"/>
              </a:ext>
            </a:extLst>
          </p:cNvPr>
          <p:cNvSpPr>
            <a:spLocks noGrp="1"/>
          </p:cNvSpPr>
          <p:nvPr>
            <p:ph type="sldNum" sz="quarter" idx="2"/>
          </p:nvPr>
        </p:nvSpPr>
        <p:spPr/>
        <p:txBody>
          <a:bodyPr/>
          <a:lstStyle/>
          <a:p>
            <a:fld id="{86CB4B4D-7CA3-9044-876B-883B54F8677D}" type="slidenum">
              <a:rPr lang="en-US" smtClean="0"/>
              <a:t>34</a:t>
            </a:fld>
            <a:endParaRPr 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pic>
        <p:nvPicPr>
          <p:cNvPr id="591" name="Hedgerow-1-1038x504.jpg" descr="Hedgerow-1-1038x504.jpg"/>
          <p:cNvPicPr>
            <a:picLocks noChangeAspect="1"/>
          </p:cNvPicPr>
          <p:nvPr/>
        </p:nvPicPr>
        <p:blipFill>
          <a:blip r:embed="rId3"/>
          <a:stretch>
            <a:fillRect/>
          </a:stretch>
        </p:blipFill>
        <p:spPr>
          <a:xfrm>
            <a:off x="978291" y="1896158"/>
            <a:ext cx="7545363" cy="3663645"/>
          </a:xfrm>
          <a:prstGeom prst="rect">
            <a:avLst/>
          </a:prstGeom>
          <a:ln w="12700">
            <a:miter lim="400000"/>
          </a:ln>
        </p:spPr>
      </p:pic>
      <p:sp>
        <p:nvSpPr>
          <p:cNvPr id="592" name="Hedgerows provide shelter and food."/>
          <p:cNvSpPr txBox="1"/>
          <p:nvPr/>
        </p:nvSpPr>
        <p:spPr>
          <a:xfrm>
            <a:off x="628960" y="5835026"/>
            <a:ext cx="754536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r>
              <a:t>Hedgerows provide shelter and food.</a:t>
            </a:r>
          </a:p>
        </p:txBody>
      </p:sp>
      <p:sp>
        <p:nvSpPr>
          <p:cNvPr id="2" name="Slide Number Placeholder 1">
            <a:extLst>
              <a:ext uri="{FF2B5EF4-FFF2-40B4-BE49-F238E27FC236}">
                <a16:creationId xmlns:a16="http://schemas.microsoft.com/office/drawing/2014/main" id="{3D90CAAB-337B-214C-A91C-6162840887B7}"/>
              </a:ext>
            </a:extLst>
          </p:cNvPr>
          <p:cNvSpPr>
            <a:spLocks noGrp="1"/>
          </p:cNvSpPr>
          <p:nvPr>
            <p:ph type="sldNum" sz="quarter" idx="2"/>
          </p:nvPr>
        </p:nvSpPr>
        <p:spPr/>
        <p:txBody>
          <a:bodyPr/>
          <a:lstStyle/>
          <a:p>
            <a:fld id="{86CB4B4D-7CA3-9044-876B-883B54F8677D}" type="slidenum">
              <a:rPr lang="en-US" smtClean="0"/>
              <a:t>35</a:t>
            </a:fld>
            <a:endParaRPr lang="en-US"/>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Text Placeholder 1"/>
          <p:cNvSpPr txBox="1">
            <a:spLocks noGrp="1"/>
          </p:cNvSpPr>
          <p:nvPr>
            <p:ph type="body" sz="half" idx="1"/>
          </p:nvPr>
        </p:nvSpPr>
        <p:spPr>
          <a:xfrm>
            <a:off x="1288181" y="2609038"/>
            <a:ext cx="6567638" cy="3159179"/>
          </a:xfrm>
          <a:prstGeom prst="rect">
            <a:avLst/>
          </a:prstGeom>
        </p:spPr>
        <p:txBody>
          <a:bodyPr lIns="50800" tIns="50800" rIns="50800" bIns="50800"/>
          <a:lstStyle/>
          <a:p>
            <a:pPr marL="0" lvl="1" indent="0" defTabSz="813816">
              <a:spcBef>
                <a:spcPts val="600"/>
              </a:spcBef>
              <a:buSzPct val="60000"/>
              <a:buBlip>
                <a:blip r:embed="rId2"/>
              </a:buBlip>
              <a:defRPr sz="3382" b="1"/>
            </a:pPr>
            <a:r>
              <a:rPr dirty="0"/>
              <a:t>Are </a:t>
            </a:r>
            <a:r>
              <a:rPr u="sng" dirty="0"/>
              <a:t>absorbed</a:t>
            </a:r>
            <a:r>
              <a:rPr dirty="0"/>
              <a:t> into plant tissues </a:t>
            </a:r>
          </a:p>
          <a:p>
            <a:pPr marL="0" lvl="1" indent="0" defTabSz="813816">
              <a:spcBef>
                <a:spcPts val="600"/>
              </a:spcBef>
              <a:buSzPct val="60000"/>
              <a:buBlip>
                <a:blip r:embed="rId2"/>
              </a:buBlip>
              <a:defRPr sz="3382" b="1"/>
            </a:pPr>
            <a:r>
              <a:rPr u="sng" dirty="0"/>
              <a:t>including pollen and nectar</a:t>
            </a:r>
            <a:r>
              <a:rPr dirty="0"/>
              <a:t>. </a:t>
            </a:r>
          </a:p>
          <a:p>
            <a:pPr marL="0" lvl="1" indent="0" defTabSz="813816">
              <a:spcBef>
                <a:spcPts val="600"/>
              </a:spcBef>
              <a:buSzPct val="60000"/>
              <a:buBlip>
                <a:blip r:embed="rId2"/>
              </a:buBlip>
              <a:defRPr sz="3382" b="1"/>
            </a:pPr>
            <a:r>
              <a:rPr dirty="0"/>
              <a:t>May remain in plant up to 2 years!</a:t>
            </a:r>
          </a:p>
          <a:p>
            <a:pPr marL="0" lvl="1" indent="0" defTabSz="813816">
              <a:spcBef>
                <a:spcPts val="600"/>
              </a:spcBef>
              <a:buSzPct val="60000"/>
              <a:buBlip>
                <a:blip r:embed="rId2"/>
              </a:buBlip>
              <a:defRPr sz="3382" b="1"/>
            </a:pPr>
            <a:r>
              <a:rPr dirty="0"/>
              <a:t>Insects are killed or disrupted</a:t>
            </a:r>
          </a:p>
          <a:p>
            <a:pPr marL="0" lvl="1" indent="0" defTabSz="813816">
              <a:spcBef>
                <a:spcPts val="600"/>
              </a:spcBef>
              <a:buSzPct val="60000"/>
              <a:buNone/>
              <a:defRPr sz="3382" b="1"/>
            </a:pPr>
            <a:r>
              <a:rPr lang="en-US" dirty="0"/>
              <a:t>	</a:t>
            </a:r>
            <a:r>
              <a:rPr dirty="0"/>
              <a:t>when they eat those plants.</a:t>
            </a:r>
          </a:p>
        </p:txBody>
      </p:sp>
      <p:sp>
        <p:nvSpPr>
          <p:cNvPr id="599" name="Avoid Pesticides"/>
          <p:cNvSpPr txBox="1"/>
          <p:nvPr/>
        </p:nvSpPr>
        <p:spPr>
          <a:xfrm>
            <a:off x="2405014" y="237307"/>
            <a:ext cx="4656723" cy="93358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6400" u="sng">
                <a:solidFill>
                  <a:srgbClr val="006288"/>
                </a:solidFill>
              </a:defRPr>
            </a:lvl1pPr>
          </a:lstStyle>
          <a:p>
            <a:r>
              <a:rPr sz="5400" dirty="0"/>
              <a:t>Avoid Pesticides</a:t>
            </a:r>
          </a:p>
        </p:txBody>
      </p:sp>
      <p:sp>
        <p:nvSpPr>
          <p:cNvPr id="600" name="Ask at your nursery!"/>
          <p:cNvSpPr txBox="1"/>
          <p:nvPr/>
        </p:nvSpPr>
        <p:spPr>
          <a:xfrm>
            <a:off x="2037571" y="7710297"/>
            <a:ext cx="3315972"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lvl="1" indent="228600">
              <a:spcBef>
                <a:spcPts val="1200"/>
              </a:spcBef>
              <a:buClr>
                <a:srgbClr val="396A01"/>
              </a:buClr>
              <a:buFont typeface="Arial"/>
              <a:defRPr sz="4800">
                <a:uFill>
                  <a:solidFill>
                    <a:srgbClr val="945200"/>
                  </a:solidFill>
                </a:uFill>
                <a:latin typeface="Marker Felt"/>
                <a:ea typeface="Marker Felt"/>
                <a:cs typeface="Marker Felt"/>
                <a:sym typeface="Marker Felt"/>
              </a:defRPr>
            </a:pPr>
            <a:r>
              <a:rPr sz="2800" dirty="0">
                <a:latin typeface="+mj-ea"/>
              </a:rPr>
              <a:t>Ask at your nursery!</a:t>
            </a:r>
          </a:p>
        </p:txBody>
      </p:sp>
      <p:grpSp>
        <p:nvGrpSpPr>
          <p:cNvPr id="603" name="Neonicotinoids are Insecticides"/>
          <p:cNvGrpSpPr/>
          <p:nvPr/>
        </p:nvGrpSpPr>
        <p:grpSpPr>
          <a:xfrm>
            <a:off x="1727022" y="1813263"/>
            <a:ext cx="5562958" cy="713741"/>
            <a:chOff x="0" y="0"/>
            <a:chExt cx="5562957" cy="713740"/>
          </a:xfrm>
        </p:grpSpPr>
        <p:sp>
          <p:nvSpPr>
            <p:cNvPr id="602" name="Neonicotinoids are Insecticides"/>
            <p:cNvSpPr txBox="1"/>
            <p:nvPr/>
          </p:nvSpPr>
          <p:spPr>
            <a:xfrm>
              <a:off x="31749" y="31749"/>
              <a:ext cx="5499459" cy="650242"/>
            </a:xfrm>
            <a:prstGeom prst="rect">
              <a:avLst/>
            </a:prstGeom>
            <a:solidFill>
              <a:schemeClr val="accent6">
                <a:lumOff val="23333"/>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marL="342900" lvl="1" indent="-342900">
                <a:spcBef>
                  <a:spcPts val="700"/>
                </a:spcBef>
                <a:defRPr sz="3200" b="1">
                  <a:solidFill>
                    <a:srgbClr val="194687"/>
                  </a:solidFill>
                </a:defRPr>
              </a:pPr>
              <a:r>
                <a:t>Neonicotinoids are Insecticides </a:t>
              </a:r>
            </a:p>
          </p:txBody>
        </p:sp>
        <p:pic>
          <p:nvPicPr>
            <p:cNvPr id="601" name="Neonicotinoids are Insecticides" descr="Neonicotinoids are Insecticides"/>
            <p:cNvPicPr>
              <a:picLocks/>
            </p:cNvPicPr>
            <p:nvPr/>
          </p:nvPicPr>
          <p:blipFill>
            <a:blip r:embed="rId3"/>
            <a:stretch>
              <a:fillRect/>
            </a:stretch>
          </p:blipFill>
          <p:spPr>
            <a:xfrm>
              <a:off x="-1" y="0"/>
              <a:ext cx="5562959" cy="713741"/>
            </a:xfrm>
            <a:prstGeom prst="rect">
              <a:avLst/>
            </a:prstGeom>
            <a:effectLst/>
          </p:spPr>
        </p:pic>
      </p:grpSp>
      <p:grpSp>
        <p:nvGrpSpPr>
          <p:cNvPr id="606" name="Neonicotinoids kill pollinators."/>
          <p:cNvGrpSpPr/>
          <p:nvPr/>
        </p:nvGrpSpPr>
        <p:grpSpPr>
          <a:xfrm>
            <a:off x="1754306" y="5954144"/>
            <a:ext cx="5698888" cy="713741"/>
            <a:chOff x="0" y="0"/>
            <a:chExt cx="5698887" cy="713740"/>
          </a:xfrm>
        </p:grpSpPr>
        <p:sp>
          <p:nvSpPr>
            <p:cNvPr id="605" name="Neonicotinoids kill pollinators."/>
            <p:cNvSpPr txBox="1"/>
            <p:nvPr/>
          </p:nvSpPr>
          <p:spPr>
            <a:xfrm>
              <a:off x="31749" y="31749"/>
              <a:ext cx="5635388" cy="650242"/>
            </a:xfrm>
            <a:prstGeom prst="rect">
              <a:avLst/>
            </a:prstGeom>
            <a:solidFill>
              <a:schemeClr val="accent6">
                <a:lumOff val="23333"/>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marL="342900" lvl="1" indent="-114300">
                <a:spcBef>
                  <a:spcPts val="700"/>
                </a:spcBef>
                <a:defRPr sz="3200" b="1">
                  <a:solidFill>
                    <a:srgbClr val="194687"/>
                  </a:solidFill>
                </a:defRPr>
              </a:pPr>
              <a:r>
                <a:t>Neonicotinoids kill pollinators. </a:t>
              </a:r>
            </a:p>
          </p:txBody>
        </p:sp>
        <p:pic>
          <p:nvPicPr>
            <p:cNvPr id="604" name="Neonicotinoids kill pollinators." descr="Neonicotinoids kill pollinators."/>
            <p:cNvPicPr>
              <a:picLocks/>
            </p:cNvPicPr>
            <p:nvPr/>
          </p:nvPicPr>
          <p:blipFill>
            <a:blip r:embed="rId4"/>
            <a:stretch>
              <a:fillRect/>
            </a:stretch>
          </p:blipFill>
          <p:spPr>
            <a:xfrm>
              <a:off x="-1" y="0"/>
              <a:ext cx="5698889" cy="713741"/>
            </a:xfrm>
            <a:prstGeom prst="rect">
              <a:avLst/>
            </a:prstGeom>
            <a:effectLst/>
          </p:spPr>
        </p:pic>
      </p:grpSp>
      <p:sp>
        <p:nvSpPr>
          <p:cNvPr id="16" name="Neonicotinoids are Insecticides">
            <a:extLst>
              <a:ext uri="{FF2B5EF4-FFF2-40B4-BE49-F238E27FC236}">
                <a16:creationId xmlns:a16="http://schemas.microsoft.com/office/drawing/2014/main" id="{7CB192B8-C0FE-BF4A-9FB0-099382FF522C}"/>
              </a:ext>
            </a:extLst>
          </p:cNvPr>
          <p:cNvSpPr txBox="1"/>
          <p:nvPr/>
        </p:nvSpPr>
        <p:spPr>
          <a:xfrm rot="20925730">
            <a:off x="269381" y="1417324"/>
            <a:ext cx="3033348" cy="461663"/>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lvl="1" indent="-342900">
              <a:spcBef>
                <a:spcPts val="700"/>
              </a:spcBef>
              <a:defRPr sz="3200" b="1">
                <a:solidFill>
                  <a:srgbClr val="194687"/>
                </a:solidFill>
              </a:defRPr>
            </a:pPr>
            <a:r>
              <a:rPr lang="en-US" sz="2400" dirty="0">
                <a:solidFill>
                  <a:srgbClr val="C00000"/>
                </a:solidFill>
              </a:rPr>
              <a:t> ASK AT THE NURSERY!</a:t>
            </a:r>
            <a:endParaRPr sz="2400" dirty="0">
              <a:solidFill>
                <a:srgbClr val="C00000"/>
              </a:solidFill>
            </a:endParaRPr>
          </a:p>
        </p:txBody>
      </p:sp>
      <p:sp>
        <p:nvSpPr>
          <p:cNvPr id="18" name="Neonicotinoids are Insecticides">
            <a:extLst>
              <a:ext uri="{FF2B5EF4-FFF2-40B4-BE49-F238E27FC236}">
                <a16:creationId xmlns:a16="http://schemas.microsoft.com/office/drawing/2014/main" id="{4B9EB231-B25E-F343-82F3-39DB6BA525D6}"/>
              </a:ext>
            </a:extLst>
          </p:cNvPr>
          <p:cNvSpPr txBox="1"/>
          <p:nvPr/>
        </p:nvSpPr>
        <p:spPr>
          <a:xfrm rot="745669">
            <a:off x="5773306" y="1491890"/>
            <a:ext cx="3033348" cy="461663"/>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lvl="1" indent="-342900">
              <a:spcBef>
                <a:spcPts val="700"/>
              </a:spcBef>
              <a:defRPr sz="3200" b="1">
                <a:solidFill>
                  <a:srgbClr val="194687"/>
                </a:solidFill>
              </a:defRPr>
            </a:pPr>
            <a:r>
              <a:rPr lang="en-US" sz="2400" dirty="0">
                <a:solidFill>
                  <a:srgbClr val="C00000"/>
                </a:solidFill>
              </a:rPr>
              <a:t> ASK AT THE NURSERY!</a:t>
            </a:r>
            <a:endParaRPr sz="2400" dirty="0">
              <a:solidFill>
                <a:srgbClr val="C00000"/>
              </a:solidFill>
            </a:endParaRPr>
          </a:p>
        </p:txBody>
      </p:sp>
      <p:sp>
        <p:nvSpPr>
          <p:cNvPr id="2" name="Slide Number Placeholder 1">
            <a:extLst>
              <a:ext uri="{FF2B5EF4-FFF2-40B4-BE49-F238E27FC236}">
                <a16:creationId xmlns:a16="http://schemas.microsoft.com/office/drawing/2014/main" id="{1F719E70-86B9-C546-8154-3E00F31C2AD1}"/>
              </a:ext>
            </a:extLst>
          </p:cNvPr>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PS: Bt kills all caterpillars…"/>
          <p:cNvSpPr txBox="1"/>
          <p:nvPr/>
        </p:nvSpPr>
        <p:spPr>
          <a:xfrm>
            <a:off x="6703175" y="1663917"/>
            <a:ext cx="1224140" cy="959017"/>
          </a:xfrm>
          <a:prstGeom prst="rect">
            <a:avLst/>
          </a:prstGeom>
          <a:gradFill>
            <a:gsLst>
              <a:gs pos="0">
                <a:srgbClr val="FFBDAA"/>
              </a:gs>
              <a:gs pos="100000">
                <a:srgbClr val="FFEDE8"/>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lvl1pPr marL="650240" indent="-650240" algn="ctr" defTabSz="650240">
              <a:tabLst>
                <a:tab pos="190500" algn="l"/>
                <a:tab pos="647700" algn="l"/>
              </a:tabLst>
              <a:defRPr sz="5700" b="1" u="sng">
                <a:latin typeface="Arial"/>
                <a:ea typeface="Arial"/>
                <a:cs typeface="Arial"/>
                <a:sym typeface="Arial"/>
              </a:defRPr>
            </a:lvl1pPr>
          </a:lstStyle>
          <a:p>
            <a:r>
              <a:t>Bt</a:t>
            </a:r>
          </a:p>
        </p:txBody>
      </p:sp>
      <p:sp>
        <p:nvSpPr>
          <p:cNvPr id="611" name="PS: Bt kills all caterpillars…"/>
          <p:cNvSpPr txBox="1"/>
          <p:nvPr/>
        </p:nvSpPr>
        <p:spPr>
          <a:xfrm>
            <a:off x="456229" y="5097565"/>
            <a:ext cx="8231540" cy="550899"/>
          </a:xfrm>
          <a:prstGeom prst="rect">
            <a:avLst/>
          </a:prstGeom>
          <a:gradFill>
            <a:gsLst>
              <a:gs pos="0">
                <a:srgbClr val="FFBDAA"/>
              </a:gs>
              <a:gs pos="100000">
                <a:srgbClr val="FFEDE8"/>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p>
            <a:pPr marL="650240" indent="-650240" defTabSz="650240">
              <a:tabLst>
                <a:tab pos="190500" algn="l"/>
                <a:tab pos="647700" algn="l"/>
              </a:tabLst>
              <a:defRPr sz="2600" b="1"/>
            </a:pPr>
            <a:r>
              <a:rPr dirty="0"/>
              <a:t>PS:  </a:t>
            </a:r>
            <a:r>
              <a:rPr dirty="0" err="1"/>
              <a:t>Bt</a:t>
            </a:r>
            <a:r>
              <a:rPr dirty="0"/>
              <a:t> kills </a:t>
            </a:r>
            <a:r>
              <a:rPr u="sng" dirty="0"/>
              <a:t>all</a:t>
            </a:r>
            <a:r>
              <a:rPr dirty="0"/>
              <a:t> caterpillars NOT just the ones on the label!!! </a:t>
            </a:r>
          </a:p>
        </p:txBody>
      </p:sp>
      <p:sp>
        <p:nvSpPr>
          <p:cNvPr id="612" name="PS: Bt kills all caterpillars…"/>
          <p:cNvSpPr txBox="1"/>
          <p:nvPr/>
        </p:nvSpPr>
        <p:spPr>
          <a:xfrm>
            <a:off x="754752" y="5799176"/>
            <a:ext cx="7587783" cy="761460"/>
          </a:xfrm>
          <a:prstGeom prst="rect">
            <a:avLst/>
          </a:prstGeom>
          <a:solidFill>
            <a:srgbClr val="DDDDD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nchor="ctr">
            <a:spAutoFit/>
          </a:bodyPr>
          <a:lstStyle/>
          <a:p>
            <a:pPr marL="650240" indent="-650240" algn="ctr" defTabSz="650240">
              <a:tabLst>
                <a:tab pos="190500" algn="l"/>
                <a:tab pos="647700" algn="l"/>
              </a:tabLst>
              <a:defRPr sz="3800" b="1">
                <a:latin typeface="Arial"/>
                <a:ea typeface="Arial"/>
                <a:cs typeface="Arial"/>
                <a:sym typeface="Arial"/>
              </a:defRPr>
            </a:pPr>
            <a:r>
              <a:rPr sz="2000" dirty="0" err="1"/>
              <a:t>Bt</a:t>
            </a:r>
            <a:r>
              <a:rPr sz="2000" dirty="0"/>
              <a:t> is </a:t>
            </a:r>
            <a:r>
              <a:rPr sz="2000" dirty="0" err="1"/>
              <a:t>nonsystemic</a:t>
            </a:r>
            <a:r>
              <a:rPr sz="2000" dirty="0"/>
              <a:t>. </a:t>
            </a:r>
            <a:endParaRPr lang="en-US" sz="2000" dirty="0"/>
          </a:p>
          <a:p>
            <a:pPr marL="650240" indent="-650240" algn="ctr" defTabSz="650240">
              <a:tabLst>
                <a:tab pos="190500" algn="l"/>
                <a:tab pos="647700" algn="l"/>
              </a:tabLst>
              <a:defRPr sz="3800" b="1">
                <a:latin typeface="Arial"/>
                <a:ea typeface="Arial"/>
                <a:cs typeface="Arial"/>
                <a:sym typeface="Arial"/>
              </a:defRPr>
            </a:pPr>
            <a:r>
              <a:rPr sz="2000" dirty="0"/>
              <a:t>It can be washed off. Length of efficacy is 1 to 4 days.</a:t>
            </a:r>
          </a:p>
        </p:txBody>
      </p:sp>
      <p:sp>
        <p:nvSpPr>
          <p:cNvPr id="613" name="Bt is a bacterium…"/>
          <p:cNvSpPr txBox="1"/>
          <p:nvPr/>
        </p:nvSpPr>
        <p:spPr>
          <a:xfrm>
            <a:off x="754752" y="2017640"/>
            <a:ext cx="594842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indent="57797" defTabSz="1300480">
              <a:defRPr sz="3100" b="1">
                <a:solidFill>
                  <a:srgbClr val="2B6D95"/>
                </a:solidFill>
                <a:uFill>
                  <a:solidFill>
                    <a:srgbClr val="945200"/>
                  </a:solidFill>
                </a:uFill>
                <a:latin typeface="Arial"/>
                <a:ea typeface="Arial"/>
                <a:cs typeface="Arial"/>
                <a:sym typeface="Arial"/>
              </a:defRPr>
            </a:pPr>
            <a:r>
              <a:rPr sz="2400" dirty="0" err="1">
                <a:solidFill>
                  <a:schemeClr val="tx1">
                    <a:lumMod val="95000"/>
                    <a:lumOff val="5000"/>
                  </a:schemeClr>
                </a:solidFill>
                <a:latin typeface="+mj-ea"/>
              </a:rPr>
              <a:t>Bt</a:t>
            </a:r>
            <a:r>
              <a:rPr sz="2400" dirty="0">
                <a:solidFill>
                  <a:schemeClr val="tx1">
                    <a:lumMod val="95000"/>
                    <a:lumOff val="5000"/>
                  </a:schemeClr>
                </a:solidFill>
                <a:latin typeface="+mj-ea"/>
              </a:rPr>
              <a:t> is a bacterium</a:t>
            </a:r>
          </a:p>
          <a:p>
            <a:pPr marR="57797" indent="57797" defTabSz="1300480">
              <a:defRPr sz="3100" b="1">
                <a:solidFill>
                  <a:srgbClr val="2B6D95"/>
                </a:solidFill>
                <a:uFill>
                  <a:solidFill>
                    <a:srgbClr val="945200"/>
                  </a:solidFill>
                </a:uFill>
                <a:latin typeface="Arial"/>
                <a:ea typeface="Arial"/>
                <a:cs typeface="Arial"/>
                <a:sym typeface="Arial"/>
              </a:defRPr>
            </a:pPr>
            <a:r>
              <a:rPr sz="2400" dirty="0">
                <a:solidFill>
                  <a:schemeClr val="tx1">
                    <a:lumMod val="95000"/>
                    <a:lumOff val="5000"/>
                  </a:schemeClr>
                </a:solidFill>
                <a:latin typeface="+mj-ea"/>
              </a:rPr>
              <a:t>Infects the gut of </a:t>
            </a:r>
            <a:r>
              <a:rPr sz="2400" u="sng" dirty="0">
                <a:solidFill>
                  <a:schemeClr val="tx1">
                    <a:lumMod val="95000"/>
                    <a:lumOff val="5000"/>
                  </a:schemeClr>
                </a:solidFill>
                <a:latin typeface="+mj-ea"/>
              </a:rPr>
              <a:t>caterpillars</a:t>
            </a:r>
          </a:p>
          <a:p>
            <a:pPr marR="57797" indent="57797" defTabSz="1300480">
              <a:defRPr sz="3100" b="1">
                <a:solidFill>
                  <a:srgbClr val="2B6D95"/>
                </a:solidFill>
                <a:uFill>
                  <a:solidFill>
                    <a:srgbClr val="945200"/>
                  </a:solidFill>
                </a:uFill>
                <a:latin typeface="Arial"/>
                <a:ea typeface="Arial"/>
                <a:cs typeface="Arial"/>
                <a:sym typeface="Arial"/>
              </a:defRPr>
            </a:pPr>
            <a:r>
              <a:rPr sz="2400" dirty="0">
                <a:solidFill>
                  <a:schemeClr val="tx1">
                    <a:lumMod val="95000"/>
                    <a:lumOff val="5000"/>
                  </a:schemeClr>
                </a:solidFill>
                <a:latin typeface="+mj-ea"/>
              </a:rPr>
              <a:t>Does not affect humans or beneficial insects.</a:t>
            </a:r>
          </a:p>
        </p:txBody>
      </p:sp>
      <p:sp>
        <p:nvSpPr>
          <p:cNvPr id="614" name="Bt container label…"/>
          <p:cNvSpPr txBox="1"/>
          <p:nvPr/>
        </p:nvSpPr>
        <p:spPr>
          <a:xfrm>
            <a:off x="221672" y="3580807"/>
            <a:ext cx="870065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R="57797" indent="57797" algn="ctr" defTabSz="1300480">
              <a:defRPr sz="2600" u="sng">
                <a:uFill>
                  <a:solidFill>
                    <a:srgbClr val="945200"/>
                  </a:solidFill>
                </a:uFill>
              </a:defRPr>
            </a:pPr>
            <a:r>
              <a:rPr sz="2000" b="1" dirty="0" err="1"/>
              <a:t>Bt</a:t>
            </a:r>
            <a:r>
              <a:rPr sz="2000" b="1" dirty="0"/>
              <a:t> container label</a:t>
            </a:r>
          </a:p>
          <a:p>
            <a:pPr marR="57797" indent="57797" defTabSz="1300480">
              <a:defRPr sz="2600">
                <a:uFill>
                  <a:solidFill>
                    <a:srgbClr val="945200"/>
                  </a:solidFill>
                </a:uFill>
              </a:defRPr>
            </a:pPr>
            <a:r>
              <a:rPr sz="2000" b="1" dirty="0"/>
              <a:t>Controls worms and caterpillars on fruits, vegetables, ornamentals and shade trees. Kills tomato hornworms, tent caterpillars, gypsy moths and others listed.</a:t>
            </a:r>
          </a:p>
        </p:txBody>
      </p:sp>
      <p:sp>
        <p:nvSpPr>
          <p:cNvPr id="615" name="Avoid Pesticides"/>
          <p:cNvSpPr txBox="1"/>
          <p:nvPr/>
        </p:nvSpPr>
        <p:spPr>
          <a:xfrm>
            <a:off x="2031252" y="158001"/>
            <a:ext cx="5404247" cy="10922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6400" u="sng">
                <a:solidFill>
                  <a:srgbClr val="006288"/>
                </a:solidFill>
              </a:defRPr>
            </a:lvl1pPr>
          </a:lstStyle>
          <a:p>
            <a:r>
              <a:t>Avoid Pesticides</a:t>
            </a:r>
          </a:p>
        </p:txBody>
      </p:sp>
      <p:sp>
        <p:nvSpPr>
          <p:cNvPr id="2" name="Slide Number Placeholder 1">
            <a:extLst>
              <a:ext uri="{FF2B5EF4-FFF2-40B4-BE49-F238E27FC236}">
                <a16:creationId xmlns:a16="http://schemas.microsoft.com/office/drawing/2014/main" id="{ACB6DBBA-4816-5848-BBEF-ADEFF6E3BBA1}"/>
              </a:ext>
            </a:extLst>
          </p:cNvPr>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Book Resources"/>
          <p:cNvSpPr txBox="1"/>
          <p:nvPr/>
        </p:nvSpPr>
        <p:spPr>
          <a:xfrm>
            <a:off x="2396841" y="344284"/>
            <a:ext cx="3762599" cy="7874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4400" b="1">
                <a:solidFill>
                  <a:schemeClr val="accent1"/>
                </a:solidFill>
              </a:defRPr>
            </a:lvl1pPr>
          </a:lstStyle>
          <a:p>
            <a:r>
              <a:t>Book Resources</a:t>
            </a:r>
          </a:p>
        </p:txBody>
      </p:sp>
      <p:pic>
        <p:nvPicPr>
          <p:cNvPr id="622" name="page39image1799360.jpg" descr="page39image1799360.jpg"/>
          <p:cNvPicPr>
            <a:picLocks noChangeAspect="1"/>
          </p:cNvPicPr>
          <p:nvPr/>
        </p:nvPicPr>
        <p:blipFill>
          <a:blip r:embed="rId3"/>
          <a:stretch>
            <a:fillRect/>
          </a:stretch>
        </p:blipFill>
        <p:spPr>
          <a:xfrm>
            <a:off x="3433155" y="1502313"/>
            <a:ext cx="1689970" cy="2410772"/>
          </a:xfrm>
          <a:prstGeom prst="rect">
            <a:avLst/>
          </a:prstGeom>
          <a:ln w="12700">
            <a:miter lim="400000"/>
          </a:ln>
        </p:spPr>
      </p:pic>
      <p:pic>
        <p:nvPicPr>
          <p:cNvPr id="623" name="page40image3816992.jpg" descr="page40image3816992.jpg"/>
          <p:cNvPicPr>
            <a:picLocks noChangeAspect="1"/>
          </p:cNvPicPr>
          <p:nvPr/>
        </p:nvPicPr>
        <p:blipFill>
          <a:blip r:embed="rId4"/>
          <a:stretch>
            <a:fillRect/>
          </a:stretch>
        </p:blipFill>
        <p:spPr>
          <a:xfrm>
            <a:off x="6159440" y="4264443"/>
            <a:ext cx="1434242" cy="2151362"/>
          </a:xfrm>
          <a:prstGeom prst="rect">
            <a:avLst/>
          </a:prstGeom>
          <a:ln w="12700">
            <a:miter lim="400000"/>
          </a:ln>
        </p:spPr>
      </p:pic>
      <p:pic>
        <p:nvPicPr>
          <p:cNvPr id="624" name="51F7M52QD4L._SX364_BO1,204,203,200_.jpg" descr="51F7M52QD4L._SX364_BO1,204,203,200_.jpg"/>
          <p:cNvPicPr>
            <a:picLocks noChangeAspect="1"/>
          </p:cNvPicPr>
          <p:nvPr/>
        </p:nvPicPr>
        <p:blipFill>
          <a:blip r:embed="rId5"/>
          <a:stretch>
            <a:fillRect/>
          </a:stretch>
        </p:blipFill>
        <p:spPr>
          <a:xfrm>
            <a:off x="5988048" y="1453595"/>
            <a:ext cx="1777025" cy="2422774"/>
          </a:xfrm>
          <a:prstGeom prst="rect">
            <a:avLst/>
          </a:prstGeom>
          <a:ln w="12700">
            <a:miter lim="400000"/>
          </a:ln>
        </p:spPr>
      </p:pic>
      <p:pic>
        <p:nvPicPr>
          <p:cNvPr id="625" name="61Eaf+xoljL-1._SX411_BO1,204,203,200_.jpg" descr="61Eaf+xoljL-1._SX411_BO1,204,203,200_.jpg"/>
          <p:cNvPicPr>
            <a:picLocks noChangeAspect="1"/>
          </p:cNvPicPr>
          <p:nvPr/>
        </p:nvPicPr>
        <p:blipFill>
          <a:blip r:embed="rId6"/>
          <a:stretch>
            <a:fillRect/>
          </a:stretch>
        </p:blipFill>
        <p:spPr>
          <a:xfrm>
            <a:off x="3389627" y="4291602"/>
            <a:ext cx="1777025" cy="2151362"/>
          </a:xfrm>
          <a:prstGeom prst="rect">
            <a:avLst/>
          </a:prstGeom>
          <a:ln w="12700">
            <a:miter lim="400000"/>
          </a:ln>
        </p:spPr>
      </p:pic>
      <p:pic>
        <p:nvPicPr>
          <p:cNvPr id="626" name="Screen Shot 2018-05-13 at 5.43.45 PM.png" descr="Screen Shot 2018-05-13 at 5.43.45 PM.png"/>
          <p:cNvPicPr>
            <a:picLocks noChangeAspect="1"/>
          </p:cNvPicPr>
          <p:nvPr/>
        </p:nvPicPr>
        <p:blipFill>
          <a:blip r:embed="rId7"/>
          <a:stretch>
            <a:fillRect/>
          </a:stretch>
        </p:blipFill>
        <p:spPr>
          <a:xfrm>
            <a:off x="868430" y="4259710"/>
            <a:ext cx="1689971" cy="2144582"/>
          </a:xfrm>
          <a:prstGeom prst="rect">
            <a:avLst/>
          </a:prstGeom>
          <a:ln w="12700">
            <a:miter lim="400000"/>
          </a:ln>
        </p:spPr>
      </p:pic>
      <p:pic>
        <p:nvPicPr>
          <p:cNvPr id="9" name="Screen Shot 2018-05-14 at 5.12.01 PM.png" descr="Screen Shot 2018-05-14 at 5.12.01 PM.png">
            <a:extLst>
              <a:ext uri="{FF2B5EF4-FFF2-40B4-BE49-F238E27FC236}">
                <a16:creationId xmlns:a16="http://schemas.microsoft.com/office/drawing/2014/main" id="{47362AF1-BB12-7546-B042-945BFD0332B9}"/>
              </a:ext>
            </a:extLst>
          </p:cNvPr>
          <p:cNvPicPr>
            <a:picLocks noChangeAspect="1"/>
          </p:cNvPicPr>
          <p:nvPr/>
        </p:nvPicPr>
        <p:blipFill>
          <a:blip r:embed="rId8"/>
          <a:stretch>
            <a:fillRect/>
          </a:stretch>
        </p:blipFill>
        <p:spPr>
          <a:xfrm>
            <a:off x="895080" y="1502313"/>
            <a:ext cx="1636672" cy="2410772"/>
          </a:xfrm>
          <a:prstGeom prst="rect">
            <a:avLst/>
          </a:prstGeom>
          <a:ln w="12700">
            <a:miter lim="400000"/>
          </a:ln>
        </p:spPr>
      </p:pic>
      <p:sp>
        <p:nvSpPr>
          <p:cNvPr id="2" name="Slide Number Placeholder 1">
            <a:extLst>
              <a:ext uri="{FF2B5EF4-FFF2-40B4-BE49-F238E27FC236}">
                <a16:creationId xmlns:a16="http://schemas.microsoft.com/office/drawing/2014/main" id="{E4056815-AAB5-5B46-8F35-ECFB8E5AEACF}"/>
              </a:ext>
            </a:extLst>
          </p:cNvPr>
          <p:cNvSpPr>
            <a:spLocks noGrp="1"/>
          </p:cNvSpPr>
          <p:nvPr>
            <p:ph type="sldNum" sz="quarter" idx="2"/>
          </p:nvPr>
        </p:nvSpPr>
        <p:spPr/>
        <p:txBody>
          <a:bodyPr/>
          <a:lstStyle/>
          <a:p>
            <a:fld id="{86CB4B4D-7CA3-9044-876B-883B54F8677D}" type="slidenum">
              <a:rPr lang="en-US" smtClean="0"/>
              <a:t>38</a:t>
            </a:fld>
            <a:endParaRPr 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Benefits of…"/>
          <p:cNvSpPr txBox="1"/>
          <p:nvPr/>
        </p:nvSpPr>
        <p:spPr>
          <a:xfrm>
            <a:off x="1350466" y="298040"/>
            <a:ext cx="6443068" cy="16002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defRPr sz="4800" b="1">
                <a:solidFill>
                  <a:schemeClr val="accent1"/>
                </a:solidFill>
              </a:defRPr>
            </a:pPr>
            <a:r>
              <a:t>Benefits of </a:t>
            </a:r>
          </a:p>
          <a:p>
            <a:pPr algn="ctr">
              <a:defRPr sz="4800" b="1">
                <a:solidFill>
                  <a:schemeClr val="accent1"/>
                </a:solidFill>
              </a:defRPr>
            </a:pPr>
            <a:r>
              <a:t>Gardening for Pollinators</a:t>
            </a:r>
          </a:p>
        </p:txBody>
      </p:sp>
      <p:pic>
        <p:nvPicPr>
          <p:cNvPr id="633" name="image31.jpeg" descr="image31.jpeg"/>
          <p:cNvPicPr>
            <a:picLocks noChangeAspect="1"/>
          </p:cNvPicPr>
          <p:nvPr/>
        </p:nvPicPr>
        <p:blipFill>
          <a:blip r:embed="rId2"/>
          <a:stretch>
            <a:fillRect/>
          </a:stretch>
        </p:blipFill>
        <p:spPr>
          <a:xfrm>
            <a:off x="4907160" y="4124700"/>
            <a:ext cx="3435605" cy="2290406"/>
          </a:xfrm>
          <a:prstGeom prst="rect">
            <a:avLst/>
          </a:prstGeom>
          <a:ln w="12700">
            <a:miter lim="400000"/>
          </a:ln>
        </p:spPr>
      </p:pic>
      <p:sp>
        <p:nvSpPr>
          <p:cNvPr id="634" name="Beautiful &amp; interesting to watch…"/>
          <p:cNvSpPr txBox="1"/>
          <p:nvPr/>
        </p:nvSpPr>
        <p:spPr>
          <a:xfrm>
            <a:off x="1084733" y="2116120"/>
            <a:ext cx="5831162"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38607" defTabSz="868680">
              <a:spcBef>
                <a:spcPts val="1100"/>
              </a:spcBef>
              <a:buClr>
                <a:srgbClr val="396A01"/>
              </a:buClr>
              <a:buFont typeface="Arial"/>
              <a:defRPr sz="3000" b="1">
                <a:solidFill>
                  <a:srgbClr val="0365C0"/>
                </a:solidFill>
                <a:uFill>
                  <a:solidFill>
                    <a:srgbClr val="945200"/>
                  </a:solidFill>
                </a:uFill>
              </a:defRPr>
            </a:pPr>
            <a:r>
              <a:t>Beautiful &amp; interesting to watch</a:t>
            </a:r>
          </a:p>
          <a:p>
            <a:pPr marR="38607" defTabSz="868680">
              <a:spcBef>
                <a:spcPts val="1100"/>
              </a:spcBef>
              <a:buClr>
                <a:srgbClr val="396A01"/>
              </a:buClr>
              <a:buFont typeface="Arial"/>
              <a:defRPr sz="3000" b="1">
                <a:solidFill>
                  <a:srgbClr val="0365C0"/>
                </a:solidFill>
                <a:uFill>
                  <a:solidFill>
                    <a:srgbClr val="945200"/>
                  </a:solidFill>
                </a:uFill>
              </a:defRPr>
            </a:pPr>
            <a:r>
              <a:t>May help to preserve a species</a:t>
            </a:r>
          </a:p>
          <a:p>
            <a:pPr marR="38607" defTabSz="868680">
              <a:spcBef>
                <a:spcPts val="1100"/>
              </a:spcBef>
              <a:buClr>
                <a:srgbClr val="396A01"/>
              </a:buClr>
              <a:buFont typeface="Arial"/>
              <a:defRPr sz="3000" b="1">
                <a:solidFill>
                  <a:srgbClr val="0365C0"/>
                </a:solidFill>
                <a:uFill>
                  <a:solidFill>
                    <a:srgbClr val="945200"/>
                  </a:solidFill>
                </a:uFill>
              </a:defRPr>
            </a:pPr>
            <a:r>
              <a:t>Motion adds interest to your garden</a:t>
            </a:r>
          </a:p>
        </p:txBody>
      </p:sp>
      <p:sp>
        <p:nvSpPr>
          <p:cNvPr id="635" name="Plants also attract…"/>
          <p:cNvSpPr txBox="1"/>
          <p:nvPr/>
        </p:nvSpPr>
        <p:spPr>
          <a:xfrm>
            <a:off x="510340" y="4335606"/>
            <a:ext cx="4138668" cy="186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lvl="1" indent="325120" defTabSz="1300480">
              <a:spcBef>
                <a:spcPts val="1700"/>
              </a:spcBef>
              <a:defRPr sz="2800" b="1">
                <a:uFill>
                  <a:solidFill>
                    <a:srgbClr val="945200"/>
                  </a:solidFill>
                </a:uFill>
              </a:defRPr>
            </a:pPr>
            <a:r>
              <a:t>Plants also attract</a:t>
            </a:r>
          </a:p>
          <a:p>
            <a:pPr marR="57797" lvl="1" indent="325120" defTabSz="1300480">
              <a:spcBef>
                <a:spcPts val="1700"/>
              </a:spcBef>
              <a:defRPr sz="2800" b="1">
                <a:uFill>
                  <a:solidFill>
                    <a:srgbClr val="945200"/>
                  </a:solidFill>
                </a:uFill>
              </a:defRPr>
            </a:pPr>
            <a:r>
              <a:t>beneficial insects</a:t>
            </a:r>
          </a:p>
          <a:p>
            <a:pPr marR="57797" lvl="1" indent="325120" defTabSz="1300480">
              <a:spcBef>
                <a:spcPts val="1700"/>
              </a:spcBef>
              <a:defRPr sz="2800" b="1">
                <a:uFill>
                  <a:solidFill>
                    <a:srgbClr val="945200"/>
                  </a:solidFill>
                </a:uFill>
              </a:defRPr>
            </a:pPr>
            <a:r>
              <a:t>(predators and parasites)</a:t>
            </a:r>
          </a:p>
        </p:txBody>
      </p:sp>
      <p:sp>
        <p:nvSpPr>
          <p:cNvPr id="2" name="Slide Number Placeholder 1">
            <a:extLst>
              <a:ext uri="{FF2B5EF4-FFF2-40B4-BE49-F238E27FC236}">
                <a16:creationId xmlns:a16="http://schemas.microsoft.com/office/drawing/2014/main" id="{ED4E99EF-7F13-6A4A-900F-74495D11D7B0}"/>
              </a:ext>
            </a:extLst>
          </p:cNvPr>
          <p:cNvSpPr>
            <a:spLocks noGrp="1"/>
          </p:cNvSpPr>
          <p:nvPr>
            <p:ph type="sldNum" sz="quarter" idx="2"/>
          </p:nvPr>
        </p:nvSpPr>
        <p:spPr/>
        <p:txBody>
          <a:bodyPr/>
          <a:lstStyle/>
          <a:p>
            <a:fld id="{86CB4B4D-7CA3-9044-876B-883B54F8677D}" type="slidenum">
              <a:rPr lang="en-US" smtClean="0"/>
              <a:t>39</a:t>
            </a:fld>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4"/>
          <p:cNvSpPr txBox="1">
            <a:spLocks noGrp="1"/>
          </p:cNvSpPr>
          <p:nvPr>
            <p:ph type="title"/>
          </p:nvPr>
        </p:nvSpPr>
        <p:spPr>
          <a:prstGeom prst="rect">
            <a:avLst/>
          </a:prstGeom>
        </p:spPr>
        <p:txBody>
          <a:bodyPr/>
          <a:lstStyle/>
          <a:p>
            <a:r>
              <a:t>Who Are Master Gardeners?</a:t>
            </a:r>
          </a:p>
        </p:txBody>
      </p:sp>
      <p:sp>
        <p:nvSpPr>
          <p:cNvPr id="250" name="Content Placeholder 5"/>
          <p:cNvSpPr txBox="1">
            <a:spLocks noGrp="1"/>
          </p:cNvSpPr>
          <p:nvPr>
            <p:ph type="body" idx="1"/>
          </p:nvPr>
        </p:nvSpPr>
        <p:spPr>
          <a:prstGeom prst="rect">
            <a:avLst/>
          </a:prstGeom>
        </p:spPr>
        <p:txBody>
          <a:bodyPr/>
          <a:lstStyle/>
          <a:p>
            <a:pPr>
              <a:defRPr>
                <a:solidFill>
                  <a:schemeClr val="accent2"/>
                </a:solidFill>
              </a:defRPr>
            </a:pPr>
            <a:r>
              <a:t>Where to find us…</a:t>
            </a:r>
          </a:p>
          <a:p>
            <a:pPr>
              <a:defRPr sz="3000"/>
            </a:pPr>
            <a:r>
              <a:t>Workshops, Fairs and Festivals and Special Events</a:t>
            </a:r>
          </a:p>
          <a:p>
            <a:pPr marL="742950" lvl="1" indent="-285750">
              <a:spcBef>
                <a:spcPts val="500"/>
              </a:spcBef>
              <a:defRPr sz="2400"/>
            </a:pPr>
            <a:r>
              <a:t>Speakers by Request </a:t>
            </a:r>
          </a:p>
          <a:p>
            <a:pPr marL="742950" lvl="1" indent="-285750">
              <a:spcBef>
                <a:spcPts val="500"/>
              </a:spcBef>
              <a:defRPr sz="2400"/>
            </a:pPr>
            <a:r>
              <a:t>Workshops (various venues, check website)</a:t>
            </a:r>
          </a:p>
          <a:p>
            <a:pPr marL="742950" lvl="1" indent="-285750">
              <a:spcBef>
                <a:spcPts val="500"/>
              </a:spcBef>
              <a:defRPr sz="2400"/>
            </a:pPr>
            <a:r>
              <a:t>Farmers’ Markets (seasonal: Auburn, Roseville)</a:t>
            </a:r>
          </a:p>
          <a:p>
            <a:pPr marL="742950" lvl="1" indent="-285750">
              <a:spcBef>
                <a:spcPts val="500"/>
              </a:spcBef>
              <a:defRPr sz="2400"/>
            </a:pPr>
            <a:r>
              <a:t>Fairs and Festivals Booths (varies)</a:t>
            </a:r>
          </a:p>
          <a:p>
            <a:pPr marL="742950" lvl="1" indent="-285750">
              <a:spcBef>
                <a:spcPts val="500"/>
              </a:spcBef>
              <a:defRPr sz="2400"/>
            </a:pPr>
            <a:r>
              <a:t>Garden Faire (April)</a:t>
            </a:r>
          </a:p>
          <a:p>
            <a:pPr marL="742950" lvl="1" indent="-285750">
              <a:spcBef>
                <a:spcPts val="500"/>
              </a:spcBef>
              <a:defRPr sz="2400"/>
            </a:pPr>
            <a:r>
              <a:t>Mother’s Day Garden Tour (May)</a:t>
            </a:r>
          </a:p>
        </p:txBody>
      </p:sp>
      <p:sp>
        <p:nvSpPr>
          <p:cNvPr id="2" name="Slide Number Placeholder 1">
            <a:extLst>
              <a:ext uri="{FF2B5EF4-FFF2-40B4-BE49-F238E27FC236}">
                <a16:creationId xmlns:a16="http://schemas.microsoft.com/office/drawing/2014/main" id="{A3BBADB3-83A2-2846-BEDC-47C41E70395B}"/>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Benefits of…"/>
          <p:cNvSpPr txBox="1"/>
          <p:nvPr/>
        </p:nvSpPr>
        <p:spPr>
          <a:xfrm>
            <a:off x="1350466" y="298040"/>
            <a:ext cx="6443068" cy="16002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defRPr sz="4800" b="1">
                <a:solidFill>
                  <a:schemeClr val="accent1"/>
                </a:solidFill>
              </a:defRPr>
            </a:pPr>
            <a:r>
              <a:t>Benefits of </a:t>
            </a:r>
          </a:p>
          <a:p>
            <a:pPr algn="ctr">
              <a:defRPr sz="4800" b="1">
                <a:solidFill>
                  <a:schemeClr val="accent1"/>
                </a:solidFill>
              </a:defRPr>
            </a:pPr>
            <a:r>
              <a:t>Gardening for Pollinators</a:t>
            </a:r>
          </a:p>
        </p:txBody>
      </p:sp>
      <p:pic>
        <p:nvPicPr>
          <p:cNvPr id="640" name="image31.jpeg" descr="image31.jpeg"/>
          <p:cNvPicPr>
            <a:picLocks noChangeAspect="1"/>
          </p:cNvPicPr>
          <p:nvPr/>
        </p:nvPicPr>
        <p:blipFill>
          <a:blip r:embed="rId2"/>
          <a:stretch>
            <a:fillRect/>
          </a:stretch>
        </p:blipFill>
        <p:spPr>
          <a:xfrm>
            <a:off x="4907160" y="4124700"/>
            <a:ext cx="3435605" cy="2290406"/>
          </a:xfrm>
          <a:prstGeom prst="rect">
            <a:avLst/>
          </a:prstGeom>
          <a:ln w="12700">
            <a:miter lim="400000"/>
          </a:ln>
        </p:spPr>
      </p:pic>
      <p:sp>
        <p:nvSpPr>
          <p:cNvPr id="641" name="Beautiful &amp; interesting to watch…"/>
          <p:cNvSpPr txBox="1"/>
          <p:nvPr/>
        </p:nvSpPr>
        <p:spPr>
          <a:xfrm>
            <a:off x="1084733" y="2116120"/>
            <a:ext cx="5831162"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38607" defTabSz="868680">
              <a:spcBef>
                <a:spcPts val="1100"/>
              </a:spcBef>
              <a:buClr>
                <a:srgbClr val="396A01"/>
              </a:buClr>
              <a:buFont typeface="Arial"/>
              <a:defRPr sz="3000" b="1">
                <a:solidFill>
                  <a:srgbClr val="0365C0"/>
                </a:solidFill>
                <a:uFill>
                  <a:solidFill>
                    <a:srgbClr val="945200"/>
                  </a:solidFill>
                </a:uFill>
              </a:defRPr>
            </a:pPr>
            <a:r>
              <a:t>Beautiful &amp; interesting to watch</a:t>
            </a:r>
          </a:p>
          <a:p>
            <a:pPr marR="38607" defTabSz="868680">
              <a:spcBef>
                <a:spcPts val="1100"/>
              </a:spcBef>
              <a:buClr>
                <a:srgbClr val="396A01"/>
              </a:buClr>
              <a:buFont typeface="Arial"/>
              <a:defRPr sz="3000" b="1">
                <a:solidFill>
                  <a:srgbClr val="0365C0"/>
                </a:solidFill>
                <a:uFill>
                  <a:solidFill>
                    <a:srgbClr val="945200"/>
                  </a:solidFill>
                </a:uFill>
              </a:defRPr>
            </a:pPr>
            <a:r>
              <a:t>May help to preserve a species</a:t>
            </a:r>
          </a:p>
          <a:p>
            <a:pPr marR="38607" defTabSz="868680">
              <a:spcBef>
                <a:spcPts val="1100"/>
              </a:spcBef>
              <a:buClr>
                <a:srgbClr val="396A01"/>
              </a:buClr>
              <a:buFont typeface="Arial"/>
              <a:defRPr sz="3000" b="1">
                <a:solidFill>
                  <a:srgbClr val="0365C0"/>
                </a:solidFill>
                <a:uFill>
                  <a:solidFill>
                    <a:srgbClr val="945200"/>
                  </a:solidFill>
                </a:uFill>
              </a:defRPr>
            </a:pPr>
            <a:r>
              <a:t>Motion adds interest to your garden</a:t>
            </a:r>
          </a:p>
        </p:txBody>
      </p:sp>
      <p:sp>
        <p:nvSpPr>
          <p:cNvPr id="642" name="Plants also attract…"/>
          <p:cNvSpPr txBox="1"/>
          <p:nvPr/>
        </p:nvSpPr>
        <p:spPr>
          <a:xfrm>
            <a:off x="510340" y="4335606"/>
            <a:ext cx="4138668" cy="186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lvl="1" indent="325120" defTabSz="1300480">
              <a:spcBef>
                <a:spcPts val="1700"/>
              </a:spcBef>
              <a:defRPr sz="2800" b="1">
                <a:uFill>
                  <a:solidFill>
                    <a:srgbClr val="945200"/>
                  </a:solidFill>
                </a:uFill>
              </a:defRPr>
            </a:pPr>
            <a:r>
              <a:t>Plants also attract</a:t>
            </a:r>
          </a:p>
          <a:p>
            <a:pPr marR="57797" lvl="1" indent="325120" defTabSz="1300480">
              <a:spcBef>
                <a:spcPts val="1700"/>
              </a:spcBef>
              <a:defRPr sz="2800" b="1">
                <a:uFill>
                  <a:solidFill>
                    <a:srgbClr val="945200"/>
                  </a:solidFill>
                </a:uFill>
              </a:defRPr>
            </a:pPr>
            <a:r>
              <a:t>beneficial insects</a:t>
            </a:r>
          </a:p>
          <a:p>
            <a:pPr marR="57797" lvl="1" indent="325120" defTabSz="1300480">
              <a:spcBef>
                <a:spcPts val="1700"/>
              </a:spcBef>
              <a:defRPr sz="2800" b="1">
                <a:uFill>
                  <a:solidFill>
                    <a:srgbClr val="945200"/>
                  </a:solidFill>
                </a:uFill>
              </a:defRPr>
            </a:pPr>
            <a:r>
              <a:t>(predators and parasites)</a:t>
            </a:r>
          </a:p>
        </p:txBody>
      </p:sp>
      <p:sp>
        <p:nvSpPr>
          <p:cNvPr id="643" name="Arrow"/>
          <p:cNvSpPr/>
          <p:nvPr/>
        </p:nvSpPr>
        <p:spPr>
          <a:xfrm>
            <a:off x="1229852" y="4634902"/>
            <a:ext cx="4978405" cy="1270003"/>
          </a:xfrm>
          <a:prstGeom prst="rightArrow">
            <a:avLst>
              <a:gd name="adj1" fmla="val 32000"/>
              <a:gd name="adj2" fmla="val 44000"/>
            </a:avLst>
          </a:prstGeom>
          <a:solidFill>
            <a:srgbClr val="EAD37B"/>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44" name="Look!   It’s a Beetle!"/>
          <p:cNvSpPr txBox="1"/>
          <p:nvPr/>
        </p:nvSpPr>
        <p:spPr>
          <a:xfrm>
            <a:off x="1454221" y="5009553"/>
            <a:ext cx="36449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0639" indent="40639" algn="ctr">
              <a:defRPr sz="2700" b="1">
                <a:solidFill>
                  <a:srgbClr val="0433FF"/>
                </a:solidFill>
                <a:uFill>
                  <a:solidFill>
                    <a:srgbClr val="945200"/>
                  </a:solidFill>
                </a:uFill>
              </a:defRPr>
            </a:lvl1pPr>
          </a:lstStyle>
          <a:p>
            <a:r>
              <a:t>Look!   It’s a Beetle!</a:t>
            </a:r>
          </a:p>
        </p:txBody>
      </p:sp>
      <p:sp>
        <p:nvSpPr>
          <p:cNvPr id="2" name="Slide Number Placeholder 1">
            <a:extLst>
              <a:ext uri="{FF2B5EF4-FFF2-40B4-BE49-F238E27FC236}">
                <a16:creationId xmlns:a16="http://schemas.microsoft.com/office/drawing/2014/main" id="{9CDD2A22-94A9-F540-878C-E51D2B26D4A0}"/>
              </a:ext>
            </a:extLst>
          </p:cNvPr>
          <p:cNvSpPr>
            <a:spLocks noGrp="1"/>
          </p:cNvSpPr>
          <p:nvPr>
            <p:ph type="sldNum" sz="quarter" idx="2"/>
          </p:nvPr>
        </p:nvSpPr>
        <p:spPr/>
        <p:txBody>
          <a:bodyPr/>
          <a:lstStyle/>
          <a:p>
            <a:fld id="{86CB4B4D-7CA3-9044-876B-883B54F8677D}" type="slidenum">
              <a:rPr lang="en-US" smtClean="0"/>
              <a:t>40</a:t>
            </a:fld>
            <a:endParaRPr lang="en-US"/>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69C28E-FC5F-454F-ADEE-C9454EB99FE8}"/>
              </a:ext>
            </a:extLst>
          </p:cNvPr>
          <p:cNvSpPr>
            <a:spLocks noGrp="1"/>
          </p:cNvSpPr>
          <p:nvPr>
            <p:ph type="title"/>
          </p:nvPr>
        </p:nvSpPr>
        <p:spPr/>
        <p:txBody>
          <a:bodyPr/>
          <a:lstStyle/>
          <a:p>
            <a:r>
              <a:rPr lang="en-US" dirty="0"/>
              <a:t>To Recap</a:t>
            </a:r>
          </a:p>
        </p:txBody>
      </p:sp>
      <p:sp>
        <p:nvSpPr>
          <p:cNvPr id="6" name="Text Placeholder 5">
            <a:extLst>
              <a:ext uri="{FF2B5EF4-FFF2-40B4-BE49-F238E27FC236}">
                <a16:creationId xmlns:a16="http://schemas.microsoft.com/office/drawing/2014/main" id="{EDC78CD6-5ECB-E542-B18B-427C6645E40A}"/>
              </a:ext>
            </a:extLst>
          </p:cNvPr>
          <p:cNvSpPr>
            <a:spLocks noGrp="1"/>
          </p:cNvSpPr>
          <p:nvPr>
            <p:ph type="body" idx="1"/>
          </p:nvPr>
        </p:nvSpPr>
        <p:spPr/>
        <p:txBody>
          <a:bodyPr/>
          <a:lstStyle/>
          <a:p>
            <a:r>
              <a:rPr lang="en-US" b="1" dirty="0"/>
              <a:t>Pollinators are necessary for our own survival…</a:t>
            </a:r>
          </a:p>
          <a:p>
            <a:pPr marL="457200" indent="-457200">
              <a:buFont typeface="Wingdings" pitchFamily="2" charset="2"/>
              <a:buChar char="v"/>
            </a:pPr>
            <a:r>
              <a:rPr lang="en-US" b="1" dirty="0"/>
              <a:t>They pollinate crops for our food</a:t>
            </a:r>
          </a:p>
          <a:p>
            <a:pPr marL="457200" indent="-457200">
              <a:buFont typeface="Wingdings" pitchFamily="2" charset="2"/>
              <a:buChar char="v"/>
            </a:pPr>
            <a:r>
              <a:rPr lang="en-US" b="1" dirty="0"/>
              <a:t>Ensure survival of all plants</a:t>
            </a:r>
          </a:p>
          <a:p>
            <a:pPr marL="457200" indent="-457200">
              <a:buFont typeface="Wingdings" pitchFamily="2" charset="2"/>
              <a:buChar char="v"/>
            </a:pPr>
            <a:r>
              <a:rPr lang="en-US" b="1" dirty="0"/>
              <a:t>Are part of the food web, sustaining all life</a:t>
            </a:r>
          </a:p>
          <a:p>
            <a:pPr marL="457200" indent="-457200">
              <a:buFont typeface="Wingdings" pitchFamily="2" charset="2"/>
              <a:buChar char="v"/>
            </a:pPr>
            <a:endParaRPr lang="en-US" b="1" dirty="0"/>
          </a:p>
          <a:p>
            <a:pPr marL="0" indent="0"/>
            <a:r>
              <a:rPr lang="en-US" b="1" dirty="0"/>
              <a:t>They add interest and motion to our gardens!</a:t>
            </a:r>
          </a:p>
          <a:p>
            <a:pPr marL="457200" indent="-457200">
              <a:buFont typeface="Wingdings" pitchFamily="2" charset="2"/>
              <a:buChar char="v"/>
            </a:pPr>
            <a:endParaRPr lang="en-US" dirty="0"/>
          </a:p>
        </p:txBody>
      </p:sp>
      <p:sp>
        <p:nvSpPr>
          <p:cNvPr id="3" name="Slide Number Placeholder 2">
            <a:extLst>
              <a:ext uri="{FF2B5EF4-FFF2-40B4-BE49-F238E27FC236}">
                <a16:creationId xmlns:a16="http://schemas.microsoft.com/office/drawing/2014/main" id="{4801E6FC-30A4-DB45-8735-E2FECD5D97FA}"/>
              </a:ext>
            </a:extLst>
          </p:cNvPr>
          <p:cNvSpPr>
            <a:spLocks noGrp="1"/>
          </p:cNvSpPr>
          <p:nvPr>
            <p:ph type="sldNum" sz="quarter" idx="2"/>
          </p:nvPr>
        </p:nvSpPr>
        <p:spPr/>
        <p:txBody>
          <a:bodyPr/>
          <a:lstStyle/>
          <a:p>
            <a:fld id="{86CB4B4D-7CA3-9044-876B-883B54F8677D}" type="slidenum">
              <a:rPr lang="en-US" smtClean="0"/>
              <a:t>41</a:t>
            </a:fld>
            <a:endParaRPr lang="en-US"/>
          </a:p>
        </p:txBody>
      </p:sp>
    </p:spTree>
    <p:extLst>
      <p:ext uri="{BB962C8B-B14F-4D97-AF65-F5344CB8AC3E}">
        <p14:creationId xmlns:p14="http://schemas.microsoft.com/office/powerpoint/2010/main" val="217175377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ow and Tell"/>
          <p:cNvSpPr txBox="1"/>
          <p:nvPr/>
        </p:nvSpPr>
        <p:spPr>
          <a:xfrm>
            <a:off x="2982565" y="4977161"/>
            <a:ext cx="3473550" cy="82073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4800" u="sng">
                <a:solidFill>
                  <a:srgbClr val="006288"/>
                </a:solidFill>
              </a:defRPr>
            </a:lvl1pPr>
          </a:lstStyle>
          <a:p>
            <a:r>
              <a:t>Show and Tell</a:t>
            </a:r>
          </a:p>
        </p:txBody>
      </p:sp>
      <p:pic>
        <p:nvPicPr>
          <p:cNvPr id="674" name="bumblebee-garden-Laura-Tangley-NWF-570x375-1.jpg" descr="bumblebee-garden-Laura-Tangley-NWF-570x375-1.jpg"/>
          <p:cNvPicPr>
            <a:picLocks noChangeAspect="1"/>
          </p:cNvPicPr>
          <p:nvPr/>
        </p:nvPicPr>
        <p:blipFill>
          <a:blip r:embed="rId3"/>
          <a:stretch>
            <a:fillRect/>
          </a:stretch>
        </p:blipFill>
        <p:spPr>
          <a:xfrm>
            <a:off x="2513104" y="1620342"/>
            <a:ext cx="4412471" cy="2902941"/>
          </a:xfrm>
          <a:prstGeom prst="rect">
            <a:avLst/>
          </a:prstGeom>
          <a:ln w="12700">
            <a:miter lim="400000"/>
          </a:ln>
        </p:spPr>
      </p:pic>
      <p:sp>
        <p:nvSpPr>
          <p:cNvPr id="675" name="Plants! Plants! Plants!"/>
          <p:cNvSpPr txBox="1"/>
          <p:nvPr/>
        </p:nvSpPr>
        <p:spPr>
          <a:xfrm>
            <a:off x="1838225" y="345725"/>
            <a:ext cx="5467550" cy="82073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4800" u="sng">
                <a:solidFill>
                  <a:srgbClr val="006288"/>
                </a:solidFill>
              </a:defRPr>
            </a:lvl1pPr>
          </a:lstStyle>
          <a:p>
            <a:r>
              <a:t>Plants! Plants! Plants!</a:t>
            </a:r>
          </a:p>
        </p:txBody>
      </p:sp>
      <p:sp>
        <p:nvSpPr>
          <p:cNvPr id="2" name="Slide Number Placeholder 1">
            <a:extLst>
              <a:ext uri="{FF2B5EF4-FFF2-40B4-BE49-F238E27FC236}">
                <a16:creationId xmlns:a16="http://schemas.microsoft.com/office/drawing/2014/main" id="{9B194C5A-E162-E447-BAD5-6E1CD0A2CAF8}"/>
              </a:ext>
            </a:extLst>
          </p:cNvPr>
          <p:cNvSpPr>
            <a:spLocks noGrp="1"/>
          </p:cNvSpPr>
          <p:nvPr>
            <p:ph type="sldNum" sz="quarter" idx="2"/>
          </p:nvPr>
        </p:nvSpPr>
        <p:spPr/>
        <p:txBody>
          <a:bodyPr/>
          <a:lstStyle/>
          <a:p>
            <a:fld id="{86CB4B4D-7CA3-9044-876B-883B54F8677D}" type="slidenum">
              <a:rPr lang="en-US" smtClean="0"/>
              <a:t>42</a:t>
            </a:fld>
            <a:endParaRPr lang="en-US"/>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Title"/>
          <p:cNvSpPr txBox="1">
            <a:spLocks noGrp="1"/>
          </p:cNvSpPr>
          <p:nvPr>
            <p:ph type="title"/>
          </p:nvPr>
        </p:nvSpPr>
        <p:spPr>
          <a:prstGeom prst="rect">
            <a:avLst/>
          </a:prstGeom>
        </p:spPr>
        <p:txBody>
          <a:bodyPr/>
          <a:lstStyle/>
          <a:p>
            <a:endParaRPr/>
          </a:p>
        </p:txBody>
      </p:sp>
      <p:pic>
        <p:nvPicPr>
          <p:cNvPr id="666" name="Image" descr="Image"/>
          <p:cNvPicPr>
            <a:picLocks noChangeAspect="1"/>
          </p:cNvPicPr>
          <p:nvPr/>
        </p:nvPicPr>
        <p:blipFill>
          <a:blip r:embed="rId3"/>
          <a:stretch>
            <a:fillRect/>
          </a:stretch>
        </p:blipFill>
        <p:spPr>
          <a:xfrm>
            <a:off x="232171" y="178593"/>
            <a:ext cx="8679658" cy="6500814"/>
          </a:xfrm>
          <a:prstGeom prst="rect">
            <a:avLst/>
          </a:prstGeom>
          <a:ln w="12700">
            <a:miter lim="400000"/>
          </a:ln>
          <a:effectLst>
            <a:reflection stA="50000" endPos="40000" dir="5400000" sy="-100000" algn="bl" rotWithShape="0"/>
          </a:effectLst>
        </p:spPr>
      </p:pic>
      <p:sp>
        <p:nvSpPr>
          <p:cNvPr id="667" name="Arrow"/>
          <p:cNvSpPr/>
          <p:nvPr/>
        </p:nvSpPr>
        <p:spPr>
          <a:xfrm rot="9015758">
            <a:off x="963910" y="1137426"/>
            <a:ext cx="1923105" cy="716968"/>
          </a:xfrm>
          <a:prstGeom prst="rightArrow">
            <a:avLst>
              <a:gd name="adj1" fmla="val 32000"/>
              <a:gd name="adj2" fmla="val 79711"/>
            </a:avLst>
          </a:prstGeom>
          <a:solidFill>
            <a:srgbClr val="7FCEFF"/>
          </a:solid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668" name="Arrow"/>
          <p:cNvSpPr/>
          <p:nvPr/>
        </p:nvSpPr>
        <p:spPr>
          <a:xfrm rot="2839438">
            <a:off x="6319616" y="1233897"/>
            <a:ext cx="1257446" cy="507225"/>
          </a:xfrm>
          <a:prstGeom prst="rightArrow">
            <a:avLst>
              <a:gd name="adj1" fmla="val 32000"/>
              <a:gd name="adj2" fmla="val 112672"/>
            </a:avLst>
          </a:prstGeom>
          <a:solidFill>
            <a:srgbClr val="F6B275"/>
          </a:solid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 name="Slide Number Placeholder 1">
            <a:extLst>
              <a:ext uri="{FF2B5EF4-FFF2-40B4-BE49-F238E27FC236}">
                <a16:creationId xmlns:a16="http://schemas.microsoft.com/office/drawing/2014/main" id="{E7A7C27E-49B5-3E42-A645-78AC64D59D72}"/>
              </a:ext>
            </a:extLst>
          </p:cNvPr>
          <p:cNvSpPr>
            <a:spLocks noGrp="1"/>
          </p:cNvSpPr>
          <p:nvPr>
            <p:ph type="sldNum" sz="quarter" idx="2"/>
          </p:nvPr>
        </p:nvSpPr>
        <p:spPr/>
        <p:txBody>
          <a:bodyPr/>
          <a:lstStyle/>
          <a:p>
            <a:fld id="{86CB4B4D-7CA3-9044-876B-883B54F8677D}" type="slidenum">
              <a:rPr lang="en-US" smtClean="0"/>
              <a:t>43</a:t>
            </a:fld>
            <a:endParaRPr lang="en-US"/>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That’s All Folks!"/>
          <p:cNvSpPr txBox="1"/>
          <p:nvPr/>
        </p:nvSpPr>
        <p:spPr>
          <a:xfrm>
            <a:off x="2079916" y="478114"/>
            <a:ext cx="4984168" cy="10414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6100" u="sng">
                <a:solidFill>
                  <a:srgbClr val="006288"/>
                </a:solidFill>
              </a:defRPr>
            </a:lvl1pPr>
          </a:lstStyle>
          <a:p>
            <a:r>
              <a:t>That’s All Folks!</a:t>
            </a:r>
          </a:p>
        </p:txBody>
      </p:sp>
      <p:pic>
        <p:nvPicPr>
          <p:cNvPr id="648" name="48088.jpg" descr="48088.jpg"/>
          <p:cNvPicPr>
            <a:picLocks noChangeAspect="1"/>
          </p:cNvPicPr>
          <p:nvPr/>
        </p:nvPicPr>
        <p:blipFill>
          <a:blip r:embed="rId2"/>
          <a:stretch>
            <a:fillRect/>
          </a:stretch>
        </p:blipFill>
        <p:spPr>
          <a:xfrm>
            <a:off x="1792091" y="1926810"/>
            <a:ext cx="5559818" cy="4174141"/>
          </a:xfrm>
          <a:prstGeom prst="rect">
            <a:avLst/>
          </a:prstGeom>
          <a:ln w="12700">
            <a:miter lim="400000"/>
          </a:ln>
        </p:spPr>
      </p:pic>
      <p:sp>
        <p:nvSpPr>
          <p:cNvPr id="2" name="Slide Number Placeholder 1">
            <a:extLst>
              <a:ext uri="{FF2B5EF4-FFF2-40B4-BE49-F238E27FC236}">
                <a16:creationId xmlns:a16="http://schemas.microsoft.com/office/drawing/2014/main" id="{6E6D319D-EDFC-A840-81B5-11C31619D794}"/>
              </a:ext>
            </a:extLst>
          </p:cNvPr>
          <p:cNvSpPr>
            <a:spLocks noGrp="1"/>
          </p:cNvSpPr>
          <p:nvPr>
            <p:ph type="sldNum" sz="quarter" idx="2"/>
          </p:nvPr>
        </p:nvSpPr>
        <p:spPr/>
        <p:txBody>
          <a:bodyPr/>
          <a:lstStyle/>
          <a:p>
            <a:fld id="{86CB4B4D-7CA3-9044-876B-883B54F8677D}" type="slidenum">
              <a:rPr lang="en-US" smtClean="0"/>
              <a:t>44</a:t>
            </a:fld>
            <a:endParaRPr lang="en-US"/>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Title 5"/>
          <p:cNvSpPr txBox="1">
            <a:spLocks noGrp="1"/>
          </p:cNvSpPr>
          <p:nvPr>
            <p:ph type="title"/>
          </p:nvPr>
        </p:nvSpPr>
        <p:spPr>
          <a:prstGeom prst="rect">
            <a:avLst/>
          </a:prstGeom>
        </p:spPr>
        <p:txBody>
          <a:bodyPr/>
          <a:lstStyle/>
          <a:p>
            <a:r>
              <a:t>Thank You!</a:t>
            </a:r>
          </a:p>
        </p:txBody>
      </p:sp>
      <p:sp>
        <p:nvSpPr>
          <p:cNvPr id="651" name="Text Placeholder 6"/>
          <p:cNvSpPr txBox="1">
            <a:spLocks noGrp="1"/>
          </p:cNvSpPr>
          <p:nvPr>
            <p:ph type="body" sz="quarter" idx="1"/>
          </p:nvPr>
        </p:nvSpPr>
        <p:spPr>
          <a:xfrm>
            <a:off x="457199" y="1523999"/>
            <a:ext cx="8229601" cy="639763"/>
          </a:xfrm>
          <a:prstGeom prst="rect">
            <a:avLst/>
          </a:prstGeom>
        </p:spPr>
        <p:txBody>
          <a:bodyPr/>
          <a:lstStyle>
            <a:lvl1pPr defTabSz="850391">
              <a:spcBef>
                <a:spcPts val="800"/>
              </a:spcBef>
              <a:defRPr sz="3534"/>
            </a:lvl1pPr>
          </a:lstStyle>
          <a:p>
            <a:r>
              <a:t>Any Questions?</a:t>
            </a:r>
          </a:p>
        </p:txBody>
      </p:sp>
      <p:sp>
        <p:nvSpPr>
          <p:cNvPr id="652" name="Content Placeholder 7"/>
          <p:cNvSpPr txBox="1"/>
          <p:nvPr/>
        </p:nvSpPr>
        <p:spPr>
          <a:xfrm>
            <a:off x="457199" y="2174875"/>
            <a:ext cx="8229601" cy="3951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spcBef>
                <a:spcPts val="500"/>
              </a:spcBef>
              <a:defRPr sz="2200">
                <a:solidFill>
                  <a:srgbClr val="194687"/>
                </a:solidFill>
              </a:defRPr>
            </a:pPr>
            <a:endParaRPr lang="en-US" dirty="0"/>
          </a:p>
          <a:p>
            <a:pPr marL="342900" indent="-342900">
              <a:spcBef>
                <a:spcPts val="500"/>
              </a:spcBef>
              <a:defRPr sz="2200">
                <a:solidFill>
                  <a:srgbClr val="194687"/>
                </a:solidFill>
              </a:defRPr>
            </a:pPr>
            <a:endParaRPr dirty="0"/>
          </a:p>
          <a:p>
            <a:pPr marL="342900" indent="-342900" algn="ctr">
              <a:spcBef>
                <a:spcPts val="500"/>
              </a:spcBef>
              <a:defRPr sz="2200">
                <a:solidFill>
                  <a:srgbClr val="194687"/>
                </a:solidFill>
              </a:defRPr>
            </a:pPr>
            <a:r>
              <a:rPr dirty="0"/>
              <a:t>Master Gardener Hotline: </a:t>
            </a:r>
            <a:r>
              <a:rPr b="1" dirty="0"/>
              <a:t>(530) 889-7388</a:t>
            </a:r>
          </a:p>
          <a:p>
            <a:pPr marL="342900" indent="-342900" algn="ctr">
              <a:spcBef>
                <a:spcPts val="500"/>
              </a:spcBef>
              <a:defRPr sz="2200">
                <a:solidFill>
                  <a:srgbClr val="194687"/>
                </a:solidFill>
              </a:defRPr>
            </a:pPr>
            <a:r>
              <a:rPr dirty="0"/>
              <a:t>Master Gardener Website: </a:t>
            </a:r>
            <a:r>
              <a:rPr b="1" dirty="0" err="1"/>
              <a:t>pcmg.ucanr.org</a:t>
            </a:r>
            <a:endParaRPr b="1" dirty="0"/>
          </a:p>
          <a:p>
            <a:pPr marL="342900" indent="-342900">
              <a:spcBef>
                <a:spcPts val="500"/>
              </a:spcBef>
              <a:defRPr sz="2200">
                <a:solidFill>
                  <a:srgbClr val="194687"/>
                </a:solidFill>
              </a:defRPr>
            </a:pPr>
            <a:endParaRPr lang="en-US" sz="4400" dirty="0"/>
          </a:p>
          <a:p>
            <a:pPr marL="342900" indent="-342900">
              <a:spcBef>
                <a:spcPts val="500"/>
              </a:spcBef>
              <a:defRPr sz="2200">
                <a:solidFill>
                  <a:srgbClr val="194687"/>
                </a:solidFill>
              </a:defRPr>
            </a:pPr>
            <a:r>
              <a:rPr lang="en-US" sz="3600" b="1" dirty="0"/>
              <a:t>                             </a:t>
            </a:r>
            <a:r>
              <a:rPr sz="3600" b="1" u="sng" dirty="0"/>
              <a:t>Evaluations, please!</a:t>
            </a:r>
          </a:p>
        </p:txBody>
      </p:sp>
      <p:pic>
        <p:nvPicPr>
          <p:cNvPr id="654" name="honeybeeonbuttonwillow.jpg" descr="honeybeeonbuttonwillow.jpg"/>
          <p:cNvPicPr>
            <a:picLocks noChangeAspect="1"/>
          </p:cNvPicPr>
          <p:nvPr/>
        </p:nvPicPr>
        <p:blipFill>
          <a:blip r:embed="rId3"/>
          <a:stretch>
            <a:fillRect/>
          </a:stretch>
        </p:blipFill>
        <p:spPr>
          <a:xfrm>
            <a:off x="503571" y="352264"/>
            <a:ext cx="1771183" cy="2024209"/>
          </a:xfrm>
          <a:prstGeom prst="rect">
            <a:avLst/>
          </a:prstGeom>
          <a:ln w="12700">
            <a:miter lim="400000"/>
          </a:ln>
        </p:spPr>
      </p:pic>
      <p:pic>
        <p:nvPicPr>
          <p:cNvPr id="655" name="aHR0cDovL3d3dy5saXZlc2NpZW5jZS5jb20vaW1hZ2VzL2kvMDAwLzA1Ni80NDEvb3JpZ2luYWwvYmlyZC1iZWUuanBn.jpeg" descr="aHR0cDovL3d3dy5saXZlc2NpZW5jZS5jb20vaW1hZ2VzL2kvMDAwLzA1Ni80NDEvb3JpZ2luYWwvYmlyZC1iZWUuanBn.jpeg"/>
          <p:cNvPicPr>
            <a:picLocks noChangeAspect="1"/>
          </p:cNvPicPr>
          <p:nvPr/>
        </p:nvPicPr>
        <p:blipFill>
          <a:blip r:embed="rId4"/>
          <a:stretch>
            <a:fillRect/>
          </a:stretch>
        </p:blipFill>
        <p:spPr>
          <a:xfrm rot="445746">
            <a:off x="592541" y="4169118"/>
            <a:ext cx="2287013" cy="1524675"/>
          </a:xfrm>
          <a:prstGeom prst="rect">
            <a:avLst/>
          </a:prstGeom>
          <a:ln w="50800">
            <a:solidFill>
              <a:srgbClr val="FFFFFF"/>
            </a:solidFill>
            <a:miter lim="400000"/>
          </a:ln>
          <a:effectLst>
            <a:outerShdw blurRad="12700" dist="12700" dir="5400000" rotWithShape="0">
              <a:srgbClr val="292929">
                <a:alpha val="69750"/>
              </a:srgbClr>
            </a:outerShdw>
          </a:effectLst>
        </p:spPr>
      </p:pic>
      <p:sp>
        <p:nvSpPr>
          <p:cNvPr id="656" name="Button willow…"/>
          <p:cNvSpPr txBox="1"/>
          <p:nvPr/>
        </p:nvSpPr>
        <p:spPr>
          <a:xfrm>
            <a:off x="457199" y="2454100"/>
            <a:ext cx="1715996" cy="37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1100">
                <a:solidFill>
                  <a:srgbClr val="006288"/>
                </a:solidFill>
                <a:latin typeface="Georgia"/>
                <a:ea typeface="Georgia"/>
                <a:cs typeface="Georgia"/>
                <a:sym typeface="Georgia"/>
              </a:defRPr>
            </a:pPr>
            <a:r>
              <a:rPr dirty="0"/>
              <a:t>Button willow</a:t>
            </a:r>
          </a:p>
          <a:p>
            <a:pPr algn="ctr" defTabSz="410765">
              <a:defRPr sz="1100" i="1">
                <a:solidFill>
                  <a:srgbClr val="006288"/>
                </a:solidFill>
                <a:latin typeface="Georgia"/>
                <a:ea typeface="Georgia"/>
                <a:cs typeface="Georgia"/>
                <a:sym typeface="Georgia"/>
              </a:defRPr>
            </a:pPr>
            <a:r>
              <a:rPr dirty="0" err="1"/>
              <a:t>Cephalanthus</a:t>
            </a:r>
            <a:r>
              <a:rPr i="0" dirty="0"/>
              <a:t> </a:t>
            </a:r>
            <a:r>
              <a:rPr i="0" dirty="0" err="1"/>
              <a:t>occidentalis</a:t>
            </a:r>
            <a:endParaRPr i="0" dirty="0"/>
          </a:p>
        </p:txBody>
      </p:sp>
      <p:pic>
        <p:nvPicPr>
          <p:cNvPr id="3" name="Picture 2">
            <a:extLst>
              <a:ext uri="{FF2B5EF4-FFF2-40B4-BE49-F238E27FC236}">
                <a16:creationId xmlns:a16="http://schemas.microsoft.com/office/drawing/2014/main" id="{EA28FADE-9F16-7E4F-91EE-7E1A9FB94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096" y="566664"/>
            <a:ext cx="1934829" cy="1809809"/>
          </a:xfrm>
          <a:prstGeom prst="rect">
            <a:avLst/>
          </a:prstGeom>
        </p:spPr>
      </p:pic>
      <p:sp>
        <p:nvSpPr>
          <p:cNvPr id="2" name="Slide Number Placeholder 1">
            <a:extLst>
              <a:ext uri="{FF2B5EF4-FFF2-40B4-BE49-F238E27FC236}">
                <a16:creationId xmlns:a16="http://schemas.microsoft.com/office/drawing/2014/main" id="{C9623CB9-B918-0642-822A-17948B289BE3}"/>
              </a:ext>
            </a:extLst>
          </p:cNvPr>
          <p:cNvSpPr>
            <a:spLocks noGrp="1"/>
          </p:cNvSpPr>
          <p:nvPr>
            <p:ph type="sldNum" sz="quarter" idx="2"/>
          </p:nvPr>
        </p:nvSpPr>
        <p:spPr/>
        <p:txBody>
          <a:bodyPr/>
          <a:lstStyle/>
          <a:p>
            <a:fld id="{86CB4B4D-7CA3-9044-876B-883B54F8677D}" type="slidenum">
              <a:rPr lang="en-US" smtClean="0"/>
              <a:t>45</a:t>
            </a:fld>
            <a:endParaRPr lang="en-US"/>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Buttonwillow in…"/>
          <p:cNvSpPr txBox="1"/>
          <p:nvPr/>
        </p:nvSpPr>
        <p:spPr>
          <a:xfrm>
            <a:off x="2067321" y="514415"/>
            <a:ext cx="5009358" cy="18288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5600" u="sng">
                <a:solidFill>
                  <a:srgbClr val="006288"/>
                </a:solidFill>
              </a:defRPr>
            </a:pPr>
            <a:r>
              <a:t>Buttonwillow in</a:t>
            </a:r>
          </a:p>
          <a:p>
            <a:pPr algn="ctr" defTabSz="584200">
              <a:defRPr sz="5600" u="sng">
                <a:solidFill>
                  <a:srgbClr val="006288"/>
                </a:solidFill>
              </a:defRPr>
            </a:pPr>
            <a:r>
              <a:t>Buttonwillow, CA</a:t>
            </a:r>
          </a:p>
        </p:txBody>
      </p:sp>
      <p:pic>
        <p:nvPicPr>
          <p:cNvPr id="660" name="Screen Shot 2018-03-22 at 6.39.56 AM.png" descr="Screen Shot 2018-03-22 at 6.39.56 AM.png"/>
          <p:cNvPicPr>
            <a:picLocks noChangeAspect="1"/>
          </p:cNvPicPr>
          <p:nvPr/>
        </p:nvPicPr>
        <p:blipFill>
          <a:blip r:embed="rId3"/>
          <a:stretch>
            <a:fillRect/>
          </a:stretch>
        </p:blipFill>
        <p:spPr>
          <a:xfrm>
            <a:off x="2067321" y="2665332"/>
            <a:ext cx="5009358" cy="3217549"/>
          </a:xfrm>
          <a:prstGeom prst="rect">
            <a:avLst/>
          </a:prstGeom>
          <a:ln w="12700">
            <a:miter lim="400000"/>
          </a:ln>
        </p:spPr>
      </p:pic>
      <p:sp>
        <p:nvSpPr>
          <p:cNvPr id="661" name="California Historical Landmark 492"/>
          <p:cNvSpPr txBox="1"/>
          <p:nvPr/>
        </p:nvSpPr>
        <p:spPr>
          <a:xfrm>
            <a:off x="1827386" y="5988251"/>
            <a:ext cx="5489228" cy="57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000">
                <a:solidFill>
                  <a:srgbClr val="2B6D95"/>
                </a:solidFill>
                <a:effectLst>
                  <a:outerShdw blurRad="25400" dist="12700" dir="5400000" rotWithShape="0">
                    <a:srgbClr val="000000">
                      <a:alpha val="30000"/>
                    </a:srgbClr>
                  </a:outerShdw>
                </a:effectLst>
              </a:defRPr>
            </a:lvl1pPr>
          </a:lstStyle>
          <a:p>
            <a:r>
              <a:rPr dirty="0"/>
              <a:t>California Historical Landmark 492 </a:t>
            </a:r>
          </a:p>
        </p:txBody>
      </p:sp>
      <p:sp>
        <p:nvSpPr>
          <p:cNvPr id="2" name="Slide Number Placeholder 1">
            <a:extLst>
              <a:ext uri="{FF2B5EF4-FFF2-40B4-BE49-F238E27FC236}">
                <a16:creationId xmlns:a16="http://schemas.microsoft.com/office/drawing/2014/main" id="{CE2DE58B-3388-AE4F-BB04-6C85C4CAE05D}"/>
              </a:ext>
            </a:extLst>
          </p:cNvPr>
          <p:cNvSpPr>
            <a:spLocks noGrp="1"/>
          </p:cNvSpPr>
          <p:nvPr>
            <p:ph type="sldNum" sz="quarter" idx="2"/>
          </p:nvPr>
        </p:nvSpPr>
        <p:spPr/>
        <p:txBody>
          <a:bodyPr/>
          <a:lstStyle/>
          <a:p>
            <a:fld id="{86CB4B4D-7CA3-9044-876B-883B54F8677D}" type="slidenum">
              <a:rPr lang="en-US" smtClean="0"/>
              <a:t>46</a:t>
            </a:fld>
            <a:endParaRPr lang="en-US"/>
          </a:p>
        </p:txBody>
      </p:sp>
    </p:spTree>
    <p:extLst>
      <p:ext uri="{BB962C8B-B14F-4D97-AF65-F5344CB8AC3E}">
        <p14:creationId xmlns:p14="http://schemas.microsoft.com/office/powerpoint/2010/main" val="42493927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cmgwebpage.png" descr="pcmgwebpage.png"/>
          <p:cNvPicPr>
            <a:picLocks noChangeAspect="1"/>
          </p:cNvPicPr>
          <p:nvPr/>
        </p:nvPicPr>
        <p:blipFill>
          <a:blip r:embed="rId2"/>
          <a:stretch>
            <a:fillRect/>
          </a:stretch>
        </p:blipFill>
        <p:spPr>
          <a:xfrm>
            <a:off x="0" y="506595"/>
            <a:ext cx="9144000" cy="5844809"/>
          </a:xfrm>
          <a:prstGeom prst="rect">
            <a:avLst/>
          </a:prstGeom>
          <a:ln w="12700">
            <a:miter lim="400000"/>
          </a:ln>
        </p:spPr>
      </p:pic>
      <p:grpSp>
        <p:nvGrpSpPr>
          <p:cNvPr id="257" name="Arrow"/>
          <p:cNvGrpSpPr/>
          <p:nvPr/>
        </p:nvGrpSpPr>
        <p:grpSpPr>
          <a:xfrm rot="20068916" flipH="1">
            <a:off x="362162" y="3736832"/>
            <a:ext cx="2776118" cy="798295"/>
            <a:chOff x="0" y="0"/>
            <a:chExt cx="2776116" cy="798294"/>
          </a:xfrm>
        </p:grpSpPr>
        <p:sp>
          <p:nvSpPr>
            <p:cNvPr id="256" name="Arrow"/>
            <p:cNvSpPr/>
            <p:nvPr/>
          </p:nvSpPr>
          <p:spPr>
            <a:xfrm>
              <a:off x="19050" y="31105"/>
              <a:ext cx="2715150" cy="736084"/>
            </a:xfrm>
            <a:prstGeom prst="rightArrow">
              <a:avLst>
                <a:gd name="adj1" fmla="val 26908"/>
                <a:gd name="adj2" fmla="val 98002"/>
              </a:avLst>
            </a:prstGeom>
            <a:solidFill>
              <a:schemeClr val="accent2"/>
            </a:solidFill>
            <a:ln>
              <a:noFill/>
            </a:ln>
            <a:effectLst/>
          </p:spPr>
          <p:txBody>
            <a:bodyPr wrap="square" lIns="50800" tIns="50800" rIns="50800" bIns="50800" numCol="1" anchor="ctr">
              <a:noAutofit/>
            </a:bodyPr>
            <a:lstStyle/>
            <a:p>
              <a:pPr algn="ctr" defTabSz="584200">
                <a:defRPr sz="36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pic>
          <p:nvPicPr>
            <p:cNvPr id="255" name="Arrow" descr="Arrow"/>
            <p:cNvPicPr>
              <a:picLocks/>
            </p:cNvPicPr>
            <p:nvPr/>
          </p:nvPicPr>
          <p:blipFill>
            <a:blip r:embed="rId3"/>
            <a:stretch>
              <a:fillRect/>
            </a:stretch>
          </p:blipFill>
          <p:spPr>
            <a:xfrm>
              <a:off x="0" y="-1"/>
              <a:ext cx="2776118" cy="798296"/>
            </a:xfrm>
            <a:prstGeom prst="rect">
              <a:avLst/>
            </a:prstGeom>
            <a:effectLst/>
          </p:spPr>
        </p:pic>
      </p:grpSp>
      <p:sp>
        <p:nvSpPr>
          <p:cNvPr id="258" name="Arrow"/>
          <p:cNvSpPr/>
          <p:nvPr/>
        </p:nvSpPr>
        <p:spPr>
          <a:xfrm rot="12800537" flipH="1">
            <a:off x="2456415" y="1619047"/>
            <a:ext cx="2757538" cy="677318"/>
          </a:xfrm>
          <a:prstGeom prst="rightArrow">
            <a:avLst>
              <a:gd name="adj1" fmla="val 32000"/>
              <a:gd name="adj2" fmla="val 120003"/>
            </a:avLst>
          </a:prstGeom>
          <a:solidFill>
            <a:schemeClr val="accent3"/>
          </a:solidFill>
          <a:ln w="12700">
            <a:miter lim="400000"/>
          </a:ln>
        </p:spPr>
        <p:txBody>
          <a:bodyPr lIns="50800" tIns="50800" rIns="50800" bIns="50800" anchor="ctr"/>
          <a:lstStyle/>
          <a:p>
            <a:pPr algn="ctr" defTabSz="584200">
              <a:defRPr sz="36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 name="Slide Number Placeholder 1">
            <a:extLst>
              <a:ext uri="{FF2B5EF4-FFF2-40B4-BE49-F238E27FC236}">
                <a16:creationId xmlns:a16="http://schemas.microsoft.com/office/drawing/2014/main" id="{A9BCD2D0-748A-D046-A493-23D416AFD9DF}"/>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Let’s take a quick look…"/>
          <p:cNvSpPr txBox="1"/>
          <p:nvPr/>
        </p:nvSpPr>
        <p:spPr>
          <a:xfrm>
            <a:off x="1281454" y="3181858"/>
            <a:ext cx="6581092" cy="904241"/>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584200">
              <a:defRPr sz="5200" b="1">
                <a:solidFill>
                  <a:srgbClr val="006288"/>
                </a:solidFill>
              </a:defRPr>
            </a:lvl1pPr>
          </a:lstStyle>
          <a:p>
            <a:r>
              <a:t>Let’s take a quick look…</a:t>
            </a:r>
          </a:p>
        </p:txBody>
      </p:sp>
      <p:sp>
        <p:nvSpPr>
          <p:cNvPr id="262" name="Your Handouts"/>
          <p:cNvSpPr txBox="1"/>
          <p:nvPr/>
        </p:nvSpPr>
        <p:spPr>
          <a:xfrm>
            <a:off x="1384118" y="555244"/>
            <a:ext cx="6003738"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7600" b="1" u="sng">
                <a:solidFill>
                  <a:schemeClr val="accent1"/>
                </a:solidFill>
              </a:defRPr>
            </a:lvl1pPr>
          </a:lstStyle>
          <a:p>
            <a:r>
              <a:t>Your Handouts</a:t>
            </a:r>
          </a:p>
        </p:txBody>
      </p:sp>
      <p:sp>
        <p:nvSpPr>
          <p:cNvPr id="2" name="Slide Number Placeholder 1">
            <a:extLst>
              <a:ext uri="{FF2B5EF4-FFF2-40B4-BE49-F238E27FC236}">
                <a16:creationId xmlns:a16="http://schemas.microsoft.com/office/drawing/2014/main" id="{353B46F2-AD50-BE4B-9C02-CCD525C64B7B}"/>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Your Handouts"/>
          <p:cNvSpPr txBox="1"/>
          <p:nvPr/>
        </p:nvSpPr>
        <p:spPr>
          <a:xfrm>
            <a:off x="1384118" y="555244"/>
            <a:ext cx="6003738"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7600" b="1" u="sng">
                <a:solidFill>
                  <a:schemeClr val="accent1"/>
                </a:solidFill>
              </a:defRPr>
            </a:lvl1pPr>
          </a:lstStyle>
          <a:p>
            <a:r>
              <a:t>Your Handouts</a:t>
            </a:r>
          </a:p>
        </p:txBody>
      </p:sp>
      <p:sp>
        <p:nvSpPr>
          <p:cNvPr id="268" name="Resources…"/>
          <p:cNvSpPr txBox="1"/>
          <p:nvPr/>
        </p:nvSpPr>
        <p:spPr>
          <a:xfrm>
            <a:off x="719075" y="2746523"/>
            <a:ext cx="7406513" cy="2577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411078" indent="-411078">
              <a:spcBef>
                <a:spcPts val="700"/>
              </a:spcBef>
              <a:buSzPct val="60000"/>
              <a:buBlip>
                <a:blip r:embed="rId3"/>
              </a:buBlip>
              <a:defRPr sz="3600" b="1">
                <a:solidFill>
                  <a:srgbClr val="194687"/>
                </a:solidFill>
              </a:defRPr>
            </a:pPr>
            <a:r>
              <a:rPr dirty="0">
                <a:latin typeface="Arial"/>
                <a:ea typeface="Arial"/>
                <a:cs typeface="Arial"/>
                <a:sym typeface="Arial"/>
              </a:rPr>
              <a:t>Resources</a:t>
            </a:r>
            <a:r>
              <a:rPr lang="en-US" dirty="0">
                <a:latin typeface="Arial"/>
                <a:ea typeface="Arial"/>
                <a:cs typeface="Arial"/>
                <a:sym typeface="Arial"/>
              </a:rPr>
              <a:t>/</a:t>
            </a:r>
            <a:r>
              <a:rPr dirty="0">
                <a:latin typeface="Arial"/>
                <a:ea typeface="Arial"/>
                <a:cs typeface="Arial"/>
                <a:sym typeface="Arial"/>
              </a:rPr>
              <a:t>Pleasing Pollinators</a:t>
            </a:r>
          </a:p>
          <a:p>
            <a:pPr marL="411078" indent="-411078">
              <a:spcBef>
                <a:spcPts val="700"/>
              </a:spcBef>
              <a:buSzPct val="60000"/>
              <a:buBlip>
                <a:blip r:embed="rId3"/>
              </a:buBlip>
              <a:defRPr sz="3600" b="1">
                <a:solidFill>
                  <a:srgbClr val="194687"/>
                </a:solidFill>
              </a:defRPr>
            </a:pPr>
            <a:r>
              <a:rPr lang="en-US" dirty="0">
                <a:latin typeface="Arial"/>
                <a:ea typeface="Arial"/>
                <a:cs typeface="Arial"/>
                <a:sym typeface="Arial"/>
              </a:rPr>
              <a:t>Attracting </a:t>
            </a:r>
            <a:r>
              <a:rPr lang="en-US" dirty="0" err="1">
                <a:latin typeface="Arial"/>
                <a:ea typeface="Arial"/>
                <a:cs typeface="Arial"/>
                <a:sym typeface="Arial"/>
              </a:rPr>
              <a:t>Beneficials</a:t>
            </a:r>
            <a:endParaRPr dirty="0">
              <a:latin typeface="Arial"/>
              <a:ea typeface="Arial"/>
              <a:cs typeface="Arial"/>
              <a:sym typeface="Arial"/>
            </a:endParaRPr>
          </a:p>
          <a:p>
            <a:pPr marL="411078" indent="-411078">
              <a:spcBef>
                <a:spcPts val="700"/>
              </a:spcBef>
              <a:buSzPct val="60000"/>
              <a:buBlip>
                <a:blip r:embed="rId3"/>
              </a:buBlip>
              <a:defRPr sz="3600" b="1">
                <a:solidFill>
                  <a:srgbClr val="194687"/>
                </a:solidFill>
              </a:defRPr>
            </a:pPr>
            <a:r>
              <a:rPr dirty="0">
                <a:latin typeface="Arial"/>
                <a:ea typeface="Arial"/>
                <a:cs typeface="Arial"/>
                <a:sym typeface="Arial"/>
              </a:rPr>
              <a:t>Bookmark</a:t>
            </a:r>
          </a:p>
          <a:p>
            <a:pPr marL="411078" indent="-411078">
              <a:spcBef>
                <a:spcPts val="700"/>
              </a:spcBef>
              <a:buSzPct val="60000"/>
              <a:buBlip>
                <a:blip r:embed="rId3"/>
              </a:buBlip>
              <a:defRPr sz="3600" b="1">
                <a:solidFill>
                  <a:srgbClr val="194687"/>
                </a:solidFill>
              </a:defRPr>
            </a:pPr>
            <a:r>
              <a:rPr dirty="0" err="1">
                <a:latin typeface="Arial"/>
                <a:ea typeface="Arial"/>
                <a:cs typeface="Arial"/>
                <a:sym typeface="Arial"/>
              </a:rPr>
              <a:t>Tithonia</a:t>
            </a:r>
            <a:r>
              <a:rPr dirty="0">
                <a:latin typeface="Arial"/>
                <a:ea typeface="Arial"/>
                <a:cs typeface="Arial"/>
                <a:sym typeface="Arial"/>
              </a:rPr>
              <a:t> seeds</a:t>
            </a:r>
            <a:r>
              <a:rPr lang="en-US" dirty="0">
                <a:latin typeface="Arial"/>
                <a:ea typeface="Arial"/>
                <a:cs typeface="Arial"/>
                <a:sym typeface="Arial"/>
              </a:rPr>
              <a:t> </a:t>
            </a:r>
            <a:r>
              <a:rPr lang="en-US" i="1" dirty="0">
                <a:solidFill>
                  <a:schemeClr val="accent3">
                    <a:lumMod val="75000"/>
                  </a:schemeClr>
                </a:solidFill>
                <a:latin typeface="Arial"/>
                <a:ea typeface="Arial"/>
                <a:cs typeface="Arial"/>
                <a:sym typeface="Arial"/>
              </a:rPr>
              <a:t>(if available)</a:t>
            </a:r>
            <a:endParaRPr i="1" dirty="0">
              <a:solidFill>
                <a:schemeClr val="accent3">
                  <a:lumMod val="75000"/>
                </a:schemeClr>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5817C847-0A4C-5447-85D1-BE473BEEFAA1}"/>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rovide a Healthy Habitat"/>
          <p:cNvSpPr txBox="1">
            <a:spLocks noGrp="1"/>
          </p:cNvSpPr>
          <p:nvPr>
            <p:ph type="title" idx="4294967295"/>
          </p:nvPr>
        </p:nvSpPr>
        <p:spPr>
          <a:xfrm>
            <a:off x="457198" y="4749838"/>
            <a:ext cx="8229600" cy="1143001"/>
          </a:xfrm>
          <a:prstGeom prst="rect">
            <a:avLst/>
          </a:prstGeom>
          <a:noFill/>
        </p:spPr>
        <p:txBody>
          <a:bodyPr>
            <a:noAutofit/>
          </a:bodyPr>
          <a:lstStyle>
            <a:lvl1pPr>
              <a:defRPr sz="5000"/>
            </a:lvl1pPr>
          </a:lstStyle>
          <a:p>
            <a:r>
              <a:rPr lang="en-US" sz="4000" dirty="0"/>
              <a:t>How Many Types of Pollinators</a:t>
            </a:r>
            <a:br>
              <a:rPr lang="en-US" sz="4000" dirty="0"/>
            </a:br>
            <a:r>
              <a:rPr lang="en-US" sz="4000" dirty="0"/>
              <a:t>Can You Think of?</a:t>
            </a:r>
            <a:endParaRPr sz="4000" dirty="0"/>
          </a:p>
        </p:txBody>
      </p:sp>
      <p:sp>
        <p:nvSpPr>
          <p:cNvPr id="438" name="Space"/>
          <p:cNvSpPr txBox="1"/>
          <p:nvPr/>
        </p:nvSpPr>
        <p:spPr>
          <a:xfrm>
            <a:off x="3043237" y="1806825"/>
            <a:ext cx="3057525" cy="324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5" indent="0" algn="ctr" defTabSz="584200">
              <a:lnSpc>
                <a:spcPct val="120000"/>
              </a:lnSpc>
              <a:defRPr sz="5800" b="1" u="sng"/>
            </a:pPr>
            <a:endParaRPr lang="en-US" dirty="0"/>
          </a:p>
          <a:p>
            <a:pPr lvl="5" indent="0" algn="ctr" defTabSz="584200">
              <a:lnSpc>
                <a:spcPct val="120000"/>
              </a:lnSpc>
              <a:defRPr sz="5800" b="1" u="sng"/>
            </a:pPr>
            <a:endParaRPr lang="en-US" dirty="0"/>
          </a:p>
          <a:p>
            <a:pPr lvl="5" indent="0" algn="ctr" defTabSz="584200">
              <a:lnSpc>
                <a:spcPct val="120000"/>
              </a:lnSpc>
              <a:defRPr sz="5800" b="1" u="sng"/>
            </a:pPr>
            <a:endParaRPr lang="en-US" dirty="0"/>
          </a:p>
        </p:txBody>
      </p:sp>
      <p:sp>
        <p:nvSpPr>
          <p:cNvPr id="7" name="Provide a Healthy Habitat">
            <a:extLst>
              <a:ext uri="{FF2B5EF4-FFF2-40B4-BE49-F238E27FC236}">
                <a16:creationId xmlns:a16="http://schemas.microsoft.com/office/drawing/2014/main" id="{88B68D57-9545-064F-9443-A9A9EC6B9CB0}"/>
              </a:ext>
            </a:extLst>
          </p:cNvPr>
          <p:cNvSpPr txBox="1">
            <a:spLocks/>
          </p:cNvSpPr>
          <p:nvPr/>
        </p:nvSpPr>
        <p:spPr>
          <a:xfrm>
            <a:off x="2976264" y="1615039"/>
            <a:ext cx="3057525" cy="3022351"/>
          </a:xfrm>
          <a:prstGeom prst="rect">
            <a:avLst/>
          </a:prstGeom>
          <a:solidFill>
            <a:schemeClr val="accent6">
              <a:lumMod val="40000"/>
              <a:lumOff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hangingPunct="1"/>
            <a:endParaRPr lang="en-US" sz="4400" b="1" dirty="0"/>
          </a:p>
          <a:p>
            <a:pPr hangingPunct="1"/>
            <a:r>
              <a:rPr lang="en-US" sz="9600" b="1" dirty="0"/>
              <a:t>?</a:t>
            </a:r>
          </a:p>
          <a:p>
            <a:pPr hangingPunct="1"/>
            <a:endParaRPr lang="en-US" dirty="0"/>
          </a:p>
        </p:txBody>
      </p:sp>
      <p:sp>
        <p:nvSpPr>
          <p:cNvPr id="2" name="Slide Number Placeholder 1">
            <a:extLst>
              <a:ext uri="{FF2B5EF4-FFF2-40B4-BE49-F238E27FC236}">
                <a16:creationId xmlns:a16="http://schemas.microsoft.com/office/drawing/2014/main" id="{B753F0D7-3991-444E-975A-5DE1FF5AACFD}"/>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6" name="Who Are the Pollinators?">
            <a:extLst>
              <a:ext uri="{FF2B5EF4-FFF2-40B4-BE49-F238E27FC236}">
                <a16:creationId xmlns:a16="http://schemas.microsoft.com/office/drawing/2014/main" id="{2F593987-C94B-2641-BB5A-9795370AB112}"/>
              </a:ext>
            </a:extLst>
          </p:cNvPr>
          <p:cNvSpPr txBox="1"/>
          <p:nvPr/>
        </p:nvSpPr>
        <p:spPr>
          <a:xfrm>
            <a:off x="1198834" y="484468"/>
            <a:ext cx="6612387" cy="841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rPr dirty="0">
                <a:solidFill>
                  <a:srgbClr val="0070C0"/>
                </a:solidFill>
              </a:rPr>
              <a:t>Who Are the Pollinators?</a:t>
            </a:r>
          </a:p>
        </p:txBody>
      </p:sp>
    </p:spTree>
    <p:extLst>
      <p:ext uri="{BB962C8B-B14F-4D97-AF65-F5344CB8AC3E}">
        <p14:creationId xmlns:p14="http://schemas.microsoft.com/office/powerpoint/2010/main" val="17892380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Placeholder 6" descr="Picture Placeholder 6"/>
          <p:cNvPicPr>
            <a:picLocks noGrp="1" noChangeAspect="1"/>
          </p:cNvPicPr>
          <p:nvPr>
            <p:ph type="pic" idx="13"/>
          </p:nvPr>
        </p:nvPicPr>
        <p:blipFill>
          <a:blip r:embed="rId2"/>
          <a:srcRect l="13454" r="13454"/>
          <a:stretch>
            <a:fillRect/>
          </a:stretch>
        </p:blipFill>
        <p:spPr>
          <a:xfrm>
            <a:off x="46434" y="-391311"/>
            <a:ext cx="9050994" cy="8296744"/>
          </a:xfrm>
          <a:prstGeom prst="rect">
            <a:avLst/>
          </a:prstGeom>
        </p:spPr>
      </p:pic>
      <p:sp>
        <p:nvSpPr>
          <p:cNvPr id="274" name="Text"/>
          <p:cNvSpPr txBox="1"/>
          <p:nvPr/>
        </p:nvSpPr>
        <p:spPr>
          <a:xfrm>
            <a:off x="3999746" y="2278379"/>
            <a:ext cx="481755" cy="370841"/>
          </a:xfrm>
          <a:prstGeom prst="rect">
            <a:avLst/>
          </a:prstGeom>
          <a:ln w="12700">
            <a:miter lim="400000"/>
          </a:ln>
        </p:spPr>
        <p:txBody>
          <a:bodyPr wrap="none" lIns="45719" rIns="45719">
            <a:spAutoFit/>
          </a:bodyPr>
          <a:lstStyle/>
          <a:p>
            <a:endParaRPr/>
          </a:p>
        </p:txBody>
      </p:sp>
      <p:sp>
        <p:nvSpPr>
          <p:cNvPr id="275" name="Small Fenced yards are unappealing to species…"/>
          <p:cNvSpPr txBox="1"/>
          <p:nvPr/>
        </p:nvSpPr>
        <p:spPr>
          <a:xfrm>
            <a:off x="282340" y="5512308"/>
            <a:ext cx="7916566" cy="1179577"/>
          </a:xfrm>
          <a:prstGeom prst="rect">
            <a:avLst/>
          </a:prstGeom>
          <a:solidFill>
            <a:srgbClr val="DDDDD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ctr">
              <a:spcBef>
                <a:spcPts val="700"/>
              </a:spcBef>
              <a:defRPr sz="3200" b="1">
                <a:solidFill>
                  <a:srgbClr val="194687"/>
                </a:solidFill>
              </a:defRPr>
            </a:pPr>
            <a:r>
              <a:t>Small Fenced yards are unappealing to species </a:t>
            </a:r>
          </a:p>
          <a:p>
            <a:pPr marL="342900" indent="-342900" algn="ctr">
              <a:spcBef>
                <a:spcPts val="700"/>
              </a:spcBef>
              <a:defRPr sz="3200" b="1">
                <a:solidFill>
                  <a:srgbClr val="194687"/>
                </a:solidFill>
              </a:defRPr>
            </a:pPr>
            <a:r>
              <a:t>that live in wide-open fields and meadows.</a:t>
            </a:r>
          </a:p>
        </p:txBody>
      </p:sp>
      <p:sp>
        <p:nvSpPr>
          <p:cNvPr id="2" name="Slide Number Placeholder 1">
            <a:extLst>
              <a:ext uri="{FF2B5EF4-FFF2-40B4-BE49-F238E27FC236}">
                <a16:creationId xmlns:a16="http://schemas.microsoft.com/office/drawing/2014/main" id="{DBBF3232-38FC-DB4A-9602-FEA9A892DFC7}"/>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C0E4B5">
          <a:alpha val="94902"/>
        </a:srgbClr>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ol.HABITAT.Module" id="{886118FD-1B6C-B04C-AC51-92FFAFE61B1D}" vid="{41856969-5CB0-734A-8C64-5BCFE041E9D7}"/>
    </a:ext>
  </a:ext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UCANR Intro slides </Template>
  <TotalTime>88</TotalTime>
  <Words>2057</Words>
  <Application>Microsoft Macintosh PowerPoint</Application>
  <PresentationFormat>On-screen Show (4:3)</PresentationFormat>
  <Paragraphs>370</Paragraphs>
  <Slides>46</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Georgia</vt:lpstr>
      <vt:lpstr>Helvetica</vt:lpstr>
      <vt:lpstr>Helvetica Neue</vt:lpstr>
      <vt:lpstr>Marker Felt</vt:lpstr>
      <vt:lpstr>Verdana</vt:lpstr>
      <vt:lpstr>Wingdings</vt:lpstr>
      <vt:lpstr>UCANR Intro slides </vt:lpstr>
      <vt:lpstr>What’s the Buzz about Pollinators?</vt:lpstr>
      <vt:lpstr>Who Are Master Gardeners?</vt:lpstr>
      <vt:lpstr>Who Are Master Gardeners?</vt:lpstr>
      <vt:lpstr>Who Are Master Gardeners?</vt:lpstr>
      <vt:lpstr>PowerPoint Presentation</vt:lpstr>
      <vt:lpstr>PowerPoint Presentation</vt:lpstr>
      <vt:lpstr>PowerPoint Presentation</vt:lpstr>
      <vt:lpstr>How Many Types of Pollinators Can You Think of?</vt:lpstr>
      <vt:lpstr>PowerPoint Presentation</vt:lpstr>
      <vt:lpstr>PowerPoint Presentation</vt:lpstr>
      <vt:lpstr>PowerPoint Presentation</vt:lpstr>
      <vt:lpstr>PowerPoint Presentation</vt:lpstr>
      <vt:lpstr>Why Do We Need Pollinators?</vt:lpstr>
      <vt:lpstr>Why Do We Need Pollinators?</vt:lpstr>
      <vt:lpstr>Why Do We Need Pollinators?</vt:lpstr>
      <vt:lpstr>Why Do We Need Pollinators?</vt:lpstr>
      <vt:lpstr>PowerPoint Presentation</vt:lpstr>
      <vt:lpstr>What is a Habitat?</vt:lpstr>
      <vt:lpstr>PowerPoint Presentation</vt:lpstr>
      <vt:lpstr>Provide a Healthy Habitat</vt:lpstr>
      <vt:lpstr>Provide a Healthy Habitat</vt:lpstr>
      <vt:lpstr>Provide a Healthy Habitat</vt:lpstr>
      <vt:lpstr>Provide a Healthy Habitat</vt:lpstr>
      <vt:lpstr>How Many Types of Pollinators Did You Think Of?</vt:lpstr>
      <vt:lpstr>PowerPoint Presentation</vt:lpstr>
      <vt:lpstr>PowerPoint Presentation</vt:lpstr>
      <vt:lpstr>Who are Pollinators?</vt:lpstr>
      <vt:lpstr>PowerPoint Presentation</vt:lpstr>
      <vt:lpstr>PowerPoint Presentation</vt:lpstr>
      <vt:lpstr>How Can I Attract Pollinators?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Recap</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Buzz about Pollinators?</dc:title>
  <dc:creator>Peggy Beltramo</dc:creator>
  <cp:lastModifiedBy>Peggy Beltramo</cp:lastModifiedBy>
  <cp:revision>7</cp:revision>
  <dcterms:created xsi:type="dcterms:W3CDTF">2019-06-20T22:59:07Z</dcterms:created>
  <dcterms:modified xsi:type="dcterms:W3CDTF">2019-06-21T21:16:34Z</dcterms:modified>
</cp:coreProperties>
</file>