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755846-DE6F-452D-9F6B-63496B604A2A}" v="5" dt="2019-04-15T21:36:46.93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7CE"/>
          </a:solidFill>
        </a:fill>
      </a:tcStyle>
    </a:wholeTbl>
    <a:band2H>
      <a:tcTxStyle/>
      <a:tcStyle>
        <a:tcBdr/>
        <a:fill>
          <a:solidFill>
            <a:srgbClr val="EAF3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E6CA"/>
          </a:solidFill>
        </a:fill>
      </a:tcStyle>
    </a:wholeTbl>
    <a:band2H>
      <a:tcTxStyle/>
      <a:tcStyle>
        <a:tcBdr/>
        <a:fill>
          <a:solidFill>
            <a:srgbClr val="FFF3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94" autoAdjust="0"/>
  </p:normalViewPr>
  <p:slideViewPr>
    <p:cSldViewPr snapToGrid="0">
      <p:cViewPr varScale="1">
        <p:scale>
          <a:sx n="66" d="100"/>
          <a:sy n="66" d="100"/>
        </p:scale>
        <p:origin x="570"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1143000" y="685800"/>
            <a:ext cx="4572000" cy="3429000"/>
          </a:xfrm>
          <a:prstGeom prst="rect">
            <a:avLst/>
          </a:prstGeom>
        </p:spPr>
        <p:txBody>
          <a:bodyPr/>
          <a:lstStyle/>
          <a:p>
            <a:endParaRPr/>
          </a:p>
        </p:txBody>
      </p:sp>
      <p:sp>
        <p:nvSpPr>
          <p:cNvPr id="231" name="Shape 2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estwatch.org/connect/news/caterpillar-its-whats-for-dinne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ps.gov/articles/chocolate-midge.ht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ucanr.edu/blogs/blogcore/postdetail.cfm?postnum=2634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ucanr.org/blogs/blogcore/postdetail.cfm?postnum=22079"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dfa.ca.gov/plant/PDEP/target_pest_disease_profiles/LBAM_PestProfile.html"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pmep.cce.cornell.edu/profiles/extoxnet/24d-captan/bt-ext.htm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oehill.com/kern/cal0492.asp"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calscape.or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sabinpta.com/tickle-be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helpabee.org/common-bee-groups-of-ca.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ucanr.edu/sites/2017MGConference/files/271017.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lang="en-US" b="1" dirty="0"/>
              <a:t>Created: </a:t>
            </a:r>
            <a:r>
              <a:rPr lang="en-US" dirty="0"/>
              <a:t>May 2018</a:t>
            </a:r>
          </a:p>
          <a:p>
            <a:pPr defTabSz="457200">
              <a:lnSpc>
                <a:spcPct val="117999"/>
              </a:lnSpc>
              <a:defRPr sz="2200">
                <a:latin typeface="Helvetica Neue"/>
                <a:ea typeface="Helvetica Neue"/>
                <a:cs typeface="Helvetica Neue"/>
                <a:sym typeface="Helvetica Neue"/>
              </a:defRPr>
            </a:pPr>
            <a:r>
              <a:rPr lang="en-US" b="1" dirty="0"/>
              <a:t>Created by: </a:t>
            </a:r>
            <a:r>
              <a:rPr lang="en-US" dirty="0"/>
              <a:t>Peggy </a:t>
            </a:r>
            <a:r>
              <a:rPr lang="en-US" dirty="0" err="1"/>
              <a:t>Beltramo</a:t>
            </a:r>
            <a:endParaRPr lang="en-US" dirty="0"/>
          </a:p>
          <a:p>
            <a:pPr defTabSz="457200">
              <a:lnSpc>
                <a:spcPct val="117999"/>
              </a:lnSpc>
              <a:defRPr sz="2200">
                <a:latin typeface="Helvetica Neue"/>
                <a:ea typeface="Helvetica Neue"/>
                <a:cs typeface="Helvetica Neue"/>
                <a:sym typeface="Helvetica Neue"/>
              </a:defRPr>
            </a:pPr>
            <a:r>
              <a:rPr lang="en-US" b="1" dirty="0"/>
              <a:t>Audience:  </a:t>
            </a:r>
            <a:r>
              <a:rPr dirty="0"/>
              <a:t>Roseville Better Gardeners Club</a:t>
            </a:r>
            <a:r>
              <a:rPr lang="en-US" dirty="0"/>
              <a:t>,</a:t>
            </a:r>
            <a:endParaRPr dirty="0"/>
          </a:p>
          <a:p>
            <a:pPr defTabSz="457200">
              <a:lnSpc>
                <a:spcPct val="117999"/>
              </a:lnSpc>
              <a:defRPr sz="2200">
                <a:latin typeface="Helvetica Neue"/>
                <a:ea typeface="Helvetica Neue"/>
                <a:cs typeface="Helvetica Neue"/>
                <a:sym typeface="Helvetica Neue"/>
              </a:defRPr>
            </a:pPr>
            <a:r>
              <a:rPr dirty="0"/>
              <a:t>10/18 Loomis Seed Library series</a:t>
            </a:r>
          </a:p>
          <a:p>
            <a:pPr defTabSz="457200">
              <a:lnSpc>
                <a:spcPct val="117999"/>
              </a:lnSpc>
              <a:defRPr sz="2200">
                <a:latin typeface="Helvetica Neue"/>
                <a:ea typeface="Helvetica Neue"/>
                <a:cs typeface="Helvetica Neue"/>
                <a:sym typeface="Helvetica Neue"/>
              </a:defRPr>
            </a:pPr>
            <a:r>
              <a:rPr lang="en-US" dirty="0"/>
              <a:t>Publicity: </a:t>
            </a:r>
            <a:r>
              <a:rPr dirty="0"/>
              <a:t>Topic: Attracting and protecting our winged visitors. Come and learn what hummingbirds, butterflies, native bees and other garden visitors need in our gardens. See the plants!</a:t>
            </a:r>
            <a:endParaRPr lang="en-US" dirty="0"/>
          </a:p>
          <a:p>
            <a:pPr marL="0" marR="0" lvl="0" indent="0" defTabSz="457200" eaLnBrk="1" fontAlgn="auto" latinLnBrk="0" hangingPunct="1">
              <a:lnSpc>
                <a:spcPct val="117999"/>
              </a:lnSpc>
              <a:spcBef>
                <a:spcPts val="0"/>
              </a:spcBef>
              <a:spcAft>
                <a:spcPts val="0"/>
              </a:spcAft>
              <a:buClrTx/>
              <a:buSzTx/>
              <a:buFontTx/>
              <a:buNone/>
              <a:tabLst/>
              <a:defRPr sz="2200">
                <a:latin typeface="Helvetica Neue"/>
                <a:ea typeface="Helvetica Neue"/>
                <a:cs typeface="Helvetica Neue"/>
                <a:sym typeface="Helvetica Neue"/>
              </a:defRPr>
            </a:pPr>
            <a:r>
              <a:rPr lang="en-US" sz="2200" b="1" dirty="0">
                <a:effectLst/>
                <a:latin typeface="+mj-lt"/>
                <a:ea typeface="+mj-ea"/>
                <a:cs typeface="+mj-cs"/>
                <a:sym typeface="Helvetica Neue"/>
              </a:rPr>
              <a:t>Update History:   </a:t>
            </a:r>
            <a:r>
              <a:rPr lang="en-US" sz="2200" dirty="0">
                <a:effectLst/>
                <a:latin typeface="+mj-lt"/>
                <a:ea typeface="+mj-ea"/>
                <a:cs typeface="+mj-cs"/>
                <a:sym typeface="Helvetica Neue"/>
              </a:rPr>
              <a:t>N/A</a:t>
            </a:r>
            <a:endParaRPr lang="en-US" sz="2200" dirty="0">
              <a:latin typeface="+mj-lt"/>
              <a:ea typeface="+mj-ea"/>
              <a:cs typeface="+mj-cs"/>
              <a:sym typeface="Helvetica Neue"/>
            </a:endParaRPr>
          </a:p>
          <a:p>
            <a:pPr defTabSz="457200">
              <a:lnSpc>
                <a:spcPct val="117999"/>
              </a:lnSpc>
              <a:defRPr sz="2200">
                <a:latin typeface="Helvetica Neue"/>
                <a:ea typeface="Helvetica Neue"/>
                <a:cs typeface="Helvetica Neue"/>
                <a:sym typeface="Helvetica Neue"/>
              </a:defRPr>
            </a:pPr>
            <a:endParaRPr lang="en-US" dirty="0"/>
          </a:p>
          <a:p>
            <a:pPr defTabSz="457200">
              <a:lnSpc>
                <a:spcPct val="117999"/>
              </a:lnSpc>
              <a:defRPr sz="2200">
                <a:latin typeface="Helvetica Neue"/>
                <a:ea typeface="Helvetica Neue"/>
                <a:cs typeface="Helvetica Neue"/>
                <a:sym typeface="Helvetica Neue"/>
              </a:defRPr>
            </a:pPr>
            <a:r>
              <a:rPr lang="en-US" sz="2200" b="1" dirty="0">
                <a:latin typeface="+mj-lt"/>
                <a:ea typeface="+mj-ea"/>
                <a:cs typeface="+mj-cs"/>
                <a:sym typeface="Helvetica Neue"/>
              </a:rPr>
              <a:t>*Note: Remember to resubmit any new information to SIM for approval</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prstGeom prst="rect">
            <a:avLst/>
          </a:prstGeom>
        </p:spPr>
        <p:txBody>
          <a:bodyPr/>
          <a:lstStyle/>
          <a:p>
            <a:endParaRPr/>
          </a:p>
        </p:txBody>
      </p:sp>
      <p:sp>
        <p:nvSpPr>
          <p:cNvPr id="370" name="Shape 37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Leaf-cutter bees</a:t>
            </a:r>
          </a:p>
          <a:p>
            <a:pPr defTabSz="457200">
              <a:lnSpc>
                <a:spcPct val="117999"/>
              </a:lnSpc>
              <a:defRPr sz="2200">
                <a:latin typeface="Helvetica Neue"/>
                <a:ea typeface="Helvetica Neue"/>
                <a:cs typeface="Helvetica Neue"/>
                <a:sym typeface="Helvetica Neue"/>
              </a:defRPr>
            </a:pPr>
            <a:r>
              <a:rPr dirty="0"/>
              <a:t>Use redbud leaves, rose leaves, petals</a:t>
            </a:r>
          </a:p>
          <a:p>
            <a:pPr defTabSz="457200">
              <a:lnSpc>
                <a:spcPct val="117999"/>
              </a:lnSpc>
              <a:defRPr sz="2200">
                <a:latin typeface="Helvetica Neue"/>
                <a:ea typeface="Helvetica Neue"/>
                <a:cs typeface="Helvetica Neue"/>
                <a:sym typeface="Helvetica Neue"/>
              </a:defRPr>
            </a:pPr>
            <a:r>
              <a:rPr dirty="0"/>
              <a:t>Cause scalloped edges, </a:t>
            </a:r>
            <a:r>
              <a:rPr b="1" dirty="0"/>
              <a:t>no danger to plants.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pPr defTabSz="457200">
              <a:lnSpc>
                <a:spcPct val="117999"/>
              </a:lnSpc>
              <a:defRPr sz="1800">
                <a:latin typeface="Helvetica Neue"/>
                <a:ea typeface="Helvetica Neue"/>
                <a:cs typeface="Helvetica Neue"/>
                <a:sym typeface="Helvetica Neue"/>
              </a:defRPr>
            </a:pPr>
            <a:r>
              <a:rPr dirty="0"/>
              <a:t>A single pair of breeding chickadees must find 6,000 to 9,000 caterpillars to rear one clutch of young, according to Doug Tallamy, a professor of entomology and wildlife ecology at the University of Delaware.</a:t>
            </a:r>
          </a:p>
          <a:p>
            <a:pPr defTabSz="457200">
              <a:lnSpc>
                <a:spcPct val="117999"/>
              </a:lnSpc>
              <a:defRPr sz="1800">
                <a:latin typeface="Helvetica Neue"/>
                <a:ea typeface="Helvetica Neue"/>
                <a:cs typeface="Helvetica Neue"/>
                <a:sym typeface="Helvetica Neue"/>
              </a:defRPr>
            </a:pPr>
            <a:r>
              <a:rPr u="sng" dirty="0">
                <a:hlinkClick r:id="rId3"/>
              </a:rPr>
              <a:t>https://nestwatch.org/connect/news/caterpillar-its-whats-for-dinner/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75% crops, 90% perennials.</a:t>
            </a:r>
          </a:p>
          <a:p>
            <a:pPr defTabSz="457200">
              <a:lnSpc>
                <a:spcPct val="117999"/>
              </a:lnSpc>
              <a:defRPr sz="1600">
                <a:latin typeface="Helvetica Neue"/>
                <a:ea typeface="Helvetica Neue"/>
                <a:cs typeface="Helvetica Neue"/>
                <a:sym typeface="Helvetica Neue"/>
              </a:defRPr>
            </a:pPr>
            <a:r>
              <a:rPr b="1"/>
              <a:t>Every bite of chocolate we eat starts off as seeds in pods that grow on </a:t>
            </a:r>
            <a:r>
              <a:rPr b="1" i="1"/>
              <a:t>Theobroma cacao</a:t>
            </a:r>
            <a:r>
              <a:rPr b="1"/>
              <a:t>, a tree whose name translates to "cacao, food of the gods." Enter chocolate midges—without the midges, there would be no chocolate! (Seen in US? Yes—National Park in American Samoa)</a:t>
            </a:r>
          </a:p>
          <a:p>
            <a:pPr defTabSz="457200">
              <a:lnSpc>
                <a:spcPct val="117999"/>
              </a:lnSpc>
              <a:defRPr sz="2200">
                <a:latin typeface="Helvetica Neue"/>
                <a:ea typeface="Helvetica Neue"/>
                <a:cs typeface="Helvetica Neue"/>
                <a:sym typeface="Helvetica Neue"/>
              </a:defRPr>
            </a:pPr>
            <a:r>
              <a:rPr u="sng">
                <a:hlinkClick r:id="rId3"/>
              </a:rPr>
              <a:t>https://www.nps.gov/articles/chocolate-midge.htm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pPr defTabSz="457200">
              <a:lnSpc>
                <a:spcPct val="117999"/>
              </a:lnSpc>
              <a:defRPr>
                <a:latin typeface="Helvetica Neue"/>
                <a:ea typeface="Helvetica Neue"/>
                <a:cs typeface="Helvetica Neue"/>
                <a:sym typeface="Helvetica Neue"/>
              </a:defRPr>
            </a:pPr>
            <a:r>
              <a:rPr dirty="0"/>
              <a:t>https://media.wholefoodsmarket.com/news/bees</a:t>
            </a:r>
          </a:p>
          <a:p>
            <a:pPr defTabSz="457200">
              <a:lnSpc>
                <a:spcPct val="117999"/>
              </a:lnSpc>
              <a:defRPr>
                <a:latin typeface="Helvetica Neue"/>
                <a:ea typeface="Helvetica Neue"/>
                <a:cs typeface="Helvetica Neue"/>
                <a:sym typeface="Helvetica Neue"/>
              </a:defRPr>
            </a:pPr>
            <a:r>
              <a:rPr dirty="0"/>
              <a:t>June 14, 2013</a:t>
            </a:r>
          </a:p>
          <a:p>
            <a:pPr defTabSz="457200">
              <a:lnSpc>
                <a:spcPct val="117999"/>
              </a:lnSpc>
              <a:defRPr>
                <a:latin typeface="Helvetica Neue"/>
                <a:ea typeface="Helvetica Neue"/>
                <a:cs typeface="Helvetica Neue"/>
                <a:sym typeface="Helvetica Neue"/>
              </a:defRPr>
            </a:pPr>
            <a:r>
              <a:rPr dirty="0"/>
              <a:t>The before-and-after photo (above) is shocking – as are the statistics. Whole Foods Market’s produce team pulled from shelves 237 of 453 products – 52 percent of the normal product mix in the department. Among the removed products were some of the most popular produce items:</a:t>
            </a:r>
          </a:p>
          <a:p>
            <a:pPr defTabSz="457200">
              <a:lnSpc>
                <a:spcPct val="117999"/>
              </a:lnSpc>
              <a:defRPr>
                <a:latin typeface="Helvetica Neue"/>
                <a:ea typeface="Helvetica Neue"/>
                <a:cs typeface="Helvetica Neue"/>
                <a:sym typeface="Helvetica Neue"/>
              </a:defRPr>
            </a:pPr>
            <a:r>
              <a:rPr dirty="0"/>
              <a:t>Apples, Onions, Avocados, Carrots, Mangos, Lemons, Limes, Honeydew, Cantaloupe, Zucchini, Summer squash, Eggplant, Cucumbers, Celery, Green onions, Cauliflower, Leeks, Bok choy, Kale, Broccoli, Broccoli rabe, Mustard greens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varies by type of pollinator</a:t>
            </a:r>
          </a:p>
          <a:p>
            <a:pPr defTabSz="457200">
              <a:lnSpc>
                <a:spcPct val="117999"/>
              </a:lnSpc>
              <a:defRPr sz="2200">
                <a:latin typeface="Helvetica Neue"/>
                <a:ea typeface="Helvetica Neue"/>
                <a:cs typeface="Helvetica Neue"/>
                <a:sym typeface="Helvetica Neue"/>
              </a:defRPr>
            </a:pPr>
            <a:r>
              <a:t>nectar for adults (flight fuel)</a:t>
            </a:r>
          </a:p>
          <a:p>
            <a:pPr defTabSz="457200">
              <a:lnSpc>
                <a:spcPct val="117999"/>
              </a:lnSpc>
              <a:defRPr sz="2200">
                <a:latin typeface="Helvetica Neue"/>
                <a:ea typeface="Helvetica Neue"/>
                <a:cs typeface="Helvetica Neue"/>
                <a:sym typeface="Helvetica Neue"/>
              </a:defRPr>
            </a:pPr>
            <a:r>
              <a:t>nectar/pollen to feed offspring</a:t>
            </a:r>
          </a:p>
          <a:p>
            <a:pPr defTabSz="457200">
              <a:lnSpc>
                <a:spcPct val="117999"/>
              </a:lnSpc>
              <a:defRPr sz="2200">
                <a:latin typeface="Helvetica Neue"/>
                <a:ea typeface="Helvetica Neue"/>
                <a:cs typeface="Helvetica Neue"/>
                <a:sym typeface="Helvetica Neue"/>
              </a:defRPr>
            </a:pPr>
            <a:r>
              <a:t>OR</a:t>
            </a:r>
          </a:p>
          <a:p>
            <a:pPr defTabSz="457200">
              <a:lnSpc>
                <a:spcPct val="117999"/>
              </a:lnSpc>
              <a:defRPr sz="2200">
                <a:latin typeface="Helvetica Neue"/>
                <a:ea typeface="Helvetica Neue"/>
                <a:cs typeface="Helvetica Neue"/>
                <a:sym typeface="Helvetica Neue"/>
              </a:defRPr>
            </a:pPr>
            <a:r>
              <a:t>“host” plant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u="sng" dirty="0">
                <a:hlinkClick r:id="rId3"/>
              </a:rPr>
              <a:t>http://ucanr.edu/blogs/blogcore/postdetail.cfm?postnum=26345</a:t>
            </a:r>
          </a:p>
          <a:p>
            <a:pPr defTabSz="457200">
              <a:lnSpc>
                <a:spcPct val="117999"/>
              </a:lnSpc>
              <a:defRPr sz="2200">
                <a:latin typeface="Helvetica Neue"/>
                <a:ea typeface="Helvetica Neue"/>
                <a:cs typeface="Helvetica Neue"/>
                <a:sym typeface="Helvetica Neue"/>
              </a:defRPr>
            </a:pPr>
            <a:r>
              <a:rPr dirty="0"/>
              <a:t>dirty water resources</a:t>
            </a:r>
          </a:p>
          <a:p>
            <a:pPr defTabSz="457200">
              <a:lnSpc>
                <a:spcPct val="117999"/>
              </a:lnSpc>
              <a:defRPr sz="2200">
                <a:latin typeface="Helvetica Neue"/>
                <a:ea typeface="Helvetica Neue"/>
                <a:cs typeface="Helvetica Neue"/>
                <a:sym typeface="Helvetica Neue"/>
              </a:defRPr>
            </a:pPr>
            <a:r>
              <a:rPr dirty="0"/>
              <a:t>shallow, safe landing, corks, saucer w/ stones, “noodles” in pool</a:t>
            </a:r>
          </a:p>
          <a:p>
            <a:pPr defTabSz="457200">
              <a:lnSpc>
                <a:spcPct val="117999"/>
              </a:lnSpc>
              <a:defRPr sz="2200">
                <a:latin typeface="Helvetica Neue"/>
                <a:ea typeface="Helvetica Neue"/>
                <a:cs typeface="Helvetica Neue"/>
                <a:sym typeface="Helvetica Neue"/>
              </a:defRPr>
            </a:pPr>
            <a:r>
              <a:rPr dirty="0"/>
              <a:t>Also wet sand, and wet mud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rPr dirty="0"/>
              <a:t>Plant in Layers</a:t>
            </a:r>
          </a:p>
          <a:p>
            <a:pPr defTabSz="457200">
              <a:lnSpc>
                <a:spcPct val="117999"/>
              </a:lnSpc>
              <a:defRPr sz="1600">
                <a:latin typeface="Helvetica Neue"/>
                <a:ea typeface="Helvetica Neue"/>
                <a:cs typeface="Helvetica Neue"/>
                <a:sym typeface="Helvetica Neue"/>
              </a:defRPr>
            </a:pPr>
            <a:r>
              <a:rPr dirty="0"/>
              <a:t>canopy, understory, shrubs, herbaceous plants, groundcovers</a:t>
            </a:r>
          </a:p>
          <a:p>
            <a:pPr defTabSz="457200">
              <a:lnSpc>
                <a:spcPct val="117999"/>
              </a:lnSpc>
              <a:defRPr sz="1600">
                <a:latin typeface="Helvetica Neue"/>
                <a:ea typeface="Helvetica Neue"/>
                <a:cs typeface="Helvetica Neue"/>
                <a:sym typeface="Helvetica Neue"/>
              </a:defRPr>
            </a:pPr>
            <a:r>
              <a:rPr dirty="0"/>
              <a:t>“THINK 3-D,” says Doug Tallamy, co-author of </a:t>
            </a:r>
            <a:r>
              <a:rPr b="1" u="sng" dirty="0"/>
              <a:t>The Living Landscape</a:t>
            </a:r>
            <a:r>
              <a:rPr dirty="0"/>
              <a:t>, “and in fact, maybe think 4-D, since by designing your landscape in all three dimensions, layering plants into complex communities, you’ll add the ‘D’ of diversity, too.”</a:t>
            </a:r>
          </a:p>
          <a:p>
            <a:pPr defTabSz="457200">
              <a:lnSpc>
                <a:spcPct val="117999"/>
              </a:lnSpc>
              <a:defRPr sz="1600">
                <a:latin typeface="Helvetica Neue"/>
                <a:ea typeface="Helvetica Neue"/>
                <a:cs typeface="Helvetica Neue"/>
                <a:sym typeface="Helvetica Neue"/>
              </a:defRPr>
            </a:pPr>
            <a:r>
              <a:rPr dirty="0"/>
              <a:t>“4 D” The fourth dimension is diversity</a:t>
            </a:r>
          </a:p>
          <a:p>
            <a:pPr defTabSz="457200">
              <a:lnSpc>
                <a:spcPct val="117999"/>
              </a:lnSpc>
              <a:defRPr sz="1600">
                <a:latin typeface="Helvetica Neue"/>
                <a:ea typeface="Helvetica Neue"/>
                <a:cs typeface="Helvetica Neue"/>
                <a:sym typeface="Helvetica Neue"/>
              </a:defRPr>
            </a:pPr>
            <a:r>
              <a:rPr dirty="0"/>
              <a:t>multiples of height, width, breadth, = DIVERSITY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t>Provide nesting sites:</a:t>
            </a:r>
          </a:p>
          <a:p>
            <a:pPr defTabSz="457200">
              <a:lnSpc>
                <a:spcPct val="117999"/>
              </a:lnSpc>
              <a:defRPr sz="1600">
                <a:latin typeface="Helvetica Neue"/>
                <a:ea typeface="Helvetica Neue"/>
                <a:cs typeface="Helvetica Neue"/>
                <a:sym typeface="Helvetica Neue"/>
              </a:defRPr>
            </a:pPr>
            <a:r>
              <a:t>pupation sites (shrubs)</a:t>
            </a:r>
          </a:p>
          <a:p>
            <a:pPr defTabSz="457200">
              <a:lnSpc>
                <a:spcPct val="117999"/>
              </a:lnSpc>
              <a:defRPr sz="1600">
                <a:latin typeface="Helvetica Neue"/>
                <a:ea typeface="Helvetica Neue"/>
                <a:cs typeface="Helvetica Neue"/>
                <a:sym typeface="Helvetica Neue"/>
              </a:defRPr>
            </a:pPr>
            <a:r>
              <a:t>hollow stems, bare soil, 70% bees are ground nesters, leaf litter, brush piles, hotels</a:t>
            </a:r>
          </a:p>
          <a:p>
            <a:pPr defTabSz="457200">
              <a:lnSpc>
                <a:spcPct val="117999"/>
              </a:lnSpc>
              <a:defRPr sz="1600">
                <a:latin typeface="Helvetica Neue"/>
                <a:ea typeface="Helvetica Neue"/>
                <a:cs typeface="Helvetica Neue"/>
                <a:sym typeface="Helvetica Neue"/>
              </a:defRPr>
            </a:pPr>
            <a:r>
              <a:t>A New Vision    Consider leaving a portion of your yard or property “wild”</a:t>
            </a:r>
          </a:p>
          <a:p>
            <a:pPr defTabSz="457200">
              <a:lnSpc>
                <a:spcPct val="117999"/>
              </a:lnSpc>
              <a:defRPr sz="1600">
                <a:latin typeface="Helvetica Neue"/>
                <a:ea typeface="Helvetica Neue"/>
                <a:cs typeface="Helvetica Neue"/>
                <a:sym typeface="Helvetica Neue"/>
              </a:defRPr>
            </a:pPr>
            <a:r>
              <a:t>“It’s important to not be too neat. Small clumps of grass or weeds or debris left under shrubs can protect the bumble bee queen as she overwinters in her nest below. Garden visitors will see that we leave some weed growth on the garden edges to provide this type of habitat.”</a:t>
            </a:r>
          </a:p>
          <a:p>
            <a:pPr defTabSz="457200">
              <a:lnSpc>
                <a:spcPct val="117999"/>
              </a:lnSpc>
              <a:defRPr sz="1600">
                <a:latin typeface="Helvetica Neue"/>
                <a:ea typeface="Helvetica Neue"/>
                <a:cs typeface="Helvetica Neue"/>
                <a:sym typeface="Helvetica Neue"/>
              </a:defRPr>
            </a:pPr>
            <a:r>
              <a:t>Wild areas—NOT weeds</a:t>
            </a:r>
          </a:p>
          <a:p>
            <a:pPr defTabSz="457200">
              <a:lnSpc>
                <a:spcPct val="117999"/>
              </a:lnSpc>
              <a:defRPr sz="1600">
                <a:latin typeface="Helvetica Neue"/>
                <a:ea typeface="Helvetica Neue"/>
                <a:cs typeface="Helvetica Neue"/>
                <a:sym typeface="Helvetica Neue"/>
              </a:defRPr>
            </a:pPr>
            <a:r>
              <a:t>Walt Disney quote: </a:t>
            </a:r>
          </a:p>
          <a:p>
            <a:pPr defTabSz="457200">
              <a:lnSpc>
                <a:spcPct val="117999"/>
              </a:lnSpc>
              <a:defRPr sz="1600">
                <a:latin typeface="Helvetica Neue"/>
                <a:ea typeface="Helvetica Neue"/>
                <a:cs typeface="Helvetica Neue"/>
                <a:sym typeface="Helvetica Neue"/>
              </a:defRPr>
            </a:pPr>
            <a:r>
              <a:t>'What do you mean we can't get rid of those weeds in time? Then go over there and put some fancy signs with Latin names in front of them’—Walt Disney.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A wide selection of plants provides</a:t>
            </a:r>
          </a:p>
          <a:p>
            <a:pPr defTabSz="457200">
              <a:lnSpc>
                <a:spcPct val="117999"/>
              </a:lnSpc>
              <a:defRPr sz="2200">
                <a:latin typeface="Helvetica Neue"/>
                <a:ea typeface="Helvetica Neue"/>
                <a:cs typeface="Helvetica Neue"/>
                <a:sym typeface="Helvetica Neue"/>
              </a:defRPr>
            </a:pPr>
            <a:r>
              <a:t>many sources of food</a:t>
            </a:r>
          </a:p>
          <a:p>
            <a:pPr defTabSz="457200">
              <a:lnSpc>
                <a:spcPct val="117999"/>
              </a:lnSpc>
              <a:defRPr sz="2200">
                <a:latin typeface="Helvetica Neue"/>
                <a:ea typeface="Helvetica Neue"/>
                <a:cs typeface="Helvetica Neue"/>
                <a:sym typeface="Helvetica Neue"/>
              </a:defRPr>
            </a:pPr>
            <a:r>
              <a:t>Long bloom season to provide a year-round food source</a:t>
            </a:r>
          </a:p>
          <a:p>
            <a:pPr defTabSz="457200">
              <a:lnSpc>
                <a:spcPct val="117999"/>
              </a:lnSpc>
              <a:defRPr sz="2200">
                <a:latin typeface="Helvetica Neue"/>
                <a:ea typeface="Helvetica Neue"/>
                <a:cs typeface="Helvetica Neue"/>
                <a:sym typeface="Helvetica Neue"/>
              </a:defRPr>
            </a:pPr>
            <a:r>
              <a:t>“Drone view.” Large masses of a single color/plant.</a:t>
            </a:r>
          </a:p>
          <a:p>
            <a:pPr defTabSz="457200">
              <a:lnSpc>
                <a:spcPct val="117999"/>
              </a:lnSpc>
              <a:defRPr sz="2200">
                <a:latin typeface="Helvetica Neue"/>
                <a:ea typeface="Helvetica Neue"/>
                <a:cs typeface="Helvetica Neue"/>
                <a:sym typeface="Helvetica Neue"/>
              </a:defRPr>
            </a:pPr>
            <a:r>
              <a:t>Some moths are night flyers</a:t>
            </a:r>
          </a:p>
          <a:p>
            <a:pPr defTabSz="457200">
              <a:lnSpc>
                <a:spcPct val="117999"/>
              </a:lnSpc>
              <a:defRPr sz="2200">
                <a:latin typeface="Helvetica Neue"/>
                <a:ea typeface="Helvetica Neue"/>
                <a:cs typeface="Helvetica Neue"/>
                <a:sym typeface="Helvetica Neue"/>
              </a:defRPr>
            </a:pPr>
            <a:r>
              <a:t>Local bats—not pollinators; insectivores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prstGeom prst="rect">
            <a:avLst/>
          </a:prstGeom>
        </p:spPr>
        <p:txBody>
          <a:bodyPr/>
          <a:lstStyle/>
          <a:p>
            <a:endParaRPr/>
          </a:p>
        </p:txBody>
      </p:sp>
      <p:sp>
        <p:nvSpPr>
          <p:cNvPr id="466" name="Shape 466"/>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t>"Tithonia in every garden" or hashtag it: #TithoniaInEveryGarden.</a:t>
            </a:r>
          </a:p>
          <a:p>
            <a:pPr defTabSz="457200">
              <a:lnSpc>
                <a:spcPct val="117999"/>
              </a:lnSpc>
              <a:defRPr sz="1600">
                <a:latin typeface="Helvetica Neue"/>
                <a:ea typeface="Helvetica Neue"/>
                <a:cs typeface="Helvetica Neue"/>
                <a:sym typeface="Helvetica Neue"/>
              </a:defRPr>
            </a:pPr>
            <a:r>
              <a:t>Meanwhile, you can't go wrong with Mexican sunflower or Tithonia, which anchors many pollinator gardens in California  from early spring through fall. In addition to monarchs, we've seen Gulf Fritillaries, Western tiger swallowtails, mourning cloaks, pipevine swallowtails, skippers, buckeyes, acmon blues, painted ladies and other butterflies sipping nectar from Tithonia. That's not to mention the other pollinators drawn to the colorful orange flower. Among them: bumble bees, carpenter bees, sunflower bees, leafcutter bees, blue orchard bees, sweat bees, syrphid flies or hover flies, and hummingbirds</a:t>
            </a:r>
          </a:p>
          <a:p>
            <a:pPr defTabSz="457200">
              <a:lnSpc>
                <a:spcPct val="117999"/>
              </a:lnSpc>
              <a:defRPr sz="1400" b="1">
                <a:latin typeface="Helvetica Neue"/>
                <a:ea typeface="Helvetica Neue"/>
                <a:cs typeface="Helvetica Neue"/>
                <a:sym typeface="Helvetica Neue"/>
              </a:defRPr>
            </a:pPr>
            <a:r>
              <a:rPr u="sng">
                <a:hlinkClick r:id="rId3"/>
              </a:rPr>
              <a:t>http://www.ucanr.org/blogs/blogcore/postdetail.cfm?postnum=22079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lvl1pPr defTabSz="457200">
              <a:lnSpc>
                <a:spcPct val="117999"/>
              </a:lnSpc>
              <a:defRPr sz="1600">
                <a:latin typeface="Helvetica Neue"/>
                <a:ea typeface="Helvetica Neue"/>
                <a:cs typeface="Helvetica Neue"/>
                <a:sym typeface="Helvetica Neue"/>
              </a:defRPr>
            </a:lvl1pPr>
          </a:lstStyle>
          <a:p>
            <a:r>
              <a:t>At numerous talks to Master Gardeners and Garden Clubs we are asked many of the same questions. One of the main questions is “What are your top 5 or 6 pollinator plants that I should plant in my garden?” We hesitate to answer this question directly because we feel that it takes more than just a few key plants to really attract bees and other pollinators. We can offer suggestions on these few plants but prefer to provide information on a more complete program to those who would like to become habitat gardeners- by telling them how to provide food, water, and cover/places to raise young through sustainable gardening practices.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noRot="1" noChangeAspect="1"/>
          </p:cNvSpPr>
          <p:nvPr>
            <p:ph type="sldImg"/>
          </p:nvPr>
        </p:nvSpPr>
        <p:spPr>
          <a:prstGeom prst="rect">
            <a:avLst/>
          </a:prstGeom>
        </p:spPr>
        <p:txBody>
          <a:bodyPr/>
          <a:lstStyle/>
          <a:p>
            <a:endParaRPr/>
          </a:p>
        </p:txBody>
      </p:sp>
      <p:sp>
        <p:nvSpPr>
          <p:cNvPr id="505" name="Shape 505"/>
          <p:cNvSpPr>
            <a:spLocks noGrp="1"/>
          </p:cNvSpPr>
          <p:nvPr>
            <p:ph type="body" sz="quarter" idx="1"/>
          </p:nvPr>
        </p:nvSpPr>
        <p:spPr>
          <a:prstGeom prst="rect">
            <a:avLst/>
          </a:prstGeom>
        </p:spPr>
        <p:txBody>
          <a:bodyPr/>
          <a:lstStyle/>
          <a:p>
            <a:pPr marR="40639" indent="40639">
              <a:spcBef>
                <a:spcPts val="400"/>
              </a:spcBef>
              <a:defRPr>
                <a:uFill>
                  <a:solidFill>
                    <a:srgbClr val="000000"/>
                  </a:solidFill>
                </a:uFill>
                <a:latin typeface="Arial"/>
                <a:ea typeface="Arial"/>
                <a:cs typeface="Arial"/>
                <a:sym typeface="Arial"/>
              </a:defRPr>
            </a:pPr>
            <a:r>
              <a:t>The Pipevine Swallowtail (pictured) is a local species who’s only host plant is the Dutchman’s Pipevine (also pictured). If it’s eggs are laid on any other vine or shrub, the hatching caterpillars will not eat and starve to death.</a:t>
            </a:r>
            <a:endParaRPr sz="1600"/>
          </a:p>
          <a:p>
            <a:pPr marR="40639" indent="40639">
              <a:spcBef>
                <a:spcPts val="400"/>
              </a:spcBef>
              <a:defRPr>
                <a:uFill>
                  <a:solidFill>
                    <a:srgbClr val="000000"/>
                  </a:solidFill>
                </a:uFill>
                <a:latin typeface="Arial"/>
                <a:ea typeface="Arial"/>
                <a:cs typeface="Arial"/>
                <a:sym typeface="Arial"/>
              </a:defRPr>
            </a:pPr>
            <a:r>
              <a:t>Monarchs will eat multiple species of Milkweed, but no other Genera of plant.</a:t>
            </a:r>
            <a:endParaRPr sz="1600"/>
          </a:p>
          <a:p>
            <a:pPr marR="40639" indent="40639">
              <a:spcBef>
                <a:spcPts val="400"/>
              </a:spcBef>
              <a:defRPr>
                <a:uFill>
                  <a:solidFill>
                    <a:srgbClr val="000000"/>
                  </a:solidFill>
                </a:uFill>
                <a:latin typeface="Arial"/>
                <a:ea typeface="Arial"/>
                <a:cs typeface="Arial"/>
                <a:sym typeface="Arial"/>
              </a:defRPr>
            </a:pPr>
            <a:r>
              <a:t>Some butterfly larvae are less picky and will eat multiple plants, but many are specialists and rely on the presence of one particular species in order to survive.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a:spLocks noGrp="1" noRot="1" noChangeAspect="1"/>
          </p:cNvSpPr>
          <p:nvPr>
            <p:ph type="sldImg"/>
          </p:nvPr>
        </p:nvSpPr>
        <p:spPr>
          <a:prstGeom prst="rect">
            <a:avLst/>
          </a:prstGeom>
        </p:spPr>
        <p:txBody>
          <a:bodyPr/>
          <a:lstStyle/>
          <a:p>
            <a:endParaRPr/>
          </a:p>
        </p:txBody>
      </p:sp>
      <p:sp>
        <p:nvSpPr>
          <p:cNvPr id="570" name="Shape 570"/>
          <p:cNvSpPr>
            <a:spLocks noGrp="1"/>
          </p:cNvSpPr>
          <p:nvPr>
            <p:ph type="body" sz="quarter" idx="1"/>
          </p:nvPr>
        </p:nvSpPr>
        <p:spPr>
          <a:prstGeom prst="rect">
            <a:avLst/>
          </a:prstGeom>
        </p:spPr>
        <p:txBody>
          <a:bodyPr/>
          <a:lstStyle/>
          <a:p>
            <a:r>
              <a:t>Lacy Tansy  Phacelia tanacetifolia, </a:t>
            </a:r>
          </a:p>
          <a:p>
            <a:r>
              <a:t>California poppy Eschscholzia californica </a:t>
            </a:r>
          </a:p>
          <a:p>
            <a:r>
              <a:t>Common tidytips Layia platyglossa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Shape 577"/>
          <p:cNvSpPr>
            <a:spLocks noGrp="1" noRot="1" noChangeAspect="1"/>
          </p:cNvSpPr>
          <p:nvPr>
            <p:ph type="sldImg"/>
          </p:nvPr>
        </p:nvSpPr>
        <p:spPr>
          <a:prstGeom prst="rect">
            <a:avLst/>
          </a:prstGeom>
        </p:spPr>
        <p:txBody>
          <a:bodyPr/>
          <a:lstStyle/>
          <a:p>
            <a:endParaRPr/>
          </a:p>
        </p:txBody>
      </p:sp>
      <p:sp>
        <p:nvSpPr>
          <p:cNvPr id="578" name="Shape 578"/>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Hedgerows can benefit pollinators in cropland, as well as large properties with space for large plantings.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a:spLocks noGrp="1" noRot="1" noChangeAspect="1"/>
          </p:cNvSpPr>
          <p:nvPr>
            <p:ph type="sldImg"/>
          </p:nvPr>
        </p:nvSpPr>
        <p:spPr>
          <a:prstGeom prst="rect">
            <a:avLst/>
          </a:prstGeom>
        </p:spPr>
        <p:txBody>
          <a:bodyPr/>
          <a:lstStyle/>
          <a:p>
            <a:endParaRPr/>
          </a:p>
        </p:txBody>
      </p:sp>
      <p:sp>
        <p:nvSpPr>
          <p:cNvPr id="601" name="Shape 601"/>
          <p:cNvSpPr>
            <a:spLocks noGrp="1"/>
          </p:cNvSpPr>
          <p:nvPr>
            <p:ph type="body" sz="quarter" idx="1"/>
          </p:nvPr>
        </p:nvSpPr>
        <p:spPr>
          <a:prstGeom prst="rect">
            <a:avLst/>
          </a:prstGeom>
        </p:spPr>
        <p:txBody>
          <a:bodyPr/>
          <a:lstStyle/>
          <a:p>
            <a:pPr defTabSz="457200">
              <a:lnSpc>
                <a:spcPct val="117999"/>
              </a:lnSpc>
              <a:defRPr sz="1900">
                <a:latin typeface="Helvetica Neue"/>
                <a:ea typeface="Helvetica Neue"/>
                <a:cs typeface="Helvetica Neue"/>
                <a:sym typeface="Helvetica Neue"/>
              </a:defRPr>
            </a:pPr>
            <a:r>
              <a:t>LBAM Light brown apple moth is treated for in 13 counties.</a:t>
            </a:r>
          </a:p>
          <a:p>
            <a:pPr defTabSz="457200">
              <a:lnSpc>
                <a:spcPct val="117999"/>
              </a:lnSpc>
              <a:defRPr sz="1500">
                <a:latin typeface="Helvetica Neue"/>
                <a:ea typeface="Helvetica Neue"/>
                <a:cs typeface="Helvetica Neue"/>
                <a:sym typeface="Helvetica Neue"/>
              </a:defRPr>
            </a:pPr>
            <a:r>
              <a:rPr u="sng">
                <a:hlinkClick r:id="rId3"/>
              </a:rPr>
              <a:t>https://www.cdfa.ca.gov/plant/PDEP/target_pest_disease_profiles/LBAM_PestProfile.html</a:t>
            </a:r>
          </a:p>
          <a:p>
            <a:pPr defTabSz="457200">
              <a:lnSpc>
                <a:spcPct val="117999"/>
              </a:lnSpc>
              <a:defRPr sz="2200">
                <a:latin typeface="Helvetica Neue"/>
                <a:ea typeface="Helvetica Neue"/>
                <a:cs typeface="Helvetica Neue"/>
                <a:sym typeface="Helvetica Neue"/>
              </a:defRPr>
            </a:pPr>
            <a:r>
              <a:t>bT   </a:t>
            </a:r>
            <a:r>
              <a:rPr sz="1600"/>
              <a:t> </a:t>
            </a:r>
            <a:r>
              <a:rPr sz="1600" u="sng">
                <a:hlinkClick r:id="rId4"/>
              </a:rPr>
              <a:t>http://pmep.cce.cornell.edu/profiles/extoxnet/24d-captan/bt-ext.html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a:spLocks noGrp="1" noRot="1" noChangeAspect="1"/>
          </p:cNvSpPr>
          <p:nvPr>
            <p:ph type="sldImg"/>
          </p:nvPr>
        </p:nvSpPr>
        <p:spPr>
          <a:prstGeom prst="rect">
            <a:avLst/>
          </a:prstGeom>
        </p:spPr>
        <p:txBody>
          <a:bodyPr/>
          <a:lstStyle/>
          <a:p>
            <a:endParaRPr/>
          </a:p>
        </p:txBody>
      </p:sp>
      <p:sp>
        <p:nvSpPr>
          <p:cNvPr id="612" name="Shape 612"/>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t>Attracting Native Pollinators. 2011 by The Xerces Society and Dr. Marla Spivak</a:t>
            </a:r>
          </a:p>
          <a:p>
            <a:pPr defTabSz="457200">
              <a:lnSpc>
                <a:spcPct val="117999"/>
              </a:lnSpc>
              <a:defRPr sz="1600">
                <a:latin typeface="Helvetica Neue"/>
                <a:ea typeface="Helvetica Neue"/>
                <a:cs typeface="Helvetica Neue"/>
                <a:sym typeface="Helvetica Neue"/>
              </a:defRPr>
            </a:pPr>
            <a:r>
              <a:t>The Bee Friendly Garden. 2016 by Kate Frey and Gretchen LeBuhn</a:t>
            </a:r>
          </a:p>
          <a:p>
            <a:pPr defTabSz="457200">
              <a:lnSpc>
                <a:spcPct val="117999"/>
              </a:lnSpc>
              <a:defRPr sz="1600">
                <a:latin typeface="Helvetica Neue"/>
                <a:ea typeface="Helvetica Neue"/>
                <a:cs typeface="Helvetica Neue"/>
                <a:sym typeface="Helvetica Neue"/>
              </a:defRPr>
            </a:pPr>
            <a:r>
              <a:t>California Bees and Blooms. 2014 by Gordon Frankie, et al.</a:t>
            </a:r>
          </a:p>
          <a:p>
            <a:pPr defTabSz="457200">
              <a:lnSpc>
                <a:spcPct val="117999"/>
              </a:lnSpc>
              <a:defRPr sz="1600">
                <a:latin typeface="Helvetica Neue"/>
                <a:ea typeface="Helvetica Neue"/>
                <a:cs typeface="Helvetica Neue"/>
                <a:sym typeface="Helvetica Neue"/>
              </a:defRPr>
            </a:pPr>
            <a:r>
              <a:t>The California Wildlife Habitat Garden. Aug 8, 2012 by Nancy Bauer</a:t>
            </a:r>
          </a:p>
          <a:p>
            <a:pPr defTabSz="457200">
              <a:lnSpc>
                <a:spcPct val="117999"/>
              </a:lnSpc>
              <a:defRPr sz="1600">
                <a:latin typeface="Helvetica Neue"/>
                <a:ea typeface="Helvetica Neue"/>
                <a:cs typeface="Helvetica Neue"/>
                <a:sym typeface="Helvetica Neue"/>
              </a:defRPr>
            </a:pPr>
            <a:r>
              <a:t>California Native Plants for the Garden. Dec 1, 2005 by Carol Bornstein and David Fross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Shape 646"/>
          <p:cNvSpPr>
            <a:spLocks noGrp="1" noRot="1" noChangeAspect="1"/>
          </p:cNvSpPr>
          <p:nvPr>
            <p:ph type="sldImg"/>
          </p:nvPr>
        </p:nvSpPr>
        <p:spPr>
          <a:prstGeom prst="rect">
            <a:avLst/>
          </a:prstGeom>
        </p:spPr>
        <p:txBody>
          <a:bodyPr/>
          <a:lstStyle/>
          <a:p>
            <a:endParaRPr/>
          </a:p>
        </p:txBody>
      </p:sp>
      <p:sp>
        <p:nvSpPr>
          <p:cNvPr id="647" name="Shape 647"/>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u="sng">
                <a:hlinkClick r:id="rId3"/>
              </a:rPr>
              <a:t>https://noehill.com/kern/cal0492.asp</a:t>
            </a:r>
          </a:p>
          <a:p>
            <a:pPr defTabSz="457200">
              <a:lnSpc>
                <a:spcPct val="117999"/>
              </a:lnSpc>
              <a:defRPr sz="2200">
                <a:latin typeface="Helvetica Neue"/>
                <a:ea typeface="Helvetica Neue"/>
                <a:cs typeface="Helvetica Neue"/>
                <a:sym typeface="Helvetica Neue"/>
              </a:defRPr>
            </a:pPr>
            <a:r>
              <a:t>California Historical Landmark 492 </a:t>
            </a:r>
          </a:p>
          <a:p>
            <a:pPr defTabSz="457200">
              <a:lnSpc>
                <a:spcPct val="117999"/>
              </a:lnSpc>
              <a:defRPr sz="2200">
                <a:latin typeface="Helvetica Neue"/>
                <a:ea typeface="Helvetica Neue"/>
                <a:cs typeface="Helvetica Neue"/>
                <a:sym typeface="Helvetica Neue"/>
              </a:defRPr>
            </a:pPr>
            <a:r>
              <a:t>1952</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noRot="1" noChangeAspect="1"/>
          </p:cNvSpPr>
          <p:nvPr>
            <p:ph type="sldImg"/>
          </p:nvPr>
        </p:nvSpPr>
        <p:spPr>
          <a:prstGeom prst="rect">
            <a:avLst/>
          </a:prstGeom>
        </p:spPr>
        <p:txBody>
          <a:bodyPr/>
          <a:lstStyle/>
          <a:p>
            <a:endParaRPr/>
          </a:p>
        </p:txBody>
      </p:sp>
      <p:sp>
        <p:nvSpPr>
          <p:cNvPr id="654" name="Shape 654"/>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u="sng">
                <a:hlinkClick r:id="rId3"/>
              </a:rPr>
              <a:t>calscape.org</a:t>
            </a:r>
            <a:r>
              <a:t>   find out what CA native plants grow in your zip code.</a:t>
            </a:r>
          </a:p>
          <a:p>
            <a:pPr defTabSz="457200">
              <a:lnSpc>
                <a:spcPct val="117999"/>
              </a:lnSpc>
              <a:defRPr sz="2200">
                <a:latin typeface="Helvetica Neue"/>
                <a:ea typeface="Helvetica Neue"/>
                <a:cs typeface="Helvetica Neue"/>
                <a:sym typeface="Helvetica Neue"/>
              </a:defRPr>
            </a:pPr>
            <a:r>
              <a:t>Can demonstrate and/or use phones to play with zip code. Gardeners are excited to discover lists of native plants and Advanced Search lets you select for pollinators, season of bloom, color of bloom, etc.</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Shape 660"/>
          <p:cNvSpPr>
            <a:spLocks noGrp="1" noRot="1" noChangeAspect="1"/>
          </p:cNvSpPr>
          <p:nvPr>
            <p:ph type="sldImg"/>
          </p:nvPr>
        </p:nvSpPr>
        <p:spPr>
          <a:prstGeom prst="rect">
            <a:avLst/>
          </a:prstGeom>
        </p:spPr>
        <p:txBody>
          <a:bodyPr/>
          <a:lstStyle/>
          <a:p>
            <a:endParaRPr/>
          </a:p>
        </p:txBody>
      </p:sp>
      <p:sp>
        <p:nvSpPr>
          <p:cNvPr id="661" name="Shape 661"/>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Plants from home</a:t>
            </a:r>
          </a:p>
          <a:p>
            <a:pPr defTabSz="457200">
              <a:lnSpc>
                <a:spcPct val="117999"/>
              </a:lnSpc>
              <a:defRPr sz="2200">
                <a:latin typeface="Helvetica Neue"/>
                <a:ea typeface="Helvetica Neue"/>
                <a:cs typeface="Helvetica Neue"/>
                <a:sym typeface="Helvetica Neue"/>
              </a:defRPr>
            </a:pPr>
            <a:r>
              <a:t>INSERT SLIDE INTO STACK WHERE APPROPRIATE, IF YOU BROUGHT IN REAL SAMPLES…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lvl1pPr defTabSz="457200">
              <a:lnSpc>
                <a:spcPct val="117999"/>
              </a:lnSpc>
              <a:defRPr sz="2200">
                <a:latin typeface="Helvetica Neue"/>
                <a:ea typeface="Helvetica Neue"/>
                <a:cs typeface="Helvetica Neue"/>
                <a:sym typeface="Helvetica Neue"/>
              </a:defRPr>
            </a:lvl1pPr>
          </a:lstStyle>
          <a:p>
            <a:r>
              <a:t>One more cutie!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lvl1pPr defTabSz="457200">
              <a:lnSpc>
                <a:spcPct val="117999"/>
              </a:lnSpc>
              <a:defRPr sz="1600">
                <a:latin typeface="Helvetica Neue"/>
                <a:ea typeface="Helvetica Neue"/>
                <a:cs typeface="Helvetica Neue"/>
                <a:sym typeface="Helvetica Neue"/>
              </a:defRPr>
            </a:lvl1pPr>
          </a:lstStyle>
          <a:p>
            <a:r>
              <a:rPr dirty="0"/>
              <a:t>At numerous talks to Master Gardeners and Garden Clubs we are asked many of the same questions. One of the main questions is “What are your top 5 or 6 pollinator plants that I should plant in my garden?” We hesitate to answer this question directly because we feel that it takes more than just a few key plants to really attract bees and other pollinators. We can offer suggestions on these few plants but prefer to provide information on a more complete program to those who would like to become habitat gardeners- by telling them how to provide food, water, and cover/places to raise young through sustainable gardening practices.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rPr dirty="0"/>
              <a:t>POLLINAOTRS: </a:t>
            </a:r>
          </a:p>
          <a:p>
            <a:pPr defTabSz="457200">
              <a:lnSpc>
                <a:spcPct val="117999"/>
              </a:lnSpc>
              <a:defRPr sz="1600">
                <a:latin typeface="Helvetica Neue"/>
                <a:ea typeface="Helvetica Neue"/>
                <a:cs typeface="Helvetica Neue"/>
                <a:sym typeface="Helvetica Neue"/>
              </a:defRPr>
            </a:pPr>
            <a:r>
              <a:rPr dirty="0"/>
              <a:t>bees; butterflies; wasps; moths; beetles; flies; birds; bats; wind; humans</a:t>
            </a:r>
          </a:p>
          <a:p>
            <a:pPr defTabSz="457200">
              <a:lnSpc>
                <a:spcPct val="117999"/>
              </a:lnSpc>
              <a:defRPr sz="1600">
                <a:latin typeface="Helvetica Neue"/>
                <a:ea typeface="Helvetica Neue"/>
                <a:cs typeface="Helvetica Neue"/>
                <a:sym typeface="Helvetica Neue"/>
              </a:defRPr>
            </a:pPr>
            <a:r>
              <a:rPr dirty="0"/>
              <a:t>To get animals to help, plants provide: </a:t>
            </a:r>
          </a:p>
          <a:p>
            <a:pPr defTabSz="457200">
              <a:lnSpc>
                <a:spcPct val="117999"/>
              </a:lnSpc>
              <a:defRPr sz="1600">
                <a:latin typeface="Helvetica Neue"/>
                <a:ea typeface="Helvetica Neue"/>
                <a:cs typeface="Helvetica Neue"/>
                <a:sym typeface="Helvetica Neue"/>
              </a:defRPr>
            </a:pPr>
            <a:r>
              <a:rPr dirty="0"/>
              <a:t>• food (pollen, nectar)</a:t>
            </a:r>
            <a:br>
              <a:rPr dirty="0"/>
            </a:br>
            <a:r>
              <a:rPr dirty="0"/>
              <a:t>• scents/perfume</a:t>
            </a:r>
            <a:br>
              <a:rPr dirty="0"/>
            </a:br>
            <a:r>
              <a:rPr dirty="0"/>
              <a:t>• oils </a:t>
            </a:r>
          </a:p>
          <a:p>
            <a:pPr defTabSz="457200">
              <a:lnSpc>
                <a:spcPct val="117999"/>
              </a:lnSpc>
              <a:defRPr sz="1600">
                <a:latin typeface="Helvetica Neue"/>
                <a:ea typeface="Helvetica Neue"/>
                <a:cs typeface="Helvetica Neue"/>
                <a:sym typeface="Helvetica Neue"/>
              </a:defRPr>
            </a:pPr>
            <a:r>
              <a:rPr dirty="0"/>
              <a:t>• nest materials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rPr dirty="0"/>
              <a:t>Moths </a:t>
            </a:r>
            <a:r>
              <a:rPr b="1" dirty="0"/>
              <a:t>mostly fly at night</a:t>
            </a:r>
            <a:r>
              <a:rPr dirty="0"/>
              <a:t>—they like white or light colored flowers. Local bats are insectivores and are </a:t>
            </a:r>
            <a:r>
              <a:rPr b="1" dirty="0"/>
              <a:t>not pollinators</a:t>
            </a:r>
            <a:r>
              <a:rPr dirty="0"/>
              <a:t>.</a:t>
            </a:r>
          </a:p>
          <a:p>
            <a:pPr defTabSz="457200">
              <a:lnSpc>
                <a:spcPct val="117999"/>
              </a:lnSpc>
              <a:defRPr sz="2200">
                <a:latin typeface="Helvetica Neue"/>
                <a:ea typeface="Helvetica Neue"/>
                <a:cs typeface="Helvetica Neue"/>
                <a:sym typeface="Helvetica Neue"/>
              </a:defRPr>
            </a:pPr>
            <a:r>
              <a:rPr dirty="0"/>
              <a:t>They do pollinate cactus in the southwest/Mexico.</a:t>
            </a:r>
          </a:p>
          <a:p>
            <a:pPr defTabSz="457200">
              <a:lnSpc>
                <a:spcPct val="117999"/>
              </a:lnSpc>
              <a:defRPr sz="2200">
                <a:latin typeface="Helvetica Neue"/>
                <a:ea typeface="Helvetica Neue"/>
                <a:cs typeface="Helvetica Neue"/>
                <a:sym typeface="Helvetica Neue"/>
              </a:defRPr>
            </a:pPr>
            <a:r>
              <a:rPr dirty="0"/>
              <a:t>Animal pollinators are</a:t>
            </a:r>
          </a:p>
          <a:p>
            <a:pPr defTabSz="457200">
              <a:lnSpc>
                <a:spcPct val="117999"/>
              </a:lnSpc>
              <a:defRPr sz="2200">
                <a:latin typeface="Helvetica Neue"/>
                <a:ea typeface="Helvetica Neue"/>
                <a:cs typeface="Helvetica Neue"/>
                <a:sym typeface="Helvetica Neue"/>
              </a:defRPr>
            </a:pPr>
            <a:r>
              <a:rPr dirty="0"/>
              <a:t>• Most effective agents for plants</a:t>
            </a:r>
            <a:br>
              <a:rPr dirty="0"/>
            </a:br>
            <a:r>
              <a:rPr dirty="0"/>
              <a:t>• Take pollen directly to right kind of flower</a:t>
            </a:r>
            <a:br>
              <a:rPr dirty="0"/>
            </a:br>
            <a:r>
              <a:rPr dirty="0"/>
              <a:t>• Flower determines how pollen collected</a:t>
            </a:r>
            <a:br>
              <a:rPr dirty="0"/>
            </a:br>
            <a:r>
              <a:rPr dirty="0"/>
              <a:t>• Flower determines how pollen is deposited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noRot="1" noChangeAspect="1"/>
          </p:cNvSpPr>
          <p:nvPr>
            <p:ph type="sldImg"/>
          </p:nvPr>
        </p:nvSpPr>
        <p:spPr>
          <a:prstGeom prst="rect">
            <a:avLst/>
          </a:prstGeom>
        </p:spPr>
        <p:txBody>
          <a:bodyPr/>
          <a:lstStyle/>
          <a:p>
            <a:endParaRPr/>
          </a:p>
        </p:txBody>
      </p:sp>
      <p:sp>
        <p:nvSpPr>
          <p:cNvPr id="325" name="Shape 325"/>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Bee hives; bee keeper; honey bee on Echium wildpretti (Tower of Jewels)</a:t>
            </a:r>
          </a:p>
          <a:p>
            <a:pPr defTabSz="457200">
              <a:lnSpc>
                <a:spcPct val="117999"/>
              </a:lnSpc>
              <a:defRPr sz="1000">
                <a:latin typeface="Helvetica Neue"/>
                <a:ea typeface="Helvetica Neue"/>
                <a:cs typeface="Helvetica Neue"/>
                <a:sym typeface="Helvetica Neue"/>
              </a:defRPr>
            </a:pPr>
            <a:endParaRPr/>
          </a:p>
          <a:p>
            <a:pPr defTabSz="457200">
              <a:lnSpc>
                <a:spcPct val="117999"/>
              </a:lnSpc>
              <a:defRPr sz="2200">
                <a:latin typeface="Helvetica Neue"/>
                <a:ea typeface="Helvetica Neue"/>
                <a:cs typeface="Helvetica Neue"/>
                <a:sym typeface="Helvetica Neue"/>
              </a:defRPr>
            </a:pPr>
            <a:r>
              <a:t>1 Honeybee and bumblebee on sunflower; </a:t>
            </a:r>
          </a:p>
          <a:p>
            <a:pPr defTabSz="457200">
              <a:lnSpc>
                <a:spcPct val="117999"/>
              </a:lnSpc>
              <a:defRPr sz="2200">
                <a:latin typeface="Helvetica Neue"/>
                <a:ea typeface="Helvetica Neue"/>
                <a:cs typeface="Helvetica Neue"/>
                <a:sym typeface="Helvetica Neue"/>
              </a:defRPr>
            </a:pPr>
            <a:r>
              <a:t>2 longhorn bee on Helenium (sneezeweed)</a:t>
            </a:r>
          </a:p>
          <a:p>
            <a:pPr defTabSz="457200">
              <a:lnSpc>
                <a:spcPct val="117999"/>
              </a:lnSpc>
              <a:defRPr sz="2200">
                <a:latin typeface="Helvetica Neue"/>
                <a:ea typeface="Helvetica Neue"/>
                <a:cs typeface="Helvetica Neue"/>
                <a:sym typeface="Helvetica Neue"/>
              </a:defRPr>
            </a:pPr>
            <a:r>
              <a:t>4 bumblebee on Salvia (sage);</a:t>
            </a:r>
          </a:p>
          <a:p>
            <a:pPr defTabSz="457200">
              <a:lnSpc>
                <a:spcPct val="117999"/>
              </a:lnSpc>
              <a:defRPr sz="2200">
                <a:latin typeface="Helvetica Neue"/>
                <a:ea typeface="Helvetica Neue"/>
                <a:cs typeface="Helvetica Neue"/>
                <a:sym typeface="Helvetica Neue"/>
              </a:defRPr>
            </a:pPr>
            <a:r>
              <a:t>5 female solitary bee (Svasta obliqua expurgata) on purple coneflower (Echinacea pupurea)</a:t>
            </a:r>
          </a:p>
          <a:p>
            <a:pPr defTabSz="457200">
              <a:lnSpc>
                <a:spcPct val="117999"/>
              </a:lnSpc>
              <a:defRPr sz="2200">
                <a:latin typeface="Helvetica Neue"/>
                <a:ea typeface="Helvetica Neue"/>
                <a:cs typeface="Helvetica Neue"/>
                <a:sym typeface="Helvetica Neue"/>
              </a:defRPr>
            </a:pPr>
            <a:r>
              <a:t>6 bee fight on Tithonia (Mexican sunflower)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pPr defTabSz="457200">
              <a:lnSpc>
                <a:spcPct val="117999"/>
              </a:lnSpc>
              <a:defRPr sz="2200">
                <a:latin typeface="Helvetica Neue"/>
                <a:ea typeface="Helvetica Neue"/>
                <a:cs typeface="Helvetica Neue"/>
                <a:sym typeface="Helvetica Neue"/>
              </a:defRPr>
            </a:pPr>
            <a:r>
              <a:t>Andrenidae Mining Bees </a:t>
            </a:r>
            <a:br/>
            <a:r>
              <a:t>tickle bees: Sabin Elementary, Portland, Oregon </a:t>
            </a:r>
            <a:br/>
            <a:r>
              <a:rPr u="sng">
                <a:hlinkClick r:id="rId3"/>
              </a:rPr>
              <a:t>http://www.sabinpta.com/tickle-bee</a:t>
            </a:r>
          </a:p>
          <a:p>
            <a:pPr defTabSz="457200">
              <a:lnSpc>
                <a:spcPct val="117999"/>
              </a:lnSpc>
              <a:defRPr sz="2200">
                <a:latin typeface="Helvetica Neue"/>
                <a:ea typeface="Helvetica Neue"/>
                <a:cs typeface="Helvetica Neue"/>
                <a:sym typeface="Helvetica Neue"/>
              </a:defRPr>
            </a:pPr>
            <a:r>
              <a:t> mining bees in schoolyard. Students observe and protect their friends.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pPr defTabSz="457200">
              <a:lnSpc>
                <a:spcPct val="117999"/>
              </a:lnSpc>
              <a:defRPr sz="1300">
                <a:latin typeface="Helvetica Neue"/>
                <a:ea typeface="Helvetica Neue"/>
                <a:cs typeface="Helvetica Neue"/>
                <a:sym typeface="Helvetica Neue"/>
              </a:defRPr>
            </a:pPr>
            <a:r>
              <a:rPr u="sng" dirty="0">
                <a:hlinkClick r:id="rId3"/>
              </a:rPr>
              <a:t>http://www.helpabee.org/common-bee-groups-of-ca.html</a:t>
            </a:r>
          </a:p>
          <a:p>
            <a:pPr defTabSz="457200">
              <a:lnSpc>
                <a:spcPct val="117999"/>
              </a:lnSpc>
              <a:defRPr sz="1300">
                <a:latin typeface="Helvetica Neue"/>
                <a:ea typeface="Helvetica Neue"/>
                <a:cs typeface="Helvetica Neue"/>
                <a:sym typeface="Helvetica Neue"/>
              </a:defRPr>
            </a:pPr>
            <a:endParaRPr u="sng" dirty="0">
              <a:hlinkClick r:id="rId3"/>
            </a:endParaRPr>
          </a:p>
          <a:p>
            <a:pPr defTabSz="457200">
              <a:lnSpc>
                <a:spcPct val="117999"/>
              </a:lnSpc>
              <a:defRPr sz="1300">
                <a:latin typeface="Helvetica Neue"/>
                <a:ea typeface="Helvetica Neue"/>
                <a:cs typeface="Helvetica Neue"/>
                <a:sym typeface="Helvetica Neue"/>
              </a:defRPr>
            </a:pPr>
            <a:r>
              <a:rPr dirty="0"/>
              <a:t>APIDAE (Cuckoo, Digger, Carpenter, Bumble, and Honey Bees) </a:t>
            </a:r>
          </a:p>
          <a:p>
            <a:pPr defTabSz="457200">
              <a:lnSpc>
                <a:spcPct val="117999"/>
              </a:lnSpc>
              <a:defRPr sz="1300">
                <a:latin typeface="Helvetica Neue"/>
                <a:ea typeface="Helvetica Neue"/>
                <a:cs typeface="Helvetica Neue"/>
                <a:sym typeface="Helvetica Neue"/>
              </a:defRPr>
            </a:pPr>
            <a:r>
              <a:rPr dirty="0"/>
              <a:t>COLLETIDAE (Membrane Bees)</a:t>
            </a:r>
          </a:p>
          <a:p>
            <a:pPr defTabSz="457200">
              <a:lnSpc>
                <a:spcPct val="117999"/>
              </a:lnSpc>
              <a:defRPr sz="1300">
                <a:latin typeface="Helvetica Neue"/>
                <a:ea typeface="Helvetica Neue"/>
                <a:cs typeface="Helvetica Neue"/>
                <a:sym typeface="Helvetica Neue"/>
              </a:defRPr>
            </a:pPr>
            <a:r>
              <a:rPr dirty="0"/>
              <a:t>ANDRENIDAE (Mining Bees)</a:t>
            </a:r>
          </a:p>
          <a:p>
            <a:pPr defTabSz="457200">
              <a:lnSpc>
                <a:spcPct val="117999"/>
              </a:lnSpc>
              <a:defRPr sz="1300">
                <a:latin typeface="Helvetica Neue"/>
                <a:ea typeface="Helvetica Neue"/>
                <a:cs typeface="Helvetica Neue"/>
                <a:sym typeface="Helvetica Neue"/>
              </a:defRPr>
            </a:pPr>
            <a:r>
              <a:rPr dirty="0"/>
              <a:t>HALICTIDAE (Sweat Bees)</a:t>
            </a:r>
          </a:p>
          <a:p>
            <a:pPr defTabSz="457200">
              <a:lnSpc>
                <a:spcPct val="117999"/>
              </a:lnSpc>
              <a:defRPr sz="1300">
                <a:latin typeface="Helvetica Neue"/>
                <a:ea typeface="Helvetica Neue"/>
                <a:cs typeface="Helvetica Neue"/>
                <a:sym typeface="Helvetica Neue"/>
              </a:defRPr>
            </a:pPr>
            <a:r>
              <a:rPr dirty="0"/>
              <a:t>MEGACHILIDAE (</a:t>
            </a:r>
            <a:r>
              <a:rPr dirty="0" err="1"/>
              <a:t>Leafcutting</a:t>
            </a:r>
            <a:r>
              <a:rPr dirty="0"/>
              <a:t>, Mason, Polyester, Wool Carder)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defTabSz="457200">
              <a:lnSpc>
                <a:spcPct val="117999"/>
              </a:lnSpc>
              <a:defRPr sz="1600">
                <a:latin typeface="Helvetica Neue"/>
                <a:ea typeface="Helvetica Neue"/>
                <a:cs typeface="Helvetica Neue"/>
                <a:sym typeface="Helvetica Neue"/>
              </a:defRPr>
            </a:pPr>
            <a:r>
              <a:rPr b="1" u="sng" dirty="0"/>
              <a:t>bee groups ppt </a:t>
            </a:r>
            <a:r>
              <a:rPr b="1" dirty="0"/>
              <a:t>  </a:t>
            </a:r>
            <a:r>
              <a:rPr u="sng" dirty="0">
                <a:hlinkClick r:id="rId3"/>
              </a:rPr>
              <a:t>http://ucanr.edu/sites/2017MGConference/files/271017.pdf</a:t>
            </a:r>
          </a:p>
          <a:p>
            <a:pPr defTabSz="457200">
              <a:lnSpc>
                <a:spcPct val="117999"/>
              </a:lnSpc>
              <a:defRPr sz="2200">
                <a:latin typeface="Helvetica Neue"/>
                <a:ea typeface="Helvetica Neue"/>
                <a:cs typeface="Helvetica Neue"/>
                <a:sym typeface="Helvetica Neue"/>
              </a:defRPr>
            </a:pPr>
            <a:r>
              <a:rPr dirty="0"/>
              <a:t>Ground nesters</a:t>
            </a:r>
          </a:p>
          <a:p>
            <a:pPr defTabSz="457200">
              <a:lnSpc>
                <a:spcPct val="117999"/>
              </a:lnSpc>
              <a:defRPr sz="2200">
                <a:latin typeface="Helvetica Neue"/>
                <a:ea typeface="Helvetica Neue"/>
                <a:cs typeface="Helvetica Neue"/>
                <a:sym typeface="Helvetica Neue"/>
              </a:defRPr>
            </a:pPr>
            <a:r>
              <a:rPr dirty="0"/>
              <a:t>Leave some bare soil, not all mulched.</a:t>
            </a:r>
          </a:p>
          <a:p>
            <a:pPr defTabSz="457200">
              <a:lnSpc>
                <a:spcPct val="117999"/>
              </a:lnSpc>
              <a:defRPr sz="2200">
                <a:latin typeface="Helvetica Neue"/>
                <a:ea typeface="Helvetica Neue"/>
                <a:cs typeface="Helvetica Neue"/>
                <a:sym typeface="Helvetica Neue"/>
              </a:defRPr>
            </a:pPr>
            <a:r>
              <a:rPr dirty="0"/>
              <a:t>Sweat bees will land on you and drink your sweat for the salt content.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 name="Title Text"/>
          <p:cNvSpPr txBox="1">
            <a:spLocks noGrp="1"/>
          </p:cNvSpPr>
          <p:nvPr>
            <p:ph type="title"/>
          </p:nvPr>
        </p:nvSpPr>
        <p:spPr>
          <a:prstGeom prst="rect">
            <a:avLst/>
          </a:prstGeom>
        </p:spPr>
        <p:txBody>
          <a:bodyPr/>
          <a:lstStyle/>
          <a:p>
            <a:r>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 name="Picture Placeholder 7"/>
          <p:cNvSpPr>
            <a:spLocks noGrp="1"/>
          </p:cNvSpPr>
          <p:nvPr>
            <p:ph type="pic" sz="quarter" idx="13"/>
          </p:nvPr>
        </p:nvSpPr>
        <p:spPr>
          <a:xfrm>
            <a:off x="3429000" y="2133600"/>
            <a:ext cx="2286000" cy="1828800"/>
          </a:xfrm>
          <a:prstGeom prst="rect">
            <a:avLst/>
          </a:prstGeom>
        </p:spPr>
        <p:txBody>
          <a:bodyPr lIns="91439" rIns="91439">
            <a:noAutofit/>
          </a:bodyPr>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111" name="Body Level One…"/>
          <p:cNvSpPr txBox="1">
            <a:spLocks noGrp="1"/>
          </p:cNvSpPr>
          <p:nvPr>
            <p:ph type="body" idx="1"/>
          </p:nvPr>
        </p:nvSpPr>
        <p:spPr>
          <a:xfrm>
            <a:off x="457200" y="1600200"/>
            <a:ext cx="8229600" cy="40386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119" name="Body Level One…"/>
          <p:cNvSpPr txBox="1">
            <a:spLocks noGrp="1"/>
          </p:cNvSpPr>
          <p:nvPr>
            <p:ph type="body" sz="half" idx="1"/>
          </p:nvPr>
        </p:nvSpPr>
        <p:spPr>
          <a:xfrm>
            <a:off x="457200" y="16002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1"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
        <p:nvSpPr>
          <p:cNvPr id="122" name="Title Text"/>
          <p:cNvSpPr txBox="1">
            <a:spLocks noGrp="1"/>
          </p:cNvSpPr>
          <p:nvPr>
            <p:ph type="title"/>
          </p:nvPr>
        </p:nvSpPr>
        <p:spPr>
          <a:xfrm>
            <a:off x="457200" y="274638"/>
            <a:ext cx="8229600" cy="1143001"/>
          </a:xfrm>
          <a:prstGeom prst="rect">
            <a:avLst/>
          </a:prstGeom>
          <a:noFill/>
        </p:spPr>
        <p:txBody>
          <a:bodyPr/>
          <a:lstStyle/>
          <a:p>
            <a:r>
              <a:t>Title Text</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129" name="Body Level One…"/>
          <p:cNvSpPr txBox="1">
            <a:spLocks noGrp="1"/>
          </p:cNvSpPr>
          <p:nvPr>
            <p:ph type="body" sz="half" idx="1"/>
          </p:nvPr>
        </p:nvSpPr>
        <p:spPr>
          <a:xfrm>
            <a:off x="457200" y="6858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1" name="Picture Placeholder 9"/>
          <p:cNvSpPr>
            <a:spLocks noGrp="1"/>
          </p:cNvSpPr>
          <p:nvPr>
            <p:ph type="pic" sz="quarter" idx="13"/>
          </p:nvPr>
        </p:nvSpPr>
        <p:spPr>
          <a:xfrm>
            <a:off x="5486400" y="6858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ubtitle, content">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139" name="Body Level One…"/>
          <p:cNvSpPr txBox="1">
            <a:spLocks noGrp="1"/>
          </p:cNvSpPr>
          <p:nvPr>
            <p:ph type="body" sz="quarter" idx="1"/>
          </p:nvPr>
        </p:nvSpPr>
        <p:spPr>
          <a:xfrm>
            <a:off x="457200" y="1535112"/>
            <a:ext cx="8229600" cy="639763"/>
          </a:xfrm>
          <a:prstGeom prst="rect">
            <a:avLst/>
          </a:prstGeom>
        </p:spPr>
        <p:txBody>
          <a:bodyPr anchor="b"/>
          <a:lstStyle>
            <a:lvl1pPr marL="0" indent="0" algn="ctr">
              <a:defRPr>
                <a:solidFill>
                  <a:schemeClr val="accent2"/>
                </a:solidFill>
              </a:defRPr>
            </a:lvl1pPr>
            <a:lvl2pPr marL="0" indent="457200" algn="ctr">
              <a:buSzTx/>
              <a:buNone/>
              <a:defRPr>
                <a:solidFill>
                  <a:schemeClr val="accent2"/>
                </a:solidFill>
              </a:defRPr>
            </a:lvl2pPr>
            <a:lvl3pPr marL="0" indent="914400" algn="ctr">
              <a:buSzTx/>
              <a:buNone/>
              <a:defRPr>
                <a:solidFill>
                  <a:schemeClr val="accent2"/>
                </a:solidFill>
              </a:defRPr>
            </a:lvl3pPr>
            <a:lvl4pPr marL="0" indent="1371600" algn="ctr">
              <a:buSzTx/>
              <a:buNone/>
              <a:defRPr>
                <a:solidFill>
                  <a:schemeClr val="accent2"/>
                </a:solidFill>
              </a:defRPr>
            </a:lvl4pPr>
            <a:lvl5pPr marL="0" indent="1828800" algn="ctr">
              <a:buSz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1792288" y="4800600"/>
            <a:ext cx="5486401" cy="566738"/>
          </a:xfrm>
          <a:prstGeom prst="rect">
            <a:avLst/>
          </a:prstGeom>
          <a:noFill/>
        </p:spPr>
        <p:txBody>
          <a:bodyPr anchor="b"/>
          <a:lstStyle>
            <a:lvl1pPr>
              <a:defRPr sz="2000" b="1"/>
            </a:lvl1pPr>
          </a:lstStyle>
          <a:p>
            <a:r>
              <a:t>Title Text</a:t>
            </a:r>
          </a:p>
        </p:txBody>
      </p:sp>
      <p:sp>
        <p:nvSpPr>
          <p:cNvPr id="148"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49" name="Body Level One…"/>
          <p:cNvSpPr txBox="1">
            <a:spLocks noGrp="1"/>
          </p:cNvSpPr>
          <p:nvPr>
            <p:ph type="body" sz="quarter" idx="1"/>
          </p:nvPr>
        </p:nvSpPr>
        <p:spPr>
          <a:xfrm>
            <a:off x="1792288" y="5367337"/>
            <a:ext cx="5486401" cy="576263"/>
          </a:xfrm>
          <a:prstGeom prst="rect">
            <a:avLst/>
          </a:prstGeom>
        </p:spPr>
        <p:txBody>
          <a:bodyPr/>
          <a:lstStyle>
            <a:lvl1pPr marL="0" indent="0">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157" name="Body Level One…"/>
          <p:cNvSpPr txBox="1">
            <a:spLocks noGrp="1"/>
          </p:cNvSpPr>
          <p:nvPr>
            <p:ph type="body" sz="half" idx="1"/>
          </p:nvPr>
        </p:nvSpPr>
        <p:spPr>
          <a:xfrm>
            <a:off x="457199" y="685799"/>
            <a:ext cx="4724401" cy="4419601"/>
          </a:xfrm>
          <a:prstGeom prst="rect">
            <a:avLst/>
          </a:prstGeom>
        </p:spPr>
        <p:txBody>
          <a:bodyPr/>
          <a:lstStyle>
            <a:lvl1pPr marL="342900" indent="-342900">
              <a:defRPr sz="3000"/>
            </a:lvl1pPr>
            <a:lvl2pPr marL="814387" indent="-357187">
              <a:defRPr sz="3000"/>
            </a:lvl2pPr>
            <a:lvl3pPr marL="1200150" indent="-285750">
              <a:defRPr sz="3000"/>
            </a:lvl3pPr>
            <a:lvl4pPr marL="1714500" indent="-342900">
              <a:defRPr sz="3000"/>
            </a:lvl4pPr>
            <a:lvl5pPr marL="2171700" indent="-342900">
              <a:defRPr sz="3000"/>
            </a:lvl5p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
        <p:nvSpPr>
          <p:cNvPr id="159" name="Picture Placeholder 9"/>
          <p:cNvSpPr>
            <a:spLocks noGrp="1"/>
          </p:cNvSpPr>
          <p:nvPr>
            <p:ph type="pic" sz="quarter" idx="13"/>
          </p:nvPr>
        </p:nvSpPr>
        <p:spPr>
          <a:xfrm>
            <a:off x="5486400" y="685799"/>
            <a:ext cx="2743201" cy="2514601"/>
          </a:xfrm>
          <a:prstGeom prst="rect">
            <a:avLst/>
          </a:prstGeom>
        </p:spPr>
        <p:txBody>
          <a:bodyPr lIns="91439" rIns="91439">
            <a:noAutofit/>
          </a:bodyPr>
          <a:lstStyle/>
          <a:p>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166" name="Body Level One…"/>
          <p:cNvSpPr txBox="1">
            <a:spLocks noGrp="1"/>
          </p:cNvSpPr>
          <p:nvPr>
            <p:ph type="body" sz="half" idx="1"/>
          </p:nvPr>
        </p:nvSpPr>
        <p:spPr>
          <a:xfrm>
            <a:off x="457199" y="1600200"/>
            <a:ext cx="4724401" cy="4419600"/>
          </a:xfrm>
          <a:prstGeom prst="rect">
            <a:avLst/>
          </a:prstGeom>
        </p:spPr>
        <p:txBody>
          <a:bodyPr/>
          <a:lstStyle>
            <a:lvl1pPr marL="342900" indent="-342900">
              <a:defRPr sz="3000"/>
            </a:lvl1pPr>
            <a:lvl2pPr marL="814387" indent="-357187">
              <a:defRPr sz="3000"/>
            </a:lvl2pPr>
            <a:lvl3pPr marL="1200150" indent="-285750">
              <a:defRPr sz="3000"/>
            </a:lvl3pPr>
            <a:lvl4pPr marL="1714500" indent="-342900">
              <a:defRPr sz="3000"/>
            </a:lvl4pPr>
            <a:lvl5pPr marL="2171700" indent="-342900">
              <a:defRPr sz="3000"/>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
        <p:nvSpPr>
          <p:cNvPr id="168" name="Picture Placeholder 9"/>
          <p:cNvSpPr>
            <a:spLocks noGrp="1"/>
          </p:cNvSpPr>
          <p:nvPr>
            <p:ph type="pic" sz="quarter" idx="13"/>
          </p:nvPr>
        </p:nvSpPr>
        <p:spPr>
          <a:xfrm>
            <a:off x="5486400" y="1600200"/>
            <a:ext cx="2743201" cy="2514600"/>
          </a:xfrm>
          <a:prstGeom prst="rect">
            <a:avLst/>
          </a:prstGeom>
        </p:spPr>
        <p:txBody>
          <a:bodyPr lIns="91439" rIns="91439">
            <a:noAutofit/>
          </a:bodyPr>
          <a:lstStyle/>
          <a:p>
            <a:endParaRPr/>
          </a:p>
        </p:txBody>
      </p:sp>
      <p:sp>
        <p:nvSpPr>
          <p:cNvPr id="169" name="Title Text"/>
          <p:cNvSpPr txBox="1">
            <a:spLocks noGrp="1"/>
          </p:cNvSpPr>
          <p:nvPr>
            <p:ph type="title"/>
          </p:nvPr>
        </p:nvSpPr>
        <p:spPr>
          <a:xfrm>
            <a:off x="457199" y="274637"/>
            <a:ext cx="8229601" cy="1143001"/>
          </a:xfrm>
          <a:prstGeom prst="rect">
            <a:avLst/>
          </a:prstGeom>
          <a:noFill/>
        </p:spPr>
        <p:txBody>
          <a:bodyPr/>
          <a:lstStyle>
            <a:lvl1pPr>
              <a:defRPr sz="4200"/>
            </a:lvl1pPr>
          </a:lstStyle>
          <a:p>
            <a:r>
              <a:t>Title Text</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subtitle, content">
    <p:spTree>
      <p:nvGrpSpPr>
        <p:cNvPr id="1" name=""/>
        <p:cNvGrpSpPr/>
        <p:nvPr/>
      </p:nvGrpSpPr>
      <p:grpSpPr>
        <a:xfrm>
          <a:off x="0" y="0"/>
          <a:ext cx="0" cy="0"/>
          <a:chOff x="0" y="0"/>
          <a:chExt cx="0" cy="0"/>
        </a:xfrm>
      </p:grpSpPr>
      <p:sp>
        <p:nvSpPr>
          <p:cNvPr id="176" name="TextBox 7"/>
          <p:cNvSpPr txBox="1"/>
          <p:nvPr/>
        </p:nvSpPr>
        <p:spPr>
          <a:xfrm>
            <a:off x="2667000" y="6172200"/>
            <a:ext cx="4191000" cy="3708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chemeClr val="accent1"/>
                </a:solidFill>
              </a:defRPr>
            </a:lvl1pPr>
          </a:lstStyle>
          <a:p>
            <a:r>
              <a:t>UC Master Gardeners of Placer County</a:t>
            </a:r>
          </a:p>
        </p:txBody>
      </p:sp>
      <p:pic>
        <p:nvPicPr>
          <p:cNvPr id="177"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178" name="Title Text"/>
          <p:cNvSpPr txBox="1">
            <a:spLocks noGrp="1"/>
          </p:cNvSpPr>
          <p:nvPr>
            <p:ph type="title"/>
          </p:nvPr>
        </p:nvSpPr>
        <p:spPr>
          <a:xfrm>
            <a:off x="457199" y="274637"/>
            <a:ext cx="8229601" cy="1143001"/>
          </a:xfrm>
          <a:prstGeom prst="rect">
            <a:avLst/>
          </a:prstGeom>
          <a:noFill/>
        </p:spPr>
        <p:txBody>
          <a:bodyPr/>
          <a:lstStyle>
            <a:lvl1pPr>
              <a:defRPr sz="4200"/>
            </a:lvl1pPr>
          </a:lstStyle>
          <a:p>
            <a:r>
              <a:t>Title Text</a:t>
            </a:r>
          </a:p>
        </p:txBody>
      </p:sp>
      <p:sp>
        <p:nvSpPr>
          <p:cNvPr id="179" name="Body Level One…"/>
          <p:cNvSpPr txBox="1">
            <a:spLocks noGrp="1"/>
          </p:cNvSpPr>
          <p:nvPr>
            <p:ph type="body" sz="quarter" idx="1"/>
          </p:nvPr>
        </p:nvSpPr>
        <p:spPr>
          <a:xfrm>
            <a:off x="457199" y="1535112"/>
            <a:ext cx="8229601" cy="639764"/>
          </a:xfrm>
          <a:prstGeom prst="rect">
            <a:avLst/>
          </a:prstGeom>
        </p:spPr>
        <p:txBody>
          <a:bodyPr anchor="b"/>
          <a:lstStyle>
            <a:lvl1pPr marL="0" indent="0" algn="ctr">
              <a:defRPr sz="3000">
                <a:solidFill>
                  <a:schemeClr val="accent2"/>
                </a:solidFill>
              </a:defRPr>
            </a:lvl1pPr>
            <a:lvl2pPr marL="0" indent="457200" algn="ctr">
              <a:buSzTx/>
              <a:buNone/>
              <a:defRPr sz="3000">
                <a:solidFill>
                  <a:schemeClr val="accent2"/>
                </a:solidFill>
              </a:defRPr>
            </a:lvl2pPr>
            <a:lvl3pPr marL="0" indent="914400" algn="ctr">
              <a:buSzTx/>
              <a:buNone/>
              <a:defRPr sz="3000">
                <a:solidFill>
                  <a:schemeClr val="accent2"/>
                </a:solidFill>
              </a:defRPr>
            </a:lvl3pPr>
            <a:lvl4pPr marL="0" indent="1371600" algn="ctr">
              <a:buSzTx/>
              <a:buNone/>
              <a:defRPr sz="3000">
                <a:solidFill>
                  <a:schemeClr val="accent2"/>
                </a:solidFill>
              </a:defRPr>
            </a:lvl4pPr>
            <a:lvl5pPr marL="0" indent="1828800" algn="ctr">
              <a:buSzTx/>
              <a:buNone/>
              <a:defRPr sz="3000">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180"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7" name="dash-line.png" descr="dash-line.png"/>
          <p:cNvPicPr>
            <a:picLocks noChangeAspect="1"/>
          </p:cNvPicPr>
          <p:nvPr/>
        </p:nvPicPr>
        <p:blipFill>
          <a:blip r:embed="rId3"/>
          <a:srcRect t="21428" r="64508" b="16071"/>
          <a:stretch>
            <a:fillRect/>
          </a:stretch>
        </p:blipFill>
        <p:spPr>
          <a:xfrm>
            <a:off x="312539" y="1303734"/>
            <a:ext cx="8518922" cy="312540"/>
          </a:xfrm>
          <a:prstGeom prst="rect">
            <a:avLst/>
          </a:prstGeom>
          <a:ln w="12700">
            <a:miter lim="400000"/>
          </a:ln>
        </p:spPr>
      </p:pic>
      <p:pic>
        <p:nvPicPr>
          <p:cNvPr id="188" name="dash-line.png" descr="dash-line.png"/>
          <p:cNvPicPr>
            <a:picLocks noChangeAspect="1"/>
          </p:cNvPicPr>
          <p:nvPr/>
        </p:nvPicPr>
        <p:blipFill>
          <a:blip r:embed="rId3"/>
          <a:srcRect t="19642" r="61904" b="17857"/>
          <a:stretch>
            <a:fillRect/>
          </a:stretch>
        </p:blipFill>
        <p:spPr>
          <a:xfrm>
            <a:off x="0" y="6286500"/>
            <a:ext cx="9144000" cy="312540"/>
          </a:xfrm>
          <a:prstGeom prst="rect">
            <a:avLst/>
          </a:prstGeom>
          <a:ln w="12700">
            <a:miter lim="400000"/>
          </a:ln>
        </p:spPr>
      </p:pic>
      <p:pic>
        <p:nvPicPr>
          <p:cNvPr id="189" name="dash-line.png" descr="dash-line.png"/>
          <p:cNvPicPr>
            <a:picLocks/>
          </p:cNvPicPr>
          <p:nvPr/>
        </p:nvPicPr>
        <p:blipFill>
          <a:blip r:embed="rId3"/>
          <a:srcRect t="19642" r="71428" b="17857"/>
          <a:stretch>
            <a:fillRect/>
          </a:stretch>
        </p:blipFill>
        <p:spPr>
          <a:xfrm rot="5400000">
            <a:off x="-2995911" y="3272730"/>
            <a:ext cx="6858001" cy="312540"/>
          </a:xfrm>
          <a:prstGeom prst="rect">
            <a:avLst/>
          </a:prstGeom>
          <a:ln w="12700">
            <a:miter lim="400000"/>
          </a:ln>
        </p:spPr>
      </p:pic>
      <p:pic>
        <p:nvPicPr>
          <p:cNvPr id="190" name="dash-line.png" descr="dash-line.png"/>
          <p:cNvPicPr>
            <a:picLocks noChangeAspect="1"/>
          </p:cNvPicPr>
          <p:nvPr/>
        </p:nvPicPr>
        <p:blipFill>
          <a:blip r:embed="rId3"/>
          <a:srcRect t="16071" r="78794" b="21428"/>
          <a:stretch>
            <a:fillRect/>
          </a:stretch>
        </p:blipFill>
        <p:spPr>
          <a:xfrm rot="5400000">
            <a:off x="6165949" y="3683496"/>
            <a:ext cx="5089923" cy="312540"/>
          </a:xfrm>
          <a:prstGeom prst="rect">
            <a:avLst/>
          </a:prstGeom>
          <a:ln w="12700">
            <a:miter lim="400000"/>
          </a:ln>
        </p:spPr>
      </p:pic>
      <p:pic>
        <p:nvPicPr>
          <p:cNvPr id="191" name="tri-line.png" descr="tri-line.png"/>
          <p:cNvPicPr>
            <a:picLocks noChangeAspect="1"/>
          </p:cNvPicPr>
          <p:nvPr/>
        </p:nvPicPr>
        <p:blipFill>
          <a:blip r:embed="rId4"/>
          <a:srcRect l="70680" t="18886"/>
          <a:stretch>
            <a:fillRect/>
          </a:stretch>
        </p:blipFill>
        <p:spPr>
          <a:xfrm rot="16199995">
            <a:off x="-1892273" y="3771968"/>
            <a:ext cx="4956176" cy="2876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92" name="tri-line.png" descr="tri-line.png"/>
          <p:cNvPicPr>
            <a:picLocks noChangeAspect="1"/>
          </p:cNvPicPr>
          <p:nvPr/>
        </p:nvPicPr>
        <p:blipFill>
          <a:blip r:embed="rId4"/>
          <a:srcRect l="9861" t="22490" r="62206" b="26"/>
          <a:stretch>
            <a:fillRect/>
          </a:stretch>
        </p:blipFill>
        <p:spPr>
          <a:xfrm rot="5399996">
            <a:off x="6217344" y="3810791"/>
            <a:ext cx="4679158" cy="2722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a:miter lim="400000"/>
          </a:ln>
        </p:spPr>
      </p:pic>
      <p:pic>
        <p:nvPicPr>
          <p:cNvPr id="193" name="tri-line.png" descr="tri-line.png"/>
          <p:cNvPicPr>
            <a:picLocks noChangeAspect="1"/>
          </p:cNvPicPr>
          <p:nvPr/>
        </p:nvPicPr>
        <p:blipFill>
          <a:blip r:embed="rId4"/>
          <a:srcRect t="18678" r="51892"/>
          <a:stretch>
            <a:fillRect/>
          </a:stretch>
        </p:blipFill>
        <p:spPr>
          <a:xfrm rot="10799995">
            <a:off x="620613" y="6170420"/>
            <a:ext cx="8058945" cy="2857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94" name="tri-line.png" descr="tri-line.png"/>
          <p:cNvPicPr>
            <a:picLocks noChangeAspect="1"/>
          </p:cNvPicPr>
          <p:nvPr/>
        </p:nvPicPr>
        <p:blipFill>
          <a:blip r:embed="rId4"/>
          <a:srcRect t="17783" r="51945"/>
          <a:stretch>
            <a:fillRect/>
          </a:stretch>
        </p:blipFill>
        <p:spPr>
          <a:xfrm rot="21599996">
            <a:off x="589359" y="1446604"/>
            <a:ext cx="8050114" cy="28889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195" name="scrapbook_title_hi.png" descr="scrapbook_title_hi.png"/>
          <p:cNvPicPr>
            <a:picLocks/>
          </p:cNvPicPr>
          <p:nvPr/>
        </p:nvPicPr>
        <p:blipFill>
          <a:blip r:embed="rId5"/>
          <a:stretch>
            <a:fillRect/>
          </a:stretch>
        </p:blipFill>
        <p:spPr>
          <a:xfrm>
            <a:off x="767953" y="214312"/>
            <a:ext cx="7625954" cy="1589485"/>
          </a:xfrm>
          <a:prstGeom prst="rect">
            <a:avLst/>
          </a:prstGeom>
          <a:ln w="12700">
            <a:miter lim="400000"/>
          </a:ln>
        </p:spPr>
      </p:pic>
      <p:sp>
        <p:nvSpPr>
          <p:cNvPr id="196" name="Title Text"/>
          <p:cNvSpPr txBox="1">
            <a:spLocks noGrp="1"/>
          </p:cNvSpPr>
          <p:nvPr>
            <p:ph type="title"/>
          </p:nvPr>
        </p:nvSpPr>
        <p:spPr>
          <a:xfrm>
            <a:off x="892968" y="178593"/>
            <a:ext cx="7358064" cy="1651993"/>
          </a:xfrm>
          <a:prstGeom prst="rect">
            <a:avLst/>
          </a:prstGeom>
          <a:noFill/>
        </p:spPr>
        <p:txBody>
          <a:bodyPr lIns="35718" tIns="35718" rIns="35718" bIns="35718"/>
          <a:lstStyle>
            <a:lvl1pPr defTabSz="410765">
              <a:defRPr sz="4200">
                <a:solidFill>
                  <a:srgbClr val="528D4D"/>
                </a:solidFill>
                <a:latin typeface="Marker Felt"/>
                <a:ea typeface="Marker Felt"/>
                <a:cs typeface="Marker Felt"/>
                <a:sym typeface="Marker Felt"/>
              </a:defRPr>
            </a:lvl1pPr>
          </a:lstStyle>
          <a:p>
            <a:r>
              <a:t>Title Text</a:t>
            </a:r>
          </a:p>
        </p:txBody>
      </p:sp>
      <p:sp>
        <p:nvSpPr>
          <p:cNvPr id="197" name="Slide Number"/>
          <p:cNvSpPr txBox="1">
            <a:spLocks noGrp="1"/>
          </p:cNvSpPr>
          <p:nvPr>
            <p:ph type="sldNum" sz="quarter" idx="2"/>
          </p:nvPr>
        </p:nvSpPr>
        <p:spPr>
          <a:xfrm>
            <a:off x="4424120" y="6536531"/>
            <a:ext cx="286830" cy="261938"/>
          </a:xfrm>
          <a:prstGeom prst="rect">
            <a:avLst/>
          </a:prstGeom>
        </p:spPr>
        <p:txBody>
          <a:bodyPr lIns="35718" tIns="35718" rIns="35718" bIns="35718" anchor="t"/>
          <a:lstStyle>
            <a:lvl1pPr algn="ctr" defTabSz="410765">
              <a:defRPr sz="1400">
                <a:solidFill>
                  <a:srgbClr val="006288"/>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Content and photo">
    <p:bg>
      <p:bgPr>
        <a:solidFill>
          <a:srgbClr val="FFFFFF"/>
        </a:solidFill>
        <a:effectLst/>
      </p:bgPr>
    </p:bg>
    <p:spTree>
      <p:nvGrpSpPr>
        <p:cNvPr id="1" name=""/>
        <p:cNvGrpSpPr/>
        <p:nvPr/>
      </p:nvGrpSpPr>
      <p:grpSpPr>
        <a:xfrm>
          <a:off x="0" y="0"/>
          <a:ext cx="0" cy="0"/>
          <a:chOff x="0" y="0"/>
          <a:chExt cx="0" cy="0"/>
        </a:xfrm>
      </p:grpSpPr>
      <p:sp>
        <p:nvSpPr>
          <p:cNvPr id="204" name="Body Level One…"/>
          <p:cNvSpPr txBox="1">
            <a:spLocks noGrp="1"/>
          </p:cNvSpPr>
          <p:nvPr>
            <p:ph type="body" sz="half" idx="1"/>
          </p:nvPr>
        </p:nvSpPr>
        <p:spPr>
          <a:xfrm>
            <a:off x="457199" y="685799"/>
            <a:ext cx="4724401" cy="4419601"/>
          </a:xfrm>
          <a:prstGeom prst="rect">
            <a:avLst/>
          </a:prstGeom>
        </p:spPr>
        <p:txBody>
          <a:bodyPr/>
          <a:lstStyle>
            <a:lvl1pPr marL="342900" indent="-342900">
              <a:defRPr sz="3000"/>
            </a:lvl1pPr>
            <a:lvl2pPr marL="814387" indent="-357187">
              <a:defRPr sz="3000"/>
            </a:lvl2pPr>
            <a:lvl3pPr marL="1200150" indent="-285750">
              <a:defRPr sz="3000"/>
            </a:lvl3pPr>
            <a:lvl4pPr marL="1714500" indent="-342900">
              <a:defRPr sz="3000"/>
            </a:lvl4pPr>
            <a:lvl5pPr marL="2171700" indent="-342900">
              <a:defRPr sz="3000"/>
            </a:lvl5pPr>
          </a:lstStyle>
          <a:p>
            <a:r>
              <a:t>Body Level One</a:t>
            </a:r>
          </a:p>
          <a:p>
            <a:pPr lvl="1"/>
            <a:r>
              <a:t>Body Level Two</a:t>
            </a:r>
          </a:p>
          <a:p>
            <a:pPr lvl="2"/>
            <a:r>
              <a:t>Body Level Three</a:t>
            </a:r>
          </a:p>
          <a:p>
            <a:pPr lvl="3"/>
            <a:r>
              <a:t>Body Level Four</a:t>
            </a:r>
          </a:p>
          <a:p>
            <a:pPr lvl="4"/>
            <a:r>
              <a:t>Body Level Five</a:t>
            </a:r>
          </a:p>
        </p:txBody>
      </p:sp>
      <p:sp>
        <p:nvSpPr>
          <p:cNvPr id="205" name="Slide Number"/>
          <p:cNvSpPr txBox="1">
            <a:spLocks noGrp="1"/>
          </p:cNvSpPr>
          <p:nvPr>
            <p:ph type="sldNum" sz="quarter" idx="2"/>
          </p:nvPr>
        </p:nvSpPr>
        <p:spPr>
          <a:xfrm>
            <a:off x="8441050" y="6410642"/>
            <a:ext cx="245751" cy="256541"/>
          </a:xfrm>
          <a:prstGeom prst="rect">
            <a:avLst/>
          </a:prstGeom>
        </p:spPr>
        <p:txBody>
          <a:bodyPr/>
          <a:lstStyle>
            <a:lvl1pPr>
              <a:defRPr sz="1100"/>
            </a:lvl1pPr>
          </a:lstStyle>
          <a:p>
            <a:fld id="{86CB4B4D-7CA3-9044-876B-883B54F8677D}" type="slidenum">
              <a:t>‹#›</a:t>
            </a:fld>
            <a:endParaRPr/>
          </a:p>
        </p:txBody>
      </p:sp>
      <p:sp>
        <p:nvSpPr>
          <p:cNvPr id="206" name="Picture Placeholder 9"/>
          <p:cNvSpPr>
            <a:spLocks noGrp="1"/>
          </p:cNvSpPr>
          <p:nvPr>
            <p:ph type="pic" sz="quarter" idx="13"/>
          </p:nvPr>
        </p:nvSpPr>
        <p:spPr>
          <a:xfrm>
            <a:off x="5486400" y="685799"/>
            <a:ext cx="2743201" cy="2514601"/>
          </a:xfrm>
          <a:prstGeom prst="rect">
            <a:avLst/>
          </a:prstGeom>
        </p:spPr>
        <p:txBody>
          <a:bodyPr lIns="91439" rIns="91439">
            <a:noAutofit/>
          </a:bodyPr>
          <a:lstStyle/>
          <a:p>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2" name="Picture 6" descr="Picture 6"/>
          <p:cNvPicPr>
            <a:picLocks noChangeAspect="1"/>
          </p:cNvPicPr>
          <p:nvPr/>
        </p:nvPicPr>
        <p:blipFill>
          <a:blip r:embed="rId2"/>
          <a:stretch>
            <a:fillRect/>
          </a:stretch>
        </p:blipFill>
        <p:spPr>
          <a:xfrm>
            <a:off x="1600200" y="5715000"/>
            <a:ext cx="5766816" cy="786384"/>
          </a:xfrm>
          <a:prstGeom prst="rect">
            <a:avLst/>
          </a:prstGeom>
          <a:ln w="12700">
            <a:miter lim="400000"/>
          </a:ln>
        </p:spPr>
      </p:pic>
      <p:sp>
        <p:nvSpPr>
          <p:cNvPr id="23"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24" name="Body Level One…"/>
          <p:cNvSpPr txBox="1">
            <a:spLocks noGrp="1"/>
          </p:cNvSpPr>
          <p:nvPr>
            <p:ph type="body" idx="1"/>
          </p:nvPr>
        </p:nvSpPr>
        <p:spPr>
          <a:xfrm>
            <a:off x="457200" y="1600200"/>
            <a:ext cx="8229600" cy="3810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13" name="dash-line.png" descr="dash-line.png"/>
          <p:cNvPicPr>
            <a:picLocks noChangeAspect="1"/>
          </p:cNvPicPr>
          <p:nvPr/>
        </p:nvPicPr>
        <p:blipFill>
          <a:blip r:embed="rId3"/>
          <a:srcRect t="21428" r="64508" b="16071"/>
          <a:stretch>
            <a:fillRect/>
          </a:stretch>
        </p:blipFill>
        <p:spPr>
          <a:xfrm>
            <a:off x="312539" y="1303734"/>
            <a:ext cx="8518922" cy="312540"/>
          </a:xfrm>
          <a:prstGeom prst="rect">
            <a:avLst/>
          </a:prstGeom>
          <a:ln w="12700">
            <a:miter lim="400000"/>
          </a:ln>
        </p:spPr>
      </p:pic>
      <p:pic>
        <p:nvPicPr>
          <p:cNvPr id="214" name="dash-line.png" descr="dash-line.png"/>
          <p:cNvPicPr>
            <a:picLocks noChangeAspect="1"/>
          </p:cNvPicPr>
          <p:nvPr/>
        </p:nvPicPr>
        <p:blipFill>
          <a:blip r:embed="rId3"/>
          <a:srcRect t="19642" r="61904" b="17857"/>
          <a:stretch>
            <a:fillRect/>
          </a:stretch>
        </p:blipFill>
        <p:spPr>
          <a:xfrm>
            <a:off x="0" y="6286500"/>
            <a:ext cx="9144000" cy="312540"/>
          </a:xfrm>
          <a:prstGeom prst="rect">
            <a:avLst/>
          </a:prstGeom>
          <a:ln w="12700">
            <a:miter lim="400000"/>
          </a:ln>
        </p:spPr>
      </p:pic>
      <p:pic>
        <p:nvPicPr>
          <p:cNvPr id="215" name="dash-line.png" descr="dash-line.png"/>
          <p:cNvPicPr>
            <a:picLocks/>
          </p:cNvPicPr>
          <p:nvPr/>
        </p:nvPicPr>
        <p:blipFill>
          <a:blip r:embed="rId3"/>
          <a:srcRect t="19642" r="71428" b="17857"/>
          <a:stretch>
            <a:fillRect/>
          </a:stretch>
        </p:blipFill>
        <p:spPr>
          <a:xfrm rot="5400000">
            <a:off x="-2995911" y="3272730"/>
            <a:ext cx="6858001" cy="312540"/>
          </a:xfrm>
          <a:prstGeom prst="rect">
            <a:avLst/>
          </a:prstGeom>
          <a:ln w="12700">
            <a:miter lim="400000"/>
          </a:ln>
        </p:spPr>
      </p:pic>
      <p:pic>
        <p:nvPicPr>
          <p:cNvPr id="216" name="dash-line.png" descr="dash-line.png"/>
          <p:cNvPicPr>
            <a:picLocks noChangeAspect="1"/>
          </p:cNvPicPr>
          <p:nvPr/>
        </p:nvPicPr>
        <p:blipFill>
          <a:blip r:embed="rId3"/>
          <a:srcRect t="16071" r="78794" b="21428"/>
          <a:stretch>
            <a:fillRect/>
          </a:stretch>
        </p:blipFill>
        <p:spPr>
          <a:xfrm rot="5400000">
            <a:off x="6165949" y="3683496"/>
            <a:ext cx="5089923" cy="312540"/>
          </a:xfrm>
          <a:prstGeom prst="rect">
            <a:avLst/>
          </a:prstGeom>
          <a:ln w="12700">
            <a:miter lim="400000"/>
          </a:ln>
        </p:spPr>
      </p:pic>
      <p:pic>
        <p:nvPicPr>
          <p:cNvPr id="217" name="tri-line.png" descr="tri-line.png"/>
          <p:cNvPicPr>
            <a:picLocks noChangeAspect="1"/>
          </p:cNvPicPr>
          <p:nvPr/>
        </p:nvPicPr>
        <p:blipFill>
          <a:blip r:embed="rId4"/>
          <a:srcRect l="70680" t="18886"/>
          <a:stretch>
            <a:fillRect/>
          </a:stretch>
        </p:blipFill>
        <p:spPr>
          <a:xfrm rot="16199995">
            <a:off x="-1892273" y="3771968"/>
            <a:ext cx="4956176" cy="2876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218" name="tri-line.png" descr="tri-line.png"/>
          <p:cNvPicPr>
            <a:picLocks noChangeAspect="1"/>
          </p:cNvPicPr>
          <p:nvPr/>
        </p:nvPicPr>
        <p:blipFill>
          <a:blip r:embed="rId4"/>
          <a:srcRect l="9861" t="22490" r="62206" b="26"/>
          <a:stretch>
            <a:fillRect/>
          </a:stretch>
        </p:blipFill>
        <p:spPr>
          <a:xfrm rot="5399996">
            <a:off x="6217344" y="3810791"/>
            <a:ext cx="4679158" cy="2722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a:miter lim="400000"/>
          </a:ln>
        </p:spPr>
      </p:pic>
      <p:pic>
        <p:nvPicPr>
          <p:cNvPr id="219" name="tri-line.png" descr="tri-line.png"/>
          <p:cNvPicPr>
            <a:picLocks noChangeAspect="1"/>
          </p:cNvPicPr>
          <p:nvPr/>
        </p:nvPicPr>
        <p:blipFill>
          <a:blip r:embed="rId4"/>
          <a:srcRect t="18678" r="51892"/>
          <a:stretch>
            <a:fillRect/>
          </a:stretch>
        </p:blipFill>
        <p:spPr>
          <a:xfrm rot="10799995">
            <a:off x="620613" y="6170420"/>
            <a:ext cx="8058945" cy="2857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220" name="tri-line.png" descr="tri-line.png"/>
          <p:cNvPicPr>
            <a:picLocks noChangeAspect="1"/>
          </p:cNvPicPr>
          <p:nvPr/>
        </p:nvPicPr>
        <p:blipFill>
          <a:blip r:embed="rId4"/>
          <a:srcRect t="17783" r="51945"/>
          <a:stretch>
            <a:fillRect/>
          </a:stretch>
        </p:blipFill>
        <p:spPr>
          <a:xfrm rot="21599996">
            <a:off x="589359" y="1446604"/>
            <a:ext cx="8050114" cy="28889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
                </a:lnTo>
                <a:lnTo>
                  <a:pt x="0" y="0"/>
                </a:lnTo>
                <a:lnTo>
                  <a:pt x="0" y="21599"/>
                </a:lnTo>
                <a:lnTo>
                  <a:pt x="21600" y="21600"/>
                </a:lnTo>
                <a:close/>
              </a:path>
            </a:pathLst>
          </a:custGeom>
          <a:ln w="12700">
            <a:miter lim="400000"/>
          </a:ln>
        </p:spPr>
      </p:pic>
      <p:pic>
        <p:nvPicPr>
          <p:cNvPr id="221" name="scrapbook_title_hi.png" descr="scrapbook_title_hi.png"/>
          <p:cNvPicPr>
            <a:picLocks/>
          </p:cNvPicPr>
          <p:nvPr/>
        </p:nvPicPr>
        <p:blipFill>
          <a:blip r:embed="rId5"/>
          <a:stretch>
            <a:fillRect/>
          </a:stretch>
        </p:blipFill>
        <p:spPr>
          <a:xfrm>
            <a:off x="767953" y="214312"/>
            <a:ext cx="7625954" cy="1589485"/>
          </a:xfrm>
          <a:prstGeom prst="rect">
            <a:avLst/>
          </a:prstGeom>
          <a:ln w="12700">
            <a:miter lim="400000"/>
          </a:ln>
        </p:spPr>
      </p:pic>
      <p:sp>
        <p:nvSpPr>
          <p:cNvPr id="222" name="Title Text"/>
          <p:cNvSpPr txBox="1">
            <a:spLocks noGrp="1"/>
          </p:cNvSpPr>
          <p:nvPr>
            <p:ph type="title"/>
          </p:nvPr>
        </p:nvSpPr>
        <p:spPr>
          <a:xfrm>
            <a:off x="892968" y="178593"/>
            <a:ext cx="7358064" cy="1651993"/>
          </a:xfrm>
          <a:prstGeom prst="rect">
            <a:avLst/>
          </a:prstGeom>
          <a:noFill/>
        </p:spPr>
        <p:txBody>
          <a:bodyPr lIns="35718" tIns="35718" rIns="35718" bIns="35718"/>
          <a:lstStyle>
            <a:lvl1pPr defTabSz="410765">
              <a:defRPr sz="4200">
                <a:solidFill>
                  <a:srgbClr val="528D4D"/>
                </a:solidFill>
                <a:latin typeface="Marker Felt"/>
                <a:ea typeface="Marker Felt"/>
                <a:cs typeface="Marker Felt"/>
                <a:sym typeface="Marker Felt"/>
              </a:defRPr>
            </a:lvl1pPr>
          </a:lstStyle>
          <a:p>
            <a:r>
              <a:t>Title Text</a:t>
            </a:r>
          </a:p>
        </p:txBody>
      </p:sp>
      <p:sp>
        <p:nvSpPr>
          <p:cNvPr id="223" name="Body Level One…"/>
          <p:cNvSpPr txBox="1">
            <a:spLocks noGrp="1"/>
          </p:cNvSpPr>
          <p:nvPr>
            <p:ph type="body" idx="1"/>
          </p:nvPr>
        </p:nvSpPr>
        <p:spPr>
          <a:xfrm>
            <a:off x="892968" y="2089546"/>
            <a:ext cx="7358064" cy="4018361"/>
          </a:xfrm>
          <a:prstGeom prst="rect">
            <a:avLst/>
          </a:prstGeom>
        </p:spPr>
        <p:txBody>
          <a:bodyPr lIns="35718" tIns="35718" rIns="35718" bIns="35718" anchor="ctr"/>
          <a:lstStyle>
            <a:lvl1pPr marL="304800" indent="-304800" defTabSz="410765">
              <a:spcBef>
                <a:spcPts val="2800"/>
              </a:spcBef>
              <a:buSzPct val="50000"/>
              <a:buBlip>
                <a:blip r:embed="rId6"/>
              </a:buBlip>
              <a:defRPr sz="2400">
                <a:solidFill>
                  <a:srgbClr val="006288"/>
                </a:solidFill>
                <a:latin typeface="Georgia"/>
                <a:ea typeface="Georgia"/>
                <a:cs typeface="Georgia"/>
                <a:sym typeface="Georgia"/>
              </a:defRPr>
            </a:lvl1pPr>
            <a:lvl2pPr marL="762000" indent="-304800" defTabSz="410765">
              <a:spcBef>
                <a:spcPts val="2800"/>
              </a:spcBef>
              <a:buSzPct val="50000"/>
              <a:buBlip>
                <a:blip r:embed="rId6"/>
              </a:buBlip>
              <a:defRPr sz="2400">
                <a:solidFill>
                  <a:srgbClr val="006288"/>
                </a:solidFill>
                <a:latin typeface="Georgia"/>
                <a:ea typeface="Georgia"/>
                <a:cs typeface="Georgia"/>
                <a:sym typeface="Georgia"/>
              </a:defRPr>
            </a:lvl2pPr>
            <a:lvl3pPr defTabSz="410765">
              <a:spcBef>
                <a:spcPts val="2800"/>
              </a:spcBef>
              <a:buSzPct val="50000"/>
              <a:buBlip>
                <a:blip r:embed="rId6"/>
              </a:buBlip>
              <a:defRPr sz="2400">
                <a:solidFill>
                  <a:srgbClr val="006288"/>
                </a:solidFill>
                <a:latin typeface="Georgia"/>
                <a:ea typeface="Georgia"/>
                <a:cs typeface="Georgia"/>
                <a:sym typeface="Georgia"/>
              </a:defRPr>
            </a:lvl3pPr>
            <a:lvl4pPr marL="1676400" indent="-304800" defTabSz="410765">
              <a:spcBef>
                <a:spcPts val="2800"/>
              </a:spcBef>
              <a:buSzPct val="50000"/>
              <a:buBlip>
                <a:blip r:embed="rId6"/>
              </a:buBlip>
              <a:defRPr sz="2400">
                <a:solidFill>
                  <a:srgbClr val="006288"/>
                </a:solidFill>
                <a:latin typeface="Georgia"/>
                <a:ea typeface="Georgia"/>
                <a:cs typeface="Georgia"/>
                <a:sym typeface="Georgia"/>
              </a:defRPr>
            </a:lvl4pPr>
            <a:lvl5pPr marL="2133600" indent="-304800" defTabSz="410765">
              <a:spcBef>
                <a:spcPts val="2800"/>
              </a:spcBef>
              <a:buSzPct val="50000"/>
              <a:buBlip>
                <a:blip r:embed="rId6"/>
              </a:buBlip>
              <a:defRPr sz="2400">
                <a:solidFill>
                  <a:srgbClr val="006288"/>
                </a:solidFill>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224" name="Slide Number"/>
          <p:cNvSpPr txBox="1">
            <a:spLocks noGrp="1"/>
          </p:cNvSpPr>
          <p:nvPr>
            <p:ph type="sldNum" sz="quarter" idx="2"/>
          </p:nvPr>
        </p:nvSpPr>
        <p:spPr>
          <a:xfrm>
            <a:off x="4424120" y="6536531"/>
            <a:ext cx="286830" cy="261938"/>
          </a:xfrm>
          <a:prstGeom prst="rect">
            <a:avLst/>
          </a:prstGeom>
        </p:spPr>
        <p:txBody>
          <a:bodyPr lIns="35718" tIns="35718" rIns="35718" bIns="35718" anchor="t"/>
          <a:lstStyle>
            <a:lvl1pPr algn="ctr" defTabSz="410765">
              <a:defRPr sz="1400">
                <a:solidFill>
                  <a:srgbClr val="006288"/>
                </a:solidFill>
                <a:latin typeface="Marker Felt"/>
                <a:ea typeface="Marker Felt"/>
                <a:cs typeface="Marker Felt"/>
                <a:sym typeface="Marker Fel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32" name="Picture 6" descr="Picture 6"/>
          <p:cNvPicPr>
            <a:picLocks noChangeAspect="1"/>
          </p:cNvPicPr>
          <p:nvPr/>
        </p:nvPicPr>
        <p:blipFill>
          <a:blip r:embed="rId2"/>
          <a:stretch>
            <a:fillRect/>
          </a:stretch>
        </p:blipFill>
        <p:spPr>
          <a:xfrm>
            <a:off x="1600200" y="5715000"/>
            <a:ext cx="5766816" cy="786384"/>
          </a:xfrm>
          <a:prstGeom prst="rect">
            <a:avLst/>
          </a:prstGeom>
          <a:ln w="12700">
            <a:miter lim="400000"/>
          </a:ln>
        </p:spPr>
      </p:pic>
      <p:sp>
        <p:nvSpPr>
          <p:cNvPr id="33" name="Body Level One…"/>
          <p:cNvSpPr txBox="1">
            <a:spLocks noGrp="1"/>
          </p:cNvSpPr>
          <p:nvPr>
            <p:ph type="body" sz="half" idx="1"/>
          </p:nvPr>
        </p:nvSpPr>
        <p:spPr>
          <a:xfrm>
            <a:off x="457200" y="1600200"/>
            <a:ext cx="4724400" cy="41910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pic>
        <p:nvPicPr>
          <p:cNvPr id="43" name="Picture 6" descr="Picture 6"/>
          <p:cNvPicPr>
            <a:picLocks noChangeAspect="1"/>
          </p:cNvPicPr>
          <p:nvPr/>
        </p:nvPicPr>
        <p:blipFill>
          <a:blip r:embed="rId2"/>
          <a:stretch>
            <a:fillRect/>
          </a:stretch>
        </p:blipFill>
        <p:spPr>
          <a:xfrm>
            <a:off x="1600200" y="5715000"/>
            <a:ext cx="5766816" cy="786384"/>
          </a:xfrm>
          <a:prstGeom prst="rect">
            <a:avLst/>
          </a:prstGeom>
          <a:ln w="12700">
            <a:miter lim="400000"/>
          </a:ln>
        </p:spPr>
      </p:pic>
      <p:sp>
        <p:nvSpPr>
          <p:cNvPr id="44" name="Title Text"/>
          <p:cNvSpPr txBox="1">
            <a:spLocks noGrp="1"/>
          </p:cNvSpPr>
          <p:nvPr>
            <p:ph type="title"/>
          </p:nvPr>
        </p:nvSpPr>
        <p:spPr>
          <a:prstGeom prst="rect">
            <a:avLst/>
          </a:prstGeom>
          <a:noFill/>
        </p:spPr>
        <p:txBody>
          <a:bodyPr/>
          <a:lstStyle/>
          <a:p>
            <a:r>
              <a:t>Title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6" name="Body Level One…"/>
          <p:cNvSpPr txBox="1">
            <a:spLocks noGrp="1"/>
          </p:cNvSpPr>
          <p:nvPr>
            <p:ph type="body" sz="half" idx="1"/>
          </p:nvPr>
        </p:nvSpPr>
        <p:spPr>
          <a:xfrm>
            <a:off x="685800" y="2057400"/>
            <a:ext cx="7772400" cy="31242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53" name="TextBox 7"/>
          <p:cNvSpPr txBox="1"/>
          <p:nvPr/>
        </p:nvSpPr>
        <p:spPr>
          <a:xfrm>
            <a:off x="2667000" y="6172200"/>
            <a:ext cx="4191000"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chemeClr val="accent1"/>
                </a:solidFill>
              </a:defRPr>
            </a:lvl1pPr>
          </a:lstStyle>
          <a:p>
            <a:r>
              <a:t>UC Master Gardeners of Placer County</a:t>
            </a:r>
          </a:p>
        </p:txBody>
      </p:sp>
      <p:pic>
        <p:nvPicPr>
          <p:cNvPr id="54"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55"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56" name="Body Level One…"/>
          <p:cNvSpPr txBox="1">
            <a:spLocks noGrp="1"/>
          </p:cNvSpPr>
          <p:nvPr>
            <p:ph type="body" idx="1"/>
          </p:nvPr>
        </p:nvSpPr>
        <p:spPr>
          <a:xfrm>
            <a:off x="457200" y="1600200"/>
            <a:ext cx="8229600" cy="40386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content, photo">
    <p:spTree>
      <p:nvGrpSpPr>
        <p:cNvPr id="1" name=""/>
        <p:cNvGrpSpPr/>
        <p:nvPr/>
      </p:nvGrpSpPr>
      <p:grpSpPr>
        <a:xfrm>
          <a:off x="0" y="0"/>
          <a:ext cx="0" cy="0"/>
          <a:chOff x="0" y="0"/>
          <a:chExt cx="0" cy="0"/>
        </a:xfrm>
      </p:grpSpPr>
      <p:sp>
        <p:nvSpPr>
          <p:cNvPr id="64" name="TextBox 7"/>
          <p:cNvSpPr txBox="1"/>
          <p:nvPr/>
        </p:nvSpPr>
        <p:spPr>
          <a:xfrm>
            <a:off x="2667000" y="6172200"/>
            <a:ext cx="4191000"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chemeClr val="accent1"/>
                </a:solidFill>
              </a:defRPr>
            </a:lvl1pPr>
          </a:lstStyle>
          <a:p>
            <a:r>
              <a:t>UC Master Gardeners of Placer County</a:t>
            </a:r>
          </a:p>
        </p:txBody>
      </p:sp>
      <p:pic>
        <p:nvPicPr>
          <p:cNvPr id="65"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66" name="Body Level One…"/>
          <p:cNvSpPr txBox="1">
            <a:spLocks noGrp="1"/>
          </p:cNvSpPr>
          <p:nvPr>
            <p:ph type="body" sz="half" idx="1"/>
          </p:nvPr>
        </p:nvSpPr>
        <p:spPr>
          <a:xfrm>
            <a:off x="457200" y="16002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8" name="Picture Placeholder 9"/>
          <p:cNvSpPr>
            <a:spLocks noGrp="1"/>
          </p:cNvSpPr>
          <p:nvPr>
            <p:ph type="pic" sz="quarter" idx="13"/>
          </p:nvPr>
        </p:nvSpPr>
        <p:spPr>
          <a:xfrm>
            <a:off x="5486400" y="1600200"/>
            <a:ext cx="2743200" cy="2514600"/>
          </a:xfrm>
          <a:prstGeom prst="rect">
            <a:avLst/>
          </a:prstGeom>
        </p:spPr>
        <p:txBody>
          <a:bodyPr lIns="91439" rIns="91439">
            <a:noAutofit/>
          </a:bodyPr>
          <a:lstStyle/>
          <a:p>
            <a:endParaRPr/>
          </a:p>
        </p:txBody>
      </p:sp>
      <p:sp>
        <p:nvSpPr>
          <p:cNvPr id="69" name="Title Text"/>
          <p:cNvSpPr txBox="1">
            <a:spLocks noGrp="1"/>
          </p:cNvSpPr>
          <p:nvPr>
            <p:ph type="title"/>
          </p:nvPr>
        </p:nvSpPr>
        <p:spPr>
          <a:xfrm>
            <a:off x="457200" y="274638"/>
            <a:ext cx="8229600" cy="1143001"/>
          </a:xfrm>
          <a:prstGeom prst="rect">
            <a:avLst/>
          </a:prstGeom>
          <a:noFill/>
        </p:spPr>
        <p:txBody>
          <a:bodyPr/>
          <a:lstStyle/>
          <a:p>
            <a:r>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Content and photo">
    <p:spTree>
      <p:nvGrpSpPr>
        <p:cNvPr id="1" name=""/>
        <p:cNvGrpSpPr/>
        <p:nvPr/>
      </p:nvGrpSpPr>
      <p:grpSpPr>
        <a:xfrm>
          <a:off x="0" y="0"/>
          <a:ext cx="0" cy="0"/>
          <a:chOff x="0" y="0"/>
          <a:chExt cx="0" cy="0"/>
        </a:xfrm>
      </p:grpSpPr>
      <p:sp>
        <p:nvSpPr>
          <p:cNvPr id="76" name="TextBox 7"/>
          <p:cNvSpPr txBox="1"/>
          <p:nvPr/>
        </p:nvSpPr>
        <p:spPr>
          <a:xfrm>
            <a:off x="2667000" y="6172200"/>
            <a:ext cx="4191000"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chemeClr val="accent1"/>
                </a:solidFill>
              </a:defRPr>
            </a:lvl1pPr>
          </a:lstStyle>
          <a:p>
            <a:r>
              <a:t>UC Master Gardeners of Placer County</a:t>
            </a:r>
          </a:p>
        </p:txBody>
      </p:sp>
      <p:pic>
        <p:nvPicPr>
          <p:cNvPr id="77"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78" name="Body Level One…"/>
          <p:cNvSpPr txBox="1">
            <a:spLocks noGrp="1"/>
          </p:cNvSpPr>
          <p:nvPr>
            <p:ph type="body" sz="half" idx="1"/>
          </p:nvPr>
        </p:nvSpPr>
        <p:spPr>
          <a:xfrm>
            <a:off x="457200" y="685800"/>
            <a:ext cx="4724400" cy="4419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0" name="Picture Placeholder 9"/>
          <p:cNvSpPr>
            <a:spLocks noGrp="1"/>
          </p:cNvSpPr>
          <p:nvPr>
            <p:ph type="pic" sz="quarter" idx="13"/>
          </p:nvPr>
        </p:nvSpPr>
        <p:spPr>
          <a:xfrm>
            <a:off x="5486400" y="685800"/>
            <a:ext cx="2743200" cy="2514600"/>
          </a:xfrm>
          <a:prstGeom prst="rect">
            <a:avLst/>
          </a:prstGeom>
        </p:spPr>
        <p:txBody>
          <a:bodyPr lIns="91439" rIns="9143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subtitle, content">
    <p:spTree>
      <p:nvGrpSpPr>
        <p:cNvPr id="1" name=""/>
        <p:cNvGrpSpPr/>
        <p:nvPr/>
      </p:nvGrpSpPr>
      <p:grpSpPr>
        <a:xfrm>
          <a:off x="0" y="0"/>
          <a:ext cx="0" cy="0"/>
          <a:chOff x="0" y="0"/>
          <a:chExt cx="0" cy="0"/>
        </a:xfrm>
      </p:grpSpPr>
      <p:sp>
        <p:nvSpPr>
          <p:cNvPr id="87" name="TextBox 7"/>
          <p:cNvSpPr txBox="1"/>
          <p:nvPr/>
        </p:nvSpPr>
        <p:spPr>
          <a:xfrm>
            <a:off x="2667000" y="6172200"/>
            <a:ext cx="4191000"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chemeClr val="accent1"/>
                </a:solidFill>
              </a:defRPr>
            </a:lvl1pPr>
          </a:lstStyle>
          <a:p>
            <a:r>
              <a:t>UC Master Gardeners of Placer County</a:t>
            </a:r>
          </a:p>
        </p:txBody>
      </p:sp>
      <p:pic>
        <p:nvPicPr>
          <p:cNvPr id="88"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89" name="Title Text"/>
          <p:cNvSpPr txBox="1">
            <a:spLocks noGrp="1"/>
          </p:cNvSpPr>
          <p:nvPr>
            <p:ph type="title"/>
          </p:nvPr>
        </p:nvSpPr>
        <p:spPr>
          <a:xfrm>
            <a:off x="457200" y="274638"/>
            <a:ext cx="8229600" cy="1143001"/>
          </a:xfrm>
          <a:prstGeom prst="rect">
            <a:avLst/>
          </a:prstGeom>
          <a:noFill/>
        </p:spPr>
        <p:txBody>
          <a:bodyPr/>
          <a:lstStyle/>
          <a:p>
            <a:r>
              <a:t>Title Text</a:t>
            </a:r>
          </a:p>
        </p:txBody>
      </p:sp>
      <p:sp>
        <p:nvSpPr>
          <p:cNvPr id="90" name="Body Level One…"/>
          <p:cNvSpPr txBox="1">
            <a:spLocks noGrp="1"/>
          </p:cNvSpPr>
          <p:nvPr>
            <p:ph type="body" sz="quarter" idx="1"/>
          </p:nvPr>
        </p:nvSpPr>
        <p:spPr>
          <a:xfrm>
            <a:off x="457200" y="1535112"/>
            <a:ext cx="8229600" cy="639763"/>
          </a:xfrm>
          <a:prstGeom prst="rect">
            <a:avLst/>
          </a:prstGeom>
        </p:spPr>
        <p:txBody>
          <a:bodyPr anchor="b"/>
          <a:lstStyle>
            <a:lvl1pPr marL="0" indent="0" algn="ctr">
              <a:defRPr>
                <a:solidFill>
                  <a:schemeClr val="accent2"/>
                </a:solidFill>
              </a:defRPr>
            </a:lvl1pPr>
            <a:lvl2pPr marL="0" indent="457200" algn="ctr">
              <a:buSzTx/>
              <a:buNone/>
              <a:defRPr>
                <a:solidFill>
                  <a:schemeClr val="accent2"/>
                </a:solidFill>
              </a:defRPr>
            </a:lvl2pPr>
            <a:lvl3pPr marL="0" indent="914400" algn="ctr">
              <a:buSzTx/>
              <a:buNone/>
              <a:defRPr>
                <a:solidFill>
                  <a:schemeClr val="accent2"/>
                </a:solidFill>
              </a:defRPr>
            </a:lvl3pPr>
            <a:lvl4pPr marL="0" indent="1371600" algn="ctr">
              <a:buSzTx/>
              <a:buNone/>
              <a:defRPr>
                <a:solidFill>
                  <a:schemeClr val="accent2"/>
                </a:solidFill>
              </a:defRPr>
            </a:lvl4pPr>
            <a:lvl5pPr marL="0" indent="1828800" algn="ctr">
              <a:buSzTx/>
              <a:buNone/>
              <a:defRPr>
                <a:solidFill>
                  <a:schemeClr val="accent2"/>
                </a:solidFill>
              </a:defRPr>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98" name="TextBox 7"/>
          <p:cNvSpPr txBox="1"/>
          <p:nvPr/>
        </p:nvSpPr>
        <p:spPr>
          <a:xfrm>
            <a:off x="2667000" y="6172200"/>
            <a:ext cx="4191000" cy="396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000">
                <a:solidFill>
                  <a:schemeClr val="accent1"/>
                </a:solidFill>
              </a:defRPr>
            </a:lvl1pPr>
          </a:lstStyle>
          <a:p>
            <a:r>
              <a:t>UC Master Gardeners of Placer County</a:t>
            </a:r>
          </a:p>
        </p:txBody>
      </p:sp>
      <p:pic>
        <p:nvPicPr>
          <p:cNvPr id="99" name="Picture 8" descr="Picture 8"/>
          <p:cNvPicPr>
            <a:picLocks noChangeAspect="1"/>
          </p:cNvPicPr>
          <p:nvPr/>
        </p:nvPicPr>
        <p:blipFill>
          <a:blip r:embed="rId2"/>
          <a:stretch>
            <a:fillRect/>
          </a:stretch>
        </p:blipFill>
        <p:spPr>
          <a:xfrm>
            <a:off x="2148839" y="6099047"/>
            <a:ext cx="546653" cy="502921"/>
          </a:xfrm>
          <a:prstGeom prst="rect">
            <a:avLst/>
          </a:prstGeom>
          <a:ln w="12700">
            <a:miter lim="400000"/>
          </a:ln>
        </p:spPr>
      </p:pic>
      <p:sp>
        <p:nvSpPr>
          <p:cNvPr id="100" name="Title Text"/>
          <p:cNvSpPr txBox="1">
            <a:spLocks noGrp="1"/>
          </p:cNvSpPr>
          <p:nvPr>
            <p:ph type="title"/>
          </p:nvPr>
        </p:nvSpPr>
        <p:spPr>
          <a:xfrm>
            <a:off x="1792288" y="4800600"/>
            <a:ext cx="5486401" cy="566738"/>
          </a:xfrm>
          <a:prstGeom prst="rect">
            <a:avLst/>
          </a:prstGeom>
          <a:noFill/>
        </p:spPr>
        <p:txBody>
          <a:bodyPr anchor="b"/>
          <a:lstStyle>
            <a:lvl1pPr>
              <a:defRPr sz="2000" b="1"/>
            </a:lvl1pPr>
          </a:lstStyle>
          <a:p>
            <a:r>
              <a:t>Title Text</a:t>
            </a:r>
          </a:p>
        </p:txBody>
      </p:sp>
      <p:sp>
        <p:nvSpPr>
          <p:cNvPr id="101" name="Picture Placeholder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102" name="Body Level One…"/>
          <p:cNvSpPr txBox="1">
            <a:spLocks noGrp="1"/>
          </p:cNvSpPr>
          <p:nvPr>
            <p:ph type="body" sz="quarter" idx="1"/>
          </p:nvPr>
        </p:nvSpPr>
        <p:spPr>
          <a:xfrm>
            <a:off x="1792288" y="5367337"/>
            <a:ext cx="5486401" cy="576263"/>
          </a:xfrm>
          <a:prstGeom prst="rect">
            <a:avLst/>
          </a:prstGeom>
        </p:spPr>
        <p:txBody>
          <a:bodyPr/>
          <a:lstStyle>
            <a:lvl1pPr marL="0" indent="0">
              <a:spcBef>
                <a:spcPts val="300"/>
              </a:spcBef>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22"/>
          <a:stretch>
            <a:fillRect/>
          </a:stretch>
        </p:blipFill>
        <p:spPr>
          <a:xfrm>
            <a:off x="1600200" y="5715000"/>
            <a:ext cx="5766816" cy="786384"/>
          </a:xfrm>
          <a:prstGeom prst="rect">
            <a:avLst/>
          </a:prstGeom>
          <a:ln w="12700">
            <a:miter lim="400000"/>
          </a:ln>
        </p:spPr>
      </p:pic>
      <p:sp>
        <p:nvSpPr>
          <p:cNvPr id="3" name="Title Text"/>
          <p:cNvSpPr txBox="1">
            <a:spLocks noGrp="1"/>
          </p:cNvSpPr>
          <p:nvPr>
            <p:ph type="title"/>
          </p:nvPr>
        </p:nvSpPr>
        <p:spPr>
          <a:xfrm>
            <a:off x="685800" y="685800"/>
            <a:ext cx="7772400" cy="1143000"/>
          </a:xfrm>
          <a:prstGeom prst="rect">
            <a:avLst/>
          </a:prstGeom>
          <a:solidFill>
            <a:srgbClr val="C0E4B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4" name="Slide Number"/>
          <p:cNvSpPr txBox="1">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
        <p:nvSpPr>
          <p:cNvPr id="5" name="TextBox 18"/>
          <p:cNvSpPr txBox="1"/>
          <p:nvPr/>
        </p:nvSpPr>
        <p:spPr>
          <a:xfrm>
            <a:off x="762000" y="4343400"/>
            <a:ext cx="7620000" cy="1031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800">
                <a:solidFill>
                  <a:schemeClr val="accent1"/>
                </a:solidFill>
              </a:defRPr>
            </a:pPr>
            <a:r>
              <a:t>Presented by </a:t>
            </a:r>
          </a:p>
          <a:p>
            <a:pPr algn="ctr">
              <a:defRPr sz="3200">
                <a:solidFill>
                  <a:schemeClr val="accent1"/>
                </a:solidFill>
              </a:defRPr>
            </a:pPr>
            <a:r>
              <a:t>UC Master Gardeners of Placer County</a:t>
            </a:r>
          </a:p>
        </p:txBody>
      </p:sp>
      <p:sp>
        <p:nvSpPr>
          <p:cNvPr id="6"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chemeClr val="accent1"/>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Tx/>
        <a:buFontTx/>
        <a:buNone/>
        <a:tabLst/>
        <a:defRPr sz="3200" b="0" i="0" u="none" strike="noStrike" cap="none" spc="0" baseline="0">
          <a:ln>
            <a:noFill/>
          </a:ln>
          <a:solidFill>
            <a:srgbClr val="194687"/>
          </a:solidFill>
          <a:uFillTx/>
          <a:latin typeface="+mj-lt"/>
          <a:ea typeface="+mj-ea"/>
          <a:cs typeface="+mj-cs"/>
          <a:sym typeface="Calibri"/>
        </a:defRPr>
      </a:lvl1pPr>
      <a:lvl2pPr marL="838200" marR="0" indent="-3810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194687"/>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tif"/><Relationship Id="rId4" Type="http://schemas.openxmlformats.org/officeDocument/2006/relationships/image" Target="../media/image9.ti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tif"/><Relationship Id="rId1" Type="http://schemas.openxmlformats.org/officeDocument/2006/relationships/slideLayout" Target="../slideLayouts/slideLayout11.xml"/><Relationship Id="rId6" Type="http://schemas.openxmlformats.org/officeDocument/2006/relationships/image" Target="../media/image37.jpeg"/><Relationship Id="rId5" Type="http://schemas.openxmlformats.org/officeDocument/2006/relationships/image" Target="../media/image36.tif"/><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43.jpeg"/><Relationship Id="rId4" Type="http://schemas.openxmlformats.org/officeDocument/2006/relationships/image" Target="../media/image42.tif"/></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1.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8.tif"/></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64.jpe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5.tif"/><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7.tif"/><Relationship Id="rId2" Type="http://schemas.openxmlformats.org/officeDocument/2006/relationships/image" Target="../media/image66.ti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2.xml"/><Relationship Id="rId5" Type="http://schemas.openxmlformats.org/officeDocument/2006/relationships/image" Target="../media/image71.tif"/><Relationship Id="rId4" Type="http://schemas.openxmlformats.org/officeDocument/2006/relationships/image" Target="../media/image70.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tif"/><Relationship Id="rId7"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tif"/><Relationship Id="rId4" Type="http://schemas.openxmlformats.org/officeDocument/2006/relationships/image" Target="../media/image73.tif"/><Relationship Id="rId9"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92.tif"/><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lide Number Placeholder 5"/>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sp>
        <p:nvSpPr>
          <p:cNvPr id="234" name="Title 14"/>
          <p:cNvSpPr txBox="1">
            <a:spLocks noGrp="1"/>
          </p:cNvSpPr>
          <p:nvPr>
            <p:ph type="title"/>
          </p:nvPr>
        </p:nvSpPr>
        <p:spPr>
          <a:xfrm>
            <a:off x="685800" y="203200"/>
            <a:ext cx="7772400" cy="1953320"/>
          </a:xfrm>
          <a:prstGeom prst="rect">
            <a:avLst/>
          </a:prstGeom>
        </p:spPr>
        <p:txBody>
          <a:bodyPr/>
          <a:lstStyle/>
          <a:p>
            <a:r>
              <a:t>Attracting Pollinators </a:t>
            </a:r>
          </a:p>
          <a:p>
            <a:r>
              <a:t>to Your Garden</a:t>
            </a:r>
          </a:p>
        </p:txBody>
      </p:sp>
      <p:pic>
        <p:nvPicPr>
          <p:cNvPr id="235" name="pasted-image.tiff" descr="pasted-image.tiff"/>
          <p:cNvPicPr>
            <a:picLocks noChangeAspect="1"/>
          </p:cNvPicPr>
          <p:nvPr/>
        </p:nvPicPr>
        <p:blipFill>
          <a:blip r:embed="rId3"/>
          <a:stretch>
            <a:fillRect/>
          </a:stretch>
        </p:blipFill>
        <p:spPr>
          <a:xfrm>
            <a:off x="6617651" y="2395563"/>
            <a:ext cx="1871816" cy="2270074"/>
          </a:xfrm>
          <a:prstGeom prst="rect">
            <a:avLst/>
          </a:prstGeom>
          <a:ln w="12700">
            <a:miter lim="400000"/>
          </a:ln>
        </p:spPr>
      </p:pic>
      <p:pic>
        <p:nvPicPr>
          <p:cNvPr id="236" name="pasted-image.tiff" descr="pasted-image.tiff"/>
          <p:cNvPicPr>
            <a:picLocks noChangeAspect="1"/>
          </p:cNvPicPr>
          <p:nvPr/>
        </p:nvPicPr>
        <p:blipFill>
          <a:blip r:embed="rId4"/>
          <a:stretch>
            <a:fillRect/>
          </a:stretch>
        </p:blipFill>
        <p:spPr>
          <a:xfrm>
            <a:off x="436166" y="2247321"/>
            <a:ext cx="2090183" cy="2363358"/>
          </a:xfrm>
          <a:prstGeom prst="rect">
            <a:avLst/>
          </a:prstGeom>
          <a:ln w="12700">
            <a:miter lim="400000"/>
          </a:ln>
        </p:spPr>
      </p:pic>
      <p:pic>
        <p:nvPicPr>
          <p:cNvPr id="237" name="pasted-image.tiff" descr="pasted-image.tiff"/>
          <p:cNvPicPr>
            <a:picLocks noChangeAspect="1"/>
          </p:cNvPicPr>
          <p:nvPr/>
        </p:nvPicPr>
        <p:blipFill>
          <a:blip r:embed="rId5"/>
          <a:stretch>
            <a:fillRect/>
          </a:stretch>
        </p:blipFill>
        <p:spPr>
          <a:xfrm>
            <a:off x="2987747" y="2595793"/>
            <a:ext cx="3168506" cy="154376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ext Placeholder 1"/>
          <p:cNvSpPr txBox="1">
            <a:spLocks noGrp="1"/>
          </p:cNvSpPr>
          <p:nvPr>
            <p:ph type="body" sz="half" idx="1"/>
          </p:nvPr>
        </p:nvSpPr>
        <p:spPr>
          <a:xfrm>
            <a:off x="1136426" y="507999"/>
            <a:ext cx="6871148" cy="3005387"/>
          </a:xfrm>
          <a:prstGeom prst="rect">
            <a:avLst/>
          </a:prstGeom>
        </p:spPr>
        <p:txBody>
          <a:bodyPr/>
          <a:lstStyle/>
          <a:p>
            <a:pPr algn="ctr"/>
            <a:r>
              <a:t>But you CAN </a:t>
            </a:r>
          </a:p>
          <a:p>
            <a:pPr algn="ctr"/>
            <a:r>
              <a:t>Create a garden</a:t>
            </a:r>
          </a:p>
          <a:p>
            <a:pPr algn="ctr"/>
            <a:r>
              <a:t>attractive to humans</a:t>
            </a:r>
          </a:p>
          <a:p>
            <a:pPr algn="ctr"/>
            <a:r>
              <a:t>AND </a:t>
            </a:r>
          </a:p>
          <a:p>
            <a:pPr algn="ctr"/>
            <a:r>
              <a:t>Provide habitat to attract pollinators</a:t>
            </a:r>
          </a:p>
        </p:txBody>
      </p:sp>
      <p:sp>
        <p:nvSpPr>
          <p:cNvPr id="283"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a:p>
        </p:txBody>
      </p:sp>
      <p:pic>
        <p:nvPicPr>
          <p:cNvPr id="284" name="image7.jpeg" descr="image7.jpeg"/>
          <p:cNvPicPr>
            <a:picLocks noChangeAspect="1"/>
          </p:cNvPicPr>
          <p:nvPr/>
        </p:nvPicPr>
        <p:blipFill>
          <a:blip r:embed="rId2"/>
          <a:stretch>
            <a:fillRect/>
          </a:stretch>
        </p:blipFill>
        <p:spPr>
          <a:xfrm>
            <a:off x="405903" y="3844909"/>
            <a:ext cx="3988915" cy="2659278"/>
          </a:xfrm>
          <a:prstGeom prst="rect">
            <a:avLst/>
          </a:prstGeom>
          <a:ln w="12700">
            <a:miter lim="400000"/>
          </a:ln>
        </p:spPr>
      </p:pic>
      <p:pic>
        <p:nvPicPr>
          <p:cNvPr id="285" name="image8.jpeg" descr="image8.jpeg"/>
          <p:cNvPicPr>
            <a:picLocks noChangeAspect="1"/>
          </p:cNvPicPr>
          <p:nvPr/>
        </p:nvPicPr>
        <p:blipFill>
          <a:blip r:embed="rId3"/>
          <a:stretch>
            <a:fillRect/>
          </a:stretch>
        </p:blipFill>
        <p:spPr>
          <a:xfrm>
            <a:off x="4751697" y="3934388"/>
            <a:ext cx="3727254" cy="2480318"/>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11</a:t>
            </a:fld>
            <a:endParaRPr/>
          </a:p>
        </p:txBody>
      </p:sp>
      <p:sp>
        <p:nvSpPr>
          <p:cNvPr id="288" name="Who are Pollinators?…"/>
          <p:cNvSpPr txBox="1"/>
          <p:nvPr/>
        </p:nvSpPr>
        <p:spPr>
          <a:xfrm>
            <a:off x="1133855" y="1952339"/>
            <a:ext cx="5361514" cy="35385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marL="286870" indent="-286870" defTabSz="410765">
              <a:lnSpc>
                <a:spcPct val="150000"/>
              </a:lnSpc>
              <a:buSzPct val="50000"/>
              <a:buBlip>
                <a:blip r:embed="rId2"/>
              </a:buBlip>
              <a:defRPr sz="3200">
                <a:solidFill>
                  <a:srgbClr val="006288"/>
                </a:solidFill>
              </a:defRPr>
            </a:pPr>
            <a:r>
              <a:t>Who are Pollinators?</a:t>
            </a:r>
          </a:p>
          <a:p>
            <a:pPr marL="286870" indent="-286870" defTabSz="410765">
              <a:lnSpc>
                <a:spcPct val="150000"/>
              </a:lnSpc>
              <a:buSzPct val="50000"/>
              <a:buBlip>
                <a:blip r:embed="rId2"/>
              </a:buBlip>
              <a:defRPr sz="3200">
                <a:solidFill>
                  <a:srgbClr val="006288"/>
                </a:solidFill>
              </a:defRPr>
            </a:pPr>
            <a:r>
              <a:t>Why do we need Pollinators?</a:t>
            </a:r>
          </a:p>
          <a:p>
            <a:pPr marL="286870" indent="-286870" defTabSz="410765">
              <a:lnSpc>
                <a:spcPct val="150000"/>
              </a:lnSpc>
              <a:buSzPct val="50000"/>
              <a:buBlip>
                <a:blip r:embed="rId2"/>
              </a:buBlip>
              <a:defRPr sz="3200">
                <a:solidFill>
                  <a:srgbClr val="006288"/>
                </a:solidFill>
              </a:defRPr>
            </a:pPr>
            <a:r>
              <a:t>What is Pollinator Habitat?</a:t>
            </a:r>
          </a:p>
          <a:p>
            <a:pPr marL="286870" indent="-286870" defTabSz="410765">
              <a:lnSpc>
                <a:spcPct val="150000"/>
              </a:lnSpc>
              <a:buSzPct val="50000"/>
              <a:buBlip>
                <a:blip r:embed="rId2"/>
              </a:buBlip>
              <a:defRPr sz="3200">
                <a:solidFill>
                  <a:srgbClr val="006288"/>
                </a:solidFill>
              </a:defRPr>
            </a:pPr>
            <a:r>
              <a:t>How Can I Attract Pollinators?</a:t>
            </a:r>
          </a:p>
          <a:p>
            <a:pPr marL="286870" indent="-286870" defTabSz="410765">
              <a:lnSpc>
                <a:spcPct val="150000"/>
              </a:lnSpc>
              <a:buSzPct val="50000"/>
              <a:buBlip>
                <a:blip r:embed="rId2"/>
              </a:buBlip>
              <a:defRPr sz="3200">
                <a:solidFill>
                  <a:srgbClr val="006288"/>
                </a:solidFill>
              </a:defRPr>
            </a:pPr>
            <a:r>
              <a:t>PLANTS! PLANTS! PLANTS!</a:t>
            </a:r>
          </a:p>
        </p:txBody>
      </p:sp>
      <p:sp>
        <p:nvSpPr>
          <p:cNvPr id="289" name="Agenda"/>
          <p:cNvSpPr txBox="1"/>
          <p:nvPr/>
        </p:nvSpPr>
        <p:spPr>
          <a:xfrm>
            <a:off x="3477790" y="432149"/>
            <a:ext cx="2188420" cy="9096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5400" u="sng">
                <a:solidFill>
                  <a:srgbClr val="006288"/>
                </a:solidFill>
              </a:defRPr>
            </a:lvl1pPr>
          </a:lstStyle>
          <a:p>
            <a:r>
              <a:t>Agenda</a:t>
            </a:r>
          </a:p>
        </p:txBody>
      </p:sp>
      <p:sp>
        <p:nvSpPr>
          <p:cNvPr id="290" name="Slide Number Placeholder 5"/>
          <p:cNvSpPr txBox="1"/>
          <p:nvPr/>
        </p:nvSpPr>
        <p:spPr>
          <a:xfrm>
            <a:off x="8466797" y="6423342"/>
            <a:ext cx="220003" cy="231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p>
            <a:pPr algn="r">
              <a:defRPr sz="900">
                <a:solidFill>
                  <a:srgbClr val="888888"/>
                </a:solidFill>
              </a:defRPr>
            </a:pPr>
            <a:fld id="{86CB4B4D-7CA3-9044-876B-883B54F8677D}" type="slidenum">
              <a:t>11</a:t>
            </a:fld>
            <a:r>
              <a: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a:p>
        </p:txBody>
      </p:sp>
      <p:sp>
        <p:nvSpPr>
          <p:cNvPr id="293" name="Who Are the Pollinators?"/>
          <p:cNvSpPr txBox="1"/>
          <p:nvPr/>
        </p:nvSpPr>
        <p:spPr>
          <a:xfrm>
            <a:off x="1244705" y="482187"/>
            <a:ext cx="6520645" cy="846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5000">
                <a:solidFill>
                  <a:srgbClr val="006288"/>
                </a:solidFill>
              </a:defRPr>
            </a:lvl1pPr>
          </a:lstStyle>
          <a:p>
            <a:r>
              <a:t>Who Are the Pollinators?</a:t>
            </a:r>
          </a:p>
        </p:txBody>
      </p:sp>
      <p:pic>
        <p:nvPicPr>
          <p:cNvPr id="294" name="POL:Who?.jpg" descr="POL:Who?.jpg"/>
          <p:cNvPicPr>
            <a:picLocks noChangeAspect="1"/>
          </p:cNvPicPr>
          <p:nvPr/>
        </p:nvPicPr>
        <p:blipFill>
          <a:blip r:embed="rId3"/>
          <a:stretch>
            <a:fillRect/>
          </a:stretch>
        </p:blipFill>
        <p:spPr>
          <a:xfrm>
            <a:off x="1101339" y="2213160"/>
            <a:ext cx="6941322" cy="3534735"/>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a:p>
        </p:txBody>
      </p:sp>
      <p:sp>
        <p:nvSpPr>
          <p:cNvPr id="299" name="Who Are the Pollinators?"/>
          <p:cNvSpPr txBox="1"/>
          <p:nvPr/>
        </p:nvSpPr>
        <p:spPr>
          <a:xfrm>
            <a:off x="1244705" y="482187"/>
            <a:ext cx="6520645" cy="846138"/>
          </a:xfrm>
          <a:prstGeom prst="rect">
            <a:avLst/>
          </a:prstGeom>
          <a:gradFill>
            <a:gsLst>
              <a:gs pos="0">
                <a:schemeClr val="accent3">
                  <a:lumOff val="12401"/>
                </a:schemeClr>
              </a:gs>
              <a:gs pos="100000">
                <a:schemeClr val="accent3">
                  <a:lumOff val="24803"/>
                </a:schemeClr>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5000">
                <a:solidFill>
                  <a:srgbClr val="006288"/>
                </a:solidFill>
              </a:defRPr>
            </a:lvl1pPr>
          </a:lstStyle>
          <a:p>
            <a:r>
              <a:t>Who Are the Pollinators?</a:t>
            </a:r>
          </a:p>
        </p:txBody>
      </p:sp>
      <p:sp>
        <p:nvSpPr>
          <p:cNvPr id="300" name="Plants to attract…"/>
          <p:cNvSpPr txBox="1"/>
          <p:nvPr/>
        </p:nvSpPr>
        <p:spPr>
          <a:xfrm>
            <a:off x="927486" y="2025497"/>
            <a:ext cx="7495370" cy="2544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nchor="ctr">
            <a:spAutoFit/>
          </a:bodyPr>
          <a:lstStyle/>
          <a:p>
            <a:pPr marR="57797" indent="57797" defTabSz="1300480">
              <a:defRPr sz="4800" b="1">
                <a:solidFill>
                  <a:schemeClr val="accent1">
                    <a:satOff val="-4409"/>
                    <a:lumOff val="-10509"/>
                  </a:schemeClr>
                </a:solidFill>
                <a:uFill>
                  <a:solidFill>
                    <a:srgbClr val="945200"/>
                  </a:solidFill>
                </a:uFill>
              </a:defRPr>
            </a:pPr>
            <a:r>
              <a:t>🐝Bees, wasps, beetles, flies</a:t>
            </a:r>
          </a:p>
          <a:p>
            <a:pPr marR="57797" indent="57797" defTabSz="1300480">
              <a:defRPr sz="4800" b="1">
                <a:solidFill>
                  <a:schemeClr val="accent1">
                    <a:satOff val="-4409"/>
                    <a:lumOff val="-10509"/>
                  </a:schemeClr>
                </a:solidFill>
                <a:uFill>
                  <a:solidFill>
                    <a:srgbClr val="945200"/>
                  </a:solidFill>
                </a:uFill>
              </a:defRPr>
            </a:pPr>
            <a:r>
              <a:t>🕊Hummingbirds</a:t>
            </a:r>
          </a:p>
          <a:p>
            <a:pPr marR="57797" indent="57797" defTabSz="1300480">
              <a:defRPr sz="4800" b="1">
                <a:solidFill>
                  <a:schemeClr val="accent1">
                    <a:satOff val="-4409"/>
                    <a:lumOff val="-10509"/>
                  </a:schemeClr>
                </a:solidFill>
                <a:uFill>
                  <a:solidFill>
                    <a:srgbClr val="945200"/>
                  </a:solidFill>
                </a:uFill>
              </a:defRPr>
            </a:pPr>
            <a:r>
              <a:t>🦋Butterflies</a:t>
            </a:r>
          </a:p>
        </p:txBody>
      </p:sp>
      <p:sp>
        <p:nvSpPr>
          <p:cNvPr id="301" name="We are skipping moths and bats."/>
          <p:cNvSpPr txBox="1"/>
          <p:nvPr/>
        </p:nvSpPr>
        <p:spPr>
          <a:xfrm>
            <a:off x="650449" y="4945734"/>
            <a:ext cx="7843102" cy="830299"/>
          </a:xfrm>
          <a:prstGeom prst="rect">
            <a:avLst/>
          </a:prstGeom>
          <a:solidFill>
            <a:srgbClr val="C0E4B5">
              <a:alpha val="9490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spAutoFit/>
          </a:bodyPr>
          <a:lstStyle>
            <a:lvl1pPr marR="57797" indent="57797" defTabSz="1300480">
              <a:defRPr sz="4400" b="1">
                <a:solidFill>
                  <a:srgbClr val="0365C0"/>
                </a:solidFill>
                <a:uFill>
                  <a:solidFill>
                    <a:srgbClr val="945200"/>
                  </a:solidFill>
                </a:uFill>
              </a:defRPr>
            </a:lvl1pPr>
          </a:lstStyle>
          <a:p>
            <a:r>
              <a:t>We are skipping moths and bats.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Title 4"/>
          <p:cNvSpPr txBox="1">
            <a:spLocks noGrp="1"/>
          </p:cNvSpPr>
          <p:nvPr>
            <p:ph type="title"/>
          </p:nvPr>
        </p:nvSpPr>
        <p:spPr>
          <a:prstGeom prst="rect">
            <a:avLst/>
          </a:prstGeom>
        </p:spPr>
        <p:txBody>
          <a:bodyPr/>
          <a:lstStyle/>
          <a:p>
            <a:r>
              <a:t>Honeybees and All the Other Guys!</a:t>
            </a:r>
          </a:p>
        </p:txBody>
      </p:sp>
      <p:sp>
        <p:nvSpPr>
          <p:cNvPr id="306"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a:p>
        </p:txBody>
      </p:sp>
      <p:pic>
        <p:nvPicPr>
          <p:cNvPr id="307" name="Line" descr="Line"/>
          <p:cNvPicPr>
            <a:picLocks/>
          </p:cNvPicPr>
          <p:nvPr/>
        </p:nvPicPr>
        <p:blipFill>
          <a:blip r:embed="rId3">
            <a:alphaModFix amt="70300"/>
          </a:blip>
          <a:stretch>
            <a:fillRect/>
          </a:stretch>
        </p:blipFill>
        <p:spPr>
          <a:xfrm rot="16200000">
            <a:off x="557179" y="3772905"/>
            <a:ext cx="5539117" cy="127001"/>
          </a:xfrm>
          <a:prstGeom prst="rect">
            <a:avLst/>
          </a:prstGeom>
        </p:spPr>
      </p:pic>
      <p:pic>
        <p:nvPicPr>
          <p:cNvPr id="309" name="Line" descr="Line"/>
          <p:cNvPicPr>
            <a:picLocks/>
          </p:cNvPicPr>
          <p:nvPr/>
        </p:nvPicPr>
        <p:blipFill>
          <a:blip r:embed="rId4">
            <a:alphaModFix amt="70300"/>
          </a:blip>
          <a:stretch>
            <a:fillRect/>
          </a:stretch>
        </p:blipFill>
        <p:spPr>
          <a:xfrm rot="16200000">
            <a:off x="287687" y="3772906"/>
            <a:ext cx="5509351" cy="127001"/>
          </a:xfrm>
          <a:prstGeom prst="rect">
            <a:avLst/>
          </a:prstGeom>
        </p:spPr>
      </p:pic>
      <p:sp>
        <p:nvSpPr>
          <p:cNvPr id="311" name="Honey Bees"/>
          <p:cNvSpPr txBox="1"/>
          <p:nvPr/>
        </p:nvSpPr>
        <p:spPr>
          <a:xfrm>
            <a:off x="108305" y="5812749"/>
            <a:ext cx="2713183" cy="785372"/>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4000" b="1"/>
            </a:lvl1pPr>
          </a:lstStyle>
          <a:p>
            <a:r>
              <a:t>Honey Bees</a:t>
            </a:r>
          </a:p>
        </p:txBody>
      </p:sp>
      <p:sp>
        <p:nvSpPr>
          <p:cNvPr id="312" name="The Other Guys"/>
          <p:cNvSpPr txBox="1"/>
          <p:nvPr/>
        </p:nvSpPr>
        <p:spPr>
          <a:xfrm>
            <a:off x="5377589" y="5360806"/>
            <a:ext cx="3341235" cy="1338394"/>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584200">
              <a:defRPr sz="4000" b="1"/>
            </a:lvl1pPr>
          </a:lstStyle>
          <a:p>
            <a:r>
              <a:t>The Other Guys</a:t>
            </a:r>
          </a:p>
        </p:txBody>
      </p:sp>
      <p:grpSp>
        <p:nvGrpSpPr>
          <p:cNvPr id="323" name="Group"/>
          <p:cNvGrpSpPr/>
          <p:nvPr/>
        </p:nvGrpSpPr>
        <p:grpSpPr>
          <a:xfrm>
            <a:off x="551802" y="1585733"/>
            <a:ext cx="8040396" cy="4501346"/>
            <a:chOff x="0" y="0"/>
            <a:chExt cx="8040394" cy="4501344"/>
          </a:xfrm>
        </p:grpSpPr>
        <p:pic>
          <p:nvPicPr>
            <p:cNvPr id="313" name="29975.jpg" descr="29975.jpg"/>
            <p:cNvPicPr>
              <a:picLocks noChangeAspect="1"/>
            </p:cNvPicPr>
            <p:nvPr/>
          </p:nvPicPr>
          <p:blipFill>
            <a:blip r:embed="rId5"/>
            <a:stretch>
              <a:fillRect/>
            </a:stretch>
          </p:blipFill>
          <p:spPr>
            <a:xfrm>
              <a:off x="5402263" y="2548"/>
              <a:ext cx="1615615" cy="1431116"/>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14" name="12388_original.jpg" descr="12388_original.jpg"/>
            <p:cNvPicPr>
              <a:picLocks noChangeAspect="1"/>
            </p:cNvPicPr>
            <p:nvPr/>
          </p:nvPicPr>
          <p:blipFill>
            <a:blip r:embed="rId6"/>
            <a:stretch>
              <a:fillRect/>
            </a:stretch>
          </p:blipFill>
          <p:spPr>
            <a:xfrm>
              <a:off x="161137" y="2780052"/>
              <a:ext cx="1631330" cy="1528013"/>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15" name="img6303p113.jpg" descr="img6303p113.jpg"/>
            <p:cNvPicPr>
              <a:picLocks noChangeAspect="1"/>
            </p:cNvPicPr>
            <p:nvPr/>
          </p:nvPicPr>
          <p:blipFill>
            <a:blip r:embed="rId7"/>
            <a:stretch>
              <a:fillRect/>
            </a:stretch>
          </p:blipFill>
          <p:spPr>
            <a:xfrm>
              <a:off x="3291144" y="1957035"/>
              <a:ext cx="2502877" cy="1706371"/>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16" name="images.jpeg" descr="images.jpeg"/>
            <p:cNvPicPr>
              <a:picLocks noChangeAspect="1"/>
            </p:cNvPicPr>
            <p:nvPr/>
          </p:nvPicPr>
          <p:blipFill>
            <a:blip r:embed="rId8"/>
            <a:stretch>
              <a:fillRect/>
            </a:stretch>
          </p:blipFill>
          <p:spPr>
            <a:xfrm>
              <a:off x="0" y="0"/>
              <a:ext cx="1420604" cy="1560009"/>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17" name="images-1.jpeg" descr="images-1.jpeg"/>
            <p:cNvPicPr>
              <a:picLocks noChangeAspect="1"/>
            </p:cNvPicPr>
            <p:nvPr/>
          </p:nvPicPr>
          <p:blipFill>
            <a:blip r:embed="rId9"/>
            <a:stretch>
              <a:fillRect/>
            </a:stretch>
          </p:blipFill>
          <p:spPr>
            <a:xfrm>
              <a:off x="647767" y="1338764"/>
              <a:ext cx="1631330" cy="1221923"/>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18" name="33933.jpg" descr="33933.jpg"/>
            <p:cNvPicPr>
              <a:picLocks noChangeAspect="1"/>
            </p:cNvPicPr>
            <p:nvPr/>
          </p:nvPicPr>
          <p:blipFill>
            <a:blip r:embed="rId10"/>
            <a:stretch>
              <a:fillRect/>
            </a:stretch>
          </p:blipFill>
          <p:spPr>
            <a:xfrm>
              <a:off x="5402263" y="1728216"/>
              <a:ext cx="1531044" cy="1360927"/>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19" name="16053.jpg" descr="16053.jpg"/>
            <p:cNvPicPr>
              <a:picLocks noChangeAspect="1"/>
            </p:cNvPicPr>
            <p:nvPr/>
          </p:nvPicPr>
          <p:blipFill>
            <a:blip r:embed="rId11"/>
            <a:srcRect/>
            <a:stretch>
              <a:fillRect/>
            </a:stretch>
          </p:blipFill>
          <p:spPr>
            <a:xfrm>
              <a:off x="3112157" y="3219979"/>
              <a:ext cx="1531044" cy="1281366"/>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20" name="3957.jpg" descr="3957.jpg"/>
            <p:cNvPicPr>
              <a:picLocks noChangeAspect="1"/>
            </p:cNvPicPr>
            <p:nvPr/>
          </p:nvPicPr>
          <p:blipFill>
            <a:blip r:embed="rId12"/>
            <a:stretch>
              <a:fillRect/>
            </a:stretch>
          </p:blipFill>
          <p:spPr>
            <a:xfrm>
              <a:off x="6619791" y="2441483"/>
              <a:ext cx="1121030" cy="1221923"/>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21" name="38371_original.jpg" descr="38371_original.jpg"/>
            <p:cNvPicPr>
              <a:picLocks noChangeAspect="1"/>
            </p:cNvPicPr>
            <p:nvPr/>
          </p:nvPicPr>
          <p:blipFill>
            <a:blip r:embed="rId13"/>
            <a:srcRect/>
            <a:stretch>
              <a:fillRect/>
            </a:stretch>
          </p:blipFill>
          <p:spPr>
            <a:xfrm>
              <a:off x="6619791" y="703274"/>
              <a:ext cx="1420604" cy="1367332"/>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pic>
          <p:nvPicPr>
            <p:cNvPr id="322" name="bee_honeybumble.jpg" descr="bee_honeybumble.jpg"/>
            <p:cNvPicPr>
              <a:picLocks noChangeAspect="1"/>
            </p:cNvPicPr>
            <p:nvPr/>
          </p:nvPicPr>
          <p:blipFill>
            <a:blip r:embed="rId14"/>
            <a:stretch>
              <a:fillRect/>
            </a:stretch>
          </p:blipFill>
          <p:spPr>
            <a:xfrm>
              <a:off x="2894719" y="200018"/>
              <a:ext cx="1965920" cy="1861071"/>
            </a:xfrm>
            <a:prstGeom prst="rect">
              <a:avLst/>
            </a:prstGeom>
            <a:ln w="101600" cap="flat">
              <a:solidFill>
                <a:srgbClr val="FFFFFF"/>
              </a:solidFill>
              <a:prstDash val="solid"/>
              <a:miter lim="400000"/>
            </a:ln>
            <a:effectLst>
              <a:outerShdw blurRad="38100" dist="50800" dir="5400000" rotWithShape="0">
                <a:srgbClr val="292929">
                  <a:alpha val="69750"/>
                </a:srgbClr>
              </a:outerShdw>
            </a:effectLst>
          </p:spPr>
        </p:pic>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Content Placeholder 2"/>
          <p:cNvSpPr txBox="1">
            <a:spLocks noGrp="1"/>
          </p:cNvSpPr>
          <p:nvPr>
            <p:ph type="body" sz="half" idx="1"/>
          </p:nvPr>
        </p:nvSpPr>
        <p:spPr>
          <a:prstGeom prst="rect">
            <a:avLst/>
          </a:prstGeom>
        </p:spPr>
        <p:txBody>
          <a:bodyPr/>
          <a:lstStyle/>
          <a:p>
            <a:pPr marL="0" indent="0" defTabSz="403148">
              <a:spcBef>
                <a:spcPts val="0"/>
              </a:spcBef>
              <a:defRPr sz="3348" b="1" u="sng">
                <a:solidFill>
                  <a:srgbClr val="000000"/>
                </a:solidFill>
              </a:defRPr>
            </a:pPr>
            <a:r>
              <a:t>1600 native bee species in California</a:t>
            </a:r>
          </a:p>
          <a:p>
            <a:pPr marL="401574" indent="-401574" defTabSz="403148">
              <a:spcBef>
                <a:spcPts val="0"/>
              </a:spcBef>
              <a:buSzPct val="50000"/>
              <a:buBlip>
                <a:blip r:embed="rId3"/>
              </a:buBlip>
              <a:defRPr sz="3348">
                <a:solidFill>
                  <a:srgbClr val="000000"/>
                </a:solidFill>
              </a:defRPr>
            </a:pPr>
            <a:r>
              <a:t>75% solitary—ground/cavity nesters</a:t>
            </a:r>
          </a:p>
          <a:p>
            <a:pPr marL="401574" indent="-401574" defTabSz="403148">
              <a:spcBef>
                <a:spcPts val="0"/>
              </a:spcBef>
              <a:buSzPct val="50000"/>
              <a:buBlip>
                <a:blip r:embed="rId3"/>
              </a:buBlip>
              <a:defRPr sz="3348">
                <a:solidFill>
                  <a:srgbClr val="000000"/>
                </a:solidFill>
              </a:defRPr>
            </a:pPr>
            <a:r>
              <a:t>10 % social—bumblebees</a:t>
            </a:r>
          </a:p>
          <a:p>
            <a:pPr marL="401574" indent="-401574" defTabSz="403148">
              <a:spcBef>
                <a:spcPts val="0"/>
              </a:spcBef>
              <a:buSzPct val="50000"/>
              <a:buBlip>
                <a:blip r:embed="rId3"/>
              </a:buBlip>
              <a:defRPr sz="3348">
                <a:solidFill>
                  <a:srgbClr val="000000"/>
                </a:solidFill>
              </a:defRPr>
            </a:pPr>
            <a:r>
              <a:t>15% cuckoo—lay eggs in other bees’ chambers</a:t>
            </a:r>
          </a:p>
        </p:txBody>
      </p:sp>
      <p:sp>
        <p:nvSpPr>
          <p:cNvPr id="328" name="Title 4"/>
          <p:cNvSpPr txBox="1">
            <a:spLocks noGrp="1"/>
          </p:cNvSpPr>
          <p:nvPr>
            <p:ph type="title"/>
          </p:nvPr>
        </p:nvSpPr>
        <p:spPr>
          <a:prstGeom prst="rect">
            <a:avLst/>
          </a:prstGeom>
        </p:spPr>
        <p:txBody>
          <a:bodyPr/>
          <a:lstStyle/>
          <a:p>
            <a:r>
              <a:t>Who Are the Pollinators?</a:t>
            </a:r>
          </a:p>
        </p:txBody>
      </p:sp>
      <p:sp>
        <p:nvSpPr>
          <p:cNvPr id="329"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pic>
        <p:nvPicPr>
          <p:cNvPr id="330" name="6030009.jpeg" descr="6030009.jpeg"/>
          <p:cNvPicPr>
            <a:picLocks noChangeAspect="1"/>
          </p:cNvPicPr>
          <p:nvPr/>
        </p:nvPicPr>
        <p:blipFill>
          <a:blip r:embed="rId4"/>
          <a:stretch>
            <a:fillRect/>
          </a:stretch>
        </p:blipFill>
        <p:spPr>
          <a:xfrm>
            <a:off x="5627237" y="2991007"/>
            <a:ext cx="2759874" cy="1839916"/>
          </a:xfrm>
          <a:prstGeom prst="rect">
            <a:avLst/>
          </a:prstGeom>
          <a:ln w="12700">
            <a:miter lim="400000"/>
          </a:ln>
        </p:spPr>
      </p:pic>
      <p:sp>
        <p:nvSpPr>
          <p:cNvPr id="331" name="“Tickle Bees”"/>
          <p:cNvSpPr txBox="1"/>
          <p:nvPr/>
        </p:nvSpPr>
        <p:spPr>
          <a:xfrm>
            <a:off x="5796078" y="5265931"/>
            <a:ext cx="2422193" cy="647784"/>
          </a:xfrm>
          <a:prstGeom prst="rect">
            <a:avLst/>
          </a:prstGeom>
          <a:solidFill>
            <a:srgbClr val="FCE36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nchor="ctr">
            <a:spAutoFit/>
          </a:bodyPr>
          <a:lstStyle>
            <a:lvl1pPr marR="58702" indent="58702" defTabSz="1300480">
              <a:defRPr sz="2800">
                <a:solidFill>
                  <a:srgbClr val="C82506"/>
                </a:solidFill>
                <a:uFill>
                  <a:solidFill>
                    <a:srgbClr val="945200"/>
                  </a:solidFill>
                </a:uFill>
                <a:latin typeface="Chalkboard SE Bold"/>
                <a:ea typeface="Chalkboard SE Bold"/>
                <a:cs typeface="Chalkboard SE Bold"/>
                <a:sym typeface="Chalkboard SE Bold"/>
              </a:defRPr>
            </a:lvl1pPr>
          </a:lstStyle>
          <a:p>
            <a:r>
              <a:t>“Tickle Bees”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Content Placeholder 2"/>
          <p:cNvSpPr txBox="1">
            <a:spLocks noGrp="1"/>
          </p:cNvSpPr>
          <p:nvPr>
            <p:ph type="body" idx="1"/>
          </p:nvPr>
        </p:nvSpPr>
        <p:spPr>
          <a:xfrm>
            <a:off x="457200" y="1600200"/>
            <a:ext cx="8023027" cy="4419600"/>
          </a:xfrm>
          <a:prstGeom prst="rect">
            <a:avLst/>
          </a:prstGeom>
        </p:spPr>
        <p:txBody>
          <a:bodyPr/>
          <a:lstStyle/>
          <a:p>
            <a:pPr marL="0" indent="0" algn="ctr" defTabSz="643737">
              <a:spcBef>
                <a:spcPts val="0"/>
              </a:spcBef>
              <a:defRPr sz="3069" b="1" u="sng">
                <a:solidFill>
                  <a:srgbClr val="000000"/>
                </a:solidFill>
              </a:defRPr>
            </a:pPr>
            <a:r>
              <a:t>Common Bee Groups of California</a:t>
            </a:r>
          </a:p>
          <a:p>
            <a:pPr marL="0" indent="0" defTabSz="643737">
              <a:spcBef>
                <a:spcPts val="0"/>
              </a:spcBef>
              <a:defRPr sz="3069">
                <a:solidFill>
                  <a:srgbClr val="000000"/>
                </a:solidFill>
              </a:defRPr>
            </a:pPr>
            <a:endParaRPr/>
          </a:p>
          <a:p>
            <a:pPr marL="540638" indent="-540638" defTabSz="643737">
              <a:spcBef>
                <a:spcPts val="0"/>
              </a:spcBef>
              <a:buSzPct val="50000"/>
              <a:buBlip>
                <a:blip r:embed="rId3"/>
              </a:buBlip>
              <a:defRPr sz="3069">
                <a:solidFill>
                  <a:srgbClr val="000000"/>
                </a:solidFill>
              </a:defRPr>
            </a:pPr>
            <a:r>
              <a:rPr b="1"/>
              <a:t>APIDAE</a:t>
            </a:r>
            <a:r>
              <a:t> (Cuckoo, Digger, Carpenter, Bumble, and Honey Bees) </a:t>
            </a:r>
          </a:p>
          <a:p>
            <a:pPr marL="540638" indent="-540638" defTabSz="643737">
              <a:spcBef>
                <a:spcPts val="0"/>
              </a:spcBef>
              <a:buSzPct val="50000"/>
              <a:buBlip>
                <a:blip r:embed="rId3"/>
              </a:buBlip>
              <a:defRPr sz="3069">
                <a:solidFill>
                  <a:srgbClr val="000000"/>
                </a:solidFill>
              </a:defRPr>
            </a:pPr>
            <a:r>
              <a:rPr b="1"/>
              <a:t>COLLETIDAE</a:t>
            </a:r>
            <a:r>
              <a:t> (Membrane Bees)</a:t>
            </a:r>
          </a:p>
          <a:p>
            <a:pPr marL="540638" indent="-540638" defTabSz="643737">
              <a:spcBef>
                <a:spcPts val="0"/>
              </a:spcBef>
              <a:buSzPct val="50000"/>
              <a:buBlip>
                <a:blip r:embed="rId3"/>
              </a:buBlip>
              <a:defRPr sz="3069">
                <a:solidFill>
                  <a:srgbClr val="000000"/>
                </a:solidFill>
              </a:defRPr>
            </a:pPr>
            <a:r>
              <a:rPr b="1"/>
              <a:t>ANDRENIDAE</a:t>
            </a:r>
            <a:r>
              <a:t> (Mining Bees)</a:t>
            </a:r>
          </a:p>
          <a:p>
            <a:pPr marL="540638" indent="-540638" defTabSz="643737">
              <a:spcBef>
                <a:spcPts val="0"/>
              </a:spcBef>
              <a:buSzPct val="50000"/>
              <a:buBlip>
                <a:blip r:embed="rId3"/>
              </a:buBlip>
              <a:defRPr sz="3069">
                <a:solidFill>
                  <a:srgbClr val="000000"/>
                </a:solidFill>
              </a:defRPr>
            </a:pPr>
            <a:r>
              <a:rPr b="1"/>
              <a:t>HALICTIDAE</a:t>
            </a:r>
            <a:r>
              <a:t> (Sweat Bees)</a:t>
            </a:r>
          </a:p>
          <a:p>
            <a:pPr marL="540638" indent="-540638" defTabSz="643737">
              <a:spcBef>
                <a:spcPts val="0"/>
              </a:spcBef>
              <a:buSzPct val="50000"/>
              <a:buBlip>
                <a:blip r:embed="rId3"/>
              </a:buBlip>
              <a:defRPr sz="3069">
                <a:solidFill>
                  <a:srgbClr val="000000"/>
                </a:solidFill>
              </a:defRPr>
            </a:pPr>
            <a:r>
              <a:rPr b="1"/>
              <a:t>MEGACHILIDAE</a:t>
            </a:r>
            <a:r>
              <a:t> (Leafcutting, Mason, Polyester, Wool Carder)</a:t>
            </a:r>
          </a:p>
        </p:txBody>
      </p:sp>
      <p:sp>
        <p:nvSpPr>
          <p:cNvPr id="336"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a:p>
        </p:txBody>
      </p:sp>
      <p:sp>
        <p:nvSpPr>
          <p:cNvPr id="337" name="Title 4"/>
          <p:cNvSpPr txBox="1">
            <a:spLocks noGrp="1"/>
          </p:cNvSpPr>
          <p:nvPr>
            <p:ph type="title"/>
          </p:nvPr>
        </p:nvSpPr>
        <p:spPr>
          <a:prstGeom prst="rect">
            <a:avLst/>
          </a:prstGeom>
        </p:spPr>
        <p:txBody>
          <a:bodyPr/>
          <a:lstStyle/>
          <a:p>
            <a:r>
              <a:t>Who Are the Pollinators?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a:p>
        </p:txBody>
      </p:sp>
      <p:pic>
        <p:nvPicPr>
          <p:cNvPr id="342" name="Image" descr="Image"/>
          <p:cNvPicPr>
            <a:picLocks noChangeAspect="1"/>
          </p:cNvPicPr>
          <p:nvPr/>
        </p:nvPicPr>
        <p:blipFill>
          <a:blip r:embed="rId2"/>
          <a:stretch>
            <a:fillRect/>
          </a:stretch>
        </p:blipFill>
        <p:spPr>
          <a:xfrm>
            <a:off x="325668" y="4184274"/>
            <a:ext cx="3276528" cy="2184352"/>
          </a:xfrm>
          <a:prstGeom prst="rect">
            <a:avLst/>
          </a:prstGeom>
          <a:ln w="12700">
            <a:miter lim="400000"/>
          </a:ln>
        </p:spPr>
      </p:pic>
      <p:pic>
        <p:nvPicPr>
          <p:cNvPr id="343" name="9300754.jpeg" descr="9300754.jpeg"/>
          <p:cNvPicPr>
            <a:picLocks noChangeAspect="1"/>
          </p:cNvPicPr>
          <p:nvPr/>
        </p:nvPicPr>
        <p:blipFill>
          <a:blip r:embed="rId3"/>
          <a:stretch>
            <a:fillRect/>
          </a:stretch>
        </p:blipFill>
        <p:spPr>
          <a:xfrm>
            <a:off x="484884" y="1678483"/>
            <a:ext cx="3162757" cy="2108505"/>
          </a:xfrm>
          <a:prstGeom prst="rect">
            <a:avLst/>
          </a:prstGeom>
          <a:ln w="12700">
            <a:miter lim="400000"/>
          </a:ln>
        </p:spPr>
      </p:pic>
      <p:pic>
        <p:nvPicPr>
          <p:cNvPr id="344" name="9375488_orig.jpeg" descr="9375488_orig.jpeg"/>
          <p:cNvPicPr>
            <a:picLocks noChangeAspect="1"/>
          </p:cNvPicPr>
          <p:nvPr/>
        </p:nvPicPr>
        <p:blipFill>
          <a:blip r:embed="rId4"/>
          <a:stretch>
            <a:fillRect/>
          </a:stretch>
        </p:blipFill>
        <p:spPr>
          <a:xfrm>
            <a:off x="5760224" y="4387976"/>
            <a:ext cx="3162757" cy="2108505"/>
          </a:xfrm>
          <a:prstGeom prst="rect">
            <a:avLst/>
          </a:prstGeom>
          <a:ln w="12700">
            <a:miter lim="400000"/>
          </a:ln>
        </p:spPr>
      </p:pic>
      <p:sp>
        <p:nvSpPr>
          <p:cNvPr id="345" name="Who are the Pollinators?…"/>
          <p:cNvSpPr txBox="1"/>
          <p:nvPr/>
        </p:nvSpPr>
        <p:spPr>
          <a:xfrm>
            <a:off x="1145543" y="3227140"/>
            <a:ext cx="1636778" cy="40372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spAutoFit/>
          </a:bodyPr>
          <a:lstStyle/>
          <a:p>
            <a:pPr lvl="2" indent="0" defTabSz="650240">
              <a:defRPr>
                <a:latin typeface="Arial"/>
                <a:ea typeface="Arial"/>
                <a:cs typeface="Arial"/>
                <a:sym typeface="Arial"/>
              </a:defRPr>
            </a:pPr>
            <a:r>
              <a:t>Bumblebees</a:t>
            </a:r>
          </a:p>
        </p:txBody>
      </p:sp>
      <p:sp>
        <p:nvSpPr>
          <p:cNvPr id="346" name="Who are the Pollinators?…"/>
          <p:cNvSpPr txBox="1"/>
          <p:nvPr/>
        </p:nvSpPr>
        <p:spPr>
          <a:xfrm>
            <a:off x="1247874" y="5893239"/>
            <a:ext cx="1636778" cy="40372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spAutoFit/>
          </a:bodyPr>
          <a:lstStyle/>
          <a:p>
            <a:pPr lvl="2" indent="0" defTabSz="650240">
              <a:defRPr>
                <a:latin typeface="Arial"/>
                <a:ea typeface="Arial"/>
                <a:cs typeface="Arial"/>
                <a:sym typeface="Arial"/>
              </a:defRPr>
            </a:pPr>
            <a:r>
              <a:t>Digger Bee</a:t>
            </a:r>
          </a:p>
        </p:txBody>
      </p:sp>
      <p:sp>
        <p:nvSpPr>
          <p:cNvPr id="347" name="Who are the Pollinators?…"/>
          <p:cNvSpPr txBox="1"/>
          <p:nvPr/>
        </p:nvSpPr>
        <p:spPr>
          <a:xfrm>
            <a:off x="6739008" y="5893239"/>
            <a:ext cx="1636779" cy="40372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spAutoFit/>
          </a:bodyPr>
          <a:lstStyle/>
          <a:p>
            <a:pPr lvl="2" indent="0" defTabSz="650240">
              <a:defRPr>
                <a:latin typeface="Arial"/>
                <a:ea typeface="Arial"/>
                <a:cs typeface="Arial"/>
                <a:sym typeface="Arial"/>
              </a:defRPr>
            </a:pPr>
            <a:r>
              <a:t>Cuckoo Bee</a:t>
            </a:r>
          </a:p>
        </p:txBody>
      </p:sp>
      <p:pic>
        <p:nvPicPr>
          <p:cNvPr id="348" name="Image" descr="Image"/>
          <p:cNvPicPr>
            <a:picLocks noChangeAspect="1"/>
          </p:cNvPicPr>
          <p:nvPr/>
        </p:nvPicPr>
        <p:blipFill>
          <a:blip r:embed="rId5"/>
          <a:stretch>
            <a:fillRect/>
          </a:stretch>
        </p:blipFill>
        <p:spPr>
          <a:xfrm>
            <a:off x="5967479" y="1816653"/>
            <a:ext cx="2748246" cy="1832165"/>
          </a:xfrm>
          <a:prstGeom prst="rect">
            <a:avLst/>
          </a:prstGeom>
          <a:ln w="12700">
            <a:miter lim="400000"/>
          </a:ln>
        </p:spPr>
      </p:pic>
      <p:pic>
        <p:nvPicPr>
          <p:cNvPr id="349" name="1122441.jpeg" descr="1122441.jpeg"/>
          <p:cNvPicPr>
            <a:picLocks noChangeAspect="1"/>
          </p:cNvPicPr>
          <p:nvPr/>
        </p:nvPicPr>
        <p:blipFill>
          <a:blip r:embed="rId6"/>
          <a:stretch>
            <a:fillRect/>
          </a:stretch>
        </p:blipFill>
        <p:spPr>
          <a:xfrm>
            <a:off x="3673164" y="3447597"/>
            <a:ext cx="3053158" cy="2035439"/>
          </a:xfrm>
          <a:prstGeom prst="rect">
            <a:avLst/>
          </a:prstGeom>
          <a:ln w="12700">
            <a:miter lim="400000"/>
          </a:ln>
        </p:spPr>
      </p:pic>
      <p:sp>
        <p:nvSpPr>
          <p:cNvPr id="350" name="Who are the Pollinators?…"/>
          <p:cNvSpPr txBox="1"/>
          <p:nvPr/>
        </p:nvSpPr>
        <p:spPr>
          <a:xfrm>
            <a:off x="6992955" y="3453579"/>
            <a:ext cx="1833981" cy="40372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spAutoFit/>
          </a:bodyPr>
          <a:lstStyle/>
          <a:p>
            <a:pPr lvl="2" indent="0" defTabSz="650240">
              <a:defRPr>
                <a:latin typeface="Arial"/>
                <a:ea typeface="Arial"/>
                <a:cs typeface="Arial"/>
                <a:sym typeface="Arial"/>
              </a:defRPr>
            </a:pPr>
            <a:r>
              <a:t>Carpenter Bee</a:t>
            </a:r>
          </a:p>
        </p:txBody>
      </p:sp>
      <p:sp>
        <p:nvSpPr>
          <p:cNvPr id="351" name="Who are the Pollinators?…"/>
          <p:cNvSpPr txBox="1"/>
          <p:nvPr/>
        </p:nvSpPr>
        <p:spPr>
          <a:xfrm>
            <a:off x="4487328" y="5074590"/>
            <a:ext cx="1424830" cy="40372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spAutoFit/>
          </a:bodyPr>
          <a:lstStyle/>
          <a:p>
            <a:pPr lvl="2" indent="0" defTabSz="650240">
              <a:defRPr>
                <a:latin typeface="Arial"/>
                <a:ea typeface="Arial"/>
                <a:cs typeface="Arial"/>
                <a:sym typeface="Arial"/>
              </a:defRPr>
            </a:pPr>
            <a:r>
              <a:t>Honeybee</a:t>
            </a:r>
          </a:p>
        </p:txBody>
      </p:sp>
      <p:sp>
        <p:nvSpPr>
          <p:cNvPr id="352" name="Title 4"/>
          <p:cNvSpPr txBox="1">
            <a:spLocks noGrp="1"/>
          </p:cNvSpPr>
          <p:nvPr>
            <p:ph type="title"/>
          </p:nvPr>
        </p:nvSpPr>
        <p:spPr>
          <a:prstGeom prst="rect">
            <a:avLst/>
          </a:prstGeom>
        </p:spPr>
        <p:txBody>
          <a:bodyPr/>
          <a:lstStyle/>
          <a:p>
            <a:r>
              <a:t>Who Are the Pollinators?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a:p>
        </p:txBody>
      </p:sp>
      <p:grpSp>
        <p:nvGrpSpPr>
          <p:cNvPr id="357" name="Group"/>
          <p:cNvGrpSpPr/>
          <p:nvPr/>
        </p:nvGrpSpPr>
        <p:grpSpPr>
          <a:xfrm>
            <a:off x="1212720" y="1516281"/>
            <a:ext cx="6718560" cy="5015785"/>
            <a:chOff x="0" y="0"/>
            <a:chExt cx="6718559" cy="5015784"/>
          </a:xfrm>
        </p:grpSpPr>
        <p:pic>
          <p:nvPicPr>
            <p:cNvPr id="355" name="Screen Shot 2017-10-18 at 9.29.48 PM.png" descr="Screen Shot 2017-10-18 at 9.29.48 PM.png"/>
            <p:cNvPicPr>
              <a:picLocks noChangeAspect="1"/>
            </p:cNvPicPr>
            <p:nvPr/>
          </p:nvPicPr>
          <p:blipFill>
            <a:blip r:embed="rId3"/>
            <a:stretch>
              <a:fillRect/>
            </a:stretch>
          </p:blipFill>
          <p:spPr>
            <a:xfrm>
              <a:off x="0" y="0"/>
              <a:ext cx="6718560" cy="5015785"/>
            </a:xfrm>
            <a:prstGeom prst="rect">
              <a:avLst/>
            </a:prstGeom>
            <a:ln w="12700" cap="flat">
              <a:noFill/>
              <a:miter lim="400000"/>
            </a:ln>
            <a:effectLst/>
          </p:spPr>
        </p:pic>
        <p:sp>
          <p:nvSpPr>
            <p:cNvPr id="356" name="Gordon Frankie"/>
            <p:cNvSpPr txBox="1"/>
            <p:nvPr/>
          </p:nvSpPr>
          <p:spPr>
            <a:xfrm>
              <a:off x="5732993" y="4628787"/>
              <a:ext cx="883630" cy="204242"/>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defTabSz="457200">
                <a:defRPr sz="900" b="1">
                  <a:latin typeface="Helvetica Neue"/>
                  <a:ea typeface="Helvetica Neue"/>
                  <a:cs typeface="Helvetica Neue"/>
                  <a:sym typeface="Helvetica Neue"/>
                </a:defRPr>
              </a:lvl1pPr>
            </a:lstStyle>
            <a:p>
              <a:r>
                <a:t>Gordon Frankie</a:t>
              </a:r>
            </a:p>
          </p:txBody>
        </p:sp>
      </p:grpSp>
      <p:sp>
        <p:nvSpPr>
          <p:cNvPr id="358" name="Title 4"/>
          <p:cNvSpPr txBox="1">
            <a:spLocks noGrp="1"/>
          </p:cNvSpPr>
          <p:nvPr>
            <p:ph type="title"/>
          </p:nvPr>
        </p:nvSpPr>
        <p:spPr>
          <a:prstGeom prst="rect">
            <a:avLst/>
          </a:prstGeom>
        </p:spPr>
        <p:txBody>
          <a:bodyPr/>
          <a:lstStyle/>
          <a:p>
            <a:r>
              <a:t>Who Are the Pollinators?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363" name="Title 4"/>
          <p:cNvSpPr txBox="1">
            <a:spLocks noGrp="1"/>
          </p:cNvSpPr>
          <p:nvPr>
            <p:ph type="title"/>
          </p:nvPr>
        </p:nvSpPr>
        <p:spPr>
          <a:prstGeom prst="rect">
            <a:avLst/>
          </a:prstGeom>
        </p:spPr>
        <p:txBody>
          <a:bodyPr/>
          <a:lstStyle/>
          <a:p>
            <a:r>
              <a:t>Who Are the Pollinators?</a:t>
            </a:r>
          </a:p>
        </p:txBody>
      </p:sp>
      <p:sp>
        <p:nvSpPr>
          <p:cNvPr id="364" name="Leaf-cutter bees"/>
          <p:cNvSpPr txBox="1"/>
          <p:nvPr/>
        </p:nvSpPr>
        <p:spPr>
          <a:xfrm>
            <a:off x="3273823" y="5529843"/>
            <a:ext cx="3572583" cy="736601"/>
          </a:xfrm>
          <a:prstGeom prst="rect">
            <a:avLst/>
          </a:prstGeom>
          <a:solidFill>
            <a:srgbClr val="EDCE7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100" b="1">
                <a:solidFill>
                  <a:srgbClr val="006288"/>
                </a:solidFill>
              </a:defRPr>
            </a:lvl1pPr>
          </a:lstStyle>
          <a:p>
            <a:r>
              <a:t>Leaf-cutter bees</a:t>
            </a:r>
          </a:p>
        </p:txBody>
      </p:sp>
      <p:pic>
        <p:nvPicPr>
          <p:cNvPr id="365" name="Image" descr="Image"/>
          <p:cNvPicPr>
            <a:picLocks noChangeAspect="1"/>
          </p:cNvPicPr>
          <p:nvPr/>
        </p:nvPicPr>
        <p:blipFill>
          <a:blip r:embed="rId3"/>
          <a:stretch>
            <a:fillRect/>
          </a:stretch>
        </p:blipFill>
        <p:spPr>
          <a:xfrm>
            <a:off x="6204647" y="3077716"/>
            <a:ext cx="2294707" cy="1666499"/>
          </a:xfrm>
          <a:prstGeom prst="rect">
            <a:avLst/>
          </a:prstGeom>
          <a:ln w="12700">
            <a:miter lim="400000"/>
          </a:ln>
        </p:spPr>
      </p:pic>
      <p:grpSp>
        <p:nvGrpSpPr>
          <p:cNvPr id="368" name="Group"/>
          <p:cNvGrpSpPr/>
          <p:nvPr/>
        </p:nvGrpSpPr>
        <p:grpSpPr>
          <a:xfrm>
            <a:off x="576746" y="2378352"/>
            <a:ext cx="5214489" cy="3065226"/>
            <a:chOff x="0" y="0"/>
            <a:chExt cx="5214488" cy="3065224"/>
          </a:xfrm>
        </p:grpSpPr>
        <p:pic>
          <p:nvPicPr>
            <p:cNvPr id="366" name="Screen Shot 2017-10-18 at 9.29.18 PM.png" descr="Screen Shot 2017-10-18 at 9.29.18 PM.png"/>
            <p:cNvPicPr>
              <a:picLocks noChangeAspect="1"/>
            </p:cNvPicPr>
            <p:nvPr/>
          </p:nvPicPr>
          <p:blipFill>
            <a:blip r:embed="rId4"/>
            <a:stretch>
              <a:fillRect/>
            </a:stretch>
          </p:blipFill>
          <p:spPr>
            <a:xfrm>
              <a:off x="0" y="0"/>
              <a:ext cx="5214489" cy="3065225"/>
            </a:xfrm>
            <a:prstGeom prst="rect">
              <a:avLst/>
            </a:prstGeom>
            <a:ln w="12700" cap="flat">
              <a:noFill/>
              <a:miter lim="400000"/>
            </a:ln>
            <a:effectLst/>
          </p:spPr>
        </p:pic>
        <p:sp>
          <p:nvSpPr>
            <p:cNvPr id="367" name="Gordon Frankie"/>
            <p:cNvSpPr txBox="1"/>
            <p:nvPr/>
          </p:nvSpPr>
          <p:spPr>
            <a:xfrm>
              <a:off x="4465239" y="2832397"/>
              <a:ext cx="678981" cy="156940"/>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defTabSz="457200">
                <a:defRPr sz="900" b="1">
                  <a:latin typeface="Helvetica Neue"/>
                  <a:ea typeface="Helvetica Neue"/>
                  <a:cs typeface="Helvetica Neue"/>
                  <a:sym typeface="Helvetica Neue"/>
                </a:defRPr>
              </a:lvl1pPr>
            </a:lstStyle>
            <a:p>
              <a:r>
                <a:t>Gordon Frankie</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Title 7"/>
          <p:cNvSpPr txBox="1">
            <a:spLocks noGrp="1"/>
          </p:cNvSpPr>
          <p:nvPr>
            <p:ph type="title"/>
          </p:nvPr>
        </p:nvSpPr>
        <p:spPr>
          <a:prstGeom prst="rect">
            <a:avLst/>
          </a:prstGeom>
        </p:spPr>
        <p:txBody>
          <a:bodyPr/>
          <a:lstStyle/>
          <a:p>
            <a:r>
              <a:t>Who Are Master Gardeners?</a:t>
            </a:r>
          </a:p>
        </p:txBody>
      </p:sp>
      <p:sp>
        <p:nvSpPr>
          <p:cNvPr id="242" name="Text Placeholder 8"/>
          <p:cNvSpPr txBox="1">
            <a:spLocks noGrp="1"/>
          </p:cNvSpPr>
          <p:nvPr>
            <p:ph type="body" idx="1"/>
          </p:nvPr>
        </p:nvSpPr>
        <p:spPr>
          <a:prstGeom prst="rect">
            <a:avLst/>
          </a:prstGeom>
        </p:spPr>
        <p:txBody>
          <a:bodyPr/>
          <a:lstStyle/>
          <a:p>
            <a:r>
              <a:t>Master Gardeners of Placer County</a:t>
            </a:r>
          </a:p>
          <a:p>
            <a:pPr marL="742950" lvl="1" indent="-285750">
              <a:spcBef>
                <a:spcPts val="500"/>
              </a:spcBef>
              <a:defRPr sz="2400"/>
            </a:pPr>
            <a:r>
              <a:t>Extend </a:t>
            </a:r>
            <a:r>
              <a:rPr>
                <a:solidFill>
                  <a:schemeClr val="accent2"/>
                </a:solidFill>
              </a:rPr>
              <a:t>research-based</a:t>
            </a:r>
            <a:r>
              <a:t>, sustainable gardening and composting information</a:t>
            </a:r>
          </a:p>
          <a:p>
            <a:pPr marL="742950" lvl="1" indent="-285750">
              <a:spcBef>
                <a:spcPts val="500"/>
              </a:spcBef>
              <a:defRPr sz="2400"/>
            </a:pPr>
            <a:r>
              <a:t>Present accurate, impartial information to </a:t>
            </a:r>
            <a:r>
              <a:rPr>
                <a:solidFill>
                  <a:schemeClr val="accent2"/>
                </a:solidFill>
              </a:rPr>
              <a:t>home gardeners</a:t>
            </a:r>
          </a:p>
          <a:p>
            <a:pPr marL="742950" lvl="1" indent="-285750">
              <a:spcBef>
                <a:spcPts val="500"/>
              </a:spcBef>
              <a:defRPr sz="2400"/>
            </a:pPr>
            <a:r>
              <a:t>Encourage public to make </a:t>
            </a:r>
            <a:r>
              <a:rPr>
                <a:solidFill>
                  <a:schemeClr val="accent2"/>
                </a:solidFill>
              </a:rPr>
              <a:t>informed</a:t>
            </a:r>
            <a:r>
              <a:t> gardening decisions</a:t>
            </a:r>
          </a:p>
        </p:txBody>
      </p:sp>
      <p:sp>
        <p:nvSpPr>
          <p:cNvPr id="243" name="Slide Number Placeholder 3"/>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itle 4"/>
          <p:cNvSpPr txBox="1">
            <a:spLocks noGrp="1"/>
          </p:cNvSpPr>
          <p:nvPr>
            <p:ph type="title"/>
          </p:nvPr>
        </p:nvSpPr>
        <p:spPr>
          <a:prstGeom prst="rect">
            <a:avLst/>
          </a:prstGeom>
        </p:spPr>
        <p:txBody>
          <a:bodyPr/>
          <a:lstStyle/>
          <a:p>
            <a:r>
              <a:t>Why Do We Need Pollinators?</a:t>
            </a:r>
          </a:p>
        </p:txBody>
      </p:sp>
      <p:sp>
        <p:nvSpPr>
          <p:cNvPr id="373"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a:p>
        </p:txBody>
      </p:sp>
      <p:pic>
        <p:nvPicPr>
          <p:cNvPr id="374" name="Chickadee-fact.jpg" descr="Chickadee-fact.jpg"/>
          <p:cNvPicPr>
            <a:picLocks noChangeAspect="1"/>
          </p:cNvPicPr>
          <p:nvPr/>
        </p:nvPicPr>
        <p:blipFill>
          <a:blip r:embed="rId3"/>
          <a:stretch>
            <a:fillRect/>
          </a:stretch>
        </p:blipFill>
        <p:spPr>
          <a:xfrm>
            <a:off x="2296910" y="1696783"/>
            <a:ext cx="3818729" cy="477341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Title 4"/>
          <p:cNvSpPr txBox="1">
            <a:spLocks noGrp="1"/>
          </p:cNvSpPr>
          <p:nvPr>
            <p:ph type="title"/>
          </p:nvPr>
        </p:nvSpPr>
        <p:spPr>
          <a:prstGeom prst="rect">
            <a:avLst/>
          </a:prstGeom>
        </p:spPr>
        <p:txBody>
          <a:bodyPr/>
          <a:lstStyle/>
          <a:p>
            <a:r>
              <a:t>Why Do We Need Pollinators?</a:t>
            </a:r>
          </a:p>
        </p:txBody>
      </p:sp>
      <p:sp>
        <p:nvSpPr>
          <p:cNvPr id="379"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
        <p:nvSpPr>
          <p:cNvPr id="380" name="Pollinate 75% to 90%…"/>
          <p:cNvSpPr txBox="1"/>
          <p:nvPr/>
        </p:nvSpPr>
        <p:spPr>
          <a:xfrm>
            <a:off x="348040" y="1320687"/>
            <a:ext cx="10287618" cy="4441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290763" indent="-290763">
              <a:spcBef>
                <a:spcPts val="700"/>
              </a:spcBef>
              <a:buSzPct val="60000"/>
              <a:buBlip>
                <a:blip r:embed="rId3"/>
              </a:buBlip>
              <a:defRPr sz="2900" b="1">
                <a:solidFill>
                  <a:srgbClr val="194687"/>
                </a:solidFill>
              </a:defRPr>
            </a:pPr>
            <a:r>
              <a:t>Pollinate 75% to 90% </a:t>
            </a:r>
          </a:p>
          <a:p>
            <a:pPr marL="290763" indent="-290763">
              <a:spcBef>
                <a:spcPts val="700"/>
              </a:spcBef>
              <a:buSzPct val="60000"/>
              <a:buBlip>
                <a:blip r:embed="rId3"/>
              </a:buBlip>
              <a:defRPr sz="2900" b="1">
                <a:solidFill>
                  <a:srgbClr val="194687"/>
                </a:solidFill>
              </a:defRPr>
            </a:pPr>
            <a:r>
              <a:t>    of all flowering plants</a:t>
            </a:r>
          </a:p>
          <a:p>
            <a:pPr marL="290763" indent="-290763">
              <a:spcBef>
                <a:spcPts val="700"/>
              </a:spcBef>
              <a:buSzPct val="60000"/>
              <a:buBlip>
                <a:blip r:embed="rId3"/>
              </a:buBlip>
              <a:defRPr sz="2900" b="1">
                <a:solidFill>
                  <a:srgbClr val="194687"/>
                </a:solidFill>
              </a:defRPr>
            </a:pPr>
            <a:r>
              <a:t>180,000 plant species</a:t>
            </a:r>
          </a:p>
          <a:p>
            <a:pPr marL="290763" indent="-290763">
              <a:spcBef>
                <a:spcPts val="700"/>
              </a:spcBef>
              <a:buSzPct val="60000"/>
              <a:buBlip>
                <a:blip r:embed="rId3"/>
              </a:buBlip>
              <a:defRPr sz="2900" b="1">
                <a:solidFill>
                  <a:srgbClr val="194687"/>
                </a:solidFill>
              </a:defRPr>
            </a:pPr>
            <a:r>
              <a:t>1,200 crops</a:t>
            </a:r>
          </a:p>
          <a:p>
            <a:pPr marL="290763" indent="-290763">
              <a:spcBef>
                <a:spcPts val="700"/>
              </a:spcBef>
              <a:buSzPct val="60000"/>
              <a:buBlip>
                <a:blip r:embed="rId3"/>
              </a:buBlip>
              <a:defRPr sz="2900" b="1">
                <a:solidFill>
                  <a:srgbClr val="194687"/>
                </a:solidFill>
              </a:defRPr>
            </a:pPr>
            <a:r>
              <a:t>Responsible for 1 of every 3</a:t>
            </a:r>
          </a:p>
          <a:p>
            <a:pPr marL="290763" indent="-290763">
              <a:spcBef>
                <a:spcPts val="700"/>
              </a:spcBef>
              <a:buSzPct val="60000"/>
              <a:buBlip>
                <a:blip r:embed="rId3"/>
              </a:buBlip>
              <a:defRPr sz="2900" b="1">
                <a:solidFill>
                  <a:srgbClr val="194687"/>
                </a:solidFill>
              </a:defRPr>
            </a:pPr>
            <a:r>
              <a:t>bites of food</a:t>
            </a:r>
          </a:p>
          <a:p>
            <a:pPr marL="290763" indent="-290763">
              <a:spcBef>
                <a:spcPts val="700"/>
              </a:spcBef>
              <a:buSzPct val="60000"/>
              <a:buBlip>
                <a:blip r:embed="rId3"/>
              </a:buBlip>
              <a:defRPr sz="2900" b="1">
                <a:solidFill>
                  <a:srgbClr val="194687"/>
                </a:solidFill>
              </a:defRPr>
            </a:pPr>
            <a:r>
              <a:t>A tiny fly is responsible </a:t>
            </a:r>
          </a:p>
          <a:p>
            <a:pPr marL="342900" indent="-342900">
              <a:spcBef>
                <a:spcPts val="700"/>
              </a:spcBef>
              <a:defRPr sz="2900" b="1">
                <a:solidFill>
                  <a:srgbClr val="194687"/>
                </a:solidFill>
              </a:defRPr>
            </a:pPr>
            <a:r>
              <a:t>     for all of the world’s chocolate!</a:t>
            </a:r>
          </a:p>
        </p:txBody>
      </p:sp>
      <p:pic>
        <p:nvPicPr>
          <p:cNvPr id="381" name="Image" descr="Image"/>
          <p:cNvPicPr>
            <a:picLocks noChangeAspect="1"/>
          </p:cNvPicPr>
          <p:nvPr/>
        </p:nvPicPr>
        <p:blipFill>
          <a:blip r:embed="rId4"/>
          <a:stretch>
            <a:fillRect/>
          </a:stretch>
        </p:blipFill>
        <p:spPr>
          <a:xfrm>
            <a:off x="5763648" y="4680371"/>
            <a:ext cx="2111449" cy="1444676"/>
          </a:xfrm>
          <a:prstGeom prst="rect">
            <a:avLst/>
          </a:prstGeom>
          <a:ln w="12700">
            <a:miter lim="400000"/>
          </a:ln>
        </p:spPr>
      </p:pic>
      <p:pic>
        <p:nvPicPr>
          <p:cNvPr id="382" name="Bee-on-cucumber-flower-300x253.jpg" descr="Bee-on-cucumber-flower-300x253.jpg"/>
          <p:cNvPicPr>
            <a:picLocks noChangeAspect="1"/>
          </p:cNvPicPr>
          <p:nvPr/>
        </p:nvPicPr>
        <p:blipFill>
          <a:blip r:embed="rId5"/>
          <a:stretch>
            <a:fillRect/>
          </a:stretch>
        </p:blipFill>
        <p:spPr>
          <a:xfrm>
            <a:off x="5285668" y="1604026"/>
            <a:ext cx="2692598" cy="2270758"/>
          </a:xfrm>
          <a:prstGeom prst="rect">
            <a:avLst/>
          </a:prstGeom>
          <a:ln w="12700">
            <a:miter lim="400000"/>
          </a:ln>
        </p:spPr>
      </p:pic>
      <p:sp>
        <p:nvSpPr>
          <p:cNvPr id="383" name="Squash bee     Kathy Keatley Garvey"/>
          <p:cNvSpPr txBox="1"/>
          <p:nvPr/>
        </p:nvSpPr>
        <p:spPr>
          <a:xfrm>
            <a:off x="5578660" y="3740957"/>
            <a:ext cx="2106614" cy="2413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1000">
                <a:solidFill>
                  <a:srgbClr val="006288"/>
                </a:solidFill>
                <a:latin typeface="Georgia"/>
                <a:ea typeface="Georgia"/>
                <a:cs typeface="Georgia"/>
                <a:sym typeface="Georgia"/>
              </a:defRPr>
            </a:lvl1pPr>
          </a:lstStyle>
          <a:p>
            <a:r>
              <a:t>Squash bee     Kathy Keatley Garvey</a:t>
            </a:r>
          </a:p>
        </p:txBody>
      </p:sp>
      <p:sp>
        <p:nvSpPr>
          <p:cNvPr id="384" name="Chocolate midge"/>
          <p:cNvSpPr txBox="1"/>
          <p:nvPr/>
        </p:nvSpPr>
        <p:spPr>
          <a:xfrm>
            <a:off x="6779721" y="5806614"/>
            <a:ext cx="1048632" cy="2413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1000">
                <a:solidFill>
                  <a:srgbClr val="006288"/>
                </a:solidFill>
                <a:latin typeface="Georgia"/>
                <a:ea typeface="Georgia"/>
                <a:cs typeface="Georgia"/>
                <a:sym typeface="Georgia"/>
              </a:defRPr>
            </a:lvl1pPr>
          </a:lstStyle>
          <a:p>
            <a:r>
              <a:t>Chocolate midge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a:p>
        </p:txBody>
      </p:sp>
      <p:sp>
        <p:nvSpPr>
          <p:cNvPr id="389" name="Title 4"/>
          <p:cNvSpPr txBox="1">
            <a:spLocks noGrp="1"/>
          </p:cNvSpPr>
          <p:nvPr>
            <p:ph type="title"/>
          </p:nvPr>
        </p:nvSpPr>
        <p:spPr>
          <a:xfrm>
            <a:off x="457200" y="20638"/>
            <a:ext cx="8229600" cy="1143001"/>
          </a:xfrm>
          <a:prstGeom prst="rect">
            <a:avLst/>
          </a:prstGeom>
        </p:spPr>
        <p:txBody>
          <a:bodyPr/>
          <a:lstStyle/>
          <a:p>
            <a:r>
              <a:t>Why Do We Need Pollinators?</a:t>
            </a:r>
          </a:p>
        </p:txBody>
      </p:sp>
      <p:pic>
        <p:nvPicPr>
          <p:cNvPr id="390" name="image21.jpeg" descr="image21.jpeg"/>
          <p:cNvPicPr>
            <a:picLocks noChangeAspect="1"/>
          </p:cNvPicPr>
          <p:nvPr/>
        </p:nvPicPr>
        <p:blipFill>
          <a:blip r:embed="rId3"/>
          <a:stretch>
            <a:fillRect/>
          </a:stretch>
        </p:blipFill>
        <p:spPr>
          <a:xfrm>
            <a:off x="2302659" y="1296639"/>
            <a:ext cx="3877482" cy="5193056"/>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a:p>
        </p:txBody>
      </p:sp>
      <p:pic>
        <p:nvPicPr>
          <p:cNvPr id="395" name="image9.jpeg" descr="image9.jpeg"/>
          <p:cNvPicPr>
            <a:picLocks noChangeAspect="1"/>
          </p:cNvPicPr>
          <p:nvPr/>
        </p:nvPicPr>
        <p:blipFill>
          <a:blip r:embed="rId2"/>
          <a:stretch>
            <a:fillRect/>
          </a:stretch>
        </p:blipFill>
        <p:spPr>
          <a:xfrm>
            <a:off x="2182014" y="4436487"/>
            <a:ext cx="5237538" cy="2182308"/>
          </a:xfrm>
          <a:prstGeom prst="rect">
            <a:avLst/>
          </a:prstGeom>
          <a:ln w="12700"/>
        </p:spPr>
      </p:pic>
      <p:pic>
        <p:nvPicPr>
          <p:cNvPr id="396" name="image10.jpeg" descr="image10.jpeg"/>
          <p:cNvPicPr>
            <a:picLocks noChangeAspect="1"/>
          </p:cNvPicPr>
          <p:nvPr/>
        </p:nvPicPr>
        <p:blipFill>
          <a:blip r:embed="rId3"/>
          <a:stretch>
            <a:fillRect/>
          </a:stretch>
        </p:blipFill>
        <p:spPr>
          <a:xfrm>
            <a:off x="5007847" y="1832877"/>
            <a:ext cx="3573782" cy="2378190"/>
          </a:xfrm>
          <a:prstGeom prst="rect">
            <a:avLst/>
          </a:prstGeom>
          <a:ln w="12700"/>
        </p:spPr>
      </p:pic>
      <p:pic>
        <p:nvPicPr>
          <p:cNvPr id="397" name="image11.jpeg" descr="image11.jpeg"/>
          <p:cNvPicPr>
            <a:picLocks noChangeAspect="1"/>
          </p:cNvPicPr>
          <p:nvPr/>
        </p:nvPicPr>
        <p:blipFill>
          <a:blip r:embed="rId4"/>
          <a:stretch>
            <a:fillRect/>
          </a:stretch>
        </p:blipFill>
        <p:spPr>
          <a:xfrm>
            <a:off x="811196" y="1832877"/>
            <a:ext cx="3573781" cy="2378190"/>
          </a:xfrm>
          <a:prstGeom prst="rect">
            <a:avLst/>
          </a:prstGeom>
          <a:ln w="12700"/>
        </p:spPr>
      </p:pic>
      <p:sp>
        <p:nvSpPr>
          <p:cNvPr id="398" name="What is a Habitat?"/>
          <p:cNvSpPr txBox="1"/>
          <p:nvPr/>
        </p:nvSpPr>
        <p:spPr>
          <a:xfrm>
            <a:off x="1710383" y="326390"/>
            <a:ext cx="5723234" cy="993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5800" b="1" u="sng">
                <a:solidFill>
                  <a:schemeClr val="accent1"/>
                </a:solidFill>
              </a:defRPr>
            </a:lvl1pPr>
          </a:lstStyle>
          <a:p>
            <a:r>
              <a:t>What is a Habitat?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Title 4"/>
          <p:cNvSpPr txBox="1">
            <a:spLocks noGrp="1"/>
          </p:cNvSpPr>
          <p:nvPr>
            <p:ph type="title"/>
          </p:nvPr>
        </p:nvSpPr>
        <p:spPr>
          <a:prstGeom prst="rect">
            <a:avLst/>
          </a:prstGeom>
        </p:spPr>
        <p:txBody>
          <a:bodyPr/>
          <a:lstStyle>
            <a:lvl1pPr>
              <a:defRPr sz="5800" b="1" u="sng"/>
            </a:lvl1pPr>
          </a:lstStyle>
          <a:p>
            <a:r>
              <a:t>What is a Habitat?</a:t>
            </a:r>
          </a:p>
        </p:txBody>
      </p:sp>
      <p:sp>
        <p:nvSpPr>
          <p:cNvPr id="401"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a:p>
        </p:txBody>
      </p:sp>
      <p:sp>
        <p:nvSpPr>
          <p:cNvPr id="402" name="Habitat is the place…"/>
          <p:cNvSpPr txBox="1"/>
          <p:nvPr/>
        </p:nvSpPr>
        <p:spPr>
          <a:xfrm>
            <a:off x="1266609" y="1985264"/>
            <a:ext cx="6610782" cy="2887473"/>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342900" lvl="2" indent="-342900" algn="ctr">
              <a:spcBef>
                <a:spcPts val="700"/>
              </a:spcBef>
              <a:defRPr sz="5600" b="1">
                <a:solidFill>
                  <a:srgbClr val="194687"/>
                </a:solidFill>
              </a:defRPr>
            </a:pPr>
            <a:r>
              <a:t>Habitat is the place </a:t>
            </a:r>
          </a:p>
          <a:p>
            <a:pPr marL="342900" lvl="2" indent="-342900" algn="ctr">
              <a:spcBef>
                <a:spcPts val="700"/>
              </a:spcBef>
              <a:defRPr sz="5600" b="1">
                <a:solidFill>
                  <a:srgbClr val="194687"/>
                </a:solidFill>
              </a:defRPr>
            </a:pPr>
            <a:r>
              <a:t>where a plant </a:t>
            </a:r>
          </a:p>
          <a:p>
            <a:pPr marL="342900" lvl="2" indent="-342900" algn="ctr">
              <a:spcBef>
                <a:spcPts val="700"/>
              </a:spcBef>
              <a:defRPr sz="5600" b="1">
                <a:solidFill>
                  <a:srgbClr val="194687"/>
                </a:solidFill>
              </a:defRPr>
            </a:pPr>
            <a:r>
              <a:t>or animal lives.</a:t>
            </a:r>
          </a:p>
        </p:txBody>
      </p:sp>
      <p:sp>
        <p:nvSpPr>
          <p:cNvPr id="403" name="There are 4 components"/>
          <p:cNvSpPr txBox="1"/>
          <p:nvPr/>
        </p:nvSpPr>
        <p:spPr>
          <a:xfrm>
            <a:off x="942225" y="5216144"/>
            <a:ext cx="7259549" cy="9550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42900" lvl="2" indent="-342900" algn="ctr">
              <a:spcBef>
                <a:spcPts val="700"/>
              </a:spcBef>
              <a:defRPr sz="5600" b="1">
                <a:solidFill>
                  <a:schemeClr val="accent1"/>
                </a:solidFill>
              </a:defRPr>
            </a:pPr>
            <a:r>
              <a:t>There are 4 components</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lide Number Placeholder 8"/>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sp>
        <p:nvSpPr>
          <p:cNvPr id="406" name="Food…"/>
          <p:cNvSpPr txBox="1"/>
          <p:nvPr/>
        </p:nvSpPr>
        <p:spPr>
          <a:xfrm>
            <a:off x="1559944" y="2078042"/>
            <a:ext cx="6342259" cy="4024207"/>
          </a:xfrm>
          <a:prstGeom prst="rect">
            <a:avLst/>
          </a:prstGeom>
          <a:solidFill>
            <a:srgbClr val="FFFFFF"/>
          </a:solidFill>
          <a:ln w="38100">
            <a:solidFill>
              <a:srgbClr val="2B6D95"/>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57797" defTabSz="1300480">
              <a:spcBef>
                <a:spcPts val="900"/>
              </a:spcBef>
              <a:buClr>
                <a:srgbClr val="396A01"/>
              </a:buClr>
              <a:buFont typeface="Wingdings"/>
              <a:defRPr sz="5700" b="1">
                <a:solidFill>
                  <a:srgbClr val="2B6D95"/>
                </a:solidFill>
                <a:uFill>
                  <a:solidFill>
                    <a:srgbClr val="945200"/>
                  </a:solidFill>
                </a:uFill>
              </a:defRPr>
            </a:pPr>
            <a:r>
              <a:t>Food </a:t>
            </a:r>
          </a:p>
          <a:p>
            <a:pPr marR="57797" defTabSz="1300480">
              <a:spcBef>
                <a:spcPts val="900"/>
              </a:spcBef>
              <a:buClr>
                <a:srgbClr val="396A01"/>
              </a:buClr>
              <a:buFont typeface="Wingdings"/>
              <a:defRPr sz="5700" b="1">
                <a:solidFill>
                  <a:srgbClr val="2B6D95"/>
                </a:solidFill>
                <a:uFill>
                  <a:solidFill>
                    <a:srgbClr val="945200"/>
                  </a:solidFill>
                </a:uFill>
              </a:defRPr>
            </a:pPr>
            <a:r>
              <a:t>        Water</a:t>
            </a:r>
          </a:p>
          <a:p>
            <a:pPr marR="57797" defTabSz="1300480">
              <a:spcBef>
                <a:spcPts val="900"/>
              </a:spcBef>
              <a:buClr>
                <a:srgbClr val="396A01"/>
              </a:buClr>
              <a:buFont typeface="Wingdings"/>
              <a:defRPr sz="5700" b="1">
                <a:solidFill>
                  <a:srgbClr val="2B6D95"/>
                </a:solidFill>
                <a:uFill>
                  <a:solidFill>
                    <a:srgbClr val="945200"/>
                  </a:solidFill>
                </a:uFill>
              </a:defRPr>
            </a:pPr>
            <a:r>
              <a:t>                 Shelter</a:t>
            </a:r>
          </a:p>
          <a:p>
            <a:pPr marR="57797" lvl="8" indent="2900678" defTabSz="1300480">
              <a:spcBef>
                <a:spcPts val="900"/>
              </a:spcBef>
              <a:buClr>
                <a:srgbClr val="396A01"/>
              </a:buClr>
              <a:buFont typeface="Wingdings"/>
              <a:defRPr sz="5700" b="1">
                <a:solidFill>
                  <a:srgbClr val="2B6D95"/>
                </a:solidFill>
                <a:uFill>
                  <a:solidFill>
                    <a:srgbClr val="945200"/>
                  </a:solidFill>
                </a:uFill>
              </a:defRPr>
            </a:pPr>
            <a:r>
              <a:t>         Space</a:t>
            </a:r>
          </a:p>
        </p:txBody>
      </p:sp>
      <p:sp>
        <p:nvSpPr>
          <p:cNvPr id="407" name="What is a Habitat?"/>
          <p:cNvSpPr txBox="1"/>
          <p:nvPr/>
        </p:nvSpPr>
        <p:spPr>
          <a:xfrm>
            <a:off x="1710383" y="326390"/>
            <a:ext cx="5723234" cy="993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5800" b="1" u="sng">
                <a:solidFill>
                  <a:schemeClr val="accent1"/>
                </a:solidFill>
              </a:defRPr>
            </a:lvl1pPr>
          </a:lstStyle>
          <a:p>
            <a:r>
              <a:t>What is a Habitat?</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26</a:t>
            </a:fld>
            <a:endParaRPr/>
          </a:p>
        </p:txBody>
      </p:sp>
      <p:sp>
        <p:nvSpPr>
          <p:cNvPr id="410" name="Provide a Healthy Habitat"/>
          <p:cNvSpPr txBox="1">
            <a:spLocks noGrp="1"/>
          </p:cNvSpPr>
          <p:nvPr>
            <p:ph type="title" idx="4294967295"/>
          </p:nvPr>
        </p:nvSpPr>
        <p:spPr>
          <a:xfrm>
            <a:off x="457200" y="274637"/>
            <a:ext cx="8229600" cy="1143001"/>
          </a:xfrm>
          <a:prstGeom prst="rect">
            <a:avLst/>
          </a:prstGeom>
          <a:noFill/>
        </p:spPr>
        <p:txBody>
          <a:bodyPr/>
          <a:lstStyle>
            <a:lvl1pPr>
              <a:defRPr sz="5000"/>
            </a:lvl1pPr>
          </a:lstStyle>
          <a:p>
            <a:r>
              <a:t>Provide a Healthy Habitat</a:t>
            </a:r>
          </a:p>
        </p:txBody>
      </p:sp>
      <p:sp>
        <p:nvSpPr>
          <p:cNvPr id="411" name="Text Placeholder 1"/>
          <p:cNvSpPr txBox="1">
            <a:spLocks noGrp="1"/>
          </p:cNvSpPr>
          <p:nvPr>
            <p:ph type="body" sz="quarter" idx="1"/>
          </p:nvPr>
        </p:nvSpPr>
        <p:spPr>
          <a:xfrm>
            <a:off x="287955" y="3934821"/>
            <a:ext cx="4953001" cy="2272103"/>
          </a:xfrm>
          <a:prstGeom prst="rect">
            <a:avLst/>
          </a:prstGeom>
        </p:spPr>
        <p:txBody>
          <a:bodyPr lIns="50800" tIns="50800" rIns="50800" bIns="50800" anchor="ctr"/>
          <a:lstStyle/>
          <a:p>
            <a:pPr marL="368299" indent="-368299" defTabSz="584200">
              <a:spcBef>
                <a:spcPts val="3000"/>
              </a:spcBef>
              <a:buSzPct val="50000"/>
              <a:buBlip>
                <a:blip r:embed="rId3"/>
              </a:buBlip>
              <a:defRPr sz="5500" b="1">
                <a:solidFill>
                  <a:srgbClr val="006288"/>
                </a:solidFill>
              </a:defRPr>
            </a:pPr>
            <a:r>
              <a:t>Adult food</a:t>
            </a:r>
          </a:p>
          <a:p>
            <a:pPr marL="368299" indent="-368299" defTabSz="584200">
              <a:spcBef>
                <a:spcPts val="3000"/>
              </a:spcBef>
              <a:buSzPct val="50000"/>
              <a:buBlip>
                <a:blip r:embed="rId3"/>
              </a:buBlip>
              <a:defRPr sz="5500" b="1">
                <a:solidFill>
                  <a:srgbClr val="006288"/>
                </a:solidFill>
              </a:defRPr>
            </a:pPr>
            <a:r>
              <a:t>Food for Young</a:t>
            </a:r>
          </a:p>
        </p:txBody>
      </p:sp>
      <p:sp>
        <p:nvSpPr>
          <p:cNvPr id="412" name="Food"/>
          <p:cNvSpPr txBox="1"/>
          <p:nvPr/>
        </p:nvSpPr>
        <p:spPr>
          <a:xfrm>
            <a:off x="1691770" y="1972668"/>
            <a:ext cx="1831641" cy="1193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57797" defTabSz="1300480">
              <a:spcBef>
                <a:spcPts val="900"/>
              </a:spcBef>
              <a:buClr>
                <a:srgbClr val="396A01"/>
              </a:buClr>
              <a:buFont typeface="Wingdings"/>
              <a:defRPr sz="7000" b="1">
                <a:uFill>
                  <a:solidFill>
                    <a:srgbClr val="945200"/>
                  </a:solidFill>
                </a:uFill>
              </a:defRPr>
            </a:pPr>
            <a:r>
              <a:rPr sz="5800" u="sng"/>
              <a:t>Food</a:t>
            </a:r>
            <a:r>
              <a:t> </a:t>
            </a:r>
          </a:p>
        </p:txBody>
      </p:sp>
      <p:pic>
        <p:nvPicPr>
          <p:cNvPr id="413" name="Image" descr="Image"/>
          <p:cNvPicPr>
            <a:picLocks noChangeAspect="1"/>
          </p:cNvPicPr>
          <p:nvPr/>
        </p:nvPicPr>
        <p:blipFill>
          <a:blip r:embed="rId4"/>
          <a:stretch>
            <a:fillRect/>
          </a:stretch>
        </p:blipFill>
        <p:spPr>
          <a:xfrm>
            <a:off x="5500814" y="2158935"/>
            <a:ext cx="3084297" cy="3851535"/>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a:p>
        </p:txBody>
      </p:sp>
      <p:sp>
        <p:nvSpPr>
          <p:cNvPr id="418" name="Provide a Healthy Habitat"/>
          <p:cNvSpPr txBox="1">
            <a:spLocks noGrp="1"/>
          </p:cNvSpPr>
          <p:nvPr>
            <p:ph type="title" idx="4294967295"/>
          </p:nvPr>
        </p:nvSpPr>
        <p:spPr>
          <a:xfrm>
            <a:off x="457200" y="274637"/>
            <a:ext cx="8229600" cy="1143001"/>
          </a:xfrm>
          <a:prstGeom prst="rect">
            <a:avLst/>
          </a:prstGeom>
          <a:noFill/>
        </p:spPr>
        <p:txBody>
          <a:bodyPr/>
          <a:lstStyle>
            <a:lvl1pPr>
              <a:defRPr sz="5000"/>
            </a:lvl1pPr>
          </a:lstStyle>
          <a:p>
            <a:r>
              <a:t>Provide a Healthy Habitat</a:t>
            </a:r>
          </a:p>
        </p:txBody>
      </p:sp>
      <p:sp>
        <p:nvSpPr>
          <p:cNvPr id="419" name="Text Placeholder 1"/>
          <p:cNvSpPr txBox="1">
            <a:spLocks noGrp="1"/>
          </p:cNvSpPr>
          <p:nvPr>
            <p:ph type="body" sz="quarter" idx="1"/>
          </p:nvPr>
        </p:nvSpPr>
        <p:spPr>
          <a:xfrm>
            <a:off x="294270" y="3138954"/>
            <a:ext cx="3600716" cy="2272103"/>
          </a:xfrm>
          <a:prstGeom prst="rect">
            <a:avLst/>
          </a:prstGeom>
        </p:spPr>
        <p:txBody>
          <a:bodyPr lIns="50800" tIns="50800" rIns="50800" bIns="50800" anchor="ctr">
            <a:normAutofit lnSpcReduction="10000"/>
          </a:bodyPr>
          <a:lstStyle/>
          <a:p>
            <a:pPr marL="0" indent="0" algn="ctr" defTabSz="385572">
              <a:lnSpc>
                <a:spcPct val="120000"/>
              </a:lnSpc>
              <a:spcBef>
                <a:spcPts val="0"/>
              </a:spcBef>
              <a:defRPr sz="4092" b="1">
                <a:solidFill>
                  <a:srgbClr val="3C97CE"/>
                </a:solidFill>
              </a:defRPr>
            </a:pPr>
            <a:r>
              <a:t>Shallow</a:t>
            </a:r>
          </a:p>
          <a:p>
            <a:pPr marL="0" indent="0" algn="ctr" defTabSz="385572">
              <a:lnSpc>
                <a:spcPct val="120000"/>
              </a:lnSpc>
              <a:spcBef>
                <a:spcPts val="0"/>
              </a:spcBef>
              <a:defRPr sz="4092" b="1">
                <a:solidFill>
                  <a:srgbClr val="3C97CE"/>
                </a:solidFill>
              </a:defRPr>
            </a:pPr>
            <a:r>
              <a:t>or with</a:t>
            </a:r>
          </a:p>
          <a:p>
            <a:pPr marL="0" indent="0" algn="ctr" defTabSz="385572">
              <a:lnSpc>
                <a:spcPct val="120000"/>
              </a:lnSpc>
              <a:spcBef>
                <a:spcPts val="0"/>
              </a:spcBef>
              <a:defRPr sz="4092" b="1">
                <a:solidFill>
                  <a:srgbClr val="3C97CE"/>
                </a:solidFill>
              </a:defRPr>
            </a:pPr>
            <a:r>
              <a:t>landing spots</a:t>
            </a:r>
          </a:p>
        </p:txBody>
      </p:sp>
      <p:sp>
        <p:nvSpPr>
          <p:cNvPr id="420" name="Water"/>
          <p:cNvSpPr txBox="1"/>
          <p:nvPr/>
        </p:nvSpPr>
        <p:spPr>
          <a:xfrm>
            <a:off x="1099104" y="2000185"/>
            <a:ext cx="1991048" cy="100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57797" defTabSz="1300480">
              <a:spcBef>
                <a:spcPts val="900"/>
              </a:spcBef>
              <a:buClr>
                <a:srgbClr val="396A01"/>
              </a:buClr>
              <a:buFont typeface="Wingdings"/>
              <a:defRPr sz="5800" b="1" u="sng">
                <a:uFill>
                  <a:solidFill>
                    <a:srgbClr val="945200"/>
                  </a:solidFill>
                </a:uFill>
              </a:defRPr>
            </a:lvl1pPr>
          </a:lstStyle>
          <a:p>
            <a:pPr>
              <a:defRPr u="none"/>
            </a:pPr>
            <a:r>
              <a:rPr u="sng"/>
              <a:t>Water</a:t>
            </a:r>
          </a:p>
        </p:txBody>
      </p:sp>
      <p:pic>
        <p:nvPicPr>
          <p:cNvPr id="421" name="Unknown.jpeg" descr="Unknown.jpeg"/>
          <p:cNvPicPr>
            <a:picLocks noChangeAspect="1"/>
          </p:cNvPicPr>
          <p:nvPr/>
        </p:nvPicPr>
        <p:blipFill>
          <a:blip r:embed="rId3"/>
          <a:stretch>
            <a:fillRect/>
          </a:stretch>
        </p:blipFill>
        <p:spPr>
          <a:xfrm>
            <a:off x="4473078" y="2676003"/>
            <a:ext cx="3707741" cy="2480818"/>
          </a:xfrm>
          <a:prstGeom prst="rect">
            <a:avLst/>
          </a:prstGeom>
          <a:ln w="12700">
            <a:miter lim="400000"/>
          </a:ln>
        </p:spPr>
      </p:pic>
      <p:sp>
        <p:nvSpPr>
          <p:cNvPr id="422" name="Not clean water!"/>
          <p:cNvSpPr txBox="1"/>
          <p:nvPr/>
        </p:nvSpPr>
        <p:spPr>
          <a:xfrm>
            <a:off x="3447655" y="5546526"/>
            <a:ext cx="4733164" cy="723901"/>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584200">
              <a:defRPr sz="4500">
                <a:solidFill>
                  <a:srgbClr val="006288"/>
                </a:solidFill>
                <a:latin typeface="Marker Felt"/>
                <a:ea typeface="Marker Felt"/>
                <a:cs typeface="Marker Felt"/>
                <a:sym typeface="Marker Felt"/>
              </a:defRPr>
            </a:lvl1pPr>
          </a:lstStyle>
          <a:p>
            <a:r>
              <a:t>Not clean water!</a:t>
            </a:r>
          </a:p>
        </p:txBody>
      </p:sp>
      <p:sp>
        <p:nvSpPr>
          <p:cNvPr id="423" name="Arrow"/>
          <p:cNvSpPr/>
          <p:nvPr/>
        </p:nvSpPr>
        <p:spPr>
          <a:xfrm rot="8447017">
            <a:off x="6745971" y="4208469"/>
            <a:ext cx="2465029" cy="1030010"/>
          </a:xfrm>
          <a:prstGeom prst="rightArrow">
            <a:avLst>
              <a:gd name="adj1" fmla="val 32000"/>
              <a:gd name="adj2" fmla="val 78912"/>
            </a:avLst>
          </a:prstGeom>
          <a:solidFill>
            <a:srgbClr val="DA6856"/>
          </a:solidFill>
          <a:ln w="12700">
            <a:miter lim="400000"/>
          </a:ln>
        </p:spPr>
        <p:txBody>
          <a:bodyPr lIns="50800" tIns="50800" rIns="50800" bIns="50800" anchor="ctr"/>
          <a:lstStyle/>
          <a:p>
            <a:pPr algn="ctr" defTabSz="584200">
              <a:defRPr sz="36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sp>
        <p:nvSpPr>
          <p:cNvPr id="428" name="Provide a Healthy Habitat"/>
          <p:cNvSpPr txBox="1">
            <a:spLocks noGrp="1"/>
          </p:cNvSpPr>
          <p:nvPr>
            <p:ph type="title" idx="4294967295"/>
          </p:nvPr>
        </p:nvSpPr>
        <p:spPr>
          <a:xfrm>
            <a:off x="457200" y="274637"/>
            <a:ext cx="8229600" cy="1143001"/>
          </a:xfrm>
          <a:prstGeom prst="rect">
            <a:avLst/>
          </a:prstGeom>
          <a:noFill/>
        </p:spPr>
        <p:txBody>
          <a:bodyPr/>
          <a:lstStyle>
            <a:lvl1pPr>
              <a:defRPr sz="5000"/>
            </a:lvl1pPr>
          </a:lstStyle>
          <a:p>
            <a:r>
              <a:t>Provide a Healthy Habitat</a:t>
            </a:r>
          </a:p>
        </p:txBody>
      </p:sp>
      <p:sp>
        <p:nvSpPr>
          <p:cNvPr id="429" name="Perching sites to…"/>
          <p:cNvSpPr txBox="1"/>
          <p:nvPr/>
        </p:nvSpPr>
        <p:spPr>
          <a:xfrm>
            <a:off x="779217" y="2445110"/>
            <a:ext cx="4808374" cy="2326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40639">
              <a:lnSpc>
                <a:spcPct val="90000"/>
              </a:lnSpc>
              <a:spcBef>
                <a:spcPts val="1200"/>
              </a:spcBef>
              <a:buClr>
                <a:srgbClr val="396A01"/>
              </a:buClr>
              <a:buFont typeface="Arial"/>
              <a:defRPr sz="4400" b="1">
                <a:solidFill>
                  <a:schemeClr val="accent1">
                    <a:satOff val="-4409"/>
                    <a:lumOff val="-10509"/>
                  </a:schemeClr>
                </a:solidFill>
                <a:uFill>
                  <a:solidFill>
                    <a:srgbClr val="945200"/>
                  </a:solidFill>
                </a:uFill>
              </a:defRPr>
            </a:pPr>
            <a:r>
              <a:t>Perching sites to</a:t>
            </a:r>
          </a:p>
          <a:p>
            <a:pPr marL="426401" marR="40639" indent="-385760">
              <a:lnSpc>
                <a:spcPct val="90000"/>
              </a:lnSpc>
              <a:spcBef>
                <a:spcPts val="1200"/>
              </a:spcBef>
              <a:buSzPct val="100000"/>
              <a:buChar char="•"/>
              <a:defRPr sz="4400" b="1">
                <a:solidFill>
                  <a:schemeClr val="accent1">
                    <a:satOff val="-4409"/>
                    <a:lumOff val="-10509"/>
                  </a:schemeClr>
                </a:solidFill>
                <a:uFill>
                  <a:solidFill>
                    <a:srgbClr val="945200"/>
                  </a:solidFill>
                </a:uFill>
              </a:defRPr>
            </a:pPr>
            <a:r>
              <a:t>defend territory</a:t>
            </a:r>
          </a:p>
          <a:p>
            <a:pPr marL="426401" marR="40639" indent="-385760">
              <a:lnSpc>
                <a:spcPct val="90000"/>
              </a:lnSpc>
              <a:spcBef>
                <a:spcPts val="1200"/>
              </a:spcBef>
              <a:buSzPct val="100000"/>
              <a:buChar char="•"/>
              <a:defRPr sz="4400" b="1">
                <a:solidFill>
                  <a:schemeClr val="accent1">
                    <a:satOff val="-4409"/>
                    <a:lumOff val="-10509"/>
                  </a:schemeClr>
                </a:solidFill>
                <a:uFill>
                  <a:solidFill>
                    <a:srgbClr val="945200"/>
                  </a:solidFill>
                </a:uFill>
              </a:defRPr>
            </a:pPr>
            <a:r>
              <a:t> watch for females</a:t>
            </a:r>
          </a:p>
        </p:txBody>
      </p:sp>
      <p:sp>
        <p:nvSpPr>
          <p:cNvPr id="430" name="Layers of trees and shrubs for windbreaks and shade…"/>
          <p:cNvSpPr txBox="1"/>
          <p:nvPr/>
        </p:nvSpPr>
        <p:spPr>
          <a:xfrm>
            <a:off x="616434" y="4825941"/>
            <a:ext cx="7491527" cy="1818641"/>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R="40639" algn="ctr">
              <a:lnSpc>
                <a:spcPct val="90000"/>
              </a:lnSpc>
              <a:spcBef>
                <a:spcPts val="1200"/>
              </a:spcBef>
              <a:defRPr sz="3600" b="1">
                <a:uFill>
                  <a:solidFill>
                    <a:srgbClr val="945200"/>
                  </a:solidFill>
                </a:uFill>
              </a:defRPr>
            </a:pPr>
            <a:r>
              <a:t>Layers of trees and shrubs for windbreaks and shade</a:t>
            </a:r>
          </a:p>
          <a:p>
            <a:pPr marR="40639" algn="ctr">
              <a:lnSpc>
                <a:spcPct val="90000"/>
              </a:lnSpc>
              <a:spcBef>
                <a:spcPts val="1200"/>
              </a:spcBef>
              <a:defRPr sz="3600" b="1">
                <a:uFill>
                  <a:solidFill>
                    <a:srgbClr val="945200"/>
                  </a:solidFill>
                </a:uFill>
              </a:defRPr>
            </a:pPr>
            <a:r>
              <a:t>Think 4-D</a:t>
            </a:r>
          </a:p>
        </p:txBody>
      </p:sp>
      <p:sp>
        <p:nvSpPr>
          <p:cNvPr id="431" name="Shelter"/>
          <p:cNvSpPr txBox="1"/>
          <p:nvPr/>
        </p:nvSpPr>
        <p:spPr>
          <a:xfrm>
            <a:off x="1763313" y="1535329"/>
            <a:ext cx="2288494" cy="100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5" indent="0" algn="ctr" defTabSz="584200">
              <a:lnSpc>
                <a:spcPct val="120000"/>
              </a:lnSpc>
              <a:defRPr sz="5800" b="1" u="sng"/>
            </a:pPr>
            <a:r>
              <a:t>Shelter</a:t>
            </a:r>
          </a:p>
        </p:txBody>
      </p:sp>
      <p:pic>
        <p:nvPicPr>
          <p:cNvPr id="432" name="Screen Shot 2018-05-14 at 5.12.01 PM.png" descr="Screen Shot 2018-05-14 at 5.12.01 PM.png"/>
          <p:cNvPicPr>
            <a:picLocks noChangeAspect="1"/>
          </p:cNvPicPr>
          <p:nvPr/>
        </p:nvPicPr>
        <p:blipFill>
          <a:blip r:embed="rId3"/>
          <a:stretch>
            <a:fillRect/>
          </a:stretch>
        </p:blipFill>
        <p:spPr>
          <a:xfrm>
            <a:off x="6180312" y="1876953"/>
            <a:ext cx="1902494" cy="2802321"/>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sp>
        <p:nvSpPr>
          <p:cNvPr id="437" name="Provide a Healthy Habitat"/>
          <p:cNvSpPr txBox="1">
            <a:spLocks noGrp="1"/>
          </p:cNvSpPr>
          <p:nvPr>
            <p:ph type="title" idx="4294967295"/>
          </p:nvPr>
        </p:nvSpPr>
        <p:spPr>
          <a:xfrm>
            <a:off x="457200" y="274637"/>
            <a:ext cx="8229600" cy="1143001"/>
          </a:xfrm>
          <a:prstGeom prst="rect">
            <a:avLst/>
          </a:prstGeom>
          <a:noFill/>
        </p:spPr>
        <p:txBody>
          <a:bodyPr/>
          <a:lstStyle>
            <a:lvl1pPr>
              <a:defRPr sz="5000"/>
            </a:lvl1pPr>
          </a:lstStyle>
          <a:p>
            <a:r>
              <a:t>Provide a Healthy Habitat</a:t>
            </a:r>
          </a:p>
        </p:txBody>
      </p:sp>
      <p:sp>
        <p:nvSpPr>
          <p:cNvPr id="438" name="Space"/>
          <p:cNvSpPr txBox="1"/>
          <p:nvPr/>
        </p:nvSpPr>
        <p:spPr>
          <a:xfrm>
            <a:off x="1149473" y="1595077"/>
            <a:ext cx="1900412" cy="100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lvl="5" indent="0" algn="ctr" defTabSz="584200">
              <a:lnSpc>
                <a:spcPct val="120000"/>
              </a:lnSpc>
              <a:defRPr sz="5800" b="1" u="sng"/>
            </a:pPr>
            <a:r>
              <a:t>Space</a:t>
            </a:r>
          </a:p>
        </p:txBody>
      </p:sp>
      <p:pic>
        <p:nvPicPr>
          <p:cNvPr id="439" name="pollinator_plot_760.jpg" descr="pollinator_plot_760.jpg"/>
          <p:cNvPicPr>
            <a:picLocks noChangeAspect="1"/>
          </p:cNvPicPr>
          <p:nvPr/>
        </p:nvPicPr>
        <p:blipFill>
          <a:blip r:embed="rId3"/>
          <a:stretch>
            <a:fillRect/>
          </a:stretch>
        </p:blipFill>
        <p:spPr>
          <a:xfrm>
            <a:off x="4531438" y="3228037"/>
            <a:ext cx="4101436" cy="2746883"/>
          </a:xfrm>
          <a:prstGeom prst="rect">
            <a:avLst/>
          </a:prstGeom>
          <a:ln w="12700">
            <a:miter lim="400000"/>
          </a:ln>
        </p:spPr>
      </p:pic>
      <p:sp>
        <p:nvSpPr>
          <p:cNvPr id="440" name="Leave a portion…"/>
          <p:cNvSpPr txBox="1"/>
          <p:nvPr/>
        </p:nvSpPr>
        <p:spPr>
          <a:xfrm>
            <a:off x="566893" y="2775816"/>
            <a:ext cx="3825355" cy="330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40639">
              <a:spcBef>
                <a:spcPts val="1200"/>
              </a:spcBef>
              <a:defRPr sz="4400" b="1">
                <a:solidFill>
                  <a:schemeClr val="accent1">
                    <a:satOff val="-4409"/>
                    <a:lumOff val="-10509"/>
                  </a:schemeClr>
                </a:solidFill>
                <a:uFill>
                  <a:solidFill>
                    <a:srgbClr val="945200"/>
                  </a:solidFill>
                </a:uFill>
              </a:defRPr>
            </a:pPr>
            <a:r>
              <a:t>Leave a portion</a:t>
            </a:r>
          </a:p>
          <a:p>
            <a:pPr marR="40639">
              <a:spcBef>
                <a:spcPts val="1200"/>
              </a:spcBef>
              <a:defRPr sz="4400" b="1">
                <a:solidFill>
                  <a:schemeClr val="accent1">
                    <a:satOff val="-4409"/>
                    <a:lumOff val="-10509"/>
                  </a:schemeClr>
                </a:solidFill>
                <a:uFill>
                  <a:solidFill>
                    <a:srgbClr val="945200"/>
                  </a:solidFill>
                </a:uFill>
              </a:defRPr>
            </a:pPr>
            <a:r>
              <a:t>of your yard</a:t>
            </a:r>
          </a:p>
          <a:p>
            <a:pPr marR="40639">
              <a:spcBef>
                <a:spcPts val="1200"/>
              </a:spcBef>
              <a:defRPr sz="4400" b="1">
                <a:solidFill>
                  <a:schemeClr val="accent1">
                    <a:satOff val="-4409"/>
                    <a:lumOff val="-10509"/>
                  </a:schemeClr>
                </a:solidFill>
                <a:uFill>
                  <a:solidFill>
                    <a:srgbClr val="945200"/>
                  </a:solidFill>
                </a:uFill>
              </a:defRPr>
            </a:pPr>
            <a:r>
              <a:t>or property </a:t>
            </a:r>
          </a:p>
          <a:p>
            <a:pPr marR="40639">
              <a:spcBef>
                <a:spcPts val="1200"/>
              </a:spcBef>
              <a:defRPr sz="4400" b="1">
                <a:solidFill>
                  <a:schemeClr val="accent1">
                    <a:satOff val="-4409"/>
                    <a:lumOff val="-10509"/>
                  </a:schemeClr>
                </a:solidFill>
                <a:uFill>
                  <a:solidFill>
                    <a:srgbClr val="945200"/>
                  </a:solidFill>
                </a:uFill>
              </a:defRPr>
            </a:pPr>
            <a:r>
              <a:t>“wild.”</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Title 7"/>
          <p:cNvSpPr txBox="1">
            <a:spLocks noGrp="1"/>
          </p:cNvSpPr>
          <p:nvPr>
            <p:ph type="title"/>
          </p:nvPr>
        </p:nvSpPr>
        <p:spPr>
          <a:prstGeom prst="rect">
            <a:avLst/>
          </a:prstGeom>
        </p:spPr>
        <p:txBody>
          <a:bodyPr/>
          <a:lstStyle/>
          <a:p>
            <a:r>
              <a:t>Who Are Master Gardeners?</a:t>
            </a:r>
          </a:p>
        </p:txBody>
      </p:sp>
      <p:sp>
        <p:nvSpPr>
          <p:cNvPr id="246" name="Text Placeholder 8"/>
          <p:cNvSpPr txBox="1">
            <a:spLocks noGrp="1"/>
          </p:cNvSpPr>
          <p:nvPr>
            <p:ph type="body" idx="1"/>
          </p:nvPr>
        </p:nvSpPr>
        <p:spPr>
          <a:prstGeom prst="rect">
            <a:avLst/>
          </a:prstGeom>
        </p:spPr>
        <p:txBody>
          <a:bodyPr/>
          <a:lstStyle/>
          <a:p>
            <a:pPr>
              <a:spcBef>
                <a:spcPts val="600"/>
              </a:spcBef>
              <a:defRPr sz="2900">
                <a:solidFill>
                  <a:schemeClr val="accent2"/>
                </a:solidFill>
              </a:defRPr>
            </a:pPr>
            <a:r>
              <a:t>Where to find us…</a:t>
            </a:r>
          </a:p>
          <a:p>
            <a:pPr>
              <a:spcBef>
                <a:spcPts val="600"/>
              </a:spcBef>
              <a:defRPr sz="2700"/>
            </a:pPr>
            <a:r>
              <a:t>Online, in the Media, and Special Publications</a:t>
            </a:r>
            <a:endParaRPr sz="2900"/>
          </a:p>
          <a:p>
            <a:pPr marL="742950" lvl="1" indent="-285750">
              <a:spcBef>
                <a:spcPts val="500"/>
              </a:spcBef>
              <a:defRPr sz="2200"/>
            </a:pPr>
            <a:r>
              <a:t>Hotline: Call </a:t>
            </a:r>
            <a:r>
              <a:rPr b="1"/>
              <a:t>(530) 889-7388 </a:t>
            </a:r>
            <a:r>
              <a:t>or submit your questions online</a:t>
            </a:r>
          </a:p>
          <a:p>
            <a:pPr marL="742950" lvl="1" indent="-285750">
              <a:spcBef>
                <a:spcPts val="500"/>
              </a:spcBef>
              <a:defRPr sz="2200"/>
            </a:pPr>
            <a:r>
              <a:t>Website: pcmg.ucanr.org</a:t>
            </a:r>
          </a:p>
          <a:p>
            <a:pPr marL="742950" lvl="1" indent="-285750">
              <a:spcBef>
                <a:spcPts val="500"/>
              </a:spcBef>
              <a:defRPr sz="2200"/>
            </a:pPr>
            <a:r>
              <a:t>Facebook, Twitter, Instagram</a:t>
            </a:r>
            <a:endParaRPr sz="2400"/>
          </a:p>
          <a:p>
            <a:pPr marL="742950" lvl="1" indent="-285750">
              <a:spcBef>
                <a:spcPts val="500"/>
              </a:spcBef>
              <a:defRPr sz="2200"/>
            </a:pPr>
            <a:r>
              <a:t>Gold Country Media monthly column </a:t>
            </a:r>
          </a:p>
          <a:p>
            <a:pPr marL="742950" lvl="1" indent="-285750">
              <a:spcBef>
                <a:spcPts val="500"/>
              </a:spcBef>
              <a:defRPr sz="2200" i="1"/>
            </a:pPr>
            <a:r>
              <a:t>Curious Gardener quarterly</a:t>
            </a:r>
            <a:r>
              <a:rPr i="0"/>
              <a:t> newsletter; email and on website</a:t>
            </a:r>
          </a:p>
          <a:p>
            <a:pPr marL="742950" lvl="1" indent="-285750">
              <a:spcBef>
                <a:spcPts val="500"/>
              </a:spcBef>
              <a:defRPr sz="2200" i="1"/>
            </a:pPr>
            <a:r>
              <a:t>Calendar and Gardening Guide</a:t>
            </a:r>
          </a:p>
        </p:txBody>
      </p:sp>
      <p:sp>
        <p:nvSpPr>
          <p:cNvPr id="247" name="Slide Number Placeholder 3"/>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sp>
        <p:nvSpPr>
          <p:cNvPr id="445" name="How Can I Attract Pollinators?"/>
          <p:cNvSpPr txBox="1">
            <a:spLocks noGrp="1"/>
          </p:cNvSpPr>
          <p:nvPr>
            <p:ph type="title" idx="4294967295"/>
          </p:nvPr>
        </p:nvSpPr>
        <p:spPr>
          <a:xfrm>
            <a:off x="457200" y="274637"/>
            <a:ext cx="8229600" cy="1143001"/>
          </a:xfrm>
          <a:prstGeom prst="rect">
            <a:avLst/>
          </a:prstGeom>
          <a:noFill/>
        </p:spPr>
        <p:txBody>
          <a:bodyPr/>
          <a:lstStyle>
            <a:lvl1pPr>
              <a:defRPr sz="5100"/>
            </a:lvl1pPr>
          </a:lstStyle>
          <a:p>
            <a:r>
              <a:t>How Can I Attract Pollinators?</a:t>
            </a:r>
          </a:p>
        </p:txBody>
      </p:sp>
      <p:pic>
        <p:nvPicPr>
          <p:cNvPr id="446" name="Image" descr="Image"/>
          <p:cNvPicPr>
            <a:picLocks noChangeAspect="1"/>
          </p:cNvPicPr>
          <p:nvPr/>
        </p:nvPicPr>
        <p:blipFill>
          <a:blip r:embed="rId3"/>
          <a:stretch>
            <a:fillRect/>
          </a:stretch>
        </p:blipFill>
        <p:spPr>
          <a:xfrm>
            <a:off x="4770380" y="2606557"/>
            <a:ext cx="4076343" cy="2033376"/>
          </a:xfrm>
          <a:prstGeom prst="rect">
            <a:avLst/>
          </a:prstGeom>
          <a:ln w="12700">
            <a:miter lim="400000"/>
          </a:ln>
        </p:spPr>
      </p:pic>
      <p:sp>
        <p:nvSpPr>
          <p:cNvPr id="447" name="Large masses of…"/>
          <p:cNvSpPr txBox="1"/>
          <p:nvPr/>
        </p:nvSpPr>
        <p:spPr>
          <a:xfrm>
            <a:off x="4642424" y="5056328"/>
            <a:ext cx="3861204" cy="1384301"/>
          </a:xfrm>
          <a:prstGeom prst="rect">
            <a:avLst/>
          </a:prstGeom>
          <a:solidFill>
            <a:srgbClr val="C0E4B5">
              <a:alpha val="94902"/>
            </a:srgbClr>
          </a:solidFill>
          <a:ln w="635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40639" lvl="1" indent="0" algn="ctr">
              <a:spcBef>
                <a:spcPts val="1200"/>
              </a:spcBef>
              <a:defRPr sz="3500" b="1">
                <a:solidFill>
                  <a:srgbClr val="466221"/>
                </a:solidFill>
                <a:uFill>
                  <a:solidFill>
                    <a:srgbClr val="945200"/>
                  </a:solidFill>
                </a:uFill>
              </a:defRPr>
            </a:pPr>
            <a:r>
              <a:t>Large masses of </a:t>
            </a:r>
          </a:p>
          <a:p>
            <a:pPr marR="40639" lvl="1" indent="0">
              <a:spcBef>
                <a:spcPts val="1200"/>
              </a:spcBef>
              <a:defRPr sz="3500" b="1">
                <a:solidFill>
                  <a:srgbClr val="466221"/>
                </a:solidFill>
                <a:uFill>
                  <a:solidFill>
                    <a:srgbClr val="945200"/>
                  </a:solidFill>
                </a:uFill>
              </a:defRPr>
            </a:pPr>
            <a:r>
              <a:t>a single color/plant.</a:t>
            </a:r>
          </a:p>
        </p:txBody>
      </p:sp>
      <p:sp>
        <p:nvSpPr>
          <p:cNvPr id="448" name="A wide selection of plants…"/>
          <p:cNvSpPr txBox="1"/>
          <p:nvPr/>
        </p:nvSpPr>
        <p:spPr>
          <a:xfrm>
            <a:off x="100094" y="1843974"/>
            <a:ext cx="5542830" cy="3969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70973" marR="40639" indent="-370973">
              <a:spcBef>
                <a:spcPts val="1200"/>
              </a:spcBef>
              <a:buSzPct val="60000"/>
              <a:buBlip>
                <a:blip r:embed="rId4"/>
              </a:buBlip>
              <a:defRPr sz="3700">
                <a:solidFill>
                  <a:srgbClr val="3C97CE"/>
                </a:solidFill>
                <a:uFill>
                  <a:solidFill>
                    <a:srgbClr val="945200"/>
                  </a:solidFill>
                </a:uFill>
              </a:defRPr>
            </a:pPr>
            <a:r>
              <a:t>A </a:t>
            </a:r>
            <a:r>
              <a:rPr b="1"/>
              <a:t>wide selection</a:t>
            </a:r>
            <a:r>
              <a:t> of plants</a:t>
            </a:r>
          </a:p>
          <a:p>
            <a:pPr marL="330200" marR="40639" lvl="1" indent="-330200">
              <a:spcBef>
                <a:spcPts val="1200"/>
              </a:spcBef>
              <a:buSzPct val="60000"/>
              <a:buBlip>
                <a:blip r:embed="rId4"/>
              </a:buBlip>
              <a:defRPr sz="3700">
                <a:solidFill>
                  <a:srgbClr val="3C97CE"/>
                </a:solidFill>
                <a:uFill>
                  <a:solidFill>
                    <a:srgbClr val="945200"/>
                  </a:solidFill>
                </a:uFill>
              </a:defRPr>
            </a:pPr>
            <a:r>
              <a:rPr b="1"/>
              <a:t>Many sources</a:t>
            </a:r>
            <a:r>
              <a:t> of food</a:t>
            </a:r>
          </a:p>
          <a:p>
            <a:pPr marL="330200" marR="40639" lvl="1" indent="-330200">
              <a:spcBef>
                <a:spcPts val="1200"/>
              </a:spcBef>
              <a:buSzPct val="60000"/>
              <a:buBlip>
                <a:blip r:embed="rId4"/>
              </a:buBlip>
              <a:defRPr sz="3700">
                <a:solidFill>
                  <a:srgbClr val="3C97CE"/>
                </a:solidFill>
                <a:uFill>
                  <a:solidFill>
                    <a:srgbClr val="945200"/>
                  </a:solidFill>
                </a:uFill>
              </a:defRPr>
            </a:pPr>
            <a:r>
              <a:rPr b="1"/>
              <a:t>Long</a:t>
            </a:r>
            <a:r>
              <a:t> bloom season</a:t>
            </a:r>
          </a:p>
          <a:p>
            <a:pPr lvl="1" indent="0">
              <a:spcBef>
                <a:spcPts val="300"/>
              </a:spcBef>
              <a:defRPr sz="2400">
                <a:solidFill>
                  <a:srgbClr val="194687"/>
                </a:solidFill>
              </a:defRPr>
            </a:pPr>
            <a:r>
              <a:t> </a:t>
            </a:r>
          </a:p>
          <a:p>
            <a:pPr marL="330200" marR="40639" lvl="1" indent="-330200">
              <a:spcBef>
                <a:spcPts val="1200"/>
              </a:spcBef>
              <a:buSzPct val="60000"/>
              <a:buBlip>
                <a:blip r:embed="rId4"/>
              </a:buBlip>
              <a:defRPr sz="3700">
                <a:solidFill>
                  <a:srgbClr val="3C97CE"/>
                </a:solidFill>
                <a:uFill>
                  <a:solidFill>
                    <a:srgbClr val="945200"/>
                  </a:solidFill>
                </a:uFill>
              </a:defRPr>
            </a:pPr>
            <a:r>
              <a:rPr b="1"/>
              <a:t>Year-round  </a:t>
            </a:r>
            <a:r>
              <a:t>food source</a:t>
            </a:r>
          </a:p>
          <a:p>
            <a:pPr marL="330200" marR="40639" lvl="1" indent="-330200">
              <a:spcBef>
                <a:spcPts val="1200"/>
              </a:spcBef>
              <a:buSzPct val="60000"/>
              <a:buBlip>
                <a:blip r:embed="rId4"/>
              </a:buBlip>
              <a:defRPr sz="3700">
                <a:solidFill>
                  <a:srgbClr val="3C97CE"/>
                </a:solidFill>
                <a:uFill>
                  <a:solidFill>
                    <a:srgbClr val="945200"/>
                  </a:solidFill>
                </a:uFill>
              </a:defRPr>
            </a:pPr>
            <a:r>
              <a:rPr b="1"/>
              <a:t>“Drone view.”</a:t>
            </a:r>
            <a:r>
              <a:t>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453" name="How Can I Attract Pollinators?"/>
          <p:cNvSpPr txBox="1">
            <a:spLocks noGrp="1"/>
          </p:cNvSpPr>
          <p:nvPr>
            <p:ph type="title" idx="4294967295"/>
          </p:nvPr>
        </p:nvSpPr>
        <p:spPr>
          <a:xfrm>
            <a:off x="457200" y="274637"/>
            <a:ext cx="8229600" cy="1143001"/>
          </a:xfrm>
          <a:prstGeom prst="rect">
            <a:avLst/>
          </a:prstGeom>
          <a:noFill/>
        </p:spPr>
        <p:txBody>
          <a:bodyPr/>
          <a:lstStyle>
            <a:lvl1pPr>
              <a:defRPr sz="4200"/>
            </a:lvl1pPr>
          </a:lstStyle>
          <a:p>
            <a:r>
              <a:t>How Can I Attract Pollinators?</a:t>
            </a:r>
          </a:p>
        </p:txBody>
      </p:sp>
      <p:sp>
        <p:nvSpPr>
          <p:cNvPr id="454" name="Text Placeholder 1"/>
          <p:cNvSpPr txBox="1">
            <a:spLocks noGrp="1"/>
          </p:cNvSpPr>
          <p:nvPr>
            <p:ph type="body" sz="half" idx="1"/>
          </p:nvPr>
        </p:nvSpPr>
        <p:spPr>
          <a:xfrm>
            <a:off x="537257" y="2524348"/>
            <a:ext cx="7327083" cy="3011537"/>
          </a:xfrm>
          <a:prstGeom prst="rect">
            <a:avLst/>
          </a:prstGeom>
        </p:spPr>
        <p:txBody>
          <a:bodyPr lIns="72248" tIns="72248" rIns="72248" bIns="72248"/>
          <a:lstStyle/>
          <a:p>
            <a:pPr marL="0" indent="0" defTabSz="650240">
              <a:spcBef>
                <a:spcPts val="0"/>
              </a:spcBef>
              <a:buClr>
                <a:srgbClr val="396A01"/>
              </a:buClr>
              <a:buFont typeface="Arial"/>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800" b="1">
                <a:solidFill>
                  <a:srgbClr val="0365C0"/>
                </a:solidFill>
              </a:defRPr>
            </a:pPr>
            <a:r>
              <a:t>Attracted by bright colors</a:t>
            </a:r>
          </a:p>
          <a:p>
            <a:pPr marL="0" indent="0" defTabSz="650240">
              <a:spcBef>
                <a:spcPts val="0"/>
              </a:spcBef>
              <a:buClr>
                <a:srgbClr val="396A01"/>
              </a:buClr>
              <a:buFont typeface="Arial"/>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800" b="1">
                <a:solidFill>
                  <a:srgbClr val="0365C0"/>
                </a:solidFill>
              </a:defRPr>
            </a:pPr>
            <a:r>
              <a:t>Red, yellow, orange, blue</a:t>
            </a:r>
          </a:p>
          <a:p>
            <a:pPr marL="0" indent="0" defTabSz="650240">
              <a:spcBef>
                <a:spcPts val="0"/>
              </a:spcBef>
              <a:buClr>
                <a:srgbClr val="396A01"/>
              </a:buClr>
              <a:buFont typeface="Arial"/>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800" b="1">
                <a:solidFill>
                  <a:srgbClr val="0365C0"/>
                </a:solidFill>
              </a:defRPr>
            </a:pPr>
            <a:r>
              <a:t>Tubular flower shape</a:t>
            </a:r>
          </a:p>
          <a:p>
            <a:pPr marL="0" indent="0" defTabSz="650240">
              <a:spcBef>
                <a:spcPts val="0"/>
              </a:spcBef>
              <a:buClr>
                <a:srgbClr val="396A01"/>
              </a:buClr>
              <a:buFont typeface="Arial"/>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800" b="1">
                <a:solidFill>
                  <a:srgbClr val="0365C0"/>
                </a:solidFill>
              </a:defRPr>
            </a:pPr>
            <a:r>
              <a:t>Hover to drink nectar</a:t>
            </a:r>
          </a:p>
        </p:txBody>
      </p:sp>
      <p:pic>
        <p:nvPicPr>
          <p:cNvPr id="455" name="images-2.jpeg" descr="images-2.jpeg"/>
          <p:cNvPicPr>
            <a:picLocks noChangeAspect="1"/>
          </p:cNvPicPr>
          <p:nvPr/>
        </p:nvPicPr>
        <p:blipFill>
          <a:blip r:embed="rId2"/>
          <a:stretch>
            <a:fillRect/>
          </a:stretch>
        </p:blipFill>
        <p:spPr>
          <a:xfrm>
            <a:off x="1945842" y="5012681"/>
            <a:ext cx="2803299" cy="1569849"/>
          </a:xfrm>
          <a:prstGeom prst="rect">
            <a:avLst/>
          </a:prstGeom>
          <a:ln w="12700">
            <a:miter lim="400000"/>
          </a:ln>
        </p:spPr>
      </p:pic>
      <p:pic>
        <p:nvPicPr>
          <p:cNvPr id="456" name="Unknown.jpeg" descr="Unknown.jpeg"/>
          <p:cNvPicPr>
            <a:picLocks noChangeAspect="1"/>
          </p:cNvPicPr>
          <p:nvPr/>
        </p:nvPicPr>
        <p:blipFill>
          <a:blip r:embed="rId3"/>
          <a:stretch>
            <a:fillRect/>
          </a:stretch>
        </p:blipFill>
        <p:spPr>
          <a:xfrm>
            <a:off x="6007627" y="2042228"/>
            <a:ext cx="2694189" cy="1792860"/>
          </a:xfrm>
          <a:prstGeom prst="rect">
            <a:avLst/>
          </a:prstGeom>
          <a:ln w="12700">
            <a:miter lim="400000"/>
          </a:ln>
        </p:spPr>
      </p:pic>
      <p:sp>
        <p:nvSpPr>
          <p:cNvPr id="457" name="Hummingbirds"/>
          <p:cNvSpPr txBox="1"/>
          <p:nvPr/>
        </p:nvSpPr>
        <p:spPr>
          <a:xfrm>
            <a:off x="776005" y="1711887"/>
            <a:ext cx="3815617" cy="83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53172" indent="53172" algn="ctr" defTabSz="1196440">
              <a:spcBef>
                <a:spcPts val="1500"/>
              </a:spcBef>
              <a:defRPr sz="4700" b="1" u="sng">
                <a:uFill>
                  <a:solidFill>
                    <a:srgbClr val="945200"/>
                  </a:solidFill>
                </a:uFill>
              </a:defRPr>
            </a:lvl1pPr>
          </a:lstStyle>
          <a:p>
            <a:r>
              <a:t>Hummingbirds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sp>
        <p:nvSpPr>
          <p:cNvPr id="460" name="Text Placeholder 1"/>
          <p:cNvSpPr txBox="1">
            <a:spLocks noGrp="1"/>
          </p:cNvSpPr>
          <p:nvPr>
            <p:ph type="body" sz="half" idx="1"/>
          </p:nvPr>
        </p:nvSpPr>
        <p:spPr>
          <a:xfrm>
            <a:off x="127996" y="1599349"/>
            <a:ext cx="5153015" cy="4862600"/>
          </a:xfrm>
          <a:prstGeom prst="rect">
            <a:avLst/>
          </a:prstGeom>
        </p:spPr>
        <p:txBody>
          <a:bodyPr lIns="72248" tIns="72248" rIns="72248" bIns="72248" anchor="ctr"/>
          <a:lstStyle/>
          <a:p>
            <a:pPr marL="543275" indent="-543275" defTabSz="650240">
              <a:lnSpc>
                <a:spcPct val="120000"/>
              </a:lnSpc>
              <a:spcBef>
                <a:spcPts val="0"/>
              </a:spcBef>
              <a:buClr>
                <a:srgbClr val="396A01"/>
              </a:buClr>
              <a:buSzPct val="45000"/>
              <a:buFont typeface="Arial"/>
              <a:buBlip>
                <a:blip r:embed="rId3"/>
              </a:buBlip>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400" b="1">
                <a:solidFill>
                  <a:schemeClr val="accent1">
                    <a:satOff val="-4409"/>
                    <a:lumOff val="-10509"/>
                  </a:schemeClr>
                </a:solidFill>
              </a:defRPr>
            </a:pPr>
            <a:r>
              <a:t>Mexican Sunflower</a:t>
            </a:r>
          </a:p>
          <a:p>
            <a:pPr marL="0" indent="0" defTabSz="650240">
              <a:lnSpc>
                <a:spcPct val="120000"/>
              </a:lnSpc>
              <a:spcBef>
                <a:spcPts val="0"/>
              </a:spcBef>
              <a:buClr>
                <a:srgbClr val="396A01"/>
              </a:buClr>
              <a:buFont typeface="Arial"/>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400" b="1" i="1">
                <a:solidFill>
                  <a:schemeClr val="accent1">
                    <a:satOff val="-4409"/>
                    <a:lumOff val="-10509"/>
                  </a:schemeClr>
                </a:solidFill>
              </a:defRPr>
            </a:pPr>
            <a:r>
              <a:t>       Tithonia </a:t>
            </a:r>
            <a:r>
              <a:rPr i="0"/>
              <a:t>rotunfifolia</a:t>
            </a:r>
          </a:p>
          <a:p>
            <a:pPr marL="543275" indent="-543275" defTabSz="650240">
              <a:lnSpc>
                <a:spcPct val="120000"/>
              </a:lnSpc>
              <a:spcBef>
                <a:spcPts val="0"/>
              </a:spcBef>
              <a:buClr>
                <a:srgbClr val="396A01"/>
              </a:buClr>
              <a:buSzPct val="45000"/>
              <a:buFont typeface="Arial"/>
              <a:buBlip>
                <a:blip r:embed="rId3"/>
              </a:buBlip>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400" b="1">
                <a:solidFill>
                  <a:schemeClr val="accent1">
                    <a:satOff val="-4409"/>
                    <a:lumOff val="-10509"/>
                  </a:schemeClr>
                </a:solidFill>
              </a:defRPr>
            </a:pPr>
            <a:r>
              <a:t>Blooms spring to fall</a:t>
            </a:r>
          </a:p>
          <a:p>
            <a:pPr marL="543275" indent="-543275" defTabSz="650240">
              <a:lnSpc>
                <a:spcPct val="120000"/>
              </a:lnSpc>
              <a:spcBef>
                <a:spcPts val="0"/>
              </a:spcBef>
              <a:buClr>
                <a:srgbClr val="396A01"/>
              </a:buClr>
              <a:buSzPct val="45000"/>
              <a:buFont typeface="Arial"/>
              <a:buBlip>
                <a:blip r:embed="rId3"/>
              </a:buBlip>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400" b="1">
                <a:solidFill>
                  <a:schemeClr val="accent1">
                    <a:satOff val="-4409"/>
                    <a:lumOff val="-10509"/>
                  </a:schemeClr>
                </a:solidFill>
              </a:defRPr>
            </a:pPr>
            <a:r>
              <a:t>Attracts many pollinators</a:t>
            </a:r>
          </a:p>
          <a:p>
            <a:pPr marL="543275" indent="-543275" defTabSz="650240">
              <a:lnSpc>
                <a:spcPct val="120000"/>
              </a:lnSpc>
              <a:spcBef>
                <a:spcPts val="0"/>
              </a:spcBef>
              <a:buClr>
                <a:srgbClr val="396A01"/>
              </a:buClr>
              <a:buSzPct val="45000"/>
              <a:buFont typeface="Arial"/>
              <a:buBlip>
                <a:blip r:embed="rId3"/>
              </a:buBlip>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400" b="1">
                <a:solidFill>
                  <a:schemeClr val="accent1">
                    <a:satOff val="-4409"/>
                    <a:lumOff val="-10509"/>
                  </a:schemeClr>
                </a:solidFill>
              </a:defRPr>
            </a:pPr>
            <a:r>
              <a:t>Also butterflies</a:t>
            </a:r>
          </a:p>
          <a:p>
            <a:pPr marL="543275" indent="-543275" defTabSz="650240">
              <a:lnSpc>
                <a:spcPct val="120000"/>
              </a:lnSpc>
              <a:spcBef>
                <a:spcPts val="0"/>
              </a:spcBef>
              <a:buClr>
                <a:srgbClr val="396A01"/>
              </a:buClr>
              <a:buSzPct val="45000"/>
              <a:buFont typeface="Arial"/>
              <a:buBlip>
                <a:blip r:embed="rId3"/>
              </a:buBlip>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3400" b="1">
                <a:solidFill>
                  <a:schemeClr val="accent1">
                    <a:satOff val="-4409"/>
                    <a:lumOff val="-10509"/>
                  </a:schemeClr>
                </a:solidFill>
              </a:defRPr>
            </a:pPr>
            <a:r>
              <a:t>Even hummingbirds</a:t>
            </a:r>
          </a:p>
        </p:txBody>
      </p:sp>
      <p:pic>
        <p:nvPicPr>
          <p:cNvPr id="461" name="image8.png" descr="image8.png"/>
          <p:cNvPicPr>
            <a:picLocks noChangeAspect="1"/>
          </p:cNvPicPr>
          <p:nvPr/>
        </p:nvPicPr>
        <p:blipFill>
          <a:blip r:embed="rId4"/>
          <a:stretch>
            <a:fillRect/>
          </a:stretch>
        </p:blipFill>
        <p:spPr>
          <a:xfrm>
            <a:off x="5275804" y="2067922"/>
            <a:ext cx="2884487" cy="2722156"/>
          </a:xfrm>
          <a:prstGeom prst="rect">
            <a:avLst/>
          </a:prstGeom>
          <a:ln w="12700">
            <a:miter lim="400000"/>
          </a:ln>
        </p:spPr>
      </p:pic>
      <p:sp>
        <p:nvSpPr>
          <p:cNvPr id="462" name="Best pollinator plant"/>
          <p:cNvSpPr txBox="1"/>
          <p:nvPr/>
        </p:nvSpPr>
        <p:spPr>
          <a:xfrm>
            <a:off x="4746441" y="5508995"/>
            <a:ext cx="3943213" cy="538199"/>
          </a:xfrm>
          <a:prstGeom prst="rect">
            <a:avLst/>
          </a:prstGeom>
          <a:solidFill>
            <a:srgbClr val="EDCE7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nchor="ctr">
            <a:spAutoFit/>
          </a:bodyPr>
          <a:lstStyle>
            <a:lvl1pPr algn="ctr" defTabSz="650240">
              <a:lnSpc>
                <a:spcPct val="150000"/>
              </a:lnSpc>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2600" b="1">
                <a:latin typeface="Verdana"/>
                <a:ea typeface="Verdana"/>
                <a:cs typeface="Verdana"/>
                <a:sym typeface="Verdana"/>
              </a:defRPr>
            </a:lvl1pPr>
          </a:lstStyle>
          <a:p>
            <a:r>
              <a:t>Best pollinator plant</a:t>
            </a:r>
          </a:p>
        </p:txBody>
      </p:sp>
      <p:sp>
        <p:nvSpPr>
          <p:cNvPr id="463" name="#TithoniaInEveryGarden"/>
          <p:cNvSpPr txBox="1"/>
          <p:nvPr/>
        </p:nvSpPr>
        <p:spPr>
          <a:xfrm>
            <a:off x="4751489" y="4886087"/>
            <a:ext cx="3933117" cy="512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nchor="ctr">
            <a:spAutoFit/>
          </a:bodyPr>
          <a:lstStyle>
            <a:lvl1pPr algn="ctr" defTabSz="650240">
              <a:lnSpc>
                <a:spcPct val="150000"/>
              </a:lnSpc>
              <a:tabLst>
                <a:tab pos="495300" algn="l"/>
                <a:tab pos="1003300" algn="l"/>
                <a:tab pos="1511300" algn="l"/>
                <a:tab pos="2019300" algn="l"/>
                <a:tab pos="2527300" algn="l"/>
                <a:tab pos="3022600" algn="l"/>
                <a:tab pos="3530600" algn="l"/>
                <a:tab pos="4038600" algn="l"/>
                <a:tab pos="4546600" algn="l"/>
                <a:tab pos="5054600" algn="l"/>
                <a:tab pos="5562600" algn="l"/>
                <a:tab pos="6057900" algn="l"/>
              </a:tabLst>
              <a:defRPr sz="2400">
                <a:latin typeface="Verdana"/>
                <a:ea typeface="Verdana"/>
                <a:cs typeface="Verdana"/>
                <a:sym typeface="Verdana"/>
              </a:defRPr>
            </a:lvl1pPr>
          </a:lstStyle>
          <a:p>
            <a:r>
              <a:t>#TithoniaInEveryGarden</a:t>
            </a:r>
          </a:p>
        </p:txBody>
      </p:sp>
      <p:sp>
        <p:nvSpPr>
          <p:cNvPr id="464" name="How Can I Attract Pollinators?"/>
          <p:cNvSpPr txBox="1">
            <a:spLocks noGrp="1"/>
          </p:cNvSpPr>
          <p:nvPr>
            <p:ph type="title" idx="4294967295"/>
          </p:nvPr>
        </p:nvSpPr>
        <p:spPr>
          <a:xfrm>
            <a:off x="457200" y="274637"/>
            <a:ext cx="8229600" cy="1143001"/>
          </a:xfrm>
          <a:prstGeom prst="rect">
            <a:avLst/>
          </a:prstGeom>
          <a:noFill/>
        </p:spPr>
        <p:txBody>
          <a:bodyPr/>
          <a:lstStyle>
            <a:lvl1pPr>
              <a:defRPr sz="4200"/>
            </a:lvl1pPr>
          </a:lstStyle>
          <a:p>
            <a:r>
              <a:t>How Can I Attract Pollinators?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sp>
        <p:nvSpPr>
          <p:cNvPr id="469" name="How Can I Attract Pollinators?"/>
          <p:cNvSpPr txBox="1">
            <a:spLocks noGrp="1"/>
          </p:cNvSpPr>
          <p:nvPr>
            <p:ph type="title" idx="4294967295"/>
          </p:nvPr>
        </p:nvSpPr>
        <p:spPr>
          <a:xfrm>
            <a:off x="457200" y="274637"/>
            <a:ext cx="8229600" cy="1143001"/>
          </a:xfrm>
          <a:prstGeom prst="rect">
            <a:avLst/>
          </a:prstGeom>
          <a:noFill/>
        </p:spPr>
        <p:txBody>
          <a:bodyPr/>
          <a:lstStyle>
            <a:lvl1pPr>
              <a:defRPr sz="4200"/>
            </a:lvl1pPr>
          </a:lstStyle>
          <a:p>
            <a:r>
              <a:t>How Can I Attract Pollinators?</a:t>
            </a:r>
          </a:p>
        </p:txBody>
      </p:sp>
      <p:pic>
        <p:nvPicPr>
          <p:cNvPr id="470" name="image24.jpeg" descr="image24.jpeg"/>
          <p:cNvPicPr>
            <a:picLocks noChangeAspect="1"/>
          </p:cNvPicPr>
          <p:nvPr/>
        </p:nvPicPr>
        <p:blipFill>
          <a:blip r:embed="rId2"/>
          <a:stretch>
            <a:fillRect/>
          </a:stretch>
        </p:blipFill>
        <p:spPr>
          <a:xfrm>
            <a:off x="4573816" y="2843449"/>
            <a:ext cx="3996675" cy="2135032"/>
          </a:xfrm>
          <a:prstGeom prst="rect">
            <a:avLst/>
          </a:prstGeom>
          <a:ln w="12700">
            <a:miter lim="400000"/>
          </a:ln>
        </p:spPr>
      </p:pic>
      <p:sp>
        <p:nvSpPr>
          <p:cNvPr id="471" name="Butterflies and Other Insects"/>
          <p:cNvSpPr txBox="1"/>
          <p:nvPr/>
        </p:nvSpPr>
        <p:spPr>
          <a:xfrm>
            <a:off x="1327974" y="1562256"/>
            <a:ext cx="6488052" cy="739141"/>
          </a:xfrm>
          <a:prstGeom prst="rect">
            <a:avLst/>
          </a:prstGeom>
          <a:solidFill>
            <a:srgbClr val="C0E4B5">
              <a:alpha val="9490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53172" indent="53172" algn="ctr" defTabSz="1196440">
              <a:spcBef>
                <a:spcPts val="1500"/>
              </a:spcBef>
              <a:defRPr sz="4200" b="1">
                <a:solidFill>
                  <a:schemeClr val="accent1">
                    <a:satOff val="-4409"/>
                    <a:lumOff val="-10509"/>
                  </a:schemeClr>
                </a:solidFill>
                <a:uFill>
                  <a:solidFill>
                    <a:srgbClr val="945200"/>
                  </a:solidFill>
                </a:uFill>
              </a:defRPr>
            </a:lvl1pPr>
          </a:lstStyle>
          <a:p>
            <a:r>
              <a:t>Butterflies and Other Insects</a:t>
            </a:r>
          </a:p>
        </p:txBody>
      </p:sp>
      <p:sp>
        <p:nvSpPr>
          <p:cNvPr id="472" name="Must land to feed…"/>
          <p:cNvSpPr txBox="1"/>
          <p:nvPr/>
        </p:nvSpPr>
        <p:spPr>
          <a:xfrm>
            <a:off x="469268" y="2446015"/>
            <a:ext cx="5438324" cy="36254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350921" marR="57797" indent="-350921" defTabSz="1300480">
              <a:spcBef>
                <a:spcPts val="1700"/>
              </a:spcBef>
              <a:buSzPct val="60000"/>
              <a:buBlip>
                <a:blip r:embed="rId3"/>
              </a:buBlip>
              <a:defRPr sz="3500" b="1">
                <a:solidFill>
                  <a:srgbClr val="3C97CE"/>
                </a:solidFill>
                <a:uFill>
                  <a:solidFill>
                    <a:srgbClr val="945200"/>
                  </a:solidFill>
                </a:uFill>
              </a:defRPr>
            </a:pPr>
            <a:r>
              <a:t>Must land to feed </a:t>
            </a:r>
          </a:p>
          <a:p>
            <a:pPr marL="350921" marR="57797" indent="-350921" defTabSz="1300480">
              <a:spcBef>
                <a:spcPts val="1700"/>
              </a:spcBef>
              <a:buSzPct val="60000"/>
              <a:buBlip>
                <a:blip r:embed="rId3"/>
              </a:buBlip>
              <a:defRPr sz="3500" b="1">
                <a:solidFill>
                  <a:srgbClr val="3C97CE"/>
                </a:solidFill>
                <a:uFill>
                  <a:solidFill>
                    <a:srgbClr val="945200"/>
                  </a:solidFill>
                </a:uFill>
              </a:defRPr>
            </a:pPr>
            <a:r>
              <a:t>Pink, red, purple</a:t>
            </a:r>
          </a:p>
          <a:p>
            <a:pPr marL="350921" marR="57797" indent="-350921" defTabSz="1300480">
              <a:spcBef>
                <a:spcPts val="1700"/>
              </a:spcBef>
              <a:buSzPct val="60000"/>
              <a:buBlip>
                <a:blip r:embed="rId3"/>
              </a:buBlip>
              <a:defRPr sz="3500" b="1">
                <a:solidFill>
                  <a:srgbClr val="3C97CE"/>
                </a:solidFill>
                <a:uFill>
                  <a:solidFill>
                    <a:srgbClr val="945200"/>
                  </a:solidFill>
                </a:uFill>
              </a:defRPr>
            </a:pPr>
            <a:r>
              <a:t>yellow, orange</a:t>
            </a:r>
          </a:p>
          <a:p>
            <a:pPr marL="350921" marR="57797" indent="-350921" defTabSz="1300480">
              <a:spcBef>
                <a:spcPts val="1700"/>
              </a:spcBef>
              <a:buSzPct val="60000"/>
              <a:buBlip>
                <a:blip r:embed="rId3"/>
              </a:buBlip>
              <a:defRPr sz="3500" b="1">
                <a:solidFill>
                  <a:srgbClr val="3C97CE"/>
                </a:solidFill>
                <a:uFill>
                  <a:solidFill>
                    <a:srgbClr val="945200"/>
                  </a:solidFill>
                </a:uFill>
              </a:defRPr>
            </a:pPr>
            <a:r>
              <a:t>Butterflies = nectar</a:t>
            </a:r>
          </a:p>
          <a:p>
            <a:pPr marL="350921" marR="57797" indent="-350921" defTabSz="1300480">
              <a:spcBef>
                <a:spcPts val="1700"/>
              </a:spcBef>
              <a:buSzPct val="60000"/>
              <a:buBlip>
                <a:blip r:embed="rId3"/>
              </a:buBlip>
              <a:defRPr sz="3500" b="1">
                <a:solidFill>
                  <a:srgbClr val="3C97CE"/>
                </a:solidFill>
                <a:uFill>
                  <a:solidFill>
                    <a:srgbClr val="945200"/>
                  </a:solidFill>
                </a:uFill>
              </a:defRPr>
            </a:pPr>
            <a:r>
              <a:t>Insects = Nectar and pollen</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sp>
        <p:nvSpPr>
          <p:cNvPr id="475" name="How Can I Attract Pollinators?"/>
          <p:cNvSpPr txBox="1">
            <a:spLocks noGrp="1"/>
          </p:cNvSpPr>
          <p:nvPr>
            <p:ph type="title" idx="4294967295"/>
          </p:nvPr>
        </p:nvSpPr>
        <p:spPr>
          <a:xfrm>
            <a:off x="457200" y="274637"/>
            <a:ext cx="8229600" cy="1143001"/>
          </a:xfrm>
          <a:prstGeom prst="rect">
            <a:avLst/>
          </a:prstGeom>
          <a:noFill/>
        </p:spPr>
        <p:txBody>
          <a:bodyPr/>
          <a:lstStyle>
            <a:lvl1pPr>
              <a:defRPr sz="4200"/>
            </a:lvl1pPr>
          </a:lstStyle>
          <a:p>
            <a:r>
              <a:t>How Can I Attract Pollinators?</a:t>
            </a:r>
          </a:p>
        </p:txBody>
      </p:sp>
      <p:pic>
        <p:nvPicPr>
          <p:cNvPr id="476" name="image25.jpeg" descr="image25.jpeg"/>
          <p:cNvPicPr>
            <a:picLocks noChangeAspect="1"/>
          </p:cNvPicPr>
          <p:nvPr/>
        </p:nvPicPr>
        <p:blipFill>
          <a:blip r:embed="rId2"/>
          <a:stretch>
            <a:fillRect/>
          </a:stretch>
        </p:blipFill>
        <p:spPr>
          <a:xfrm>
            <a:off x="519925" y="2755013"/>
            <a:ext cx="3156137" cy="3156140"/>
          </a:xfrm>
          <a:prstGeom prst="rect">
            <a:avLst/>
          </a:prstGeom>
          <a:ln w="12700">
            <a:miter lim="400000"/>
          </a:ln>
        </p:spPr>
      </p:pic>
      <p:pic>
        <p:nvPicPr>
          <p:cNvPr id="477" name="image26.jpeg" descr="image26.jpeg"/>
          <p:cNvPicPr>
            <a:picLocks noChangeAspect="1"/>
          </p:cNvPicPr>
          <p:nvPr/>
        </p:nvPicPr>
        <p:blipFill>
          <a:blip r:embed="rId3"/>
          <a:stretch>
            <a:fillRect/>
          </a:stretch>
        </p:blipFill>
        <p:spPr>
          <a:xfrm>
            <a:off x="6399338" y="2655671"/>
            <a:ext cx="2245175" cy="3360018"/>
          </a:xfrm>
          <a:prstGeom prst="rect">
            <a:avLst/>
          </a:prstGeom>
          <a:ln w="12700">
            <a:miter lim="400000"/>
          </a:ln>
        </p:spPr>
      </p:pic>
      <p:pic>
        <p:nvPicPr>
          <p:cNvPr id="478" name="image27.jpeg" descr="image27.jpeg"/>
          <p:cNvPicPr>
            <a:picLocks noChangeAspect="1"/>
          </p:cNvPicPr>
          <p:nvPr/>
        </p:nvPicPr>
        <p:blipFill>
          <a:blip r:embed="rId4"/>
          <a:stretch>
            <a:fillRect/>
          </a:stretch>
        </p:blipFill>
        <p:spPr>
          <a:xfrm>
            <a:off x="4017480" y="2755013"/>
            <a:ext cx="2098260" cy="3164587"/>
          </a:xfrm>
          <a:prstGeom prst="rect">
            <a:avLst/>
          </a:prstGeom>
          <a:ln w="12700">
            <a:miter lim="400000"/>
          </a:ln>
        </p:spPr>
      </p:pic>
      <p:sp>
        <p:nvSpPr>
          <p:cNvPr id="479" name="Spikes"/>
          <p:cNvSpPr txBox="1"/>
          <p:nvPr/>
        </p:nvSpPr>
        <p:spPr>
          <a:xfrm>
            <a:off x="6635929" y="1705184"/>
            <a:ext cx="1771994"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spAutoFit/>
          </a:bodyPr>
          <a:lstStyle>
            <a:lvl1pPr marR="57797" algn="ctr" defTabSz="1300480">
              <a:lnSpc>
                <a:spcPct val="90000"/>
              </a:lnSpc>
              <a:spcBef>
                <a:spcPts val="900"/>
              </a:spcBef>
              <a:defRPr sz="3600" b="1" u="sng">
                <a:uFill>
                  <a:solidFill>
                    <a:srgbClr val="945200"/>
                  </a:solidFill>
                </a:uFill>
                <a:latin typeface="Arial"/>
                <a:ea typeface="Arial"/>
                <a:cs typeface="Arial"/>
                <a:sym typeface="Arial"/>
              </a:defRPr>
            </a:lvl1pPr>
          </a:lstStyle>
          <a:p>
            <a:r>
              <a:t>Spikes</a:t>
            </a:r>
          </a:p>
        </p:txBody>
      </p:sp>
      <p:sp>
        <p:nvSpPr>
          <p:cNvPr id="480" name="Yarrow…"/>
          <p:cNvSpPr txBox="1"/>
          <p:nvPr/>
        </p:nvSpPr>
        <p:spPr>
          <a:xfrm>
            <a:off x="3835079" y="7253722"/>
            <a:ext cx="4000589" cy="1384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spAutoFit/>
          </a:bodyPr>
          <a:lstStyle/>
          <a:p>
            <a:pPr marR="57797" indent="57797" algn="ctr" defTabSz="1300480">
              <a:spcBef>
                <a:spcPts val="1500"/>
              </a:spcBef>
              <a:defRPr sz="3400" b="1">
                <a:solidFill>
                  <a:srgbClr val="3C97CE"/>
                </a:solidFill>
                <a:uFill>
                  <a:solidFill>
                    <a:srgbClr val="945200"/>
                  </a:solidFill>
                </a:uFill>
              </a:defRPr>
            </a:pPr>
            <a:r>
              <a:t>Yarrow</a:t>
            </a:r>
          </a:p>
          <a:p>
            <a:pPr marR="57797" indent="57797" algn="ctr" defTabSz="1300480">
              <a:spcBef>
                <a:spcPts val="1500"/>
              </a:spcBef>
              <a:defRPr sz="3400" b="1">
                <a:solidFill>
                  <a:srgbClr val="3C97CE"/>
                </a:solidFill>
                <a:uFill>
                  <a:solidFill>
                    <a:srgbClr val="945200"/>
                  </a:solidFill>
                </a:uFill>
              </a:defRPr>
            </a:pPr>
            <a:r>
              <a:t>Achillea millefolium</a:t>
            </a:r>
          </a:p>
        </p:txBody>
      </p:sp>
      <p:sp>
        <p:nvSpPr>
          <p:cNvPr id="481" name="Goldenrod…"/>
          <p:cNvSpPr txBox="1"/>
          <p:nvPr/>
        </p:nvSpPr>
        <p:spPr>
          <a:xfrm>
            <a:off x="8315722" y="7353064"/>
            <a:ext cx="2650070" cy="11858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spAutoFit/>
          </a:bodyPr>
          <a:lstStyle/>
          <a:p>
            <a:pPr marR="57797" indent="57797" algn="ctr" defTabSz="1300480">
              <a:defRPr sz="3400" b="1">
                <a:solidFill>
                  <a:srgbClr val="3C97CE"/>
                </a:solidFill>
                <a:uFill>
                  <a:solidFill>
                    <a:srgbClr val="945200"/>
                  </a:solidFill>
                </a:uFill>
              </a:defRPr>
            </a:pPr>
            <a:r>
              <a:t>Goldenrod</a:t>
            </a:r>
          </a:p>
          <a:p>
            <a:pPr marR="57797" indent="57797" algn="ctr" defTabSz="1300480">
              <a:defRPr sz="3400" b="1" i="1">
                <a:solidFill>
                  <a:srgbClr val="3C97CE"/>
                </a:solidFill>
                <a:uFill>
                  <a:solidFill>
                    <a:srgbClr val="945200"/>
                  </a:solidFill>
                </a:uFill>
              </a:defRPr>
            </a:pPr>
            <a:r>
              <a:t>Solidago</a:t>
            </a:r>
          </a:p>
        </p:txBody>
      </p:sp>
      <p:sp>
        <p:nvSpPr>
          <p:cNvPr id="482" name="Spikes"/>
          <p:cNvSpPr txBox="1"/>
          <p:nvPr/>
        </p:nvSpPr>
        <p:spPr>
          <a:xfrm>
            <a:off x="4017480" y="1464406"/>
            <a:ext cx="2098260" cy="1144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spAutoFit/>
          </a:bodyPr>
          <a:lstStyle>
            <a:lvl1pPr marR="57797" algn="ctr" defTabSz="1300480">
              <a:lnSpc>
                <a:spcPct val="90000"/>
              </a:lnSpc>
              <a:spcBef>
                <a:spcPts val="900"/>
              </a:spcBef>
              <a:defRPr sz="3600" b="1" u="sng">
                <a:uFill>
                  <a:solidFill>
                    <a:srgbClr val="945200"/>
                  </a:solidFill>
                </a:uFill>
                <a:latin typeface="Arial"/>
                <a:ea typeface="Arial"/>
                <a:cs typeface="Arial"/>
                <a:sym typeface="Arial"/>
              </a:defRPr>
            </a:lvl1pPr>
          </a:lstStyle>
          <a:p>
            <a:r>
              <a:t>Flat Clusters</a:t>
            </a:r>
          </a:p>
        </p:txBody>
      </p:sp>
      <p:sp>
        <p:nvSpPr>
          <p:cNvPr id="483" name="Spikes"/>
          <p:cNvSpPr txBox="1"/>
          <p:nvPr/>
        </p:nvSpPr>
        <p:spPr>
          <a:xfrm>
            <a:off x="1048863" y="1464406"/>
            <a:ext cx="2098260" cy="1144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spAutoFit/>
          </a:bodyPr>
          <a:lstStyle>
            <a:lvl1pPr marR="57797" algn="ctr" defTabSz="1300480">
              <a:lnSpc>
                <a:spcPct val="90000"/>
              </a:lnSpc>
              <a:spcBef>
                <a:spcPts val="900"/>
              </a:spcBef>
              <a:defRPr sz="3600" b="1" u="sng">
                <a:uFill>
                  <a:solidFill>
                    <a:srgbClr val="945200"/>
                  </a:solidFill>
                </a:uFill>
                <a:latin typeface="Arial"/>
                <a:ea typeface="Arial"/>
                <a:cs typeface="Arial"/>
                <a:sym typeface="Arial"/>
              </a:defRPr>
            </a:lvl1pPr>
          </a:lstStyle>
          <a:p>
            <a:r>
              <a:t>Daisy Type</a:t>
            </a:r>
          </a:p>
        </p:txBody>
      </p:sp>
      <p:sp>
        <p:nvSpPr>
          <p:cNvPr id="484" name="Mexican Sunflower…"/>
          <p:cNvSpPr txBox="1"/>
          <p:nvPr/>
        </p:nvSpPr>
        <p:spPr>
          <a:xfrm>
            <a:off x="901965" y="5701214"/>
            <a:ext cx="2392057" cy="79451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spcBef>
                <a:spcPts val="300"/>
              </a:spcBef>
              <a:defRPr sz="2100" b="1">
                <a:solidFill>
                  <a:srgbClr val="194687"/>
                </a:solidFill>
              </a:defRPr>
            </a:pPr>
            <a:r>
              <a:t>Mexican Sunflower</a:t>
            </a:r>
          </a:p>
          <a:p>
            <a:pPr algn="ctr">
              <a:spcBef>
                <a:spcPts val="300"/>
              </a:spcBef>
              <a:defRPr sz="2100" b="1" i="1">
                <a:solidFill>
                  <a:srgbClr val="194687"/>
                </a:solidFill>
              </a:defRPr>
            </a:pPr>
            <a:r>
              <a:t>Tithonia rotundifolia</a:t>
            </a:r>
          </a:p>
        </p:txBody>
      </p:sp>
      <p:sp>
        <p:nvSpPr>
          <p:cNvPr id="485" name="Yarrow…"/>
          <p:cNvSpPr txBox="1"/>
          <p:nvPr/>
        </p:nvSpPr>
        <p:spPr>
          <a:xfrm>
            <a:off x="3890180" y="5701214"/>
            <a:ext cx="2295040" cy="79451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spcBef>
                <a:spcPts val="300"/>
              </a:spcBef>
              <a:defRPr sz="2100" b="1">
                <a:solidFill>
                  <a:srgbClr val="194687"/>
                </a:solidFill>
              </a:defRPr>
            </a:pPr>
            <a:r>
              <a:t>Yarrow</a:t>
            </a:r>
          </a:p>
          <a:p>
            <a:pPr algn="ctr">
              <a:spcBef>
                <a:spcPts val="300"/>
              </a:spcBef>
              <a:defRPr sz="2100" b="1" i="1">
                <a:solidFill>
                  <a:srgbClr val="194687"/>
                </a:solidFill>
              </a:defRPr>
            </a:pPr>
            <a:r>
              <a:t>Achillea millefolium</a:t>
            </a:r>
          </a:p>
        </p:txBody>
      </p:sp>
      <p:sp>
        <p:nvSpPr>
          <p:cNvPr id="486" name="Goldenrod…"/>
          <p:cNvSpPr txBox="1"/>
          <p:nvPr/>
        </p:nvSpPr>
        <p:spPr>
          <a:xfrm>
            <a:off x="6457158" y="5701214"/>
            <a:ext cx="2274204" cy="79451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spcBef>
                <a:spcPts val="300"/>
              </a:spcBef>
              <a:defRPr sz="2100" b="1">
                <a:solidFill>
                  <a:srgbClr val="194687"/>
                </a:solidFill>
              </a:defRPr>
            </a:pPr>
            <a:r>
              <a:t>Goldenrod</a:t>
            </a:r>
          </a:p>
          <a:p>
            <a:pPr algn="ctr">
              <a:spcBef>
                <a:spcPts val="300"/>
              </a:spcBef>
              <a:defRPr sz="2100" b="1" i="1">
                <a:solidFill>
                  <a:srgbClr val="194687"/>
                </a:solidFill>
              </a:defRPr>
            </a:pPr>
            <a:r>
              <a:t>Solidago californica</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35</a:t>
            </a:fld>
            <a:endParaRPr/>
          </a:p>
        </p:txBody>
      </p:sp>
      <p:pic>
        <p:nvPicPr>
          <p:cNvPr id="489" name="image28.jpeg" descr="image28.jpeg"/>
          <p:cNvPicPr>
            <a:picLocks noChangeAspect="1"/>
          </p:cNvPicPr>
          <p:nvPr/>
        </p:nvPicPr>
        <p:blipFill>
          <a:blip r:embed="rId2"/>
          <a:stretch>
            <a:fillRect/>
          </a:stretch>
        </p:blipFill>
        <p:spPr>
          <a:xfrm>
            <a:off x="5649033" y="1884363"/>
            <a:ext cx="2860925" cy="3814567"/>
          </a:xfrm>
          <a:prstGeom prst="rect">
            <a:avLst/>
          </a:prstGeom>
          <a:ln w="12700">
            <a:miter lim="400000"/>
          </a:ln>
        </p:spPr>
      </p:pic>
      <p:sp>
        <p:nvSpPr>
          <p:cNvPr id="490" name="Plant may disappear for the season"/>
          <p:cNvSpPr txBox="1"/>
          <p:nvPr/>
        </p:nvSpPr>
        <p:spPr>
          <a:xfrm>
            <a:off x="457200" y="5844024"/>
            <a:ext cx="7939007" cy="749301"/>
          </a:xfrm>
          <a:prstGeom prst="rect">
            <a:avLst/>
          </a:prstGeom>
          <a:solidFill>
            <a:srgbClr val="EDCE7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584200">
              <a:spcBef>
                <a:spcPts val="4000"/>
              </a:spcBef>
              <a:defRPr sz="4200" b="1"/>
            </a:lvl1pPr>
          </a:lstStyle>
          <a:p>
            <a:r>
              <a:t>Plant may disappear for the season</a:t>
            </a:r>
          </a:p>
        </p:txBody>
      </p:sp>
      <p:sp>
        <p:nvSpPr>
          <p:cNvPr id="491" name="Where adults lay eggs…"/>
          <p:cNvSpPr txBox="1"/>
          <p:nvPr/>
        </p:nvSpPr>
        <p:spPr>
          <a:xfrm>
            <a:off x="497277" y="2422806"/>
            <a:ext cx="5134365" cy="2720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nSpc>
                <a:spcPct val="120000"/>
              </a:lnSpc>
              <a:spcBef>
                <a:spcPts val="700"/>
              </a:spcBef>
              <a:buSzPct val="60000"/>
              <a:buBlip>
                <a:blip r:embed="rId3"/>
              </a:buBlip>
              <a:defRPr sz="3300" b="1">
                <a:solidFill>
                  <a:srgbClr val="194687"/>
                </a:solidFill>
              </a:defRPr>
            </a:pPr>
            <a:r>
              <a:t>Where adults lay eggs</a:t>
            </a:r>
          </a:p>
          <a:p>
            <a:pPr>
              <a:lnSpc>
                <a:spcPct val="120000"/>
              </a:lnSpc>
              <a:spcBef>
                <a:spcPts val="700"/>
              </a:spcBef>
              <a:buSzPct val="60000"/>
              <a:buBlip>
                <a:blip r:embed="rId3"/>
              </a:buBlip>
              <a:defRPr sz="3300" b="1">
                <a:solidFill>
                  <a:srgbClr val="194687"/>
                </a:solidFill>
              </a:defRPr>
            </a:pPr>
            <a:r>
              <a:t>Food for caterpillars </a:t>
            </a:r>
          </a:p>
          <a:p>
            <a:pPr>
              <a:lnSpc>
                <a:spcPct val="120000"/>
              </a:lnSpc>
              <a:spcBef>
                <a:spcPts val="700"/>
              </a:spcBef>
              <a:buSzPct val="60000"/>
              <a:buBlip>
                <a:blip r:embed="rId3"/>
              </a:buBlip>
              <a:defRPr sz="3300" b="1">
                <a:solidFill>
                  <a:srgbClr val="194687"/>
                </a:solidFill>
              </a:defRPr>
            </a:pPr>
            <a:r>
              <a:t>Caterpillars </a:t>
            </a:r>
            <a:r>
              <a:rPr>
                <a:solidFill>
                  <a:srgbClr val="C82506"/>
                </a:solidFill>
              </a:rPr>
              <a:t>cause damage</a:t>
            </a:r>
            <a:r>
              <a:t> </a:t>
            </a:r>
          </a:p>
          <a:p>
            <a:pPr>
              <a:lnSpc>
                <a:spcPct val="120000"/>
              </a:lnSpc>
              <a:spcBef>
                <a:spcPts val="700"/>
              </a:spcBef>
              <a:buSzPct val="60000"/>
              <a:buBlip>
                <a:blip r:embed="rId3"/>
              </a:buBlip>
              <a:defRPr sz="3300" b="1">
                <a:solidFill>
                  <a:srgbClr val="194687"/>
                </a:solidFill>
              </a:defRPr>
            </a:pPr>
            <a:r>
              <a:t>Holes in leaves</a:t>
            </a:r>
          </a:p>
        </p:txBody>
      </p:sp>
      <p:sp>
        <p:nvSpPr>
          <p:cNvPr id="492" name="Larval Host Plants"/>
          <p:cNvSpPr txBox="1"/>
          <p:nvPr/>
        </p:nvSpPr>
        <p:spPr>
          <a:xfrm>
            <a:off x="1274365" y="299489"/>
            <a:ext cx="6595270" cy="120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7100" u="sng">
                <a:solidFill>
                  <a:srgbClr val="006288"/>
                </a:solidFill>
              </a:defRPr>
            </a:lvl1pPr>
          </a:lstStyle>
          <a:p>
            <a:r>
              <a:t>Larval Host Plants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a:p>
        </p:txBody>
      </p:sp>
      <p:sp>
        <p:nvSpPr>
          <p:cNvPr id="495" name="Caterpillars can be very picky.…"/>
          <p:cNvSpPr txBox="1"/>
          <p:nvPr/>
        </p:nvSpPr>
        <p:spPr>
          <a:xfrm>
            <a:off x="638666" y="5100515"/>
            <a:ext cx="7174234" cy="1175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spcBef>
                <a:spcPts val="300"/>
              </a:spcBef>
              <a:defRPr sz="3400" b="1">
                <a:solidFill>
                  <a:srgbClr val="194687"/>
                </a:solidFill>
              </a:defRPr>
            </a:pPr>
            <a:r>
              <a:t>Caterpillars can be very picky.</a:t>
            </a:r>
          </a:p>
          <a:p>
            <a:pPr algn="ctr">
              <a:spcBef>
                <a:spcPts val="300"/>
              </a:spcBef>
              <a:defRPr sz="3400" b="1">
                <a:solidFill>
                  <a:srgbClr val="194687"/>
                </a:solidFill>
              </a:defRPr>
            </a:pPr>
            <a:r>
              <a:t>Some will only eat one species of plant.</a:t>
            </a:r>
          </a:p>
        </p:txBody>
      </p:sp>
      <p:pic>
        <p:nvPicPr>
          <p:cNvPr id="496" name="image29.jpeg" descr="image29.jpeg"/>
          <p:cNvPicPr>
            <a:picLocks noChangeAspect="1"/>
          </p:cNvPicPr>
          <p:nvPr/>
        </p:nvPicPr>
        <p:blipFill>
          <a:blip r:embed="rId3"/>
          <a:stretch>
            <a:fillRect/>
          </a:stretch>
        </p:blipFill>
        <p:spPr>
          <a:xfrm>
            <a:off x="3477938" y="2589201"/>
            <a:ext cx="1495690" cy="1994252"/>
          </a:xfrm>
          <a:prstGeom prst="rect">
            <a:avLst/>
          </a:prstGeom>
          <a:ln w="12700">
            <a:miter lim="400000"/>
          </a:ln>
        </p:spPr>
      </p:pic>
      <p:pic>
        <p:nvPicPr>
          <p:cNvPr id="497" name="image30.jpeg" descr="image30.jpeg"/>
          <p:cNvPicPr>
            <a:picLocks noChangeAspect="1"/>
          </p:cNvPicPr>
          <p:nvPr/>
        </p:nvPicPr>
        <p:blipFill>
          <a:blip r:embed="rId4"/>
          <a:stretch>
            <a:fillRect/>
          </a:stretch>
        </p:blipFill>
        <p:spPr>
          <a:xfrm>
            <a:off x="5436551" y="2508347"/>
            <a:ext cx="2476680" cy="2155960"/>
          </a:xfrm>
          <a:prstGeom prst="rect">
            <a:avLst/>
          </a:prstGeom>
          <a:ln w="12700">
            <a:miter lim="400000"/>
          </a:ln>
        </p:spPr>
      </p:pic>
      <p:pic>
        <p:nvPicPr>
          <p:cNvPr id="498" name="Aristolochia_californica_image9.jpg" descr="Aristolochia_californica_image9.jpg"/>
          <p:cNvPicPr>
            <a:picLocks noChangeAspect="1"/>
          </p:cNvPicPr>
          <p:nvPr/>
        </p:nvPicPr>
        <p:blipFill>
          <a:blip r:embed="rId5"/>
          <a:stretch>
            <a:fillRect/>
          </a:stretch>
        </p:blipFill>
        <p:spPr>
          <a:xfrm>
            <a:off x="339368" y="2508347"/>
            <a:ext cx="2874614" cy="2155960"/>
          </a:xfrm>
          <a:prstGeom prst="rect">
            <a:avLst/>
          </a:prstGeom>
          <a:ln w="12700">
            <a:miter lim="400000"/>
          </a:ln>
        </p:spPr>
      </p:pic>
      <p:sp>
        <p:nvSpPr>
          <p:cNvPr id="499" name="Larval Host Plants"/>
          <p:cNvSpPr txBox="1"/>
          <p:nvPr/>
        </p:nvSpPr>
        <p:spPr>
          <a:xfrm>
            <a:off x="1274365" y="299489"/>
            <a:ext cx="6595270" cy="1206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7100" u="sng">
                <a:solidFill>
                  <a:srgbClr val="006288"/>
                </a:solidFill>
              </a:defRPr>
            </a:lvl1pPr>
          </a:lstStyle>
          <a:p>
            <a:r>
              <a:t>Larval Host Plants</a:t>
            </a:r>
          </a:p>
        </p:txBody>
      </p:sp>
      <p:sp>
        <p:nvSpPr>
          <p:cNvPr id="500" name="Dutchman’s Pipevine…"/>
          <p:cNvSpPr txBox="1"/>
          <p:nvPr/>
        </p:nvSpPr>
        <p:spPr>
          <a:xfrm>
            <a:off x="1028830" y="4227852"/>
            <a:ext cx="1495690" cy="355601"/>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defRPr sz="1200"/>
            </a:pPr>
            <a:r>
              <a:t>Dutchman’s Pipevine</a:t>
            </a:r>
          </a:p>
          <a:p>
            <a:pPr algn="ctr">
              <a:defRPr sz="1200"/>
            </a:pPr>
            <a:r>
              <a:t>Aristolochia californica </a:t>
            </a:r>
          </a:p>
        </p:txBody>
      </p:sp>
      <p:sp>
        <p:nvSpPr>
          <p:cNvPr id="501" name="Larval Food = Plant"/>
          <p:cNvSpPr txBox="1"/>
          <p:nvPr/>
        </p:nvSpPr>
        <p:spPr>
          <a:xfrm>
            <a:off x="615285" y="1812862"/>
            <a:ext cx="3457826"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57797" indent="57797" defTabSz="1300480">
              <a:spcBef>
                <a:spcPts val="1500"/>
              </a:spcBef>
              <a:defRPr sz="3200" b="1">
                <a:solidFill>
                  <a:srgbClr val="011993"/>
                </a:solidFill>
                <a:uFill>
                  <a:solidFill>
                    <a:srgbClr val="945200"/>
                  </a:solidFill>
                </a:uFill>
              </a:defRPr>
            </a:lvl1pPr>
          </a:lstStyle>
          <a:p>
            <a:r>
              <a:t>Larval Food = Plant </a:t>
            </a:r>
          </a:p>
        </p:txBody>
      </p:sp>
      <p:sp>
        <p:nvSpPr>
          <p:cNvPr id="502" name="Adult Food = Nectar"/>
          <p:cNvSpPr txBox="1"/>
          <p:nvPr/>
        </p:nvSpPr>
        <p:spPr>
          <a:xfrm>
            <a:off x="4714130" y="1812862"/>
            <a:ext cx="3626101" cy="596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marR="57797" indent="57797" defTabSz="1300480">
              <a:spcBef>
                <a:spcPts val="1500"/>
              </a:spcBef>
              <a:defRPr sz="3200" b="1">
                <a:solidFill>
                  <a:srgbClr val="011993"/>
                </a:solidFill>
                <a:uFill>
                  <a:solidFill>
                    <a:srgbClr val="945200"/>
                  </a:solidFill>
                </a:uFill>
              </a:defRPr>
            </a:lvl1pPr>
          </a:lstStyle>
          <a:p>
            <a:r>
              <a:t>Adult Food = Nectar </a:t>
            </a:r>
          </a:p>
        </p:txBody>
      </p:sp>
      <p:sp>
        <p:nvSpPr>
          <p:cNvPr id="503" name="Dutchman’s Pipevine…"/>
          <p:cNvSpPr txBox="1"/>
          <p:nvPr/>
        </p:nvSpPr>
        <p:spPr>
          <a:xfrm>
            <a:off x="5927046" y="4316752"/>
            <a:ext cx="1495690" cy="177801"/>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defRPr sz="1200"/>
            </a:lvl1pPr>
          </a:lstStyle>
          <a:p>
            <a:r>
              <a:t>Pipevine Swallowtail</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a:p>
        </p:txBody>
      </p:sp>
      <p:sp>
        <p:nvSpPr>
          <p:cNvPr id="508" name="Plants! Plants! Plants!"/>
          <p:cNvSpPr txBox="1"/>
          <p:nvPr/>
        </p:nvSpPr>
        <p:spPr>
          <a:xfrm>
            <a:off x="1665653" y="438802"/>
            <a:ext cx="6170639" cy="939801"/>
          </a:xfrm>
          <a:prstGeom prst="rect">
            <a:avLst/>
          </a:prstGeom>
          <a:solidFill>
            <a:schemeClr val="accent3">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5400">
                <a:solidFill>
                  <a:schemeClr val="accent1"/>
                </a:solidFill>
              </a:defRPr>
            </a:lvl1pPr>
          </a:lstStyle>
          <a:p>
            <a:r>
              <a:t>Plants! Plants! Plants!</a:t>
            </a:r>
          </a:p>
        </p:txBody>
      </p:sp>
      <p:pic>
        <p:nvPicPr>
          <p:cNvPr id="509" name="image8.jpeg" descr="image8.jpeg"/>
          <p:cNvPicPr>
            <a:picLocks noChangeAspect="1"/>
          </p:cNvPicPr>
          <p:nvPr/>
        </p:nvPicPr>
        <p:blipFill>
          <a:blip r:embed="rId2"/>
          <a:stretch>
            <a:fillRect/>
          </a:stretch>
        </p:blipFill>
        <p:spPr>
          <a:xfrm>
            <a:off x="4338036" y="3547895"/>
            <a:ext cx="3878776" cy="2581149"/>
          </a:xfrm>
          <a:prstGeom prst="rect">
            <a:avLst/>
          </a:prstGeom>
          <a:ln w="12700">
            <a:miter lim="400000"/>
          </a:ln>
        </p:spPr>
      </p:pic>
      <p:pic>
        <p:nvPicPr>
          <p:cNvPr id="510" name="Image" descr="Image"/>
          <p:cNvPicPr>
            <a:picLocks noChangeAspect="1"/>
          </p:cNvPicPr>
          <p:nvPr/>
        </p:nvPicPr>
        <p:blipFill>
          <a:blip r:embed="rId3"/>
          <a:stretch>
            <a:fillRect/>
          </a:stretch>
        </p:blipFill>
        <p:spPr>
          <a:xfrm>
            <a:off x="742862" y="2865071"/>
            <a:ext cx="2776936" cy="2776935"/>
          </a:xfrm>
          <a:prstGeom prst="rect">
            <a:avLst/>
          </a:prstGeom>
          <a:ln w="12700">
            <a:miter lim="400000"/>
          </a:ln>
        </p:spPr>
      </p:pic>
      <p:sp>
        <p:nvSpPr>
          <p:cNvPr id="511" name="Plant in the sun."/>
          <p:cNvSpPr txBox="1"/>
          <p:nvPr/>
        </p:nvSpPr>
        <p:spPr>
          <a:xfrm>
            <a:off x="4823914" y="2571317"/>
            <a:ext cx="3440177" cy="660401"/>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a:solidFill>
                  <a:srgbClr val="006288"/>
                </a:solidFill>
                <a:latin typeface="Marker Felt"/>
                <a:ea typeface="Marker Felt"/>
                <a:cs typeface="Marker Felt"/>
                <a:sym typeface="Marker Felt"/>
              </a:defRPr>
            </a:lvl1pPr>
          </a:lstStyle>
          <a:p>
            <a:r>
              <a:t>Plant in the sun.</a:t>
            </a:r>
          </a:p>
        </p:txBody>
      </p:sp>
      <p:sp>
        <p:nvSpPr>
          <p:cNvPr id="512" name="Plant for year-round bloom"/>
          <p:cNvSpPr txBox="1"/>
          <p:nvPr/>
        </p:nvSpPr>
        <p:spPr>
          <a:xfrm>
            <a:off x="1930055" y="1582040"/>
            <a:ext cx="5283890" cy="673101"/>
          </a:xfrm>
          <a:prstGeom prst="rect">
            <a:avLst/>
          </a:prstGeom>
          <a:solidFill>
            <a:srgbClr val="C0E4B5">
              <a:alpha val="94902"/>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3700" u="sng">
                <a:solidFill>
                  <a:srgbClr val="006288"/>
                </a:solidFill>
              </a:defRPr>
            </a:lvl1pPr>
          </a:lstStyle>
          <a:p>
            <a:r>
              <a:t>Plant for year-round bloom</a:t>
            </a:r>
          </a:p>
        </p:txBody>
      </p:sp>
      <p:sp>
        <p:nvSpPr>
          <p:cNvPr id="513" name="Patchwork Quilt"/>
          <p:cNvSpPr txBox="1"/>
          <p:nvPr/>
        </p:nvSpPr>
        <p:spPr>
          <a:xfrm>
            <a:off x="1359896" y="7924800"/>
            <a:ext cx="3435605"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t>Patchwork Quilt</a:t>
            </a:r>
          </a:p>
        </p:txBody>
      </p:sp>
      <p:sp>
        <p:nvSpPr>
          <p:cNvPr id="514" name="Patchwork Quilt"/>
          <p:cNvSpPr txBox="1"/>
          <p:nvPr/>
        </p:nvSpPr>
        <p:spPr>
          <a:xfrm>
            <a:off x="560404" y="5770803"/>
            <a:ext cx="3435605" cy="660401"/>
          </a:xfrm>
          <a:prstGeom prst="rect">
            <a:avLst/>
          </a:prstGeom>
          <a:solidFill>
            <a:schemeClr val="accent5">
              <a:lumOff val="2323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t>Patchwork Quilt</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a:p>
        </p:txBody>
      </p:sp>
      <p:sp>
        <p:nvSpPr>
          <p:cNvPr id="517" name="Plants! Plants! Plants!"/>
          <p:cNvSpPr txBox="1"/>
          <p:nvPr/>
        </p:nvSpPr>
        <p:spPr>
          <a:xfrm>
            <a:off x="1665653" y="438802"/>
            <a:ext cx="6170639" cy="939801"/>
          </a:xfrm>
          <a:prstGeom prst="rect">
            <a:avLst/>
          </a:prstGeom>
          <a:solidFill>
            <a:schemeClr val="accent3">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5400">
                <a:solidFill>
                  <a:schemeClr val="accent1"/>
                </a:solidFill>
              </a:defRPr>
            </a:lvl1pPr>
          </a:lstStyle>
          <a:p>
            <a:r>
              <a:t>Plants! Plants! Plants!</a:t>
            </a:r>
          </a:p>
        </p:txBody>
      </p:sp>
      <p:sp>
        <p:nvSpPr>
          <p:cNvPr id="518" name="Patchwork Quilt"/>
          <p:cNvSpPr txBox="1"/>
          <p:nvPr/>
        </p:nvSpPr>
        <p:spPr>
          <a:xfrm>
            <a:off x="1359896" y="7924800"/>
            <a:ext cx="3435605"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t>Patchwork Quilt</a:t>
            </a:r>
          </a:p>
        </p:txBody>
      </p:sp>
      <p:pic>
        <p:nvPicPr>
          <p:cNvPr id="519" name="Image" descr="Image"/>
          <p:cNvPicPr>
            <a:picLocks noChangeAspect="1"/>
          </p:cNvPicPr>
          <p:nvPr/>
        </p:nvPicPr>
        <p:blipFill>
          <a:blip r:embed="rId2"/>
          <a:stretch>
            <a:fillRect/>
          </a:stretch>
        </p:blipFill>
        <p:spPr>
          <a:xfrm>
            <a:off x="672372" y="2364655"/>
            <a:ext cx="3879432" cy="2575346"/>
          </a:xfrm>
          <a:prstGeom prst="rect">
            <a:avLst/>
          </a:prstGeom>
          <a:ln w="12700">
            <a:miter lim="400000"/>
          </a:ln>
        </p:spPr>
      </p:pic>
      <p:sp>
        <p:nvSpPr>
          <p:cNvPr id="520" name="Photo PlantRight"/>
          <p:cNvSpPr txBox="1"/>
          <p:nvPr/>
        </p:nvSpPr>
        <p:spPr>
          <a:xfrm>
            <a:off x="3116329" y="4466816"/>
            <a:ext cx="1408889" cy="547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457200">
              <a:defRPr sz="1200">
                <a:solidFill>
                  <a:srgbClr val="666666"/>
                </a:solidFill>
                <a:latin typeface="Verdana"/>
                <a:ea typeface="Verdana"/>
                <a:cs typeface="Verdana"/>
                <a:sym typeface="Verdana"/>
              </a:defRPr>
            </a:lvl1pPr>
          </a:lstStyle>
          <a:p>
            <a:r>
              <a:t>Photo PlantRight</a:t>
            </a:r>
          </a:p>
        </p:txBody>
      </p:sp>
      <p:pic>
        <p:nvPicPr>
          <p:cNvPr id="521" name="Image" descr="Image"/>
          <p:cNvPicPr>
            <a:picLocks noChangeAspect="1"/>
          </p:cNvPicPr>
          <p:nvPr/>
        </p:nvPicPr>
        <p:blipFill>
          <a:blip r:embed="rId3"/>
          <a:stretch>
            <a:fillRect/>
          </a:stretch>
        </p:blipFill>
        <p:spPr>
          <a:xfrm>
            <a:off x="5134581" y="1893192"/>
            <a:ext cx="2303711" cy="3071615"/>
          </a:xfrm>
          <a:prstGeom prst="rect">
            <a:avLst/>
          </a:prstGeom>
          <a:ln w="12700">
            <a:miter lim="400000"/>
          </a:ln>
        </p:spPr>
      </p:pic>
      <p:sp>
        <p:nvSpPr>
          <p:cNvPr id="522" name="Ploto: UC Davis"/>
          <p:cNvSpPr txBox="1"/>
          <p:nvPr/>
        </p:nvSpPr>
        <p:spPr>
          <a:xfrm>
            <a:off x="6050338" y="4466816"/>
            <a:ext cx="1408888" cy="547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457200">
              <a:defRPr sz="1200">
                <a:solidFill>
                  <a:srgbClr val="666666"/>
                </a:solidFill>
                <a:latin typeface="Verdana"/>
                <a:ea typeface="Verdana"/>
                <a:cs typeface="Verdana"/>
                <a:sym typeface="Verdana"/>
              </a:defRPr>
            </a:lvl1pPr>
          </a:lstStyle>
          <a:p>
            <a:r>
              <a:t>Ploto: UC Davis</a:t>
            </a:r>
          </a:p>
        </p:txBody>
      </p:sp>
      <p:sp>
        <p:nvSpPr>
          <p:cNvPr id="523" name="Sage…"/>
          <p:cNvSpPr txBox="1"/>
          <p:nvPr/>
        </p:nvSpPr>
        <p:spPr>
          <a:xfrm>
            <a:off x="1122316" y="5013903"/>
            <a:ext cx="2303711" cy="83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2400">
                <a:solidFill>
                  <a:srgbClr val="006288"/>
                </a:solidFill>
              </a:defRPr>
            </a:pPr>
            <a:r>
              <a:t>Sage</a:t>
            </a:r>
          </a:p>
          <a:p>
            <a:pPr algn="ctr" defTabSz="584200">
              <a:defRPr sz="2400">
                <a:solidFill>
                  <a:srgbClr val="006288"/>
                </a:solidFill>
              </a:defRPr>
            </a:pPr>
            <a:r>
              <a:t>Salvia ‘Bee’s Bliss’</a:t>
            </a:r>
          </a:p>
        </p:txBody>
      </p:sp>
      <p:sp>
        <p:nvSpPr>
          <p:cNvPr id="524" name="Goldenrod…"/>
          <p:cNvSpPr txBox="1"/>
          <p:nvPr/>
        </p:nvSpPr>
        <p:spPr>
          <a:xfrm>
            <a:off x="4700598" y="5013903"/>
            <a:ext cx="3171677" cy="83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2400">
                <a:solidFill>
                  <a:srgbClr val="006288"/>
                </a:solidFill>
              </a:defRPr>
            </a:pPr>
            <a:r>
              <a:t>Goldenrod</a:t>
            </a:r>
          </a:p>
          <a:p>
            <a:pPr algn="ctr" defTabSz="584200">
              <a:defRPr sz="2400">
                <a:solidFill>
                  <a:srgbClr val="006288"/>
                </a:solidFill>
              </a:defRPr>
            </a:pPr>
            <a:r>
              <a:t>Solidago ‘Cascade Creek’</a:t>
            </a:r>
          </a:p>
        </p:txBody>
      </p:sp>
      <p:sp>
        <p:nvSpPr>
          <p:cNvPr id="525" name="California Natives"/>
          <p:cNvSpPr txBox="1"/>
          <p:nvPr/>
        </p:nvSpPr>
        <p:spPr>
          <a:xfrm>
            <a:off x="2646635" y="5938729"/>
            <a:ext cx="3850730" cy="749301"/>
          </a:xfrm>
          <a:prstGeom prst="rect">
            <a:avLst/>
          </a:prstGeom>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b="1">
                <a:solidFill>
                  <a:srgbClr val="2B6D95"/>
                </a:solidFill>
                <a:effectLst>
                  <a:outerShdw blurRad="25400" dist="12700" dir="5400000" rotWithShape="0">
                    <a:srgbClr val="000000">
                      <a:alpha val="30000"/>
                    </a:srgbClr>
                  </a:outerShdw>
                </a:effectLst>
              </a:defRPr>
            </a:lvl1pPr>
          </a:lstStyle>
          <a:p>
            <a:r>
              <a:t>California Natives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39</a:t>
            </a:fld>
            <a:endParaRPr/>
          </a:p>
        </p:txBody>
      </p:sp>
      <p:sp>
        <p:nvSpPr>
          <p:cNvPr id="528" name="Plants! Plants! Plants!"/>
          <p:cNvSpPr txBox="1"/>
          <p:nvPr/>
        </p:nvSpPr>
        <p:spPr>
          <a:xfrm>
            <a:off x="1665653" y="438802"/>
            <a:ext cx="6170639" cy="939801"/>
          </a:xfrm>
          <a:prstGeom prst="rect">
            <a:avLst/>
          </a:prstGeom>
          <a:solidFill>
            <a:schemeClr val="accent3">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5400">
                <a:solidFill>
                  <a:schemeClr val="accent1"/>
                </a:solidFill>
              </a:defRPr>
            </a:lvl1pPr>
          </a:lstStyle>
          <a:p>
            <a:r>
              <a:t>Plants! Plants! Plants!</a:t>
            </a:r>
          </a:p>
        </p:txBody>
      </p:sp>
      <p:sp>
        <p:nvSpPr>
          <p:cNvPr id="529" name="Patchwork Quilt"/>
          <p:cNvSpPr txBox="1"/>
          <p:nvPr/>
        </p:nvSpPr>
        <p:spPr>
          <a:xfrm>
            <a:off x="1359896" y="7924800"/>
            <a:ext cx="3435605"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t>Patchwork Quilt</a:t>
            </a:r>
          </a:p>
        </p:txBody>
      </p:sp>
      <p:sp>
        <p:nvSpPr>
          <p:cNvPr id="530" name="Spring Bloom"/>
          <p:cNvSpPr txBox="1"/>
          <p:nvPr/>
        </p:nvSpPr>
        <p:spPr>
          <a:xfrm>
            <a:off x="542242" y="1493890"/>
            <a:ext cx="2085034" cy="546101"/>
          </a:xfrm>
          <a:prstGeom prst="rect">
            <a:avLst/>
          </a:prstGeom>
          <a:gradFill>
            <a:gsLst>
              <a:gs pos="0">
                <a:schemeClr val="accent3">
                  <a:lumOff val="12401"/>
                </a:schemeClr>
              </a:gs>
              <a:gs pos="100000">
                <a:schemeClr val="accent1">
                  <a:hueOff val="418253"/>
                  <a:satOff val="54545"/>
                  <a:lumOff val="42493"/>
                </a:schemeClr>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2800" b="1">
                <a:solidFill>
                  <a:srgbClr val="006288"/>
                </a:solidFill>
              </a:defRPr>
            </a:lvl1pPr>
          </a:lstStyle>
          <a:p>
            <a:r>
              <a:t>Spring Bloom</a:t>
            </a:r>
          </a:p>
        </p:txBody>
      </p:sp>
      <p:sp>
        <p:nvSpPr>
          <p:cNvPr id="531" name="Fall Bloom"/>
          <p:cNvSpPr txBox="1"/>
          <p:nvPr/>
        </p:nvSpPr>
        <p:spPr>
          <a:xfrm>
            <a:off x="6221669" y="1493890"/>
            <a:ext cx="1656682" cy="546101"/>
          </a:xfrm>
          <a:prstGeom prst="rect">
            <a:avLst/>
          </a:prstGeom>
          <a:gradFill>
            <a:gsLst>
              <a:gs pos="0">
                <a:schemeClr val="accent3">
                  <a:lumOff val="12401"/>
                </a:schemeClr>
              </a:gs>
              <a:gs pos="100000">
                <a:schemeClr val="accent1">
                  <a:hueOff val="418253"/>
                  <a:satOff val="54545"/>
                  <a:lumOff val="42493"/>
                </a:schemeClr>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2800" b="1">
                <a:solidFill>
                  <a:srgbClr val="006288"/>
                </a:solidFill>
              </a:defRPr>
            </a:lvl1pPr>
          </a:lstStyle>
          <a:p>
            <a:r>
              <a:t>Fall Bloom</a:t>
            </a:r>
          </a:p>
        </p:txBody>
      </p:sp>
      <p:sp>
        <p:nvSpPr>
          <p:cNvPr id="532" name="Summer Bloom"/>
          <p:cNvSpPr txBox="1"/>
          <p:nvPr/>
        </p:nvSpPr>
        <p:spPr>
          <a:xfrm>
            <a:off x="3374082" y="1454293"/>
            <a:ext cx="2395836" cy="546101"/>
          </a:xfrm>
          <a:prstGeom prst="rect">
            <a:avLst/>
          </a:prstGeom>
          <a:gradFill>
            <a:gsLst>
              <a:gs pos="0">
                <a:schemeClr val="accent3">
                  <a:lumOff val="12401"/>
                </a:schemeClr>
              </a:gs>
              <a:gs pos="100000">
                <a:schemeClr val="accent1">
                  <a:hueOff val="418253"/>
                  <a:satOff val="54545"/>
                  <a:lumOff val="42493"/>
                </a:schemeClr>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2800" b="1">
                <a:solidFill>
                  <a:srgbClr val="006288"/>
                </a:solidFill>
              </a:defRPr>
            </a:lvl1pPr>
          </a:lstStyle>
          <a:p>
            <a:r>
              <a:t>Summer Bloom</a:t>
            </a:r>
          </a:p>
        </p:txBody>
      </p:sp>
      <p:pic>
        <p:nvPicPr>
          <p:cNvPr id="533" name="1473-1.jpeg" descr="1473-1.jpeg"/>
          <p:cNvPicPr>
            <a:picLocks noChangeAspect="1"/>
          </p:cNvPicPr>
          <p:nvPr/>
        </p:nvPicPr>
        <p:blipFill>
          <a:blip r:embed="rId2"/>
          <a:stretch>
            <a:fillRect/>
          </a:stretch>
        </p:blipFill>
        <p:spPr>
          <a:xfrm>
            <a:off x="831424" y="2213867"/>
            <a:ext cx="2084548" cy="1378843"/>
          </a:xfrm>
          <a:prstGeom prst="rect">
            <a:avLst/>
          </a:prstGeom>
          <a:ln w="12700">
            <a:miter lim="400000"/>
          </a:ln>
        </p:spPr>
      </p:pic>
      <p:pic>
        <p:nvPicPr>
          <p:cNvPr id="534" name="Screen Shot 2018-02-27 at 3.36.19 PM.png" descr="Screen Shot 2018-02-27 at 3.36.19 PM.png"/>
          <p:cNvPicPr>
            <a:picLocks noChangeAspect="1"/>
          </p:cNvPicPr>
          <p:nvPr/>
        </p:nvPicPr>
        <p:blipFill>
          <a:blip r:embed="rId3"/>
          <a:stretch>
            <a:fillRect/>
          </a:stretch>
        </p:blipFill>
        <p:spPr>
          <a:xfrm>
            <a:off x="6426821" y="2213867"/>
            <a:ext cx="1246378" cy="1378843"/>
          </a:xfrm>
          <a:prstGeom prst="rect">
            <a:avLst/>
          </a:prstGeom>
          <a:ln w="12700">
            <a:miter lim="400000"/>
          </a:ln>
        </p:spPr>
      </p:pic>
      <p:pic>
        <p:nvPicPr>
          <p:cNvPr id="535" name="Image" descr="Image"/>
          <p:cNvPicPr>
            <a:picLocks noChangeAspect="1"/>
          </p:cNvPicPr>
          <p:nvPr/>
        </p:nvPicPr>
        <p:blipFill>
          <a:blip r:embed="rId4"/>
          <a:stretch>
            <a:fillRect/>
          </a:stretch>
        </p:blipFill>
        <p:spPr>
          <a:xfrm>
            <a:off x="4026850" y="2076083"/>
            <a:ext cx="1090300" cy="1654411"/>
          </a:xfrm>
          <a:prstGeom prst="rect">
            <a:avLst/>
          </a:prstGeom>
          <a:ln w="12700">
            <a:miter lim="400000"/>
          </a:ln>
        </p:spPr>
      </p:pic>
      <p:sp>
        <p:nvSpPr>
          <p:cNvPr id="536" name="© 2013 John Doyen"/>
          <p:cNvSpPr txBox="1"/>
          <p:nvPr/>
        </p:nvSpPr>
        <p:spPr>
          <a:xfrm>
            <a:off x="1303140" y="3314699"/>
            <a:ext cx="1141116"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800">
                <a:solidFill>
                  <a:srgbClr val="666666"/>
                </a:solidFill>
                <a:latin typeface="Verdana"/>
                <a:ea typeface="Verdana"/>
                <a:cs typeface="Verdana"/>
                <a:sym typeface="Verdana"/>
              </a:defRPr>
            </a:lvl1pPr>
          </a:lstStyle>
          <a:p>
            <a:r>
              <a:t>© 2013 John Doyen</a:t>
            </a:r>
          </a:p>
        </p:txBody>
      </p:sp>
      <p:sp>
        <p:nvSpPr>
          <p:cNvPr id="537" name="Las Pilitas Nursery"/>
          <p:cNvSpPr txBox="1"/>
          <p:nvPr/>
        </p:nvSpPr>
        <p:spPr>
          <a:xfrm>
            <a:off x="6323347" y="3407962"/>
            <a:ext cx="1055738"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800">
                <a:solidFill>
                  <a:srgbClr val="666666"/>
                </a:solidFill>
                <a:latin typeface="Verdana"/>
                <a:ea typeface="Verdana"/>
                <a:cs typeface="Verdana"/>
                <a:sym typeface="Verdana"/>
              </a:defRPr>
            </a:lvl1pPr>
          </a:lstStyle>
          <a:p>
            <a:r>
              <a:t>Las Pilitas Nursery</a:t>
            </a:r>
          </a:p>
        </p:txBody>
      </p:sp>
      <p:sp>
        <p:nvSpPr>
          <p:cNvPr id="538" name="Las Pilitas Nursery"/>
          <p:cNvSpPr txBox="1"/>
          <p:nvPr/>
        </p:nvSpPr>
        <p:spPr>
          <a:xfrm>
            <a:off x="4091791" y="3510836"/>
            <a:ext cx="1055738"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800">
                <a:solidFill>
                  <a:srgbClr val="666666"/>
                </a:solidFill>
                <a:latin typeface="Verdana"/>
                <a:ea typeface="Verdana"/>
                <a:cs typeface="Verdana"/>
                <a:sym typeface="Verdana"/>
              </a:defRPr>
            </a:lvl1pPr>
          </a:lstStyle>
          <a:p>
            <a:r>
              <a:t>Las Pilitas Nursery</a:t>
            </a:r>
          </a:p>
        </p:txBody>
      </p:sp>
      <p:sp>
        <p:nvSpPr>
          <p:cNvPr id="539" name="Lupine…"/>
          <p:cNvSpPr txBox="1"/>
          <p:nvPr/>
        </p:nvSpPr>
        <p:spPr>
          <a:xfrm>
            <a:off x="720018" y="3806183"/>
            <a:ext cx="1729483"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600">
                <a:solidFill>
                  <a:srgbClr val="006288"/>
                </a:solidFill>
                <a:latin typeface="Georgia"/>
                <a:ea typeface="Georgia"/>
                <a:cs typeface="Georgia"/>
                <a:sym typeface="Georgia"/>
              </a:defRPr>
            </a:pPr>
            <a:r>
              <a:t>Lupine</a:t>
            </a:r>
          </a:p>
          <a:p>
            <a:pPr algn="ctr" defTabSz="584200">
              <a:defRPr sz="1600" i="1">
                <a:solidFill>
                  <a:srgbClr val="006288"/>
                </a:solidFill>
                <a:latin typeface="Georgia"/>
                <a:ea typeface="Georgia"/>
                <a:cs typeface="Georgia"/>
                <a:sym typeface="Georgia"/>
              </a:defRPr>
            </a:pPr>
            <a:r>
              <a:t>Lupinus albifrons</a:t>
            </a:r>
          </a:p>
        </p:txBody>
      </p:sp>
      <p:sp>
        <p:nvSpPr>
          <p:cNvPr id="540" name="Penstemon…"/>
          <p:cNvSpPr txBox="1"/>
          <p:nvPr/>
        </p:nvSpPr>
        <p:spPr>
          <a:xfrm>
            <a:off x="3359860" y="3806183"/>
            <a:ext cx="1885158"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600">
                <a:solidFill>
                  <a:srgbClr val="006288"/>
                </a:solidFill>
                <a:latin typeface="Georgia"/>
                <a:ea typeface="Georgia"/>
                <a:cs typeface="Georgia"/>
                <a:sym typeface="Georgia"/>
              </a:defRPr>
            </a:pPr>
            <a:r>
              <a:t>Penstemon</a:t>
            </a:r>
            <a:endParaRPr i="1"/>
          </a:p>
          <a:p>
            <a:pPr algn="ctr" defTabSz="584200">
              <a:defRPr sz="1600">
                <a:solidFill>
                  <a:srgbClr val="006288"/>
                </a:solidFill>
                <a:latin typeface="Georgia"/>
                <a:ea typeface="Georgia"/>
                <a:cs typeface="Georgia"/>
                <a:sym typeface="Georgia"/>
              </a:defRPr>
            </a:pPr>
            <a:r>
              <a:rPr i="1"/>
              <a:t>Penstemon palmeri</a:t>
            </a:r>
          </a:p>
        </p:txBody>
      </p:sp>
      <p:sp>
        <p:nvSpPr>
          <p:cNvPr id="541" name="California Aster…"/>
          <p:cNvSpPr txBox="1"/>
          <p:nvPr/>
        </p:nvSpPr>
        <p:spPr>
          <a:xfrm>
            <a:off x="5819945" y="3806183"/>
            <a:ext cx="2460130"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600">
                <a:solidFill>
                  <a:srgbClr val="006288"/>
                </a:solidFill>
                <a:latin typeface="Georgia"/>
                <a:ea typeface="Georgia"/>
                <a:cs typeface="Georgia"/>
                <a:sym typeface="Georgia"/>
              </a:defRPr>
            </a:pPr>
            <a:r>
              <a:t>California Aster</a:t>
            </a:r>
          </a:p>
          <a:p>
            <a:pPr algn="ctr" defTabSz="584200">
              <a:defRPr sz="1600">
                <a:solidFill>
                  <a:srgbClr val="006288"/>
                </a:solidFill>
                <a:latin typeface="Georgia"/>
                <a:ea typeface="Georgia"/>
                <a:cs typeface="Georgia"/>
                <a:sym typeface="Georgia"/>
              </a:defRPr>
            </a:pPr>
            <a:r>
              <a:rPr i="1"/>
              <a:t>Symphiotrichum Chilense</a:t>
            </a:r>
          </a:p>
        </p:txBody>
      </p:sp>
      <p:pic>
        <p:nvPicPr>
          <p:cNvPr id="542" name="Image" descr="Image"/>
          <p:cNvPicPr>
            <a:picLocks noChangeAspect="1"/>
          </p:cNvPicPr>
          <p:nvPr/>
        </p:nvPicPr>
        <p:blipFill>
          <a:blip r:embed="rId5"/>
          <a:stretch>
            <a:fillRect/>
          </a:stretch>
        </p:blipFill>
        <p:spPr>
          <a:xfrm>
            <a:off x="3579048" y="4463079"/>
            <a:ext cx="1985904" cy="1654411"/>
          </a:xfrm>
          <a:prstGeom prst="rect">
            <a:avLst/>
          </a:prstGeom>
          <a:ln w="12700">
            <a:miter lim="400000"/>
          </a:ln>
        </p:spPr>
      </p:pic>
      <p:sp>
        <p:nvSpPr>
          <p:cNvPr id="543" name="Photo credit:CountryMouse13"/>
          <p:cNvSpPr txBox="1"/>
          <p:nvPr/>
        </p:nvSpPr>
        <p:spPr>
          <a:xfrm>
            <a:off x="5645120" y="8360445"/>
            <a:ext cx="2130475" cy="27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1200">
                <a:solidFill>
                  <a:srgbClr val="A15334"/>
                </a:solidFill>
                <a:latin typeface="+mn-lt"/>
                <a:ea typeface="+mn-ea"/>
                <a:cs typeface="+mn-cs"/>
                <a:sym typeface="Helvetica"/>
              </a:defRPr>
            </a:lvl1pPr>
          </a:lstStyle>
          <a:p>
            <a:r>
              <a:t>Photo credit:CountryMouse13</a:t>
            </a:r>
          </a:p>
        </p:txBody>
      </p:sp>
      <p:sp>
        <p:nvSpPr>
          <p:cNvPr id="544" name="Winter Bloom"/>
          <p:cNvSpPr txBox="1"/>
          <p:nvPr/>
        </p:nvSpPr>
        <p:spPr>
          <a:xfrm>
            <a:off x="5962783" y="5155391"/>
            <a:ext cx="2174454" cy="546101"/>
          </a:xfrm>
          <a:prstGeom prst="rect">
            <a:avLst/>
          </a:prstGeom>
          <a:gradFill>
            <a:gsLst>
              <a:gs pos="0">
                <a:schemeClr val="accent3">
                  <a:lumOff val="12401"/>
                </a:schemeClr>
              </a:gs>
              <a:gs pos="100000">
                <a:schemeClr val="accent1">
                  <a:hueOff val="418253"/>
                  <a:satOff val="54545"/>
                  <a:lumOff val="42493"/>
                </a:schemeClr>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2800" b="1">
                <a:solidFill>
                  <a:srgbClr val="006288"/>
                </a:solidFill>
              </a:defRPr>
            </a:lvl1pPr>
          </a:lstStyle>
          <a:p>
            <a:r>
              <a:t>Winter Bloom</a:t>
            </a:r>
          </a:p>
        </p:txBody>
      </p:sp>
      <p:sp>
        <p:nvSpPr>
          <p:cNvPr id="545" name="Coyote Bush…"/>
          <p:cNvSpPr txBox="1"/>
          <p:nvPr/>
        </p:nvSpPr>
        <p:spPr>
          <a:xfrm>
            <a:off x="4468454" y="8816893"/>
            <a:ext cx="3915991"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2000">
                <a:solidFill>
                  <a:srgbClr val="006288"/>
                </a:solidFill>
                <a:latin typeface="Georgia"/>
                <a:ea typeface="Georgia"/>
                <a:cs typeface="Georgia"/>
                <a:sym typeface="Georgia"/>
              </a:defRPr>
            </a:pPr>
            <a:r>
              <a:t>Coyote Bush</a:t>
            </a:r>
          </a:p>
          <a:p>
            <a:pPr algn="ctr" defTabSz="584200">
              <a:defRPr sz="2000">
                <a:solidFill>
                  <a:srgbClr val="006288"/>
                </a:solidFill>
                <a:latin typeface="Georgia"/>
                <a:ea typeface="Georgia"/>
                <a:cs typeface="Georgia"/>
                <a:sym typeface="Georgia"/>
              </a:defRPr>
            </a:pPr>
            <a:r>
              <a:rPr i="1"/>
              <a:t>Baccharus </a:t>
            </a:r>
            <a:r>
              <a:t>pilularis ‘Pigeon Point’</a:t>
            </a:r>
          </a:p>
        </p:txBody>
      </p:sp>
      <p:sp>
        <p:nvSpPr>
          <p:cNvPr id="546" name="Photo credit:CountryMouse13"/>
          <p:cNvSpPr txBox="1"/>
          <p:nvPr/>
        </p:nvSpPr>
        <p:spPr>
          <a:xfrm>
            <a:off x="3853749" y="5884371"/>
            <a:ext cx="1458418" cy="228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457200">
              <a:defRPr sz="800">
                <a:solidFill>
                  <a:srgbClr val="A15334"/>
                </a:solidFill>
                <a:latin typeface="+mn-lt"/>
                <a:ea typeface="+mn-ea"/>
                <a:cs typeface="+mn-cs"/>
                <a:sym typeface="Helvetica"/>
              </a:defRPr>
            </a:lvl1pPr>
          </a:lstStyle>
          <a:p>
            <a:r>
              <a:t>Photo credit:CountryMouse13</a:t>
            </a:r>
          </a:p>
        </p:txBody>
      </p:sp>
      <p:sp>
        <p:nvSpPr>
          <p:cNvPr id="547" name="California Natives"/>
          <p:cNvSpPr txBox="1"/>
          <p:nvPr/>
        </p:nvSpPr>
        <p:spPr>
          <a:xfrm>
            <a:off x="319436" y="4950968"/>
            <a:ext cx="3108524" cy="622301"/>
          </a:xfrm>
          <a:prstGeom prst="rect">
            <a:avLst/>
          </a:prstGeom>
          <a:solidFill>
            <a:srgbClr val="C0E4B5">
              <a:alpha val="94902"/>
            </a:srgbClr>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3200" b="1">
                <a:solidFill>
                  <a:srgbClr val="2B6D95"/>
                </a:solidFill>
                <a:effectLst>
                  <a:outerShdw blurRad="25400" dist="12700" dir="5400000" rotWithShape="0">
                    <a:srgbClr val="000000">
                      <a:alpha val="30000"/>
                    </a:srgbClr>
                  </a:outerShdw>
                </a:effectLst>
              </a:defRPr>
            </a:lvl1pPr>
          </a:lstStyle>
          <a:p>
            <a:r>
              <a:t>California Natives</a:t>
            </a:r>
          </a:p>
        </p:txBody>
      </p:sp>
      <p:sp>
        <p:nvSpPr>
          <p:cNvPr id="548" name="Coyote Bush…"/>
          <p:cNvSpPr txBox="1"/>
          <p:nvPr/>
        </p:nvSpPr>
        <p:spPr>
          <a:xfrm>
            <a:off x="3151534" y="6133853"/>
            <a:ext cx="2840932" cy="58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600">
                <a:solidFill>
                  <a:srgbClr val="006288"/>
                </a:solidFill>
              </a:defRPr>
            </a:pPr>
            <a:r>
              <a:t>Coyote Bush</a:t>
            </a:r>
          </a:p>
          <a:p>
            <a:pPr algn="ctr" defTabSz="584200">
              <a:defRPr sz="1600">
                <a:solidFill>
                  <a:srgbClr val="006288"/>
                </a:solidFill>
              </a:defRPr>
            </a:pPr>
            <a:r>
              <a:rPr i="1"/>
              <a:t>Baccharus </a:t>
            </a:r>
            <a:r>
              <a:t>pilularis ‘Pigeon Point’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itle 4"/>
          <p:cNvSpPr txBox="1">
            <a:spLocks noGrp="1"/>
          </p:cNvSpPr>
          <p:nvPr>
            <p:ph type="title"/>
          </p:nvPr>
        </p:nvSpPr>
        <p:spPr>
          <a:prstGeom prst="rect">
            <a:avLst/>
          </a:prstGeom>
        </p:spPr>
        <p:txBody>
          <a:bodyPr/>
          <a:lstStyle/>
          <a:p>
            <a:r>
              <a:t>Who Are Master Gardeners?</a:t>
            </a:r>
          </a:p>
        </p:txBody>
      </p:sp>
      <p:sp>
        <p:nvSpPr>
          <p:cNvPr id="250" name="Content Placeholder 5"/>
          <p:cNvSpPr txBox="1">
            <a:spLocks noGrp="1"/>
          </p:cNvSpPr>
          <p:nvPr>
            <p:ph type="body" idx="1"/>
          </p:nvPr>
        </p:nvSpPr>
        <p:spPr>
          <a:prstGeom prst="rect">
            <a:avLst/>
          </a:prstGeom>
        </p:spPr>
        <p:txBody>
          <a:bodyPr/>
          <a:lstStyle/>
          <a:p>
            <a:pPr>
              <a:defRPr>
                <a:solidFill>
                  <a:schemeClr val="accent2"/>
                </a:solidFill>
              </a:defRPr>
            </a:pPr>
            <a:r>
              <a:t>Where to find us…</a:t>
            </a:r>
          </a:p>
          <a:p>
            <a:pPr>
              <a:defRPr sz="3000"/>
            </a:pPr>
            <a:r>
              <a:t>Workshops, Fairs and Festivals and Special Events</a:t>
            </a:r>
          </a:p>
          <a:p>
            <a:pPr marL="742950" lvl="1" indent="-285750">
              <a:spcBef>
                <a:spcPts val="500"/>
              </a:spcBef>
              <a:defRPr sz="2400"/>
            </a:pPr>
            <a:r>
              <a:t>Speakers by Request </a:t>
            </a:r>
          </a:p>
          <a:p>
            <a:pPr marL="742950" lvl="1" indent="-285750">
              <a:spcBef>
                <a:spcPts val="500"/>
              </a:spcBef>
              <a:defRPr sz="2400"/>
            </a:pPr>
            <a:r>
              <a:t>Workshops (various venues, check website)</a:t>
            </a:r>
          </a:p>
          <a:p>
            <a:pPr marL="742950" lvl="1" indent="-285750">
              <a:spcBef>
                <a:spcPts val="500"/>
              </a:spcBef>
              <a:defRPr sz="2400"/>
            </a:pPr>
            <a:r>
              <a:t>Farmers’ Markets (seasonal: Auburn, Roseville)</a:t>
            </a:r>
          </a:p>
          <a:p>
            <a:pPr marL="742950" lvl="1" indent="-285750">
              <a:spcBef>
                <a:spcPts val="500"/>
              </a:spcBef>
              <a:defRPr sz="2400"/>
            </a:pPr>
            <a:r>
              <a:t>Fairs and Festivals Booths (varies)</a:t>
            </a:r>
          </a:p>
          <a:p>
            <a:pPr marL="742950" lvl="1" indent="-285750">
              <a:spcBef>
                <a:spcPts val="500"/>
              </a:spcBef>
              <a:defRPr sz="2400"/>
            </a:pPr>
            <a:r>
              <a:t>Garden Faire (April)</a:t>
            </a:r>
          </a:p>
          <a:p>
            <a:pPr marL="742950" lvl="1" indent="-285750">
              <a:spcBef>
                <a:spcPts val="500"/>
              </a:spcBef>
              <a:defRPr sz="2400"/>
            </a:pPr>
            <a:r>
              <a:t>Mother’s Day Garden Tour (May)</a:t>
            </a:r>
          </a:p>
        </p:txBody>
      </p:sp>
      <p:sp>
        <p:nvSpPr>
          <p:cNvPr id="251" name="Slide Number Placeholder 3"/>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40</a:t>
            </a:fld>
            <a:endParaRPr/>
          </a:p>
        </p:txBody>
      </p:sp>
      <p:sp>
        <p:nvSpPr>
          <p:cNvPr id="551" name="Plants! Plants! Plants!"/>
          <p:cNvSpPr txBox="1"/>
          <p:nvPr/>
        </p:nvSpPr>
        <p:spPr>
          <a:xfrm>
            <a:off x="1665653" y="438802"/>
            <a:ext cx="6170639" cy="939801"/>
          </a:xfrm>
          <a:prstGeom prst="rect">
            <a:avLst/>
          </a:prstGeom>
          <a:solidFill>
            <a:schemeClr val="accent3">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5400">
                <a:solidFill>
                  <a:schemeClr val="accent1"/>
                </a:solidFill>
              </a:defRPr>
            </a:lvl1pPr>
          </a:lstStyle>
          <a:p>
            <a:r>
              <a:t>Plants! Plants! Plants!</a:t>
            </a:r>
          </a:p>
        </p:txBody>
      </p:sp>
      <p:sp>
        <p:nvSpPr>
          <p:cNvPr id="552" name="Patchwork Quilt"/>
          <p:cNvSpPr txBox="1"/>
          <p:nvPr/>
        </p:nvSpPr>
        <p:spPr>
          <a:xfrm>
            <a:off x="1359896" y="7924800"/>
            <a:ext cx="3435605"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t>Patchwork Quilt</a:t>
            </a:r>
          </a:p>
        </p:txBody>
      </p:sp>
      <p:pic>
        <p:nvPicPr>
          <p:cNvPr id="553" name="Image" descr="Image"/>
          <p:cNvPicPr>
            <a:picLocks noChangeAspect="1"/>
          </p:cNvPicPr>
          <p:nvPr/>
        </p:nvPicPr>
        <p:blipFill>
          <a:blip r:embed="rId3"/>
          <a:stretch>
            <a:fillRect/>
          </a:stretch>
        </p:blipFill>
        <p:spPr>
          <a:xfrm>
            <a:off x="3372896" y="2377272"/>
            <a:ext cx="2398208" cy="2599659"/>
          </a:xfrm>
          <a:prstGeom prst="rect">
            <a:avLst/>
          </a:prstGeom>
          <a:ln w="12700">
            <a:miter lim="400000"/>
          </a:ln>
        </p:spPr>
      </p:pic>
      <p:pic>
        <p:nvPicPr>
          <p:cNvPr id="554" name="Image" descr="Image"/>
          <p:cNvPicPr>
            <a:picLocks noChangeAspect="1"/>
          </p:cNvPicPr>
          <p:nvPr/>
        </p:nvPicPr>
        <p:blipFill>
          <a:blip r:embed="rId4"/>
          <a:stretch>
            <a:fillRect/>
          </a:stretch>
        </p:blipFill>
        <p:spPr>
          <a:xfrm>
            <a:off x="6060320" y="2388212"/>
            <a:ext cx="2590289" cy="2081576"/>
          </a:xfrm>
          <a:prstGeom prst="rect">
            <a:avLst/>
          </a:prstGeom>
          <a:ln w="12700">
            <a:miter lim="400000"/>
          </a:ln>
        </p:spPr>
      </p:pic>
      <p:pic>
        <p:nvPicPr>
          <p:cNvPr id="555" name="Image" descr="Image"/>
          <p:cNvPicPr>
            <a:picLocks noChangeAspect="1"/>
          </p:cNvPicPr>
          <p:nvPr/>
        </p:nvPicPr>
        <p:blipFill>
          <a:blip r:embed="rId5"/>
          <a:stretch>
            <a:fillRect/>
          </a:stretch>
        </p:blipFill>
        <p:spPr>
          <a:xfrm>
            <a:off x="301363" y="2296306"/>
            <a:ext cx="2590289" cy="2761591"/>
          </a:xfrm>
          <a:prstGeom prst="rect">
            <a:avLst/>
          </a:prstGeom>
          <a:ln w="12700">
            <a:miter lim="400000"/>
          </a:ln>
        </p:spPr>
      </p:pic>
      <p:sp>
        <p:nvSpPr>
          <p:cNvPr id="556" name="Lacy Tansy…"/>
          <p:cNvSpPr txBox="1"/>
          <p:nvPr/>
        </p:nvSpPr>
        <p:spPr>
          <a:xfrm>
            <a:off x="746984" y="5191276"/>
            <a:ext cx="1699048" cy="533401"/>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400" b="1">
                <a:solidFill>
                  <a:srgbClr val="006288"/>
                </a:solidFill>
              </a:defRPr>
            </a:pPr>
            <a:r>
              <a:t>Lacy Tansy</a:t>
            </a:r>
          </a:p>
          <a:p>
            <a:pPr algn="ctr" defTabSz="584200">
              <a:defRPr sz="1400" b="1" i="1">
                <a:solidFill>
                  <a:srgbClr val="006288"/>
                </a:solidFill>
              </a:defRPr>
            </a:pPr>
            <a:r>
              <a:t>Phacelia </a:t>
            </a:r>
            <a:r>
              <a:rPr i="0"/>
              <a:t>tanacetifolia</a:t>
            </a:r>
          </a:p>
        </p:txBody>
      </p:sp>
      <p:sp>
        <p:nvSpPr>
          <p:cNvPr id="557" name="California poppy…"/>
          <p:cNvSpPr txBox="1"/>
          <p:nvPr/>
        </p:nvSpPr>
        <p:spPr>
          <a:xfrm>
            <a:off x="3661054" y="5191276"/>
            <a:ext cx="1821892" cy="533401"/>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400" b="1">
                <a:solidFill>
                  <a:srgbClr val="006288"/>
                </a:solidFill>
              </a:defRPr>
            </a:pPr>
            <a:r>
              <a:t>California poppy</a:t>
            </a:r>
          </a:p>
          <a:p>
            <a:pPr algn="ctr" defTabSz="584200">
              <a:defRPr sz="1400" b="1" i="1">
                <a:solidFill>
                  <a:srgbClr val="006288"/>
                </a:solidFill>
              </a:defRPr>
            </a:pPr>
            <a:r>
              <a:t>Eschscholzia </a:t>
            </a:r>
            <a:r>
              <a:rPr i="0"/>
              <a:t>californica</a:t>
            </a:r>
          </a:p>
        </p:txBody>
      </p:sp>
      <p:sp>
        <p:nvSpPr>
          <p:cNvPr id="558" name="Common tidy tips…"/>
          <p:cNvSpPr txBox="1"/>
          <p:nvPr/>
        </p:nvSpPr>
        <p:spPr>
          <a:xfrm>
            <a:off x="6697968" y="4707773"/>
            <a:ext cx="1458132" cy="533401"/>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400" b="1">
                <a:solidFill>
                  <a:srgbClr val="006288"/>
                </a:solidFill>
              </a:defRPr>
            </a:pPr>
            <a:r>
              <a:t>Common tidy tips</a:t>
            </a:r>
          </a:p>
          <a:p>
            <a:pPr algn="ctr" defTabSz="584200">
              <a:defRPr sz="1400" b="1" i="1">
                <a:solidFill>
                  <a:srgbClr val="006288"/>
                </a:solidFill>
              </a:defRPr>
            </a:pPr>
            <a:r>
              <a:t>Layia </a:t>
            </a:r>
            <a:r>
              <a:rPr i="0"/>
              <a:t>plattyglossa</a:t>
            </a:r>
          </a:p>
        </p:txBody>
      </p:sp>
      <p:sp>
        <p:nvSpPr>
          <p:cNvPr id="559" name="Photos by…"/>
          <p:cNvSpPr txBox="1"/>
          <p:nvPr/>
        </p:nvSpPr>
        <p:spPr>
          <a:xfrm>
            <a:off x="6841393" y="6072372"/>
            <a:ext cx="1597725" cy="457201"/>
          </a:xfrm>
          <a:prstGeom prst="rect">
            <a:avLst/>
          </a:prstGeom>
          <a:blipFill>
            <a:blip r:embed="rId6"/>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13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r>
              <a:t>Photos by</a:t>
            </a:r>
          </a:p>
          <a:p>
            <a:pPr algn="ctr" defTabSz="584200">
              <a:defRPr sz="13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r>
              <a:t>Kathy Keatley Garvey</a:t>
            </a:r>
          </a:p>
        </p:txBody>
      </p:sp>
      <p:grpSp>
        <p:nvGrpSpPr>
          <p:cNvPr id="562" name="+60 species"/>
          <p:cNvGrpSpPr/>
          <p:nvPr/>
        </p:nvGrpSpPr>
        <p:grpSpPr>
          <a:xfrm>
            <a:off x="1672241" y="4416751"/>
            <a:ext cx="1205112" cy="469901"/>
            <a:chOff x="0" y="0"/>
            <a:chExt cx="1205110" cy="469900"/>
          </a:xfrm>
        </p:grpSpPr>
        <p:sp>
          <p:nvSpPr>
            <p:cNvPr id="561" name="+60 species"/>
            <p:cNvSpPr txBox="1"/>
            <p:nvPr/>
          </p:nvSpPr>
          <p:spPr>
            <a:xfrm>
              <a:off x="31750" y="31750"/>
              <a:ext cx="1141611" cy="406400"/>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defTabSz="584200">
                <a:defRPr sz="1600" b="1">
                  <a:solidFill>
                    <a:srgbClr val="477B43"/>
                  </a:solidFill>
                </a:defRPr>
              </a:lvl1pPr>
            </a:lstStyle>
            <a:p>
              <a:r>
                <a:t>+60 species</a:t>
              </a:r>
            </a:p>
          </p:txBody>
        </p:sp>
        <p:pic>
          <p:nvPicPr>
            <p:cNvPr id="560" name="+60 species" descr="+60 species"/>
            <p:cNvPicPr>
              <a:picLocks/>
            </p:cNvPicPr>
            <p:nvPr/>
          </p:nvPicPr>
          <p:blipFill>
            <a:blip r:embed="rId7"/>
            <a:stretch>
              <a:fillRect/>
            </a:stretch>
          </p:blipFill>
          <p:spPr>
            <a:xfrm>
              <a:off x="-1" y="-1"/>
              <a:ext cx="1205112" cy="469901"/>
            </a:xfrm>
            <a:prstGeom prst="rect">
              <a:avLst/>
            </a:prstGeom>
            <a:effectLst/>
          </p:spPr>
        </p:pic>
      </p:grpSp>
      <p:grpSp>
        <p:nvGrpSpPr>
          <p:cNvPr id="565" name="Bug Squad Blog"/>
          <p:cNvGrpSpPr/>
          <p:nvPr/>
        </p:nvGrpSpPr>
        <p:grpSpPr>
          <a:xfrm>
            <a:off x="3109467" y="5939022"/>
            <a:ext cx="2925066" cy="723901"/>
            <a:chOff x="0" y="0"/>
            <a:chExt cx="2925064" cy="723900"/>
          </a:xfrm>
        </p:grpSpPr>
        <p:sp>
          <p:nvSpPr>
            <p:cNvPr id="564" name="Bug Squad Blog"/>
            <p:cNvSpPr txBox="1"/>
            <p:nvPr/>
          </p:nvSpPr>
          <p:spPr>
            <a:xfrm>
              <a:off x="31749" y="31750"/>
              <a:ext cx="2861566" cy="660400"/>
            </a:xfrm>
            <a:prstGeom prst="rect">
              <a:avLst/>
            </a:prstGeom>
            <a:solidFill>
              <a:srgbClr val="9CD355"/>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ctr" defTabSz="584200">
                <a:defRPr sz="3600">
                  <a:solidFill>
                    <a:srgbClr val="477B43"/>
                  </a:solidFill>
                  <a:latin typeface="Marker Felt"/>
                  <a:ea typeface="Marker Felt"/>
                  <a:cs typeface="Marker Felt"/>
                  <a:sym typeface="Marker Felt"/>
                </a:defRPr>
              </a:lvl1pPr>
            </a:lstStyle>
            <a:p>
              <a:r>
                <a:t>Bug Squad Blog</a:t>
              </a:r>
            </a:p>
          </p:txBody>
        </p:sp>
        <p:pic>
          <p:nvPicPr>
            <p:cNvPr id="563" name="Bug Squad Blog" descr="Bug Squad Blog"/>
            <p:cNvPicPr>
              <a:picLocks/>
            </p:cNvPicPr>
            <p:nvPr/>
          </p:nvPicPr>
          <p:blipFill>
            <a:blip r:embed="rId8"/>
            <a:stretch>
              <a:fillRect/>
            </a:stretch>
          </p:blipFill>
          <p:spPr>
            <a:xfrm>
              <a:off x="-1" y="-1"/>
              <a:ext cx="2925066" cy="723901"/>
            </a:xfrm>
            <a:prstGeom prst="rect">
              <a:avLst/>
            </a:prstGeom>
            <a:effectLst/>
          </p:spPr>
        </p:pic>
      </p:grpSp>
      <p:grpSp>
        <p:nvGrpSpPr>
          <p:cNvPr id="568" name="ANNUALS ARE IMPORTANT!"/>
          <p:cNvGrpSpPr/>
          <p:nvPr/>
        </p:nvGrpSpPr>
        <p:grpSpPr>
          <a:xfrm>
            <a:off x="2197119" y="1531736"/>
            <a:ext cx="4813262" cy="713741"/>
            <a:chOff x="0" y="0"/>
            <a:chExt cx="4813260" cy="713740"/>
          </a:xfrm>
        </p:grpSpPr>
        <p:sp>
          <p:nvSpPr>
            <p:cNvPr id="567" name="ANNUALS ARE IMPORTANT!"/>
            <p:cNvSpPr txBox="1"/>
            <p:nvPr/>
          </p:nvSpPr>
          <p:spPr>
            <a:xfrm>
              <a:off x="31749" y="31749"/>
              <a:ext cx="4749762" cy="650242"/>
            </a:xfrm>
            <a:prstGeom prst="rect">
              <a:avLst/>
            </a:prstGeom>
            <a:solidFill>
              <a:srgbClr val="FFFFFF"/>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lvl1pPr marL="342900" indent="-342900">
                <a:spcBef>
                  <a:spcPts val="700"/>
                </a:spcBef>
                <a:defRPr sz="3200"/>
              </a:lvl1pPr>
            </a:lstStyle>
            <a:p>
              <a:r>
                <a:t>ANNUALS ARE IMPORTANT!</a:t>
              </a:r>
            </a:p>
          </p:txBody>
        </p:sp>
        <p:pic>
          <p:nvPicPr>
            <p:cNvPr id="566" name="ANNUALS ARE IMPORTANT!" descr="ANNUALS ARE IMPORTANT!"/>
            <p:cNvPicPr>
              <a:picLocks/>
            </p:cNvPicPr>
            <p:nvPr/>
          </p:nvPicPr>
          <p:blipFill>
            <a:blip r:embed="rId9"/>
            <a:stretch>
              <a:fillRect/>
            </a:stretch>
          </p:blipFill>
          <p:spPr>
            <a:xfrm>
              <a:off x="-1" y="0"/>
              <a:ext cx="4813262" cy="713741"/>
            </a:xfrm>
            <a:prstGeom prst="rect">
              <a:avLst/>
            </a:prstGeom>
            <a:effectLst/>
          </p:spPr>
        </p:pic>
      </p:gr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41</a:t>
            </a:fld>
            <a:endParaRPr/>
          </a:p>
        </p:txBody>
      </p:sp>
      <p:sp>
        <p:nvSpPr>
          <p:cNvPr id="573" name="Plants! Plants! Plants!"/>
          <p:cNvSpPr txBox="1"/>
          <p:nvPr/>
        </p:nvSpPr>
        <p:spPr>
          <a:xfrm>
            <a:off x="1665653" y="438802"/>
            <a:ext cx="6170639" cy="939801"/>
          </a:xfrm>
          <a:prstGeom prst="rect">
            <a:avLst/>
          </a:prstGeom>
          <a:solidFill>
            <a:schemeClr val="accent3">
              <a:lumOff val="24803"/>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5400">
                <a:solidFill>
                  <a:schemeClr val="accent1"/>
                </a:solidFill>
              </a:defRPr>
            </a:lvl1pPr>
          </a:lstStyle>
          <a:p>
            <a:r>
              <a:t>Plants! Plants! Plants!</a:t>
            </a:r>
          </a:p>
        </p:txBody>
      </p:sp>
      <p:sp>
        <p:nvSpPr>
          <p:cNvPr id="574" name="Patchwork Quilt"/>
          <p:cNvSpPr txBox="1"/>
          <p:nvPr/>
        </p:nvSpPr>
        <p:spPr>
          <a:xfrm>
            <a:off x="1359896" y="7924800"/>
            <a:ext cx="3435605"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t>Patchwork Quilt</a:t>
            </a:r>
          </a:p>
        </p:txBody>
      </p:sp>
      <p:pic>
        <p:nvPicPr>
          <p:cNvPr id="575" name="Hedgerow-1-1038x504.jpg" descr="Hedgerow-1-1038x504.jpg"/>
          <p:cNvPicPr>
            <a:picLocks noChangeAspect="1"/>
          </p:cNvPicPr>
          <p:nvPr/>
        </p:nvPicPr>
        <p:blipFill>
          <a:blip r:embed="rId3"/>
          <a:stretch>
            <a:fillRect/>
          </a:stretch>
        </p:blipFill>
        <p:spPr>
          <a:xfrm>
            <a:off x="978291" y="1896158"/>
            <a:ext cx="7545363" cy="3663645"/>
          </a:xfrm>
          <a:prstGeom prst="rect">
            <a:avLst/>
          </a:prstGeom>
          <a:ln w="12700">
            <a:miter lim="400000"/>
          </a:ln>
        </p:spPr>
      </p:pic>
      <p:sp>
        <p:nvSpPr>
          <p:cNvPr id="576" name="Hedgerows provide shelter and food."/>
          <p:cNvSpPr txBox="1"/>
          <p:nvPr/>
        </p:nvSpPr>
        <p:spPr>
          <a:xfrm>
            <a:off x="628960" y="5835026"/>
            <a:ext cx="7545364"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3600">
                <a:solidFill>
                  <a:srgbClr val="006288"/>
                </a:solidFill>
                <a:latin typeface="Georgia"/>
                <a:ea typeface="Georgia"/>
                <a:cs typeface="Georgia"/>
                <a:sym typeface="Georgia"/>
              </a:defRPr>
            </a:lvl1pPr>
          </a:lstStyle>
          <a:p>
            <a:r>
              <a:t>Hedgerows provide shelter and food.</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a:p>
        </p:txBody>
      </p:sp>
      <p:sp>
        <p:nvSpPr>
          <p:cNvPr id="581" name="Patchwork Quilt"/>
          <p:cNvSpPr txBox="1"/>
          <p:nvPr/>
        </p:nvSpPr>
        <p:spPr>
          <a:xfrm>
            <a:off x="1359896" y="7924800"/>
            <a:ext cx="3435605"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t>Patchwork Quilt</a:t>
            </a:r>
          </a:p>
        </p:txBody>
      </p:sp>
      <p:sp>
        <p:nvSpPr>
          <p:cNvPr id="582" name="Text Placeholder 1"/>
          <p:cNvSpPr txBox="1">
            <a:spLocks noGrp="1"/>
          </p:cNvSpPr>
          <p:nvPr>
            <p:ph type="body" sz="half" idx="1"/>
          </p:nvPr>
        </p:nvSpPr>
        <p:spPr>
          <a:xfrm>
            <a:off x="1288181" y="2609038"/>
            <a:ext cx="6567638" cy="3159179"/>
          </a:xfrm>
          <a:prstGeom prst="rect">
            <a:avLst/>
          </a:prstGeom>
        </p:spPr>
        <p:txBody>
          <a:bodyPr lIns="50800" tIns="50800" rIns="50800" bIns="50800"/>
          <a:lstStyle/>
          <a:p>
            <a:pPr marL="0" lvl="1" indent="0" defTabSz="813816">
              <a:spcBef>
                <a:spcPts val="600"/>
              </a:spcBef>
              <a:buSzPct val="60000"/>
              <a:buBlip>
                <a:blip r:embed="rId2"/>
              </a:buBlip>
              <a:defRPr sz="3382" b="1"/>
            </a:pPr>
            <a:r>
              <a:t>Are </a:t>
            </a:r>
            <a:r>
              <a:rPr u="sng"/>
              <a:t>absorbed</a:t>
            </a:r>
            <a:r>
              <a:t> into plant tissues </a:t>
            </a:r>
          </a:p>
          <a:p>
            <a:pPr marL="0" lvl="1" indent="0" defTabSz="813816">
              <a:spcBef>
                <a:spcPts val="600"/>
              </a:spcBef>
              <a:buSzPct val="60000"/>
              <a:buBlip>
                <a:blip r:embed="rId2"/>
              </a:buBlip>
              <a:defRPr sz="3382" b="1"/>
            </a:pPr>
            <a:r>
              <a:rPr u="sng"/>
              <a:t>including the pollen and nectar</a:t>
            </a:r>
            <a:r>
              <a:t>. </a:t>
            </a:r>
          </a:p>
          <a:p>
            <a:pPr marL="0" lvl="1" indent="0" defTabSz="813816">
              <a:spcBef>
                <a:spcPts val="600"/>
              </a:spcBef>
              <a:buSzPct val="60000"/>
              <a:buBlip>
                <a:blip r:embed="rId2"/>
              </a:buBlip>
              <a:defRPr sz="3382" b="1"/>
            </a:pPr>
            <a:r>
              <a:t>May remain in plant up to 2 years!</a:t>
            </a:r>
          </a:p>
          <a:p>
            <a:pPr marL="0" lvl="1" indent="0" defTabSz="813816">
              <a:spcBef>
                <a:spcPts val="600"/>
              </a:spcBef>
              <a:buSzPct val="60000"/>
              <a:buBlip>
                <a:blip r:embed="rId2"/>
              </a:buBlip>
              <a:defRPr sz="3382" b="1"/>
            </a:pPr>
            <a:r>
              <a:t>Insects are killed or disrupted</a:t>
            </a:r>
          </a:p>
          <a:p>
            <a:pPr marL="0" lvl="1" indent="0" defTabSz="813816">
              <a:spcBef>
                <a:spcPts val="600"/>
              </a:spcBef>
              <a:buSzPct val="60000"/>
              <a:buBlip>
                <a:blip r:embed="rId2"/>
              </a:buBlip>
              <a:defRPr sz="3382" b="1"/>
            </a:pPr>
            <a:r>
              <a:t>when they eat those plants.</a:t>
            </a:r>
          </a:p>
        </p:txBody>
      </p:sp>
      <p:sp>
        <p:nvSpPr>
          <p:cNvPr id="583" name="Avoid Pesticides"/>
          <p:cNvSpPr txBox="1"/>
          <p:nvPr/>
        </p:nvSpPr>
        <p:spPr>
          <a:xfrm>
            <a:off x="2031252" y="158001"/>
            <a:ext cx="5404247" cy="10922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6400" u="sng">
                <a:solidFill>
                  <a:srgbClr val="006288"/>
                </a:solidFill>
              </a:defRPr>
            </a:lvl1pPr>
          </a:lstStyle>
          <a:p>
            <a:r>
              <a:t>Avoid Pesticides</a:t>
            </a:r>
          </a:p>
        </p:txBody>
      </p:sp>
      <p:sp>
        <p:nvSpPr>
          <p:cNvPr id="584" name="Ask at your nursery!"/>
          <p:cNvSpPr txBox="1"/>
          <p:nvPr/>
        </p:nvSpPr>
        <p:spPr>
          <a:xfrm>
            <a:off x="2037571" y="7596036"/>
            <a:ext cx="5391608" cy="76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40639" lvl="1" indent="228600">
              <a:spcBef>
                <a:spcPts val="1200"/>
              </a:spcBef>
              <a:buClr>
                <a:srgbClr val="396A01"/>
              </a:buClr>
              <a:buFont typeface="Arial"/>
              <a:defRPr sz="4800">
                <a:uFill>
                  <a:solidFill>
                    <a:srgbClr val="945200"/>
                  </a:solidFill>
                </a:uFill>
                <a:latin typeface="Marker Felt"/>
                <a:ea typeface="Marker Felt"/>
                <a:cs typeface="Marker Felt"/>
                <a:sym typeface="Marker Felt"/>
              </a:defRPr>
            </a:pPr>
            <a:r>
              <a:t>Ask at your nursery!</a:t>
            </a:r>
          </a:p>
        </p:txBody>
      </p:sp>
      <p:grpSp>
        <p:nvGrpSpPr>
          <p:cNvPr id="587" name="Neonicotinoids are Insecticides"/>
          <p:cNvGrpSpPr/>
          <p:nvPr/>
        </p:nvGrpSpPr>
        <p:grpSpPr>
          <a:xfrm>
            <a:off x="1822271" y="1709370"/>
            <a:ext cx="5562958" cy="713741"/>
            <a:chOff x="0" y="0"/>
            <a:chExt cx="5562957" cy="713740"/>
          </a:xfrm>
        </p:grpSpPr>
        <p:sp>
          <p:nvSpPr>
            <p:cNvPr id="586" name="Neonicotinoids are Insecticides"/>
            <p:cNvSpPr txBox="1"/>
            <p:nvPr/>
          </p:nvSpPr>
          <p:spPr>
            <a:xfrm>
              <a:off x="31749" y="31749"/>
              <a:ext cx="5499459" cy="650242"/>
            </a:xfrm>
            <a:prstGeom prst="rect">
              <a:avLst/>
            </a:prstGeom>
            <a:solidFill>
              <a:schemeClr val="accent6">
                <a:lumOff val="23333"/>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marL="342900" lvl="1" indent="-342900">
                <a:spcBef>
                  <a:spcPts val="700"/>
                </a:spcBef>
                <a:defRPr sz="3200" b="1">
                  <a:solidFill>
                    <a:srgbClr val="194687"/>
                  </a:solidFill>
                </a:defRPr>
              </a:pPr>
              <a:r>
                <a:t>Neonicotinoids are Insecticides </a:t>
              </a:r>
            </a:p>
          </p:txBody>
        </p:sp>
        <p:pic>
          <p:nvPicPr>
            <p:cNvPr id="585" name="Neonicotinoids are Insecticides" descr="Neonicotinoids are Insecticides"/>
            <p:cNvPicPr>
              <a:picLocks/>
            </p:cNvPicPr>
            <p:nvPr/>
          </p:nvPicPr>
          <p:blipFill>
            <a:blip r:embed="rId3"/>
            <a:stretch>
              <a:fillRect/>
            </a:stretch>
          </p:blipFill>
          <p:spPr>
            <a:xfrm>
              <a:off x="-1" y="0"/>
              <a:ext cx="5562959" cy="713741"/>
            </a:xfrm>
            <a:prstGeom prst="rect">
              <a:avLst/>
            </a:prstGeom>
            <a:effectLst/>
          </p:spPr>
        </p:pic>
      </p:grpSp>
      <p:grpSp>
        <p:nvGrpSpPr>
          <p:cNvPr id="590" name="Neonicotinoids kill pollinators."/>
          <p:cNvGrpSpPr/>
          <p:nvPr/>
        </p:nvGrpSpPr>
        <p:grpSpPr>
          <a:xfrm>
            <a:off x="1754306" y="5954144"/>
            <a:ext cx="5698888" cy="713741"/>
            <a:chOff x="0" y="0"/>
            <a:chExt cx="5698887" cy="713740"/>
          </a:xfrm>
        </p:grpSpPr>
        <p:sp>
          <p:nvSpPr>
            <p:cNvPr id="589" name="Neonicotinoids kill pollinators."/>
            <p:cNvSpPr txBox="1"/>
            <p:nvPr/>
          </p:nvSpPr>
          <p:spPr>
            <a:xfrm>
              <a:off x="31749" y="31749"/>
              <a:ext cx="5635388" cy="650242"/>
            </a:xfrm>
            <a:prstGeom prst="rect">
              <a:avLst/>
            </a:prstGeom>
            <a:solidFill>
              <a:schemeClr val="accent6">
                <a:lumOff val="23333"/>
              </a:schemeClr>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numCol="1" anchor="t">
              <a:spAutoFit/>
            </a:bodyPr>
            <a:lstStyle/>
            <a:p>
              <a:pPr marL="342900" lvl="1" indent="-114300">
                <a:spcBef>
                  <a:spcPts val="700"/>
                </a:spcBef>
                <a:defRPr sz="3200" b="1">
                  <a:solidFill>
                    <a:srgbClr val="194687"/>
                  </a:solidFill>
                </a:defRPr>
              </a:pPr>
              <a:r>
                <a:t>Neonicotinoids kill pollinators. </a:t>
              </a:r>
            </a:p>
          </p:txBody>
        </p:sp>
        <p:pic>
          <p:nvPicPr>
            <p:cNvPr id="588" name="Neonicotinoids kill pollinators." descr="Neonicotinoids kill pollinators."/>
            <p:cNvPicPr>
              <a:picLocks/>
            </p:cNvPicPr>
            <p:nvPr/>
          </p:nvPicPr>
          <p:blipFill>
            <a:blip r:embed="rId4"/>
            <a:stretch>
              <a:fillRect/>
            </a:stretch>
          </p:blipFill>
          <p:spPr>
            <a:xfrm>
              <a:off x="-1" y="0"/>
              <a:ext cx="5698889" cy="713741"/>
            </a:xfrm>
            <a:prstGeom prst="rect">
              <a:avLst/>
            </a:prstGeom>
            <a:effectLst/>
          </p:spPr>
        </p:pic>
      </p:gr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43</a:t>
            </a:fld>
            <a:endParaRPr/>
          </a:p>
        </p:txBody>
      </p:sp>
      <p:sp>
        <p:nvSpPr>
          <p:cNvPr id="593" name="Patchwork Quilt"/>
          <p:cNvSpPr txBox="1"/>
          <p:nvPr/>
        </p:nvSpPr>
        <p:spPr>
          <a:xfrm>
            <a:off x="1359896" y="7924800"/>
            <a:ext cx="3435605"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t>Patchwork Quilt</a:t>
            </a:r>
          </a:p>
        </p:txBody>
      </p:sp>
      <p:sp>
        <p:nvSpPr>
          <p:cNvPr id="594" name="PS: Bt kills all caterpillars…"/>
          <p:cNvSpPr txBox="1"/>
          <p:nvPr/>
        </p:nvSpPr>
        <p:spPr>
          <a:xfrm>
            <a:off x="6703175" y="1663917"/>
            <a:ext cx="1224140" cy="959017"/>
          </a:xfrm>
          <a:prstGeom prst="rect">
            <a:avLst/>
          </a:prstGeom>
          <a:gradFill>
            <a:gsLst>
              <a:gs pos="0">
                <a:srgbClr val="FFBDAA"/>
              </a:gs>
              <a:gs pos="100000">
                <a:srgbClr val="FFEDE8"/>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spAutoFit/>
          </a:bodyPr>
          <a:lstStyle>
            <a:lvl1pPr marL="650240" indent="-650240" algn="ctr" defTabSz="650240">
              <a:tabLst>
                <a:tab pos="190500" algn="l"/>
                <a:tab pos="647700" algn="l"/>
              </a:tabLst>
              <a:defRPr sz="5700" b="1" u="sng">
                <a:latin typeface="Arial"/>
                <a:ea typeface="Arial"/>
                <a:cs typeface="Arial"/>
                <a:sym typeface="Arial"/>
              </a:defRPr>
            </a:lvl1pPr>
          </a:lstStyle>
          <a:p>
            <a:r>
              <a:t>Bt</a:t>
            </a:r>
          </a:p>
        </p:txBody>
      </p:sp>
      <p:sp>
        <p:nvSpPr>
          <p:cNvPr id="595" name="PS: Bt kills all caterpillars…"/>
          <p:cNvSpPr txBox="1"/>
          <p:nvPr/>
        </p:nvSpPr>
        <p:spPr>
          <a:xfrm>
            <a:off x="456230" y="5817262"/>
            <a:ext cx="8231540" cy="550899"/>
          </a:xfrm>
          <a:prstGeom prst="rect">
            <a:avLst/>
          </a:prstGeom>
          <a:gradFill>
            <a:gsLst>
              <a:gs pos="0">
                <a:srgbClr val="FFBDAA"/>
              </a:gs>
              <a:gs pos="100000">
                <a:srgbClr val="FFEDE8"/>
              </a:gs>
            </a:gsLst>
            <a:lin ang="16200000"/>
          </a:gra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2248" tIns="72248" rIns="72248" bIns="72248" anchor="ctr">
            <a:spAutoFit/>
          </a:bodyPr>
          <a:lstStyle/>
          <a:p>
            <a:pPr marL="650240" indent="-650240" defTabSz="650240">
              <a:tabLst>
                <a:tab pos="190500" algn="l"/>
                <a:tab pos="647700" algn="l"/>
              </a:tabLst>
              <a:defRPr sz="2600" b="1"/>
            </a:pPr>
            <a:r>
              <a:t>PS:  Bt kills </a:t>
            </a:r>
            <a:r>
              <a:rPr u="sng"/>
              <a:t>all</a:t>
            </a:r>
            <a:r>
              <a:t> caterpillars NOT just the ones on the label!!! </a:t>
            </a:r>
          </a:p>
        </p:txBody>
      </p:sp>
      <p:sp>
        <p:nvSpPr>
          <p:cNvPr id="596" name="PS: Bt kills all caterpillars…"/>
          <p:cNvSpPr txBox="1"/>
          <p:nvPr/>
        </p:nvSpPr>
        <p:spPr>
          <a:xfrm>
            <a:off x="2175818" y="7375316"/>
            <a:ext cx="8551564" cy="1767011"/>
          </a:xfrm>
          <a:prstGeom prst="rect">
            <a:avLst/>
          </a:prstGeom>
          <a:solidFill>
            <a:srgbClr val="DDDDD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2248" tIns="72248" rIns="72248" bIns="72248" anchor="ctr">
            <a:spAutoFit/>
          </a:bodyPr>
          <a:lstStyle/>
          <a:p>
            <a:pPr marL="650240" indent="-650240" algn="ctr" defTabSz="650240">
              <a:tabLst>
                <a:tab pos="190500" algn="l"/>
                <a:tab pos="647700" algn="l"/>
              </a:tabLst>
              <a:defRPr sz="3800" b="1">
                <a:latin typeface="Arial"/>
                <a:ea typeface="Arial"/>
                <a:cs typeface="Arial"/>
                <a:sym typeface="Arial"/>
              </a:defRPr>
            </a:pPr>
            <a:r>
              <a:t>Bt is nonsystemic. It can be washed off. </a:t>
            </a:r>
          </a:p>
          <a:p>
            <a:pPr marL="650240" indent="-650240" algn="ctr" defTabSz="650240">
              <a:tabLst>
                <a:tab pos="190500" algn="l"/>
                <a:tab pos="647700" algn="l"/>
              </a:tabLst>
              <a:defRPr sz="3800" b="1">
                <a:latin typeface="Arial"/>
                <a:ea typeface="Arial"/>
                <a:cs typeface="Arial"/>
                <a:sym typeface="Arial"/>
              </a:defRPr>
            </a:pPr>
            <a:r>
              <a:t>Length of efficacy is 1 to 4 days.</a:t>
            </a:r>
          </a:p>
        </p:txBody>
      </p:sp>
      <p:sp>
        <p:nvSpPr>
          <p:cNvPr id="597" name="Bt is a bacterium…"/>
          <p:cNvSpPr txBox="1"/>
          <p:nvPr/>
        </p:nvSpPr>
        <p:spPr>
          <a:xfrm>
            <a:off x="379213" y="1894179"/>
            <a:ext cx="8638763" cy="1460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57797" indent="57797" defTabSz="1300480">
              <a:defRPr sz="3100" b="1">
                <a:solidFill>
                  <a:srgbClr val="2B6D95"/>
                </a:solidFill>
                <a:uFill>
                  <a:solidFill>
                    <a:srgbClr val="945200"/>
                  </a:solidFill>
                </a:uFill>
                <a:latin typeface="Arial"/>
                <a:ea typeface="Arial"/>
                <a:cs typeface="Arial"/>
                <a:sym typeface="Arial"/>
              </a:defRPr>
            </a:pPr>
            <a:r>
              <a:t>Bt is a bacterium</a:t>
            </a:r>
          </a:p>
          <a:p>
            <a:pPr marR="57797" indent="57797" defTabSz="1300480">
              <a:defRPr sz="3100" b="1">
                <a:solidFill>
                  <a:srgbClr val="2B6D95"/>
                </a:solidFill>
                <a:uFill>
                  <a:solidFill>
                    <a:srgbClr val="945200"/>
                  </a:solidFill>
                </a:uFill>
                <a:latin typeface="Arial"/>
                <a:ea typeface="Arial"/>
                <a:cs typeface="Arial"/>
                <a:sym typeface="Arial"/>
              </a:defRPr>
            </a:pPr>
            <a:r>
              <a:t>Infects the gut of </a:t>
            </a:r>
            <a:r>
              <a:rPr u="sng"/>
              <a:t>caterpillars</a:t>
            </a:r>
          </a:p>
          <a:p>
            <a:pPr marR="57797" indent="57797" defTabSz="1300480">
              <a:defRPr sz="3100" b="1">
                <a:solidFill>
                  <a:srgbClr val="2B6D95"/>
                </a:solidFill>
                <a:uFill>
                  <a:solidFill>
                    <a:srgbClr val="945200"/>
                  </a:solidFill>
                </a:uFill>
                <a:latin typeface="Arial"/>
                <a:ea typeface="Arial"/>
                <a:cs typeface="Arial"/>
                <a:sym typeface="Arial"/>
              </a:defRPr>
            </a:pPr>
            <a:r>
              <a:t>Does not affect humans or beneficial insects.</a:t>
            </a:r>
          </a:p>
        </p:txBody>
      </p:sp>
      <p:sp>
        <p:nvSpPr>
          <p:cNvPr id="598" name="Bt container label…"/>
          <p:cNvSpPr txBox="1"/>
          <p:nvPr/>
        </p:nvSpPr>
        <p:spPr>
          <a:xfrm>
            <a:off x="922338" y="3653348"/>
            <a:ext cx="7622075" cy="213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57797" indent="57797" algn="ctr" defTabSz="1300480">
              <a:defRPr sz="2600" u="sng">
                <a:uFill>
                  <a:solidFill>
                    <a:srgbClr val="945200"/>
                  </a:solidFill>
                </a:uFill>
              </a:defRPr>
            </a:pPr>
            <a:r>
              <a:t>Bt container label</a:t>
            </a:r>
          </a:p>
          <a:p>
            <a:pPr marR="57797" indent="57797" defTabSz="1300480">
              <a:defRPr sz="2600">
                <a:uFill>
                  <a:solidFill>
                    <a:srgbClr val="945200"/>
                  </a:solidFill>
                </a:uFill>
              </a:defRPr>
            </a:pPr>
            <a:r>
              <a:t>Controls worms and caterpillars on fruits, </a:t>
            </a:r>
          </a:p>
          <a:p>
            <a:pPr marR="57797" indent="57797" defTabSz="1300480">
              <a:defRPr sz="2600">
                <a:uFill>
                  <a:solidFill>
                    <a:srgbClr val="945200"/>
                  </a:solidFill>
                </a:uFill>
              </a:defRPr>
            </a:pPr>
            <a:r>
              <a:t>vegetables, ornamentals and shade trees. </a:t>
            </a:r>
          </a:p>
          <a:p>
            <a:pPr marR="57797" indent="57797" defTabSz="1300480">
              <a:defRPr sz="2600">
                <a:uFill>
                  <a:solidFill>
                    <a:srgbClr val="945200"/>
                  </a:solidFill>
                </a:uFill>
              </a:defRPr>
            </a:pPr>
            <a:r>
              <a:t>Kills tomato hornworms, tent caterpillars, gypsy moths </a:t>
            </a:r>
          </a:p>
          <a:p>
            <a:pPr marR="57797" indent="57797" defTabSz="1300480">
              <a:defRPr sz="2600">
                <a:uFill>
                  <a:solidFill>
                    <a:srgbClr val="945200"/>
                  </a:solidFill>
                </a:uFill>
              </a:defRPr>
            </a:pPr>
            <a:r>
              <a:rPr b="1"/>
              <a:t>and others listed.</a:t>
            </a:r>
          </a:p>
        </p:txBody>
      </p:sp>
      <p:sp>
        <p:nvSpPr>
          <p:cNvPr id="599" name="Avoid Pesticides"/>
          <p:cNvSpPr txBox="1"/>
          <p:nvPr/>
        </p:nvSpPr>
        <p:spPr>
          <a:xfrm>
            <a:off x="2031252" y="158001"/>
            <a:ext cx="5404247" cy="10922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6400" u="sng">
                <a:solidFill>
                  <a:srgbClr val="006288"/>
                </a:solidFill>
              </a:defRPr>
            </a:lvl1pPr>
          </a:lstStyle>
          <a:p>
            <a:r>
              <a:t>Avoid Pesticides</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44</a:t>
            </a:fld>
            <a:endParaRPr/>
          </a:p>
        </p:txBody>
      </p:sp>
      <p:sp>
        <p:nvSpPr>
          <p:cNvPr id="604" name="Patchwork Quilt"/>
          <p:cNvSpPr txBox="1"/>
          <p:nvPr/>
        </p:nvSpPr>
        <p:spPr>
          <a:xfrm>
            <a:off x="1359896" y="7924800"/>
            <a:ext cx="3435605"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t>Patchwork Quilt</a:t>
            </a:r>
          </a:p>
        </p:txBody>
      </p:sp>
      <p:sp>
        <p:nvSpPr>
          <p:cNvPr id="605" name="Book Resources"/>
          <p:cNvSpPr txBox="1"/>
          <p:nvPr/>
        </p:nvSpPr>
        <p:spPr>
          <a:xfrm>
            <a:off x="2396841" y="344284"/>
            <a:ext cx="3762599" cy="7874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a:defRPr sz="4400" b="1">
                <a:solidFill>
                  <a:schemeClr val="accent1"/>
                </a:solidFill>
              </a:defRPr>
            </a:lvl1pPr>
          </a:lstStyle>
          <a:p>
            <a:r>
              <a:t>Book Resources</a:t>
            </a:r>
          </a:p>
        </p:txBody>
      </p:sp>
      <p:pic>
        <p:nvPicPr>
          <p:cNvPr id="606" name="page39image1799360.jpg" descr="page39image1799360.jpg"/>
          <p:cNvPicPr>
            <a:picLocks noChangeAspect="1"/>
          </p:cNvPicPr>
          <p:nvPr/>
        </p:nvPicPr>
        <p:blipFill>
          <a:blip r:embed="rId3"/>
          <a:stretch>
            <a:fillRect/>
          </a:stretch>
        </p:blipFill>
        <p:spPr>
          <a:xfrm>
            <a:off x="914750" y="1476782"/>
            <a:ext cx="1689970" cy="2410772"/>
          </a:xfrm>
          <a:prstGeom prst="rect">
            <a:avLst/>
          </a:prstGeom>
          <a:ln w="12700">
            <a:miter lim="400000"/>
          </a:ln>
        </p:spPr>
      </p:pic>
      <p:pic>
        <p:nvPicPr>
          <p:cNvPr id="607" name="page40image3816992.jpg" descr="page40image3816992.jpg"/>
          <p:cNvPicPr>
            <a:picLocks noChangeAspect="1"/>
          </p:cNvPicPr>
          <p:nvPr/>
        </p:nvPicPr>
        <p:blipFill>
          <a:blip r:embed="rId4"/>
          <a:stretch>
            <a:fillRect/>
          </a:stretch>
        </p:blipFill>
        <p:spPr>
          <a:xfrm>
            <a:off x="3433155" y="1414690"/>
            <a:ext cx="1689971" cy="2534956"/>
          </a:xfrm>
          <a:prstGeom prst="rect">
            <a:avLst/>
          </a:prstGeom>
          <a:ln w="12700">
            <a:miter lim="400000"/>
          </a:ln>
        </p:spPr>
      </p:pic>
      <p:pic>
        <p:nvPicPr>
          <p:cNvPr id="608" name="51F7M52QD4L._SX364_BO1,204,203,200_.jpg" descr="51F7M52QD4L._SX364_BO1,204,203,200_.jpg"/>
          <p:cNvPicPr>
            <a:picLocks noChangeAspect="1"/>
          </p:cNvPicPr>
          <p:nvPr/>
        </p:nvPicPr>
        <p:blipFill>
          <a:blip r:embed="rId5"/>
          <a:stretch>
            <a:fillRect/>
          </a:stretch>
        </p:blipFill>
        <p:spPr>
          <a:xfrm>
            <a:off x="5594945" y="1470781"/>
            <a:ext cx="1777025" cy="2422774"/>
          </a:xfrm>
          <a:prstGeom prst="rect">
            <a:avLst/>
          </a:prstGeom>
          <a:ln w="12700">
            <a:miter lim="400000"/>
          </a:ln>
        </p:spPr>
      </p:pic>
      <p:pic>
        <p:nvPicPr>
          <p:cNvPr id="609" name="61Eaf+xoljL-1._SX411_BO1,204,203,200_.jpg" descr="61Eaf+xoljL-1._SX411_BO1,204,203,200_.jpg"/>
          <p:cNvPicPr>
            <a:picLocks noChangeAspect="1"/>
          </p:cNvPicPr>
          <p:nvPr/>
        </p:nvPicPr>
        <p:blipFill>
          <a:blip r:embed="rId6"/>
          <a:stretch>
            <a:fillRect/>
          </a:stretch>
        </p:blipFill>
        <p:spPr>
          <a:xfrm>
            <a:off x="4407704" y="4232651"/>
            <a:ext cx="1777025" cy="2151362"/>
          </a:xfrm>
          <a:prstGeom prst="rect">
            <a:avLst/>
          </a:prstGeom>
          <a:ln w="12700">
            <a:miter lim="400000"/>
          </a:ln>
        </p:spPr>
      </p:pic>
      <p:pic>
        <p:nvPicPr>
          <p:cNvPr id="610" name="Screen Shot 2018-05-13 at 5.43.45 PM.png" descr="Screen Shot 2018-05-13 at 5.43.45 PM.png"/>
          <p:cNvPicPr>
            <a:picLocks noChangeAspect="1"/>
          </p:cNvPicPr>
          <p:nvPr/>
        </p:nvPicPr>
        <p:blipFill>
          <a:blip r:embed="rId7"/>
          <a:stretch>
            <a:fillRect/>
          </a:stretch>
        </p:blipFill>
        <p:spPr>
          <a:xfrm>
            <a:off x="1770659" y="4236041"/>
            <a:ext cx="1689971" cy="2144582"/>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a:p>
        </p:txBody>
      </p:sp>
      <p:sp>
        <p:nvSpPr>
          <p:cNvPr id="615" name="Patchwork Quilt"/>
          <p:cNvSpPr txBox="1"/>
          <p:nvPr/>
        </p:nvSpPr>
        <p:spPr>
          <a:xfrm>
            <a:off x="1359896" y="7924800"/>
            <a:ext cx="3435605"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t>Patchwork Quilt</a:t>
            </a:r>
          </a:p>
        </p:txBody>
      </p:sp>
      <p:sp>
        <p:nvSpPr>
          <p:cNvPr id="616" name="Benefits of…"/>
          <p:cNvSpPr txBox="1"/>
          <p:nvPr/>
        </p:nvSpPr>
        <p:spPr>
          <a:xfrm>
            <a:off x="1350466" y="298040"/>
            <a:ext cx="6443068" cy="16002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defRPr sz="4800" b="1">
                <a:solidFill>
                  <a:schemeClr val="accent1"/>
                </a:solidFill>
              </a:defRPr>
            </a:pPr>
            <a:r>
              <a:t>Benefits of </a:t>
            </a:r>
          </a:p>
          <a:p>
            <a:pPr algn="ctr">
              <a:defRPr sz="4800" b="1">
                <a:solidFill>
                  <a:schemeClr val="accent1"/>
                </a:solidFill>
              </a:defRPr>
            </a:pPr>
            <a:r>
              <a:t>Gardening for Pollinators</a:t>
            </a:r>
          </a:p>
        </p:txBody>
      </p:sp>
      <p:pic>
        <p:nvPicPr>
          <p:cNvPr id="617" name="image31.jpeg" descr="image31.jpeg"/>
          <p:cNvPicPr>
            <a:picLocks noChangeAspect="1"/>
          </p:cNvPicPr>
          <p:nvPr/>
        </p:nvPicPr>
        <p:blipFill>
          <a:blip r:embed="rId2"/>
          <a:stretch>
            <a:fillRect/>
          </a:stretch>
        </p:blipFill>
        <p:spPr>
          <a:xfrm>
            <a:off x="4907160" y="4124700"/>
            <a:ext cx="3435605" cy="2290406"/>
          </a:xfrm>
          <a:prstGeom prst="rect">
            <a:avLst/>
          </a:prstGeom>
          <a:ln w="12700">
            <a:miter lim="400000"/>
          </a:ln>
        </p:spPr>
      </p:pic>
      <p:sp>
        <p:nvSpPr>
          <p:cNvPr id="618" name="Beautiful &amp; interesting to watch…"/>
          <p:cNvSpPr txBox="1"/>
          <p:nvPr/>
        </p:nvSpPr>
        <p:spPr>
          <a:xfrm>
            <a:off x="1084733" y="2116120"/>
            <a:ext cx="5831162"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38607" defTabSz="868680">
              <a:spcBef>
                <a:spcPts val="1100"/>
              </a:spcBef>
              <a:buClr>
                <a:srgbClr val="396A01"/>
              </a:buClr>
              <a:buFont typeface="Arial"/>
              <a:defRPr sz="3000" b="1">
                <a:solidFill>
                  <a:srgbClr val="0365C0"/>
                </a:solidFill>
                <a:uFill>
                  <a:solidFill>
                    <a:srgbClr val="945200"/>
                  </a:solidFill>
                </a:uFill>
              </a:defRPr>
            </a:pPr>
            <a:r>
              <a:t>Beautiful &amp; interesting to watch</a:t>
            </a:r>
          </a:p>
          <a:p>
            <a:pPr marR="38607" defTabSz="868680">
              <a:spcBef>
                <a:spcPts val="1100"/>
              </a:spcBef>
              <a:buClr>
                <a:srgbClr val="396A01"/>
              </a:buClr>
              <a:buFont typeface="Arial"/>
              <a:defRPr sz="3000" b="1">
                <a:solidFill>
                  <a:srgbClr val="0365C0"/>
                </a:solidFill>
                <a:uFill>
                  <a:solidFill>
                    <a:srgbClr val="945200"/>
                  </a:solidFill>
                </a:uFill>
              </a:defRPr>
            </a:pPr>
            <a:r>
              <a:t>May help to preserve a species</a:t>
            </a:r>
          </a:p>
          <a:p>
            <a:pPr marR="38607" defTabSz="868680">
              <a:spcBef>
                <a:spcPts val="1100"/>
              </a:spcBef>
              <a:buClr>
                <a:srgbClr val="396A01"/>
              </a:buClr>
              <a:buFont typeface="Arial"/>
              <a:defRPr sz="3000" b="1">
                <a:solidFill>
                  <a:srgbClr val="0365C0"/>
                </a:solidFill>
                <a:uFill>
                  <a:solidFill>
                    <a:srgbClr val="945200"/>
                  </a:solidFill>
                </a:uFill>
              </a:defRPr>
            </a:pPr>
            <a:r>
              <a:t>Motion adds interest to your garden</a:t>
            </a:r>
          </a:p>
        </p:txBody>
      </p:sp>
      <p:sp>
        <p:nvSpPr>
          <p:cNvPr id="619" name="Plants also attract…"/>
          <p:cNvSpPr txBox="1"/>
          <p:nvPr/>
        </p:nvSpPr>
        <p:spPr>
          <a:xfrm>
            <a:off x="510340" y="4335606"/>
            <a:ext cx="4138668" cy="1868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57797" lvl="1" indent="325120" defTabSz="1300480">
              <a:spcBef>
                <a:spcPts val="1700"/>
              </a:spcBef>
              <a:defRPr sz="2800" b="1">
                <a:uFill>
                  <a:solidFill>
                    <a:srgbClr val="945200"/>
                  </a:solidFill>
                </a:uFill>
              </a:defRPr>
            </a:pPr>
            <a:r>
              <a:t>Plants also attract</a:t>
            </a:r>
          </a:p>
          <a:p>
            <a:pPr marR="57797" lvl="1" indent="325120" defTabSz="1300480">
              <a:spcBef>
                <a:spcPts val="1700"/>
              </a:spcBef>
              <a:defRPr sz="2800" b="1">
                <a:uFill>
                  <a:solidFill>
                    <a:srgbClr val="945200"/>
                  </a:solidFill>
                </a:uFill>
              </a:defRPr>
            </a:pPr>
            <a:r>
              <a:t>beneficial insects</a:t>
            </a:r>
          </a:p>
          <a:p>
            <a:pPr marR="57797" lvl="1" indent="325120" defTabSz="1300480">
              <a:spcBef>
                <a:spcPts val="1700"/>
              </a:spcBef>
              <a:defRPr sz="2800" b="1">
                <a:uFill>
                  <a:solidFill>
                    <a:srgbClr val="945200"/>
                  </a:solidFill>
                </a:uFill>
              </a:defRPr>
            </a:pPr>
            <a:r>
              <a:t>(predators and parasites)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46</a:t>
            </a:fld>
            <a:endParaRPr/>
          </a:p>
        </p:txBody>
      </p:sp>
      <p:sp>
        <p:nvSpPr>
          <p:cNvPr id="622" name="Patchwork Quilt"/>
          <p:cNvSpPr txBox="1"/>
          <p:nvPr/>
        </p:nvSpPr>
        <p:spPr>
          <a:xfrm>
            <a:off x="1359896" y="7924800"/>
            <a:ext cx="3435605"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4000">
                <a:solidFill>
                  <a:srgbClr val="2B6D95"/>
                </a:solidFill>
                <a:effectLst>
                  <a:outerShdw blurRad="25400" dist="12700" dir="5400000" rotWithShape="0">
                    <a:srgbClr val="000000">
                      <a:alpha val="30000"/>
                    </a:srgbClr>
                  </a:outerShdw>
                </a:effectLst>
                <a:latin typeface="Marker Felt"/>
                <a:ea typeface="Marker Felt"/>
                <a:cs typeface="Marker Felt"/>
                <a:sym typeface="Marker Felt"/>
              </a:defRPr>
            </a:lvl1pPr>
          </a:lstStyle>
          <a:p>
            <a:r>
              <a:t>Patchwork Quilt</a:t>
            </a:r>
          </a:p>
        </p:txBody>
      </p:sp>
      <p:sp>
        <p:nvSpPr>
          <p:cNvPr id="623" name="Benefits of…"/>
          <p:cNvSpPr txBox="1"/>
          <p:nvPr/>
        </p:nvSpPr>
        <p:spPr>
          <a:xfrm>
            <a:off x="1350466" y="298040"/>
            <a:ext cx="6443068" cy="16002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a:defRPr sz="4800" b="1">
                <a:solidFill>
                  <a:schemeClr val="accent1"/>
                </a:solidFill>
              </a:defRPr>
            </a:pPr>
            <a:r>
              <a:t>Benefits of </a:t>
            </a:r>
          </a:p>
          <a:p>
            <a:pPr algn="ctr">
              <a:defRPr sz="4800" b="1">
                <a:solidFill>
                  <a:schemeClr val="accent1"/>
                </a:solidFill>
              </a:defRPr>
            </a:pPr>
            <a:r>
              <a:t>Gardening for Pollinators</a:t>
            </a:r>
          </a:p>
        </p:txBody>
      </p:sp>
      <p:pic>
        <p:nvPicPr>
          <p:cNvPr id="624" name="image31.jpeg" descr="image31.jpeg"/>
          <p:cNvPicPr>
            <a:picLocks noChangeAspect="1"/>
          </p:cNvPicPr>
          <p:nvPr/>
        </p:nvPicPr>
        <p:blipFill>
          <a:blip r:embed="rId2"/>
          <a:stretch>
            <a:fillRect/>
          </a:stretch>
        </p:blipFill>
        <p:spPr>
          <a:xfrm>
            <a:off x="4907160" y="4124700"/>
            <a:ext cx="3435605" cy="2290406"/>
          </a:xfrm>
          <a:prstGeom prst="rect">
            <a:avLst/>
          </a:prstGeom>
          <a:ln w="12700">
            <a:miter lim="400000"/>
          </a:ln>
        </p:spPr>
      </p:pic>
      <p:sp>
        <p:nvSpPr>
          <p:cNvPr id="625" name="Beautiful &amp; interesting to watch…"/>
          <p:cNvSpPr txBox="1"/>
          <p:nvPr/>
        </p:nvSpPr>
        <p:spPr>
          <a:xfrm>
            <a:off x="1084733" y="2116120"/>
            <a:ext cx="5831162" cy="179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38607" defTabSz="868680">
              <a:spcBef>
                <a:spcPts val="1100"/>
              </a:spcBef>
              <a:buClr>
                <a:srgbClr val="396A01"/>
              </a:buClr>
              <a:buFont typeface="Arial"/>
              <a:defRPr sz="3000" b="1">
                <a:solidFill>
                  <a:srgbClr val="0365C0"/>
                </a:solidFill>
                <a:uFill>
                  <a:solidFill>
                    <a:srgbClr val="945200"/>
                  </a:solidFill>
                </a:uFill>
              </a:defRPr>
            </a:pPr>
            <a:r>
              <a:t>Beautiful &amp; interesting to watch</a:t>
            </a:r>
          </a:p>
          <a:p>
            <a:pPr marR="38607" defTabSz="868680">
              <a:spcBef>
                <a:spcPts val="1100"/>
              </a:spcBef>
              <a:buClr>
                <a:srgbClr val="396A01"/>
              </a:buClr>
              <a:buFont typeface="Arial"/>
              <a:defRPr sz="3000" b="1">
                <a:solidFill>
                  <a:srgbClr val="0365C0"/>
                </a:solidFill>
                <a:uFill>
                  <a:solidFill>
                    <a:srgbClr val="945200"/>
                  </a:solidFill>
                </a:uFill>
              </a:defRPr>
            </a:pPr>
            <a:r>
              <a:t>May help to preserve a species</a:t>
            </a:r>
          </a:p>
          <a:p>
            <a:pPr marR="38607" defTabSz="868680">
              <a:spcBef>
                <a:spcPts val="1100"/>
              </a:spcBef>
              <a:buClr>
                <a:srgbClr val="396A01"/>
              </a:buClr>
              <a:buFont typeface="Arial"/>
              <a:defRPr sz="3000" b="1">
                <a:solidFill>
                  <a:srgbClr val="0365C0"/>
                </a:solidFill>
                <a:uFill>
                  <a:solidFill>
                    <a:srgbClr val="945200"/>
                  </a:solidFill>
                </a:uFill>
              </a:defRPr>
            </a:pPr>
            <a:r>
              <a:t>Motion adds interest to your garden</a:t>
            </a:r>
          </a:p>
        </p:txBody>
      </p:sp>
      <p:sp>
        <p:nvSpPr>
          <p:cNvPr id="626" name="Plants also attract…"/>
          <p:cNvSpPr txBox="1"/>
          <p:nvPr/>
        </p:nvSpPr>
        <p:spPr>
          <a:xfrm>
            <a:off x="510340" y="4335606"/>
            <a:ext cx="4138668" cy="1868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R="57797" lvl="1" indent="325120" defTabSz="1300480">
              <a:spcBef>
                <a:spcPts val="1700"/>
              </a:spcBef>
              <a:defRPr sz="2800" b="1">
                <a:uFill>
                  <a:solidFill>
                    <a:srgbClr val="945200"/>
                  </a:solidFill>
                </a:uFill>
              </a:defRPr>
            </a:pPr>
            <a:r>
              <a:t>Plants also attract</a:t>
            </a:r>
          </a:p>
          <a:p>
            <a:pPr marR="57797" lvl="1" indent="325120" defTabSz="1300480">
              <a:spcBef>
                <a:spcPts val="1700"/>
              </a:spcBef>
              <a:defRPr sz="2800" b="1">
                <a:uFill>
                  <a:solidFill>
                    <a:srgbClr val="945200"/>
                  </a:solidFill>
                </a:uFill>
              </a:defRPr>
            </a:pPr>
            <a:r>
              <a:t>beneficial insects</a:t>
            </a:r>
          </a:p>
          <a:p>
            <a:pPr marR="57797" lvl="1" indent="325120" defTabSz="1300480">
              <a:spcBef>
                <a:spcPts val="1700"/>
              </a:spcBef>
              <a:defRPr sz="2800" b="1">
                <a:uFill>
                  <a:solidFill>
                    <a:srgbClr val="945200"/>
                  </a:solidFill>
                </a:uFill>
              </a:defRPr>
            </a:pPr>
            <a:r>
              <a:t>(predators and parasites)</a:t>
            </a:r>
          </a:p>
        </p:txBody>
      </p:sp>
      <p:sp>
        <p:nvSpPr>
          <p:cNvPr id="627" name="Arrow"/>
          <p:cNvSpPr/>
          <p:nvPr/>
        </p:nvSpPr>
        <p:spPr>
          <a:xfrm>
            <a:off x="1229852" y="4634902"/>
            <a:ext cx="4978405" cy="1270003"/>
          </a:xfrm>
          <a:prstGeom prst="rightArrow">
            <a:avLst>
              <a:gd name="adj1" fmla="val 32000"/>
              <a:gd name="adj2" fmla="val 44000"/>
            </a:avLst>
          </a:prstGeom>
          <a:solidFill>
            <a:srgbClr val="EAD37B"/>
          </a:solidFill>
          <a:ln w="12700">
            <a:solidFill>
              <a:srgbClr val="945200"/>
            </a:solidFill>
          </a:ln>
        </p:spPr>
        <p:txBody>
          <a:bodyPr lIns="50800" tIns="50800" rIns="50800" bIns="50800" anchor="ctr"/>
          <a:lstStyle/>
          <a:p>
            <a:pPr marR="40639" indent="40639">
              <a:defRPr sz="2400">
                <a:solidFill>
                  <a:srgbClr val="945200"/>
                </a:solidFill>
                <a:uFill>
                  <a:solidFill>
                    <a:srgbClr val="945200"/>
                  </a:solidFill>
                </a:uFill>
                <a:latin typeface="Arial"/>
                <a:ea typeface="Arial"/>
                <a:cs typeface="Arial"/>
                <a:sym typeface="Arial"/>
              </a:defRPr>
            </a:pPr>
            <a:endParaRPr/>
          </a:p>
        </p:txBody>
      </p:sp>
      <p:sp>
        <p:nvSpPr>
          <p:cNvPr id="628" name="Look!   It’s a Beetle!"/>
          <p:cNvSpPr txBox="1"/>
          <p:nvPr/>
        </p:nvSpPr>
        <p:spPr>
          <a:xfrm>
            <a:off x="1454221" y="5009553"/>
            <a:ext cx="3644901" cy="520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R="40639" indent="40639" algn="ctr">
              <a:defRPr sz="2700" b="1">
                <a:solidFill>
                  <a:srgbClr val="0433FF"/>
                </a:solidFill>
                <a:uFill>
                  <a:solidFill>
                    <a:srgbClr val="945200"/>
                  </a:solidFill>
                </a:uFill>
              </a:defRPr>
            </a:lvl1pPr>
          </a:lstStyle>
          <a:p>
            <a:r>
              <a:t>Look!   It’s a Beetle!</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47</a:t>
            </a:fld>
            <a:endParaRPr/>
          </a:p>
        </p:txBody>
      </p:sp>
      <p:sp>
        <p:nvSpPr>
          <p:cNvPr id="631" name="That’s All Folks!"/>
          <p:cNvSpPr txBox="1"/>
          <p:nvPr/>
        </p:nvSpPr>
        <p:spPr>
          <a:xfrm>
            <a:off x="2079916" y="478114"/>
            <a:ext cx="4984168" cy="10414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6100" u="sng">
                <a:solidFill>
                  <a:srgbClr val="006288"/>
                </a:solidFill>
              </a:defRPr>
            </a:lvl1pPr>
          </a:lstStyle>
          <a:p>
            <a:r>
              <a:t>That’s All Folks!</a:t>
            </a:r>
          </a:p>
        </p:txBody>
      </p:sp>
      <p:pic>
        <p:nvPicPr>
          <p:cNvPr id="632" name="48088.jpg" descr="48088.jpg"/>
          <p:cNvPicPr>
            <a:picLocks noChangeAspect="1"/>
          </p:cNvPicPr>
          <p:nvPr/>
        </p:nvPicPr>
        <p:blipFill>
          <a:blip r:embed="rId2"/>
          <a:stretch>
            <a:fillRect/>
          </a:stretch>
        </p:blipFill>
        <p:spPr>
          <a:xfrm>
            <a:off x="1792091" y="1926810"/>
            <a:ext cx="5559818" cy="4174141"/>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Title 5"/>
          <p:cNvSpPr txBox="1">
            <a:spLocks noGrp="1"/>
          </p:cNvSpPr>
          <p:nvPr>
            <p:ph type="title"/>
          </p:nvPr>
        </p:nvSpPr>
        <p:spPr>
          <a:prstGeom prst="rect">
            <a:avLst/>
          </a:prstGeom>
        </p:spPr>
        <p:txBody>
          <a:bodyPr/>
          <a:lstStyle/>
          <a:p>
            <a:r>
              <a:t>Thank You!</a:t>
            </a:r>
          </a:p>
        </p:txBody>
      </p:sp>
      <p:sp>
        <p:nvSpPr>
          <p:cNvPr id="635" name="Text Placeholder 6"/>
          <p:cNvSpPr txBox="1">
            <a:spLocks noGrp="1"/>
          </p:cNvSpPr>
          <p:nvPr>
            <p:ph type="body" sz="quarter" idx="1"/>
          </p:nvPr>
        </p:nvSpPr>
        <p:spPr>
          <a:xfrm>
            <a:off x="457199" y="1523999"/>
            <a:ext cx="8229601" cy="639763"/>
          </a:xfrm>
          <a:prstGeom prst="rect">
            <a:avLst/>
          </a:prstGeom>
        </p:spPr>
        <p:txBody>
          <a:bodyPr/>
          <a:lstStyle>
            <a:lvl1pPr defTabSz="850391">
              <a:spcBef>
                <a:spcPts val="800"/>
              </a:spcBef>
              <a:defRPr sz="3534"/>
            </a:lvl1pPr>
          </a:lstStyle>
          <a:p>
            <a:r>
              <a:t>Any Questions?</a:t>
            </a:r>
          </a:p>
        </p:txBody>
      </p:sp>
      <p:sp>
        <p:nvSpPr>
          <p:cNvPr id="636" name="Content Placeholder 7"/>
          <p:cNvSpPr txBox="1"/>
          <p:nvPr/>
        </p:nvSpPr>
        <p:spPr>
          <a:xfrm>
            <a:off x="457199" y="2174875"/>
            <a:ext cx="8229601" cy="3951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342900" indent="-342900">
              <a:spcBef>
                <a:spcPts val="500"/>
              </a:spcBef>
              <a:defRPr sz="2200">
                <a:solidFill>
                  <a:srgbClr val="194687"/>
                </a:solidFill>
              </a:defRPr>
            </a:pPr>
            <a:endParaRPr dirty="0"/>
          </a:p>
          <a:p>
            <a:pPr marL="342900" indent="-342900" algn="ctr">
              <a:spcBef>
                <a:spcPts val="500"/>
              </a:spcBef>
              <a:defRPr sz="2200">
                <a:solidFill>
                  <a:srgbClr val="194687"/>
                </a:solidFill>
              </a:defRPr>
            </a:pPr>
            <a:r>
              <a:rPr dirty="0"/>
              <a:t>Master Gardener Hotline: </a:t>
            </a:r>
            <a:r>
              <a:rPr b="1" dirty="0"/>
              <a:t>(530) 889-7388</a:t>
            </a:r>
          </a:p>
          <a:p>
            <a:pPr marL="342900" indent="-342900" algn="ctr">
              <a:spcBef>
                <a:spcPts val="500"/>
              </a:spcBef>
              <a:defRPr sz="2200">
                <a:solidFill>
                  <a:srgbClr val="194687"/>
                </a:solidFill>
              </a:defRPr>
            </a:pPr>
            <a:r>
              <a:rPr dirty="0"/>
              <a:t>Master Gardener Website: </a:t>
            </a:r>
            <a:r>
              <a:rPr b="1" dirty="0"/>
              <a:t>pcmg.ucanr.org</a:t>
            </a:r>
          </a:p>
          <a:p>
            <a:pPr marL="342900" indent="-342900" algn="ctr">
              <a:spcBef>
                <a:spcPts val="500"/>
              </a:spcBef>
              <a:defRPr sz="2200">
                <a:solidFill>
                  <a:srgbClr val="194687"/>
                </a:solidFill>
              </a:defRPr>
            </a:pPr>
            <a:endParaRPr b="1" dirty="0"/>
          </a:p>
          <a:p>
            <a:pPr marL="342900" indent="-342900" algn="ctr">
              <a:spcBef>
                <a:spcPts val="500"/>
              </a:spcBef>
              <a:defRPr sz="2200">
                <a:solidFill>
                  <a:srgbClr val="194687"/>
                </a:solidFill>
              </a:defRPr>
            </a:pPr>
            <a:r>
              <a:rPr dirty="0"/>
              <a:t>Evaluations, please!</a:t>
            </a:r>
          </a:p>
        </p:txBody>
      </p:sp>
      <p:sp>
        <p:nvSpPr>
          <p:cNvPr id="637" name="Slide Number Placeholder 9"/>
          <p:cNvSpPr txBox="1">
            <a:spLocks noGrp="1"/>
          </p:cNvSpPr>
          <p:nvPr>
            <p:ph type="sldNum" sz="quarter" idx="2"/>
          </p:nvPr>
        </p:nvSpPr>
        <p:spPr>
          <a:xfrm>
            <a:off x="8441050" y="6410642"/>
            <a:ext cx="245751"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a:p>
        </p:txBody>
      </p:sp>
      <p:pic>
        <p:nvPicPr>
          <p:cNvPr id="638" name="honeybeeonbuttonwillow.jpg" descr="honeybeeonbuttonwillow.jpg"/>
          <p:cNvPicPr>
            <a:picLocks noChangeAspect="1"/>
          </p:cNvPicPr>
          <p:nvPr/>
        </p:nvPicPr>
        <p:blipFill>
          <a:blip r:embed="rId2"/>
          <a:stretch>
            <a:fillRect/>
          </a:stretch>
        </p:blipFill>
        <p:spPr>
          <a:xfrm>
            <a:off x="6271941" y="3663889"/>
            <a:ext cx="1771183" cy="2024209"/>
          </a:xfrm>
          <a:prstGeom prst="rect">
            <a:avLst/>
          </a:prstGeom>
          <a:ln w="12700">
            <a:miter lim="400000"/>
          </a:ln>
        </p:spPr>
      </p:pic>
      <p:pic>
        <p:nvPicPr>
          <p:cNvPr id="639" name="aHR0cDovL3d3dy5saXZlc2NpZW5jZS5jb20vaW1hZ2VzL2kvMDAwLzA1Ni80NDEvb3JpZ2luYWwvYmlyZC1iZWUuanBn.jpeg" descr="aHR0cDovL3d3dy5saXZlc2NpZW5jZS5jb20vaW1hZ2VzL2kvMDAwLzA1Ni80NDEvb3JpZ2luYWwvYmlyZC1iZWUuanBn.jpeg"/>
          <p:cNvPicPr>
            <a:picLocks noChangeAspect="1"/>
          </p:cNvPicPr>
          <p:nvPr/>
        </p:nvPicPr>
        <p:blipFill>
          <a:blip r:embed="rId3"/>
          <a:stretch>
            <a:fillRect/>
          </a:stretch>
        </p:blipFill>
        <p:spPr>
          <a:xfrm rot="445746">
            <a:off x="506264" y="613177"/>
            <a:ext cx="2289824" cy="1526549"/>
          </a:xfrm>
          <a:prstGeom prst="rect">
            <a:avLst/>
          </a:prstGeom>
          <a:ln w="50800">
            <a:solidFill>
              <a:srgbClr val="FFFFFF"/>
            </a:solidFill>
            <a:miter lim="400000"/>
          </a:ln>
          <a:effectLst>
            <a:outerShdw blurRad="12700" dist="12700" dir="5400000" rotWithShape="0">
              <a:srgbClr val="292929">
                <a:alpha val="69750"/>
              </a:srgbClr>
            </a:outerShdw>
          </a:effectLst>
        </p:spPr>
      </p:pic>
      <p:sp>
        <p:nvSpPr>
          <p:cNvPr id="640" name="Button willow…"/>
          <p:cNvSpPr txBox="1"/>
          <p:nvPr/>
        </p:nvSpPr>
        <p:spPr>
          <a:xfrm>
            <a:off x="6413835" y="5742029"/>
            <a:ext cx="1715996" cy="376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algn="ctr" defTabSz="410765">
              <a:defRPr sz="1100">
                <a:solidFill>
                  <a:srgbClr val="006288"/>
                </a:solidFill>
                <a:latin typeface="Georgia"/>
                <a:ea typeface="Georgia"/>
                <a:cs typeface="Georgia"/>
                <a:sym typeface="Georgia"/>
              </a:defRPr>
            </a:pPr>
            <a:r>
              <a:t>Button willow</a:t>
            </a:r>
          </a:p>
          <a:p>
            <a:pPr algn="ctr" defTabSz="410765">
              <a:defRPr sz="1100" i="1">
                <a:solidFill>
                  <a:srgbClr val="006288"/>
                </a:solidFill>
                <a:latin typeface="Georgia"/>
                <a:ea typeface="Georgia"/>
                <a:cs typeface="Georgia"/>
                <a:sym typeface="Georgia"/>
              </a:defRPr>
            </a:pPr>
            <a:r>
              <a:t>Cephalanthus</a:t>
            </a:r>
            <a:r>
              <a:rPr i="0"/>
              <a:t> occidentalis</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lide Number Placeholder 5"/>
          <p:cNvSpPr txBox="1">
            <a:spLocks noGrp="1"/>
          </p:cNvSpPr>
          <p:nvPr>
            <p:ph type="sldNum" sz="quarter" idx="2"/>
          </p:nvPr>
        </p:nvSpPr>
        <p:spPr>
          <a:xfrm>
            <a:off x="8428176" y="6404292"/>
            <a:ext cx="258624"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a:p>
        </p:txBody>
      </p:sp>
      <p:sp>
        <p:nvSpPr>
          <p:cNvPr id="643" name="Buttonwillow in…"/>
          <p:cNvSpPr txBox="1"/>
          <p:nvPr/>
        </p:nvSpPr>
        <p:spPr>
          <a:xfrm>
            <a:off x="2067321" y="514415"/>
            <a:ext cx="5009358" cy="18288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ctr" defTabSz="584200">
              <a:defRPr sz="5600" u="sng">
                <a:solidFill>
                  <a:srgbClr val="006288"/>
                </a:solidFill>
              </a:defRPr>
            </a:pPr>
            <a:r>
              <a:t>Buttonwillow in</a:t>
            </a:r>
          </a:p>
          <a:p>
            <a:pPr algn="ctr" defTabSz="584200">
              <a:defRPr sz="5600" u="sng">
                <a:solidFill>
                  <a:srgbClr val="006288"/>
                </a:solidFill>
              </a:defRPr>
            </a:pPr>
            <a:r>
              <a:t>Buttonwillow, CA</a:t>
            </a:r>
          </a:p>
        </p:txBody>
      </p:sp>
      <p:pic>
        <p:nvPicPr>
          <p:cNvPr id="644" name="Screen Shot 2018-03-22 at 6.39.56 AM.png" descr="Screen Shot 2018-03-22 at 6.39.56 AM.png"/>
          <p:cNvPicPr>
            <a:picLocks noChangeAspect="1"/>
          </p:cNvPicPr>
          <p:nvPr/>
        </p:nvPicPr>
        <p:blipFill>
          <a:blip r:embed="rId3"/>
          <a:stretch>
            <a:fillRect/>
          </a:stretch>
        </p:blipFill>
        <p:spPr>
          <a:xfrm>
            <a:off x="2067321" y="2665332"/>
            <a:ext cx="5009358" cy="3217549"/>
          </a:xfrm>
          <a:prstGeom prst="rect">
            <a:avLst/>
          </a:prstGeom>
          <a:ln w="12700">
            <a:miter lim="400000"/>
          </a:ln>
        </p:spPr>
      </p:pic>
      <p:sp>
        <p:nvSpPr>
          <p:cNvPr id="645" name="California Historical Landmark 492"/>
          <p:cNvSpPr txBox="1"/>
          <p:nvPr/>
        </p:nvSpPr>
        <p:spPr>
          <a:xfrm>
            <a:off x="1827386" y="5988251"/>
            <a:ext cx="5489228" cy="571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3000">
                <a:solidFill>
                  <a:srgbClr val="2B6D95"/>
                </a:solidFill>
                <a:effectLst>
                  <a:outerShdw blurRad="25400" dist="12700" dir="5400000" rotWithShape="0">
                    <a:srgbClr val="000000">
                      <a:alpha val="30000"/>
                    </a:srgbClr>
                  </a:outerShdw>
                </a:effectLst>
              </a:defRPr>
            </a:lvl1pPr>
          </a:lstStyle>
          <a:p>
            <a:r>
              <a:t>California Historical Landmark 492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pic>
        <p:nvPicPr>
          <p:cNvPr id="254" name="pcmgwebpage.png" descr="pcmgwebpage.png"/>
          <p:cNvPicPr>
            <a:picLocks noChangeAspect="1"/>
          </p:cNvPicPr>
          <p:nvPr/>
        </p:nvPicPr>
        <p:blipFill>
          <a:blip r:embed="rId2"/>
          <a:stretch>
            <a:fillRect/>
          </a:stretch>
        </p:blipFill>
        <p:spPr>
          <a:xfrm>
            <a:off x="0" y="506595"/>
            <a:ext cx="9144000" cy="5844809"/>
          </a:xfrm>
          <a:prstGeom prst="rect">
            <a:avLst/>
          </a:prstGeom>
          <a:ln w="12700">
            <a:miter lim="400000"/>
          </a:ln>
        </p:spPr>
      </p:pic>
      <p:grpSp>
        <p:nvGrpSpPr>
          <p:cNvPr id="257" name="Arrow"/>
          <p:cNvGrpSpPr/>
          <p:nvPr/>
        </p:nvGrpSpPr>
        <p:grpSpPr>
          <a:xfrm rot="20068916" flipH="1">
            <a:off x="362162" y="3736832"/>
            <a:ext cx="2776118" cy="798295"/>
            <a:chOff x="0" y="0"/>
            <a:chExt cx="2776116" cy="798294"/>
          </a:xfrm>
        </p:grpSpPr>
        <p:sp>
          <p:nvSpPr>
            <p:cNvPr id="256" name="Arrow"/>
            <p:cNvSpPr/>
            <p:nvPr/>
          </p:nvSpPr>
          <p:spPr>
            <a:xfrm>
              <a:off x="19050" y="31105"/>
              <a:ext cx="2715150" cy="736084"/>
            </a:xfrm>
            <a:prstGeom prst="rightArrow">
              <a:avLst>
                <a:gd name="adj1" fmla="val 26908"/>
                <a:gd name="adj2" fmla="val 98002"/>
              </a:avLst>
            </a:prstGeom>
            <a:solidFill>
              <a:schemeClr val="accent2"/>
            </a:solidFill>
            <a:ln>
              <a:noFill/>
            </a:ln>
            <a:effectLst/>
          </p:spPr>
          <p:txBody>
            <a:bodyPr wrap="square" lIns="50800" tIns="50800" rIns="50800" bIns="50800" numCol="1" anchor="ctr">
              <a:noAutofit/>
            </a:bodyPr>
            <a:lstStyle/>
            <a:p>
              <a:pPr algn="ctr" defTabSz="584200">
                <a:defRPr sz="36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pic>
          <p:nvPicPr>
            <p:cNvPr id="255" name="Arrow" descr="Arrow"/>
            <p:cNvPicPr>
              <a:picLocks/>
            </p:cNvPicPr>
            <p:nvPr/>
          </p:nvPicPr>
          <p:blipFill>
            <a:blip r:embed="rId3"/>
            <a:stretch>
              <a:fillRect/>
            </a:stretch>
          </p:blipFill>
          <p:spPr>
            <a:xfrm>
              <a:off x="0" y="-1"/>
              <a:ext cx="2776118" cy="798296"/>
            </a:xfrm>
            <a:prstGeom prst="rect">
              <a:avLst/>
            </a:prstGeom>
            <a:effectLst/>
          </p:spPr>
        </p:pic>
      </p:grpSp>
      <p:sp>
        <p:nvSpPr>
          <p:cNvPr id="258" name="Arrow"/>
          <p:cNvSpPr/>
          <p:nvPr/>
        </p:nvSpPr>
        <p:spPr>
          <a:xfrm rot="12800537" flipH="1">
            <a:off x="2456415" y="1619047"/>
            <a:ext cx="2757538" cy="677318"/>
          </a:xfrm>
          <a:prstGeom prst="rightArrow">
            <a:avLst>
              <a:gd name="adj1" fmla="val 32000"/>
              <a:gd name="adj2" fmla="val 120003"/>
            </a:avLst>
          </a:prstGeom>
          <a:solidFill>
            <a:schemeClr val="accent3"/>
          </a:solidFill>
          <a:ln w="12700">
            <a:miter lim="400000"/>
          </a:ln>
        </p:spPr>
        <p:txBody>
          <a:bodyPr lIns="50800" tIns="50800" rIns="50800" bIns="50800" anchor="ctr"/>
          <a:lstStyle/>
          <a:p>
            <a:pPr algn="ctr" defTabSz="584200">
              <a:defRPr sz="36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Title"/>
          <p:cNvSpPr txBox="1">
            <a:spLocks noGrp="1"/>
          </p:cNvSpPr>
          <p:nvPr>
            <p:ph type="title"/>
          </p:nvPr>
        </p:nvSpPr>
        <p:spPr>
          <a:prstGeom prst="rect">
            <a:avLst/>
          </a:prstGeom>
        </p:spPr>
        <p:txBody>
          <a:bodyPr/>
          <a:lstStyle/>
          <a:p>
            <a:endParaRPr/>
          </a:p>
        </p:txBody>
      </p:sp>
      <p:pic>
        <p:nvPicPr>
          <p:cNvPr id="650" name="Image" descr="Image"/>
          <p:cNvPicPr>
            <a:picLocks noChangeAspect="1"/>
          </p:cNvPicPr>
          <p:nvPr/>
        </p:nvPicPr>
        <p:blipFill>
          <a:blip r:embed="rId3"/>
          <a:stretch>
            <a:fillRect/>
          </a:stretch>
        </p:blipFill>
        <p:spPr>
          <a:xfrm>
            <a:off x="232171" y="178593"/>
            <a:ext cx="8679658" cy="6500814"/>
          </a:xfrm>
          <a:prstGeom prst="rect">
            <a:avLst/>
          </a:prstGeom>
          <a:ln w="12700">
            <a:miter lim="400000"/>
          </a:ln>
          <a:effectLst>
            <a:reflection stA="50000" endPos="40000" dir="5400000" sy="-100000" algn="bl" rotWithShape="0"/>
          </a:effectLst>
        </p:spPr>
      </p:pic>
      <p:sp>
        <p:nvSpPr>
          <p:cNvPr id="651" name="Arrow"/>
          <p:cNvSpPr/>
          <p:nvPr/>
        </p:nvSpPr>
        <p:spPr>
          <a:xfrm rot="9015758">
            <a:off x="963910" y="1137426"/>
            <a:ext cx="1923105" cy="716968"/>
          </a:xfrm>
          <a:prstGeom prst="rightArrow">
            <a:avLst>
              <a:gd name="adj1" fmla="val 32000"/>
              <a:gd name="adj2" fmla="val 79711"/>
            </a:avLst>
          </a:prstGeom>
          <a:solidFill>
            <a:srgbClr val="7FCEFF"/>
          </a:solidFill>
          <a:ln w="3175">
            <a:miter lim="400000"/>
          </a:ln>
        </p:spPr>
        <p:txBody>
          <a:bodyPr lIns="35718" tIns="35718" rIns="35718" bIns="35718" anchor="ctr"/>
          <a:lstStyle/>
          <a:p>
            <a:pPr algn="ctr" defTabSz="410765">
              <a:defRPr sz="24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
        <p:nvSpPr>
          <p:cNvPr id="652" name="Arrow"/>
          <p:cNvSpPr/>
          <p:nvPr/>
        </p:nvSpPr>
        <p:spPr>
          <a:xfrm rot="2839438">
            <a:off x="6319616" y="1233897"/>
            <a:ext cx="1257446" cy="507225"/>
          </a:xfrm>
          <a:prstGeom prst="rightArrow">
            <a:avLst>
              <a:gd name="adj1" fmla="val 32000"/>
              <a:gd name="adj2" fmla="val 112672"/>
            </a:avLst>
          </a:prstGeom>
          <a:solidFill>
            <a:srgbClr val="F6B275"/>
          </a:solidFill>
          <a:ln w="3175">
            <a:miter lim="400000"/>
          </a:ln>
        </p:spPr>
        <p:txBody>
          <a:bodyPr lIns="35718" tIns="35718" rIns="35718" bIns="35718" anchor="ctr"/>
          <a:lstStyle/>
          <a:p>
            <a:pPr algn="ctr" defTabSz="410765">
              <a:defRPr sz="2400">
                <a:solidFill>
                  <a:srgbClr val="FFFFFF"/>
                </a:solidFill>
                <a:effectLst>
                  <a:outerShdw blurRad="25400" dist="12700" dir="5400000" rotWithShape="0">
                    <a:srgbClr val="000000">
                      <a:alpha val="30000"/>
                    </a:srgbClr>
                  </a:outerShdw>
                </a:effectLst>
                <a:latin typeface="Marker Felt"/>
                <a:ea typeface="Marker Felt"/>
                <a:cs typeface="Marker Felt"/>
                <a:sym typeface="Marker Felt"/>
              </a:defRPr>
            </a:pPr>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51</a:t>
            </a:fld>
            <a:endParaRPr/>
          </a:p>
        </p:txBody>
      </p:sp>
      <p:sp>
        <p:nvSpPr>
          <p:cNvPr id="657" name="Show and Tell"/>
          <p:cNvSpPr txBox="1"/>
          <p:nvPr/>
        </p:nvSpPr>
        <p:spPr>
          <a:xfrm>
            <a:off x="2982565" y="4977161"/>
            <a:ext cx="3473550" cy="82073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4800" u="sng">
                <a:solidFill>
                  <a:srgbClr val="006288"/>
                </a:solidFill>
              </a:defRPr>
            </a:lvl1pPr>
          </a:lstStyle>
          <a:p>
            <a:r>
              <a:t>Show and Tell</a:t>
            </a:r>
          </a:p>
        </p:txBody>
      </p:sp>
      <p:pic>
        <p:nvPicPr>
          <p:cNvPr id="658" name="bumblebee-garden-Laura-Tangley-NWF-570x375-1.jpg" descr="bumblebee-garden-Laura-Tangley-NWF-570x375-1.jpg"/>
          <p:cNvPicPr>
            <a:picLocks noChangeAspect="1"/>
          </p:cNvPicPr>
          <p:nvPr/>
        </p:nvPicPr>
        <p:blipFill>
          <a:blip r:embed="rId3"/>
          <a:stretch>
            <a:fillRect/>
          </a:stretch>
        </p:blipFill>
        <p:spPr>
          <a:xfrm>
            <a:off x="2513104" y="1620342"/>
            <a:ext cx="4412471" cy="2902941"/>
          </a:xfrm>
          <a:prstGeom prst="rect">
            <a:avLst/>
          </a:prstGeom>
          <a:ln w="12700">
            <a:miter lim="400000"/>
          </a:ln>
        </p:spPr>
      </p:pic>
      <p:sp>
        <p:nvSpPr>
          <p:cNvPr id="659" name="Plants! Plants! Plants!"/>
          <p:cNvSpPr txBox="1"/>
          <p:nvPr/>
        </p:nvSpPr>
        <p:spPr>
          <a:xfrm>
            <a:off x="1838225" y="345725"/>
            <a:ext cx="5467550" cy="820739"/>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lvl1pPr algn="ctr" defTabSz="410765">
              <a:defRPr sz="4800" u="sng">
                <a:solidFill>
                  <a:srgbClr val="006288"/>
                </a:solidFill>
              </a:defRPr>
            </a:lvl1pPr>
          </a:lstStyle>
          <a:p>
            <a:r>
              <a:t>Plants! Plants! Plants!</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Who are Pollinators?"/>
          <p:cNvSpPr txBox="1">
            <a:spLocks noGrp="1"/>
          </p:cNvSpPr>
          <p:nvPr>
            <p:ph type="title"/>
          </p:nvPr>
        </p:nvSpPr>
        <p:spPr>
          <a:prstGeom prst="rect">
            <a:avLst/>
          </a:prstGeom>
        </p:spPr>
        <p:txBody>
          <a:bodyPr/>
          <a:lstStyle/>
          <a:p>
            <a:r>
              <a:t>Who are Pollinators?</a:t>
            </a:r>
          </a:p>
        </p:txBody>
      </p:sp>
      <p:pic>
        <p:nvPicPr>
          <p:cNvPr id="664" name="Screen Shot 2017-10-18 at 9.28.45 PM.png" descr="Screen Shot 2017-10-18 at 9.28.45 PM.png"/>
          <p:cNvPicPr>
            <a:picLocks noChangeAspect="1"/>
          </p:cNvPicPr>
          <p:nvPr/>
        </p:nvPicPr>
        <p:blipFill>
          <a:blip r:embed="rId3"/>
          <a:stretch>
            <a:fillRect/>
          </a:stretch>
        </p:blipFill>
        <p:spPr>
          <a:xfrm>
            <a:off x="4514934" y="2694094"/>
            <a:ext cx="2898940" cy="3265349"/>
          </a:xfrm>
          <a:prstGeom prst="rect">
            <a:avLst/>
          </a:prstGeom>
          <a:ln w="12700">
            <a:miter lim="400000"/>
          </a:ln>
        </p:spPr>
      </p:pic>
      <p:sp>
        <p:nvSpPr>
          <p:cNvPr id="665" name="Who are the Pollinators?…"/>
          <p:cNvSpPr txBox="1"/>
          <p:nvPr/>
        </p:nvSpPr>
        <p:spPr>
          <a:xfrm>
            <a:off x="892968" y="3958959"/>
            <a:ext cx="3222585" cy="1011623"/>
          </a:xfrm>
          <a:prstGeom prst="rect">
            <a:avLst/>
          </a:prstGeom>
          <a:solidFill>
            <a:srgbClr val="EAD37B"/>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2" indent="0" algn="ctr" defTabSz="457200">
              <a:defRPr sz="2600">
                <a:solidFill>
                  <a:srgbClr val="7C4000"/>
                </a:solidFill>
                <a:latin typeface="Chalkboard SE Regular"/>
                <a:ea typeface="Chalkboard SE Regular"/>
                <a:cs typeface="Chalkboard SE Regular"/>
                <a:sym typeface="Chalkboard SE Regular"/>
              </a:defRPr>
            </a:pPr>
            <a:r>
              <a:t>Only</a:t>
            </a:r>
          </a:p>
          <a:p>
            <a:pPr lvl="2" indent="0" algn="ctr" defTabSz="457200">
              <a:defRPr sz="2600">
                <a:solidFill>
                  <a:srgbClr val="7C4000"/>
                </a:solidFill>
                <a:latin typeface="Chalkboard SE Regular"/>
                <a:ea typeface="Chalkboard SE Regular"/>
                <a:cs typeface="Chalkboard SE Regular"/>
                <a:sym typeface="Chalkboard SE Regular"/>
              </a:defRPr>
            </a:pPr>
            <a:r>
              <a:t>female bees sting!</a:t>
            </a:r>
          </a:p>
        </p:txBody>
      </p:sp>
      <p:sp>
        <p:nvSpPr>
          <p:cNvPr id="666" name="Who are the Pollinators?…"/>
          <p:cNvSpPr txBox="1"/>
          <p:nvPr/>
        </p:nvSpPr>
        <p:spPr>
          <a:xfrm>
            <a:off x="922840" y="1832636"/>
            <a:ext cx="3715703" cy="604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2" indent="0" algn="ctr" defTabSz="457200">
              <a:defRPr sz="2800" u="sng">
                <a:solidFill>
                  <a:srgbClr val="C2463A"/>
                </a:solidFill>
                <a:latin typeface="Chalkboard SE Regular"/>
                <a:ea typeface="Chalkboard SE Regular"/>
                <a:cs typeface="Chalkboard SE Regular"/>
                <a:sym typeface="Chalkboard SE Regular"/>
              </a:defRPr>
            </a:pPr>
            <a:r>
              <a:t>Male carpenter bee</a:t>
            </a:r>
          </a:p>
        </p:txBody>
      </p:sp>
      <p:sp>
        <p:nvSpPr>
          <p:cNvPr id="667" name="Who are the Pollinators?…"/>
          <p:cNvSpPr txBox="1"/>
          <p:nvPr/>
        </p:nvSpPr>
        <p:spPr>
          <a:xfrm>
            <a:off x="767953" y="2575100"/>
            <a:ext cx="3222584" cy="1011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lvl="2" indent="0" algn="ctr" defTabSz="457200">
              <a:defRPr sz="2600">
                <a:solidFill>
                  <a:srgbClr val="924507"/>
                </a:solidFill>
                <a:latin typeface="Chalkboard SE Regular"/>
                <a:ea typeface="Chalkboard SE Regular"/>
                <a:cs typeface="Chalkboard SE Regular"/>
                <a:sym typeface="Chalkboard SE Regular"/>
              </a:defRPr>
            </a:pPr>
            <a:r>
              <a:t>Called a </a:t>
            </a:r>
          </a:p>
          <a:p>
            <a:pPr lvl="2" indent="0" algn="ctr" defTabSz="457200">
              <a:defRPr sz="2600">
                <a:solidFill>
                  <a:srgbClr val="924507"/>
                </a:solidFill>
                <a:latin typeface="Chalkboard SE Regular"/>
                <a:ea typeface="Chalkboard SE Regular"/>
                <a:cs typeface="Chalkboard SE Regular"/>
                <a:sym typeface="Chalkboard SE Regular"/>
              </a:defRPr>
            </a:pPr>
            <a:r>
              <a:t>“teddy bear bee”</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lide Number Placeholder 5"/>
          <p:cNvSpPr txBox="1">
            <a:spLocks noGrp="1"/>
          </p:cNvSpPr>
          <p:nvPr>
            <p:ph type="sldNum" sz="quarter" idx="2"/>
          </p:nvPr>
        </p:nvSpPr>
        <p:spPr>
          <a:xfrm>
            <a:off x="8441050" y="6410642"/>
            <a:ext cx="245751"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53</a:t>
            </a:fld>
            <a:endParaRPr/>
          </a:p>
        </p:txBody>
      </p:sp>
      <p:sp>
        <p:nvSpPr>
          <p:cNvPr id="672" name="How Can I…"/>
          <p:cNvSpPr txBox="1"/>
          <p:nvPr/>
        </p:nvSpPr>
        <p:spPr>
          <a:xfrm>
            <a:off x="2175470" y="101949"/>
            <a:ext cx="4793060" cy="157003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8" tIns="35718" rIns="35718" bIns="35718" anchor="ctr">
            <a:spAutoFit/>
          </a:bodyPr>
          <a:lstStyle/>
          <a:p>
            <a:pPr algn="ctr" defTabSz="410765">
              <a:defRPr sz="4800" u="sng">
                <a:solidFill>
                  <a:srgbClr val="006288"/>
                </a:solidFill>
              </a:defRPr>
            </a:pPr>
            <a:r>
              <a:t>How Can I </a:t>
            </a:r>
          </a:p>
          <a:p>
            <a:pPr algn="ctr" defTabSz="410765">
              <a:defRPr sz="4800" u="sng">
                <a:solidFill>
                  <a:srgbClr val="006288"/>
                </a:solidFill>
              </a:defRPr>
            </a:pPr>
            <a:r>
              <a:t>Attract Pollinators?</a:t>
            </a:r>
          </a:p>
        </p:txBody>
      </p:sp>
      <p:sp>
        <p:nvSpPr>
          <p:cNvPr id="673" name="Who are the Pollinators?…"/>
          <p:cNvSpPr txBox="1"/>
          <p:nvPr/>
        </p:nvSpPr>
        <p:spPr>
          <a:xfrm>
            <a:off x="1295469" y="4624052"/>
            <a:ext cx="2789111" cy="1163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lvl="2" indent="0" algn="ctr" defTabSz="457200">
              <a:defRPr sz="3000">
                <a:solidFill>
                  <a:srgbClr val="924507"/>
                </a:solidFill>
                <a:latin typeface="Chalkboard SE Regular"/>
                <a:ea typeface="Chalkboard SE Regular"/>
                <a:cs typeface="Chalkboard SE Regular"/>
                <a:sym typeface="Chalkboard SE Regular"/>
              </a:defRPr>
            </a:pPr>
            <a:r>
              <a:t>Bumblebee</a:t>
            </a:r>
          </a:p>
          <a:p>
            <a:pPr lvl="2" indent="0" algn="ctr" defTabSz="457200">
              <a:defRPr sz="3000">
                <a:solidFill>
                  <a:srgbClr val="924507"/>
                </a:solidFill>
                <a:latin typeface="Chalkboard SE Regular"/>
                <a:ea typeface="Chalkboard SE Regular"/>
                <a:cs typeface="Chalkboard SE Regular"/>
                <a:sym typeface="Chalkboard SE Regular"/>
              </a:defRPr>
            </a:pPr>
            <a:r>
              <a:t>robbing nectar</a:t>
            </a:r>
          </a:p>
        </p:txBody>
      </p:sp>
      <p:pic>
        <p:nvPicPr>
          <p:cNvPr id="674" name="2451.jpg" descr="2451.jpg"/>
          <p:cNvPicPr>
            <a:picLocks noChangeAspect="1"/>
          </p:cNvPicPr>
          <p:nvPr/>
        </p:nvPicPr>
        <p:blipFill>
          <a:blip r:embed="rId2"/>
          <a:stretch>
            <a:fillRect/>
          </a:stretch>
        </p:blipFill>
        <p:spPr>
          <a:xfrm>
            <a:off x="5208233" y="1948623"/>
            <a:ext cx="2612985" cy="2701826"/>
          </a:xfrm>
          <a:prstGeom prst="rect">
            <a:avLst/>
          </a:prstGeom>
          <a:ln w="12700">
            <a:miter lim="400000"/>
          </a:ln>
        </p:spPr>
      </p:pic>
      <p:pic>
        <p:nvPicPr>
          <p:cNvPr id="675" name="2450.jpg" descr="2450.jpg"/>
          <p:cNvPicPr>
            <a:picLocks noChangeAspect="1"/>
          </p:cNvPicPr>
          <p:nvPr/>
        </p:nvPicPr>
        <p:blipFill>
          <a:blip r:embed="rId3"/>
          <a:stretch>
            <a:fillRect/>
          </a:stretch>
        </p:blipFill>
        <p:spPr>
          <a:xfrm>
            <a:off x="1234720" y="2260308"/>
            <a:ext cx="2910609" cy="2328488"/>
          </a:xfrm>
          <a:prstGeom prst="rect">
            <a:avLst/>
          </a:prstGeom>
          <a:ln w="12700">
            <a:miter lim="400000"/>
          </a:ln>
        </p:spPr>
      </p:pic>
      <p:sp>
        <p:nvSpPr>
          <p:cNvPr id="676" name="Who are the Pollinators?…"/>
          <p:cNvSpPr txBox="1"/>
          <p:nvPr/>
        </p:nvSpPr>
        <p:spPr>
          <a:xfrm>
            <a:off x="5120170" y="4624052"/>
            <a:ext cx="2789110" cy="11633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lvl="2" indent="0" algn="ctr" defTabSz="457200">
              <a:defRPr sz="3000">
                <a:solidFill>
                  <a:srgbClr val="924507"/>
                </a:solidFill>
                <a:latin typeface="Chalkboard SE Regular"/>
                <a:ea typeface="Chalkboard SE Regular"/>
                <a:cs typeface="Chalkboard SE Regular"/>
                <a:sym typeface="Chalkboard SE Regular"/>
              </a:defRPr>
            </a:pPr>
            <a:r>
              <a:t>Honeybee—</a:t>
            </a:r>
          </a:p>
          <a:p>
            <a:pPr lvl="2" indent="0" algn="ctr" defTabSz="457200">
              <a:defRPr sz="3000">
                <a:solidFill>
                  <a:srgbClr val="924507"/>
                </a:solidFill>
                <a:latin typeface="Chalkboard SE Regular"/>
                <a:ea typeface="Chalkboard SE Regular"/>
                <a:cs typeface="Chalkboard SE Regular"/>
                <a:sym typeface="Chalkboard SE Regular"/>
              </a:defRPr>
            </a:pPr>
            <a:r>
              <a:t>Copycat!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a:p>
        </p:txBody>
      </p:sp>
      <p:sp>
        <p:nvSpPr>
          <p:cNvPr id="261" name="Let’s take a quick look…"/>
          <p:cNvSpPr txBox="1"/>
          <p:nvPr/>
        </p:nvSpPr>
        <p:spPr>
          <a:xfrm>
            <a:off x="1281454" y="3181858"/>
            <a:ext cx="6581092" cy="904241"/>
          </a:xfrm>
          <a:prstGeom prst="rect">
            <a:avLst/>
          </a:prstGeom>
          <a:solidFill>
            <a:schemeClr val="accent5">
              <a:lumOff val="23235"/>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584200">
              <a:defRPr sz="5200" b="1">
                <a:solidFill>
                  <a:srgbClr val="006288"/>
                </a:solidFill>
              </a:defRPr>
            </a:lvl1pPr>
          </a:lstStyle>
          <a:p>
            <a:r>
              <a:t>Let’s take a quick look…</a:t>
            </a:r>
          </a:p>
        </p:txBody>
      </p:sp>
      <p:sp>
        <p:nvSpPr>
          <p:cNvPr id="262" name="Your Handouts"/>
          <p:cNvSpPr txBox="1"/>
          <p:nvPr/>
        </p:nvSpPr>
        <p:spPr>
          <a:xfrm>
            <a:off x="1384118" y="555244"/>
            <a:ext cx="6003738" cy="125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7600" b="1" u="sng">
                <a:solidFill>
                  <a:schemeClr val="accent1"/>
                </a:solidFill>
              </a:defRPr>
            </a:lvl1pPr>
          </a:lstStyle>
          <a:p>
            <a:r>
              <a:t>Your Handouts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lide Number Placeholder 8"/>
          <p:cNvSpPr txBox="1">
            <a:spLocks noGrp="1"/>
          </p:cNvSpPr>
          <p:nvPr>
            <p:ph type="sldNum" sz="quarter" idx="2"/>
          </p:nvPr>
        </p:nvSpPr>
        <p:spPr>
          <a:xfrm>
            <a:off x="8505418" y="6404292"/>
            <a:ext cx="181383"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a:p>
        </p:txBody>
      </p:sp>
      <p:sp>
        <p:nvSpPr>
          <p:cNvPr id="267" name="Your Handouts"/>
          <p:cNvSpPr txBox="1"/>
          <p:nvPr/>
        </p:nvSpPr>
        <p:spPr>
          <a:xfrm>
            <a:off x="1384118" y="555244"/>
            <a:ext cx="6003738" cy="1259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a:defRPr sz="7600" b="1" u="sng">
                <a:solidFill>
                  <a:schemeClr val="accent1"/>
                </a:solidFill>
              </a:defRPr>
            </a:lvl1pPr>
          </a:lstStyle>
          <a:p>
            <a:r>
              <a:t>Your Handouts</a:t>
            </a:r>
          </a:p>
        </p:txBody>
      </p:sp>
      <p:sp>
        <p:nvSpPr>
          <p:cNvPr id="268" name="Resources…"/>
          <p:cNvSpPr txBox="1"/>
          <p:nvPr/>
        </p:nvSpPr>
        <p:spPr>
          <a:xfrm>
            <a:off x="719075" y="2746523"/>
            <a:ext cx="7705850" cy="3133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411078" indent="-411078">
              <a:spcBef>
                <a:spcPts val="700"/>
              </a:spcBef>
              <a:buSzPct val="60000"/>
              <a:buBlip>
                <a:blip r:embed="rId3"/>
              </a:buBlip>
              <a:defRPr sz="3600" b="1">
                <a:solidFill>
                  <a:srgbClr val="194687"/>
                </a:solidFill>
              </a:defRPr>
            </a:pPr>
            <a:r>
              <a:rPr>
                <a:latin typeface="Arial"/>
                <a:ea typeface="Arial"/>
                <a:cs typeface="Arial"/>
                <a:sym typeface="Arial"/>
              </a:rPr>
              <a:t>Resources </a:t>
            </a:r>
          </a:p>
          <a:p>
            <a:pPr marL="411078" indent="-411078">
              <a:spcBef>
                <a:spcPts val="700"/>
              </a:spcBef>
              <a:buSzPct val="60000"/>
              <a:buBlip>
                <a:blip r:embed="rId3"/>
              </a:buBlip>
              <a:defRPr sz="3600" b="1">
                <a:solidFill>
                  <a:srgbClr val="194687"/>
                </a:solidFill>
              </a:defRPr>
            </a:pPr>
            <a:r>
              <a:rPr>
                <a:latin typeface="Arial"/>
                <a:ea typeface="Arial"/>
                <a:cs typeface="Arial"/>
                <a:sym typeface="Arial"/>
              </a:rPr>
              <a:t>Pleasing Pollinators</a:t>
            </a:r>
          </a:p>
          <a:p>
            <a:pPr marL="411078" indent="-411078">
              <a:spcBef>
                <a:spcPts val="700"/>
              </a:spcBef>
              <a:buSzPct val="60000"/>
              <a:buBlip>
                <a:blip r:embed="rId3"/>
              </a:buBlip>
              <a:defRPr sz="3600" b="1">
                <a:solidFill>
                  <a:srgbClr val="194687"/>
                </a:solidFill>
              </a:defRPr>
            </a:pPr>
            <a:r>
              <a:rPr>
                <a:latin typeface="Arial"/>
                <a:ea typeface="Arial"/>
                <a:cs typeface="Arial"/>
                <a:sym typeface="Arial"/>
              </a:rPr>
              <a:t>Plants for Beneficials by Season</a:t>
            </a:r>
          </a:p>
          <a:p>
            <a:pPr marL="411078" indent="-411078">
              <a:spcBef>
                <a:spcPts val="700"/>
              </a:spcBef>
              <a:buSzPct val="60000"/>
              <a:buBlip>
                <a:blip r:embed="rId3"/>
              </a:buBlip>
              <a:defRPr sz="3600" b="1">
                <a:solidFill>
                  <a:srgbClr val="194687"/>
                </a:solidFill>
              </a:defRPr>
            </a:pPr>
            <a:r>
              <a:rPr>
                <a:latin typeface="Arial"/>
                <a:ea typeface="Arial"/>
                <a:cs typeface="Arial"/>
                <a:sym typeface="Arial"/>
              </a:rPr>
              <a:t>Bookmark</a:t>
            </a:r>
          </a:p>
          <a:p>
            <a:pPr marL="411078" indent="-411078">
              <a:spcBef>
                <a:spcPts val="700"/>
              </a:spcBef>
              <a:buSzPct val="60000"/>
              <a:buBlip>
                <a:blip r:embed="rId3"/>
              </a:buBlip>
              <a:defRPr sz="3600" b="1">
                <a:solidFill>
                  <a:srgbClr val="194687"/>
                </a:solidFill>
              </a:defRPr>
            </a:pPr>
            <a:r>
              <a:rPr>
                <a:latin typeface="Arial"/>
                <a:ea typeface="Arial"/>
                <a:cs typeface="Arial"/>
                <a:sym typeface="Arial"/>
              </a:rPr>
              <a:t>(Tithonia seeds) if available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Picture Placeholder 6" descr="Picture Placeholder 6"/>
          <p:cNvPicPr>
            <a:picLocks noGrp="1" noChangeAspect="1"/>
          </p:cNvPicPr>
          <p:nvPr>
            <p:ph type="pic" idx="13"/>
          </p:nvPr>
        </p:nvPicPr>
        <p:blipFill>
          <a:blip r:embed="rId2"/>
          <a:srcRect l="13454" r="13454"/>
          <a:stretch>
            <a:fillRect/>
          </a:stretch>
        </p:blipFill>
        <p:spPr>
          <a:xfrm>
            <a:off x="46434" y="-391311"/>
            <a:ext cx="9050994" cy="8296744"/>
          </a:xfrm>
          <a:prstGeom prst="rect">
            <a:avLst/>
          </a:prstGeom>
        </p:spPr>
      </p:pic>
      <p:sp>
        <p:nvSpPr>
          <p:cNvPr id="273" name="Slide Number Placeholder 8"/>
          <p:cNvSpPr txBox="1">
            <a:spLocks noGrp="1"/>
          </p:cNvSpPr>
          <p:nvPr>
            <p:ph type="sldNum" sz="quarter" idx="2"/>
          </p:nvPr>
        </p:nvSpPr>
        <p:spPr>
          <a:xfrm>
            <a:off x="8511855" y="6410642"/>
            <a:ext cx="174946"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a:p>
        </p:txBody>
      </p:sp>
      <p:sp>
        <p:nvSpPr>
          <p:cNvPr id="274" name="Text"/>
          <p:cNvSpPr txBox="1"/>
          <p:nvPr/>
        </p:nvSpPr>
        <p:spPr>
          <a:xfrm>
            <a:off x="3999746" y="2278379"/>
            <a:ext cx="481755" cy="370841"/>
          </a:xfrm>
          <a:prstGeom prst="rect">
            <a:avLst/>
          </a:prstGeom>
          <a:ln w="12700">
            <a:miter lim="400000"/>
          </a:ln>
        </p:spPr>
        <p:txBody>
          <a:bodyPr wrap="none" lIns="45719" rIns="45719">
            <a:spAutoFit/>
          </a:bodyPr>
          <a:lstStyle/>
          <a:p>
            <a:endParaRPr/>
          </a:p>
        </p:txBody>
      </p:sp>
      <p:sp>
        <p:nvSpPr>
          <p:cNvPr id="275" name="Small Fenced yards are unappealing to species…"/>
          <p:cNvSpPr txBox="1"/>
          <p:nvPr/>
        </p:nvSpPr>
        <p:spPr>
          <a:xfrm>
            <a:off x="282340" y="5512308"/>
            <a:ext cx="7916566" cy="1179577"/>
          </a:xfrm>
          <a:prstGeom prst="rect">
            <a:avLst/>
          </a:prstGeom>
          <a:solidFill>
            <a:srgbClr val="DDDDD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342900" indent="-342900" algn="ctr">
              <a:spcBef>
                <a:spcPts val="700"/>
              </a:spcBef>
              <a:defRPr sz="3200" b="1">
                <a:solidFill>
                  <a:srgbClr val="194687"/>
                </a:solidFill>
              </a:defRPr>
            </a:pPr>
            <a:r>
              <a:t>Small Fenced yards are unappealing to species </a:t>
            </a:r>
          </a:p>
          <a:p>
            <a:pPr marL="342900" indent="-342900" algn="ctr">
              <a:spcBef>
                <a:spcPts val="700"/>
              </a:spcBef>
              <a:defRPr sz="3200" b="1">
                <a:solidFill>
                  <a:srgbClr val="194687"/>
                </a:solidFill>
              </a:defRPr>
            </a:pPr>
            <a:r>
              <a:t>that live in wide-open fields and meadows.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Text Placeholder 1"/>
          <p:cNvSpPr txBox="1">
            <a:spLocks noGrp="1"/>
          </p:cNvSpPr>
          <p:nvPr>
            <p:ph type="body" sz="quarter" idx="1"/>
          </p:nvPr>
        </p:nvSpPr>
        <p:spPr>
          <a:xfrm>
            <a:off x="544917" y="3949154"/>
            <a:ext cx="3538332" cy="2755901"/>
          </a:xfrm>
          <a:prstGeom prst="rect">
            <a:avLst/>
          </a:prstGeom>
        </p:spPr>
        <p:txBody>
          <a:bodyPr/>
          <a:lstStyle/>
          <a:p>
            <a:r>
              <a:t>No food </a:t>
            </a:r>
          </a:p>
          <a:p>
            <a:r>
              <a:t>or shelter here.</a:t>
            </a:r>
            <a:endParaRPr sz="2200"/>
          </a:p>
          <a:p>
            <a:pPr marL="719137" lvl="1" indent="-261937">
              <a:spcBef>
                <a:spcPts val="500"/>
              </a:spcBef>
              <a:defRPr sz="2200"/>
            </a:pPr>
            <a:endParaRPr sz="2200"/>
          </a:p>
          <a:p>
            <a:r>
              <a:t>	</a:t>
            </a:r>
          </a:p>
        </p:txBody>
      </p:sp>
      <p:sp>
        <p:nvSpPr>
          <p:cNvPr id="278" name="Slide Number Placeholder 5"/>
          <p:cNvSpPr txBox="1">
            <a:spLocks noGrp="1"/>
          </p:cNvSpPr>
          <p:nvPr>
            <p:ph type="sldNum" sz="quarter" idx="2"/>
          </p:nvPr>
        </p:nvSpPr>
        <p:spPr>
          <a:xfrm>
            <a:off x="8511855" y="6410642"/>
            <a:ext cx="174946" cy="256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pic>
        <p:nvPicPr>
          <p:cNvPr id="279" name="image5.jpeg" descr="image5.jpeg"/>
          <p:cNvPicPr>
            <a:picLocks noChangeAspect="1"/>
          </p:cNvPicPr>
          <p:nvPr/>
        </p:nvPicPr>
        <p:blipFill>
          <a:blip r:embed="rId2"/>
          <a:stretch>
            <a:fillRect/>
          </a:stretch>
        </p:blipFill>
        <p:spPr>
          <a:xfrm>
            <a:off x="279399" y="444499"/>
            <a:ext cx="5854702" cy="3278634"/>
          </a:xfrm>
          <a:prstGeom prst="rect">
            <a:avLst/>
          </a:prstGeom>
          <a:ln w="12700">
            <a:miter lim="400000"/>
          </a:ln>
        </p:spPr>
      </p:pic>
      <p:pic>
        <p:nvPicPr>
          <p:cNvPr id="280" name="image6.jpeg" descr="image6.jpeg"/>
          <p:cNvPicPr>
            <a:picLocks noChangeAspect="1"/>
          </p:cNvPicPr>
          <p:nvPr/>
        </p:nvPicPr>
        <p:blipFill>
          <a:blip r:embed="rId3"/>
          <a:stretch>
            <a:fillRect/>
          </a:stretch>
        </p:blipFill>
        <p:spPr>
          <a:xfrm>
            <a:off x="4379069" y="3556000"/>
            <a:ext cx="4141383" cy="27559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UCANR Intro slides ">
  <a:themeElements>
    <a:clrScheme name="UCANR Intro slides ">
      <a:dk1>
        <a:srgbClr val="000000"/>
      </a:dk1>
      <a:lt1>
        <a:srgbClr val="C0E4B5">
          <a:alpha val="94902"/>
        </a:srgbClr>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Calibri"/>
        <a:ea typeface="Calibri"/>
        <a:cs typeface="Calibri"/>
      </a:majorFont>
      <a:minorFont>
        <a:latin typeface="Helvetica"/>
        <a:ea typeface="Helvetica"/>
        <a:cs typeface="Helvetica"/>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UCANR Intro slides ">
  <a:themeElements>
    <a:clrScheme name="UCANR Intro slides ">
      <a:dk1>
        <a:srgbClr val="000000"/>
      </a:dk1>
      <a:lt1>
        <a:srgbClr val="FFFFFF"/>
      </a:lt1>
      <a:dk2>
        <a:srgbClr val="A7A7A7"/>
      </a:dk2>
      <a:lt2>
        <a:srgbClr val="535353"/>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FF00FF"/>
      </a:folHlink>
    </a:clrScheme>
    <a:fontScheme name="UCANR Intro slides ">
      <a:majorFont>
        <a:latin typeface="Calibri"/>
        <a:ea typeface="Calibri"/>
        <a:cs typeface="Calibri"/>
      </a:majorFont>
      <a:minorFont>
        <a:latin typeface="Helvetica"/>
        <a:ea typeface="Helvetica"/>
        <a:cs typeface="Helvetica"/>
      </a:minorFont>
    </a:fontScheme>
    <a:fmtScheme name="UCANR Intro slides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TotalTime>
  <Words>2704</Words>
  <Application>Microsoft Office PowerPoint</Application>
  <PresentationFormat>On-screen Show (4:3)</PresentationFormat>
  <Paragraphs>471</Paragraphs>
  <Slides>53</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Arial</vt:lpstr>
      <vt:lpstr>Calibri</vt:lpstr>
      <vt:lpstr>Chalkboard SE Bold</vt:lpstr>
      <vt:lpstr>Chalkboard SE Regular</vt:lpstr>
      <vt:lpstr>Georgia</vt:lpstr>
      <vt:lpstr>Helvetica</vt:lpstr>
      <vt:lpstr>Helvetica Neue</vt:lpstr>
      <vt:lpstr>Marker Felt</vt:lpstr>
      <vt:lpstr>Verdana</vt:lpstr>
      <vt:lpstr>Wingdings</vt:lpstr>
      <vt:lpstr>UCANR Intro slides </vt:lpstr>
      <vt:lpstr>Attracting Pollinators  to Your Garden</vt:lpstr>
      <vt:lpstr>Who Are Master Gardeners?</vt:lpstr>
      <vt:lpstr>Who Are Master Gardeners?</vt:lpstr>
      <vt:lpstr>Who Are Master Gardeners?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Honeybees and All the Other Guys!</vt:lpstr>
      <vt:lpstr>Who Are the Pollinators?</vt:lpstr>
      <vt:lpstr>Who Are the Pollinators?</vt:lpstr>
      <vt:lpstr>Who Are the Pollinators?</vt:lpstr>
      <vt:lpstr>Who Are the Pollinators?</vt:lpstr>
      <vt:lpstr>Who Are the Pollinators?</vt:lpstr>
      <vt:lpstr>Why Do We Need Pollinators?</vt:lpstr>
      <vt:lpstr>Why Do We Need Pollinators?</vt:lpstr>
      <vt:lpstr>Why Do We Need Pollinators?</vt:lpstr>
      <vt:lpstr>PowerPoint Presentation</vt:lpstr>
      <vt:lpstr>What is a Habitat?</vt:lpstr>
      <vt:lpstr>PowerPoint Presentation</vt:lpstr>
      <vt:lpstr>Provide a Healthy Habitat</vt:lpstr>
      <vt:lpstr>Provide a Healthy Habitat</vt:lpstr>
      <vt:lpstr>Provide a Healthy Habitat</vt:lpstr>
      <vt:lpstr>Provide a Healthy Habitat</vt:lpstr>
      <vt:lpstr>How Can I Attract Pollinators?</vt:lpstr>
      <vt:lpstr>How Can I Attract Pollinators?</vt:lpstr>
      <vt:lpstr>How Can I Attract Pollinators?</vt:lpstr>
      <vt:lpstr>How Can I Attract Pollinators?</vt:lpstr>
      <vt:lpstr>How Can I Attract Pollinators?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Who are Pollinators?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Attracting Pollinators  to Your Garden</dc:title>
  <dc:creator>Nadine Hart</dc:creator>
  <cp:lastModifiedBy>Nadine Hart</cp:lastModifiedBy>
  <cp:revision>2</cp:revision>
  <dcterms:modified xsi:type="dcterms:W3CDTF">2019-06-12T21:19:10Z</dcterms:modified>
</cp:coreProperties>
</file>