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46"/>
  </p:notesMasterIdLst>
  <p:sldIdLst>
    <p:sldId id="256" r:id="rId2"/>
    <p:sldId id="259" r:id="rId3"/>
    <p:sldId id="505" r:id="rId4"/>
    <p:sldId id="546" r:id="rId5"/>
    <p:sldId id="433" r:id="rId6"/>
    <p:sldId id="455" r:id="rId7"/>
    <p:sldId id="385" r:id="rId8"/>
    <p:sldId id="386" r:id="rId9"/>
    <p:sldId id="271" r:id="rId10"/>
    <p:sldId id="434" r:id="rId11"/>
    <p:sldId id="435" r:id="rId12"/>
    <p:sldId id="423" r:id="rId13"/>
    <p:sldId id="404" r:id="rId14"/>
    <p:sldId id="387" r:id="rId15"/>
    <p:sldId id="396" r:id="rId16"/>
    <p:sldId id="447" r:id="rId17"/>
    <p:sldId id="473" r:id="rId18"/>
    <p:sldId id="472" r:id="rId19"/>
    <p:sldId id="450" r:id="rId20"/>
    <p:sldId id="544" r:id="rId21"/>
    <p:sldId id="545" r:id="rId22"/>
    <p:sldId id="418" r:id="rId23"/>
    <p:sldId id="533" r:id="rId24"/>
    <p:sldId id="534" r:id="rId25"/>
    <p:sldId id="535" r:id="rId26"/>
    <p:sldId id="536" r:id="rId27"/>
    <p:sldId id="537" r:id="rId28"/>
    <p:sldId id="538" r:id="rId29"/>
    <p:sldId id="539" r:id="rId30"/>
    <p:sldId id="540" r:id="rId31"/>
    <p:sldId id="541" r:id="rId32"/>
    <p:sldId id="419" r:id="rId33"/>
    <p:sldId id="542" r:id="rId34"/>
    <p:sldId id="543" r:id="rId35"/>
    <p:sldId id="280" r:id="rId36"/>
    <p:sldId id="370" r:id="rId37"/>
    <p:sldId id="432" r:id="rId38"/>
    <p:sldId id="416" r:id="rId39"/>
    <p:sldId id="498" r:id="rId40"/>
    <p:sldId id="492" r:id="rId41"/>
    <p:sldId id="493" r:id="rId42"/>
    <p:sldId id="494" r:id="rId43"/>
    <p:sldId id="495" r:id="rId44"/>
    <p:sldId id="496" r:id="rId45"/>
  </p:sldIdLst>
  <p:sldSz cx="9144000" cy="6858000" type="screen4x3"/>
  <p:notesSz cx="6946900" cy="9271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303" autoAdjust="0"/>
    <p:restoredTop sz="90045" autoAdjust="0"/>
  </p:normalViewPr>
  <p:slideViewPr>
    <p:cSldViewPr>
      <p:cViewPr varScale="1">
        <p:scale>
          <a:sx n="78" d="100"/>
          <a:sy n="78" d="100"/>
        </p:scale>
        <p:origin x="1842" y="90"/>
      </p:cViewPr>
      <p:guideLst>
        <p:guide orient="horz" pos="2160"/>
        <p:guide pos="2880"/>
      </p:guideLst>
    </p:cSldViewPr>
  </p:slideViewPr>
  <p:outlineViewPr>
    <p:cViewPr>
      <p:scale>
        <a:sx n="33" d="100"/>
        <a:sy n="33" d="100"/>
      </p:scale>
      <p:origin x="0" y="10374"/>
    </p:cViewPr>
  </p:outlineViewPr>
  <p:notesTextViewPr>
    <p:cViewPr>
      <p:scale>
        <a:sx n="100" d="100"/>
        <a:sy n="100" d="100"/>
      </p:scale>
      <p:origin x="0" y="0"/>
    </p:cViewPr>
  </p:notesTextViewPr>
  <p:sorterViewPr>
    <p:cViewPr>
      <p:scale>
        <a:sx n="110" d="100"/>
        <a:sy n="11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00" b="0" i="0" u="none" strike="noStrike" baseline="0">
                <a:solidFill>
                  <a:srgbClr val="000000"/>
                </a:solidFill>
                <a:latin typeface="Arial"/>
                <a:ea typeface="Arial"/>
                <a:cs typeface="Arial"/>
              </a:defRPr>
            </a:pPr>
            <a:r>
              <a:rPr lang="en-US" sz="1200" b="1" i="0" u="none" strike="noStrike" baseline="0">
                <a:solidFill>
                  <a:srgbClr val="000000"/>
                </a:solidFill>
                <a:latin typeface="Arial"/>
                <a:cs typeface="Arial"/>
              </a:rPr>
              <a:t>Precipitation vs Mapped Mortality for Region 5</a:t>
            </a:r>
          </a:p>
          <a:p>
            <a:pPr>
              <a:defRPr sz="1000" b="0" i="0" u="none" strike="noStrike" baseline="0">
                <a:solidFill>
                  <a:srgbClr val="000000"/>
                </a:solidFill>
                <a:latin typeface="Arial"/>
                <a:ea typeface="Arial"/>
                <a:cs typeface="Arial"/>
              </a:defRPr>
            </a:pPr>
            <a:r>
              <a:rPr lang="en-US" sz="1000" b="0" i="0" u="none" strike="noStrike" baseline="0">
                <a:solidFill>
                  <a:srgbClr val="000000"/>
                </a:solidFill>
                <a:latin typeface="Arial"/>
                <a:cs typeface="Arial"/>
              </a:rPr>
              <a:t>Bark Beetle Mortality only</a:t>
            </a:r>
          </a:p>
        </c:rich>
      </c:tx>
      <c:layout>
        <c:manualLayout>
          <c:xMode val="edge"/>
          <c:yMode val="edge"/>
          <c:x val="0.28501827040194888"/>
          <c:y val="2.8368794326241127E-2"/>
        </c:manualLayout>
      </c:layout>
      <c:overlay val="0"/>
      <c:spPr>
        <a:noFill/>
        <a:ln w="25400">
          <a:noFill/>
        </a:ln>
      </c:spPr>
    </c:title>
    <c:autoTitleDeleted val="0"/>
    <c:plotArea>
      <c:layout>
        <c:manualLayout>
          <c:layoutTarget val="inner"/>
          <c:xMode val="edge"/>
          <c:yMode val="edge"/>
          <c:x val="0.10109622411693084"/>
          <c:y val="0.11702147921770976"/>
          <c:w val="0.82582216808769759"/>
          <c:h val="0.72872466603755748"/>
        </c:manualLayout>
      </c:layout>
      <c:barChart>
        <c:barDir val="col"/>
        <c:grouping val="clustered"/>
        <c:varyColors val="0"/>
        <c:ser>
          <c:idx val="1"/>
          <c:order val="0"/>
          <c:tx>
            <c:strRef>
              <c:f>Sheet2!$B$3</c:f>
              <c:strCache>
                <c:ptCount val="1"/>
                <c:pt idx="0">
                  <c:v>Mortality</c:v>
                </c:pt>
              </c:strCache>
            </c:strRef>
          </c:tx>
          <c:spPr>
            <a:solidFill>
              <a:srgbClr val="993366"/>
            </a:solidFill>
            <a:ln w="12700">
              <a:solidFill>
                <a:schemeClr val="tx1"/>
              </a:solidFill>
              <a:prstDash val="solid"/>
            </a:ln>
          </c:spPr>
          <c:invertIfNegative val="0"/>
          <c:cat>
            <c:numRef>
              <c:f>Sheet2!$A$4:$A$26</c:f>
              <c:numCache>
                <c:formatCode>General</c:formatCode>
                <c:ptCount val="23"/>
                <c:pt idx="0">
                  <c:v>1993</c:v>
                </c:pt>
                <c:pt idx="1">
                  <c:v>1994</c:v>
                </c:pt>
                <c:pt idx="2">
                  <c:v>1995</c:v>
                </c:pt>
                <c:pt idx="3">
                  <c:v>1996</c:v>
                </c:pt>
                <c:pt idx="4">
                  <c:v>1997</c:v>
                </c:pt>
                <c:pt idx="5">
                  <c:v>1998</c:v>
                </c:pt>
                <c:pt idx="6">
                  <c:v>1999</c:v>
                </c:pt>
                <c:pt idx="7">
                  <c:v>2000</c:v>
                </c:pt>
                <c:pt idx="8">
                  <c:v>2001</c:v>
                </c:pt>
                <c:pt idx="9">
                  <c:v>2002</c:v>
                </c:pt>
                <c:pt idx="10">
                  <c:v>2003</c:v>
                </c:pt>
                <c:pt idx="11">
                  <c:v>2004</c:v>
                </c:pt>
                <c:pt idx="12">
                  <c:v>2005</c:v>
                </c:pt>
                <c:pt idx="13">
                  <c:v>2006</c:v>
                </c:pt>
                <c:pt idx="14">
                  <c:v>2007</c:v>
                </c:pt>
                <c:pt idx="15">
                  <c:v>2008</c:v>
                </c:pt>
                <c:pt idx="16">
                  <c:v>2009</c:v>
                </c:pt>
                <c:pt idx="17">
                  <c:v>2010</c:v>
                </c:pt>
                <c:pt idx="18">
                  <c:v>2011</c:v>
                </c:pt>
                <c:pt idx="19">
                  <c:v>2012</c:v>
                </c:pt>
                <c:pt idx="20">
                  <c:v>2013</c:v>
                </c:pt>
                <c:pt idx="21">
                  <c:v>2014</c:v>
                </c:pt>
                <c:pt idx="22">
                  <c:v>2015</c:v>
                </c:pt>
              </c:numCache>
            </c:numRef>
          </c:cat>
          <c:val>
            <c:numRef>
              <c:f>Sheet2!$B$4:$B$26</c:f>
              <c:numCache>
                <c:formatCode>0.00%</c:formatCode>
                <c:ptCount val="23"/>
                <c:pt idx="0">
                  <c:v>0.1088777153834025</c:v>
                </c:pt>
                <c:pt idx="1">
                  <c:v>4.8781591345225132E-2</c:v>
                </c:pt>
                <c:pt idx="2">
                  <c:v>2.559014454936032E-2</c:v>
                </c:pt>
                <c:pt idx="3">
                  <c:v>9.5729885694944526E-3</c:v>
                </c:pt>
                <c:pt idx="4">
                  <c:v>1.0729265468198759E-2</c:v>
                </c:pt>
                <c:pt idx="5">
                  <c:v>3.9191241254730646E-3</c:v>
                </c:pt>
                <c:pt idx="6">
                  <c:v>1.7136313299103997E-3</c:v>
                </c:pt>
                <c:pt idx="7">
                  <c:v>2.3523932141312296E-3</c:v>
                </c:pt>
                <c:pt idx="8">
                  <c:v>5.7081704984565003E-3</c:v>
                </c:pt>
                <c:pt idx="9">
                  <c:v>3.7134133812514583E-2</c:v>
                </c:pt>
                <c:pt idx="10">
                  <c:v>0.10110130366582155</c:v>
                </c:pt>
                <c:pt idx="11">
                  <c:v>7.0026443632952684E-2</c:v>
                </c:pt>
                <c:pt idx="12">
                  <c:v>3.287225542342366E-2</c:v>
                </c:pt>
                <c:pt idx="13">
                  <c:v>1.102081104330307E-2</c:v>
                </c:pt>
                <c:pt idx="14">
                  <c:v>7.153796135430184E-3</c:v>
                </c:pt>
                <c:pt idx="15">
                  <c:v>5.8504987705486362E-3</c:v>
                </c:pt>
                <c:pt idx="16">
                  <c:v>1.24254705004955E-2</c:v>
                </c:pt>
                <c:pt idx="17">
                  <c:v>2.2068785858998106E-2</c:v>
                </c:pt>
                <c:pt idx="18">
                  <c:v>1.6685602622829577E-2</c:v>
                </c:pt>
                <c:pt idx="19">
                  <c:v>1.2816015788387801E-2</c:v>
                </c:pt>
                <c:pt idx="20">
                  <c:v>1.2055289233929475E-2</c:v>
                </c:pt>
                <c:pt idx="21">
                  <c:v>2.4804822482105027E-2</c:v>
                </c:pt>
                <c:pt idx="22">
                  <c:v>9.0202185841635807E-2</c:v>
                </c:pt>
              </c:numCache>
            </c:numRef>
          </c:val>
          <c:extLst>
            <c:ext xmlns:c16="http://schemas.microsoft.com/office/drawing/2014/chart" uri="{C3380CC4-5D6E-409C-BE32-E72D297353CC}">
              <c16:uniqueId val="{00000000-2674-4B1B-906D-62A9FFDC5AB3}"/>
            </c:ext>
          </c:extLst>
        </c:ser>
        <c:dLbls>
          <c:showLegendKey val="0"/>
          <c:showVal val="0"/>
          <c:showCatName val="0"/>
          <c:showSerName val="0"/>
          <c:showPercent val="0"/>
          <c:showBubbleSize val="0"/>
        </c:dLbls>
        <c:gapWidth val="150"/>
        <c:axId val="48013312"/>
        <c:axId val="48015232"/>
      </c:barChart>
      <c:lineChart>
        <c:grouping val="standard"/>
        <c:varyColors val="0"/>
        <c:ser>
          <c:idx val="0"/>
          <c:order val="1"/>
          <c:tx>
            <c:strRef>
              <c:f>Sheet2!$C$2</c:f>
              <c:strCache>
                <c:ptCount val="1"/>
                <c:pt idx="0">
                  <c:v>Deviation from normal rainfall (in)</c:v>
                </c:pt>
              </c:strCache>
            </c:strRef>
          </c:tx>
          <c:spPr>
            <a:ln w="38100">
              <a:solidFill>
                <a:srgbClr val="0066FF"/>
              </a:solidFill>
              <a:prstDash val="solid"/>
            </a:ln>
          </c:spPr>
          <c:marker>
            <c:symbol val="none"/>
          </c:marker>
          <c:cat>
            <c:numRef>
              <c:f>Sheet2!$C$4:$C$26</c:f>
              <c:numCache>
                <c:formatCode>General</c:formatCode>
                <c:ptCount val="23"/>
                <c:pt idx="0">
                  <c:v>8.6900000000000013</c:v>
                </c:pt>
                <c:pt idx="1">
                  <c:v>-7.3199999999999985</c:v>
                </c:pt>
                <c:pt idx="2">
                  <c:v>13.73</c:v>
                </c:pt>
                <c:pt idx="3">
                  <c:v>2.240000000000002</c:v>
                </c:pt>
                <c:pt idx="4">
                  <c:v>4.1700000000000017</c:v>
                </c:pt>
                <c:pt idx="5">
                  <c:v>15.2</c:v>
                </c:pt>
                <c:pt idx="6">
                  <c:v>-1.629999999999999</c:v>
                </c:pt>
                <c:pt idx="7">
                  <c:v>-1.2199999999999989</c:v>
                </c:pt>
                <c:pt idx="8">
                  <c:v>-5.7799999999999976</c:v>
                </c:pt>
                <c:pt idx="9">
                  <c:v>-5.0399999999999991</c:v>
                </c:pt>
                <c:pt idx="10">
                  <c:v>2.3500000000000014</c:v>
                </c:pt>
                <c:pt idx="11">
                  <c:v>-3.3900000000000006</c:v>
                </c:pt>
                <c:pt idx="12">
                  <c:v>7.490000000000002</c:v>
                </c:pt>
                <c:pt idx="13">
                  <c:v>6.57</c:v>
                </c:pt>
                <c:pt idx="14">
                  <c:v>-8.4899999999999984</c:v>
                </c:pt>
                <c:pt idx="15">
                  <c:v>-5.2199999999999989</c:v>
                </c:pt>
                <c:pt idx="16">
                  <c:v>-5.4499999999999993</c:v>
                </c:pt>
                <c:pt idx="17">
                  <c:v>1.2100000000000009</c:v>
                </c:pt>
                <c:pt idx="18">
                  <c:v>6.370000000000001</c:v>
                </c:pt>
                <c:pt idx="19">
                  <c:v>-6.009999999999998</c:v>
                </c:pt>
                <c:pt idx="20">
                  <c:v>-5.5</c:v>
                </c:pt>
                <c:pt idx="21">
                  <c:v>-10.06</c:v>
                </c:pt>
                <c:pt idx="22">
                  <c:v>-5.7</c:v>
                </c:pt>
              </c:numCache>
            </c:numRef>
          </c:cat>
          <c:val>
            <c:numRef>
              <c:f>Sheet2!$C$4:$C$26</c:f>
              <c:numCache>
                <c:formatCode>General</c:formatCode>
                <c:ptCount val="23"/>
                <c:pt idx="0">
                  <c:v>8.6900000000000013</c:v>
                </c:pt>
                <c:pt idx="1">
                  <c:v>-7.3199999999999985</c:v>
                </c:pt>
                <c:pt idx="2">
                  <c:v>13.73</c:v>
                </c:pt>
                <c:pt idx="3">
                  <c:v>2.240000000000002</c:v>
                </c:pt>
                <c:pt idx="4">
                  <c:v>4.1700000000000017</c:v>
                </c:pt>
                <c:pt idx="5">
                  <c:v>15.2</c:v>
                </c:pt>
                <c:pt idx="6">
                  <c:v>-1.629999999999999</c:v>
                </c:pt>
                <c:pt idx="7">
                  <c:v>-1.2199999999999989</c:v>
                </c:pt>
                <c:pt idx="8">
                  <c:v>-5.7799999999999976</c:v>
                </c:pt>
                <c:pt idx="9">
                  <c:v>-5.0399999999999991</c:v>
                </c:pt>
                <c:pt idx="10">
                  <c:v>2.3500000000000014</c:v>
                </c:pt>
                <c:pt idx="11">
                  <c:v>-3.3900000000000006</c:v>
                </c:pt>
                <c:pt idx="12">
                  <c:v>7.490000000000002</c:v>
                </c:pt>
                <c:pt idx="13">
                  <c:v>6.57</c:v>
                </c:pt>
                <c:pt idx="14">
                  <c:v>-8.4899999999999984</c:v>
                </c:pt>
                <c:pt idx="15">
                  <c:v>-5.2199999999999989</c:v>
                </c:pt>
                <c:pt idx="16">
                  <c:v>-5.4499999999999993</c:v>
                </c:pt>
                <c:pt idx="17">
                  <c:v>1.2100000000000009</c:v>
                </c:pt>
                <c:pt idx="18">
                  <c:v>6.370000000000001</c:v>
                </c:pt>
                <c:pt idx="19">
                  <c:v>-6.009999999999998</c:v>
                </c:pt>
                <c:pt idx="20">
                  <c:v>-5.5</c:v>
                </c:pt>
                <c:pt idx="21">
                  <c:v>-10.06</c:v>
                </c:pt>
                <c:pt idx="22">
                  <c:v>-5.7</c:v>
                </c:pt>
              </c:numCache>
            </c:numRef>
          </c:val>
          <c:smooth val="0"/>
          <c:extLst>
            <c:ext xmlns:c16="http://schemas.microsoft.com/office/drawing/2014/chart" uri="{C3380CC4-5D6E-409C-BE32-E72D297353CC}">
              <c16:uniqueId val="{00000001-2674-4B1B-906D-62A9FFDC5AB3}"/>
            </c:ext>
          </c:extLst>
        </c:ser>
        <c:dLbls>
          <c:showLegendKey val="0"/>
          <c:showVal val="0"/>
          <c:showCatName val="0"/>
          <c:showSerName val="0"/>
          <c:showPercent val="0"/>
          <c:showBubbleSize val="0"/>
        </c:dLbls>
        <c:marker val="1"/>
        <c:smooth val="0"/>
        <c:axId val="48017408"/>
        <c:axId val="48018944"/>
      </c:lineChart>
      <c:catAx>
        <c:axId val="48013312"/>
        <c:scaling>
          <c:orientation val="minMax"/>
        </c:scaling>
        <c:delete val="0"/>
        <c:axPos val="b"/>
        <c:title>
          <c:tx>
            <c:rich>
              <a:bodyPr/>
              <a:lstStyle/>
              <a:p>
                <a:pPr>
                  <a:defRPr sz="1000" b="1" i="0" u="none" strike="noStrike" baseline="0">
                    <a:solidFill>
                      <a:srgbClr val="000000"/>
                    </a:solidFill>
                    <a:latin typeface="Arial"/>
                    <a:ea typeface="Arial"/>
                    <a:cs typeface="Arial"/>
                  </a:defRPr>
                </a:pPr>
                <a:r>
                  <a:rPr lang="en-US"/>
                  <a:t>Year</a:t>
                </a:r>
              </a:p>
            </c:rich>
          </c:tx>
          <c:layout>
            <c:manualLayout>
              <c:xMode val="edge"/>
              <c:yMode val="edge"/>
              <c:x val="0.48932687912280898"/>
              <c:y val="0.89834664283985777"/>
            </c:manualLayout>
          </c:layout>
          <c:overlay val="0"/>
          <c:spPr>
            <a:noFill/>
            <a:ln w="25400">
              <a:noFill/>
            </a:ln>
          </c:spPr>
        </c:title>
        <c:numFmt formatCode="General" sourceLinked="1"/>
        <c:majorTickMark val="cross"/>
        <c:minorTickMark val="none"/>
        <c:tickLblPos val="nextTo"/>
        <c:spPr>
          <a:ln w="3175">
            <a:solidFill>
              <a:srgbClr val="000000"/>
            </a:solidFill>
            <a:prstDash val="solid"/>
          </a:ln>
        </c:spPr>
        <c:txPr>
          <a:bodyPr rot="-2700000" vert="horz"/>
          <a:lstStyle/>
          <a:p>
            <a:pPr>
              <a:defRPr sz="900" b="0" i="0" u="none" strike="noStrike" baseline="0">
                <a:solidFill>
                  <a:srgbClr val="000000"/>
                </a:solidFill>
                <a:latin typeface="Arial"/>
                <a:ea typeface="Arial"/>
                <a:cs typeface="Arial"/>
              </a:defRPr>
            </a:pPr>
            <a:endParaRPr lang="en-US"/>
          </a:p>
        </c:txPr>
        <c:crossAx val="48015232"/>
        <c:crosses val="autoZero"/>
        <c:auto val="0"/>
        <c:lblAlgn val="ctr"/>
        <c:lblOffset val="100"/>
        <c:tickLblSkip val="1"/>
        <c:tickMarkSkip val="1"/>
        <c:noMultiLvlLbl val="0"/>
      </c:catAx>
      <c:valAx>
        <c:axId val="48015232"/>
        <c:scaling>
          <c:orientation val="minMax"/>
        </c:scaling>
        <c:delete val="0"/>
        <c:axPos val="l"/>
        <c:title>
          <c:tx>
            <c:rich>
              <a:bodyPr/>
              <a:lstStyle/>
              <a:p>
                <a:pPr>
                  <a:defRPr sz="1000" b="1" i="0" u="none" strike="noStrike" baseline="0">
                    <a:solidFill>
                      <a:srgbClr val="000000"/>
                    </a:solidFill>
                    <a:latin typeface="Arial"/>
                    <a:ea typeface="Arial"/>
                    <a:cs typeface="Arial"/>
                  </a:defRPr>
                </a:pPr>
                <a:r>
                  <a:rPr lang="en-US"/>
                  <a:t>Percent of Flown Area with Mortality</a:t>
                </a:r>
              </a:p>
            </c:rich>
          </c:tx>
          <c:layout>
            <c:manualLayout>
              <c:xMode val="edge"/>
              <c:yMode val="edge"/>
              <c:x val="1.2180294072237511E-2"/>
              <c:y val="0.28368831555630014"/>
            </c:manualLayout>
          </c:layout>
          <c:overlay val="0"/>
          <c:spPr>
            <a:noFill/>
            <a:ln w="25400">
              <a:noFill/>
            </a:ln>
          </c:spPr>
        </c:title>
        <c:numFmt formatCode="0.00%" sourceLinked="0"/>
        <c:majorTickMark val="cross"/>
        <c:minorTickMark val="none"/>
        <c:tickLblPos val="nextTo"/>
        <c:spPr>
          <a:ln w="3175">
            <a:solidFill>
              <a:srgbClr val="000000"/>
            </a:solidFill>
            <a:prstDash val="solid"/>
          </a:ln>
        </c:spPr>
        <c:txPr>
          <a:bodyPr rot="0" vert="horz"/>
          <a:lstStyle/>
          <a:p>
            <a:pPr>
              <a:defRPr sz="900" b="0" i="0" u="none" strike="noStrike" baseline="0">
                <a:solidFill>
                  <a:srgbClr val="000000"/>
                </a:solidFill>
                <a:latin typeface="Arial"/>
                <a:ea typeface="Arial"/>
                <a:cs typeface="Arial"/>
              </a:defRPr>
            </a:pPr>
            <a:endParaRPr lang="en-US"/>
          </a:p>
        </c:txPr>
        <c:crossAx val="48013312"/>
        <c:crosses val="autoZero"/>
        <c:crossBetween val="between"/>
      </c:valAx>
      <c:catAx>
        <c:axId val="48017408"/>
        <c:scaling>
          <c:orientation val="minMax"/>
        </c:scaling>
        <c:delete val="1"/>
        <c:axPos val="b"/>
        <c:numFmt formatCode="General" sourceLinked="1"/>
        <c:majorTickMark val="out"/>
        <c:minorTickMark val="none"/>
        <c:tickLblPos val="none"/>
        <c:crossAx val="48018944"/>
        <c:crosses val="autoZero"/>
        <c:auto val="0"/>
        <c:lblAlgn val="ctr"/>
        <c:lblOffset val="100"/>
        <c:noMultiLvlLbl val="0"/>
      </c:catAx>
      <c:valAx>
        <c:axId val="48018944"/>
        <c:scaling>
          <c:orientation val="minMax"/>
        </c:scaling>
        <c:delete val="0"/>
        <c:axPos val="r"/>
        <c:title>
          <c:tx>
            <c:rich>
              <a:bodyPr/>
              <a:lstStyle/>
              <a:p>
                <a:pPr>
                  <a:defRPr sz="1000" b="1" i="0" u="none" strike="noStrike" baseline="0">
                    <a:solidFill>
                      <a:srgbClr val="000000"/>
                    </a:solidFill>
                    <a:latin typeface="Arial"/>
                    <a:ea typeface="Arial"/>
                    <a:cs typeface="Arial"/>
                  </a:defRPr>
                </a:pPr>
                <a:r>
                  <a:rPr lang="en-US"/>
                  <a:t>Departure from Normal Precipitation (inches)</a:t>
                </a:r>
              </a:p>
            </c:rich>
          </c:tx>
          <c:layout>
            <c:manualLayout>
              <c:xMode val="edge"/>
              <c:yMode val="edge"/>
              <c:x val="0.96249970483793335"/>
              <c:y val="0.22340484613336375"/>
            </c:manualLayout>
          </c:layout>
          <c:overlay val="0"/>
          <c:spPr>
            <a:noFill/>
            <a:ln w="25400">
              <a:noFill/>
            </a:ln>
          </c:spPr>
        </c:title>
        <c:numFmt formatCode="General" sourceLinked="1"/>
        <c:majorTickMark val="cross"/>
        <c:minorTickMark val="none"/>
        <c:tickLblPos val="nextTo"/>
        <c:spPr>
          <a:ln w="3175">
            <a:solidFill>
              <a:srgbClr val="000000"/>
            </a:solidFill>
            <a:prstDash val="solid"/>
          </a:ln>
        </c:spPr>
        <c:txPr>
          <a:bodyPr rot="0" vert="horz"/>
          <a:lstStyle/>
          <a:p>
            <a:pPr>
              <a:defRPr sz="900" b="0" i="0" u="none" strike="noStrike" baseline="0">
                <a:solidFill>
                  <a:srgbClr val="000000"/>
                </a:solidFill>
                <a:latin typeface="Arial"/>
                <a:ea typeface="Arial"/>
                <a:cs typeface="Arial"/>
              </a:defRPr>
            </a:pPr>
            <a:endParaRPr lang="en-US"/>
          </a:p>
        </c:txPr>
        <c:crossAx val="48017408"/>
        <c:crosses val="max"/>
        <c:crossBetween val="between"/>
      </c:valAx>
      <c:spPr>
        <a:solidFill>
          <a:srgbClr val="FFFFCC"/>
        </a:solidFill>
        <a:ln w="12700">
          <a:solidFill>
            <a:srgbClr val="808080"/>
          </a:solidFill>
          <a:prstDash val="solid"/>
        </a:ln>
      </c:spPr>
    </c:plotArea>
    <c:legend>
      <c:legendPos val="b"/>
      <c:legendEntry>
        <c:idx val="0"/>
        <c:txPr>
          <a:bodyPr/>
          <a:lstStyle/>
          <a:p>
            <a:pPr>
              <a:defRPr sz="1000" b="0" i="0" u="none" strike="noStrike" baseline="0">
                <a:solidFill>
                  <a:srgbClr val="000000"/>
                </a:solidFill>
                <a:latin typeface="Arial"/>
                <a:ea typeface="Arial"/>
                <a:cs typeface="Arial"/>
              </a:defRPr>
            </a:pPr>
            <a:endParaRPr lang="en-US"/>
          </a:p>
        </c:txPr>
      </c:legendEntry>
      <c:layout>
        <c:manualLayout>
          <c:xMode val="edge"/>
          <c:yMode val="edge"/>
          <c:x val="0.20132050967677484"/>
          <c:y val="0.94385510321848065"/>
          <c:w val="0.24238733252131603"/>
          <c:h val="3.9007092198581582E-2"/>
        </c:manualLayout>
      </c:layout>
      <c:overlay val="0"/>
      <c:spPr>
        <a:noFill/>
        <a:ln w="25400">
          <a:noFill/>
        </a:ln>
      </c:spPr>
      <c:txPr>
        <a:bodyPr/>
        <a:lstStyle/>
        <a:p>
          <a:pPr>
            <a:defRPr sz="920" b="0" i="0" u="none" strike="noStrike" baseline="0">
              <a:solidFill>
                <a:srgbClr val="000000"/>
              </a:solidFill>
              <a:latin typeface="Arial"/>
              <a:ea typeface="Arial"/>
              <a:cs typeface="Arial"/>
            </a:defRPr>
          </a:pPr>
          <a:endParaRPr lang="en-US"/>
        </a:p>
      </c:txPr>
    </c:legend>
    <c:plotVisOnly val="1"/>
    <c:dispBlanksAs val="gap"/>
    <c:showDLblsOverMax val="0"/>
  </c:chart>
  <c:spPr>
    <a:solidFill>
      <a:srgbClr val="FFFFFF"/>
    </a:solidFill>
    <a:ln w="3175">
      <a:solidFill>
        <a:srgbClr val="000000"/>
      </a:solidFill>
      <a:prstDash val="solid"/>
    </a:ln>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cdr:x>
      <cdr:y>0</cdr:y>
    </cdr:from>
    <cdr:to>
      <cdr:x>0</cdr:x>
      <cdr:y>0</cdr:y>
    </cdr:to>
    <cdr:grpSp>
      <cdr:nvGrpSpPr>
        <cdr:cNvPr id="7" name="Group 10"/>
        <cdr:cNvGrpSpPr>
          <a:grpSpLocks xmlns:a="http://schemas.openxmlformats.org/drawingml/2006/main"/>
        </cdr:cNvGrpSpPr>
      </cdr:nvGrpSpPr>
      <cdr:grpSpPr bwMode="auto">
        <a:xfrm xmlns:a="http://schemas.openxmlformats.org/drawingml/2006/main">
          <a:off x="0" y="0"/>
          <a:ext cx="0" cy="0"/>
          <a:chOff x="0" y="0"/>
          <a:chExt cx="0" cy="0"/>
        </a:xfrm>
      </cdr:grpSpPr>
    </cdr:grpSp>
  </cdr:relSizeAnchor>
  <cdr:relSizeAnchor xmlns:cdr="http://schemas.openxmlformats.org/drawingml/2006/chartDrawing">
    <cdr:from>
      <cdr:x>0.0982</cdr:x>
      <cdr:y>0.53276</cdr:y>
    </cdr:from>
    <cdr:to>
      <cdr:x>0.9223</cdr:x>
      <cdr:y>0.53276</cdr:y>
    </cdr:to>
    <cdr:sp macro="" textlink="">
      <cdr:nvSpPr>
        <cdr:cNvPr id="2" name="Line 6"/>
        <cdr:cNvSpPr>
          <a:spLocks xmlns:a="http://schemas.openxmlformats.org/drawingml/2006/main" noChangeShapeType="1"/>
        </cdr:cNvSpPr>
      </cdr:nvSpPr>
      <cdr:spPr bwMode="auto">
        <a:xfrm xmlns:a="http://schemas.openxmlformats.org/drawingml/2006/main" flipH="1">
          <a:off x="810953" y="2862029"/>
          <a:ext cx="6805562" cy="0"/>
        </a:xfrm>
        <a:prstGeom xmlns:a="http://schemas.openxmlformats.org/drawingml/2006/main" prst="line">
          <a:avLst/>
        </a:prstGeom>
        <a:noFill xmlns:a="http://schemas.openxmlformats.org/drawingml/2006/main"/>
        <a:ln xmlns:a="http://schemas.openxmlformats.org/drawingml/2006/main" w="9525">
          <a:solidFill>
            <a:srgbClr val="000000"/>
          </a:solidFill>
          <a:prstDash val="lgDash"/>
          <a:round/>
          <a:headEnd/>
          <a:tailEnd/>
        </a:ln>
      </cdr:spPr>
      <cdr:txBody>
        <a:bodyPr xmlns:a="http://schemas.openxmlformats.org/drawingml/2006/main"/>
        <a:lstStyle xmlns:a="http://schemas.openxmlformats.org/drawingml/2006/main"/>
        <a:p xmlns:a="http://schemas.openxmlformats.org/drawingml/2006/main">
          <a:endParaRPr lang="en-US"/>
        </a:p>
      </cdr:txBody>
    </cdr:sp>
  </cdr:relSizeAnchor>
  <cdr:relSizeAnchor xmlns:cdr="http://schemas.openxmlformats.org/drawingml/2006/chartDrawing">
    <cdr:from>
      <cdr:x>0.43747</cdr:x>
      <cdr:y>0</cdr:y>
    </cdr:from>
    <cdr:to>
      <cdr:x>0.48528</cdr:x>
      <cdr:y>0</cdr:y>
    </cdr:to>
    <cdr:grpSp>
      <cdr:nvGrpSpPr>
        <cdr:cNvPr id="3" name="Group 10"/>
        <cdr:cNvGrpSpPr>
          <a:grpSpLocks xmlns:a="http://schemas.openxmlformats.org/drawingml/2006/main"/>
        </cdr:cNvGrpSpPr>
      </cdr:nvGrpSpPr>
      <cdr:grpSpPr bwMode="auto">
        <a:xfrm xmlns:a="http://schemas.openxmlformats.org/drawingml/2006/main">
          <a:off x="3591869" y="0"/>
          <a:ext cx="392547" cy="0"/>
          <a:chOff x="4926749" y="5152894"/>
          <a:chExt cx="371247" cy="0"/>
        </a:xfrm>
      </cdr:grpSpPr>
      <cdr:sp macro="" textlink="">
        <cdr:nvSpPr>
          <cdr:cNvPr id="4" name="Line 8"/>
          <cdr:cNvSpPr>
            <a:spLocks xmlns:a="http://schemas.openxmlformats.org/drawingml/2006/main" noChangeShapeType="1"/>
          </cdr:cNvSpPr>
        </cdr:nvSpPr>
        <cdr:spPr bwMode="auto">
          <a:xfrm xmlns:a="http://schemas.openxmlformats.org/drawingml/2006/main">
            <a:off x="4926749" y="5152894"/>
            <a:ext cx="371247" cy="0"/>
          </a:xfrm>
          <a:prstGeom xmlns:a="http://schemas.openxmlformats.org/drawingml/2006/main" prst="line">
            <a:avLst/>
          </a:prstGeom>
          <a:noFill xmlns:a="http://schemas.openxmlformats.org/drawingml/2006/main"/>
          <a:ln xmlns:a="http://schemas.openxmlformats.org/drawingml/2006/main" w="9525">
            <a:solidFill>
              <a:srgbClr val="000000"/>
            </a:solidFill>
            <a:prstDash val="lgDash"/>
            <a:round/>
            <a:headEnd/>
            <a:tailEnd/>
          </a:ln>
        </cdr:spPr>
        <cdr:txBody>
          <a:bodyPr xmlns:a="http://schemas.openxmlformats.org/drawingml/2006/main"/>
          <a:lstStyle xmlns:a="http://schemas.openxmlformats.org/drawingml/2006/main"/>
          <a:p xmlns:a="http://schemas.openxmlformats.org/drawingml/2006/main">
            <a:endParaRPr lang="en-US"/>
          </a:p>
        </cdr:txBody>
      </cdr:sp>
    </cdr:grp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0323" cy="463550"/>
          </a:xfrm>
          <a:prstGeom prst="rect">
            <a:avLst/>
          </a:prstGeom>
        </p:spPr>
        <p:txBody>
          <a:bodyPr vert="horz" lIns="92665" tIns="46333" rIns="92665" bIns="46333"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934969" y="0"/>
            <a:ext cx="3010323" cy="463550"/>
          </a:xfrm>
          <a:prstGeom prst="rect">
            <a:avLst/>
          </a:prstGeom>
        </p:spPr>
        <p:txBody>
          <a:bodyPr vert="horz" lIns="92665" tIns="46333" rIns="92665" bIns="46333" rtlCol="0"/>
          <a:lstStyle>
            <a:lvl1pPr algn="r" fontAlgn="auto">
              <a:spcBef>
                <a:spcPts val="0"/>
              </a:spcBef>
              <a:spcAft>
                <a:spcPts val="0"/>
              </a:spcAft>
              <a:defRPr sz="1200">
                <a:latin typeface="+mn-lt"/>
              </a:defRPr>
            </a:lvl1pPr>
          </a:lstStyle>
          <a:p>
            <a:pPr>
              <a:defRPr/>
            </a:pPr>
            <a:fld id="{A86CE199-9D07-4BF8-BCF4-C5D65A31FA76}" type="datetimeFigureOut">
              <a:rPr lang="en-US"/>
              <a:pPr>
                <a:defRPr/>
              </a:pPr>
              <a:t>7/7/2020</a:t>
            </a:fld>
            <a:endParaRPr lang="en-US"/>
          </a:p>
        </p:txBody>
      </p:sp>
      <p:sp>
        <p:nvSpPr>
          <p:cNvPr id="4" name="Slide Image Placeholder 3"/>
          <p:cNvSpPr>
            <a:spLocks noGrp="1" noRot="1" noChangeAspect="1"/>
          </p:cNvSpPr>
          <p:nvPr>
            <p:ph type="sldImg" idx="2"/>
          </p:nvPr>
        </p:nvSpPr>
        <p:spPr>
          <a:xfrm>
            <a:off x="1155700" y="695325"/>
            <a:ext cx="4635500" cy="3476625"/>
          </a:xfrm>
          <a:prstGeom prst="rect">
            <a:avLst/>
          </a:prstGeom>
          <a:noFill/>
          <a:ln w="12700">
            <a:solidFill>
              <a:prstClr val="black"/>
            </a:solidFill>
          </a:ln>
        </p:spPr>
        <p:txBody>
          <a:bodyPr vert="horz" lIns="92665" tIns="46333" rIns="92665" bIns="46333" rtlCol="0" anchor="ctr"/>
          <a:lstStyle/>
          <a:p>
            <a:pPr lvl="0"/>
            <a:endParaRPr lang="en-US" noProof="0" smtClean="0"/>
          </a:p>
        </p:txBody>
      </p:sp>
      <p:sp>
        <p:nvSpPr>
          <p:cNvPr id="5" name="Notes Placeholder 4"/>
          <p:cNvSpPr>
            <a:spLocks noGrp="1"/>
          </p:cNvSpPr>
          <p:nvPr>
            <p:ph type="body" sz="quarter" idx="3"/>
          </p:nvPr>
        </p:nvSpPr>
        <p:spPr>
          <a:xfrm>
            <a:off x="694690" y="4403725"/>
            <a:ext cx="5557520" cy="4171950"/>
          </a:xfrm>
          <a:prstGeom prst="rect">
            <a:avLst/>
          </a:prstGeom>
        </p:spPr>
        <p:txBody>
          <a:bodyPr vert="horz" lIns="92665" tIns="46333" rIns="92665" bIns="46333"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05841"/>
            <a:ext cx="3010323" cy="463550"/>
          </a:xfrm>
          <a:prstGeom prst="rect">
            <a:avLst/>
          </a:prstGeom>
        </p:spPr>
        <p:txBody>
          <a:bodyPr vert="horz" lIns="92665" tIns="46333" rIns="92665" bIns="46333"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934969" y="8805841"/>
            <a:ext cx="3010323" cy="463550"/>
          </a:xfrm>
          <a:prstGeom prst="rect">
            <a:avLst/>
          </a:prstGeom>
        </p:spPr>
        <p:txBody>
          <a:bodyPr vert="horz" lIns="92665" tIns="46333" rIns="92665" bIns="46333" rtlCol="0" anchor="b"/>
          <a:lstStyle>
            <a:lvl1pPr algn="r" fontAlgn="auto">
              <a:spcBef>
                <a:spcPts val="0"/>
              </a:spcBef>
              <a:spcAft>
                <a:spcPts val="0"/>
              </a:spcAft>
              <a:defRPr sz="1200">
                <a:latin typeface="+mn-lt"/>
              </a:defRPr>
            </a:lvl1pPr>
          </a:lstStyle>
          <a:p>
            <a:pPr>
              <a:defRPr/>
            </a:pPr>
            <a:fld id="{077ED3BA-75E8-4781-832E-E7F07970F616}" type="slidenum">
              <a:rPr lang="en-US"/>
              <a:pPr>
                <a:defRPr/>
              </a:pPr>
              <a:t>‹#›</a:t>
            </a:fld>
            <a:endParaRPr lang="en-US"/>
          </a:p>
        </p:txBody>
      </p:sp>
    </p:spTree>
    <p:extLst>
      <p:ext uri="{BB962C8B-B14F-4D97-AF65-F5344CB8AC3E}">
        <p14:creationId xmlns:p14="http://schemas.microsoft.com/office/powerpoint/2010/main" val="351290460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63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B2D1E18-F304-44BC-848B-F8CAFBD82B66}" type="slidenum">
              <a:rPr lang="en-US" smtClean="0"/>
              <a:pPr fontAlgn="base">
                <a:spcBef>
                  <a:spcPct val="0"/>
                </a:spcBef>
                <a:spcAft>
                  <a:spcPct val="0"/>
                </a:spcAft>
                <a:defRPr/>
              </a:pPr>
              <a:t>1</a:t>
            </a:fld>
            <a:endParaRPr lang="en-US" smtClean="0"/>
          </a:p>
        </p:txBody>
      </p:sp>
    </p:spTree>
    <p:extLst>
      <p:ext uri="{BB962C8B-B14F-4D97-AF65-F5344CB8AC3E}">
        <p14:creationId xmlns:p14="http://schemas.microsoft.com/office/powerpoint/2010/main" val="17584460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Grey pines</a:t>
            </a:r>
            <a:r>
              <a:rPr lang="en-US" baseline="0" dirty="0" smtClean="0"/>
              <a:t> too! </a:t>
            </a:r>
            <a:endParaRPr lang="en-US" dirty="0"/>
          </a:p>
        </p:txBody>
      </p:sp>
      <p:sp>
        <p:nvSpPr>
          <p:cNvPr id="4" name="Slide Number Placeholder 3"/>
          <p:cNvSpPr>
            <a:spLocks noGrp="1"/>
          </p:cNvSpPr>
          <p:nvPr>
            <p:ph type="sldNum" sz="quarter" idx="10"/>
          </p:nvPr>
        </p:nvSpPr>
        <p:spPr/>
        <p:txBody>
          <a:bodyPr/>
          <a:lstStyle/>
          <a:p>
            <a:fld id="{067B4266-C788-4189-A490-56A7BADB4633}"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23764027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7B4266-C788-4189-A490-56A7BADB4633}"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25982508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7B4266-C788-4189-A490-56A7BADB4633}"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38323056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7B4266-C788-4189-A490-56A7BADB4633}"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24108413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7B4266-C788-4189-A490-56A7BADB4633}"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606954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Appear</a:t>
            </a:r>
            <a:r>
              <a:rPr lang="en-US" baseline="0" dirty="0" smtClean="0"/>
              <a:t> really effective against woodborers</a:t>
            </a:r>
            <a:endParaRPr lang="en-US" dirty="0"/>
          </a:p>
        </p:txBody>
      </p:sp>
      <p:sp>
        <p:nvSpPr>
          <p:cNvPr id="4" name="Slide Number Placeholder 3"/>
          <p:cNvSpPr>
            <a:spLocks noGrp="1"/>
          </p:cNvSpPr>
          <p:nvPr>
            <p:ph type="sldNum" sz="quarter" idx="10"/>
          </p:nvPr>
        </p:nvSpPr>
        <p:spPr/>
        <p:txBody>
          <a:bodyPr/>
          <a:lstStyle/>
          <a:p>
            <a:fld id="{067B4266-C788-4189-A490-56A7BADB4633}"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41647312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7B4266-C788-4189-A490-56A7BADB4633}"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14986890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77ED3BA-75E8-4781-832E-E7F07970F616}" type="slidenum">
              <a:rPr lang="en-US" smtClean="0"/>
              <a:pPr>
                <a:defRPr/>
              </a:pPr>
              <a:t>8</a:t>
            </a:fld>
            <a:endParaRPr lang="en-US"/>
          </a:p>
        </p:txBody>
      </p:sp>
    </p:spTree>
    <p:extLst>
      <p:ext uri="{BB962C8B-B14F-4D97-AF65-F5344CB8AC3E}">
        <p14:creationId xmlns:p14="http://schemas.microsoft.com/office/powerpoint/2010/main" val="25181418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77ED3BA-75E8-4781-832E-E7F07970F616}" type="slidenum">
              <a:rPr lang="en-US" smtClean="0"/>
              <a:pPr>
                <a:defRPr/>
              </a:pPr>
              <a:t>9</a:t>
            </a:fld>
            <a:endParaRPr lang="en-US"/>
          </a:p>
        </p:txBody>
      </p:sp>
    </p:spTree>
    <p:extLst>
      <p:ext uri="{BB962C8B-B14F-4D97-AF65-F5344CB8AC3E}">
        <p14:creationId xmlns:p14="http://schemas.microsoft.com/office/powerpoint/2010/main" val="8463508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F9B5CA-92FC-4F6F-B692-49D5448A7CBE}" type="slidenum">
              <a:rPr lang="en-US" smtClean="0"/>
              <a:t>10</a:t>
            </a:fld>
            <a:endParaRPr lang="en-US"/>
          </a:p>
        </p:txBody>
      </p:sp>
    </p:spTree>
    <p:extLst>
      <p:ext uri="{BB962C8B-B14F-4D97-AF65-F5344CB8AC3E}">
        <p14:creationId xmlns:p14="http://schemas.microsoft.com/office/powerpoint/2010/main" val="35677665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77ED3BA-75E8-4781-832E-E7F07970F616}" type="slidenum">
              <a:rPr lang="en-US" smtClean="0"/>
              <a:pPr>
                <a:defRPr/>
              </a:pPr>
              <a:t>13</a:t>
            </a:fld>
            <a:endParaRPr lang="en-US"/>
          </a:p>
        </p:txBody>
      </p:sp>
    </p:spTree>
    <p:extLst>
      <p:ext uri="{BB962C8B-B14F-4D97-AF65-F5344CB8AC3E}">
        <p14:creationId xmlns:p14="http://schemas.microsoft.com/office/powerpoint/2010/main" val="25532368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77ED3BA-75E8-4781-832E-E7F07970F616}" type="slidenum">
              <a:rPr lang="en-US" smtClean="0"/>
              <a:pPr>
                <a:defRPr/>
              </a:pPr>
              <a:t>14</a:t>
            </a:fld>
            <a:endParaRPr lang="en-US"/>
          </a:p>
        </p:txBody>
      </p:sp>
    </p:spTree>
    <p:extLst>
      <p:ext uri="{BB962C8B-B14F-4D97-AF65-F5344CB8AC3E}">
        <p14:creationId xmlns:p14="http://schemas.microsoft.com/office/powerpoint/2010/main" val="3454484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the host reacts</a:t>
            </a:r>
            <a:r>
              <a:rPr lang="en-US" baseline="0" dirty="0" smtClean="0"/>
              <a:t> to damage agents.  </a:t>
            </a:r>
            <a:endParaRPr lang="en-US" dirty="0"/>
          </a:p>
        </p:txBody>
      </p:sp>
      <p:sp>
        <p:nvSpPr>
          <p:cNvPr id="4" name="Slide Number Placeholder 3"/>
          <p:cNvSpPr>
            <a:spLocks noGrp="1"/>
          </p:cNvSpPr>
          <p:nvPr>
            <p:ph type="sldNum" sz="quarter" idx="10"/>
          </p:nvPr>
        </p:nvSpPr>
        <p:spPr/>
        <p:txBody>
          <a:bodyPr/>
          <a:lstStyle/>
          <a:p>
            <a:fld id="{49EF6EE5-47B0-4B2B-B65F-53CC0271ECCA}" type="slidenum">
              <a:rPr lang="en-US" smtClean="0"/>
              <a:pPr/>
              <a:t>16</a:t>
            </a:fld>
            <a:endParaRPr lang="en-US"/>
          </a:p>
        </p:txBody>
      </p:sp>
    </p:spTree>
    <p:extLst>
      <p:ext uri="{BB962C8B-B14F-4D97-AF65-F5344CB8AC3E}">
        <p14:creationId xmlns:p14="http://schemas.microsoft.com/office/powerpoint/2010/main" val="27304328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 change “microclimate”</a:t>
            </a:r>
            <a:endParaRPr lang="en-US" dirty="0"/>
          </a:p>
        </p:txBody>
      </p:sp>
      <p:sp>
        <p:nvSpPr>
          <p:cNvPr id="4" name="Slide Number Placeholder 3"/>
          <p:cNvSpPr>
            <a:spLocks noGrp="1"/>
          </p:cNvSpPr>
          <p:nvPr>
            <p:ph type="sldNum" sz="quarter" idx="10"/>
          </p:nvPr>
        </p:nvSpPr>
        <p:spPr/>
        <p:txBody>
          <a:bodyPr/>
          <a:lstStyle/>
          <a:p>
            <a:fld id="{49EF6EE5-47B0-4B2B-B65F-53CC0271ECCA}" type="slidenum">
              <a:rPr lang="en-US" smtClean="0"/>
              <a:pPr/>
              <a:t>20</a:t>
            </a:fld>
            <a:endParaRPr lang="en-US"/>
          </a:p>
        </p:txBody>
      </p:sp>
    </p:spTree>
    <p:extLst>
      <p:ext uri="{BB962C8B-B14F-4D97-AF65-F5344CB8AC3E}">
        <p14:creationId xmlns:p14="http://schemas.microsoft.com/office/powerpoint/2010/main" val="33146941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77ED3BA-75E8-4781-832E-E7F07970F616}" type="slidenum">
              <a:rPr lang="en-US" smtClean="0"/>
              <a:pPr>
                <a:defRPr/>
              </a:pPr>
              <a:t>21</a:t>
            </a:fld>
            <a:endParaRPr lang="en-US"/>
          </a:p>
        </p:txBody>
      </p:sp>
    </p:spTree>
    <p:extLst>
      <p:ext uri="{BB962C8B-B14F-4D97-AF65-F5344CB8AC3E}">
        <p14:creationId xmlns:p14="http://schemas.microsoft.com/office/powerpoint/2010/main" val="15930326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lIns="45720" tIns="0" rIns="45720" bIns="0" anchor="b">
            <a:scene3d>
              <a:camera prst="orthographicFront"/>
              <a:lightRig rig="soft" dir="t">
                <a:rot lat="0" lon="0" rev="17220000"/>
              </a:lightRig>
            </a:scene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lang="en-US" smtClean="0"/>
              <a:t>Click to edit Master title style</a:t>
            </a:r>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13"/>
          <p:cNvSpPr>
            <a:spLocks noGrp="1"/>
          </p:cNvSpPr>
          <p:nvPr>
            <p:ph type="dt" sz="half" idx="10"/>
          </p:nvPr>
        </p:nvSpPr>
        <p:spPr/>
        <p:txBody>
          <a:bodyPr/>
          <a:lstStyle>
            <a:lvl1pPr>
              <a:defRPr/>
            </a:lvl1pPr>
          </a:lstStyle>
          <a:p>
            <a:pPr>
              <a:defRPr/>
            </a:pPr>
            <a:fld id="{FD735F18-E4C6-44EF-A221-70497B86AA4B}" type="datetimeFigureOut">
              <a:rPr lang="en-US"/>
              <a:pPr>
                <a:defRPr/>
              </a:pPr>
              <a:t>7/7/2020</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C4BF7D38-E8F9-48C6-8110-24F7716F90FD}" type="slidenum">
              <a:rPr lang="en-US"/>
              <a:pPr>
                <a:defRPr/>
              </a:pPr>
              <a:t>‹#›</a:t>
            </a:fld>
            <a:endParaRPr lang="en-US"/>
          </a:p>
        </p:txBody>
      </p:sp>
    </p:spTree>
    <p:extLst>
      <p:ext uri="{BB962C8B-B14F-4D97-AF65-F5344CB8AC3E}">
        <p14:creationId xmlns:p14="http://schemas.microsoft.com/office/powerpoint/2010/main" val="1410584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32378BBD-1834-49D8-8B39-429A4957E36F}" type="datetimeFigureOut">
              <a:rPr lang="en-US"/>
              <a:pPr>
                <a:defRPr/>
              </a:pPr>
              <a:t>7/7/2020</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4C5103C6-9526-4401-921A-F5699F221790}" type="slidenum">
              <a:rPr lang="en-US"/>
              <a:pPr>
                <a:defRPr/>
              </a:pPr>
              <a:t>‹#›</a:t>
            </a:fld>
            <a:endParaRPr lang="en-US"/>
          </a:p>
        </p:txBody>
      </p:sp>
    </p:spTree>
    <p:extLst>
      <p:ext uri="{BB962C8B-B14F-4D97-AF65-F5344CB8AC3E}">
        <p14:creationId xmlns:p14="http://schemas.microsoft.com/office/powerpoint/2010/main" val="4082721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909B6234-307F-45B6-876F-A48CC6891948}" type="datetimeFigureOut">
              <a:rPr lang="en-US"/>
              <a:pPr>
                <a:defRPr/>
              </a:pPr>
              <a:t>7/7/2020</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A7ACFBE6-D506-4BF8-980E-4F5768AE2E8B}" type="slidenum">
              <a:rPr lang="en-US"/>
              <a:pPr>
                <a:defRPr/>
              </a:pPr>
              <a:t>‹#›</a:t>
            </a:fld>
            <a:endParaRPr lang="en-US"/>
          </a:p>
        </p:txBody>
      </p:sp>
    </p:spTree>
    <p:extLst>
      <p:ext uri="{BB962C8B-B14F-4D97-AF65-F5344CB8AC3E}">
        <p14:creationId xmlns:p14="http://schemas.microsoft.com/office/powerpoint/2010/main" val="1530371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8400"/>
            <a:ext cx="2133600" cy="457200"/>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248400"/>
            <a:ext cx="2133600" cy="457200"/>
          </a:xfrm>
        </p:spPr>
        <p:txBody>
          <a:bodyPr/>
          <a:lstStyle>
            <a:lvl1pPr>
              <a:defRPr/>
            </a:lvl1pPr>
          </a:lstStyle>
          <a:p>
            <a:pPr>
              <a:defRPr/>
            </a:pPr>
            <a:fld id="{B7176AB1-6A54-4CF7-B0CE-C0ADFA69CF41}" type="slidenum">
              <a:rPr lang="en-US"/>
              <a:pPr>
                <a:defRPr/>
              </a:pPr>
              <a:t>‹#›</a:t>
            </a:fld>
            <a:endParaRPr lang="en-US"/>
          </a:p>
        </p:txBody>
      </p:sp>
    </p:spTree>
    <p:extLst>
      <p:ext uri="{BB962C8B-B14F-4D97-AF65-F5344CB8AC3E}">
        <p14:creationId xmlns:p14="http://schemas.microsoft.com/office/powerpoint/2010/main" val="1273746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90"/>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90"/>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solidFill>
                <a:prstClr val="white">
                  <a:shade val="50000"/>
                </a:prstClr>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9" name="Rectangle 6"/>
          <p:cNvSpPr>
            <a:spLocks noGrp="1" noChangeArrowheads="1"/>
          </p:cNvSpPr>
          <p:nvPr>
            <p:ph type="sldNum" sz="quarter" idx="12"/>
          </p:nvPr>
        </p:nvSpPr>
        <p:spPr/>
        <p:txBody>
          <a:bodyPr/>
          <a:lstStyle>
            <a:lvl1pPr>
              <a:defRPr/>
            </a:lvl1pPr>
          </a:lstStyle>
          <a:p>
            <a:pPr>
              <a:defRPr/>
            </a:pPr>
            <a:fld id="{02A88828-2BAC-428C-A782-01E519F4A636}"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1786548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600200"/>
            <a:ext cx="4038600" cy="4525963"/>
          </a:xfrm>
        </p:spPr>
        <p:txBody>
          <a:bodyPr>
            <a:normAutofit/>
          </a:bodyPr>
          <a:lstStyle/>
          <a:p>
            <a:pPr lvl="0"/>
            <a:endParaRPr lang="en-US" noProof="0"/>
          </a:p>
        </p:txBody>
      </p:sp>
      <p:sp>
        <p:nvSpPr>
          <p:cNvPr id="5" name="Date Placeholder 4"/>
          <p:cNvSpPr>
            <a:spLocks noGrp="1"/>
          </p:cNvSpPr>
          <p:nvPr>
            <p:ph type="dt" sz="half" idx="10"/>
          </p:nvPr>
        </p:nvSpPr>
        <p:spPr>
          <a:xfrm>
            <a:off x="457200" y="6251575"/>
            <a:ext cx="2133600" cy="476250"/>
          </a:xfrm>
        </p:spPr>
        <p:txBody>
          <a:bodyPr/>
          <a:lstStyle>
            <a:lvl1pPr>
              <a:defRPr/>
            </a:lvl1pPr>
          </a:lstStyle>
          <a:p>
            <a:pPr>
              <a:defRPr/>
            </a:pPr>
            <a:endParaRPr lang="en-US">
              <a:solidFill>
                <a:prstClr val="white">
                  <a:shade val="50000"/>
                </a:prstClr>
              </a:solidFill>
            </a:endParaRPr>
          </a:p>
        </p:txBody>
      </p:sp>
      <p:sp>
        <p:nvSpPr>
          <p:cNvPr id="6" name="Slide Number Placeholder 5"/>
          <p:cNvSpPr>
            <a:spLocks noGrp="1"/>
          </p:cNvSpPr>
          <p:nvPr>
            <p:ph type="sldNum" sz="quarter" idx="11"/>
          </p:nvPr>
        </p:nvSpPr>
        <p:spPr>
          <a:xfrm>
            <a:off x="6553200" y="6248400"/>
            <a:ext cx="2133600" cy="476250"/>
          </a:xfrm>
        </p:spPr>
        <p:txBody>
          <a:bodyPr/>
          <a:lstStyle>
            <a:lvl1pPr>
              <a:defRPr/>
            </a:lvl1pPr>
          </a:lstStyle>
          <a:p>
            <a:pPr>
              <a:defRPr/>
            </a:pPr>
            <a:fld id="{62F3D861-B33A-4CEA-9722-3F435E8AB92F}" type="slidenum">
              <a:rPr lang="en-US">
                <a:solidFill>
                  <a:prstClr val="white">
                    <a:shade val="50000"/>
                  </a:prstClr>
                </a:solidFill>
              </a:rPr>
              <a:pPr>
                <a:defRPr/>
              </a:pPr>
              <a:t>‹#›</a:t>
            </a:fld>
            <a:endParaRPr lang="en-US">
              <a:solidFill>
                <a:prstClr val="white">
                  <a:shade val="50000"/>
                </a:prstClr>
              </a:solidFill>
            </a:endParaRPr>
          </a:p>
        </p:txBody>
      </p:sp>
      <p:sp>
        <p:nvSpPr>
          <p:cNvPr id="7" name="Footer Placeholder 6"/>
          <p:cNvSpPr>
            <a:spLocks noGrp="1"/>
          </p:cNvSpPr>
          <p:nvPr>
            <p:ph type="ftr" sz="quarter" idx="12"/>
          </p:nvPr>
        </p:nvSpPr>
        <p:spPr>
          <a:xfrm>
            <a:off x="3124200" y="6248400"/>
            <a:ext cx="2895600" cy="476250"/>
          </a:xfrm>
        </p:spPr>
        <p:txBody>
          <a:bodyPr/>
          <a:lstStyle>
            <a:lvl1pPr>
              <a:defRPr/>
            </a:lvl1pPr>
          </a:lstStyle>
          <a:p>
            <a:pPr>
              <a:defRPr/>
            </a:pPr>
            <a:endParaRPr lang="en-US">
              <a:solidFill>
                <a:prstClr val="white">
                  <a:shade val="50000"/>
                </a:prstClr>
              </a:solidFill>
            </a:endParaRPr>
          </a:p>
        </p:txBody>
      </p:sp>
    </p:spTree>
    <p:extLst>
      <p:ext uri="{BB962C8B-B14F-4D97-AF65-F5344CB8AC3E}">
        <p14:creationId xmlns:p14="http://schemas.microsoft.com/office/powerpoint/2010/main" val="28922891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86381162-104E-4843-BBB7-8A5E5E0ADDA6}" type="datetimeFigureOut">
              <a:rPr lang="en-US"/>
              <a:pPr>
                <a:defRPr/>
              </a:pPr>
              <a:t>7/7/2020</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22E7745D-9239-4CF0-A8F6-8E775725A137}" type="slidenum">
              <a:rPr lang="en-US"/>
              <a:pPr>
                <a:defRPr/>
              </a:pPr>
              <a:t>‹#›</a:t>
            </a:fld>
            <a:endParaRPr lang="en-US"/>
          </a:p>
        </p:txBody>
      </p:sp>
    </p:spTree>
    <p:extLst>
      <p:ext uri="{BB962C8B-B14F-4D97-AF65-F5344CB8AC3E}">
        <p14:creationId xmlns:p14="http://schemas.microsoft.com/office/powerpoint/2010/main" val="3635816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1600200" y="2507786"/>
            <a:ext cx="7086600" cy="1509712"/>
          </a:xfrm>
        </p:spPr>
        <p:txBody>
          <a:bodyPr/>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13"/>
          <p:cNvSpPr>
            <a:spLocks noGrp="1"/>
          </p:cNvSpPr>
          <p:nvPr>
            <p:ph type="dt" sz="half" idx="10"/>
          </p:nvPr>
        </p:nvSpPr>
        <p:spPr/>
        <p:txBody>
          <a:bodyPr/>
          <a:lstStyle>
            <a:lvl1pPr>
              <a:defRPr/>
            </a:lvl1pPr>
          </a:lstStyle>
          <a:p>
            <a:pPr>
              <a:defRPr/>
            </a:pPr>
            <a:fld id="{ED029E8A-5524-473B-BAEA-E931FE816FC8}" type="datetimeFigureOut">
              <a:rPr lang="en-US"/>
              <a:pPr>
                <a:defRPr/>
              </a:pPr>
              <a:t>7/7/2020</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3535D03B-3B6A-460A-8690-9AF46B18C5D1}" type="slidenum">
              <a:rPr lang="en-US"/>
              <a:pPr>
                <a:defRPr/>
              </a:pPr>
              <a:t>‹#›</a:t>
            </a:fld>
            <a:endParaRPr lang="en-US"/>
          </a:p>
        </p:txBody>
      </p:sp>
    </p:spTree>
    <p:extLst>
      <p:ext uri="{BB962C8B-B14F-4D97-AF65-F5344CB8AC3E}">
        <p14:creationId xmlns:p14="http://schemas.microsoft.com/office/powerpoint/2010/main" val="2843938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fld id="{46FB9DD5-56EA-4D5C-B5AD-E73D9D879792}" type="datetimeFigureOut">
              <a:rPr lang="en-US"/>
              <a:pPr>
                <a:defRPr/>
              </a:pPr>
              <a:t>7/7/2020</a:t>
            </a:fld>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321A2B2A-537C-4FCD-823D-DD64E8279C37}" type="slidenum">
              <a:rPr lang="en-US"/>
              <a:pPr>
                <a:defRPr/>
              </a:pPr>
              <a:t>‹#›</a:t>
            </a:fld>
            <a:endParaRPr lang="en-US"/>
          </a:p>
        </p:txBody>
      </p:sp>
    </p:spTree>
    <p:extLst>
      <p:ext uri="{BB962C8B-B14F-4D97-AF65-F5344CB8AC3E}">
        <p14:creationId xmlns:p14="http://schemas.microsoft.com/office/powerpoint/2010/main" val="971855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13"/>
          <p:cNvSpPr>
            <a:spLocks noGrp="1"/>
          </p:cNvSpPr>
          <p:nvPr>
            <p:ph type="dt" sz="half" idx="10"/>
          </p:nvPr>
        </p:nvSpPr>
        <p:spPr/>
        <p:txBody>
          <a:bodyPr/>
          <a:lstStyle>
            <a:lvl1pPr>
              <a:defRPr/>
            </a:lvl1pPr>
          </a:lstStyle>
          <a:p>
            <a:pPr>
              <a:defRPr/>
            </a:pPr>
            <a:fld id="{7732E640-95B9-4AC4-B514-80545973FB6E}" type="datetimeFigureOut">
              <a:rPr lang="en-US"/>
              <a:pPr>
                <a:defRPr/>
              </a:pPr>
              <a:t>7/7/2020</a:t>
            </a:fld>
            <a:endParaRPr lang="en-US"/>
          </a:p>
        </p:txBody>
      </p:sp>
      <p:sp>
        <p:nvSpPr>
          <p:cNvPr id="8" name="Footer Placeholder 2"/>
          <p:cNvSpPr>
            <a:spLocks noGrp="1"/>
          </p:cNvSpPr>
          <p:nvPr>
            <p:ph type="ftr" sz="quarter" idx="11"/>
          </p:nvPr>
        </p:nvSpPr>
        <p:spPr/>
        <p:txBody>
          <a:bodyPr/>
          <a:lstStyle>
            <a:lvl1pPr>
              <a:defRPr/>
            </a:lvl1pPr>
          </a:lstStyle>
          <a:p>
            <a:pPr>
              <a:defRPr/>
            </a:pPr>
            <a:endParaRPr lang="en-US"/>
          </a:p>
        </p:txBody>
      </p:sp>
      <p:sp>
        <p:nvSpPr>
          <p:cNvPr id="9" name="Slide Number Placeholder 22"/>
          <p:cNvSpPr>
            <a:spLocks noGrp="1"/>
          </p:cNvSpPr>
          <p:nvPr>
            <p:ph type="sldNum" sz="quarter" idx="12"/>
          </p:nvPr>
        </p:nvSpPr>
        <p:spPr/>
        <p:txBody>
          <a:bodyPr/>
          <a:lstStyle>
            <a:lvl1pPr>
              <a:defRPr/>
            </a:lvl1pPr>
          </a:lstStyle>
          <a:p>
            <a:pPr>
              <a:defRPr/>
            </a:pPr>
            <a:fld id="{3A370648-863C-4C5D-979B-95F2CC39E92C}" type="slidenum">
              <a:rPr lang="en-US"/>
              <a:pPr>
                <a:defRPr/>
              </a:pPr>
              <a:t>‹#›</a:t>
            </a:fld>
            <a:endParaRPr lang="en-US"/>
          </a:p>
        </p:txBody>
      </p:sp>
    </p:spTree>
    <p:extLst>
      <p:ext uri="{BB962C8B-B14F-4D97-AF65-F5344CB8AC3E}">
        <p14:creationId xmlns:p14="http://schemas.microsoft.com/office/powerpoint/2010/main" val="217280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a:defRPr/>
            </a:pPr>
            <a:fld id="{C8D5F10D-AF8F-4B72-AC38-2F26D95933A8}" type="datetimeFigureOut">
              <a:rPr lang="en-US"/>
              <a:pPr>
                <a:defRPr/>
              </a:pPr>
              <a:t>7/7/2020</a:t>
            </a:fld>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22"/>
          <p:cNvSpPr>
            <a:spLocks noGrp="1"/>
          </p:cNvSpPr>
          <p:nvPr>
            <p:ph type="sldNum" sz="quarter" idx="12"/>
          </p:nvPr>
        </p:nvSpPr>
        <p:spPr/>
        <p:txBody>
          <a:bodyPr/>
          <a:lstStyle>
            <a:lvl1pPr>
              <a:defRPr/>
            </a:lvl1pPr>
          </a:lstStyle>
          <a:p>
            <a:pPr>
              <a:defRPr/>
            </a:pPr>
            <a:fld id="{2FEA13DF-0329-4C0B-A03E-18436AEC48D5}" type="slidenum">
              <a:rPr lang="en-US"/>
              <a:pPr>
                <a:defRPr/>
              </a:pPr>
              <a:t>‹#›</a:t>
            </a:fld>
            <a:endParaRPr lang="en-US"/>
          </a:p>
        </p:txBody>
      </p:sp>
    </p:spTree>
    <p:extLst>
      <p:ext uri="{BB962C8B-B14F-4D97-AF65-F5344CB8AC3E}">
        <p14:creationId xmlns:p14="http://schemas.microsoft.com/office/powerpoint/2010/main" val="144332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2FEC4984-4399-4001-9A20-8947E66964D7}" type="datetimeFigureOut">
              <a:rPr lang="en-US"/>
              <a:pPr>
                <a:defRPr/>
              </a:pPr>
              <a:t>7/7/2020</a:t>
            </a:fld>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22"/>
          <p:cNvSpPr>
            <a:spLocks noGrp="1"/>
          </p:cNvSpPr>
          <p:nvPr>
            <p:ph type="sldNum" sz="quarter" idx="12"/>
          </p:nvPr>
        </p:nvSpPr>
        <p:spPr/>
        <p:txBody>
          <a:bodyPr/>
          <a:lstStyle>
            <a:lvl1pPr>
              <a:defRPr/>
            </a:lvl1pPr>
          </a:lstStyle>
          <a:p>
            <a:pPr>
              <a:defRPr/>
            </a:pPr>
            <a:fld id="{879AC1CC-F864-40E4-996D-593EF2DA83D9}" type="slidenum">
              <a:rPr lang="en-US"/>
              <a:pPr>
                <a:defRPr/>
              </a:pPr>
              <a:t>‹#›</a:t>
            </a:fld>
            <a:endParaRPr lang="en-US"/>
          </a:p>
        </p:txBody>
      </p:sp>
    </p:spTree>
    <p:extLst>
      <p:ext uri="{BB962C8B-B14F-4D97-AF65-F5344CB8AC3E}">
        <p14:creationId xmlns:p14="http://schemas.microsoft.com/office/powerpoint/2010/main" val="1494157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sp3d prstMaterial="softEdge"/>
          </a:bodyPr>
          <a:lstStyle>
            <a:lvl1pPr algn="l">
              <a:buNone/>
              <a:defRPr sz="2200" b="0">
                <a:ln w="6350">
                  <a:noFill/>
                </a:ln>
                <a:solidFill>
                  <a:schemeClr val="accent1">
                    <a:tint val="73000"/>
                    <a:satMod val="180000"/>
                  </a:schemeClr>
                </a:solidFill>
              </a:defRPr>
            </a:lvl1pPr>
          </a:lstStyle>
          <a:p>
            <a:r>
              <a:rPr lang="en-US" smtClean="0"/>
              <a:t>Click to edit Master title style</a:t>
            </a:r>
            <a:endParaRPr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fld id="{7E6EAE01-7B9B-4E5D-83F3-7F6BC653CC91}" type="datetimeFigureOut">
              <a:rPr lang="en-US"/>
              <a:pPr>
                <a:defRPr/>
              </a:pPr>
              <a:t>7/7/2020</a:t>
            </a:fld>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CBDF2ED7-1940-49C3-8D95-4BB4E6405B81}" type="slidenum">
              <a:rPr lang="en-US"/>
              <a:pPr>
                <a:defRPr/>
              </a:pPr>
              <a:t>‹#›</a:t>
            </a:fld>
            <a:endParaRPr lang="en-US"/>
          </a:p>
        </p:txBody>
      </p:sp>
    </p:spTree>
    <p:extLst>
      <p:ext uri="{BB962C8B-B14F-4D97-AF65-F5344CB8AC3E}">
        <p14:creationId xmlns:p14="http://schemas.microsoft.com/office/powerpoint/2010/main" val="3018170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828800" y="1166787"/>
            <a:ext cx="5486400" cy="530352"/>
          </a:xfrm>
        </p:spPr>
        <p:txBody>
          <a:bodyPr lIns="45720" rIns="45720"/>
          <a:lstStyle>
            <a:lvl1pPr marL="0" indent="0" algn="ctr">
              <a:buNone/>
              <a:defRPr sz="1400"/>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13"/>
          <p:cNvSpPr>
            <a:spLocks noGrp="1"/>
          </p:cNvSpPr>
          <p:nvPr>
            <p:ph type="dt" sz="half" idx="10"/>
          </p:nvPr>
        </p:nvSpPr>
        <p:spPr/>
        <p:txBody>
          <a:bodyPr/>
          <a:lstStyle>
            <a:lvl1pPr>
              <a:defRPr/>
            </a:lvl1pPr>
          </a:lstStyle>
          <a:p>
            <a:pPr>
              <a:defRPr/>
            </a:pPr>
            <a:fld id="{099FE19F-36A2-426A-BF18-4A98D952CEF8}" type="datetimeFigureOut">
              <a:rPr lang="en-US"/>
              <a:pPr>
                <a:defRPr/>
              </a:pPr>
              <a:t>7/7/2020</a:t>
            </a:fld>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FAF5C1FC-9EAB-4D92-AAC4-D055922FC1B0}" type="slidenum">
              <a:rPr lang="en-US"/>
              <a:pPr>
                <a:defRPr/>
              </a:pPr>
              <a:t>‹#›</a:t>
            </a:fld>
            <a:endParaRPr lang="en-US"/>
          </a:p>
        </p:txBody>
      </p:sp>
    </p:spTree>
    <p:extLst>
      <p:ext uri="{BB962C8B-B14F-4D97-AF65-F5344CB8AC3E}">
        <p14:creationId xmlns:p14="http://schemas.microsoft.com/office/powerpoint/2010/main" val="1795991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lang="en-US" smtClean="0"/>
              <a:t>Click to edit Master title style</a:t>
            </a:r>
            <a:endParaRPr lang="en-US"/>
          </a:p>
        </p:txBody>
      </p:sp>
      <p:sp>
        <p:nvSpPr>
          <p:cNvPr id="1027" name="Text Placeholder 12"/>
          <p:cNvSpPr>
            <a:spLocks noGrp="1"/>
          </p:cNvSpPr>
          <p:nvPr>
            <p:ph type="body" idx="1"/>
          </p:nvPr>
        </p:nvSpPr>
        <p:spPr bwMode="auto">
          <a:xfrm>
            <a:off x="457200" y="1600200"/>
            <a:ext cx="8229600"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fontAlgn="auto" latinLnBrk="0" hangingPunct="1">
              <a:spcBef>
                <a:spcPts val="0"/>
              </a:spcBef>
              <a:spcAft>
                <a:spcPts val="0"/>
              </a:spcAft>
              <a:defRPr kumimoji="0" sz="1200">
                <a:solidFill>
                  <a:schemeClr val="tx1">
                    <a:shade val="50000"/>
                  </a:schemeClr>
                </a:solidFill>
                <a:latin typeface="+mn-lt"/>
              </a:defRPr>
            </a:lvl1pPr>
          </a:lstStyle>
          <a:p>
            <a:pPr>
              <a:defRPr/>
            </a:pPr>
            <a:fld id="{873BACDF-F92F-4E72-B8CD-8D5758C63DBC}" type="datetimeFigureOut">
              <a:rPr lang="en-US"/>
              <a:pPr>
                <a:defRPr/>
              </a:pPr>
              <a:t>7/7/2020</a:t>
            </a:fld>
            <a:endParaRPr lang="en-US"/>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fontAlgn="auto" latinLnBrk="0" hangingPunct="1">
              <a:spcBef>
                <a:spcPts val="0"/>
              </a:spcBef>
              <a:spcAft>
                <a:spcPts val="0"/>
              </a:spcAft>
              <a:defRPr kumimoji="0" sz="1200">
                <a:solidFill>
                  <a:schemeClr val="tx1">
                    <a:shade val="50000"/>
                  </a:schemeClr>
                </a:solidFill>
                <a:latin typeface="+mn-lt"/>
              </a:defRPr>
            </a:lvl1pPr>
          </a:lstStyle>
          <a:p>
            <a:pPr>
              <a:defRPr/>
            </a:pPr>
            <a:endParaRPr lang="en-US"/>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fontAlgn="auto" latinLnBrk="0" hangingPunct="1">
              <a:spcBef>
                <a:spcPts val="0"/>
              </a:spcBef>
              <a:spcAft>
                <a:spcPts val="0"/>
              </a:spcAft>
              <a:defRPr kumimoji="0" sz="1200">
                <a:solidFill>
                  <a:schemeClr val="tx1">
                    <a:shade val="50000"/>
                  </a:schemeClr>
                </a:solidFill>
                <a:latin typeface="+mn-lt"/>
              </a:defRPr>
            </a:lvl1pPr>
          </a:lstStyle>
          <a:p>
            <a:pPr>
              <a:defRPr/>
            </a:pPr>
            <a:fld id="{E6CEBEFB-669A-4FC0-80FC-DDF14128628D}" type="slidenum">
              <a:rPr lang="en-US"/>
              <a:pPr>
                <a:defRPr/>
              </a:pPr>
              <a:t>‹#›</a:t>
            </a:fld>
            <a:endParaRPr lang="en-US"/>
          </a:p>
        </p:txBody>
      </p:sp>
    </p:spTree>
  </p:cSld>
  <p:clrMap bg1="dk1" tx1="lt1" bg2="dk2" tx2="lt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 id="2147483945" r:id="rId12"/>
    <p:sldLayoutId id="2147483948" r:id="rId13"/>
    <p:sldLayoutId id="2147483950"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rtl="0" eaLnBrk="0" fontAlgn="base" hangingPunct="0">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vl2pPr algn="ctr" rtl="0" eaLnBrk="0" fontAlgn="base" hangingPunct="0">
        <a:spcBef>
          <a:spcPct val="0"/>
        </a:spcBef>
        <a:spcAft>
          <a:spcPct val="0"/>
        </a:spcAft>
        <a:defRPr sz="4100" b="1">
          <a:solidFill>
            <a:schemeClr val="tx1"/>
          </a:solidFill>
          <a:latin typeface="Arial" charset="0"/>
        </a:defRPr>
      </a:lvl2pPr>
      <a:lvl3pPr algn="ctr" rtl="0" eaLnBrk="0" fontAlgn="base" hangingPunct="0">
        <a:spcBef>
          <a:spcPct val="0"/>
        </a:spcBef>
        <a:spcAft>
          <a:spcPct val="0"/>
        </a:spcAft>
        <a:defRPr sz="4100" b="1">
          <a:solidFill>
            <a:schemeClr val="tx1"/>
          </a:solidFill>
          <a:latin typeface="Arial" charset="0"/>
        </a:defRPr>
      </a:lvl3pPr>
      <a:lvl4pPr algn="ctr" rtl="0" eaLnBrk="0" fontAlgn="base" hangingPunct="0">
        <a:spcBef>
          <a:spcPct val="0"/>
        </a:spcBef>
        <a:spcAft>
          <a:spcPct val="0"/>
        </a:spcAft>
        <a:defRPr sz="4100" b="1">
          <a:solidFill>
            <a:schemeClr val="tx1"/>
          </a:solidFill>
          <a:latin typeface="Arial" charset="0"/>
        </a:defRPr>
      </a:lvl4pPr>
      <a:lvl5pPr algn="ctr" rtl="0" eaLnBrk="0" fontAlgn="base" hangingPunct="0">
        <a:spcBef>
          <a:spcPct val="0"/>
        </a:spcBef>
        <a:spcAft>
          <a:spcPct val="0"/>
        </a:spcAft>
        <a:defRPr sz="4100" b="1">
          <a:solidFill>
            <a:schemeClr val="tx1"/>
          </a:solidFill>
          <a:latin typeface="Arial" charset="0"/>
        </a:defRPr>
      </a:lvl5pPr>
      <a:lvl6pPr marL="457200" algn="ctr" rtl="0" fontAlgn="base">
        <a:spcBef>
          <a:spcPct val="0"/>
        </a:spcBef>
        <a:spcAft>
          <a:spcPct val="0"/>
        </a:spcAft>
        <a:defRPr sz="4100" b="1">
          <a:solidFill>
            <a:schemeClr val="tx1"/>
          </a:solidFill>
          <a:latin typeface="Arial" charset="0"/>
        </a:defRPr>
      </a:lvl6pPr>
      <a:lvl7pPr marL="914400" algn="ctr" rtl="0" fontAlgn="base">
        <a:spcBef>
          <a:spcPct val="0"/>
        </a:spcBef>
        <a:spcAft>
          <a:spcPct val="0"/>
        </a:spcAft>
        <a:defRPr sz="4100" b="1">
          <a:solidFill>
            <a:schemeClr val="tx1"/>
          </a:solidFill>
          <a:latin typeface="Arial" charset="0"/>
        </a:defRPr>
      </a:lvl7pPr>
      <a:lvl8pPr marL="1371600" algn="ctr" rtl="0" fontAlgn="base">
        <a:spcBef>
          <a:spcPct val="0"/>
        </a:spcBef>
        <a:spcAft>
          <a:spcPct val="0"/>
        </a:spcAft>
        <a:defRPr sz="4100" b="1">
          <a:solidFill>
            <a:schemeClr val="tx1"/>
          </a:solidFill>
          <a:latin typeface="Arial" charset="0"/>
        </a:defRPr>
      </a:lvl8pPr>
      <a:lvl9pPr marL="1828800" algn="ctr" rtl="0" fontAlgn="base">
        <a:spcBef>
          <a:spcPct val="0"/>
        </a:spcBef>
        <a:spcAft>
          <a:spcPct val="0"/>
        </a:spcAft>
        <a:defRPr sz="4100" b="1">
          <a:solidFill>
            <a:schemeClr val="tx1"/>
          </a:solidFill>
          <a:latin typeface="Arial" charset="0"/>
        </a:defRPr>
      </a:lvl9pPr>
    </p:titleStyle>
    <p:bodyStyle>
      <a:lvl1pPr marL="547688" indent="-411163" algn="l" rtl="0" eaLnBrk="0" fontAlgn="base" hangingPunct="0">
        <a:spcBef>
          <a:spcPct val="20000"/>
        </a:spcBef>
        <a:spcAft>
          <a:spcPct val="0"/>
        </a:spcAft>
        <a:buClr>
          <a:srgbClr val="F9F9F9"/>
        </a:buClr>
        <a:buSzPct val="65000"/>
        <a:buFont typeface="Wingdings 2" pitchFamily="18" charset="2"/>
        <a:buChar char=""/>
        <a:defRPr sz="2800" kern="1200">
          <a:solidFill>
            <a:schemeClr val="tx1"/>
          </a:solidFill>
          <a:latin typeface="+mn-lt"/>
          <a:ea typeface="+mn-ea"/>
          <a:cs typeface="+mn-cs"/>
        </a:defRPr>
      </a:lvl1pPr>
      <a:lvl2pPr marL="868363" indent="-282575" algn="l" rtl="0" eaLnBrk="0" fontAlgn="base" hangingPunct="0">
        <a:spcBef>
          <a:spcPct val="20000"/>
        </a:spcBef>
        <a:spcAft>
          <a:spcPct val="0"/>
        </a:spcAft>
        <a:buClr>
          <a:schemeClr val="tx1"/>
        </a:buClr>
        <a:buSzPct val="80000"/>
        <a:buFont typeface="Wingdings 2" pitchFamily="18" charset="2"/>
        <a:buChar char=""/>
        <a:defRPr sz="2400" kern="1200">
          <a:solidFill>
            <a:schemeClr val="tx1"/>
          </a:solidFill>
          <a:latin typeface="+mn-lt"/>
          <a:ea typeface="+mn-ea"/>
          <a:cs typeface="+mn-cs"/>
        </a:defRPr>
      </a:lvl2pPr>
      <a:lvl3pPr marL="1133475" indent="-228600" algn="l" rtl="0" eaLnBrk="0" fontAlgn="base" hangingPunct="0">
        <a:spcBef>
          <a:spcPct val="20000"/>
        </a:spcBef>
        <a:spcAft>
          <a:spcPct val="0"/>
        </a:spcAft>
        <a:buClr>
          <a:schemeClr val="tx1"/>
        </a:buClr>
        <a:buSzPct val="95000"/>
        <a:buFont typeface="Wingdings" pitchFamily="2" charset="2"/>
        <a:buChar char=""/>
        <a:defRPr sz="2200" kern="1200">
          <a:solidFill>
            <a:schemeClr val="tx1"/>
          </a:solidFill>
          <a:latin typeface="+mn-lt"/>
          <a:ea typeface="+mn-ea"/>
          <a:cs typeface="+mn-cs"/>
        </a:defRPr>
      </a:lvl3pPr>
      <a:lvl4pPr marL="1352550" indent="-182563" algn="l" rtl="0" eaLnBrk="0" fontAlgn="base" hangingPunct="0">
        <a:spcBef>
          <a:spcPct val="20000"/>
        </a:spcBef>
        <a:spcAft>
          <a:spcPct val="0"/>
        </a:spcAft>
        <a:buClr>
          <a:schemeClr val="tx1"/>
        </a:buClr>
        <a:buSzPct val="100000"/>
        <a:buFont typeface="Wingdings 3" pitchFamily="18" charset="2"/>
        <a:buChar char=""/>
        <a:defRPr sz="2000" kern="1200">
          <a:solidFill>
            <a:schemeClr val="tx1"/>
          </a:solidFill>
          <a:latin typeface="+mn-lt"/>
          <a:ea typeface="+mn-ea"/>
          <a:cs typeface="+mn-cs"/>
        </a:defRPr>
      </a:lvl4pPr>
      <a:lvl5pPr marL="1544638" indent="-182563" algn="l" rtl="0" eaLnBrk="0" fontAlgn="base" hangingPunct="0">
        <a:spcBef>
          <a:spcPct val="20000"/>
        </a:spcBef>
        <a:spcAft>
          <a:spcPct val="0"/>
        </a:spcAft>
        <a:buClr>
          <a:schemeClr val="tx1"/>
        </a:buClr>
        <a:buFont typeface="Wingdings 2" pitchFamily="18" charset="2"/>
        <a:buChar char=""/>
        <a:defRPr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www.forestryimages.org/browse/detail.cfm?imgnum=1312013"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hyperlink" Target="http://www.forestryimages.org/images/768x512/1468374.jpg" TargetMode="Externa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emf"/><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3932766"/>
            <a:ext cx="8229600" cy="762000"/>
          </a:xfrm>
        </p:spPr>
        <p:txBody>
          <a:bodyPr>
            <a:normAutofit fontScale="90000"/>
          </a:bodyPr>
          <a:lstStyle/>
          <a:p>
            <a:pPr eaLnBrk="1" fontAlgn="auto" hangingPunct="1">
              <a:spcAft>
                <a:spcPts val="0"/>
              </a:spcAft>
              <a:defRPr/>
            </a:pPr>
            <a:r>
              <a:rPr lang="en-US" sz="4000" dirty="0" smtClean="0">
                <a:solidFill>
                  <a:srgbClr val="FFFF00"/>
                </a:solidFill>
                <a:effectLst/>
              </a:rPr>
              <a:t>Bark Beetles</a:t>
            </a:r>
            <a:br>
              <a:rPr lang="en-US" sz="4000" dirty="0" smtClean="0">
                <a:solidFill>
                  <a:srgbClr val="FFFF00"/>
                </a:solidFill>
                <a:effectLst/>
              </a:rPr>
            </a:br>
            <a:r>
              <a:rPr lang="en-US" sz="4000" dirty="0" smtClean="0">
                <a:solidFill>
                  <a:srgbClr val="FFFF00"/>
                </a:solidFill>
                <a:effectLst/>
              </a:rPr>
              <a:t>MG training, June 2017</a:t>
            </a:r>
            <a:endParaRPr lang="en-US" sz="4000" dirty="0">
              <a:solidFill>
                <a:srgbClr val="FFFF00"/>
              </a:solidFill>
              <a:effectLst/>
            </a:endParaRPr>
          </a:p>
        </p:txBody>
      </p:sp>
      <p:sp>
        <p:nvSpPr>
          <p:cNvPr id="7171" name="Subtitle 2"/>
          <p:cNvSpPr>
            <a:spLocks noGrp="1"/>
          </p:cNvSpPr>
          <p:nvPr>
            <p:ph type="subTitle" idx="1"/>
          </p:nvPr>
        </p:nvSpPr>
        <p:spPr>
          <a:xfrm>
            <a:off x="1295400" y="5105400"/>
            <a:ext cx="6400800" cy="1752600"/>
          </a:xfrm>
        </p:spPr>
        <p:txBody>
          <a:bodyPr/>
          <a:lstStyle/>
          <a:p>
            <a:pPr eaLnBrk="1" hangingPunct="1"/>
            <a:r>
              <a:rPr lang="en-US" altLang="en-US" sz="2000" dirty="0" smtClean="0"/>
              <a:t>Beverly M. Bulaon</a:t>
            </a:r>
          </a:p>
          <a:p>
            <a:pPr eaLnBrk="1" hangingPunct="1"/>
            <a:r>
              <a:rPr lang="en-US" altLang="en-US" sz="2000" dirty="0" smtClean="0"/>
              <a:t>USDA Forest Service </a:t>
            </a:r>
          </a:p>
          <a:p>
            <a:pPr eaLnBrk="1" hangingPunct="1"/>
            <a:r>
              <a:rPr lang="en-US" altLang="en-US" sz="2000" dirty="0" smtClean="0"/>
              <a:t>South Sierra Shared Service Area</a:t>
            </a:r>
          </a:p>
          <a:p>
            <a:pPr eaLnBrk="1" hangingPunct="1"/>
            <a:r>
              <a:rPr lang="en-US" altLang="en-US" sz="2000" dirty="0" smtClean="0"/>
              <a:t>Forest Health Protection</a:t>
            </a:r>
          </a:p>
          <a:p>
            <a:pPr eaLnBrk="1" hangingPunct="1"/>
            <a:endParaRPr lang="en-US" altLang="en-US" dirty="0" smtClean="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18879" b="28838"/>
          <a:stretch/>
        </p:blipFill>
        <p:spPr>
          <a:xfrm>
            <a:off x="0" y="182034"/>
            <a:ext cx="9144000" cy="3200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p:txBody>
          <a:bodyPr/>
          <a:lstStyle/>
          <a:p>
            <a:r>
              <a:rPr lang="en-US" dirty="0" smtClean="0"/>
              <a:t>Bark Beetles</a:t>
            </a:r>
            <a:endParaRPr lang="en-US" dirty="0"/>
          </a:p>
        </p:txBody>
      </p:sp>
      <p:sp>
        <p:nvSpPr>
          <p:cNvPr id="7" name="Content Placeholder 6"/>
          <p:cNvSpPr>
            <a:spLocks noGrp="1"/>
          </p:cNvSpPr>
          <p:nvPr>
            <p:ph sz="quarter" idx="1"/>
          </p:nvPr>
        </p:nvSpPr>
        <p:spPr>
          <a:xfrm>
            <a:off x="304800" y="1585120"/>
            <a:ext cx="4038600" cy="2185988"/>
          </a:xfrm>
        </p:spPr>
        <p:txBody>
          <a:bodyPr/>
          <a:lstStyle/>
          <a:p>
            <a:r>
              <a:rPr lang="en-US" dirty="0" smtClean="0"/>
              <a:t>Western </a:t>
            </a:r>
            <a:r>
              <a:rPr lang="en-US" dirty="0"/>
              <a:t>Pine </a:t>
            </a:r>
            <a:r>
              <a:rPr lang="en-US" dirty="0" smtClean="0"/>
              <a:t>Beetle</a:t>
            </a:r>
            <a:endParaRPr lang="en-US" dirty="0"/>
          </a:p>
        </p:txBody>
      </p:sp>
      <p:sp>
        <p:nvSpPr>
          <p:cNvPr id="8" name="Content Placeholder 7"/>
          <p:cNvSpPr>
            <a:spLocks noGrp="1"/>
          </p:cNvSpPr>
          <p:nvPr>
            <p:ph sz="quarter" idx="2"/>
          </p:nvPr>
        </p:nvSpPr>
        <p:spPr>
          <a:xfrm>
            <a:off x="4648200" y="1600200"/>
            <a:ext cx="4267200" cy="2185988"/>
          </a:xfrm>
        </p:spPr>
        <p:txBody>
          <a:bodyPr/>
          <a:lstStyle/>
          <a:p>
            <a:r>
              <a:rPr lang="en-US" dirty="0" smtClean="0"/>
              <a:t>Mountain Pine Beetle</a:t>
            </a:r>
            <a:endParaRPr lang="en-US" dirty="0"/>
          </a:p>
        </p:txBody>
      </p:sp>
      <p:sp>
        <p:nvSpPr>
          <p:cNvPr id="9" name="Content Placeholder 8"/>
          <p:cNvSpPr>
            <a:spLocks noGrp="1"/>
          </p:cNvSpPr>
          <p:nvPr>
            <p:ph sz="quarter" idx="3"/>
          </p:nvPr>
        </p:nvSpPr>
        <p:spPr/>
        <p:txBody>
          <a:bodyPr/>
          <a:lstStyle/>
          <a:p>
            <a:r>
              <a:rPr lang="en-US" dirty="0" smtClean="0"/>
              <a:t>Fir Engraver</a:t>
            </a:r>
            <a:endParaRPr lang="en-US" dirty="0"/>
          </a:p>
        </p:txBody>
      </p:sp>
      <p:sp>
        <p:nvSpPr>
          <p:cNvPr id="10" name="Content Placeholder 9"/>
          <p:cNvSpPr>
            <a:spLocks noGrp="1"/>
          </p:cNvSpPr>
          <p:nvPr>
            <p:ph sz="quarter" idx="4"/>
          </p:nvPr>
        </p:nvSpPr>
        <p:spPr/>
        <p:txBody>
          <a:bodyPr/>
          <a:lstStyle/>
          <a:p>
            <a:r>
              <a:rPr lang="en-US" dirty="0" smtClean="0"/>
              <a:t>Pine Engravers</a:t>
            </a:r>
            <a:endParaRPr lang="en-US"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2236172"/>
            <a:ext cx="1771726" cy="1267501"/>
          </a:xfrm>
          <a:prstGeom prst="rect">
            <a:avLst/>
          </a:prstGeom>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b="47202"/>
          <a:stretch/>
        </p:blipFill>
        <p:spPr>
          <a:xfrm>
            <a:off x="5674911" y="2196287"/>
            <a:ext cx="2213777" cy="1347272"/>
          </a:xfrm>
          <a:prstGeom prst="rect">
            <a:avLst/>
          </a:prstGeom>
        </p:spPr>
      </p:pic>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t="54654"/>
          <a:stretch/>
        </p:blipFill>
        <p:spPr>
          <a:xfrm>
            <a:off x="1219200" y="4603480"/>
            <a:ext cx="1828800" cy="1243925"/>
          </a:xfrm>
          <a:prstGeom prst="rect">
            <a:avLst/>
          </a:prstGeom>
        </p:spPr>
      </p:pic>
      <p:pic>
        <p:nvPicPr>
          <p:cNvPr id="14" name="Picture 13"/>
          <p:cNvPicPr>
            <a:picLocks noChangeAspect="1"/>
          </p:cNvPicPr>
          <p:nvPr/>
        </p:nvPicPr>
        <p:blipFill rotWithShape="1">
          <a:blip r:embed="rId6">
            <a:extLst>
              <a:ext uri="{28A0092B-C50C-407E-A947-70E740481C1C}">
                <a14:useLocalDpi xmlns:a14="http://schemas.microsoft.com/office/drawing/2010/main" val="0"/>
              </a:ext>
            </a:extLst>
          </a:blip>
          <a:srcRect t="1524" b="21991"/>
          <a:stretch/>
        </p:blipFill>
        <p:spPr>
          <a:xfrm>
            <a:off x="5190446" y="4495800"/>
            <a:ext cx="2714625" cy="1464317"/>
          </a:xfrm>
          <a:prstGeom prst="rect">
            <a:avLst/>
          </a:prstGeom>
        </p:spPr>
      </p:pic>
    </p:spTree>
    <p:extLst>
      <p:ext uri="{BB962C8B-B14F-4D97-AF65-F5344CB8AC3E}">
        <p14:creationId xmlns:p14="http://schemas.microsoft.com/office/powerpoint/2010/main" val="1224216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Autofit/>
          </a:bodyPr>
          <a:lstStyle/>
          <a:p>
            <a:pPr algn="ctr"/>
            <a:r>
              <a:rPr lang="en-US" sz="2400" dirty="0">
                <a:solidFill>
                  <a:srgbClr val="FFFF00"/>
                </a:solidFill>
                <a:latin typeface="Aharoni" panose="02010803020104030203" pitchFamily="2" charset="-79"/>
                <a:cs typeface="Aharoni" panose="02010803020104030203" pitchFamily="2" charset="-79"/>
              </a:rPr>
              <a:t>Western Pine Beetle:</a:t>
            </a:r>
            <a:br>
              <a:rPr lang="en-US" sz="2400" dirty="0">
                <a:solidFill>
                  <a:srgbClr val="FFFF00"/>
                </a:solidFill>
                <a:latin typeface="Aharoni" panose="02010803020104030203" pitchFamily="2" charset="-79"/>
                <a:cs typeface="Aharoni" panose="02010803020104030203" pitchFamily="2" charset="-79"/>
              </a:rPr>
            </a:br>
            <a:r>
              <a:rPr lang="en-US" sz="2000" i="1" dirty="0">
                <a:solidFill>
                  <a:srgbClr val="FFFF00"/>
                </a:solidFill>
                <a:latin typeface="Aharoni" panose="02010803020104030203" pitchFamily="2" charset="-79"/>
                <a:cs typeface="Aharoni" panose="02010803020104030203" pitchFamily="2" charset="-79"/>
              </a:rPr>
              <a:t>Ponderosa </a:t>
            </a:r>
            <a:r>
              <a:rPr lang="en-US" sz="2000" i="1" dirty="0" smtClean="0">
                <a:solidFill>
                  <a:srgbClr val="FFFF00"/>
                </a:solidFill>
                <a:latin typeface="Aharoni" panose="02010803020104030203" pitchFamily="2" charset="-79"/>
                <a:cs typeface="Aharoni" panose="02010803020104030203" pitchFamily="2" charset="-79"/>
              </a:rPr>
              <a:t>Pines</a:t>
            </a:r>
            <a:endParaRPr lang="en-US" sz="2000" i="1" dirty="0">
              <a:solidFill>
                <a:srgbClr val="FFFF00"/>
              </a:solidFill>
              <a:latin typeface="Aharoni" panose="02010803020104030203" pitchFamily="2" charset="-79"/>
              <a:cs typeface="Aharoni" panose="02010803020104030203" pitchFamily="2" charset="-79"/>
            </a:endParaRPr>
          </a:p>
        </p:txBody>
      </p:sp>
      <p:sp>
        <p:nvSpPr>
          <p:cNvPr id="3" name="Text Placeholder 2"/>
          <p:cNvSpPr>
            <a:spLocks noGrp="1"/>
          </p:cNvSpPr>
          <p:nvPr>
            <p:ph type="body" idx="2"/>
          </p:nvPr>
        </p:nvSpPr>
        <p:spPr>
          <a:xfrm>
            <a:off x="457201" y="4257067"/>
            <a:ext cx="3008313" cy="1442861"/>
          </a:xfrm>
        </p:spPr>
        <p:txBody>
          <a:bodyPr/>
          <a:lstStyle/>
          <a:p>
            <a:pPr marL="214313" indent="-214313">
              <a:buFont typeface="Arial" panose="020B0604020202020204" pitchFamily="34" charset="0"/>
              <a:buChar char="•"/>
            </a:pPr>
            <a:r>
              <a:rPr lang="en-US" sz="1500" dirty="0"/>
              <a:t>Outbreaks develop during droughts</a:t>
            </a:r>
          </a:p>
          <a:p>
            <a:pPr marL="214313" indent="-214313">
              <a:buFont typeface="Arial" panose="020B0604020202020204" pitchFamily="34" charset="0"/>
              <a:buChar char="•"/>
            </a:pPr>
            <a:r>
              <a:rPr lang="en-US" sz="1500" dirty="0">
                <a:solidFill>
                  <a:srgbClr val="FFFF00"/>
                </a:solidFill>
              </a:rPr>
              <a:t>Seek weak, stressed trees</a:t>
            </a:r>
          </a:p>
          <a:p>
            <a:pPr marL="214313" indent="-214313">
              <a:buFont typeface="Arial" panose="020B0604020202020204" pitchFamily="34" charset="0"/>
              <a:buChar char="•"/>
            </a:pPr>
            <a:r>
              <a:rPr lang="en-US" sz="1500" dirty="0"/>
              <a:t>Attack groups</a:t>
            </a:r>
          </a:p>
          <a:p>
            <a:pPr marL="214313" indent="-214313">
              <a:buFont typeface="Arial" panose="020B0604020202020204" pitchFamily="34" charset="0"/>
              <a:buChar char="•"/>
            </a:pPr>
            <a:r>
              <a:rPr lang="en-US" sz="1500" dirty="0">
                <a:solidFill>
                  <a:srgbClr val="FFFF00"/>
                </a:solidFill>
              </a:rPr>
              <a:t>Stand to landscape mgmt.</a:t>
            </a:r>
          </a:p>
          <a:p>
            <a:pPr marL="214313" indent="-214313">
              <a:buFont typeface="Arial" panose="020B0604020202020204" pitchFamily="34" charset="0"/>
              <a:buChar char="•"/>
            </a:pPr>
            <a:endParaRPr lang="en-US" sz="1350" dirty="0"/>
          </a:p>
          <a:p>
            <a:pPr marL="214313" indent="-214313">
              <a:buFont typeface="Arial" panose="020B0604020202020204" pitchFamily="34" charset="0"/>
              <a:buChar char="•"/>
            </a:pPr>
            <a:endParaRPr lang="en-US" sz="1350"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89757" y="1933575"/>
            <a:ext cx="2743200" cy="2171700"/>
          </a:xfr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b="22248"/>
          <a:stretch/>
        </p:blipFill>
        <p:spPr>
          <a:xfrm>
            <a:off x="4587826" y="1062038"/>
            <a:ext cx="3815126" cy="4431162"/>
          </a:xfrm>
          <a:prstGeom prst="rect">
            <a:avLst/>
          </a:prstGeom>
        </p:spPr>
      </p:pic>
    </p:spTree>
    <p:extLst>
      <p:ext uri="{BB962C8B-B14F-4D97-AF65-F5344CB8AC3E}">
        <p14:creationId xmlns:p14="http://schemas.microsoft.com/office/powerpoint/2010/main" val="1422250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bbulaon\Pictures\img010.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 b="60521"/>
          <a:stretch/>
        </p:blipFill>
        <p:spPr bwMode="auto">
          <a:xfrm>
            <a:off x="-1066800" y="391692"/>
            <a:ext cx="11242666" cy="532074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752600" y="1447800"/>
            <a:ext cx="1967345" cy="381000"/>
          </a:xfrm>
          <a:prstGeom prst="rect">
            <a:avLst/>
          </a:prstGeom>
          <a:solidFill>
            <a:srgbClr val="FF0000">
              <a:alpha val="20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581400" y="2743200"/>
            <a:ext cx="1371600" cy="499366"/>
          </a:xfrm>
          <a:prstGeom prst="rect">
            <a:avLst/>
          </a:prstGeom>
          <a:solidFill>
            <a:srgbClr val="FF0000">
              <a:alpha val="20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105400" y="4038600"/>
            <a:ext cx="1219200" cy="533400"/>
          </a:xfrm>
          <a:prstGeom prst="rect">
            <a:avLst/>
          </a:prstGeom>
          <a:solidFill>
            <a:srgbClr val="FF0000">
              <a:alpha val="20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9248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pPr>
              <a:defRPr/>
            </a:pPr>
            <a:r>
              <a:rPr lang="en-US" dirty="0" smtClean="0">
                <a:solidFill>
                  <a:srgbClr val="FFFF00"/>
                </a:solidFill>
                <a:effectLst/>
                <a:latin typeface="Arial Rounded MT Bold" pitchFamily="34" charset="0"/>
              </a:rPr>
              <a:t>Fir Engraver</a:t>
            </a:r>
            <a:endParaRPr lang="en-US" dirty="0">
              <a:solidFill>
                <a:srgbClr val="FFFF00"/>
              </a:solidFill>
              <a:effectLst/>
              <a:latin typeface="Arial Rounded MT Bold" pitchFamily="34" charset="0"/>
            </a:endParaRPr>
          </a:p>
        </p:txBody>
      </p:sp>
      <p:sp>
        <p:nvSpPr>
          <p:cNvPr id="25603" name="Content Placeholder 2"/>
          <p:cNvSpPr>
            <a:spLocks noGrp="1"/>
          </p:cNvSpPr>
          <p:nvPr>
            <p:ph idx="1"/>
          </p:nvPr>
        </p:nvSpPr>
        <p:spPr>
          <a:xfrm>
            <a:off x="457200" y="1295400"/>
            <a:ext cx="4419600" cy="4572000"/>
          </a:xfrm>
        </p:spPr>
        <p:txBody>
          <a:bodyPr/>
          <a:lstStyle/>
          <a:p>
            <a:r>
              <a:rPr lang="en-US" altLang="en-US" sz="2000" dirty="0" smtClean="0"/>
              <a:t>Attacks </a:t>
            </a:r>
            <a:r>
              <a:rPr lang="en-US" altLang="en-US" sz="2000" dirty="0" smtClean="0">
                <a:solidFill>
                  <a:srgbClr val="FFFF00"/>
                </a:solidFill>
              </a:rPr>
              <a:t>true firs </a:t>
            </a:r>
            <a:r>
              <a:rPr lang="en-US" altLang="en-US" sz="2000" dirty="0" smtClean="0"/>
              <a:t>only</a:t>
            </a:r>
          </a:p>
          <a:p>
            <a:endParaRPr lang="en-US" altLang="en-US" sz="2000" dirty="0"/>
          </a:p>
          <a:p>
            <a:r>
              <a:rPr lang="en-US" altLang="en-US" sz="2000" dirty="0" smtClean="0"/>
              <a:t>Associated with other damage agents</a:t>
            </a:r>
          </a:p>
          <a:p>
            <a:pPr lvl="1"/>
            <a:endParaRPr lang="en-US" altLang="en-US" sz="2000" dirty="0" smtClean="0"/>
          </a:p>
          <a:p>
            <a:r>
              <a:rPr lang="en-US" altLang="en-US" sz="2000" dirty="0" smtClean="0"/>
              <a:t>Typically associated with prior injury or infection (pre-disposed)</a:t>
            </a:r>
          </a:p>
          <a:p>
            <a:pPr marL="585788" lvl="1" indent="0">
              <a:buNone/>
            </a:pPr>
            <a:endParaRPr lang="en-US" altLang="en-US" sz="2000" dirty="0" smtClean="0"/>
          </a:p>
          <a:p>
            <a:r>
              <a:rPr lang="en-US" altLang="en-US" sz="2000" dirty="0" smtClean="0"/>
              <a:t>Mortality often follows drought events in CA</a:t>
            </a:r>
          </a:p>
          <a:p>
            <a:endParaRPr lang="en-US" altLang="en-US" dirty="0" smtClean="0"/>
          </a:p>
          <a:p>
            <a:r>
              <a:rPr lang="en-US" altLang="en-US" sz="2000" dirty="0" smtClean="0"/>
              <a:t>Mortality scattered or grouped</a:t>
            </a:r>
          </a:p>
          <a:p>
            <a:endParaRPr lang="en-US" altLang="en-US" sz="2000" dirty="0" smtClean="0"/>
          </a:p>
          <a:p>
            <a:endParaRPr lang="en-US" altLang="en-US" sz="2000" dirty="0" smtClean="0"/>
          </a:p>
          <a:p>
            <a:endParaRPr lang="en-US" altLang="en-US" sz="2000" dirty="0" smtClean="0"/>
          </a:p>
        </p:txBody>
      </p:sp>
      <p:pic>
        <p:nvPicPr>
          <p:cNvPr id="25604" name="Picture 5" descr="1312013">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304800"/>
            <a:ext cx="18288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9" descr="fir engraver, Scolytus ventralis  (Coleoptera: Curculionidae)">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57800" y="1447800"/>
            <a:ext cx="33528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2263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O:\NFS\Stanislaus\Program\3400ForestHealthProtection\3450ForestHealthProtectionAdmin\FHP\SA\SA_Conditions\2013\STF_Gooseberry_Rf\DSC_023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3185"/>
          <a:stretch/>
        </p:blipFill>
        <p:spPr bwMode="auto">
          <a:xfrm>
            <a:off x="-8792" y="473913"/>
            <a:ext cx="4132384" cy="5925312"/>
          </a:xfrm>
          <a:prstGeom prst="rect">
            <a:avLst/>
          </a:prstGeom>
          <a:noFill/>
          <a:extLst>
            <a:ext uri="{909E8E84-426E-40DD-AFC4-6F175D3DCCD1}">
              <a14:hiddenFill xmlns:a14="http://schemas.microsoft.com/office/drawing/2010/main">
                <a:solidFill>
                  <a:srgbClr val="FFFFFF"/>
                </a:solidFill>
              </a14:hiddenFill>
            </a:ext>
          </a:extLst>
        </p:spPr>
      </p:pic>
      <p:sp>
        <p:nvSpPr>
          <p:cNvPr id="4" name="Right Brace 3"/>
          <p:cNvSpPr/>
          <p:nvPr/>
        </p:nvSpPr>
        <p:spPr>
          <a:xfrm>
            <a:off x="6208315" y="681646"/>
            <a:ext cx="838200" cy="5717579"/>
          </a:xfrm>
          <a:prstGeom prst="rightBrace">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extBox 4"/>
          <p:cNvSpPr txBox="1"/>
          <p:nvPr/>
        </p:nvSpPr>
        <p:spPr>
          <a:xfrm>
            <a:off x="7037614" y="3078770"/>
            <a:ext cx="2133600" cy="646331"/>
          </a:xfrm>
          <a:prstGeom prst="rect">
            <a:avLst/>
          </a:prstGeom>
          <a:noFill/>
        </p:spPr>
        <p:txBody>
          <a:bodyPr wrap="square" rtlCol="0">
            <a:spAutoFit/>
          </a:bodyPr>
          <a:lstStyle/>
          <a:p>
            <a:r>
              <a:rPr lang="en-US" b="1" dirty="0" smtClean="0"/>
              <a:t>Fir Engraver</a:t>
            </a:r>
            <a:endParaRPr lang="en-US" b="1" i="1" dirty="0" smtClean="0"/>
          </a:p>
          <a:p>
            <a:endParaRPr lang="en-US" b="1" dirty="0"/>
          </a:p>
        </p:txBody>
      </p:sp>
      <p:cxnSp>
        <p:nvCxnSpPr>
          <p:cNvPr id="7" name="Straight Connector 6"/>
          <p:cNvCxnSpPr/>
          <p:nvPr/>
        </p:nvCxnSpPr>
        <p:spPr>
          <a:xfrm>
            <a:off x="533400" y="2018189"/>
            <a:ext cx="5638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164623" y="841606"/>
            <a:ext cx="2324100" cy="1200329"/>
          </a:xfrm>
          <a:prstGeom prst="rect">
            <a:avLst/>
          </a:prstGeom>
          <a:noFill/>
        </p:spPr>
        <p:txBody>
          <a:bodyPr wrap="square" rtlCol="0">
            <a:spAutoFit/>
          </a:bodyPr>
          <a:lstStyle/>
          <a:p>
            <a:r>
              <a:rPr lang="en-US" dirty="0" smtClean="0"/>
              <a:t>&lt; 4 inches</a:t>
            </a:r>
            <a:r>
              <a:rPr lang="en-US" i="1" dirty="0" smtClean="0"/>
              <a:t>: </a:t>
            </a:r>
          </a:p>
          <a:p>
            <a:r>
              <a:rPr lang="en-US" i="1" dirty="0" err="1" smtClean="0"/>
              <a:t>Scolytus</a:t>
            </a:r>
            <a:r>
              <a:rPr lang="en-US" i="1" dirty="0" smtClean="0"/>
              <a:t> </a:t>
            </a:r>
            <a:r>
              <a:rPr lang="en-US" i="1" dirty="0" err="1" smtClean="0"/>
              <a:t>praeceps</a:t>
            </a:r>
            <a:endParaRPr lang="en-US" i="1" dirty="0" smtClean="0"/>
          </a:p>
          <a:p>
            <a:r>
              <a:rPr lang="en-US" i="1" dirty="0" err="1" smtClean="0"/>
              <a:t>Scolytus</a:t>
            </a:r>
            <a:r>
              <a:rPr lang="en-US" i="1" dirty="0" smtClean="0"/>
              <a:t> </a:t>
            </a:r>
            <a:r>
              <a:rPr lang="en-US" i="1" dirty="0" err="1" smtClean="0"/>
              <a:t>subscaber</a:t>
            </a:r>
            <a:endParaRPr lang="en-US" i="1" dirty="0" smtClean="0"/>
          </a:p>
          <a:p>
            <a:endParaRPr lang="en-US" dirty="0"/>
          </a:p>
        </p:txBody>
      </p:sp>
      <p:sp>
        <p:nvSpPr>
          <p:cNvPr id="13" name="TextBox 12"/>
          <p:cNvSpPr txBox="1"/>
          <p:nvPr/>
        </p:nvSpPr>
        <p:spPr>
          <a:xfrm>
            <a:off x="4164623" y="2823700"/>
            <a:ext cx="2133600" cy="923330"/>
          </a:xfrm>
          <a:prstGeom prst="rect">
            <a:avLst/>
          </a:prstGeom>
          <a:noFill/>
        </p:spPr>
        <p:txBody>
          <a:bodyPr wrap="square" rtlCol="0">
            <a:spAutoFit/>
          </a:bodyPr>
          <a:lstStyle/>
          <a:p>
            <a:r>
              <a:rPr lang="en-US" b="1" dirty="0" smtClean="0"/>
              <a:t>Woodborers</a:t>
            </a:r>
          </a:p>
          <a:p>
            <a:r>
              <a:rPr lang="en-US" b="1" dirty="0" smtClean="0"/>
              <a:t>Ambrosia Beetles</a:t>
            </a:r>
          </a:p>
          <a:p>
            <a:endParaRPr lang="en-US" dirty="0"/>
          </a:p>
        </p:txBody>
      </p:sp>
      <p:sp>
        <p:nvSpPr>
          <p:cNvPr id="11" name="Down Arrow 10"/>
          <p:cNvSpPr/>
          <p:nvPr/>
        </p:nvSpPr>
        <p:spPr>
          <a:xfrm>
            <a:off x="1676400" y="4953000"/>
            <a:ext cx="381000" cy="7620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14"/>
          <p:cNvSpPr/>
          <p:nvPr/>
        </p:nvSpPr>
        <p:spPr>
          <a:xfrm>
            <a:off x="488868" y="4953000"/>
            <a:ext cx="381000" cy="7620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p:cNvSpPr/>
          <p:nvPr/>
        </p:nvSpPr>
        <p:spPr>
          <a:xfrm>
            <a:off x="2971800" y="4929249"/>
            <a:ext cx="381000" cy="7620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4164623" y="5181600"/>
            <a:ext cx="2133600" cy="677108"/>
          </a:xfrm>
          <a:prstGeom prst="rect">
            <a:avLst/>
          </a:prstGeom>
          <a:noFill/>
        </p:spPr>
        <p:txBody>
          <a:bodyPr wrap="square" rtlCol="0">
            <a:spAutoFit/>
          </a:bodyPr>
          <a:lstStyle/>
          <a:p>
            <a:r>
              <a:rPr lang="en-US" sz="2000" b="1" dirty="0" smtClean="0">
                <a:solidFill>
                  <a:srgbClr val="FFFF00"/>
                </a:solidFill>
              </a:rPr>
              <a:t>Root Disease!!!</a:t>
            </a:r>
          </a:p>
          <a:p>
            <a:endParaRPr lang="en-US" dirty="0"/>
          </a:p>
        </p:txBody>
      </p:sp>
    </p:spTree>
    <p:extLst>
      <p:ext uri="{BB962C8B-B14F-4D97-AF65-F5344CB8AC3E}">
        <p14:creationId xmlns:p14="http://schemas.microsoft.com/office/powerpoint/2010/main" val="2052153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3200" t="26219" r="3200" b="5850"/>
          <a:stretch/>
        </p:blipFill>
        <p:spPr>
          <a:xfrm>
            <a:off x="-370114" y="2481943"/>
            <a:ext cx="9525000" cy="4343400"/>
          </a:xfrm>
          <a:prstGeom prst="rect">
            <a:avLst/>
          </a:prstGeom>
        </p:spPr>
      </p:pic>
      <p:sp>
        <p:nvSpPr>
          <p:cNvPr id="3" name="Rectangle 2"/>
          <p:cNvSpPr/>
          <p:nvPr/>
        </p:nvSpPr>
        <p:spPr>
          <a:xfrm>
            <a:off x="381000" y="457200"/>
            <a:ext cx="4572000" cy="1588127"/>
          </a:xfrm>
          <a:prstGeom prst="rect">
            <a:avLst/>
          </a:prstGeom>
        </p:spPr>
        <p:txBody>
          <a:bodyPr>
            <a:spAutoFit/>
          </a:bodyPr>
          <a:lstStyle/>
          <a:p>
            <a:pPr eaLnBrk="1" hangingPunct="1">
              <a:lnSpc>
                <a:spcPct val="90000"/>
              </a:lnSpc>
            </a:pPr>
            <a:r>
              <a:rPr lang="en-US" altLang="en-US" sz="2400" dirty="0">
                <a:solidFill>
                  <a:srgbClr val="FFFF00"/>
                </a:solidFill>
              </a:rPr>
              <a:t>Aggregation/Anti-aggregation pheromones</a:t>
            </a:r>
          </a:p>
          <a:p>
            <a:pPr marL="800100" lvl="1" indent="-342900" eaLnBrk="1" hangingPunct="1">
              <a:lnSpc>
                <a:spcPct val="90000"/>
              </a:lnSpc>
              <a:buFont typeface="Arial" panose="020B0604020202020204" pitchFamily="34" charset="0"/>
              <a:buChar char="•"/>
            </a:pPr>
            <a:r>
              <a:rPr lang="en-US" altLang="en-US" sz="2000" dirty="0">
                <a:solidFill>
                  <a:srgbClr val="FFFF00"/>
                </a:solidFill>
              </a:rPr>
              <a:t>Recruit “</a:t>
            </a:r>
            <a:r>
              <a:rPr lang="en-US" altLang="en-US" sz="2000" b="1" dirty="0">
                <a:solidFill>
                  <a:srgbClr val="FFFF00"/>
                </a:solidFill>
              </a:rPr>
              <a:t>mass-attack</a:t>
            </a:r>
            <a:r>
              <a:rPr lang="en-US" altLang="en-US" sz="2000" dirty="0">
                <a:solidFill>
                  <a:srgbClr val="FFFF00"/>
                </a:solidFill>
              </a:rPr>
              <a:t>”</a:t>
            </a:r>
          </a:p>
          <a:p>
            <a:pPr marL="800100" lvl="1" indent="-342900" eaLnBrk="1" hangingPunct="1">
              <a:lnSpc>
                <a:spcPct val="90000"/>
              </a:lnSpc>
              <a:buFont typeface="Arial" panose="020B0604020202020204" pitchFamily="34" charset="0"/>
              <a:buChar char="•"/>
            </a:pPr>
            <a:r>
              <a:rPr lang="en-US" altLang="en-US" sz="2000" dirty="0" smtClean="0">
                <a:solidFill>
                  <a:srgbClr val="FFFF00"/>
                </a:solidFill>
              </a:rPr>
              <a:t>Repellants/switching – group mortality </a:t>
            </a:r>
            <a:endParaRPr lang="en-US" altLang="en-US" sz="2400" dirty="0">
              <a:solidFill>
                <a:srgbClr val="FFFF00"/>
              </a:solidFill>
            </a:endParaRPr>
          </a:p>
        </p:txBody>
      </p:sp>
    </p:spTree>
    <p:extLst>
      <p:ext uri="{BB962C8B-B14F-4D97-AF65-F5344CB8AC3E}">
        <p14:creationId xmlns:p14="http://schemas.microsoft.com/office/powerpoint/2010/main" val="3717864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00200" y="0"/>
            <a:ext cx="6248400" cy="1938992"/>
          </a:xfrm>
          <a:prstGeom prst="rect">
            <a:avLst/>
          </a:prstGeom>
          <a:noFill/>
        </p:spPr>
        <p:txBody>
          <a:bodyPr wrap="square" rtlCol="0">
            <a:spAutoFit/>
          </a:bodyPr>
          <a:lstStyle/>
          <a:p>
            <a:pPr algn="ctr"/>
            <a:r>
              <a:rPr lang="en-US" sz="4800" dirty="0" smtClean="0"/>
              <a:t> </a:t>
            </a:r>
            <a:r>
              <a:rPr lang="en-US" sz="3200" b="1" dirty="0" smtClean="0">
                <a:solidFill>
                  <a:srgbClr val="FFFF00"/>
                </a:solidFill>
              </a:rPr>
              <a:t>Symptoms</a:t>
            </a:r>
            <a:r>
              <a:rPr lang="en-US" sz="2400" dirty="0" smtClean="0"/>
              <a:t>: Detectable host reaction in response to the agent</a:t>
            </a:r>
          </a:p>
          <a:p>
            <a:pPr algn="ctr"/>
            <a:endParaRPr lang="en-US" sz="4800" dirty="0"/>
          </a:p>
        </p:txBody>
      </p:sp>
      <p:pic>
        <p:nvPicPr>
          <p:cNvPr id="8" name="Picture 7" descr="forest.bmp"/>
          <p:cNvPicPr>
            <a:picLocks noChangeAspect="1"/>
          </p:cNvPicPr>
          <p:nvPr/>
        </p:nvPicPr>
        <p:blipFill>
          <a:blip r:embed="rId3" cstate="print"/>
          <a:stretch>
            <a:fillRect/>
          </a:stretch>
        </p:blipFill>
        <p:spPr>
          <a:xfrm>
            <a:off x="304800" y="2057400"/>
            <a:ext cx="3810000" cy="2784929"/>
          </a:xfrm>
          <a:prstGeom prst="rect">
            <a:avLst/>
          </a:prstGeom>
          <a:ln w="25400">
            <a:solidFill>
              <a:schemeClr val="tx1"/>
            </a:solidFill>
          </a:ln>
        </p:spPr>
      </p:pic>
      <p:pic>
        <p:nvPicPr>
          <p:cNvPr id="9" name="Picture 8" descr="DSCN0096.JPG"/>
          <p:cNvPicPr>
            <a:picLocks noChangeAspect="1"/>
          </p:cNvPicPr>
          <p:nvPr/>
        </p:nvPicPr>
        <p:blipFill>
          <a:blip r:embed="rId4" cstate="print"/>
          <a:stretch>
            <a:fillRect/>
          </a:stretch>
        </p:blipFill>
        <p:spPr>
          <a:xfrm>
            <a:off x="6172200" y="1752600"/>
            <a:ext cx="2667000" cy="3556000"/>
          </a:xfrm>
          <a:prstGeom prst="rect">
            <a:avLst/>
          </a:prstGeom>
          <a:ln w="25400">
            <a:solidFill>
              <a:schemeClr val="tx1"/>
            </a:solidFill>
          </a:ln>
        </p:spPr>
      </p:pic>
      <p:pic>
        <p:nvPicPr>
          <p:cNvPr id="10" name="Picture 9" descr="IMGP1027.JPG"/>
          <p:cNvPicPr>
            <a:picLocks noChangeAspect="1"/>
          </p:cNvPicPr>
          <p:nvPr/>
        </p:nvPicPr>
        <p:blipFill>
          <a:blip r:embed="rId5" cstate="print"/>
          <a:stretch>
            <a:fillRect/>
          </a:stretch>
        </p:blipFill>
        <p:spPr>
          <a:xfrm>
            <a:off x="3048000" y="1447800"/>
            <a:ext cx="3429000" cy="4572000"/>
          </a:xfrm>
          <a:prstGeom prst="rect">
            <a:avLst/>
          </a:prstGeom>
          <a:ln w="25400">
            <a:solidFill>
              <a:schemeClr val="tx1"/>
            </a:solidFill>
          </a:ln>
        </p:spPr>
      </p:pic>
    </p:spTree>
    <p:extLst>
      <p:ext uri="{BB962C8B-B14F-4D97-AF65-F5344CB8AC3E}">
        <p14:creationId xmlns:p14="http://schemas.microsoft.com/office/powerpoint/2010/main" val="3578727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bbulaon\Pictures\2015\BLM_chimney_July\DSC_423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68405"/>
            <a:ext cx="9144000" cy="6121190"/>
          </a:xfrm>
          <a:prstGeom prst="rect">
            <a:avLst/>
          </a:prstGeom>
          <a:noFill/>
          <a:extLst>
            <a:ext uri="{909E8E84-426E-40DD-AFC4-6F175D3DCCD1}">
              <a14:hiddenFill xmlns:a14="http://schemas.microsoft.com/office/drawing/2010/main">
                <a:solidFill>
                  <a:srgbClr val="FFFFFF"/>
                </a:solidFill>
              </a14:hiddenFill>
            </a:ext>
          </a:extLst>
        </p:spPr>
      </p:pic>
      <p:sp>
        <p:nvSpPr>
          <p:cNvPr id="276482" name="Rectangle 2"/>
          <p:cNvSpPr>
            <a:spLocks noGrp="1" noChangeArrowheads="1"/>
          </p:cNvSpPr>
          <p:nvPr>
            <p:ph type="title"/>
          </p:nvPr>
        </p:nvSpPr>
        <p:spPr>
          <a:xfrm>
            <a:off x="2133600" y="335067"/>
            <a:ext cx="5029200" cy="685800"/>
          </a:xfrm>
        </p:spPr>
        <p:txBody>
          <a:bodyPr>
            <a:normAutofit fontScale="90000"/>
          </a:bodyPr>
          <a:lstStyle/>
          <a:p>
            <a:pPr eaLnBrk="1" fontAlgn="auto" hangingPunct="1">
              <a:spcAft>
                <a:spcPts val="0"/>
              </a:spcAft>
              <a:defRPr/>
            </a:pPr>
            <a:r>
              <a:rPr lang="en-US" sz="4000" dirty="0">
                <a:solidFill>
                  <a:srgbClr val="FFFF00"/>
                </a:solidFill>
                <a:effectLst/>
              </a:rPr>
              <a:t>Indicators of </a:t>
            </a:r>
            <a:r>
              <a:rPr lang="en-US" sz="4000" dirty="0" smtClean="0">
                <a:solidFill>
                  <a:srgbClr val="FFFF00"/>
                </a:solidFill>
                <a:effectLst/>
              </a:rPr>
              <a:t>Attack</a:t>
            </a:r>
            <a:endParaRPr lang="en-US" sz="4000" dirty="0">
              <a:solidFill>
                <a:srgbClr val="FFFF00"/>
              </a:solidFill>
              <a:effectLst/>
            </a:endParaRPr>
          </a:p>
        </p:txBody>
      </p:sp>
      <p:sp>
        <p:nvSpPr>
          <p:cNvPr id="18435" name="Rectangle 3"/>
          <p:cNvSpPr>
            <a:spLocks noGrp="1" noChangeArrowheads="1"/>
          </p:cNvSpPr>
          <p:nvPr>
            <p:ph type="body" idx="1"/>
          </p:nvPr>
        </p:nvSpPr>
        <p:spPr>
          <a:xfrm>
            <a:off x="290512" y="1600200"/>
            <a:ext cx="4267200" cy="5486400"/>
          </a:xfrm>
        </p:spPr>
        <p:txBody>
          <a:bodyPr/>
          <a:lstStyle/>
          <a:p>
            <a:pPr eaLnBrk="1" hangingPunct="1">
              <a:lnSpc>
                <a:spcPct val="90000"/>
              </a:lnSpc>
            </a:pPr>
            <a:r>
              <a:rPr lang="en-US" altLang="en-US" b="1" dirty="0" smtClean="0">
                <a:solidFill>
                  <a:srgbClr val="FF0000"/>
                </a:solidFill>
                <a:effectLst>
                  <a:outerShdw blurRad="38100" dist="38100" dir="2700000" algn="tl">
                    <a:srgbClr val="000000">
                      <a:alpha val="43137"/>
                    </a:srgbClr>
                  </a:outerShdw>
                </a:effectLst>
              </a:rPr>
              <a:t>Boring dust </a:t>
            </a:r>
          </a:p>
          <a:p>
            <a:pPr lvl="1" eaLnBrk="1" hangingPunct="1">
              <a:lnSpc>
                <a:spcPct val="90000"/>
              </a:lnSpc>
            </a:pPr>
            <a:r>
              <a:rPr lang="en-US" altLang="en-US" dirty="0" smtClean="0"/>
              <a:t>Mix of bark/wood shavings and </a:t>
            </a:r>
            <a:r>
              <a:rPr lang="en-US" altLang="en-US" dirty="0" err="1" smtClean="0"/>
              <a:t>frass</a:t>
            </a:r>
            <a:r>
              <a:rPr lang="en-US" altLang="en-US" dirty="0" smtClean="0"/>
              <a:t> (excrement)</a:t>
            </a:r>
          </a:p>
          <a:p>
            <a:pPr eaLnBrk="1" hangingPunct="1">
              <a:lnSpc>
                <a:spcPct val="90000"/>
              </a:lnSpc>
            </a:pPr>
            <a:endParaRPr lang="en-US" altLang="en-US" b="1" dirty="0" smtClean="0"/>
          </a:p>
          <a:p>
            <a:pPr eaLnBrk="1" hangingPunct="1">
              <a:lnSpc>
                <a:spcPct val="90000"/>
              </a:lnSpc>
            </a:pPr>
            <a:r>
              <a:rPr lang="en-US" altLang="en-US" b="1" dirty="0" smtClean="0">
                <a:solidFill>
                  <a:srgbClr val="FF0000"/>
                </a:solidFill>
                <a:effectLst>
                  <a:outerShdw blurRad="38100" dist="38100" dir="2700000" algn="tl">
                    <a:srgbClr val="000000">
                      <a:alpha val="43137"/>
                    </a:srgbClr>
                  </a:outerShdw>
                </a:effectLst>
              </a:rPr>
              <a:t>Pitch tubes</a:t>
            </a:r>
          </a:p>
          <a:p>
            <a:pPr lvl="1" eaLnBrk="1" hangingPunct="1">
              <a:lnSpc>
                <a:spcPct val="90000"/>
              </a:lnSpc>
            </a:pPr>
            <a:r>
              <a:rPr lang="en-US" altLang="en-US" dirty="0" smtClean="0"/>
              <a:t>Resin accumulation at point of attack</a:t>
            </a:r>
          </a:p>
          <a:p>
            <a:pPr eaLnBrk="1" hangingPunct="1">
              <a:lnSpc>
                <a:spcPct val="90000"/>
              </a:lnSpc>
            </a:pPr>
            <a:endParaRPr lang="en-US" altLang="en-US" dirty="0" smtClean="0"/>
          </a:p>
        </p:txBody>
      </p:sp>
      <p:sp>
        <p:nvSpPr>
          <p:cNvPr id="2" name="Oval 1"/>
          <p:cNvSpPr/>
          <p:nvPr/>
        </p:nvSpPr>
        <p:spPr>
          <a:xfrm>
            <a:off x="4343400" y="2286000"/>
            <a:ext cx="1905000" cy="1524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4876800" y="4343400"/>
            <a:ext cx="2514600" cy="1447800"/>
          </a:xfrm>
          <a:prstGeom prst="rect">
            <a:avLst/>
          </a:prstGeom>
          <a:noFill/>
          <a:ln w="349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892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descr="IMG_783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00599" y="788495"/>
            <a:ext cx="3810000" cy="54864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5" descr="ScolytusLog3"/>
          <p:cNvPicPr>
            <a:picLocks noChangeAspect="1" noChangeArrowheads="1"/>
          </p:cNvPicPr>
          <p:nvPr/>
        </p:nvPicPr>
        <p:blipFill>
          <a:blip r:embed="rId3" cstate="print"/>
          <a:srcRect/>
          <a:stretch>
            <a:fillRect/>
          </a:stretch>
        </p:blipFill>
        <p:spPr bwMode="auto">
          <a:xfrm>
            <a:off x="495300" y="652483"/>
            <a:ext cx="3124200" cy="4165600"/>
          </a:xfrm>
          <a:prstGeom prst="rect">
            <a:avLst/>
          </a:prstGeom>
          <a:noFill/>
          <a:ln w="9525">
            <a:solidFill>
              <a:schemeClr val="tx1"/>
            </a:solidFill>
            <a:miter lim="800000"/>
            <a:headEnd/>
            <a:tailEnd/>
          </a:ln>
        </p:spPr>
      </p:pic>
      <p:pic>
        <p:nvPicPr>
          <p:cNvPr id="17411" name="Picture 3" descr="ipsg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3092427"/>
            <a:ext cx="3945801" cy="3451311"/>
          </a:xfrm>
          <a:prstGeom prst="rect">
            <a:avLst/>
          </a:prstGeom>
          <a:noFill/>
          <a:ln w="25400">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277508" name="Text Box 4"/>
          <p:cNvSpPr txBox="1">
            <a:spLocks noChangeArrowheads="1"/>
          </p:cNvSpPr>
          <p:nvPr/>
        </p:nvSpPr>
        <p:spPr bwMode="auto">
          <a:xfrm>
            <a:off x="3192100" y="3563917"/>
            <a:ext cx="2438400" cy="457200"/>
          </a:xfrm>
          <a:prstGeom prst="rect">
            <a:avLst/>
          </a:prstGeom>
          <a:noFill/>
          <a:ln w="9525">
            <a:noFill/>
            <a:miter lim="800000"/>
            <a:headEnd/>
            <a:tailEnd/>
          </a:ln>
          <a:effectLst/>
        </p:spPr>
        <p:txBody>
          <a:bodyPr>
            <a:spAutoFit/>
          </a:bodyPr>
          <a:lstStyle/>
          <a:p>
            <a:pPr>
              <a:spcBef>
                <a:spcPct val="50000"/>
              </a:spcBef>
              <a:defRPr/>
            </a:pPr>
            <a:r>
              <a:rPr lang="en-US" sz="2400" dirty="0">
                <a:solidFill>
                  <a:srgbClr val="FFFF00"/>
                </a:solidFill>
                <a:effectLst>
                  <a:outerShdw blurRad="38100" dist="38100" dir="2700000" algn="tl">
                    <a:srgbClr val="000000"/>
                  </a:outerShdw>
                </a:effectLst>
                <a:latin typeface="Tahoma" charset="0"/>
              </a:rPr>
              <a:t>Pine </a:t>
            </a:r>
            <a:r>
              <a:rPr lang="en-US" sz="2400" dirty="0" smtClean="0">
                <a:solidFill>
                  <a:srgbClr val="FFFF00"/>
                </a:solidFill>
                <a:effectLst>
                  <a:outerShdw blurRad="38100" dist="38100" dir="2700000" algn="tl">
                    <a:srgbClr val="000000"/>
                  </a:outerShdw>
                </a:effectLst>
                <a:latin typeface="Tahoma" charset="0"/>
              </a:rPr>
              <a:t>engravers</a:t>
            </a:r>
            <a:endParaRPr lang="en-US" sz="2400" dirty="0">
              <a:solidFill>
                <a:srgbClr val="FFFF00"/>
              </a:solidFill>
              <a:effectLst>
                <a:outerShdw blurRad="38100" dist="38100" dir="2700000" algn="tl">
                  <a:srgbClr val="000000"/>
                </a:outerShdw>
              </a:effectLst>
              <a:latin typeface="Tahoma" charset="0"/>
            </a:endParaRPr>
          </a:p>
        </p:txBody>
      </p:sp>
      <p:sp>
        <p:nvSpPr>
          <p:cNvPr id="277514" name="Rectangle 10"/>
          <p:cNvSpPr>
            <a:spLocks noGrp="1" noChangeArrowheads="1"/>
          </p:cNvSpPr>
          <p:nvPr>
            <p:ph type="title"/>
          </p:nvPr>
        </p:nvSpPr>
        <p:spPr>
          <a:xfrm>
            <a:off x="685800" y="-76200"/>
            <a:ext cx="7772400" cy="609600"/>
          </a:xfrm>
        </p:spPr>
        <p:txBody>
          <a:bodyPr>
            <a:normAutofit fontScale="90000"/>
          </a:bodyPr>
          <a:lstStyle/>
          <a:p>
            <a:pPr eaLnBrk="1" fontAlgn="auto" hangingPunct="1">
              <a:spcAft>
                <a:spcPts val="0"/>
              </a:spcAft>
              <a:defRPr/>
            </a:pPr>
            <a:r>
              <a:rPr lang="en-US" dirty="0">
                <a:solidFill>
                  <a:srgbClr val="FFFF00"/>
                </a:solidFill>
                <a:effectLst/>
              </a:rPr>
              <a:t>Indicators of Attack - Galleries</a:t>
            </a:r>
          </a:p>
        </p:txBody>
      </p:sp>
      <p:sp>
        <p:nvSpPr>
          <p:cNvPr id="11" name="Text Box 4"/>
          <p:cNvSpPr txBox="1">
            <a:spLocks noChangeArrowheads="1"/>
          </p:cNvSpPr>
          <p:nvPr/>
        </p:nvSpPr>
        <p:spPr bwMode="auto">
          <a:xfrm>
            <a:off x="609600" y="808373"/>
            <a:ext cx="2438400" cy="457200"/>
          </a:xfrm>
          <a:prstGeom prst="rect">
            <a:avLst/>
          </a:prstGeom>
          <a:noFill/>
          <a:ln w="9525">
            <a:noFill/>
            <a:miter lim="800000"/>
            <a:headEnd/>
            <a:tailEnd/>
          </a:ln>
          <a:effectLst/>
        </p:spPr>
        <p:txBody>
          <a:bodyPr>
            <a:spAutoFit/>
          </a:bodyPr>
          <a:lstStyle/>
          <a:p>
            <a:pPr>
              <a:spcBef>
                <a:spcPct val="50000"/>
              </a:spcBef>
              <a:defRPr/>
            </a:pPr>
            <a:r>
              <a:rPr lang="en-US" sz="2400" dirty="0" smtClean="0">
                <a:solidFill>
                  <a:srgbClr val="FFFF00"/>
                </a:solidFill>
                <a:effectLst>
                  <a:outerShdw blurRad="38100" dist="38100" dir="2700000" algn="tl">
                    <a:srgbClr val="000000"/>
                  </a:outerShdw>
                </a:effectLst>
                <a:latin typeface="Tahoma" charset="0"/>
              </a:rPr>
              <a:t>Fir Engraver</a:t>
            </a:r>
            <a:endParaRPr lang="en-US" sz="2400" dirty="0">
              <a:solidFill>
                <a:srgbClr val="FFFF00"/>
              </a:solidFill>
              <a:effectLst>
                <a:outerShdw blurRad="38100" dist="38100" dir="2700000" algn="tl">
                  <a:srgbClr val="000000"/>
                </a:outerShdw>
              </a:effectLst>
              <a:latin typeface="Tahoma" charset="0"/>
            </a:endParaRPr>
          </a:p>
        </p:txBody>
      </p:sp>
      <p:sp>
        <p:nvSpPr>
          <p:cNvPr id="277509" name="Text Box 5"/>
          <p:cNvSpPr txBox="1">
            <a:spLocks noChangeArrowheads="1"/>
          </p:cNvSpPr>
          <p:nvPr/>
        </p:nvSpPr>
        <p:spPr bwMode="auto">
          <a:xfrm>
            <a:off x="5486400" y="1073289"/>
            <a:ext cx="2667000" cy="461665"/>
          </a:xfrm>
          <a:prstGeom prst="rect">
            <a:avLst/>
          </a:prstGeom>
          <a:noFill/>
          <a:ln w="9525">
            <a:noFill/>
            <a:miter lim="800000"/>
            <a:headEnd/>
            <a:tailEnd/>
          </a:ln>
          <a:effectLst/>
        </p:spPr>
        <p:txBody>
          <a:bodyPr wrap="square">
            <a:spAutoFit/>
          </a:bodyPr>
          <a:lstStyle/>
          <a:p>
            <a:pPr algn="ctr">
              <a:spcBef>
                <a:spcPct val="50000"/>
              </a:spcBef>
              <a:defRPr/>
            </a:pPr>
            <a:r>
              <a:rPr lang="en-US" sz="2400" dirty="0" smtClean="0">
                <a:solidFill>
                  <a:srgbClr val="FFFF00"/>
                </a:solidFill>
                <a:effectLst>
                  <a:outerShdw blurRad="38100" dist="38100" dir="2700000" algn="tl">
                    <a:srgbClr val="000000"/>
                  </a:outerShdw>
                </a:effectLst>
                <a:latin typeface="Tahoma" charset="0"/>
              </a:rPr>
              <a:t>Ambrosia beetles</a:t>
            </a:r>
            <a:endParaRPr lang="en-US" sz="2400" dirty="0">
              <a:solidFill>
                <a:srgbClr val="FFFF00"/>
              </a:solidFill>
              <a:effectLst>
                <a:outerShdw blurRad="38100" dist="38100" dir="2700000" algn="tl">
                  <a:srgbClr val="000000"/>
                </a:outerShdw>
              </a:effectLst>
              <a:latin typeface="Tahoma" charset="0"/>
            </a:endParaRPr>
          </a:p>
        </p:txBody>
      </p:sp>
    </p:spTree>
    <p:extLst>
      <p:ext uri="{BB962C8B-B14F-4D97-AF65-F5344CB8AC3E}">
        <p14:creationId xmlns:p14="http://schemas.microsoft.com/office/powerpoint/2010/main" val="341320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381000"/>
            <a:ext cx="8077200" cy="584775"/>
          </a:xfrm>
          <a:prstGeom prst="rect">
            <a:avLst/>
          </a:prstGeom>
          <a:noFill/>
        </p:spPr>
        <p:txBody>
          <a:bodyPr wrap="square" rtlCol="0">
            <a:spAutoFit/>
          </a:bodyPr>
          <a:lstStyle/>
          <a:p>
            <a:pPr algn="ctr"/>
            <a:r>
              <a:rPr lang="en-US" sz="3200" dirty="0" smtClean="0">
                <a:solidFill>
                  <a:srgbClr val="FFC000"/>
                </a:solidFill>
              </a:rPr>
              <a:t>Woodpeckers: indicator of beetles</a:t>
            </a:r>
            <a:endParaRPr lang="en-US" sz="3200" dirty="0">
              <a:solidFill>
                <a:srgbClr val="FFC000"/>
              </a:solidFill>
            </a:endParaRPr>
          </a:p>
        </p:txBody>
      </p:sp>
      <p:pic>
        <p:nvPicPr>
          <p:cNvPr id="4" name="Picture 4" descr="Western Pine Beetle Woodpecker Feeding"/>
          <p:cNvPicPr>
            <a:picLocks noChangeAspect="1" noChangeArrowheads="1"/>
          </p:cNvPicPr>
          <p:nvPr/>
        </p:nvPicPr>
        <p:blipFill>
          <a:blip r:embed="rId2" cstate="print"/>
          <a:srcRect/>
          <a:stretch>
            <a:fillRect/>
          </a:stretch>
        </p:blipFill>
        <p:spPr bwMode="auto">
          <a:xfrm>
            <a:off x="6248400" y="2240550"/>
            <a:ext cx="2514600" cy="3858566"/>
          </a:xfrm>
          <a:prstGeom prst="rect">
            <a:avLst/>
          </a:prstGeom>
          <a:noFill/>
          <a:ln w="9525">
            <a:noFill/>
            <a:miter lim="800000"/>
            <a:headEnd/>
            <a:tailEnd/>
          </a:ln>
        </p:spPr>
      </p:pic>
      <p:pic>
        <p:nvPicPr>
          <p:cNvPr id="193538" name="Picture 2" descr="Scan15"/>
          <p:cNvPicPr>
            <a:picLocks noChangeAspect="1" noChangeArrowheads="1"/>
          </p:cNvPicPr>
          <p:nvPr/>
        </p:nvPicPr>
        <p:blipFill>
          <a:blip r:embed="rId3" cstate="print"/>
          <a:srcRect/>
          <a:stretch>
            <a:fillRect/>
          </a:stretch>
        </p:blipFill>
        <p:spPr bwMode="auto">
          <a:xfrm>
            <a:off x="285750" y="1981200"/>
            <a:ext cx="2933700" cy="4377267"/>
          </a:xfrm>
          <a:prstGeom prst="rect">
            <a:avLst/>
          </a:prstGeom>
          <a:noFill/>
          <a:ln w="9525">
            <a:noFill/>
            <a:miter lim="800000"/>
            <a:headEnd/>
            <a:tailEnd/>
          </a:ln>
        </p:spPr>
      </p:pic>
      <p:pic>
        <p:nvPicPr>
          <p:cNvPr id="193539" name="Picture 3" descr="Three toed woodpecker"/>
          <p:cNvPicPr>
            <a:picLocks noChangeAspect="1" noChangeArrowheads="1"/>
          </p:cNvPicPr>
          <p:nvPr/>
        </p:nvPicPr>
        <p:blipFill>
          <a:blip r:embed="rId4" cstate="print"/>
          <a:srcRect/>
          <a:stretch>
            <a:fillRect/>
          </a:stretch>
        </p:blipFill>
        <p:spPr bwMode="auto">
          <a:xfrm>
            <a:off x="3943351" y="2743200"/>
            <a:ext cx="2133600" cy="3357442"/>
          </a:xfrm>
          <a:prstGeom prst="rect">
            <a:avLst/>
          </a:prstGeom>
          <a:noFill/>
        </p:spPr>
      </p:pic>
      <p:cxnSp>
        <p:nvCxnSpPr>
          <p:cNvPr id="9" name="Straight Connector 8"/>
          <p:cNvCxnSpPr/>
          <p:nvPr/>
        </p:nvCxnSpPr>
        <p:spPr>
          <a:xfrm rot="5400000">
            <a:off x="914400" y="3962400"/>
            <a:ext cx="533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55171" y="1491381"/>
            <a:ext cx="1981200" cy="446276"/>
          </a:xfrm>
          <a:prstGeom prst="rect">
            <a:avLst/>
          </a:prstGeom>
          <a:noFill/>
        </p:spPr>
        <p:txBody>
          <a:bodyPr wrap="square" rtlCol="0">
            <a:spAutoFit/>
          </a:bodyPr>
          <a:lstStyle/>
          <a:p>
            <a:pPr algn="ctr"/>
            <a:r>
              <a:rPr lang="en-US" sz="2300" dirty="0" smtClean="0"/>
              <a:t>Wood borers</a:t>
            </a:r>
            <a:endParaRPr lang="en-US" sz="2300" dirty="0"/>
          </a:p>
        </p:txBody>
      </p:sp>
      <p:sp>
        <p:nvSpPr>
          <p:cNvPr id="12" name="TextBox 11"/>
          <p:cNvSpPr txBox="1"/>
          <p:nvPr/>
        </p:nvSpPr>
        <p:spPr>
          <a:xfrm>
            <a:off x="4057651" y="2017412"/>
            <a:ext cx="1905000" cy="446276"/>
          </a:xfrm>
          <a:prstGeom prst="rect">
            <a:avLst/>
          </a:prstGeom>
          <a:noFill/>
        </p:spPr>
        <p:txBody>
          <a:bodyPr wrap="square" rtlCol="0">
            <a:spAutoFit/>
          </a:bodyPr>
          <a:lstStyle/>
          <a:p>
            <a:r>
              <a:rPr lang="en-US" sz="2300" dirty="0" smtClean="0"/>
              <a:t>Bark beetles</a:t>
            </a:r>
            <a:endParaRPr lang="en-US" sz="2300" dirty="0"/>
          </a:p>
        </p:txBody>
      </p:sp>
    </p:spTree>
    <p:extLst>
      <p:ext uri="{BB962C8B-B14F-4D97-AF65-F5344CB8AC3E}">
        <p14:creationId xmlns:p14="http://schemas.microsoft.com/office/powerpoint/2010/main" val="3023357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a:xfrm>
            <a:off x="685800" y="152400"/>
            <a:ext cx="7772400" cy="457200"/>
          </a:xfrm>
        </p:spPr>
        <p:txBody>
          <a:bodyPr>
            <a:normAutofit fontScale="90000"/>
          </a:bodyPr>
          <a:lstStyle/>
          <a:p>
            <a:pPr eaLnBrk="1" fontAlgn="auto" hangingPunct="1">
              <a:spcAft>
                <a:spcPts val="0"/>
              </a:spcAft>
              <a:defRPr/>
            </a:pPr>
            <a:r>
              <a:rPr lang="en-US" dirty="0">
                <a:solidFill>
                  <a:srgbClr val="FFFF00"/>
                </a:solidFill>
                <a:effectLst/>
              </a:rPr>
              <a:t>Bark Beetles</a:t>
            </a:r>
          </a:p>
        </p:txBody>
      </p:sp>
      <p:sp>
        <p:nvSpPr>
          <p:cNvPr id="181251" name="Rectangle 3"/>
          <p:cNvSpPr>
            <a:spLocks noGrp="1" noChangeArrowheads="1"/>
          </p:cNvSpPr>
          <p:nvPr>
            <p:ph type="body" idx="1"/>
          </p:nvPr>
        </p:nvSpPr>
        <p:spPr>
          <a:xfrm>
            <a:off x="152400" y="914400"/>
            <a:ext cx="4572000" cy="5791200"/>
          </a:xfrm>
        </p:spPr>
        <p:txBody>
          <a:bodyPr>
            <a:normAutofit/>
          </a:bodyPr>
          <a:lstStyle/>
          <a:p>
            <a:pPr marL="548640" indent="-411480" eaLnBrk="1" fontAlgn="auto" hangingPunct="1">
              <a:lnSpc>
                <a:spcPct val="90000"/>
              </a:lnSpc>
              <a:spcAft>
                <a:spcPts val="0"/>
              </a:spcAft>
              <a:buClr>
                <a:schemeClr val="tx1">
                  <a:shade val="95000"/>
                </a:schemeClr>
              </a:buClr>
              <a:buFont typeface="Wingdings 2"/>
              <a:buChar char=""/>
              <a:defRPr/>
            </a:pPr>
            <a:r>
              <a:rPr lang="en-US" sz="2900" dirty="0"/>
              <a:t>Order </a:t>
            </a:r>
            <a:r>
              <a:rPr lang="en-US" sz="2900" dirty="0" err="1" smtClean="0"/>
              <a:t>Coleoptera</a:t>
            </a:r>
            <a:r>
              <a:rPr lang="en-US" sz="2900" dirty="0" smtClean="0"/>
              <a:t>:</a:t>
            </a:r>
            <a:endParaRPr lang="en-US" sz="2900" dirty="0"/>
          </a:p>
          <a:p>
            <a:pPr marL="869315" lvl="1" indent="-411480" eaLnBrk="1" fontAlgn="auto" hangingPunct="1">
              <a:lnSpc>
                <a:spcPct val="90000"/>
              </a:lnSpc>
              <a:spcAft>
                <a:spcPts val="0"/>
              </a:spcAft>
              <a:buClr>
                <a:schemeClr val="tx1">
                  <a:shade val="95000"/>
                </a:schemeClr>
              </a:buClr>
              <a:buFont typeface="Wingdings 2"/>
              <a:buChar char=""/>
              <a:defRPr/>
            </a:pPr>
            <a:r>
              <a:rPr lang="en-US" sz="2000" dirty="0" smtClean="0"/>
              <a:t>Family </a:t>
            </a:r>
            <a:r>
              <a:rPr lang="en-US" sz="2000" dirty="0" err="1" smtClean="0"/>
              <a:t>Curculionidae</a:t>
            </a:r>
            <a:endParaRPr lang="en-US" sz="2000" dirty="0" smtClean="0"/>
          </a:p>
          <a:p>
            <a:pPr marL="869315" lvl="1" indent="-411480" eaLnBrk="1" fontAlgn="auto" hangingPunct="1">
              <a:lnSpc>
                <a:spcPct val="90000"/>
              </a:lnSpc>
              <a:spcAft>
                <a:spcPts val="0"/>
              </a:spcAft>
              <a:buClr>
                <a:schemeClr val="tx1">
                  <a:shade val="95000"/>
                </a:schemeClr>
              </a:buClr>
              <a:buFont typeface="Wingdings 2"/>
              <a:buChar char=""/>
              <a:defRPr/>
            </a:pPr>
            <a:r>
              <a:rPr lang="en-US" sz="2000" dirty="0" smtClean="0"/>
              <a:t>Subfamily </a:t>
            </a:r>
            <a:r>
              <a:rPr lang="en-US" sz="2000" dirty="0" err="1" smtClean="0"/>
              <a:t>Scolytinae</a:t>
            </a:r>
            <a:endParaRPr lang="en-US" sz="2000" dirty="0" smtClean="0"/>
          </a:p>
          <a:p>
            <a:pPr marL="1134427" lvl="2" indent="-411480" eaLnBrk="1" fontAlgn="auto" hangingPunct="1">
              <a:lnSpc>
                <a:spcPct val="90000"/>
              </a:lnSpc>
              <a:spcAft>
                <a:spcPts val="0"/>
              </a:spcAft>
              <a:buClr>
                <a:schemeClr val="tx1">
                  <a:shade val="95000"/>
                </a:schemeClr>
              </a:buClr>
              <a:buFont typeface="Wingdings 2"/>
              <a:buChar char=""/>
              <a:defRPr/>
            </a:pPr>
            <a:r>
              <a:rPr lang="en-US" sz="1800" i="1" dirty="0" smtClean="0"/>
              <a:t>Bark &amp; Ambrosia beetles</a:t>
            </a:r>
            <a:endParaRPr lang="en-US" sz="1800" i="1" dirty="0"/>
          </a:p>
          <a:p>
            <a:pPr marL="548640" indent="-411480" eaLnBrk="1" fontAlgn="auto" hangingPunct="1">
              <a:lnSpc>
                <a:spcPct val="90000"/>
              </a:lnSpc>
              <a:spcAft>
                <a:spcPts val="0"/>
              </a:spcAft>
              <a:buClr>
                <a:schemeClr val="tx1">
                  <a:shade val="95000"/>
                </a:schemeClr>
              </a:buClr>
              <a:buFont typeface="Wingdings 2" pitchFamily="18" charset="2"/>
              <a:buNone/>
              <a:defRPr/>
            </a:pPr>
            <a:endParaRPr lang="en-US" sz="2900" dirty="0"/>
          </a:p>
          <a:p>
            <a:pPr marL="548640" indent="-411480" eaLnBrk="1" fontAlgn="auto" hangingPunct="1">
              <a:lnSpc>
                <a:spcPct val="90000"/>
              </a:lnSpc>
              <a:spcAft>
                <a:spcPts val="0"/>
              </a:spcAft>
              <a:buClr>
                <a:schemeClr val="tx1">
                  <a:shade val="95000"/>
                </a:schemeClr>
              </a:buClr>
              <a:buFont typeface="Wingdings 2"/>
              <a:buChar char=""/>
              <a:defRPr/>
            </a:pPr>
            <a:r>
              <a:rPr lang="en-US" sz="2900" dirty="0"/>
              <a:t>Attack conifers </a:t>
            </a:r>
          </a:p>
          <a:p>
            <a:pPr marL="868680" lvl="1" indent="-283464" eaLnBrk="1" fontAlgn="auto" hangingPunct="1">
              <a:lnSpc>
                <a:spcPct val="90000"/>
              </a:lnSpc>
              <a:spcAft>
                <a:spcPts val="0"/>
              </a:spcAft>
              <a:buFont typeface="Wingdings 2"/>
              <a:buChar char=""/>
              <a:defRPr/>
            </a:pPr>
            <a:r>
              <a:rPr lang="en-US" dirty="0"/>
              <a:t>Primary </a:t>
            </a:r>
            <a:r>
              <a:rPr lang="en-US" dirty="0" smtClean="0"/>
              <a:t>mortality agent </a:t>
            </a:r>
          </a:p>
          <a:p>
            <a:pPr marL="868680" lvl="1" indent="-283464" eaLnBrk="1" fontAlgn="auto" hangingPunct="1">
              <a:lnSpc>
                <a:spcPct val="90000"/>
              </a:lnSpc>
              <a:spcAft>
                <a:spcPts val="0"/>
              </a:spcAft>
              <a:buFont typeface="Wingdings 2"/>
              <a:buChar char=""/>
              <a:defRPr/>
            </a:pPr>
            <a:r>
              <a:rPr lang="en-US" i="1" dirty="0" smtClean="0"/>
              <a:t>Triggered by factors</a:t>
            </a:r>
            <a:endParaRPr lang="en-US" i="1" dirty="0"/>
          </a:p>
          <a:p>
            <a:pPr marL="548640" indent="-411480" eaLnBrk="1" fontAlgn="auto" hangingPunct="1">
              <a:lnSpc>
                <a:spcPct val="90000"/>
              </a:lnSpc>
              <a:spcAft>
                <a:spcPts val="0"/>
              </a:spcAft>
              <a:buClr>
                <a:schemeClr val="tx1">
                  <a:shade val="95000"/>
                </a:schemeClr>
              </a:buClr>
              <a:buFont typeface="Wingdings 2"/>
              <a:buChar char=""/>
              <a:defRPr/>
            </a:pPr>
            <a:endParaRPr lang="en-US" sz="2400" dirty="0"/>
          </a:p>
          <a:p>
            <a:pPr marL="868680" lvl="1" indent="-283464" eaLnBrk="1" fontAlgn="auto" hangingPunct="1">
              <a:lnSpc>
                <a:spcPct val="90000"/>
              </a:lnSpc>
              <a:spcAft>
                <a:spcPts val="0"/>
              </a:spcAft>
              <a:buFont typeface="Wingdings 2"/>
              <a:buChar char=""/>
              <a:defRPr/>
            </a:pPr>
            <a:endParaRPr lang="en-US" dirty="0"/>
          </a:p>
        </p:txBody>
      </p:sp>
      <p:pic>
        <p:nvPicPr>
          <p:cNvPr id="11268" name="Picture 4" descr="larvae_in_phloem_j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3429000"/>
            <a:ext cx="4038600"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5" descr="d mican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5900" y="944880"/>
            <a:ext cx="30480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828800" y="2133600"/>
            <a:ext cx="5410200" cy="31242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4267200" y="3429000"/>
            <a:ext cx="1371600" cy="369332"/>
          </a:xfrm>
          <a:prstGeom prst="rect">
            <a:avLst/>
          </a:prstGeom>
          <a:noFill/>
        </p:spPr>
        <p:txBody>
          <a:bodyPr wrap="square" rtlCol="0">
            <a:spAutoFit/>
          </a:bodyPr>
          <a:lstStyle/>
          <a:p>
            <a:r>
              <a:rPr lang="en-US" dirty="0" smtClean="0"/>
              <a:t>PEST</a:t>
            </a:r>
            <a:endParaRPr lang="en-US" dirty="0"/>
          </a:p>
        </p:txBody>
      </p:sp>
      <p:sp>
        <p:nvSpPr>
          <p:cNvPr id="11" name="TextBox 10"/>
          <p:cNvSpPr txBox="1"/>
          <p:nvPr/>
        </p:nvSpPr>
        <p:spPr>
          <a:xfrm>
            <a:off x="4267200" y="2286000"/>
            <a:ext cx="685800" cy="369332"/>
          </a:xfrm>
          <a:prstGeom prst="rect">
            <a:avLst/>
          </a:prstGeom>
          <a:noFill/>
        </p:spPr>
        <p:txBody>
          <a:bodyPr wrap="square" rtlCol="0">
            <a:spAutoFit/>
          </a:bodyPr>
          <a:lstStyle/>
          <a:p>
            <a:r>
              <a:rPr lang="en-US" dirty="0" smtClean="0"/>
              <a:t>Host </a:t>
            </a:r>
            <a:endParaRPr lang="en-US" dirty="0"/>
          </a:p>
        </p:txBody>
      </p:sp>
      <p:sp>
        <p:nvSpPr>
          <p:cNvPr id="12" name="TextBox 11"/>
          <p:cNvSpPr txBox="1"/>
          <p:nvPr/>
        </p:nvSpPr>
        <p:spPr>
          <a:xfrm>
            <a:off x="2895600" y="4648200"/>
            <a:ext cx="914400" cy="369332"/>
          </a:xfrm>
          <a:prstGeom prst="rect">
            <a:avLst/>
          </a:prstGeom>
          <a:noFill/>
        </p:spPr>
        <p:txBody>
          <a:bodyPr wrap="square" rtlCol="0">
            <a:spAutoFit/>
          </a:bodyPr>
          <a:lstStyle/>
          <a:p>
            <a:r>
              <a:rPr lang="en-US" dirty="0" smtClean="0"/>
              <a:t>Agent</a:t>
            </a:r>
            <a:endParaRPr lang="en-US" dirty="0"/>
          </a:p>
        </p:txBody>
      </p:sp>
      <p:sp>
        <p:nvSpPr>
          <p:cNvPr id="13" name="TextBox 12"/>
          <p:cNvSpPr txBox="1"/>
          <p:nvPr/>
        </p:nvSpPr>
        <p:spPr>
          <a:xfrm>
            <a:off x="5105400" y="4648200"/>
            <a:ext cx="1676400" cy="369332"/>
          </a:xfrm>
          <a:prstGeom prst="rect">
            <a:avLst/>
          </a:prstGeom>
          <a:noFill/>
        </p:spPr>
        <p:txBody>
          <a:bodyPr wrap="square" rtlCol="0">
            <a:spAutoFit/>
          </a:bodyPr>
          <a:lstStyle/>
          <a:p>
            <a:r>
              <a:rPr lang="en-US" dirty="0" smtClean="0"/>
              <a:t>Environment</a:t>
            </a:r>
            <a:endParaRPr lang="en-US" dirty="0"/>
          </a:p>
        </p:txBody>
      </p:sp>
      <p:sp>
        <p:nvSpPr>
          <p:cNvPr id="4" name="TextBox 3"/>
          <p:cNvSpPr txBox="1"/>
          <p:nvPr/>
        </p:nvSpPr>
        <p:spPr>
          <a:xfrm>
            <a:off x="838200" y="152400"/>
            <a:ext cx="7848600" cy="646331"/>
          </a:xfrm>
          <a:prstGeom prst="rect">
            <a:avLst/>
          </a:prstGeom>
          <a:noFill/>
        </p:spPr>
        <p:txBody>
          <a:bodyPr wrap="square" rtlCol="0">
            <a:spAutoFit/>
          </a:bodyPr>
          <a:lstStyle/>
          <a:p>
            <a:pPr algn="ctr"/>
            <a:r>
              <a:rPr lang="en-US" sz="3600" dirty="0" smtClean="0">
                <a:solidFill>
                  <a:srgbClr val="FFC000"/>
                </a:solidFill>
              </a:rPr>
              <a:t>Integrated Pest Management</a:t>
            </a:r>
            <a:endParaRPr lang="en-US" sz="3600" dirty="0">
              <a:solidFill>
                <a:srgbClr val="FFC000"/>
              </a:solidFill>
            </a:endParaRPr>
          </a:p>
        </p:txBody>
      </p:sp>
      <p:grpSp>
        <p:nvGrpSpPr>
          <p:cNvPr id="2" name="Group 6"/>
          <p:cNvGrpSpPr/>
          <p:nvPr/>
        </p:nvGrpSpPr>
        <p:grpSpPr>
          <a:xfrm>
            <a:off x="1066800" y="935215"/>
            <a:ext cx="6781800" cy="1006516"/>
            <a:chOff x="2667000" y="935215"/>
            <a:chExt cx="6781800" cy="1006516"/>
          </a:xfrm>
        </p:grpSpPr>
        <p:sp>
          <p:nvSpPr>
            <p:cNvPr id="5" name="Rectangle 4"/>
            <p:cNvSpPr/>
            <p:nvPr/>
          </p:nvSpPr>
          <p:spPr>
            <a:xfrm>
              <a:off x="2667000" y="1295400"/>
              <a:ext cx="6781800" cy="646331"/>
            </a:xfrm>
            <a:prstGeom prst="rect">
              <a:avLst/>
            </a:prstGeom>
          </p:spPr>
          <p:txBody>
            <a:bodyPr wrap="square">
              <a:spAutoFit/>
            </a:bodyPr>
            <a:lstStyle/>
            <a:p>
              <a:pPr algn="ctr">
                <a:spcBef>
                  <a:spcPct val="50000"/>
                </a:spcBef>
              </a:pPr>
              <a:r>
                <a:rPr lang="en-US" dirty="0" smtClean="0"/>
                <a:t>“something by which its presence, abundance or activity </a:t>
              </a:r>
              <a:r>
                <a:rPr lang="en-US" i="1" dirty="0" smtClean="0"/>
                <a:t>interferes</a:t>
              </a:r>
              <a:r>
                <a:rPr lang="en-US" dirty="0" smtClean="0"/>
                <a:t> with management goals and objectives”</a:t>
              </a:r>
              <a:endParaRPr lang="en-US" dirty="0"/>
            </a:p>
          </p:txBody>
        </p:sp>
        <p:sp>
          <p:nvSpPr>
            <p:cNvPr id="6" name="TextBox 5"/>
            <p:cNvSpPr txBox="1"/>
            <p:nvPr/>
          </p:nvSpPr>
          <p:spPr>
            <a:xfrm>
              <a:off x="4267200" y="935215"/>
              <a:ext cx="3581400" cy="461665"/>
            </a:xfrm>
            <a:prstGeom prst="rect">
              <a:avLst/>
            </a:prstGeom>
            <a:noFill/>
          </p:spPr>
          <p:txBody>
            <a:bodyPr wrap="square" rtlCol="0">
              <a:spAutoFit/>
            </a:bodyPr>
            <a:lstStyle/>
            <a:p>
              <a:pPr algn="ctr"/>
              <a:r>
                <a:rPr lang="en-US" sz="2400" dirty="0" smtClean="0"/>
                <a:t>Pest Definition:</a:t>
              </a:r>
              <a:endParaRPr lang="en-US" sz="2400" dirty="0"/>
            </a:p>
          </p:txBody>
        </p:sp>
      </p:grpSp>
      <p:sp>
        <p:nvSpPr>
          <p:cNvPr id="9" name="Isosceles Triangle 8"/>
          <p:cNvSpPr/>
          <p:nvPr/>
        </p:nvSpPr>
        <p:spPr>
          <a:xfrm>
            <a:off x="3393671" y="2694370"/>
            <a:ext cx="2438400" cy="1905000"/>
          </a:xfrm>
          <a:prstGeom prst="triangle">
            <a:avLst/>
          </a:prstGeom>
          <a:solidFill>
            <a:srgbClr val="00B0F0">
              <a:alpha val="2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p:cNvSpPr txBox="1"/>
          <p:nvPr/>
        </p:nvSpPr>
        <p:spPr>
          <a:xfrm>
            <a:off x="685800" y="5410200"/>
            <a:ext cx="7620000" cy="646331"/>
          </a:xfrm>
          <a:prstGeom prst="rect">
            <a:avLst/>
          </a:prstGeom>
          <a:noFill/>
        </p:spPr>
        <p:txBody>
          <a:bodyPr wrap="square" rtlCol="0">
            <a:spAutoFit/>
          </a:bodyPr>
          <a:lstStyle/>
          <a:p>
            <a:pPr algn="ctr"/>
            <a:r>
              <a:rPr lang="en-US" dirty="0" smtClean="0"/>
              <a:t>The only component of the </a:t>
            </a:r>
            <a:r>
              <a:rPr lang="en-US" b="1" dirty="0" smtClean="0">
                <a:solidFill>
                  <a:srgbClr val="FFC000"/>
                </a:solidFill>
              </a:rPr>
              <a:t>pest complex triangle</a:t>
            </a:r>
            <a:r>
              <a:rPr lang="en-US" b="1" dirty="0" smtClean="0"/>
              <a:t> </a:t>
            </a:r>
            <a:r>
              <a:rPr lang="en-US" dirty="0" smtClean="0"/>
              <a:t>we can successfully manipulate at the landscape level is the host vegetation</a:t>
            </a:r>
            <a:endParaRPr lang="en-US" dirty="0"/>
          </a:p>
        </p:txBody>
      </p:sp>
    </p:spTree>
    <p:extLst>
      <p:ext uri="{BB962C8B-B14F-4D97-AF65-F5344CB8AC3E}">
        <p14:creationId xmlns:p14="http://schemas.microsoft.com/office/powerpoint/2010/main" val="3806767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noFill/>
          <a:ln/>
        </p:spPr>
        <p:txBody>
          <a:bodyPr>
            <a:normAutofit/>
          </a:bodyPr>
          <a:lstStyle/>
          <a:p>
            <a:r>
              <a:rPr lang="en-US" altLang="en-US" dirty="0">
                <a:solidFill>
                  <a:srgbClr val="FFFF00"/>
                </a:solidFill>
                <a:latin typeface="+mn-lt"/>
              </a:rPr>
              <a:t>Adult Flight </a:t>
            </a:r>
            <a:r>
              <a:rPr lang="en-US" altLang="en-US" dirty="0" smtClean="0">
                <a:solidFill>
                  <a:srgbClr val="FFFF00"/>
                </a:solidFill>
                <a:latin typeface="+mn-lt"/>
              </a:rPr>
              <a:t>Periods*</a:t>
            </a:r>
            <a:br>
              <a:rPr lang="en-US" altLang="en-US" dirty="0" smtClean="0">
                <a:solidFill>
                  <a:srgbClr val="FFFF00"/>
                </a:solidFill>
                <a:latin typeface="+mn-lt"/>
              </a:rPr>
            </a:br>
            <a:r>
              <a:rPr lang="en-US" altLang="en-US" sz="2000" i="1" dirty="0" smtClean="0">
                <a:solidFill>
                  <a:srgbClr val="FFFF00"/>
                </a:solidFill>
                <a:latin typeface="+mn-lt"/>
              </a:rPr>
              <a:t>highly dependent on elevation &amp; latitude</a:t>
            </a:r>
            <a:endParaRPr lang="en-US" altLang="en-US" i="1" dirty="0">
              <a:solidFill>
                <a:srgbClr val="FFFF00"/>
              </a:solidFill>
              <a:latin typeface="+mn-lt"/>
            </a:endParaRPr>
          </a:p>
        </p:txBody>
      </p:sp>
      <p:grpSp>
        <p:nvGrpSpPr>
          <p:cNvPr id="41987" name="Group 3"/>
          <p:cNvGrpSpPr>
            <a:grpSpLocks/>
          </p:cNvGrpSpPr>
          <p:nvPr/>
        </p:nvGrpSpPr>
        <p:grpSpPr bwMode="auto">
          <a:xfrm>
            <a:off x="475009" y="5554605"/>
            <a:ext cx="7924800" cy="1066800"/>
            <a:chOff x="384" y="3648"/>
            <a:chExt cx="4992" cy="672"/>
          </a:xfrm>
        </p:grpSpPr>
        <p:sp>
          <p:nvSpPr>
            <p:cNvPr id="41988" name="Line 4"/>
            <p:cNvSpPr>
              <a:spLocks noChangeShapeType="1"/>
            </p:cNvSpPr>
            <p:nvPr/>
          </p:nvSpPr>
          <p:spPr bwMode="auto">
            <a:xfrm>
              <a:off x="384" y="3744"/>
              <a:ext cx="499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989" name="Line 5"/>
            <p:cNvSpPr>
              <a:spLocks noChangeShapeType="1"/>
            </p:cNvSpPr>
            <p:nvPr/>
          </p:nvSpPr>
          <p:spPr bwMode="auto">
            <a:xfrm>
              <a:off x="384" y="3648"/>
              <a:ext cx="0" cy="19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990" name="Line 6"/>
            <p:cNvSpPr>
              <a:spLocks noChangeShapeType="1"/>
            </p:cNvSpPr>
            <p:nvPr/>
          </p:nvSpPr>
          <p:spPr bwMode="auto">
            <a:xfrm>
              <a:off x="4992" y="3648"/>
              <a:ext cx="0" cy="19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991" name="Line 7"/>
            <p:cNvSpPr>
              <a:spLocks noChangeShapeType="1"/>
            </p:cNvSpPr>
            <p:nvPr/>
          </p:nvSpPr>
          <p:spPr bwMode="auto">
            <a:xfrm>
              <a:off x="1248" y="3648"/>
              <a:ext cx="0" cy="19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992" name="Line 8"/>
            <p:cNvSpPr>
              <a:spLocks noChangeShapeType="1"/>
            </p:cNvSpPr>
            <p:nvPr/>
          </p:nvSpPr>
          <p:spPr bwMode="auto">
            <a:xfrm>
              <a:off x="816" y="3648"/>
              <a:ext cx="0" cy="19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993" name="Line 9"/>
            <p:cNvSpPr>
              <a:spLocks noChangeShapeType="1"/>
            </p:cNvSpPr>
            <p:nvPr/>
          </p:nvSpPr>
          <p:spPr bwMode="auto">
            <a:xfrm>
              <a:off x="4128" y="3648"/>
              <a:ext cx="0" cy="19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994" name="Line 10"/>
            <p:cNvSpPr>
              <a:spLocks noChangeShapeType="1"/>
            </p:cNvSpPr>
            <p:nvPr/>
          </p:nvSpPr>
          <p:spPr bwMode="auto">
            <a:xfrm>
              <a:off x="5376" y="3648"/>
              <a:ext cx="0" cy="19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995" name="Line 11"/>
            <p:cNvSpPr>
              <a:spLocks noChangeShapeType="1"/>
            </p:cNvSpPr>
            <p:nvPr/>
          </p:nvSpPr>
          <p:spPr bwMode="auto">
            <a:xfrm>
              <a:off x="2883" y="3648"/>
              <a:ext cx="0" cy="19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996" name="Line 12"/>
            <p:cNvSpPr>
              <a:spLocks noChangeShapeType="1"/>
            </p:cNvSpPr>
            <p:nvPr/>
          </p:nvSpPr>
          <p:spPr bwMode="auto">
            <a:xfrm>
              <a:off x="1632" y="3648"/>
              <a:ext cx="0" cy="19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997" name="Line 13"/>
            <p:cNvSpPr>
              <a:spLocks noChangeShapeType="1"/>
            </p:cNvSpPr>
            <p:nvPr/>
          </p:nvSpPr>
          <p:spPr bwMode="auto">
            <a:xfrm>
              <a:off x="3696" y="3648"/>
              <a:ext cx="0" cy="19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998" name="Line 14"/>
            <p:cNvSpPr>
              <a:spLocks noChangeShapeType="1"/>
            </p:cNvSpPr>
            <p:nvPr/>
          </p:nvSpPr>
          <p:spPr bwMode="auto">
            <a:xfrm>
              <a:off x="3264" y="3648"/>
              <a:ext cx="0" cy="19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999" name="Line 15"/>
            <p:cNvSpPr>
              <a:spLocks noChangeShapeType="1"/>
            </p:cNvSpPr>
            <p:nvPr/>
          </p:nvSpPr>
          <p:spPr bwMode="auto">
            <a:xfrm>
              <a:off x="2496" y="3648"/>
              <a:ext cx="0" cy="19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000" name="Line 16"/>
            <p:cNvSpPr>
              <a:spLocks noChangeShapeType="1"/>
            </p:cNvSpPr>
            <p:nvPr/>
          </p:nvSpPr>
          <p:spPr bwMode="auto">
            <a:xfrm>
              <a:off x="2064" y="3648"/>
              <a:ext cx="0" cy="19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001" name="Line 17"/>
            <p:cNvSpPr>
              <a:spLocks noChangeShapeType="1"/>
            </p:cNvSpPr>
            <p:nvPr/>
          </p:nvSpPr>
          <p:spPr bwMode="auto">
            <a:xfrm>
              <a:off x="4597" y="3648"/>
              <a:ext cx="0" cy="19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002" name="Text Box 18"/>
            <p:cNvSpPr txBox="1">
              <a:spLocks noChangeArrowheads="1"/>
            </p:cNvSpPr>
            <p:nvPr/>
          </p:nvSpPr>
          <p:spPr bwMode="auto">
            <a:xfrm rot="16200000">
              <a:off x="341" y="4027"/>
              <a:ext cx="432"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000">
                  <a:latin typeface="Palatino Linotype" panose="02040502050505030304" pitchFamily="18" charset="0"/>
                </a:rPr>
                <a:t>January</a:t>
              </a:r>
            </a:p>
          </p:txBody>
        </p:sp>
        <p:sp>
          <p:nvSpPr>
            <p:cNvPr id="42003" name="Text Box 19"/>
            <p:cNvSpPr txBox="1">
              <a:spLocks noChangeArrowheads="1"/>
            </p:cNvSpPr>
            <p:nvPr/>
          </p:nvSpPr>
          <p:spPr bwMode="auto">
            <a:xfrm rot="16200000">
              <a:off x="749" y="4004"/>
              <a:ext cx="479"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000">
                  <a:latin typeface="Palatino Linotype" panose="02040502050505030304" pitchFamily="18" charset="0"/>
                </a:rPr>
                <a:t>February</a:t>
              </a:r>
            </a:p>
          </p:txBody>
        </p:sp>
        <p:sp>
          <p:nvSpPr>
            <p:cNvPr id="42004" name="Text Box 20"/>
            <p:cNvSpPr txBox="1">
              <a:spLocks noChangeArrowheads="1"/>
            </p:cNvSpPr>
            <p:nvPr/>
          </p:nvSpPr>
          <p:spPr bwMode="auto">
            <a:xfrm rot="16200000">
              <a:off x="1589" y="4027"/>
              <a:ext cx="432"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000">
                  <a:latin typeface="Palatino Linotype" panose="02040502050505030304" pitchFamily="18" charset="0"/>
                </a:rPr>
                <a:t>April</a:t>
              </a:r>
            </a:p>
          </p:txBody>
        </p:sp>
        <p:sp>
          <p:nvSpPr>
            <p:cNvPr id="42005" name="Text Box 21"/>
            <p:cNvSpPr txBox="1">
              <a:spLocks noChangeArrowheads="1"/>
            </p:cNvSpPr>
            <p:nvPr/>
          </p:nvSpPr>
          <p:spPr bwMode="auto">
            <a:xfrm rot="16200000">
              <a:off x="1205" y="4027"/>
              <a:ext cx="432"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000">
                  <a:latin typeface="Palatino Linotype" panose="02040502050505030304" pitchFamily="18" charset="0"/>
                </a:rPr>
                <a:t>March</a:t>
              </a:r>
            </a:p>
          </p:txBody>
        </p:sp>
        <p:sp>
          <p:nvSpPr>
            <p:cNvPr id="42006" name="Text Box 22"/>
            <p:cNvSpPr txBox="1">
              <a:spLocks noChangeArrowheads="1"/>
            </p:cNvSpPr>
            <p:nvPr/>
          </p:nvSpPr>
          <p:spPr bwMode="auto">
            <a:xfrm rot="16200000">
              <a:off x="2069" y="4027"/>
              <a:ext cx="432"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000">
                  <a:latin typeface="Palatino Linotype" panose="02040502050505030304" pitchFamily="18" charset="0"/>
                </a:rPr>
                <a:t>May</a:t>
              </a:r>
            </a:p>
          </p:txBody>
        </p:sp>
        <p:sp>
          <p:nvSpPr>
            <p:cNvPr id="42007" name="Text Box 23"/>
            <p:cNvSpPr txBox="1">
              <a:spLocks noChangeArrowheads="1"/>
            </p:cNvSpPr>
            <p:nvPr/>
          </p:nvSpPr>
          <p:spPr bwMode="auto">
            <a:xfrm rot="16200000">
              <a:off x="2501" y="4027"/>
              <a:ext cx="432"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000">
                  <a:latin typeface="Palatino Linotype" panose="02040502050505030304" pitchFamily="18" charset="0"/>
                </a:rPr>
                <a:t>June</a:t>
              </a:r>
            </a:p>
          </p:txBody>
        </p:sp>
        <p:sp>
          <p:nvSpPr>
            <p:cNvPr id="42008" name="Text Box 24"/>
            <p:cNvSpPr txBox="1">
              <a:spLocks noChangeArrowheads="1"/>
            </p:cNvSpPr>
            <p:nvPr/>
          </p:nvSpPr>
          <p:spPr bwMode="auto">
            <a:xfrm rot="16200000">
              <a:off x="2885" y="4027"/>
              <a:ext cx="432"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000">
                  <a:latin typeface="Palatino Linotype" panose="02040502050505030304" pitchFamily="18" charset="0"/>
                </a:rPr>
                <a:t>July</a:t>
              </a:r>
            </a:p>
          </p:txBody>
        </p:sp>
        <p:sp>
          <p:nvSpPr>
            <p:cNvPr id="42009" name="Text Box 25"/>
            <p:cNvSpPr txBox="1">
              <a:spLocks noChangeArrowheads="1"/>
            </p:cNvSpPr>
            <p:nvPr/>
          </p:nvSpPr>
          <p:spPr bwMode="auto">
            <a:xfrm rot="16200000">
              <a:off x="3269" y="4027"/>
              <a:ext cx="432"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000">
                  <a:latin typeface="Palatino Linotype" panose="02040502050505030304" pitchFamily="18" charset="0"/>
                </a:rPr>
                <a:t>August</a:t>
              </a:r>
            </a:p>
          </p:txBody>
        </p:sp>
        <p:sp>
          <p:nvSpPr>
            <p:cNvPr id="42010" name="Text Box 26"/>
            <p:cNvSpPr txBox="1">
              <a:spLocks noChangeArrowheads="1"/>
            </p:cNvSpPr>
            <p:nvPr/>
          </p:nvSpPr>
          <p:spPr bwMode="auto">
            <a:xfrm rot="16200000">
              <a:off x="3629" y="3956"/>
              <a:ext cx="575"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000">
                  <a:latin typeface="Palatino Linotype" panose="02040502050505030304" pitchFamily="18" charset="0"/>
                </a:rPr>
                <a:t>September</a:t>
              </a:r>
            </a:p>
          </p:txBody>
        </p:sp>
        <p:sp>
          <p:nvSpPr>
            <p:cNvPr id="42011" name="Text Box 27"/>
            <p:cNvSpPr txBox="1">
              <a:spLocks noChangeArrowheads="1"/>
            </p:cNvSpPr>
            <p:nvPr/>
          </p:nvSpPr>
          <p:spPr bwMode="auto">
            <a:xfrm rot="16200000">
              <a:off x="4493" y="3956"/>
              <a:ext cx="575"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000">
                  <a:latin typeface="Palatino Linotype" panose="02040502050505030304" pitchFamily="18" charset="0"/>
                </a:rPr>
                <a:t>November</a:t>
              </a:r>
            </a:p>
          </p:txBody>
        </p:sp>
        <p:sp>
          <p:nvSpPr>
            <p:cNvPr id="42012" name="Text Box 28"/>
            <p:cNvSpPr txBox="1">
              <a:spLocks noChangeArrowheads="1"/>
            </p:cNvSpPr>
            <p:nvPr/>
          </p:nvSpPr>
          <p:spPr bwMode="auto">
            <a:xfrm rot="16200000">
              <a:off x="4133" y="4027"/>
              <a:ext cx="432"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000">
                  <a:latin typeface="Palatino Linotype" panose="02040502050505030304" pitchFamily="18" charset="0"/>
                </a:rPr>
                <a:t>October</a:t>
              </a:r>
            </a:p>
          </p:txBody>
        </p:sp>
        <p:sp>
          <p:nvSpPr>
            <p:cNvPr id="42013" name="Text Box 29"/>
            <p:cNvSpPr txBox="1">
              <a:spLocks noChangeArrowheads="1"/>
            </p:cNvSpPr>
            <p:nvPr/>
          </p:nvSpPr>
          <p:spPr bwMode="auto">
            <a:xfrm rot="16200000">
              <a:off x="4877" y="3956"/>
              <a:ext cx="575"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000">
                  <a:latin typeface="Palatino Linotype" panose="02040502050505030304" pitchFamily="18" charset="0"/>
                </a:rPr>
                <a:t>December</a:t>
              </a:r>
            </a:p>
          </p:txBody>
        </p:sp>
      </p:grpSp>
      <p:grpSp>
        <p:nvGrpSpPr>
          <p:cNvPr id="42024" name="Group 40"/>
          <p:cNvGrpSpPr>
            <a:grpSpLocks/>
          </p:cNvGrpSpPr>
          <p:nvPr/>
        </p:nvGrpSpPr>
        <p:grpSpPr bwMode="auto">
          <a:xfrm>
            <a:off x="3827809" y="2362200"/>
            <a:ext cx="1905001" cy="749300"/>
            <a:chOff x="2880" y="1488"/>
            <a:chExt cx="1200" cy="472"/>
          </a:xfrm>
        </p:grpSpPr>
        <p:sp>
          <p:nvSpPr>
            <p:cNvPr id="42014" name="Oval 30"/>
            <p:cNvSpPr>
              <a:spLocks noChangeArrowheads="1"/>
            </p:cNvSpPr>
            <p:nvPr/>
          </p:nvSpPr>
          <p:spPr bwMode="auto">
            <a:xfrm>
              <a:off x="2880" y="1488"/>
              <a:ext cx="1200" cy="384"/>
            </a:xfrm>
            <a:prstGeom prst="ellipse">
              <a:avLst/>
            </a:prstGeom>
            <a:noFill/>
            <a:ln w="1905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015" name="Text Box 31"/>
            <p:cNvSpPr txBox="1">
              <a:spLocks noChangeArrowheads="1"/>
            </p:cNvSpPr>
            <p:nvPr/>
          </p:nvSpPr>
          <p:spPr bwMode="auto">
            <a:xfrm>
              <a:off x="3024" y="1592"/>
              <a:ext cx="866"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1600" dirty="0">
                  <a:latin typeface="Palatino Linotype" panose="02040502050505030304" pitchFamily="18" charset="0"/>
                </a:rPr>
                <a:t>Fir </a:t>
              </a:r>
              <a:r>
                <a:rPr lang="en-US" altLang="en-US" sz="1600" dirty="0" smtClean="0">
                  <a:latin typeface="Palatino Linotype" panose="02040502050505030304" pitchFamily="18" charset="0"/>
                </a:rPr>
                <a:t>Engraver</a:t>
              </a:r>
              <a:endParaRPr lang="en-US" altLang="en-US" sz="1600" dirty="0">
                <a:latin typeface="Palatino Linotype" panose="02040502050505030304" pitchFamily="18" charset="0"/>
              </a:endParaRPr>
            </a:p>
          </p:txBody>
        </p:sp>
      </p:grpSp>
      <p:grpSp>
        <p:nvGrpSpPr>
          <p:cNvPr id="42028" name="Group 44"/>
          <p:cNvGrpSpPr>
            <a:grpSpLocks/>
          </p:cNvGrpSpPr>
          <p:nvPr/>
        </p:nvGrpSpPr>
        <p:grpSpPr bwMode="auto">
          <a:xfrm>
            <a:off x="1758501" y="4664811"/>
            <a:ext cx="5253040" cy="982663"/>
            <a:chOff x="1584" y="3024"/>
            <a:chExt cx="912" cy="619"/>
          </a:xfrm>
        </p:grpSpPr>
        <p:sp>
          <p:nvSpPr>
            <p:cNvPr id="42016" name="Oval 32"/>
            <p:cNvSpPr>
              <a:spLocks noChangeArrowheads="1"/>
            </p:cNvSpPr>
            <p:nvPr/>
          </p:nvSpPr>
          <p:spPr bwMode="auto">
            <a:xfrm>
              <a:off x="1584" y="3024"/>
              <a:ext cx="912" cy="384"/>
            </a:xfrm>
            <a:prstGeom prst="ellipse">
              <a:avLst/>
            </a:prstGeom>
            <a:noFill/>
            <a:ln w="1905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017" name="Text Box 33"/>
            <p:cNvSpPr txBox="1">
              <a:spLocks noChangeArrowheads="1"/>
            </p:cNvSpPr>
            <p:nvPr/>
          </p:nvSpPr>
          <p:spPr bwMode="auto">
            <a:xfrm>
              <a:off x="1680" y="3120"/>
              <a:ext cx="720" cy="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600" dirty="0" smtClean="0">
                  <a:latin typeface="Palatino Linotype" panose="02040502050505030304" pitchFamily="18" charset="0"/>
                </a:rPr>
                <a:t>Western Pine Beetle</a:t>
              </a:r>
              <a:endParaRPr lang="en-US" altLang="en-US" sz="1600" dirty="0">
                <a:latin typeface="Palatino Linotype" panose="02040502050505030304" pitchFamily="18" charset="0"/>
              </a:endParaRPr>
            </a:p>
          </p:txBody>
        </p:sp>
      </p:grpSp>
      <p:grpSp>
        <p:nvGrpSpPr>
          <p:cNvPr id="42027" name="Group 43"/>
          <p:cNvGrpSpPr>
            <a:grpSpLocks/>
          </p:cNvGrpSpPr>
          <p:nvPr/>
        </p:nvGrpSpPr>
        <p:grpSpPr bwMode="auto">
          <a:xfrm>
            <a:off x="3142009" y="3826611"/>
            <a:ext cx="2473153" cy="609600"/>
            <a:chOff x="2976" y="3072"/>
            <a:chExt cx="720" cy="384"/>
          </a:xfrm>
        </p:grpSpPr>
        <p:sp>
          <p:nvSpPr>
            <p:cNvPr id="42018" name="Oval 34"/>
            <p:cNvSpPr>
              <a:spLocks noChangeArrowheads="1"/>
            </p:cNvSpPr>
            <p:nvPr/>
          </p:nvSpPr>
          <p:spPr bwMode="auto">
            <a:xfrm>
              <a:off x="3024" y="3072"/>
              <a:ext cx="624" cy="384"/>
            </a:xfrm>
            <a:prstGeom prst="ellipse">
              <a:avLst/>
            </a:prstGeom>
            <a:noFill/>
            <a:ln w="1905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019" name="Text Box 35"/>
            <p:cNvSpPr txBox="1">
              <a:spLocks noChangeArrowheads="1"/>
            </p:cNvSpPr>
            <p:nvPr/>
          </p:nvSpPr>
          <p:spPr bwMode="auto">
            <a:xfrm>
              <a:off x="2976" y="3168"/>
              <a:ext cx="720"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600">
                  <a:latin typeface="Palatino Linotype" panose="02040502050505030304" pitchFamily="18" charset="0"/>
                </a:rPr>
                <a:t>MPB</a:t>
              </a:r>
            </a:p>
          </p:txBody>
        </p:sp>
      </p:grpSp>
      <p:grpSp>
        <p:nvGrpSpPr>
          <p:cNvPr id="42025" name="Group 41"/>
          <p:cNvGrpSpPr>
            <a:grpSpLocks/>
          </p:cNvGrpSpPr>
          <p:nvPr/>
        </p:nvGrpSpPr>
        <p:grpSpPr bwMode="auto">
          <a:xfrm>
            <a:off x="2133599" y="3138488"/>
            <a:ext cx="3434081" cy="609600"/>
            <a:chOff x="1680" y="1977"/>
            <a:chExt cx="2064" cy="384"/>
          </a:xfrm>
        </p:grpSpPr>
        <p:sp>
          <p:nvSpPr>
            <p:cNvPr id="42020" name="Oval 36"/>
            <p:cNvSpPr>
              <a:spLocks noChangeArrowheads="1"/>
            </p:cNvSpPr>
            <p:nvPr/>
          </p:nvSpPr>
          <p:spPr bwMode="auto">
            <a:xfrm>
              <a:off x="1680" y="1977"/>
              <a:ext cx="2064" cy="384"/>
            </a:xfrm>
            <a:prstGeom prst="ellipse">
              <a:avLst/>
            </a:prstGeom>
            <a:noFill/>
            <a:ln w="1905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021" name="Text Box 37"/>
            <p:cNvSpPr txBox="1">
              <a:spLocks noChangeArrowheads="1"/>
            </p:cNvSpPr>
            <p:nvPr/>
          </p:nvSpPr>
          <p:spPr bwMode="auto">
            <a:xfrm>
              <a:off x="2141" y="2071"/>
              <a:ext cx="1152"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1600" dirty="0" smtClean="0">
                  <a:latin typeface="Palatino Linotype" panose="02040502050505030304" pitchFamily="18" charset="0"/>
                </a:rPr>
                <a:t>Pine Engravers</a:t>
              </a:r>
              <a:endParaRPr lang="en-US" altLang="en-US" sz="1600" dirty="0">
                <a:latin typeface="Palatino Linotype" panose="02040502050505030304" pitchFamily="18" charset="0"/>
              </a:endParaRPr>
            </a:p>
          </p:txBody>
        </p:sp>
      </p:grpSp>
      <p:grpSp>
        <p:nvGrpSpPr>
          <p:cNvPr id="42026" name="Group 42"/>
          <p:cNvGrpSpPr>
            <a:grpSpLocks/>
          </p:cNvGrpSpPr>
          <p:nvPr/>
        </p:nvGrpSpPr>
        <p:grpSpPr bwMode="auto">
          <a:xfrm>
            <a:off x="4313237" y="1455737"/>
            <a:ext cx="1143000" cy="830263"/>
            <a:chOff x="2520" y="2592"/>
            <a:chExt cx="720" cy="523"/>
          </a:xfrm>
        </p:grpSpPr>
        <p:sp>
          <p:nvSpPr>
            <p:cNvPr id="42022" name="Oval 38"/>
            <p:cNvSpPr>
              <a:spLocks noChangeArrowheads="1"/>
            </p:cNvSpPr>
            <p:nvPr/>
          </p:nvSpPr>
          <p:spPr bwMode="auto">
            <a:xfrm>
              <a:off x="2544" y="2592"/>
              <a:ext cx="624" cy="384"/>
            </a:xfrm>
            <a:prstGeom prst="ellipse">
              <a:avLst/>
            </a:prstGeom>
            <a:noFill/>
            <a:ln w="1905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023" name="Text Box 39"/>
            <p:cNvSpPr txBox="1">
              <a:spLocks noChangeArrowheads="1"/>
            </p:cNvSpPr>
            <p:nvPr/>
          </p:nvSpPr>
          <p:spPr bwMode="auto">
            <a:xfrm>
              <a:off x="2520" y="2592"/>
              <a:ext cx="720" cy="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600" dirty="0" smtClean="0">
                  <a:latin typeface="Palatino Linotype" panose="02040502050505030304" pitchFamily="18" charset="0"/>
                </a:rPr>
                <a:t>Jeffrey Pine Beetle</a:t>
              </a:r>
              <a:endParaRPr lang="en-US" altLang="en-US" sz="1600" dirty="0">
                <a:latin typeface="Palatino Linotype" panose="02040502050505030304" pitchFamily="18" charset="0"/>
              </a:endParaRPr>
            </a:p>
          </p:txBody>
        </p:sp>
      </p:grpSp>
    </p:spTree>
    <p:extLst>
      <p:ext uri="{BB962C8B-B14F-4D97-AF65-F5344CB8AC3E}">
        <p14:creationId xmlns:p14="http://schemas.microsoft.com/office/powerpoint/2010/main" val="933297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447800"/>
            <a:ext cx="8460263" cy="3724275"/>
          </a:xfrm>
          <a:prstGeom prst="rect">
            <a:avLst/>
          </a:prstGeom>
        </p:spPr>
      </p:pic>
    </p:spTree>
    <p:extLst>
      <p:ext uri="{BB962C8B-B14F-4D97-AF65-F5344CB8AC3E}">
        <p14:creationId xmlns:p14="http://schemas.microsoft.com/office/powerpoint/2010/main" val="3803853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5" name="Rectangle 3"/>
          <p:cNvSpPr>
            <a:spLocks noGrp="1" noChangeArrowheads="1"/>
          </p:cNvSpPr>
          <p:nvPr>
            <p:ph type="body" idx="1"/>
          </p:nvPr>
        </p:nvSpPr>
        <p:spPr>
          <a:xfrm>
            <a:off x="0" y="1828800"/>
            <a:ext cx="4800600" cy="5029200"/>
          </a:xfrm>
        </p:spPr>
        <p:txBody>
          <a:bodyPr>
            <a:normAutofit/>
          </a:bodyPr>
          <a:lstStyle/>
          <a:p>
            <a:pPr lvl="1" eaLnBrk="1" hangingPunct="1">
              <a:defRPr/>
            </a:pPr>
            <a:r>
              <a:rPr lang="en-US" sz="2800" i="1" dirty="0">
                <a:solidFill>
                  <a:srgbClr val="FFFF00"/>
                </a:solidFill>
                <a:latin typeface="Calibri" panose="020F0502020204030204" pitchFamily="34" charset="0"/>
              </a:rPr>
              <a:t>Best trees for site</a:t>
            </a:r>
          </a:p>
          <a:p>
            <a:pPr lvl="1" eaLnBrk="1" hangingPunct="1">
              <a:defRPr/>
            </a:pPr>
            <a:endParaRPr lang="en-US" sz="2800" i="1" dirty="0" smtClean="0">
              <a:solidFill>
                <a:srgbClr val="FFFF00"/>
              </a:solidFill>
              <a:latin typeface="Calibri" panose="020F0502020204030204" pitchFamily="34" charset="0"/>
            </a:endParaRPr>
          </a:p>
          <a:p>
            <a:pPr lvl="1" eaLnBrk="1" hangingPunct="1">
              <a:defRPr/>
            </a:pPr>
            <a:r>
              <a:rPr lang="en-US" sz="2800" i="1" dirty="0" smtClean="0">
                <a:solidFill>
                  <a:srgbClr val="FFFF00"/>
                </a:solidFill>
                <a:latin typeface="Calibri" panose="020F0502020204030204" pitchFamily="34" charset="0"/>
              </a:rPr>
              <a:t>Diversity</a:t>
            </a:r>
          </a:p>
          <a:p>
            <a:pPr lvl="2" eaLnBrk="1" hangingPunct="1">
              <a:defRPr/>
            </a:pPr>
            <a:r>
              <a:rPr lang="en-US" sz="2600" i="1" dirty="0" smtClean="0">
                <a:solidFill>
                  <a:srgbClr val="FFFF00"/>
                </a:solidFill>
                <a:latin typeface="Calibri" panose="020F0502020204030204" pitchFamily="34" charset="0"/>
              </a:rPr>
              <a:t>Species</a:t>
            </a:r>
          </a:p>
          <a:p>
            <a:pPr lvl="2" eaLnBrk="1" hangingPunct="1">
              <a:defRPr/>
            </a:pPr>
            <a:r>
              <a:rPr lang="en-US" sz="2600" i="1" dirty="0" smtClean="0">
                <a:solidFill>
                  <a:srgbClr val="FFFF00"/>
                </a:solidFill>
                <a:latin typeface="Calibri" panose="020F0502020204030204" pitchFamily="34" charset="0"/>
              </a:rPr>
              <a:t>Structure</a:t>
            </a:r>
          </a:p>
          <a:p>
            <a:pPr lvl="2" eaLnBrk="1" hangingPunct="1">
              <a:defRPr/>
            </a:pPr>
            <a:r>
              <a:rPr lang="en-US" sz="2600" i="1" dirty="0" smtClean="0">
                <a:solidFill>
                  <a:srgbClr val="FFFF00"/>
                </a:solidFill>
                <a:latin typeface="Calibri" panose="020F0502020204030204" pitchFamily="34" charset="0"/>
              </a:rPr>
              <a:t>Age class</a:t>
            </a:r>
          </a:p>
          <a:p>
            <a:pPr lvl="2" eaLnBrk="1" hangingPunct="1">
              <a:defRPr/>
            </a:pPr>
            <a:endParaRPr lang="en-US" dirty="0" smtClean="0"/>
          </a:p>
        </p:txBody>
      </p:sp>
      <p:pic>
        <p:nvPicPr>
          <p:cNvPr id="46084" name="Picture 5" descr="MPB_Forest_Aerial"/>
          <p:cNvPicPr>
            <a:picLocks noChangeAspect="1" noChangeArrowheads="1"/>
          </p:cNvPicPr>
          <p:nvPr/>
        </p:nvPicPr>
        <p:blipFill>
          <a:blip r:embed="rId2" cstate="print"/>
          <a:srcRect/>
          <a:stretch>
            <a:fillRect/>
          </a:stretch>
        </p:blipFill>
        <p:spPr bwMode="auto">
          <a:xfrm>
            <a:off x="5105400" y="1981200"/>
            <a:ext cx="3665538" cy="2743200"/>
          </a:xfrm>
          <a:prstGeom prst="rect">
            <a:avLst/>
          </a:prstGeom>
          <a:noFill/>
          <a:ln w="9525">
            <a:noFill/>
            <a:miter lim="800000"/>
            <a:headEnd/>
            <a:tailEnd/>
          </a:ln>
        </p:spPr>
      </p:pic>
      <p:sp>
        <p:nvSpPr>
          <p:cNvPr id="5" name="Rectangle 2"/>
          <p:cNvSpPr txBox="1">
            <a:spLocks noChangeArrowheads="1"/>
          </p:cNvSpPr>
          <p:nvPr/>
        </p:nvSpPr>
        <p:spPr>
          <a:xfrm>
            <a:off x="457200" y="505696"/>
            <a:ext cx="8021736" cy="914400"/>
          </a:xfrm>
          <a:prstGeom prst="rect">
            <a:avLst/>
          </a:prstGeom>
        </p:spPr>
        <p:txBody>
          <a:bodyPr vert="horz" anchor="ctr">
            <a:noAutofit/>
            <a:scene3d>
              <a:camera prst="orthographicFront"/>
              <a:lightRig rig="soft" dir="t">
                <a:rot lat="0" lon="0" rev="16800000"/>
              </a:lightRig>
            </a:scene3d>
            <a:sp3d prstMaterial="softEdge">
              <a:bevelT w="38100" h="38100"/>
            </a:sp3d>
          </a:bodyPr>
          <a:lstStyle>
            <a:lvl1pPr algn="ctr" rtl="0" eaLnBrk="0" fontAlgn="base" hangingPunct="0">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vl2pPr algn="ctr" rtl="0" eaLnBrk="0" fontAlgn="base" hangingPunct="0">
              <a:spcBef>
                <a:spcPct val="0"/>
              </a:spcBef>
              <a:spcAft>
                <a:spcPct val="0"/>
              </a:spcAft>
              <a:defRPr sz="4100" b="1">
                <a:solidFill>
                  <a:schemeClr val="tx1"/>
                </a:solidFill>
                <a:latin typeface="Arial" charset="0"/>
              </a:defRPr>
            </a:lvl2pPr>
            <a:lvl3pPr algn="ctr" rtl="0" eaLnBrk="0" fontAlgn="base" hangingPunct="0">
              <a:spcBef>
                <a:spcPct val="0"/>
              </a:spcBef>
              <a:spcAft>
                <a:spcPct val="0"/>
              </a:spcAft>
              <a:defRPr sz="4100" b="1">
                <a:solidFill>
                  <a:schemeClr val="tx1"/>
                </a:solidFill>
                <a:latin typeface="Arial" charset="0"/>
              </a:defRPr>
            </a:lvl3pPr>
            <a:lvl4pPr algn="ctr" rtl="0" eaLnBrk="0" fontAlgn="base" hangingPunct="0">
              <a:spcBef>
                <a:spcPct val="0"/>
              </a:spcBef>
              <a:spcAft>
                <a:spcPct val="0"/>
              </a:spcAft>
              <a:defRPr sz="4100" b="1">
                <a:solidFill>
                  <a:schemeClr val="tx1"/>
                </a:solidFill>
                <a:latin typeface="Arial" charset="0"/>
              </a:defRPr>
            </a:lvl4pPr>
            <a:lvl5pPr algn="ctr" rtl="0" eaLnBrk="0" fontAlgn="base" hangingPunct="0">
              <a:spcBef>
                <a:spcPct val="0"/>
              </a:spcBef>
              <a:spcAft>
                <a:spcPct val="0"/>
              </a:spcAft>
              <a:defRPr sz="4100" b="1">
                <a:solidFill>
                  <a:schemeClr val="tx1"/>
                </a:solidFill>
                <a:latin typeface="Arial" charset="0"/>
              </a:defRPr>
            </a:lvl5pPr>
            <a:lvl6pPr marL="457200" algn="ctr" rtl="0" fontAlgn="base">
              <a:spcBef>
                <a:spcPct val="0"/>
              </a:spcBef>
              <a:spcAft>
                <a:spcPct val="0"/>
              </a:spcAft>
              <a:defRPr sz="4100" b="1">
                <a:solidFill>
                  <a:schemeClr val="tx1"/>
                </a:solidFill>
                <a:latin typeface="Arial" charset="0"/>
              </a:defRPr>
            </a:lvl6pPr>
            <a:lvl7pPr marL="914400" algn="ctr" rtl="0" fontAlgn="base">
              <a:spcBef>
                <a:spcPct val="0"/>
              </a:spcBef>
              <a:spcAft>
                <a:spcPct val="0"/>
              </a:spcAft>
              <a:defRPr sz="4100" b="1">
                <a:solidFill>
                  <a:schemeClr val="tx1"/>
                </a:solidFill>
                <a:latin typeface="Arial" charset="0"/>
              </a:defRPr>
            </a:lvl7pPr>
            <a:lvl8pPr marL="1371600" algn="ctr" rtl="0" fontAlgn="base">
              <a:spcBef>
                <a:spcPct val="0"/>
              </a:spcBef>
              <a:spcAft>
                <a:spcPct val="0"/>
              </a:spcAft>
              <a:defRPr sz="4100" b="1">
                <a:solidFill>
                  <a:schemeClr val="tx1"/>
                </a:solidFill>
                <a:latin typeface="Arial" charset="0"/>
              </a:defRPr>
            </a:lvl8pPr>
            <a:lvl9pPr marL="1828800" algn="ctr" rtl="0" fontAlgn="base">
              <a:spcBef>
                <a:spcPct val="0"/>
              </a:spcBef>
              <a:spcAft>
                <a:spcPct val="0"/>
              </a:spcAft>
              <a:defRPr sz="4100" b="1">
                <a:solidFill>
                  <a:schemeClr val="tx1"/>
                </a:solidFill>
                <a:latin typeface="Arial" charset="0"/>
              </a:defRPr>
            </a:lvl9pPr>
          </a:lstStyle>
          <a:p>
            <a:pPr eaLnBrk="1" hangingPunct="1">
              <a:defRPr/>
            </a:pPr>
            <a:r>
              <a:rPr lang="en-US" sz="3600" dirty="0" smtClean="0">
                <a:solidFill>
                  <a:srgbClr val="FFC000"/>
                </a:solidFill>
                <a:latin typeface="Calibri" panose="020F0502020204030204" pitchFamily="34" charset="0"/>
              </a:rPr>
              <a:t>General</a:t>
            </a:r>
            <a:r>
              <a:rPr lang="en-US" sz="3600" dirty="0" smtClean="0">
                <a:latin typeface="Calibri" panose="020F0502020204030204" pitchFamily="34" charset="0"/>
              </a:rPr>
              <a:t> Bark Beetle </a:t>
            </a:r>
            <a:r>
              <a:rPr lang="en-US" sz="3600" dirty="0" smtClean="0">
                <a:solidFill>
                  <a:srgbClr val="FFC000"/>
                </a:solidFill>
                <a:latin typeface="Calibri" panose="020F0502020204030204" pitchFamily="34" charset="0"/>
              </a:rPr>
              <a:t>Management</a:t>
            </a:r>
            <a:r>
              <a:rPr lang="en-US" sz="3600" dirty="0" smtClean="0">
                <a:latin typeface="Calibri" panose="020F0502020204030204" pitchFamily="34" charset="0"/>
              </a:rPr>
              <a:t> = </a:t>
            </a:r>
            <a:br>
              <a:rPr lang="en-US" sz="3600" dirty="0" smtClean="0">
                <a:latin typeface="Calibri" panose="020F0502020204030204" pitchFamily="34" charset="0"/>
              </a:rPr>
            </a:br>
            <a:r>
              <a:rPr lang="en-US" sz="3600" dirty="0" smtClean="0">
                <a:latin typeface="Calibri" panose="020F0502020204030204" pitchFamily="34" charset="0"/>
              </a:rPr>
              <a:t>Basic Practices</a:t>
            </a:r>
          </a:p>
        </p:txBody>
      </p:sp>
    </p:spTree>
    <p:extLst>
      <p:ext uri="{BB962C8B-B14F-4D97-AF65-F5344CB8AC3E}">
        <p14:creationId xmlns:p14="http://schemas.microsoft.com/office/powerpoint/2010/main" val="25960433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3" name="Rectangle 3"/>
          <p:cNvSpPr>
            <a:spLocks noGrp="1" noChangeArrowheads="1"/>
          </p:cNvSpPr>
          <p:nvPr>
            <p:ph type="body" idx="1"/>
          </p:nvPr>
        </p:nvSpPr>
        <p:spPr>
          <a:xfrm>
            <a:off x="304800" y="1956818"/>
            <a:ext cx="4495800" cy="4495800"/>
          </a:xfrm>
        </p:spPr>
        <p:txBody>
          <a:bodyPr>
            <a:normAutofit/>
          </a:bodyPr>
          <a:lstStyle/>
          <a:p>
            <a:pPr eaLnBrk="1" hangingPunct="1">
              <a:lnSpc>
                <a:spcPct val="90000"/>
              </a:lnSpc>
              <a:defRPr/>
            </a:pPr>
            <a:r>
              <a:rPr lang="en-US" sz="3000" dirty="0" smtClean="0">
                <a:solidFill>
                  <a:srgbClr val="FFC000"/>
                </a:solidFill>
                <a:latin typeface="Calibri" panose="020F0502020204030204" pitchFamily="34" charset="0"/>
              </a:rPr>
              <a:t>Promote </a:t>
            </a:r>
            <a:r>
              <a:rPr lang="en-US" sz="3000" b="1" i="1" dirty="0" smtClean="0">
                <a:solidFill>
                  <a:srgbClr val="FFC000"/>
                </a:solidFill>
                <a:latin typeface="Calibri" panose="020F0502020204030204" pitchFamily="34" charset="0"/>
              </a:rPr>
              <a:t>healthy</a:t>
            </a:r>
            <a:r>
              <a:rPr lang="en-US" sz="3000" b="1" dirty="0" smtClean="0">
                <a:solidFill>
                  <a:srgbClr val="FFC000"/>
                </a:solidFill>
                <a:latin typeface="Calibri" panose="020F0502020204030204" pitchFamily="34" charset="0"/>
              </a:rPr>
              <a:t> </a:t>
            </a:r>
            <a:r>
              <a:rPr lang="en-US" sz="3000" dirty="0" smtClean="0">
                <a:solidFill>
                  <a:srgbClr val="FFC000"/>
                </a:solidFill>
                <a:latin typeface="Calibri" panose="020F0502020204030204" pitchFamily="34" charset="0"/>
              </a:rPr>
              <a:t>trees</a:t>
            </a:r>
          </a:p>
          <a:p>
            <a:pPr lvl="1" eaLnBrk="1" hangingPunct="1">
              <a:lnSpc>
                <a:spcPct val="90000"/>
              </a:lnSpc>
              <a:defRPr/>
            </a:pPr>
            <a:r>
              <a:rPr lang="en-US" sz="2800" dirty="0" smtClean="0">
                <a:latin typeface="Calibri" panose="020F0502020204030204" pitchFamily="34" charset="0"/>
              </a:rPr>
              <a:t>Plant </a:t>
            </a:r>
            <a:r>
              <a:rPr lang="en-US" sz="2800" i="1" dirty="0" smtClean="0">
                <a:solidFill>
                  <a:srgbClr val="FFFF00"/>
                </a:solidFill>
                <a:latin typeface="Calibri" panose="020F0502020204030204" pitchFamily="34" charset="0"/>
              </a:rPr>
              <a:t>proper tree species </a:t>
            </a:r>
          </a:p>
          <a:p>
            <a:pPr lvl="1" eaLnBrk="1" hangingPunct="1">
              <a:lnSpc>
                <a:spcPct val="90000"/>
              </a:lnSpc>
              <a:defRPr/>
            </a:pPr>
            <a:r>
              <a:rPr lang="en-US" sz="2800" i="1" dirty="0" smtClean="0">
                <a:solidFill>
                  <a:srgbClr val="FFFF00"/>
                </a:solidFill>
                <a:latin typeface="Calibri" panose="020F0502020204030204" pitchFamily="34" charset="0"/>
              </a:rPr>
              <a:t>Minimize damage </a:t>
            </a:r>
            <a:r>
              <a:rPr lang="en-US" sz="2800" dirty="0" smtClean="0">
                <a:latin typeface="Calibri" panose="020F0502020204030204" pitchFamily="34" charset="0"/>
              </a:rPr>
              <a:t>to trees</a:t>
            </a:r>
          </a:p>
          <a:p>
            <a:pPr lvl="1" eaLnBrk="1" hangingPunct="1">
              <a:lnSpc>
                <a:spcPct val="90000"/>
              </a:lnSpc>
              <a:defRPr/>
            </a:pPr>
            <a:r>
              <a:rPr lang="en-US" sz="2800" dirty="0" smtClean="0">
                <a:latin typeface="Calibri" panose="020F0502020204030204" pitchFamily="34" charset="0"/>
              </a:rPr>
              <a:t>Ensure </a:t>
            </a:r>
            <a:r>
              <a:rPr lang="en-US" sz="2800" i="1" dirty="0" smtClean="0">
                <a:solidFill>
                  <a:srgbClr val="FFFF00"/>
                </a:solidFill>
                <a:latin typeface="Calibri" panose="020F0502020204030204" pitchFamily="34" charset="0"/>
              </a:rPr>
              <a:t>growing space</a:t>
            </a:r>
          </a:p>
          <a:p>
            <a:pPr lvl="1" eaLnBrk="1" hangingPunct="1">
              <a:lnSpc>
                <a:spcPct val="90000"/>
              </a:lnSpc>
              <a:defRPr/>
            </a:pPr>
            <a:r>
              <a:rPr lang="en-US" sz="2800" dirty="0" smtClean="0">
                <a:latin typeface="Calibri" panose="020F0502020204030204" pitchFamily="34" charset="0"/>
              </a:rPr>
              <a:t>Watering/irrigation can help </a:t>
            </a:r>
          </a:p>
        </p:txBody>
      </p:sp>
      <p:pic>
        <p:nvPicPr>
          <p:cNvPr id="5" name="Picture 2" descr="C:\Users\bbulaon\Desktop\Kings Canyon\DSC_927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9200" y="1650124"/>
            <a:ext cx="2754536" cy="41148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p:cNvSpPr txBox="1">
            <a:spLocks noChangeArrowheads="1"/>
          </p:cNvSpPr>
          <p:nvPr/>
        </p:nvSpPr>
        <p:spPr>
          <a:xfrm>
            <a:off x="457200" y="505696"/>
            <a:ext cx="8021736" cy="914400"/>
          </a:xfrm>
          <a:prstGeom prst="rect">
            <a:avLst/>
          </a:prstGeom>
        </p:spPr>
        <p:txBody>
          <a:bodyPr vert="horz" anchor="ctr">
            <a:noAutofit/>
            <a:scene3d>
              <a:camera prst="orthographicFront"/>
              <a:lightRig rig="soft" dir="t">
                <a:rot lat="0" lon="0" rev="16800000"/>
              </a:lightRig>
            </a:scene3d>
            <a:sp3d prstMaterial="softEdge">
              <a:bevelT w="38100" h="38100"/>
            </a:sp3d>
          </a:bodyPr>
          <a:lstStyle>
            <a:lvl1pPr algn="ctr" rtl="0" eaLnBrk="0" fontAlgn="base" hangingPunct="0">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vl2pPr algn="ctr" rtl="0" eaLnBrk="0" fontAlgn="base" hangingPunct="0">
              <a:spcBef>
                <a:spcPct val="0"/>
              </a:spcBef>
              <a:spcAft>
                <a:spcPct val="0"/>
              </a:spcAft>
              <a:defRPr sz="4100" b="1">
                <a:solidFill>
                  <a:schemeClr val="tx1"/>
                </a:solidFill>
                <a:latin typeface="Arial" charset="0"/>
              </a:defRPr>
            </a:lvl2pPr>
            <a:lvl3pPr algn="ctr" rtl="0" eaLnBrk="0" fontAlgn="base" hangingPunct="0">
              <a:spcBef>
                <a:spcPct val="0"/>
              </a:spcBef>
              <a:spcAft>
                <a:spcPct val="0"/>
              </a:spcAft>
              <a:defRPr sz="4100" b="1">
                <a:solidFill>
                  <a:schemeClr val="tx1"/>
                </a:solidFill>
                <a:latin typeface="Arial" charset="0"/>
              </a:defRPr>
            </a:lvl3pPr>
            <a:lvl4pPr algn="ctr" rtl="0" eaLnBrk="0" fontAlgn="base" hangingPunct="0">
              <a:spcBef>
                <a:spcPct val="0"/>
              </a:spcBef>
              <a:spcAft>
                <a:spcPct val="0"/>
              </a:spcAft>
              <a:defRPr sz="4100" b="1">
                <a:solidFill>
                  <a:schemeClr val="tx1"/>
                </a:solidFill>
                <a:latin typeface="Arial" charset="0"/>
              </a:defRPr>
            </a:lvl4pPr>
            <a:lvl5pPr algn="ctr" rtl="0" eaLnBrk="0" fontAlgn="base" hangingPunct="0">
              <a:spcBef>
                <a:spcPct val="0"/>
              </a:spcBef>
              <a:spcAft>
                <a:spcPct val="0"/>
              </a:spcAft>
              <a:defRPr sz="4100" b="1">
                <a:solidFill>
                  <a:schemeClr val="tx1"/>
                </a:solidFill>
                <a:latin typeface="Arial" charset="0"/>
              </a:defRPr>
            </a:lvl5pPr>
            <a:lvl6pPr marL="457200" algn="ctr" rtl="0" fontAlgn="base">
              <a:spcBef>
                <a:spcPct val="0"/>
              </a:spcBef>
              <a:spcAft>
                <a:spcPct val="0"/>
              </a:spcAft>
              <a:defRPr sz="4100" b="1">
                <a:solidFill>
                  <a:schemeClr val="tx1"/>
                </a:solidFill>
                <a:latin typeface="Arial" charset="0"/>
              </a:defRPr>
            </a:lvl6pPr>
            <a:lvl7pPr marL="914400" algn="ctr" rtl="0" fontAlgn="base">
              <a:spcBef>
                <a:spcPct val="0"/>
              </a:spcBef>
              <a:spcAft>
                <a:spcPct val="0"/>
              </a:spcAft>
              <a:defRPr sz="4100" b="1">
                <a:solidFill>
                  <a:schemeClr val="tx1"/>
                </a:solidFill>
                <a:latin typeface="Arial" charset="0"/>
              </a:defRPr>
            </a:lvl7pPr>
            <a:lvl8pPr marL="1371600" algn="ctr" rtl="0" fontAlgn="base">
              <a:spcBef>
                <a:spcPct val="0"/>
              </a:spcBef>
              <a:spcAft>
                <a:spcPct val="0"/>
              </a:spcAft>
              <a:defRPr sz="4100" b="1">
                <a:solidFill>
                  <a:schemeClr val="tx1"/>
                </a:solidFill>
                <a:latin typeface="Arial" charset="0"/>
              </a:defRPr>
            </a:lvl8pPr>
            <a:lvl9pPr marL="1828800" algn="ctr" rtl="0" fontAlgn="base">
              <a:spcBef>
                <a:spcPct val="0"/>
              </a:spcBef>
              <a:spcAft>
                <a:spcPct val="0"/>
              </a:spcAft>
              <a:defRPr sz="4100" b="1">
                <a:solidFill>
                  <a:schemeClr val="tx1"/>
                </a:solidFill>
                <a:latin typeface="Arial" charset="0"/>
              </a:defRPr>
            </a:lvl9pPr>
          </a:lstStyle>
          <a:p>
            <a:pPr eaLnBrk="1" hangingPunct="1">
              <a:defRPr/>
            </a:pPr>
            <a:r>
              <a:rPr lang="en-US" sz="3600" dirty="0" smtClean="0">
                <a:solidFill>
                  <a:srgbClr val="FFC000"/>
                </a:solidFill>
                <a:latin typeface="Calibri" panose="020F0502020204030204" pitchFamily="34" charset="0"/>
              </a:rPr>
              <a:t>General</a:t>
            </a:r>
            <a:r>
              <a:rPr lang="en-US" sz="3600" dirty="0" smtClean="0">
                <a:latin typeface="Calibri" panose="020F0502020204030204" pitchFamily="34" charset="0"/>
              </a:rPr>
              <a:t> Bark Beetle </a:t>
            </a:r>
            <a:r>
              <a:rPr lang="en-US" sz="3600" dirty="0" smtClean="0">
                <a:solidFill>
                  <a:srgbClr val="FFC000"/>
                </a:solidFill>
                <a:latin typeface="Calibri" panose="020F0502020204030204" pitchFamily="34" charset="0"/>
              </a:rPr>
              <a:t>Management</a:t>
            </a:r>
            <a:r>
              <a:rPr lang="en-US" sz="3600" dirty="0" smtClean="0">
                <a:latin typeface="Calibri" panose="020F0502020204030204" pitchFamily="34" charset="0"/>
              </a:rPr>
              <a:t> = </a:t>
            </a:r>
            <a:br>
              <a:rPr lang="en-US" sz="3600" dirty="0" smtClean="0">
                <a:latin typeface="Calibri" panose="020F0502020204030204" pitchFamily="34" charset="0"/>
              </a:rPr>
            </a:br>
            <a:r>
              <a:rPr lang="en-US" sz="3600" dirty="0" smtClean="0">
                <a:latin typeface="Calibri" panose="020F0502020204030204" pitchFamily="34" charset="0"/>
              </a:rPr>
              <a:t>Basic Practices</a:t>
            </a:r>
          </a:p>
        </p:txBody>
      </p:sp>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5496654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2"/>
          <p:cNvSpPr>
            <a:spLocks noGrp="1" noChangeArrowheads="1"/>
          </p:cNvSpPr>
          <p:nvPr>
            <p:ph type="title"/>
          </p:nvPr>
        </p:nvSpPr>
        <p:spPr>
          <a:xfrm>
            <a:off x="609600" y="381000"/>
            <a:ext cx="8021736" cy="914400"/>
          </a:xfrm>
        </p:spPr>
        <p:txBody>
          <a:bodyPr>
            <a:normAutofit/>
          </a:bodyPr>
          <a:lstStyle/>
          <a:p>
            <a:pPr algn="ctr" eaLnBrk="1" hangingPunct="1">
              <a:defRPr/>
            </a:pPr>
            <a:r>
              <a:rPr lang="en-US" sz="3500" dirty="0" smtClean="0">
                <a:solidFill>
                  <a:srgbClr val="FFC000"/>
                </a:solidFill>
                <a:latin typeface="Calibri" panose="020F0502020204030204" pitchFamily="34" charset="0"/>
              </a:rPr>
              <a:t>General</a:t>
            </a:r>
            <a:r>
              <a:rPr lang="en-US" sz="3500" dirty="0" smtClean="0">
                <a:latin typeface="Calibri" panose="020F0502020204030204" pitchFamily="34" charset="0"/>
              </a:rPr>
              <a:t> Bark Beetle </a:t>
            </a:r>
            <a:r>
              <a:rPr lang="en-US" sz="3500" dirty="0" smtClean="0">
                <a:solidFill>
                  <a:srgbClr val="FFC000"/>
                </a:solidFill>
                <a:latin typeface="Calibri" panose="020F0502020204030204" pitchFamily="34" charset="0"/>
              </a:rPr>
              <a:t>Management</a:t>
            </a:r>
            <a:endParaRPr lang="en-US" sz="3500" i="1" dirty="0" smtClean="0">
              <a:latin typeface="Calibri" panose="020F0502020204030204" pitchFamily="34" charset="0"/>
            </a:endParaRPr>
          </a:p>
        </p:txBody>
      </p:sp>
      <p:sp>
        <p:nvSpPr>
          <p:cNvPr id="343043" name="Rectangle 3"/>
          <p:cNvSpPr>
            <a:spLocks noGrp="1" noChangeArrowheads="1"/>
          </p:cNvSpPr>
          <p:nvPr>
            <p:ph type="body" idx="1"/>
          </p:nvPr>
        </p:nvSpPr>
        <p:spPr>
          <a:xfrm>
            <a:off x="444708" y="1752600"/>
            <a:ext cx="4584492" cy="4800600"/>
          </a:xfrm>
        </p:spPr>
        <p:txBody>
          <a:bodyPr>
            <a:normAutofit/>
          </a:bodyPr>
          <a:lstStyle/>
          <a:p>
            <a:pPr lvl="0">
              <a:lnSpc>
                <a:spcPct val="90000"/>
              </a:lnSpc>
              <a:defRPr/>
            </a:pPr>
            <a:r>
              <a:rPr lang="en-US" sz="2800" i="1" dirty="0" smtClean="0">
                <a:solidFill>
                  <a:srgbClr val="FFFF00"/>
                </a:solidFill>
                <a:latin typeface="Calibri" panose="020F0502020204030204" pitchFamily="34" charset="0"/>
              </a:rPr>
              <a:t>  Direct suppression</a:t>
            </a:r>
          </a:p>
          <a:p>
            <a:pPr lvl="0">
              <a:lnSpc>
                <a:spcPct val="90000"/>
              </a:lnSpc>
              <a:defRPr/>
            </a:pPr>
            <a:endParaRPr lang="en-US" sz="2800" i="1" dirty="0">
              <a:solidFill>
                <a:srgbClr val="FFFF00"/>
              </a:solidFill>
              <a:latin typeface="Calibri" panose="020F0502020204030204" pitchFamily="34" charset="0"/>
            </a:endParaRPr>
          </a:p>
          <a:p>
            <a:pPr lvl="1">
              <a:lnSpc>
                <a:spcPct val="90000"/>
              </a:lnSpc>
              <a:defRPr/>
            </a:pPr>
            <a:r>
              <a:rPr lang="en-US" sz="2400" dirty="0">
                <a:solidFill>
                  <a:prstClr val="white"/>
                </a:solidFill>
                <a:latin typeface="Calibri" panose="020F0502020204030204" pitchFamily="34" charset="0"/>
              </a:rPr>
              <a:t>Felling and removal of infested trees </a:t>
            </a:r>
            <a:r>
              <a:rPr lang="en-US" sz="2400" i="1" dirty="0">
                <a:solidFill>
                  <a:prstClr val="white"/>
                </a:solidFill>
                <a:latin typeface="Calibri" panose="020F0502020204030204" pitchFamily="34" charset="0"/>
              </a:rPr>
              <a:t>before</a:t>
            </a:r>
            <a:r>
              <a:rPr lang="en-US" sz="2400" dirty="0">
                <a:solidFill>
                  <a:prstClr val="white"/>
                </a:solidFill>
                <a:latin typeface="Calibri" panose="020F0502020204030204" pitchFamily="34" charset="0"/>
              </a:rPr>
              <a:t> beetle emergence and flight</a:t>
            </a:r>
          </a:p>
          <a:p>
            <a:pPr lvl="1">
              <a:lnSpc>
                <a:spcPct val="90000"/>
              </a:lnSpc>
              <a:defRPr/>
            </a:pPr>
            <a:endParaRPr lang="en-US" sz="2400" dirty="0" smtClean="0">
              <a:solidFill>
                <a:prstClr val="white"/>
              </a:solidFill>
              <a:latin typeface="Calibri" panose="020F0502020204030204" pitchFamily="34" charset="0"/>
            </a:endParaRPr>
          </a:p>
          <a:p>
            <a:pPr lvl="1">
              <a:lnSpc>
                <a:spcPct val="90000"/>
              </a:lnSpc>
              <a:defRPr/>
            </a:pPr>
            <a:r>
              <a:rPr lang="en-US" sz="2400" dirty="0" smtClean="0">
                <a:solidFill>
                  <a:prstClr val="white"/>
                </a:solidFill>
                <a:latin typeface="Calibri" panose="020F0502020204030204" pitchFamily="34" charset="0"/>
              </a:rPr>
              <a:t>Consult </a:t>
            </a:r>
            <a:r>
              <a:rPr lang="en-US" sz="2400" dirty="0">
                <a:solidFill>
                  <a:prstClr val="white"/>
                </a:solidFill>
                <a:latin typeface="Calibri" panose="020F0502020204030204" pitchFamily="34" charset="0"/>
              </a:rPr>
              <a:t>forest </a:t>
            </a:r>
            <a:r>
              <a:rPr lang="en-US" sz="2400" dirty="0" smtClean="0">
                <a:solidFill>
                  <a:prstClr val="white"/>
                </a:solidFill>
                <a:latin typeface="Calibri" panose="020F0502020204030204" pitchFamily="34" charset="0"/>
              </a:rPr>
              <a:t>specialist</a:t>
            </a:r>
          </a:p>
          <a:p>
            <a:pPr lvl="1">
              <a:lnSpc>
                <a:spcPct val="90000"/>
              </a:lnSpc>
              <a:defRPr/>
            </a:pPr>
            <a:endParaRPr lang="en-US" dirty="0">
              <a:solidFill>
                <a:prstClr val="white"/>
              </a:solidFill>
              <a:latin typeface="Calibri" panose="020F0502020204030204" pitchFamily="34" charset="0"/>
            </a:endParaRPr>
          </a:p>
          <a:p>
            <a:pPr lvl="1">
              <a:lnSpc>
                <a:spcPct val="90000"/>
              </a:lnSpc>
              <a:defRPr/>
            </a:pPr>
            <a:r>
              <a:rPr lang="en-US" sz="2400" dirty="0" smtClean="0">
                <a:solidFill>
                  <a:prstClr val="white"/>
                </a:solidFill>
                <a:latin typeface="Calibri" panose="020F0502020204030204" pitchFamily="34" charset="0"/>
              </a:rPr>
              <a:t>Not for WPB</a:t>
            </a:r>
            <a:endParaRPr lang="en-US" sz="2400" dirty="0">
              <a:solidFill>
                <a:prstClr val="white"/>
              </a:solidFill>
              <a:latin typeface="Calibri" panose="020F0502020204030204" pitchFamily="34" charset="0"/>
            </a:endParaRPr>
          </a:p>
        </p:txBody>
      </p:sp>
      <p:pic>
        <p:nvPicPr>
          <p:cNvPr id="4098" name="Picture 2" descr="C:\Users\bbulaon\Desktop\1158145.jpg"/>
          <p:cNvPicPr>
            <a:picLocks noChangeAspect="1" noChangeArrowheads="1"/>
          </p:cNvPicPr>
          <p:nvPr/>
        </p:nvPicPr>
        <p:blipFill rotWithShape="1">
          <a:blip r:embed="rId3">
            <a:extLst>
              <a:ext uri="{28A0092B-C50C-407E-A947-70E740481C1C}">
                <a14:useLocalDpi xmlns:a14="http://schemas.microsoft.com/office/drawing/2010/main" val="0"/>
              </a:ext>
            </a:extLst>
          </a:blip>
          <a:srcRect l="16187" r="13063"/>
          <a:stretch/>
        </p:blipFill>
        <p:spPr bwMode="auto">
          <a:xfrm>
            <a:off x="5029200" y="2209800"/>
            <a:ext cx="3450336" cy="3251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800600" y="5605938"/>
            <a:ext cx="4800600" cy="246221"/>
          </a:xfrm>
          <a:prstGeom prst="rect">
            <a:avLst/>
          </a:prstGeom>
          <a:noFill/>
        </p:spPr>
        <p:txBody>
          <a:bodyPr wrap="square" rtlCol="0">
            <a:spAutoFit/>
          </a:bodyPr>
          <a:lstStyle/>
          <a:p>
            <a:r>
              <a:rPr lang="en-US" sz="1000" dirty="0" smtClean="0"/>
              <a:t>Photo courtesy: David Moorhead, </a:t>
            </a:r>
            <a:r>
              <a:rPr lang="en-US" sz="1000" dirty="0" err="1" smtClean="0"/>
              <a:t>Univ</a:t>
            </a:r>
            <a:r>
              <a:rPr lang="en-US" sz="1000" dirty="0" smtClean="0"/>
              <a:t> of Georgia</a:t>
            </a:r>
            <a:endParaRPr lang="en-US" sz="1000" dirty="0"/>
          </a:p>
        </p:txBody>
      </p:sp>
    </p:spTree>
    <p:extLst>
      <p:ext uri="{BB962C8B-B14F-4D97-AF65-F5344CB8AC3E}">
        <p14:creationId xmlns:p14="http://schemas.microsoft.com/office/powerpoint/2010/main" val="32573208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2"/>
          <p:cNvSpPr>
            <a:spLocks noGrp="1" noChangeArrowheads="1"/>
          </p:cNvSpPr>
          <p:nvPr>
            <p:ph type="title"/>
          </p:nvPr>
        </p:nvSpPr>
        <p:spPr>
          <a:xfrm>
            <a:off x="381000" y="457200"/>
            <a:ext cx="8610600" cy="914400"/>
          </a:xfrm>
        </p:spPr>
        <p:txBody>
          <a:bodyPr>
            <a:normAutofit fontScale="90000"/>
          </a:bodyPr>
          <a:lstStyle/>
          <a:p>
            <a:pPr algn="ctr" eaLnBrk="1" hangingPunct="1">
              <a:defRPr/>
            </a:pPr>
            <a:r>
              <a:rPr lang="en-US" sz="3500" dirty="0" smtClean="0">
                <a:solidFill>
                  <a:srgbClr val="FFC000"/>
                </a:solidFill>
                <a:latin typeface="Calibri" panose="020F0502020204030204" pitchFamily="34" charset="0"/>
              </a:rPr>
              <a:t>General Bark Beetle Management</a:t>
            </a:r>
            <a:br>
              <a:rPr lang="en-US" sz="3500" dirty="0" smtClean="0">
                <a:solidFill>
                  <a:srgbClr val="FFC000"/>
                </a:solidFill>
                <a:latin typeface="Calibri" panose="020F0502020204030204" pitchFamily="34" charset="0"/>
              </a:rPr>
            </a:br>
            <a:r>
              <a:rPr lang="en-US" sz="3500" dirty="0" smtClean="0">
                <a:solidFill>
                  <a:srgbClr val="FFC000"/>
                </a:solidFill>
                <a:latin typeface="Calibri" panose="020F0502020204030204" pitchFamily="34" charset="0"/>
              </a:rPr>
              <a:t>Tree Level: </a:t>
            </a:r>
            <a:r>
              <a:rPr lang="en-US" sz="3500" b="1" i="1" u="sng" dirty="0" smtClean="0">
                <a:latin typeface="Calibri" panose="020F0502020204030204" pitchFamily="34" charset="0"/>
              </a:rPr>
              <a:t>Prevention</a:t>
            </a:r>
          </a:p>
        </p:txBody>
      </p:sp>
      <p:sp>
        <p:nvSpPr>
          <p:cNvPr id="339971" name="Rectangle 3"/>
          <p:cNvSpPr>
            <a:spLocks noGrp="1" noChangeArrowheads="1"/>
          </p:cNvSpPr>
          <p:nvPr>
            <p:ph type="body" idx="1"/>
          </p:nvPr>
        </p:nvSpPr>
        <p:spPr>
          <a:xfrm>
            <a:off x="304800" y="1487424"/>
            <a:ext cx="4267200" cy="4876800"/>
          </a:xfrm>
        </p:spPr>
        <p:txBody>
          <a:bodyPr>
            <a:normAutofit/>
          </a:bodyPr>
          <a:lstStyle/>
          <a:p>
            <a:pPr eaLnBrk="1" hangingPunct="1">
              <a:defRPr/>
            </a:pPr>
            <a:r>
              <a:rPr lang="en-US" sz="2800" b="1" dirty="0" smtClean="0">
                <a:solidFill>
                  <a:srgbClr val="FFC000"/>
                </a:solidFill>
                <a:latin typeface="Calibri" panose="020F0502020204030204" pitchFamily="34" charset="0"/>
              </a:rPr>
              <a:t>Preventative pesticide</a:t>
            </a:r>
          </a:p>
          <a:p>
            <a:pPr lvl="1">
              <a:defRPr/>
            </a:pPr>
            <a:r>
              <a:rPr lang="en-US" sz="2400" b="1" i="1" dirty="0" smtClean="0">
                <a:solidFill>
                  <a:srgbClr val="FFFF00"/>
                </a:solidFill>
                <a:latin typeface="Calibri" panose="020F0502020204030204" pitchFamily="34" charset="0"/>
              </a:rPr>
              <a:t>Expensive</a:t>
            </a:r>
            <a:r>
              <a:rPr lang="en-US" sz="2200" b="1" dirty="0" smtClean="0">
                <a:solidFill>
                  <a:srgbClr val="FFFF00"/>
                </a:solidFill>
                <a:latin typeface="Calibri" panose="020F0502020204030204" pitchFamily="34" charset="0"/>
              </a:rPr>
              <a:t> </a:t>
            </a:r>
            <a:r>
              <a:rPr lang="en-US" sz="2200" dirty="0" smtClean="0">
                <a:latin typeface="Calibri" panose="020F0502020204030204" pitchFamily="34" charset="0"/>
              </a:rPr>
              <a:t>– used for </a:t>
            </a:r>
            <a:r>
              <a:rPr lang="en-US" sz="2200" b="1" dirty="0" smtClean="0">
                <a:latin typeface="Calibri" panose="020F0502020204030204" pitchFamily="34" charset="0"/>
              </a:rPr>
              <a:t>high-value </a:t>
            </a:r>
            <a:r>
              <a:rPr lang="en-US" sz="2200" dirty="0" smtClean="0">
                <a:latin typeface="Calibri" panose="020F0502020204030204" pitchFamily="34" charset="0"/>
              </a:rPr>
              <a:t>trees likely to be exposed to high bark beetle populations</a:t>
            </a:r>
          </a:p>
          <a:p>
            <a:pPr lvl="1" eaLnBrk="1" hangingPunct="1">
              <a:defRPr/>
            </a:pPr>
            <a:r>
              <a:rPr lang="en-US" sz="2400" i="1" dirty="0" smtClean="0">
                <a:solidFill>
                  <a:srgbClr val="FFFF00"/>
                </a:solidFill>
                <a:latin typeface="Calibri" panose="020F0502020204030204" pitchFamily="34" charset="0"/>
              </a:rPr>
              <a:t>Highly effective</a:t>
            </a:r>
            <a:r>
              <a:rPr lang="en-US" sz="2400" dirty="0" smtClean="0">
                <a:latin typeface="Calibri" panose="020F0502020204030204" pitchFamily="34" charset="0"/>
              </a:rPr>
              <a:t>:  2 year efficacy post-treatment </a:t>
            </a:r>
          </a:p>
          <a:p>
            <a:pPr lvl="2" eaLnBrk="1" hangingPunct="1">
              <a:defRPr/>
            </a:pPr>
            <a:r>
              <a:rPr lang="en-US" sz="2000" dirty="0">
                <a:latin typeface="Calibri" panose="020F0502020204030204" pitchFamily="34" charset="0"/>
              </a:rPr>
              <a:t>L</a:t>
            </a:r>
            <a:r>
              <a:rPr lang="en-US" sz="2000" dirty="0" smtClean="0">
                <a:latin typeface="Calibri" panose="020F0502020204030204" pitchFamily="34" charset="0"/>
              </a:rPr>
              <a:t>isted for forest-use only</a:t>
            </a:r>
          </a:p>
          <a:p>
            <a:pPr marL="640080" lvl="2">
              <a:buFont typeface="Wingdings" pitchFamily="2" charset="2"/>
              <a:buChar char=""/>
              <a:defRPr/>
            </a:pPr>
            <a:r>
              <a:rPr lang="en-US" sz="2400" b="1" i="1" dirty="0">
                <a:solidFill>
                  <a:srgbClr val="FFFF00"/>
                </a:solidFill>
                <a:latin typeface="Calibri" panose="020F0502020204030204" pitchFamily="34" charset="0"/>
              </a:rPr>
              <a:t>Toxic to non-target organisms</a:t>
            </a:r>
            <a:r>
              <a:rPr lang="en-US" sz="2400" i="1" dirty="0">
                <a:solidFill>
                  <a:srgbClr val="FFFF00"/>
                </a:solidFill>
                <a:latin typeface="Calibri" panose="020F0502020204030204" pitchFamily="34" charset="0"/>
              </a:rPr>
              <a:t> </a:t>
            </a:r>
          </a:p>
          <a:p>
            <a:pPr eaLnBrk="1" hangingPunct="1">
              <a:defRPr/>
            </a:pPr>
            <a:endParaRPr lang="en-US" sz="2800" dirty="0" smtClean="0">
              <a:latin typeface="Calibri" panose="020F0502020204030204" pitchFamily="34" charset="0"/>
            </a:endParaRPr>
          </a:p>
        </p:txBody>
      </p:sp>
      <p:pic>
        <p:nvPicPr>
          <p:cNvPr id="49156" name="Picture 5" descr="Spraying2"/>
          <p:cNvPicPr>
            <a:picLocks noChangeAspect="1" noChangeArrowheads="1"/>
          </p:cNvPicPr>
          <p:nvPr/>
        </p:nvPicPr>
        <p:blipFill>
          <a:blip r:embed="rId3" cstate="print"/>
          <a:srcRect/>
          <a:stretch>
            <a:fillRect/>
          </a:stretch>
        </p:blipFill>
        <p:spPr bwMode="auto">
          <a:xfrm>
            <a:off x="5334000" y="1676400"/>
            <a:ext cx="3463925" cy="4724400"/>
          </a:xfrm>
          <a:prstGeom prst="rect">
            <a:avLst/>
          </a:prstGeom>
          <a:noFill/>
          <a:ln w="9525">
            <a:noFill/>
            <a:miter lim="800000"/>
            <a:headEnd/>
            <a:tailEnd/>
          </a:ln>
        </p:spPr>
      </p:pic>
    </p:spTree>
    <p:extLst>
      <p:ext uri="{BB962C8B-B14F-4D97-AF65-F5344CB8AC3E}">
        <p14:creationId xmlns:p14="http://schemas.microsoft.com/office/powerpoint/2010/main" val="31852731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2"/>
          <p:cNvSpPr>
            <a:spLocks noGrp="1" noChangeArrowheads="1"/>
          </p:cNvSpPr>
          <p:nvPr>
            <p:ph type="title"/>
          </p:nvPr>
        </p:nvSpPr>
        <p:spPr>
          <a:xfrm>
            <a:off x="381000" y="457200"/>
            <a:ext cx="8610600" cy="914400"/>
          </a:xfrm>
        </p:spPr>
        <p:txBody>
          <a:bodyPr>
            <a:normAutofit fontScale="90000"/>
          </a:bodyPr>
          <a:lstStyle/>
          <a:p>
            <a:pPr algn="ctr" eaLnBrk="1" hangingPunct="1">
              <a:defRPr/>
            </a:pPr>
            <a:r>
              <a:rPr lang="en-US" sz="3500" dirty="0" smtClean="0">
                <a:solidFill>
                  <a:srgbClr val="FFC000"/>
                </a:solidFill>
                <a:latin typeface="Calibri" panose="020F0502020204030204" pitchFamily="34" charset="0"/>
              </a:rPr>
              <a:t>General Bark Beetle Management</a:t>
            </a:r>
            <a:br>
              <a:rPr lang="en-US" sz="3500" dirty="0" smtClean="0">
                <a:solidFill>
                  <a:srgbClr val="FFC000"/>
                </a:solidFill>
                <a:latin typeface="Calibri" panose="020F0502020204030204" pitchFamily="34" charset="0"/>
              </a:rPr>
            </a:br>
            <a:r>
              <a:rPr lang="en-US" sz="3500" dirty="0" smtClean="0">
                <a:solidFill>
                  <a:srgbClr val="FFC000"/>
                </a:solidFill>
                <a:latin typeface="Calibri" panose="020F0502020204030204" pitchFamily="34" charset="0"/>
              </a:rPr>
              <a:t>Tree Level: </a:t>
            </a:r>
            <a:r>
              <a:rPr lang="en-US" sz="3500" b="1" i="1" u="sng" dirty="0" smtClean="0">
                <a:latin typeface="Calibri" panose="020F0502020204030204" pitchFamily="34" charset="0"/>
              </a:rPr>
              <a:t>Prevention</a:t>
            </a:r>
          </a:p>
        </p:txBody>
      </p:sp>
      <p:sp>
        <p:nvSpPr>
          <p:cNvPr id="339971" name="Rectangle 3"/>
          <p:cNvSpPr>
            <a:spLocks noGrp="1" noChangeArrowheads="1"/>
          </p:cNvSpPr>
          <p:nvPr>
            <p:ph type="body" idx="1"/>
          </p:nvPr>
        </p:nvSpPr>
        <p:spPr>
          <a:xfrm>
            <a:off x="304800" y="1487424"/>
            <a:ext cx="4267200" cy="4876800"/>
          </a:xfrm>
        </p:spPr>
        <p:txBody>
          <a:bodyPr>
            <a:normAutofit/>
          </a:bodyPr>
          <a:lstStyle/>
          <a:p>
            <a:pPr>
              <a:defRPr/>
            </a:pPr>
            <a:r>
              <a:rPr lang="en-US" sz="2800" b="1" i="1" dirty="0" err="1" smtClean="0">
                <a:solidFill>
                  <a:srgbClr val="FFFF00"/>
                </a:solidFill>
                <a:latin typeface="Calibri" panose="020F0502020204030204" pitchFamily="34" charset="0"/>
              </a:rPr>
              <a:t>Carbaryl</a:t>
            </a:r>
            <a:r>
              <a:rPr lang="en-US" sz="2800" b="1" i="1" dirty="0" smtClean="0">
                <a:solidFill>
                  <a:srgbClr val="FFFF00"/>
                </a:solidFill>
                <a:latin typeface="Calibri" panose="020F0502020204030204" pitchFamily="34" charset="0"/>
              </a:rPr>
              <a:t>-</a:t>
            </a:r>
            <a:r>
              <a:rPr lang="en-US" sz="2800" dirty="0" smtClean="0">
                <a:solidFill>
                  <a:srgbClr val="FFFF00"/>
                </a:solidFill>
                <a:latin typeface="Calibri" panose="020F0502020204030204" pitchFamily="34" charset="0"/>
              </a:rPr>
              <a:t>based</a:t>
            </a:r>
          </a:p>
          <a:p>
            <a:pPr lvl="1">
              <a:defRPr/>
            </a:pPr>
            <a:r>
              <a:rPr lang="en-US" sz="2600" dirty="0" smtClean="0">
                <a:latin typeface="Calibri" panose="020F0502020204030204" pitchFamily="34" charset="0"/>
              </a:rPr>
              <a:t>Topical application</a:t>
            </a:r>
          </a:p>
          <a:p>
            <a:pPr lvl="1">
              <a:defRPr/>
            </a:pPr>
            <a:r>
              <a:rPr lang="en-US" sz="2600" i="1" dirty="0" smtClean="0">
                <a:solidFill>
                  <a:srgbClr val="FF0000"/>
                </a:solidFill>
                <a:latin typeface="Calibri" panose="020F0502020204030204" pitchFamily="34" charset="0"/>
              </a:rPr>
              <a:t>2 seasons </a:t>
            </a:r>
            <a:r>
              <a:rPr lang="en-US" sz="2600" dirty="0" smtClean="0">
                <a:latin typeface="Calibri" panose="020F0502020204030204" pitchFamily="34" charset="0"/>
              </a:rPr>
              <a:t>of protection</a:t>
            </a:r>
          </a:p>
          <a:p>
            <a:pPr lvl="1">
              <a:defRPr/>
            </a:pPr>
            <a:r>
              <a:rPr lang="en-US" sz="2600" dirty="0" smtClean="0">
                <a:latin typeface="Calibri" panose="020F0502020204030204" pitchFamily="34" charset="0"/>
              </a:rPr>
              <a:t>Proper timing and application are </a:t>
            </a:r>
            <a:r>
              <a:rPr lang="en-US" sz="2600" i="1" dirty="0" smtClean="0">
                <a:solidFill>
                  <a:srgbClr val="FFC000"/>
                </a:solidFill>
                <a:latin typeface="Calibri" panose="020F0502020204030204" pitchFamily="34" charset="0"/>
              </a:rPr>
              <a:t>very important!!</a:t>
            </a:r>
          </a:p>
          <a:p>
            <a:pPr lvl="1">
              <a:defRPr/>
            </a:pPr>
            <a:r>
              <a:rPr lang="en-US" sz="2600" dirty="0" smtClean="0">
                <a:solidFill>
                  <a:srgbClr val="FFC000"/>
                </a:solidFill>
                <a:latin typeface="Calibri" panose="020F0502020204030204" pitchFamily="34" charset="0"/>
              </a:rPr>
              <a:t>Require QAC applicator</a:t>
            </a:r>
          </a:p>
          <a:p>
            <a:pPr lvl="1">
              <a:defRPr/>
            </a:pPr>
            <a:endParaRPr lang="en-US" sz="2600" i="1" dirty="0" smtClean="0">
              <a:latin typeface="Calibri" panose="020F0502020204030204" pitchFamily="34" charset="0"/>
            </a:endParaRPr>
          </a:p>
        </p:txBody>
      </p:sp>
      <p:pic>
        <p:nvPicPr>
          <p:cNvPr id="49156" name="Picture 5" descr="Spraying2"/>
          <p:cNvPicPr>
            <a:picLocks noChangeAspect="1" noChangeArrowheads="1"/>
          </p:cNvPicPr>
          <p:nvPr/>
        </p:nvPicPr>
        <p:blipFill>
          <a:blip r:embed="rId3" cstate="print"/>
          <a:srcRect/>
          <a:stretch>
            <a:fillRect/>
          </a:stretch>
        </p:blipFill>
        <p:spPr bwMode="auto">
          <a:xfrm>
            <a:off x="5334000" y="1676400"/>
            <a:ext cx="3463925" cy="4724400"/>
          </a:xfrm>
          <a:prstGeom prst="rect">
            <a:avLst/>
          </a:prstGeom>
          <a:noFill/>
          <a:ln w="9525">
            <a:noFill/>
            <a:miter lim="800000"/>
            <a:headEnd/>
            <a:tailEnd/>
          </a:ln>
        </p:spPr>
      </p:pic>
    </p:spTree>
    <p:extLst>
      <p:ext uri="{BB962C8B-B14F-4D97-AF65-F5344CB8AC3E}">
        <p14:creationId xmlns:p14="http://schemas.microsoft.com/office/powerpoint/2010/main" val="31946565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2"/>
          <p:cNvSpPr>
            <a:spLocks noGrp="1" noChangeArrowheads="1"/>
          </p:cNvSpPr>
          <p:nvPr>
            <p:ph type="title"/>
          </p:nvPr>
        </p:nvSpPr>
        <p:spPr>
          <a:xfrm>
            <a:off x="381000" y="457200"/>
            <a:ext cx="8610600" cy="914400"/>
          </a:xfrm>
        </p:spPr>
        <p:txBody>
          <a:bodyPr>
            <a:normAutofit fontScale="90000"/>
          </a:bodyPr>
          <a:lstStyle/>
          <a:p>
            <a:pPr eaLnBrk="1" hangingPunct="1">
              <a:defRPr/>
            </a:pPr>
            <a:r>
              <a:rPr lang="en-US" sz="3500" dirty="0">
                <a:solidFill>
                  <a:srgbClr val="FFC000"/>
                </a:solidFill>
                <a:latin typeface="Calibri" panose="020F0502020204030204" pitchFamily="34" charset="0"/>
              </a:rPr>
              <a:t>General Bark Beetle Management</a:t>
            </a:r>
            <a:br>
              <a:rPr lang="en-US" sz="3500" dirty="0">
                <a:solidFill>
                  <a:srgbClr val="FFC000"/>
                </a:solidFill>
                <a:latin typeface="Calibri" panose="020F0502020204030204" pitchFamily="34" charset="0"/>
              </a:rPr>
            </a:br>
            <a:r>
              <a:rPr lang="en-US" sz="3500" dirty="0">
                <a:solidFill>
                  <a:srgbClr val="FFC000"/>
                </a:solidFill>
                <a:latin typeface="Calibri" panose="020F0502020204030204" pitchFamily="34" charset="0"/>
              </a:rPr>
              <a:t>Tree Level: </a:t>
            </a:r>
            <a:r>
              <a:rPr lang="en-US" sz="3500" i="1" u="sng" dirty="0">
                <a:latin typeface="Calibri" panose="020F0502020204030204" pitchFamily="34" charset="0"/>
              </a:rPr>
              <a:t>Prevention</a:t>
            </a:r>
            <a:endParaRPr lang="en-US" sz="3500" b="1" i="1" u="sng" dirty="0" smtClean="0">
              <a:latin typeface="Calibri" panose="020F0502020204030204" pitchFamily="34" charset="0"/>
            </a:endParaRPr>
          </a:p>
        </p:txBody>
      </p:sp>
      <p:sp>
        <p:nvSpPr>
          <p:cNvPr id="339971" name="Rectangle 3"/>
          <p:cNvSpPr>
            <a:spLocks noGrp="1" noChangeArrowheads="1"/>
          </p:cNvSpPr>
          <p:nvPr>
            <p:ph type="body" idx="1"/>
          </p:nvPr>
        </p:nvSpPr>
        <p:spPr>
          <a:xfrm>
            <a:off x="304800" y="1487424"/>
            <a:ext cx="4267200" cy="4876800"/>
          </a:xfrm>
        </p:spPr>
        <p:txBody>
          <a:bodyPr>
            <a:normAutofit/>
          </a:bodyPr>
          <a:lstStyle/>
          <a:p>
            <a:pPr>
              <a:defRPr/>
            </a:pPr>
            <a:r>
              <a:rPr lang="en-US" sz="2800" b="1" i="1" dirty="0" err="1" smtClean="0">
                <a:solidFill>
                  <a:srgbClr val="FFFF00"/>
                </a:solidFill>
                <a:latin typeface="Calibri" panose="020F0502020204030204" pitchFamily="34" charset="0"/>
              </a:rPr>
              <a:t>Pyrethroid</a:t>
            </a:r>
            <a:r>
              <a:rPr lang="en-US" sz="2800" b="1" i="1" dirty="0" smtClean="0">
                <a:solidFill>
                  <a:srgbClr val="FFFF00"/>
                </a:solidFill>
                <a:latin typeface="Calibri" panose="020F0502020204030204" pitchFamily="34" charset="0"/>
              </a:rPr>
              <a:t>-</a:t>
            </a:r>
            <a:r>
              <a:rPr lang="en-US" sz="2800" dirty="0" smtClean="0">
                <a:solidFill>
                  <a:srgbClr val="FFFF00"/>
                </a:solidFill>
                <a:latin typeface="Calibri" panose="020F0502020204030204" pitchFamily="34" charset="0"/>
              </a:rPr>
              <a:t>based</a:t>
            </a:r>
          </a:p>
          <a:p>
            <a:pPr lvl="1">
              <a:defRPr/>
            </a:pPr>
            <a:r>
              <a:rPr lang="en-US" sz="2600" dirty="0" smtClean="0">
                <a:latin typeface="Calibri" panose="020F0502020204030204" pitchFamily="34" charset="0"/>
              </a:rPr>
              <a:t>Topical application</a:t>
            </a:r>
          </a:p>
          <a:p>
            <a:pPr lvl="1">
              <a:defRPr/>
            </a:pPr>
            <a:r>
              <a:rPr lang="en-US" sz="2600" i="1" dirty="0">
                <a:solidFill>
                  <a:srgbClr val="00B0F0"/>
                </a:solidFill>
                <a:latin typeface="Calibri" panose="020F0502020204030204" pitchFamily="34" charset="0"/>
              </a:rPr>
              <a:t>1</a:t>
            </a:r>
            <a:r>
              <a:rPr lang="en-US" sz="2600" i="1" dirty="0" smtClean="0">
                <a:solidFill>
                  <a:srgbClr val="00B0F0"/>
                </a:solidFill>
                <a:latin typeface="Calibri" panose="020F0502020204030204" pitchFamily="34" charset="0"/>
              </a:rPr>
              <a:t> season</a:t>
            </a:r>
            <a:r>
              <a:rPr lang="en-US" sz="2600" i="1" dirty="0" smtClean="0">
                <a:latin typeface="Calibri" panose="020F0502020204030204" pitchFamily="34" charset="0"/>
              </a:rPr>
              <a:t> </a:t>
            </a:r>
            <a:r>
              <a:rPr lang="en-US" sz="2600" dirty="0" smtClean="0">
                <a:latin typeface="Calibri" panose="020F0502020204030204" pitchFamily="34" charset="0"/>
              </a:rPr>
              <a:t>of protection</a:t>
            </a:r>
          </a:p>
          <a:p>
            <a:pPr lvl="1">
              <a:defRPr/>
            </a:pPr>
            <a:r>
              <a:rPr lang="en-US" sz="2600" dirty="0" smtClean="0">
                <a:latin typeface="Calibri" panose="020F0502020204030204" pitchFamily="34" charset="0"/>
              </a:rPr>
              <a:t>Proper timing and application are </a:t>
            </a:r>
            <a:r>
              <a:rPr lang="en-US" sz="2600" i="1" dirty="0" smtClean="0">
                <a:solidFill>
                  <a:srgbClr val="FFC000"/>
                </a:solidFill>
                <a:latin typeface="Calibri" panose="020F0502020204030204" pitchFamily="34" charset="0"/>
              </a:rPr>
              <a:t>very important!!</a:t>
            </a:r>
          </a:p>
          <a:p>
            <a:pPr lvl="1">
              <a:defRPr/>
            </a:pPr>
            <a:r>
              <a:rPr lang="en-US" sz="2600" dirty="0">
                <a:solidFill>
                  <a:srgbClr val="FFC000"/>
                </a:solidFill>
                <a:latin typeface="Calibri" panose="020F0502020204030204" pitchFamily="34" charset="0"/>
              </a:rPr>
              <a:t>Require QAC </a:t>
            </a:r>
            <a:r>
              <a:rPr lang="en-US" sz="2600" dirty="0" smtClean="0">
                <a:solidFill>
                  <a:srgbClr val="FFC000"/>
                </a:solidFill>
                <a:latin typeface="Calibri" panose="020F0502020204030204" pitchFamily="34" charset="0"/>
              </a:rPr>
              <a:t>applicator</a:t>
            </a:r>
            <a:endParaRPr lang="en-US" sz="2600" i="1" dirty="0" smtClean="0">
              <a:solidFill>
                <a:srgbClr val="FFC000"/>
              </a:solidFill>
              <a:latin typeface="Calibri" panose="020F0502020204030204" pitchFamily="34" charset="0"/>
            </a:endParaRPr>
          </a:p>
          <a:p>
            <a:pPr lvl="1">
              <a:defRPr/>
            </a:pPr>
            <a:endParaRPr lang="en-US" sz="2600" i="1" dirty="0" smtClean="0">
              <a:latin typeface="Calibri" panose="020F0502020204030204" pitchFamily="34" charset="0"/>
            </a:endParaRPr>
          </a:p>
        </p:txBody>
      </p:sp>
      <p:pic>
        <p:nvPicPr>
          <p:cNvPr id="49156" name="Picture 5" descr="Spraying2"/>
          <p:cNvPicPr>
            <a:picLocks noChangeAspect="1" noChangeArrowheads="1"/>
          </p:cNvPicPr>
          <p:nvPr/>
        </p:nvPicPr>
        <p:blipFill>
          <a:blip r:embed="rId3" cstate="print"/>
          <a:srcRect/>
          <a:stretch>
            <a:fillRect/>
          </a:stretch>
        </p:blipFill>
        <p:spPr bwMode="auto">
          <a:xfrm>
            <a:off x="5334000" y="1676400"/>
            <a:ext cx="3463925" cy="4724400"/>
          </a:xfrm>
          <a:prstGeom prst="rect">
            <a:avLst/>
          </a:prstGeom>
          <a:noFill/>
          <a:ln w="9525">
            <a:noFill/>
            <a:miter lim="800000"/>
            <a:headEnd/>
            <a:tailEnd/>
          </a:ln>
        </p:spPr>
      </p:pic>
    </p:spTree>
    <p:extLst>
      <p:ext uri="{BB962C8B-B14F-4D97-AF65-F5344CB8AC3E}">
        <p14:creationId xmlns:p14="http://schemas.microsoft.com/office/powerpoint/2010/main" val="5153787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2"/>
          <p:cNvSpPr>
            <a:spLocks noGrp="1" noChangeArrowheads="1"/>
          </p:cNvSpPr>
          <p:nvPr>
            <p:ph type="title"/>
          </p:nvPr>
        </p:nvSpPr>
        <p:spPr>
          <a:xfrm>
            <a:off x="381000" y="457200"/>
            <a:ext cx="8610600" cy="914400"/>
          </a:xfrm>
        </p:spPr>
        <p:txBody>
          <a:bodyPr>
            <a:normAutofit fontScale="90000"/>
          </a:bodyPr>
          <a:lstStyle/>
          <a:p>
            <a:pPr algn="ctr" eaLnBrk="1" hangingPunct="1">
              <a:defRPr/>
            </a:pPr>
            <a:r>
              <a:rPr lang="en-US" sz="3500" dirty="0" smtClean="0">
                <a:solidFill>
                  <a:srgbClr val="FFC000"/>
                </a:solidFill>
                <a:latin typeface="Calibri" panose="020F0502020204030204" pitchFamily="34" charset="0"/>
              </a:rPr>
              <a:t>General Bark Beetle Management</a:t>
            </a:r>
            <a:br>
              <a:rPr lang="en-US" sz="3500" dirty="0" smtClean="0">
                <a:solidFill>
                  <a:srgbClr val="FFC000"/>
                </a:solidFill>
                <a:latin typeface="Calibri" panose="020F0502020204030204" pitchFamily="34" charset="0"/>
              </a:rPr>
            </a:br>
            <a:r>
              <a:rPr lang="en-US" sz="3500" dirty="0" smtClean="0">
                <a:solidFill>
                  <a:srgbClr val="FFC000"/>
                </a:solidFill>
                <a:latin typeface="Calibri" panose="020F0502020204030204" pitchFamily="34" charset="0"/>
              </a:rPr>
              <a:t>Tree Level: </a:t>
            </a:r>
            <a:r>
              <a:rPr lang="en-US" sz="3500" b="1" i="1" u="sng" dirty="0" smtClean="0">
                <a:latin typeface="Calibri" panose="020F0502020204030204" pitchFamily="34" charset="0"/>
              </a:rPr>
              <a:t>Ponderosa Pine only</a:t>
            </a:r>
            <a:endParaRPr lang="en-US" sz="3500" i="1" dirty="0" smtClean="0">
              <a:latin typeface="Calibri" panose="020F0502020204030204" pitchFamily="34" charset="0"/>
            </a:endParaRPr>
          </a:p>
        </p:txBody>
      </p:sp>
      <p:sp>
        <p:nvSpPr>
          <p:cNvPr id="339971" name="Rectangle 3"/>
          <p:cNvSpPr>
            <a:spLocks noGrp="1" noChangeArrowheads="1"/>
          </p:cNvSpPr>
          <p:nvPr>
            <p:ph type="body" idx="1"/>
          </p:nvPr>
        </p:nvSpPr>
        <p:spPr>
          <a:xfrm>
            <a:off x="304800" y="1828800"/>
            <a:ext cx="4495800" cy="4800600"/>
          </a:xfrm>
        </p:spPr>
        <p:txBody>
          <a:bodyPr>
            <a:normAutofit fontScale="55000" lnSpcReduction="20000"/>
          </a:bodyPr>
          <a:lstStyle/>
          <a:p>
            <a:pPr eaLnBrk="1" hangingPunct="1">
              <a:defRPr/>
            </a:pPr>
            <a:r>
              <a:rPr lang="en-US" sz="5100" b="1" i="1" dirty="0" smtClean="0">
                <a:solidFill>
                  <a:srgbClr val="FFC000"/>
                </a:solidFill>
                <a:latin typeface="Calibri" panose="020F0502020204030204" pitchFamily="34" charset="0"/>
              </a:rPr>
              <a:t>Tree-injection </a:t>
            </a:r>
            <a:r>
              <a:rPr lang="en-US" sz="5100" dirty="0" smtClean="0">
                <a:solidFill>
                  <a:srgbClr val="FFC000"/>
                </a:solidFill>
                <a:latin typeface="Calibri" panose="020F0502020204030204" pitchFamily="34" charset="0"/>
              </a:rPr>
              <a:t>pesticide</a:t>
            </a:r>
          </a:p>
          <a:p>
            <a:pPr eaLnBrk="1" hangingPunct="1">
              <a:defRPr/>
            </a:pPr>
            <a:endParaRPr lang="en-US" sz="5100" dirty="0" smtClean="0">
              <a:solidFill>
                <a:srgbClr val="FFC000"/>
              </a:solidFill>
              <a:latin typeface="Calibri" panose="020F0502020204030204" pitchFamily="34" charset="0"/>
            </a:endParaRPr>
          </a:p>
          <a:p>
            <a:pPr eaLnBrk="1" hangingPunct="1">
              <a:defRPr/>
            </a:pPr>
            <a:r>
              <a:rPr lang="en-US" sz="5100" dirty="0" smtClean="0">
                <a:solidFill>
                  <a:srgbClr val="FFC000"/>
                </a:solidFill>
                <a:latin typeface="Calibri" panose="020F0502020204030204" pitchFamily="34" charset="0"/>
              </a:rPr>
              <a:t>Requires QAC applicator</a:t>
            </a:r>
          </a:p>
          <a:p>
            <a:pPr lvl="1">
              <a:defRPr/>
            </a:pPr>
            <a:r>
              <a:rPr lang="en-US" sz="5100" dirty="0" smtClean="0">
                <a:solidFill>
                  <a:srgbClr val="FFC000"/>
                </a:solidFill>
                <a:latin typeface="Calibri" panose="020F0502020204030204" pitchFamily="34" charset="0"/>
              </a:rPr>
              <a:t> AI: </a:t>
            </a:r>
            <a:r>
              <a:rPr lang="en-US" sz="5100" dirty="0" smtClean="0">
                <a:latin typeface="Calibri" panose="020F0502020204030204" pitchFamily="34" charset="0"/>
              </a:rPr>
              <a:t>Emamectin benzoate </a:t>
            </a:r>
          </a:p>
          <a:p>
            <a:pPr marL="904875" lvl="2" indent="0">
              <a:buNone/>
              <a:defRPr/>
            </a:pPr>
            <a:endParaRPr lang="en-US" sz="5100" dirty="0">
              <a:solidFill>
                <a:srgbClr val="FFC000"/>
              </a:solidFill>
              <a:latin typeface="Calibri" panose="020F0502020204030204" pitchFamily="34" charset="0"/>
            </a:endParaRPr>
          </a:p>
          <a:p>
            <a:pPr marL="726948" lvl="1" indent="-342900">
              <a:defRPr/>
            </a:pPr>
            <a:r>
              <a:rPr lang="en-US" sz="5100" dirty="0">
                <a:latin typeface="Calibri" panose="020F0502020204030204" pitchFamily="34" charset="0"/>
              </a:rPr>
              <a:t>Proper timing and application are </a:t>
            </a:r>
            <a:r>
              <a:rPr lang="en-US" sz="5100" i="1" dirty="0">
                <a:solidFill>
                  <a:srgbClr val="FFC000"/>
                </a:solidFill>
                <a:latin typeface="Calibri" panose="020F0502020204030204" pitchFamily="34" charset="0"/>
              </a:rPr>
              <a:t>very important!!</a:t>
            </a:r>
          </a:p>
          <a:p>
            <a:pPr marL="726948" lvl="1" indent="-342900">
              <a:defRPr/>
            </a:pPr>
            <a:endParaRPr lang="en-US" sz="5100" dirty="0" smtClean="0">
              <a:solidFill>
                <a:srgbClr val="FFC000"/>
              </a:solidFill>
              <a:latin typeface="Calibri" panose="020F0502020204030204" pitchFamily="34" charset="0"/>
            </a:endParaRPr>
          </a:p>
          <a:p>
            <a:pPr lvl="2">
              <a:defRPr/>
            </a:pPr>
            <a:endParaRPr lang="en-US" sz="2400" b="1" dirty="0" smtClean="0"/>
          </a:p>
        </p:txBody>
      </p:sp>
      <p:pic>
        <p:nvPicPr>
          <p:cNvPr id="2050" name="Picture 2" descr="C:\Users\bbulaon\Desktop\0006-2.jpg"/>
          <p:cNvPicPr>
            <a:picLocks noChangeAspect="1" noChangeArrowheads="1"/>
          </p:cNvPicPr>
          <p:nvPr/>
        </p:nvPicPr>
        <p:blipFill rotWithShape="1">
          <a:blip r:embed="rId3">
            <a:extLst>
              <a:ext uri="{28A0092B-C50C-407E-A947-70E740481C1C}">
                <a14:useLocalDpi xmlns:a14="http://schemas.microsoft.com/office/drawing/2010/main" val="0"/>
              </a:ext>
            </a:extLst>
          </a:blip>
          <a:srcRect l="23319" r="21030"/>
          <a:stretch/>
        </p:blipFill>
        <p:spPr bwMode="auto">
          <a:xfrm>
            <a:off x="5105400" y="1752600"/>
            <a:ext cx="3006436" cy="4624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70827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nvPr>
        </p:nvGraphicFramePr>
        <p:xfrm>
          <a:off x="466725" y="800100"/>
          <a:ext cx="8210550" cy="52578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10471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613" t="15710" r="25341" b="15031"/>
          <a:stretch/>
        </p:blipFill>
        <p:spPr>
          <a:xfrm rot="16200000">
            <a:off x="4242707" y="2539093"/>
            <a:ext cx="4412711" cy="2839725"/>
          </a:xfrm>
          <a:prstGeom prst="rect">
            <a:avLst/>
          </a:prstGeom>
        </p:spPr>
      </p:pic>
      <p:sp>
        <p:nvSpPr>
          <p:cNvPr id="339970" name="Rectangle 2"/>
          <p:cNvSpPr>
            <a:spLocks noGrp="1" noChangeArrowheads="1"/>
          </p:cNvSpPr>
          <p:nvPr>
            <p:ph type="title"/>
          </p:nvPr>
        </p:nvSpPr>
        <p:spPr>
          <a:xfrm>
            <a:off x="417909" y="685800"/>
            <a:ext cx="8610600" cy="914400"/>
          </a:xfrm>
        </p:spPr>
        <p:txBody>
          <a:bodyPr>
            <a:normAutofit fontScale="90000"/>
          </a:bodyPr>
          <a:lstStyle/>
          <a:p>
            <a:pPr algn="ctr" eaLnBrk="1" hangingPunct="1">
              <a:defRPr/>
            </a:pPr>
            <a:r>
              <a:rPr lang="en-US" sz="3500" dirty="0" smtClean="0">
                <a:solidFill>
                  <a:srgbClr val="FFC000"/>
                </a:solidFill>
                <a:latin typeface="Calibri" panose="020F0502020204030204" pitchFamily="34" charset="0"/>
              </a:rPr>
              <a:t>General Bark Beetle Management</a:t>
            </a:r>
            <a:br>
              <a:rPr lang="en-US" sz="3500" dirty="0" smtClean="0">
                <a:solidFill>
                  <a:srgbClr val="FFC000"/>
                </a:solidFill>
                <a:latin typeface="Calibri" panose="020F0502020204030204" pitchFamily="34" charset="0"/>
              </a:rPr>
            </a:br>
            <a:r>
              <a:rPr lang="en-US" sz="3500" dirty="0" smtClean="0">
                <a:solidFill>
                  <a:srgbClr val="FFC000"/>
                </a:solidFill>
                <a:latin typeface="Calibri" panose="020F0502020204030204" pitchFamily="34" charset="0"/>
              </a:rPr>
              <a:t>Tree Level: </a:t>
            </a:r>
            <a:r>
              <a:rPr lang="en-US" sz="3500" i="1" dirty="0" smtClean="0">
                <a:latin typeface="Calibri" panose="020F0502020204030204" pitchFamily="34" charset="0"/>
              </a:rPr>
              <a:t>Prevention only</a:t>
            </a:r>
          </a:p>
        </p:txBody>
      </p:sp>
      <p:sp>
        <p:nvSpPr>
          <p:cNvPr id="339971" name="Rectangle 3"/>
          <p:cNvSpPr>
            <a:spLocks noGrp="1" noChangeArrowheads="1"/>
          </p:cNvSpPr>
          <p:nvPr>
            <p:ph type="body" idx="1"/>
          </p:nvPr>
        </p:nvSpPr>
        <p:spPr>
          <a:xfrm>
            <a:off x="381000" y="1219200"/>
            <a:ext cx="3581400" cy="3429000"/>
          </a:xfrm>
        </p:spPr>
        <p:txBody>
          <a:bodyPr>
            <a:normAutofit/>
          </a:bodyPr>
          <a:lstStyle/>
          <a:p>
            <a:pPr marL="18288" indent="0" eaLnBrk="1" hangingPunct="1">
              <a:buNone/>
              <a:defRPr/>
            </a:pPr>
            <a:endParaRPr lang="en-US" sz="2800" dirty="0" smtClean="0">
              <a:latin typeface="Calibri" panose="020F0502020204030204" pitchFamily="34" charset="0"/>
            </a:endParaRPr>
          </a:p>
          <a:p>
            <a:pPr eaLnBrk="1" hangingPunct="1">
              <a:defRPr/>
            </a:pPr>
            <a:r>
              <a:rPr lang="en-US" sz="2800" b="1" dirty="0" smtClean="0">
                <a:solidFill>
                  <a:srgbClr val="FFC000"/>
                </a:solidFill>
                <a:latin typeface="Calibri" panose="020F0502020204030204" pitchFamily="34" charset="0"/>
              </a:rPr>
              <a:t>Pheromone manipulation</a:t>
            </a:r>
          </a:p>
          <a:p>
            <a:pPr lvl="1">
              <a:defRPr/>
            </a:pPr>
            <a:r>
              <a:rPr lang="en-US" sz="2400" i="1" dirty="0" err="1" smtClean="0">
                <a:latin typeface="Calibri" panose="020F0502020204030204" pitchFamily="34" charset="0"/>
              </a:rPr>
              <a:t>BeetleBlock</a:t>
            </a:r>
            <a:r>
              <a:rPr lang="en-US" sz="2400" i="1" dirty="0" smtClean="0">
                <a:latin typeface="Calibri" panose="020F0502020204030204" pitchFamily="34" charset="0"/>
              </a:rPr>
              <a:t> ™ -- </a:t>
            </a:r>
            <a:r>
              <a:rPr lang="en-US" sz="2400" i="1" dirty="0">
                <a:latin typeface="Calibri" panose="020F0502020204030204" pitchFamily="34" charset="0"/>
              </a:rPr>
              <a:t> </a:t>
            </a:r>
            <a:r>
              <a:rPr lang="en-US" sz="2400" i="1" dirty="0" smtClean="0">
                <a:latin typeface="Calibri" panose="020F0502020204030204" pitchFamily="34" charset="0"/>
              </a:rPr>
              <a:t>  </a:t>
            </a:r>
            <a:r>
              <a:rPr lang="en-US" sz="2400" b="1" i="1" dirty="0" smtClean="0">
                <a:solidFill>
                  <a:srgbClr val="FF0000"/>
                </a:solidFill>
                <a:latin typeface="Calibri" panose="020F0502020204030204" pitchFamily="34" charset="0"/>
              </a:rPr>
              <a:t>NOT REGISTERED</a:t>
            </a:r>
          </a:p>
          <a:p>
            <a:pPr lvl="1">
              <a:defRPr/>
            </a:pPr>
            <a:r>
              <a:rPr lang="en-US" sz="2400" i="1" dirty="0" smtClean="0">
                <a:latin typeface="Calibri" panose="020F0502020204030204" pitchFamily="34" charset="0"/>
              </a:rPr>
              <a:t>Still in research</a:t>
            </a:r>
          </a:p>
        </p:txBody>
      </p:sp>
      <p:pic>
        <p:nvPicPr>
          <p:cNvPr id="1027" name="Picture 3" descr="C:\Users\bbulaon\Desktop\5490334.jpg"/>
          <p:cNvPicPr>
            <a:picLocks noChangeAspect="1" noChangeArrowheads="1"/>
          </p:cNvPicPr>
          <p:nvPr/>
        </p:nvPicPr>
        <p:blipFill rotWithShape="1">
          <a:blip r:embed="rId4">
            <a:extLst>
              <a:ext uri="{28A0092B-C50C-407E-A947-70E740481C1C}">
                <a14:useLocalDpi xmlns:a14="http://schemas.microsoft.com/office/drawing/2010/main" val="0"/>
              </a:ext>
            </a:extLst>
          </a:blip>
          <a:srcRect l="12096" r="11612"/>
          <a:stretch/>
        </p:blipFill>
        <p:spPr bwMode="auto">
          <a:xfrm>
            <a:off x="4038600" y="2133600"/>
            <a:ext cx="4447309" cy="3886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1811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27"/>
                                        </p:tgtEl>
                                      </p:cBhvr>
                                    </p:animEffect>
                                    <p:set>
                                      <p:cBhvr>
                                        <p:cTn id="7" dur="1" fill="hold">
                                          <p:stCondLst>
                                            <p:cond delay="499"/>
                                          </p:stCondLst>
                                        </p:cTn>
                                        <p:tgtEl>
                                          <p:spTgt spid="102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402089"/>
            <a:ext cx="4038600" cy="1143000"/>
          </a:xfrm>
        </p:spPr>
        <p:txBody>
          <a:bodyPr/>
          <a:lstStyle/>
          <a:p>
            <a:r>
              <a:rPr lang="en-US" dirty="0" smtClean="0">
                <a:solidFill>
                  <a:srgbClr val="FFFF00"/>
                </a:solidFill>
                <a:effectLst/>
              </a:rPr>
              <a:t>Incense Cedar</a:t>
            </a:r>
            <a:endParaRPr lang="en-US" dirty="0">
              <a:solidFill>
                <a:srgbClr val="FFFF00"/>
              </a:solidFill>
              <a:effectLst/>
            </a:endParaRPr>
          </a:p>
        </p:txBody>
      </p:sp>
      <p:sp>
        <p:nvSpPr>
          <p:cNvPr id="8" name="Content Placeholder 7"/>
          <p:cNvSpPr>
            <a:spLocks noGrp="1"/>
          </p:cNvSpPr>
          <p:nvPr>
            <p:ph sz="half" idx="1"/>
          </p:nvPr>
        </p:nvSpPr>
        <p:spPr>
          <a:xfrm>
            <a:off x="457200" y="1545089"/>
            <a:ext cx="4038600" cy="4525963"/>
          </a:xfrm>
        </p:spPr>
        <p:txBody>
          <a:bodyPr/>
          <a:lstStyle/>
          <a:p>
            <a:r>
              <a:rPr lang="en-US" dirty="0" smtClean="0"/>
              <a:t>No (</a:t>
            </a:r>
            <a:r>
              <a:rPr lang="en-US" i="1" dirty="0" smtClean="0"/>
              <a:t>Primary</a:t>
            </a:r>
            <a:r>
              <a:rPr lang="en-US" dirty="0" smtClean="0"/>
              <a:t>) Bark beetles</a:t>
            </a:r>
          </a:p>
          <a:p>
            <a:endParaRPr lang="en-US" dirty="0" smtClean="0"/>
          </a:p>
          <a:p>
            <a:r>
              <a:rPr lang="en-US" dirty="0" smtClean="0"/>
              <a:t>Drought stress</a:t>
            </a:r>
          </a:p>
          <a:p>
            <a:endParaRPr lang="en-US" dirty="0"/>
          </a:p>
        </p:txBody>
      </p:sp>
      <p:pic>
        <p:nvPicPr>
          <p:cNvPr id="10" name="Content Placeholder 9"/>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rot="16200000">
            <a:off x="3598983" y="862796"/>
            <a:ext cx="5790071" cy="4758434"/>
          </a:xfrm>
          <a:prstGeom prst="rect">
            <a:avLst/>
          </a:prstGeom>
        </p:spPr>
      </p:pic>
    </p:spTree>
    <p:extLst>
      <p:ext uri="{BB962C8B-B14F-4D97-AF65-F5344CB8AC3E}">
        <p14:creationId xmlns:p14="http://schemas.microsoft.com/office/powerpoint/2010/main" val="23015414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FF00"/>
                </a:solidFill>
              </a:rPr>
              <a:t>Incense Cedar scale</a:t>
            </a:r>
            <a:br>
              <a:rPr lang="en-US" dirty="0" smtClean="0">
                <a:solidFill>
                  <a:srgbClr val="FFFF00"/>
                </a:solidFill>
              </a:rPr>
            </a:br>
            <a:r>
              <a:rPr lang="en-US" sz="2900" b="0" i="1" dirty="0" smtClean="0">
                <a:solidFill>
                  <a:srgbClr val="FFFF00"/>
                </a:solidFill>
                <a:effectLst/>
              </a:rPr>
              <a:t>(</a:t>
            </a:r>
            <a:r>
              <a:rPr lang="en-US" sz="2900" b="0" i="1" dirty="0" err="1" smtClean="0">
                <a:solidFill>
                  <a:srgbClr val="FFFF00"/>
                </a:solidFill>
                <a:effectLst/>
              </a:rPr>
              <a:t>Xylococcus</a:t>
            </a:r>
            <a:r>
              <a:rPr lang="en-US" sz="2900" b="0" i="1" dirty="0" smtClean="0">
                <a:solidFill>
                  <a:srgbClr val="FFFF00"/>
                </a:solidFill>
                <a:effectLst/>
              </a:rPr>
              <a:t> </a:t>
            </a:r>
            <a:r>
              <a:rPr lang="en-US" sz="2900" b="0" i="1" dirty="0" err="1" smtClean="0">
                <a:solidFill>
                  <a:srgbClr val="FFFF00"/>
                </a:solidFill>
                <a:effectLst/>
              </a:rPr>
              <a:t>macrocarpa</a:t>
            </a:r>
            <a:r>
              <a:rPr lang="en-US" sz="2900" b="0" i="1" dirty="0" smtClean="0">
                <a:solidFill>
                  <a:srgbClr val="FFFF00"/>
                </a:solidFill>
                <a:effectLst/>
              </a:rPr>
              <a:t>)</a:t>
            </a:r>
            <a:endParaRPr lang="en-US" sz="2900" b="0" i="1" dirty="0">
              <a:solidFill>
                <a:srgbClr val="FFFF00"/>
              </a:solidFill>
              <a:effectLst/>
            </a:endParaRPr>
          </a:p>
        </p:txBody>
      </p:sp>
      <p:sp>
        <p:nvSpPr>
          <p:cNvPr id="3" name="Content Placeholder 2"/>
          <p:cNvSpPr>
            <a:spLocks noGrp="1"/>
          </p:cNvSpPr>
          <p:nvPr>
            <p:ph sz="half" idx="1"/>
          </p:nvPr>
        </p:nvSpPr>
        <p:spPr/>
        <p:txBody>
          <a:bodyPr/>
          <a:lstStyle/>
          <a:p>
            <a:r>
              <a:rPr lang="en-US" dirty="0" smtClean="0"/>
              <a:t>Cause of sooty mold on IC</a:t>
            </a:r>
          </a:p>
          <a:p>
            <a:endParaRPr lang="en-US" dirty="0" smtClean="0"/>
          </a:p>
          <a:p>
            <a:r>
              <a:rPr lang="en-US" dirty="0" smtClean="0"/>
              <a:t>Forage for wintering birds</a:t>
            </a:r>
          </a:p>
          <a:p>
            <a:endParaRPr lang="en-US" dirty="0" smtClean="0"/>
          </a:p>
          <a:p>
            <a:r>
              <a:rPr lang="en-US" dirty="0" smtClean="0"/>
              <a:t>Indicator of stagnant microclimate/density</a:t>
            </a:r>
          </a:p>
          <a:p>
            <a:endParaRPr lang="en-US" dirty="0"/>
          </a:p>
        </p:txBody>
      </p:sp>
      <p:pic>
        <p:nvPicPr>
          <p:cNvPr id="5" name="Content Placeholder 4"/>
          <p:cNvPicPr>
            <a:picLocks noGrp="1" noChangeAspect="1"/>
          </p:cNvPicPr>
          <p:nvPr>
            <p:ph sz="half" idx="2"/>
          </p:nvPr>
        </p:nvPicPr>
        <p:blipFill>
          <a:blip r:embed="rId2"/>
          <a:stretch>
            <a:fillRect/>
          </a:stretch>
        </p:blipFill>
        <p:spPr>
          <a:xfrm>
            <a:off x="4955920" y="1600200"/>
            <a:ext cx="3423160" cy="4525963"/>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4229101" y="2230865"/>
            <a:ext cx="4876798" cy="3264633"/>
          </a:xfrm>
          <a:prstGeom prst="rect">
            <a:avLst/>
          </a:prstGeom>
        </p:spPr>
      </p:pic>
    </p:spTree>
    <p:extLst>
      <p:ext uri="{BB962C8B-B14F-4D97-AF65-F5344CB8AC3E}">
        <p14:creationId xmlns:p14="http://schemas.microsoft.com/office/powerpoint/2010/main" val="297537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952500" y="1600200"/>
            <a:ext cx="7239000" cy="3657599"/>
          </a:xfrm>
        </p:spPr>
        <p:txBody>
          <a:bodyPr/>
          <a:lstStyle/>
          <a:p>
            <a:r>
              <a:rPr lang="en-US" sz="3200" b="1" i="1" dirty="0" smtClean="0">
                <a:solidFill>
                  <a:srgbClr val="FFFF00"/>
                </a:solidFill>
                <a:latin typeface="Calibri" panose="020F0502020204030204" pitchFamily="34" charset="0"/>
              </a:rPr>
              <a:t>Dependent upon management objective</a:t>
            </a:r>
          </a:p>
          <a:p>
            <a:pPr lvl="1"/>
            <a:r>
              <a:rPr lang="en-US" sz="2400" dirty="0" smtClean="0">
                <a:latin typeface="Calibri" panose="020F0502020204030204" pitchFamily="34" charset="0"/>
              </a:rPr>
              <a:t>Public Safety and protection </a:t>
            </a:r>
          </a:p>
          <a:p>
            <a:pPr lvl="1"/>
            <a:r>
              <a:rPr lang="en-US" sz="2400" dirty="0" smtClean="0">
                <a:latin typeface="Calibri" panose="020F0502020204030204" pitchFamily="34" charset="0"/>
              </a:rPr>
              <a:t>Wildlife habitat</a:t>
            </a:r>
          </a:p>
          <a:p>
            <a:pPr lvl="1"/>
            <a:r>
              <a:rPr lang="en-US" sz="2400" dirty="0" smtClean="0">
                <a:latin typeface="Calibri" panose="020F0502020204030204" pitchFamily="34" charset="0"/>
              </a:rPr>
              <a:t>Fuel loading</a:t>
            </a:r>
          </a:p>
          <a:p>
            <a:pPr lvl="1"/>
            <a:r>
              <a:rPr lang="en-US" sz="2400" dirty="0" smtClean="0">
                <a:latin typeface="Calibri" panose="020F0502020204030204" pitchFamily="34" charset="0"/>
              </a:rPr>
              <a:t>Change in Composition</a:t>
            </a:r>
          </a:p>
          <a:p>
            <a:endParaRPr lang="en-US" dirty="0"/>
          </a:p>
        </p:txBody>
      </p:sp>
      <p:sp>
        <p:nvSpPr>
          <p:cNvPr id="3" name="Title 2"/>
          <p:cNvSpPr>
            <a:spLocks noGrp="1"/>
          </p:cNvSpPr>
          <p:nvPr>
            <p:ph type="title"/>
          </p:nvPr>
        </p:nvSpPr>
        <p:spPr/>
        <p:txBody>
          <a:bodyPr/>
          <a:lstStyle/>
          <a:p>
            <a:r>
              <a:rPr lang="en-US" dirty="0" smtClean="0">
                <a:latin typeface="Calibri" panose="020F0502020204030204" pitchFamily="34" charset="0"/>
              </a:rPr>
              <a:t>No Action</a:t>
            </a:r>
            <a:endParaRPr lang="en-US" dirty="0">
              <a:latin typeface="Calibri" panose="020F0502020204030204" pitchFamily="34" charset="0"/>
            </a:endParaRPr>
          </a:p>
        </p:txBody>
      </p:sp>
    </p:spTree>
    <p:extLst>
      <p:ext uri="{BB962C8B-B14F-4D97-AF65-F5344CB8AC3E}">
        <p14:creationId xmlns:p14="http://schemas.microsoft.com/office/powerpoint/2010/main" val="8458539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2743200"/>
            <a:ext cx="4313381" cy="32350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solidFill>
                  <a:srgbClr val="FFC000"/>
                </a:solidFill>
              </a:rPr>
              <a:t>Green slash: </a:t>
            </a:r>
            <a:r>
              <a:rPr lang="en-US" i="1" dirty="0" smtClean="0">
                <a:solidFill>
                  <a:srgbClr val="FFC000"/>
                </a:solidFill>
              </a:rPr>
              <a:t>proper disposal</a:t>
            </a:r>
            <a:endParaRPr lang="en-US" i="1" dirty="0">
              <a:solidFill>
                <a:srgbClr val="FFC000"/>
              </a:solidFill>
            </a:endParaRPr>
          </a:p>
        </p:txBody>
      </p:sp>
      <p:sp>
        <p:nvSpPr>
          <p:cNvPr id="3" name="Content Placeholder 2"/>
          <p:cNvSpPr>
            <a:spLocks noGrp="1"/>
          </p:cNvSpPr>
          <p:nvPr>
            <p:ph idx="1"/>
          </p:nvPr>
        </p:nvSpPr>
        <p:spPr>
          <a:xfrm>
            <a:off x="304800" y="1524000"/>
            <a:ext cx="3810000" cy="4525963"/>
          </a:xfrm>
        </p:spPr>
        <p:txBody>
          <a:bodyPr>
            <a:normAutofit/>
          </a:bodyPr>
          <a:lstStyle/>
          <a:p>
            <a:r>
              <a:rPr lang="en-US" sz="3000" dirty="0" smtClean="0"/>
              <a:t>Prevention of engraver beetles</a:t>
            </a:r>
          </a:p>
          <a:p>
            <a:r>
              <a:rPr lang="en-US" sz="3000" i="1" dirty="0" smtClean="0">
                <a:solidFill>
                  <a:srgbClr val="FFC000"/>
                </a:solidFill>
              </a:rPr>
              <a:t>Keep green slash </a:t>
            </a:r>
            <a:r>
              <a:rPr lang="en-US" sz="3000" b="1" i="1" dirty="0" smtClean="0">
                <a:solidFill>
                  <a:srgbClr val="FFC000"/>
                </a:solidFill>
              </a:rPr>
              <a:t>away</a:t>
            </a:r>
            <a:r>
              <a:rPr lang="en-US" sz="3000" i="1" dirty="0" smtClean="0">
                <a:solidFill>
                  <a:srgbClr val="FFC000"/>
                </a:solidFill>
              </a:rPr>
              <a:t> from residual/host trees</a:t>
            </a:r>
          </a:p>
          <a:p>
            <a:r>
              <a:rPr lang="en-US" sz="3000" dirty="0" smtClean="0"/>
              <a:t>Hasten drying </a:t>
            </a:r>
          </a:p>
          <a:p>
            <a:r>
              <a:rPr lang="en-US" sz="3000" i="1" dirty="0" smtClean="0">
                <a:solidFill>
                  <a:srgbClr val="FFC000"/>
                </a:solidFill>
              </a:rPr>
              <a:t>Wrap tightly in </a:t>
            </a:r>
            <a:r>
              <a:rPr lang="en-US" sz="3000" b="1" i="1" dirty="0" smtClean="0">
                <a:solidFill>
                  <a:srgbClr val="FFC000"/>
                </a:solidFill>
              </a:rPr>
              <a:t>CLEAR</a:t>
            </a:r>
            <a:r>
              <a:rPr lang="en-US" sz="3000" i="1" dirty="0" smtClean="0">
                <a:solidFill>
                  <a:srgbClr val="FFC000"/>
                </a:solidFill>
              </a:rPr>
              <a:t> plastic</a:t>
            </a:r>
          </a:p>
          <a:p>
            <a:endParaRPr lang="en-US" dirty="0" smtClean="0"/>
          </a:p>
          <a:p>
            <a:endParaRPr lang="en-US" dirty="0" smtClean="0"/>
          </a:p>
          <a:p>
            <a:endParaRPr lang="en-US" dirty="0"/>
          </a:p>
        </p:txBody>
      </p:sp>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1528618"/>
            <a:ext cx="1524000" cy="101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42477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4"/>
          <p:cNvSpPr>
            <a:spLocks noGrp="1" noChangeArrowheads="1"/>
          </p:cNvSpPr>
          <p:nvPr>
            <p:ph type="title"/>
          </p:nvPr>
        </p:nvSpPr>
        <p:spPr/>
        <p:txBody>
          <a:bodyPr/>
          <a:lstStyle/>
          <a:p>
            <a:pPr eaLnBrk="1" fontAlgn="auto" hangingPunct="1">
              <a:spcAft>
                <a:spcPts val="0"/>
              </a:spcAft>
              <a:defRPr/>
            </a:pPr>
            <a:r>
              <a:rPr lang="en-US" dirty="0" smtClean="0">
                <a:solidFill>
                  <a:schemeClr val="tx1"/>
                </a:solidFill>
                <a:latin typeface="Candara" pitchFamily="34" charset="0"/>
              </a:rPr>
              <a:t>What about Oaks?</a:t>
            </a:r>
          </a:p>
        </p:txBody>
      </p:sp>
      <p:sp>
        <p:nvSpPr>
          <p:cNvPr id="28675" name="Rectangle 5"/>
          <p:cNvSpPr>
            <a:spLocks noGrp="1" noChangeArrowheads="1"/>
          </p:cNvSpPr>
          <p:nvPr>
            <p:ph type="body" sz="half" idx="1"/>
          </p:nvPr>
        </p:nvSpPr>
        <p:spPr/>
        <p:txBody>
          <a:bodyPr>
            <a:normAutofit/>
          </a:bodyPr>
          <a:lstStyle/>
          <a:p>
            <a:pPr marL="548640" indent="-411480" eaLnBrk="1" fontAlgn="auto" hangingPunct="1">
              <a:spcAft>
                <a:spcPts val="0"/>
              </a:spcAft>
              <a:buClr>
                <a:schemeClr val="tx1">
                  <a:shade val="95000"/>
                </a:schemeClr>
              </a:buClr>
              <a:buFont typeface="Wingdings 2"/>
              <a:buChar char=""/>
              <a:defRPr/>
            </a:pPr>
            <a:r>
              <a:rPr lang="en-US" b="1" dirty="0" smtClean="0">
                <a:solidFill>
                  <a:schemeClr val="accent1"/>
                </a:solidFill>
              </a:rPr>
              <a:t>Disease is common cause of decline</a:t>
            </a:r>
          </a:p>
          <a:p>
            <a:pPr marL="868680" lvl="1" indent="-283464" eaLnBrk="1" fontAlgn="auto" hangingPunct="1">
              <a:spcAft>
                <a:spcPts val="0"/>
              </a:spcAft>
              <a:buFont typeface="Wingdings 2"/>
              <a:buChar char=""/>
              <a:defRPr/>
            </a:pPr>
            <a:r>
              <a:rPr lang="en-US" sz="2000" i="1" dirty="0" smtClean="0">
                <a:solidFill>
                  <a:schemeClr val="accent1"/>
                </a:solidFill>
              </a:rPr>
              <a:t>Armillaria sp. </a:t>
            </a:r>
          </a:p>
          <a:p>
            <a:pPr marL="868680" lvl="1" indent="-283464" eaLnBrk="1" fontAlgn="auto" hangingPunct="1">
              <a:spcAft>
                <a:spcPts val="0"/>
              </a:spcAft>
              <a:buFont typeface="Wingdings 2"/>
              <a:buChar char=""/>
              <a:defRPr/>
            </a:pPr>
            <a:r>
              <a:rPr lang="en-US" sz="2000" i="1" dirty="0" smtClean="0">
                <a:solidFill>
                  <a:schemeClr val="accent1"/>
                </a:solidFill>
              </a:rPr>
              <a:t>Sudden Oak Death</a:t>
            </a:r>
          </a:p>
          <a:p>
            <a:pPr marL="868680" lvl="1" indent="-283464" eaLnBrk="1" fontAlgn="auto" hangingPunct="1">
              <a:spcAft>
                <a:spcPts val="0"/>
              </a:spcAft>
              <a:buFont typeface="Wingdings 2"/>
              <a:buChar char=""/>
              <a:defRPr/>
            </a:pPr>
            <a:r>
              <a:rPr lang="en-US" sz="2000" dirty="0" smtClean="0">
                <a:solidFill>
                  <a:schemeClr val="accent1"/>
                </a:solidFill>
              </a:rPr>
              <a:t>Drought </a:t>
            </a:r>
          </a:p>
          <a:p>
            <a:pPr marL="1133792" lvl="2" indent="-283464" eaLnBrk="1" fontAlgn="auto" hangingPunct="1">
              <a:spcAft>
                <a:spcPts val="0"/>
              </a:spcAft>
              <a:buFont typeface="Wingdings 2"/>
              <a:buChar char=""/>
              <a:defRPr/>
            </a:pPr>
            <a:r>
              <a:rPr lang="en-US" b="1" dirty="0" smtClean="0">
                <a:solidFill>
                  <a:srgbClr val="FF0000"/>
                </a:solidFill>
              </a:rPr>
              <a:t>Especially Blue Oaks</a:t>
            </a:r>
          </a:p>
          <a:p>
            <a:pPr marL="1133792" lvl="2" indent="-283464" eaLnBrk="1" fontAlgn="auto" hangingPunct="1">
              <a:spcAft>
                <a:spcPts val="0"/>
              </a:spcAft>
              <a:buFont typeface="Wingdings 2"/>
              <a:buChar char=""/>
              <a:defRPr/>
            </a:pPr>
            <a:endParaRPr lang="en-US" b="1" dirty="0" smtClean="0">
              <a:solidFill>
                <a:schemeClr val="accent1"/>
              </a:solidFill>
            </a:endParaRPr>
          </a:p>
          <a:p>
            <a:pPr marL="548640" indent="-411480" eaLnBrk="1" fontAlgn="auto" hangingPunct="1">
              <a:spcAft>
                <a:spcPts val="0"/>
              </a:spcAft>
              <a:buClr>
                <a:schemeClr val="tx1">
                  <a:shade val="95000"/>
                </a:schemeClr>
              </a:buClr>
              <a:buFont typeface="Wingdings 2"/>
              <a:buChar char=""/>
              <a:defRPr/>
            </a:pPr>
            <a:r>
              <a:rPr lang="en-US" b="1" dirty="0" smtClean="0">
                <a:solidFill>
                  <a:schemeClr val="accent1"/>
                </a:solidFill>
              </a:rPr>
              <a:t>Insects are not primary killers</a:t>
            </a:r>
          </a:p>
          <a:p>
            <a:pPr marL="868680" lvl="1" indent="-283464" eaLnBrk="1" fontAlgn="auto" hangingPunct="1">
              <a:spcAft>
                <a:spcPts val="0"/>
              </a:spcAft>
              <a:buFont typeface="Wingdings 2"/>
              <a:buChar char=""/>
              <a:defRPr/>
            </a:pPr>
            <a:r>
              <a:rPr lang="en-US" sz="2000" dirty="0" smtClean="0">
                <a:solidFill>
                  <a:schemeClr val="accent1"/>
                </a:solidFill>
              </a:rPr>
              <a:t>Typically attacking diseased/declining tree</a:t>
            </a:r>
          </a:p>
          <a:p>
            <a:pPr marL="868680" lvl="1" indent="-283464" eaLnBrk="1" fontAlgn="auto" hangingPunct="1">
              <a:spcAft>
                <a:spcPts val="0"/>
              </a:spcAft>
              <a:buFont typeface="Wingdings 2"/>
              <a:buChar char=""/>
              <a:defRPr/>
            </a:pPr>
            <a:endParaRPr lang="en-US" dirty="0" smtClean="0"/>
          </a:p>
          <a:p>
            <a:pPr marL="868680" lvl="1" indent="-283464" eaLnBrk="1" fontAlgn="auto" hangingPunct="1">
              <a:spcAft>
                <a:spcPts val="0"/>
              </a:spcAft>
              <a:buFont typeface="Wingdings 2"/>
              <a:buChar char=""/>
              <a:defRPr/>
            </a:pPr>
            <a:endParaRPr lang="en-US" dirty="0" smtClean="0"/>
          </a:p>
          <a:p>
            <a:pPr marL="548640" indent="-411480" eaLnBrk="1" fontAlgn="auto" hangingPunct="1">
              <a:spcAft>
                <a:spcPts val="0"/>
              </a:spcAft>
              <a:buClr>
                <a:schemeClr val="tx1">
                  <a:shade val="95000"/>
                </a:schemeClr>
              </a:buClr>
              <a:buFont typeface="Wingdings 2"/>
              <a:buChar char=""/>
              <a:defRPr/>
            </a:pPr>
            <a:endParaRPr lang="en-US" dirty="0" smtClean="0"/>
          </a:p>
        </p:txBody>
      </p:sp>
      <p:pic>
        <p:nvPicPr>
          <p:cNvPr id="48132" name="Picture 7" descr="DSC_007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1447800"/>
            <a:ext cx="3810000" cy="47244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O:\NFS\Stanislaus\Program\3400ForestHealthProtection\3450ForestHealthProtectionAdmin\FHP\SA\SA_Conditions\2012\2012_pestcond\2012 photos\BlueOaks\BlueOak_EarlyDrop_STanislau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23813"/>
            <a:ext cx="5410200" cy="676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1000" y="152400"/>
            <a:ext cx="8226001" cy="7054438"/>
          </a:xfrm>
          <a:prstGeom prst="rect">
            <a:avLst/>
          </a:prstGeom>
        </p:spPr>
      </p:pic>
    </p:spTree>
    <p:extLst>
      <p:ext uri="{BB962C8B-B14F-4D97-AF65-F5344CB8AC3E}">
        <p14:creationId xmlns:p14="http://schemas.microsoft.com/office/powerpoint/2010/main" val="1014681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Thank you</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750776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8431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bbulaon\Desktop\Kings Canyon\DSC_920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68405"/>
            <a:ext cx="9144000" cy="6121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8894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smtClean="0">
                <a:solidFill>
                  <a:srgbClr val="FFFF00"/>
                </a:solidFill>
                <a:effectLst/>
                <a:latin typeface="Arial Rounded MT Bold" pitchFamily="34" charset="0"/>
              </a:rPr>
              <a:t>Steps of diagnosis</a:t>
            </a:r>
            <a:endParaRPr lang="en-US" dirty="0">
              <a:solidFill>
                <a:srgbClr val="FFFF00"/>
              </a:solidFill>
              <a:effectLst/>
              <a:latin typeface="Arial Rounded MT Bold" pitchFamily="34" charset="0"/>
            </a:endParaRPr>
          </a:p>
        </p:txBody>
      </p:sp>
      <p:sp>
        <p:nvSpPr>
          <p:cNvPr id="67587" name="Subtitle 2"/>
          <p:cNvSpPr>
            <a:spLocks noGrp="1"/>
          </p:cNvSpPr>
          <p:nvPr>
            <p:ph type="subTitle" idx="1"/>
          </p:nvPr>
        </p:nvSpPr>
        <p:spPr>
          <a:xfrm>
            <a:off x="1371600" y="3332163"/>
            <a:ext cx="6400800" cy="1752600"/>
          </a:xfrm>
        </p:spPr>
        <p:txBody>
          <a:bodyPr/>
          <a:lstStyle/>
          <a:p>
            <a:endParaRPr lang="en-US" altLang="en-US" smtClean="0"/>
          </a:p>
        </p:txBody>
      </p:sp>
    </p:spTree>
    <p:extLst>
      <p:ext uri="{BB962C8B-B14F-4D97-AF65-F5344CB8AC3E}">
        <p14:creationId xmlns:p14="http://schemas.microsoft.com/office/powerpoint/2010/main" val="2421652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0" y="0"/>
            <a:ext cx="9144000" cy="6858000"/>
          </a:xfrm>
        </p:spPr>
        <p:txBody>
          <a:bodyPr/>
          <a:lstStyle/>
          <a:p>
            <a:pPr>
              <a:defRPr/>
            </a:pPr>
            <a:r>
              <a:rPr lang="en-US" dirty="0">
                <a:solidFill>
                  <a:srgbClr val="FFFF00"/>
                </a:solidFill>
                <a:effectLst/>
              </a:rPr>
              <a:t>Clues May Be Found At Several Levels Of </a:t>
            </a:r>
            <a:r>
              <a:rPr lang="en-US" dirty="0" smtClean="0">
                <a:solidFill>
                  <a:srgbClr val="FFFF00"/>
                </a:solidFill>
                <a:effectLst/>
              </a:rPr>
              <a:t>Observation</a:t>
            </a:r>
            <a:r>
              <a:rPr lang="en-US" sz="2000" dirty="0"/>
              <a:t/>
            </a:r>
            <a:br>
              <a:rPr lang="en-US" sz="2000" dirty="0"/>
            </a:br>
            <a:r>
              <a:rPr lang="en-US" dirty="0"/>
              <a:t/>
            </a:r>
            <a:br>
              <a:rPr lang="en-US" dirty="0"/>
            </a:br>
            <a:r>
              <a:rPr lang="en-US" sz="2800" dirty="0">
                <a:solidFill>
                  <a:srgbClr val="FF0000"/>
                </a:solidFill>
              </a:rPr>
              <a:t>Observe the surrounding stand, the group of adjacent trees and the individual tree with the problem.</a:t>
            </a:r>
            <a:br>
              <a:rPr lang="en-US" sz="2800" dirty="0">
                <a:solidFill>
                  <a:srgbClr val="FF0000"/>
                </a:solidFill>
              </a:rPr>
            </a:br>
            <a:r>
              <a:rPr lang="en-US" sz="2800" dirty="0"/>
              <a:t/>
            </a:r>
            <a:br>
              <a:rPr lang="en-US" sz="2800" dirty="0"/>
            </a:br>
            <a:r>
              <a:rPr lang="en-US" sz="2800" i="1" dirty="0"/>
              <a:t>Gather as many clues as possible</a:t>
            </a:r>
            <a:br>
              <a:rPr lang="en-US" sz="2800" i="1" dirty="0"/>
            </a:br>
            <a:r>
              <a:rPr lang="en-US" sz="2800" dirty="0"/>
              <a:t/>
            </a:r>
            <a:br>
              <a:rPr lang="en-US" sz="2800" dirty="0"/>
            </a:br>
            <a:r>
              <a:rPr lang="en-US" sz="2800" dirty="0">
                <a:solidFill>
                  <a:srgbClr val="00B050"/>
                </a:solidFill>
              </a:rPr>
              <a:t>Be aware of </a:t>
            </a:r>
            <a:r>
              <a:rPr lang="en-US" sz="2800" u="sng" dirty="0">
                <a:solidFill>
                  <a:srgbClr val="00B050"/>
                </a:solidFill>
              </a:rPr>
              <a:t>associations</a:t>
            </a:r>
            <a:r>
              <a:rPr lang="en-US" sz="2800" dirty="0">
                <a:solidFill>
                  <a:srgbClr val="00B050"/>
                </a:solidFill>
              </a:rPr>
              <a:t> between </a:t>
            </a:r>
            <a:r>
              <a:rPr lang="en-US" sz="2800" dirty="0" smtClean="0">
                <a:solidFill>
                  <a:srgbClr val="00B050"/>
                </a:solidFill>
              </a:rPr>
              <a:t>2 or </a:t>
            </a:r>
            <a:r>
              <a:rPr lang="en-US" sz="2800" dirty="0">
                <a:solidFill>
                  <a:srgbClr val="00B050"/>
                </a:solidFill>
              </a:rPr>
              <a:t>more damaging agents. What appears to be </a:t>
            </a:r>
            <a:r>
              <a:rPr lang="en-US" sz="2800" dirty="0" smtClean="0">
                <a:solidFill>
                  <a:srgbClr val="00B050"/>
                </a:solidFill>
              </a:rPr>
              <a:t>obvious, may </a:t>
            </a:r>
            <a:r>
              <a:rPr lang="en-US" sz="2800" dirty="0">
                <a:solidFill>
                  <a:srgbClr val="00B050"/>
                </a:solidFill>
              </a:rPr>
              <a:t>actually be secondary to the “real” problem.</a:t>
            </a:r>
            <a:endParaRPr lang="en-US" dirty="0">
              <a:solidFill>
                <a:srgbClr val="00B050"/>
              </a:solidFill>
            </a:endParaRPr>
          </a:p>
        </p:txBody>
      </p:sp>
    </p:spTree>
    <p:extLst>
      <p:ext uri="{BB962C8B-B14F-4D97-AF65-F5344CB8AC3E}">
        <p14:creationId xmlns:p14="http://schemas.microsoft.com/office/powerpoint/2010/main" val="62970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bbulaon\Desktop\Kings Canyon\DSC_920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68405"/>
            <a:ext cx="9144000" cy="6121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3929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0" y="0"/>
            <a:ext cx="9029700" cy="6858000"/>
          </a:xfrm>
        </p:spPr>
        <p:txBody>
          <a:bodyPr/>
          <a:lstStyle/>
          <a:p>
            <a:pPr>
              <a:defRPr/>
            </a:pPr>
            <a:r>
              <a:rPr lang="en-US" sz="5400" u="sng" dirty="0">
                <a:solidFill>
                  <a:srgbClr val="FFFF00"/>
                </a:solidFill>
                <a:effectLst/>
              </a:rPr>
              <a:t>Clues To Look For</a:t>
            </a:r>
            <a:r>
              <a:rPr lang="en-US" sz="5400" dirty="0">
                <a:solidFill>
                  <a:srgbClr val="FFFF00"/>
                </a:solidFill>
                <a:effectLst/>
              </a:rPr>
              <a:t>:</a:t>
            </a:r>
            <a:r>
              <a:rPr lang="en-US" sz="2400" dirty="0"/>
              <a:t/>
            </a:r>
            <a:br>
              <a:rPr lang="en-US" sz="2400" dirty="0"/>
            </a:br>
            <a:r>
              <a:rPr lang="en-US" sz="2400" dirty="0"/>
              <a:t/>
            </a:r>
            <a:br>
              <a:rPr lang="en-US" sz="2400" dirty="0"/>
            </a:br>
            <a:r>
              <a:rPr lang="en-US" sz="4000" dirty="0"/>
              <a:t>1. Symptoms and Signs</a:t>
            </a:r>
            <a:br>
              <a:rPr lang="en-US" sz="4000" dirty="0"/>
            </a:br>
            <a:r>
              <a:rPr lang="en-US" sz="4000" dirty="0"/>
              <a:t/>
            </a:r>
            <a:br>
              <a:rPr lang="en-US" sz="4000" dirty="0"/>
            </a:br>
            <a:r>
              <a:rPr lang="en-US" sz="4000" dirty="0"/>
              <a:t>2. Damage Patterns</a:t>
            </a:r>
            <a:br>
              <a:rPr lang="en-US" sz="4000" dirty="0"/>
            </a:br>
            <a:r>
              <a:rPr lang="en-US" sz="4000" dirty="0"/>
              <a:t/>
            </a:r>
            <a:br>
              <a:rPr lang="en-US" sz="4000" dirty="0"/>
            </a:br>
            <a:r>
              <a:rPr lang="en-US" sz="4000" dirty="0"/>
              <a:t>3. Damage Pattern Development</a:t>
            </a:r>
            <a:br>
              <a:rPr lang="en-US" sz="4000" dirty="0"/>
            </a:br>
            <a:r>
              <a:rPr lang="en-US" sz="4000" dirty="0"/>
              <a:t/>
            </a:r>
            <a:br>
              <a:rPr lang="en-US" sz="4000" dirty="0"/>
            </a:br>
            <a:r>
              <a:rPr lang="en-US" sz="4000" dirty="0"/>
              <a:t>4. Past History</a:t>
            </a:r>
          </a:p>
        </p:txBody>
      </p:sp>
    </p:spTree>
    <p:extLst>
      <p:ext uri="{BB962C8B-B14F-4D97-AF65-F5344CB8AC3E}">
        <p14:creationId xmlns:p14="http://schemas.microsoft.com/office/powerpoint/2010/main" val="3998753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92D050"/>
          </a:solidFill>
        </p:spPr>
        <p:txBody>
          <a:bodyPr/>
          <a:lstStyle/>
          <a:p>
            <a:pPr>
              <a:defRPr/>
            </a:pPr>
            <a:r>
              <a:rPr lang="en-US" dirty="0" smtClean="0">
                <a:solidFill>
                  <a:schemeClr val="tx2">
                    <a:lumMod val="10000"/>
                  </a:schemeClr>
                </a:solidFill>
                <a:effectLst/>
              </a:rPr>
              <a:t>Steps of Diagnosis</a:t>
            </a:r>
            <a:endParaRPr lang="en-US" dirty="0">
              <a:solidFill>
                <a:schemeClr val="tx2">
                  <a:lumMod val="10000"/>
                </a:schemeClr>
              </a:solidFill>
              <a:effectLst/>
            </a:endParaRPr>
          </a:p>
        </p:txBody>
      </p:sp>
      <p:sp>
        <p:nvSpPr>
          <p:cNvPr id="70659" name="Content Placeholder 2"/>
          <p:cNvSpPr>
            <a:spLocks noGrp="1"/>
          </p:cNvSpPr>
          <p:nvPr>
            <p:ph idx="1"/>
          </p:nvPr>
        </p:nvSpPr>
        <p:spPr/>
        <p:txBody>
          <a:bodyPr/>
          <a:lstStyle/>
          <a:p>
            <a:r>
              <a:rPr lang="en-US" altLang="en-US" dirty="0" smtClean="0"/>
              <a:t>Notice damage to all trees</a:t>
            </a:r>
          </a:p>
          <a:p>
            <a:r>
              <a:rPr lang="en-US" altLang="en-US" dirty="0" smtClean="0">
                <a:solidFill>
                  <a:srgbClr val="FFFF00"/>
                </a:solidFill>
              </a:rPr>
              <a:t>Look at symptoms and damage patterns in all trees</a:t>
            </a:r>
          </a:p>
          <a:p>
            <a:r>
              <a:rPr lang="en-US" altLang="en-US" dirty="0" smtClean="0"/>
              <a:t>Look for signs and more detailed symptoms on affected and adjacent trees</a:t>
            </a:r>
          </a:p>
          <a:p>
            <a:r>
              <a:rPr lang="en-US" altLang="en-US" dirty="0" smtClean="0">
                <a:solidFill>
                  <a:srgbClr val="FFFF00"/>
                </a:solidFill>
              </a:rPr>
              <a:t>Use past history, knowledge, records, etc. to determine outside causes for damage</a:t>
            </a:r>
          </a:p>
          <a:p>
            <a:r>
              <a:rPr lang="en-US" altLang="en-US" dirty="0" smtClean="0"/>
              <a:t>Be aware of common pest associations</a:t>
            </a:r>
          </a:p>
          <a:p>
            <a:endParaRPr lang="en-US" altLang="en-US" dirty="0" smtClean="0"/>
          </a:p>
          <a:p>
            <a:endParaRPr lang="en-US" altLang="en-US" dirty="0" smtClean="0"/>
          </a:p>
        </p:txBody>
      </p:sp>
    </p:spTree>
    <p:extLst>
      <p:ext uri="{BB962C8B-B14F-4D97-AF65-F5344CB8AC3E}">
        <p14:creationId xmlns:p14="http://schemas.microsoft.com/office/powerpoint/2010/main" val="3956029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8745" y="857250"/>
            <a:ext cx="3443170" cy="51435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48780" y="880110"/>
            <a:ext cx="3452681" cy="5143500"/>
          </a:xfrm>
          <a:prstGeom prst="rect">
            <a:avLst/>
          </a:prstGeom>
        </p:spPr>
      </p:pic>
    </p:spTree>
    <p:extLst>
      <p:ext uri="{BB962C8B-B14F-4D97-AF65-F5344CB8AC3E}">
        <p14:creationId xmlns:p14="http://schemas.microsoft.com/office/powerpoint/2010/main" val="4062275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2800" t="-16158" r="-27200" b="-21037"/>
          <a:stretch/>
        </p:blipFill>
        <p:spPr>
          <a:xfrm>
            <a:off x="-3200400" y="-685800"/>
            <a:ext cx="15240000" cy="8572500"/>
          </a:xfrm>
          <a:prstGeom prst="rect">
            <a:avLst/>
          </a:prstGeom>
        </p:spPr>
      </p:pic>
    </p:spTree>
    <p:extLst>
      <p:ext uri="{BB962C8B-B14F-4D97-AF65-F5344CB8AC3E}">
        <p14:creationId xmlns:p14="http://schemas.microsoft.com/office/powerpoint/2010/main" val="3488533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bbulaon\Desktop\Kings Canyon\DSC_934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0"/>
            <a:ext cx="4590893" cy="685800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1524000" y="5181600"/>
            <a:ext cx="67818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6133" y="1899194"/>
            <a:ext cx="6784975" cy="23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5727469" y="973960"/>
            <a:ext cx="2133600" cy="646331"/>
          </a:xfrm>
          <a:prstGeom prst="rect">
            <a:avLst/>
          </a:prstGeom>
          <a:noFill/>
        </p:spPr>
        <p:txBody>
          <a:bodyPr wrap="square" rtlCol="0">
            <a:spAutoFit/>
          </a:bodyPr>
          <a:lstStyle/>
          <a:p>
            <a:r>
              <a:rPr lang="en-US" dirty="0" smtClean="0"/>
              <a:t>Pine Engravers</a:t>
            </a:r>
          </a:p>
          <a:p>
            <a:r>
              <a:rPr lang="en-US" dirty="0" smtClean="0"/>
              <a:t>Woodborers</a:t>
            </a:r>
          </a:p>
        </p:txBody>
      </p:sp>
      <p:sp>
        <p:nvSpPr>
          <p:cNvPr id="14" name="TextBox 13"/>
          <p:cNvSpPr txBox="1"/>
          <p:nvPr/>
        </p:nvSpPr>
        <p:spPr>
          <a:xfrm>
            <a:off x="5715000" y="2362200"/>
            <a:ext cx="2667000" cy="2308324"/>
          </a:xfrm>
          <a:prstGeom prst="rect">
            <a:avLst/>
          </a:prstGeom>
          <a:noFill/>
        </p:spPr>
        <p:txBody>
          <a:bodyPr wrap="square" rtlCol="0">
            <a:spAutoFit/>
          </a:bodyPr>
          <a:lstStyle/>
          <a:p>
            <a:r>
              <a:rPr lang="en-US" dirty="0" smtClean="0"/>
              <a:t>Western Pine Beetle; Mountain Pine Beetle; </a:t>
            </a:r>
          </a:p>
          <a:p>
            <a:r>
              <a:rPr lang="en-US" dirty="0" smtClean="0"/>
              <a:t>Jeffrey Pine Beetle</a:t>
            </a:r>
          </a:p>
          <a:p>
            <a:endParaRPr lang="en-US" dirty="0"/>
          </a:p>
          <a:p>
            <a:r>
              <a:rPr lang="en-US" dirty="0" smtClean="0"/>
              <a:t>&lt; 6 inches/horizontal: </a:t>
            </a:r>
          </a:p>
          <a:p>
            <a:pPr marL="285750" indent="-285750">
              <a:buFont typeface="Arial" panose="020B0604020202020204" pitchFamily="34" charset="0"/>
              <a:buChar char="•"/>
            </a:pPr>
            <a:r>
              <a:rPr lang="en-US" dirty="0" smtClean="0"/>
              <a:t>Pine engravers</a:t>
            </a:r>
          </a:p>
          <a:p>
            <a:endParaRPr lang="en-US" dirty="0"/>
          </a:p>
          <a:p>
            <a:r>
              <a:rPr lang="en-US" dirty="0" smtClean="0"/>
              <a:t>Woodborers</a:t>
            </a:r>
          </a:p>
        </p:txBody>
      </p:sp>
      <p:sp>
        <p:nvSpPr>
          <p:cNvPr id="15" name="TextBox 14"/>
          <p:cNvSpPr txBox="1"/>
          <p:nvPr/>
        </p:nvSpPr>
        <p:spPr>
          <a:xfrm>
            <a:off x="5703916" y="5465802"/>
            <a:ext cx="2133600" cy="646331"/>
          </a:xfrm>
          <a:prstGeom prst="rect">
            <a:avLst/>
          </a:prstGeom>
          <a:noFill/>
        </p:spPr>
        <p:txBody>
          <a:bodyPr wrap="square" rtlCol="0">
            <a:spAutoFit/>
          </a:bodyPr>
          <a:lstStyle/>
          <a:p>
            <a:r>
              <a:rPr lang="en-US" dirty="0" smtClean="0"/>
              <a:t>Red Turpentine</a:t>
            </a:r>
          </a:p>
          <a:p>
            <a:r>
              <a:rPr lang="en-US" dirty="0" smtClean="0"/>
              <a:t>Woodborers</a:t>
            </a:r>
          </a:p>
        </p:txBody>
      </p:sp>
    </p:spTree>
    <p:extLst>
      <p:ext uri="{BB962C8B-B14F-4D97-AF65-F5344CB8AC3E}">
        <p14:creationId xmlns:p14="http://schemas.microsoft.com/office/powerpoint/2010/main" val="2399297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bbulaon\Desktop\Kings Canyon\DSC_9347.JPG"/>
          <p:cNvPicPr>
            <a:picLocks noChangeAspect="1" noChangeArrowheads="1"/>
          </p:cNvPicPr>
          <p:nvPr/>
        </p:nvPicPr>
        <p:blipFill>
          <a:blip r:embed="rId3" cstate="print">
            <a:duotone>
              <a:prstClr val="black"/>
              <a:srgbClr val="FFC000">
                <a:tint val="45000"/>
                <a:satMod val="400000"/>
              </a:srgbClr>
            </a:duotone>
            <a:extLst>
              <a:ext uri="{28A0092B-C50C-407E-A947-70E740481C1C}">
                <a14:useLocalDpi xmlns:a14="http://schemas.microsoft.com/office/drawing/2010/main" val="0"/>
              </a:ext>
            </a:extLst>
          </a:blip>
          <a:srcRect/>
          <a:stretch>
            <a:fillRect/>
          </a:stretch>
        </p:blipFill>
        <p:spPr bwMode="auto">
          <a:xfrm>
            <a:off x="762000" y="0"/>
            <a:ext cx="4590893" cy="6858000"/>
          </a:xfrm>
          <a:prstGeom prst="rect">
            <a:avLst/>
          </a:prstGeom>
          <a:noFill/>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943600" y="1676399"/>
            <a:ext cx="2667000" cy="3939540"/>
          </a:xfrm>
          <a:prstGeom prst="rect">
            <a:avLst/>
          </a:prstGeom>
          <a:noFill/>
        </p:spPr>
        <p:txBody>
          <a:bodyPr wrap="square" rtlCol="0">
            <a:spAutoFit/>
          </a:bodyPr>
          <a:lstStyle/>
          <a:p>
            <a:r>
              <a:rPr lang="en-US" sz="2600" b="1" dirty="0" smtClean="0"/>
              <a:t>Dying / Dead trees</a:t>
            </a:r>
          </a:p>
          <a:p>
            <a:pPr marL="285750" indent="-285750">
              <a:buFont typeface="Arial" panose="020B0604020202020204" pitchFamily="34" charset="0"/>
              <a:buChar char="•"/>
            </a:pPr>
            <a:r>
              <a:rPr lang="en-US" sz="2200" dirty="0" smtClean="0"/>
              <a:t>Pine engravers</a:t>
            </a:r>
          </a:p>
          <a:p>
            <a:pPr marL="285750" indent="-285750">
              <a:buFont typeface="Arial" panose="020B0604020202020204" pitchFamily="34" charset="0"/>
              <a:buChar char="•"/>
            </a:pPr>
            <a:r>
              <a:rPr lang="en-US" sz="2200" dirty="0" smtClean="0"/>
              <a:t>Woodborers</a:t>
            </a:r>
          </a:p>
          <a:p>
            <a:pPr marL="285750" indent="-285750">
              <a:buFont typeface="Arial" panose="020B0604020202020204" pitchFamily="34" charset="0"/>
              <a:buChar char="•"/>
            </a:pPr>
            <a:r>
              <a:rPr lang="en-US" sz="2200" dirty="0" smtClean="0"/>
              <a:t>Ambrosia Beetles</a:t>
            </a:r>
          </a:p>
          <a:p>
            <a:pPr marL="285750" indent="-285750">
              <a:buFont typeface="Arial" panose="020B0604020202020204" pitchFamily="34" charset="0"/>
              <a:buChar char="•"/>
            </a:pPr>
            <a:r>
              <a:rPr lang="en-US" sz="2200" dirty="0" smtClean="0"/>
              <a:t>Pouch Fungus</a:t>
            </a:r>
          </a:p>
          <a:p>
            <a:pPr marL="285750" indent="-285750">
              <a:buFont typeface="Arial" panose="020B0604020202020204" pitchFamily="34" charset="0"/>
              <a:buChar char="•"/>
            </a:pPr>
            <a:r>
              <a:rPr lang="en-US" sz="2200" dirty="0" smtClean="0"/>
              <a:t>Ants</a:t>
            </a:r>
          </a:p>
          <a:p>
            <a:pPr marL="285750" indent="-285750">
              <a:buFont typeface="Arial" panose="020B0604020202020204" pitchFamily="34" charset="0"/>
              <a:buChar char="•"/>
            </a:pPr>
            <a:r>
              <a:rPr lang="en-US" sz="2200" dirty="0" smtClean="0"/>
              <a:t>Termites</a:t>
            </a:r>
          </a:p>
          <a:p>
            <a:pPr marL="285750" indent="-285750">
              <a:buFont typeface="Arial" panose="020B0604020202020204" pitchFamily="34" charset="0"/>
              <a:buChar char="•"/>
            </a:pPr>
            <a:r>
              <a:rPr lang="en-US" sz="2200" dirty="0" smtClean="0"/>
              <a:t>Decomposing fungi</a:t>
            </a:r>
          </a:p>
          <a:p>
            <a:pPr marL="285750" indent="-285750">
              <a:buFont typeface="Arial" panose="020B0604020202020204" pitchFamily="34" charset="0"/>
              <a:buChar char="•"/>
            </a:pPr>
            <a:endParaRPr lang="en-US" sz="2200" dirty="0" smtClean="0"/>
          </a:p>
        </p:txBody>
      </p:sp>
    </p:spTree>
    <p:extLst>
      <p:ext uri="{BB962C8B-B14F-4D97-AF65-F5344CB8AC3E}">
        <p14:creationId xmlns:p14="http://schemas.microsoft.com/office/powerpoint/2010/main" val="858754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r="13333"/>
          <a:stretch/>
        </p:blipFill>
        <p:spPr>
          <a:xfrm>
            <a:off x="685800" y="2057399"/>
            <a:ext cx="7886700" cy="4501273"/>
          </a:xfrm>
          <a:prstGeom prst="rect">
            <a:avLst/>
          </a:prstGeom>
        </p:spPr>
      </p:pic>
      <p:sp>
        <p:nvSpPr>
          <p:cNvPr id="10243" name="Rectangle 2"/>
          <p:cNvSpPr>
            <a:spLocks noGrp="1" noChangeArrowheads="1"/>
          </p:cNvSpPr>
          <p:nvPr>
            <p:ph type="title"/>
          </p:nvPr>
        </p:nvSpPr>
        <p:spPr>
          <a:xfrm>
            <a:off x="304800" y="0"/>
            <a:ext cx="8839200" cy="1295400"/>
          </a:xfrm>
        </p:spPr>
        <p:txBody>
          <a:bodyPr/>
          <a:lstStyle/>
          <a:p>
            <a:pPr eaLnBrk="1" fontAlgn="auto" hangingPunct="1">
              <a:spcAft>
                <a:spcPts val="0"/>
              </a:spcAft>
              <a:defRPr/>
            </a:pPr>
            <a:r>
              <a:rPr lang="en-US" dirty="0" smtClean="0">
                <a:solidFill>
                  <a:srgbClr val="FFFF00"/>
                </a:solidFill>
                <a:effectLst/>
                <a:latin typeface="Candara" pitchFamily="34" charset="0"/>
              </a:rPr>
              <a:t>Bark Beetles </a:t>
            </a:r>
          </a:p>
        </p:txBody>
      </p:sp>
      <p:sp>
        <p:nvSpPr>
          <p:cNvPr id="22531" name="Rectangle 3"/>
          <p:cNvSpPr>
            <a:spLocks noGrp="1" noChangeArrowheads="1"/>
          </p:cNvSpPr>
          <p:nvPr>
            <p:ph type="body" sz="half" idx="1"/>
          </p:nvPr>
        </p:nvSpPr>
        <p:spPr>
          <a:xfrm>
            <a:off x="876300" y="990600"/>
            <a:ext cx="7696200" cy="838200"/>
          </a:xfrm>
          <a:solidFill>
            <a:srgbClr val="FFFF99"/>
          </a:solidFill>
        </p:spPr>
        <p:txBody>
          <a:bodyPr>
            <a:normAutofit/>
          </a:bodyPr>
          <a:lstStyle/>
          <a:p>
            <a:pPr marL="548640" indent="-411480" algn="ctr" eaLnBrk="1" fontAlgn="auto" hangingPunct="1">
              <a:spcBef>
                <a:spcPct val="50000"/>
              </a:spcBef>
              <a:spcAft>
                <a:spcPts val="0"/>
              </a:spcAft>
              <a:buClr>
                <a:schemeClr val="tx1">
                  <a:shade val="95000"/>
                </a:schemeClr>
              </a:buClr>
              <a:buFontTx/>
              <a:buNone/>
              <a:defRPr/>
            </a:pPr>
            <a:r>
              <a:rPr lang="en-US" sz="2400" b="1" dirty="0" smtClean="0">
                <a:solidFill>
                  <a:srgbClr val="FFFF00"/>
                </a:solidFill>
                <a:latin typeface="Tahoma" pitchFamily="34" charset="0"/>
              </a:rPr>
              <a:t>	</a:t>
            </a:r>
            <a:r>
              <a:rPr lang="en-US" sz="2400" b="1" dirty="0" smtClean="0">
                <a:solidFill>
                  <a:srgbClr val="3333CC"/>
                </a:solidFill>
                <a:latin typeface="Tahoma" pitchFamily="34" charset="0"/>
              </a:rPr>
              <a:t>Bark beetles are </a:t>
            </a:r>
            <a:r>
              <a:rPr lang="en-US" sz="2400" b="1" i="1" dirty="0" smtClean="0">
                <a:solidFill>
                  <a:srgbClr val="3333CC"/>
                </a:solidFill>
                <a:latin typeface="Tahoma" pitchFamily="34" charset="0"/>
              </a:rPr>
              <a:t>opportunistic</a:t>
            </a:r>
            <a:r>
              <a:rPr lang="en-US" sz="2400" b="1" dirty="0" smtClean="0">
                <a:solidFill>
                  <a:srgbClr val="3333CC"/>
                </a:solidFill>
                <a:latin typeface="Tahoma" pitchFamily="34" charset="0"/>
              </a:rPr>
              <a:t>, attacking trees weakened by other agents or factors:</a:t>
            </a:r>
            <a:endParaRPr lang="en-US" sz="2400" dirty="0" smtClean="0">
              <a:solidFill>
                <a:srgbClr val="3333CC"/>
              </a:solidFill>
            </a:endParaRPr>
          </a:p>
        </p:txBody>
      </p:sp>
      <p:sp>
        <p:nvSpPr>
          <p:cNvPr id="22533" name="Text Box 5"/>
          <p:cNvSpPr txBox="1">
            <a:spLocks noChangeArrowheads="1"/>
          </p:cNvSpPr>
          <p:nvPr/>
        </p:nvSpPr>
        <p:spPr bwMode="auto">
          <a:xfrm>
            <a:off x="990600" y="2971800"/>
            <a:ext cx="5029200" cy="3084513"/>
          </a:xfrm>
          <a:prstGeom prst="rect">
            <a:avLst/>
          </a:prstGeom>
          <a:noFill/>
          <a:ln w="9525">
            <a:noFill/>
            <a:miter lim="800000"/>
            <a:headEnd/>
            <a:tailEnd/>
          </a:ln>
          <a:effectLst/>
        </p:spPr>
        <p:txBody>
          <a:bodyPr>
            <a:spAutoFit/>
          </a:bodyPr>
          <a:lstStyle/>
          <a:p>
            <a:pPr fontAlgn="auto">
              <a:spcBef>
                <a:spcPct val="50000"/>
              </a:spcBef>
              <a:spcAft>
                <a:spcPts val="0"/>
              </a:spcAft>
              <a:buFontTx/>
              <a:buChar char="-"/>
              <a:defRPr/>
            </a:pPr>
            <a:r>
              <a:rPr lang="en-US" sz="2800" dirty="0">
                <a:latin typeface="Tahoma" pitchFamily="34" charset="0"/>
              </a:rPr>
              <a:t> </a:t>
            </a:r>
            <a:r>
              <a:rPr lang="en-US" sz="2800" b="1" dirty="0">
                <a:latin typeface="Tahoma" pitchFamily="34" charset="0"/>
              </a:rPr>
              <a:t>Disease infection</a:t>
            </a:r>
          </a:p>
          <a:p>
            <a:pPr fontAlgn="auto">
              <a:spcBef>
                <a:spcPct val="50000"/>
              </a:spcBef>
              <a:spcAft>
                <a:spcPts val="0"/>
              </a:spcAft>
              <a:buFontTx/>
              <a:buChar char="-"/>
              <a:defRPr/>
            </a:pPr>
            <a:r>
              <a:rPr lang="en-US" sz="2800" b="1" dirty="0">
                <a:latin typeface="Tahoma" pitchFamily="34" charset="0"/>
              </a:rPr>
              <a:t> Injury (including fire)</a:t>
            </a:r>
          </a:p>
          <a:p>
            <a:pPr fontAlgn="auto">
              <a:spcBef>
                <a:spcPct val="50000"/>
              </a:spcBef>
              <a:spcAft>
                <a:spcPts val="0"/>
              </a:spcAft>
              <a:buFontTx/>
              <a:buChar char="-"/>
              <a:defRPr/>
            </a:pPr>
            <a:r>
              <a:rPr lang="en-US" sz="2800" b="1" dirty="0">
                <a:latin typeface="Tahoma" pitchFamily="34" charset="0"/>
              </a:rPr>
              <a:t> Other insects</a:t>
            </a:r>
          </a:p>
          <a:p>
            <a:pPr fontAlgn="auto">
              <a:spcBef>
                <a:spcPct val="50000"/>
              </a:spcBef>
              <a:spcAft>
                <a:spcPts val="0"/>
              </a:spcAft>
              <a:buFontTx/>
              <a:buChar char="-"/>
              <a:defRPr/>
            </a:pPr>
            <a:r>
              <a:rPr lang="en-US" sz="2800" b="1" dirty="0">
                <a:latin typeface="Tahoma" pitchFamily="34" charset="0"/>
              </a:rPr>
              <a:t> Drought</a:t>
            </a:r>
          </a:p>
          <a:p>
            <a:pPr fontAlgn="auto">
              <a:spcBef>
                <a:spcPct val="50000"/>
              </a:spcBef>
              <a:spcAft>
                <a:spcPts val="0"/>
              </a:spcAft>
              <a:defRPr/>
            </a:pPr>
            <a:endParaRPr lang="en-US" sz="2800" b="1" dirty="0">
              <a:solidFill>
                <a:schemeClr val="bg1"/>
              </a:solidFill>
              <a:effectLst>
                <a:outerShdw blurRad="38100" dist="38100" dir="2700000" algn="tl">
                  <a:srgbClr val="000000"/>
                </a:outerShdw>
              </a:effectLst>
              <a:latin typeface="Tahoma"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7970</TotalTime>
  <Words>878</Words>
  <Application>Microsoft Office PowerPoint</Application>
  <PresentationFormat>On-screen Show (4:3)</PresentationFormat>
  <Paragraphs>229</Paragraphs>
  <Slides>44</Slides>
  <Notes>16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44</vt:i4>
      </vt:variant>
    </vt:vector>
  </HeadingPairs>
  <TitlesOfParts>
    <vt:vector size="55" baseType="lpstr">
      <vt:lpstr>Aharoni</vt:lpstr>
      <vt:lpstr>Arial</vt:lpstr>
      <vt:lpstr>Arial Rounded MT Bold</vt:lpstr>
      <vt:lpstr>Calibri</vt:lpstr>
      <vt:lpstr>Candara</vt:lpstr>
      <vt:lpstr>Palatino Linotype</vt:lpstr>
      <vt:lpstr>Tahoma</vt:lpstr>
      <vt:lpstr>Wingdings</vt:lpstr>
      <vt:lpstr>Wingdings 2</vt:lpstr>
      <vt:lpstr>Wingdings 3</vt:lpstr>
      <vt:lpstr>Apex</vt:lpstr>
      <vt:lpstr>Bark Beetles MG training, June 2017</vt:lpstr>
      <vt:lpstr>Bark Beetles</vt:lpstr>
      <vt:lpstr>PowerPoint Presentation</vt:lpstr>
      <vt:lpstr>PowerPoint Presentation</vt:lpstr>
      <vt:lpstr>PowerPoint Presentation</vt:lpstr>
      <vt:lpstr>PowerPoint Presentation</vt:lpstr>
      <vt:lpstr>PowerPoint Presentation</vt:lpstr>
      <vt:lpstr>PowerPoint Presentation</vt:lpstr>
      <vt:lpstr>Bark Beetles </vt:lpstr>
      <vt:lpstr>Bark Beetles</vt:lpstr>
      <vt:lpstr>Western Pine Beetle: Ponderosa Pines</vt:lpstr>
      <vt:lpstr>PowerPoint Presentation</vt:lpstr>
      <vt:lpstr>Fir Engraver</vt:lpstr>
      <vt:lpstr>PowerPoint Presentation</vt:lpstr>
      <vt:lpstr>PowerPoint Presentation</vt:lpstr>
      <vt:lpstr>PowerPoint Presentation</vt:lpstr>
      <vt:lpstr>Indicators of Attack</vt:lpstr>
      <vt:lpstr>Indicators of Attack - Galleries</vt:lpstr>
      <vt:lpstr>PowerPoint Presentation</vt:lpstr>
      <vt:lpstr>PowerPoint Presentation</vt:lpstr>
      <vt:lpstr>Adult Flight Periods* highly dependent on elevation &amp; latitude</vt:lpstr>
      <vt:lpstr>PowerPoint Presentation</vt:lpstr>
      <vt:lpstr>PowerPoint Presentation</vt:lpstr>
      <vt:lpstr>PowerPoint Presentation</vt:lpstr>
      <vt:lpstr>General Bark Beetle Management</vt:lpstr>
      <vt:lpstr>General Bark Beetle Management Tree Level: Prevention</vt:lpstr>
      <vt:lpstr>General Bark Beetle Management Tree Level: Prevention</vt:lpstr>
      <vt:lpstr>General Bark Beetle Management Tree Level: Prevention</vt:lpstr>
      <vt:lpstr>General Bark Beetle Management Tree Level: Ponderosa Pine only</vt:lpstr>
      <vt:lpstr>General Bark Beetle Management Tree Level: Prevention only</vt:lpstr>
      <vt:lpstr>Incense Cedar</vt:lpstr>
      <vt:lpstr>Incense Cedar scale (Xylococcus macrocarpa)</vt:lpstr>
      <vt:lpstr>No Action</vt:lpstr>
      <vt:lpstr>Green slash: proper disposal</vt:lpstr>
      <vt:lpstr>What about Oaks?</vt:lpstr>
      <vt:lpstr>PowerPoint Presentation</vt:lpstr>
      <vt:lpstr>PowerPoint Presentation</vt:lpstr>
      <vt:lpstr>Thank you</vt:lpstr>
      <vt:lpstr>PowerPoint Presentation</vt:lpstr>
      <vt:lpstr>Steps of diagnosis</vt:lpstr>
      <vt:lpstr>Clues May Be Found At Several Levels Of Observation  Observe the surrounding stand, the group of adjacent trees and the individual tree with the problem.  Gather as many clues as possible  Be aware of associations between 2 or more damaging agents. What appears to be obvious, may actually be secondary to the “real” problem.</vt:lpstr>
      <vt:lpstr>PowerPoint Presentation</vt:lpstr>
      <vt:lpstr>Clues To Look For:  1. Symptoms and Signs  2. Damage Patterns  3. Damage Pattern Development  4. Past History</vt:lpstr>
      <vt:lpstr>Steps of Diagnosis</vt:lpstr>
    </vt:vector>
  </TitlesOfParts>
  <Company>Forest Service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bbulaon</dc:creator>
  <cp:lastModifiedBy>Robin K Cleveland</cp:lastModifiedBy>
  <cp:revision>252</cp:revision>
  <cp:lastPrinted>2014-05-09T16:20:00Z</cp:lastPrinted>
  <dcterms:created xsi:type="dcterms:W3CDTF">2011-05-16T15:24:16Z</dcterms:created>
  <dcterms:modified xsi:type="dcterms:W3CDTF">2020-07-07T21:07:46Z</dcterms:modified>
</cp:coreProperties>
</file>