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63" r:id="rId4"/>
    <p:sldId id="265" r:id="rId5"/>
    <p:sldId id="257" r:id="rId6"/>
    <p:sldId id="258" r:id="rId7"/>
    <p:sldId id="260" r:id="rId8"/>
    <p:sldId id="266" r:id="rId9"/>
    <p:sldId id="267" r:id="rId10"/>
    <p:sldId id="269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482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8D1B4-FB1E-4EA3-8D7D-0F091E532DBE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DDA33-0B71-4540-8129-363A950C9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723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8D1B4-FB1E-4EA3-8D7D-0F091E532DBE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DDA33-0B71-4540-8129-363A950C9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043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8D1B4-FB1E-4EA3-8D7D-0F091E532DBE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DDA33-0B71-4540-8129-363A950C9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01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8D1B4-FB1E-4EA3-8D7D-0F091E532DBE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DDA33-0B71-4540-8129-363A950C9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104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8D1B4-FB1E-4EA3-8D7D-0F091E532DBE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DDA33-0B71-4540-8129-363A950C9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6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8D1B4-FB1E-4EA3-8D7D-0F091E532DBE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DDA33-0B71-4540-8129-363A950C9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237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8D1B4-FB1E-4EA3-8D7D-0F091E532DBE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DDA33-0B71-4540-8129-363A950C9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328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8D1B4-FB1E-4EA3-8D7D-0F091E532DBE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DDA33-0B71-4540-8129-363A950C9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650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8D1B4-FB1E-4EA3-8D7D-0F091E532DBE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DDA33-0B71-4540-8129-363A950C9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171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8D1B4-FB1E-4EA3-8D7D-0F091E532DBE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DDA33-0B71-4540-8129-363A950C9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930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8D1B4-FB1E-4EA3-8D7D-0F091E532DBE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DDA33-0B71-4540-8129-363A950C9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184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8D1B4-FB1E-4EA3-8D7D-0F091E532DBE}" type="datetimeFigureOut">
              <a:rPr lang="en-US" smtClean="0"/>
              <a:t>6/11/2020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2DDA33-0B71-4540-8129-363A950C9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521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Toucan" TargetMode="External"/><Relationship Id="rId13" Type="http://schemas.openxmlformats.org/officeDocument/2006/relationships/hyperlink" Target="https://en.wikipedia.org/wiki/Lighter" TargetMode="External"/><Relationship Id="rId3" Type="http://schemas.openxmlformats.org/officeDocument/2006/relationships/image" Target="../media/image5.png"/><Relationship Id="rId7" Type="http://schemas.openxmlformats.org/officeDocument/2006/relationships/hyperlink" Target="https://en.wikipedia.org/wiki/Cracker_(food)" TargetMode="External"/><Relationship Id="rId12" Type="http://schemas.openxmlformats.org/officeDocument/2006/relationships/hyperlink" Target="https://en.wikipedia.org/wiki/Rope" TargetMode="External"/><Relationship Id="rId17" Type="http://schemas.openxmlformats.org/officeDocument/2006/relationships/hyperlink" Target="https://en.wikipedia.org/wiki/Napkin" TargetMode="External"/><Relationship Id="rId2" Type="http://schemas.openxmlformats.org/officeDocument/2006/relationships/hyperlink" Target="https://en.wikipedia.org/wiki/Rube_Goldberg" TargetMode="External"/><Relationship Id="rId16" Type="http://schemas.openxmlformats.org/officeDocument/2006/relationships/hyperlink" Target="https://en.wikipedia.org/wiki/Pendulu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Ladle_(spoon)" TargetMode="External"/><Relationship Id="rId11" Type="http://schemas.openxmlformats.org/officeDocument/2006/relationships/hyperlink" Target="https://en.wikipedia.org/wiki/Bucket" TargetMode="External"/><Relationship Id="rId5" Type="http://schemas.openxmlformats.org/officeDocument/2006/relationships/hyperlink" Target="https://en.wikipedia.org/wiki/Pull-string" TargetMode="External"/><Relationship Id="rId15" Type="http://schemas.openxmlformats.org/officeDocument/2006/relationships/hyperlink" Target="https://en.wikipedia.org/wiki/Sickle" TargetMode="External"/><Relationship Id="rId10" Type="http://schemas.openxmlformats.org/officeDocument/2006/relationships/hyperlink" Target="https://en.wikipedia.org/wiki/Seeds" TargetMode="External"/><Relationship Id="rId4" Type="http://schemas.openxmlformats.org/officeDocument/2006/relationships/hyperlink" Target="https://en.wikipedia.org/wiki/Soup_spoon" TargetMode="External"/><Relationship Id="rId9" Type="http://schemas.openxmlformats.org/officeDocument/2006/relationships/hyperlink" Target="https://en.wiktionary.org/wiki/perch#Etymology_2" TargetMode="External"/><Relationship Id="rId14" Type="http://schemas.openxmlformats.org/officeDocument/2006/relationships/hyperlink" Target="https://en.wikipedia.org/wiki/Skyrocket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i="1" dirty="0"/>
              <a:t>4H SUMMER STEM CAMP 2020</a:t>
            </a:r>
            <a:br>
              <a:rPr lang="en-US" b="1" i="1" dirty="0"/>
            </a:br>
            <a:r>
              <a:rPr lang="en-US" b="1" i="1" dirty="0"/>
              <a:t>July 20-23</a:t>
            </a:r>
            <a:r>
              <a:rPr lang="en-US" b="1" i="1" baseline="30000" dirty="0"/>
              <a:t>rd</a:t>
            </a:r>
            <a:br>
              <a:rPr lang="en-US" b="1" i="1" dirty="0"/>
            </a:br>
            <a:r>
              <a:rPr lang="en-US" b="1" i="1" dirty="0"/>
              <a:t>Noon to 2PM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514600"/>
            <a:ext cx="89154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ARDUINO RUBE-GOLDBERG SESSSIONS</a:t>
            </a:r>
          </a:p>
          <a:p>
            <a:r>
              <a:rPr lang="en-US" dirty="0"/>
              <a:t>Innovative Project involving Electrical Hardware,</a:t>
            </a:r>
          </a:p>
          <a:p>
            <a:pPr marL="0" indent="0">
              <a:buNone/>
            </a:pPr>
            <a:r>
              <a:rPr lang="en-US" dirty="0"/>
              <a:t>Software, and Mechanical Apparatus.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Make a system that performs a fun but</a:t>
            </a:r>
          </a:p>
          <a:p>
            <a:pPr marL="0" indent="0">
              <a:buNone/>
            </a:pPr>
            <a:r>
              <a:rPr lang="en-US" dirty="0"/>
              <a:t>not particularly useful task.</a:t>
            </a:r>
          </a:p>
        </p:txBody>
      </p:sp>
    </p:spTree>
    <p:extLst>
      <p:ext uri="{BB962C8B-B14F-4D97-AF65-F5344CB8AC3E}">
        <p14:creationId xmlns:p14="http://schemas.microsoft.com/office/powerpoint/2010/main" val="11612542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b="1" u="sng" dirty="0"/>
              <a:t>Laboratory Session #5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73178"/>
            <a:ext cx="8229600" cy="1104900"/>
          </a:xfrm>
        </p:spPr>
        <p:txBody>
          <a:bodyPr>
            <a:normAutofit/>
          </a:bodyPr>
          <a:lstStyle/>
          <a:p>
            <a:r>
              <a:rPr lang="en-US" sz="1400" dirty="0"/>
              <a:t>Students will complete the story of their Rube Goldberg Machine using their own creativity and demonstrate their project completion story to the rest of the group.</a:t>
            </a:r>
          </a:p>
          <a:p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</p:txBody>
      </p:sp>
      <p:sp>
        <p:nvSpPr>
          <p:cNvPr id="5" name="Freeform 4"/>
          <p:cNvSpPr/>
          <p:nvPr/>
        </p:nvSpPr>
        <p:spPr>
          <a:xfrm>
            <a:off x="5494638" y="4302211"/>
            <a:ext cx="2574324" cy="1237735"/>
          </a:xfrm>
          <a:custGeom>
            <a:avLst/>
            <a:gdLst>
              <a:gd name="connsiteX0" fmla="*/ 4670854 w 4670854"/>
              <a:gd name="connsiteY0" fmla="*/ 0 h 1371600"/>
              <a:gd name="connsiteX1" fmla="*/ 2706130 w 4670854"/>
              <a:gd name="connsiteY1" fmla="*/ 321276 h 1371600"/>
              <a:gd name="connsiteX2" fmla="*/ 1458098 w 4670854"/>
              <a:gd name="connsiteY2" fmla="*/ 1136821 h 1371600"/>
              <a:gd name="connsiteX3" fmla="*/ 0 w 4670854"/>
              <a:gd name="connsiteY3" fmla="*/ 137160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70854" h="1371600">
                <a:moveTo>
                  <a:pt x="4670854" y="0"/>
                </a:moveTo>
                <a:cubicBezTo>
                  <a:pt x="3956221" y="65903"/>
                  <a:pt x="3241589" y="131806"/>
                  <a:pt x="2706130" y="321276"/>
                </a:cubicBezTo>
                <a:cubicBezTo>
                  <a:pt x="2170671" y="510746"/>
                  <a:pt x="1909120" y="961767"/>
                  <a:pt x="1458098" y="1136821"/>
                </a:cubicBezTo>
                <a:cubicBezTo>
                  <a:pt x="1007076" y="1311875"/>
                  <a:pt x="503538" y="1341737"/>
                  <a:pt x="0" y="137160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467600" y="3513089"/>
            <a:ext cx="304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7" idx="3"/>
          </p:cNvCxnSpPr>
          <p:nvPr/>
        </p:nvCxnSpPr>
        <p:spPr>
          <a:xfrm>
            <a:off x="7772400" y="3703589"/>
            <a:ext cx="0" cy="49530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2057400" y="5777130"/>
            <a:ext cx="14478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2488531" y="4298089"/>
            <a:ext cx="585538" cy="1497576"/>
          </a:xfrm>
          <a:custGeom>
            <a:avLst/>
            <a:gdLst>
              <a:gd name="connsiteX0" fmla="*/ 78599 w 585538"/>
              <a:gd name="connsiteY0" fmla="*/ 1497576 h 1497576"/>
              <a:gd name="connsiteX1" fmla="*/ 41529 w 585538"/>
              <a:gd name="connsiteY1" fmla="*/ 2408 h 1497576"/>
              <a:gd name="connsiteX2" fmla="*/ 585226 w 585538"/>
              <a:gd name="connsiteY2" fmla="*/ 1151587 h 1497576"/>
              <a:gd name="connsiteX3" fmla="*/ 103313 w 585538"/>
              <a:gd name="connsiteY3" fmla="*/ 1275154 h 1497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5538" h="1497576">
                <a:moveTo>
                  <a:pt x="78599" y="1497576"/>
                </a:moveTo>
                <a:cubicBezTo>
                  <a:pt x="17845" y="778824"/>
                  <a:pt x="-42909" y="60073"/>
                  <a:pt x="41529" y="2408"/>
                </a:cubicBezTo>
                <a:cubicBezTo>
                  <a:pt x="125967" y="-55257"/>
                  <a:pt x="574929" y="939463"/>
                  <a:pt x="585226" y="1151587"/>
                </a:cubicBezTo>
                <a:cubicBezTo>
                  <a:pt x="595523" y="1363711"/>
                  <a:pt x="349418" y="1319432"/>
                  <a:pt x="103313" y="127515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519351" y="4546771"/>
            <a:ext cx="304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H="1" flipV="1">
            <a:off x="5224849" y="4302211"/>
            <a:ext cx="124597" cy="4283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5287147" y="4730578"/>
            <a:ext cx="62299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5072449" y="4730578"/>
            <a:ext cx="276997" cy="190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9385" y="2415446"/>
            <a:ext cx="1804987" cy="114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Oval 22"/>
          <p:cNvSpPr/>
          <p:nvPr/>
        </p:nvSpPr>
        <p:spPr>
          <a:xfrm>
            <a:off x="2897446" y="6005730"/>
            <a:ext cx="304800" cy="3048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 flipH="1">
            <a:off x="5349446" y="4737271"/>
            <a:ext cx="13695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5105400" y="3513089"/>
            <a:ext cx="413951" cy="9065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Freeform 25"/>
          <p:cNvSpPr/>
          <p:nvPr/>
        </p:nvSpPr>
        <p:spPr>
          <a:xfrm>
            <a:off x="654908" y="6277232"/>
            <a:ext cx="4547287" cy="123568"/>
          </a:xfrm>
          <a:custGeom>
            <a:avLst/>
            <a:gdLst>
              <a:gd name="connsiteX0" fmla="*/ 4547287 w 4547287"/>
              <a:gd name="connsiteY0" fmla="*/ 61784 h 123568"/>
              <a:gd name="connsiteX1" fmla="*/ 4065373 w 4547287"/>
              <a:gd name="connsiteY1" fmla="*/ 49427 h 123568"/>
              <a:gd name="connsiteX2" fmla="*/ 3991233 w 4547287"/>
              <a:gd name="connsiteY2" fmla="*/ 37071 h 123568"/>
              <a:gd name="connsiteX3" fmla="*/ 3731741 w 4547287"/>
              <a:gd name="connsiteY3" fmla="*/ 49427 h 123568"/>
              <a:gd name="connsiteX4" fmla="*/ 3595816 w 4547287"/>
              <a:gd name="connsiteY4" fmla="*/ 74141 h 123568"/>
              <a:gd name="connsiteX5" fmla="*/ 3385751 w 4547287"/>
              <a:gd name="connsiteY5" fmla="*/ 49427 h 123568"/>
              <a:gd name="connsiteX6" fmla="*/ 3336324 w 4547287"/>
              <a:gd name="connsiteY6" fmla="*/ 37071 h 123568"/>
              <a:gd name="connsiteX7" fmla="*/ 3299254 w 4547287"/>
              <a:gd name="connsiteY7" fmla="*/ 12357 h 123568"/>
              <a:gd name="connsiteX8" fmla="*/ 3163330 w 4547287"/>
              <a:gd name="connsiteY8" fmla="*/ 24714 h 123568"/>
              <a:gd name="connsiteX9" fmla="*/ 3089189 w 4547287"/>
              <a:gd name="connsiteY9" fmla="*/ 49427 h 123568"/>
              <a:gd name="connsiteX10" fmla="*/ 3052119 w 4547287"/>
              <a:gd name="connsiteY10" fmla="*/ 61784 h 123568"/>
              <a:gd name="connsiteX11" fmla="*/ 2990335 w 4547287"/>
              <a:gd name="connsiteY11" fmla="*/ 74141 h 123568"/>
              <a:gd name="connsiteX12" fmla="*/ 2953265 w 4547287"/>
              <a:gd name="connsiteY12" fmla="*/ 86498 h 123568"/>
              <a:gd name="connsiteX13" fmla="*/ 2471351 w 4547287"/>
              <a:gd name="connsiteY13" fmla="*/ 98854 h 123568"/>
              <a:gd name="connsiteX14" fmla="*/ 2310714 w 4547287"/>
              <a:gd name="connsiteY14" fmla="*/ 86498 h 123568"/>
              <a:gd name="connsiteX15" fmla="*/ 2224216 w 4547287"/>
              <a:gd name="connsiteY15" fmla="*/ 61784 h 123568"/>
              <a:gd name="connsiteX16" fmla="*/ 1754660 w 4547287"/>
              <a:gd name="connsiteY16" fmla="*/ 49427 h 123568"/>
              <a:gd name="connsiteX17" fmla="*/ 1544595 w 4547287"/>
              <a:gd name="connsiteY17" fmla="*/ 0 h 123568"/>
              <a:gd name="connsiteX18" fmla="*/ 914400 w 4547287"/>
              <a:gd name="connsiteY18" fmla="*/ 12357 h 123568"/>
              <a:gd name="connsiteX19" fmla="*/ 815546 w 4547287"/>
              <a:gd name="connsiteY19" fmla="*/ 37071 h 123568"/>
              <a:gd name="connsiteX20" fmla="*/ 691978 w 4547287"/>
              <a:gd name="connsiteY20" fmla="*/ 74141 h 123568"/>
              <a:gd name="connsiteX21" fmla="*/ 654908 w 4547287"/>
              <a:gd name="connsiteY21" fmla="*/ 86498 h 123568"/>
              <a:gd name="connsiteX22" fmla="*/ 605481 w 4547287"/>
              <a:gd name="connsiteY22" fmla="*/ 98854 h 123568"/>
              <a:gd name="connsiteX23" fmla="*/ 531341 w 4547287"/>
              <a:gd name="connsiteY23" fmla="*/ 123568 h 123568"/>
              <a:gd name="connsiteX24" fmla="*/ 247135 w 4547287"/>
              <a:gd name="connsiteY24" fmla="*/ 111211 h 123568"/>
              <a:gd name="connsiteX25" fmla="*/ 111211 w 4547287"/>
              <a:gd name="connsiteY25" fmla="*/ 86498 h 123568"/>
              <a:gd name="connsiteX26" fmla="*/ 37070 w 4547287"/>
              <a:gd name="connsiteY26" fmla="*/ 37071 h 123568"/>
              <a:gd name="connsiteX27" fmla="*/ 0 w 4547287"/>
              <a:gd name="connsiteY27" fmla="*/ 24714 h 123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4547287" h="123568">
                <a:moveTo>
                  <a:pt x="4547287" y="61784"/>
                </a:moveTo>
                <a:lnTo>
                  <a:pt x="4065373" y="49427"/>
                </a:lnTo>
                <a:cubicBezTo>
                  <a:pt x="4040344" y="48315"/>
                  <a:pt x="4016287" y="37071"/>
                  <a:pt x="3991233" y="37071"/>
                </a:cubicBezTo>
                <a:cubicBezTo>
                  <a:pt x="3904638" y="37071"/>
                  <a:pt x="3818238" y="45308"/>
                  <a:pt x="3731741" y="49427"/>
                </a:cubicBezTo>
                <a:cubicBezTo>
                  <a:pt x="3692168" y="59320"/>
                  <a:pt x="3633767" y="75722"/>
                  <a:pt x="3595816" y="74141"/>
                </a:cubicBezTo>
                <a:cubicBezTo>
                  <a:pt x="3525373" y="71206"/>
                  <a:pt x="3455773" y="57665"/>
                  <a:pt x="3385751" y="49427"/>
                </a:cubicBezTo>
                <a:cubicBezTo>
                  <a:pt x="3369275" y="45308"/>
                  <a:pt x="3351934" y="43761"/>
                  <a:pt x="3336324" y="37071"/>
                </a:cubicBezTo>
                <a:cubicBezTo>
                  <a:pt x="3322674" y="31221"/>
                  <a:pt x="3314067" y="13415"/>
                  <a:pt x="3299254" y="12357"/>
                </a:cubicBezTo>
                <a:cubicBezTo>
                  <a:pt x="3253875" y="9116"/>
                  <a:pt x="3208638" y="20595"/>
                  <a:pt x="3163330" y="24714"/>
                </a:cubicBezTo>
                <a:lnTo>
                  <a:pt x="3089189" y="49427"/>
                </a:lnTo>
                <a:cubicBezTo>
                  <a:pt x="3076832" y="53546"/>
                  <a:pt x="3064891" y="59230"/>
                  <a:pt x="3052119" y="61784"/>
                </a:cubicBezTo>
                <a:cubicBezTo>
                  <a:pt x="3031524" y="65903"/>
                  <a:pt x="3010710" y="69047"/>
                  <a:pt x="2990335" y="74141"/>
                </a:cubicBezTo>
                <a:cubicBezTo>
                  <a:pt x="2977699" y="77300"/>
                  <a:pt x="2966275" y="85878"/>
                  <a:pt x="2953265" y="86498"/>
                </a:cubicBezTo>
                <a:cubicBezTo>
                  <a:pt x="2792756" y="94141"/>
                  <a:pt x="2631989" y="94735"/>
                  <a:pt x="2471351" y="98854"/>
                </a:cubicBezTo>
                <a:cubicBezTo>
                  <a:pt x="2417805" y="94735"/>
                  <a:pt x="2364003" y="93159"/>
                  <a:pt x="2310714" y="86498"/>
                </a:cubicBezTo>
                <a:cubicBezTo>
                  <a:pt x="2238845" y="77515"/>
                  <a:pt x="2310644" y="65900"/>
                  <a:pt x="2224216" y="61784"/>
                </a:cubicBezTo>
                <a:cubicBezTo>
                  <a:pt x="2067820" y="54336"/>
                  <a:pt x="1911179" y="53546"/>
                  <a:pt x="1754660" y="49427"/>
                </a:cubicBezTo>
                <a:cubicBezTo>
                  <a:pt x="1601688" y="18833"/>
                  <a:pt x="1671481" y="36254"/>
                  <a:pt x="1544595" y="0"/>
                </a:cubicBezTo>
                <a:cubicBezTo>
                  <a:pt x="1334530" y="4119"/>
                  <a:pt x="1124234" y="1687"/>
                  <a:pt x="914400" y="12357"/>
                </a:cubicBezTo>
                <a:cubicBezTo>
                  <a:pt x="880478" y="14082"/>
                  <a:pt x="847769" y="26330"/>
                  <a:pt x="815546" y="37071"/>
                </a:cubicBezTo>
                <a:cubicBezTo>
                  <a:pt x="639336" y="95807"/>
                  <a:pt x="822718" y="36786"/>
                  <a:pt x="691978" y="74141"/>
                </a:cubicBezTo>
                <a:cubicBezTo>
                  <a:pt x="679454" y="77719"/>
                  <a:pt x="667432" y="82920"/>
                  <a:pt x="654908" y="86498"/>
                </a:cubicBezTo>
                <a:cubicBezTo>
                  <a:pt x="638579" y="91163"/>
                  <a:pt x="621747" y="93974"/>
                  <a:pt x="605481" y="98854"/>
                </a:cubicBezTo>
                <a:cubicBezTo>
                  <a:pt x="580529" y="106339"/>
                  <a:pt x="531341" y="123568"/>
                  <a:pt x="531341" y="123568"/>
                </a:cubicBezTo>
                <a:cubicBezTo>
                  <a:pt x="436606" y="119449"/>
                  <a:pt x="341763" y="117316"/>
                  <a:pt x="247135" y="111211"/>
                </a:cubicBezTo>
                <a:cubicBezTo>
                  <a:pt x="160509" y="105622"/>
                  <a:pt x="169919" y="106066"/>
                  <a:pt x="111211" y="86498"/>
                </a:cubicBezTo>
                <a:cubicBezTo>
                  <a:pt x="86497" y="70022"/>
                  <a:pt x="65248" y="46464"/>
                  <a:pt x="37070" y="37071"/>
                </a:cubicBezTo>
                <a:lnTo>
                  <a:pt x="0" y="24714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710986" y="6400800"/>
            <a:ext cx="1361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Water in tub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59927" y="3755581"/>
            <a:ext cx="9127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Motor</a:t>
            </a:r>
          </a:p>
          <a:p>
            <a:r>
              <a:rPr lang="en-US" dirty="0"/>
              <a:t>And fan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 flipH="1">
            <a:off x="2099619" y="4927771"/>
            <a:ext cx="1524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318354"/>
            <a:ext cx="1297446" cy="1297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677" y="1962161"/>
            <a:ext cx="1512985" cy="1512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8" name="Straight Arrow Connector 27"/>
          <p:cNvCxnSpPr/>
          <p:nvPr/>
        </p:nvCxnSpPr>
        <p:spPr>
          <a:xfrm>
            <a:off x="5709326" y="2987578"/>
            <a:ext cx="1605874" cy="7160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5804372" y="2718653"/>
            <a:ext cx="76928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772400" y="2415446"/>
            <a:ext cx="914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speaker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887730" y="3509359"/>
            <a:ext cx="696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servo</a:t>
            </a:r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1371600" y="3561622"/>
            <a:ext cx="2743200" cy="985149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04800" y="5715000"/>
            <a:ext cx="11321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Ultrasonic</a:t>
            </a:r>
          </a:p>
          <a:p>
            <a:r>
              <a:rPr lang="en-US" dirty="0"/>
              <a:t>sensor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78027" y="1952557"/>
            <a:ext cx="7553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/>
              <a:t>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5431" y="2046114"/>
            <a:ext cx="202837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How do you </a:t>
            </a:r>
          </a:p>
          <a:p>
            <a:r>
              <a:rPr lang="en-US" dirty="0"/>
              <a:t>Want your </a:t>
            </a:r>
          </a:p>
          <a:p>
            <a:r>
              <a:rPr lang="en-US" dirty="0"/>
              <a:t>Rube-Goldberg</a:t>
            </a:r>
          </a:p>
          <a:p>
            <a:r>
              <a:rPr lang="en-US" dirty="0"/>
              <a:t>Story to End?  Add</a:t>
            </a:r>
          </a:p>
          <a:p>
            <a:r>
              <a:rPr lang="en-US" dirty="0"/>
              <a:t>Your creativity Here</a:t>
            </a:r>
          </a:p>
        </p:txBody>
      </p:sp>
    </p:spTree>
    <p:extLst>
      <p:ext uri="{BB962C8B-B14F-4D97-AF65-F5344CB8AC3E}">
        <p14:creationId xmlns:p14="http://schemas.microsoft.com/office/powerpoint/2010/main" val="34146436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/>
              <a:t>Arduino Rube-Goldberg Session at 4H Summer Camp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Learn microcontrollers</a:t>
            </a:r>
          </a:p>
          <a:p>
            <a:r>
              <a:rPr lang="en-US" dirty="0"/>
              <a:t>Design an Arduino Rube Goldberg Machine </a:t>
            </a:r>
          </a:p>
          <a:p>
            <a:r>
              <a:rPr lang="en-US" dirty="0"/>
              <a:t>Write software</a:t>
            </a:r>
          </a:p>
          <a:p>
            <a:r>
              <a:rPr lang="en-US" dirty="0"/>
              <a:t>Read sensors and Control hardware</a:t>
            </a:r>
          </a:p>
          <a:p>
            <a:r>
              <a:rPr lang="en-US" dirty="0"/>
              <a:t>Construct mechanical apparatus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" y="5269468"/>
            <a:ext cx="82861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MEET NEW PEOPLE, CREATIVITY, FUN, INNOVATION,  SHARE YOUR SOLUTIONS</a:t>
            </a:r>
          </a:p>
        </p:txBody>
      </p:sp>
    </p:spTree>
    <p:extLst>
      <p:ext uri="{BB962C8B-B14F-4D97-AF65-F5344CB8AC3E}">
        <p14:creationId xmlns:p14="http://schemas.microsoft.com/office/powerpoint/2010/main" val="3691014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ELEGOO UNO Project Super Starter Kit with Tutorial and UNO R3 Compatible with Arduino ID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75" y="2057400"/>
            <a:ext cx="4492626" cy="44926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990600" y="300681"/>
            <a:ext cx="70633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u="sng" dirty="0"/>
              <a:t>What do You need?:  Arduino Rube-Goldberg Sessions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5618" y="1018209"/>
            <a:ext cx="497302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1. ELEGOO UNO Project Super Starter Kit with </a:t>
            </a:r>
          </a:p>
          <a:p>
            <a:r>
              <a:rPr lang="en-US" b="1" dirty="0"/>
              <a:t>Tutorial and UNO R3 Compatible with Arduino IDE</a:t>
            </a:r>
          </a:p>
          <a:p>
            <a:r>
              <a:rPr lang="en-US" b="1" dirty="0"/>
              <a:t>$40 on Amazon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715000" y="1018209"/>
            <a:ext cx="272658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2. Computer to Run ZOOM</a:t>
            </a:r>
          </a:p>
          <a:p>
            <a:r>
              <a:rPr lang="en-US" b="1" dirty="0"/>
              <a:t>and Arduino Kit:</a:t>
            </a:r>
          </a:p>
          <a:p>
            <a:pPr marL="342900" indent="-342900">
              <a:buAutoNum type="alphaLcPeriod"/>
            </a:pPr>
            <a:r>
              <a:rPr lang="en-US" dirty="0"/>
              <a:t>Windows PC</a:t>
            </a:r>
          </a:p>
          <a:p>
            <a:pPr marL="342900" indent="-342900">
              <a:buAutoNum type="alphaLcPeriod"/>
            </a:pPr>
            <a:r>
              <a:rPr lang="en-US" dirty="0"/>
              <a:t>Mac</a:t>
            </a:r>
          </a:p>
          <a:p>
            <a:pPr marL="342900" indent="-342900">
              <a:buAutoNum type="alphaLcPeriod"/>
            </a:pPr>
            <a:r>
              <a:rPr lang="en-US" dirty="0"/>
              <a:t>Linux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715000" y="3124200"/>
            <a:ext cx="3024482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3. Home Materials:</a:t>
            </a:r>
          </a:p>
          <a:p>
            <a:pPr marL="285750" indent="-285750">
              <a:buFontTx/>
              <a:buChar char="-"/>
            </a:pPr>
            <a:r>
              <a:rPr lang="en-US" dirty="0"/>
              <a:t>Use materials that </a:t>
            </a:r>
          </a:p>
          <a:p>
            <a:r>
              <a:rPr lang="en-US" dirty="0"/>
              <a:t>are commonly found around a</a:t>
            </a:r>
          </a:p>
          <a:p>
            <a:r>
              <a:rPr lang="en-US" dirty="0"/>
              <a:t>household to complete</a:t>
            </a:r>
          </a:p>
          <a:p>
            <a:r>
              <a:rPr lang="en-US" dirty="0"/>
              <a:t>a Rube-Gold berg Design</a:t>
            </a:r>
          </a:p>
          <a:p>
            <a:r>
              <a:rPr lang="en-US" dirty="0"/>
              <a:t>to share with the group.</a:t>
            </a:r>
          </a:p>
        </p:txBody>
      </p:sp>
    </p:spTree>
    <p:extLst>
      <p:ext uri="{BB962C8B-B14F-4D97-AF65-F5344CB8AC3E}">
        <p14:creationId xmlns:p14="http://schemas.microsoft.com/office/powerpoint/2010/main" val="4140326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331676" cy="838200"/>
          </a:xfrm>
        </p:spPr>
        <p:txBody>
          <a:bodyPr>
            <a:normAutofit/>
          </a:bodyPr>
          <a:lstStyle/>
          <a:p>
            <a:r>
              <a:rPr lang="en-US" b="1" u="sng" dirty="0"/>
              <a:t>What is an Arduino?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97" y="3847952"/>
            <a:ext cx="3581400" cy="2682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190" y="3847951"/>
            <a:ext cx="3591610" cy="2690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245" y="1066800"/>
            <a:ext cx="3458852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419600" y="1524000"/>
            <a:ext cx="422224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An Arduino is a small computer that can be</a:t>
            </a:r>
          </a:p>
          <a:p>
            <a:r>
              <a:rPr lang="en-US" dirty="0"/>
              <a:t>connected to other electronic components</a:t>
            </a:r>
          </a:p>
          <a:p>
            <a:r>
              <a:rPr lang="en-US" dirty="0"/>
              <a:t>receive inputs, make decisions, and control</a:t>
            </a:r>
          </a:p>
          <a:p>
            <a:r>
              <a:rPr lang="en-US" dirty="0" err="1"/>
              <a:t>xxternal</a:t>
            </a:r>
            <a:r>
              <a:rPr lang="en-US" dirty="0"/>
              <a:t> devices.</a:t>
            </a:r>
          </a:p>
        </p:txBody>
      </p:sp>
    </p:spTree>
    <p:extLst>
      <p:ext uri="{BB962C8B-B14F-4D97-AF65-F5344CB8AC3E}">
        <p14:creationId xmlns:p14="http://schemas.microsoft.com/office/powerpoint/2010/main" val="1683059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u="sng" dirty="0"/>
              <a:t>What is a Rube-Goldberg Machine?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18510"/>
            <a:ext cx="8229600" cy="2514600"/>
          </a:xfrm>
        </p:spPr>
        <p:txBody>
          <a:bodyPr>
            <a:normAutofit/>
          </a:bodyPr>
          <a:lstStyle/>
          <a:p>
            <a:r>
              <a:rPr lang="en-US" sz="2400" dirty="0"/>
              <a:t>A </a:t>
            </a:r>
            <a:r>
              <a:rPr lang="en-US" sz="2400" b="1" dirty="0"/>
              <a:t>Rube Goldberg machine</a:t>
            </a:r>
            <a:r>
              <a:rPr lang="en-US" sz="2400" dirty="0"/>
              <a:t>, named after American cartoonist </a:t>
            </a:r>
            <a:r>
              <a:rPr lang="en-US" sz="2400" dirty="0">
                <a:hlinkClick r:id="rId2" tooltip="Rube Goldberg"/>
              </a:rPr>
              <a:t>Rube Goldberg</a:t>
            </a:r>
            <a:r>
              <a:rPr lang="en-US" sz="2400" dirty="0"/>
              <a:t>, is a machine intentionally designed to perform a simple task in an indirect and overly complicated way. Usually, these machines consist of a series of simple unrelated devices; the action of each triggers the initiation of the next, eventually resulting in achieving a stated goal.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040024"/>
            <a:ext cx="1726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From Wikipedia: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886200"/>
            <a:ext cx="4076700" cy="287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4389738" y="4308812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i="1" dirty="0"/>
              <a:t>Professor Butts and the Self-Operating Napkin</a:t>
            </a:r>
            <a:r>
              <a:rPr lang="en-US" sz="1400" dirty="0"/>
              <a:t> (1931). </a:t>
            </a:r>
            <a:r>
              <a:rPr lang="en-US" sz="1400" dirty="0">
                <a:hlinkClick r:id="rId4" tooltip="Soup spoon"/>
              </a:rPr>
              <a:t>Soup spoon</a:t>
            </a:r>
            <a:r>
              <a:rPr lang="en-US" sz="1400" dirty="0"/>
              <a:t> (A) is raised to mouth, pulling </a:t>
            </a:r>
            <a:r>
              <a:rPr lang="en-US" sz="1400" dirty="0">
                <a:hlinkClick r:id="rId5" tooltip="Pull-string"/>
              </a:rPr>
              <a:t>string</a:t>
            </a:r>
            <a:r>
              <a:rPr lang="en-US" sz="1400" dirty="0"/>
              <a:t> (B) and thereby jerking </a:t>
            </a:r>
            <a:r>
              <a:rPr lang="en-US" sz="1400" dirty="0">
                <a:hlinkClick r:id="rId6" tooltip="Ladle (spoon)"/>
              </a:rPr>
              <a:t>ladle</a:t>
            </a:r>
            <a:r>
              <a:rPr lang="en-US" sz="1400" dirty="0"/>
              <a:t> (C), which throws </a:t>
            </a:r>
            <a:r>
              <a:rPr lang="en-US" sz="1400" dirty="0">
                <a:hlinkClick r:id="rId7" tooltip="Cracker (food)"/>
              </a:rPr>
              <a:t>cracker</a:t>
            </a:r>
            <a:r>
              <a:rPr lang="en-US" sz="1400" dirty="0"/>
              <a:t> (D) past </a:t>
            </a:r>
            <a:r>
              <a:rPr lang="en-US" sz="1400" dirty="0">
                <a:hlinkClick r:id="rId8" tooltip="Toucan"/>
              </a:rPr>
              <a:t>toucan</a:t>
            </a:r>
            <a:r>
              <a:rPr lang="en-US" sz="1400" dirty="0"/>
              <a:t> (E). Toucan jumps after cracker and </a:t>
            </a:r>
            <a:r>
              <a:rPr lang="en-US" sz="1400" dirty="0">
                <a:hlinkClick r:id="rId9" tooltip="wikt:perch"/>
              </a:rPr>
              <a:t>perch</a:t>
            </a:r>
            <a:r>
              <a:rPr lang="en-US" sz="1400" dirty="0"/>
              <a:t> (F) tilts, upsetting </a:t>
            </a:r>
            <a:r>
              <a:rPr lang="en-US" sz="1400" dirty="0">
                <a:hlinkClick r:id="rId10" tooltip="Seeds"/>
              </a:rPr>
              <a:t>seeds</a:t>
            </a:r>
            <a:r>
              <a:rPr lang="en-US" sz="1400" dirty="0"/>
              <a:t> (G) into </a:t>
            </a:r>
            <a:r>
              <a:rPr lang="en-US" sz="1400" dirty="0">
                <a:hlinkClick r:id="rId11" tooltip="Bucket"/>
              </a:rPr>
              <a:t>pail</a:t>
            </a:r>
            <a:r>
              <a:rPr lang="en-US" sz="1400" dirty="0"/>
              <a:t> (H). Extra weight in pail pulls </a:t>
            </a:r>
            <a:r>
              <a:rPr lang="en-US" sz="1400" dirty="0">
                <a:hlinkClick r:id="rId12" tooltip="Rope"/>
              </a:rPr>
              <a:t>cord</a:t>
            </a:r>
            <a:r>
              <a:rPr lang="en-US" sz="1400" dirty="0"/>
              <a:t> (I), which opens and ignites </a:t>
            </a:r>
            <a:r>
              <a:rPr lang="en-US" sz="1400" dirty="0">
                <a:hlinkClick r:id="rId13" tooltip="Lighter"/>
              </a:rPr>
              <a:t>lighter</a:t>
            </a:r>
            <a:r>
              <a:rPr lang="en-US" sz="1400" dirty="0"/>
              <a:t> (J), setting off </a:t>
            </a:r>
            <a:r>
              <a:rPr lang="en-US" sz="1400" dirty="0">
                <a:hlinkClick r:id="rId14" tooltip="Skyrocket"/>
              </a:rPr>
              <a:t>skyrocket</a:t>
            </a:r>
            <a:r>
              <a:rPr lang="en-US" sz="1400" dirty="0"/>
              <a:t> (K), which causes </a:t>
            </a:r>
            <a:r>
              <a:rPr lang="en-US" sz="1400" dirty="0">
                <a:hlinkClick r:id="rId15" tooltip="Sickle"/>
              </a:rPr>
              <a:t>sickle</a:t>
            </a:r>
            <a:r>
              <a:rPr lang="en-US" sz="1400" dirty="0"/>
              <a:t> (L) to cut </a:t>
            </a:r>
            <a:r>
              <a:rPr lang="en-US" sz="1400" dirty="0">
                <a:hlinkClick r:id="rId5" tooltip="Pull-string"/>
              </a:rPr>
              <a:t>string</a:t>
            </a:r>
            <a:r>
              <a:rPr lang="en-US" sz="1400" dirty="0"/>
              <a:t> (M), allowing </a:t>
            </a:r>
            <a:r>
              <a:rPr lang="en-US" sz="1400" dirty="0">
                <a:hlinkClick r:id="rId16" tooltip="Pendulum"/>
              </a:rPr>
              <a:t>pendulum</a:t>
            </a:r>
            <a:r>
              <a:rPr lang="en-US" sz="1400" dirty="0"/>
              <a:t> with attached </a:t>
            </a:r>
            <a:r>
              <a:rPr lang="en-US" sz="1400" dirty="0">
                <a:hlinkClick r:id="rId17" tooltip="Napkin"/>
              </a:rPr>
              <a:t>napkin</a:t>
            </a:r>
            <a:r>
              <a:rPr lang="en-US" sz="1400" dirty="0"/>
              <a:t> to swing back and forth, thereby wiping chin.</a:t>
            </a:r>
          </a:p>
        </p:txBody>
      </p:sp>
    </p:spTree>
    <p:extLst>
      <p:ext uri="{BB962C8B-B14F-4D97-AF65-F5344CB8AC3E}">
        <p14:creationId xmlns:p14="http://schemas.microsoft.com/office/powerpoint/2010/main" val="446406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Pre-work before camp starts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Order Amazon </a:t>
            </a:r>
            <a:r>
              <a:rPr lang="en-US" dirty="0" err="1"/>
              <a:t>Elegoo</a:t>
            </a:r>
            <a:r>
              <a:rPr lang="en-US" dirty="0"/>
              <a:t> Super – Starter kit $40</a:t>
            </a:r>
          </a:p>
          <a:p>
            <a:r>
              <a:rPr lang="en-US" dirty="0"/>
              <a:t>Download the Arduino software</a:t>
            </a:r>
          </a:p>
          <a:p>
            <a:r>
              <a:rPr lang="en-US" dirty="0"/>
              <a:t>Watch a video on how to run the “Blink”</a:t>
            </a:r>
          </a:p>
          <a:p>
            <a:pPr marL="0" indent="0">
              <a:buNone/>
            </a:pPr>
            <a:r>
              <a:rPr lang="en-US" dirty="0"/>
              <a:t>program to verify that everything works</a:t>
            </a:r>
          </a:p>
          <a:p>
            <a:r>
              <a:rPr lang="en-US" dirty="0"/>
              <a:t>Check in with instructor a week before camp</a:t>
            </a:r>
          </a:p>
          <a:p>
            <a:pPr marL="0" indent="0">
              <a:buNone/>
            </a:pPr>
            <a:r>
              <a:rPr lang="en-US" dirty="0"/>
              <a:t>starts to make sure everything is ready to go.</a:t>
            </a:r>
          </a:p>
        </p:txBody>
      </p:sp>
    </p:spTree>
    <p:extLst>
      <p:ext uri="{BB962C8B-B14F-4D97-AF65-F5344CB8AC3E}">
        <p14:creationId xmlns:p14="http://schemas.microsoft.com/office/powerpoint/2010/main" val="35202393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b="1" u="sng" dirty="0"/>
              <a:t>Laboratory Session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860" y="1066800"/>
            <a:ext cx="8229600" cy="2209800"/>
          </a:xfrm>
        </p:spPr>
        <p:txBody>
          <a:bodyPr>
            <a:normAutofit/>
          </a:bodyPr>
          <a:lstStyle/>
          <a:p>
            <a:r>
              <a:rPr lang="en-US" dirty="0"/>
              <a:t>Students will get to know each other before first lab session starts</a:t>
            </a:r>
          </a:p>
          <a:p>
            <a:r>
              <a:rPr lang="en-US" dirty="0"/>
              <a:t>Lesson one: Control a servo to move a marble on to a track and load into a sail boat.</a:t>
            </a:r>
          </a:p>
        </p:txBody>
      </p:sp>
      <p:sp>
        <p:nvSpPr>
          <p:cNvPr id="5" name="Freeform 4"/>
          <p:cNvSpPr/>
          <p:nvPr/>
        </p:nvSpPr>
        <p:spPr>
          <a:xfrm>
            <a:off x="2323070" y="4324865"/>
            <a:ext cx="4670854" cy="1371600"/>
          </a:xfrm>
          <a:custGeom>
            <a:avLst/>
            <a:gdLst>
              <a:gd name="connsiteX0" fmla="*/ 4670854 w 4670854"/>
              <a:gd name="connsiteY0" fmla="*/ 0 h 1371600"/>
              <a:gd name="connsiteX1" fmla="*/ 2706130 w 4670854"/>
              <a:gd name="connsiteY1" fmla="*/ 321276 h 1371600"/>
              <a:gd name="connsiteX2" fmla="*/ 1458098 w 4670854"/>
              <a:gd name="connsiteY2" fmla="*/ 1136821 h 1371600"/>
              <a:gd name="connsiteX3" fmla="*/ 0 w 4670854"/>
              <a:gd name="connsiteY3" fmla="*/ 137160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70854" h="1371600">
                <a:moveTo>
                  <a:pt x="4670854" y="0"/>
                </a:moveTo>
                <a:cubicBezTo>
                  <a:pt x="3956221" y="65903"/>
                  <a:pt x="3241589" y="131806"/>
                  <a:pt x="2706130" y="321276"/>
                </a:cubicBezTo>
                <a:cubicBezTo>
                  <a:pt x="2170671" y="510746"/>
                  <a:pt x="1909120" y="961767"/>
                  <a:pt x="1458098" y="1136821"/>
                </a:cubicBezTo>
                <a:cubicBezTo>
                  <a:pt x="1007076" y="1311875"/>
                  <a:pt x="503538" y="1341737"/>
                  <a:pt x="0" y="137160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781800" y="3962400"/>
            <a:ext cx="304800" cy="3048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63730" y="3581400"/>
            <a:ext cx="304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7" idx="3"/>
          </p:cNvCxnSpPr>
          <p:nvPr/>
        </p:nvCxnSpPr>
        <p:spPr>
          <a:xfrm>
            <a:off x="6668530" y="3771900"/>
            <a:ext cx="0" cy="49530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799070" y="5745892"/>
            <a:ext cx="14478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181790" y="4198889"/>
            <a:ext cx="585538" cy="1497576"/>
          </a:xfrm>
          <a:custGeom>
            <a:avLst/>
            <a:gdLst>
              <a:gd name="connsiteX0" fmla="*/ 78599 w 585538"/>
              <a:gd name="connsiteY0" fmla="*/ 1497576 h 1497576"/>
              <a:gd name="connsiteX1" fmla="*/ 41529 w 585538"/>
              <a:gd name="connsiteY1" fmla="*/ 2408 h 1497576"/>
              <a:gd name="connsiteX2" fmla="*/ 585226 w 585538"/>
              <a:gd name="connsiteY2" fmla="*/ 1151587 h 1497576"/>
              <a:gd name="connsiteX3" fmla="*/ 103313 w 585538"/>
              <a:gd name="connsiteY3" fmla="*/ 1275154 h 1497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5538" h="1497576">
                <a:moveTo>
                  <a:pt x="78599" y="1497576"/>
                </a:moveTo>
                <a:cubicBezTo>
                  <a:pt x="17845" y="778824"/>
                  <a:pt x="-42909" y="60073"/>
                  <a:pt x="41529" y="2408"/>
                </a:cubicBezTo>
                <a:cubicBezTo>
                  <a:pt x="125967" y="-55257"/>
                  <a:pt x="574929" y="939463"/>
                  <a:pt x="585226" y="1151587"/>
                </a:cubicBezTo>
                <a:cubicBezTo>
                  <a:pt x="595523" y="1363711"/>
                  <a:pt x="349418" y="1319432"/>
                  <a:pt x="103313" y="127515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2323071" y="5867400"/>
            <a:ext cx="2145589" cy="2594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368188" y="5583870"/>
            <a:ext cx="460068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Students will need to create their sail boat</a:t>
            </a:r>
          </a:p>
          <a:p>
            <a:r>
              <a:rPr lang="en-US" dirty="0"/>
              <a:t>And track from household materials outside of </a:t>
            </a:r>
          </a:p>
          <a:p>
            <a:r>
              <a:rPr lang="en-US" dirty="0"/>
              <a:t>ZOOM class time as an assignment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637599" y="4825999"/>
            <a:ext cx="6496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track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7086600" y="3771900"/>
            <a:ext cx="533400" cy="2476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696200" y="3633742"/>
            <a:ext cx="849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marble</a:t>
            </a:r>
          </a:p>
        </p:txBody>
      </p:sp>
      <p:sp>
        <p:nvSpPr>
          <p:cNvPr id="20" name="AutoShape 2" descr="Amazon.com: ARDUINO UNO R3 [A000066]: Computers &amp; Accessorie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8547" y="3245001"/>
            <a:ext cx="1800225" cy="1142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6738588" y="3264410"/>
            <a:ext cx="696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servo</a:t>
            </a: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4876800" y="3771900"/>
            <a:ext cx="13716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152384" y="3264410"/>
            <a:ext cx="119988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Computer tells</a:t>
            </a:r>
          </a:p>
          <a:p>
            <a:r>
              <a:rPr lang="en-US" sz="1200" dirty="0"/>
              <a:t>servo to move</a:t>
            </a:r>
          </a:p>
          <a:p>
            <a:r>
              <a:rPr lang="en-US" sz="1200" dirty="0"/>
              <a:t>causing marble</a:t>
            </a:r>
          </a:p>
          <a:p>
            <a:r>
              <a:rPr lang="en-US" sz="1200" dirty="0"/>
              <a:t>to roll down hill</a:t>
            </a:r>
          </a:p>
          <a:p>
            <a:r>
              <a:rPr lang="en-US" sz="1200" dirty="0"/>
              <a:t>into the sailboat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 flipH="1" flipV="1">
            <a:off x="4135762" y="5270157"/>
            <a:ext cx="332898" cy="3137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15767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b="1" u="sng" dirty="0"/>
              <a:t>Laboratory Session #2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1"/>
            <a:ext cx="8229600" cy="2209800"/>
          </a:xfrm>
        </p:spPr>
        <p:txBody>
          <a:bodyPr>
            <a:normAutofit/>
          </a:bodyPr>
          <a:lstStyle/>
          <a:p>
            <a:r>
              <a:rPr lang="en-US" sz="1400" dirty="0"/>
              <a:t>Students will have constructed the boat, track and perfected having the marble land inside the sailboat</a:t>
            </a:r>
          </a:p>
          <a:p>
            <a:pPr marL="0" indent="0">
              <a:buNone/>
            </a:pPr>
            <a:r>
              <a:rPr lang="en-US" sz="1400" dirty="0"/>
              <a:t>Outside the first session meeting time slot. </a:t>
            </a:r>
          </a:p>
          <a:p>
            <a:r>
              <a:rPr lang="en-US" sz="1400" dirty="0"/>
              <a:t>During the lab session, students will then turn on the fan to move the boat across the water.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</p:txBody>
      </p:sp>
      <p:sp>
        <p:nvSpPr>
          <p:cNvPr id="5" name="Freeform 4"/>
          <p:cNvSpPr/>
          <p:nvPr/>
        </p:nvSpPr>
        <p:spPr>
          <a:xfrm>
            <a:off x="5494638" y="4302211"/>
            <a:ext cx="2574324" cy="1237735"/>
          </a:xfrm>
          <a:custGeom>
            <a:avLst/>
            <a:gdLst>
              <a:gd name="connsiteX0" fmla="*/ 4670854 w 4670854"/>
              <a:gd name="connsiteY0" fmla="*/ 0 h 1371600"/>
              <a:gd name="connsiteX1" fmla="*/ 2706130 w 4670854"/>
              <a:gd name="connsiteY1" fmla="*/ 321276 h 1371600"/>
              <a:gd name="connsiteX2" fmla="*/ 1458098 w 4670854"/>
              <a:gd name="connsiteY2" fmla="*/ 1136821 h 1371600"/>
              <a:gd name="connsiteX3" fmla="*/ 0 w 4670854"/>
              <a:gd name="connsiteY3" fmla="*/ 137160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70854" h="1371600">
                <a:moveTo>
                  <a:pt x="4670854" y="0"/>
                </a:moveTo>
                <a:cubicBezTo>
                  <a:pt x="3956221" y="65903"/>
                  <a:pt x="3241589" y="131806"/>
                  <a:pt x="2706130" y="321276"/>
                </a:cubicBezTo>
                <a:cubicBezTo>
                  <a:pt x="2170671" y="510746"/>
                  <a:pt x="1909120" y="961767"/>
                  <a:pt x="1458098" y="1136821"/>
                </a:cubicBezTo>
                <a:cubicBezTo>
                  <a:pt x="1007076" y="1311875"/>
                  <a:pt x="503538" y="1341737"/>
                  <a:pt x="0" y="137160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467600" y="3513089"/>
            <a:ext cx="304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7" idx="3"/>
          </p:cNvCxnSpPr>
          <p:nvPr/>
        </p:nvCxnSpPr>
        <p:spPr>
          <a:xfrm>
            <a:off x="7772400" y="3703589"/>
            <a:ext cx="0" cy="49530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934597" y="5777130"/>
            <a:ext cx="14478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4365728" y="4298089"/>
            <a:ext cx="585538" cy="1497576"/>
          </a:xfrm>
          <a:custGeom>
            <a:avLst/>
            <a:gdLst>
              <a:gd name="connsiteX0" fmla="*/ 78599 w 585538"/>
              <a:gd name="connsiteY0" fmla="*/ 1497576 h 1497576"/>
              <a:gd name="connsiteX1" fmla="*/ 41529 w 585538"/>
              <a:gd name="connsiteY1" fmla="*/ 2408 h 1497576"/>
              <a:gd name="connsiteX2" fmla="*/ 585226 w 585538"/>
              <a:gd name="connsiteY2" fmla="*/ 1151587 h 1497576"/>
              <a:gd name="connsiteX3" fmla="*/ 103313 w 585538"/>
              <a:gd name="connsiteY3" fmla="*/ 1275154 h 1497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5538" h="1497576">
                <a:moveTo>
                  <a:pt x="78599" y="1497576"/>
                </a:moveTo>
                <a:cubicBezTo>
                  <a:pt x="17845" y="778824"/>
                  <a:pt x="-42909" y="60073"/>
                  <a:pt x="41529" y="2408"/>
                </a:cubicBezTo>
                <a:cubicBezTo>
                  <a:pt x="125967" y="-55257"/>
                  <a:pt x="574929" y="939463"/>
                  <a:pt x="585226" y="1151587"/>
                </a:cubicBezTo>
                <a:cubicBezTo>
                  <a:pt x="595523" y="1363711"/>
                  <a:pt x="349418" y="1319432"/>
                  <a:pt x="103313" y="127515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494638" y="5615800"/>
            <a:ext cx="341471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Students will then turn on the fan</a:t>
            </a:r>
          </a:p>
          <a:p>
            <a:r>
              <a:rPr lang="en-US" dirty="0"/>
              <a:t>Automatically to start the sail boat</a:t>
            </a:r>
          </a:p>
          <a:p>
            <a:r>
              <a:rPr lang="en-US" dirty="0"/>
              <a:t>Moving.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519351" y="4546771"/>
            <a:ext cx="304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H="1" flipV="1">
            <a:off x="5257800" y="4302211"/>
            <a:ext cx="124597" cy="4283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5320098" y="4730578"/>
            <a:ext cx="62299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5105400" y="4730578"/>
            <a:ext cx="276997" cy="190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2667000" y="4927771"/>
            <a:ext cx="1524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9385" y="2415446"/>
            <a:ext cx="1804987" cy="114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Oval 22"/>
          <p:cNvSpPr/>
          <p:nvPr/>
        </p:nvSpPr>
        <p:spPr>
          <a:xfrm>
            <a:off x="4774643" y="6005730"/>
            <a:ext cx="304800" cy="3048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>
            <a:stCxn id="12" idx="1"/>
          </p:cNvCxnSpPr>
          <p:nvPr/>
        </p:nvCxnSpPr>
        <p:spPr>
          <a:xfrm flipH="1">
            <a:off x="5382397" y="4737271"/>
            <a:ext cx="13695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5105400" y="3513089"/>
            <a:ext cx="413951" cy="9065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Freeform 25"/>
          <p:cNvSpPr/>
          <p:nvPr/>
        </p:nvSpPr>
        <p:spPr>
          <a:xfrm>
            <a:off x="654908" y="6277232"/>
            <a:ext cx="4547287" cy="123568"/>
          </a:xfrm>
          <a:custGeom>
            <a:avLst/>
            <a:gdLst>
              <a:gd name="connsiteX0" fmla="*/ 4547287 w 4547287"/>
              <a:gd name="connsiteY0" fmla="*/ 61784 h 123568"/>
              <a:gd name="connsiteX1" fmla="*/ 4065373 w 4547287"/>
              <a:gd name="connsiteY1" fmla="*/ 49427 h 123568"/>
              <a:gd name="connsiteX2" fmla="*/ 3991233 w 4547287"/>
              <a:gd name="connsiteY2" fmla="*/ 37071 h 123568"/>
              <a:gd name="connsiteX3" fmla="*/ 3731741 w 4547287"/>
              <a:gd name="connsiteY3" fmla="*/ 49427 h 123568"/>
              <a:gd name="connsiteX4" fmla="*/ 3595816 w 4547287"/>
              <a:gd name="connsiteY4" fmla="*/ 74141 h 123568"/>
              <a:gd name="connsiteX5" fmla="*/ 3385751 w 4547287"/>
              <a:gd name="connsiteY5" fmla="*/ 49427 h 123568"/>
              <a:gd name="connsiteX6" fmla="*/ 3336324 w 4547287"/>
              <a:gd name="connsiteY6" fmla="*/ 37071 h 123568"/>
              <a:gd name="connsiteX7" fmla="*/ 3299254 w 4547287"/>
              <a:gd name="connsiteY7" fmla="*/ 12357 h 123568"/>
              <a:gd name="connsiteX8" fmla="*/ 3163330 w 4547287"/>
              <a:gd name="connsiteY8" fmla="*/ 24714 h 123568"/>
              <a:gd name="connsiteX9" fmla="*/ 3089189 w 4547287"/>
              <a:gd name="connsiteY9" fmla="*/ 49427 h 123568"/>
              <a:gd name="connsiteX10" fmla="*/ 3052119 w 4547287"/>
              <a:gd name="connsiteY10" fmla="*/ 61784 h 123568"/>
              <a:gd name="connsiteX11" fmla="*/ 2990335 w 4547287"/>
              <a:gd name="connsiteY11" fmla="*/ 74141 h 123568"/>
              <a:gd name="connsiteX12" fmla="*/ 2953265 w 4547287"/>
              <a:gd name="connsiteY12" fmla="*/ 86498 h 123568"/>
              <a:gd name="connsiteX13" fmla="*/ 2471351 w 4547287"/>
              <a:gd name="connsiteY13" fmla="*/ 98854 h 123568"/>
              <a:gd name="connsiteX14" fmla="*/ 2310714 w 4547287"/>
              <a:gd name="connsiteY14" fmla="*/ 86498 h 123568"/>
              <a:gd name="connsiteX15" fmla="*/ 2224216 w 4547287"/>
              <a:gd name="connsiteY15" fmla="*/ 61784 h 123568"/>
              <a:gd name="connsiteX16" fmla="*/ 1754660 w 4547287"/>
              <a:gd name="connsiteY16" fmla="*/ 49427 h 123568"/>
              <a:gd name="connsiteX17" fmla="*/ 1544595 w 4547287"/>
              <a:gd name="connsiteY17" fmla="*/ 0 h 123568"/>
              <a:gd name="connsiteX18" fmla="*/ 914400 w 4547287"/>
              <a:gd name="connsiteY18" fmla="*/ 12357 h 123568"/>
              <a:gd name="connsiteX19" fmla="*/ 815546 w 4547287"/>
              <a:gd name="connsiteY19" fmla="*/ 37071 h 123568"/>
              <a:gd name="connsiteX20" fmla="*/ 691978 w 4547287"/>
              <a:gd name="connsiteY20" fmla="*/ 74141 h 123568"/>
              <a:gd name="connsiteX21" fmla="*/ 654908 w 4547287"/>
              <a:gd name="connsiteY21" fmla="*/ 86498 h 123568"/>
              <a:gd name="connsiteX22" fmla="*/ 605481 w 4547287"/>
              <a:gd name="connsiteY22" fmla="*/ 98854 h 123568"/>
              <a:gd name="connsiteX23" fmla="*/ 531341 w 4547287"/>
              <a:gd name="connsiteY23" fmla="*/ 123568 h 123568"/>
              <a:gd name="connsiteX24" fmla="*/ 247135 w 4547287"/>
              <a:gd name="connsiteY24" fmla="*/ 111211 h 123568"/>
              <a:gd name="connsiteX25" fmla="*/ 111211 w 4547287"/>
              <a:gd name="connsiteY25" fmla="*/ 86498 h 123568"/>
              <a:gd name="connsiteX26" fmla="*/ 37070 w 4547287"/>
              <a:gd name="connsiteY26" fmla="*/ 37071 h 123568"/>
              <a:gd name="connsiteX27" fmla="*/ 0 w 4547287"/>
              <a:gd name="connsiteY27" fmla="*/ 24714 h 123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4547287" h="123568">
                <a:moveTo>
                  <a:pt x="4547287" y="61784"/>
                </a:moveTo>
                <a:lnTo>
                  <a:pt x="4065373" y="49427"/>
                </a:lnTo>
                <a:cubicBezTo>
                  <a:pt x="4040344" y="48315"/>
                  <a:pt x="4016287" y="37071"/>
                  <a:pt x="3991233" y="37071"/>
                </a:cubicBezTo>
                <a:cubicBezTo>
                  <a:pt x="3904638" y="37071"/>
                  <a:pt x="3818238" y="45308"/>
                  <a:pt x="3731741" y="49427"/>
                </a:cubicBezTo>
                <a:cubicBezTo>
                  <a:pt x="3692168" y="59320"/>
                  <a:pt x="3633767" y="75722"/>
                  <a:pt x="3595816" y="74141"/>
                </a:cubicBezTo>
                <a:cubicBezTo>
                  <a:pt x="3525373" y="71206"/>
                  <a:pt x="3455773" y="57665"/>
                  <a:pt x="3385751" y="49427"/>
                </a:cubicBezTo>
                <a:cubicBezTo>
                  <a:pt x="3369275" y="45308"/>
                  <a:pt x="3351934" y="43761"/>
                  <a:pt x="3336324" y="37071"/>
                </a:cubicBezTo>
                <a:cubicBezTo>
                  <a:pt x="3322674" y="31221"/>
                  <a:pt x="3314067" y="13415"/>
                  <a:pt x="3299254" y="12357"/>
                </a:cubicBezTo>
                <a:cubicBezTo>
                  <a:pt x="3253875" y="9116"/>
                  <a:pt x="3208638" y="20595"/>
                  <a:pt x="3163330" y="24714"/>
                </a:cubicBezTo>
                <a:lnTo>
                  <a:pt x="3089189" y="49427"/>
                </a:lnTo>
                <a:cubicBezTo>
                  <a:pt x="3076832" y="53546"/>
                  <a:pt x="3064891" y="59230"/>
                  <a:pt x="3052119" y="61784"/>
                </a:cubicBezTo>
                <a:cubicBezTo>
                  <a:pt x="3031524" y="65903"/>
                  <a:pt x="3010710" y="69047"/>
                  <a:pt x="2990335" y="74141"/>
                </a:cubicBezTo>
                <a:cubicBezTo>
                  <a:pt x="2977699" y="77300"/>
                  <a:pt x="2966275" y="85878"/>
                  <a:pt x="2953265" y="86498"/>
                </a:cubicBezTo>
                <a:cubicBezTo>
                  <a:pt x="2792756" y="94141"/>
                  <a:pt x="2631989" y="94735"/>
                  <a:pt x="2471351" y="98854"/>
                </a:cubicBezTo>
                <a:cubicBezTo>
                  <a:pt x="2417805" y="94735"/>
                  <a:pt x="2364003" y="93159"/>
                  <a:pt x="2310714" y="86498"/>
                </a:cubicBezTo>
                <a:cubicBezTo>
                  <a:pt x="2238845" y="77515"/>
                  <a:pt x="2310644" y="65900"/>
                  <a:pt x="2224216" y="61784"/>
                </a:cubicBezTo>
                <a:cubicBezTo>
                  <a:pt x="2067820" y="54336"/>
                  <a:pt x="1911179" y="53546"/>
                  <a:pt x="1754660" y="49427"/>
                </a:cubicBezTo>
                <a:cubicBezTo>
                  <a:pt x="1601688" y="18833"/>
                  <a:pt x="1671481" y="36254"/>
                  <a:pt x="1544595" y="0"/>
                </a:cubicBezTo>
                <a:cubicBezTo>
                  <a:pt x="1334530" y="4119"/>
                  <a:pt x="1124234" y="1687"/>
                  <a:pt x="914400" y="12357"/>
                </a:cubicBezTo>
                <a:cubicBezTo>
                  <a:pt x="880478" y="14082"/>
                  <a:pt x="847769" y="26330"/>
                  <a:pt x="815546" y="37071"/>
                </a:cubicBezTo>
                <a:cubicBezTo>
                  <a:pt x="639336" y="95807"/>
                  <a:pt x="822718" y="36786"/>
                  <a:pt x="691978" y="74141"/>
                </a:cubicBezTo>
                <a:cubicBezTo>
                  <a:pt x="679454" y="77719"/>
                  <a:pt x="667432" y="82920"/>
                  <a:pt x="654908" y="86498"/>
                </a:cubicBezTo>
                <a:cubicBezTo>
                  <a:pt x="638579" y="91163"/>
                  <a:pt x="621747" y="93974"/>
                  <a:pt x="605481" y="98854"/>
                </a:cubicBezTo>
                <a:cubicBezTo>
                  <a:pt x="580529" y="106339"/>
                  <a:pt x="531341" y="123568"/>
                  <a:pt x="531341" y="123568"/>
                </a:cubicBezTo>
                <a:cubicBezTo>
                  <a:pt x="436606" y="119449"/>
                  <a:pt x="341763" y="117316"/>
                  <a:pt x="247135" y="111211"/>
                </a:cubicBezTo>
                <a:cubicBezTo>
                  <a:pt x="160509" y="105622"/>
                  <a:pt x="169919" y="106066"/>
                  <a:pt x="111211" y="86498"/>
                </a:cubicBezTo>
                <a:cubicBezTo>
                  <a:pt x="86497" y="70022"/>
                  <a:pt x="65248" y="46464"/>
                  <a:pt x="37070" y="37071"/>
                </a:cubicBezTo>
                <a:lnTo>
                  <a:pt x="0" y="24714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1567088" y="6354464"/>
            <a:ext cx="1361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Water in tub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59927" y="3755581"/>
            <a:ext cx="9127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Motor</a:t>
            </a:r>
          </a:p>
          <a:p>
            <a:r>
              <a:rPr lang="en-US" dirty="0"/>
              <a:t>And fan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272410" y="2489016"/>
            <a:ext cx="263636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After the marble is loaded</a:t>
            </a:r>
          </a:p>
          <a:p>
            <a:r>
              <a:rPr lang="en-US" dirty="0"/>
              <a:t>In the sailboat the fan </a:t>
            </a:r>
          </a:p>
          <a:p>
            <a:r>
              <a:rPr lang="en-US" dirty="0"/>
              <a:t>Turns on and starts the</a:t>
            </a:r>
          </a:p>
          <a:p>
            <a:r>
              <a:rPr lang="en-US" dirty="0"/>
              <a:t>Sailboat across the water</a:t>
            </a:r>
          </a:p>
          <a:p>
            <a:r>
              <a:rPr lang="en-US" dirty="0"/>
              <a:t>Tub.</a:t>
            </a:r>
          </a:p>
        </p:txBody>
      </p:sp>
    </p:spTree>
    <p:extLst>
      <p:ext uri="{BB962C8B-B14F-4D97-AF65-F5344CB8AC3E}">
        <p14:creationId xmlns:p14="http://schemas.microsoft.com/office/powerpoint/2010/main" val="376557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b="1" u="sng" dirty="0"/>
              <a:t>Laboratory Session #3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1"/>
            <a:ext cx="8229600" cy="2209800"/>
          </a:xfrm>
        </p:spPr>
        <p:txBody>
          <a:bodyPr>
            <a:normAutofit/>
          </a:bodyPr>
          <a:lstStyle/>
          <a:p>
            <a:r>
              <a:rPr lang="en-US" sz="1400" dirty="0"/>
              <a:t>Students will have constructed the boat, track and perfected having the marble land inside the sailboat</a:t>
            </a:r>
          </a:p>
          <a:p>
            <a:pPr marL="0" indent="0">
              <a:buNone/>
            </a:pPr>
            <a:r>
              <a:rPr lang="en-US" sz="1400" dirty="0"/>
              <a:t>outside the first session meeting time slot. </a:t>
            </a:r>
          </a:p>
          <a:p>
            <a:r>
              <a:rPr lang="en-US" sz="1400" dirty="0"/>
              <a:t>During the lab session, students will then turn on the fan to move the boat across the water.</a:t>
            </a:r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</p:txBody>
      </p:sp>
      <p:sp>
        <p:nvSpPr>
          <p:cNvPr id="5" name="Freeform 4"/>
          <p:cNvSpPr/>
          <p:nvPr/>
        </p:nvSpPr>
        <p:spPr>
          <a:xfrm>
            <a:off x="5494638" y="4302211"/>
            <a:ext cx="2574324" cy="1237735"/>
          </a:xfrm>
          <a:custGeom>
            <a:avLst/>
            <a:gdLst>
              <a:gd name="connsiteX0" fmla="*/ 4670854 w 4670854"/>
              <a:gd name="connsiteY0" fmla="*/ 0 h 1371600"/>
              <a:gd name="connsiteX1" fmla="*/ 2706130 w 4670854"/>
              <a:gd name="connsiteY1" fmla="*/ 321276 h 1371600"/>
              <a:gd name="connsiteX2" fmla="*/ 1458098 w 4670854"/>
              <a:gd name="connsiteY2" fmla="*/ 1136821 h 1371600"/>
              <a:gd name="connsiteX3" fmla="*/ 0 w 4670854"/>
              <a:gd name="connsiteY3" fmla="*/ 137160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70854" h="1371600">
                <a:moveTo>
                  <a:pt x="4670854" y="0"/>
                </a:moveTo>
                <a:cubicBezTo>
                  <a:pt x="3956221" y="65903"/>
                  <a:pt x="3241589" y="131806"/>
                  <a:pt x="2706130" y="321276"/>
                </a:cubicBezTo>
                <a:cubicBezTo>
                  <a:pt x="2170671" y="510746"/>
                  <a:pt x="1909120" y="961767"/>
                  <a:pt x="1458098" y="1136821"/>
                </a:cubicBezTo>
                <a:cubicBezTo>
                  <a:pt x="1007076" y="1311875"/>
                  <a:pt x="503538" y="1341737"/>
                  <a:pt x="0" y="137160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467600" y="3513089"/>
            <a:ext cx="304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7" idx="3"/>
          </p:cNvCxnSpPr>
          <p:nvPr/>
        </p:nvCxnSpPr>
        <p:spPr>
          <a:xfrm>
            <a:off x="7772400" y="3703589"/>
            <a:ext cx="0" cy="49530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2057400" y="5777130"/>
            <a:ext cx="14478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2488531" y="4298089"/>
            <a:ext cx="585538" cy="1497576"/>
          </a:xfrm>
          <a:custGeom>
            <a:avLst/>
            <a:gdLst>
              <a:gd name="connsiteX0" fmla="*/ 78599 w 585538"/>
              <a:gd name="connsiteY0" fmla="*/ 1497576 h 1497576"/>
              <a:gd name="connsiteX1" fmla="*/ 41529 w 585538"/>
              <a:gd name="connsiteY1" fmla="*/ 2408 h 1497576"/>
              <a:gd name="connsiteX2" fmla="*/ 585226 w 585538"/>
              <a:gd name="connsiteY2" fmla="*/ 1151587 h 1497576"/>
              <a:gd name="connsiteX3" fmla="*/ 103313 w 585538"/>
              <a:gd name="connsiteY3" fmla="*/ 1275154 h 1497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5538" h="1497576">
                <a:moveTo>
                  <a:pt x="78599" y="1497576"/>
                </a:moveTo>
                <a:cubicBezTo>
                  <a:pt x="17845" y="778824"/>
                  <a:pt x="-42909" y="60073"/>
                  <a:pt x="41529" y="2408"/>
                </a:cubicBezTo>
                <a:cubicBezTo>
                  <a:pt x="125967" y="-55257"/>
                  <a:pt x="574929" y="939463"/>
                  <a:pt x="585226" y="1151587"/>
                </a:cubicBezTo>
                <a:cubicBezTo>
                  <a:pt x="595523" y="1363711"/>
                  <a:pt x="349418" y="1319432"/>
                  <a:pt x="103313" y="127515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494638" y="5615800"/>
            <a:ext cx="341471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Students will then turn on the fan</a:t>
            </a:r>
          </a:p>
          <a:p>
            <a:r>
              <a:rPr lang="en-US" dirty="0"/>
              <a:t>Automatically to start the sail boat</a:t>
            </a:r>
          </a:p>
          <a:p>
            <a:r>
              <a:rPr lang="en-US" dirty="0"/>
              <a:t>Moving.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519351" y="4546771"/>
            <a:ext cx="304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H="1" flipV="1">
            <a:off x="5224849" y="4302211"/>
            <a:ext cx="124597" cy="4283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5287147" y="4730578"/>
            <a:ext cx="62299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5072449" y="4730578"/>
            <a:ext cx="276997" cy="190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9385" y="2415446"/>
            <a:ext cx="1804987" cy="114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Oval 22"/>
          <p:cNvSpPr/>
          <p:nvPr/>
        </p:nvSpPr>
        <p:spPr>
          <a:xfrm>
            <a:off x="2897446" y="6005730"/>
            <a:ext cx="304800" cy="3048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 flipH="1">
            <a:off x="5349446" y="4737271"/>
            <a:ext cx="13695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5105400" y="3513089"/>
            <a:ext cx="413951" cy="9065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Freeform 25"/>
          <p:cNvSpPr/>
          <p:nvPr/>
        </p:nvSpPr>
        <p:spPr>
          <a:xfrm>
            <a:off x="654908" y="6277232"/>
            <a:ext cx="4547287" cy="123568"/>
          </a:xfrm>
          <a:custGeom>
            <a:avLst/>
            <a:gdLst>
              <a:gd name="connsiteX0" fmla="*/ 4547287 w 4547287"/>
              <a:gd name="connsiteY0" fmla="*/ 61784 h 123568"/>
              <a:gd name="connsiteX1" fmla="*/ 4065373 w 4547287"/>
              <a:gd name="connsiteY1" fmla="*/ 49427 h 123568"/>
              <a:gd name="connsiteX2" fmla="*/ 3991233 w 4547287"/>
              <a:gd name="connsiteY2" fmla="*/ 37071 h 123568"/>
              <a:gd name="connsiteX3" fmla="*/ 3731741 w 4547287"/>
              <a:gd name="connsiteY3" fmla="*/ 49427 h 123568"/>
              <a:gd name="connsiteX4" fmla="*/ 3595816 w 4547287"/>
              <a:gd name="connsiteY4" fmla="*/ 74141 h 123568"/>
              <a:gd name="connsiteX5" fmla="*/ 3385751 w 4547287"/>
              <a:gd name="connsiteY5" fmla="*/ 49427 h 123568"/>
              <a:gd name="connsiteX6" fmla="*/ 3336324 w 4547287"/>
              <a:gd name="connsiteY6" fmla="*/ 37071 h 123568"/>
              <a:gd name="connsiteX7" fmla="*/ 3299254 w 4547287"/>
              <a:gd name="connsiteY7" fmla="*/ 12357 h 123568"/>
              <a:gd name="connsiteX8" fmla="*/ 3163330 w 4547287"/>
              <a:gd name="connsiteY8" fmla="*/ 24714 h 123568"/>
              <a:gd name="connsiteX9" fmla="*/ 3089189 w 4547287"/>
              <a:gd name="connsiteY9" fmla="*/ 49427 h 123568"/>
              <a:gd name="connsiteX10" fmla="*/ 3052119 w 4547287"/>
              <a:gd name="connsiteY10" fmla="*/ 61784 h 123568"/>
              <a:gd name="connsiteX11" fmla="*/ 2990335 w 4547287"/>
              <a:gd name="connsiteY11" fmla="*/ 74141 h 123568"/>
              <a:gd name="connsiteX12" fmla="*/ 2953265 w 4547287"/>
              <a:gd name="connsiteY12" fmla="*/ 86498 h 123568"/>
              <a:gd name="connsiteX13" fmla="*/ 2471351 w 4547287"/>
              <a:gd name="connsiteY13" fmla="*/ 98854 h 123568"/>
              <a:gd name="connsiteX14" fmla="*/ 2310714 w 4547287"/>
              <a:gd name="connsiteY14" fmla="*/ 86498 h 123568"/>
              <a:gd name="connsiteX15" fmla="*/ 2224216 w 4547287"/>
              <a:gd name="connsiteY15" fmla="*/ 61784 h 123568"/>
              <a:gd name="connsiteX16" fmla="*/ 1754660 w 4547287"/>
              <a:gd name="connsiteY16" fmla="*/ 49427 h 123568"/>
              <a:gd name="connsiteX17" fmla="*/ 1544595 w 4547287"/>
              <a:gd name="connsiteY17" fmla="*/ 0 h 123568"/>
              <a:gd name="connsiteX18" fmla="*/ 914400 w 4547287"/>
              <a:gd name="connsiteY18" fmla="*/ 12357 h 123568"/>
              <a:gd name="connsiteX19" fmla="*/ 815546 w 4547287"/>
              <a:gd name="connsiteY19" fmla="*/ 37071 h 123568"/>
              <a:gd name="connsiteX20" fmla="*/ 691978 w 4547287"/>
              <a:gd name="connsiteY20" fmla="*/ 74141 h 123568"/>
              <a:gd name="connsiteX21" fmla="*/ 654908 w 4547287"/>
              <a:gd name="connsiteY21" fmla="*/ 86498 h 123568"/>
              <a:gd name="connsiteX22" fmla="*/ 605481 w 4547287"/>
              <a:gd name="connsiteY22" fmla="*/ 98854 h 123568"/>
              <a:gd name="connsiteX23" fmla="*/ 531341 w 4547287"/>
              <a:gd name="connsiteY23" fmla="*/ 123568 h 123568"/>
              <a:gd name="connsiteX24" fmla="*/ 247135 w 4547287"/>
              <a:gd name="connsiteY24" fmla="*/ 111211 h 123568"/>
              <a:gd name="connsiteX25" fmla="*/ 111211 w 4547287"/>
              <a:gd name="connsiteY25" fmla="*/ 86498 h 123568"/>
              <a:gd name="connsiteX26" fmla="*/ 37070 w 4547287"/>
              <a:gd name="connsiteY26" fmla="*/ 37071 h 123568"/>
              <a:gd name="connsiteX27" fmla="*/ 0 w 4547287"/>
              <a:gd name="connsiteY27" fmla="*/ 24714 h 123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4547287" h="123568">
                <a:moveTo>
                  <a:pt x="4547287" y="61784"/>
                </a:moveTo>
                <a:lnTo>
                  <a:pt x="4065373" y="49427"/>
                </a:lnTo>
                <a:cubicBezTo>
                  <a:pt x="4040344" y="48315"/>
                  <a:pt x="4016287" y="37071"/>
                  <a:pt x="3991233" y="37071"/>
                </a:cubicBezTo>
                <a:cubicBezTo>
                  <a:pt x="3904638" y="37071"/>
                  <a:pt x="3818238" y="45308"/>
                  <a:pt x="3731741" y="49427"/>
                </a:cubicBezTo>
                <a:cubicBezTo>
                  <a:pt x="3692168" y="59320"/>
                  <a:pt x="3633767" y="75722"/>
                  <a:pt x="3595816" y="74141"/>
                </a:cubicBezTo>
                <a:cubicBezTo>
                  <a:pt x="3525373" y="71206"/>
                  <a:pt x="3455773" y="57665"/>
                  <a:pt x="3385751" y="49427"/>
                </a:cubicBezTo>
                <a:cubicBezTo>
                  <a:pt x="3369275" y="45308"/>
                  <a:pt x="3351934" y="43761"/>
                  <a:pt x="3336324" y="37071"/>
                </a:cubicBezTo>
                <a:cubicBezTo>
                  <a:pt x="3322674" y="31221"/>
                  <a:pt x="3314067" y="13415"/>
                  <a:pt x="3299254" y="12357"/>
                </a:cubicBezTo>
                <a:cubicBezTo>
                  <a:pt x="3253875" y="9116"/>
                  <a:pt x="3208638" y="20595"/>
                  <a:pt x="3163330" y="24714"/>
                </a:cubicBezTo>
                <a:lnTo>
                  <a:pt x="3089189" y="49427"/>
                </a:lnTo>
                <a:cubicBezTo>
                  <a:pt x="3076832" y="53546"/>
                  <a:pt x="3064891" y="59230"/>
                  <a:pt x="3052119" y="61784"/>
                </a:cubicBezTo>
                <a:cubicBezTo>
                  <a:pt x="3031524" y="65903"/>
                  <a:pt x="3010710" y="69047"/>
                  <a:pt x="2990335" y="74141"/>
                </a:cubicBezTo>
                <a:cubicBezTo>
                  <a:pt x="2977699" y="77300"/>
                  <a:pt x="2966275" y="85878"/>
                  <a:pt x="2953265" y="86498"/>
                </a:cubicBezTo>
                <a:cubicBezTo>
                  <a:pt x="2792756" y="94141"/>
                  <a:pt x="2631989" y="94735"/>
                  <a:pt x="2471351" y="98854"/>
                </a:cubicBezTo>
                <a:cubicBezTo>
                  <a:pt x="2417805" y="94735"/>
                  <a:pt x="2364003" y="93159"/>
                  <a:pt x="2310714" y="86498"/>
                </a:cubicBezTo>
                <a:cubicBezTo>
                  <a:pt x="2238845" y="77515"/>
                  <a:pt x="2310644" y="65900"/>
                  <a:pt x="2224216" y="61784"/>
                </a:cubicBezTo>
                <a:cubicBezTo>
                  <a:pt x="2067820" y="54336"/>
                  <a:pt x="1911179" y="53546"/>
                  <a:pt x="1754660" y="49427"/>
                </a:cubicBezTo>
                <a:cubicBezTo>
                  <a:pt x="1601688" y="18833"/>
                  <a:pt x="1671481" y="36254"/>
                  <a:pt x="1544595" y="0"/>
                </a:cubicBezTo>
                <a:cubicBezTo>
                  <a:pt x="1334530" y="4119"/>
                  <a:pt x="1124234" y="1687"/>
                  <a:pt x="914400" y="12357"/>
                </a:cubicBezTo>
                <a:cubicBezTo>
                  <a:pt x="880478" y="14082"/>
                  <a:pt x="847769" y="26330"/>
                  <a:pt x="815546" y="37071"/>
                </a:cubicBezTo>
                <a:cubicBezTo>
                  <a:pt x="639336" y="95807"/>
                  <a:pt x="822718" y="36786"/>
                  <a:pt x="691978" y="74141"/>
                </a:cubicBezTo>
                <a:cubicBezTo>
                  <a:pt x="679454" y="77719"/>
                  <a:pt x="667432" y="82920"/>
                  <a:pt x="654908" y="86498"/>
                </a:cubicBezTo>
                <a:cubicBezTo>
                  <a:pt x="638579" y="91163"/>
                  <a:pt x="621747" y="93974"/>
                  <a:pt x="605481" y="98854"/>
                </a:cubicBezTo>
                <a:cubicBezTo>
                  <a:pt x="580529" y="106339"/>
                  <a:pt x="531341" y="123568"/>
                  <a:pt x="531341" y="123568"/>
                </a:cubicBezTo>
                <a:cubicBezTo>
                  <a:pt x="436606" y="119449"/>
                  <a:pt x="341763" y="117316"/>
                  <a:pt x="247135" y="111211"/>
                </a:cubicBezTo>
                <a:cubicBezTo>
                  <a:pt x="160509" y="105622"/>
                  <a:pt x="169919" y="106066"/>
                  <a:pt x="111211" y="86498"/>
                </a:cubicBezTo>
                <a:cubicBezTo>
                  <a:pt x="86497" y="70022"/>
                  <a:pt x="65248" y="46464"/>
                  <a:pt x="37070" y="37071"/>
                </a:cubicBezTo>
                <a:lnTo>
                  <a:pt x="0" y="24714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710986" y="6400800"/>
            <a:ext cx="1361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Water in tub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59927" y="3755581"/>
            <a:ext cx="9127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Motor</a:t>
            </a:r>
          </a:p>
          <a:p>
            <a:r>
              <a:rPr lang="en-US" dirty="0"/>
              <a:t>And fan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272410" y="2489016"/>
            <a:ext cx="263636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After the marble is loaded</a:t>
            </a:r>
          </a:p>
          <a:p>
            <a:r>
              <a:rPr lang="en-US" dirty="0"/>
              <a:t>In the sailboat the fan </a:t>
            </a:r>
          </a:p>
          <a:p>
            <a:r>
              <a:rPr lang="en-US" dirty="0"/>
              <a:t>Turns on and starts the</a:t>
            </a:r>
          </a:p>
          <a:p>
            <a:r>
              <a:rPr lang="en-US" dirty="0"/>
              <a:t>Sailboat across the water</a:t>
            </a:r>
          </a:p>
          <a:p>
            <a:r>
              <a:rPr lang="en-US" dirty="0"/>
              <a:t>Tub.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 flipH="1">
            <a:off x="2099619" y="4927771"/>
            <a:ext cx="1524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5709326" y="2987578"/>
            <a:ext cx="1605874" cy="7160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81859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b="1" u="sng" dirty="0"/>
              <a:t>Laboratory Session #4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73178"/>
            <a:ext cx="8229600" cy="1104900"/>
          </a:xfrm>
        </p:spPr>
        <p:txBody>
          <a:bodyPr>
            <a:normAutofit/>
          </a:bodyPr>
          <a:lstStyle/>
          <a:p>
            <a:r>
              <a:rPr lang="en-US" sz="1400" dirty="0"/>
              <a:t>Students will have constructed the boat, track and </a:t>
            </a:r>
            <a:r>
              <a:rPr lang="en-US" sz="1400" dirty="0" err="1"/>
              <a:t>and</a:t>
            </a:r>
            <a:r>
              <a:rPr lang="en-US" sz="1400" dirty="0"/>
              <a:t> water tub with the goal of the sailboat making at</a:t>
            </a:r>
          </a:p>
          <a:p>
            <a:pPr marL="0" indent="0">
              <a:buNone/>
            </a:pPr>
            <a:r>
              <a:rPr lang="en-US" sz="1400" dirty="0"/>
              <a:t>Completely across the tub.</a:t>
            </a:r>
          </a:p>
          <a:p>
            <a:r>
              <a:rPr lang="en-US" sz="1400" dirty="0"/>
              <a:t>During the lab session, students will use an ultrasonic sensor to detect when the sailboat made it across the water tub and then turn on a siren.</a:t>
            </a:r>
          </a:p>
          <a:p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endParaRPr lang="en-US" sz="1400" dirty="0"/>
          </a:p>
        </p:txBody>
      </p:sp>
      <p:sp>
        <p:nvSpPr>
          <p:cNvPr id="5" name="Freeform 4"/>
          <p:cNvSpPr/>
          <p:nvPr/>
        </p:nvSpPr>
        <p:spPr>
          <a:xfrm>
            <a:off x="5494638" y="4302211"/>
            <a:ext cx="2574324" cy="1237735"/>
          </a:xfrm>
          <a:custGeom>
            <a:avLst/>
            <a:gdLst>
              <a:gd name="connsiteX0" fmla="*/ 4670854 w 4670854"/>
              <a:gd name="connsiteY0" fmla="*/ 0 h 1371600"/>
              <a:gd name="connsiteX1" fmla="*/ 2706130 w 4670854"/>
              <a:gd name="connsiteY1" fmla="*/ 321276 h 1371600"/>
              <a:gd name="connsiteX2" fmla="*/ 1458098 w 4670854"/>
              <a:gd name="connsiteY2" fmla="*/ 1136821 h 1371600"/>
              <a:gd name="connsiteX3" fmla="*/ 0 w 4670854"/>
              <a:gd name="connsiteY3" fmla="*/ 137160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70854" h="1371600">
                <a:moveTo>
                  <a:pt x="4670854" y="0"/>
                </a:moveTo>
                <a:cubicBezTo>
                  <a:pt x="3956221" y="65903"/>
                  <a:pt x="3241589" y="131806"/>
                  <a:pt x="2706130" y="321276"/>
                </a:cubicBezTo>
                <a:cubicBezTo>
                  <a:pt x="2170671" y="510746"/>
                  <a:pt x="1909120" y="961767"/>
                  <a:pt x="1458098" y="1136821"/>
                </a:cubicBezTo>
                <a:cubicBezTo>
                  <a:pt x="1007076" y="1311875"/>
                  <a:pt x="503538" y="1341737"/>
                  <a:pt x="0" y="137160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467600" y="3513089"/>
            <a:ext cx="304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7" idx="3"/>
          </p:cNvCxnSpPr>
          <p:nvPr/>
        </p:nvCxnSpPr>
        <p:spPr>
          <a:xfrm>
            <a:off x="7772400" y="3703589"/>
            <a:ext cx="0" cy="49530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2057400" y="5777130"/>
            <a:ext cx="14478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2488531" y="4298089"/>
            <a:ext cx="585538" cy="1497576"/>
          </a:xfrm>
          <a:custGeom>
            <a:avLst/>
            <a:gdLst>
              <a:gd name="connsiteX0" fmla="*/ 78599 w 585538"/>
              <a:gd name="connsiteY0" fmla="*/ 1497576 h 1497576"/>
              <a:gd name="connsiteX1" fmla="*/ 41529 w 585538"/>
              <a:gd name="connsiteY1" fmla="*/ 2408 h 1497576"/>
              <a:gd name="connsiteX2" fmla="*/ 585226 w 585538"/>
              <a:gd name="connsiteY2" fmla="*/ 1151587 h 1497576"/>
              <a:gd name="connsiteX3" fmla="*/ 103313 w 585538"/>
              <a:gd name="connsiteY3" fmla="*/ 1275154 h 1497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5538" h="1497576">
                <a:moveTo>
                  <a:pt x="78599" y="1497576"/>
                </a:moveTo>
                <a:cubicBezTo>
                  <a:pt x="17845" y="778824"/>
                  <a:pt x="-42909" y="60073"/>
                  <a:pt x="41529" y="2408"/>
                </a:cubicBezTo>
                <a:cubicBezTo>
                  <a:pt x="125967" y="-55257"/>
                  <a:pt x="574929" y="939463"/>
                  <a:pt x="585226" y="1151587"/>
                </a:cubicBezTo>
                <a:cubicBezTo>
                  <a:pt x="595523" y="1363711"/>
                  <a:pt x="349418" y="1319432"/>
                  <a:pt x="103313" y="127515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494638" y="5615800"/>
            <a:ext cx="341471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Students will then turn on the fan</a:t>
            </a:r>
          </a:p>
          <a:p>
            <a:r>
              <a:rPr lang="en-US" dirty="0"/>
              <a:t>Automatically to start the sail boat</a:t>
            </a:r>
          </a:p>
          <a:p>
            <a:r>
              <a:rPr lang="en-US" dirty="0"/>
              <a:t>Moving.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519351" y="4546771"/>
            <a:ext cx="304800" cy="381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H="1" flipV="1">
            <a:off x="5224849" y="4302211"/>
            <a:ext cx="124597" cy="4283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5287147" y="4730578"/>
            <a:ext cx="62299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5072449" y="4730578"/>
            <a:ext cx="276997" cy="190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9385" y="2415446"/>
            <a:ext cx="1804987" cy="1146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Oval 22"/>
          <p:cNvSpPr/>
          <p:nvPr/>
        </p:nvSpPr>
        <p:spPr>
          <a:xfrm>
            <a:off x="2897446" y="6005730"/>
            <a:ext cx="304800" cy="3048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 flipH="1">
            <a:off x="5349446" y="4737271"/>
            <a:ext cx="13695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5105400" y="3513089"/>
            <a:ext cx="413951" cy="9065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Freeform 25"/>
          <p:cNvSpPr/>
          <p:nvPr/>
        </p:nvSpPr>
        <p:spPr>
          <a:xfrm>
            <a:off x="654908" y="6277232"/>
            <a:ext cx="4547287" cy="123568"/>
          </a:xfrm>
          <a:custGeom>
            <a:avLst/>
            <a:gdLst>
              <a:gd name="connsiteX0" fmla="*/ 4547287 w 4547287"/>
              <a:gd name="connsiteY0" fmla="*/ 61784 h 123568"/>
              <a:gd name="connsiteX1" fmla="*/ 4065373 w 4547287"/>
              <a:gd name="connsiteY1" fmla="*/ 49427 h 123568"/>
              <a:gd name="connsiteX2" fmla="*/ 3991233 w 4547287"/>
              <a:gd name="connsiteY2" fmla="*/ 37071 h 123568"/>
              <a:gd name="connsiteX3" fmla="*/ 3731741 w 4547287"/>
              <a:gd name="connsiteY3" fmla="*/ 49427 h 123568"/>
              <a:gd name="connsiteX4" fmla="*/ 3595816 w 4547287"/>
              <a:gd name="connsiteY4" fmla="*/ 74141 h 123568"/>
              <a:gd name="connsiteX5" fmla="*/ 3385751 w 4547287"/>
              <a:gd name="connsiteY5" fmla="*/ 49427 h 123568"/>
              <a:gd name="connsiteX6" fmla="*/ 3336324 w 4547287"/>
              <a:gd name="connsiteY6" fmla="*/ 37071 h 123568"/>
              <a:gd name="connsiteX7" fmla="*/ 3299254 w 4547287"/>
              <a:gd name="connsiteY7" fmla="*/ 12357 h 123568"/>
              <a:gd name="connsiteX8" fmla="*/ 3163330 w 4547287"/>
              <a:gd name="connsiteY8" fmla="*/ 24714 h 123568"/>
              <a:gd name="connsiteX9" fmla="*/ 3089189 w 4547287"/>
              <a:gd name="connsiteY9" fmla="*/ 49427 h 123568"/>
              <a:gd name="connsiteX10" fmla="*/ 3052119 w 4547287"/>
              <a:gd name="connsiteY10" fmla="*/ 61784 h 123568"/>
              <a:gd name="connsiteX11" fmla="*/ 2990335 w 4547287"/>
              <a:gd name="connsiteY11" fmla="*/ 74141 h 123568"/>
              <a:gd name="connsiteX12" fmla="*/ 2953265 w 4547287"/>
              <a:gd name="connsiteY12" fmla="*/ 86498 h 123568"/>
              <a:gd name="connsiteX13" fmla="*/ 2471351 w 4547287"/>
              <a:gd name="connsiteY13" fmla="*/ 98854 h 123568"/>
              <a:gd name="connsiteX14" fmla="*/ 2310714 w 4547287"/>
              <a:gd name="connsiteY14" fmla="*/ 86498 h 123568"/>
              <a:gd name="connsiteX15" fmla="*/ 2224216 w 4547287"/>
              <a:gd name="connsiteY15" fmla="*/ 61784 h 123568"/>
              <a:gd name="connsiteX16" fmla="*/ 1754660 w 4547287"/>
              <a:gd name="connsiteY16" fmla="*/ 49427 h 123568"/>
              <a:gd name="connsiteX17" fmla="*/ 1544595 w 4547287"/>
              <a:gd name="connsiteY17" fmla="*/ 0 h 123568"/>
              <a:gd name="connsiteX18" fmla="*/ 914400 w 4547287"/>
              <a:gd name="connsiteY18" fmla="*/ 12357 h 123568"/>
              <a:gd name="connsiteX19" fmla="*/ 815546 w 4547287"/>
              <a:gd name="connsiteY19" fmla="*/ 37071 h 123568"/>
              <a:gd name="connsiteX20" fmla="*/ 691978 w 4547287"/>
              <a:gd name="connsiteY20" fmla="*/ 74141 h 123568"/>
              <a:gd name="connsiteX21" fmla="*/ 654908 w 4547287"/>
              <a:gd name="connsiteY21" fmla="*/ 86498 h 123568"/>
              <a:gd name="connsiteX22" fmla="*/ 605481 w 4547287"/>
              <a:gd name="connsiteY22" fmla="*/ 98854 h 123568"/>
              <a:gd name="connsiteX23" fmla="*/ 531341 w 4547287"/>
              <a:gd name="connsiteY23" fmla="*/ 123568 h 123568"/>
              <a:gd name="connsiteX24" fmla="*/ 247135 w 4547287"/>
              <a:gd name="connsiteY24" fmla="*/ 111211 h 123568"/>
              <a:gd name="connsiteX25" fmla="*/ 111211 w 4547287"/>
              <a:gd name="connsiteY25" fmla="*/ 86498 h 123568"/>
              <a:gd name="connsiteX26" fmla="*/ 37070 w 4547287"/>
              <a:gd name="connsiteY26" fmla="*/ 37071 h 123568"/>
              <a:gd name="connsiteX27" fmla="*/ 0 w 4547287"/>
              <a:gd name="connsiteY27" fmla="*/ 24714 h 1235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4547287" h="123568">
                <a:moveTo>
                  <a:pt x="4547287" y="61784"/>
                </a:moveTo>
                <a:lnTo>
                  <a:pt x="4065373" y="49427"/>
                </a:lnTo>
                <a:cubicBezTo>
                  <a:pt x="4040344" y="48315"/>
                  <a:pt x="4016287" y="37071"/>
                  <a:pt x="3991233" y="37071"/>
                </a:cubicBezTo>
                <a:cubicBezTo>
                  <a:pt x="3904638" y="37071"/>
                  <a:pt x="3818238" y="45308"/>
                  <a:pt x="3731741" y="49427"/>
                </a:cubicBezTo>
                <a:cubicBezTo>
                  <a:pt x="3692168" y="59320"/>
                  <a:pt x="3633767" y="75722"/>
                  <a:pt x="3595816" y="74141"/>
                </a:cubicBezTo>
                <a:cubicBezTo>
                  <a:pt x="3525373" y="71206"/>
                  <a:pt x="3455773" y="57665"/>
                  <a:pt x="3385751" y="49427"/>
                </a:cubicBezTo>
                <a:cubicBezTo>
                  <a:pt x="3369275" y="45308"/>
                  <a:pt x="3351934" y="43761"/>
                  <a:pt x="3336324" y="37071"/>
                </a:cubicBezTo>
                <a:cubicBezTo>
                  <a:pt x="3322674" y="31221"/>
                  <a:pt x="3314067" y="13415"/>
                  <a:pt x="3299254" y="12357"/>
                </a:cubicBezTo>
                <a:cubicBezTo>
                  <a:pt x="3253875" y="9116"/>
                  <a:pt x="3208638" y="20595"/>
                  <a:pt x="3163330" y="24714"/>
                </a:cubicBezTo>
                <a:lnTo>
                  <a:pt x="3089189" y="49427"/>
                </a:lnTo>
                <a:cubicBezTo>
                  <a:pt x="3076832" y="53546"/>
                  <a:pt x="3064891" y="59230"/>
                  <a:pt x="3052119" y="61784"/>
                </a:cubicBezTo>
                <a:cubicBezTo>
                  <a:pt x="3031524" y="65903"/>
                  <a:pt x="3010710" y="69047"/>
                  <a:pt x="2990335" y="74141"/>
                </a:cubicBezTo>
                <a:cubicBezTo>
                  <a:pt x="2977699" y="77300"/>
                  <a:pt x="2966275" y="85878"/>
                  <a:pt x="2953265" y="86498"/>
                </a:cubicBezTo>
                <a:cubicBezTo>
                  <a:pt x="2792756" y="94141"/>
                  <a:pt x="2631989" y="94735"/>
                  <a:pt x="2471351" y="98854"/>
                </a:cubicBezTo>
                <a:cubicBezTo>
                  <a:pt x="2417805" y="94735"/>
                  <a:pt x="2364003" y="93159"/>
                  <a:pt x="2310714" y="86498"/>
                </a:cubicBezTo>
                <a:cubicBezTo>
                  <a:pt x="2238845" y="77515"/>
                  <a:pt x="2310644" y="65900"/>
                  <a:pt x="2224216" y="61784"/>
                </a:cubicBezTo>
                <a:cubicBezTo>
                  <a:pt x="2067820" y="54336"/>
                  <a:pt x="1911179" y="53546"/>
                  <a:pt x="1754660" y="49427"/>
                </a:cubicBezTo>
                <a:cubicBezTo>
                  <a:pt x="1601688" y="18833"/>
                  <a:pt x="1671481" y="36254"/>
                  <a:pt x="1544595" y="0"/>
                </a:cubicBezTo>
                <a:cubicBezTo>
                  <a:pt x="1334530" y="4119"/>
                  <a:pt x="1124234" y="1687"/>
                  <a:pt x="914400" y="12357"/>
                </a:cubicBezTo>
                <a:cubicBezTo>
                  <a:pt x="880478" y="14082"/>
                  <a:pt x="847769" y="26330"/>
                  <a:pt x="815546" y="37071"/>
                </a:cubicBezTo>
                <a:cubicBezTo>
                  <a:pt x="639336" y="95807"/>
                  <a:pt x="822718" y="36786"/>
                  <a:pt x="691978" y="74141"/>
                </a:cubicBezTo>
                <a:cubicBezTo>
                  <a:pt x="679454" y="77719"/>
                  <a:pt x="667432" y="82920"/>
                  <a:pt x="654908" y="86498"/>
                </a:cubicBezTo>
                <a:cubicBezTo>
                  <a:pt x="638579" y="91163"/>
                  <a:pt x="621747" y="93974"/>
                  <a:pt x="605481" y="98854"/>
                </a:cubicBezTo>
                <a:cubicBezTo>
                  <a:pt x="580529" y="106339"/>
                  <a:pt x="531341" y="123568"/>
                  <a:pt x="531341" y="123568"/>
                </a:cubicBezTo>
                <a:cubicBezTo>
                  <a:pt x="436606" y="119449"/>
                  <a:pt x="341763" y="117316"/>
                  <a:pt x="247135" y="111211"/>
                </a:cubicBezTo>
                <a:cubicBezTo>
                  <a:pt x="160509" y="105622"/>
                  <a:pt x="169919" y="106066"/>
                  <a:pt x="111211" y="86498"/>
                </a:cubicBezTo>
                <a:cubicBezTo>
                  <a:pt x="86497" y="70022"/>
                  <a:pt x="65248" y="46464"/>
                  <a:pt x="37070" y="37071"/>
                </a:cubicBezTo>
                <a:lnTo>
                  <a:pt x="0" y="24714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3710986" y="6400800"/>
            <a:ext cx="1361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Water in tub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459927" y="3755581"/>
            <a:ext cx="9127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Motor</a:t>
            </a:r>
          </a:p>
          <a:p>
            <a:r>
              <a:rPr lang="en-US" dirty="0"/>
              <a:t>And fan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54909" y="2278078"/>
            <a:ext cx="32587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ultrasonic sensor</a:t>
            </a:r>
          </a:p>
          <a:p>
            <a:r>
              <a:rPr lang="en-US" dirty="0"/>
              <a:t>then detects when the</a:t>
            </a:r>
          </a:p>
          <a:p>
            <a:r>
              <a:rPr lang="en-US" dirty="0" err="1"/>
              <a:t>dailboat</a:t>
            </a:r>
            <a:r>
              <a:rPr lang="en-US" dirty="0"/>
              <a:t> makes it </a:t>
            </a:r>
          </a:p>
          <a:p>
            <a:r>
              <a:rPr lang="en-US" dirty="0"/>
              <a:t>Completely across the water</a:t>
            </a:r>
          </a:p>
          <a:p>
            <a:r>
              <a:rPr lang="en-US" dirty="0"/>
              <a:t>Tub and sounds an alarm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 flipH="1">
            <a:off x="2099619" y="4927771"/>
            <a:ext cx="1524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318354"/>
            <a:ext cx="1297446" cy="12974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677" y="1962161"/>
            <a:ext cx="1512985" cy="1512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8" name="Straight Arrow Connector 27"/>
          <p:cNvCxnSpPr/>
          <p:nvPr/>
        </p:nvCxnSpPr>
        <p:spPr>
          <a:xfrm>
            <a:off x="5709326" y="2987578"/>
            <a:ext cx="1605874" cy="7160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5804372" y="2718653"/>
            <a:ext cx="76928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7772400" y="2415446"/>
            <a:ext cx="914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speaker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887730" y="3509359"/>
            <a:ext cx="696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servo</a:t>
            </a:r>
          </a:p>
        </p:txBody>
      </p:sp>
      <p:cxnSp>
        <p:nvCxnSpPr>
          <p:cNvPr id="33" name="Straight Arrow Connector 32"/>
          <p:cNvCxnSpPr/>
          <p:nvPr/>
        </p:nvCxnSpPr>
        <p:spPr>
          <a:xfrm flipV="1">
            <a:off x="1371600" y="3561622"/>
            <a:ext cx="2743200" cy="985149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04800" y="5715000"/>
            <a:ext cx="11321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Ultrasonic</a:t>
            </a:r>
          </a:p>
          <a:p>
            <a:r>
              <a:rPr lang="en-US" dirty="0"/>
              <a:t>sensor</a:t>
            </a:r>
          </a:p>
        </p:txBody>
      </p:sp>
    </p:spTree>
    <p:extLst>
      <p:ext uri="{BB962C8B-B14F-4D97-AF65-F5344CB8AC3E}">
        <p14:creationId xmlns:p14="http://schemas.microsoft.com/office/powerpoint/2010/main" val="40635197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828</Words>
  <Application>Microsoft Office PowerPoint</Application>
  <PresentationFormat>On-screen Show (4:3)</PresentationFormat>
  <Paragraphs>125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4H SUMMER STEM CAMP 2020 July 20-23rd Noon to 2PM</vt:lpstr>
      <vt:lpstr>PowerPoint Presentation</vt:lpstr>
      <vt:lpstr>What is an Arduino?</vt:lpstr>
      <vt:lpstr>What is a Rube-Goldberg Machine?</vt:lpstr>
      <vt:lpstr>Pre-work before camp starts</vt:lpstr>
      <vt:lpstr>Laboratory Session #1</vt:lpstr>
      <vt:lpstr>Laboratory Session #2</vt:lpstr>
      <vt:lpstr>Laboratory Session #3</vt:lpstr>
      <vt:lpstr>Laboratory Session #4</vt:lpstr>
      <vt:lpstr>Laboratory Session #5</vt:lpstr>
      <vt:lpstr>Arduino Rube-Goldberg Session at 4H Summer Camp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Sigrid Derickson</dc:creator>
  <cp:lastModifiedBy>AEHoll</cp:lastModifiedBy>
  <cp:revision>11</cp:revision>
  <dcterms:created xsi:type="dcterms:W3CDTF">2020-04-27T16:25:33Z</dcterms:created>
  <dcterms:modified xsi:type="dcterms:W3CDTF">2020-06-11T19:35:31Z</dcterms:modified>
</cp:coreProperties>
</file>